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embeddedFontLst>
    <p:embeddedFont>
      <p:font typeface="Libre Frankl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rHSbTVLHfi5navuKib/q28fa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371600" y="1969911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 sz="1800" b="0" i="0" u="none" strike="noStrike" dirty="0">
                <a:solidFill>
                  <a:srgbClr val="333333"/>
                </a:solidFill>
              </a:rPr>
              <a:t>The data </a:t>
            </a:r>
            <a:r>
              <a:rPr lang="en-US" sz="1800" dirty="0">
                <a:solidFill>
                  <a:srgbClr val="333333"/>
                </a:solidFill>
              </a:rPr>
              <a:t>are</a:t>
            </a:r>
            <a:r>
              <a:rPr lang="en-US" sz="1800" b="0" i="0" u="none" strike="noStrike" dirty="0">
                <a:solidFill>
                  <a:srgbClr val="333333"/>
                </a:solidFill>
              </a:rPr>
              <a:t> </a:t>
            </a:r>
            <a:r>
              <a:rPr lang="en-US" sz="1800" dirty="0">
                <a:solidFill>
                  <a:srgbClr val="333333"/>
                </a:solidFill>
              </a:rPr>
              <a:t>obtained from yahoo finance</a:t>
            </a:r>
            <a:r>
              <a:rPr lang="en-US" sz="1800" dirty="0"/>
              <a:t> </a:t>
            </a:r>
            <a:r>
              <a:rPr lang="en-US" sz="1800" dirty="0">
                <a:solidFill>
                  <a:srgbClr val="333333"/>
                </a:solidFill>
              </a:rPr>
              <a:t>has</a:t>
            </a:r>
            <a:r>
              <a:rPr lang="en-US" sz="1800" b="0" i="0" u="none" strike="noStrike" dirty="0">
                <a:solidFill>
                  <a:srgbClr val="333333"/>
                </a:solidFill>
              </a:rPr>
              <a:t> a number of missing values. Those missing values were filled using mean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333333"/>
                </a:solidFill>
              </a:rPr>
              <a:t>method. After filling the missing values, machine learning methodology such as K-Nearest Neighbor (KNN</a:t>
            </a:r>
            <a:r>
              <a:rPr lang="en-US" sz="1800" dirty="0">
                <a:solidFill>
                  <a:srgbClr val="333333"/>
                </a:solidFill>
              </a:rPr>
              <a:t>), </a:t>
            </a:r>
            <a:r>
              <a:rPr lang="en-US" sz="1800" b="0" i="0" u="none" strike="noStrike" dirty="0">
                <a:solidFill>
                  <a:srgbClr val="333333"/>
                </a:solidFill>
              </a:rPr>
              <a:t>SVM and Decision Tree Classifier has been compared to check accuracy of the result.</a:t>
            </a:r>
            <a:endParaRPr sz="1800" b="0" i="0" u="none" strike="noStrike" dirty="0">
              <a:solidFill>
                <a:srgbClr val="333333"/>
              </a:solidFill>
            </a:endParaRPr>
          </a:p>
          <a:p>
            <a:pPr marL="45720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</a:endParaRPr>
          </a:p>
          <a:p>
            <a:pPr marL="457200" lvl="0" indent="-3429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■"/>
            </a:pPr>
            <a:r>
              <a:rPr lang="en-US" sz="1800" dirty="0">
                <a:solidFill>
                  <a:srgbClr val="333333"/>
                </a:solidFill>
              </a:rPr>
              <a:t>Find the recommendation of the particular stock with the use of highest accuracy model.</a:t>
            </a:r>
            <a:endParaRPr sz="1800" dirty="0">
              <a:solidFill>
                <a:srgbClr val="333333"/>
              </a:solidFill>
            </a:endParaRPr>
          </a:p>
          <a:p>
            <a:pPr marL="383540" lvl="0" indent="-256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122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Confusion Matrix for Decision Tree Classifier</a:t>
            </a:r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25" y="2171700"/>
            <a:ext cx="5625547" cy="43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2" name="Google Shape;232;p1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Google Shape;233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 b="1" cap="none"/>
              <a:t>KNN</a:t>
            </a:r>
            <a:br>
              <a:rPr lang="en-US" sz="3200" b="1" cap="none"/>
            </a:br>
            <a:r>
              <a:rPr lang="en-US" sz="1800" b="1" i="0" u="none" strike="noStrike" cap="none"/>
              <a:t>KNEIGHBORSCLASSIFIER</a:t>
            </a:r>
            <a:br>
              <a:rPr lang="en-US" sz="2000" b="0" i="0" u="none" strike="noStrike" cap="none"/>
            </a:br>
            <a:endParaRPr sz="2000" cap="none"/>
          </a:p>
        </p:txBody>
      </p:sp>
      <p:sp>
        <p:nvSpPr>
          <p:cNvPr id="236" name="Google Shape;236;p16"/>
          <p:cNvSpPr/>
          <p:nvPr/>
        </p:nvSpPr>
        <p:spPr>
          <a:xfrm rot="10800000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4494670" y="1940417"/>
            <a:ext cx="3275025" cy="44085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38" name="Google Shape;2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175" y="1151425"/>
            <a:ext cx="6029201" cy="4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Confusion Matrix for KNN</a:t>
            </a:r>
            <a:endParaRPr/>
          </a:p>
        </p:txBody>
      </p:sp>
      <p:pic>
        <p:nvPicPr>
          <p:cNvPr id="244" name="Google Shape;2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163" y="1488400"/>
            <a:ext cx="6259676" cy="487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0" name="Google Shape;250;p1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Google Shape;251;p1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6000" b="1" cap="none"/>
              <a:t>SVM</a:t>
            </a:r>
            <a:br>
              <a:rPr lang="en-US" sz="6000" b="0" i="0" u="none" strike="noStrike" cap="none"/>
            </a:br>
            <a:endParaRPr sz="6000" cap="none"/>
          </a:p>
        </p:txBody>
      </p:sp>
      <p:sp>
        <p:nvSpPr>
          <p:cNvPr id="254" name="Google Shape;254;p18"/>
          <p:cNvSpPr/>
          <p:nvPr/>
        </p:nvSpPr>
        <p:spPr>
          <a:xfrm rot="10800000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4266070" y="2016617"/>
            <a:ext cx="3275025" cy="44085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56" name="Google Shape;2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25" y="1197275"/>
            <a:ext cx="5677974" cy="46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Confusion Matrix for SVM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550" y="1597575"/>
            <a:ext cx="6302876" cy="4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8" name="Google Shape;268;p2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Google Shape;269;p2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n-US" sz="4800" cap="none"/>
              <a:t>COMPARISON OF MODELS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 rot="10800000">
            <a:off x="434936" y="4446551"/>
            <a:ext cx="1957171" cy="1103687"/>
          </a:xfrm>
          <a:custGeom>
            <a:avLst/>
            <a:gdLst/>
            <a:ahLst/>
            <a:cxnLst/>
            <a:rect l="l" t="t" r="r" b="b"/>
            <a:pathLst>
              <a:path w="2017702" h="1137821" extrusionOk="0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9796837" y="5311230"/>
            <a:ext cx="2042265" cy="1213486"/>
          </a:xfrm>
          <a:custGeom>
            <a:avLst/>
            <a:gdLst/>
            <a:ahLst/>
            <a:cxnLst/>
            <a:rect l="l" t="t" r="r" b="b"/>
            <a:pathLst>
              <a:path w="2105428" h="1251016" extrusionOk="0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031078" y="5550238"/>
            <a:ext cx="644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is</a:t>
            </a:r>
            <a:r>
              <a:rPr lang="en-US" sz="1800" b="0" i="0" u="none" strike="noStrike" cap="non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giving highest accuracy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33350"/>
            <a:ext cx="118681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471424" y="1110882"/>
            <a:ext cx="3053039" cy="117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ibre Franklin"/>
              <a:buNone/>
            </a:pPr>
            <a:r>
              <a:rPr lang="en-US" sz="2600" cap="none"/>
              <a:t>PREDICTION SYSTEM USING </a:t>
            </a:r>
            <a:r>
              <a:rPr lang="en-US" sz="2600"/>
              <a:t>KNN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rot="10800000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5" y="640062"/>
            <a:ext cx="6769950" cy="56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Data Set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8471423" y="2286000"/>
            <a:ext cx="3634929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3540" lvl="0" indent="-38354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We have used dataset with 10 attributes as mentioned in figure..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We used KNN to check the sentiment of the stock price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We describe the internal correlation between all attributes using visualization and mathematically.</a:t>
            </a:r>
            <a:endParaRPr/>
          </a:p>
          <a:p>
            <a:pPr marL="383540" lvl="0" indent="-2819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600"/>
          </a:p>
        </p:txBody>
      </p:sp>
      <p:sp>
        <p:nvSpPr>
          <p:cNvPr id="153" name="Google Shape;153;p4"/>
          <p:cNvSpPr/>
          <p:nvPr/>
        </p:nvSpPr>
        <p:spPr>
          <a:xfrm rot="10800000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5" y="640075"/>
            <a:ext cx="7652699" cy="5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14401" y="685800"/>
            <a:ext cx="1067276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Dataset Before Pre-Processing</a:t>
            </a:r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557338"/>
            <a:ext cx="9104180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en-US" sz="2800"/>
              <a:t>Pre-Processing Steps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83540" lvl="0" indent="-38354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1900"/>
              <a:t>First, We checked all Data types If any object, then rectify that field with appropriate method.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1900"/>
              <a:t>Check for null values in data set using </a:t>
            </a:r>
            <a:r>
              <a:rPr lang="en-US" sz="1900" b="0" i="0" u="none" strike="noStrike"/>
              <a:t>df.isnull().sum()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1900"/>
              <a:t>Find unique values and correct the data set. Then null value is imputed with median and mode.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 sz="1900"/>
              <a:t>Dropping unnecessary columns.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600"/>
          </a:p>
          <a:p>
            <a:pPr marL="383540" lvl="0" indent="-29718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1600"/>
          </a:p>
        </p:txBody>
      </p:sp>
      <p:sp>
        <p:nvSpPr>
          <p:cNvPr id="168" name="Google Shape;168;p6"/>
          <p:cNvSpPr/>
          <p:nvPr/>
        </p:nvSpPr>
        <p:spPr>
          <a:xfrm rot="10800000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3" y="640075"/>
            <a:ext cx="7556101" cy="52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Count Plot of Buy / Hold / Sell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875" y="2285994"/>
            <a:ext cx="5609527" cy="4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1" name="Google Shape;181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8"/>
          <p:cNvSpPr/>
          <p:nvPr/>
        </p:nvSpPr>
        <p:spPr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7837702" y="512680"/>
            <a:ext cx="3275025" cy="44085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659225" y="4890727"/>
            <a:ext cx="108699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0000"/>
              <a:buFont typeface="Libre Franklin"/>
              <a:buNone/>
            </a:pPr>
            <a:r>
              <a:rPr lang="en-US" sz="4500" cap="none"/>
              <a:t>PROCESSED DATASET</a:t>
            </a:r>
            <a:r>
              <a:rPr lang="en-US" sz="7200" cap="none"/>
              <a:t> </a:t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25" y="947487"/>
            <a:ext cx="10219950" cy="282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n-US" sz="2800"/>
              <a:t>Attributes Correlation using Heatmap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3540" lvl="0" indent="-38354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Using Correlation matrix we created function to select highly correlated features.</a:t>
            </a:r>
            <a:endParaRPr/>
          </a:p>
          <a:p>
            <a:pPr marL="383540" lvl="0" indent="-38354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After finding that, we can remove the field which is highly correlated with other attribute.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600"/>
          </a:p>
        </p:txBody>
      </p:sp>
      <p:sp>
        <p:nvSpPr>
          <p:cNvPr id="195" name="Google Shape;195;p9"/>
          <p:cNvSpPr/>
          <p:nvPr/>
        </p:nvSpPr>
        <p:spPr>
          <a:xfrm rot="10800000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880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2" name="Google Shape;202;p1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Google Shape;203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Libre Franklin"/>
              <a:buNone/>
            </a:pPr>
            <a:r>
              <a:rPr lang="en-US" sz="6600" cap="none"/>
              <a:t>ENCODED DATASET</a:t>
            </a:r>
            <a:endParaRPr/>
          </a:p>
        </p:txBody>
      </p:sp>
      <p:sp>
        <p:nvSpPr>
          <p:cNvPr id="206" name="Google Shape;206;p13"/>
          <p:cNvSpPr/>
          <p:nvPr/>
        </p:nvSpPr>
        <p:spPr>
          <a:xfrm rot="-5400000" flipH="1">
            <a:off x="8154181" y="2731834"/>
            <a:ext cx="3005900" cy="4046225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lt2">
              <a:alpha val="8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13"/>
          <p:cNvSpPr/>
          <p:nvPr/>
        </p:nvSpPr>
        <p:spPr>
          <a:xfrm rot="5400000" flipH="1">
            <a:off x="1004600" y="1860469"/>
            <a:ext cx="3006501" cy="40462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lt2">
              <a:alpha val="8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25" y="2928687"/>
            <a:ext cx="10219950" cy="2829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4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4" name="Google Shape;214;p1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Google Shape;215;p1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Franklin"/>
              <a:buNone/>
            </a:pPr>
            <a:r>
              <a:rPr lang="en-US" sz="4700" cap="none"/>
              <a:t>DECISION TREE CLASSIFIER</a:t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 rot="10800000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4570870" y="1254617"/>
            <a:ext cx="3275025" cy="44085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20" name="Google Shape;2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00" y="1220725"/>
            <a:ext cx="6104218" cy="3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Libre Franklin</vt:lpstr>
      <vt:lpstr>Arial</vt:lpstr>
      <vt:lpstr>Crop</vt:lpstr>
      <vt:lpstr>Crop</vt:lpstr>
      <vt:lpstr>Introduction</vt:lpstr>
      <vt:lpstr>Data Set</vt:lpstr>
      <vt:lpstr>Dataset Before Pre-Processing</vt:lpstr>
      <vt:lpstr>Pre-Processing Steps</vt:lpstr>
      <vt:lpstr>Count Plot of Buy / Hold / Sell</vt:lpstr>
      <vt:lpstr>PROCESSED DATASET </vt:lpstr>
      <vt:lpstr>Attributes Correlation using Heatmap</vt:lpstr>
      <vt:lpstr>ENCODED DATASET</vt:lpstr>
      <vt:lpstr>DECISION TREE CLASSIFIER</vt:lpstr>
      <vt:lpstr>Confusion Matrix for Decision Tree Classifier</vt:lpstr>
      <vt:lpstr>KNN KNEIGHBORSCLASSIFIER </vt:lpstr>
      <vt:lpstr>Confusion Matrix for KNN</vt:lpstr>
      <vt:lpstr>SVM </vt:lpstr>
      <vt:lpstr>Confusion Matrix for SVM</vt:lpstr>
      <vt:lpstr>COMPARISON OF MODELS</vt:lpstr>
      <vt:lpstr>PREDICTION SYSTEM USING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nirali hirpara</dc:creator>
  <cp:lastModifiedBy>Shrey Kothari</cp:lastModifiedBy>
  <cp:revision>2</cp:revision>
  <dcterms:created xsi:type="dcterms:W3CDTF">2022-12-15T02:07:31Z</dcterms:created>
  <dcterms:modified xsi:type="dcterms:W3CDTF">2024-10-04T18:25:59Z</dcterms:modified>
</cp:coreProperties>
</file>