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8"/>
  </p:sldMasterIdLst>
  <p:notesMasterIdLst>
    <p:notesMasterId r:id="rId34"/>
  </p:notesMasterIdLst>
  <p:handoutMasterIdLst>
    <p:handoutMasterId r:id="rId35"/>
  </p:handoutMasterIdLst>
  <p:sldIdLst>
    <p:sldId id="256" r:id="rId29"/>
    <p:sldId id="259" r:id="rId30"/>
    <p:sldId id="260" r:id="rId31"/>
    <p:sldId id="258" r:id="rId32"/>
    <p:sldId id="257" r:id="rId33"/>
  </p:sldIdLst>
  <p:sldSz cx="9144000" cy="514508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7">
          <p15:clr>
            <a:srgbClr val="A4A3A4"/>
          </p15:clr>
        </p15:guide>
        <p15:guide id="2" orient="horz" pos="553">
          <p15:clr>
            <a:srgbClr val="A4A3A4"/>
          </p15:clr>
        </p15:guide>
        <p15:guide id="3" orient="horz" pos="1801">
          <p15:clr>
            <a:srgbClr val="A4A3A4"/>
          </p15:clr>
        </p15:guide>
        <p15:guide id="4" orient="horz" pos="2935">
          <p15:clr>
            <a:srgbClr val="A4A3A4"/>
          </p15:clr>
        </p15:guide>
        <p15:guide id="5" pos="2940">
          <p15:clr>
            <a:srgbClr val="A4A3A4"/>
          </p15:clr>
        </p15:guide>
        <p15:guide id="6" pos="2832">
          <p15:clr>
            <a:srgbClr val="A4A3A4"/>
          </p15:clr>
        </p15:guide>
        <p15:guide id="7" pos="5538">
          <p15:clr>
            <a:srgbClr val="A4A3A4"/>
          </p15:clr>
        </p15:guide>
        <p15:guide id="8" pos="2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BE7"/>
    <a:srgbClr val="7FD5F3"/>
    <a:srgbClr val="BFEAF9"/>
    <a:srgbClr val="1179BF"/>
    <a:srgbClr val="81BCDF"/>
    <a:srgbClr val="004D7A"/>
    <a:srgbClr val="7FA5BC"/>
    <a:srgbClr val="DD0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0130" autoAdjust="0"/>
  </p:normalViewPr>
  <p:slideViewPr>
    <p:cSldViewPr snapToGrid="0" snapToObjects="1">
      <p:cViewPr varScale="1">
        <p:scale>
          <a:sx n="131" d="100"/>
          <a:sy n="131" d="100"/>
        </p:scale>
        <p:origin x="882" y="120"/>
      </p:cViewPr>
      <p:guideLst>
        <p:guide orient="horz" pos="1687"/>
        <p:guide orient="horz" pos="553"/>
        <p:guide orient="horz" pos="1801"/>
        <p:guide orient="horz" pos="2935"/>
        <p:guide pos="2940"/>
        <p:guide pos="2832"/>
        <p:guide pos="5538"/>
        <p:guide pos="2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03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slide" Target="slides/slide5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4.xml"/><Relationship Id="rId37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Master" Target="slideMasters/slideMaster1.xml"/><Relationship Id="rId36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slide" Target="slides/slide2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sz="10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81487-DED7-4908-9A01-0A45EDCB1D6C}" type="datetimeFigureOut">
              <a:rPr lang="de-DE" sz="1000" smtClean="0"/>
              <a:t>22.10.2019</a:t>
            </a:fld>
            <a:endParaRPr lang="de-DE" sz="10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sz="100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2A22D-1E89-46D3-A8B1-76349A9A3E3A}" type="slidenum">
              <a:rPr lang="de-DE" sz="1000" smtClean="0"/>
              <a:t>‹#›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52766228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59999" y="360000"/>
            <a:ext cx="6120000" cy="34442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60000" y="3960000"/>
            <a:ext cx="6120000" cy="48600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887522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D61B4C21-2AF8-4513-9A88-12DEBB55108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262257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16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32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648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64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B4C21-2AF8-4513-9A88-12DEBB551087}" type="slidenum">
              <a:rPr lang="de-DE" smtClean="0"/>
              <a:t>1</a:t>
            </a:fld>
            <a:endParaRPr lang="de-DE"/>
          </a:p>
        </p:txBody>
      </p:sp>
      <p:sp>
        <p:nvSpPr>
          <p:cNvPr id="10" name="Folienbildplatzhalter 9"/>
          <p:cNvSpPr>
            <a:spLocks noGrp="1" noRot="1" noChangeAspect="1"/>
          </p:cNvSpPr>
          <p:nvPr>
            <p:ph type="sldImg"/>
          </p:nvPr>
        </p:nvSpPr>
        <p:spPr>
          <a:xfrm>
            <a:off x="360363" y="360363"/>
            <a:ext cx="6119812" cy="3443287"/>
          </a:xfrm>
        </p:spPr>
      </p:sp>
      <p:sp>
        <p:nvSpPr>
          <p:cNvPr id="11" name="Notizenplatzhalt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186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360363"/>
            <a:ext cx="6119812" cy="34432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traditional view of generalization holds that a model</a:t>
            </a:r>
          </a:p>
          <a:p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sufficient capacity (e.g. more parameters than training</a:t>
            </a:r>
          </a:p>
          <a:p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examples) will be able to “memorize” each example, overfitting</a:t>
            </a:r>
          </a:p>
          <a:p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training set and yielding poor generalization to</a:t>
            </a:r>
          </a:p>
          <a:p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validation and test sets (Goodfellow et al., 2016). Yet deep</a:t>
            </a:r>
          </a:p>
          <a:p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neural networks (DNNs) often achieve excellent generalization</a:t>
            </a:r>
          </a:p>
          <a:p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with massively over-parameterized</a:t>
            </a:r>
          </a:p>
          <a:p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models. This phenomenon is not well-understood.</a:t>
            </a:r>
            <a:endParaRPr lang="hi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B4C21-2AF8-4513-9A88-12DEBB551087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4857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360363"/>
            <a:ext cx="6119812" cy="34432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traditional view of generalization holds that a model</a:t>
            </a:r>
          </a:p>
          <a:p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sufficient capacity (e.g. more parameters than training</a:t>
            </a:r>
          </a:p>
          <a:p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examples) will be able to “memorize” each example, overfitting</a:t>
            </a:r>
          </a:p>
          <a:p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training set and yielding poor generalization to</a:t>
            </a:r>
          </a:p>
          <a:p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validation and test sets (Goodfellow et al., 2016). Yet deep</a:t>
            </a:r>
          </a:p>
          <a:p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neural networks (DNNs) often achieve excellent generalization</a:t>
            </a:r>
          </a:p>
          <a:p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with massively over-parameterized</a:t>
            </a:r>
          </a:p>
          <a:p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models. This phenomenon is not well-understood.</a:t>
            </a:r>
            <a:endParaRPr lang="hi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B4C21-2AF8-4513-9A88-12DEBB551087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5433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360363"/>
            <a:ext cx="6119812" cy="34432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There are qualitative differences in DNN optimization</a:t>
            </a:r>
          </a:p>
          <a:p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behavior on real data vs. noise. In other words, DNNs</a:t>
            </a:r>
          </a:p>
          <a:p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 not just memorize real data (Section 3).</a:t>
            </a:r>
          </a:p>
          <a:p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DNNs learn simple patterns first, before memorizing</a:t>
            </a:r>
          </a:p>
          <a:p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(Section 4). In other words, DNN optimization is</a:t>
            </a:r>
          </a:p>
          <a:p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content-aware, taking advantage of patterns shared by</a:t>
            </a:r>
          </a:p>
          <a:p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training examples.</a:t>
            </a:r>
          </a:p>
          <a:p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Regularization techniques can differentially hinder</a:t>
            </a:r>
          </a:p>
          <a:p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memorization in DNNs while preserving their ability</a:t>
            </a:r>
          </a:p>
          <a:p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learn about real data (Section 5).</a:t>
            </a:r>
            <a:endParaRPr lang="hi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B4C21-2AF8-4513-9A88-12DEBB551087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1336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360363"/>
            <a:ext cx="6119812" cy="34432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 DNN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at </a:t>
            </a:r>
            <a:r>
              <a:rPr lang="de-DE" dirty="0" err="1"/>
              <a:t>memorizing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</a:p>
          <a:p>
            <a:r>
              <a:rPr lang="de-DE" dirty="0" err="1"/>
              <a:t>why</a:t>
            </a:r>
            <a:r>
              <a:rPr lang="de-DE" dirty="0"/>
              <a:t> DNN </a:t>
            </a:r>
            <a:r>
              <a:rPr lang="de-DE" dirty="0" err="1"/>
              <a:t>Generalize</a:t>
            </a:r>
            <a:r>
              <a:rPr lang="de-DE" dirty="0"/>
              <a:t> on </a:t>
            </a:r>
            <a:r>
              <a:rPr lang="de-DE" dirty="0" err="1"/>
              <a:t>unseen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?</a:t>
            </a:r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explicitly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regularization</a:t>
            </a:r>
            <a:r>
              <a:rPr lang="de-DE" dirty="0"/>
              <a:t> -&gt; </a:t>
            </a:r>
          </a:p>
          <a:p>
            <a:r>
              <a:rPr lang="de-DE" dirty="0" err="1"/>
              <a:t>dropout</a:t>
            </a:r>
            <a:r>
              <a:rPr lang="de-DE" dirty="0"/>
              <a:t> , L2 Norm</a:t>
            </a:r>
          </a:p>
          <a:p>
            <a:r>
              <a:rPr lang="de-DE" dirty="0"/>
              <a:t>But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regularization</a:t>
            </a:r>
            <a:r>
              <a:rPr lang="de-DE" dirty="0"/>
              <a:t> also NN </a:t>
            </a:r>
            <a:r>
              <a:rPr lang="de-DE" dirty="0" err="1"/>
              <a:t>works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on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Initially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simple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</a:p>
          <a:p>
            <a:r>
              <a:rPr lang="de-DE" dirty="0"/>
              <a:t>Content </a:t>
            </a:r>
            <a:r>
              <a:rPr lang="de-DE" dirty="0" err="1"/>
              <a:t>aware</a:t>
            </a:r>
            <a:r>
              <a:rPr lang="de-DE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Mutual Information –</a:t>
            </a:r>
          </a:p>
          <a:p>
            <a:r>
              <a:rPr lang="en-US" dirty="0"/>
              <a:t>Hidden layer activation contains about X and Y</a:t>
            </a:r>
          </a:p>
          <a:p>
            <a:r>
              <a:rPr lang="en-US" dirty="0"/>
              <a:t>Information Pass</a:t>
            </a:r>
          </a:p>
          <a:p>
            <a:r>
              <a:rPr lang="en-US" dirty="0"/>
              <a:t>First phase of fast fitting : Layer tries to memorize the input</a:t>
            </a:r>
          </a:p>
          <a:p>
            <a:r>
              <a:rPr lang="en-US" dirty="0"/>
              <a:t>Second – discard some information about input X -&gt; ignore irrelevant part of input information </a:t>
            </a:r>
          </a:p>
          <a:p>
            <a:r>
              <a:rPr lang="en-US" dirty="0"/>
              <a:t>Forget  Different background, noise, lighting, brightness condition -&gt; Forgetting phase</a:t>
            </a:r>
          </a:p>
          <a:p>
            <a:endParaRPr lang="en-US" dirty="0"/>
          </a:p>
          <a:p>
            <a:r>
              <a:rPr lang="en-US" dirty="0"/>
              <a:t>First phase happens very fast </a:t>
            </a:r>
          </a:p>
          <a:p>
            <a:r>
              <a:rPr lang="en-US" dirty="0"/>
              <a:t>Second phase is very slow  - &gt; SNR</a:t>
            </a:r>
          </a:p>
          <a:p>
            <a:r>
              <a:rPr lang="en-US" dirty="0"/>
              <a:t>Overfitting / Over Compression  </a:t>
            </a:r>
          </a:p>
          <a:p>
            <a:r>
              <a:rPr lang="en-US" dirty="0"/>
              <a:t> </a:t>
            </a:r>
            <a:r>
              <a:rPr lang="en-US" dirty="0" err="1"/>
              <a:t>Tibshy</a:t>
            </a:r>
            <a:endParaRPr lang="en-US" dirty="0"/>
          </a:p>
          <a:p>
            <a:endParaRPr lang="hi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B4C21-2AF8-4513-9A88-12DEBB551087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9018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9999" y="1485342"/>
            <a:ext cx="8424000" cy="1058309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3600" cy="3600"/>
          </a:xfrm>
        </p:spPr>
        <p:txBody>
          <a:bodyPr/>
          <a:lstStyle>
            <a:lvl1pPr marL="0" indent="0" algn="ctr">
              <a:buNone/>
              <a:defRPr sz="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9999" y="2730774"/>
            <a:ext cx="8424000" cy="252078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8" y="438285"/>
            <a:ext cx="864000" cy="8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/>
          </p:nvPr>
        </p:nvSpPr>
        <p:spPr>
          <a:xfrm>
            <a:off x="0" y="864268"/>
            <a:ext cx="9144000" cy="3781167"/>
          </a:xfrm>
          <a:solidFill>
            <a:schemeClr val="bg2"/>
          </a:solidFill>
        </p:spPr>
        <p:txBody>
          <a:bodyPr vert="horz" lIns="0" tIns="0" rIns="0" bIns="0" rtlCol="0">
            <a:noAutofit/>
          </a:bodyPr>
          <a:lstStyle>
            <a:lvl1pPr>
              <a:defRPr lang="de-DE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Textfeld 13"/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2340722"/>
          </a:xfrm>
          <a:prstGeom prst="rect">
            <a:avLst/>
          </a:prstGeom>
          <a:solidFill>
            <a:srgbClr val="DD0C29"/>
          </a:solidFill>
          <a:ln>
            <a:noFill/>
          </a:ln>
          <a:extLst/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Gehen Sie mit der Maus auf das Bild -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FFFFFF"/>
              </a:solidFill>
              <a:cs typeface="Tahoma" charset="0"/>
            </a:endParaRPr>
          </a:p>
        </p:txBody>
      </p:sp>
      <p:sp>
        <p:nvSpPr>
          <p:cNvPr id="12" name="Textfeld 14"/>
          <p:cNvSpPr txBox="1">
            <a:spLocks noChangeArrowheads="1"/>
          </p:cNvSpPr>
          <p:nvPr userDrawn="1"/>
        </p:nvSpPr>
        <p:spPr bwMode="auto">
          <a:xfrm>
            <a:off x="-2188873" y="2404687"/>
            <a:ext cx="2103150" cy="2340722"/>
          </a:xfrm>
          <a:prstGeom prst="rect">
            <a:avLst/>
          </a:prstGeom>
          <a:solidFill>
            <a:srgbClr val="DD0C29"/>
          </a:solidFill>
          <a:ln>
            <a:noFill/>
          </a:ln>
          <a:extLst/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FFFFF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100453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430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781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indiviua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4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5" name="Gerade Verbindung 14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Grafik 1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grpSp>
        <p:nvGrpSpPr>
          <p:cNvPr id="6" name="Gruppieren 5"/>
          <p:cNvGrpSpPr/>
          <p:nvPr/>
        </p:nvGrpSpPr>
        <p:grpSpPr>
          <a:xfrm>
            <a:off x="-2188873" y="0"/>
            <a:ext cx="2103150" cy="2448756"/>
            <a:chOff x="-2188874" y="0"/>
            <a:chExt cx="2103150" cy="2448000"/>
          </a:xfrm>
        </p:grpSpPr>
        <p:sp>
          <p:nvSpPr>
            <p:cNvPr id="13" name="Textfeld 12"/>
            <p:cNvSpPr txBox="1">
              <a:spLocks noChangeArrowheads="1"/>
            </p:cNvSpPr>
            <p:nvPr userDrawn="1"/>
          </p:nvSpPr>
          <p:spPr bwMode="auto">
            <a:xfrm>
              <a:off x="-2188874" y="0"/>
              <a:ext cx="2103150" cy="2448000"/>
            </a:xfrm>
            <a:prstGeom prst="rect">
              <a:avLst/>
            </a:prstGeom>
            <a:solidFill>
              <a:srgbClr val="DD0C29"/>
            </a:solidFill>
            <a:ln>
              <a:noFill/>
            </a:ln>
            <a:extLst/>
          </p:spPr>
          <p:txBody>
            <a:bodyPr wrap="square" lIns="36000" tIns="36000" rIns="36000" bIns="36000">
              <a:no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de-DE" sz="1000" b="1" dirty="0">
                  <a:solidFill>
                    <a:srgbClr val="FFFFFF"/>
                  </a:solidFill>
                  <a:cs typeface="Tahoma" charset="0"/>
                </a:rPr>
                <a:t>Bearbeitungshinweis: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de-DE" sz="800" dirty="0">
                  <a:solidFill>
                    <a:srgbClr val="FFFFFF"/>
                  </a:solidFill>
                  <a:cs typeface="Tahoma" charset="0"/>
                </a:rPr>
                <a:t>Um das Hintergrundbild auszutauschen, klicken Sie mit der rechten Maustaste auf die Folie und anschließend auf „Hintergrund formatieren“. Wählen Sie dann das gewünschte Bild über „Einfügen aus: Datei“ ein.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de-DE" sz="800" b="1" dirty="0">
                  <a:solidFill>
                    <a:srgbClr val="FFFFFF"/>
                  </a:solidFill>
                  <a:cs typeface="Tahoma" charset="0"/>
                </a:rPr>
                <a:t>WICHTIG:</a:t>
              </a:r>
              <a:r>
                <a:rPr lang="de-DE" sz="800" dirty="0">
                  <a:solidFill>
                    <a:srgbClr val="FFFFFF"/>
                  </a:solidFill>
                  <a:cs typeface="Tahoma" charset="0"/>
                </a:rPr>
                <a:t> Wenn Sie diese Folie dann in eine andere Präsentation einfügen, müssen Sie die ursprüngliche Formatierung beibehalten, da ansonsten der Hintergrund wieder zurückgesetzt wird.  </a:t>
              </a:r>
            </a:p>
          </p:txBody>
        </p:sp>
        <p:pic>
          <p:nvPicPr>
            <p:cNvPr id="5" name="Grafik 4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00481" y="1576454"/>
              <a:ext cx="1723293" cy="828155"/>
            </a:xfrm>
            <a:prstGeom prst="rect">
              <a:avLst/>
            </a:prstGeom>
          </p:spPr>
        </p:pic>
      </p:grpSp>
      <p:grpSp>
        <p:nvGrpSpPr>
          <p:cNvPr id="17" name="Gruppieren 16"/>
          <p:cNvGrpSpPr/>
          <p:nvPr/>
        </p:nvGrpSpPr>
        <p:grpSpPr>
          <a:xfrm>
            <a:off x="-2188873" y="2557798"/>
            <a:ext cx="2103150" cy="2124656"/>
            <a:chOff x="-2188874" y="0"/>
            <a:chExt cx="2103150" cy="2124000"/>
          </a:xfrm>
        </p:grpSpPr>
        <p:sp>
          <p:nvSpPr>
            <p:cNvPr id="20" name="Textfeld 19"/>
            <p:cNvSpPr txBox="1">
              <a:spLocks noChangeArrowheads="1"/>
            </p:cNvSpPr>
            <p:nvPr userDrawn="1"/>
          </p:nvSpPr>
          <p:spPr bwMode="auto">
            <a:xfrm>
              <a:off x="-2188874" y="0"/>
              <a:ext cx="2103150" cy="2124000"/>
            </a:xfrm>
            <a:prstGeom prst="rect">
              <a:avLst/>
            </a:prstGeom>
            <a:solidFill>
              <a:srgbClr val="DD0C29"/>
            </a:solidFill>
            <a:ln>
              <a:noFill/>
            </a:ln>
            <a:extLst/>
          </p:spPr>
          <p:txBody>
            <a:bodyPr wrap="square" lIns="36000" tIns="36000" rIns="36000" bIns="36000">
              <a:no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de-DE" sz="1000" b="1" dirty="0">
                  <a:solidFill>
                    <a:srgbClr val="FFFFFF"/>
                  </a:solidFill>
                  <a:cs typeface="Tahoma" charset="0"/>
                </a:rPr>
                <a:t>Handling </a:t>
              </a:r>
              <a:r>
                <a:rPr lang="de-DE" sz="1000" b="1" dirty="0" err="1">
                  <a:solidFill>
                    <a:srgbClr val="FFFFFF"/>
                  </a:solidFill>
                  <a:cs typeface="Tahoma" charset="0"/>
                </a:rPr>
                <a:t>instructions</a:t>
              </a:r>
              <a:r>
                <a:rPr lang="de-DE" sz="1000" b="1" dirty="0">
                  <a:solidFill>
                    <a:srgbClr val="FFFFFF"/>
                  </a:solidFill>
                  <a:cs typeface="Tahoma" charset="0"/>
                </a:rPr>
                <a:t>: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solidFill>
                    <a:srgbClr val="FFFFFF"/>
                  </a:solidFill>
                  <a:cs typeface="Tahoma" charset="0"/>
                </a:rPr>
                <a:t>To change the background, right-click on the slide and select “Format Background”. Choose the requested image “Insert from: File”. 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rgbClr val="FFFFFF"/>
                  </a:solidFill>
                  <a:cs typeface="Tahoma" charset="0"/>
                </a:rPr>
                <a:t>IMPORTANT:</a:t>
              </a:r>
              <a:r>
                <a:rPr lang="en-US" sz="800" dirty="0">
                  <a:solidFill>
                    <a:srgbClr val="FFFFFF"/>
                  </a:solidFill>
                  <a:cs typeface="Tahoma" charset="0"/>
                </a:rPr>
                <a:t> If you want to insert this slide into another presentation, you have to keep the original formatting. Otherwise the background will be reset.</a:t>
              </a:r>
            </a:p>
          </p:txBody>
        </p:sp>
        <p:pic>
          <p:nvPicPr>
            <p:cNvPr id="21" name="Grafik 20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00481" y="1231414"/>
              <a:ext cx="1723293" cy="828155"/>
            </a:xfrm>
            <a:prstGeom prst="rect">
              <a:avLst/>
            </a:prstGeom>
          </p:spPr>
        </p:pic>
      </p:grpSp>
      <p:sp>
        <p:nvSpPr>
          <p:cNvPr id="22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2162"/>
            <a:ext cx="5220000" cy="1080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23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04001" y="4892162"/>
            <a:ext cx="180000" cy="1080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800"/>
              </a:lnSpc>
            </a:pPr>
            <a:fld id="{D985BC7C-F6A2-4FED-9217-735A5E10A319}" type="slidenum">
              <a:rPr smtClean="0">
                <a:solidFill>
                  <a:srgbClr val="FFFFFF"/>
                </a:solidFill>
              </a:rPr>
              <a:pPr algn="r">
                <a:lnSpc>
                  <a:spcPts val="800"/>
                </a:lnSpc>
              </a:pPr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24" name="Textplatzhalter 13"/>
          <p:cNvSpPr>
            <a:spLocks noGrp="1"/>
          </p:cNvSpPr>
          <p:nvPr>
            <p:ph type="body" sz="quarter" idx="12"/>
          </p:nvPr>
        </p:nvSpPr>
        <p:spPr>
          <a:xfrm>
            <a:off x="360001" y="324742"/>
            <a:ext cx="1279615" cy="1058309"/>
          </a:xfrm>
        </p:spPr>
        <p:txBody>
          <a:bodyPr wrap="none" lIns="0" tIns="0" rIns="0" bIns="0">
            <a:noAutofit/>
          </a:bodyPr>
          <a:lstStyle>
            <a:lvl1pPr>
              <a:defRPr lang="de-DE" sz="7200" b="1" kern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359999" y="1339006"/>
            <a:ext cx="8424000" cy="461808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de-DE" sz="3000" b="1" kern="12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8" name="novaPathPPTBox">
            <a:extLst>
              <a:ext uri="{FF2B5EF4-FFF2-40B4-BE49-F238E27FC236}">
                <a16:creationId xmlns:a16="http://schemas.microsoft.com/office/drawing/2014/main" id="{1A07FF1A-C6EC-4E6A-B57A-B2BC6F81F950}"/>
              </a:ext>
            </a:extLst>
          </p:cNvPr>
          <p:cNvSpPr txBox="1"/>
          <p:nvPr userDrawn="1"/>
        </p:nvSpPr>
        <p:spPr>
          <a:xfrm>
            <a:off x="6438900" y="4965700"/>
            <a:ext cx="266098" cy="2308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indent="0" algn="l" defTabSz="914400" eaLnBrk="1" fontAlgn="t" latinLnBrk="0" hangingPunct="1">
              <a:lnSpc>
                <a:spcPts val="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Internal</a:t>
            </a:r>
            <a:endParaRPr kumimoji="0" lang="hi-IN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63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- und Ab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360000" y="438285"/>
            <a:ext cx="6706589" cy="105830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2162"/>
            <a:ext cx="5220000" cy="1080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1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04001" y="4892162"/>
            <a:ext cx="180000" cy="1080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800"/>
              </a:lnSpc>
            </a:pPr>
            <a:fld id="{D985BC7C-F6A2-4FED-9217-735A5E10A319}" type="slidenum">
              <a:rPr smtClean="0">
                <a:solidFill>
                  <a:srgbClr val="FFFFFF"/>
                </a:solidFill>
              </a:rPr>
              <a:pPr algn="r">
                <a:lnSpc>
                  <a:spcPts val="800"/>
                </a:lnSpc>
              </a:pPr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grpSp>
        <p:nvGrpSpPr>
          <p:cNvPr id="16" name="Gruppieren 15"/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7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20" name="Gerade Verbindung 19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Grafik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19" name="novaPathPPTBox">
            <a:extLst>
              <a:ext uri="{FF2B5EF4-FFF2-40B4-BE49-F238E27FC236}">
                <a16:creationId xmlns:a16="http://schemas.microsoft.com/office/drawing/2014/main" id="{1CD0DBD8-8FE4-4478-BABE-E6473B265A09}"/>
              </a:ext>
            </a:extLst>
          </p:cNvPr>
          <p:cNvSpPr txBox="1"/>
          <p:nvPr userDrawn="1"/>
        </p:nvSpPr>
        <p:spPr>
          <a:xfrm>
            <a:off x="6438900" y="4965700"/>
            <a:ext cx="266098" cy="2308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indent="0" algn="l" defTabSz="914400" eaLnBrk="1" fontAlgn="t" latinLnBrk="0" hangingPunct="1">
              <a:lnSpc>
                <a:spcPts val="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Internal</a:t>
            </a:r>
            <a:endParaRPr kumimoji="0" lang="hi-IN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517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pecial_Slide - Do_not_use!!!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800"/>
              </a:lnSpc>
            </a:pPr>
            <a:fld id="{D985BC7C-F6A2-4FED-9217-735A5E10A319}" type="slidenum">
              <a:rPr smtClean="0">
                <a:solidFill>
                  <a:srgbClr val="FFFFFF"/>
                </a:solidFill>
              </a:rPr>
              <a:pPr algn="r">
                <a:lnSpc>
                  <a:spcPts val="800"/>
                </a:lnSpc>
              </a:pPr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grpSp>
        <p:nvGrpSpPr>
          <p:cNvPr id="15" name="Gruppieren 14"/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6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7" name="Gerade Verbindung 16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Grafik 1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0" name="novaPathPPTBox">
            <a:extLst>
              <a:ext uri="{FF2B5EF4-FFF2-40B4-BE49-F238E27FC236}">
                <a16:creationId xmlns:a16="http://schemas.microsoft.com/office/drawing/2014/main" id="{D6DE44AC-899C-4FAE-9ACA-ECEE98066C39}"/>
              </a:ext>
            </a:extLst>
          </p:cNvPr>
          <p:cNvSpPr txBox="1"/>
          <p:nvPr userDrawn="1"/>
        </p:nvSpPr>
        <p:spPr>
          <a:xfrm>
            <a:off x="6438900" y="4965700"/>
            <a:ext cx="266098" cy="2308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indent="0" algn="l" defTabSz="914400" eaLnBrk="1" fontAlgn="t" latinLnBrk="0" hangingPunct="1">
              <a:lnSpc>
                <a:spcPts val="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Internal</a:t>
            </a:r>
            <a:endParaRPr kumimoji="0" lang="hi-IN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63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23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4" y="864268"/>
            <a:ext cx="4122737" cy="3781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09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1" y="864268"/>
            <a:ext cx="2700000" cy="37811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3222002" y="864268"/>
            <a:ext cx="2700000" cy="37811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6084002" y="864268"/>
            <a:ext cx="2700000" cy="3781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62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2" y="864266"/>
            <a:ext cx="4122737" cy="18005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4660361" y="864267"/>
            <a:ext cx="4122737" cy="18005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360002" y="2844878"/>
            <a:ext cx="4122737" cy="18005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Inhaltsplatzhalter 4"/>
          <p:cNvSpPr>
            <a:spLocks noGrp="1"/>
          </p:cNvSpPr>
          <p:nvPr>
            <p:ph sz="quarter" idx="15"/>
          </p:nvPr>
        </p:nvSpPr>
        <p:spPr>
          <a:xfrm>
            <a:off x="4660361" y="2844878"/>
            <a:ext cx="4122737" cy="18005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75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1" y="864267"/>
            <a:ext cx="2700000" cy="18005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3222002" y="864267"/>
            <a:ext cx="2700000" cy="18005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6084002" y="864267"/>
            <a:ext cx="2700000" cy="18005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Inhaltsplatzhalter 4"/>
          <p:cNvSpPr>
            <a:spLocks noGrp="1"/>
          </p:cNvSpPr>
          <p:nvPr>
            <p:ph sz="quarter" idx="15"/>
          </p:nvPr>
        </p:nvSpPr>
        <p:spPr>
          <a:xfrm>
            <a:off x="360001" y="2844878"/>
            <a:ext cx="2700000" cy="18005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Inhaltsplatzhalter 5"/>
          <p:cNvSpPr>
            <a:spLocks noGrp="1"/>
          </p:cNvSpPr>
          <p:nvPr>
            <p:ph sz="quarter" idx="16"/>
          </p:nvPr>
        </p:nvSpPr>
        <p:spPr>
          <a:xfrm>
            <a:off x="3222002" y="2844654"/>
            <a:ext cx="2700000" cy="18007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Inhaltsplatzhalter 6"/>
          <p:cNvSpPr>
            <a:spLocks noGrp="1"/>
          </p:cNvSpPr>
          <p:nvPr>
            <p:ph sz="quarter" idx="17"/>
          </p:nvPr>
        </p:nvSpPr>
        <p:spPr>
          <a:xfrm>
            <a:off x="6084002" y="2844654"/>
            <a:ext cx="2700000" cy="18007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600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340818" y="4709400"/>
            <a:ext cx="4610366" cy="3601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1" tIns="89991" rIns="89991" bIns="899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99"/>
              </a:lnSpc>
              <a:spcBef>
                <a:spcPts val="840"/>
              </a:spcBef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2" y="144044"/>
            <a:ext cx="4122000" cy="10087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2162"/>
            <a:ext cx="3564000" cy="108033"/>
          </a:xfrm>
        </p:spPr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 bwMode="gray">
          <a:xfrm>
            <a:off x="360002" y="1404433"/>
            <a:ext cx="4122737" cy="324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Bildplatzhalter 2"/>
          <p:cNvSpPr>
            <a:spLocks noGrp="1"/>
          </p:cNvSpPr>
          <p:nvPr>
            <p:ph type="pic" sz="quarter" idx="12"/>
          </p:nvPr>
        </p:nvSpPr>
        <p:spPr>
          <a:xfrm>
            <a:off x="4661096" y="0"/>
            <a:ext cx="4482904" cy="5145088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800"/>
              </a:lnSpc>
            </a:pPr>
            <a:fld id="{D985BC7C-F6A2-4FED-9217-735A5E10A319}" type="slidenum">
              <a:rPr smtClean="0">
                <a:solidFill>
                  <a:srgbClr val="FFFFFF"/>
                </a:solidFill>
              </a:rPr>
              <a:pPr algn="r">
                <a:lnSpc>
                  <a:spcPts val="800"/>
                </a:lnSpc>
              </a:pPr>
              <a:t>‹#›</a:t>
            </a:fld>
            <a:endParaRPr>
              <a:solidFill>
                <a:srgbClr val="FFFFFF"/>
              </a:solidFill>
            </a:endParaRPr>
          </a:p>
        </p:txBody>
      </p:sp>
      <p:cxnSp>
        <p:nvCxnSpPr>
          <p:cNvPr id="13" name="Gerade Verbindung 8"/>
          <p:cNvCxnSpPr/>
          <p:nvPr userDrawn="1"/>
        </p:nvCxnSpPr>
        <p:spPr>
          <a:xfrm>
            <a:off x="360003" y="4723758"/>
            <a:ext cx="4122737" cy="53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9"/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2340722"/>
          </a:xfrm>
          <a:prstGeom prst="rect">
            <a:avLst/>
          </a:prstGeom>
          <a:solidFill>
            <a:srgbClr val="DD0C29"/>
          </a:solidFill>
          <a:ln>
            <a:noFill/>
          </a:ln>
          <a:extLst/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FFFFFF"/>
              </a:solidFill>
              <a:cs typeface="Tahoma" charset="0"/>
            </a:endParaRPr>
          </a:p>
        </p:txBody>
      </p:sp>
      <p:sp>
        <p:nvSpPr>
          <p:cNvPr id="15" name="Textfeld 11"/>
          <p:cNvSpPr txBox="1">
            <a:spLocks noChangeArrowheads="1"/>
          </p:cNvSpPr>
          <p:nvPr userDrawn="1"/>
        </p:nvSpPr>
        <p:spPr bwMode="auto">
          <a:xfrm>
            <a:off x="-2188873" y="2404687"/>
            <a:ext cx="2103150" cy="2340722"/>
          </a:xfrm>
          <a:prstGeom prst="rect">
            <a:avLst/>
          </a:prstGeom>
          <a:solidFill>
            <a:srgbClr val="DD0C29"/>
          </a:solidFill>
          <a:ln>
            <a:noFill/>
          </a:ln>
          <a:extLst/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FFFFF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418486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zwei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340818" y="4709400"/>
            <a:ext cx="4610366" cy="3601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1" tIns="89991" rIns="89991" bIns="899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99"/>
              </a:lnSpc>
              <a:spcBef>
                <a:spcPts val="840"/>
              </a:spcBef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2" y="144044"/>
            <a:ext cx="4122000" cy="10087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2162"/>
            <a:ext cx="3563234" cy="108033"/>
          </a:xfrm>
        </p:spPr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gray">
          <a:xfrm>
            <a:off x="360002" y="1404433"/>
            <a:ext cx="4122737" cy="324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Bildplatzhalter 1"/>
          <p:cNvSpPr>
            <a:spLocks noGrp="1"/>
          </p:cNvSpPr>
          <p:nvPr>
            <p:ph type="pic" sz="quarter" idx="12"/>
          </p:nvPr>
        </p:nvSpPr>
        <p:spPr>
          <a:xfrm>
            <a:off x="4661096" y="1"/>
            <a:ext cx="4482904" cy="2574795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3"/>
          </p:nvPr>
        </p:nvSpPr>
        <p:spPr>
          <a:xfrm>
            <a:off x="4661096" y="2574796"/>
            <a:ext cx="4482904" cy="2574795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800"/>
              </a:lnSpc>
            </a:pPr>
            <a:fld id="{D985BC7C-F6A2-4FED-9217-735A5E10A319}" type="slidenum">
              <a:rPr smtClean="0">
                <a:solidFill>
                  <a:srgbClr val="FFFFFF"/>
                </a:solidFill>
              </a:rPr>
              <a:pPr algn="r">
                <a:lnSpc>
                  <a:spcPts val="800"/>
                </a:lnSpc>
              </a:pPr>
              <a:t>‹#›</a:t>
            </a:fld>
            <a:endParaRPr>
              <a:solidFill>
                <a:srgbClr val="FFFFFF"/>
              </a:solidFill>
            </a:endParaRPr>
          </a:p>
        </p:txBody>
      </p:sp>
      <p:cxnSp>
        <p:nvCxnSpPr>
          <p:cNvPr id="10" name="Gerade Verbindung 9"/>
          <p:cNvCxnSpPr/>
          <p:nvPr/>
        </p:nvCxnSpPr>
        <p:spPr>
          <a:xfrm>
            <a:off x="360003" y="4723758"/>
            <a:ext cx="4122737" cy="53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0"/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2340722"/>
          </a:xfrm>
          <a:prstGeom prst="rect">
            <a:avLst/>
          </a:prstGeom>
          <a:solidFill>
            <a:srgbClr val="DD0C29"/>
          </a:solidFill>
          <a:ln>
            <a:noFill/>
          </a:ln>
          <a:extLst/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Gehen Sie mit der Maus auf das Bild -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FFFFFF"/>
              </a:solidFill>
              <a:cs typeface="Tahoma" charset="0"/>
            </a:endParaRPr>
          </a:p>
        </p:txBody>
      </p:sp>
      <p:sp>
        <p:nvSpPr>
          <p:cNvPr id="16" name="Textfeld 11"/>
          <p:cNvSpPr txBox="1">
            <a:spLocks noChangeArrowheads="1"/>
          </p:cNvSpPr>
          <p:nvPr userDrawn="1"/>
        </p:nvSpPr>
        <p:spPr bwMode="auto">
          <a:xfrm>
            <a:off x="-2188873" y="2404687"/>
            <a:ext cx="2103150" cy="2340722"/>
          </a:xfrm>
          <a:prstGeom prst="rect">
            <a:avLst/>
          </a:prstGeom>
          <a:solidFill>
            <a:srgbClr val="DD0C29"/>
          </a:solidFill>
          <a:ln>
            <a:noFill/>
          </a:ln>
          <a:extLst/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FFFFF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97030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drei Blöck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5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360001" y="1182124"/>
            <a:ext cx="2700000" cy="216067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3222002" y="1182124"/>
            <a:ext cx="2700000" cy="216067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6084002" y="1182124"/>
            <a:ext cx="2700000" cy="216067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Bildplatzhalter 1"/>
          <p:cNvSpPr>
            <a:spLocks noGrp="1"/>
          </p:cNvSpPr>
          <p:nvPr>
            <p:ph type="pic" sz="quarter" idx="15"/>
          </p:nvPr>
        </p:nvSpPr>
        <p:spPr>
          <a:xfrm>
            <a:off x="360001" y="1545356"/>
            <a:ext cx="2700000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6"/>
          </p:nvPr>
        </p:nvSpPr>
        <p:spPr>
          <a:xfrm>
            <a:off x="3222002" y="1545356"/>
            <a:ext cx="2700000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084002" y="1545356"/>
            <a:ext cx="2700000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Inhaltsplatzhalter 1"/>
          <p:cNvSpPr>
            <a:spLocks noGrp="1"/>
          </p:cNvSpPr>
          <p:nvPr>
            <p:ph sz="quarter" idx="18"/>
          </p:nvPr>
        </p:nvSpPr>
        <p:spPr>
          <a:xfrm>
            <a:off x="360001" y="3493078"/>
            <a:ext cx="2700000" cy="11523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sz="quarter" idx="19"/>
          </p:nvPr>
        </p:nvSpPr>
        <p:spPr>
          <a:xfrm>
            <a:off x="3222002" y="3493078"/>
            <a:ext cx="2700000" cy="11523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3" name="Inhaltsplatzhalter 3"/>
          <p:cNvSpPr>
            <a:spLocks noGrp="1"/>
          </p:cNvSpPr>
          <p:nvPr>
            <p:ph sz="quarter" idx="20"/>
          </p:nvPr>
        </p:nvSpPr>
        <p:spPr>
          <a:xfrm>
            <a:off x="6084002" y="3493078"/>
            <a:ext cx="2700000" cy="11523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6" name="Textfeld 13"/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2340722"/>
          </a:xfrm>
          <a:prstGeom prst="rect">
            <a:avLst/>
          </a:prstGeom>
          <a:solidFill>
            <a:srgbClr val="DD0C29"/>
          </a:solidFill>
          <a:ln>
            <a:noFill/>
          </a:ln>
          <a:extLst/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Gehen Sie mit der Maus auf das Bild -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FFFFFF"/>
              </a:solidFill>
              <a:cs typeface="Tahoma" charset="0"/>
            </a:endParaRPr>
          </a:p>
        </p:txBody>
      </p:sp>
      <p:sp>
        <p:nvSpPr>
          <p:cNvPr id="17" name="Textfeld 14"/>
          <p:cNvSpPr txBox="1">
            <a:spLocks noChangeArrowheads="1"/>
          </p:cNvSpPr>
          <p:nvPr userDrawn="1"/>
        </p:nvSpPr>
        <p:spPr bwMode="auto">
          <a:xfrm>
            <a:off x="-2188873" y="2404687"/>
            <a:ext cx="2103150" cy="2340722"/>
          </a:xfrm>
          <a:prstGeom prst="rect">
            <a:avLst/>
          </a:prstGeom>
          <a:solidFill>
            <a:srgbClr val="DD0C29"/>
          </a:solidFill>
          <a:ln>
            <a:noFill/>
          </a:ln>
          <a:extLst/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FFFFF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69285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02" y="864268"/>
            <a:ext cx="8424000" cy="37811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29391" y="4892163"/>
            <a:ext cx="522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04001" y="4892163"/>
            <a:ext cx="18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1">
                <a:solidFill>
                  <a:schemeClr val="accent4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black">
          <a:xfrm>
            <a:off x="7607032" y="4894867"/>
            <a:ext cx="900000" cy="102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 fontAlgn="base">
              <a:lnSpc>
                <a:spcPts val="8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600" dirty="0">
                <a:solidFill>
                  <a:srgbClr val="000000"/>
                </a:solidFill>
              </a:rPr>
              <a:t>© ZF Friedrichshafen AG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60002" y="4723758"/>
            <a:ext cx="8424000" cy="53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1" y="4802134"/>
            <a:ext cx="288000" cy="288089"/>
          </a:xfrm>
          <a:prstGeom prst="rect">
            <a:avLst/>
          </a:prstGeom>
        </p:spPr>
      </p:pic>
      <p:sp>
        <p:nvSpPr>
          <p:cNvPr id="20" name="novaPathPPTBox">
            <a:extLst>
              <a:ext uri="{FF2B5EF4-FFF2-40B4-BE49-F238E27FC236}">
                <a16:creationId xmlns:a16="http://schemas.microsoft.com/office/drawing/2014/main" id="{2C0A5B03-CD3A-4A4C-BE18-63413C12D9B1}"/>
              </a:ext>
            </a:extLst>
          </p:cNvPr>
          <p:cNvSpPr txBox="1"/>
          <p:nvPr userDrawn="1"/>
        </p:nvSpPr>
        <p:spPr>
          <a:xfrm>
            <a:off x="6438900" y="4965700"/>
            <a:ext cx="266098" cy="2308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indent="0" algn="l" defTabSz="914400" eaLnBrk="1" fontAlgn="t" latinLnBrk="0" hangingPunct="1">
              <a:lnSpc>
                <a:spcPts val="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Internal</a:t>
            </a:r>
            <a:endParaRPr kumimoji="0" lang="hi-IN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02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7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54" r:id="rId11"/>
    <p:sldLayoutId id="2147483655" r:id="rId12"/>
    <p:sldLayoutId id="2147483684" r:id="rId13"/>
    <p:sldLayoutId id="2147483685" r:id="rId14"/>
    <p:sldLayoutId id="2147483686" r:id="rId1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216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00" indent="-216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4000" indent="-216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box"/>
          <p:cNvSpPr>
            <a:spLocks noGrp="1"/>
          </p:cNvSpPr>
          <p:nvPr>
            <p:ph type="ctrTitle"/>
          </p:nvPr>
        </p:nvSpPr>
        <p:spPr>
          <a:xfrm>
            <a:off x="360000" y="1509680"/>
            <a:ext cx="8424000" cy="1058309"/>
          </a:xfrm>
        </p:spPr>
        <p:txBody>
          <a:bodyPr/>
          <a:lstStyle/>
          <a:p>
            <a:r>
              <a:rPr lang="en-US" dirty="0"/>
              <a:t>Opening the black box of Deep Neural Networks via Information Theory</a:t>
            </a:r>
            <a:br>
              <a:rPr lang="en-US" dirty="0"/>
            </a:b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634958" y="4821745"/>
            <a:ext cx="8424000" cy="252078"/>
          </a:xfrm>
        </p:spPr>
        <p:txBody>
          <a:bodyPr/>
          <a:lstStyle/>
          <a:p>
            <a:pPr algn="r"/>
            <a:r>
              <a:rPr lang="de-DE" dirty="0"/>
              <a:t>Shahrukh Khan ( Z654281 ) </a:t>
            </a:r>
          </a:p>
        </p:txBody>
      </p:sp>
    </p:spTree>
    <p:extLst>
      <p:ext uri="{BB962C8B-B14F-4D97-AF65-F5344CB8AC3E}">
        <p14:creationId xmlns:p14="http://schemas.microsoft.com/office/powerpoint/2010/main" val="115681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5969-2573-4DBA-B4A4-7A8A1BD9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Understanding Generalization In DNN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4098-D5D6-483A-AC47-C29FD0D16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627" y="1588474"/>
            <a:ext cx="4511921" cy="1162042"/>
          </a:xfrm>
        </p:spPr>
        <p:txBody>
          <a:bodyPr/>
          <a:lstStyle/>
          <a:p>
            <a:pPr algn="ctr"/>
            <a:r>
              <a:rPr lang="en-US" dirty="0"/>
              <a:t>Training Error  : Error on training data</a:t>
            </a:r>
          </a:p>
          <a:p>
            <a:pPr algn="ctr"/>
            <a:r>
              <a:rPr lang="en-US" dirty="0"/>
              <a:t>Test Error  : Error on test data</a:t>
            </a:r>
          </a:p>
          <a:p>
            <a:pPr algn="ctr"/>
            <a:r>
              <a:rPr lang="en-US" dirty="0"/>
              <a:t>Generalization error = | training_error – test_error |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  <a:endParaRPr lang="hi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5C0E1-02B1-4758-9C7D-B87AA186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73C6A-6233-4E67-B11A-7BC7A9B2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06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5969-2573-4DBA-B4A4-7A8A1BD9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 Closer Look at Memorization in Deep Networks</a:t>
            </a:r>
            <a:br>
              <a:rPr lang="en-US" b="0" dirty="0"/>
            </a:br>
            <a:endParaRPr lang="hi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8A20D8-B59E-41E3-A55F-C9D8E5ECB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0726" y="1486300"/>
            <a:ext cx="8423275" cy="288715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5C0E1-02B1-4758-9C7D-B87AA186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73C6A-6233-4E67-B11A-7BC7A9B2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266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92D6-5885-44EE-A70C-1CE9CA5C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be taken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E2BD2-EC2A-4DF3-8356-F7CBDDDFC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2" y="956346"/>
            <a:ext cx="8424000" cy="3689090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Neural Network are very good at memorizing random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DNN learns simple pattern first, before memorizing, or optimization is content aware.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Regularization makes it harder for the network to memorize.</a:t>
            </a:r>
          </a:p>
          <a:p>
            <a:endParaRPr lang="hi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2C5934-7902-44F7-AE48-1F53B4FD1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BC501-83B1-4E00-A7B2-294C574B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50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3A678-127E-4303-ADA4-0C07632F1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16840"/>
            <a:ext cx="8424001" cy="594000"/>
          </a:xfrm>
        </p:spPr>
        <p:txBody>
          <a:bodyPr/>
          <a:lstStyle/>
          <a:p>
            <a:r>
              <a:rPr lang="en-US" dirty="0"/>
              <a:t>Regularization technique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61395-56B8-4449-9E30-F1DD4A453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L1 / L2 Penalty on Weights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Dropout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Early Stopping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Data Augmentation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Implicit Regularization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Batch Normalization</a:t>
            </a:r>
            <a:endParaRPr lang="hi-IN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5DD1B-1D2E-40F1-9D5E-AB8983FC7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280A4-1DA5-4924-8752-CB0E2BDF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5</a:t>
            </a:fld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99CCC0-5A75-463E-83E0-BE96193DC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878" y="818079"/>
            <a:ext cx="4391025" cy="447675"/>
          </a:xfrm>
          <a:prstGeom prst="rect">
            <a:avLst/>
          </a:prstGeom>
        </p:spPr>
      </p:pic>
      <p:pic>
        <p:nvPicPr>
          <p:cNvPr id="1026" name="Picture 2" descr="Image result for dropout">
            <a:extLst>
              <a:ext uri="{FF2B5EF4-FFF2-40B4-BE49-F238E27FC236}">
                <a16:creationId xmlns:a16="http://schemas.microsoft.com/office/drawing/2014/main" id="{40BE6B44-D01B-4A62-A82B-2C301676D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308" y="1874233"/>
            <a:ext cx="3009693" cy="224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47A760-7B0F-4337-B49B-9D308154E6E8}"/>
              </a:ext>
            </a:extLst>
          </p:cNvPr>
          <p:cNvSpPr txBox="1"/>
          <p:nvPr/>
        </p:nvSpPr>
        <p:spPr>
          <a:xfrm>
            <a:off x="6930825" y="4327009"/>
            <a:ext cx="5979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Dropout </a:t>
            </a:r>
            <a:endParaRPr kumimoji="0" lang="hi-IN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E56DC0-CD0E-4B66-B7DD-65B5A682F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4150" y="1322789"/>
            <a:ext cx="42481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10534"/>
      </p:ext>
    </p:extLst>
  </p:cSld>
  <p:clrMapOvr>
    <a:masterClrMapping/>
  </p:clrMapOvr>
</p:sld>
</file>

<file path=ppt/theme/theme1.xml><?xml version="1.0" encoding="utf-8"?>
<a:theme xmlns:a="http://schemas.openxmlformats.org/drawingml/2006/main" name="ZF AG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A5BC"/>
      </a:accent1>
      <a:accent2>
        <a:srgbClr val="7FD5F3"/>
      </a:accent2>
      <a:accent3>
        <a:srgbClr val="BFEAF9"/>
      </a:accent3>
      <a:accent4>
        <a:srgbClr val="004D7A"/>
      </a:accent4>
      <a:accent5>
        <a:srgbClr val="1179BF"/>
      </a:accent5>
      <a:accent6>
        <a:srgbClr val="81BCDF"/>
      </a:accent6>
      <a:hlink>
        <a:srgbClr val="00ABE7"/>
      </a:hlink>
      <a:folHlink>
        <a:srgbClr val="7FD5F3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FD5F3"/>
        </a:solidFill>
        <a:ln w="12700" cap="flat" cmpd="sng" algn="ctr">
          <a:noFill/>
          <a:prstDash val="solid"/>
        </a:ln>
        <a:effectLst/>
        <a:extLst/>
      </a:spPr>
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kern="0" cap="none" spc="0" normalizeH="0" baseline="0" noProof="0" dirty="0" err="1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Tahoma"/>
            <a:ea typeface="+mn-ea"/>
            <a:cs typeface="Tahoma" pitchFamily="34" charset="0"/>
          </a:defRPr>
        </a:defPPr>
      </a:lstStyle>
    </a:spDef>
    <a:lnDef>
      <a:spPr>
        <a:noFill/>
        <a:ln w="28575" cap="rnd" cmpd="sng" algn="ctr">
          <a:solidFill>
            <a:srgbClr val="00ABE7"/>
          </a:solidFill>
          <a:prstDash val="sysDot"/>
          <a:round/>
        </a:ln>
        <a:effectLst/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marL="0" marR="0" indent="0" defTabSz="91440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ZF Cyan 100%">
      <a:srgbClr val="00ABE7"/>
    </a:custClr>
    <a:custClr name="ZF Cyan 50%">
      <a:srgbClr val="7FD5F3"/>
    </a:custClr>
    <a:custClr name="ZF Cyan 25%">
      <a:srgbClr val="BFEAF9"/>
    </a:custClr>
    <a:custClr>
      <a:srgbClr val="FFFFFF"/>
    </a:custClr>
    <a:custClr name="ZF Blue 100%">
      <a:srgbClr val="1179BF"/>
    </a:custClr>
    <a:custClr name="ZF Blue 50%">
      <a:srgbClr val="81BCDF"/>
    </a:custClr>
    <a:custClr>
      <a:srgbClr val="FFFFFF"/>
    </a:custClr>
    <a:custClr name="Middle Blue 100%">
      <a:srgbClr val="004D7A"/>
    </a:custClr>
    <a:custClr name="Middle Blue 50%">
      <a:srgbClr val="7FA5BC"/>
    </a:custClr>
    <a:custClr>
      <a:srgbClr val="FFFFFF"/>
    </a:custClr>
    <a:custClr name="Black 100%">
      <a:srgbClr val="000000"/>
    </a:custClr>
    <a:custClr name="Black 50%">
      <a:srgbClr val="7F7F7F"/>
    </a:custClr>
    <a:custClr name="Black 25%">
      <a:srgbClr val="BFBFBF"/>
    </a:custClr>
    <a:custClr>
      <a:srgbClr val="FFFFFF"/>
    </a:custClr>
    <a:custClr name="1. Step color gradient">
      <a:srgbClr val="1179BF"/>
    </a:custClr>
    <a:custClr name="2. Step color gradient">
      <a:srgbClr val="004D7A"/>
    </a:custClr>
    <a:custClr name="3. Step color gradient">
      <a:srgbClr val="001024"/>
    </a:custClr>
    <a:custClr>
      <a:srgbClr val="FFFFFF"/>
    </a:custClr>
    <a:custClr name="ZF Red - Only highlight color">
      <a:srgbClr val="DD0C29"/>
    </a:custClr>
  </a:custClrLst>
</a:theme>
</file>

<file path=ppt/theme/theme2.xml><?xml version="1.0" encoding="utf-8"?>
<a:theme xmlns:a="http://schemas.openxmlformats.org/drawingml/2006/main" name="Larissa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A5BC"/>
      </a:accent1>
      <a:accent2>
        <a:srgbClr val="7FD5F3"/>
      </a:accent2>
      <a:accent3>
        <a:srgbClr val="BFEAF9"/>
      </a:accent3>
      <a:accent4>
        <a:srgbClr val="004D7A"/>
      </a:accent4>
      <a:accent5>
        <a:srgbClr val="1179BF"/>
      </a:accent5>
      <a:accent6>
        <a:srgbClr val="81BCDF"/>
      </a:accent6>
      <a:hlink>
        <a:srgbClr val="00ABE7"/>
      </a:hlink>
      <a:folHlink>
        <a:srgbClr val="7FD5F3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A5BC"/>
      </a:accent1>
      <a:accent2>
        <a:srgbClr val="7FD5F3"/>
      </a:accent2>
      <a:accent3>
        <a:srgbClr val="BFEAF9"/>
      </a:accent3>
      <a:accent4>
        <a:srgbClr val="004D7A"/>
      </a:accent4>
      <a:accent5>
        <a:srgbClr val="1179BF"/>
      </a:accent5>
      <a:accent6>
        <a:srgbClr val="81BCDF"/>
      </a:accent6>
      <a:hlink>
        <a:srgbClr val="00ABE7"/>
      </a:hlink>
      <a:folHlink>
        <a:srgbClr val="7FD5F3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NovaPath_docAuthor>Khan Shahrukh EXT HDR Kritikal</NovaPath_docAuthor>
</file>

<file path=customXml/item10.xml><?xml version="1.0" encoding="utf-8"?>
<nXeGKudETKPeaCNGFh5i5IeuWeXv6XDtePDOrtUSOqWwmvYa7PTRiLQvIZkriN4zFxEJfkpx7yiWurrFRQTw>wET7z3APVwWLb5suGR4vTrhDRZJozxrRzOAhwYFpvHz9eQHoa02Xka3de7sjEXtf</nXeGKudETKPeaCNGFh5i5IeuWeXv6XDtePDOrtUSOqWwmvYa7PTRiLQvIZkriN4zFxEJfkpx7yiWurrFRQTw>
</file>

<file path=customXml/item11.xml><?xml version="1.0" encoding="utf-8"?>
<NovaPath_docID>P5QRZIPHNGMZE7N4TXEZBI5X5Q</NovaPath_docID>
</file>

<file path=customXml/item12.xml><?xml version="1.0" encoding="utf-8"?>
<nXeGKudETKPeaCNGFh5iKXsadLDxTRe0xbrxgS3asWaSdlBY0sLX5pYu7jLmo>SiTVZYrZoP6lgSCTj6v0lYUXo7rptB3vsxE98fSlaTok74hHqUQ//z+IzG3f3dKdNUyW4Kjm/X9VSbJA4Gr5MW0KPH+B642pxXdDNArGooo=</nXeGKudETKPeaCNGFh5iKXsadLDxTRe0xbrxgS3asWaSdlBY0sLX5pYu7jLmo>
</file>

<file path=customXml/item13.xml><?xml version="1.0" encoding="utf-8"?>
<NovaPath_docOwner>Z654281</NovaPath_docOwner>
</file>

<file path=customXml/item14.xml><?xml version="1.0" encoding="utf-8"?>
<nXeGKudETKPeaCNGFh5i7cKyawAjgyQn9gyiebCxx1jD9eHXSWW9Lib2F1j9>mZ4rtFSXbzk2Ux9ca9oo0421m15pungQKrObi7J3JX8Ptnae9GQ+/LQdh60lbrX0DvZRcFPuMeeOKlZ9I6fksXv5AoqRJyKkC79gR4YpCXOFF8aVmZPbXMOxxoPrCEXiQB5paNIQCKB93+bOCf2yuSYn0ZoWHkkfmBkz7elLI+G0SwQJBli03YL1iidEUuqXPGKmLh4xvwQfZSw0qimNwZ0NA5nwQxsg76To8cy9Zl2CULuxii/Aw5fgqzma2PnlQO1Iih2JAWK3A3M78aaBeA==</nXeGKudETKPeaCNGFh5i7cKyawAjgyQn9gyiebCxx1jD9eHXSWW9Lib2F1j9>
</file>

<file path=customXml/item15.xml><?xml version="1.0" encoding="utf-8"?>
<NovaPath_baseApplication>Microsoft PowerPoint</NovaPath_baseApplication>
</file>

<file path=customXml/item16.xml><?xml version="1.0" encoding="utf-8"?>
<NovaPath_docName>C:\Users\z654281\Desktop\backup\sk\sk\zf-slides\Opening the black box of Deep Neural Networks.pptx</NovaPath_docName>
</file>

<file path=customXml/item17.xml><?xml version="1.0" encoding="utf-8"?>
<nXeGKudETKPeaCNGFh5iyLk1gcWWJqTgFQk8wGFUmjFC0m6hdwbr2zDsrBNVqK>L5KKDXYTwZU1lIV1pv3gsfSIVC/wED183qarD4sdeLyDeSNFJzGuwPqEBxMrvmgkfNwUG3/INQDjXQm2Wa/uVQ==</nXeGKudETKPeaCNGFh5iyLk1gcWWJqTgFQk8wGFUmjFC0m6hdwbr2zDsrBNVqK>
</file>

<file path=customXml/item18.xml><?xml version="1.0" encoding="utf-8"?>
<NovaPath_tenantID>8BC9BD9B-31E2-4E97-ABE0-B03814292429</NovaPath_tenantID>
</file>

<file path=customXml/item19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340E374C76EE46BF71B16E496D9099" ma:contentTypeVersion="0" ma:contentTypeDescription="Create a new document." ma:contentTypeScope="" ma:versionID="276106c51c7f15d8067060284ad3541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nXeGKudETKPeaCNGFh5i7KB6PCgefevITs3IW5zvHkDTq2cPPZVDzitehfVaR>xXOERgJrn4wgiPpGYa05bg==</nXeGKudETKPeaCNGFh5i7KB6PCgefevITs3IW5zvHkDTq2cPPZVDzitehfVaR>
</file>

<file path=customXml/item20.xml><?xml version="1.0" encoding="utf-8"?>
<nXeGKudETKPeaCNGFh5i8sltj09I1nJ8AlBUytNZ1Ehih9jnZMZtoeNI9UMZ5>DLypFCKquMi/teLBbvv3qpcV0N7cfyNFSRWKMBAlKhI=</nXeGKudETKPeaCNGFh5i8sltj09I1nJ8AlBUytNZ1Ehih9jnZMZtoeNI9UMZ5>
</file>

<file path=customXml/item21.xml><?xml version="1.0" encoding="utf-8"?>
<nXeGKudETKPeaCNGFh5i0BGlH9ci87cLWvMx3DlPzuAPh2gY9s703zKUS7uW>mZ4rtFSXbzk2Ux9ca9oo0421m15pungQKrObi7J3JX8Ptnae9GQ+/LQdh60lbrX0DvZRcFPuMeeOKlZ9I6fksXv5AoqRJyKkC79gR4YpCXPPddYR5CTldE8I7PjFWEpu</nXeGKudETKPeaCNGFh5i0BGlH9ci87cLWvMx3DlPzuAPh2gY9s703zKUS7uW>
</file>

<file path=customXml/item22.xml><?xml version="1.0" encoding="utf-8"?>
<NovaPath_docClass>Internal</NovaPath_docClass>
</file>

<file path=customXml/item23.xml><?xml version="1.0" encoding="utf-8"?>
<nXeGKudETKPeaCNGFh5ix5fP7fSWtl37NIroXmZyHIynb9qBde2n67FOJFV2>hvo8jIGPriLPjiu1rqJXzKhI6gLOZ8+dIHsepsQ0SPQ=</nXeGKudETKPeaCNGFh5ix5fP7fSWtl37NIroXmZyHIynb9qBde2n67FOJFV2>
</file>

<file path=customXml/item24.xml><?xml version="1.0" encoding="utf-8"?>
<NovaPath_docClassID>1030</NovaPath_docClassID>
</file>

<file path=customXml/item25.xml><?xml version="1.0" encoding="utf-8"?>
<nXeGKudETKPeaCNGFh5ix5fP7fSWtl37NIroXmYBQsS1cecqKZfGozr8W9iy>bj//4UdkFO89WgSYlzSCHA==</nXeGKudETKPeaCNGFh5ix5fP7fSWtl37NIroXmYBQsS1cecqKZfGozr8W9iy>
</file>

<file path=customXml/item26.xml><?xml version="1.0" encoding="utf-8"?>
<NovaPath_docClassDate>09/05/2019 16:08:02</NovaPath_docClassDate>
</file>

<file path=customXml/item27.xml><?xml version="1.0" encoding="utf-8"?>
<nXeGKudETKPeaCNGFh5ix5fP7fSWtl37NIroXmZN38TajkfZeW3Vf6bvmNn8>zzwIGdYJbEYOicBnWjQ92gSog6rVqBqqUMJuH+WxQHt+75s0mv2CWyStXHjcsLoY</nXeGKudETKPeaCNGFh5ix5fP7fSWtl37NIroXmZN38TajkfZeW3Vf6bvmNn8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NovaPath_DocumentType>0</NovaPath_DocumentType>
</file>

<file path=customXml/item5.xml><?xml version="1.0" encoding="utf-8"?>
<NovaPath_versionInfo>4.6.8.12343</NovaPath_versionInfo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7.xml><?xml version="1.0" encoding="utf-8"?>
<NovaPath_docPath>C:\Users\z654281\Desktop\backup\sk\sk\zf-slides</NovaPath_docPath>
</file>

<file path=customXml/item8.xml><?xml version="1.0" encoding="utf-8"?>
<nXeGKudETKPeaCNGFh5iTSI5UodjD94nh7U7VklxY>DnOqsNNV7Gp/0EIrZFsOS+3AQ6bxxV6t2HGtrsWmG4lJg2Jo0VyX66+F1vcKN2/xS8mDuPWhvHYRfBmLgwpcmw==</nXeGKudETKPeaCNGFh5iTSI5UodjD94nh7U7VklxY>
</file>

<file path=customXml/item9.xml><?xml version="1.0" encoding="utf-8"?>
<nXeGKudETKPeaCNGFh5i2aVdoOsLYjULCdH7T707tDyRRmguot4fEcJ2iD6f9>fBMBuUVwABqaYCLBORVw+A==</nXeGKudETKPeaCNGFh5i2aVdoOsLYjULCdH7T707tDyRRmguot4fEcJ2iD6f9>
</file>

<file path=customXml/itemProps1.xml><?xml version="1.0" encoding="utf-8"?>
<ds:datastoreItem xmlns:ds="http://schemas.openxmlformats.org/officeDocument/2006/customXml" ds:itemID="{FC1C6BA7-F3B6-40C4-806C-C46AAA68F346}">
  <ds:schemaRefs/>
</ds:datastoreItem>
</file>

<file path=customXml/itemProps10.xml><?xml version="1.0" encoding="utf-8"?>
<ds:datastoreItem xmlns:ds="http://schemas.openxmlformats.org/officeDocument/2006/customXml" ds:itemID="{EC08AF64-7A06-4A5F-BFA3-886EF908D87F}">
  <ds:schemaRefs/>
</ds:datastoreItem>
</file>

<file path=customXml/itemProps11.xml><?xml version="1.0" encoding="utf-8"?>
<ds:datastoreItem xmlns:ds="http://schemas.openxmlformats.org/officeDocument/2006/customXml" ds:itemID="{9633E9C3-D331-4B3C-92B3-DAB1737127C4}">
  <ds:schemaRefs/>
</ds:datastoreItem>
</file>

<file path=customXml/itemProps12.xml><?xml version="1.0" encoding="utf-8"?>
<ds:datastoreItem xmlns:ds="http://schemas.openxmlformats.org/officeDocument/2006/customXml" ds:itemID="{D1F99BB3-CFDF-46A1-B398-36B51425B7A2}">
  <ds:schemaRefs/>
</ds:datastoreItem>
</file>

<file path=customXml/itemProps13.xml><?xml version="1.0" encoding="utf-8"?>
<ds:datastoreItem xmlns:ds="http://schemas.openxmlformats.org/officeDocument/2006/customXml" ds:itemID="{38D0C927-ACB4-4A2C-8AEF-4A9AFFCDB074}">
  <ds:schemaRefs/>
</ds:datastoreItem>
</file>

<file path=customXml/itemProps14.xml><?xml version="1.0" encoding="utf-8"?>
<ds:datastoreItem xmlns:ds="http://schemas.openxmlformats.org/officeDocument/2006/customXml" ds:itemID="{74A1D1D1-768F-4EBF-BCDE-83616C91AAE5}">
  <ds:schemaRefs/>
</ds:datastoreItem>
</file>

<file path=customXml/itemProps15.xml><?xml version="1.0" encoding="utf-8"?>
<ds:datastoreItem xmlns:ds="http://schemas.openxmlformats.org/officeDocument/2006/customXml" ds:itemID="{1AF2CC64-CFF8-4DA1-80B8-0BB8A5231D2E}">
  <ds:schemaRefs/>
</ds:datastoreItem>
</file>

<file path=customXml/itemProps16.xml><?xml version="1.0" encoding="utf-8"?>
<ds:datastoreItem xmlns:ds="http://schemas.openxmlformats.org/officeDocument/2006/customXml" ds:itemID="{2D446F9A-A43B-4F07-9532-FF97EFF7A005}">
  <ds:schemaRefs/>
</ds:datastoreItem>
</file>

<file path=customXml/itemProps17.xml><?xml version="1.0" encoding="utf-8"?>
<ds:datastoreItem xmlns:ds="http://schemas.openxmlformats.org/officeDocument/2006/customXml" ds:itemID="{DD87E23B-D601-4FF0-8939-744198CB5BA0}">
  <ds:schemaRefs/>
</ds:datastoreItem>
</file>

<file path=customXml/itemProps18.xml><?xml version="1.0" encoding="utf-8"?>
<ds:datastoreItem xmlns:ds="http://schemas.openxmlformats.org/officeDocument/2006/customXml" ds:itemID="{B0D9710F-243C-4B4B-945A-B6DF8EC8CD67}">
  <ds:schemaRefs/>
</ds:datastoreItem>
</file>

<file path=customXml/itemProps19.xml><?xml version="1.0" encoding="utf-8"?>
<ds:datastoreItem xmlns:ds="http://schemas.openxmlformats.org/officeDocument/2006/customXml" ds:itemID="{7F210917-3385-415D-998E-86AAE81A36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208C9D9-A668-4FE6-8916-867D8AC9974B}">
  <ds:schemaRefs/>
</ds:datastoreItem>
</file>

<file path=customXml/itemProps20.xml><?xml version="1.0" encoding="utf-8"?>
<ds:datastoreItem xmlns:ds="http://schemas.openxmlformats.org/officeDocument/2006/customXml" ds:itemID="{8CF4FBA1-5F59-41CF-9CC0-0BD9C66EAE1B}">
  <ds:schemaRefs/>
</ds:datastoreItem>
</file>

<file path=customXml/itemProps21.xml><?xml version="1.0" encoding="utf-8"?>
<ds:datastoreItem xmlns:ds="http://schemas.openxmlformats.org/officeDocument/2006/customXml" ds:itemID="{7D2E2E59-498D-479B-89E9-EAC9C48B8774}">
  <ds:schemaRefs/>
</ds:datastoreItem>
</file>

<file path=customXml/itemProps22.xml><?xml version="1.0" encoding="utf-8"?>
<ds:datastoreItem xmlns:ds="http://schemas.openxmlformats.org/officeDocument/2006/customXml" ds:itemID="{B0736180-60A6-4C30-9E25-EB291B3BC3E4}">
  <ds:schemaRefs/>
</ds:datastoreItem>
</file>

<file path=customXml/itemProps23.xml><?xml version="1.0" encoding="utf-8"?>
<ds:datastoreItem xmlns:ds="http://schemas.openxmlformats.org/officeDocument/2006/customXml" ds:itemID="{6E01C24B-6CDB-4DAB-8CE7-F8D7AF4D5E67}">
  <ds:schemaRefs/>
</ds:datastoreItem>
</file>

<file path=customXml/itemProps24.xml><?xml version="1.0" encoding="utf-8"?>
<ds:datastoreItem xmlns:ds="http://schemas.openxmlformats.org/officeDocument/2006/customXml" ds:itemID="{44A4959F-AAD7-478C-A2BF-0802B050CB04}">
  <ds:schemaRefs/>
</ds:datastoreItem>
</file>

<file path=customXml/itemProps25.xml><?xml version="1.0" encoding="utf-8"?>
<ds:datastoreItem xmlns:ds="http://schemas.openxmlformats.org/officeDocument/2006/customXml" ds:itemID="{36CCACB5-2632-4AA9-90E7-3D44053112E5}">
  <ds:schemaRefs/>
</ds:datastoreItem>
</file>

<file path=customXml/itemProps26.xml><?xml version="1.0" encoding="utf-8"?>
<ds:datastoreItem xmlns:ds="http://schemas.openxmlformats.org/officeDocument/2006/customXml" ds:itemID="{9E7E2A27-F5B3-4F1C-A981-DED3E405C989}">
  <ds:schemaRefs/>
</ds:datastoreItem>
</file>

<file path=customXml/itemProps27.xml><?xml version="1.0" encoding="utf-8"?>
<ds:datastoreItem xmlns:ds="http://schemas.openxmlformats.org/officeDocument/2006/customXml" ds:itemID="{1C12C512-6DD4-44A4-9AFD-328DA984031E}">
  <ds:schemaRefs/>
</ds:datastoreItem>
</file>

<file path=customXml/itemProps3.xml><?xml version="1.0" encoding="utf-8"?>
<ds:datastoreItem xmlns:ds="http://schemas.openxmlformats.org/officeDocument/2006/customXml" ds:itemID="{CD1D0D24-F3CA-4443-A859-0356C14ECE44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9ED4903-FCED-4CC2-B024-ECF6C7757E64}">
  <ds:schemaRefs/>
</ds:datastoreItem>
</file>

<file path=customXml/itemProps5.xml><?xml version="1.0" encoding="utf-8"?>
<ds:datastoreItem xmlns:ds="http://schemas.openxmlformats.org/officeDocument/2006/customXml" ds:itemID="{ABF42660-C38D-4B3F-B9F3-69E783003929}">
  <ds:schemaRefs/>
</ds:datastoreItem>
</file>

<file path=customXml/itemProps6.xml><?xml version="1.0" encoding="utf-8"?>
<ds:datastoreItem xmlns:ds="http://schemas.openxmlformats.org/officeDocument/2006/customXml" ds:itemID="{5DEBDFCD-839D-4631-A18E-6D08A419571C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www.w3.org/XML/1998/namespace"/>
    <ds:schemaRef ds:uri="http://purl.org/dc/dcmitype/"/>
  </ds:schemaRefs>
</ds:datastoreItem>
</file>

<file path=customXml/itemProps7.xml><?xml version="1.0" encoding="utf-8"?>
<ds:datastoreItem xmlns:ds="http://schemas.openxmlformats.org/officeDocument/2006/customXml" ds:itemID="{6855716B-E016-46EB-B6F9-9579FEE73DF1}">
  <ds:schemaRefs/>
</ds:datastoreItem>
</file>

<file path=customXml/itemProps8.xml><?xml version="1.0" encoding="utf-8"?>
<ds:datastoreItem xmlns:ds="http://schemas.openxmlformats.org/officeDocument/2006/customXml" ds:itemID="{052C4E89-BFC4-492A-986B-D9F5B860BD44}">
  <ds:schemaRefs/>
</ds:datastoreItem>
</file>

<file path=customXml/itemProps9.xml><?xml version="1.0" encoding="utf-8"?>
<ds:datastoreItem xmlns:ds="http://schemas.openxmlformats.org/officeDocument/2006/customXml" ds:itemID="{022C884B-6810-48E1-83E2-DE7B98068A7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479</Words>
  <Application>Microsoft Office PowerPoint</Application>
  <PresentationFormat>Custom</PresentationFormat>
  <Paragraphs>79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Tahoma</vt:lpstr>
      <vt:lpstr>ZF AG</vt:lpstr>
      <vt:lpstr>Opening the black box of Deep Neural Networks via Information Theory </vt:lpstr>
      <vt:lpstr>Understanding Generalization In DNN</vt:lpstr>
      <vt:lpstr>A Closer Look at Memorization in Deep Networks </vt:lpstr>
      <vt:lpstr>Points to be taken</vt:lpstr>
      <vt:lpstr>Regularization technique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the black box of Deep Neural Networks via Information Theory </dc:title>
  <dc:creator>Khan Shahrukh EXT HDR Kritikal</dc:creator>
  <cp:keywords>Internal</cp:keywords>
  <cp:lastModifiedBy>Khan Shahrukh EXT HDR Kritikal</cp:lastModifiedBy>
  <cp:revision>31</cp:revision>
  <dcterms:created xsi:type="dcterms:W3CDTF">2019-09-05T10:31:05Z</dcterms:created>
  <dcterms:modified xsi:type="dcterms:W3CDTF">2019-10-23T06:37:37Z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0x01010020340E374C76EE46BF71B16E496D9099</vt:lpwstr>
  </property>
  <property fmtid="{D5CDD505-2E9C-101B-9397-08002B2CF9AE}" pid="3" name="Dokumenten-ID">
    <vt:lpwstr>P5QRZIPHNGMZE7N4TXEZBI5X5Q</vt:lpwstr>
  </property>
  <property fmtid="{D5CDD505-2E9C-101B-9397-08002B2CF9AE}" pid="4" name="NovaPath-Version">
    <vt:lpwstr>4.6.8.12343</vt:lpwstr>
  </property>
  <property fmtid="{D5CDD505-2E9C-101B-9397-08002B2CF9AE}" pid="5" name="Klassifizierung">
    <vt:lpwstr>Internal</vt:lpwstr>
  </property>
  <property fmtid="{D5CDD505-2E9C-101B-9397-08002B2CF9AE}" pid="6" name="Klassifizierungs-Id">
    <vt:lpwstr>1030</vt:lpwstr>
  </property>
  <property fmtid="{D5CDD505-2E9C-101B-9397-08002B2CF9AE}" pid="7" name="Klassifizierungs-Datum">
    <vt:lpwstr>09/05/2019 16:08:02</vt:lpwstr>
  </property>
</Properties>
</file>