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0"/>
  </p:sldMasterIdLst>
  <p:notesMasterIdLst>
    <p:notesMasterId r:id="rId47"/>
  </p:notesMasterIdLst>
  <p:handoutMasterIdLst>
    <p:handoutMasterId r:id="rId48"/>
  </p:handoutMasterIdLst>
  <p:sldIdLst>
    <p:sldId id="256" r:id="rId31"/>
    <p:sldId id="269" r:id="rId32"/>
    <p:sldId id="271" r:id="rId33"/>
    <p:sldId id="263" r:id="rId34"/>
    <p:sldId id="272" r:id="rId35"/>
    <p:sldId id="259" r:id="rId36"/>
    <p:sldId id="273" r:id="rId37"/>
    <p:sldId id="266" r:id="rId38"/>
    <p:sldId id="267" r:id="rId39"/>
    <p:sldId id="268" r:id="rId40"/>
    <p:sldId id="260" r:id="rId41"/>
    <p:sldId id="274" r:id="rId42"/>
    <p:sldId id="258" r:id="rId43"/>
    <p:sldId id="257" r:id="rId44"/>
    <p:sldId id="261" r:id="rId45"/>
    <p:sldId id="262" r:id="rId46"/>
  </p:sldIdLst>
  <p:sldSz cx="9144000" cy="51450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orient="horz" pos="553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orient="horz" pos="2935">
          <p15:clr>
            <a:srgbClr val="A4A3A4"/>
          </p15:clr>
        </p15:guide>
        <p15:guide id="5" pos="2940">
          <p15:clr>
            <a:srgbClr val="A4A3A4"/>
          </p15:clr>
        </p15:guide>
        <p15:guide id="6" pos="2832">
          <p15:clr>
            <a:srgbClr val="A4A3A4"/>
          </p15:clr>
        </p15:guide>
        <p15:guide id="7" pos="5538">
          <p15:clr>
            <a:srgbClr val="A4A3A4"/>
          </p15:clr>
        </p15:guide>
        <p15:guide id="8" pos="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80130" autoAdjust="0"/>
  </p:normalViewPr>
  <p:slideViewPr>
    <p:cSldViewPr snapToGrid="0" snapToObjects="1">
      <p:cViewPr varScale="1">
        <p:scale>
          <a:sx n="121" d="100"/>
          <a:sy n="121" d="100"/>
        </p:scale>
        <p:origin x="432" y="90"/>
      </p:cViewPr>
      <p:guideLst>
        <p:guide orient="horz" pos="1687"/>
        <p:guide orient="horz" pos="553"/>
        <p:guide orient="horz" pos="1801"/>
        <p:guide orient="horz" pos="2935"/>
        <p:guide pos="2940"/>
        <p:guide pos="2832"/>
        <p:guide pos="5538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03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slide" Target="slides/slide15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6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4" Type="http://schemas.openxmlformats.org/officeDocument/2006/relationships/slide" Target="slides/slide14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1.xml"/><Relationship Id="rId35" Type="http://schemas.openxmlformats.org/officeDocument/2006/relationships/slide" Target="slides/slide5.xml"/><Relationship Id="rId43" Type="http://schemas.openxmlformats.org/officeDocument/2006/relationships/slide" Target="slides/slide13.xml"/><Relationship Id="rId48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16.12.2019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9999" y="360000"/>
            <a:ext cx="6120000" cy="34442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i.i.d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assumption -&gt; independent and identically distributed</a:t>
            </a:r>
            <a:endParaRPr kumimoji="0" lang="hi-IN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19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traditional view of generalization holds that a model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sufficient capacity (e.g. more parameters than training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examples) will be able to “memorize” each example, overfitting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training set and yielding poor generalization to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and test sets (Goodfellow et al., 2016). Yet deep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(DNNs) often achieve excellent generalization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with massively over-parameterized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 This phenomenon is not well-understood.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85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traditional view of generalization holds that a model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sufficient capacity (e.g. more parameters than training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examples) will be able to “memorize” each example, overfitting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training set and yielding poor generalization to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and test sets (Goodfellow et al., 2016). Yet deep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(DNNs) often achieve excellent generalization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with massively over-parameterized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 This phenomenon is not well-understood.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43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There are qualitative differences in DNN optimization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on real data vs. noise. In other words, DNNs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just memorize real data (Section 3).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DNNs learn simple patterns first, before memorizing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(Section 4). In other words, DNN optimization is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content-aware, taking advantage of patterns shared by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training examples.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Regularization techniques can differentially hinder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memorization in DNNs while preserving their ability</a:t>
            </a:r>
          </a:p>
          <a:p>
            <a:r>
              <a:rPr lang="en-US" sz="1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learn about real data (Section 5).</a:t>
            </a:r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33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DNN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at </a:t>
            </a:r>
            <a:r>
              <a:rPr lang="de-DE" dirty="0" err="1"/>
              <a:t>memorizing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</a:p>
          <a:p>
            <a:r>
              <a:rPr lang="de-DE" dirty="0" err="1"/>
              <a:t>why</a:t>
            </a:r>
            <a:r>
              <a:rPr lang="de-DE" dirty="0"/>
              <a:t> DNN </a:t>
            </a:r>
            <a:r>
              <a:rPr lang="de-DE" dirty="0" err="1"/>
              <a:t>Generalize</a:t>
            </a:r>
            <a:r>
              <a:rPr lang="de-DE" dirty="0"/>
              <a:t> on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 -&gt; </a:t>
            </a:r>
          </a:p>
          <a:p>
            <a:r>
              <a:rPr lang="de-DE" dirty="0" err="1"/>
              <a:t>dropout</a:t>
            </a:r>
            <a:r>
              <a:rPr lang="de-DE" dirty="0"/>
              <a:t> , L2 Norm</a:t>
            </a:r>
          </a:p>
          <a:p>
            <a:r>
              <a:rPr lang="de-DE" dirty="0"/>
              <a:t>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 also NN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simple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r>
              <a:rPr lang="de-DE" dirty="0"/>
              <a:t>Content </a:t>
            </a:r>
            <a:r>
              <a:rPr lang="de-DE" dirty="0" err="1"/>
              <a:t>aware</a:t>
            </a:r>
            <a:r>
              <a:rPr lang="de-DE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Mutual Information –</a:t>
            </a:r>
          </a:p>
          <a:p>
            <a:r>
              <a:rPr lang="en-US" dirty="0"/>
              <a:t>Hidden layer activation contains about X and Y</a:t>
            </a:r>
          </a:p>
          <a:p>
            <a:r>
              <a:rPr lang="en-US" dirty="0"/>
              <a:t>Information Pass</a:t>
            </a:r>
          </a:p>
          <a:p>
            <a:r>
              <a:rPr lang="en-US" dirty="0"/>
              <a:t>First phase of fast fitting : Layer tries to memorize the input</a:t>
            </a:r>
          </a:p>
          <a:p>
            <a:r>
              <a:rPr lang="en-US" dirty="0"/>
              <a:t>Second – discard some information about input X -&gt; ignore irrelevant part of input information </a:t>
            </a:r>
          </a:p>
          <a:p>
            <a:r>
              <a:rPr lang="en-US" dirty="0"/>
              <a:t>Forget  Different background, noise, lighting, brightness condition -&gt; Forgetting phase</a:t>
            </a:r>
          </a:p>
          <a:p>
            <a:endParaRPr lang="en-US" dirty="0"/>
          </a:p>
          <a:p>
            <a:r>
              <a:rPr lang="en-US" dirty="0"/>
              <a:t>First phase happens very fast </a:t>
            </a:r>
          </a:p>
          <a:p>
            <a:r>
              <a:rPr lang="en-US" dirty="0"/>
              <a:t>Second phase is very slow  - &gt; SNR</a:t>
            </a:r>
          </a:p>
          <a:p>
            <a:r>
              <a:rPr lang="en-US" dirty="0"/>
              <a:t>Overfitting / Over Compression  </a:t>
            </a:r>
          </a:p>
          <a:p>
            <a:r>
              <a:rPr lang="en-US" dirty="0"/>
              <a:t> </a:t>
            </a:r>
            <a:r>
              <a:rPr lang="en-US" dirty="0" err="1"/>
              <a:t>Tibshy</a:t>
            </a:r>
            <a:endParaRPr lang="en-US" dirty="0"/>
          </a:p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01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5342"/>
            <a:ext cx="8424000" cy="105830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6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30774"/>
            <a:ext cx="8424000" cy="25207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285"/>
            <a:ext cx="864000" cy="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268"/>
            <a:ext cx="9144000" cy="3781167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2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indiviu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grpSp>
        <p:nvGrpSpPr>
          <p:cNvPr id="6" name="Gruppieren 5"/>
          <p:cNvGrpSpPr/>
          <p:nvPr/>
        </p:nvGrpSpPr>
        <p:grpSpPr>
          <a:xfrm>
            <a:off x="-2188873" y="0"/>
            <a:ext cx="2103150" cy="2448756"/>
            <a:chOff x="-2188874" y="0"/>
            <a:chExt cx="2103150" cy="2448000"/>
          </a:xfrm>
        </p:grpSpPr>
        <p:sp>
          <p:nvSpPr>
            <p:cNvPr id="13" name="Textfeld 12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448000"/>
            </a:xfrm>
            <a:prstGeom prst="rect">
              <a:avLst/>
            </a:prstGeom>
            <a:solidFill>
              <a:srgbClr val="DD0C29"/>
            </a:solidFill>
            <a:ln>
              <a:noFill/>
            </a:ln>
            <a:extLst/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Bearbeitungshinweis: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800" dirty="0">
                  <a:solidFill>
                    <a:srgbClr val="FFFFFF"/>
                  </a:solidFill>
                  <a:cs typeface="Tahoma" charset="0"/>
                </a:rPr>
                <a:t>Um das Hintergrundbild auszutauschen, klicken Sie mit der rechten Maustaste auf die Folie und anschließend auf „Hintergrund formatieren“. Wählen Sie dann das gewünschte Bild über „Einfügen aus: Datei“ ein.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800" b="1" dirty="0">
                  <a:solidFill>
                    <a:srgbClr val="FFFFFF"/>
                  </a:solidFill>
                  <a:cs typeface="Tahoma" charset="0"/>
                </a:rPr>
                <a:t>WICHTIG:</a:t>
              </a:r>
              <a:r>
                <a:rPr lang="de-DE" sz="800" dirty="0">
                  <a:solidFill>
                    <a:srgbClr val="FFFFFF"/>
                  </a:solidFill>
                  <a:cs typeface="Tahoma" charset="0"/>
                </a:rPr>
                <a:t> Wenn Sie diese Folie dann in eine andere Präsentation einfügen, müssen Sie die ursprüngliche Formatierung beibehalten, da ansonsten der Hintergrund wieder zurückgesetzt wird.  </a:t>
              </a:r>
            </a:p>
          </p:txBody>
        </p:sp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576454"/>
              <a:ext cx="1723293" cy="828155"/>
            </a:xfrm>
            <a:prstGeom prst="rect">
              <a:avLst/>
            </a:prstGeom>
          </p:spPr>
        </p:pic>
      </p:grpSp>
      <p:grpSp>
        <p:nvGrpSpPr>
          <p:cNvPr id="17" name="Gruppieren 16"/>
          <p:cNvGrpSpPr/>
          <p:nvPr/>
        </p:nvGrpSpPr>
        <p:grpSpPr>
          <a:xfrm>
            <a:off x="-2188873" y="2557798"/>
            <a:ext cx="2103150" cy="2124656"/>
            <a:chOff x="-2188874" y="0"/>
            <a:chExt cx="2103150" cy="2124000"/>
          </a:xfrm>
        </p:grpSpPr>
        <p:sp>
          <p:nvSpPr>
            <p:cNvPr id="20" name="Textfeld 19"/>
            <p:cNvSpPr txBox="1">
              <a:spLocks noChangeArrowheads="1"/>
            </p:cNvSpPr>
            <p:nvPr userDrawn="1"/>
          </p:nvSpPr>
          <p:spPr bwMode="auto">
            <a:xfrm>
              <a:off x="-2188874" y="0"/>
              <a:ext cx="2103150" cy="2124000"/>
            </a:xfrm>
            <a:prstGeom prst="rect">
              <a:avLst/>
            </a:prstGeom>
            <a:solidFill>
              <a:srgbClr val="DD0C29"/>
            </a:solidFill>
            <a:ln>
              <a:noFill/>
            </a:ln>
            <a:extLst/>
          </p:spPr>
          <p:txBody>
            <a:bodyPr wrap="square" lIns="36000" tIns="36000" rIns="36000" bIns="3600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Handling </a:t>
              </a:r>
              <a:r>
                <a:rPr lang="de-DE" sz="1000" b="1" dirty="0" err="1">
                  <a:solidFill>
                    <a:srgbClr val="FFFFFF"/>
                  </a:solidFill>
                  <a:cs typeface="Tahoma" charset="0"/>
                </a:rPr>
                <a:t>instructions</a:t>
              </a:r>
              <a:r>
                <a:rPr lang="de-DE" sz="1000" b="1" dirty="0">
                  <a:solidFill>
                    <a:srgbClr val="FFFFFF"/>
                  </a:solidFill>
                  <a:cs typeface="Tahoma" charset="0"/>
                </a:rPr>
                <a:t>: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  <a:cs typeface="Tahoma" charset="0"/>
                </a:rPr>
                <a:t>To change the background, right-click on the slide and select “Format Background”. Choose the requested image “Insert from: File”.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rgbClr val="FFFFFF"/>
                  </a:solidFill>
                  <a:cs typeface="Tahoma" charset="0"/>
                </a:rPr>
                <a:t>IMPORTANT:</a:t>
              </a:r>
              <a:r>
                <a:rPr lang="en-US" sz="800" dirty="0">
                  <a:solidFill>
                    <a:srgbClr val="FFFFFF"/>
                  </a:solidFill>
                  <a:cs typeface="Tahoma" charset="0"/>
                </a:rPr>
                <a:t> If you want to insert this slide into another presentation, you have to keep the original formatting. Otherwise the background will be reset.</a:t>
              </a:r>
            </a:p>
          </p:txBody>
        </p: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0481" y="1231414"/>
              <a:ext cx="1723293" cy="828155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1" y="324742"/>
            <a:ext cx="1279615" cy="1058309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9006"/>
            <a:ext cx="8424000" cy="461808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0" name="novaPathPPTBox">
            <a:extLst>
              <a:ext uri="{FF2B5EF4-FFF2-40B4-BE49-F238E27FC236}">
                <a16:creationId xmlns:a16="http://schemas.microsoft.com/office/drawing/2014/main" id="{E8D23F2F-0719-4DE3-B131-87E3C60C3E48}"/>
              </a:ext>
            </a:extLst>
          </p:cNvPr>
          <p:cNvSpPr txBox="1"/>
          <p:nvPr userDrawn="1"/>
        </p:nvSpPr>
        <p:spPr>
          <a:xfrm>
            <a:off x="6438900" y="4965700"/>
            <a:ext cx="266098" cy="23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indent="0" algn="l" defTabSz="914400" eaLnBrk="1" fontAlgn="t" latinLnBrk="0" hangingPunct="1">
              <a:lnSpc>
                <a:spcPts val="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Internal</a:t>
            </a:r>
            <a:endParaRPr kumimoji="0" lang="hi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- und Ab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0" y="438285"/>
            <a:ext cx="6706589" cy="105830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522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2162"/>
            <a:ext cx="180000" cy="1080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3" name="novaPathPPTBox">
            <a:extLst>
              <a:ext uri="{FF2B5EF4-FFF2-40B4-BE49-F238E27FC236}">
                <a16:creationId xmlns:a16="http://schemas.microsoft.com/office/drawing/2014/main" id="{481D1E25-7824-411A-A964-13B44ADEF5DF}"/>
              </a:ext>
            </a:extLst>
          </p:cNvPr>
          <p:cNvSpPr txBox="1"/>
          <p:nvPr userDrawn="1"/>
        </p:nvSpPr>
        <p:spPr>
          <a:xfrm>
            <a:off x="6438900" y="4965700"/>
            <a:ext cx="266098" cy="23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indent="0" algn="l" defTabSz="914400" eaLnBrk="1" fontAlgn="t" latinLnBrk="0" hangingPunct="1">
              <a:lnSpc>
                <a:spcPts val="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Internal</a:t>
            </a:r>
            <a:endParaRPr kumimoji="0" lang="hi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cial_Slide - Do_not_use!!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5145988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360002" y="4723759"/>
            <a:ext cx="8424000" cy="366466"/>
            <a:chOff x="360001" y="4722299"/>
            <a:chExt cx="8424000" cy="366353"/>
          </a:xfrm>
        </p:grpSpPr>
        <p:sp>
          <p:nvSpPr>
            <p:cNvPr id="16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3356"/>
              <a:ext cx="900000" cy="10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7" name="Gerade Verbindung 16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novaPathPPTBox">
            <a:extLst>
              <a:ext uri="{FF2B5EF4-FFF2-40B4-BE49-F238E27FC236}">
                <a16:creationId xmlns:a16="http://schemas.microsoft.com/office/drawing/2014/main" id="{286E84F3-BC44-4BDF-8088-C56E174698B1}"/>
              </a:ext>
            </a:extLst>
          </p:cNvPr>
          <p:cNvSpPr txBox="1"/>
          <p:nvPr userDrawn="1"/>
        </p:nvSpPr>
        <p:spPr>
          <a:xfrm>
            <a:off x="6438900" y="4965700"/>
            <a:ext cx="266098" cy="23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indent="0" algn="l" defTabSz="914400" eaLnBrk="1" fontAlgn="t" latinLnBrk="0" hangingPunct="1">
              <a:lnSpc>
                <a:spcPts val="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Internal</a:t>
            </a:r>
            <a:endParaRPr kumimoji="0" lang="hi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4" y="864268"/>
            <a:ext cx="4122737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268"/>
            <a:ext cx="4122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8"/>
            <a:ext cx="2700000" cy="37811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8"/>
            <a:ext cx="2700000" cy="3781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2" y="864266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1" y="864267"/>
            <a:ext cx="4122737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2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1" y="2844878"/>
            <a:ext cx="4122737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267"/>
            <a:ext cx="2700000" cy="18005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267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878"/>
            <a:ext cx="2700000" cy="18005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4654"/>
            <a:ext cx="2700000" cy="180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4000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508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 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9400"/>
            <a:ext cx="4610366" cy="360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4044"/>
            <a:ext cx="4122000" cy="100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2162"/>
            <a:ext cx="3563234" cy="108033"/>
          </a:xfrm>
        </p:spPr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2" y="1404433"/>
            <a:ext cx="4122737" cy="324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1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796"/>
            <a:ext cx="4482904" cy="257479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800"/>
              </a:lnSpc>
            </a:pPr>
            <a:fld id="{D985BC7C-F6A2-4FED-9217-735A5E10A319}" type="slidenum">
              <a:rPr smtClean="0">
                <a:solidFill>
                  <a:srgbClr val="FFFFFF"/>
                </a:solidFill>
              </a:rPr>
              <a:pPr algn="r">
                <a:lnSpc>
                  <a:spcPts val="800"/>
                </a:lnSpc>
              </a:p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3" y="4723758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0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6" name="Textfeld 11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drei Blöck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2124"/>
            <a:ext cx="2700000" cy="21606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5356"/>
            <a:ext cx="2700000" cy="180055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3078"/>
            <a:ext cx="2700000" cy="115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6" name="Textfeld 13"/>
          <p:cNvSpPr txBox="1">
            <a:spLocks noChangeArrowheads="1"/>
          </p:cNvSpPr>
          <p:nvPr userDrawn="1"/>
        </p:nvSpPr>
        <p:spPr bwMode="auto">
          <a:xfrm>
            <a:off x="-2188873" y="0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Bearbeitungshinweis: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das Symbol im Platzhalter und wählen Sie ein Bild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Sofern das Bild nicht der Größe des Bildplatzhalters entspricht und somit nicht richtig zugeschnitten ist, gehen Sie bitte wie folgt vor: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Gehen Sie mit der Maus auf das Bild -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Klicken Sie auf die rechte Maustaste und wählen Sie „Grafik formatieren“ aus.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Wählen Sie dann „Zuschneiden“. Unter „Bildposition“ – X-Offset und Y-Offset können Sie nun den gewünschten Ausschnitt bestimmen.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Tahoma" charset="0"/>
              <a:buNone/>
            </a:pPr>
            <a:r>
              <a:rPr lang="de-DE" sz="800" dirty="0">
                <a:solidFill>
                  <a:srgbClr val="FFFFFF"/>
                </a:solidFill>
                <a:cs typeface="Tahoma" charset="0"/>
              </a:rPr>
              <a:t>Mit positiven Werten wird das Bild nach unten bzw. nach rechts verschoben. Mit negativen Werten hingegen nach oben bzw. links.</a:t>
            </a:r>
            <a:endParaRPr lang="en-US" sz="900" dirty="0">
              <a:solidFill>
                <a:srgbClr val="FFFFFF"/>
              </a:solidFill>
              <a:cs typeface="Tahoma" charset="0"/>
            </a:endParaRPr>
          </a:p>
        </p:txBody>
      </p:sp>
      <p:sp>
        <p:nvSpPr>
          <p:cNvPr id="17" name="Textfeld 14"/>
          <p:cNvSpPr txBox="1">
            <a:spLocks noChangeArrowheads="1"/>
          </p:cNvSpPr>
          <p:nvPr userDrawn="1"/>
        </p:nvSpPr>
        <p:spPr bwMode="auto">
          <a:xfrm>
            <a:off x="-2188873" y="2404687"/>
            <a:ext cx="2103150" cy="2340722"/>
          </a:xfrm>
          <a:prstGeom prst="rect">
            <a:avLst/>
          </a:prstGeom>
          <a:solidFill>
            <a:srgbClr val="DD0C29"/>
          </a:solidFill>
          <a:ln>
            <a:noFill/>
          </a:ln>
          <a:extLst/>
        </p:spPr>
        <p:txBody>
          <a:bodyPr wrap="square" lIns="35996" tIns="35996" rIns="35996" bIns="3599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Handling </a:t>
            </a:r>
            <a:r>
              <a:rPr lang="de-DE" sz="1000" b="1" dirty="0" err="1">
                <a:solidFill>
                  <a:srgbClr val="FFFFFF"/>
                </a:solidFill>
                <a:cs typeface="Tahoma" charset="0"/>
              </a:rPr>
              <a:t>instructions</a:t>
            </a:r>
            <a:r>
              <a:rPr lang="de-DE" sz="1000" b="1" dirty="0">
                <a:solidFill>
                  <a:srgbClr val="FFFFFF"/>
                </a:solidFill>
                <a:cs typeface="Tahoma" charset="0"/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Click on the symbol in the place holder and select an image. If the image does not have the same size as the place holder, please follow this instruction: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Move the computer mouse on the picture – right-click and choose “Format Picture”. Then select “Crop”. Edit “Picture Position” – Offset X and Offset Y to determine the appropriate section.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cs typeface="Tahoma" charset="0"/>
              </a:rPr>
              <a:t>With positive values you can move the picture down and to the right, with negative values up and to the left.</a:t>
            </a:r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3" y="144001"/>
            <a:ext cx="8424001" cy="59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268"/>
            <a:ext cx="8424000" cy="3781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2163"/>
            <a:ext cx="522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2163"/>
            <a:ext cx="180000" cy="108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4867"/>
            <a:ext cx="900000" cy="1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3758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4802134"/>
            <a:ext cx="288000" cy="288089"/>
          </a:xfrm>
          <a:prstGeom prst="rect">
            <a:avLst/>
          </a:prstGeom>
        </p:spPr>
      </p:pic>
      <p:sp>
        <p:nvSpPr>
          <p:cNvPr id="22" name="novaPathPPTBox">
            <a:extLst>
              <a:ext uri="{FF2B5EF4-FFF2-40B4-BE49-F238E27FC236}">
                <a16:creationId xmlns:a16="http://schemas.microsoft.com/office/drawing/2014/main" id="{A478278D-DB99-4171-BAAB-5FD671A6DC89}"/>
              </a:ext>
            </a:extLst>
          </p:cNvPr>
          <p:cNvSpPr txBox="1"/>
          <p:nvPr userDrawn="1"/>
        </p:nvSpPr>
        <p:spPr>
          <a:xfrm>
            <a:off x="6438900" y="4965700"/>
            <a:ext cx="266098" cy="23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indent="0" algn="l" defTabSz="914400" eaLnBrk="1" fontAlgn="t" latinLnBrk="0" hangingPunct="1">
              <a:lnSpc>
                <a:spcPts val="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Internal</a:t>
            </a:r>
            <a:endParaRPr kumimoji="0" lang="hi-IN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84" r:id="rId13"/>
    <p:sldLayoutId id="2147483685" r:id="rId14"/>
    <p:sldLayoutId id="2147483686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box"/>
          <p:cNvSpPr>
            <a:spLocks noGrp="1"/>
          </p:cNvSpPr>
          <p:nvPr>
            <p:ph type="ctrTitle"/>
          </p:nvPr>
        </p:nvSpPr>
        <p:spPr>
          <a:xfrm>
            <a:off x="360000" y="1509680"/>
            <a:ext cx="8424000" cy="1058309"/>
          </a:xfrm>
        </p:spPr>
        <p:txBody>
          <a:bodyPr/>
          <a:lstStyle/>
          <a:p>
            <a:r>
              <a:rPr lang="de-DE" dirty="0" err="1"/>
              <a:t>Generalization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34958" y="4821745"/>
            <a:ext cx="8424000" cy="252078"/>
          </a:xfrm>
        </p:spPr>
        <p:txBody>
          <a:bodyPr/>
          <a:lstStyle/>
          <a:p>
            <a:pPr algn="r"/>
            <a:r>
              <a:rPr lang="de-DE" dirty="0"/>
              <a:t>Shahrukh Khan ( Z654281 ) </a:t>
            </a:r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32CC-AE97-4271-B92D-BD22010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8769FE-A163-4C17-B6EF-3DCEEDD70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26" y="1543472"/>
            <a:ext cx="8423275" cy="29734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29A66-C3F8-473F-967F-53D21432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A591F-7219-46B6-94D0-488F1D5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5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5969-2573-4DBA-B4A4-7A8A1BD9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 Closer Look at Memorization in Deep Networks</a:t>
            </a:r>
            <a:br>
              <a:rPr lang="en-US" b="0" dirty="0"/>
            </a:br>
            <a:endParaRPr lang="hi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8A20D8-B59E-41E3-A55F-C9D8E5ECB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362" y="981203"/>
            <a:ext cx="8423275" cy="28871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5C0E1-02B1-4758-9C7D-B87AA186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3C6A-6233-4E67-B11A-7BC7A9B2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66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96A-237D-4185-9AF3-7EF96BF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7378E-CB6C-4386-8ED9-F221DB81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282425"/>
            <a:ext cx="8423275" cy="29437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65C95-12A7-41E1-98D4-2AA88010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D34AC-D385-4A22-95CE-7DDE209F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28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92D6-5885-44EE-A70C-1CE9CA5C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be taken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2BD2-EC2A-4DF3-8356-F7CBDDDF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2" y="956346"/>
            <a:ext cx="8424000" cy="368909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Neural Network are very good at memorizing random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DNN learns simple pattern first, before memorizing, or optimization is content aware.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Regularization makes it harder for the network to memorize.</a:t>
            </a:r>
          </a:p>
          <a:p>
            <a:endParaRPr lang="hi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C5934-7902-44F7-AE48-1F53B4FD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BC501-83B1-4E00-A7B2-294C574B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0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A678-127E-4303-ADA4-0C07632F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16840"/>
            <a:ext cx="8424001" cy="594000"/>
          </a:xfrm>
        </p:spPr>
        <p:txBody>
          <a:bodyPr/>
          <a:lstStyle/>
          <a:p>
            <a:r>
              <a:rPr lang="en-US" dirty="0"/>
              <a:t>Regularization technique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1395-56B8-4449-9E30-F1DD4A45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L1 / L2 Penalty on Weights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Dropout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Early Stopping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Data Augmentation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Implicit Regularization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Batch Normalization</a:t>
            </a:r>
            <a:endParaRPr lang="hi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5DD1B-1D2E-40F1-9D5E-AB8983FC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280A4-1DA5-4924-8752-CB0E2BDF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14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9CCC0-5A75-463E-83E0-BE96193D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78" y="818079"/>
            <a:ext cx="4391025" cy="447675"/>
          </a:xfrm>
          <a:prstGeom prst="rect">
            <a:avLst/>
          </a:prstGeom>
        </p:spPr>
      </p:pic>
      <p:pic>
        <p:nvPicPr>
          <p:cNvPr id="1026" name="Picture 2" descr="Image result for dropout">
            <a:extLst>
              <a:ext uri="{FF2B5EF4-FFF2-40B4-BE49-F238E27FC236}">
                <a16:creationId xmlns:a16="http://schemas.microsoft.com/office/drawing/2014/main" id="{40BE6B44-D01B-4A62-A82B-2C301676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308" y="1874233"/>
            <a:ext cx="3009693" cy="22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7A760-7B0F-4337-B49B-9D308154E6E8}"/>
              </a:ext>
            </a:extLst>
          </p:cNvPr>
          <p:cNvSpPr txBox="1"/>
          <p:nvPr/>
        </p:nvSpPr>
        <p:spPr>
          <a:xfrm>
            <a:off x="6930825" y="4327009"/>
            <a:ext cx="5979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Dropout </a:t>
            </a:r>
            <a:endParaRPr kumimoji="0" lang="hi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56DC0-CD0E-4B66-B7DD-65B5A682F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878" y="1264832"/>
            <a:ext cx="42481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362C-C6DC-4DFD-AEA8-7C964411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229F-9ADA-4254-92EE-21B2FEB4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5CB52-C7E4-449C-93DE-BADC8E4E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A0ACA-019E-4934-B8D2-CDD48D7B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1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3A31-3543-40C3-889A-4F0BCBD4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7394-2D87-48B7-94DA-95EAF7AC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BD4F-AA2D-4535-8EE6-5B432B39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3DFC-742E-4146-884E-7A4FE11A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4-E6F2-4D09-B3C0-AEBFFA5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Understanding Generalization In DNN</a:t>
            </a:r>
            <a:endParaRPr lang="hi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C1723-20D9-4402-BC69-3257BAAD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C86CA-490D-49A8-97F3-B0390E6A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45B120-BC03-4482-9810-5D6BFC1A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71" y="1337521"/>
            <a:ext cx="6678262" cy="33824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6167A-7DDD-4D50-808A-07548B67ABE1}"/>
              </a:ext>
            </a:extLst>
          </p:cNvPr>
          <p:cNvSpPr/>
          <p:nvPr/>
        </p:nvSpPr>
        <p:spPr>
          <a:xfrm>
            <a:off x="634562" y="519044"/>
            <a:ext cx="7874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f3"/>
              </a:rPr>
              <a:t>Generalization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f3"/>
              </a:rPr>
              <a:t> The ability to perform well on previously unobserved inputs/samples.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ffa"/>
            </a:endParaRPr>
          </a:p>
        </p:txBody>
      </p:sp>
    </p:spTree>
    <p:extLst>
      <p:ext uri="{BB962C8B-B14F-4D97-AF65-F5344CB8AC3E}">
        <p14:creationId xmlns:p14="http://schemas.microsoft.com/office/powerpoint/2010/main" val="111492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4-E6F2-4D09-B3C0-AEBFFA5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Understanding Generalization In DNN</a:t>
            </a:r>
            <a:endParaRPr lang="hi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C1723-20D9-4402-BC69-3257BAAD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C86CA-490D-49A8-97F3-B0390E6A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B5645-3993-4F63-9575-E89F56217A2D}"/>
              </a:ext>
            </a:extLst>
          </p:cNvPr>
          <p:cNvSpPr txBox="1">
            <a:spLocks/>
          </p:cNvSpPr>
          <p:nvPr/>
        </p:nvSpPr>
        <p:spPr>
          <a:xfrm>
            <a:off x="1458184" y="1588474"/>
            <a:ext cx="5746783" cy="984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ahoma" panose="020B060403050404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Training Error  : Error on training data</a:t>
            </a:r>
          </a:p>
          <a:p>
            <a:pPr algn="ctr"/>
            <a:r>
              <a:rPr lang="en-US" sz="1800" dirty="0"/>
              <a:t>Test Error  : Error on test data</a:t>
            </a:r>
          </a:p>
          <a:p>
            <a:pPr algn="ctr"/>
            <a:r>
              <a:rPr lang="en-US" sz="1800" dirty="0"/>
              <a:t>Generalization error = | training_error – test_error |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 </a:t>
            </a:r>
            <a:endParaRPr lang="hi-IN" sz="1800" dirty="0"/>
          </a:p>
        </p:txBody>
      </p:sp>
    </p:spTree>
    <p:extLst>
      <p:ext uri="{BB962C8B-B14F-4D97-AF65-F5344CB8AC3E}">
        <p14:creationId xmlns:p14="http://schemas.microsoft.com/office/powerpoint/2010/main" val="20646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0E160-65A1-4C48-8E5D-40F4AB23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0826F-DE4F-4522-AAF5-2858EF9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3C280-CF8D-43BA-A14F-2552F41B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81" y="74136"/>
            <a:ext cx="6551793" cy="36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5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FB44-CA52-46EE-ADE9-B9C00CF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Theory …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26AA-1EB7-4E47-80B0-6ABE3203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64AE2-975F-47E1-BE52-67998A16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EEFD1-8D39-4D12-8FA1-86D19B02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5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5969-2573-4DBA-B4A4-7A8A1BD9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14" y="221555"/>
            <a:ext cx="8424001" cy="594000"/>
          </a:xfrm>
        </p:spPr>
        <p:txBody>
          <a:bodyPr/>
          <a:lstStyle/>
          <a:p>
            <a:pPr algn="ctr"/>
            <a:r>
              <a:rPr lang="en-US" b="0" dirty="0"/>
              <a:t>Model Capacity</a:t>
            </a:r>
            <a:endParaRPr lang="hi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5C0E1-02B1-4758-9C7D-B87AA186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3C6A-6233-4E67-B11A-7BC7A9B2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544AF-715C-4DE2-AA64-9167FA47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3" y="913451"/>
            <a:ext cx="8424001" cy="37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6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2CAD-6CAC-49C0-8BE3-9728E59A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Technique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5BC2-2B35-43E4-BBB9-0FEF60C6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52604-FE1C-496C-8A9F-5F93A353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0C212-6D2B-453F-97FB-DB67AA22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8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F6B0-D49D-4C8F-93C1-AC5B3842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Test</a:t>
            </a:r>
            <a:endParaRPr lang="hi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61CA2-9EA6-4C92-9D40-8764DBF1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DDEF-EBA4-4427-9869-110C7FC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8</a:t>
            </a:fld>
            <a:endParaRPr lang="de-D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4CE73-8D14-4AAE-B02F-E68E2F00D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63" y="1310735"/>
            <a:ext cx="8423275" cy="28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6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F6B0-D49D-4C8F-93C1-AC5B3842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Test</a:t>
            </a:r>
            <a:endParaRPr lang="hi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61CA2-9EA6-4C92-9D40-8764DBF1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DDEF-EBA4-4427-9869-110C7FC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9</a:t>
            </a:fld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C096D9-FF8E-4769-8213-ED4756E1E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31" y="978721"/>
            <a:ext cx="2828925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C05C6-2CDD-49BD-A906-61E101768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46" y="1131121"/>
            <a:ext cx="733425" cy="30099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68EBBBC-104A-4EFB-8A2D-E5C7B73355D1}"/>
              </a:ext>
            </a:extLst>
          </p:cNvPr>
          <p:cNvSpPr/>
          <p:nvPr/>
        </p:nvSpPr>
        <p:spPr>
          <a:xfrm>
            <a:off x="3732502" y="2364828"/>
            <a:ext cx="1678995" cy="207716"/>
          </a:xfrm>
          <a:prstGeom prst="rightArrow">
            <a:avLst/>
          </a:prstGeom>
          <a:solidFill>
            <a:srgbClr val="7FD5F3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i-IN" sz="12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106F8-F117-471E-9D95-E5BEC4947A9B}"/>
              </a:ext>
            </a:extLst>
          </p:cNvPr>
          <p:cNvSpPr txBox="1"/>
          <p:nvPr/>
        </p:nvSpPr>
        <p:spPr>
          <a:xfrm>
            <a:off x="3821676" y="2180162"/>
            <a:ext cx="13080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Randomized Labels</a:t>
            </a:r>
            <a:endParaRPr kumimoji="0" lang="hi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6594160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  <a:ex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nXeGKudETKPeaCNGFh5i2aVdoOsLYjULCdH7T707tDyRRmguot4fEcJ2iD6f9>fBMBuUVwABqaYCLBORVw+A==</nXeGKudETKPeaCNGFh5i2aVdoOsLYjULCdH7T707tDyRRmguot4fEcJ2iD6f9>
</file>

<file path=customXml/item10.xml><?xml version="1.0" encoding="utf-8"?>
<NovaPath_docClassDate>09/05/2019 16:08:02</NovaPath_docClassDate>
</file>

<file path=customXml/item11.xml><?xml version="1.0" encoding="utf-8"?>
<nXeGKudETKPeaCNGFh5ix5fP7fSWtl37NIroXmZN38TajkfZeW3Vf6bvmNn8>zzwIGdYJbEYOicBnWjQ92gSog6rVqBqqUMJuH+WxQHt+75s0mv2CWyStXHjcsLoY</nXeGKudETKPeaCNGFh5ix5fP7fSWtl37NIroXmZN38TajkfZeW3Vf6bvmNn8>
</file>

<file path=customXml/item12.xml><?xml version="1.0" encoding="utf-8"?>
<NovaPath_docPath>C:\Users\z654281\Desktop\backup\sk\books\DNN_PPT</NovaPath_docPath>
</file>

<file path=customXml/item13.xml><?xml version="1.0" encoding="utf-8"?>
<nXeGKudETKPeaCNGFh5i0BGlH9ci87cLWvMx3DlPzuAPh2gY9s703zKUS7uW>mZ4rtFSXbzk2Ux9ca9oo0421m15pungQKrObi7J3JX8Ptnae9GQ+/LQdh60lbrX0DvZRcFPuMeeOKlZ9I6fksfvHBIcujDKX1VumpsKY6Y0dnSMiN6/1jo8CT0M8ytjEuNfi1SGwnn1yeOQh38iJjg==</nXeGKudETKPeaCNGFh5i0BGlH9ci87cLWvMx3DlPzuAPh2gY9s703zKUS7uW>
</file>

<file path=customXml/item14.xml><?xml version="1.0" encoding="utf-8"?>
<NovaPath_docName>C:\Users\z654281\Desktop\backup\sk\books\DNN_PPT\Generalization in Neural Network.pptx</NovaPath_docName>
</file>

<file path=customXml/item15.xml><?xml version="1.0" encoding="utf-8"?>
<nXeGKudETKPeaCNGFh5i7cKyawAjgyQn9gyiebCxx1jD9eHXSWW9Lib2F1j9>mZ4rtFSXbzk2Ux9ca9oo0421m15pungQKrObi7J3JX8Ptnae9GQ+/LQdh60lbrX0DvZRcFPuMeeOKlZ9I6fksfvHBIcujDKX1VumpsKY6Y0dnSMiN6/1jo8CT0M8ytjEq0+6d7hlxN+lRN+ArL3a2oQM6Qz3LcyzPYICOkuRPowKH6MtmEviE/3enh+WG8TFVKPlTeaO8D1pK8eymYxpaXbzA0PYCEraDBAOk8l3SjI=</nXeGKudETKPeaCNGFh5i7cKyawAjgyQn9gyiebCxx1jD9eHXSWW9Lib2F1j9>
</file>

<file path=customXml/item16.xml><?xml version="1.0" encoding="utf-8"?>
<NovaPath_docID>BIAJ7YO0NSF6H5O2TGIC5MCZR7</NovaPath_docID>
</file>

<file path=customXml/item17.xml><?xml version="1.0" encoding="utf-8"?>
<nXeGKudETKPeaCNGFh5iTSI5UodjD94nh7U7VklxY>Emup0pEkNAWXXAD1MkJtTfQEnAi3LHdbSoeQHW8jSwLcbwEm4vlr2YwDqx2t9k5jssDx+PHGc1POxh3nHvfSWA==</nXeGKudETKPeaCNGFh5iTSI5UodjD94nh7U7VklxY>
</file>

<file path=customXml/item18.xml><?xml version="1.0" encoding="utf-8"?>
<NovaPath_docAuthor>Khan Shahrukh EXT HDR Kritikal</NovaPath_docAuthor>
</file>

<file path=customXml/item19.xml><?xml version="1.0" encoding="utf-8"?>
<nXeGKudETKPeaCNGFh5iyLk1gcWWJqTgFQk8wGFUmjFC0m6hdwbr2zDsrBNVqK>L5KKDXYTwZU1lIV1pv3gsfSIVC/wED183qarD4sdeLyDeSNFJzGuwPqEBxMrvmgkfNwUG3/INQDjXQm2Wa/uVQ==</nXeGKudETKPeaCNGFh5iyLk1gcWWJqTgFQk8wGFUmjFC0m6hdwbr2zDsrBNVqK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0.xml><?xml version="1.0" encoding="utf-8"?>
<NovaPath_baseApplication>Microsoft PowerPoint</NovaPath_baseApplication>
</file>

<file path=customXml/item21.xml><?xml version="1.0" encoding="utf-8"?>
<nXeGKudETKPeaCNGFh5i5IeuWeXv6XDtePDOrtUSOqWwmvYa7PTRiLQvIZkriN4zFxEJfkpx7yiWurrFRQTw>wET7z3APVwWLb5suGR4vTrhDRZJozxrRzOAhwYFpvHz9eQHoa02Xka3de7sjEXtf</nXeGKudETKPeaCNGFh5i5IeuWeXv6XDtePDOrtUSOqWwmvYa7PTRiLQvIZkriN4zFxEJfkpx7yiWurrFRQTw>
</file>

<file path=customXml/item22.xml><?xml version="1.0" encoding="utf-8"?>
<NovaPath_DocumentType>0</NovaPath_DocumentType>
</file>

<file path=customXml/item23.xml><?xml version="1.0" encoding="utf-8"?>
<nXeGKudETKPeaCNGFh5i7KB6PCgefevITs3IW5zvHkDTq2cPPZVDzitehfVaR>xXOERgJrn4wgiPpGYa05bg==</nXeGKudETKPeaCNGFh5i7KB6PCgefevITs3IW5zvHkDTq2cPPZVDzitehfVaR>
</file>

<file path=customXml/item24.xml><?xml version="1.0" encoding="utf-8"?>
<NovaPath_tenantID>8BC9BD9B-31E2-4E97-ABE0-B03814292429</NovaPath_tenantID>
</file>

<file path=customXml/item25.xml><?xml version="1.0" encoding="utf-8"?>
<nXeGKudETKPeaCNGFh5iKXsadLDxTRe0xbrxgS3asWaSdlBY0sLX5pYu7jLmo>SiTVZYrZoP6lgSCTj6v0lYUXo7rptB3vsxE98fSlaTok74hHqUQ//z+IzG3f3dKdNUyW4Kjm/X9VSbJA4Gr5MW0KPH+B642pxXdDNArGooo=</nXeGKudETKPeaCNGFh5iKXsadLDxTRe0xbrxgS3asWaSdlBY0sLX5pYu7jLmo>
</file>

<file path=customXml/item26.xml><?xml version="1.0" encoding="utf-8"?>
<NovaPath_docIDOld>GV4DMHX0Q9G4Z9QJ66H6X4YVD4</NovaPath_docIDOld>
</file>

<file path=customXml/item27.xml><?xml version="1.0" encoding="utf-8"?>
<nXeGKudETKPeaCNGFh5i5JKJLOqxkMZWB6LsYfMaI9RtbpE1WkCpXazESWus5B>f8JNboQazKnM0xl95daQ+8Xtnj69apc6mMT/BL7+Uyj461WCCuj+G9BgwOYdCnLpFyJv2X39pqU+9gpBZbN2EA==</nXeGKudETKPeaCNGFh5i5JKJLOqxkMZWB6LsYfMaI9RtbpE1WkCpXazESWus5B>
</file>

<file path=customXml/item28.xml><?xml version="1.0" encoding="utf-8"?>
<NovaPath_versionInfo>4.6.8.12343</NovaPath_versionInfo>
</file>

<file path=customXml/item29.xml><?xml version="1.0" encoding="utf-8"?>
<nXeGKudETKPeaCNGFh5i8sltj09I1nJ8AlBUytNZ1Ehih9jnZMZtoeNI9UMZ5>DLypFCKquMi/teLBbvv3qpcV0N7cfyNFSRWKMBAlKhI=</nXeGKudETKPeaCNGFh5i8sltj09I1nJ8AlBUytNZ1Ehih9jnZMZtoeNI9UMZ5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796C259689E949A0DB5C119C0D2F19" ma:contentTypeVersion="5" ma:contentTypeDescription="Create a new document." ma:contentTypeScope="" ma:versionID="bc04b0974e578d5ddfa20fdf91f818c7">
  <xsd:schema xmlns:xsd="http://www.w3.org/2001/XMLSchema" xmlns:xs="http://www.w3.org/2001/XMLSchema" xmlns:p="http://schemas.microsoft.com/office/2006/metadata/properties" xmlns:ns3="1b23207a-9279-45d9-b2f2-d605c0c728b2" xmlns:ns4="b39b1d0a-dcf6-4ffa-9adb-6646c602a1f4" targetNamespace="http://schemas.microsoft.com/office/2006/metadata/properties" ma:root="true" ma:fieldsID="74d05ba60227012d5bd587f3e799c4ac" ns3:_="" ns4:_="">
    <xsd:import namespace="1b23207a-9279-45d9-b2f2-d605c0c728b2"/>
    <xsd:import namespace="b39b1d0a-dcf6-4ffa-9adb-6646c602a1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3207a-9279-45d9-b2f2-d605c0c72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9b1d0a-dcf6-4ffa-9adb-6646c602a1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NovaPath_docOwner>Z654281</NovaPath_docOwner>
</file>

<file path=customXml/item6.xml><?xml version="1.0" encoding="utf-8"?>
<NovaPath_docClass>Internal</NovaPath_docClass>
</file>

<file path=customXml/item7.xml><?xml version="1.0" encoding="utf-8"?>
<nXeGKudETKPeaCNGFh5ix5fP7fSWtl37NIroXmZyHIynb9qBde2n67FOJFV2>hvo8jIGPriLPjiu1rqJXzKhI6gLOZ8+dIHsepsQ0SPQ=</nXeGKudETKPeaCNGFh5ix5fP7fSWtl37NIroXmZyHIynb9qBde2n67FOJFV2>
</file>

<file path=customXml/item8.xml><?xml version="1.0" encoding="utf-8"?>
<NovaPath_docClassID>1030</NovaPath_docClassID>
</file>

<file path=customXml/item9.xml><?xml version="1.0" encoding="utf-8"?>
<nXeGKudETKPeaCNGFh5ix5fP7fSWtl37NIroXmYBQsS1cecqKZfGozr8W9iy>bj//4UdkFO89WgSYlzSCHA==</nXeGKudETKPeaCNGFh5ix5fP7fSWtl37NIroXmYBQsS1cecqKZfGozr8W9iy>
</file>

<file path=customXml/itemProps1.xml><?xml version="1.0" encoding="utf-8"?>
<ds:datastoreItem xmlns:ds="http://schemas.openxmlformats.org/officeDocument/2006/customXml" ds:itemID="{022C884B-6810-48E1-83E2-DE7B98068A70}">
  <ds:schemaRefs/>
</ds:datastoreItem>
</file>

<file path=customXml/itemProps10.xml><?xml version="1.0" encoding="utf-8"?>
<ds:datastoreItem xmlns:ds="http://schemas.openxmlformats.org/officeDocument/2006/customXml" ds:itemID="{C0AB4475-7364-4040-A119-416572C091AF}">
  <ds:schemaRefs/>
</ds:datastoreItem>
</file>

<file path=customXml/itemProps11.xml><?xml version="1.0" encoding="utf-8"?>
<ds:datastoreItem xmlns:ds="http://schemas.openxmlformats.org/officeDocument/2006/customXml" ds:itemID="{0EF2138B-A9C8-4490-B411-1A083C47D26F}">
  <ds:schemaRefs/>
</ds:datastoreItem>
</file>

<file path=customXml/itemProps12.xml><?xml version="1.0" encoding="utf-8"?>
<ds:datastoreItem xmlns:ds="http://schemas.openxmlformats.org/officeDocument/2006/customXml" ds:itemID="{674D2A49-B979-4510-83B0-2DE735C2AC7A}">
  <ds:schemaRefs/>
</ds:datastoreItem>
</file>

<file path=customXml/itemProps13.xml><?xml version="1.0" encoding="utf-8"?>
<ds:datastoreItem xmlns:ds="http://schemas.openxmlformats.org/officeDocument/2006/customXml" ds:itemID="{64B491D9-7067-432B-81C0-F1CEB9FF7AAC}">
  <ds:schemaRefs/>
</ds:datastoreItem>
</file>

<file path=customXml/itemProps14.xml><?xml version="1.0" encoding="utf-8"?>
<ds:datastoreItem xmlns:ds="http://schemas.openxmlformats.org/officeDocument/2006/customXml" ds:itemID="{10B5E387-338E-463C-BB98-72188BA10CCD}">
  <ds:schemaRefs/>
</ds:datastoreItem>
</file>

<file path=customXml/itemProps15.xml><?xml version="1.0" encoding="utf-8"?>
<ds:datastoreItem xmlns:ds="http://schemas.openxmlformats.org/officeDocument/2006/customXml" ds:itemID="{BAFFCA4C-F8B7-42D0-91FA-ED7B44A5DDDC}">
  <ds:schemaRefs/>
</ds:datastoreItem>
</file>

<file path=customXml/itemProps16.xml><?xml version="1.0" encoding="utf-8"?>
<ds:datastoreItem xmlns:ds="http://schemas.openxmlformats.org/officeDocument/2006/customXml" ds:itemID="{5D10674B-9C38-4CA4-8469-CFE469E95C5E}">
  <ds:schemaRefs/>
</ds:datastoreItem>
</file>

<file path=customXml/itemProps17.xml><?xml version="1.0" encoding="utf-8"?>
<ds:datastoreItem xmlns:ds="http://schemas.openxmlformats.org/officeDocument/2006/customXml" ds:itemID="{C0FC7AD3-C5F1-41B7-948B-3FC30C695B24}">
  <ds:schemaRefs/>
</ds:datastoreItem>
</file>

<file path=customXml/itemProps18.xml><?xml version="1.0" encoding="utf-8"?>
<ds:datastoreItem xmlns:ds="http://schemas.openxmlformats.org/officeDocument/2006/customXml" ds:itemID="{AC3E02DD-12E6-42A1-BDEB-7D4913E38D97}">
  <ds:schemaRefs/>
</ds:datastoreItem>
</file>

<file path=customXml/itemProps19.xml><?xml version="1.0" encoding="utf-8"?>
<ds:datastoreItem xmlns:ds="http://schemas.openxmlformats.org/officeDocument/2006/customXml" ds:itemID="{9B101A9C-2E95-446B-A14B-1740F56340B3}">
  <ds:schemaRefs/>
</ds:datastoreItem>
</file>

<file path=customXml/itemProps2.xml><?xml version="1.0" encoding="utf-8"?>
<ds:datastoreItem xmlns:ds="http://schemas.openxmlformats.org/officeDocument/2006/customXml" ds:itemID="{5DEBDFCD-839D-4631-A18E-6D08A419571C}">
  <ds:schemaRefs>
    <ds:schemaRef ds:uri="http://purl.org/dc/elements/1.1/"/>
    <ds:schemaRef ds:uri="http://www.w3.org/XML/1998/namespace"/>
    <ds:schemaRef ds:uri="1b23207a-9279-45d9-b2f2-d605c0c728b2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b39b1d0a-dcf6-4ffa-9adb-6646c602a1f4"/>
    <ds:schemaRef ds:uri="http://purl.org/dc/dcmitype/"/>
  </ds:schemaRefs>
</ds:datastoreItem>
</file>

<file path=customXml/itemProps20.xml><?xml version="1.0" encoding="utf-8"?>
<ds:datastoreItem xmlns:ds="http://schemas.openxmlformats.org/officeDocument/2006/customXml" ds:itemID="{044AEC99-1E24-42ED-8A1E-E369CFCEA217}">
  <ds:schemaRefs/>
</ds:datastoreItem>
</file>

<file path=customXml/itemProps21.xml><?xml version="1.0" encoding="utf-8"?>
<ds:datastoreItem xmlns:ds="http://schemas.openxmlformats.org/officeDocument/2006/customXml" ds:itemID="{378864F0-3295-4BB2-9AAC-988570DD273F}">
  <ds:schemaRefs/>
</ds:datastoreItem>
</file>

<file path=customXml/itemProps22.xml><?xml version="1.0" encoding="utf-8"?>
<ds:datastoreItem xmlns:ds="http://schemas.openxmlformats.org/officeDocument/2006/customXml" ds:itemID="{CF5450D5-2D41-412C-B915-87FF00A62C85}">
  <ds:schemaRefs/>
</ds:datastoreItem>
</file>

<file path=customXml/itemProps23.xml><?xml version="1.0" encoding="utf-8"?>
<ds:datastoreItem xmlns:ds="http://schemas.openxmlformats.org/officeDocument/2006/customXml" ds:itemID="{CEE8D7EB-AF0A-4435-90E7-7E218C005AC2}">
  <ds:schemaRefs/>
</ds:datastoreItem>
</file>

<file path=customXml/itemProps24.xml><?xml version="1.0" encoding="utf-8"?>
<ds:datastoreItem xmlns:ds="http://schemas.openxmlformats.org/officeDocument/2006/customXml" ds:itemID="{91FE8CDE-F47A-4BA0-B983-DFF2E7F98D62}">
  <ds:schemaRefs/>
</ds:datastoreItem>
</file>

<file path=customXml/itemProps25.xml><?xml version="1.0" encoding="utf-8"?>
<ds:datastoreItem xmlns:ds="http://schemas.openxmlformats.org/officeDocument/2006/customXml" ds:itemID="{2C84655E-EE3D-4227-AA16-7B12A013B7D5}">
  <ds:schemaRefs/>
</ds:datastoreItem>
</file>

<file path=customXml/itemProps26.xml><?xml version="1.0" encoding="utf-8"?>
<ds:datastoreItem xmlns:ds="http://schemas.openxmlformats.org/officeDocument/2006/customXml" ds:itemID="{16DC609B-966C-407F-920D-3049DFB96765}">
  <ds:schemaRefs/>
</ds:datastoreItem>
</file>

<file path=customXml/itemProps27.xml><?xml version="1.0" encoding="utf-8"?>
<ds:datastoreItem xmlns:ds="http://schemas.openxmlformats.org/officeDocument/2006/customXml" ds:itemID="{F73F47AC-E3D7-416D-8169-DDFE6BC10E2B}">
  <ds:schemaRefs/>
</ds:datastoreItem>
</file>

<file path=customXml/itemProps28.xml><?xml version="1.0" encoding="utf-8"?>
<ds:datastoreItem xmlns:ds="http://schemas.openxmlformats.org/officeDocument/2006/customXml" ds:itemID="{35F1C2E3-67F5-47AE-803E-6A55C879CA3E}">
  <ds:schemaRefs/>
</ds:datastoreItem>
</file>

<file path=customXml/itemProps29.xml><?xml version="1.0" encoding="utf-8"?>
<ds:datastoreItem xmlns:ds="http://schemas.openxmlformats.org/officeDocument/2006/customXml" ds:itemID="{38D41021-74A3-43CE-8114-70DA330297FF}">
  <ds:schemaRefs/>
</ds:datastoreItem>
</file>

<file path=customXml/itemProps3.xml><?xml version="1.0" encoding="utf-8"?>
<ds:datastoreItem xmlns:ds="http://schemas.openxmlformats.org/officeDocument/2006/customXml" ds:itemID="{CD1D0D24-F3CA-4443-A859-0356C14ECE4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E7A4130-8279-4A9C-B3DC-1E871B8357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23207a-9279-45d9-b2f2-d605c0c728b2"/>
    <ds:schemaRef ds:uri="b39b1d0a-dcf6-4ffa-9adb-6646c602a1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38D0C927-ACB4-4A2C-8AEF-4A9AFFCDB074}">
  <ds:schemaRefs/>
</ds:datastoreItem>
</file>

<file path=customXml/itemProps6.xml><?xml version="1.0" encoding="utf-8"?>
<ds:datastoreItem xmlns:ds="http://schemas.openxmlformats.org/officeDocument/2006/customXml" ds:itemID="{3281D519-BB43-448C-A598-1AAD7F7035DE}">
  <ds:schemaRefs/>
</ds:datastoreItem>
</file>

<file path=customXml/itemProps7.xml><?xml version="1.0" encoding="utf-8"?>
<ds:datastoreItem xmlns:ds="http://schemas.openxmlformats.org/officeDocument/2006/customXml" ds:itemID="{50DA8006-FC9B-4148-8B7A-9F0364CF32F0}">
  <ds:schemaRefs/>
</ds:datastoreItem>
</file>

<file path=customXml/itemProps8.xml><?xml version="1.0" encoding="utf-8"?>
<ds:datastoreItem xmlns:ds="http://schemas.openxmlformats.org/officeDocument/2006/customXml" ds:itemID="{B0539C8D-2C59-464D-AE8D-7D56FC238D12}">
  <ds:schemaRefs/>
</ds:datastoreItem>
</file>

<file path=customXml/itemProps9.xml><?xml version="1.0" encoding="utf-8"?>
<ds:datastoreItem xmlns:ds="http://schemas.openxmlformats.org/officeDocument/2006/customXml" ds:itemID="{F6531BDB-B002-4532-B48D-20F9153E835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533</Words>
  <Application>Microsoft Office PowerPoint</Application>
  <PresentationFormat>Custom</PresentationFormat>
  <Paragraphs>102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ff3</vt:lpstr>
      <vt:lpstr>ffa</vt:lpstr>
      <vt:lpstr>Tahoma</vt:lpstr>
      <vt:lpstr>ZF AG</vt:lpstr>
      <vt:lpstr>Generalization in Neural Network</vt:lpstr>
      <vt:lpstr>Understanding Generalization In DNN</vt:lpstr>
      <vt:lpstr>Understanding Generalization In DNN</vt:lpstr>
      <vt:lpstr>PowerPoint Presentation</vt:lpstr>
      <vt:lpstr>VC Theory …</vt:lpstr>
      <vt:lpstr>Model Capacity</vt:lpstr>
      <vt:lpstr>Regularization Technique</vt:lpstr>
      <vt:lpstr>Randomization Test</vt:lpstr>
      <vt:lpstr>Randomization Test</vt:lpstr>
      <vt:lpstr>PowerPoint Presentation</vt:lpstr>
      <vt:lpstr>A Closer Look at Memorization in Deep Networks </vt:lpstr>
      <vt:lpstr>PowerPoint Presentation</vt:lpstr>
      <vt:lpstr>Points to be taken</vt:lpstr>
      <vt:lpstr>Regularization technique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the black box of Deep Neural Networks via Information Theory</dc:title>
  <dc:creator>Khan Shahrukh EXT HDR Kritikal</dc:creator>
  <cp:keywords>Internal</cp:keywords>
  <cp:lastModifiedBy>Khan Shahrukh HDR</cp:lastModifiedBy>
  <cp:revision>48</cp:revision>
  <dcterms:created xsi:type="dcterms:W3CDTF">2019-09-05T10:31:05Z</dcterms:created>
  <dcterms:modified xsi:type="dcterms:W3CDTF">2019-12-16T12:29:06Z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0x01010096796C259689E949A0DB5C119C0D2F19</vt:lpwstr>
  </property>
  <property fmtid="{D5CDD505-2E9C-101B-9397-08002B2CF9AE}" pid="3" name="Dokumenten-ID">
    <vt:lpwstr>BIAJ7YO0NSF6H5O2TGIC5MCZR7</vt:lpwstr>
  </property>
  <property fmtid="{D5CDD505-2E9C-101B-9397-08002B2CF9AE}" pid="4" name="NovaPath-Version">
    <vt:lpwstr>4.6.8.12343</vt:lpwstr>
  </property>
  <property fmtid="{D5CDD505-2E9C-101B-9397-08002B2CF9AE}" pid="5" name="Klassifizierung">
    <vt:lpwstr>Internal</vt:lpwstr>
  </property>
  <property fmtid="{D5CDD505-2E9C-101B-9397-08002B2CF9AE}" pid="6" name="Klassifizierungs-Id">
    <vt:lpwstr>1030</vt:lpwstr>
  </property>
  <property fmtid="{D5CDD505-2E9C-101B-9397-08002B2CF9AE}" pid="7" name="Klassifizierungs-Datum">
    <vt:lpwstr>09/05/2019 16:08:02</vt:lpwstr>
  </property>
</Properties>
</file>