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FB29-44DD-4D99-B50B-4B22BB6E8F62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C5B8-50AE-44F4-A16E-89FE66C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6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FB29-44DD-4D99-B50B-4B22BB6E8F62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C5B8-50AE-44F4-A16E-89FE66C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5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FB29-44DD-4D99-B50B-4B22BB6E8F62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C5B8-50AE-44F4-A16E-89FE66C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6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FB29-44DD-4D99-B50B-4B22BB6E8F62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C5B8-50AE-44F4-A16E-89FE66C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9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FB29-44DD-4D99-B50B-4B22BB6E8F62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C5B8-50AE-44F4-A16E-89FE66C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FB29-44DD-4D99-B50B-4B22BB6E8F62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C5B8-50AE-44F4-A16E-89FE66C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FB29-44DD-4D99-B50B-4B22BB6E8F62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C5B8-50AE-44F4-A16E-89FE66C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6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FB29-44DD-4D99-B50B-4B22BB6E8F62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C5B8-50AE-44F4-A16E-89FE66C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2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FB29-44DD-4D99-B50B-4B22BB6E8F62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C5B8-50AE-44F4-A16E-89FE66C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FB29-44DD-4D99-B50B-4B22BB6E8F62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C5B8-50AE-44F4-A16E-89FE66C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0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FB29-44DD-4D99-B50B-4B22BB6E8F62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C5B8-50AE-44F4-A16E-89FE66C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8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EFB29-44DD-4D99-B50B-4B22BB6E8F62}" type="datetimeFigureOut">
              <a:rPr lang="en-US" smtClean="0"/>
              <a:t>20/03/2020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8C5B8-50AE-44F4-A16E-89FE66C4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6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785467" y="893281"/>
            <a:ext cx="4385733" cy="55880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40" rIns="25392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36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David"/>
                <a:cs typeface="Arial" panose="020B0604020202020204" pitchFamily="34" charset="0"/>
              </a:rPr>
              <a:t>שָׁ</a:t>
            </a:r>
            <a:r>
              <a:rPr kumimoji="0" lang="he-IL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David"/>
                <a:cs typeface="Arial" panose="020B0604020202020204" pitchFamily="34" charset="0"/>
              </a:rPr>
              <a:t>מוֹר וְזָכוֹר בְּדִבּוּר אֶחָד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David"/>
                <a:cs typeface="Arial" panose="020B0604020202020204" pitchFamily="34" charset="0"/>
              </a:rPr>
              <a:t>הִשְׁמִיעָנוּ אֵל </a:t>
            </a:r>
            <a:r>
              <a:rPr kumimoji="0" lang="he-IL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David"/>
                <a:cs typeface="Arial" panose="020B0604020202020204" pitchFamily="34" charset="0"/>
              </a:rPr>
              <a:t>הַמְּיֻחָד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marL="457200" marR="0" lvl="1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David"/>
                <a:cs typeface="Arial" panose="020B0604020202020204" pitchFamily="34" charset="0"/>
              </a:rPr>
              <a:t>ה' אֶחָד וּשְׁמוֹ אֶחָד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marL="457200" marR="0" lvl="1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David"/>
                <a:cs typeface="Arial" panose="020B0604020202020204" pitchFamily="34" charset="0"/>
              </a:rPr>
              <a:t>לְשֵׁם וּלְתִפְאֶרֶת </a:t>
            </a:r>
            <a:r>
              <a:rPr kumimoji="0" lang="he-IL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David"/>
                <a:cs typeface="Arial" panose="020B0604020202020204" pitchFamily="34" charset="0"/>
              </a:rPr>
              <a:t>וְלִתְהִלָּה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36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David"/>
                <a:cs typeface="Arial" panose="020B0604020202020204" pitchFamily="34" charset="0"/>
              </a:rPr>
              <a:t>לִ</a:t>
            </a:r>
            <a:r>
              <a:rPr kumimoji="0" lang="he-IL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David"/>
                <a:cs typeface="Arial" panose="020B0604020202020204" pitchFamily="34" charset="0"/>
              </a:rPr>
              <a:t>קְרַאת שַׁבָּת לְכוּ </a:t>
            </a:r>
            <a:r>
              <a:rPr kumimoji="0" lang="he-IL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David"/>
                <a:cs typeface="Arial" panose="020B0604020202020204" pitchFamily="34" charset="0"/>
              </a:rPr>
              <a:t>וְנֵלְכָה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David"/>
                <a:cs typeface="Arial" panose="020B0604020202020204" pitchFamily="34" charset="0"/>
              </a:rPr>
              <a:t>כִּי הִיא מְקוֹר הַבְּרָכָה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marL="457200" marR="0" lvl="1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David"/>
                <a:cs typeface="Arial" panose="020B0604020202020204" pitchFamily="34" charset="0"/>
              </a:rPr>
              <a:t>מֵרֹאשׁ מִקֶּדֶם נְסוּכָה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marL="457200" marR="0" lvl="1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David"/>
                <a:cs typeface="Arial" panose="020B0604020202020204" pitchFamily="34" charset="0"/>
              </a:rPr>
              <a:t>סוֹף מַעֲשֶׂה בְּמַחֲשָׁבָה תְּחִלָּה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3600" b="1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David"/>
                <a:cs typeface="Arial" panose="020B0604020202020204" pitchFamily="34" charset="0"/>
              </a:rPr>
              <a:t>מִ</a:t>
            </a:r>
            <a:r>
              <a:rPr kumimoji="0" lang="he-IL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David"/>
                <a:cs typeface="Arial" panose="020B0604020202020204" pitchFamily="34" charset="0"/>
              </a:rPr>
              <a:t>קְדַּשׁ מֶלֶךְ עִיר מְלוּכָה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David"/>
                <a:cs typeface="Arial" panose="020B0604020202020204" pitchFamily="34" charset="0"/>
              </a:rPr>
              <a:t>קוּמִי צְאִי מִתּוֹךְ </a:t>
            </a:r>
            <a:r>
              <a:rPr kumimoji="0" lang="he-IL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David"/>
                <a:cs typeface="Arial" panose="020B0604020202020204" pitchFamily="34" charset="0"/>
              </a:rPr>
              <a:t>הַהֲפֵכָה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marL="457200" marR="0" lvl="1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David"/>
                <a:cs typeface="Arial" panose="020B0604020202020204" pitchFamily="34" charset="0"/>
              </a:rPr>
              <a:t>רַב לָךְ שֶׁבֶת בְּעֵמֶק הַבָּכָא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marL="457200" marR="0" lvl="1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David"/>
                <a:cs typeface="Arial" panose="020B0604020202020204" pitchFamily="34" charset="0"/>
              </a:rPr>
              <a:t>וְהוּא יַחֲמוֹל עָלַיִךְ חֶמְלָה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8782" y="165018"/>
            <a:ext cx="7424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לְכָה דוֹדִי לִקְרַאת </a:t>
            </a:r>
            <a:r>
              <a:rPr lang="he-IL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כַּלָּה</a:t>
            </a:r>
            <a:r>
              <a:rPr lang="en-US" altLang="en-US" sz="4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e-IL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פְּנֵי </a:t>
            </a:r>
            <a:r>
              <a:rPr lang="he-IL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שַׁבָּת </a:t>
            </a:r>
            <a:r>
              <a:rPr lang="he-IL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נְקַבְּלָה</a:t>
            </a:r>
            <a:endParaRPr kumimoji="0" lang="en-US" altLang="en-US" sz="4000" b="0" i="0" u="none" strike="noStrike" cap="none" normalizeH="0" baseline="0" dirty="0" smtClean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13951" y="671251"/>
            <a:ext cx="4702629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b="1" dirty="0">
                <a:solidFill>
                  <a:srgbClr val="006400"/>
                </a:solidFill>
                <a:latin typeface="David"/>
              </a:rPr>
              <a:t>וְ</a:t>
            </a: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הָיוּ לִמְשִׁסָּה </a:t>
            </a:r>
            <a:r>
              <a:rPr lang="he-IL" altLang="en-US" sz="2800" dirty="0" err="1">
                <a:solidFill>
                  <a:srgbClr val="222222"/>
                </a:solidFill>
                <a:latin typeface="David"/>
              </a:rPr>
              <a:t>שֹׁאסָיִך</a:t>
            </a: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ְ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וְרָחֲקוּ כָּל </a:t>
            </a:r>
            <a:r>
              <a:rPr lang="he-IL" altLang="en-US" sz="2800" dirty="0" err="1">
                <a:solidFill>
                  <a:srgbClr val="222222"/>
                </a:solidFill>
                <a:latin typeface="David"/>
              </a:rPr>
              <a:t>מְבַלְּעָיִך</a:t>
            </a: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ְ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יָשִׂישׂ עָלַיִךְ </a:t>
            </a:r>
            <a:r>
              <a:rPr lang="he-IL" altLang="en-US" sz="2800" dirty="0" err="1">
                <a:solidFill>
                  <a:srgbClr val="222222"/>
                </a:solidFill>
                <a:latin typeface="David"/>
              </a:rPr>
              <a:t>אֱלֹהָיִך</a:t>
            </a: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ְ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כִּמְשׂוֹשׂ חָתָן עַל כַּלָּה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b="1" dirty="0">
                <a:solidFill>
                  <a:srgbClr val="006400"/>
                </a:solidFill>
                <a:latin typeface="David"/>
              </a:rPr>
              <a:t>יָ</a:t>
            </a: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מִין וּשְׂמֹאל תִּפְרֹצִי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וְאֶת ה' תַּעֲרִיצִי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עַל יַד אִישׁ בֶּן פַּרְצִי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וְנִשְׂמְחָה </a:t>
            </a:r>
            <a:r>
              <a:rPr lang="he-IL" altLang="en-US" sz="2800" dirty="0" err="1">
                <a:solidFill>
                  <a:srgbClr val="222222"/>
                </a:solidFill>
                <a:latin typeface="David"/>
              </a:rPr>
              <a:t>וְנָגִילָה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בֹּאִי בְשָׁלוֹם עֲטֶרֶת בַּעְלָהּ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גַּם בְּשִׂמְחָה (בְּרִנָה) וּבְצָהֳלָה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תּוֹךְ אֱמוּנֵי עַם סְגֻלָּה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בּוֹאִי כַלָּה בּוֹאִי כַלָּה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David"/>
              </a:rPr>
              <a:t>)</a:t>
            </a:r>
            <a:r>
              <a:rPr lang="he-IL" altLang="en-US" sz="2800" dirty="0" smtClean="0">
                <a:solidFill>
                  <a:srgbClr val="222222"/>
                </a:solidFill>
                <a:latin typeface="David"/>
              </a:rPr>
              <a:t>תּוֹךְ </a:t>
            </a: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אֱמוּנֵי עַם סְגֻלָּה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בּוֹאִי כַלָּה שַׁבָּת </a:t>
            </a:r>
            <a:r>
              <a:rPr lang="he-IL" altLang="en-US" sz="2800" dirty="0" err="1" smtClean="0">
                <a:solidFill>
                  <a:srgbClr val="222222"/>
                </a:solidFill>
                <a:latin typeface="David"/>
              </a:rPr>
              <a:t>מַלְכְּתָא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David"/>
                <a:cs typeface="Arial" panose="020B0604020202020204" pitchFamily="34" charset="0"/>
              </a:rPr>
              <a:t>(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80116" y="1084844"/>
            <a:ext cx="367066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b="1" dirty="0">
                <a:solidFill>
                  <a:srgbClr val="006400"/>
                </a:solidFill>
                <a:latin typeface="David"/>
              </a:rPr>
              <a:t>הִ</a:t>
            </a: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תְנַעֲרִי מֵעָפָר קוּמִי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לִבְשִׁי בִּגְדֵי תִפְאַרְתֵּךְ עַמִּי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עַל יַד בֶּן יִשַׁי בֵּית </a:t>
            </a:r>
            <a:r>
              <a:rPr lang="he-IL" altLang="en-US" sz="2800" dirty="0" err="1">
                <a:solidFill>
                  <a:srgbClr val="222222"/>
                </a:solidFill>
                <a:latin typeface="David"/>
              </a:rPr>
              <a:t>הַלַּחְמִי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קָרְבָה אֶל נַפְשִׁי גְּאָלָהּ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b="1" dirty="0">
                <a:solidFill>
                  <a:srgbClr val="006400"/>
                </a:solidFill>
                <a:latin typeface="David"/>
              </a:rPr>
              <a:t>הִ</a:t>
            </a: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תְעוֹרְרִי </a:t>
            </a:r>
            <a:r>
              <a:rPr lang="he-IL" altLang="en-US" sz="2800" dirty="0" err="1">
                <a:solidFill>
                  <a:srgbClr val="222222"/>
                </a:solidFill>
                <a:latin typeface="David"/>
              </a:rPr>
              <a:t>הִתְעוֹרְרִי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כִּי בָא אוֹרֵךְ קוּמִי אוֹרִי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עוּרִי </a:t>
            </a:r>
            <a:r>
              <a:rPr lang="he-IL" altLang="en-US" sz="2800" dirty="0" err="1">
                <a:solidFill>
                  <a:srgbClr val="222222"/>
                </a:solidFill>
                <a:latin typeface="David"/>
              </a:rPr>
              <a:t>עוּרִי</a:t>
            </a: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 שִׁיר דַּבֵּרִי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כְּבוֹד ה' עָלַיִךְ נִגְלָה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b="1" dirty="0">
                <a:solidFill>
                  <a:srgbClr val="006400"/>
                </a:solidFill>
                <a:latin typeface="David"/>
              </a:rPr>
              <a:t>לֹ</a:t>
            </a: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א </a:t>
            </a:r>
            <a:r>
              <a:rPr lang="he-IL" altLang="en-US" sz="2800" dirty="0" err="1">
                <a:solidFill>
                  <a:srgbClr val="222222"/>
                </a:solidFill>
                <a:latin typeface="David"/>
              </a:rPr>
              <a:t>תֵבֹשִׁי</a:t>
            </a: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 וְלֹא </a:t>
            </a:r>
            <a:r>
              <a:rPr lang="he-IL" altLang="en-US" sz="2800" dirty="0" err="1">
                <a:solidFill>
                  <a:srgbClr val="222222"/>
                </a:solidFill>
                <a:latin typeface="David"/>
              </a:rPr>
              <a:t>תִכָּלְמִי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מַה תִּשְׁתּוֹחֲחִי וּמַה תֶּהֱמִי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בָּךְ יֶחֱסוּ עֲנִיֵּי עַמִּי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pPr lvl="1" indent="-45720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800" dirty="0">
                <a:solidFill>
                  <a:srgbClr val="222222"/>
                </a:solidFill>
                <a:latin typeface="David"/>
              </a:rPr>
              <a:t>וְנִבְנְתָה עִיר עַל תִּלָּהּ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David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158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David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Israelov Shmuel</dc:creator>
  <cp:lastModifiedBy>Israelov Shmuel</cp:lastModifiedBy>
  <cp:revision>3</cp:revision>
  <dcterms:created xsi:type="dcterms:W3CDTF">2020-03-20T13:40:45Z</dcterms:created>
  <dcterms:modified xsi:type="dcterms:W3CDTF">2020-03-20T13:51:16Z</dcterms:modified>
</cp:coreProperties>
</file>