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60" r:id="rId3"/>
    <p:sldId id="261" r:id="rId4"/>
    <p:sldId id="262" r:id="rId5"/>
    <p:sldId id="265" r:id="rId6"/>
    <p:sldId id="267" r:id="rId7"/>
    <p:sldId id="268" r:id="rId8"/>
    <p:sldId id="270" r:id="rId9"/>
    <p:sldId id="271" r:id="rId10"/>
    <p:sldId id="273" r:id="rId11"/>
    <p:sldId id="274" r:id="rId12"/>
    <p:sldId id="276" r:id="rId13"/>
    <p:sldId id="277" r:id="rId14"/>
    <p:sldId id="278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2" r:id="rId26"/>
    <p:sldId id="303" r:id="rId27"/>
    <p:sldId id="281" r:id="rId2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啟成 陳" initials="啟成" lastIdx="1" clrIdx="0">
    <p:extLst>
      <p:ext uri="{19B8F6BF-5375-455C-9EA6-DF929625EA0E}">
        <p15:presenceInfo xmlns:p15="http://schemas.microsoft.com/office/powerpoint/2012/main" userId="979cc6f45b5ef9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2433" autoAdjust="0"/>
  </p:normalViewPr>
  <p:slideViewPr>
    <p:cSldViewPr snapToGrid="0">
      <p:cViewPr varScale="1">
        <p:scale>
          <a:sx n="106" d="100"/>
          <a:sy n="106" d="100"/>
        </p:scale>
        <p:origin x="74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34A8C4-D79B-4AD2-A818-804AE4A1821C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2020年7月21日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432A542-741B-492A-B01C-022BEC36B85A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7542409-6A04-4DC6-AC3A-D3758287A8F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pic>
        <p:nvPicPr>
          <p:cNvPr id="8" name="圖片 7" descr="純白色雲朵與深藍色天空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圖片 9" descr="植物嫩芽的特寫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圖片 10" descr="波浪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13F17D-DD29-4C93-B70F-BF15A651C6D1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48A1C6-D238-497D-A442-18B77B12B498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D25E05-8C57-4CA2-A6EA-1EBF2CB41307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731600" y="6629400"/>
            <a:ext cx="9144259" cy="228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>
              <a:defRPr sz="6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pic>
        <p:nvPicPr>
          <p:cNvPr id="11" name="圖片 10" descr="綠色植物的特寫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圖片 8" descr="波浪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05E5D7-874B-456E-A310-B9B20A1DF1A7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/>
              <a:t>‹#›</a:t>
            </a:fld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51783F7-8EE4-4317-9DCA-B6CD21A04E2E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8405D5-54EE-49D5-89A7-D462B6DD676B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40EF29-DBBB-41B1-9C5D-FE42212D415C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032E67-0DBD-414D-9A80-7639D35C1D16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E8F52D-7094-4826-90CF-82F187863C55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629400"/>
            <a:ext cx="1620000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4119" y="6629400"/>
            <a:ext cx="10476000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CD8D479-8942-46E8-A226-A4E01F7A105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453402" y="6629400"/>
            <a:ext cx="11854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978CE90-604D-494E-B554-2D837CFE91F3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73296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Python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Ricky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D8457-972A-DE49-AA83-6383DC22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串列</a:t>
            </a:r>
            <a:r>
              <a:rPr lang="en-US" altLang="zh-TW" b="1" dirty="0" smtClean="0"/>
              <a:t>-</a:t>
            </a:r>
            <a:r>
              <a:rPr lang="zh-TW" altLang="zh-TW" b="1" dirty="0" smtClean="0"/>
              <a:t>更改</a:t>
            </a:r>
            <a:r>
              <a:rPr lang="zh-TW" altLang="zh-TW" b="1" dirty="0"/>
              <a:t>串列元素的內容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28A4A-F296-7541-815B-AC41FE5D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TW" altLang="en-US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假設我們要修改串列元素，可以單獨針對該串列做變數賦值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54" y="2338717"/>
            <a:ext cx="11253624" cy="27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0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E79BA-E022-9744-979A-200E151E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串列</a:t>
            </a:r>
            <a:r>
              <a:rPr lang="en-US" altLang="zh-TW" b="1" dirty="0"/>
              <a:t>-</a:t>
            </a:r>
            <a:r>
              <a:rPr lang="zh-TW" altLang="zh-TW" b="1" dirty="0" smtClean="0"/>
              <a:t>相加</a:t>
            </a:r>
            <a:r>
              <a:rPr lang="zh-TW" altLang="en-US" b="1" dirty="0" smtClean="0"/>
              <a:t>、相乘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090B2D-2D33-0149-A526-11AB9FB59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那</a:t>
            </a:r>
            <a:r>
              <a:rPr kumimoji="1" lang="en-US" altLang="zh-TW" dirty="0" smtClean="0"/>
              <a:t>….</a:t>
            </a:r>
            <a:r>
              <a:rPr kumimoji="1" lang="zh-TW" altLang="en-US" dirty="0" smtClean="0"/>
              <a:t>串列相乘、相加會怎樣呢</a:t>
            </a:r>
            <a:r>
              <a:rPr kumimoji="1" lang="en-US" altLang="zh-TW" dirty="0" smtClean="0"/>
              <a:t>?(</a:t>
            </a:r>
            <a:r>
              <a:rPr kumimoji="1" lang="zh-TW" altLang="en-US" dirty="0" smtClean="0"/>
              <a:t>跟字串一樣</a:t>
            </a:r>
            <a:r>
              <a:rPr kumimoji="1" lang="en-US" altLang="zh-TW" dirty="0" smtClean="0"/>
              <a:t>)</a:t>
            </a:r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60" y="2049290"/>
            <a:ext cx="9708716" cy="469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4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93C7A6-59E9-1142-A497-5A3A9CE8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串列</a:t>
            </a:r>
            <a:r>
              <a:rPr lang="en-US" altLang="zh-TW" b="1" dirty="0" smtClean="0"/>
              <a:t>-</a:t>
            </a:r>
            <a:r>
              <a:rPr lang="zh-TW" altLang="zh-TW" b="1" dirty="0" smtClean="0"/>
              <a:t>元素</a:t>
            </a:r>
            <a:r>
              <a:rPr lang="zh-TW" altLang="zh-TW" b="1" dirty="0"/>
              <a:t>的加法運作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5E8053-BB1B-6947-A81A-BD57885F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TW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我們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建立</a:t>
            </a: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Lebron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James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Kevin Love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在比賽的得分串列，然後利用串列元素加法運作，列出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個人在第四場比賽的得分總和。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62" y="2436700"/>
            <a:ext cx="11529636" cy="26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6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75E16-DB8A-AF41-8866-6E6644AF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串列</a:t>
            </a:r>
            <a:r>
              <a:rPr lang="en-US" altLang="zh-TW" b="1" dirty="0" smtClean="0"/>
              <a:t>-</a:t>
            </a:r>
            <a:r>
              <a:rPr lang="zh-TW" altLang="zh-TW" b="1" dirty="0" smtClean="0"/>
              <a:t>刪除</a:t>
            </a:r>
            <a:r>
              <a:rPr lang="zh-TW" altLang="zh-TW" b="1" dirty="0"/>
              <a:t>串列元素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6C8B05-0694-5C41-8D16-AA647F94E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26" y="1566001"/>
            <a:ext cx="10440959" cy="4620682"/>
          </a:xfrm>
        </p:spPr>
        <p:txBody>
          <a:bodyPr/>
          <a:lstStyle/>
          <a:p>
            <a:pPr marL="304800" algn="just">
              <a:spcAft>
                <a:spcPts val="0"/>
              </a:spcAft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del name_list[</a:t>
            </a: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]		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刪除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索引</a:t>
            </a:r>
            <a:r>
              <a:rPr lang="en-US" altLang="zh-TW" kern="100" dirty="0" err="1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的串列元素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algn="just">
              <a:spcAft>
                <a:spcPts val="0"/>
              </a:spcAft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del name_list[</a:t>
            </a: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start:end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]	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刪除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從索引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到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(end-1)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索引的串列元素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del name_list[</a:t>
            </a:r>
            <a:r>
              <a:rPr lang="en-US" altLang="zh-TW" dirty="0" err="1">
                <a:latin typeface="Calibri" panose="020F0502020204030204" pitchFamily="34" charset="0"/>
                <a:cs typeface="Times New Roman" panose="02020603050405020304" pitchFamily="18" charset="0"/>
              </a:rPr>
              <a:t>start:end:step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]  </a:t>
            </a:r>
            <a:r>
              <a:rPr lang="zh-Hant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TW" altLang="zh-TW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每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隔</a:t>
            </a:r>
            <a:r>
              <a:rPr lang="en-US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，刪除從索引</a:t>
            </a:r>
            <a:r>
              <a:rPr lang="en-US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到</a:t>
            </a:r>
            <a:r>
              <a:rPr lang="en-US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(end-1)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索引</a:t>
            </a:r>
            <a:r>
              <a:rPr lang="zh-TW" altLang="zh-TW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的串列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元素</a:t>
            </a:r>
            <a:r>
              <a:rPr lang="zh-TW" altLang="zh-TW" dirty="0"/>
              <a:t> </a:t>
            </a:r>
            <a:endParaRPr lang="en-US" altLang="zh-TW" dirty="0"/>
          </a:p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刪除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串列元素的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應用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344" y="2854005"/>
            <a:ext cx="7414788" cy="39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8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872ED-5771-A54C-93AA-76B20127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串列</a:t>
            </a:r>
            <a:r>
              <a:rPr lang="en-US" altLang="zh-TW" b="1" dirty="0" smtClean="0"/>
              <a:t>-</a:t>
            </a:r>
            <a:r>
              <a:rPr lang="zh-TW" altLang="zh-TW" b="1" dirty="0" smtClean="0"/>
              <a:t>空串列</a:t>
            </a:r>
            <a:r>
              <a:rPr lang="zh-TW" altLang="en-US" b="1" dirty="0" smtClean="0"/>
              <a:t>、刪除串列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BA93A9-A29C-8A47-9F67-FCCACD3C4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27" y="1393989"/>
            <a:ext cx="4637688" cy="4620682"/>
          </a:xfrm>
        </p:spPr>
        <p:txBody>
          <a:bodyPr/>
          <a:lstStyle/>
          <a:p>
            <a:pPr marL="304800" algn="just">
              <a:spcAft>
                <a:spcPts val="0"/>
              </a:spcAft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name_list = [ </a:t>
            </a: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]: 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這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是空的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串列</a:t>
            </a:r>
            <a:endParaRPr lang="en-US" altLang="zh-TW" kern="100" dirty="0" smtClean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algn="just"/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del </a:t>
            </a: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name_list: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刪除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串列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name_list</a:t>
            </a:r>
          </a:p>
          <a:p>
            <a:pPr marL="304800" algn="just"/>
            <a:endParaRPr lang="en-US" altLang="zh-TW" kern="100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algn="just"/>
            <a:endParaRPr lang="zh-TW" altLang="zh-TW" kern="100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刪除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串列元素的應用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用</a:t>
            </a:r>
            <a:r>
              <a:rPr lang="en-US" altLang="zh-TW" kern="100" dirty="0" err="1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 )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函數判斷串列內是否有元素資料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，如果有則刪除索引為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的元素，如果沒有則列出串列內沒有元素了。</a:t>
            </a:r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617" y="705698"/>
            <a:ext cx="5911716" cy="589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5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A35F6-493D-9142-AD3F-51708E43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串列</a:t>
            </a:r>
            <a:r>
              <a:rPr lang="en-US" altLang="zh-TW" b="1" dirty="0" smtClean="0"/>
              <a:t>-</a:t>
            </a:r>
            <a:r>
              <a:rPr lang="zh-TW" altLang="zh-TW" b="1" dirty="0" smtClean="0"/>
              <a:t>增加串列</a:t>
            </a:r>
            <a:r>
              <a:rPr lang="zh-TW" altLang="zh-TW" b="1" dirty="0"/>
              <a:t>元素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2DF2B1-3B3A-0648-8D1A-247A62928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在</a:t>
            </a:r>
            <a:r>
              <a:rPr lang="zh-TW" altLang="zh-TW" dirty="0"/>
              <a:t>串列末端增加元素</a:t>
            </a:r>
            <a:r>
              <a:rPr lang="en-US" altLang="zh-TW" dirty="0"/>
              <a:t>append( )</a:t>
            </a:r>
            <a:endParaRPr lang="zh-TW" altLang="zh-TW" dirty="0"/>
          </a:p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先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建立一個空串列，然後分別使用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append( )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增加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筆元素內容。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009" y="2682230"/>
            <a:ext cx="6058419" cy="40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E03AF4-2DF6-B049-9E83-9828D631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串列</a:t>
            </a:r>
            <a:r>
              <a:rPr lang="en-US" altLang="zh-TW" b="1" dirty="0" smtClean="0"/>
              <a:t>-</a:t>
            </a:r>
            <a:r>
              <a:rPr lang="zh-TW" altLang="zh-TW" b="1" dirty="0" smtClean="0"/>
              <a:t>插入</a:t>
            </a:r>
            <a:r>
              <a:rPr lang="zh-TW" altLang="zh-TW" b="1" dirty="0"/>
              <a:t>串列元素</a:t>
            </a:r>
            <a:r>
              <a:rPr lang="en-US" altLang="zh-TW" b="1" dirty="0"/>
              <a:t>insert( 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4D37FD-E83D-444B-AE38-3D6D2918F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0" algn="just">
              <a:spcAft>
                <a:spcPts val="0"/>
              </a:spcAft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insert(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索引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元素內容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   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索引是插入位置，元素內容是插入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內容</a:t>
            </a:r>
            <a:endParaRPr kumimoji="1" lang="en-US" altLang="zh-TW" dirty="0"/>
          </a:p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使用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insert( )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插入串列元素的應用。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112" y="2367717"/>
            <a:ext cx="7297283" cy="42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4BE56A-57B7-BD41-9725-59F9F442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串列</a:t>
            </a:r>
            <a:r>
              <a:rPr lang="en-US" altLang="zh-TW" b="1" dirty="0" smtClean="0"/>
              <a:t>-</a:t>
            </a:r>
            <a:r>
              <a:rPr lang="zh-TW" altLang="zh-TW" b="1" dirty="0" smtClean="0"/>
              <a:t>刪除</a:t>
            </a:r>
            <a:r>
              <a:rPr lang="zh-TW" altLang="zh-TW" b="1" dirty="0"/>
              <a:t>串列元素</a:t>
            </a:r>
            <a:r>
              <a:rPr lang="en-US" altLang="zh-TW" b="1" dirty="0"/>
              <a:t>pop( 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2629A2-E902-1046-AA23-BF6A999F3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value = </a:t>
            </a: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name_list.pop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 )  	 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沒有索引是刪除串列末端元素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value = </a:t>
            </a: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name_list.pop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  	 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是刪除指定索引值</a:t>
            </a:r>
            <a:r>
              <a:rPr lang="en-US" altLang="zh-TW" kern="100" dirty="0" err="1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位置的串列元素</a:t>
            </a:r>
            <a:endParaRPr lang="en-US" altLang="zh-TW" kern="100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使用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pop( )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刪除串列元素的應用，這個程式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第</a:t>
            </a: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行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未指明刪除的索引值，所以刪除了串列的最後一個元素。程式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第</a:t>
            </a: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行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則是指明刪除索引為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位置的元素。</a:t>
            </a:r>
          </a:p>
          <a:p>
            <a:pPr algn="just">
              <a:spcAft>
                <a:spcPts val="0"/>
              </a:spcAft>
            </a:pP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57" y="3106351"/>
            <a:ext cx="7844356" cy="37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5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4A387-46E8-AD47-882A-8A08F289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串列</a:t>
            </a:r>
            <a:r>
              <a:rPr lang="en-US" altLang="zh-TW" b="1" dirty="0" smtClean="0"/>
              <a:t>-</a:t>
            </a:r>
            <a:r>
              <a:rPr lang="zh-TW" altLang="zh-TW" b="1" dirty="0" smtClean="0"/>
              <a:t>刪除</a:t>
            </a:r>
            <a:r>
              <a:rPr lang="zh-TW" altLang="zh-TW" b="1" dirty="0"/>
              <a:t>指定的元素</a:t>
            </a:r>
            <a:r>
              <a:rPr lang="en-US" altLang="zh-TW" b="1" dirty="0"/>
              <a:t>remove( 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E3EF6D-E138-FD4E-ACAC-DB9D9265A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0" algn="just">
              <a:spcAft>
                <a:spcPts val="0"/>
              </a:spcAft>
            </a:pP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name_list.remove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想刪除的元素內容</a:t>
            </a: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1" lang="en-US" altLang="zh-TW" dirty="0"/>
          </a:p>
          <a:p>
            <a:r>
              <a:rPr lang="zh-TW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刪除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串列中第一次出現的元素</a:t>
            </a:r>
            <a:r>
              <a:rPr lang="en-US" altLang="zh-TW" dirty="0" err="1">
                <a:latin typeface="Calibri" panose="020F0502020204030204" pitchFamily="34" charset="0"/>
                <a:cs typeface="Times New Roman" panose="02020603050405020304" pitchFamily="18" charset="0"/>
              </a:rPr>
              <a:t>bmw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，這個串列有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筆</a:t>
            </a:r>
            <a:r>
              <a:rPr lang="en-US" altLang="zh-TW" dirty="0" err="1">
                <a:latin typeface="Calibri" panose="020F0502020204030204" pitchFamily="34" charset="0"/>
                <a:cs typeface="Times New Roman" panose="02020603050405020304" pitchFamily="18" charset="0"/>
              </a:rPr>
              <a:t>bmw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字串，最後只刪除索引為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位置的</a:t>
            </a:r>
            <a:r>
              <a:rPr lang="en-US" altLang="zh-TW" dirty="0" err="1">
                <a:latin typeface="Calibri" panose="020F0502020204030204" pitchFamily="34" charset="0"/>
                <a:cs typeface="Times New Roman" panose="02020603050405020304" pitchFamily="18" charset="0"/>
              </a:rPr>
              <a:t>bmw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字串。</a:t>
            </a:r>
            <a:r>
              <a:rPr lang="zh-TW" altLang="zh-TW" dirty="0"/>
              <a:t> 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0" y="2924333"/>
            <a:ext cx="11463629" cy="33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8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4B842-CAA7-CF4C-B188-F198C088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zh-TW" altLang="zh-TW" b="1" kern="100" dirty="0" smtClean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串列</a:t>
            </a:r>
            <a:r>
              <a:rPr lang="en-US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-</a:t>
            </a:r>
            <a:r>
              <a:rPr lang="zh-TW" altLang="zh-TW" b="1" kern="100" dirty="0" smtClean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排序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CB5FC2-0BB6-6B44-B743-2EA46439D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TW" altLang="zh-TW" b="1" kern="100" dirty="0" smtClean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顛倒</a:t>
            </a:r>
            <a:r>
              <a:rPr lang="zh-TW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排序</a:t>
            </a:r>
            <a:r>
              <a:rPr lang="en-US" altLang="zh-TW" b="1" kern="100" dirty="0">
                <a:latin typeface="Calibri" panose="020F0502020204030204" pitchFamily="34" charset="0"/>
                <a:ea typeface="Lantinghei TC Demibold" panose="03000509000000000000" pitchFamily="66" charset="-120"/>
                <a:cs typeface="Times New Roman" panose="02020603050405020304" pitchFamily="18" charset="0"/>
              </a:rPr>
              <a:t>reverse( )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Calibri" panose="020F0502020204030204" pitchFamily="34" charset="0"/>
                <a:cs typeface="Times New Roman" panose="02020603050405020304" pitchFamily="18" charset="0"/>
              </a:rPr>
              <a:t>name_list.reverse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altLang="zh-TW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顛倒排序</a:t>
            </a:r>
            <a:r>
              <a:rPr lang="en-US" altLang="zh-TW" dirty="0" err="1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name_list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串列元素</a:t>
            </a:r>
            <a:r>
              <a:rPr lang="zh-TW" altLang="zh-TW" dirty="0"/>
              <a:t> </a:t>
            </a:r>
            <a:endParaRPr lang="en-US" altLang="zh-TW" dirty="0"/>
          </a:p>
          <a:p>
            <a:r>
              <a:rPr lang="zh-TW" altLang="zh-TW" i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也可以用</a:t>
            </a:r>
            <a:r>
              <a:rPr lang="en-US" altLang="zh-TW" i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[::-1]</a:t>
            </a:r>
            <a:r>
              <a:rPr lang="zh-TW" altLang="zh-TW" i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方式取得串列顛倒排序</a:t>
            </a:r>
            <a:r>
              <a:rPr lang="zh-TW" altLang="zh-TW" i="1" dirty="0">
                <a:solidFill>
                  <a:srgbClr val="0070C0"/>
                </a:solidFill>
              </a:rPr>
              <a:t> </a:t>
            </a:r>
            <a:endParaRPr lang="en-US" altLang="zh-TW" i="1" dirty="0">
              <a:solidFill>
                <a:srgbClr val="0070C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使用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種方式執行顛倒排序串列元素。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802" y="3300224"/>
            <a:ext cx="8116148" cy="343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7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97805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7.</a:t>
            </a:r>
            <a:r>
              <a:rPr lang="zh-TW" altLang="en-US" b="1" dirty="0" smtClean="0"/>
              <a:t>串</a:t>
            </a:r>
            <a:r>
              <a:rPr lang="zh-TW" altLang="en-US" b="1" dirty="0"/>
              <a:t>列</a:t>
            </a:r>
            <a:endParaRPr lang="zh-TW" altLang="zh-TW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1751777" y="3175463"/>
            <a:ext cx="6949440" cy="265595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zh-TW" b="1" dirty="0"/>
              <a:t>串列</a:t>
            </a:r>
            <a:r>
              <a:rPr lang="en-US" altLang="zh-TW" b="1" dirty="0"/>
              <a:t>(list</a:t>
            </a:r>
            <a:r>
              <a:rPr lang="en-US" altLang="zh-TW" b="1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0" y="6629400"/>
            <a:ext cx="411163" cy="228600"/>
          </a:xfrm>
        </p:spPr>
        <p:txBody>
          <a:bodyPr/>
          <a:lstStyle/>
          <a:p>
            <a:pPr rtl="0"/>
            <a:fld id="{9CD8D479-8942-46E8-A226-A4E01F7A105C}" type="slidenum">
              <a:rPr lang="en-US" altLang="zh-TW" smtClean="0"/>
              <a:t>2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4294967295"/>
          </p:nvPr>
        </p:nvSpPr>
        <p:spPr>
          <a:xfrm>
            <a:off x="0" y="6629400"/>
            <a:ext cx="1184275" cy="228600"/>
          </a:xfrm>
        </p:spPr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2020年7月21日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294967295"/>
          </p:nvPr>
        </p:nvSpPr>
        <p:spPr>
          <a:xfrm>
            <a:off x="3048000" y="6629400"/>
            <a:ext cx="9144000" cy="228600"/>
          </a:xfrm>
        </p:spPr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501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3198E5-9140-C145-B61C-9CCFD7A4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串列</a:t>
            </a:r>
            <a:r>
              <a:rPr lang="en-US" altLang="zh-TW" b="1" dirty="0" smtClean="0"/>
              <a:t>-sort</a:t>
            </a:r>
            <a:r>
              <a:rPr lang="en-US" altLang="zh-TW" b="1" dirty="0"/>
              <a:t>( )</a:t>
            </a:r>
            <a:r>
              <a:rPr lang="zh-TW" altLang="zh-TW" b="1" dirty="0"/>
              <a:t>排序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63BECF-D407-B34E-A6CF-83ED4BF61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31" y="1547894"/>
            <a:ext cx="5787478" cy="4620682"/>
          </a:xfrm>
        </p:spPr>
        <p:txBody>
          <a:bodyPr/>
          <a:lstStyle/>
          <a:p>
            <a:r>
              <a:rPr lang="en-US" altLang="zh-TW" dirty="0" err="1">
                <a:latin typeface="Calibri" panose="020F0502020204030204" pitchFamily="34" charset="0"/>
                <a:cs typeface="Times New Roman" panose="02020603050405020304" pitchFamily="18" charset="0"/>
              </a:rPr>
              <a:t>name_list.sort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zh-TW" altLang="zh-TW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由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小到大排序</a:t>
            </a:r>
            <a:r>
              <a:rPr lang="en-US" altLang="zh-TW" dirty="0" err="1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name_list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串列</a:t>
            </a:r>
            <a:r>
              <a:rPr lang="zh-TW" altLang="zh-TW" dirty="0"/>
              <a:t> </a:t>
            </a:r>
            <a:endParaRPr lang="en-US" altLang="zh-TW" dirty="0"/>
          </a:p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在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sort( )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內增加參數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reverse=True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即可</a:t>
            </a:r>
            <a:r>
              <a:rPr lang="zh-Hant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允許由大排到小</a:t>
            </a:r>
            <a:r>
              <a:rPr lang="zh-TW" altLang="zh-TW" dirty="0"/>
              <a:t> 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709" y="162963"/>
            <a:ext cx="5534921" cy="65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5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3D3DD-DD7A-1C41-955C-241EB994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串列</a:t>
            </a:r>
            <a:r>
              <a:rPr lang="en-US" altLang="zh-TW" b="1" dirty="0"/>
              <a:t>- sorted( )</a:t>
            </a:r>
            <a:r>
              <a:rPr lang="zh-TW" altLang="zh-TW" b="1" dirty="0"/>
              <a:t>排序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19034E-27B4-4045-9F34-9621F899B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0" algn="just">
              <a:spcAft>
                <a:spcPts val="0"/>
              </a:spcAft>
            </a:pP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new_list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= sorted(</a:t>
            </a: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name_list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	</a:t>
            </a: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用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新串列儲存排序，原串列序列不更改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sorted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 )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排序的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應用</a:t>
            </a:r>
            <a:r>
              <a:rPr lang="zh-TW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使用</a:t>
            </a: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num_sorted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新串列儲存</a:t>
            </a: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串列的排序結果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00" y="2328721"/>
            <a:ext cx="7641173" cy="44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5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A6E7A-D112-B84B-B5B7-3C307D0F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串列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索引搜尋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E2D2C-C322-D748-8342-EBD3AFBB2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index</a:t>
            </a:r>
            <a:r>
              <a:rPr lang="en-US" altLang="zh-TW" b="1" dirty="0"/>
              <a:t>( )</a:t>
            </a:r>
            <a:endParaRPr lang="zh-TW" altLang="zh-TW" dirty="0"/>
          </a:p>
          <a:p>
            <a:pPr marL="304800" algn="just">
              <a:spcAft>
                <a:spcPts val="0"/>
              </a:spcAft>
            </a:pP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索引值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串列名稱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.index(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搜尋值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41" y="2494746"/>
            <a:ext cx="11220574" cy="361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5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74443-A8FE-8E46-9DAC-C6954524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串列</a:t>
            </a:r>
            <a:r>
              <a:rPr lang="en-US" altLang="zh-TW" b="1" dirty="0" smtClean="0"/>
              <a:t>-count</a:t>
            </a:r>
            <a:r>
              <a:rPr lang="en-US" altLang="zh-TW" b="1" dirty="0"/>
              <a:t>( 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16A7E5-A60C-C74D-89C0-62732FF3F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0" algn="just">
              <a:spcAft>
                <a:spcPts val="0"/>
              </a:spcAft>
            </a:pP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次數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串列名稱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.count(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搜尋值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傳回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搜尋值出現的次數的應用。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56" y="2563546"/>
            <a:ext cx="10981884" cy="38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8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BDF1C-78EB-304A-A53F-87E58CBE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串列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串列</a:t>
            </a:r>
            <a:r>
              <a:rPr lang="zh-TW" altLang="zh-TW" b="1" dirty="0" smtClean="0"/>
              <a:t>內含</a:t>
            </a:r>
            <a:r>
              <a:rPr lang="zh-TW" altLang="zh-TW" b="1" dirty="0"/>
              <a:t>串列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BF71A-4ED4-B041-8A0C-2FCABEBD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先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列出</a:t>
            </a: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Lebron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James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個人資料再計算那一個場次得到最高分。程式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第</a:t>
            </a: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行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’SF’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全名是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Small Forward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小前鋒。</a:t>
            </a:r>
          </a:p>
          <a:p>
            <a:pPr marL="304800" algn="just">
              <a:spcAft>
                <a:spcPts val="0"/>
              </a:spcAft>
            </a:pP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29" y="2296138"/>
            <a:ext cx="11129086" cy="44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87722-7392-3B46-ACF4-C539D50E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串列</a:t>
            </a:r>
            <a:r>
              <a:rPr lang="en-US" altLang="zh-TW" b="1" dirty="0" smtClean="0"/>
              <a:t>-</a:t>
            </a:r>
            <a:r>
              <a:rPr lang="zh-TW" altLang="zh-TW" b="1" dirty="0" smtClean="0"/>
              <a:t>再</a:t>
            </a:r>
            <a:r>
              <a:rPr lang="zh-TW" altLang="zh-TW" b="1" dirty="0"/>
              <a:t>談</a:t>
            </a:r>
            <a:r>
              <a:rPr lang="en-US" altLang="zh-TW" b="1" dirty="0"/>
              <a:t>append( 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26AD99-27F2-0E4A-BE15-4AD31AF9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串列</a:t>
            </a:r>
            <a:r>
              <a:rPr lang="en-US" altLang="zh-TW" dirty="0" err="1">
                <a:latin typeface="Calibri" panose="020F0502020204030204" pitchFamily="34" charset="0"/>
                <a:cs typeface="Times New Roman" panose="02020603050405020304" pitchFamily="18" charset="0"/>
              </a:rPr>
              <a:t>A.append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串列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B)	</a:t>
            </a:r>
            <a:r>
              <a:rPr lang="en-US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TW" altLang="zh-TW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串列</a:t>
            </a:r>
            <a:r>
              <a:rPr lang="en-US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將接在串列</a:t>
            </a:r>
            <a:r>
              <a:rPr lang="en-US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末端</a:t>
            </a:r>
            <a:r>
              <a:rPr lang="zh-TW" altLang="zh-TW" dirty="0"/>
              <a:t> </a:t>
            </a:r>
            <a:endParaRPr kumimoji="1" lang="en-US" altLang="zh-TW" dirty="0"/>
          </a:p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使用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append( )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將串列插入另一串列的末端。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66" y="2637859"/>
            <a:ext cx="10206468" cy="37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5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7406E3-B5BA-2345-8950-D6C5D08F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串列</a:t>
            </a:r>
            <a:r>
              <a:rPr lang="en-US" altLang="zh-TW" b="1" dirty="0" smtClean="0"/>
              <a:t>-extend</a:t>
            </a:r>
            <a:r>
              <a:rPr lang="en-US" altLang="zh-TW" b="1" dirty="0"/>
              <a:t>( 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4D02BC-9BAC-6D41-838A-802D7F08E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串列</a:t>
            </a:r>
            <a:r>
              <a:rPr lang="en-US" altLang="zh-TW" dirty="0" err="1">
                <a:latin typeface="Calibri" panose="020F0502020204030204" pitchFamily="34" charset="0"/>
                <a:cs typeface="Times New Roman" panose="02020603050405020304" pitchFamily="18" charset="0"/>
              </a:rPr>
              <a:t>A.extend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串列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B)	</a:t>
            </a:r>
            <a:r>
              <a:rPr lang="en-US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TW" altLang="zh-TW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串列</a:t>
            </a:r>
            <a:r>
              <a:rPr lang="en-US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將分解成元素插入串列</a:t>
            </a:r>
            <a:r>
              <a:rPr lang="en-US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末端</a:t>
            </a:r>
            <a:r>
              <a:rPr lang="zh-TW" altLang="zh-TW" dirty="0"/>
              <a:t> </a:t>
            </a:r>
            <a:endParaRPr lang="en-US" altLang="zh-TW" dirty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7" y="2107996"/>
            <a:ext cx="11242223" cy="42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2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10985-E0F9-5748-88B6-E8E3364D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HOMEWORK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串列</a:t>
            </a:r>
            <a:r>
              <a:rPr lang="zh-TW" altLang="en-US" b="1" dirty="0"/>
              <a:t>的</a:t>
            </a:r>
            <a:r>
              <a:rPr lang="zh-TW" altLang="en-US" b="1" dirty="0" smtClean="0"/>
              <a:t>各項應用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CC958-AF72-7C40-A2EE-5AC651324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just">
              <a:spcAft>
                <a:spcPts val="0"/>
              </a:spcAft>
              <a:buNone/>
            </a:pPr>
            <a:r>
              <a:rPr lang="zh-TW" altLang="en-US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請將下列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zh-TW" altLang="en-US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的函式各做一個簡單示範，令老師看得懂怎麼用</a:t>
            </a:r>
            <a:endParaRPr lang="en-US" altLang="zh-TW" kern="100" dirty="0" smtClean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lower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 )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：將字串轉成小寫字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TW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upper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 )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：將字串轉成大寫字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title( )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：將字串轉成第一個字母大寫，其它是小寫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TW" kern="100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TW" dirty="0" err="1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swapcase</a:t>
            </a:r>
            <a:r>
              <a:rPr lang="en-US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 )</a:t>
            </a:r>
            <a:r>
              <a:rPr lang="zh-TW" altLang="zh-TW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：將字串所有大寫改小寫，所有小寫</a:t>
            </a:r>
            <a:r>
              <a:rPr lang="zh-TW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改大寫。</a:t>
            </a:r>
            <a:r>
              <a:rPr lang="zh-TW" altLang="zh-TW" dirty="0" smtClean="0"/>
              <a:t>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TW" kern="100" dirty="0" err="1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rstrip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 )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：刪除字串尾端多餘的空白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TW" kern="100" dirty="0" err="1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lstrip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 )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：刪除字串開始端多餘的空白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strip( )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刪除字串頭尾兩邊多餘的空白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center( )</a:t>
            </a: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：字串在指定寬度置中對齊</a:t>
            </a:r>
            <a:r>
              <a:rPr lang="zh-TW" altLang="zh-TW" kern="1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TW" kern="100" dirty="0" err="1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rjust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 )</a:t>
            </a:r>
            <a:r>
              <a:rPr lang="en-US" altLang="zh-TW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：字串在指定寬度靠右對齊</a:t>
            </a:r>
            <a:r>
              <a:rPr lang="zh-TW" altLang="zh-TW" kern="1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TW" kern="100" dirty="0" err="1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ljust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 )</a:t>
            </a: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：字串在指定寬度靠左對齊</a:t>
            </a:r>
            <a:r>
              <a:rPr lang="zh-TW" altLang="zh-TW" kern="1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TW" kern="100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TW" dirty="0" err="1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zfill</a:t>
            </a:r>
            <a:r>
              <a:rPr lang="en-US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 )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TW" altLang="zh-TW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可以設定字串長度，原字串靠右對齊，左邊多餘空間補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zh-TW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r>
              <a:rPr lang="zh-TW" altLang="zh-TW" dirty="0" smtClean="0"/>
              <a:t>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004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7EF01-66EC-E240-B175-C38A669B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串列</a:t>
            </a:r>
            <a:r>
              <a:rPr lang="en-US" altLang="zh-TW" b="1" dirty="0"/>
              <a:t>(list)</a:t>
            </a:r>
            <a:r>
              <a:rPr lang="en-US" altLang="zh-TW" dirty="0"/>
              <a:t>   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D372A8-2A98-644A-8134-7869C3A33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串列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功能除了可以儲存相同資料型態</a:t>
            </a:r>
            <a:r>
              <a:rPr lang="zh-TW" altLang="zh-TW" dirty="0"/>
              <a:t> </a:t>
            </a:r>
            <a:endParaRPr lang="en-US" altLang="zh-TW" dirty="0"/>
          </a:p>
          <a:p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串列也可以儲存不同資料型態</a:t>
            </a:r>
            <a:r>
              <a:rPr lang="zh-TW" altLang="zh-TW" dirty="0"/>
              <a:t> </a:t>
            </a:r>
            <a:endParaRPr lang="en-US" altLang="zh-TW" dirty="0"/>
          </a:p>
          <a:p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甚至一個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串列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也可以有其它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串列、元組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tuple)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或是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字典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dict</a:t>
            </a:r>
            <a:r>
              <a:rPr lang="en-US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等當作是它的元素</a:t>
            </a:r>
            <a:r>
              <a:rPr lang="zh-TW" altLang="zh-TW" dirty="0"/>
              <a:t> </a:t>
            </a:r>
            <a:endParaRPr lang="en-US" altLang="zh-TW" dirty="0"/>
          </a:p>
          <a:p>
            <a:endParaRPr kumimoji="1" lang="zh-TW" altLang="en-US" dirty="0"/>
          </a:p>
        </p:txBody>
      </p:sp>
      <p:pic>
        <p:nvPicPr>
          <p:cNvPr id="4" name="圖片 3" descr="../../../Downloads/p1%20(10).jpg">
            <a:extLst>
              <a:ext uri="{FF2B5EF4-FFF2-40B4-BE49-F238E27FC236}">
                <a16:creationId xmlns:a16="http://schemas.microsoft.com/office/drawing/2014/main" id="{B9490BE0-CE6F-7D46-9E2F-A9A5F74C89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227" y="4001294"/>
            <a:ext cx="6819402" cy="2310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973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60220-6B73-9449-8686-14D0704B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串列</a:t>
            </a:r>
            <a:r>
              <a:rPr lang="en-US" altLang="zh-TW" b="1" dirty="0" smtClean="0"/>
              <a:t>-</a:t>
            </a:r>
            <a:r>
              <a:rPr lang="zh-TW" altLang="zh-TW" b="1" dirty="0" smtClean="0"/>
              <a:t>基本</a:t>
            </a:r>
            <a:r>
              <a:rPr lang="zh-TW" altLang="zh-TW" b="1" dirty="0"/>
              <a:t>定義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A4078E-EC75-3240-AE1A-5D5023E8D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27" y="1421149"/>
            <a:ext cx="9371948" cy="4620682"/>
          </a:xfrm>
        </p:spPr>
        <p:txBody>
          <a:bodyPr/>
          <a:lstStyle/>
          <a:p>
            <a:pPr marL="437388" indent="-342900"/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name_list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= [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元素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1, … , 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元素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n,]            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US" altLang="zh-TW" kern="100" dirty="0" err="1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name_list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是假設的串列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名稱</a:t>
            </a:r>
            <a:endParaRPr lang="en-US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37388" indent="-342900"/>
            <a:r>
              <a:rPr lang="zh-TW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上述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元素</a:t>
            </a:r>
            <a:r>
              <a:rPr lang="en-US" altLang="zh-TW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右邊的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”,”</a:t>
            </a:r>
            <a:r>
              <a:rPr lang="zh-TW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可有可無</a:t>
            </a:r>
            <a:endParaRPr lang="en-US" altLang="zh-TW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/>
          </a:p>
          <a:p>
            <a:endParaRPr kumimoji="1"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43" y="2284538"/>
            <a:ext cx="8935913" cy="44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F1E4B-733E-584F-99DC-57AA93D0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串列</a:t>
            </a:r>
            <a:r>
              <a:rPr lang="en-US" altLang="zh-TW" b="1" dirty="0" smtClean="0"/>
              <a:t>-</a:t>
            </a:r>
            <a:r>
              <a:rPr lang="zh-TW" altLang="zh-TW" b="1" dirty="0" smtClean="0"/>
              <a:t>讀取</a:t>
            </a:r>
            <a:r>
              <a:rPr lang="zh-TW" altLang="zh-TW" b="1" dirty="0"/>
              <a:t>串列元素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BAE263-0D2D-BD40-A64C-018F02F9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0" algn="just">
              <a:spcAft>
                <a:spcPts val="0"/>
              </a:spcAft>
            </a:pPr>
            <a:r>
              <a:rPr lang="zh-TW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如果要讀取特定位置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串列元素</a:t>
            </a:r>
            <a:r>
              <a:rPr lang="zh-TW" altLang="en-US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，可以輸入：</a:t>
            </a:r>
            <a:r>
              <a:rPr lang="en-US" altLang="zh-TW" kern="100" dirty="0" err="1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name_list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zh-TW" kern="100" dirty="0" err="1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zh-TW" altLang="en-US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，從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zh-TW" altLang="en-US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開始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4" name="圖片 3" descr="../../../Downloads/p9-12.jpg">
            <a:extLst>
              <a:ext uri="{FF2B5EF4-FFF2-40B4-BE49-F238E27FC236}">
                <a16:creationId xmlns:a16="http://schemas.microsoft.com/office/drawing/2014/main" id="{DD0C45FE-2788-9942-8E7F-F695C5E6AC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14" y="2065095"/>
            <a:ext cx="4947072" cy="166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26" y="3837736"/>
            <a:ext cx="9562774" cy="289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1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0C840-3E90-F346-90D8-D0851AF9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串列</a:t>
            </a:r>
            <a:r>
              <a:rPr lang="en-US" altLang="zh-TW" b="1" dirty="0" smtClean="0"/>
              <a:t>-</a:t>
            </a:r>
            <a:r>
              <a:rPr lang="zh-TW" altLang="zh-TW" b="1" dirty="0" smtClean="0"/>
              <a:t>切片</a:t>
            </a:r>
            <a:r>
              <a:rPr lang="en-US" altLang="zh-TW" b="1" dirty="0"/>
              <a:t>(list slices)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20E12A-9DCB-9E41-AFA7-1224CCBE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0">
              <a:spcAft>
                <a:spcPts val="0"/>
              </a:spcAft>
            </a:pP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name_list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[:n]		</a:t>
            </a:r>
            <a:r>
              <a:rPr lang="zh-TW" altLang="en-US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取得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串列前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名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>
              <a:spcAft>
                <a:spcPts val="0"/>
              </a:spcAft>
            </a:pPr>
            <a:r>
              <a:rPr lang="en-US" altLang="zh-TW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name_list</a:t>
            </a:r>
            <a:r>
              <a:rPr lang="en-US" altLang="zh-TW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[:-n]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取得串列前面，不含最後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名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>
              <a:spcAft>
                <a:spcPts val="0"/>
              </a:spcAft>
            </a:pP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name_list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[n:]		</a:t>
            </a:r>
            <a:r>
              <a:rPr lang="zh-TW" altLang="en-US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取得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串列索引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到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最後</a:t>
            </a:r>
            <a:endParaRPr lang="en-US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>
              <a:spcAft>
                <a:spcPts val="0"/>
              </a:spcAft>
            </a:pPr>
            <a:r>
              <a:rPr lang="en-US" altLang="zh-TW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name_list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[-n:]	</a:t>
            </a:r>
            <a:r>
              <a:rPr lang="zh-TW" altLang="en-US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取得串列後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名</a:t>
            </a:r>
            <a:endParaRPr lang="en-US" altLang="zh-TW" kern="100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>
              <a:spcAft>
                <a:spcPts val="0"/>
              </a:spcAft>
            </a:pP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97" y="3304913"/>
            <a:ext cx="10526974" cy="342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4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220E12A-9DCB-9E41-AFA7-1224CCBEC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27" y="1566001"/>
            <a:ext cx="9371948" cy="4620682"/>
          </a:xfrm>
        </p:spPr>
        <p:txBody>
          <a:bodyPr/>
          <a:lstStyle/>
          <a:p>
            <a:pPr marL="304800"/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name_list[</a:t>
            </a: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start:end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]	</a:t>
            </a:r>
            <a:r>
              <a:rPr lang="zh-TW" altLang="en-US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讀取從索引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到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(end-1)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索引的串列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元素</a:t>
            </a:r>
            <a:endParaRPr lang="en-US" altLang="zh-TW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>
              <a:spcAft>
                <a:spcPts val="0"/>
              </a:spcAft>
            </a:pP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name_list[</a:t>
            </a:r>
            <a:r>
              <a:rPr lang="en-US" altLang="zh-TW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start:end:step</a:t>
            </a: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zh-TW" altLang="en-US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TW" altLang="zh-TW" dirty="0" smtClean="0">
                <a:solidFill>
                  <a:srgbClr val="0070C0"/>
                </a:solidFill>
              </a:rPr>
              <a:t>讀取</a:t>
            </a:r>
            <a:r>
              <a:rPr lang="zh-TW" altLang="zh-TW" dirty="0">
                <a:solidFill>
                  <a:srgbClr val="0070C0"/>
                </a:solidFill>
              </a:rPr>
              <a:t>區間，但是用</a:t>
            </a:r>
            <a:r>
              <a:rPr lang="en-US" altLang="zh-TW" dirty="0">
                <a:solidFill>
                  <a:srgbClr val="0070C0"/>
                </a:solidFill>
              </a:rPr>
              <a:t>step</a:t>
            </a:r>
            <a:r>
              <a:rPr lang="zh-TW" altLang="zh-TW" dirty="0">
                <a:solidFill>
                  <a:srgbClr val="0070C0"/>
                </a:solidFill>
              </a:rPr>
              <a:t>作為每隔多少區間再</a:t>
            </a:r>
            <a:r>
              <a:rPr lang="zh-TW" altLang="zh-TW" dirty="0" smtClean="0">
                <a:solidFill>
                  <a:srgbClr val="0070C0"/>
                </a:solidFill>
              </a:rPr>
              <a:t>讀取</a:t>
            </a:r>
            <a:endParaRPr lang="en-US" altLang="zh-TW" kern="100" dirty="0" smtClean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lvl="1"/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隔</a:t>
            </a:r>
            <a:r>
              <a:rPr lang="zh-TW" altLang="en-US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特定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，讀取從索引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到</a:t>
            </a:r>
            <a:r>
              <a:rPr lang="en-US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(end-1)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索引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的串列元素</a:t>
            </a:r>
            <a:endParaRPr lang="en-US" altLang="zh-TW" kern="100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>
              <a:spcAft>
                <a:spcPts val="0"/>
              </a:spcAft>
            </a:pP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80" y="3090034"/>
            <a:ext cx="10783282" cy="2568382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3F40C840-3E90-F346-90D8-D0851AF9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r>
              <a:rPr lang="zh-TW" altLang="zh-TW" b="1" dirty="0" smtClean="0"/>
              <a:t>串列</a:t>
            </a:r>
            <a:r>
              <a:rPr lang="en-US" altLang="zh-TW" b="1" dirty="0" smtClean="0"/>
              <a:t>-</a:t>
            </a:r>
            <a:r>
              <a:rPr lang="zh-TW" altLang="zh-TW" b="1" dirty="0" smtClean="0"/>
              <a:t>切片</a:t>
            </a:r>
            <a:r>
              <a:rPr lang="en-US" altLang="zh-TW" b="1" dirty="0"/>
              <a:t>(list slices)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393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68D55-7668-D340-A1A6-B6196C5E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串列</a:t>
            </a:r>
            <a:r>
              <a:rPr lang="en-US" altLang="zh-TW" b="1" dirty="0" smtClean="0"/>
              <a:t>-</a:t>
            </a:r>
            <a:r>
              <a:rPr lang="zh-TW" altLang="zh-TW" b="1" dirty="0" smtClean="0"/>
              <a:t>索引</a:t>
            </a:r>
            <a:r>
              <a:rPr lang="zh-TW" altLang="zh-TW" b="1" dirty="0"/>
              <a:t>值是</a:t>
            </a:r>
            <a:r>
              <a:rPr lang="en-US" altLang="zh-TW" b="1" dirty="0"/>
              <a:t>-1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2415B2-1553-7B4B-BFA9-E6853F21D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name_list[-1] 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列出串列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的最後一個</a:t>
            </a:r>
            <a:r>
              <a:rPr lang="zh-TW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元素。</a:t>
            </a:r>
            <a:endParaRPr lang="en-US" altLang="zh-TW" kern="100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name_list[-n]   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zh-TW" altLang="en-US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列出串列倒數最後第</a:t>
            </a:r>
            <a:r>
              <a:rPr lang="en-US" altLang="zh-TW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zh-TW" altLang="en-US" kern="100" dirty="0" smtClean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個元素</a:t>
            </a:r>
            <a:endParaRPr lang="en-US" altLang="zh-TW" kern="100" dirty="0" smtClean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串列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索引值是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TW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與</a:t>
            </a: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-n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應用，由下列執行結果可以</a:t>
            </a:r>
            <a:r>
              <a:rPr lang="zh-TW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得到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0" y="3026022"/>
            <a:ext cx="11637986" cy="10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9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9F583-3B68-C541-AA85-F93DCE22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 smtClean="0"/>
              <a:t>串列</a:t>
            </a:r>
            <a:r>
              <a:rPr lang="en-US" altLang="zh-TW" b="1" dirty="0" smtClean="0"/>
              <a:t>-</a:t>
            </a:r>
            <a:r>
              <a:rPr lang="zh-TW" altLang="zh-TW" sz="2400" b="1" dirty="0"/>
              <a:t>串列個數</a:t>
            </a:r>
            <a:r>
              <a:rPr lang="en-US" altLang="zh-TW" sz="2400" b="1" dirty="0" err="1"/>
              <a:t>len</a:t>
            </a:r>
            <a:r>
              <a:rPr lang="en-US" altLang="zh-TW" sz="2400" b="1" dirty="0"/>
              <a:t>( )</a:t>
            </a:r>
            <a:r>
              <a:rPr lang="zh-TW" altLang="zh-TW" sz="2400" b="1" dirty="0" smtClean="0"/>
              <a:t>、</a:t>
            </a:r>
            <a:r>
              <a:rPr lang="zh-TW" altLang="zh-TW" sz="2400" b="1" dirty="0"/>
              <a:t>最大值</a:t>
            </a:r>
            <a:r>
              <a:rPr lang="en-US" altLang="zh-TW" sz="2400" b="1" dirty="0"/>
              <a:t>max( )</a:t>
            </a:r>
            <a:r>
              <a:rPr lang="zh-TW" altLang="zh-TW" sz="2400" b="1" dirty="0"/>
              <a:t>、最小值</a:t>
            </a:r>
            <a:r>
              <a:rPr lang="en-US" altLang="zh-TW" sz="2400" b="1" dirty="0"/>
              <a:t>min( )</a:t>
            </a:r>
            <a:r>
              <a:rPr lang="zh-TW" altLang="zh-TW" sz="2400" b="1" dirty="0"/>
              <a:t>、總和</a:t>
            </a:r>
            <a:r>
              <a:rPr lang="en-US" altLang="zh-TW" sz="2400" b="1" dirty="0"/>
              <a:t>sum( )</a:t>
            </a:r>
            <a:endParaRPr kumimoji="1"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5C0D53-B497-1147-9E43-49E1FCAD7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以下幾個函數針對串列可以做一些基本的處理</a:t>
            </a:r>
            <a:endParaRPr kumimoji="1" lang="en-US" altLang="zh-TW" dirty="0" smtClean="0"/>
          </a:p>
          <a:p>
            <a:r>
              <a:rPr kumimoji="1" lang="en-US" altLang="zh-TW" dirty="0" err="1" smtClean="0">
                <a:solidFill>
                  <a:srgbClr val="0070C0"/>
                </a:solidFill>
              </a:rPr>
              <a:t>len</a:t>
            </a:r>
            <a:r>
              <a:rPr kumimoji="1" lang="en-US" altLang="zh-TW" dirty="0" smtClean="0">
                <a:solidFill>
                  <a:srgbClr val="0070C0"/>
                </a:solidFill>
              </a:rPr>
              <a:t>() :</a:t>
            </a:r>
            <a:r>
              <a:rPr kumimoji="1" lang="zh-TW" altLang="en-US" dirty="0" smtClean="0">
                <a:solidFill>
                  <a:srgbClr val="0070C0"/>
                </a:solidFill>
              </a:rPr>
              <a:t>回傳串列總數</a:t>
            </a:r>
            <a:endParaRPr kumimoji="1" lang="en-US" altLang="zh-TW" dirty="0" smtClean="0">
              <a:solidFill>
                <a:srgbClr val="0070C0"/>
              </a:solidFill>
            </a:endParaRPr>
          </a:p>
          <a:p>
            <a:r>
              <a:rPr kumimoji="1" lang="en-US" altLang="zh-TW" dirty="0">
                <a:solidFill>
                  <a:srgbClr val="0070C0"/>
                </a:solidFill>
              </a:rPr>
              <a:t>m</a:t>
            </a:r>
            <a:r>
              <a:rPr kumimoji="1" lang="en-US" altLang="zh-TW" dirty="0" smtClean="0">
                <a:solidFill>
                  <a:srgbClr val="0070C0"/>
                </a:solidFill>
              </a:rPr>
              <a:t>ax() :</a:t>
            </a:r>
            <a:r>
              <a:rPr kumimoji="1" lang="zh-TW" altLang="en-US" dirty="0" smtClean="0">
                <a:solidFill>
                  <a:srgbClr val="0070C0"/>
                </a:solidFill>
              </a:rPr>
              <a:t> 回傳串列中最大值</a:t>
            </a:r>
            <a:endParaRPr kumimoji="1" lang="en-US" altLang="zh-TW" dirty="0" smtClean="0">
              <a:solidFill>
                <a:srgbClr val="0070C0"/>
              </a:solidFill>
            </a:endParaRPr>
          </a:p>
          <a:p>
            <a:r>
              <a:rPr kumimoji="1" lang="en-US" altLang="zh-TW" dirty="0">
                <a:solidFill>
                  <a:srgbClr val="0070C0"/>
                </a:solidFill>
              </a:rPr>
              <a:t>m</a:t>
            </a:r>
            <a:r>
              <a:rPr kumimoji="1" lang="en-US" altLang="zh-TW" dirty="0" smtClean="0">
                <a:solidFill>
                  <a:srgbClr val="0070C0"/>
                </a:solidFill>
              </a:rPr>
              <a:t>in()</a:t>
            </a:r>
            <a:r>
              <a:rPr kumimoji="1" lang="zh-TW" altLang="en-US" dirty="0" smtClean="0">
                <a:solidFill>
                  <a:srgbClr val="0070C0"/>
                </a:solidFill>
              </a:rPr>
              <a:t> </a:t>
            </a:r>
            <a:r>
              <a:rPr kumimoji="1" lang="en-US" altLang="zh-TW" dirty="0" smtClean="0">
                <a:solidFill>
                  <a:srgbClr val="0070C0"/>
                </a:solidFill>
              </a:rPr>
              <a:t>:</a:t>
            </a:r>
            <a:r>
              <a:rPr kumimoji="1" lang="zh-TW" altLang="en-US" dirty="0" smtClean="0">
                <a:solidFill>
                  <a:srgbClr val="0070C0"/>
                </a:solidFill>
              </a:rPr>
              <a:t>回傳串列中最小值</a:t>
            </a:r>
            <a:endParaRPr kumimoji="1" lang="en-US" altLang="zh-TW" dirty="0" smtClean="0">
              <a:solidFill>
                <a:srgbClr val="0070C0"/>
              </a:solidFill>
            </a:endParaRPr>
          </a:p>
          <a:p>
            <a:r>
              <a:rPr kumimoji="1" lang="en-US" altLang="zh-TW" dirty="0">
                <a:solidFill>
                  <a:srgbClr val="0070C0"/>
                </a:solidFill>
              </a:rPr>
              <a:t>s</a:t>
            </a:r>
            <a:r>
              <a:rPr kumimoji="1" lang="en-US" altLang="zh-TW" dirty="0" smtClean="0">
                <a:solidFill>
                  <a:srgbClr val="0070C0"/>
                </a:solidFill>
              </a:rPr>
              <a:t>um() :</a:t>
            </a:r>
            <a:r>
              <a:rPr kumimoji="1" lang="zh-TW" altLang="en-US" dirty="0" smtClean="0">
                <a:solidFill>
                  <a:srgbClr val="0070C0"/>
                </a:solidFill>
              </a:rPr>
              <a:t>回傳串列中總和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5" y="3876342"/>
            <a:ext cx="11887200" cy="276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0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生態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536_TF03098889.potx" id="{14DC7D65-1987-442C-A6CA-B2896D74C7EE}" vid="{1EA0D050-4C6A-4023-BC3D-4086ADBB48E5}"/>
    </a:ext>
  </a:extLst>
</a:theme>
</file>

<file path=ppt/theme/theme2.xml><?xml version="1.0" encoding="utf-8"?>
<a:theme xmlns:a="http://schemas.openxmlformats.org/drawingml/2006/main" name="Office 佈景主題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自然生態教育相片簡報</Template>
  <TotalTime>906</TotalTime>
  <Words>1151</Words>
  <Application>Microsoft Office PowerPoint</Application>
  <PresentationFormat>寬螢幕</PresentationFormat>
  <Paragraphs>106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Lantinghei TC Demibold</vt:lpstr>
      <vt:lpstr>微軟正黑體</vt:lpstr>
      <vt:lpstr>Arial</vt:lpstr>
      <vt:lpstr>Calibri</vt:lpstr>
      <vt:lpstr>Times New Roman</vt:lpstr>
      <vt:lpstr>生態 16x9</vt:lpstr>
      <vt:lpstr>Python</vt:lpstr>
      <vt:lpstr>7.串列</vt:lpstr>
      <vt:lpstr>串列(list)    </vt:lpstr>
      <vt:lpstr>串列-基本定義</vt:lpstr>
      <vt:lpstr>串列-讀取串列元素</vt:lpstr>
      <vt:lpstr>串列-切片(list slices)</vt:lpstr>
      <vt:lpstr>串列-切片(list slices)</vt:lpstr>
      <vt:lpstr>串列-索引值是-1</vt:lpstr>
      <vt:lpstr>串列-串列個數len( )、最大值max( )、最小值min( )、總和sum( )</vt:lpstr>
      <vt:lpstr>串列-更改串列元素的內容</vt:lpstr>
      <vt:lpstr>串列-相加、相乘</vt:lpstr>
      <vt:lpstr>串列-元素的加法運作</vt:lpstr>
      <vt:lpstr>串列-刪除串列元素</vt:lpstr>
      <vt:lpstr>串列-空串列、刪除串列</vt:lpstr>
      <vt:lpstr>串列-增加串列元素</vt:lpstr>
      <vt:lpstr>串列-插入串列元素insert( )</vt:lpstr>
      <vt:lpstr>串列-刪除串列元素pop( )</vt:lpstr>
      <vt:lpstr>串列-刪除指定的元素remove( )</vt:lpstr>
      <vt:lpstr>串列-排序</vt:lpstr>
      <vt:lpstr>串列-sort( )排序</vt:lpstr>
      <vt:lpstr>串列- sorted( )排序</vt:lpstr>
      <vt:lpstr>串列-索引搜尋</vt:lpstr>
      <vt:lpstr>串列-count( )</vt:lpstr>
      <vt:lpstr>串列-串列內含串列</vt:lpstr>
      <vt:lpstr>串列-再談append( )</vt:lpstr>
      <vt:lpstr>串列-extend( )</vt:lpstr>
      <vt:lpstr>HOMEWORK -串列的各項應用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啟成 陳</dc:creator>
  <cp:lastModifiedBy>啟成 陳</cp:lastModifiedBy>
  <cp:revision>75</cp:revision>
  <dcterms:created xsi:type="dcterms:W3CDTF">2020-07-02T13:07:55Z</dcterms:created>
  <dcterms:modified xsi:type="dcterms:W3CDTF">2020-07-21T12:21:46Z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