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60" r:id="rId3"/>
    <p:sldId id="304" r:id="rId4"/>
    <p:sldId id="305" r:id="rId5"/>
    <p:sldId id="306" r:id="rId6"/>
    <p:sldId id="307" r:id="rId7"/>
    <p:sldId id="308" r:id="rId8"/>
    <p:sldId id="331" r:id="rId9"/>
    <p:sldId id="309" r:id="rId10"/>
    <p:sldId id="310" r:id="rId11"/>
    <p:sldId id="313" r:id="rId12"/>
    <p:sldId id="314" r:id="rId13"/>
    <p:sldId id="315" r:id="rId14"/>
    <p:sldId id="316" r:id="rId15"/>
    <p:sldId id="318" r:id="rId16"/>
    <p:sldId id="319" r:id="rId17"/>
    <p:sldId id="320" r:id="rId18"/>
    <p:sldId id="321" r:id="rId19"/>
    <p:sldId id="332" r:id="rId20"/>
    <p:sldId id="322" r:id="rId21"/>
    <p:sldId id="333" r:id="rId22"/>
    <p:sldId id="325" r:id="rId23"/>
    <p:sldId id="326" r:id="rId24"/>
    <p:sldId id="327" r:id="rId25"/>
    <p:sldId id="328" r:id="rId26"/>
    <p:sldId id="329" r:id="rId27"/>
    <p:sldId id="330" r:id="rId2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啟成 陳" initials="啟成" lastIdx="1" clrIdx="0">
    <p:extLst>
      <p:ext uri="{19B8F6BF-5375-455C-9EA6-DF929625EA0E}">
        <p15:presenceInfo xmlns:p15="http://schemas.microsoft.com/office/powerpoint/2012/main" userId="979cc6f45b5ef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33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34A8C4-D79B-4AD2-A818-804AE4A1821C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2020年7月21日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432A542-741B-492A-B01C-022BEC36B85A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7542409-6A04-4DC6-AC3A-D3758287A8F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pic>
        <p:nvPicPr>
          <p:cNvPr id="8" name="圖片 7" descr="純白色雲朵與深藍色天空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圖片 9" descr="植物嫩芽的特寫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圖片 10" descr="波浪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13F17D-DD29-4C93-B70F-BF15A651C6D1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48A1C6-D238-497D-A442-18B77B12B498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D25E05-8C57-4CA2-A6EA-1EBF2CB41307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731600" y="6629400"/>
            <a:ext cx="9144259" cy="228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pic>
        <p:nvPicPr>
          <p:cNvPr id="11" name="圖片 10" descr="綠色植物的特寫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圖片 8" descr="波浪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05E5D7-874B-456E-A310-B9B20A1DF1A7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/>
              <a:t>‹#›</a:t>
            </a:fld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1783F7-8EE4-4317-9DCA-B6CD21A04E2E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8405D5-54EE-49D5-89A7-D462B6DD676B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40EF29-DBBB-41B1-9C5D-FE42212D415C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032E67-0DBD-414D-9A80-7639D35C1D16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E8F52D-7094-4826-90CF-82F187863C55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629400"/>
            <a:ext cx="1620000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119" y="6629400"/>
            <a:ext cx="10476000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CD8D479-8942-46E8-A226-A4E01F7A105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453402" y="6629400"/>
            <a:ext cx="11854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978CE90-604D-494E-B554-2D837CFE91F3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73296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Python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Ricky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F16F5-8FE6-A242-9D10-5667ED31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串列</a:t>
            </a:r>
            <a:r>
              <a:rPr lang="en-US" altLang="zh-TW" b="1" dirty="0"/>
              <a:t>-</a:t>
            </a:r>
            <a:r>
              <a:rPr lang="zh-TW" altLang="zh-TW" b="1" dirty="0" smtClean="0"/>
              <a:t>淺</a:t>
            </a:r>
            <a:r>
              <a:rPr lang="zh-TW" altLang="zh-TW" b="1" dirty="0"/>
              <a:t>拷貝</a:t>
            </a:r>
            <a:r>
              <a:rPr lang="en-US" altLang="zh-TW" b="1" dirty="0"/>
              <a:t>(copy)</a:t>
            </a:r>
            <a:r>
              <a:rPr lang="zh-TW" altLang="zh-TW" b="1" dirty="0"/>
              <a:t>與深拷貝</a:t>
            </a:r>
            <a:r>
              <a:rPr lang="en-US" altLang="zh-TW" b="1" dirty="0"/>
              <a:t>(</a:t>
            </a:r>
            <a:r>
              <a:rPr lang="en-US" altLang="zh-TW" b="1" dirty="0" err="1"/>
              <a:t>deepcopy</a:t>
            </a:r>
            <a:r>
              <a:rPr lang="en-US" altLang="zh-TW" b="1" dirty="0"/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D3E842-78DD-D34F-BC14-28AAF38A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賦值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假設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b=a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位址相同，指向一物件彼此會連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動。</a:t>
            </a: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淺拷貝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假設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b=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a.copy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是獨立的物件，但是它們的子物件元素是指向同一物件</a:t>
            </a:r>
            <a:r>
              <a:rPr lang="zh-TW" altLang="zh-TW" dirty="0"/>
              <a:t> </a:t>
            </a:r>
            <a:endParaRPr lang="en-US" altLang="zh-TW" dirty="0"/>
          </a:p>
          <a:p>
            <a:pPr algn="just"/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深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拷貝</a:t>
            </a: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假設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b=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deepcopy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(a)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以及其子物件皆是獨立的物件，所以未來不受干擾，</a:t>
            </a:r>
            <a:r>
              <a:rPr lang="zh-TW" altLang="zh-TW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使用前需要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”import copy”</a:t>
            </a:r>
            <a:r>
              <a:rPr lang="zh-TW" altLang="zh-TW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模組，這是引用外部模組，未來會講更多相關的應用。</a:t>
            </a:r>
            <a:r>
              <a:rPr lang="zh-TW" altLang="zh-TW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TW" dirty="0" smtClean="0"/>
          </a:p>
          <a:p>
            <a:pPr marL="0" indent="0" algn="just">
              <a:spcAft>
                <a:spcPts val="0"/>
              </a:spcAft>
              <a:buNone/>
            </a:pPr>
            <a:endParaRPr lang="en-US" altLang="zh-TW" dirty="0"/>
          </a:p>
          <a:p>
            <a:pPr marL="0" indent="0" algn="just">
              <a:spcAft>
                <a:spcPts val="0"/>
              </a:spcAft>
              <a:buNone/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97DAC-00F7-1740-8463-C57881D4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字串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B6482B-20CB-AA41-B31A-4258D2850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32" y="1566001"/>
            <a:ext cx="5008880" cy="4620682"/>
          </a:xfrm>
        </p:spPr>
        <p:txBody>
          <a:bodyPr/>
          <a:lstStyle/>
          <a:p>
            <a:r>
              <a:rPr lang="zh-TW" altLang="zh-TW" b="1" dirty="0" smtClean="0"/>
              <a:t>字串</a:t>
            </a:r>
            <a:r>
              <a:rPr lang="zh-TW" altLang="en-US" b="1" dirty="0" smtClean="0"/>
              <a:t>，在</a:t>
            </a:r>
            <a:r>
              <a:rPr lang="en-US" altLang="zh-TW" b="1" dirty="0" smtClean="0"/>
              <a:t>python</a:t>
            </a:r>
            <a:r>
              <a:rPr lang="zh-TW" altLang="en-US" b="1" dirty="0" smtClean="0"/>
              <a:t>中也可以當作一個序列，由字元</a:t>
            </a:r>
            <a:r>
              <a:rPr lang="en-US" altLang="zh-TW" b="1" dirty="0" smtClean="0"/>
              <a:t>(character)</a:t>
            </a:r>
            <a:r>
              <a:rPr lang="zh-TW" altLang="en-US" b="1" dirty="0" smtClean="0"/>
              <a:t>所組成的序列，不過跟</a:t>
            </a:r>
            <a:r>
              <a:rPr lang="zh-TW" altLang="en-US" b="1" dirty="0" smtClean="0">
                <a:solidFill>
                  <a:srgbClr val="FF0000"/>
                </a:solidFill>
              </a:rPr>
              <a:t>串列</a:t>
            </a:r>
            <a:r>
              <a:rPr lang="zh-TW" altLang="en-US" b="1" dirty="0" smtClean="0"/>
              <a:t>不同的是字串內的單一元素內容是不可以更改的。</a:t>
            </a:r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zh-TW" altLang="zh-TW" dirty="0"/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正值與負值的索引列出字串元素內容。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40" y="669957"/>
            <a:ext cx="6732760" cy="59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2611C-1EAD-D448-9A7D-0B425ADB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字串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切片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B84BC9-3225-B149-A643-8B86976D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串列切片的概念一樣可以在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字串切片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上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應用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76" y="2129080"/>
            <a:ext cx="10957171" cy="40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51EBC-5D29-6142-A06D-7A3FD495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字串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函數</a:t>
            </a:r>
            <a:r>
              <a:rPr lang="zh-TW" altLang="zh-TW" b="1" dirty="0"/>
              <a:t>或方法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FDD73-4C79-1C48-8B24-6638AA52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除了會更動內容的串列函數不可應用在字串以外，其餘都可以沿用</a:t>
            </a: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將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函數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max(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min(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應用在字串。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56" y="1956665"/>
            <a:ext cx="5829300" cy="152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747" y="4295839"/>
            <a:ext cx="8516309" cy="24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2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8CC19-8027-6A48-BB6D-F583EDBF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字串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轉</a:t>
            </a:r>
            <a:r>
              <a:rPr lang="zh-TW" altLang="en-US" b="1" dirty="0"/>
              <a:t>換</a:t>
            </a:r>
            <a:r>
              <a:rPr lang="zh-TW" altLang="zh-TW" b="1" dirty="0" smtClean="0"/>
              <a:t>串列</a:t>
            </a:r>
            <a:r>
              <a:rPr lang="zh-TW" altLang="en-US" b="1" dirty="0" smtClean="0"/>
              <a:t>、</a:t>
            </a:r>
            <a:r>
              <a:rPr lang="zh-TW" altLang="zh-TW" b="1" dirty="0"/>
              <a:t>賦值的應用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List()</a:t>
            </a:r>
            <a:r>
              <a:rPr lang="zh-TW" altLang="en-US" dirty="0" smtClean="0">
                <a:solidFill>
                  <a:srgbClr val="0070C0"/>
                </a:solidFill>
              </a:rPr>
              <a:t>函數可以將參數內的物件轉成串列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轉換成串列後，就可以修改內容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839" y="2406072"/>
            <a:ext cx="7577749" cy="44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42FA6-273F-6A44-9B4C-F7C3C6F4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字串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使用</a:t>
            </a:r>
            <a:r>
              <a:rPr lang="en-US" altLang="zh-TW" b="1" dirty="0"/>
              <a:t>split( )</a:t>
            </a:r>
            <a:r>
              <a:rPr lang="zh-TW" altLang="zh-TW" b="1" dirty="0"/>
              <a:t>分割字串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59E37-BED4-A045-91C1-B7ABED41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str1.split( )		</a:t>
            </a:r>
            <a:r>
              <a:rPr lang="en-US" altLang="zh-TW" dirty="0" smtClean="0"/>
              <a:t>: </a:t>
            </a:r>
            <a:r>
              <a:rPr lang="zh-TW" altLang="zh-TW" dirty="0"/>
              <a:t>以</a:t>
            </a:r>
            <a:r>
              <a:rPr lang="zh-TW" altLang="zh-TW" dirty="0">
                <a:solidFill>
                  <a:srgbClr val="FF0000"/>
                </a:solidFill>
              </a:rPr>
              <a:t>空格</a:t>
            </a:r>
            <a:r>
              <a:rPr lang="zh-TW" altLang="zh-TW" dirty="0"/>
              <a:t>當做</a:t>
            </a:r>
            <a:r>
              <a:rPr lang="zh-TW" altLang="zh-TW" dirty="0">
                <a:solidFill>
                  <a:srgbClr val="0070C0"/>
                </a:solidFill>
              </a:rPr>
              <a:t>分隔符號將字串拆開成串列</a:t>
            </a:r>
          </a:p>
          <a:p>
            <a:pPr marL="0" indent="0">
              <a:buNone/>
            </a:pPr>
            <a:r>
              <a:rPr lang="en-US" altLang="zh-TW" dirty="0"/>
              <a:t>str2.split(</a:t>
            </a:r>
            <a:r>
              <a:rPr lang="en-US" altLang="zh-TW" dirty="0" err="1"/>
              <a:t>ch</a:t>
            </a:r>
            <a:r>
              <a:rPr lang="en-US" altLang="zh-TW" dirty="0"/>
              <a:t>)		</a:t>
            </a:r>
            <a:r>
              <a:rPr lang="en-US" altLang="zh-TW" dirty="0" smtClean="0"/>
              <a:t>: </a:t>
            </a:r>
            <a:r>
              <a:rPr lang="zh-TW" altLang="zh-TW" dirty="0"/>
              <a:t>以</a:t>
            </a:r>
            <a:r>
              <a:rPr lang="en-US" altLang="zh-TW" dirty="0" err="1">
                <a:solidFill>
                  <a:srgbClr val="FF0000"/>
                </a:solidFill>
              </a:rPr>
              <a:t>ch</a:t>
            </a:r>
            <a:r>
              <a:rPr lang="zh-TW" altLang="zh-TW" dirty="0">
                <a:solidFill>
                  <a:srgbClr val="FF0000"/>
                </a:solidFill>
              </a:rPr>
              <a:t>字元</a:t>
            </a:r>
            <a:r>
              <a:rPr lang="zh-TW" altLang="zh-TW" dirty="0"/>
              <a:t>當做</a:t>
            </a:r>
            <a:r>
              <a:rPr lang="zh-TW" altLang="zh-TW" dirty="0">
                <a:solidFill>
                  <a:srgbClr val="0070C0"/>
                </a:solidFill>
              </a:rPr>
              <a:t>分隔符號將字串拆開成串列</a:t>
            </a:r>
            <a:endParaRPr lang="en-US" altLang="zh-TW" dirty="0">
              <a:solidFill>
                <a:srgbClr val="0070C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將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種不同類型的字串轉成串列，其中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str1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使用空格當做分隔符號，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str2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”\”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當做分隔符號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因為這是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逸出字元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，所以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\\)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，同時這個程式會列出這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個串列的元素數量。</a:t>
            </a:r>
          </a:p>
          <a:p>
            <a:pPr marL="0" indent="0">
              <a:buNone/>
            </a:pPr>
            <a:endParaRPr lang="zh-TW" altLang="zh-TW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69" y="3394436"/>
            <a:ext cx="8511673" cy="33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5BF7F-6D5D-5145-8B60-468BCE33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字串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元素</a:t>
            </a:r>
            <a:r>
              <a:rPr lang="zh-TW" altLang="zh-TW" b="1" dirty="0"/>
              <a:t>的</a:t>
            </a:r>
            <a:r>
              <a:rPr lang="zh-TW" altLang="zh-TW" b="1" dirty="0" smtClean="0"/>
              <a:t>組合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join</a:t>
            </a:r>
            <a:r>
              <a:rPr lang="en-US" altLang="zh-TW" b="1" dirty="0"/>
              <a:t>( 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CF547-0BE3-ED4F-86E2-8A9CE53C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有了切割，一定有組合，在各種應用中很常使用</a:t>
            </a:r>
            <a:r>
              <a:rPr lang="en-US" altLang="zh-TW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zh-TW" altLang="en-US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將串列組合起來</a:t>
            </a:r>
            <a:r>
              <a:rPr lang="en-US" altLang="zh-TW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zh-TW" altLang="zh-TW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連接</a:t>
            </a:r>
            <a:r>
              <a:rPr lang="zh-TW" altLang="zh-TW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字串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.join(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en-US" altLang="zh-TW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en-US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en-US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串列元素會用</a:t>
            </a:r>
            <a:r>
              <a:rPr lang="zh-TW" altLang="zh-TW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連接字串</a:t>
            </a:r>
            <a:r>
              <a:rPr lang="zh-TW" altLang="en-US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組成一個字串</a:t>
            </a:r>
            <a:endParaRPr lang="en-US" altLang="zh-TW" kern="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將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串列內容連接。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2" y="3115247"/>
            <a:ext cx="11131736" cy="30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6551A-F1E6-8A4A-8378-A8CE02CD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字串</a:t>
            </a:r>
            <a:r>
              <a:rPr lang="en-US" altLang="zh-TW" b="1" dirty="0"/>
              <a:t>-</a:t>
            </a:r>
            <a:r>
              <a:rPr lang="zh-TW" altLang="zh-TW" b="1" dirty="0" smtClean="0"/>
              <a:t>其它</a:t>
            </a:r>
            <a:r>
              <a:rPr lang="zh-TW" altLang="zh-TW" b="1" dirty="0"/>
              <a:t>方法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8CB55-4761-2E49-B9A4-393196EB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/>
              <a:t>startswith</a:t>
            </a:r>
            <a:r>
              <a:rPr lang="en-US" altLang="zh-TW" dirty="0"/>
              <a:t>( )</a:t>
            </a:r>
            <a:r>
              <a:rPr lang="zh-TW" altLang="zh-TW" dirty="0"/>
              <a:t>：可以列出字串啟始文字是否是特定子字串。</a:t>
            </a:r>
          </a:p>
          <a:p>
            <a:pPr lvl="0"/>
            <a:r>
              <a:rPr lang="en-US" altLang="zh-TW" dirty="0" err="1"/>
              <a:t>endswith</a:t>
            </a:r>
            <a:r>
              <a:rPr lang="en-US" altLang="zh-TW" dirty="0"/>
              <a:t>( )</a:t>
            </a:r>
            <a:r>
              <a:rPr lang="zh-TW" altLang="zh-TW" dirty="0"/>
              <a:t>：可以列出字串結束文字是否是特定子字串。</a:t>
            </a:r>
          </a:p>
          <a:p>
            <a:pPr lvl="0"/>
            <a:r>
              <a:rPr lang="en-US" altLang="zh-TW" dirty="0"/>
              <a:t>replace(ch1,ch2)</a:t>
            </a:r>
            <a:r>
              <a:rPr lang="zh-TW" altLang="zh-TW" dirty="0"/>
              <a:t>：將</a:t>
            </a:r>
            <a:r>
              <a:rPr lang="en-US" altLang="zh-TW" dirty="0"/>
              <a:t>ch1</a:t>
            </a:r>
            <a:r>
              <a:rPr lang="zh-TW" altLang="zh-TW" dirty="0"/>
              <a:t>字串由另一字串取代。</a:t>
            </a: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列出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字串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”CIA”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是不是啟始或結束字串，以及出現次數。最後這個程式會將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Linda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字串用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Lxx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字串取代，這是一種保護情報員名字不外洩的方法。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810950"/>
            <a:ext cx="11546859" cy="27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A7C73-3A3E-0B4F-A84E-4275D11D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</a:t>
            </a:r>
            <a:r>
              <a:rPr lang="zh-TW" altLang="zh-TW" b="1" dirty="0"/>
              <a:t>和</a:t>
            </a:r>
            <a:r>
              <a:rPr lang="en-US" altLang="zh-TW" b="1" dirty="0"/>
              <a:t>not in</a:t>
            </a:r>
            <a:r>
              <a:rPr lang="zh-TW" altLang="zh-TW" b="1" dirty="0"/>
              <a:t>運算式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4E8BD-70FE-2B45-86BA-8051CE67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7" y="1566001"/>
            <a:ext cx="5769371" cy="4620682"/>
          </a:xfrm>
        </p:spPr>
        <p:txBody>
          <a:bodyPr/>
          <a:lstStyle/>
          <a:p>
            <a:pPr marL="304800" algn="just">
              <a:spcAft>
                <a:spcPts val="0"/>
              </a:spcAft>
            </a:pPr>
            <a:r>
              <a:rPr lang="en-US" altLang="zh-TW" b="1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zh-TW" altLang="en-US" b="1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TW" b="1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 in</a:t>
            </a:r>
            <a:r>
              <a:rPr lang="zh-TW" altLang="en-US" b="1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主要是用於判斷一個物件是否屬於另一個物件內</a:t>
            </a:r>
            <a:endParaRPr lang="en-US" altLang="zh-TW" b="1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algn="just">
              <a:spcAft>
                <a:spcPts val="0"/>
              </a:spcAft>
            </a:pPr>
            <a:r>
              <a:rPr lang="zh-TW" altLang="en-US" b="1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物件可以是變數、字串、串列、元祖</a:t>
            </a:r>
            <a:r>
              <a:rPr lang="en-US" altLang="zh-TW" b="1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(Tuple)</a:t>
            </a:r>
            <a:r>
              <a:rPr lang="zh-TW" altLang="en-US" b="1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、字典 </a:t>
            </a:r>
            <a:r>
              <a:rPr lang="en-US" altLang="zh-TW" b="1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b="1" kern="100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Dict</a:t>
            </a:r>
            <a:r>
              <a:rPr lang="en-US" altLang="zh-TW" b="1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04800" algn="just">
              <a:spcAft>
                <a:spcPts val="0"/>
              </a:spcAft>
            </a:pPr>
            <a:r>
              <a:rPr lang="en-US" altLang="zh-TW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boolean_value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 obj1 in 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obj2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77952" lvl="1" indent="0" algn="just">
              <a:buNone/>
            </a:pP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物件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obj1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在物件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obj2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內會傳回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algn="just">
              <a:spcAft>
                <a:spcPts val="0"/>
              </a:spcAft>
            </a:pP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boolean_value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obj1 not in 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obj2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77952" lvl="1" indent="0" algn="just">
              <a:buNone/>
            </a:pP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物件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obj1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不在物件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obj2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內會傳回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實例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請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輸入字元，這個程式會判斷字元是否在字串內。</a:t>
            </a: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80" y="683971"/>
            <a:ext cx="4889720" cy="58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A7C73-3A3E-0B4F-A84E-4275D11D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</a:t>
            </a:r>
            <a:r>
              <a:rPr lang="zh-TW" altLang="zh-TW" b="1" dirty="0"/>
              <a:t>和</a:t>
            </a:r>
            <a:r>
              <a:rPr lang="en-US" altLang="zh-TW" b="1" dirty="0"/>
              <a:t>not in</a:t>
            </a:r>
            <a:r>
              <a:rPr lang="zh-TW" altLang="zh-TW" b="1" dirty="0"/>
              <a:t>運算式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4E8BD-70FE-2B45-86BA-8051CE67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程式實例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這個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程式基本上會要求輸入一個水果，如果串列內目前沒有這個水果，就將輸入的水果加入串列內。</a:t>
            </a:r>
          </a:p>
          <a:p>
            <a:pPr algn="just">
              <a:spcAft>
                <a:spcPts val="0"/>
              </a:spcAf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2" y="2358003"/>
            <a:ext cx="11210441" cy="41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97805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.</a:t>
            </a:r>
            <a:r>
              <a:rPr lang="zh-TW" altLang="en-US" b="1" dirty="0" smtClean="0"/>
              <a:t>串</a:t>
            </a:r>
            <a:r>
              <a:rPr lang="zh-TW" altLang="en-US" b="1" dirty="0"/>
              <a:t>列</a:t>
            </a:r>
            <a:endParaRPr lang="zh-TW" altLang="zh-TW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751777" y="3175463"/>
            <a:ext cx="6949440" cy="26559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TW" b="1" dirty="0"/>
              <a:t>串列</a:t>
            </a:r>
            <a:r>
              <a:rPr lang="en-US" altLang="zh-TW" b="1" dirty="0"/>
              <a:t>(list</a:t>
            </a:r>
            <a:r>
              <a:rPr lang="en-US" altLang="zh-TW" b="1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629400"/>
            <a:ext cx="411163" cy="228600"/>
          </a:xfrm>
        </p:spPr>
        <p:txBody>
          <a:bodyPr/>
          <a:lstStyle/>
          <a:p>
            <a:pPr rtl="0"/>
            <a:fld id="{9CD8D479-8942-46E8-A226-A4E01F7A105C}" type="slidenum">
              <a:rPr lang="en-US" altLang="zh-TW" smtClean="0"/>
              <a:t>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4294967295"/>
          </p:nvPr>
        </p:nvSpPr>
        <p:spPr>
          <a:xfrm>
            <a:off x="0" y="6629400"/>
            <a:ext cx="1184275" cy="228600"/>
          </a:xfrm>
        </p:spPr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294967295"/>
          </p:nvPr>
        </p:nvSpPr>
        <p:spPr>
          <a:xfrm>
            <a:off x="3048000" y="6629400"/>
            <a:ext cx="9144000" cy="228600"/>
          </a:xfrm>
        </p:spPr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0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1E15A-0F2F-E445-868D-80B93892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is</a:t>
            </a:r>
            <a:r>
              <a:rPr lang="zh-TW" altLang="zh-TW" b="1" dirty="0"/>
              <a:t>或</a:t>
            </a:r>
            <a:r>
              <a:rPr lang="en-US" altLang="zh-TW" b="1" dirty="0"/>
              <a:t>is not</a:t>
            </a:r>
            <a:r>
              <a:rPr lang="zh-TW" altLang="zh-TW" b="1" dirty="0"/>
              <a:t>運算式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41D5D-A52A-3B49-B96C-99F7D9BC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7" y="1566001"/>
            <a:ext cx="9371948" cy="4620682"/>
          </a:xfrm>
        </p:spPr>
        <p:txBody>
          <a:bodyPr/>
          <a:lstStyle/>
          <a:p>
            <a:pPr marL="304800" algn="just"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is not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可以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用比較兩個物件是否相同，所謂相同並不一定是內容相同而是指物件變數指向相同的記憶體。</a:t>
            </a: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algn="just">
              <a:spcAft>
                <a:spcPts val="0"/>
              </a:spcAft>
            </a:pP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物件可以是變數、字串、串列、元祖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(Tuple)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、字典 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Dict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algn="just">
              <a:spcAft>
                <a:spcPts val="0"/>
              </a:spcAft>
            </a:pPr>
            <a:r>
              <a:rPr lang="en-US" altLang="zh-TW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boolean_value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 obj1 is obj2	</a:t>
            </a: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88" indent="0" algn="just">
              <a:spcAft>
                <a:spcPts val="0"/>
              </a:spcAft>
              <a:buNone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物件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obj1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等於物件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obj2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內會傳回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algn="just">
              <a:spcAft>
                <a:spcPts val="0"/>
              </a:spcAft>
            </a:pP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boolean_value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obj1 is not obj2	</a:t>
            </a: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88" indent="0" algn="just">
              <a:spcAft>
                <a:spcPts val="0"/>
              </a:spcAft>
              <a:buNone/>
            </a:pP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: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物件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obj1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不等於物件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obj2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內會傳回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0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is</a:t>
            </a:r>
            <a:r>
              <a:rPr lang="zh-TW" altLang="zh-TW" b="1" dirty="0"/>
              <a:t>或</a:t>
            </a:r>
            <a:r>
              <a:rPr lang="en-US" altLang="zh-TW" b="1" dirty="0"/>
              <a:t>is not</a:t>
            </a:r>
            <a:r>
              <a:rPr lang="zh-TW" altLang="zh-TW" b="1" dirty="0"/>
              <a:t>運算式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643" y="1566001"/>
            <a:ext cx="5441132" cy="4620682"/>
          </a:xfrm>
        </p:spPr>
        <p:txBody>
          <a:bodyPr/>
          <a:lstStyle/>
          <a:p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程式實例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整數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變數在記憶體位址的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觀察</a:t>
            </a: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這個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程式比較特別的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是程式執行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後，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變數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值是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，所以可以看到經過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id(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函數後，彼此有相同的記憶體位置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變數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由於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值與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不相同，所以有不同的記憶體位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址</a:t>
            </a: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經過運算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的值變為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，最後得到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不僅值相同同時也指向相同的記憶體位址。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21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84" y="276087"/>
            <a:ext cx="6293856" cy="64068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8643" y="2381061"/>
            <a:ext cx="5350597" cy="3005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0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C1D7A-5DD5-864A-B1C1-874BF2EC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is</a:t>
            </a:r>
            <a:r>
              <a:rPr lang="zh-TW" altLang="zh-TW" b="1" dirty="0"/>
              <a:t>或</a:t>
            </a:r>
            <a:r>
              <a:rPr lang="en-US" altLang="zh-TW" b="1" dirty="0"/>
              <a:t>is not</a:t>
            </a:r>
            <a:r>
              <a:rPr lang="zh-TW" altLang="zh-TW" b="1" dirty="0"/>
              <a:t>運算式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D4AC1-6926-124F-AAB2-A42AE0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66001"/>
            <a:ext cx="5260062" cy="4620682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實例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</a:pPr>
            <a:r>
              <a:rPr lang="zh-TW" altLang="zh-TW" sz="1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這個</a:t>
            </a:r>
            <a:r>
              <a:rPr lang="zh-TW" altLang="zh-TW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範例所使用的</a:t>
            </a:r>
            <a:r>
              <a:rPr lang="en-US" altLang="zh-TW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TW" altLang="zh-TW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個串列內容均是</a:t>
            </a:r>
            <a:r>
              <a:rPr lang="zh-TW" altLang="zh-TW" sz="1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相同</a:t>
            </a:r>
            <a:endParaRPr lang="en-US" altLang="zh-TW" sz="1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8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mysports</a:t>
            </a:r>
            <a:r>
              <a:rPr lang="zh-TW" altLang="zh-TW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TW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sports1</a:t>
            </a:r>
            <a:r>
              <a:rPr lang="zh-TW" altLang="zh-TW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所指位址相同所以會被視為相同</a:t>
            </a:r>
            <a:r>
              <a:rPr lang="zh-TW" altLang="zh-TW" sz="1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物件</a:t>
            </a:r>
            <a:endParaRPr lang="en-US" altLang="zh-TW" sz="1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sports2</a:t>
            </a:r>
            <a:r>
              <a:rPr lang="zh-TW" altLang="zh-TW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則指向不同位址所以會被視為不同</a:t>
            </a:r>
            <a:r>
              <a:rPr lang="zh-TW" altLang="zh-TW" sz="1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物件</a:t>
            </a:r>
            <a:endParaRPr lang="en-US" altLang="zh-TW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sz="1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TW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zh-TW" altLang="zh-TW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指令測試時，</a:t>
            </a:r>
            <a:r>
              <a:rPr lang="zh-TW" altLang="zh-TW" sz="1800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不同位址的串列會被視為不同的串列。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64" y="1459653"/>
            <a:ext cx="6620535" cy="44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8609E-F47E-2746-A4F7-3C17BCF3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b="1" kern="100" dirty="0" smtClean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Is-</a:t>
            </a:r>
            <a:r>
              <a:rPr lang="zh-TW" altLang="zh-TW" b="1" kern="100" dirty="0" smtClean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應用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在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None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85D4A-4658-2544-836B-20C48A84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還記得</a:t>
            </a:r>
            <a:r>
              <a:rPr kumimoji="1" lang="en-US" altLang="zh-TW" dirty="0" smtClean="0"/>
              <a:t>None</a:t>
            </a:r>
            <a:r>
              <a:rPr kumimoji="1" lang="zh-TW" altLang="en-US" dirty="0" smtClean="0"/>
              <a:t> 是 未定義的值嗎</a:t>
            </a:r>
            <a:r>
              <a:rPr kumimoji="1" lang="en-US" altLang="zh-TW" dirty="0" smtClean="0"/>
              <a:t>?</a:t>
            </a:r>
            <a:r>
              <a:rPr kumimoji="1" lang="zh-TW" altLang="en-US" dirty="0" smtClean="0"/>
              <a:t>在布林中代表</a:t>
            </a:r>
            <a:r>
              <a:rPr kumimoji="1" lang="en-US" altLang="zh-TW" dirty="0" err="1" smtClean="0"/>
              <a:t>Flase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但是他並不是空值</a:t>
            </a:r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36" y="2680344"/>
            <a:ext cx="7927494" cy="34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D22A9-BD44-294D-8C0C-0AFEF50B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enumerate</a:t>
            </a:r>
            <a:r>
              <a:rPr lang="zh-TW" altLang="zh-TW" b="1" dirty="0"/>
              <a:t>物件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DEC66B-BBB7-7D46-AFA8-2E67097C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obj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enumerate(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iterable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[, start = 0])  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若省略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start =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設定，預設索引值是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algn="just">
              <a:spcAft>
                <a:spcPts val="0"/>
              </a:spcAft>
            </a:pP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實例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將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串列資料轉成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enumerate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物件，同時列出此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物件再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將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enumerate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物件轉成串列的實例，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索引起始值分別為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12" y="2872020"/>
            <a:ext cx="10335285" cy="371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E7826-1B73-4940-B0A0-02237AFC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6-13</a:t>
            </a:r>
            <a:r>
              <a:rPr lang="zh-TW" altLang="zh-TW" b="1" dirty="0"/>
              <a:t>：專題：建立大型串列</a:t>
            </a:r>
            <a:r>
              <a:rPr lang="en-US" altLang="zh-TW" b="1" dirty="0"/>
              <a:t>/</a:t>
            </a:r>
            <a:r>
              <a:rPr lang="zh-TW" altLang="zh-TW" b="1" dirty="0"/>
              <a:t>使用者帳號管理系統</a:t>
            </a:r>
            <a:r>
              <a:rPr lang="en-US" altLang="zh-TW" b="1" dirty="0"/>
              <a:t>/</a:t>
            </a:r>
            <a:r>
              <a:rPr lang="zh-TW" altLang="zh-TW" b="1" dirty="0"/>
              <a:t>文件加密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5A562-BF45-7641-B715-38C8D844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6-13-1</a:t>
            </a:r>
            <a:r>
              <a:rPr lang="zh-TW" altLang="zh-TW" b="1" dirty="0"/>
              <a:t>：製作大型的串列資料</a:t>
            </a:r>
            <a:r>
              <a:rPr lang="en-US" altLang="zh-TW" b="1" dirty="0"/>
              <a:t>  </a:t>
            </a:r>
            <a:endParaRPr lang="zh-TW" altLang="zh-TW" dirty="0"/>
          </a:p>
          <a:p>
            <a:pPr algn="just">
              <a:spcAft>
                <a:spcPts val="0"/>
              </a:spcAft>
            </a:pP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實例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：串列的元素是串列。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2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975DB-EDF1-7840-B6E0-22B5F29C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b="1" kern="100" dirty="0">
                <a:latin typeface="Lantinghei TC Demibold" panose="03000509000000000000" pitchFamily="66" charset="-120"/>
                <a:cs typeface="Times New Roman" panose="02020603050405020304" pitchFamily="18" charset="0"/>
              </a:rPr>
              <a:t>6-13-2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：使用者帳號管理系統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  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06610-25FA-1540-8577-16DDA476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程式實例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ch6_58.py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：設計一個帳號管理系統，這個程式分成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個部分，第一個部分是建立帳號，讀者的輸入將會存在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accounts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串列。第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個部分是要求輸入帳號，如果輸入正確會輸出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歡迎進入深石系統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，如果輸入錯誤會輸出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帳號錯誤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7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4A559-DC4F-3543-AC70-294FD8C0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6-13-3</a:t>
            </a:r>
            <a:r>
              <a:rPr lang="zh-TW" altLang="zh-TW" b="1" dirty="0"/>
              <a:t>：文件加密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DD006-5D33-DA4C-886C-9546BC40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 algn="just">
              <a:spcAft>
                <a:spcPts val="0"/>
              </a:spcAft>
              <a:buNone/>
            </a:pP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實例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：建立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ABC … Z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字母的字串，然後使用切片取得前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個英文字母，與後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23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個英文字母。最後組合，可以得到新的字母排序。</a:t>
            </a:r>
          </a:p>
          <a:p>
            <a:endParaRPr kumimoji="1" lang="zh-TW" altLang="en-US" dirty="0"/>
          </a:p>
        </p:txBody>
      </p:sp>
      <p:pic>
        <p:nvPicPr>
          <p:cNvPr id="5" name="圖片 4" descr="/Volumes/寫書暫存/20190304/p1.jpg">
            <a:extLst>
              <a:ext uri="{FF2B5EF4-FFF2-40B4-BE49-F238E27FC236}">
                <a16:creationId xmlns:a16="http://schemas.microsoft.com/office/drawing/2014/main" id="{F4BC3C7B-6B46-3B44-8D09-7A0C5C9745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57" y="1228096"/>
            <a:ext cx="7168242" cy="1610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 descr="/Volumes/寫書暫存/20190304/p2.jpg">
            <a:extLst>
              <a:ext uri="{FF2B5EF4-FFF2-40B4-BE49-F238E27FC236}">
                <a16:creationId xmlns:a16="http://schemas.microsoft.com/office/drawing/2014/main" id="{B9E96518-189B-2648-B3CB-DAF0B9E317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27" y="4420643"/>
            <a:ext cx="4898073" cy="1555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80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3B27B-BCAF-F442-AAEB-A0251D78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二</a:t>
            </a:r>
            <a:r>
              <a:rPr lang="zh-TW" altLang="zh-TW" b="1" dirty="0"/>
              <a:t>維串列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二維串列</a:t>
            </a:r>
            <a:r>
              <a:rPr lang="en-US" altLang="zh-TW" dirty="0" smtClean="0"/>
              <a:t>(two dimension list)</a:t>
            </a:r>
            <a:r>
              <a:rPr lang="zh-TW" altLang="en-US" dirty="0" smtClean="0"/>
              <a:t>，可以想成是二維空間</a:t>
            </a:r>
            <a:endParaRPr lang="en-US" altLang="zh-TW" dirty="0" smtClean="0"/>
          </a:p>
          <a:p>
            <a:r>
              <a:rPr lang="zh-TW" altLang="en-US" dirty="0" smtClean="0"/>
              <a:t>下面是一個成績表，很典型的二維表格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44" y="2568355"/>
            <a:ext cx="9085414" cy="31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D7FBB-0F02-F844-B9FA-1C83FBB8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首先，我們建立一個串列變數，假設命名為</a:t>
            </a:r>
            <a:r>
              <a:rPr kumimoji="1" lang="en-US" altLang="zh-TW" dirty="0" err="1" smtClean="0"/>
              <a:t>sc</a:t>
            </a:r>
            <a:r>
              <a:rPr kumimoji="1" lang="zh-TW" altLang="en-US" dirty="0" smtClean="0"/>
              <a:t>，</a:t>
            </a:r>
            <a:endParaRPr kumimoji="1" lang="en-US" altLang="zh-TW" dirty="0" smtClean="0"/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中，我們可以這樣寫</a:t>
            </a:r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921" y="2611404"/>
            <a:ext cx="6286500" cy="21240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1" y="2659028"/>
            <a:ext cx="4857750" cy="202882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AC03B27B-BCAF-F442-AAEB-A0251D78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二</a:t>
            </a:r>
            <a:r>
              <a:rPr lang="zh-TW" altLang="zh-TW" b="1" dirty="0"/>
              <a:t>維串列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60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我們以兩個學生來當例子，若要計算總分怎麼算呢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首先，要用到之前一維串列的一次選擇多個項目。</a:t>
            </a:r>
            <a:endParaRPr lang="en-US" altLang="zh-TW" dirty="0" smtClean="0"/>
          </a:p>
          <a:p>
            <a:r>
              <a:rPr lang="zh-TW" altLang="en-US" dirty="0" smtClean="0"/>
              <a:t>第二，利用函</a:t>
            </a:r>
            <a:r>
              <a:rPr lang="zh-TW" altLang="en-US" dirty="0"/>
              <a:t>數</a:t>
            </a:r>
            <a:r>
              <a:rPr kumimoji="1" lang="en-US" altLang="zh-TW" dirty="0" smtClean="0">
                <a:solidFill>
                  <a:srgbClr val="0070C0"/>
                </a:solidFill>
              </a:rPr>
              <a:t>sum</a:t>
            </a:r>
            <a:r>
              <a:rPr kumimoji="1" lang="en-US" altLang="zh-TW" dirty="0">
                <a:solidFill>
                  <a:srgbClr val="0070C0"/>
                </a:solidFill>
              </a:rPr>
              <a:t>() </a:t>
            </a:r>
            <a:r>
              <a:rPr kumimoji="1" lang="zh-TW" altLang="en-US" dirty="0" smtClean="0">
                <a:solidFill>
                  <a:srgbClr val="0070C0"/>
                </a:solidFill>
              </a:rPr>
              <a:t>，回</a:t>
            </a:r>
            <a:r>
              <a:rPr kumimoji="1" lang="zh-TW" altLang="en-US" dirty="0">
                <a:solidFill>
                  <a:srgbClr val="0070C0"/>
                </a:solidFill>
              </a:rPr>
              <a:t>傳串列中總和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226" y="3152442"/>
            <a:ext cx="6305550" cy="144780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AC03B27B-BCAF-F442-AAEB-A0251D78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二</a:t>
            </a:r>
            <a:r>
              <a:rPr lang="zh-TW" altLang="zh-TW" b="1" dirty="0"/>
              <a:t>維串列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" y="3288243"/>
            <a:ext cx="5700852" cy="3140589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5314384" y="4046899"/>
            <a:ext cx="307818" cy="298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5588723" y="4345663"/>
            <a:ext cx="1014554" cy="1086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822226" y="5387811"/>
            <a:ext cx="3159659" cy="405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i="1" dirty="0" smtClean="0">
                <a:solidFill>
                  <a:srgbClr val="FF0000"/>
                </a:solidFill>
              </a:rPr>
              <a:t>最後一個逗號可加也可不加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21BEB-FFE1-9047-9D12-6538513C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/>
              <a:t>-</a:t>
            </a:r>
            <a:r>
              <a:rPr lang="zh-TW" altLang="zh-TW" b="1" dirty="0" smtClean="0"/>
              <a:t>賦</a:t>
            </a:r>
            <a:r>
              <a:rPr lang="zh-TW" altLang="zh-TW" b="1" dirty="0"/>
              <a:t>值與切片拷貝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A2D4-1F7B-1F43-AA82-09F5733D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我們先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列出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我和朋友所喜歡的運動。</a:t>
            </a:r>
          </a:p>
          <a:p>
            <a:endParaRPr kumimoji="1" lang="en-US" altLang="zh-TW" dirty="0"/>
          </a:p>
          <a:p>
            <a:pPr algn="just">
              <a:spcAft>
                <a:spcPts val="0"/>
              </a:spcAft>
            </a:pP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加入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美式足球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football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當作喜歡的運動，我的朋友想加入傳統足球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soccer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當作喜歡的運動，同時列出執行結果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append()</a:t>
            </a:r>
          </a:p>
          <a:p>
            <a:pPr algn="just">
              <a:spcAft>
                <a:spcPts val="0"/>
              </a:spcAft>
            </a:pPr>
            <a:r>
              <a:rPr lang="zh-TW" altLang="en-US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你發現了甚麼</a:t>
            </a:r>
            <a:r>
              <a:rPr lang="en-US" altLang="zh-TW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zh-TW" altLang="zh-TW" b="1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643" y="1112243"/>
            <a:ext cx="6262357" cy="15947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381" y="4020087"/>
            <a:ext cx="6608558" cy="27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0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EB19A-58F9-4541-99FD-24C4DC9C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串列</a:t>
            </a:r>
            <a:r>
              <a:rPr lang="en-US" altLang="zh-TW" b="1" dirty="0"/>
              <a:t>-</a:t>
            </a:r>
            <a:r>
              <a:rPr lang="zh-TW" altLang="zh-TW" b="1" dirty="0" smtClean="0"/>
              <a:t>位</a:t>
            </a:r>
            <a:r>
              <a:rPr lang="zh-TW" altLang="zh-TW" b="1" dirty="0"/>
              <a:t>址的觀念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06AD7B-CD1C-2748-B262-ACB7C697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我們延續上面的程式，小小修改一下，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增加</a:t>
            </a:r>
            <a:r>
              <a:rPr lang="zh-TW" altLang="zh-TW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列出串列變數的位址</a:t>
            </a:r>
            <a:r>
              <a:rPr lang="zh-TW" altLang="zh-TW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TW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en-US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使用函數，</a:t>
            </a:r>
            <a:r>
              <a:rPr lang="en-US" altLang="zh-TW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ID()</a:t>
            </a:r>
          </a:p>
          <a:p>
            <a:pPr algn="just">
              <a:spcAft>
                <a:spcPts val="0"/>
              </a:spcAft>
            </a:pPr>
            <a:r>
              <a:rPr lang="zh-TW" altLang="en-US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發現了甚麼</a:t>
            </a:r>
            <a:r>
              <a:rPr lang="en-US" altLang="zh-TW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zh-TW" altLang="zh-TW" b="1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97" y="1992759"/>
            <a:ext cx="7385788" cy="46583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73648" y="2697933"/>
            <a:ext cx="7369520" cy="73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09572" y="5106155"/>
            <a:ext cx="7369520" cy="73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8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串列</a:t>
            </a:r>
            <a:r>
              <a:rPr lang="en-US" altLang="zh-TW" b="1" dirty="0"/>
              <a:t>-</a:t>
            </a:r>
            <a:r>
              <a:rPr lang="zh-TW" altLang="zh-TW" b="1" dirty="0"/>
              <a:t>位址的觀念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在一開始講變數的時候，有說過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某一個變數</a:t>
            </a:r>
            <a:r>
              <a:rPr lang="en-US" altLang="zh-TW" dirty="0" smtClean="0"/>
              <a:t>X</a:t>
            </a:r>
            <a:r>
              <a:rPr lang="zh-TW" altLang="en-US" dirty="0" smtClean="0"/>
              <a:t>對另外一個變數</a:t>
            </a:r>
            <a:r>
              <a:rPr lang="en-US" altLang="zh-TW" dirty="0" smtClean="0"/>
              <a:t>Y</a:t>
            </a:r>
            <a:r>
              <a:rPr lang="zh-TW" altLang="en-US" dirty="0" smtClean="0"/>
              <a:t>給值時，其實他是把當下變數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的位址複製給了另外一個變數</a:t>
            </a:r>
            <a:r>
              <a:rPr lang="en-US" altLang="zh-TW" dirty="0" smtClean="0"/>
              <a:t>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所以他們指到的是同一個位置。</a:t>
            </a:r>
            <a:r>
              <a:rPr lang="zh-TW" altLang="en-US" dirty="0" smtClean="0">
                <a:solidFill>
                  <a:srgbClr val="FF0000"/>
                </a:solidFill>
              </a:rPr>
              <a:t>因此串列，也是一樣的概念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新</a:t>
            </a:r>
            <a:r>
              <a:rPr lang="zh-TW" altLang="en-US" dirty="0" smtClean="0">
                <a:solidFill>
                  <a:srgbClr val="FF0000"/>
                </a:solidFill>
              </a:rPr>
              <a:t>增加的項目都是指到同一個位置下增加項目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8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399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EBA03-0288-5E41-918B-FDBB6084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串列</a:t>
            </a:r>
            <a:r>
              <a:rPr lang="en-US" altLang="zh-TW" b="1" dirty="0"/>
              <a:t>-</a:t>
            </a:r>
            <a:r>
              <a:rPr lang="zh-TW" altLang="zh-TW" b="1" dirty="0" smtClean="0"/>
              <a:t>串列</a:t>
            </a:r>
            <a:r>
              <a:rPr lang="zh-TW" altLang="zh-TW" b="1" dirty="0"/>
              <a:t>的切片拷貝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36C93-19DE-EC46-835E-91EDE580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那我們要怎麼真的增加一個新的串列位置呢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???</a:t>
            </a:r>
          </a:p>
          <a:p>
            <a:r>
              <a:rPr lang="zh-TW" altLang="zh-TW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切片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拷貝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(copy)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觀念是，執行拷貝後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產生新串列物件，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當一個串列改變後，不會影響另一個串列的內容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，如下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dirty="0"/>
              <a:t> </a:t>
            </a:r>
            <a:endParaRPr lang="en-US" altLang="zh-TW" dirty="0"/>
          </a:p>
          <a:p>
            <a:pPr marL="304800" algn="just">
              <a:spcAft>
                <a:spcPts val="0"/>
              </a:spcAft>
            </a:pP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friendsports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mysports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 : ]		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551" y="2595232"/>
            <a:ext cx="6457950" cy="4057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51422" y="2824681"/>
            <a:ext cx="3404103" cy="3711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4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生態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536_TF03098889.potx" id="{14DC7D65-1987-442C-A6CA-B2896D74C7EE}" vid="{1EA0D050-4C6A-4023-BC3D-4086ADBB48E5}"/>
    </a:ext>
  </a:extLst>
</a:theme>
</file>

<file path=ppt/theme/theme2.xml><?xml version="1.0" encoding="utf-8"?>
<a:theme xmlns:a="http://schemas.openxmlformats.org/drawingml/2006/main" name="Office 佈景主題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自然生態教育相片簡報</Template>
  <TotalTime>1088</TotalTime>
  <Words>1442</Words>
  <Application>Microsoft Office PowerPoint</Application>
  <PresentationFormat>寬螢幕</PresentationFormat>
  <Paragraphs>130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Lantinghei TC Demibold</vt:lpstr>
      <vt:lpstr>微軟正黑體</vt:lpstr>
      <vt:lpstr>新細明體</vt:lpstr>
      <vt:lpstr>Arial</vt:lpstr>
      <vt:lpstr>Calibri</vt:lpstr>
      <vt:lpstr>Corbel</vt:lpstr>
      <vt:lpstr>Times New Roman</vt:lpstr>
      <vt:lpstr>生態 16x9</vt:lpstr>
      <vt:lpstr>Python</vt:lpstr>
      <vt:lpstr>8.串列</vt:lpstr>
      <vt:lpstr>串列-二維串列</vt:lpstr>
      <vt:lpstr>串列-二維串列</vt:lpstr>
      <vt:lpstr>串列-二維串列</vt:lpstr>
      <vt:lpstr>串列-賦值與切片拷貝</vt:lpstr>
      <vt:lpstr>串列-位址的觀念</vt:lpstr>
      <vt:lpstr>串列-位址的觀念</vt:lpstr>
      <vt:lpstr>串列-串列的切片拷貝</vt:lpstr>
      <vt:lpstr>串列-淺拷貝(copy)與深拷貝(deepcopy)</vt:lpstr>
      <vt:lpstr>字串</vt:lpstr>
      <vt:lpstr>字串-切片</vt:lpstr>
      <vt:lpstr>字串-函數或方法</vt:lpstr>
      <vt:lpstr>字串-轉換串列、賦值的應用</vt:lpstr>
      <vt:lpstr>字串-使用split( )分割字串</vt:lpstr>
      <vt:lpstr>字串-元素的組合 join( )</vt:lpstr>
      <vt:lpstr>字串-其它方法</vt:lpstr>
      <vt:lpstr>in和not in運算式</vt:lpstr>
      <vt:lpstr>in和not in運算式</vt:lpstr>
      <vt:lpstr>is或is not運算式</vt:lpstr>
      <vt:lpstr>is或is not運算式</vt:lpstr>
      <vt:lpstr>is或is not運算式</vt:lpstr>
      <vt:lpstr>Is-應用在None</vt:lpstr>
      <vt:lpstr>enumerate物件</vt:lpstr>
      <vt:lpstr>6-13：專題：建立大型串列/使用者帳號管理系統/文件加密</vt:lpstr>
      <vt:lpstr>6-13-2：使用者帳號管理系統   </vt:lpstr>
      <vt:lpstr>6-13-3：文件加密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啟成 陳</dc:creator>
  <cp:lastModifiedBy>啟成 陳</cp:lastModifiedBy>
  <cp:revision>88</cp:revision>
  <dcterms:created xsi:type="dcterms:W3CDTF">2020-07-02T13:07:55Z</dcterms:created>
  <dcterms:modified xsi:type="dcterms:W3CDTF">2020-07-21T15:22:08Z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