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97" r:id="rId10"/>
    <p:sldId id="285" r:id="rId11"/>
    <p:sldId id="267" r:id="rId12"/>
    <p:sldId id="268" r:id="rId13"/>
    <p:sldId id="287" r:id="rId14"/>
    <p:sldId id="288" r:id="rId15"/>
    <p:sldId id="289" r:id="rId16"/>
    <p:sldId id="271" r:id="rId17"/>
    <p:sldId id="273" r:id="rId18"/>
    <p:sldId id="292" r:id="rId19"/>
    <p:sldId id="274" r:id="rId20"/>
    <p:sldId id="293" r:id="rId21"/>
    <p:sldId id="275" r:id="rId22"/>
    <p:sldId id="276" r:id="rId23"/>
    <p:sldId id="295" r:id="rId24"/>
    <p:sldId id="286" r:id="rId25"/>
    <p:sldId id="290" r:id="rId26"/>
    <p:sldId id="291" r:id="rId27"/>
    <p:sldId id="294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啟成 陳" initials="啟成" lastIdx="1" clrIdx="0">
    <p:extLst>
      <p:ext uri="{19B8F6BF-5375-455C-9EA6-DF929625EA0E}">
        <p15:presenceInfo xmlns:p15="http://schemas.microsoft.com/office/powerpoint/2012/main" userId="979cc6f45b5ef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433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34A8C4-D79B-4AD2-A818-804AE4A1821C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2020年7月12日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32A542-741B-492A-B01C-022BEC36B85A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7542409-6A04-4DC6-AC3A-D3758287A8F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8" name="圖片 7" descr="純白色雲朵與深藍色天空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圖片 9" descr="植物嫩芽的特寫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圖片 10" descr="波浪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13F17D-DD29-4C93-B70F-BF15A651C6D1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48A1C6-D238-497D-A442-18B77B12B498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731600" y="6629400"/>
            <a:ext cx="9144259" cy="228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pic>
        <p:nvPicPr>
          <p:cNvPr id="11" name="圖片 10" descr="綠色植物的特寫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圖片 8" descr="波浪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05E5D7-874B-456E-A310-B9B20A1DF1A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/>
              <a:t>‹#›</a:t>
            </a:fld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1783F7-8EE4-4317-9DCA-B6CD21A04E2E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8405D5-54EE-49D5-89A7-D462B6DD676B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40EF29-DBBB-41B1-9C5D-FE42212D415C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032E67-0DBD-414D-9A80-7639D35C1D16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E8F52D-7094-4826-90CF-82F187863C55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629400"/>
            <a:ext cx="1620000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119" y="6629400"/>
            <a:ext cx="10476000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CD8D479-8942-46E8-A226-A4E01F7A105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453402" y="6629400"/>
            <a:ext cx="11854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978CE90-604D-494E-B554-2D837CFE91F3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73296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Python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Ricky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Question1:</a:t>
            </a:r>
          </a:p>
          <a:p>
            <a:r>
              <a:rPr lang="zh-TW" altLang="en-US" dirty="0" smtClean="0"/>
              <a:t>請輸入任意整數值，區間在</a:t>
            </a:r>
            <a:r>
              <a:rPr lang="en-US" altLang="zh-TW" dirty="0" smtClean="0"/>
              <a:t>0-100</a:t>
            </a:r>
            <a:r>
              <a:rPr lang="zh-TW" altLang="en-US" dirty="0" smtClean="0"/>
              <a:t>之間，若是區間內，才顯示絕對值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Result: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6BA585B-1750-DA40-B9AB-C963639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en-US" b="1" dirty="0"/>
              <a:t>課堂練習</a:t>
            </a:r>
            <a:r>
              <a:rPr lang="en-US" altLang="zh-TW" b="1" dirty="0" smtClean="0"/>
              <a:t>-</a:t>
            </a:r>
            <a:r>
              <a:rPr lang="en-US" altLang="zh-TW" b="1" dirty="0" smtClean="0"/>
              <a:t>if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08" y="3278474"/>
            <a:ext cx="5502652" cy="23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48ACD-DF4A-804A-81A8-9A2B1C05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流程判斷</a:t>
            </a:r>
            <a:r>
              <a:rPr lang="en-US" altLang="zh-TW" b="1" dirty="0" smtClean="0"/>
              <a:t>-</a:t>
            </a:r>
            <a:r>
              <a:rPr lang="en-US" altLang="zh-TW" b="1" dirty="0" smtClean="0"/>
              <a:t>if </a:t>
            </a:r>
            <a:r>
              <a:rPr lang="zh-TW" altLang="zh-TW" b="1" dirty="0"/>
              <a:t>…</a:t>
            </a:r>
            <a:r>
              <a:rPr lang="en-US" altLang="zh-TW" b="1" dirty="0"/>
              <a:t> else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3ED6-A49E-0D4A-B412-98F8DB48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條件判斷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):				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程式碼區塊一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zh-Hant" altLang="en-US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程式碼區塊二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 descr="../../../Downloads/p1%20(9).jpg">
            <a:extLst>
              <a:ext uri="{FF2B5EF4-FFF2-40B4-BE49-F238E27FC236}">
                <a16:creationId xmlns:a16="http://schemas.microsoft.com/office/drawing/2014/main" id="{5C939E8D-3C6C-C845-B6A0-74A31CE6A2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34" y="1772444"/>
            <a:ext cx="4247152" cy="3371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3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E1F26-4115-8B44-9FBF-339CC16E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653309"/>
            <a:ext cx="10515600" cy="3812454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設計一個考駕照年齡的測試，我們低於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歲，不得考取，但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歲以上會顯示登入成功的歡迎訊息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35" y="2497498"/>
            <a:ext cx="10204394" cy="3432247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EC48ACD-DF4A-804A-81A8-9A2B1C05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en-US" b="1" dirty="0"/>
              <a:t>流程判斷</a:t>
            </a:r>
            <a:r>
              <a:rPr lang="en-US" altLang="zh-TW" b="1" dirty="0" smtClean="0"/>
              <a:t>-</a:t>
            </a:r>
            <a:r>
              <a:rPr lang="en-US" altLang="zh-TW" b="1" dirty="0" smtClean="0"/>
              <a:t>if </a:t>
            </a:r>
            <a:r>
              <a:rPr lang="zh-TW" altLang="zh-TW" b="1" dirty="0"/>
              <a:t>…</a:t>
            </a:r>
            <a:r>
              <a:rPr lang="en-US" altLang="zh-TW" b="1" dirty="0"/>
              <a:t> else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7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奇數偶數判斷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2EC48ACD-DF4A-804A-81A8-9A2B1C05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en-US" b="1" dirty="0"/>
              <a:t>流程判斷</a:t>
            </a:r>
            <a:r>
              <a:rPr lang="en-US" altLang="zh-TW" b="1" dirty="0" smtClean="0"/>
              <a:t>-</a:t>
            </a:r>
            <a:r>
              <a:rPr lang="en-US" altLang="zh-TW" b="1" dirty="0" smtClean="0"/>
              <a:t>if </a:t>
            </a:r>
            <a:r>
              <a:rPr lang="zh-TW" altLang="zh-TW" b="1" dirty="0"/>
              <a:t>…</a:t>
            </a:r>
            <a:r>
              <a:rPr lang="en-US" altLang="zh-TW" b="1" dirty="0"/>
              <a:t> else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087"/>
            <a:ext cx="5811942" cy="6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奇數偶數判斷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EC48ACD-DF4A-804A-81A8-9A2B1C05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en-US" b="1" dirty="0"/>
              <a:t>流程判斷</a:t>
            </a:r>
            <a:r>
              <a:rPr lang="en-US" altLang="zh-TW" b="1" dirty="0" smtClean="0"/>
              <a:t>-</a:t>
            </a:r>
            <a:r>
              <a:rPr lang="en-US" altLang="zh-TW" b="1" dirty="0" smtClean="0"/>
              <a:t>if </a:t>
            </a:r>
            <a:r>
              <a:rPr lang="zh-TW" altLang="zh-TW" b="1" dirty="0"/>
              <a:t>…</a:t>
            </a:r>
            <a:r>
              <a:rPr lang="en-US" altLang="zh-TW" b="1" dirty="0"/>
              <a:t> else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8" y="2000540"/>
            <a:ext cx="11341872" cy="2303606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5504873" y="4091709"/>
            <a:ext cx="9975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731600" y="4174836"/>
            <a:ext cx="3533127" cy="9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698100" y="4165599"/>
            <a:ext cx="3533127" cy="923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Question 2:</a:t>
            </a:r>
          </a:p>
          <a:p>
            <a:r>
              <a:rPr lang="zh-TW" altLang="en-US" dirty="0" smtClean="0"/>
              <a:t>輸入考試成績，若</a:t>
            </a:r>
            <a:r>
              <a:rPr lang="en-US" altLang="zh-TW" dirty="0" smtClean="0"/>
              <a:t>60</a:t>
            </a:r>
            <a:r>
              <a:rPr lang="zh-TW" altLang="en-US" dirty="0" smtClean="0"/>
              <a:t>以上為顯示及格，</a:t>
            </a:r>
            <a:r>
              <a:rPr lang="en-US" altLang="zh-TW" dirty="0" smtClean="0"/>
              <a:t>59</a:t>
            </a:r>
            <a:r>
              <a:rPr lang="zh-TW" altLang="en-US" dirty="0" smtClean="0"/>
              <a:t>以下為顯示不及格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Question 3:</a:t>
            </a:r>
          </a:p>
          <a:p>
            <a:r>
              <a:rPr lang="zh-TW" altLang="en-US" dirty="0" smtClean="0"/>
              <a:t>輸入兩個整數，這兩個數字互相比較後，顯示出大的數字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EC48ACD-DF4A-804A-81A8-9A2B1C05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en-US" b="1" dirty="0"/>
              <a:t>課堂練習</a:t>
            </a:r>
            <a:r>
              <a:rPr lang="en-US" altLang="zh-TW" b="1" dirty="0" smtClean="0"/>
              <a:t>-</a:t>
            </a:r>
            <a:r>
              <a:rPr lang="en-US" altLang="zh-TW" b="1" dirty="0" smtClean="0"/>
              <a:t>if </a:t>
            </a:r>
            <a:r>
              <a:rPr lang="zh-TW" altLang="zh-TW" b="1" dirty="0"/>
              <a:t>…</a:t>
            </a:r>
            <a:r>
              <a:rPr lang="en-US" altLang="zh-TW" b="1" dirty="0"/>
              <a:t> else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3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97480-A275-834B-B210-EF68D606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TW" altLang="en-US" b="1" dirty="0"/>
              <a:t>流程判斷</a:t>
            </a:r>
            <a:r>
              <a:rPr lang="en-US" altLang="zh-TW" b="1" dirty="0"/>
              <a:t>- </a:t>
            </a:r>
            <a:r>
              <a:rPr lang="en-US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if 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…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 err="1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elif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 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… 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else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敘述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90F21-30E2-D14F-92F1-6116EBBC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條件判斷一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程式碼區塊一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條件判斷二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程式碼區塊二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程式碼區塊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5" name="內容版面配置區 3" descr="../../../../Downloads/p21.jpg">
            <a:extLst>
              <a:ext uri="{FF2B5EF4-FFF2-40B4-BE49-F238E27FC236}">
                <a16:creationId xmlns:a16="http://schemas.microsoft.com/office/drawing/2014/main" id="{7F8D5B0B-B1A6-9949-8ED9-B272EE166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80" y="1566001"/>
            <a:ext cx="7609114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0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D7519-4050-374A-A682-3CEA1755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143"/>
            <a:ext cx="4186473" cy="4628820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請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輸入數字分數，程式將回應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等級。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BB97480-A275-834B-B210-EF68D60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TW" altLang="en-US" b="1" dirty="0"/>
              <a:t>流程判斷</a:t>
            </a:r>
            <a:r>
              <a:rPr lang="en-US" altLang="zh-TW" b="1" dirty="0"/>
              <a:t>- </a:t>
            </a:r>
            <a:r>
              <a:rPr lang="en-US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if 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…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 err="1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elif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 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… 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else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敘述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35" y="1367952"/>
            <a:ext cx="6382692" cy="54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7" y="1566001"/>
            <a:ext cx="4900238" cy="462068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票價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收費標準是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zh-TW" altLang="zh-TW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小於等於</a:t>
            </a:r>
            <a:r>
              <a:rPr lang="en-US" altLang="zh-TW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TW" altLang="zh-TW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歲或大於等於</a:t>
            </a:r>
            <a:r>
              <a:rPr lang="en-US" altLang="zh-TW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zh-TW" altLang="zh-TW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歲，收費是打</a:t>
            </a:r>
            <a:r>
              <a:rPr lang="en-US" altLang="zh-TW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折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zh-TW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7-12</a:t>
            </a:r>
            <a:r>
              <a:rPr lang="zh-TW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歲或</a:t>
            </a:r>
            <a:r>
              <a:rPr lang="en-US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60-79</a:t>
            </a:r>
            <a:r>
              <a:rPr lang="zh-TW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歲，收費是打</a:t>
            </a:r>
            <a:r>
              <a:rPr lang="en-US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TW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折</a:t>
            </a:r>
            <a:r>
              <a:rPr lang="zh-TW" altLang="zh-TW" kern="1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請輸入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年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齡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令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程式計算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票價。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18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BB97480-A275-834B-B210-EF68D60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TW" altLang="en-US" b="1" dirty="0"/>
              <a:t>流程判斷</a:t>
            </a:r>
            <a:r>
              <a:rPr lang="en-US" altLang="zh-TW" b="1" dirty="0"/>
              <a:t>- </a:t>
            </a:r>
            <a:r>
              <a:rPr lang="en-US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if 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…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 err="1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elif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 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… 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else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敘述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265" y="1566001"/>
            <a:ext cx="5512836" cy="47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79445-760D-5E45-8ADA-E0D2AEEF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流程判斷</a:t>
            </a:r>
            <a:r>
              <a:rPr lang="en-US" altLang="zh-TW" b="1" dirty="0"/>
              <a:t>-</a:t>
            </a:r>
            <a:r>
              <a:rPr lang="zh-TW" altLang="zh-TW" b="1" dirty="0" smtClean="0"/>
              <a:t>巢</a:t>
            </a:r>
            <a:r>
              <a:rPr lang="zh-TW" altLang="zh-TW" b="1" dirty="0"/>
              <a:t>狀的</a:t>
            </a:r>
            <a:r>
              <a:rPr lang="en-US" altLang="zh-TW" b="1" dirty="0"/>
              <a:t>if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341F4-085C-B849-A4C5-9CF54F5F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 algn="just">
              <a:spcAft>
                <a:spcPts val="0"/>
              </a:spcAft>
              <a:buNone/>
            </a:pP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../../../../Downloads/p22.jpg">
            <a:extLst>
              <a:ext uri="{FF2B5EF4-FFF2-40B4-BE49-F238E27FC236}">
                <a16:creationId xmlns:a16="http://schemas.microsoft.com/office/drawing/2014/main" id="{CA244212-D929-2846-A2CD-C35CE22EDD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71" y="1905626"/>
            <a:ext cx="7125602" cy="321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2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7805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zh-TW" b="1" dirty="0" smtClean="0"/>
              <a:t>流程控制</a:t>
            </a:r>
            <a:endParaRPr lang="zh-TW" altLang="zh-TW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175463"/>
            <a:ext cx="6949440" cy="26559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TW" b="1" dirty="0"/>
              <a:t>關係運算子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zh-TW" b="1" dirty="0"/>
              <a:t>邏輯</a:t>
            </a:r>
            <a:r>
              <a:rPr lang="zh-TW" altLang="zh-TW" b="1" dirty="0" smtClean="0"/>
              <a:t>運算子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流程</a:t>
            </a:r>
            <a:r>
              <a:rPr lang="zh-TW" altLang="en-US" b="1" dirty="0" smtClean="0"/>
              <a:t>判斷  </a:t>
            </a:r>
            <a:r>
              <a:rPr lang="en-US" altLang="zh-TW" b="1" dirty="0" smtClean="0"/>
              <a:t>IF</a:t>
            </a:r>
            <a:r>
              <a:rPr lang="zh-TW" altLang="en-US" b="1" dirty="0" smtClean="0"/>
              <a:t> 系列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zh-TW" b="1" dirty="0"/>
              <a:t>尚未設定的變數值</a:t>
            </a:r>
            <a:r>
              <a:rPr lang="en-US" altLang="zh-TW" b="1" dirty="0" smtClean="0"/>
              <a:t>None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t>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流程判斷</a:t>
            </a:r>
            <a:r>
              <a:rPr lang="en-US" altLang="zh-TW" b="1" dirty="0"/>
              <a:t>-</a:t>
            </a:r>
            <a:r>
              <a:rPr lang="zh-TW" altLang="zh-TW" b="1" dirty="0"/>
              <a:t>巢狀的</a:t>
            </a:r>
            <a:r>
              <a:rPr lang="en-US" altLang="zh-TW" b="1" dirty="0"/>
              <a:t>if</a:t>
            </a:r>
            <a:r>
              <a:rPr lang="zh-TW" altLang="zh-TW" b="1" dirty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7" y="1566001"/>
            <a:ext cx="5226163" cy="4620682"/>
          </a:xfrm>
        </p:spPr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測試某一年是否潤年，潤年的條件是首先</a:t>
            </a:r>
            <a:r>
              <a:rPr lang="zh-TW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可以被</a:t>
            </a:r>
            <a:r>
              <a:rPr lang="en-US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TW" altLang="zh-TW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整除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相當於沒有餘數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，這個條件成立時，還必須符合，它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除以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時餘數不為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TW" altLang="zh-TW" b="1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或是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除以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400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時餘數為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，當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個條件皆符合才算潤年。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50" y="1459653"/>
            <a:ext cx="5539068" cy="50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57906-B8CB-4240-A5C8-B5B5E098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尚未</a:t>
            </a:r>
            <a:r>
              <a:rPr lang="zh-TW" altLang="zh-TW" b="1" dirty="0"/>
              <a:t>設定的變數值</a:t>
            </a:r>
            <a:r>
              <a:rPr lang="en-US" altLang="zh-TW" b="1" dirty="0"/>
              <a:t>None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1F115-292F-1347-86A6-77547E50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有人喜歡在程式設計時，將所有變數先定義好，在未使用到之前先設定成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，所以要注意它的變數類型</a:t>
            </a: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注意</a:t>
            </a:r>
            <a:r>
              <a:rPr lang="en-US" altLang="zh-TW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!None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在布林值運算時會被當作</a:t>
            </a:r>
            <a:r>
              <a:rPr lang="en-US" altLang="zh-TW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490" y="2030887"/>
            <a:ext cx="5053388" cy="13841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90" y="3521424"/>
            <a:ext cx="5464643" cy="31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65386-4767-AF41-80D1-E006BE52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課堂練習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02261-7E4F-0341-91B4-35C93F6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Question </a:t>
            </a:r>
            <a:r>
              <a:rPr lang="en-US" altLang="zh-TW" dirty="0" smtClean="0"/>
              <a:t>4-</a:t>
            </a:r>
            <a:r>
              <a:rPr lang="zh-TW" altLang="zh-TW" b="1" dirty="0" smtClean="0"/>
              <a:t>設計</a:t>
            </a:r>
            <a:r>
              <a:rPr lang="zh-TW" altLang="zh-TW" b="1" dirty="0"/>
              <a:t>人體體重健康判斷程式</a:t>
            </a:r>
            <a:endParaRPr lang="zh-TW" altLang="zh-TW" dirty="0"/>
          </a:p>
          <a:p>
            <a:r>
              <a:rPr lang="en-US" altLang="zh-TW" dirty="0"/>
              <a:t>BMI(Body Mass Index)</a:t>
            </a:r>
            <a:r>
              <a:rPr lang="zh-TW" altLang="zh-TW" dirty="0"/>
              <a:t>指數又稱身高體重指數</a:t>
            </a:r>
            <a:r>
              <a:rPr lang="en-US" altLang="zh-TW" dirty="0"/>
              <a:t>(</a:t>
            </a:r>
            <a:r>
              <a:rPr lang="zh-TW" altLang="zh-TW" dirty="0"/>
              <a:t>也稱身體質量指數</a:t>
            </a:r>
            <a:r>
              <a:rPr lang="en-US" altLang="zh-TW" dirty="0" smtClean="0"/>
              <a:t>)</a:t>
            </a:r>
          </a:p>
          <a:p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BMI = 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體重 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身高</a:t>
            </a:r>
            <a:r>
              <a:rPr lang="en-US" altLang="zh-TW" kern="1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人體健康體重指數判斷程式，這個程式會要求輸入身高與體重，然後計算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指數，由這個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指數判斷體重是否正常。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TW" kern="100" baseline="30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1C3B26-5C47-C542-87D6-AEEA1B26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55" y="3580335"/>
            <a:ext cx="7202517" cy="28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請先輸入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來選擇轉換成華氏或攝氏溫度，輸入該溫度後再轉成對應的華氏或 攝氏溫度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請輸入西元出生年，請以</a:t>
            </a:r>
            <a:r>
              <a:rPr lang="en-US" altLang="zh-TW" dirty="0" smtClean="0"/>
              <a:t>1900</a:t>
            </a:r>
            <a:r>
              <a:rPr lang="zh-TW" altLang="en-US" dirty="0" smtClean="0"/>
              <a:t>年後為主，輸入完後，會出現對應的生肖年，如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1900</a:t>
            </a:r>
            <a:r>
              <a:rPr lang="zh-TW" altLang="en-US" dirty="0" smtClean="0"/>
              <a:t>年 為 老鼠。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請輸入三個數字，並由程式將他由大排到小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三角形的組成條件是任意兩邊加起來需大於第三邊；</a:t>
            </a:r>
            <a:r>
              <a:rPr lang="zh-TW" altLang="en-US" dirty="0"/>
              <a:t>請輸入三個數字來確定是否可以組成三角形</a:t>
            </a:r>
            <a:r>
              <a:rPr lang="zh-TW" altLang="en-US" dirty="0" smtClean="0"/>
              <a:t>，若是可以請輸出周長，若是不行，請輸出無法組成三角形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請設計一遊戲程式，可以猜測心中所想的數字，其數字為</a:t>
            </a:r>
            <a:r>
              <a:rPr lang="en-US" altLang="zh-TW" dirty="0" smtClean="0">
                <a:solidFill>
                  <a:srgbClr val="FF0000"/>
                </a:solidFill>
              </a:rPr>
              <a:t>0-7</a:t>
            </a:r>
            <a:r>
              <a:rPr lang="zh-TW" altLang="en-US" dirty="0" smtClean="0">
                <a:solidFill>
                  <a:srgbClr val="FF0000"/>
                </a:solidFill>
              </a:rPr>
              <a:t>之間，透過多次的輸入猜測，最後輸出心中所想的數字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626364" lvl="1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Tip : 2</a:t>
            </a:r>
            <a:r>
              <a:rPr lang="zh-TW" altLang="en-US" dirty="0" smtClean="0">
                <a:solidFill>
                  <a:srgbClr val="FF0000"/>
                </a:solidFill>
              </a:rPr>
              <a:t>進位的比對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626364" lvl="1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Tip : </a:t>
            </a:r>
            <a:r>
              <a:rPr lang="zh-TW" altLang="en-US" dirty="0" smtClean="0">
                <a:solidFill>
                  <a:srgbClr val="FF0000"/>
                </a:solidFill>
              </a:rPr>
              <a:t>多階段的問題，代表程式可能有多個輸入的時間點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8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85" y="2327996"/>
            <a:ext cx="10964648" cy="24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26" y="2129848"/>
            <a:ext cx="10388825" cy="38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39" y="2171445"/>
            <a:ext cx="8640836" cy="46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27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47" y="2313740"/>
            <a:ext cx="10257765" cy="40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D8035-421F-0747-9A88-AFCBCF5A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關係</a:t>
            </a:r>
            <a:r>
              <a:rPr lang="zh-TW" altLang="zh-TW" b="1" dirty="0"/>
              <a:t>運算子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A2E797-86AB-5440-B0FB-4A05D2FD8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21" y="1978365"/>
            <a:ext cx="9849957" cy="3703977"/>
          </a:xfrm>
        </p:spPr>
      </p:pic>
    </p:spTree>
    <p:extLst>
      <p:ext uri="{BB962C8B-B14F-4D97-AF65-F5344CB8AC3E}">
        <p14:creationId xmlns:p14="http://schemas.microsoft.com/office/powerpoint/2010/main" val="17391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605F4-57E9-9146-B7BE-CBED905B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邏輯</a:t>
            </a:r>
            <a:r>
              <a:rPr lang="zh-TW" altLang="zh-TW" b="1" dirty="0"/>
              <a:t>運算子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4A35B-CB2B-FE4A-8E46-5C5F5619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and	--- </a:t>
            </a:r>
            <a:r>
              <a:rPr lang="zh-TW" altLang="zh-TW" dirty="0"/>
              <a:t>相當於邏輯符號</a:t>
            </a:r>
            <a:r>
              <a:rPr lang="en-US" altLang="zh-TW" dirty="0"/>
              <a:t>AND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E1C153-68DD-6C4E-BD7B-1263B5814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26" y="2068843"/>
            <a:ext cx="4049485" cy="21041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06" y="1459653"/>
            <a:ext cx="580990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8FD21-7C93-D94C-A5D8-AC41ECB8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611517"/>
            <a:ext cx="6793871" cy="4311949"/>
          </a:xfrm>
        </p:spPr>
        <p:txBody>
          <a:bodyPr/>
          <a:lstStyle/>
          <a:p>
            <a:r>
              <a:rPr lang="en-US" altLang="zh-TW" dirty="0"/>
              <a:t>or  --- </a:t>
            </a:r>
            <a:r>
              <a:rPr lang="zh-TW" altLang="zh-TW" dirty="0"/>
              <a:t>相當於邏輯符號</a:t>
            </a:r>
            <a:r>
              <a:rPr lang="en-US" altLang="zh-TW" dirty="0"/>
              <a:t>OR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AE57DA-0772-3C42-9CF0-F7977E56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16" y="2170251"/>
            <a:ext cx="3725636" cy="194381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B3605F4-57E9-9146-B7BE-CBED905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zh-TW" b="1" dirty="0" smtClean="0"/>
              <a:t>邏輯</a:t>
            </a:r>
            <a:r>
              <a:rPr lang="zh-TW" altLang="zh-TW" b="1" dirty="0"/>
              <a:t>運算子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32" y="981451"/>
            <a:ext cx="5778799" cy="52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7846A-809F-FC45-AAFA-0F70F6AD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36" y="1656783"/>
            <a:ext cx="9823764" cy="4520179"/>
          </a:xfrm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   --- 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相當於邏輯符號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NOT</a:t>
            </a:r>
          </a:p>
          <a:p>
            <a:endParaRPr kumimoji="1" lang="en-US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1D045A-1168-994B-A9B7-B87DD95C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6" y="2089733"/>
            <a:ext cx="4512438" cy="159906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7B3605F4-57E9-9146-B7BE-CBED905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zh-TW" b="1" dirty="0" smtClean="0"/>
              <a:t>邏輯</a:t>
            </a:r>
            <a:r>
              <a:rPr lang="zh-TW" altLang="zh-TW" b="1" dirty="0"/>
              <a:t>運算子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53" y="1376663"/>
            <a:ext cx="5687612" cy="46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A585B-1750-DA40-B9AB-C9636394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流程判斷</a:t>
            </a:r>
            <a:r>
              <a:rPr lang="en-US" altLang="zh-TW" b="1" dirty="0"/>
              <a:t>-</a:t>
            </a:r>
            <a:r>
              <a:rPr lang="en-US" altLang="zh-TW" b="1" dirty="0" smtClean="0"/>
              <a:t>if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2F64C-1E81-3D47-AB77-6C310B22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條件判斷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#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條件判斷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外的小括號可有可無</a:t>
            </a:r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程式碼區塊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76200" indent="0" algn="just">
              <a:spcAft>
                <a:spcPts val="0"/>
              </a:spcAft>
              <a:buNone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條件判斷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程式碼區塊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 descr="../../../../Downloads/p9.jpg">
            <a:extLst>
              <a:ext uri="{FF2B5EF4-FFF2-40B4-BE49-F238E27FC236}">
                <a16:creationId xmlns:a16="http://schemas.microsoft.com/office/drawing/2014/main" id="{F2FA133C-584F-834B-9044-50306B8E1E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9813"/>
            <a:ext cx="4614250" cy="367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0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10026" y="1566001"/>
            <a:ext cx="9371948" cy="4620682"/>
          </a:xfrm>
        </p:spPr>
        <p:txBody>
          <a:bodyPr/>
          <a:lstStyle/>
          <a:p>
            <a:r>
              <a:rPr lang="zh-TW" altLang="en-US" dirty="0" smtClean="0"/>
              <a:t>在其他的程式中，若是有</a:t>
            </a:r>
            <a:r>
              <a:rPr lang="en-US" altLang="zh-TW" dirty="0" smtClean="0"/>
              <a:t>if</a:t>
            </a:r>
            <a:r>
              <a:rPr lang="zh-TW" altLang="en-US" dirty="0" smtClean="0"/>
              <a:t>的判斷，會用 </a:t>
            </a:r>
            <a:r>
              <a:rPr lang="en-US" altLang="zh-TW" dirty="0" smtClean="0">
                <a:solidFill>
                  <a:srgbClr val="0070C0"/>
                </a:solidFill>
              </a:rPr>
              <a:t>{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}</a:t>
            </a:r>
            <a:r>
              <a:rPr lang="zh-TW" altLang="en-US" dirty="0" smtClean="0"/>
              <a:t>包起來，代表程式碼區塊的間隔，但在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內，</a:t>
            </a:r>
            <a:r>
              <a:rPr lang="zh-TW" altLang="en-US" dirty="0" smtClean="0">
                <a:solidFill>
                  <a:srgbClr val="0070C0"/>
                </a:solidFill>
              </a:rPr>
              <a:t>各程式碼的間隔是按照內縮來做區分</a:t>
            </a:r>
            <a:r>
              <a:rPr lang="zh-TW" altLang="en-US" dirty="0" smtClean="0"/>
              <a:t>，正常是內縮四個字元大小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四個空白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，大多數的</a:t>
            </a:r>
            <a:r>
              <a:rPr lang="en-US" altLang="zh-TW" dirty="0" smtClean="0"/>
              <a:t>IDE</a:t>
            </a:r>
            <a:r>
              <a:rPr lang="zh-TW" altLang="en-US" dirty="0" smtClean="0"/>
              <a:t>會在打了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後自動內縮四個，當然你要縮五個、六個來當區分都可以。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6BA585B-1750-DA40-B9AB-C963639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en-US" b="1" dirty="0" smtClean="0"/>
              <a:t>流程判斷</a:t>
            </a:r>
            <a:r>
              <a:rPr lang="en-US" altLang="zh-TW" b="1" dirty="0"/>
              <a:t>-</a:t>
            </a:r>
            <a:r>
              <a:rPr lang="en-US" altLang="zh-TW" b="1" dirty="0" smtClean="0"/>
              <a:t>if</a:t>
            </a:r>
            <a:r>
              <a:rPr lang="zh-TW" altLang="zh-TW" b="1" dirty="0"/>
              <a:t>敘述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98" y="3635980"/>
            <a:ext cx="8951403" cy="273439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986001" y="5238206"/>
            <a:ext cx="724277" cy="90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986001" y="5822945"/>
            <a:ext cx="724277" cy="90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20298" y="4451927"/>
            <a:ext cx="365703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6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除了數字的比對，也可以使用文字的比對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2020年7月12日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BA585B-1750-DA40-B9AB-C9636394B947}"/>
              </a:ext>
            </a:extLst>
          </p:cNvPr>
          <p:cNvSpPr txBox="1">
            <a:spLocks/>
          </p:cNvSpPr>
          <p:nvPr/>
        </p:nvSpPr>
        <p:spPr>
          <a:xfrm>
            <a:off x="1562426" y="4284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b="1" smtClean="0"/>
              <a:t>流程判斷</a:t>
            </a:r>
            <a:r>
              <a:rPr lang="en-US" altLang="zh-TW" b="1" smtClean="0"/>
              <a:t>-if</a:t>
            </a:r>
            <a:r>
              <a:rPr lang="zh-TW" altLang="zh-TW" b="1" smtClean="0"/>
              <a:t>敘述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26" y="2060256"/>
            <a:ext cx="9638465" cy="43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生態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536_TF03098889.potx" id="{14DC7D65-1987-442C-A6CA-B2896D74C7EE}" vid="{1EA0D050-4C6A-4023-BC3D-4086ADBB48E5}"/>
    </a:ext>
  </a:extLst>
</a:theme>
</file>

<file path=ppt/theme/theme2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自然生態教育相片簡報</Template>
  <TotalTime>521</TotalTime>
  <Words>891</Words>
  <Application>Microsoft Office PowerPoint</Application>
  <PresentationFormat>寬螢幕</PresentationFormat>
  <Paragraphs>149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Lantinghei TC Demibold</vt:lpstr>
      <vt:lpstr>微軟正黑體</vt:lpstr>
      <vt:lpstr>新細明體</vt:lpstr>
      <vt:lpstr>Arial</vt:lpstr>
      <vt:lpstr>Calibri</vt:lpstr>
      <vt:lpstr>Corbel</vt:lpstr>
      <vt:lpstr>Times New Roman</vt:lpstr>
      <vt:lpstr>生態 16x9</vt:lpstr>
      <vt:lpstr>Python</vt:lpstr>
      <vt:lpstr>6.流程控制</vt:lpstr>
      <vt:lpstr>關係運算子</vt:lpstr>
      <vt:lpstr>邏輯運算子</vt:lpstr>
      <vt:lpstr>邏輯運算子</vt:lpstr>
      <vt:lpstr>邏輯運算子</vt:lpstr>
      <vt:lpstr>流程判斷-if敘述</vt:lpstr>
      <vt:lpstr>流程判斷-if敘述</vt:lpstr>
      <vt:lpstr>PowerPoint 簡報</vt:lpstr>
      <vt:lpstr>課堂練習-if敘述</vt:lpstr>
      <vt:lpstr>流程判斷-if … else敘述</vt:lpstr>
      <vt:lpstr>流程判斷-if … else敘述</vt:lpstr>
      <vt:lpstr>流程判斷-if … else敘述</vt:lpstr>
      <vt:lpstr>流程判斷-if … else敘述</vt:lpstr>
      <vt:lpstr>課堂練習-if … else敘述</vt:lpstr>
      <vt:lpstr>流程判斷- if … elif … else敘述</vt:lpstr>
      <vt:lpstr>流程判斷- if … elif … else敘述</vt:lpstr>
      <vt:lpstr>流程判斷- if … elif … else敘述</vt:lpstr>
      <vt:lpstr>流程判斷-巢狀的if敘述</vt:lpstr>
      <vt:lpstr>流程判斷-巢狀的if敘述</vt:lpstr>
      <vt:lpstr>尚未設定的變數值None</vt:lpstr>
      <vt:lpstr>課堂練習</vt:lpstr>
      <vt:lpstr>HOMEWORK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啟成 陳</dc:creator>
  <cp:lastModifiedBy>啟成 陳</cp:lastModifiedBy>
  <cp:revision>59</cp:revision>
  <dcterms:created xsi:type="dcterms:W3CDTF">2020-07-02T13:07:55Z</dcterms:created>
  <dcterms:modified xsi:type="dcterms:W3CDTF">2020-07-12T07:01:30Z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