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78" autoAdjust="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2F70-8D4E-4183-9C5B-EA49FCCC211E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F51C-A8E5-4618-8915-AB9F881E7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4876" y="2357430"/>
            <a:ext cx="4429124" cy="42862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3600" b="1" dirty="0" smtClean="0">
                <a:solidFill>
                  <a:schemeClr val="accent2"/>
                </a:solidFill>
              </a:rPr>
              <a:t>패션시즌</a:t>
            </a:r>
            <a:r>
              <a:rPr lang="ko-KR" altLang="en-US" sz="3600" b="1" dirty="0" smtClean="0"/>
              <a:t> 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4876" y="3214686"/>
            <a:ext cx="4429124" cy="10001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Android mini project</a:t>
            </a:r>
          </a:p>
          <a:p>
            <a:pPr algn="l"/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2014.05.21 ~ 2014.05.26</a:t>
            </a:r>
          </a:p>
          <a:p>
            <a:pPr algn="l"/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YOON TAEWAN</a:t>
            </a: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86314" y="2857496"/>
            <a:ext cx="4357686" cy="2143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857884" y="2786058"/>
            <a:ext cx="3286116" cy="285752"/>
            <a:chOff x="5857884" y="2786058"/>
            <a:chExt cx="3286116" cy="285752"/>
          </a:xfrm>
        </p:grpSpPr>
        <p:sp>
          <p:nvSpPr>
            <p:cNvPr id="5" name="대각선 방향의 모서리가 잘린 사각형 4"/>
            <p:cNvSpPr/>
            <p:nvPr/>
          </p:nvSpPr>
          <p:spPr>
            <a:xfrm>
              <a:off x="6000760" y="2928934"/>
              <a:ext cx="3143240" cy="142876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대각선 방향의 모서리가 잘린 사각형 5"/>
            <p:cNvSpPr/>
            <p:nvPr/>
          </p:nvSpPr>
          <p:spPr>
            <a:xfrm>
              <a:off x="5857884" y="2786058"/>
              <a:ext cx="3286116" cy="142876"/>
            </a:xfrm>
            <a:prstGeom prst="snip2Diag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7884" y="2285992"/>
            <a:ext cx="32861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2"/>
                </a:solidFill>
              </a:rPr>
              <a:t>계획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500834"/>
            <a:ext cx="9144000" cy="142876"/>
            <a:chOff x="0" y="6500834"/>
            <a:chExt cx="9144000" cy="1428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71604" y="6500834"/>
              <a:ext cx="7572396" cy="1428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0" y="6500834"/>
              <a:ext cx="7572396" cy="14287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2528" y="60007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6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642918"/>
            <a:ext cx="8001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accent2"/>
                </a:solidFill>
              </a:rPr>
              <a:t>1.  </a:t>
            </a:r>
            <a:r>
              <a:rPr lang="ko-KR" altLang="en-US" dirty="0" smtClean="0">
                <a:solidFill>
                  <a:schemeClr val="accent2"/>
                </a:solidFill>
              </a:rPr>
              <a:t>사전 작업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2"/>
                </a:solidFill>
              </a:rPr>
              <a:t>아이템 선정 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</a:p>
          <a:p>
            <a:pPr marL="342900" indent="-342900"/>
            <a:r>
              <a:rPr lang="en-US" altLang="ko-KR" dirty="0" smtClean="0">
                <a:solidFill>
                  <a:schemeClr val="accent2"/>
                </a:solidFill>
              </a:rPr>
              <a:t>	-- </a:t>
            </a:r>
            <a:r>
              <a:rPr lang="ko-KR" altLang="en-US" dirty="0" smtClean="0">
                <a:solidFill>
                  <a:schemeClr val="accent2"/>
                </a:solidFill>
              </a:rPr>
              <a:t>올해의 </a:t>
            </a:r>
            <a:r>
              <a:rPr lang="en-US" altLang="ko-KR" dirty="0" smtClean="0">
                <a:solidFill>
                  <a:schemeClr val="accent2"/>
                </a:solidFill>
              </a:rPr>
              <a:t>Hot </a:t>
            </a:r>
            <a:r>
              <a:rPr lang="ko-KR" altLang="en-US" dirty="0" smtClean="0">
                <a:solidFill>
                  <a:schemeClr val="accent2"/>
                </a:solidFill>
              </a:rPr>
              <a:t>한 패션 </a:t>
            </a:r>
            <a:r>
              <a:rPr lang="ko-KR" altLang="en-US" dirty="0" err="1" smtClean="0">
                <a:solidFill>
                  <a:schemeClr val="accent2"/>
                </a:solidFill>
              </a:rPr>
              <a:t>트랜드</a:t>
            </a:r>
            <a:r>
              <a:rPr lang="ko-KR" altLang="en-US" dirty="0" smtClean="0">
                <a:solidFill>
                  <a:schemeClr val="accent2"/>
                </a:solidFill>
              </a:rPr>
              <a:t> 정보를 남</a:t>
            </a:r>
            <a:r>
              <a:rPr lang="en-US" altLang="ko-KR" dirty="0" smtClean="0">
                <a:solidFill>
                  <a:schemeClr val="accent2"/>
                </a:solidFill>
              </a:rPr>
              <a:t>/</a:t>
            </a:r>
            <a:r>
              <a:rPr lang="ko-KR" altLang="en-US" dirty="0" smtClean="0">
                <a:solidFill>
                  <a:schemeClr val="accent2"/>
                </a:solidFill>
              </a:rPr>
              <a:t>여 성별로 보여주게 함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accent2"/>
                </a:solidFill>
              </a:rPr>
              <a:t>	-- </a:t>
            </a:r>
            <a:r>
              <a:rPr lang="ko-KR" altLang="en-US" dirty="0" smtClean="0">
                <a:solidFill>
                  <a:schemeClr val="accent2"/>
                </a:solidFill>
              </a:rPr>
              <a:t>괜찮은 상품의 대한 가격과 상세정보를 보여주며 장바구니를 활용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accent2"/>
                </a:solidFill>
              </a:rPr>
              <a:t>	-- </a:t>
            </a:r>
            <a:r>
              <a:rPr lang="en-US" altLang="ko-KR" dirty="0" err="1" smtClean="0">
                <a:solidFill>
                  <a:schemeClr val="accent2"/>
                </a:solidFill>
              </a:rPr>
              <a:t>MyCart</a:t>
            </a:r>
            <a:r>
              <a:rPr lang="en-US" altLang="ko-KR" dirty="0" smtClean="0">
                <a:solidFill>
                  <a:schemeClr val="accent2"/>
                </a:solidFill>
              </a:rPr>
              <a:t> (</a:t>
            </a:r>
            <a:r>
              <a:rPr lang="ko-KR" altLang="en-US" dirty="0" smtClean="0">
                <a:solidFill>
                  <a:schemeClr val="accent2"/>
                </a:solidFill>
              </a:rPr>
              <a:t>장바구니</a:t>
            </a:r>
            <a:r>
              <a:rPr lang="en-US" altLang="ko-KR" dirty="0" smtClean="0">
                <a:solidFill>
                  <a:schemeClr val="accent2"/>
                </a:solidFill>
              </a:rPr>
              <a:t>) </a:t>
            </a:r>
            <a:r>
              <a:rPr lang="ko-KR" altLang="en-US" dirty="0" smtClean="0">
                <a:solidFill>
                  <a:schemeClr val="accent2"/>
                </a:solidFill>
              </a:rPr>
              <a:t>에서 내가 담아놓은 상품을 언제든지 볼수있게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함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accent2"/>
                </a:solidFill>
              </a:rPr>
              <a:t>2.  </a:t>
            </a:r>
            <a:r>
              <a:rPr lang="ko-KR" altLang="en-US" dirty="0" smtClean="0">
                <a:solidFill>
                  <a:schemeClr val="accent2"/>
                </a:solidFill>
              </a:rPr>
              <a:t>자료 및 이미지 수집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accent2"/>
                </a:solidFill>
              </a:rPr>
              <a:t>	-- </a:t>
            </a:r>
            <a:r>
              <a:rPr lang="ko-KR" altLang="en-US" dirty="0" smtClean="0">
                <a:solidFill>
                  <a:schemeClr val="accent2"/>
                </a:solidFill>
              </a:rPr>
              <a:t>메인 남</a:t>
            </a:r>
            <a:r>
              <a:rPr lang="en-US" altLang="ko-KR" dirty="0" smtClean="0">
                <a:solidFill>
                  <a:schemeClr val="accent2"/>
                </a:solidFill>
              </a:rPr>
              <a:t>/</a:t>
            </a:r>
            <a:r>
              <a:rPr lang="ko-KR" altLang="en-US" dirty="0" smtClean="0">
                <a:solidFill>
                  <a:schemeClr val="accent2"/>
                </a:solidFill>
              </a:rPr>
              <a:t>여 별 사진 수집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accent2"/>
                </a:solidFill>
              </a:rPr>
              <a:t>	-- </a:t>
            </a:r>
            <a:r>
              <a:rPr lang="ko-KR" altLang="en-US" dirty="0" smtClean="0">
                <a:solidFill>
                  <a:schemeClr val="accent2"/>
                </a:solidFill>
              </a:rPr>
              <a:t>시즌 별 해당 상품 이미지 수집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accent2"/>
                </a:solidFill>
              </a:rPr>
              <a:t>3.  </a:t>
            </a:r>
            <a:r>
              <a:rPr lang="ko-KR" altLang="en-US" dirty="0" smtClean="0">
                <a:solidFill>
                  <a:schemeClr val="accent2"/>
                </a:solidFill>
              </a:rPr>
              <a:t>기본 </a:t>
            </a:r>
            <a:r>
              <a:rPr lang="ko-KR" altLang="en-US" dirty="0" smtClean="0">
                <a:solidFill>
                  <a:schemeClr val="accent2"/>
                </a:solidFill>
              </a:rPr>
              <a:t>레이아웃 작업</a:t>
            </a:r>
            <a:r>
              <a:rPr lang="en-US" altLang="ko-KR" dirty="0" smtClean="0">
                <a:solidFill>
                  <a:schemeClr val="accent2"/>
                </a:solidFill>
              </a:rPr>
              <a:t>(xml)</a:t>
            </a:r>
          </a:p>
          <a:p>
            <a:pPr marL="342900" indent="-342900">
              <a:buAutoNum type="arabicPeriod" startAt="3"/>
            </a:pPr>
            <a:endParaRPr lang="en-US" altLang="ko-KR" dirty="0" smtClean="0">
              <a:solidFill>
                <a:schemeClr val="accent2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accent2"/>
                </a:solidFill>
              </a:rPr>
              <a:t>4.  </a:t>
            </a:r>
            <a:r>
              <a:rPr lang="ko-KR" altLang="en-US" dirty="0" smtClean="0">
                <a:solidFill>
                  <a:schemeClr val="accent2"/>
                </a:solidFill>
              </a:rPr>
              <a:t>각 </a:t>
            </a:r>
            <a:r>
              <a:rPr lang="ko-KR" altLang="en-US" dirty="0" err="1" smtClean="0">
                <a:solidFill>
                  <a:schemeClr val="accent2"/>
                </a:solidFill>
              </a:rPr>
              <a:t>위젯의</a:t>
            </a:r>
            <a:r>
              <a:rPr lang="ko-KR" altLang="en-US" dirty="0" smtClean="0">
                <a:solidFill>
                  <a:schemeClr val="accent2"/>
                </a:solidFill>
              </a:rPr>
              <a:t> 기능 작업</a:t>
            </a:r>
            <a:r>
              <a:rPr lang="en-US" altLang="ko-KR" dirty="0" smtClean="0">
                <a:solidFill>
                  <a:schemeClr val="accent2"/>
                </a:solidFill>
              </a:rPr>
              <a:t>(java)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500834"/>
            <a:ext cx="9144000" cy="142876"/>
            <a:chOff x="0" y="6500834"/>
            <a:chExt cx="9144000" cy="1428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71604" y="6500834"/>
              <a:ext cx="7572396" cy="1428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0" y="6500834"/>
              <a:ext cx="7572396" cy="14287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2528" y="60007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7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C:\Users\user\Desktop\작업일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928670"/>
            <a:ext cx="7286676" cy="4679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6314" y="3214686"/>
            <a:ext cx="4157634" cy="14287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기본 레이아웃</a:t>
            </a:r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상세 설명</a:t>
            </a:r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설명 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계획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6314" y="2214554"/>
            <a:ext cx="928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accent2"/>
                </a:solidFill>
              </a:rPr>
              <a:t>목차</a:t>
            </a:r>
            <a:endParaRPr lang="ko-KR" altLang="en-US" sz="2500" dirty="0">
              <a:solidFill>
                <a:schemeClr val="accent2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86314" y="2857496"/>
            <a:ext cx="4357686" cy="2143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잘린 사각형 4"/>
          <p:cNvSpPr/>
          <p:nvPr/>
        </p:nvSpPr>
        <p:spPr>
          <a:xfrm>
            <a:off x="6000760" y="2928934"/>
            <a:ext cx="3143240" cy="142876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방향의 모서리가 잘린 사각형 5"/>
          <p:cNvSpPr/>
          <p:nvPr/>
        </p:nvSpPr>
        <p:spPr>
          <a:xfrm>
            <a:off x="5857884" y="2786058"/>
            <a:ext cx="3286116" cy="142876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57884" y="2285992"/>
            <a:ext cx="32861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2"/>
                </a:solidFill>
              </a:rPr>
              <a:t>기본 레이아웃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14282" y="1071546"/>
            <a:ext cx="8734476" cy="4298422"/>
            <a:chOff x="214282" y="1071546"/>
            <a:chExt cx="8734476" cy="4298422"/>
          </a:xfrm>
        </p:grpSpPr>
        <p:grpSp>
          <p:nvGrpSpPr>
            <p:cNvPr id="6" name="그룹 5"/>
            <p:cNvGrpSpPr/>
            <p:nvPr/>
          </p:nvGrpSpPr>
          <p:grpSpPr>
            <a:xfrm>
              <a:off x="214282" y="1071546"/>
              <a:ext cx="2143140" cy="4071966"/>
              <a:chOff x="357158" y="1000108"/>
              <a:chExt cx="2628900" cy="4972050"/>
            </a:xfrm>
          </p:grpSpPr>
          <p:pic>
            <p:nvPicPr>
              <p:cNvPr id="1026" name="Picture 2" descr="C:\Users\user\Desktop\smart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57158" y="1000108"/>
                <a:ext cx="2628900" cy="4972050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user\Desktop\firs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1472" y="1357298"/>
                <a:ext cx="2214578" cy="4071966"/>
              </a:xfrm>
              <a:prstGeom prst="rect">
                <a:avLst/>
              </a:prstGeom>
              <a:noFill/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2928926" y="5000636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2"/>
                  </a:solidFill>
                </a:rPr>
                <a:t>시즌 별 상품보기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2066" y="5000636"/>
              <a:ext cx="19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2"/>
                  </a:solidFill>
                </a:rPr>
                <a:t>상품별 상세정보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357422" y="3071810"/>
              <a:ext cx="571504" cy="71438"/>
              <a:chOff x="1857356" y="285728"/>
              <a:chExt cx="331471" cy="71438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857356" y="285728"/>
                <a:ext cx="45719" cy="7143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000232" y="285728"/>
                <a:ext cx="45719" cy="7143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143108" y="285728"/>
                <a:ext cx="45719" cy="7143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5206" y="5000636"/>
              <a:ext cx="1500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2"/>
                  </a:solidFill>
                </a:rPr>
                <a:t>장바구니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000364" y="1357298"/>
              <a:ext cx="1876428" cy="3548896"/>
              <a:chOff x="3000364" y="1357298"/>
              <a:chExt cx="1876428" cy="3548896"/>
            </a:xfrm>
          </p:grpSpPr>
          <p:pic>
            <p:nvPicPr>
              <p:cNvPr id="1030" name="Picture 6" descr="C:\Users\user\Desktop\smart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00364" y="1357298"/>
                <a:ext cx="1876428" cy="3548896"/>
              </a:xfrm>
              <a:prstGeom prst="rect">
                <a:avLst/>
              </a:prstGeom>
              <a:noFill/>
            </p:spPr>
          </p:pic>
          <p:pic>
            <p:nvPicPr>
              <p:cNvPr id="1031" name="Picture 7" descr="C:\Users\user\Desktop\man_menu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14678" y="1714488"/>
                <a:ext cx="1500198" cy="278608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5072066" y="1357298"/>
              <a:ext cx="1876428" cy="3548896"/>
              <a:chOff x="5072066" y="1357298"/>
              <a:chExt cx="1876428" cy="3548896"/>
            </a:xfrm>
          </p:grpSpPr>
          <p:pic>
            <p:nvPicPr>
              <p:cNvPr id="21" name="Picture 6" descr="C:\Users\user\Desktop\smart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072066" y="1357298"/>
                <a:ext cx="1876428" cy="3548896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C:\Users\user\Desktop\man_menu_click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14942" y="1714488"/>
                <a:ext cx="1571636" cy="2786082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그룹 27"/>
            <p:cNvGrpSpPr/>
            <p:nvPr/>
          </p:nvGrpSpPr>
          <p:grpSpPr>
            <a:xfrm>
              <a:off x="7072330" y="1357298"/>
              <a:ext cx="1876428" cy="3548896"/>
              <a:chOff x="7072330" y="1357298"/>
              <a:chExt cx="1876428" cy="3548896"/>
            </a:xfrm>
          </p:grpSpPr>
          <p:pic>
            <p:nvPicPr>
              <p:cNvPr id="22" name="Picture 6" descr="C:\Users\user\Desktop\smart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072330" y="1357298"/>
                <a:ext cx="1876428" cy="3548896"/>
              </a:xfrm>
              <a:prstGeom prst="rect">
                <a:avLst/>
              </a:prstGeom>
              <a:noFill/>
            </p:spPr>
          </p:pic>
          <p:pic>
            <p:nvPicPr>
              <p:cNvPr id="1033" name="Picture 9" descr="C:\Users\user\Desktop\Cart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215206" y="1714487"/>
                <a:ext cx="1571636" cy="2786083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" name="그룹 31"/>
          <p:cNvGrpSpPr/>
          <p:nvPr/>
        </p:nvGrpSpPr>
        <p:grpSpPr>
          <a:xfrm>
            <a:off x="0" y="6500834"/>
            <a:ext cx="9144000" cy="142876"/>
            <a:chOff x="0" y="6500834"/>
            <a:chExt cx="9144000" cy="142876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571604" y="6500834"/>
              <a:ext cx="7572396" cy="1428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0" y="6500834"/>
              <a:ext cx="7572396" cy="14287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572528" y="60007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1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857884" y="2786058"/>
            <a:ext cx="3286116" cy="285752"/>
            <a:chOff x="5857884" y="2786058"/>
            <a:chExt cx="3286116" cy="285752"/>
          </a:xfrm>
        </p:grpSpPr>
        <p:sp>
          <p:nvSpPr>
            <p:cNvPr id="5" name="대각선 방향의 모서리가 잘린 사각형 4"/>
            <p:cNvSpPr/>
            <p:nvPr/>
          </p:nvSpPr>
          <p:spPr>
            <a:xfrm>
              <a:off x="6000760" y="2928934"/>
              <a:ext cx="3143240" cy="142876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대각선 방향의 모서리가 잘린 사각형 5"/>
            <p:cNvSpPr/>
            <p:nvPr/>
          </p:nvSpPr>
          <p:spPr>
            <a:xfrm>
              <a:off x="5857884" y="2786058"/>
              <a:ext cx="3286116" cy="142876"/>
            </a:xfrm>
            <a:prstGeom prst="snip2Diag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7884" y="2285992"/>
            <a:ext cx="32861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2"/>
                </a:solidFill>
              </a:rPr>
              <a:t>상세 설명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571472" y="857232"/>
            <a:ext cx="8166445" cy="5072098"/>
            <a:chOff x="571472" y="1000108"/>
            <a:chExt cx="8166445" cy="5072098"/>
          </a:xfrm>
        </p:grpSpPr>
        <p:grpSp>
          <p:nvGrpSpPr>
            <p:cNvPr id="4" name="그룹 3"/>
            <p:cNvGrpSpPr/>
            <p:nvPr/>
          </p:nvGrpSpPr>
          <p:grpSpPr>
            <a:xfrm>
              <a:off x="571472" y="1000108"/>
              <a:ext cx="3071834" cy="5072098"/>
              <a:chOff x="357158" y="1000108"/>
              <a:chExt cx="2628900" cy="4972050"/>
            </a:xfrm>
          </p:grpSpPr>
          <p:pic>
            <p:nvPicPr>
              <p:cNvPr id="5" name="Picture 2" descr="C:\Users\user\Desktop\smart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57158" y="1000108"/>
                <a:ext cx="2628900" cy="4972050"/>
              </a:xfrm>
              <a:prstGeom prst="rect">
                <a:avLst/>
              </a:prstGeom>
              <a:noFill/>
            </p:spPr>
          </p:pic>
          <p:pic>
            <p:nvPicPr>
              <p:cNvPr id="6" name="Picture 3" descr="C:\Users\user\Desktop\firs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1472" y="1357298"/>
                <a:ext cx="2214578" cy="407196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1428728" y="1357298"/>
              <a:ext cx="6858048" cy="3500462"/>
              <a:chOff x="1428728" y="1357298"/>
              <a:chExt cx="6858048" cy="3500462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1428728" y="4429132"/>
                <a:ext cx="1428760" cy="42862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>
                <a:stCxn id="7" idx="6"/>
              </p:cNvCxnSpPr>
              <p:nvPr/>
            </p:nvCxnSpPr>
            <p:spPr>
              <a:xfrm>
                <a:off x="2857488" y="4643446"/>
                <a:ext cx="1428760" cy="158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572000" y="1357298"/>
                <a:ext cx="3714776" cy="92333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>
                    <a:solidFill>
                      <a:schemeClr val="accent2"/>
                    </a:solidFill>
                  </a:rPr>
                  <a:t>RadioButton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chemeClr val="accent2"/>
                    </a:solidFill>
                  </a:rPr>
                  <a:t>사용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>:</a:t>
                </a:r>
                <a:endParaRPr lang="en-US" altLang="ko-KR" dirty="0" smtClean="0">
                  <a:solidFill>
                    <a:schemeClr val="accent2"/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accent2"/>
                    </a:solidFill>
                  </a:rPr>
                  <a:t>남자</a:t>
                </a:r>
                <a:r>
                  <a:rPr lang="ko-KR" altLang="en-US" dirty="0" smtClean="0">
                    <a:solidFill>
                      <a:schemeClr val="accent2"/>
                    </a:solidFill>
                  </a:rPr>
                  <a:t> 버튼 선택 시 이미지 변화와</a:t>
                </a:r>
                <a:endParaRPr lang="en-US" altLang="ko-KR" dirty="0" smtClean="0">
                  <a:solidFill>
                    <a:schemeClr val="accent2"/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accent2"/>
                    </a:solidFill>
                  </a:rPr>
                  <a:t>여자</a:t>
                </a:r>
                <a:r>
                  <a:rPr lang="ko-KR" altLang="en-US" dirty="0" smtClean="0">
                    <a:solidFill>
                      <a:schemeClr val="accent2"/>
                    </a:solidFill>
                  </a:rPr>
                  <a:t> 버튼 선택 시 이미지 변화</a:t>
                </a:r>
                <a:endParaRPr lang="en-US" altLang="ko-KR" dirty="0" smtClean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4285454" y="1785926"/>
                <a:ext cx="143670" cy="2859108"/>
                <a:chOff x="4285454" y="1785926"/>
                <a:chExt cx="143670" cy="2859108"/>
              </a:xfrm>
            </p:grpSpPr>
            <p:cxnSp>
              <p:nvCxnSpPr>
                <p:cNvPr id="18" name="직선 연결선 17"/>
                <p:cNvCxnSpPr/>
                <p:nvPr/>
              </p:nvCxnSpPr>
              <p:spPr>
                <a:xfrm rot="5400000" flipH="1" flipV="1">
                  <a:off x="2856297" y="3215083"/>
                  <a:ext cx="2859108" cy="794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4286248" y="1785926"/>
                  <a:ext cx="142876" cy="1588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타원 32"/>
            <p:cNvSpPr/>
            <p:nvPr/>
          </p:nvSpPr>
          <p:spPr>
            <a:xfrm>
              <a:off x="1785918" y="4786322"/>
              <a:ext cx="642942" cy="35719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/>
            <p:cNvCxnSpPr>
              <a:stCxn id="33" idx="6"/>
            </p:cNvCxnSpPr>
            <p:nvPr/>
          </p:nvCxnSpPr>
          <p:spPr>
            <a:xfrm flipV="1">
              <a:off x="2428860" y="4929198"/>
              <a:ext cx="2286016" cy="3571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857752" y="4214818"/>
              <a:ext cx="3880165" cy="12003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2"/>
                  </a:solidFill>
                </a:rPr>
                <a:t>Button </a:t>
              </a:r>
              <a:r>
                <a:rPr lang="ko-KR" altLang="en-US" b="1" dirty="0" smtClean="0">
                  <a:solidFill>
                    <a:schemeClr val="accent2"/>
                  </a:solidFill>
                </a:rPr>
                <a:t>사용</a:t>
              </a:r>
              <a:r>
                <a:rPr lang="en-US" altLang="ko-KR" b="1" dirty="0" smtClean="0">
                  <a:solidFill>
                    <a:schemeClr val="accent2"/>
                  </a:solidFill>
                </a:rPr>
                <a:t>:</a:t>
              </a:r>
            </a:p>
            <a:p>
              <a:r>
                <a:rPr lang="en-US" altLang="ko-KR" dirty="0" err="1" smtClean="0">
                  <a:solidFill>
                    <a:schemeClr val="accent2"/>
                  </a:solidFill>
                </a:rPr>
                <a:t>RadioButton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으로 성별 선택 후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ko-KR" altLang="en-US" dirty="0" smtClean="0">
                  <a:solidFill>
                    <a:schemeClr val="accent2"/>
                  </a:solidFill>
                </a:rPr>
                <a:t>선택 </a:t>
              </a:r>
              <a:r>
                <a:rPr lang="en-US" altLang="ko-KR" b="1" dirty="0" smtClean="0">
                  <a:solidFill>
                    <a:schemeClr val="accent2"/>
                  </a:solidFill>
                </a:rPr>
                <a:t>Button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누르면 해당 페이지로 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ko-KR" altLang="en-US" dirty="0" smtClean="0">
                  <a:solidFill>
                    <a:schemeClr val="accent2"/>
                  </a:solidFill>
                </a:rPr>
                <a:t>이동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6500834"/>
            <a:ext cx="9144000" cy="142876"/>
            <a:chOff x="0" y="6500834"/>
            <a:chExt cx="9144000" cy="1428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571604" y="6500834"/>
              <a:ext cx="7572396" cy="1428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0" y="6500834"/>
              <a:ext cx="7572396" cy="14287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572528" y="60007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2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6500834"/>
            <a:ext cx="9144000" cy="142876"/>
            <a:chOff x="0" y="6500834"/>
            <a:chExt cx="9144000" cy="14287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571604" y="6500834"/>
              <a:ext cx="7572396" cy="1428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0" y="6500834"/>
              <a:ext cx="7572396" cy="14287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572528" y="60007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3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00034" y="571480"/>
            <a:ext cx="7831825" cy="5286412"/>
            <a:chOff x="500034" y="571480"/>
            <a:chExt cx="7831825" cy="5286412"/>
          </a:xfrm>
        </p:grpSpPr>
        <p:grpSp>
          <p:nvGrpSpPr>
            <p:cNvPr id="4" name="그룹 3"/>
            <p:cNvGrpSpPr/>
            <p:nvPr/>
          </p:nvGrpSpPr>
          <p:grpSpPr>
            <a:xfrm>
              <a:off x="500034" y="714356"/>
              <a:ext cx="3000396" cy="5143536"/>
              <a:chOff x="3000364" y="1357298"/>
              <a:chExt cx="1876428" cy="3548896"/>
            </a:xfrm>
          </p:grpSpPr>
          <p:pic>
            <p:nvPicPr>
              <p:cNvPr id="5" name="Picture 6" descr="C:\Users\user\Desktop\smart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00364" y="1357298"/>
                <a:ext cx="1876428" cy="3548896"/>
              </a:xfrm>
              <a:prstGeom prst="rect">
                <a:avLst/>
              </a:prstGeom>
              <a:noFill/>
            </p:spPr>
          </p:pic>
          <p:pic>
            <p:nvPicPr>
              <p:cNvPr id="6" name="Picture 7" descr="C:\Users\user\Desktop\man_menu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214678" y="1714488"/>
                <a:ext cx="1500198" cy="2786082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그룹 27"/>
            <p:cNvGrpSpPr/>
            <p:nvPr/>
          </p:nvGrpSpPr>
          <p:grpSpPr>
            <a:xfrm>
              <a:off x="857224" y="571480"/>
              <a:ext cx="7429552" cy="1571636"/>
              <a:chOff x="857224" y="571480"/>
              <a:chExt cx="7429552" cy="1571636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857224" y="1785926"/>
                <a:ext cx="571504" cy="357190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4286248" y="571480"/>
                <a:ext cx="4000528" cy="1071570"/>
                <a:chOff x="4286248" y="571480"/>
                <a:chExt cx="4000528" cy="1071570"/>
              </a:xfrm>
            </p:grpSpPr>
            <p:sp>
              <p:nvSpPr>
                <p:cNvPr id="16" name="설명선 1 15"/>
                <p:cNvSpPr/>
                <p:nvPr/>
              </p:nvSpPr>
              <p:spPr>
                <a:xfrm>
                  <a:off x="4286248" y="571480"/>
                  <a:ext cx="4000528" cy="1071570"/>
                </a:xfrm>
                <a:prstGeom prst="borderCallout1">
                  <a:avLst>
                    <a:gd name="adj1" fmla="val 50750"/>
                    <a:gd name="adj2" fmla="val -5767"/>
                    <a:gd name="adj3" fmla="val 130567"/>
                    <a:gd name="adj4" fmla="val -71685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357686" y="642918"/>
                  <a:ext cx="351731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err="1" smtClean="0">
                      <a:solidFill>
                        <a:schemeClr val="accent2"/>
                      </a:solidFill>
                    </a:rPr>
                    <a:t>TabHost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 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사용  </a:t>
                  </a:r>
                  <a:r>
                    <a:rPr lang="en-US" altLang="ko-KR" dirty="0" smtClean="0">
                      <a:solidFill>
                        <a:schemeClr val="accent2"/>
                      </a:solidFill>
                    </a:rPr>
                    <a:t>:  </a:t>
                  </a:r>
                </a:p>
                <a:p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해당 </a:t>
                  </a:r>
                  <a:r>
                    <a:rPr lang="en-US" altLang="ko-KR" dirty="0" smtClean="0">
                      <a:solidFill>
                        <a:schemeClr val="accent2"/>
                      </a:solidFill>
                    </a:rPr>
                    <a:t>Tab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을 클릭하면 시즌별 </a:t>
                  </a:r>
                  <a:endParaRPr lang="en-US" altLang="ko-KR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이미지</a:t>
                  </a:r>
                  <a:r>
                    <a:rPr lang="en-US" altLang="ko-KR" dirty="0" smtClean="0">
                      <a:solidFill>
                        <a:schemeClr val="accent2"/>
                      </a:solidFill>
                    </a:rPr>
                    <a:t>,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 텍스트</a:t>
                  </a:r>
                  <a:r>
                    <a:rPr lang="en-US" altLang="ko-KR" dirty="0" smtClean="0">
                      <a:solidFill>
                        <a:schemeClr val="accent2"/>
                      </a:solidFill>
                    </a:rPr>
                    <a:t>,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 가격이 보여 짐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27" name="그룹 26"/>
            <p:cNvGrpSpPr/>
            <p:nvPr/>
          </p:nvGrpSpPr>
          <p:grpSpPr>
            <a:xfrm>
              <a:off x="785786" y="1857364"/>
              <a:ext cx="7500990" cy="2857520"/>
              <a:chOff x="785786" y="1857364"/>
              <a:chExt cx="7500990" cy="285752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85786" y="2143116"/>
                <a:ext cx="2428892" cy="2571768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4286248" y="1857364"/>
                <a:ext cx="4000528" cy="1928826"/>
                <a:chOff x="4286248" y="1857364"/>
                <a:chExt cx="4000528" cy="1928826"/>
              </a:xfrm>
            </p:grpSpPr>
            <p:sp>
              <p:nvSpPr>
                <p:cNvPr id="18" name="설명선 1 17"/>
                <p:cNvSpPr/>
                <p:nvPr/>
              </p:nvSpPr>
              <p:spPr>
                <a:xfrm>
                  <a:off x="4286248" y="1857364"/>
                  <a:ext cx="4000528" cy="1928826"/>
                </a:xfrm>
                <a:prstGeom prst="borderCallout1">
                  <a:avLst>
                    <a:gd name="adj1" fmla="val 52879"/>
                    <a:gd name="adj2" fmla="val -6467"/>
                    <a:gd name="adj3" fmla="val 73678"/>
                    <a:gd name="adj4" fmla="val -25971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86248" y="1928802"/>
                  <a:ext cx="3974165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 smtClean="0">
                      <a:solidFill>
                        <a:schemeClr val="accent2"/>
                      </a:solidFill>
                    </a:rPr>
                    <a:t>ListView</a:t>
                  </a:r>
                  <a:r>
                    <a:rPr lang="en-US" altLang="ko-KR" dirty="0" smtClean="0">
                      <a:solidFill>
                        <a:schemeClr val="accent2"/>
                      </a:solidFill>
                    </a:rPr>
                    <a:t> 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사용</a:t>
                  </a:r>
                  <a:r>
                    <a:rPr lang="en-US" altLang="ko-KR" dirty="0" smtClean="0">
                      <a:solidFill>
                        <a:schemeClr val="accent2"/>
                      </a:solidFill>
                    </a:rPr>
                    <a:t> :</a:t>
                  </a:r>
                </a:p>
                <a:p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각각 보여지는 리스트 아이템 값마다</a:t>
                  </a:r>
                  <a:endParaRPr lang="en-US" altLang="ko-KR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똑같은 </a:t>
                  </a:r>
                  <a:r>
                    <a:rPr lang="en-US" altLang="ko-KR" dirty="0" smtClean="0">
                      <a:solidFill>
                        <a:schemeClr val="accent2"/>
                      </a:solidFill>
                    </a:rPr>
                    <a:t>xml 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화면구성이 보여지도록</a:t>
                  </a:r>
                  <a:endParaRPr lang="en-US" altLang="ko-KR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해 놓음</a:t>
                  </a:r>
                  <a:r>
                    <a:rPr lang="en-US" altLang="ko-KR" dirty="0" smtClean="0">
                      <a:solidFill>
                        <a:schemeClr val="accent2"/>
                      </a:solidFill>
                    </a:rPr>
                    <a:t>.  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사용자가 직접 올리는 방식</a:t>
                  </a:r>
                  <a:endParaRPr lang="en-US" altLang="ko-KR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이 아닌 개발자가 해당 아이템을 </a:t>
                  </a:r>
                  <a:endParaRPr lang="en-US" altLang="ko-KR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업데이트 하는 방식으로 설계</a:t>
                  </a:r>
                  <a:endParaRPr lang="ko-KR" altLang="en-US" dirty="0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1714480" y="4000504"/>
              <a:ext cx="6617379" cy="1857388"/>
              <a:chOff x="1714480" y="4000504"/>
              <a:chExt cx="6617379" cy="1857388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714480" y="4643446"/>
                <a:ext cx="642942" cy="28575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4286248" y="4000504"/>
                <a:ext cx="4045611" cy="1857388"/>
                <a:chOff x="4286248" y="4000504"/>
                <a:chExt cx="4045611" cy="1857388"/>
              </a:xfrm>
            </p:grpSpPr>
            <p:sp>
              <p:nvSpPr>
                <p:cNvPr id="21" name="설명선 1 20"/>
                <p:cNvSpPr/>
                <p:nvPr/>
              </p:nvSpPr>
              <p:spPr>
                <a:xfrm>
                  <a:off x="4286248" y="4000504"/>
                  <a:ext cx="4000528" cy="1857388"/>
                </a:xfrm>
                <a:prstGeom prst="borderCallout1">
                  <a:avLst>
                    <a:gd name="adj1" fmla="val 50750"/>
                    <a:gd name="adj2" fmla="val -5767"/>
                    <a:gd name="adj3" fmla="val 43828"/>
                    <a:gd name="adj4" fmla="val -47895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429124" y="4214818"/>
                  <a:ext cx="3902735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chemeClr val="accent2"/>
                      </a:solidFill>
                    </a:rPr>
                    <a:t>Database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를 이용한</a:t>
                  </a:r>
                  <a:endParaRPr lang="en-US" altLang="ko-KR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en-US" altLang="ko-KR" b="1" dirty="0" err="1" smtClean="0">
                      <a:solidFill>
                        <a:schemeClr val="accent2"/>
                      </a:solidFill>
                    </a:rPr>
                    <a:t>CartList</a:t>
                  </a:r>
                  <a:r>
                    <a:rPr lang="en-US" altLang="ko-KR" b="1" dirty="0" smtClean="0">
                      <a:solidFill>
                        <a:schemeClr val="accent2"/>
                      </a:solidFill>
                    </a:rPr>
                    <a:t> </a:t>
                  </a:r>
                  <a:r>
                    <a:rPr lang="ko-KR" altLang="en-US" b="1" dirty="0" smtClean="0">
                      <a:solidFill>
                        <a:schemeClr val="accent2"/>
                      </a:solidFill>
                    </a:rPr>
                    <a:t>구현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 해당 아이템 클릭 후 </a:t>
                  </a:r>
                  <a:endParaRPr lang="en-US" altLang="ko-KR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장바구니에 담기 버튼으로 누르면</a:t>
                  </a:r>
                  <a:endParaRPr lang="en-US" altLang="ko-KR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en-US" altLang="ko-KR" b="1" dirty="0" err="1" smtClean="0">
                      <a:solidFill>
                        <a:schemeClr val="accent2"/>
                      </a:solidFill>
                    </a:rPr>
                    <a:t>MyCart</a:t>
                  </a:r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에 담아져 사용자가 원하는</a:t>
                  </a:r>
                  <a:endParaRPr lang="en-US" altLang="ko-KR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ko-KR" altLang="en-US" dirty="0" smtClean="0">
                      <a:solidFill>
                        <a:schemeClr val="accent2"/>
                      </a:solidFill>
                    </a:rPr>
                    <a:t>아이템을 볼 수 있도록 함</a:t>
                  </a:r>
                  <a:endParaRPr lang="ko-KR" altLang="en-US" dirty="0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500834"/>
            <a:ext cx="9144000" cy="142876"/>
            <a:chOff x="0" y="6500834"/>
            <a:chExt cx="9144000" cy="1428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71604" y="6500834"/>
              <a:ext cx="7572396" cy="1428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0" y="6500834"/>
              <a:ext cx="7572396" cy="14287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2528" y="60007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4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42910" y="1000108"/>
            <a:ext cx="7858180" cy="4786346"/>
            <a:chOff x="642910" y="1000108"/>
            <a:chExt cx="7858180" cy="4786346"/>
          </a:xfrm>
        </p:grpSpPr>
        <p:grpSp>
          <p:nvGrpSpPr>
            <p:cNvPr id="8" name="그룹 7"/>
            <p:cNvGrpSpPr/>
            <p:nvPr/>
          </p:nvGrpSpPr>
          <p:grpSpPr>
            <a:xfrm>
              <a:off x="642910" y="1000108"/>
              <a:ext cx="3000396" cy="4786346"/>
              <a:chOff x="5072066" y="1357298"/>
              <a:chExt cx="1876428" cy="3548896"/>
            </a:xfrm>
          </p:grpSpPr>
          <p:pic>
            <p:nvPicPr>
              <p:cNvPr id="9" name="Picture 6" descr="C:\Users\user\Desktop\smart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072066" y="1357298"/>
                <a:ext cx="1876428" cy="3548896"/>
              </a:xfrm>
              <a:prstGeom prst="rect">
                <a:avLst/>
              </a:prstGeom>
              <a:noFill/>
            </p:spPr>
          </p:pic>
          <p:pic>
            <p:nvPicPr>
              <p:cNvPr id="10" name="Picture 8" descr="C:\Users\user\Desktop\man_menu_clic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14942" y="1714488"/>
                <a:ext cx="1571636" cy="2786082"/>
              </a:xfrm>
              <a:prstGeom prst="rect">
                <a:avLst/>
              </a:prstGeom>
              <a:noFill/>
            </p:spPr>
          </p:pic>
        </p:grpSp>
        <p:sp>
          <p:nvSpPr>
            <p:cNvPr id="11" name="설명선 1 10"/>
            <p:cNvSpPr/>
            <p:nvPr/>
          </p:nvSpPr>
          <p:spPr>
            <a:xfrm>
              <a:off x="4286248" y="1571612"/>
              <a:ext cx="4214842" cy="1357322"/>
            </a:xfrm>
            <a:prstGeom prst="borderCallout1">
              <a:avLst>
                <a:gd name="adj1" fmla="val 63433"/>
                <a:gd name="adj2" fmla="val -5455"/>
                <a:gd name="adj3" fmla="val 63693"/>
                <a:gd name="adj4" fmla="val -2505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00100" y="2000240"/>
              <a:ext cx="2214578" cy="2643206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9124" y="1785926"/>
              <a:ext cx="4000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accent2"/>
                  </a:solidFill>
                </a:rPr>
                <a:t>ListView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에 아이템 을 눌렀을 경우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ko-KR" altLang="en-US" dirty="0" smtClean="0">
                  <a:solidFill>
                    <a:schemeClr val="accent2"/>
                  </a:solidFill>
                </a:rPr>
                <a:t>이미지와 내용과 가격을 볼 수 있게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ko-KR" altLang="en-US" dirty="0" smtClean="0">
                  <a:solidFill>
                    <a:schemeClr val="accent2"/>
                  </a:solidFill>
                </a:rPr>
                <a:t>정보를 받아와 화면에 보여주게 함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  <a:p>
              <a:endParaRPr lang="en-US" altLang="ko-KR" dirty="0" smtClean="0"/>
            </a:p>
          </p:txBody>
        </p:sp>
        <p:sp>
          <p:nvSpPr>
            <p:cNvPr id="14" name="설명선 1 13"/>
            <p:cNvSpPr/>
            <p:nvPr/>
          </p:nvSpPr>
          <p:spPr>
            <a:xfrm>
              <a:off x="4286248" y="3643314"/>
              <a:ext cx="4214842" cy="1357322"/>
            </a:xfrm>
            <a:prstGeom prst="borderCallout1">
              <a:avLst>
                <a:gd name="adj1" fmla="val 63433"/>
                <a:gd name="adj2" fmla="val -5455"/>
                <a:gd name="adj3" fmla="val 80879"/>
                <a:gd name="adj4" fmla="val -3523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428728" y="4572008"/>
              <a:ext cx="1357322" cy="28575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57686" y="3714752"/>
              <a:ext cx="41434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</a:rPr>
                <a:t>장바구니에 담기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 버튼 클릭을 할 경우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en-US" altLang="ko-KR" b="1" dirty="0" smtClean="0">
                  <a:solidFill>
                    <a:schemeClr val="accent2"/>
                  </a:solidFill>
                </a:rPr>
                <a:t>Database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에 값이 전달되어 저장이 됨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ko-KR" altLang="en-US" dirty="0" smtClean="0">
                  <a:solidFill>
                    <a:schemeClr val="accent2"/>
                  </a:solidFill>
                </a:rPr>
                <a:t>이후 </a:t>
              </a:r>
              <a:r>
                <a:rPr lang="en-US" altLang="ko-KR" b="1" dirty="0" err="1" smtClean="0">
                  <a:solidFill>
                    <a:schemeClr val="accent2"/>
                  </a:solidFill>
                </a:rPr>
                <a:t>MyCart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레이아웃에 </a:t>
              </a:r>
              <a:r>
                <a:rPr lang="en-US" altLang="ko-KR" b="1" dirty="0" smtClean="0">
                  <a:solidFill>
                    <a:schemeClr val="accent2"/>
                  </a:solidFill>
                </a:rPr>
                <a:t>List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별로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en-US" altLang="ko-KR" b="1" dirty="0" smtClean="0">
                  <a:solidFill>
                    <a:schemeClr val="accent2"/>
                  </a:solidFill>
                </a:rPr>
                <a:t>Item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에 </a:t>
              </a:r>
              <a:r>
                <a:rPr lang="ko-KR" altLang="en-US" b="1" dirty="0" smtClean="0">
                  <a:solidFill>
                    <a:schemeClr val="accent2"/>
                  </a:solidFill>
                </a:rPr>
                <a:t>저장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 되도록 구현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endParaRPr lang="en-US" altLang="ko-KR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500834"/>
            <a:ext cx="9144000" cy="142876"/>
            <a:chOff x="0" y="6500834"/>
            <a:chExt cx="9144000" cy="1428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71604" y="6500834"/>
              <a:ext cx="7572396" cy="1428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0" y="6500834"/>
              <a:ext cx="7572396" cy="14287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2528" y="60007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5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4429124" y="2143116"/>
            <a:ext cx="4286280" cy="1143008"/>
          </a:xfrm>
          <a:prstGeom prst="borderCallout1">
            <a:avLst>
              <a:gd name="adj1" fmla="val 47643"/>
              <a:gd name="adj2" fmla="val -3544"/>
              <a:gd name="adj3" fmla="val 47515"/>
              <a:gd name="adj4" fmla="val -200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00034" y="785794"/>
            <a:ext cx="7506825" cy="5000660"/>
            <a:chOff x="500034" y="785794"/>
            <a:chExt cx="7506825" cy="5000660"/>
          </a:xfrm>
        </p:grpSpPr>
        <p:grpSp>
          <p:nvGrpSpPr>
            <p:cNvPr id="8" name="그룹 7"/>
            <p:cNvGrpSpPr/>
            <p:nvPr/>
          </p:nvGrpSpPr>
          <p:grpSpPr>
            <a:xfrm>
              <a:off x="500034" y="785794"/>
              <a:ext cx="3214710" cy="5000660"/>
              <a:chOff x="7072330" y="1357298"/>
              <a:chExt cx="1876428" cy="3548896"/>
            </a:xfrm>
          </p:grpSpPr>
          <p:pic>
            <p:nvPicPr>
              <p:cNvPr id="9" name="Picture 6" descr="C:\Users\user\Desktop\smart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072330" y="1357298"/>
                <a:ext cx="1876428" cy="3548896"/>
              </a:xfrm>
              <a:prstGeom prst="rect">
                <a:avLst/>
              </a:prstGeom>
              <a:noFill/>
            </p:spPr>
          </p:pic>
          <p:pic>
            <p:nvPicPr>
              <p:cNvPr id="10" name="Picture 9" descr="C:\Users\user\Desktop\Car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215206" y="1714487"/>
                <a:ext cx="1571636" cy="2786083"/>
              </a:xfrm>
              <a:prstGeom prst="rect">
                <a:avLst/>
              </a:prstGeom>
              <a:noFill/>
            </p:spPr>
          </p:pic>
        </p:grpSp>
        <p:sp>
          <p:nvSpPr>
            <p:cNvPr id="12" name="모서리가 둥근 직사각형 11"/>
            <p:cNvSpPr/>
            <p:nvPr/>
          </p:nvSpPr>
          <p:spPr>
            <a:xfrm>
              <a:off x="642910" y="1142984"/>
              <a:ext cx="2928958" cy="4143404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3438" y="2428868"/>
              <a:ext cx="3363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2"/>
                  </a:solidFill>
                </a:rPr>
                <a:t>장바구니에 담기 버튼 클릭 후 </a:t>
              </a:r>
              <a:endParaRPr lang="en-US" altLang="ko-KR" dirty="0" smtClean="0">
                <a:solidFill>
                  <a:schemeClr val="accent2"/>
                </a:solidFill>
              </a:endParaRPr>
            </a:p>
            <a:p>
              <a:r>
                <a:rPr lang="en-US" altLang="ko-KR" dirty="0" err="1" smtClean="0">
                  <a:solidFill>
                    <a:schemeClr val="accent2"/>
                  </a:solidFill>
                </a:rPr>
                <a:t>MyCart</a:t>
              </a:r>
              <a:r>
                <a:rPr lang="en-US" altLang="ko-KR" dirty="0" smtClean="0">
                  <a:solidFill>
                    <a:schemeClr val="accent2"/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2"/>
                  </a:solidFill>
                </a:rPr>
                <a:t>에 담겨져있는 모습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185</Words>
  <Application>Microsoft Office PowerPoint</Application>
  <PresentationFormat>화면 슬라이드 쇼(4:3)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패션시즌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79</cp:revision>
  <dcterms:created xsi:type="dcterms:W3CDTF">2014-05-26T01:28:37Z</dcterms:created>
  <dcterms:modified xsi:type="dcterms:W3CDTF">2014-05-27T07:51:43Z</dcterms:modified>
</cp:coreProperties>
</file>