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
      <p:font typeface="Quattrocento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21DA37-2EE7-4144-A46E-459F3C9AF29C}">
  <a:tblStyle styleId="{0221DA37-2EE7-4144-A46E-459F3C9AF29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F0A7622-4482-400D-AE02-D89FE110A5C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Quattrocento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QuattrocentoSans-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QuattrocentoSans-italic.fntdata"/><Relationship Id="rId16" Type="http://schemas.openxmlformats.org/officeDocument/2006/relationships/slide" Target="slides/slide11.xml"/><Relationship Id="rId38" Type="http://schemas.openxmlformats.org/officeDocument/2006/relationships/font" Target="fonts/Quattrocento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9ed0259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9ed0259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a05d2dc1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a05d2dc1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9ed0259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9ed0259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79ed0259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79ed0259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9e8282d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9e8282d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a05d2dc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a05d2dc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a05d2dc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a05d2dc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05d2dc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a05d2dc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4bb454d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4bb454d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e6b2a1c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e6b2a1c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9ed025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9ed025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e6b2a1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e6b2a1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ae6b2a214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ae6b2a21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a44e9b0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a44e9b0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9ed0259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9ed0259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a05d2dc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a05d2dc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9ed0259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9ed0259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9ed0259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9ed0259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a05d2dc1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a05d2dc1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a05d2dc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a05d2dc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a05d2dc1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a05d2dc1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a05d2dc1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a05d2dc1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towardsdatascience.com/11-dimensionality-reduction-techniques-you-should-know-in-2021-dcb9500d388b" TargetMode="External"/><Relationship Id="rId4" Type="http://schemas.openxmlformats.org/officeDocument/2006/relationships/hyperlink" Target="https://scikit-learn.org/stable/auto_examples/decomposition/plot_varimax_fa.html#sphx-glr-auto-examples-decomposition-plot-varimax-fa-py" TargetMode="External"/><Relationship Id="rId5" Type="http://schemas.openxmlformats.org/officeDocument/2006/relationships/hyperlink" Target="https://matplotlib.org/" TargetMode="External"/><Relationship Id="rId6" Type="http://schemas.openxmlformats.org/officeDocument/2006/relationships/hyperlink" Target="https://www.sciencedirect.com/science/article/abs/pii/S0957417417302415" TargetMode="External"/><Relationship Id="rId7" Type="http://schemas.openxmlformats.org/officeDocument/2006/relationships/hyperlink" Target="https://www.sciencedirect.com/science/article/abs/pii/S09574174173024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fedesoriano/company-bankruptcy-prediction?datasetId=1111894&amp;sortBy=dateRun&amp;tab=bookmark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22.png"/><Relationship Id="rId7" Type="http://schemas.openxmlformats.org/officeDocument/2006/relationships/image" Target="../media/image18.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 End-semester  Project Submission </a:t>
            </a:r>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Ayushi Jain - 2019031</a:t>
            </a:r>
            <a:endParaRPr/>
          </a:p>
          <a:p>
            <a:pPr indent="0" lvl="0" marL="0" rtl="0" algn="l">
              <a:spcBef>
                <a:spcPts val="0"/>
              </a:spcBef>
              <a:spcAft>
                <a:spcPts val="0"/>
              </a:spcAft>
              <a:buNone/>
            </a:pPr>
            <a:r>
              <a:rPr lang="en"/>
              <a:t>Darsh Parikh - 2020560</a:t>
            </a:r>
            <a:endParaRPr/>
          </a:p>
          <a:p>
            <a:pPr indent="0" lvl="0" marL="0" rtl="0" algn="l">
              <a:spcBef>
                <a:spcPts val="0"/>
              </a:spcBef>
              <a:spcAft>
                <a:spcPts val="0"/>
              </a:spcAft>
              <a:buNone/>
            </a:pPr>
            <a:r>
              <a:rPr lang="en"/>
              <a:t>Gurmehak Kaur - 2020298</a:t>
            </a:r>
            <a:endParaRPr/>
          </a:p>
          <a:p>
            <a:pPr indent="0" lvl="0" marL="0" rtl="0" algn="l">
              <a:spcBef>
                <a:spcPts val="0"/>
              </a:spcBef>
              <a:spcAft>
                <a:spcPts val="0"/>
              </a:spcAft>
              <a:buNone/>
            </a:pPr>
            <a:r>
              <a:rPr lang="en"/>
              <a:t>Sumit Kumar - 2020249</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 Method and Results </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done feature selection to select the 30 best features according to the highest scores. The result is as shown below.</a:t>
            </a:r>
            <a:endParaRPr/>
          </a:p>
          <a:p>
            <a:pPr indent="0" lvl="0" marL="0" rtl="0" algn="l">
              <a:spcBef>
                <a:spcPts val="1600"/>
              </a:spcBef>
              <a:spcAft>
                <a:spcPts val="1600"/>
              </a:spcAft>
              <a:buNone/>
            </a:pPr>
            <a:r>
              <a:t/>
            </a:r>
            <a:endParaRPr/>
          </a:p>
        </p:txBody>
      </p:sp>
      <p:pic>
        <p:nvPicPr>
          <p:cNvPr id="151" name="Google Shape;151;p24"/>
          <p:cNvPicPr preferRelativeResize="0"/>
          <p:nvPr/>
        </p:nvPicPr>
        <p:blipFill>
          <a:blip r:embed="rId3">
            <a:alphaModFix/>
          </a:blip>
          <a:stretch>
            <a:fillRect/>
          </a:stretch>
        </p:blipFill>
        <p:spPr>
          <a:xfrm>
            <a:off x="1191350" y="1954548"/>
            <a:ext cx="6325350" cy="2921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Heat-maps of selected features</a:t>
            </a:r>
            <a:endParaRPr/>
          </a:p>
        </p:txBody>
      </p:sp>
      <p:sp>
        <p:nvSpPr>
          <p:cNvPr id="157" name="Google Shape;157;p25"/>
          <p:cNvSpPr txBox="1"/>
          <p:nvPr/>
        </p:nvSpPr>
        <p:spPr>
          <a:xfrm>
            <a:off x="969500" y="44624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Under-sampled</a:t>
            </a:r>
            <a:endParaRPr b="1">
              <a:latin typeface="Proxima Nova"/>
              <a:ea typeface="Proxima Nova"/>
              <a:cs typeface="Proxima Nova"/>
              <a:sym typeface="Proxima Nova"/>
            </a:endParaRPr>
          </a:p>
        </p:txBody>
      </p:sp>
      <p:sp>
        <p:nvSpPr>
          <p:cNvPr id="158" name="Google Shape;158;p25"/>
          <p:cNvSpPr txBox="1"/>
          <p:nvPr/>
        </p:nvSpPr>
        <p:spPr>
          <a:xfrm>
            <a:off x="5598175" y="44816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Over-sampled</a:t>
            </a:r>
            <a:endParaRPr b="1">
              <a:latin typeface="Proxima Nova"/>
              <a:ea typeface="Proxima Nova"/>
              <a:cs typeface="Proxima Nova"/>
              <a:sym typeface="Proxima Nova"/>
            </a:endParaRPr>
          </a:p>
        </p:txBody>
      </p:sp>
      <p:pic>
        <p:nvPicPr>
          <p:cNvPr id="159" name="Google Shape;159;p25"/>
          <p:cNvPicPr preferRelativeResize="0"/>
          <p:nvPr/>
        </p:nvPicPr>
        <p:blipFill>
          <a:blip r:embed="rId3">
            <a:alphaModFix/>
          </a:blip>
          <a:stretch>
            <a:fillRect/>
          </a:stretch>
        </p:blipFill>
        <p:spPr>
          <a:xfrm>
            <a:off x="119000" y="1071575"/>
            <a:ext cx="3762375" cy="3490076"/>
          </a:xfrm>
          <a:prstGeom prst="rect">
            <a:avLst/>
          </a:prstGeom>
          <a:noFill/>
          <a:ln>
            <a:noFill/>
          </a:ln>
        </p:spPr>
      </p:pic>
      <p:pic>
        <p:nvPicPr>
          <p:cNvPr id="160" name="Google Shape;160;p25"/>
          <p:cNvPicPr preferRelativeResize="0"/>
          <p:nvPr/>
        </p:nvPicPr>
        <p:blipFill>
          <a:blip r:embed="rId4">
            <a:alphaModFix/>
          </a:blip>
          <a:stretch>
            <a:fillRect/>
          </a:stretch>
        </p:blipFill>
        <p:spPr>
          <a:xfrm>
            <a:off x="4793050" y="1071575"/>
            <a:ext cx="3762375" cy="3390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Logistic Regression and Naive Bayes </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Logistic Regression and Gaussian NB give better results for the oversampled data. But in case of Binomial NB, the results are different. Binomial NB gives better results for undersampled data. </a:t>
            </a:r>
            <a:endParaRPr b="1"/>
          </a:p>
        </p:txBody>
      </p:sp>
      <p:graphicFrame>
        <p:nvGraphicFramePr>
          <p:cNvPr id="167" name="Google Shape;167;p26"/>
          <p:cNvGraphicFramePr/>
          <p:nvPr/>
        </p:nvGraphicFramePr>
        <p:xfrm>
          <a:off x="1064425" y="2823400"/>
          <a:ext cx="3000000" cy="3000000"/>
        </p:xfrm>
        <a:graphic>
          <a:graphicData uri="http://schemas.openxmlformats.org/drawingml/2006/table">
            <a:tbl>
              <a:tblPr>
                <a:noFill/>
                <a:tableStyleId>{0221DA37-2EE7-4144-A46E-459F3C9AF29C}</a:tableStyleId>
              </a:tblPr>
              <a:tblGrid>
                <a:gridCol w="1209675"/>
                <a:gridCol w="628650"/>
                <a:gridCol w="628650"/>
                <a:gridCol w="67627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Accuracy</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Precision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Recall</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Logistic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0.8407</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0.7372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0.8407</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Binomial NB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0.8208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0.4104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0.8208</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Gaussian NB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0.8009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0.6690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0.8009</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68" name="Google Shape;168;p26"/>
          <p:cNvSpPr txBox="1"/>
          <p:nvPr/>
        </p:nvSpPr>
        <p:spPr>
          <a:xfrm>
            <a:off x="607225" y="1259325"/>
            <a:ext cx="3000000" cy="3000000"/>
          </a:xfrm>
          <a:prstGeom prst="rect">
            <a:avLst/>
          </a:prstGeom>
          <a:noFill/>
          <a:ln>
            <a:noFill/>
          </a:ln>
        </p:spPr>
        <p:txBody>
          <a:bodyPr anchorCtr="0" anchor="ctr" bIns="91425" lIns="91425" spcFirstLastPara="1" rIns="91425" wrap="square" tIns="91425">
            <a:noAutofit/>
          </a:bodyPr>
          <a:lstStyle/>
          <a:p>
            <a:pPr indent="182880" lvl="0" marL="457200" rtl="0" algn="just">
              <a:spcBef>
                <a:spcPts val="0"/>
              </a:spcBef>
              <a:spcAft>
                <a:spcPts val="0"/>
              </a:spcAft>
              <a:buNone/>
            </a:pPr>
            <a:r>
              <a:t/>
            </a:r>
            <a:endParaRPr sz="1050">
              <a:latin typeface="Times New Roman"/>
              <a:ea typeface="Times New Roman"/>
              <a:cs typeface="Times New Roman"/>
              <a:sym typeface="Times New Roman"/>
            </a:endParaRPr>
          </a:p>
          <a:p>
            <a:pPr indent="182880" lvl="0" marL="457200" rtl="0" algn="l">
              <a:spcBef>
                <a:spcPts val="900"/>
              </a:spcBef>
              <a:spcAft>
                <a:spcPts val="0"/>
              </a:spcAft>
              <a:buNone/>
            </a:pPr>
            <a:r>
              <a:rPr lang="en" sz="1050">
                <a:latin typeface="Times New Roman"/>
                <a:ea typeface="Times New Roman"/>
                <a:cs typeface="Times New Roman"/>
                <a:sym typeface="Times New Roman"/>
              </a:rPr>
              <a:t>          </a:t>
            </a:r>
            <a:r>
              <a:rPr lang="en" sz="1350">
                <a:latin typeface="Times New Roman"/>
                <a:ea typeface="Times New Roman"/>
                <a:cs typeface="Times New Roman"/>
                <a:sym typeface="Times New Roman"/>
              </a:rPr>
              <a:t>UNDERSAMPLING</a:t>
            </a:r>
            <a:endParaRPr sz="1350">
              <a:latin typeface="Times New Roman"/>
              <a:ea typeface="Times New Roman"/>
              <a:cs typeface="Times New Roman"/>
              <a:sym typeface="Times New Roman"/>
            </a:endParaRPr>
          </a:p>
          <a:p>
            <a:pPr indent="182880" lvl="0" marL="457200" rtl="0" algn="just">
              <a:spcBef>
                <a:spcPts val="900"/>
              </a:spcBef>
              <a:spcAft>
                <a:spcPts val="0"/>
              </a:spcAft>
              <a:buNone/>
            </a:pPr>
            <a:r>
              <a:t/>
            </a:r>
            <a:endParaRPr sz="1100">
              <a:latin typeface="Times New Roman"/>
              <a:ea typeface="Times New Roman"/>
              <a:cs typeface="Times New Roman"/>
              <a:sym typeface="Times New Roman"/>
            </a:endParaRPr>
          </a:p>
          <a:p>
            <a:pPr indent="182880" lvl="0" marL="457200" rtl="0" algn="l">
              <a:spcBef>
                <a:spcPts val="900"/>
              </a:spcBef>
              <a:spcAft>
                <a:spcPts val="900"/>
              </a:spcAft>
              <a:buNone/>
            </a:pP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p:txBody>
      </p:sp>
      <p:graphicFrame>
        <p:nvGraphicFramePr>
          <p:cNvPr id="169" name="Google Shape;169;p26"/>
          <p:cNvGraphicFramePr/>
          <p:nvPr/>
        </p:nvGraphicFramePr>
        <p:xfrm>
          <a:off x="5061425" y="2815725"/>
          <a:ext cx="3000000" cy="3000000"/>
        </p:xfrm>
        <a:graphic>
          <a:graphicData uri="http://schemas.openxmlformats.org/drawingml/2006/table">
            <a:tbl>
              <a:tblPr>
                <a:noFill/>
                <a:tableStyleId>{0221DA37-2EE7-4144-A46E-459F3C9AF29C}</a:tableStyleId>
              </a:tblPr>
              <a:tblGrid>
                <a:gridCol w="1209675"/>
                <a:gridCol w="628650"/>
                <a:gridCol w="638175"/>
                <a:gridCol w="619125"/>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Model</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Accuracy</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Precision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Recall</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Logistic Regression</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0.8792</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0.8798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0.8792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Binomial NB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0.4979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0.2489</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0.4979</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Gaussian NB</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0.8624</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0.8656</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0.8624</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70" name="Google Shape;170;p26"/>
          <p:cNvSpPr txBox="1"/>
          <p:nvPr/>
        </p:nvSpPr>
        <p:spPr>
          <a:xfrm>
            <a:off x="4702875" y="933325"/>
            <a:ext cx="3000000" cy="3000000"/>
          </a:xfrm>
          <a:prstGeom prst="rect">
            <a:avLst/>
          </a:prstGeom>
          <a:noFill/>
          <a:ln>
            <a:noFill/>
          </a:ln>
        </p:spPr>
        <p:txBody>
          <a:bodyPr anchorCtr="0" anchor="ctr" bIns="91425" lIns="91425" spcFirstLastPara="1" rIns="91425" wrap="square" tIns="91425">
            <a:noAutofit/>
          </a:bodyPr>
          <a:lstStyle/>
          <a:p>
            <a:pPr indent="182880" lvl="0" marL="457200" rtl="0" algn="just">
              <a:spcBef>
                <a:spcPts val="0"/>
              </a:spcBef>
              <a:spcAft>
                <a:spcPts val="0"/>
              </a:spcAft>
              <a:buNone/>
            </a:pPr>
            <a:r>
              <a:t/>
            </a:r>
            <a:endParaRPr sz="1050">
              <a:latin typeface="Times New Roman"/>
              <a:ea typeface="Times New Roman"/>
              <a:cs typeface="Times New Roman"/>
              <a:sym typeface="Times New Roman"/>
            </a:endParaRPr>
          </a:p>
          <a:p>
            <a:pPr indent="182880" lvl="0" marL="457200" rtl="0" algn="l">
              <a:spcBef>
                <a:spcPts val="900"/>
              </a:spcBef>
              <a:spcAft>
                <a:spcPts val="900"/>
              </a:spcAft>
              <a:buNone/>
            </a:pPr>
            <a:r>
              <a:rPr lang="en" sz="1050">
                <a:latin typeface="Times New Roman"/>
                <a:ea typeface="Times New Roman"/>
                <a:cs typeface="Times New Roman"/>
                <a:sym typeface="Times New Roman"/>
              </a:rPr>
              <a:t>          </a:t>
            </a:r>
            <a:r>
              <a:rPr lang="en" sz="1100">
                <a:latin typeface="Times New Roman"/>
                <a:ea typeface="Times New Roman"/>
                <a:cs typeface="Times New Roman"/>
                <a:sym typeface="Times New Roman"/>
              </a:rPr>
              <a:t>        </a:t>
            </a:r>
            <a:r>
              <a:rPr lang="en" sz="1300">
                <a:latin typeface="Times New Roman"/>
                <a:ea typeface="Times New Roman"/>
                <a:cs typeface="Times New Roman"/>
                <a:sym typeface="Times New Roman"/>
              </a:rPr>
              <a:t>OVERSAMPLING</a:t>
            </a:r>
            <a:endParaRPr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Dimensionality Reduction Techniques </a:t>
            </a:r>
            <a:endParaRPr/>
          </a:p>
        </p:txBody>
      </p:sp>
      <p:sp>
        <p:nvSpPr>
          <p:cNvPr id="176" name="Google Shape;17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techniques used: </a:t>
            </a:r>
            <a:endParaRPr/>
          </a:p>
          <a:p>
            <a:pPr indent="-342900" lvl="0" marL="457200" rtl="0" algn="l">
              <a:spcBef>
                <a:spcPts val="1600"/>
              </a:spcBef>
              <a:spcAft>
                <a:spcPts val="0"/>
              </a:spcAft>
              <a:buSzPts val="1800"/>
              <a:buChar char="●"/>
            </a:pPr>
            <a:r>
              <a:rPr lang="en"/>
              <a:t>PCA</a:t>
            </a:r>
            <a:endParaRPr/>
          </a:p>
          <a:p>
            <a:pPr indent="-342900" lvl="0" marL="457200" rtl="0" algn="l">
              <a:spcBef>
                <a:spcPts val="0"/>
              </a:spcBef>
              <a:spcAft>
                <a:spcPts val="0"/>
              </a:spcAft>
              <a:buSzPts val="1800"/>
              <a:buChar char="●"/>
            </a:pPr>
            <a:r>
              <a:rPr lang="en"/>
              <a:t>Factor Analysis</a:t>
            </a:r>
            <a:endParaRPr/>
          </a:p>
          <a:p>
            <a:pPr indent="-342900" lvl="0" marL="457200" rtl="0" algn="l">
              <a:spcBef>
                <a:spcPts val="0"/>
              </a:spcBef>
              <a:spcAft>
                <a:spcPts val="0"/>
              </a:spcAft>
              <a:buSzPts val="1800"/>
              <a:buChar char="●"/>
            </a:pPr>
            <a:r>
              <a:rPr lang="en"/>
              <a:t>Factor Analysis with Varimax rotation</a:t>
            </a:r>
            <a:endParaRPr/>
          </a:p>
          <a:p>
            <a:pPr indent="-342900" lvl="0" marL="457200" rtl="0" algn="l">
              <a:spcBef>
                <a:spcPts val="0"/>
              </a:spcBef>
              <a:spcAft>
                <a:spcPts val="0"/>
              </a:spcAft>
              <a:buSzPts val="1800"/>
              <a:buChar char="●"/>
            </a:pPr>
            <a:r>
              <a:rPr lang="en"/>
              <a:t>Truncated SVD</a:t>
            </a:r>
            <a:endParaRPr/>
          </a:p>
          <a:p>
            <a:pPr indent="-342900" lvl="0" marL="457200" rtl="0" algn="l">
              <a:spcBef>
                <a:spcPts val="0"/>
              </a:spcBef>
              <a:spcAft>
                <a:spcPts val="0"/>
              </a:spcAft>
              <a:buSzPts val="1800"/>
              <a:buChar char="●"/>
            </a:pPr>
            <a:r>
              <a:rPr lang="en"/>
              <a:t>LDA</a:t>
            </a:r>
            <a:endParaRPr/>
          </a:p>
          <a:p>
            <a:pPr indent="-342900" lvl="0" marL="457200" rtl="0" algn="l">
              <a:spcBef>
                <a:spcPts val="0"/>
              </a:spcBef>
              <a:spcAft>
                <a:spcPts val="0"/>
              </a:spcAft>
              <a:buSzPts val="1800"/>
              <a:buChar char="●"/>
            </a:pPr>
            <a:r>
              <a:rPr lang="en"/>
              <a:t>Kernel PCA: linear, poly, rbf kernels</a:t>
            </a:r>
            <a:endParaRPr/>
          </a:p>
          <a:p>
            <a:pPr indent="0" lvl="0" marL="0" rtl="0" algn="l">
              <a:spcBef>
                <a:spcPts val="1600"/>
              </a:spcBef>
              <a:spcAft>
                <a:spcPts val="1600"/>
              </a:spcAft>
              <a:buNone/>
            </a:pPr>
            <a:r>
              <a:rPr lang="en"/>
              <a:t>We tried each method on both undersampled and oversampled datasets.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Beauty of Dimensionality Reduction</a:t>
            </a:r>
            <a:endParaRPr/>
          </a:p>
        </p:txBody>
      </p:sp>
      <p:sp>
        <p:nvSpPr>
          <p:cNvPr id="182" name="Google Shape;182;p2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find that out of 96 attributes, just 10 attributes can explain about 98 percent of the variance in the dataset </a:t>
            </a:r>
            <a:r>
              <a:rPr lang="en"/>
              <a:t>through</a:t>
            </a:r>
            <a:r>
              <a:rPr lang="en"/>
              <a:t> PCA and Truncated SVD techniques. First image shows for PCA, second for truncated SVD</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3" name="Google Shape;183;p28"/>
          <p:cNvPicPr preferRelativeResize="0"/>
          <p:nvPr/>
        </p:nvPicPr>
        <p:blipFill>
          <a:blip r:embed="rId3">
            <a:alphaModFix/>
          </a:blip>
          <a:stretch>
            <a:fillRect/>
          </a:stretch>
        </p:blipFill>
        <p:spPr>
          <a:xfrm>
            <a:off x="289825" y="1995375"/>
            <a:ext cx="4206174" cy="3001300"/>
          </a:xfrm>
          <a:prstGeom prst="rect">
            <a:avLst/>
          </a:prstGeom>
          <a:noFill/>
          <a:ln>
            <a:noFill/>
          </a:ln>
        </p:spPr>
      </p:pic>
      <p:pic>
        <p:nvPicPr>
          <p:cNvPr id="184" name="Google Shape;184;p28"/>
          <p:cNvPicPr preferRelativeResize="0"/>
          <p:nvPr/>
        </p:nvPicPr>
        <p:blipFill>
          <a:blip r:embed="rId4">
            <a:alphaModFix/>
          </a:blip>
          <a:stretch>
            <a:fillRect/>
          </a:stretch>
        </p:blipFill>
        <p:spPr>
          <a:xfrm>
            <a:off x="4496000" y="1995375"/>
            <a:ext cx="4541700" cy="2954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Decision Trees</a:t>
            </a:r>
            <a:endParaRPr b="1"/>
          </a:p>
        </p:txBody>
      </p:sp>
      <p:graphicFrame>
        <p:nvGraphicFramePr>
          <p:cNvPr id="190" name="Google Shape;190;p29"/>
          <p:cNvGraphicFramePr/>
          <p:nvPr/>
        </p:nvGraphicFramePr>
        <p:xfrm>
          <a:off x="214750" y="802638"/>
          <a:ext cx="3000000" cy="3000000"/>
        </p:xfrm>
        <a:graphic>
          <a:graphicData uri="http://schemas.openxmlformats.org/drawingml/2006/table">
            <a:tbl>
              <a:tblPr>
                <a:noFill/>
                <a:tableStyleId>{8F0A7622-4482-400D-AE02-D89FE110A5C0}</a:tableStyleId>
              </a:tblPr>
              <a:tblGrid>
                <a:gridCol w="5579000"/>
                <a:gridCol w="3302525"/>
              </a:tblGrid>
              <a:tr h="4158150">
                <a:tc>
                  <a:txBody>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latin typeface="Proxima Nova"/>
                          <a:ea typeface="Proxima Nova"/>
                          <a:cs typeface="Proxima Nova"/>
                          <a:sym typeface="Proxima Nova"/>
                        </a:rPr>
                        <a:t>With Oversampling the accuracy is much higher than with undersampling </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Accuracy with Undersampling entire dataset: 82.74 % </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Accuracy with Oversampling entire dataset: 95.504%</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In Oversampling, the PCA method (10 components ) has an accuracy of 91.16 percent </a:t>
                      </a:r>
                      <a:endParaRPr sz="1800">
                        <a:solidFill>
                          <a:schemeClr val="dk2"/>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In Undersampling, the PCA method</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800">
                          <a:solidFill>
                            <a:schemeClr val="dk2"/>
                          </a:solidFill>
                          <a:latin typeface="Proxima Nova"/>
                          <a:ea typeface="Proxima Nova"/>
                          <a:cs typeface="Proxima Nova"/>
                          <a:sym typeface="Proxima Nova"/>
                        </a:rPr>
                        <a:t>(10 components) gives an accuracy of 61 percent. </a:t>
                      </a:r>
                      <a:endParaRPr sz="1800">
                        <a:solidFill>
                          <a:schemeClr val="dk2"/>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t/>
                      </a:r>
                      <a:endParaRPr sz="1800">
                        <a:solidFill>
                          <a:schemeClr val="dk2"/>
                        </a:solidFill>
                        <a:latin typeface="Proxima Nova"/>
                        <a:ea typeface="Proxima Nova"/>
                        <a:cs typeface="Proxima Nova"/>
                        <a:sym typeface="Proxima Nova"/>
                      </a:endParaRPr>
                    </a:p>
                  </a:txBody>
                  <a:tcPr marT="0" marB="0" marR="0" marL="0"/>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91" name="Google Shape;191;p29" title="Over sampled and Undersampled"/>
          <p:cNvPicPr preferRelativeResize="0"/>
          <p:nvPr/>
        </p:nvPicPr>
        <p:blipFill>
          <a:blip r:embed="rId3">
            <a:alphaModFix/>
          </a:blip>
          <a:stretch>
            <a:fillRect/>
          </a:stretch>
        </p:blipFill>
        <p:spPr>
          <a:xfrm>
            <a:off x="5793750" y="877650"/>
            <a:ext cx="3261600" cy="4083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89825" y="-59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with Random Forests, Decision Trees and Dimensionality Reduction</a:t>
            </a:r>
            <a:endParaRPr/>
          </a:p>
          <a:p>
            <a:pPr indent="0" lvl="0" marL="0" rtl="0" algn="ctr">
              <a:spcBef>
                <a:spcPts val="0"/>
              </a:spcBef>
              <a:spcAft>
                <a:spcPts val="0"/>
              </a:spcAft>
              <a:buClr>
                <a:schemeClr val="dk1"/>
              </a:buClr>
              <a:buSzPts val="1100"/>
              <a:buFont typeface="Arial"/>
              <a:buNone/>
            </a:pPr>
            <a:r>
              <a:t/>
            </a:r>
            <a:endParaRPr/>
          </a:p>
        </p:txBody>
      </p:sp>
      <p:pic>
        <p:nvPicPr>
          <p:cNvPr id="197" name="Google Shape;197;p30" title="Points scored"/>
          <p:cNvPicPr preferRelativeResize="0"/>
          <p:nvPr/>
        </p:nvPicPr>
        <p:blipFill>
          <a:blip r:embed="rId3">
            <a:alphaModFix/>
          </a:blip>
          <a:stretch>
            <a:fillRect/>
          </a:stretch>
        </p:blipFill>
        <p:spPr>
          <a:xfrm>
            <a:off x="0" y="975225"/>
            <a:ext cx="6194649" cy="4023525"/>
          </a:xfrm>
          <a:prstGeom prst="rect">
            <a:avLst/>
          </a:prstGeom>
          <a:noFill/>
          <a:ln>
            <a:noFill/>
          </a:ln>
        </p:spPr>
      </p:pic>
      <p:sp>
        <p:nvSpPr>
          <p:cNvPr id="198" name="Google Shape;198;p30"/>
          <p:cNvSpPr txBox="1"/>
          <p:nvPr/>
        </p:nvSpPr>
        <p:spPr>
          <a:xfrm>
            <a:off x="6156625" y="1124450"/>
            <a:ext cx="24939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latin typeface="Proxima Nova"/>
                <a:ea typeface="Proxima Nova"/>
                <a:cs typeface="Proxima Nova"/>
                <a:sym typeface="Proxima Nova"/>
              </a:rPr>
              <a:t>According to our dataset, oversampled dataset performs better than undersampled dataset with same dimension reductionality techniques on Random Forests.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 Experiment with different parameters</a:t>
            </a:r>
            <a:endParaRPr/>
          </a:p>
        </p:txBody>
      </p:sp>
      <p:sp>
        <p:nvSpPr>
          <p:cNvPr id="204" name="Google Shape;20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 check the results for different </a:t>
            </a:r>
            <a:br>
              <a:rPr lang="en"/>
            </a:br>
            <a:r>
              <a:rPr lang="en"/>
              <a:t>number of estimators varying from 1 to 100. </a:t>
            </a:r>
            <a:endParaRPr/>
          </a:p>
          <a:p>
            <a:pPr indent="0" lvl="0" marL="457200" rtl="0" algn="l">
              <a:spcBef>
                <a:spcPts val="1600"/>
              </a:spcBef>
              <a:spcAft>
                <a:spcPts val="0"/>
              </a:spcAft>
              <a:buNone/>
            </a:pPr>
            <a:r>
              <a:rPr lang="en"/>
              <a:t>We notice that the accuracy reached to </a:t>
            </a:r>
            <a:br>
              <a:rPr lang="en"/>
            </a:br>
            <a:r>
              <a:rPr lang="en"/>
              <a:t>0.8 on average as the number of</a:t>
            </a:r>
            <a:br>
              <a:rPr lang="en"/>
            </a:br>
            <a:r>
              <a:rPr lang="en"/>
              <a:t>Estimators tend to 100. </a:t>
            </a:r>
            <a:endParaRPr/>
          </a:p>
          <a:p>
            <a:pPr indent="-342900" lvl="0" marL="457200" rtl="0" algn="l">
              <a:spcBef>
                <a:spcPts val="1600"/>
              </a:spcBef>
              <a:spcAft>
                <a:spcPts val="0"/>
              </a:spcAft>
              <a:buSzPts val="1800"/>
              <a:buAutoNum type="arabicPeriod"/>
            </a:pPr>
            <a:r>
              <a:rPr lang="en"/>
              <a:t>We check the results for maximum depth </a:t>
            </a:r>
            <a:endParaRPr/>
          </a:p>
          <a:p>
            <a:pPr indent="0" lvl="0" marL="457200" rtl="0" algn="l">
              <a:spcBef>
                <a:spcPts val="1600"/>
              </a:spcBef>
              <a:spcAft>
                <a:spcPts val="0"/>
              </a:spcAft>
              <a:buNone/>
            </a:pPr>
            <a:r>
              <a:rPr lang="en"/>
              <a:t>Vs allowing the tree to have as much depth as it requires. </a:t>
            </a:r>
            <a:endParaRPr/>
          </a:p>
          <a:p>
            <a:pPr indent="0" lvl="0" marL="457200" rtl="0" algn="l">
              <a:spcBef>
                <a:spcPts val="1600"/>
              </a:spcBef>
              <a:spcAft>
                <a:spcPts val="1600"/>
              </a:spcAft>
              <a:buNone/>
            </a:pPr>
            <a:r>
              <a:rPr lang="en"/>
              <a:t>Max depth = 5: 80.20 % </a:t>
            </a:r>
            <a:br>
              <a:rPr lang="en"/>
            </a:br>
            <a:r>
              <a:rPr lang="en"/>
              <a:t>Max depth not mentioned: 79 % </a:t>
            </a:r>
            <a:endParaRPr/>
          </a:p>
        </p:txBody>
      </p:sp>
      <p:pic>
        <p:nvPicPr>
          <p:cNvPr id="205" name="Google Shape;205;p31"/>
          <p:cNvPicPr preferRelativeResize="0"/>
          <p:nvPr/>
        </p:nvPicPr>
        <p:blipFill>
          <a:blip r:embed="rId3">
            <a:alphaModFix/>
          </a:blip>
          <a:stretch>
            <a:fillRect/>
          </a:stretch>
        </p:blipFill>
        <p:spPr>
          <a:xfrm>
            <a:off x="4953150" y="1348266"/>
            <a:ext cx="3857275" cy="244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Machines </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chemeClr val="dk1"/>
                </a:solidFill>
              </a:rPr>
              <a:t>We have applied Support Vector Machines on undersampled and oversampled data generated using SMOTE and ADASYN methods respectively, as well as on undersampled and oversampled data generated using simple random sampling </a:t>
            </a:r>
            <a:r>
              <a:rPr lang="en" sz="1400">
                <a:solidFill>
                  <a:schemeClr val="dk1"/>
                </a:solidFill>
              </a:rPr>
              <a:t>We observe that with SVC works most effectively with Oversampled dataset with Factor Analysis. It works better when the oversampling and the undersampling techniques are sophisticated as compared to randomness in the same. </a:t>
            </a:r>
            <a:endParaRPr sz="1400">
              <a:solidFill>
                <a:schemeClr val="dk1"/>
              </a:solidFill>
            </a:endParaRPr>
          </a:p>
          <a:p>
            <a:pPr indent="0" lvl="0" marL="0" rtl="0" algn="just">
              <a:lnSpc>
                <a:spcPct val="100000"/>
              </a:lnSpc>
              <a:spcBef>
                <a:spcPts val="400"/>
              </a:spcBef>
              <a:spcAft>
                <a:spcPts val="400"/>
              </a:spcAft>
              <a:buNone/>
            </a:pPr>
            <a:r>
              <a:t/>
            </a:r>
            <a:endParaRPr sz="1600">
              <a:solidFill>
                <a:schemeClr val="dk1"/>
              </a:solidFill>
            </a:endParaRPr>
          </a:p>
        </p:txBody>
      </p:sp>
      <p:pic>
        <p:nvPicPr>
          <p:cNvPr id="212" name="Google Shape;212;p32"/>
          <p:cNvPicPr preferRelativeResize="0"/>
          <p:nvPr/>
        </p:nvPicPr>
        <p:blipFill>
          <a:blip r:embed="rId3">
            <a:alphaModFix/>
          </a:blip>
          <a:stretch>
            <a:fillRect/>
          </a:stretch>
        </p:blipFill>
        <p:spPr>
          <a:xfrm>
            <a:off x="472425" y="2524125"/>
            <a:ext cx="4068300" cy="2528950"/>
          </a:xfrm>
          <a:prstGeom prst="rect">
            <a:avLst/>
          </a:prstGeom>
          <a:noFill/>
          <a:ln>
            <a:noFill/>
          </a:ln>
        </p:spPr>
      </p:pic>
      <p:pic>
        <p:nvPicPr>
          <p:cNvPr id="213" name="Google Shape;213;p32" title="Chart"/>
          <p:cNvPicPr preferRelativeResize="0"/>
          <p:nvPr/>
        </p:nvPicPr>
        <p:blipFill>
          <a:blip r:embed="rId4">
            <a:alphaModFix/>
          </a:blip>
          <a:stretch>
            <a:fillRect/>
          </a:stretch>
        </p:blipFill>
        <p:spPr>
          <a:xfrm>
            <a:off x="4823594" y="2530816"/>
            <a:ext cx="4068300" cy="2515560"/>
          </a:xfrm>
          <a:prstGeom prst="rect">
            <a:avLst/>
          </a:prstGeom>
          <a:noFill/>
          <a:ln>
            <a:noFill/>
          </a:ln>
        </p:spPr>
      </p:pic>
      <p:pic>
        <p:nvPicPr>
          <p:cNvPr id="214" name="Google Shape;214;p32"/>
          <p:cNvPicPr preferRelativeResize="0"/>
          <p:nvPr/>
        </p:nvPicPr>
        <p:blipFill>
          <a:blip r:embed="rId5">
            <a:alphaModFix/>
          </a:blip>
          <a:stretch>
            <a:fillRect/>
          </a:stretch>
        </p:blipFill>
        <p:spPr>
          <a:xfrm>
            <a:off x="5173650" y="106475"/>
            <a:ext cx="2837975" cy="112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220" name="Google Shape;22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300">
                <a:solidFill>
                  <a:schemeClr val="dk1"/>
                </a:solidFill>
              </a:rPr>
              <a:t>For Clustering, we have used K-Means clustering algorithm. In this, the data points are grouped in k clusters, in our case 2. Since it is a centroid based clustering, the algorithm takes unlabeled input, and assigns it to the centroids and repeats this process until the euclidean distance between the centroid and data point is not minimized, hence forming clusters. </a:t>
            </a:r>
            <a:endParaRPr sz="1300">
              <a:solidFill>
                <a:schemeClr val="dk1"/>
              </a:solidFill>
            </a:endParaRPr>
          </a:p>
          <a:p>
            <a:pPr indent="0" lvl="0" marL="0" rtl="0" algn="just">
              <a:lnSpc>
                <a:spcPct val="100000"/>
              </a:lnSpc>
              <a:spcBef>
                <a:spcPts val="400"/>
              </a:spcBef>
              <a:spcAft>
                <a:spcPts val="0"/>
              </a:spcAft>
              <a:buNone/>
            </a:pPr>
            <a:r>
              <a:t/>
            </a:r>
            <a:endParaRPr sz="1400">
              <a:solidFill>
                <a:schemeClr val="dk1"/>
              </a:solidFill>
            </a:endParaRPr>
          </a:p>
          <a:p>
            <a:pPr indent="0" lvl="0" marL="0" rtl="0" algn="just">
              <a:lnSpc>
                <a:spcPct val="100000"/>
              </a:lnSpc>
              <a:spcBef>
                <a:spcPts val="400"/>
              </a:spcBef>
              <a:spcAft>
                <a:spcPts val="0"/>
              </a:spcAft>
              <a:buNone/>
            </a:pPr>
            <a:r>
              <a:rPr lang="en" sz="1100">
                <a:solidFill>
                  <a:schemeClr val="dk1"/>
                </a:solidFill>
                <a:latin typeface="Times New Roman"/>
                <a:ea typeface="Times New Roman"/>
                <a:cs typeface="Times New Roman"/>
                <a:sym typeface="Times New Roman"/>
              </a:rPr>
              <a:t>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40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pic>
        <p:nvPicPr>
          <p:cNvPr id="221" name="Google Shape;221;p33" title="Rand Index, Silhouette score and Accuracy"/>
          <p:cNvPicPr preferRelativeResize="0"/>
          <p:nvPr/>
        </p:nvPicPr>
        <p:blipFill>
          <a:blip r:embed="rId3">
            <a:alphaModFix/>
          </a:blip>
          <a:stretch>
            <a:fillRect/>
          </a:stretch>
        </p:blipFill>
        <p:spPr>
          <a:xfrm>
            <a:off x="2113725" y="1966200"/>
            <a:ext cx="4890399" cy="30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just">
              <a:lnSpc>
                <a:spcPct val="100000"/>
              </a:lnSpc>
              <a:spcBef>
                <a:spcPts val="1600"/>
              </a:spcBef>
              <a:spcAft>
                <a:spcPts val="0"/>
              </a:spcAft>
              <a:buNone/>
            </a:pPr>
            <a:r>
              <a:rPr lang="en">
                <a:solidFill>
                  <a:schemeClr val="dk1"/>
                </a:solidFill>
                <a:highlight>
                  <a:srgbClr val="FFFFFF"/>
                </a:highlight>
                <a:latin typeface="Times New Roman"/>
                <a:ea typeface="Times New Roman"/>
                <a:cs typeface="Times New Roman"/>
                <a:sym typeface="Times New Roman"/>
              </a:rPr>
              <a:t>In the current age of startups, there is a huge increase in the number of companies coming up. But not all companies manage to stay successful over time and burn out pretty fast.It is important for investors, so that they can decide if investing in the company is profitable or not. </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300"/>
              </a:spcBef>
              <a:spcAft>
                <a:spcPts val="0"/>
              </a:spcAft>
              <a:buNone/>
            </a:pPr>
            <a:r>
              <a:rPr lang="en">
                <a:solidFill>
                  <a:srgbClr val="333333"/>
                </a:solidFill>
                <a:highlight>
                  <a:srgbClr val="FFFFFF"/>
                </a:highlight>
                <a:latin typeface="Times New Roman"/>
                <a:ea typeface="Times New Roman"/>
                <a:cs typeface="Times New Roman"/>
                <a:sym typeface="Times New Roman"/>
              </a:rPr>
              <a:t>Bankruptcy prediction is also significant for Better allocation of resources, Input to policy makers, Corrective action for business managers, Identification of sector wide problems and Signal to Investors.</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30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300"/>
              </a:spcBef>
              <a:spcAft>
                <a:spcPts val="1600"/>
              </a:spcAft>
              <a:buNone/>
            </a:pPr>
            <a:r>
              <a:rPr lang="en" sz="2600"/>
              <a:t> </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a:t>
            </a:r>
            <a:endParaRPr/>
          </a:p>
        </p:txBody>
      </p:sp>
      <p:sp>
        <p:nvSpPr>
          <p:cNvPr id="227" name="Google Shape;227;p34"/>
          <p:cNvSpPr txBox="1"/>
          <p:nvPr>
            <p:ph idx="1" type="body"/>
          </p:nvPr>
        </p:nvSpPr>
        <p:spPr>
          <a:xfrm>
            <a:off x="311700" y="1152475"/>
            <a:ext cx="27177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In a MLP, the </a:t>
            </a:r>
            <a:r>
              <a:rPr lang="en" sz="1600">
                <a:solidFill>
                  <a:schemeClr val="dk1"/>
                </a:solidFill>
                <a:highlight>
                  <a:srgbClr val="FFFFFF"/>
                </a:highlight>
                <a:latin typeface="Times New Roman"/>
                <a:ea typeface="Times New Roman"/>
                <a:cs typeface="Times New Roman"/>
                <a:sym typeface="Times New Roman"/>
              </a:rPr>
              <a:t>inputs are multiplied with weights and fed to the activation function and in backpropagation, they are modified to reduce the loss. We have run the MLP classifier on the </a:t>
            </a:r>
            <a:r>
              <a:rPr lang="en" sz="1600">
                <a:solidFill>
                  <a:schemeClr val="dk1"/>
                </a:solidFill>
                <a:latin typeface="Times New Roman"/>
                <a:ea typeface="Times New Roman"/>
                <a:cs typeface="Times New Roman"/>
                <a:sym typeface="Times New Roman"/>
              </a:rPr>
              <a:t>undersampled and oversampled data generated using simple random sampling. For a deeper analysis, we also changed the activation functions.</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400"/>
              </a:spcBef>
              <a:spcAft>
                <a:spcPts val="1600"/>
              </a:spcAft>
              <a:buNone/>
            </a:pPr>
            <a:r>
              <a:t/>
            </a:r>
            <a:endParaRPr/>
          </a:p>
        </p:txBody>
      </p:sp>
      <p:pic>
        <p:nvPicPr>
          <p:cNvPr id="228" name="Google Shape;228;p34" title="MLP Score"/>
          <p:cNvPicPr preferRelativeResize="0"/>
          <p:nvPr/>
        </p:nvPicPr>
        <p:blipFill>
          <a:blip r:embed="rId3">
            <a:alphaModFix/>
          </a:blip>
          <a:stretch>
            <a:fillRect/>
          </a:stretch>
        </p:blipFill>
        <p:spPr>
          <a:xfrm>
            <a:off x="3290925" y="959113"/>
            <a:ext cx="5679900" cy="380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en">
                <a:solidFill>
                  <a:schemeClr val="dk1"/>
                </a:solidFill>
                <a:highlight>
                  <a:srgbClr val="FFFFFE"/>
                </a:highlight>
                <a:latin typeface="Arial"/>
                <a:ea typeface="Arial"/>
                <a:cs typeface="Arial"/>
                <a:sym typeface="Arial"/>
              </a:rPr>
              <a:t>GradientBoostingClassifier</a:t>
            </a:r>
            <a:endParaRPr b="1">
              <a:solidFill>
                <a:schemeClr val="dk1"/>
              </a:solidFill>
              <a:highlight>
                <a:srgbClr val="FFFFFE"/>
              </a:highlight>
              <a:latin typeface="Arial"/>
              <a:ea typeface="Arial"/>
              <a:cs typeface="Arial"/>
              <a:sym typeface="Arial"/>
            </a:endParaRPr>
          </a:p>
          <a:p>
            <a:pPr indent="0" lvl="0" marL="0" rtl="0" algn="ctr">
              <a:spcBef>
                <a:spcPts val="0"/>
              </a:spcBef>
              <a:spcAft>
                <a:spcPts val="0"/>
              </a:spcAft>
              <a:buNone/>
            </a:pPr>
            <a:r>
              <a:t/>
            </a:r>
            <a:endParaRPr/>
          </a:p>
        </p:txBody>
      </p:sp>
      <p:pic>
        <p:nvPicPr>
          <p:cNvPr id="234" name="Google Shape;234;p35" title="Gradient boosting classifier"/>
          <p:cNvPicPr preferRelativeResize="0"/>
          <p:nvPr/>
        </p:nvPicPr>
        <p:blipFill>
          <a:blip r:embed="rId3">
            <a:alphaModFix/>
          </a:blip>
          <a:stretch>
            <a:fillRect/>
          </a:stretch>
        </p:blipFill>
        <p:spPr>
          <a:xfrm>
            <a:off x="3116600" y="894575"/>
            <a:ext cx="5693826" cy="4096524"/>
          </a:xfrm>
          <a:prstGeom prst="rect">
            <a:avLst/>
          </a:prstGeom>
          <a:noFill/>
          <a:ln>
            <a:noFill/>
          </a:ln>
        </p:spPr>
      </p:pic>
      <p:sp>
        <p:nvSpPr>
          <p:cNvPr id="235" name="Google Shape;235;p35"/>
          <p:cNvSpPr txBox="1"/>
          <p:nvPr/>
        </p:nvSpPr>
        <p:spPr>
          <a:xfrm>
            <a:off x="261525" y="1057025"/>
            <a:ext cx="33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6" name="Google Shape;236;p35"/>
          <p:cNvSpPr txBox="1"/>
          <p:nvPr/>
        </p:nvSpPr>
        <p:spPr>
          <a:xfrm>
            <a:off x="337825" y="1961525"/>
            <a:ext cx="2593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As we can see from the visualisation the Gradient Boosting classifier </a:t>
            </a:r>
            <a:r>
              <a:rPr b="1" lang="en" sz="1500">
                <a:latin typeface="Times New Roman"/>
                <a:ea typeface="Times New Roman"/>
                <a:cs typeface="Times New Roman"/>
                <a:sym typeface="Times New Roman"/>
              </a:rPr>
              <a:t>archives</a:t>
            </a:r>
            <a:r>
              <a:rPr b="1" lang="en" sz="1500">
                <a:latin typeface="Times New Roman"/>
                <a:ea typeface="Times New Roman"/>
                <a:cs typeface="Times New Roman"/>
                <a:sym typeface="Times New Roman"/>
              </a:rPr>
              <a:t> the maximum accuracy of 98% on oversampled data with number of iterator = 100 and max depth = 3</a:t>
            </a:r>
            <a:endParaRPr b="1"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2" name="Google Shape;24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solidFill>
                  <a:srgbClr val="222222"/>
                </a:solidFill>
                <a:highlight>
                  <a:srgbClr val="FFFFFF"/>
                </a:highlight>
                <a:latin typeface="Times New Roman"/>
                <a:ea typeface="Times New Roman"/>
                <a:cs typeface="Times New Roman"/>
                <a:sym typeface="Times New Roman"/>
              </a:rPr>
              <a:t>We were able to successfully illustrate how machine learning can be exploited in the field of economics. </a:t>
            </a:r>
            <a:endParaRPr>
              <a:solidFill>
                <a:srgbClr val="222222"/>
              </a:solidFill>
              <a:highlight>
                <a:srgbClr val="FFFFFF"/>
              </a:highlight>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1100"/>
              <a:buFont typeface="Arial"/>
              <a:buNone/>
            </a:pPr>
            <a:r>
              <a:rPr lang="en">
                <a:solidFill>
                  <a:srgbClr val="222222"/>
                </a:solidFill>
                <a:highlight>
                  <a:srgbClr val="FFFFFF"/>
                </a:highlight>
                <a:latin typeface="Times New Roman"/>
                <a:ea typeface="Times New Roman"/>
                <a:cs typeface="Times New Roman"/>
                <a:sym typeface="Times New Roman"/>
              </a:rPr>
              <a:t>We were able to follow the proposed timeline tentatively. As mentioned in our timeline, we trained several classification models.</a:t>
            </a:r>
            <a:endParaRPr>
              <a:solidFill>
                <a:srgbClr val="222222"/>
              </a:solidFill>
              <a:highlight>
                <a:srgbClr val="FFFFFF"/>
              </a:highlight>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1100"/>
              <a:buFont typeface="Arial"/>
              <a:buNone/>
            </a:pPr>
            <a:r>
              <a:rPr lang="en">
                <a:solidFill>
                  <a:srgbClr val="222222"/>
                </a:solidFill>
                <a:highlight>
                  <a:srgbClr val="FFFFFF"/>
                </a:highlight>
                <a:latin typeface="Times New Roman"/>
                <a:ea typeface="Times New Roman"/>
                <a:cs typeface="Times New Roman"/>
                <a:sym typeface="Times New Roman"/>
              </a:rPr>
              <a:t>Future Research subtopics can be configured by incorporating new types of data. For example, unstructured data for example the text of the annual reports of companies.</a:t>
            </a:r>
            <a:endParaRPr>
              <a:solidFill>
                <a:srgbClr val="222222"/>
              </a:solidFill>
              <a:highlight>
                <a:srgbClr val="FFFFFF"/>
              </a:highlight>
              <a:latin typeface="Times New Roman"/>
              <a:ea typeface="Times New Roman"/>
              <a:cs typeface="Times New Roman"/>
              <a:sym typeface="Times New Roman"/>
            </a:endParaRPr>
          </a:p>
          <a:p>
            <a:pPr indent="0" lvl="0" marL="0" rtl="0" algn="just">
              <a:lnSpc>
                <a:spcPct val="100000"/>
              </a:lnSpc>
              <a:spcBef>
                <a:spcPts val="400"/>
              </a:spcBef>
              <a:spcAft>
                <a:spcPts val="400"/>
              </a:spcAft>
              <a:buClr>
                <a:schemeClr val="dk1"/>
              </a:buClr>
              <a:buSzPts val="1100"/>
              <a:buFont typeface="Arial"/>
              <a:buNone/>
            </a:pPr>
            <a:r>
              <a:rPr lang="en">
                <a:solidFill>
                  <a:srgbClr val="222222"/>
                </a:solidFill>
                <a:highlight>
                  <a:srgbClr val="FFFFFF"/>
                </a:highlight>
                <a:latin typeface="Times New Roman"/>
                <a:ea typeface="Times New Roman"/>
                <a:cs typeface="Times New Roman"/>
                <a:sym typeface="Times New Roman"/>
              </a:rPr>
              <a:t>We could also extend this problem to giving companies personalized feedback that would be even more helpful in preventing bankruptcy.</a:t>
            </a:r>
            <a:endParaRPr>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48" name="Google Shape;248;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For dimensionality reduction technique - ideas - </a:t>
            </a:r>
            <a:r>
              <a:rPr lang="en" sz="1200">
                <a:solidFill>
                  <a:schemeClr val="accent2"/>
                </a:solidFill>
                <a:highlight>
                  <a:srgbClr val="FFFFFF"/>
                </a:highlight>
                <a:latin typeface="Roboto"/>
                <a:ea typeface="Roboto"/>
                <a:cs typeface="Roboto"/>
                <a:sym typeface="Roboto"/>
              </a:rPr>
              <a:t> </a:t>
            </a:r>
            <a:r>
              <a:rPr lang="en" sz="1200" u="sng">
                <a:solidFill>
                  <a:schemeClr val="hlink"/>
                </a:solidFill>
                <a:highlight>
                  <a:srgbClr val="FFFFFF"/>
                </a:highlight>
                <a:latin typeface="Roboto"/>
                <a:ea typeface="Roboto"/>
                <a:cs typeface="Roboto"/>
                <a:sym typeface="Roboto"/>
                <a:hlinkClick r:id="rId3"/>
              </a:rPr>
              <a:t>https://towardsdatascience.com/11-dimensionality-reduction-techniques-you-should-know-in-2021-dcb9500d388b</a:t>
            </a:r>
            <a:r>
              <a:rPr lang="en"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a:solidFill>
                  <a:schemeClr val="accent2"/>
                </a:solidFill>
                <a:highlight>
                  <a:srgbClr val="FFFFFF"/>
                </a:highlight>
                <a:latin typeface="Roboto"/>
                <a:ea typeface="Roboto"/>
                <a:cs typeface="Roboto"/>
                <a:sym typeface="Roboto"/>
              </a:rPr>
              <a:t>For code in sklearn: </a:t>
            </a:r>
            <a:endParaRPr sz="1200">
              <a:solidFill>
                <a:schemeClr val="accent2"/>
              </a:solidFill>
              <a:highlight>
                <a:srgbClr val="FFFFFF"/>
              </a:highlight>
              <a:latin typeface="Roboto"/>
              <a:ea typeface="Roboto"/>
              <a:cs typeface="Roboto"/>
              <a:sym typeface="Roboto"/>
            </a:endParaRPr>
          </a:p>
          <a:p>
            <a:pPr indent="-304800" lvl="1" marL="914400" rtl="0" algn="l">
              <a:spcBef>
                <a:spcPts val="0"/>
              </a:spcBef>
              <a:spcAft>
                <a:spcPts val="0"/>
              </a:spcAft>
              <a:buClr>
                <a:schemeClr val="accent2"/>
              </a:buClr>
              <a:buSzPts val="1200"/>
              <a:buFont typeface="Roboto"/>
              <a:buAutoNum type="alphaLcPeriod"/>
            </a:pPr>
            <a:r>
              <a:rPr lang="en" sz="1200">
                <a:solidFill>
                  <a:schemeClr val="accent2"/>
                </a:solidFill>
                <a:highlight>
                  <a:srgbClr val="FFFFFF"/>
                </a:highlight>
                <a:latin typeface="Roboto"/>
                <a:ea typeface="Roboto"/>
                <a:cs typeface="Roboto"/>
                <a:sym typeface="Roboto"/>
              </a:rPr>
              <a:t>Sklearn documentation for each classifier used</a:t>
            </a:r>
            <a:endParaRPr sz="1200">
              <a:solidFill>
                <a:schemeClr val="accent2"/>
              </a:solidFill>
              <a:highlight>
                <a:srgbClr val="FFFFFF"/>
              </a:highlight>
              <a:latin typeface="Roboto"/>
              <a:ea typeface="Roboto"/>
              <a:cs typeface="Roboto"/>
              <a:sym typeface="Roboto"/>
            </a:endParaRPr>
          </a:p>
          <a:p>
            <a:pPr indent="-304800" lvl="1" marL="914400" rtl="0" algn="l">
              <a:spcBef>
                <a:spcPts val="0"/>
              </a:spcBef>
              <a:spcAft>
                <a:spcPts val="0"/>
              </a:spcAft>
              <a:buClr>
                <a:schemeClr val="accent2"/>
              </a:buClr>
              <a:buSzPts val="1200"/>
              <a:buFont typeface="Roboto"/>
              <a:buAutoNum type="alphaLcPeriod"/>
            </a:pPr>
            <a:r>
              <a:rPr lang="en" sz="1200">
                <a:solidFill>
                  <a:schemeClr val="accent2"/>
                </a:solidFill>
                <a:highlight>
                  <a:srgbClr val="FFFFFF"/>
                </a:highlight>
                <a:latin typeface="Roboto"/>
                <a:ea typeface="Roboto"/>
                <a:cs typeface="Roboto"/>
                <a:sym typeface="Roboto"/>
              </a:rPr>
              <a:t>For factor analysis with varimax decomposition   </a:t>
            </a:r>
            <a:r>
              <a:rPr lang="en" sz="1200" u="sng">
                <a:solidFill>
                  <a:schemeClr val="accent5"/>
                </a:solidFill>
                <a:highlight>
                  <a:srgbClr val="FFFFFF"/>
                </a:highlight>
                <a:latin typeface="Roboto"/>
                <a:ea typeface="Roboto"/>
                <a:cs typeface="Roboto"/>
                <a:sym typeface="Roboto"/>
                <a:hlinkClick r:id="rId4">
                  <a:extLst>
                    <a:ext uri="{A12FA001-AC4F-418D-AE19-62706E023703}">
                      <ahyp:hlinkClr val="tx"/>
                    </a:ext>
                  </a:extLst>
                </a:hlinkClick>
              </a:rPr>
              <a:t>https://scikit-learn.org/stable/auto_examples/decomposition/plot_varimax_fa.html#sphx-glr-auto-examples-decomposition-plot-varimax-fa-py</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5"/>
              </a:rPr>
              <a:t>https://matplotlib.org/</a:t>
            </a:r>
            <a:r>
              <a:rPr lang="en"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6"/>
              </a:rPr>
              <a:t>https://www.sciencedirect.com/science/article/abs/pii/S0957417417302415</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rPr lang="en" sz="1200" u="sng">
                <a:solidFill>
                  <a:schemeClr val="hlink"/>
                </a:solidFill>
                <a:highlight>
                  <a:srgbClr val="FFFFFF"/>
                </a:highlight>
                <a:latin typeface="Roboto"/>
                <a:ea typeface="Roboto"/>
                <a:cs typeface="Roboto"/>
                <a:sym typeface="Roboto"/>
                <a:hlinkClick r:id="rId7"/>
              </a:rPr>
              <a:t>https://www.sciencedirect.com/science/article/abs/pii/S0957417417302415</a:t>
            </a:r>
            <a:r>
              <a:rPr lang="en" sz="1200">
                <a:solidFill>
                  <a:schemeClr val="accent2"/>
                </a:solidFill>
                <a:highlight>
                  <a:srgbClr val="FFFFFF"/>
                </a:highlight>
                <a:latin typeface="Roboto"/>
                <a:ea typeface="Roboto"/>
                <a:cs typeface="Roboto"/>
                <a:sym typeface="Roboto"/>
              </a:rPr>
              <a:t> </a:t>
            </a:r>
            <a:endParaRPr sz="1200">
              <a:solidFill>
                <a:schemeClr val="accent2"/>
              </a:solidFill>
              <a:highlight>
                <a:srgbClr val="FFFFFF"/>
              </a:highlight>
              <a:latin typeface="Roboto"/>
              <a:ea typeface="Roboto"/>
              <a:cs typeface="Roboto"/>
              <a:sym typeface="Roboto"/>
            </a:endParaRPr>
          </a:p>
          <a:p>
            <a:pPr indent="-304800" lvl="0" marL="457200" rtl="0" algn="l">
              <a:spcBef>
                <a:spcPts val="0"/>
              </a:spcBef>
              <a:spcAft>
                <a:spcPts val="0"/>
              </a:spcAft>
              <a:buClr>
                <a:schemeClr val="accent2"/>
              </a:buClr>
              <a:buSzPts val="1200"/>
              <a:buFont typeface="Roboto"/>
              <a:buAutoNum type="arabicPeriod"/>
            </a:pPr>
            <a:r>
              <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School of Expertness and Valuation, Institute of  Technology and Business in Czech Republic used </a:t>
            </a:r>
            <a:r>
              <a:rPr lang="en" sz="1400">
                <a:highlight>
                  <a:srgbClr val="FFFFFF"/>
                </a:highlight>
              </a:rPr>
              <a:t>Support Vector Machine and artificial neural network(multilayer perceptron artificial neural networks and radial basis function artificial neural networks)</a:t>
            </a:r>
            <a:r>
              <a:rPr lang="en" sz="1400"/>
              <a:t> </a:t>
            </a:r>
            <a:r>
              <a:rPr lang="en" sz="1400">
                <a:highlight>
                  <a:srgbClr val="FFFFFF"/>
                </a:highlight>
              </a:rPr>
              <a:t>to create a model for predicting potential bankruptcy of companies.</a:t>
            </a:r>
            <a:endParaRPr sz="1400">
              <a:highlight>
                <a:srgbClr val="FFFFFF"/>
              </a:highlight>
            </a:endParaRPr>
          </a:p>
          <a:p>
            <a:pPr indent="0" lvl="0" marL="0" rtl="0" algn="l">
              <a:lnSpc>
                <a:spcPct val="100000"/>
              </a:lnSpc>
              <a:spcBef>
                <a:spcPts val="300"/>
              </a:spcBef>
              <a:spcAft>
                <a:spcPts val="0"/>
              </a:spcAft>
              <a:buNone/>
            </a:pPr>
            <a:r>
              <a:t/>
            </a:r>
            <a:endParaRPr sz="1400">
              <a:highlight>
                <a:srgbClr val="FFFFFF"/>
              </a:highlight>
            </a:endParaRPr>
          </a:p>
          <a:p>
            <a:pPr indent="0" lvl="0" marL="0" rtl="0" algn="l">
              <a:lnSpc>
                <a:spcPct val="100000"/>
              </a:lnSpc>
              <a:spcBef>
                <a:spcPts val="300"/>
              </a:spcBef>
              <a:spcAft>
                <a:spcPts val="0"/>
              </a:spcAft>
              <a:buNone/>
            </a:pPr>
            <a:r>
              <a:rPr lang="en" sz="1400"/>
              <a:t>Machine learning models and bankruptcy prediction: In this study, Flavio Barboza, Herbert Kimura and Edward Altman have tested machine learning models such as support vector machines, bagging, boosting and random forest to predict bankruptcy one year prior to the event, </a:t>
            </a:r>
            <a:r>
              <a:rPr lang="en" sz="1000">
                <a:solidFill>
                  <a:schemeClr val="dk1"/>
                </a:solidFill>
                <a:latin typeface="Times New Roman"/>
                <a:ea typeface="Times New Roman"/>
                <a:cs typeface="Times New Roman"/>
                <a:sym typeface="Times New Roman"/>
              </a:rPr>
              <a:t> </a:t>
            </a:r>
            <a:r>
              <a:rPr lang="en" sz="1400"/>
              <a:t>and compare their performance with results from discriminant analysis, logistic regression, and neural networks.</a:t>
            </a:r>
            <a:endParaRPr sz="1400"/>
          </a:p>
          <a:p>
            <a:pPr indent="0" lvl="0" marL="0" rtl="0" algn="l">
              <a:lnSpc>
                <a:spcPct val="100000"/>
              </a:lnSpc>
              <a:spcBef>
                <a:spcPts val="300"/>
              </a:spcBef>
              <a:spcAft>
                <a:spcPts val="0"/>
              </a:spcAft>
              <a:buNone/>
            </a:pPr>
            <a:r>
              <a:t/>
            </a:r>
            <a:endParaRPr sz="1400"/>
          </a:p>
          <a:p>
            <a:pPr indent="0" lvl="0" marL="0" rtl="0" algn="just">
              <a:lnSpc>
                <a:spcPct val="100000"/>
              </a:lnSpc>
              <a:spcBef>
                <a:spcPts val="300"/>
              </a:spcBef>
              <a:spcAft>
                <a:spcPts val="0"/>
              </a:spcAft>
              <a:buNone/>
            </a:pPr>
            <a:r>
              <a:rPr lang="en" sz="1400"/>
              <a:t>Bankruptcy Prediction Using Machine Learning, by Nanxi Wang: In this paper, three relatively new methods have been proposed for predicting bankruptcy based on real-life data. The usage of the three models (support vector machine, neural network with dropout, autoencoder) in economics or finance is comparatively hard to find. So, the paper aims to find out if they work well in economic field, by predicting company bankruptcy.</a:t>
            </a:r>
            <a:endParaRPr sz="1400"/>
          </a:p>
          <a:p>
            <a:pPr indent="0" lvl="0" marL="0" rtl="0" algn="l">
              <a:lnSpc>
                <a:spcPct val="100000"/>
              </a:lnSpc>
              <a:spcBef>
                <a:spcPts val="300"/>
              </a:spcBef>
              <a:spcAft>
                <a:spcPts val="300"/>
              </a:spcAft>
              <a:buClr>
                <a:schemeClr val="dk1"/>
              </a:buClr>
              <a:buSzPts val="1100"/>
              <a:buFont typeface="Arial"/>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highlight>
                  <a:srgbClr val="FFFFFF"/>
                </a:highlight>
              </a:rPr>
              <a:t>The data were collected from the Taiwan Economic Journal for the years 1999 to 2009. Company bankruptcy was defined based on the business regulations of the Taiwan Stock Exchange.</a:t>
            </a:r>
            <a:endParaRPr/>
          </a:p>
          <a:p>
            <a:pPr indent="-342900" lvl="0" marL="457200" rtl="0" algn="l">
              <a:spcBef>
                <a:spcPts val="0"/>
              </a:spcBef>
              <a:spcAft>
                <a:spcPts val="0"/>
              </a:spcAft>
              <a:buSzPts val="1800"/>
              <a:buChar char="●"/>
            </a:pPr>
            <a:r>
              <a:rPr lang="en" u="sng">
                <a:solidFill>
                  <a:schemeClr val="hlink"/>
                </a:solidFill>
                <a:hlinkClick r:id="rId3"/>
              </a:rPr>
              <a:t>https://www.kaggle.com/datasets/fedesoriano/company-bankruptcy-prediction?datasetId=1111894&amp;sortBy=dateRun&amp;tab=bookmarked</a:t>
            </a:r>
            <a:endParaRPr/>
          </a:p>
          <a:p>
            <a:pPr indent="-342900" lvl="0" marL="457200" rtl="0" algn="l">
              <a:spcBef>
                <a:spcPts val="0"/>
              </a:spcBef>
              <a:spcAft>
                <a:spcPts val="0"/>
              </a:spcAft>
              <a:buSzPts val="1800"/>
              <a:buChar char="●"/>
            </a:pPr>
            <a:r>
              <a:rPr lang="en"/>
              <a:t>96 columns in the dataset</a:t>
            </a:r>
            <a:endParaRPr/>
          </a:p>
          <a:p>
            <a:pPr indent="-342900" lvl="0" marL="457200" rtl="0" algn="l">
              <a:spcBef>
                <a:spcPts val="0"/>
              </a:spcBef>
              <a:spcAft>
                <a:spcPts val="0"/>
              </a:spcAft>
              <a:buSzPts val="1800"/>
              <a:buChar char="●"/>
            </a:pPr>
            <a:r>
              <a:rPr lang="en"/>
              <a:t>Prediction of whether a company will go </a:t>
            </a:r>
            <a:r>
              <a:rPr lang="en"/>
              <a:t>bankrupt</a:t>
            </a:r>
            <a:r>
              <a:rPr lang="en"/>
              <a:t> or not, according to Taiwanese business regulations.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Methodology and Results</a:t>
            </a:r>
            <a:endParaRPr/>
          </a:p>
        </p:txBody>
      </p:sp>
      <p:pic>
        <p:nvPicPr>
          <p:cNvPr id="103" name="Google Shape;103;p19"/>
          <p:cNvPicPr preferRelativeResize="0"/>
          <p:nvPr/>
        </p:nvPicPr>
        <p:blipFill rotWithShape="1">
          <a:blip r:embed="rId3">
            <a:alphaModFix/>
          </a:blip>
          <a:srcRect b="8214" l="0" r="0" t="0"/>
          <a:stretch/>
        </p:blipFill>
        <p:spPr>
          <a:xfrm>
            <a:off x="4413225" y="878375"/>
            <a:ext cx="3927076" cy="3604475"/>
          </a:xfrm>
          <a:prstGeom prst="rect">
            <a:avLst/>
          </a:prstGeom>
          <a:noFill/>
          <a:ln>
            <a:noFill/>
          </a:ln>
        </p:spPr>
      </p:pic>
      <p:pic>
        <p:nvPicPr>
          <p:cNvPr id="104" name="Google Shape;104;p19"/>
          <p:cNvPicPr preferRelativeResize="0"/>
          <p:nvPr/>
        </p:nvPicPr>
        <p:blipFill>
          <a:blip r:embed="rId4">
            <a:alphaModFix/>
          </a:blip>
          <a:stretch>
            <a:fillRect/>
          </a:stretch>
        </p:blipFill>
        <p:spPr>
          <a:xfrm>
            <a:off x="454588" y="1287863"/>
            <a:ext cx="3762375" cy="2647950"/>
          </a:xfrm>
          <a:prstGeom prst="rect">
            <a:avLst/>
          </a:prstGeom>
          <a:noFill/>
          <a:ln>
            <a:noFill/>
          </a:ln>
        </p:spPr>
      </p:pic>
      <p:sp>
        <p:nvSpPr>
          <p:cNvPr id="105" name="Google Shape;105;p19"/>
          <p:cNvSpPr txBox="1"/>
          <p:nvPr/>
        </p:nvSpPr>
        <p:spPr>
          <a:xfrm>
            <a:off x="969500" y="39290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Class Distribution </a:t>
            </a:r>
            <a:endParaRPr b="1">
              <a:latin typeface="Proxima Nova"/>
              <a:ea typeface="Proxima Nova"/>
              <a:cs typeface="Proxima Nova"/>
              <a:sym typeface="Proxima Nova"/>
            </a:endParaRPr>
          </a:p>
        </p:txBody>
      </p:sp>
      <p:sp>
        <p:nvSpPr>
          <p:cNvPr id="106" name="Google Shape;106;p19"/>
          <p:cNvSpPr txBox="1"/>
          <p:nvPr/>
        </p:nvSpPr>
        <p:spPr>
          <a:xfrm>
            <a:off x="5598175" y="44816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Correlation matrix</a:t>
            </a:r>
            <a:endParaRPr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Box-</a:t>
            </a:r>
            <a:r>
              <a:rPr b="1" lang="en" sz="1800"/>
              <a:t>plots of some features of raw data</a:t>
            </a:r>
            <a:endParaRPr b="1" sz="1800"/>
          </a:p>
        </p:txBody>
      </p:sp>
      <p:pic>
        <p:nvPicPr>
          <p:cNvPr id="112" name="Google Shape;112;p20"/>
          <p:cNvPicPr preferRelativeResize="0"/>
          <p:nvPr/>
        </p:nvPicPr>
        <p:blipFill>
          <a:blip r:embed="rId3">
            <a:alphaModFix/>
          </a:blip>
          <a:stretch>
            <a:fillRect/>
          </a:stretch>
        </p:blipFill>
        <p:spPr>
          <a:xfrm>
            <a:off x="243375" y="951075"/>
            <a:ext cx="2665157" cy="1983725"/>
          </a:xfrm>
          <a:prstGeom prst="rect">
            <a:avLst/>
          </a:prstGeom>
          <a:noFill/>
          <a:ln>
            <a:noFill/>
          </a:ln>
        </p:spPr>
      </p:pic>
      <p:pic>
        <p:nvPicPr>
          <p:cNvPr id="113" name="Google Shape;113;p20"/>
          <p:cNvPicPr preferRelativeResize="0"/>
          <p:nvPr/>
        </p:nvPicPr>
        <p:blipFill>
          <a:blip r:embed="rId4">
            <a:alphaModFix/>
          </a:blip>
          <a:stretch>
            <a:fillRect/>
          </a:stretch>
        </p:blipFill>
        <p:spPr>
          <a:xfrm>
            <a:off x="3060932" y="894575"/>
            <a:ext cx="2675687" cy="1991562"/>
          </a:xfrm>
          <a:prstGeom prst="rect">
            <a:avLst/>
          </a:prstGeom>
          <a:noFill/>
          <a:ln>
            <a:noFill/>
          </a:ln>
        </p:spPr>
      </p:pic>
      <p:pic>
        <p:nvPicPr>
          <p:cNvPr id="114" name="Google Shape;114;p20"/>
          <p:cNvPicPr preferRelativeResize="0"/>
          <p:nvPr/>
        </p:nvPicPr>
        <p:blipFill>
          <a:blip r:embed="rId5">
            <a:alphaModFix/>
          </a:blip>
          <a:stretch>
            <a:fillRect/>
          </a:stretch>
        </p:blipFill>
        <p:spPr>
          <a:xfrm>
            <a:off x="5889019" y="894575"/>
            <a:ext cx="2665157" cy="1983725"/>
          </a:xfrm>
          <a:prstGeom prst="rect">
            <a:avLst/>
          </a:prstGeom>
          <a:noFill/>
          <a:ln>
            <a:noFill/>
          </a:ln>
        </p:spPr>
      </p:pic>
      <p:pic>
        <p:nvPicPr>
          <p:cNvPr id="115" name="Google Shape;115;p20"/>
          <p:cNvPicPr preferRelativeResize="0"/>
          <p:nvPr/>
        </p:nvPicPr>
        <p:blipFill>
          <a:blip r:embed="rId6">
            <a:alphaModFix/>
          </a:blip>
          <a:stretch>
            <a:fillRect/>
          </a:stretch>
        </p:blipFill>
        <p:spPr>
          <a:xfrm>
            <a:off x="152400" y="3087200"/>
            <a:ext cx="2557911" cy="1903900"/>
          </a:xfrm>
          <a:prstGeom prst="rect">
            <a:avLst/>
          </a:prstGeom>
          <a:noFill/>
          <a:ln>
            <a:noFill/>
          </a:ln>
        </p:spPr>
      </p:pic>
      <p:pic>
        <p:nvPicPr>
          <p:cNvPr id="116" name="Google Shape;116;p20"/>
          <p:cNvPicPr preferRelativeResize="0"/>
          <p:nvPr/>
        </p:nvPicPr>
        <p:blipFill>
          <a:blip r:embed="rId7">
            <a:alphaModFix/>
          </a:blip>
          <a:stretch>
            <a:fillRect/>
          </a:stretch>
        </p:blipFill>
        <p:spPr>
          <a:xfrm>
            <a:off x="3060932" y="3038537"/>
            <a:ext cx="2623291" cy="1952563"/>
          </a:xfrm>
          <a:prstGeom prst="rect">
            <a:avLst/>
          </a:prstGeom>
          <a:noFill/>
          <a:ln>
            <a:noFill/>
          </a:ln>
        </p:spPr>
      </p:pic>
      <p:pic>
        <p:nvPicPr>
          <p:cNvPr id="117" name="Google Shape;117;p20"/>
          <p:cNvPicPr preferRelativeResize="0"/>
          <p:nvPr/>
        </p:nvPicPr>
        <p:blipFill>
          <a:blip r:embed="rId8">
            <a:alphaModFix/>
          </a:blip>
          <a:stretch>
            <a:fillRect/>
          </a:stretch>
        </p:blipFill>
        <p:spPr>
          <a:xfrm>
            <a:off x="5889019" y="3030700"/>
            <a:ext cx="2633820" cy="196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Preprocessing</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a:t>As the first step of Data Preprocessing, we first normalized our training and test data-set so that each of 96 feature values of our data-set were in the range of 0 - 1. Our Exploratory Data Analysis revealed some of the issues we needed to take care of before fitting, namely, data imbalance and existence of correlated features. We have used different sampling methods to handle the imbalanced data. For oversampling, we used SMOTE and ADASYN techniques respectively. For undersampling the data, we used Tomek links and CNN(Condensed nearest neighbors).  In case of  oversampling, ADASYN worked better and in the case of undersampling, CNN works better.</a:t>
            </a:r>
            <a:endParaRPr/>
          </a:p>
          <a:p>
            <a:pPr indent="0" lvl="0" marL="0" rtl="0" algn="l">
              <a:spcBef>
                <a:spcPts val="4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Re-sampling </a:t>
            </a:r>
            <a:r>
              <a:rPr lang="en"/>
              <a:t>the Dataset</a:t>
            </a:r>
            <a:r>
              <a:rPr lang="en"/>
              <a:t> </a:t>
            </a:r>
            <a:endParaRPr/>
          </a:p>
        </p:txBody>
      </p:sp>
      <p:sp>
        <p:nvSpPr>
          <p:cNvPr id="129" name="Google Shape;129;p22"/>
          <p:cNvSpPr txBox="1"/>
          <p:nvPr/>
        </p:nvSpPr>
        <p:spPr>
          <a:xfrm>
            <a:off x="969500" y="44624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Under-sampled</a:t>
            </a:r>
            <a:endParaRPr b="1">
              <a:latin typeface="Proxima Nova"/>
              <a:ea typeface="Proxima Nova"/>
              <a:cs typeface="Proxima Nova"/>
              <a:sym typeface="Proxima Nova"/>
            </a:endParaRPr>
          </a:p>
        </p:txBody>
      </p:sp>
      <p:sp>
        <p:nvSpPr>
          <p:cNvPr id="130" name="Google Shape;130;p22"/>
          <p:cNvSpPr txBox="1"/>
          <p:nvPr/>
        </p:nvSpPr>
        <p:spPr>
          <a:xfrm>
            <a:off x="5598175" y="4481675"/>
            <a:ext cx="2622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Over-sampled</a:t>
            </a:r>
            <a:endParaRPr b="1">
              <a:latin typeface="Proxima Nova"/>
              <a:ea typeface="Proxima Nova"/>
              <a:cs typeface="Proxima Nova"/>
              <a:sym typeface="Proxima Nova"/>
            </a:endParaRPr>
          </a:p>
        </p:txBody>
      </p:sp>
      <p:pic>
        <p:nvPicPr>
          <p:cNvPr id="131" name="Google Shape;131;p22"/>
          <p:cNvPicPr preferRelativeResize="0"/>
          <p:nvPr/>
        </p:nvPicPr>
        <p:blipFill>
          <a:blip r:embed="rId3">
            <a:alphaModFix/>
          </a:blip>
          <a:stretch>
            <a:fillRect/>
          </a:stretch>
        </p:blipFill>
        <p:spPr>
          <a:xfrm>
            <a:off x="4979525" y="1629375"/>
            <a:ext cx="3762375" cy="2495550"/>
          </a:xfrm>
          <a:prstGeom prst="rect">
            <a:avLst/>
          </a:prstGeom>
          <a:noFill/>
          <a:ln>
            <a:noFill/>
          </a:ln>
        </p:spPr>
      </p:pic>
      <p:pic>
        <p:nvPicPr>
          <p:cNvPr id="132" name="Google Shape;132;p22"/>
          <p:cNvPicPr preferRelativeResize="0"/>
          <p:nvPr/>
        </p:nvPicPr>
        <p:blipFill>
          <a:blip r:embed="rId4">
            <a:alphaModFix/>
          </a:blip>
          <a:stretch>
            <a:fillRect/>
          </a:stretch>
        </p:blipFill>
        <p:spPr>
          <a:xfrm>
            <a:off x="581000" y="1629375"/>
            <a:ext cx="3705225" cy="2495550"/>
          </a:xfrm>
          <a:prstGeom prst="rect">
            <a:avLst/>
          </a:prstGeom>
          <a:noFill/>
          <a:ln>
            <a:noFill/>
          </a:ln>
        </p:spPr>
      </p:pic>
      <p:sp>
        <p:nvSpPr>
          <p:cNvPr id="133" name="Google Shape;133;p22"/>
          <p:cNvSpPr txBox="1"/>
          <p:nvPr/>
        </p:nvSpPr>
        <p:spPr>
          <a:xfrm>
            <a:off x="3173875" y="938900"/>
            <a:ext cx="294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Proxima Nova"/>
                <a:ea typeface="Proxima Nova"/>
                <a:cs typeface="Proxima Nova"/>
                <a:sym typeface="Proxima Nova"/>
              </a:rPr>
              <a:t>Class-distributions</a:t>
            </a:r>
            <a:endParaRPr b="1">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Univariate plots of some features</a:t>
            </a:r>
            <a:endParaRPr b="1" sz="1800"/>
          </a:p>
        </p:txBody>
      </p:sp>
      <p:pic>
        <p:nvPicPr>
          <p:cNvPr id="139" name="Google Shape;139;p23"/>
          <p:cNvPicPr preferRelativeResize="0"/>
          <p:nvPr/>
        </p:nvPicPr>
        <p:blipFill>
          <a:blip r:embed="rId3">
            <a:alphaModFix/>
          </a:blip>
          <a:stretch>
            <a:fillRect/>
          </a:stretch>
        </p:blipFill>
        <p:spPr>
          <a:xfrm>
            <a:off x="478950" y="925925"/>
            <a:ext cx="2358150" cy="2024550"/>
          </a:xfrm>
          <a:prstGeom prst="rect">
            <a:avLst/>
          </a:prstGeom>
          <a:noFill/>
          <a:ln>
            <a:noFill/>
          </a:ln>
        </p:spPr>
      </p:pic>
      <p:pic>
        <p:nvPicPr>
          <p:cNvPr id="140" name="Google Shape;140;p23"/>
          <p:cNvPicPr preferRelativeResize="0"/>
          <p:nvPr/>
        </p:nvPicPr>
        <p:blipFill>
          <a:blip r:embed="rId4">
            <a:alphaModFix/>
          </a:blip>
          <a:stretch>
            <a:fillRect/>
          </a:stretch>
        </p:blipFill>
        <p:spPr>
          <a:xfrm>
            <a:off x="3352800" y="878900"/>
            <a:ext cx="2394662" cy="2055900"/>
          </a:xfrm>
          <a:prstGeom prst="rect">
            <a:avLst/>
          </a:prstGeom>
          <a:noFill/>
          <a:ln>
            <a:noFill/>
          </a:ln>
        </p:spPr>
      </p:pic>
      <p:pic>
        <p:nvPicPr>
          <p:cNvPr id="141" name="Google Shape;141;p23"/>
          <p:cNvPicPr preferRelativeResize="0"/>
          <p:nvPr/>
        </p:nvPicPr>
        <p:blipFill>
          <a:blip r:embed="rId5">
            <a:alphaModFix/>
          </a:blip>
          <a:stretch>
            <a:fillRect/>
          </a:stretch>
        </p:blipFill>
        <p:spPr>
          <a:xfrm>
            <a:off x="6452279" y="894575"/>
            <a:ext cx="2358150" cy="2024550"/>
          </a:xfrm>
          <a:prstGeom prst="rect">
            <a:avLst/>
          </a:prstGeom>
          <a:noFill/>
          <a:ln>
            <a:noFill/>
          </a:ln>
        </p:spPr>
      </p:pic>
      <p:pic>
        <p:nvPicPr>
          <p:cNvPr id="142" name="Google Shape;142;p23"/>
          <p:cNvPicPr preferRelativeResize="0"/>
          <p:nvPr/>
        </p:nvPicPr>
        <p:blipFill>
          <a:blip r:embed="rId6">
            <a:alphaModFix/>
          </a:blip>
          <a:stretch>
            <a:fillRect/>
          </a:stretch>
        </p:blipFill>
        <p:spPr>
          <a:xfrm>
            <a:off x="6574562" y="3030700"/>
            <a:ext cx="2235868" cy="1919575"/>
          </a:xfrm>
          <a:prstGeom prst="rect">
            <a:avLst/>
          </a:prstGeom>
          <a:noFill/>
          <a:ln>
            <a:noFill/>
          </a:ln>
        </p:spPr>
      </p:pic>
      <p:pic>
        <p:nvPicPr>
          <p:cNvPr id="143" name="Google Shape;143;p23"/>
          <p:cNvPicPr preferRelativeResize="0"/>
          <p:nvPr/>
        </p:nvPicPr>
        <p:blipFill>
          <a:blip r:embed="rId7">
            <a:alphaModFix/>
          </a:blip>
          <a:stretch>
            <a:fillRect/>
          </a:stretch>
        </p:blipFill>
        <p:spPr>
          <a:xfrm>
            <a:off x="3465900" y="3038538"/>
            <a:ext cx="2212202" cy="1903900"/>
          </a:xfrm>
          <a:prstGeom prst="rect">
            <a:avLst/>
          </a:prstGeom>
          <a:noFill/>
          <a:ln>
            <a:noFill/>
          </a:ln>
        </p:spPr>
      </p:pic>
      <p:pic>
        <p:nvPicPr>
          <p:cNvPr id="144" name="Google Shape;144;p23"/>
          <p:cNvPicPr preferRelativeResize="0"/>
          <p:nvPr/>
        </p:nvPicPr>
        <p:blipFill>
          <a:blip r:embed="rId8">
            <a:alphaModFix/>
          </a:blip>
          <a:stretch>
            <a:fillRect/>
          </a:stretch>
        </p:blipFill>
        <p:spPr>
          <a:xfrm>
            <a:off x="478950" y="3030700"/>
            <a:ext cx="2193988" cy="188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