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74" r:id="rId2"/>
    <p:sldId id="257" r:id="rId3"/>
    <p:sldId id="258" r:id="rId4"/>
    <p:sldId id="259" r:id="rId5"/>
    <p:sldId id="261" r:id="rId6"/>
    <p:sldId id="262" r:id="rId7"/>
    <p:sldId id="263" r:id="rId8"/>
    <p:sldId id="264" r:id="rId9"/>
    <p:sldId id="265" r:id="rId10"/>
    <p:sldId id="267" r:id="rId11"/>
    <p:sldId id="270" r:id="rId12"/>
    <p:sldId id="268" r:id="rId13"/>
    <p:sldId id="269" r:id="rId14"/>
    <p:sldId id="271" r:id="rId15"/>
    <p:sldId id="272" r:id="rId16"/>
    <p:sldId id="27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6FDB-6C98-463F-8524-7B9B05F21E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2632ED-0AEB-491D-9677-C7B1939D2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38C16F-6A3F-4992-872A-7E98422B57CE}"/>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5" name="Footer Placeholder 4">
            <a:extLst>
              <a:ext uri="{FF2B5EF4-FFF2-40B4-BE49-F238E27FC236}">
                <a16:creationId xmlns:a16="http://schemas.microsoft.com/office/drawing/2014/main" id="{CF642606-90EA-4CD6-90BE-E092B317C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C8263-FE61-4818-BF2B-9F34A1D93A6D}"/>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1726331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EA63-4286-4CAD-A93C-9E58BB7C22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679796-FE04-41EF-8433-167866670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FCFB8-37D3-455E-AC31-D8B9048F4827}"/>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5" name="Footer Placeholder 4">
            <a:extLst>
              <a:ext uri="{FF2B5EF4-FFF2-40B4-BE49-F238E27FC236}">
                <a16:creationId xmlns:a16="http://schemas.microsoft.com/office/drawing/2014/main" id="{4CB1B693-AF3F-49AD-B35B-BA0238D48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8F3AE-B877-430E-B4E5-A166FC5137C6}"/>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259235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AC281-B6C0-486E-8C11-9E49F5D5C6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49214D-3DA6-4A9D-A7F2-271314CF2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4D4CB-7CA6-44C9-8BBB-14242FEE39B2}"/>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5" name="Footer Placeholder 4">
            <a:extLst>
              <a:ext uri="{FF2B5EF4-FFF2-40B4-BE49-F238E27FC236}">
                <a16:creationId xmlns:a16="http://schemas.microsoft.com/office/drawing/2014/main" id="{76F0CB51-FC9E-4FA7-9FC1-E90D6D41F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F433B-1D50-4147-AF65-79B690BD6654}"/>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7940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834A-4F08-44B3-9322-C6B5B147E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795EE-24AA-4441-BB31-C4CC1D1AC8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1B1E3-D774-4590-B2BA-581EBAC1EB5D}"/>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5" name="Footer Placeholder 4">
            <a:extLst>
              <a:ext uri="{FF2B5EF4-FFF2-40B4-BE49-F238E27FC236}">
                <a16:creationId xmlns:a16="http://schemas.microsoft.com/office/drawing/2014/main" id="{4C3E5074-7B29-44F1-A188-EFBCF2FAE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21F68-7FAB-4121-B07F-0FA5F44543AA}"/>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49686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BA4C-0779-40C8-8425-4609C6D5A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EDEF77-74BC-4BC5-8C02-83B2339DDE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A15134-B723-4C5A-8F91-6BFD398D9FC0}"/>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5" name="Footer Placeholder 4">
            <a:extLst>
              <a:ext uri="{FF2B5EF4-FFF2-40B4-BE49-F238E27FC236}">
                <a16:creationId xmlns:a16="http://schemas.microsoft.com/office/drawing/2014/main" id="{7C890D50-5B37-4CD4-93AD-566D189A8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38F8F-3478-4A11-9542-3DBE07862861}"/>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274863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E877-FEE5-44CC-B29D-6FC4867032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30C9C3-444E-40B2-9B85-86ECE4B4A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119F30-85F8-4879-9B77-61B188AE67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06AE29-EACB-4BEB-916D-97F4BC8B14BD}"/>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6" name="Footer Placeholder 5">
            <a:extLst>
              <a:ext uri="{FF2B5EF4-FFF2-40B4-BE49-F238E27FC236}">
                <a16:creationId xmlns:a16="http://schemas.microsoft.com/office/drawing/2014/main" id="{B3BC0308-EB2A-41B6-8D08-9E470CEF52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91EFA-BE25-420D-8F5F-C51F42625671}"/>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2868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CDE0-A933-4F3A-B3D0-DAB5623901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628EF9-456C-46EE-91B2-954B003B9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7210CC-BF06-4670-85CD-FE152DB9C6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9CE109-0817-4CE3-A280-E63C457478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60AE15-D26D-43ED-96B4-90161EF6CD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404293-6B2F-4F67-B09A-E0942BE9BA09}"/>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8" name="Footer Placeholder 7">
            <a:extLst>
              <a:ext uri="{FF2B5EF4-FFF2-40B4-BE49-F238E27FC236}">
                <a16:creationId xmlns:a16="http://schemas.microsoft.com/office/drawing/2014/main" id="{B61643D0-2C30-4122-AC78-A6011E9107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0F62A1-C028-4570-96E1-908542C642F4}"/>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289135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7C21-C5A8-472D-99BA-218B8260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412306-D9A9-4DAF-8AC3-07D25D1DA1AD}"/>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4" name="Footer Placeholder 3">
            <a:extLst>
              <a:ext uri="{FF2B5EF4-FFF2-40B4-BE49-F238E27FC236}">
                <a16:creationId xmlns:a16="http://schemas.microsoft.com/office/drawing/2014/main" id="{1D7C2834-3B22-4F0D-8633-A50E35CE57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F2F3C1-E716-4C34-8F43-85D257288946}"/>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109340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F7D06-EDB1-4949-ADED-8DAE992F5E0B}"/>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3" name="Footer Placeholder 2">
            <a:extLst>
              <a:ext uri="{FF2B5EF4-FFF2-40B4-BE49-F238E27FC236}">
                <a16:creationId xmlns:a16="http://schemas.microsoft.com/office/drawing/2014/main" id="{E00C9140-A386-406B-9F36-DA1A02007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53DF20-9E6A-48E2-B823-01103D0F6D3D}"/>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1445627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D31F0-6C92-460C-B225-3FB94679C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D87570-4EFE-4459-9136-7350AAFB3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14B14F-8485-47E3-94D4-62E654E4C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29623-F4F0-4995-A40C-A04E32FB3B70}"/>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6" name="Footer Placeholder 5">
            <a:extLst>
              <a:ext uri="{FF2B5EF4-FFF2-40B4-BE49-F238E27FC236}">
                <a16:creationId xmlns:a16="http://schemas.microsoft.com/office/drawing/2014/main" id="{D235995B-AB52-4701-81D2-F5E08EF090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4B9F3-77AB-4E68-991D-AB5FFC797335}"/>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79406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375E-13B6-4558-875A-B5E91E664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FB6AFC-EE49-4ACD-83DD-10DA3F6CA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2229A6-506D-4B5E-A931-2867C25EF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ED52E-8F3C-4617-A978-A7439BEA476A}"/>
              </a:ext>
            </a:extLst>
          </p:cNvPr>
          <p:cNvSpPr>
            <a:spLocks noGrp="1"/>
          </p:cNvSpPr>
          <p:nvPr>
            <p:ph type="dt" sz="half" idx="10"/>
          </p:nvPr>
        </p:nvSpPr>
        <p:spPr/>
        <p:txBody>
          <a:bodyPr/>
          <a:lstStyle/>
          <a:p>
            <a:fld id="{127C4573-F37D-4584-B8C4-6D7320C1ED98}" type="datetimeFigureOut">
              <a:rPr lang="en-US" smtClean="0"/>
              <a:t>6/13/2019</a:t>
            </a:fld>
            <a:endParaRPr lang="en-US"/>
          </a:p>
        </p:txBody>
      </p:sp>
      <p:sp>
        <p:nvSpPr>
          <p:cNvPr id="6" name="Footer Placeholder 5">
            <a:extLst>
              <a:ext uri="{FF2B5EF4-FFF2-40B4-BE49-F238E27FC236}">
                <a16:creationId xmlns:a16="http://schemas.microsoft.com/office/drawing/2014/main" id="{C02F90D0-7078-4934-8148-F0AD86A30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3CF22-C719-484A-B8F1-CD9D03821B80}"/>
              </a:ext>
            </a:extLst>
          </p:cNvPr>
          <p:cNvSpPr>
            <a:spLocks noGrp="1"/>
          </p:cNvSpPr>
          <p:nvPr>
            <p:ph type="sldNum" sz="quarter" idx="12"/>
          </p:nvPr>
        </p:nvSpPr>
        <p:spPr/>
        <p:txBody>
          <a:bodyPr/>
          <a:lstStyle/>
          <a:p>
            <a:fld id="{BA25A964-E761-4423-9A3C-96CD93C53276}" type="slidenum">
              <a:rPr lang="en-US" smtClean="0"/>
              <a:t>‹#›</a:t>
            </a:fld>
            <a:endParaRPr lang="en-US"/>
          </a:p>
        </p:txBody>
      </p:sp>
    </p:spTree>
    <p:extLst>
      <p:ext uri="{BB962C8B-B14F-4D97-AF65-F5344CB8AC3E}">
        <p14:creationId xmlns:p14="http://schemas.microsoft.com/office/powerpoint/2010/main" val="241629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4E4AE-EEC0-4551-AFF4-CDE86A8F2E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C682E9-F3EC-40B4-B649-8CCEE69F9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410D3-8A18-4F2C-869A-44CAA2E04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C4573-F37D-4584-B8C4-6D7320C1ED98}" type="datetimeFigureOut">
              <a:rPr lang="en-US" smtClean="0"/>
              <a:t>6/13/2019</a:t>
            </a:fld>
            <a:endParaRPr lang="en-US"/>
          </a:p>
        </p:txBody>
      </p:sp>
      <p:sp>
        <p:nvSpPr>
          <p:cNvPr id="5" name="Footer Placeholder 4">
            <a:extLst>
              <a:ext uri="{FF2B5EF4-FFF2-40B4-BE49-F238E27FC236}">
                <a16:creationId xmlns:a16="http://schemas.microsoft.com/office/drawing/2014/main" id="{87D141E7-6734-4B37-B892-EF186EE4C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5E385A-C488-4498-9BFD-D9F218D6F8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5A964-E761-4423-9A3C-96CD93C53276}" type="slidenum">
              <a:rPr lang="en-US" smtClean="0"/>
              <a:t>‹#›</a:t>
            </a:fld>
            <a:endParaRPr lang="en-US"/>
          </a:p>
        </p:txBody>
      </p:sp>
    </p:spTree>
    <p:extLst>
      <p:ext uri="{BB962C8B-B14F-4D97-AF65-F5344CB8AC3E}">
        <p14:creationId xmlns:p14="http://schemas.microsoft.com/office/powerpoint/2010/main" val="78380075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www.cybertec-postgresql.com/en/postgresql-indexing-index-scan-vs-bitmap-scan-vs-sequential-scan-basics/" TargetMode="External"/><Relationship Id="rId3" Type="http://schemas.openxmlformats.org/officeDocument/2006/relationships/hyperlink" Target="http://www.postgresql.org/" TargetMode="External"/><Relationship Id="rId7" Type="http://schemas.openxmlformats.org/officeDocument/2006/relationships/hyperlink" Target="https://wiki.postgresql.org/wiki/Python/"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www.postgresql.org/docs/9.4/runtime-config-query.html" TargetMode="External"/><Relationship Id="rId5" Type="http://schemas.openxmlformats.org/officeDocument/2006/relationships/hyperlink" Target="http://www.postgresql.org/docs/9.4/runtime-config-resource.html" TargetMode="External"/><Relationship Id="rId4" Type="http://schemas.openxmlformats.org/officeDocument/2006/relationships/hyperlink" Target="http://www.postgresqltutoria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F0D6-BADB-4BCA-BC6B-71AF25A1811C}"/>
              </a:ext>
            </a:extLst>
          </p:cNvPr>
          <p:cNvSpPr>
            <a:spLocks noGrp="1"/>
          </p:cNvSpPr>
          <p:nvPr>
            <p:ph type="title"/>
          </p:nvPr>
        </p:nvSpPr>
        <p:spPr>
          <a:xfrm>
            <a:off x="776056" y="1519222"/>
            <a:ext cx="10515600" cy="2244910"/>
          </a:xfrm>
        </p:spPr>
        <p:txBody>
          <a:bodyPr>
            <a:normAutofit/>
          </a:bodyPr>
          <a:lstStyle/>
          <a:p>
            <a:pPr algn="ctr"/>
            <a:r>
              <a:rPr lang="en-US" sz="5200" dirty="0">
                <a:solidFill>
                  <a:schemeClr val="bg1"/>
                </a:solidFill>
              </a:rPr>
              <a:t>CS 587 – Database Management System Implementation </a:t>
            </a:r>
            <a:br>
              <a:rPr lang="en-US" sz="5200" dirty="0">
                <a:solidFill>
                  <a:schemeClr val="bg1"/>
                </a:solidFill>
              </a:rPr>
            </a:br>
            <a:r>
              <a:rPr lang="en-US" sz="5200" dirty="0">
                <a:solidFill>
                  <a:schemeClr val="bg1"/>
                </a:solidFill>
              </a:rPr>
              <a:t>Spring 2019</a:t>
            </a:r>
          </a:p>
        </p:txBody>
      </p:sp>
      <p:sp>
        <p:nvSpPr>
          <p:cNvPr id="3" name="Content Placeholder 2">
            <a:extLst>
              <a:ext uri="{FF2B5EF4-FFF2-40B4-BE49-F238E27FC236}">
                <a16:creationId xmlns:a16="http://schemas.microsoft.com/office/drawing/2014/main" id="{23D4652F-B6D9-4E4D-9D42-4098B01DB653}"/>
              </a:ext>
            </a:extLst>
          </p:cNvPr>
          <p:cNvSpPr>
            <a:spLocks noGrp="1"/>
          </p:cNvSpPr>
          <p:nvPr>
            <p:ph idx="1"/>
          </p:nvPr>
        </p:nvSpPr>
        <p:spPr>
          <a:xfrm>
            <a:off x="926976" y="4323425"/>
            <a:ext cx="10515600" cy="577050"/>
          </a:xfrm>
        </p:spPr>
        <p:txBody>
          <a:bodyPr>
            <a:normAutofit/>
          </a:bodyPr>
          <a:lstStyle/>
          <a:p>
            <a:pPr marL="0" indent="0" algn="ctr">
              <a:buNone/>
            </a:pPr>
            <a:r>
              <a:rPr lang="en-US" sz="3200" dirty="0">
                <a:solidFill>
                  <a:schemeClr val="bg1"/>
                </a:solidFill>
              </a:rPr>
              <a:t>Team: </a:t>
            </a:r>
            <a:r>
              <a:rPr lang="en-US" sz="3200" dirty="0" err="1">
                <a:solidFill>
                  <a:schemeClr val="bg1"/>
                </a:solidFill>
              </a:rPr>
              <a:t>Divya</a:t>
            </a:r>
            <a:r>
              <a:rPr lang="en-US" sz="3200" dirty="0">
                <a:solidFill>
                  <a:schemeClr val="bg1"/>
                </a:solidFill>
              </a:rPr>
              <a:t> </a:t>
            </a:r>
            <a:r>
              <a:rPr lang="en-US" sz="3200" dirty="0" err="1">
                <a:solidFill>
                  <a:schemeClr val="bg1"/>
                </a:solidFill>
              </a:rPr>
              <a:t>Sravani</a:t>
            </a:r>
            <a:r>
              <a:rPr lang="en-US" sz="3200" dirty="0">
                <a:solidFill>
                  <a:schemeClr val="bg1"/>
                </a:solidFill>
              </a:rPr>
              <a:t> </a:t>
            </a:r>
            <a:r>
              <a:rPr lang="en-US" sz="3200" dirty="0" err="1">
                <a:solidFill>
                  <a:schemeClr val="bg1"/>
                </a:solidFill>
              </a:rPr>
              <a:t>Vukkusila</a:t>
            </a:r>
            <a:r>
              <a:rPr lang="en-US" sz="3200" dirty="0">
                <a:solidFill>
                  <a:schemeClr val="bg1"/>
                </a:solidFill>
              </a:rPr>
              <a:t>, Shweta </a:t>
            </a:r>
            <a:r>
              <a:rPr lang="en-US" sz="3200" dirty="0" err="1">
                <a:solidFill>
                  <a:schemeClr val="bg1"/>
                </a:solidFill>
              </a:rPr>
              <a:t>Korulkar</a:t>
            </a:r>
            <a:endParaRPr lang="en-US" sz="3200" dirty="0">
              <a:solidFill>
                <a:schemeClr val="bg1"/>
              </a:solidFill>
            </a:endParaRPr>
          </a:p>
        </p:txBody>
      </p:sp>
    </p:spTree>
    <p:extLst>
      <p:ext uri="{BB962C8B-B14F-4D97-AF65-F5344CB8AC3E}">
        <p14:creationId xmlns:p14="http://schemas.microsoft.com/office/powerpoint/2010/main" val="999809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C4EA6-23C4-4EF7-967F-6BD2E02E752D}"/>
              </a:ext>
            </a:extLst>
          </p:cNvPr>
          <p:cNvSpPr/>
          <p:nvPr/>
        </p:nvSpPr>
        <p:spPr>
          <a:xfrm>
            <a:off x="372862" y="175157"/>
            <a:ext cx="11750311" cy="4893647"/>
          </a:xfrm>
          <a:prstGeom prst="rect">
            <a:avLst/>
          </a:prstGeom>
        </p:spPr>
        <p:txBody>
          <a:bodyPr wrap="square">
            <a:spAutoFit/>
          </a:bodyPr>
          <a:lstStyle/>
          <a:p>
            <a:r>
              <a:rPr lang="en-US" sz="3600" dirty="0">
                <a:solidFill>
                  <a:schemeClr val="bg1"/>
                </a:solidFill>
              </a:rPr>
              <a:t>Experiment 3 – Join Algorithms</a:t>
            </a:r>
            <a:endParaRPr lang="en-US" sz="3200" dirty="0">
              <a:solidFill>
                <a:schemeClr val="bg1"/>
              </a:solidFill>
            </a:endParaRPr>
          </a:p>
          <a:p>
            <a:endParaRPr lang="en-US" sz="3200" dirty="0">
              <a:solidFill>
                <a:schemeClr val="bg1"/>
              </a:solidFill>
            </a:endParaRPr>
          </a:p>
          <a:p>
            <a:r>
              <a:rPr lang="en-US" sz="2800" dirty="0">
                <a:solidFill>
                  <a:schemeClr val="bg1"/>
                </a:solidFill>
              </a:rPr>
              <a:t>Query 1:</a:t>
            </a:r>
          </a:p>
          <a:p>
            <a:r>
              <a:rPr lang="en-US" sz="1400" dirty="0">
                <a:solidFill>
                  <a:schemeClr val="bg1"/>
                </a:solidFill>
              </a:rPr>
              <a:t>SET </a:t>
            </a:r>
            <a:r>
              <a:rPr lang="en-US" sz="1400" dirty="0" err="1">
                <a:solidFill>
                  <a:schemeClr val="bg1"/>
                </a:solidFill>
              </a:rPr>
              <a:t>enable_mergejoin</a:t>
            </a:r>
            <a:r>
              <a:rPr lang="en-US" sz="1400" dirty="0">
                <a:solidFill>
                  <a:schemeClr val="bg1"/>
                </a:solidFill>
              </a:rPr>
              <a:t> = on;</a:t>
            </a:r>
          </a:p>
          <a:p>
            <a:r>
              <a:rPr lang="en-US" sz="1400" dirty="0">
                <a:solidFill>
                  <a:schemeClr val="bg1"/>
                </a:solidFill>
              </a:rPr>
              <a:t>SET </a:t>
            </a:r>
            <a:r>
              <a:rPr lang="en-US" sz="1400" dirty="0" err="1">
                <a:solidFill>
                  <a:schemeClr val="bg1"/>
                </a:solidFill>
              </a:rPr>
              <a:t>enable_nestloop</a:t>
            </a:r>
            <a:r>
              <a:rPr lang="en-US" sz="1400" dirty="0">
                <a:solidFill>
                  <a:schemeClr val="bg1"/>
                </a:solidFill>
              </a:rPr>
              <a:t> = on;</a:t>
            </a:r>
          </a:p>
          <a:p>
            <a:r>
              <a:rPr lang="en-US" sz="1400" dirty="0">
                <a:solidFill>
                  <a:schemeClr val="bg1"/>
                </a:solidFill>
              </a:rPr>
              <a:t>SET </a:t>
            </a:r>
            <a:r>
              <a:rPr lang="en-US" sz="1400" dirty="0" err="1">
                <a:solidFill>
                  <a:schemeClr val="bg1"/>
                </a:solidFill>
              </a:rPr>
              <a:t>enable_hashjoin</a:t>
            </a:r>
            <a:r>
              <a:rPr lang="en-US" sz="1400" dirty="0">
                <a:solidFill>
                  <a:schemeClr val="bg1"/>
                </a:solidFill>
              </a:rPr>
              <a:t> = on; </a:t>
            </a:r>
          </a:p>
          <a:p>
            <a:r>
              <a:rPr lang="en-US" sz="1400" dirty="0">
                <a:solidFill>
                  <a:schemeClr val="bg1"/>
                </a:solidFill>
              </a:rPr>
              <a:t>EXPLAIN ANALYZE SELECT * FROM onemilliontup1 O, </a:t>
            </a:r>
            <a:r>
              <a:rPr lang="en-US" sz="1400" dirty="0" err="1">
                <a:solidFill>
                  <a:schemeClr val="bg1"/>
                </a:solidFill>
              </a:rPr>
              <a:t>tenktup</a:t>
            </a:r>
            <a:r>
              <a:rPr lang="en-US" sz="1400" dirty="0">
                <a:solidFill>
                  <a:schemeClr val="bg1"/>
                </a:solidFill>
              </a:rPr>
              <a:t> T</a:t>
            </a:r>
          </a:p>
          <a:p>
            <a:r>
              <a:rPr lang="en-US" sz="1400" dirty="0">
                <a:solidFill>
                  <a:schemeClr val="bg1"/>
                </a:solidFill>
              </a:rPr>
              <a:t>WHERE T.unique1 &lt; 1000</a:t>
            </a:r>
          </a:p>
          <a:p>
            <a:r>
              <a:rPr lang="en-US" sz="1400" dirty="0">
                <a:solidFill>
                  <a:schemeClr val="bg1"/>
                </a:solidFill>
              </a:rPr>
              <a:t>AND O.unique2 = T.unique2</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goal is to learn which type of join queries which joins with disabling parameters like </a:t>
            </a:r>
            <a:r>
              <a:rPr lang="en-US" sz="1400" dirty="0" err="1">
                <a:solidFill>
                  <a:schemeClr val="bg1"/>
                </a:solidFill>
              </a:rPr>
              <a:t>enable_hashjoin</a:t>
            </a:r>
            <a:r>
              <a:rPr lang="en-US" sz="1400" dirty="0">
                <a:solidFill>
                  <a:schemeClr val="bg1"/>
                </a:solidFill>
              </a:rPr>
              <a:t>, </a:t>
            </a:r>
            <a:r>
              <a:rPr lang="en-US" sz="1400" dirty="0" err="1">
                <a:solidFill>
                  <a:schemeClr val="bg1"/>
                </a:solidFill>
              </a:rPr>
              <a:t>enable_mergejoin</a:t>
            </a:r>
            <a:r>
              <a:rPr lang="en-US" sz="1400" dirty="0">
                <a:solidFill>
                  <a:schemeClr val="bg1"/>
                </a:solidFill>
              </a:rPr>
              <a:t>, </a:t>
            </a:r>
            <a:r>
              <a:rPr lang="en-US" sz="1400" dirty="0" err="1">
                <a:solidFill>
                  <a:schemeClr val="bg1"/>
                </a:solidFill>
              </a:rPr>
              <a:t>enable_nestloop</a:t>
            </a: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results obtained were different from the expected results. </a:t>
            </a:r>
          </a:p>
          <a:p>
            <a:endParaRPr lang="en-US" sz="1400" dirty="0">
              <a:solidFill>
                <a:schemeClr val="bg1"/>
              </a:solidFill>
            </a:endParaRPr>
          </a:p>
          <a:p>
            <a:r>
              <a:rPr lang="en-US" sz="1400" u="sng" dirty="0">
                <a:solidFill>
                  <a:schemeClr val="bg1"/>
                </a:solidFill>
              </a:rPr>
              <a:t>Expected Result:</a:t>
            </a:r>
            <a:r>
              <a:rPr lang="en-US" sz="1400" dirty="0">
                <a:solidFill>
                  <a:schemeClr val="bg1"/>
                </a:solidFill>
              </a:rPr>
              <a:t> </a:t>
            </a:r>
            <a:r>
              <a:rPr lang="en-US" sz="1400" dirty="0" err="1">
                <a:solidFill>
                  <a:schemeClr val="bg1"/>
                </a:solidFill>
              </a:rPr>
              <a:t>Intially</a:t>
            </a:r>
            <a:r>
              <a:rPr lang="en-US" sz="1400" dirty="0">
                <a:solidFill>
                  <a:schemeClr val="bg1"/>
                </a:solidFill>
              </a:rPr>
              <a:t> all </a:t>
            </a:r>
            <a:r>
              <a:rPr lang="en-US" sz="1400" dirty="0" err="1">
                <a:solidFill>
                  <a:schemeClr val="bg1"/>
                </a:solidFill>
              </a:rPr>
              <a:t>enable_hashjoin</a:t>
            </a:r>
            <a:r>
              <a:rPr lang="en-US" sz="1400" dirty="0">
                <a:solidFill>
                  <a:schemeClr val="bg1"/>
                </a:solidFill>
              </a:rPr>
              <a:t>, </a:t>
            </a:r>
            <a:r>
              <a:rPr lang="en-US" sz="1400" dirty="0" err="1">
                <a:solidFill>
                  <a:schemeClr val="bg1"/>
                </a:solidFill>
              </a:rPr>
              <a:t>enable_mergejoin</a:t>
            </a:r>
            <a:r>
              <a:rPr lang="en-US" sz="1400" dirty="0">
                <a:solidFill>
                  <a:schemeClr val="bg1"/>
                </a:solidFill>
              </a:rPr>
              <a:t>, </a:t>
            </a:r>
            <a:r>
              <a:rPr lang="en-US" sz="1400" dirty="0" err="1">
                <a:solidFill>
                  <a:schemeClr val="bg1"/>
                </a:solidFill>
              </a:rPr>
              <a:t>enable_nestloop</a:t>
            </a:r>
            <a:r>
              <a:rPr lang="en-US" sz="1400" dirty="0">
                <a:solidFill>
                  <a:schemeClr val="bg1"/>
                </a:solidFill>
              </a:rPr>
              <a:t>  are enabled by default. Since one of the relation is smaller (10,000 rows) and other relation is larger(1000,000 rows) with almost 100x size difference, the join query above was expected to executed with hash join algorithm or either in other case it was expected to execute with index nested loop join as there is an clustered index on unique2 column and non-clustered index on unique1 column.</a:t>
            </a:r>
          </a:p>
          <a:p>
            <a:endParaRPr lang="en-US" sz="1400" dirty="0">
              <a:solidFill>
                <a:schemeClr val="bg1"/>
              </a:solidFill>
            </a:endParaRPr>
          </a:p>
          <a:p>
            <a:r>
              <a:rPr lang="en-US" sz="1400" u="sng" dirty="0">
                <a:solidFill>
                  <a:schemeClr val="bg1"/>
                </a:solidFill>
              </a:rPr>
              <a:t>Results Obtained </a:t>
            </a:r>
            <a:r>
              <a:rPr lang="en-US" sz="1400" dirty="0">
                <a:solidFill>
                  <a:schemeClr val="bg1"/>
                </a:solidFill>
              </a:rPr>
              <a:t>as below:</a:t>
            </a:r>
          </a:p>
        </p:txBody>
      </p:sp>
      <p:graphicFrame>
        <p:nvGraphicFramePr>
          <p:cNvPr id="2" name="Table 1">
            <a:extLst>
              <a:ext uri="{FF2B5EF4-FFF2-40B4-BE49-F238E27FC236}">
                <a16:creationId xmlns:a16="http://schemas.microsoft.com/office/drawing/2014/main" id="{750121B1-84FE-4294-AD8F-F3B4154C2874}"/>
              </a:ext>
            </a:extLst>
          </p:cNvPr>
          <p:cNvGraphicFramePr>
            <a:graphicFrameLocks noGrp="1"/>
          </p:cNvGraphicFramePr>
          <p:nvPr>
            <p:extLst>
              <p:ext uri="{D42A27DB-BD31-4B8C-83A1-F6EECF244321}">
                <p14:modId xmlns:p14="http://schemas.microsoft.com/office/powerpoint/2010/main" val="2594597148"/>
              </p:ext>
            </p:extLst>
          </p:nvPr>
        </p:nvGraphicFramePr>
        <p:xfrm>
          <a:off x="1095374" y="4993108"/>
          <a:ext cx="9896476" cy="1379117"/>
        </p:xfrm>
        <a:graphic>
          <a:graphicData uri="http://schemas.openxmlformats.org/drawingml/2006/table">
            <a:tbl>
              <a:tblPr firstRow="1" bandRow="1">
                <a:tableStyleId>{5C22544A-7EE6-4342-B048-85BDC9FD1C3A}</a:tableStyleId>
              </a:tblPr>
              <a:tblGrid>
                <a:gridCol w="3122012">
                  <a:extLst>
                    <a:ext uri="{9D8B030D-6E8A-4147-A177-3AD203B41FA5}">
                      <a16:colId xmlns:a16="http://schemas.microsoft.com/office/drawing/2014/main" val="2154218466"/>
                    </a:ext>
                  </a:extLst>
                </a:gridCol>
                <a:gridCol w="3475638">
                  <a:extLst>
                    <a:ext uri="{9D8B030D-6E8A-4147-A177-3AD203B41FA5}">
                      <a16:colId xmlns:a16="http://schemas.microsoft.com/office/drawing/2014/main" val="555787678"/>
                    </a:ext>
                  </a:extLst>
                </a:gridCol>
                <a:gridCol w="3298826">
                  <a:extLst>
                    <a:ext uri="{9D8B030D-6E8A-4147-A177-3AD203B41FA5}">
                      <a16:colId xmlns:a16="http://schemas.microsoft.com/office/drawing/2014/main" val="2676197151"/>
                    </a:ext>
                  </a:extLst>
                </a:gridCol>
              </a:tblGrid>
              <a:tr h="1379117">
                <a:tc>
                  <a:txBody>
                    <a:bodyPr/>
                    <a:lstStyle/>
                    <a:p>
                      <a:r>
                        <a:rPr lang="en-US" sz="1400" dirty="0" err="1"/>
                        <a:t>enable_mergejoin</a:t>
                      </a:r>
                      <a:r>
                        <a:rPr lang="en-US" sz="1400" dirty="0"/>
                        <a:t> = on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With </a:t>
                      </a:r>
                      <a:r>
                        <a:rPr lang="en-US" sz="1400" dirty="0" err="1"/>
                        <a:t>enable_hashjoin</a:t>
                      </a:r>
                      <a:r>
                        <a:rPr lang="en-US" sz="1400" dirty="0"/>
                        <a:t> = on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enable_nestloop</a:t>
                      </a:r>
                      <a:r>
                        <a:rPr lang="en-US" sz="1400" dirty="0"/>
                        <a:t> = on (default)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Expected: </a:t>
                      </a:r>
                      <a:r>
                        <a:rPr lang="en-US" sz="1400" dirty="0" err="1"/>
                        <a:t>Hashjoin</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Result obtained: </a:t>
                      </a:r>
                      <a:r>
                        <a:rPr lang="en-US" sz="1400" dirty="0" err="1"/>
                        <a:t>Mergejoin</a:t>
                      </a: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Average Execution time: 5.06 </a:t>
                      </a:r>
                      <a:r>
                        <a:rPr lang="en-US" sz="1400" dirty="0" err="1"/>
                        <a:t>ms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enable_mergejoin</a:t>
                      </a:r>
                      <a:r>
                        <a:rPr lang="en-US" sz="1400" dirty="0"/>
                        <a:t> = off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enable_hashjoin</a:t>
                      </a:r>
                      <a:r>
                        <a:rPr lang="en-US" sz="1400" dirty="0"/>
                        <a:t> =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enable_nestloop</a:t>
                      </a:r>
                      <a:r>
                        <a:rPr lang="en-US" sz="1400" dirty="0"/>
                        <a:t> =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Expected: Hash join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Result obtained: Index nested loop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Average Execution time: 2.52 </a:t>
                      </a:r>
                      <a:r>
                        <a:rPr lang="en-US" sz="1400" dirty="0" err="1"/>
                        <a:t>ms</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enable_mergejoin</a:t>
                      </a:r>
                      <a:r>
                        <a:rPr lang="en-US" sz="1400" dirty="0"/>
                        <a:t> = off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enable_hashjoin</a:t>
                      </a:r>
                      <a:r>
                        <a:rPr lang="en-US" sz="1400" dirty="0"/>
                        <a:t> = off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enable_nestloop</a:t>
                      </a:r>
                      <a:r>
                        <a:rPr lang="en-US" sz="1400" dirty="0"/>
                        <a:t> =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Expected: Index nested loop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Result obtained: Index nested loop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Average Execution time: 240.28 </a:t>
                      </a:r>
                      <a:r>
                        <a:rPr lang="en-US" sz="1400" dirty="0" err="1"/>
                        <a:t>ms</a:t>
                      </a:r>
                      <a:endParaRPr lang="en-US" sz="1400" dirty="0"/>
                    </a:p>
                  </a:txBody>
                  <a:tcPr/>
                </a:tc>
                <a:extLst>
                  <a:ext uri="{0D108BD9-81ED-4DB2-BD59-A6C34878D82A}">
                    <a16:rowId xmlns:a16="http://schemas.microsoft.com/office/drawing/2014/main" val="1601451263"/>
                  </a:ext>
                </a:extLst>
              </a:tr>
            </a:tbl>
          </a:graphicData>
        </a:graphic>
      </p:graphicFrame>
    </p:spTree>
    <p:extLst>
      <p:ext uri="{BB962C8B-B14F-4D97-AF65-F5344CB8AC3E}">
        <p14:creationId xmlns:p14="http://schemas.microsoft.com/office/powerpoint/2010/main" val="41390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316002-A942-4723-9E44-186461A63581}"/>
              </a:ext>
            </a:extLst>
          </p:cNvPr>
          <p:cNvSpPr txBox="1"/>
          <p:nvPr/>
        </p:nvSpPr>
        <p:spPr>
          <a:xfrm>
            <a:off x="161924" y="304800"/>
            <a:ext cx="11877675" cy="1477328"/>
          </a:xfrm>
          <a:prstGeom prst="rect">
            <a:avLst/>
          </a:prstGeom>
          <a:noFill/>
        </p:spPr>
        <p:txBody>
          <a:bodyPr wrap="square" rtlCol="0">
            <a:spAutoFit/>
          </a:bodyPr>
          <a:lstStyle/>
          <a:p>
            <a:r>
              <a:rPr lang="en-US" u="sng" dirty="0">
                <a:solidFill>
                  <a:schemeClr val="bg1"/>
                </a:solidFill>
              </a:rPr>
              <a:t>Inference</a:t>
            </a:r>
            <a:r>
              <a:rPr lang="en-US" dirty="0">
                <a:solidFill>
                  <a:schemeClr val="bg1"/>
                </a:solidFill>
              </a:rPr>
              <a:t>: Even though one of the relation is much smaller than the other relation, the query planner has chosen merge join over hash join. This is because the execution time with merge join is far less than with hash join. This behavior could have happened because the unique2 row is primary key and hence the data is already sorted in which merge join performs more efficiently irrespective of the relations sizes. Also the execution times with merge join and index nested loop join are nearly same and since data is already on unique2, the query planner would have selected merge join over index nested loop join.</a:t>
            </a:r>
          </a:p>
        </p:txBody>
      </p:sp>
      <p:pic>
        <p:nvPicPr>
          <p:cNvPr id="8" name="Picture 7">
            <a:extLst>
              <a:ext uri="{FF2B5EF4-FFF2-40B4-BE49-F238E27FC236}">
                <a16:creationId xmlns:a16="http://schemas.microsoft.com/office/drawing/2014/main" id="{4FF94CBA-F542-47FC-B3E5-BC4E12151693}"/>
              </a:ext>
            </a:extLst>
          </p:cNvPr>
          <p:cNvPicPr>
            <a:picLocks noChangeAspect="1"/>
          </p:cNvPicPr>
          <p:nvPr/>
        </p:nvPicPr>
        <p:blipFill>
          <a:blip r:embed="rId2"/>
          <a:stretch>
            <a:fillRect/>
          </a:stretch>
        </p:blipFill>
        <p:spPr>
          <a:xfrm>
            <a:off x="3810000" y="2209798"/>
            <a:ext cx="4010025" cy="2686050"/>
          </a:xfrm>
          <a:prstGeom prst="rect">
            <a:avLst/>
          </a:prstGeom>
        </p:spPr>
      </p:pic>
      <p:pic>
        <p:nvPicPr>
          <p:cNvPr id="9" name="Picture 8">
            <a:extLst>
              <a:ext uri="{FF2B5EF4-FFF2-40B4-BE49-F238E27FC236}">
                <a16:creationId xmlns:a16="http://schemas.microsoft.com/office/drawing/2014/main" id="{CC6D50F8-1B36-4F15-B519-F90612CDDEA9}"/>
              </a:ext>
            </a:extLst>
          </p:cNvPr>
          <p:cNvPicPr>
            <a:picLocks noChangeAspect="1"/>
          </p:cNvPicPr>
          <p:nvPr/>
        </p:nvPicPr>
        <p:blipFill>
          <a:blip r:embed="rId3"/>
          <a:stretch>
            <a:fillRect/>
          </a:stretch>
        </p:blipFill>
        <p:spPr>
          <a:xfrm>
            <a:off x="7962900" y="2209799"/>
            <a:ext cx="4148136" cy="2714626"/>
          </a:xfrm>
          <a:prstGeom prst="rect">
            <a:avLst/>
          </a:prstGeom>
        </p:spPr>
      </p:pic>
      <p:pic>
        <p:nvPicPr>
          <p:cNvPr id="10" name="Picture 9">
            <a:extLst>
              <a:ext uri="{FF2B5EF4-FFF2-40B4-BE49-F238E27FC236}">
                <a16:creationId xmlns:a16="http://schemas.microsoft.com/office/drawing/2014/main" id="{8383E3B7-34B1-4F3B-8F28-3A3BE3E64AC1}"/>
              </a:ext>
            </a:extLst>
          </p:cNvPr>
          <p:cNvPicPr>
            <a:picLocks noChangeAspect="1"/>
          </p:cNvPicPr>
          <p:nvPr/>
        </p:nvPicPr>
        <p:blipFill>
          <a:blip r:embed="rId4"/>
          <a:stretch>
            <a:fillRect/>
          </a:stretch>
        </p:blipFill>
        <p:spPr>
          <a:xfrm>
            <a:off x="97630" y="2209799"/>
            <a:ext cx="3569495" cy="2686049"/>
          </a:xfrm>
          <a:prstGeom prst="rect">
            <a:avLst/>
          </a:prstGeom>
        </p:spPr>
      </p:pic>
    </p:spTree>
    <p:extLst>
      <p:ext uri="{BB962C8B-B14F-4D97-AF65-F5344CB8AC3E}">
        <p14:creationId xmlns:p14="http://schemas.microsoft.com/office/powerpoint/2010/main" val="2043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C4EA6-23C4-4EF7-967F-6BD2E02E752D}"/>
              </a:ext>
            </a:extLst>
          </p:cNvPr>
          <p:cNvSpPr/>
          <p:nvPr/>
        </p:nvSpPr>
        <p:spPr>
          <a:xfrm>
            <a:off x="372862" y="175157"/>
            <a:ext cx="11750311" cy="5232202"/>
          </a:xfrm>
          <a:prstGeom prst="rect">
            <a:avLst/>
          </a:prstGeom>
        </p:spPr>
        <p:txBody>
          <a:bodyPr wrap="square">
            <a:spAutoFit/>
          </a:bodyPr>
          <a:lstStyle/>
          <a:p>
            <a:r>
              <a:rPr lang="en-US" sz="3600" dirty="0">
                <a:solidFill>
                  <a:schemeClr val="bg1"/>
                </a:solidFill>
              </a:rPr>
              <a:t>Experiment 4 – </a:t>
            </a:r>
            <a:r>
              <a:rPr lang="en-US" sz="3200" b="1" dirty="0" err="1">
                <a:solidFill>
                  <a:schemeClr val="bg1"/>
                </a:solidFill>
              </a:rPr>
              <a:t>work_mem</a:t>
            </a:r>
            <a:r>
              <a:rPr lang="en-US" sz="3200" b="1" dirty="0">
                <a:solidFill>
                  <a:schemeClr val="bg1"/>
                </a:solidFill>
              </a:rPr>
              <a:t> impact on DISTINCT &amp; ORDER BY</a:t>
            </a:r>
          </a:p>
          <a:p>
            <a:endParaRPr lang="en-US" sz="3200" dirty="0">
              <a:solidFill>
                <a:schemeClr val="bg1"/>
              </a:solidFill>
            </a:endParaRPr>
          </a:p>
          <a:p>
            <a:r>
              <a:rPr lang="en-US" sz="2800" dirty="0">
                <a:solidFill>
                  <a:schemeClr val="bg1"/>
                </a:solidFill>
              </a:rPr>
              <a:t>Query 1:</a:t>
            </a:r>
          </a:p>
          <a:p>
            <a:r>
              <a:rPr lang="en-US" sz="1400" dirty="0">
                <a:solidFill>
                  <a:schemeClr val="bg1"/>
                </a:solidFill>
              </a:rPr>
              <a:t>SET </a:t>
            </a:r>
            <a:r>
              <a:rPr lang="en-US" sz="1400" dirty="0" err="1">
                <a:solidFill>
                  <a:schemeClr val="bg1"/>
                </a:solidFill>
              </a:rPr>
              <a:t>work_mem</a:t>
            </a:r>
            <a:r>
              <a:rPr lang="en-US" sz="1400" dirty="0">
                <a:solidFill>
                  <a:schemeClr val="bg1"/>
                </a:solidFill>
              </a:rPr>
              <a:t> = '256MB'</a:t>
            </a:r>
          </a:p>
          <a:p>
            <a:r>
              <a:rPr lang="en-US" sz="1400" dirty="0">
                <a:solidFill>
                  <a:schemeClr val="bg1"/>
                </a:solidFill>
              </a:rPr>
              <a:t>EXPLAIN ANALYZE SELECT DISTINCT(O1.unique3)</a:t>
            </a:r>
          </a:p>
          <a:p>
            <a:r>
              <a:rPr lang="en-US" sz="1400" dirty="0">
                <a:solidFill>
                  <a:schemeClr val="bg1"/>
                </a:solidFill>
              </a:rPr>
              <a:t>FROM onemilliontup1 O1</a:t>
            </a:r>
          </a:p>
          <a:p>
            <a:r>
              <a:rPr lang="en-US" sz="1400" dirty="0">
                <a:solidFill>
                  <a:schemeClr val="bg1"/>
                </a:solidFill>
              </a:rPr>
              <a:t>ORDER BY O1.unique3</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goal is to compare performance of query with DISTINCT AND ORDERBY clauses with varying </a:t>
            </a:r>
            <a:r>
              <a:rPr lang="en-US" sz="1400" dirty="0" err="1">
                <a:solidFill>
                  <a:schemeClr val="bg1"/>
                </a:solidFill>
              </a:rPr>
              <a:t>work_mem</a:t>
            </a:r>
            <a:r>
              <a:rPr lang="en-US" sz="1400" dirty="0">
                <a:solidFill>
                  <a:schemeClr val="bg1"/>
                </a:solidFill>
              </a:rPr>
              <a:t> parameter.</a:t>
            </a:r>
          </a:p>
          <a:p>
            <a:pPr marL="285750" indent="-285750">
              <a:buFont typeface="Arial" panose="020B0604020202020204" pitchFamily="34" charset="0"/>
              <a:buChar char="•"/>
            </a:pPr>
            <a:r>
              <a:rPr lang="en-US" sz="1400" dirty="0">
                <a:solidFill>
                  <a:schemeClr val="bg1"/>
                </a:solidFill>
              </a:rPr>
              <a:t>The results obtained were same as the expected results. </a:t>
            </a:r>
          </a:p>
          <a:p>
            <a:endParaRPr lang="en-US" sz="1400" dirty="0">
              <a:solidFill>
                <a:schemeClr val="bg1"/>
              </a:solidFill>
            </a:endParaRPr>
          </a:p>
          <a:p>
            <a:r>
              <a:rPr lang="en-US" sz="1400" u="sng" dirty="0">
                <a:solidFill>
                  <a:schemeClr val="bg1"/>
                </a:solidFill>
              </a:rPr>
              <a:t>Expected Result &amp; Result Obtained:</a:t>
            </a:r>
            <a:r>
              <a:rPr lang="en-US" sz="1400" dirty="0">
                <a:solidFill>
                  <a:schemeClr val="bg1"/>
                </a:solidFill>
              </a:rPr>
              <a:t>  The execution time of query with DISTINCT and ORDERBY clauses with default </a:t>
            </a:r>
            <a:r>
              <a:rPr lang="en-US" sz="1400" dirty="0" err="1">
                <a:solidFill>
                  <a:schemeClr val="bg1"/>
                </a:solidFill>
              </a:rPr>
              <a:t>work_mem</a:t>
            </a:r>
            <a:r>
              <a:rPr lang="en-US" sz="1400" dirty="0">
                <a:solidFill>
                  <a:schemeClr val="bg1"/>
                </a:solidFill>
              </a:rPr>
              <a:t> value of 4MB should be far more than (nearly 8x times) with </a:t>
            </a:r>
            <a:r>
              <a:rPr lang="en-US" sz="1400" dirty="0" err="1">
                <a:solidFill>
                  <a:schemeClr val="bg1"/>
                </a:solidFill>
              </a:rPr>
              <a:t>work_mem</a:t>
            </a:r>
            <a:r>
              <a:rPr lang="en-US" sz="1400" dirty="0">
                <a:solidFill>
                  <a:schemeClr val="bg1"/>
                </a:solidFill>
              </a:rPr>
              <a:t> = 256 MB which is set explicitly.</a:t>
            </a:r>
          </a:p>
          <a:p>
            <a:endParaRPr lang="en-US" sz="1400" dirty="0">
              <a:solidFill>
                <a:schemeClr val="bg1"/>
              </a:solidFill>
            </a:endParaRPr>
          </a:p>
          <a:p>
            <a:r>
              <a:rPr lang="en-US" sz="1400" u="sng" dirty="0">
                <a:solidFill>
                  <a:schemeClr val="bg1"/>
                </a:solidFill>
              </a:rPr>
              <a:t>Inference:</a:t>
            </a:r>
            <a:r>
              <a:rPr lang="en-US" sz="1400" dirty="0">
                <a:solidFill>
                  <a:schemeClr val="bg1"/>
                </a:solidFill>
              </a:rPr>
              <a:t> </a:t>
            </a:r>
            <a:r>
              <a:rPr lang="en-US" sz="1400" dirty="0" err="1">
                <a:solidFill>
                  <a:schemeClr val="bg1"/>
                </a:solidFill>
              </a:rPr>
              <a:t>work_mem</a:t>
            </a:r>
            <a:r>
              <a:rPr lang="en-US" sz="1400" dirty="0">
                <a:solidFill>
                  <a:schemeClr val="bg1"/>
                </a:solidFill>
              </a:rPr>
              <a:t> specifies the amount of memory to be used by internal sort operations. Since DISTINCT and ORDERBY performs sort operations, hence assigning more memory results in lesser execution. Hence execution time for sorting queries with more memory assigned is lesser than those sorting queries with default amount of memory (4MB) assigned.</a:t>
            </a:r>
            <a:endParaRPr lang="en-US" sz="1400" u="sng" dirty="0">
              <a:solidFill>
                <a:schemeClr val="bg1"/>
              </a:solidFill>
            </a:endParaRPr>
          </a:p>
          <a:p>
            <a:endParaRPr lang="en-US" sz="1400" dirty="0">
              <a:solidFill>
                <a:schemeClr val="bg1"/>
              </a:solidFill>
            </a:endParaRPr>
          </a:p>
          <a:p>
            <a:r>
              <a:rPr lang="en-US" sz="1400" dirty="0">
                <a:solidFill>
                  <a:schemeClr val="bg1"/>
                </a:solidFill>
              </a:rPr>
              <a:t>Average Execution time with default </a:t>
            </a:r>
            <a:r>
              <a:rPr lang="en-US" sz="1400" dirty="0" err="1">
                <a:solidFill>
                  <a:schemeClr val="bg1"/>
                </a:solidFill>
              </a:rPr>
              <a:t>work_mem</a:t>
            </a:r>
            <a:r>
              <a:rPr lang="en-US" sz="1400" dirty="0">
                <a:solidFill>
                  <a:schemeClr val="bg1"/>
                </a:solidFill>
              </a:rPr>
              <a:t> value = 6586.76 </a:t>
            </a:r>
            <a:r>
              <a:rPr lang="en-US" sz="1400" dirty="0" err="1">
                <a:solidFill>
                  <a:schemeClr val="bg1"/>
                </a:solidFill>
              </a:rPr>
              <a:t>ms</a:t>
            </a:r>
            <a:r>
              <a:rPr lang="en-US" sz="1400" dirty="0">
                <a:solidFill>
                  <a:schemeClr val="bg1"/>
                </a:solidFill>
              </a:rPr>
              <a:t> </a:t>
            </a:r>
          </a:p>
          <a:p>
            <a:r>
              <a:rPr lang="en-US" sz="1400" dirty="0">
                <a:solidFill>
                  <a:schemeClr val="bg1"/>
                </a:solidFill>
              </a:rPr>
              <a:t>Average Execution time with </a:t>
            </a:r>
            <a:r>
              <a:rPr lang="en-US" sz="1400" dirty="0" err="1">
                <a:solidFill>
                  <a:schemeClr val="bg1"/>
                </a:solidFill>
              </a:rPr>
              <a:t>enable_hashagg</a:t>
            </a:r>
            <a:r>
              <a:rPr lang="en-US" sz="1400" dirty="0">
                <a:solidFill>
                  <a:schemeClr val="bg1"/>
                </a:solidFill>
              </a:rPr>
              <a:t> enabled = 750.3 </a:t>
            </a:r>
            <a:r>
              <a:rPr lang="en-US" sz="1400" dirty="0" err="1">
                <a:solidFill>
                  <a:schemeClr val="bg1"/>
                </a:solidFill>
              </a:rPr>
              <a:t>ms</a:t>
            </a:r>
            <a:endParaRPr lang="en-US" sz="1400" dirty="0">
              <a:solidFill>
                <a:schemeClr val="bg1"/>
              </a:solidFill>
            </a:endParaRPr>
          </a:p>
        </p:txBody>
      </p:sp>
    </p:spTree>
    <p:extLst>
      <p:ext uri="{BB962C8B-B14F-4D97-AF65-F5344CB8AC3E}">
        <p14:creationId xmlns:p14="http://schemas.microsoft.com/office/powerpoint/2010/main" val="254415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043F811-B143-4DBE-85B1-E20931F88883}"/>
              </a:ext>
            </a:extLst>
          </p:cNvPr>
          <p:cNvPicPr>
            <a:picLocks noChangeAspect="1"/>
          </p:cNvPicPr>
          <p:nvPr/>
        </p:nvPicPr>
        <p:blipFill>
          <a:blip r:embed="rId2"/>
          <a:stretch>
            <a:fillRect/>
          </a:stretch>
        </p:blipFill>
        <p:spPr>
          <a:xfrm>
            <a:off x="68826" y="520037"/>
            <a:ext cx="5213388" cy="1964108"/>
          </a:xfrm>
          <a:prstGeom prst="rect">
            <a:avLst/>
          </a:prstGeom>
        </p:spPr>
      </p:pic>
      <p:pic>
        <p:nvPicPr>
          <p:cNvPr id="13" name="Picture 12">
            <a:extLst>
              <a:ext uri="{FF2B5EF4-FFF2-40B4-BE49-F238E27FC236}">
                <a16:creationId xmlns:a16="http://schemas.microsoft.com/office/drawing/2014/main" id="{A396F90B-1C9E-4666-86C5-82613000A3AF}"/>
              </a:ext>
            </a:extLst>
          </p:cNvPr>
          <p:cNvPicPr>
            <a:picLocks noChangeAspect="1"/>
          </p:cNvPicPr>
          <p:nvPr/>
        </p:nvPicPr>
        <p:blipFill>
          <a:blip r:embed="rId3"/>
          <a:stretch>
            <a:fillRect/>
          </a:stretch>
        </p:blipFill>
        <p:spPr>
          <a:xfrm>
            <a:off x="68826" y="2573902"/>
            <a:ext cx="5213388" cy="1964108"/>
          </a:xfrm>
          <a:prstGeom prst="rect">
            <a:avLst/>
          </a:prstGeom>
        </p:spPr>
      </p:pic>
      <p:pic>
        <p:nvPicPr>
          <p:cNvPr id="14" name="Picture 13">
            <a:extLst>
              <a:ext uri="{FF2B5EF4-FFF2-40B4-BE49-F238E27FC236}">
                <a16:creationId xmlns:a16="http://schemas.microsoft.com/office/drawing/2014/main" id="{871799C7-7CA7-456F-B098-CB99A88BF208}"/>
              </a:ext>
            </a:extLst>
          </p:cNvPr>
          <p:cNvPicPr>
            <a:picLocks noChangeAspect="1"/>
          </p:cNvPicPr>
          <p:nvPr/>
        </p:nvPicPr>
        <p:blipFill>
          <a:blip r:embed="rId4"/>
          <a:stretch>
            <a:fillRect/>
          </a:stretch>
        </p:blipFill>
        <p:spPr>
          <a:xfrm>
            <a:off x="68826" y="4627767"/>
            <a:ext cx="5213388" cy="2073738"/>
          </a:xfrm>
          <a:prstGeom prst="rect">
            <a:avLst/>
          </a:prstGeom>
        </p:spPr>
      </p:pic>
      <p:pic>
        <p:nvPicPr>
          <p:cNvPr id="15" name="Picture 14">
            <a:extLst>
              <a:ext uri="{FF2B5EF4-FFF2-40B4-BE49-F238E27FC236}">
                <a16:creationId xmlns:a16="http://schemas.microsoft.com/office/drawing/2014/main" id="{5B79C831-9D55-4660-94DA-0FC33F27F2FA}"/>
              </a:ext>
            </a:extLst>
          </p:cNvPr>
          <p:cNvPicPr>
            <a:picLocks noChangeAspect="1"/>
          </p:cNvPicPr>
          <p:nvPr/>
        </p:nvPicPr>
        <p:blipFill>
          <a:blip r:embed="rId5"/>
          <a:stretch>
            <a:fillRect/>
          </a:stretch>
        </p:blipFill>
        <p:spPr>
          <a:xfrm>
            <a:off x="5922646" y="520037"/>
            <a:ext cx="5574891" cy="1964108"/>
          </a:xfrm>
          <a:prstGeom prst="rect">
            <a:avLst/>
          </a:prstGeom>
        </p:spPr>
      </p:pic>
      <p:pic>
        <p:nvPicPr>
          <p:cNvPr id="16" name="Picture 15">
            <a:extLst>
              <a:ext uri="{FF2B5EF4-FFF2-40B4-BE49-F238E27FC236}">
                <a16:creationId xmlns:a16="http://schemas.microsoft.com/office/drawing/2014/main" id="{0147E5A3-5F1E-47B7-B46C-DA7314417782}"/>
              </a:ext>
            </a:extLst>
          </p:cNvPr>
          <p:cNvPicPr>
            <a:picLocks noChangeAspect="1"/>
          </p:cNvPicPr>
          <p:nvPr/>
        </p:nvPicPr>
        <p:blipFill>
          <a:blip r:embed="rId6"/>
          <a:stretch>
            <a:fillRect/>
          </a:stretch>
        </p:blipFill>
        <p:spPr>
          <a:xfrm>
            <a:off x="5922645" y="2573902"/>
            <a:ext cx="5574891" cy="1964108"/>
          </a:xfrm>
          <a:prstGeom prst="rect">
            <a:avLst/>
          </a:prstGeom>
        </p:spPr>
      </p:pic>
      <p:pic>
        <p:nvPicPr>
          <p:cNvPr id="17" name="Picture 16">
            <a:extLst>
              <a:ext uri="{FF2B5EF4-FFF2-40B4-BE49-F238E27FC236}">
                <a16:creationId xmlns:a16="http://schemas.microsoft.com/office/drawing/2014/main" id="{D188C6CE-30D8-4EEB-9B5D-6CB1A63BD97E}"/>
              </a:ext>
            </a:extLst>
          </p:cNvPr>
          <p:cNvPicPr>
            <a:picLocks noChangeAspect="1"/>
          </p:cNvPicPr>
          <p:nvPr/>
        </p:nvPicPr>
        <p:blipFill>
          <a:blip r:embed="rId7"/>
          <a:stretch>
            <a:fillRect/>
          </a:stretch>
        </p:blipFill>
        <p:spPr>
          <a:xfrm>
            <a:off x="5922645" y="4627767"/>
            <a:ext cx="5574891" cy="2073738"/>
          </a:xfrm>
          <a:prstGeom prst="rect">
            <a:avLst/>
          </a:prstGeom>
        </p:spPr>
      </p:pic>
      <p:sp>
        <p:nvSpPr>
          <p:cNvPr id="18" name="TextBox 17">
            <a:extLst>
              <a:ext uri="{FF2B5EF4-FFF2-40B4-BE49-F238E27FC236}">
                <a16:creationId xmlns:a16="http://schemas.microsoft.com/office/drawing/2014/main" id="{C8058F46-22D2-4D22-8C3B-B0D5E3B6F858}"/>
              </a:ext>
            </a:extLst>
          </p:cNvPr>
          <p:cNvSpPr txBox="1"/>
          <p:nvPr/>
        </p:nvSpPr>
        <p:spPr>
          <a:xfrm>
            <a:off x="461734" y="60948"/>
            <a:ext cx="4237703" cy="369332"/>
          </a:xfrm>
          <a:prstGeom prst="rect">
            <a:avLst/>
          </a:prstGeom>
          <a:noFill/>
        </p:spPr>
        <p:txBody>
          <a:bodyPr wrap="square" rtlCol="0">
            <a:spAutoFit/>
          </a:bodyPr>
          <a:lstStyle/>
          <a:p>
            <a:r>
              <a:rPr lang="en-US" dirty="0">
                <a:solidFill>
                  <a:schemeClr val="bg1"/>
                </a:solidFill>
              </a:rPr>
              <a:t>RESET </a:t>
            </a:r>
            <a:r>
              <a:rPr lang="en-US" dirty="0" err="1">
                <a:solidFill>
                  <a:schemeClr val="bg1"/>
                </a:solidFill>
              </a:rPr>
              <a:t>work_mem</a:t>
            </a:r>
            <a:r>
              <a:rPr lang="en-US" dirty="0">
                <a:solidFill>
                  <a:schemeClr val="bg1"/>
                </a:solidFill>
              </a:rPr>
              <a:t> (default value = 4MB) </a:t>
            </a:r>
          </a:p>
        </p:txBody>
      </p:sp>
      <p:sp>
        <p:nvSpPr>
          <p:cNvPr id="20" name="TextBox 19">
            <a:extLst>
              <a:ext uri="{FF2B5EF4-FFF2-40B4-BE49-F238E27FC236}">
                <a16:creationId xmlns:a16="http://schemas.microsoft.com/office/drawing/2014/main" id="{64EEC2C1-1235-4503-B42D-20DBBA6E1734}"/>
              </a:ext>
            </a:extLst>
          </p:cNvPr>
          <p:cNvSpPr txBox="1"/>
          <p:nvPr/>
        </p:nvSpPr>
        <p:spPr>
          <a:xfrm>
            <a:off x="7156977" y="60948"/>
            <a:ext cx="4237703" cy="369332"/>
          </a:xfrm>
          <a:prstGeom prst="rect">
            <a:avLst/>
          </a:prstGeom>
          <a:noFill/>
        </p:spPr>
        <p:txBody>
          <a:bodyPr wrap="square" rtlCol="0">
            <a:spAutoFit/>
          </a:bodyPr>
          <a:lstStyle/>
          <a:p>
            <a:r>
              <a:rPr lang="en-US" dirty="0">
                <a:solidFill>
                  <a:schemeClr val="bg1"/>
                </a:solidFill>
              </a:rPr>
              <a:t>SET </a:t>
            </a:r>
            <a:r>
              <a:rPr lang="en-US" dirty="0" err="1">
                <a:solidFill>
                  <a:schemeClr val="bg1"/>
                </a:solidFill>
              </a:rPr>
              <a:t>work_mem</a:t>
            </a:r>
            <a:r>
              <a:rPr lang="en-US" dirty="0">
                <a:solidFill>
                  <a:schemeClr val="bg1"/>
                </a:solidFill>
              </a:rPr>
              <a:t> = 256MB</a:t>
            </a:r>
          </a:p>
        </p:txBody>
      </p:sp>
    </p:spTree>
    <p:extLst>
      <p:ext uri="{BB962C8B-B14F-4D97-AF65-F5344CB8AC3E}">
        <p14:creationId xmlns:p14="http://schemas.microsoft.com/office/powerpoint/2010/main" val="212891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C4EA6-23C4-4EF7-967F-6BD2E02E752D}"/>
              </a:ext>
            </a:extLst>
          </p:cNvPr>
          <p:cNvSpPr/>
          <p:nvPr/>
        </p:nvSpPr>
        <p:spPr>
          <a:xfrm>
            <a:off x="372862" y="175157"/>
            <a:ext cx="11750311" cy="5663089"/>
          </a:xfrm>
          <a:prstGeom prst="rect">
            <a:avLst/>
          </a:prstGeom>
        </p:spPr>
        <p:txBody>
          <a:bodyPr wrap="square">
            <a:spAutoFit/>
          </a:bodyPr>
          <a:lstStyle/>
          <a:p>
            <a:r>
              <a:rPr lang="en-US" sz="3600" dirty="0">
                <a:solidFill>
                  <a:schemeClr val="bg1"/>
                </a:solidFill>
              </a:rPr>
              <a:t>Experiment 4 – </a:t>
            </a:r>
            <a:r>
              <a:rPr lang="en-US" sz="3200" b="1" dirty="0" err="1">
                <a:solidFill>
                  <a:schemeClr val="bg1"/>
                </a:solidFill>
              </a:rPr>
              <a:t>work_mem</a:t>
            </a:r>
            <a:r>
              <a:rPr lang="en-US" sz="3200" b="1" dirty="0">
                <a:solidFill>
                  <a:schemeClr val="bg1"/>
                </a:solidFill>
              </a:rPr>
              <a:t> impact on Merge sort</a:t>
            </a:r>
          </a:p>
          <a:p>
            <a:r>
              <a:rPr lang="en-US" sz="3200" dirty="0">
                <a:solidFill>
                  <a:schemeClr val="bg1"/>
                </a:solidFill>
              </a:rPr>
              <a:t>                                                     </a:t>
            </a:r>
            <a:r>
              <a:rPr lang="en-US" sz="1400" dirty="0">
                <a:solidFill>
                  <a:schemeClr val="bg1"/>
                </a:solidFill>
              </a:rPr>
              <a:t>with </a:t>
            </a:r>
            <a:r>
              <a:rPr lang="en-US" sz="1400" dirty="0" err="1">
                <a:solidFill>
                  <a:schemeClr val="bg1"/>
                </a:solidFill>
              </a:rPr>
              <a:t>work_mem</a:t>
            </a:r>
            <a:r>
              <a:rPr lang="en-US" sz="1400" dirty="0">
                <a:solidFill>
                  <a:schemeClr val="bg1"/>
                </a:solidFill>
              </a:rPr>
              <a:t> = 4 MB                                              with </a:t>
            </a:r>
            <a:r>
              <a:rPr lang="en-US" sz="1400" dirty="0" err="1">
                <a:solidFill>
                  <a:schemeClr val="bg1"/>
                </a:solidFill>
              </a:rPr>
              <a:t>work_mem</a:t>
            </a:r>
            <a:r>
              <a:rPr lang="en-US" sz="1400" dirty="0">
                <a:solidFill>
                  <a:schemeClr val="bg1"/>
                </a:solidFill>
              </a:rPr>
              <a:t> = 256 MB </a:t>
            </a:r>
          </a:p>
          <a:p>
            <a:r>
              <a:rPr lang="en-US" sz="2800" dirty="0">
                <a:solidFill>
                  <a:schemeClr val="bg1"/>
                </a:solidFill>
              </a:rPr>
              <a:t>Query 2:</a:t>
            </a:r>
          </a:p>
          <a:p>
            <a:r>
              <a:rPr lang="en-US" sz="1400" dirty="0">
                <a:solidFill>
                  <a:schemeClr val="bg1"/>
                </a:solidFill>
              </a:rPr>
              <a:t>RESET </a:t>
            </a:r>
            <a:r>
              <a:rPr lang="en-US" sz="1400" dirty="0" err="1">
                <a:solidFill>
                  <a:schemeClr val="bg1"/>
                </a:solidFill>
              </a:rPr>
              <a:t>work_mem</a:t>
            </a:r>
            <a:r>
              <a:rPr lang="en-US" sz="1400" dirty="0">
                <a:solidFill>
                  <a:schemeClr val="bg1"/>
                </a:solidFill>
              </a:rPr>
              <a:t>;</a:t>
            </a:r>
          </a:p>
          <a:p>
            <a:r>
              <a:rPr lang="en-US" sz="1400" dirty="0">
                <a:solidFill>
                  <a:schemeClr val="bg1"/>
                </a:solidFill>
              </a:rPr>
              <a:t>SET </a:t>
            </a:r>
            <a:r>
              <a:rPr lang="en-US" sz="1400" dirty="0" err="1">
                <a:solidFill>
                  <a:schemeClr val="bg1"/>
                </a:solidFill>
              </a:rPr>
              <a:t>enable_hashjoin</a:t>
            </a:r>
            <a:r>
              <a:rPr lang="en-US" sz="1400" dirty="0">
                <a:solidFill>
                  <a:schemeClr val="bg1"/>
                </a:solidFill>
              </a:rPr>
              <a:t> = off;</a:t>
            </a:r>
          </a:p>
          <a:p>
            <a:r>
              <a:rPr lang="en-US" sz="1400" dirty="0">
                <a:solidFill>
                  <a:schemeClr val="bg1"/>
                </a:solidFill>
              </a:rPr>
              <a:t>EXPLAIN ANALYZE SELECT DISTINCT(O1.unique3)</a:t>
            </a:r>
          </a:p>
          <a:p>
            <a:r>
              <a:rPr lang="en-US" sz="1400" dirty="0">
                <a:solidFill>
                  <a:schemeClr val="bg1"/>
                </a:solidFill>
              </a:rPr>
              <a:t>FROM onemilliontup1 O1 INNER JOIN onemilliontup2 O2</a:t>
            </a:r>
          </a:p>
          <a:p>
            <a:r>
              <a:rPr lang="en-US" sz="1400" dirty="0">
                <a:solidFill>
                  <a:schemeClr val="bg1"/>
                </a:solidFill>
              </a:rPr>
              <a:t>ON O1.unique1 = O2.unique1</a:t>
            </a:r>
          </a:p>
          <a:p>
            <a:r>
              <a:rPr lang="en-US" sz="1400" dirty="0">
                <a:solidFill>
                  <a:schemeClr val="bg1"/>
                </a:solidFill>
              </a:rPr>
              <a:t>ORDER BY O1.unique3;</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goal is to compare performance of query with Merge sort with varying </a:t>
            </a:r>
            <a:r>
              <a:rPr lang="en-US" sz="1400" dirty="0" err="1">
                <a:solidFill>
                  <a:schemeClr val="bg1"/>
                </a:solidFill>
              </a:rPr>
              <a:t>work_mem</a:t>
            </a:r>
            <a:r>
              <a:rPr lang="en-US" sz="1400" dirty="0">
                <a:solidFill>
                  <a:schemeClr val="bg1"/>
                </a:solidFill>
              </a:rPr>
              <a:t> parameter.</a:t>
            </a:r>
          </a:p>
          <a:p>
            <a:pPr marL="285750" indent="-285750">
              <a:buFont typeface="Arial" panose="020B0604020202020204" pitchFamily="34" charset="0"/>
              <a:buChar char="•"/>
            </a:pPr>
            <a:r>
              <a:rPr lang="en-US" sz="1400" dirty="0">
                <a:solidFill>
                  <a:schemeClr val="bg1"/>
                </a:solidFill>
              </a:rPr>
              <a:t>The results obtained were same as the expected results. </a:t>
            </a:r>
          </a:p>
          <a:p>
            <a:endParaRPr lang="en-US" sz="1400" dirty="0">
              <a:solidFill>
                <a:schemeClr val="bg1"/>
              </a:solidFill>
            </a:endParaRPr>
          </a:p>
          <a:p>
            <a:r>
              <a:rPr lang="en-US" sz="1400" u="sng" dirty="0">
                <a:solidFill>
                  <a:schemeClr val="bg1"/>
                </a:solidFill>
              </a:rPr>
              <a:t>Expected Result &amp; Result Obtained:</a:t>
            </a:r>
            <a:r>
              <a:rPr lang="en-US" sz="1400" dirty="0">
                <a:solidFill>
                  <a:schemeClr val="bg1"/>
                </a:solidFill>
              </a:rPr>
              <a:t>  The execution time of query with merge sort with default </a:t>
            </a:r>
            <a:r>
              <a:rPr lang="en-US" sz="1400" dirty="0" err="1">
                <a:solidFill>
                  <a:schemeClr val="bg1"/>
                </a:solidFill>
              </a:rPr>
              <a:t>work_mem</a:t>
            </a:r>
            <a:r>
              <a:rPr lang="en-US" sz="1400" dirty="0">
                <a:solidFill>
                  <a:schemeClr val="bg1"/>
                </a:solidFill>
              </a:rPr>
              <a:t> value of 4MB should be far more than (nearly 8x times) with </a:t>
            </a:r>
            <a:r>
              <a:rPr lang="en-US" sz="1400" dirty="0" err="1">
                <a:solidFill>
                  <a:schemeClr val="bg1"/>
                </a:solidFill>
              </a:rPr>
              <a:t>work_mem</a:t>
            </a:r>
            <a:r>
              <a:rPr lang="en-US" sz="1400" dirty="0">
                <a:solidFill>
                  <a:schemeClr val="bg1"/>
                </a:solidFill>
              </a:rPr>
              <a:t> = 256 MB which is set explicitly.</a:t>
            </a:r>
          </a:p>
          <a:p>
            <a:endParaRPr lang="en-US" sz="1400" dirty="0">
              <a:solidFill>
                <a:schemeClr val="bg1"/>
              </a:solidFill>
            </a:endParaRPr>
          </a:p>
          <a:p>
            <a:r>
              <a:rPr lang="en-US" sz="1400" u="sng" dirty="0">
                <a:solidFill>
                  <a:schemeClr val="bg1"/>
                </a:solidFill>
              </a:rPr>
              <a:t>Inference:</a:t>
            </a:r>
            <a:r>
              <a:rPr lang="en-US" sz="1400" dirty="0">
                <a:solidFill>
                  <a:schemeClr val="bg1"/>
                </a:solidFill>
              </a:rPr>
              <a:t> </a:t>
            </a:r>
            <a:r>
              <a:rPr lang="en-US" sz="1400" dirty="0" err="1">
                <a:solidFill>
                  <a:schemeClr val="bg1"/>
                </a:solidFill>
              </a:rPr>
              <a:t>work_mem</a:t>
            </a:r>
            <a:r>
              <a:rPr lang="en-US" sz="1400" dirty="0">
                <a:solidFill>
                  <a:schemeClr val="bg1"/>
                </a:solidFill>
              </a:rPr>
              <a:t> specifies the amount of memory to be used by internal sort operations. Since merge sort performs sort operations, hence assigning more memory results in lesser execution. Hence execution time for sorting queries with more memory assigned is lesser than those sorting queries with default amount of memory (4MB) assigned.</a:t>
            </a:r>
            <a:endParaRPr lang="en-US" sz="1400" u="sng" dirty="0">
              <a:solidFill>
                <a:schemeClr val="bg1"/>
              </a:solidFill>
            </a:endParaRPr>
          </a:p>
          <a:p>
            <a:endParaRPr lang="en-US" sz="1400" dirty="0">
              <a:solidFill>
                <a:schemeClr val="bg1"/>
              </a:solidFill>
            </a:endParaRPr>
          </a:p>
          <a:p>
            <a:r>
              <a:rPr lang="en-US" sz="1400" dirty="0">
                <a:solidFill>
                  <a:schemeClr val="bg1"/>
                </a:solidFill>
              </a:rPr>
              <a:t>Average Execution time with default </a:t>
            </a:r>
            <a:r>
              <a:rPr lang="en-US" sz="1400" dirty="0" err="1">
                <a:solidFill>
                  <a:schemeClr val="bg1"/>
                </a:solidFill>
              </a:rPr>
              <a:t>work_mem</a:t>
            </a:r>
            <a:r>
              <a:rPr lang="en-US" sz="1400" dirty="0">
                <a:solidFill>
                  <a:schemeClr val="bg1"/>
                </a:solidFill>
              </a:rPr>
              <a:t> value =  </a:t>
            </a:r>
            <a:r>
              <a:rPr lang="en-US" sz="1400" dirty="0" err="1">
                <a:solidFill>
                  <a:schemeClr val="bg1"/>
                </a:solidFill>
              </a:rPr>
              <a:t>ms</a:t>
            </a:r>
            <a:r>
              <a:rPr lang="en-US" sz="1400" dirty="0">
                <a:solidFill>
                  <a:schemeClr val="bg1"/>
                </a:solidFill>
              </a:rPr>
              <a:t> </a:t>
            </a:r>
          </a:p>
          <a:p>
            <a:r>
              <a:rPr lang="en-US" sz="1400" dirty="0">
                <a:solidFill>
                  <a:schemeClr val="bg1"/>
                </a:solidFill>
              </a:rPr>
              <a:t>Average Execution time with </a:t>
            </a:r>
            <a:r>
              <a:rPr lang="en-US" sz="1400" dirty="0" err="1">
                <a:solidFill>
                  <a:schemeClr val="bg1"/>
                </a:solidFill>
              </a:rPr>
              <a:t>enable_hashagg</a:t>
            </a:r>
            <a:r>
              <a:rPr lang="en-US" sz="1400" dirty="0">
                <a:solidFill>
                  <a:schemeClr val="bg1"/>
                </a:solidFill>
              </a:rPr>
              <a:t> enabled = 750.3 </a:t>
            </a:r>
            <a:r>
              <a:rPr lang="en-US" sz="1400" dirty="0" err="1">
                <a:solidFill>
                  <a:schemeClr val="bg1"/>
                </a:solidFill>
              </a:rPr>
              <a:t>ms</a:t>
            </a:r>
            <a:endParaRPr lang="en-US" sz="1400" dirty="0">
              <a:solidFill>
                <a:schemeClr val="bg1"/>
              </a:solidFill>
            </a:endParaRPr>
          </a:p>
        </p:txBody>
      </p:sp>
      <p:pic>
        <p:nvPicPr>
          <p:cNvPr id="2" name="Picture 1">
            <a:extLst>
              <a:ext uri="{FF2B5EF4-FFF2-40B4-BE49-F238E27FC236}">
                <a16:creationId xmlns:a16="http://schemas.microsoft.com/office/drawing/2014/main" id="{A883FF4D-611E-484F-92C4-F3776CFEEB65}"/>
              </a:ext>
            </a:extLst>
          </p:cNvPr>
          <p:cNvPicPr>
            <a:picLocks noChangeAspect="1"/>
          </p:cNvPicPr>
          <p:nvPr/>
        </p:nvPicPr>
        <p:blipFill>
          <a:blip r:embed="rId2"/>
          <a:stretch>
            <a:fillRect/>
          </a:stretch>
        </p:blipFill>
        <p:spPr>
          <a:xfrm>
            <a:off x="4685547" y="1271683"/>
            <a:ext cx="3376419" cy="1735018"/>
          </a:xfrm>
          <a:prstGeom prst="rect">
            <a:avLst/>
          </a:prstGeom>
        </p:spPr>
      </p:pic>
      <p:pic>
        <p:nvPicPr>
          <p:cNvPr id="4" name="Picture 3">
            <a:extLst>
              <a:ext uri="{FF2B5EF4-FFF2-40B4-BE49-F238E27FC236}">
                <a16:creationId xmlns:a16="http://schemas.microsoft.com/office/drawing/2014/main" id="{4F59C16A-8416-45F6-81CB-87E5DD0C23EA}"/>
              </a:ext>
            </a:extLst>
          </p:cNvPr>
          <p:cNvPicPr>
            <a:picLocks noChangeAspect="1"/>
          </p:cNvPicPr>
          <p:nvPr/>
        </p:nvPicPr>
        <p:blipFill>
          <a:blip r:embed="rId3"/>
          <a:stretch>
            <a:fillRect/>
          </a:stretch>
        </p:blipFill>
        <p:spPr>
          <a:xfrm>
            <a:off x="8140823" y="1282738"/>
            <a:ext cx="3903493" cy="1735017"/>
          </a:xfrm>
          <a:prstGeom prst="rect">
            <a:avLst/>
          </a:prstGeom>
        </p:spPr>
      </p:pic>
    </p:spTree>
    <p:extLst>
      <p:ext uri="{BB962C8B-B14F-4D97-AF65-F5344CB8AC3E}">
        <p14:creationId xmlns:p14="http://schemas.microsoft.com/office/powerpoint/2010/main" val="8414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B652-D839-4505-821F-F9E50317D17C}"/>
              </a:ext>
            </a:extLst>
          </p:cNvPr>
          <p:cNvSpPr>
            <a:spLocks noGrp="1"/>
          </p:cNvSpPr>
          <p:nvPr>
            <p:ph type="title"/>
          </p:nvPr>
        </p:nvSpPr>
        <p:spPr/>
        <p:txBody>
          <a:bodyPr/>
          <a:lstStyle/>
          <a:p>
            <a:r>
              <a:rPr lang="en-US" dirty="0">
                <a:solidFill>
                  <a:schemeClr val="bg1"/>
                </a:solidFill>
              </a:rPr>
              <a:t>Summary:</a:t>
            </a:r>
          </a:p>
        </p:txBody>
      </p:sp>
      <p:sp>
        <p:nvSpPr>
          <p:cNvPr id="3" name="Content Placeholder 2">
            <a:extLst>
              <a:ext uri="{FF2B5EF4-FFF2-40B4-BE49-F238E27FC236}">
                <a16:creationId xmlns:a16="http://schemas.microsoft.com/office/drawing/2014/main" id="{92B65B7A-1050-48C1-B28B-82EE261F746C}"/>
              </a:ext>
            </a:extLst>
          </p:cNvPr>
          <p:cNvSpPr>
            <a:spLocks noGrp="1"/>
          </p:cNvSpPr>
          <p:nvPr>
            <p:ph idx="1"/>
          </p:nvPr>
        </p:nvSpPr>
        <p:spPr>
          <a:xfrm>
            <a:off x="838200" y="1390619"/>
            <a:ext cx="10515600" cy="4351338"/>
          </a:xfrm>
        </p:spPr>
        <p:txBody>
          <a:bodyPr>
            <a:normAutofit fontScale="85000" lnSpcReduction="20000"/>
          </a:bodyPr>
          <a:lstStyle/>
          <a:p>
            <a:pPr marL="0" indent="0" algn="just">
              <a:buNone/>
            </a:pPr>
            <a:r>
              <a:rPr lang="en-US" sz="1900" dirty="0">
                <a:solidFill>
                  <a:schemeClr val="bg1"/>
                </a:solidFill>
              </a:rPr>
              <a:t>Through four experiments after running different types of queries we have inferred few points:</a:t>
            </a:r>
          </a:p>
          <a:p>
            <a:pPr algn="just"/>
            <a:r>
              <a:rPr lang="en-US" sz="1900" dirty="0">
                <a:solidFill>
                  <a:schemeClr val="bg1"/>
                </a:solidFill>
              </a:rPr>
              <a:t>From experiment 1, we observed that Bitmap scan occurs when select reads too less for sequential scan but too large for index scan. Since the selectivity is 10%, it could be too small for sequential scan and hence even after disabling </a:t>
            </a:r>
            <a:r>
              <a:rPr lang="en-US" sz="1900" dirty="0" err="1">
                <a:solidFill>
                  <a:schemeClr val="bg1"/>
                </a:solidFill>
              </a:rPr>
              <a:t>enable_indexscan</a:t>
            </a:r>
            <a:r>
              <a:rPr lang="en-US" sz="1900" dirty="0">
                <a:solidFill>
                  <a:schemeClr val="bg1"/>
                </a:solidFill>
              </a:rPr>
              <a:t>, it would have executed with bitmap scan. Also in some instances the query is executed with Bitmap Heap scan and Bitmap Index scan instead of non-clustered index on unique1 even though selectivity is 10% and as expected the execution time with clustered index was far lesser than bitmap heap scan.</a:t>
            </a:r>
          </a:p>
          <a:p>
            <a:pPr algn="just"/>
            <a:r>
              <a:rPr lang="en-US" sz="1900" dirty="0">
                <a:solidFill>
                  <a:schemeClr val="bg1"/>
                </a:solidFill>
              </a:rPr>
              <a:t>From experiment2, we observed that when selectivity is slightly less than 10% and when </a:t>
            </a:r>
            <a:r>
              <a:rPr lang="en-US" sz="1900" dirty="0" err="1">
                <a:solidFill>
                  <a:schemeClr val="bg1"/>
                </a:solidFill>
              </a:rPr>
              <a:t>work_mem</a:t>
            </a:r>
            <a:r>
              <a:rPr lang="en-US" sz="1900" dirty="0">
                <a:solidFill>
                  <a:schemeClr val="bg1"/>
                </a:solidFill>
              </a:rPr>
              <a:t> is assigned with more value (20MB) than default value (4MB), hence it has enough memory to fit the hash table in the memory and hence hashing aggregation will have less execution time than grouping aggregation. This is because grouping aggregation will sort all the rows and then groups them accordingly.</a:t>
            </a:r>
          </a:p>
          <a:p>
            <a:pPr algn="just"/>
            <a:r>
              <a:rPr lang="en-US" sz="1900" dirty="0">
                <a:solidFill>
                  <a:schemeClr val="bg1"/>
                </a:solidFill>
              </a:rPr>
              <a:t>From experiment3, we observed that even though one of the relation is much smaller than the other relation, the query planner has chosen merge join over hash join. This is because the execution time with merge join is far less than with hash join. This behavior could have happened because the unique2 row is primary key and hence the data is already sorted in which merge join performs more efficiently irrespective of the relations sizes. Also the execution times with merge join and index nested loop join are nearly same and since data is already on unique2, the query planner would have selected merge join over index nested loop join.</a:t>
            </a:r>
          </a:p>
          <a:p>
            <a:pPr algn="just"/>
            <a:r>
              <a:rPr lang="en-US" sz="1900" dirty="0">
                <a:solidFill>
                  <a:schemeClr val="bg1"/>
                </a:solidFill>
              </a:rPr>
              <a:t>From experiment4, we observed that </a:t>
            </a:r>
            <a:r>
              <a:rPr lang="en-US" sz="1900" dirty="0" err="1">
                <a:solidFill>
                  <a:schemeClr val="bg1"/>
                </a:solidFill>
              </a:rPr>
              <a:t>work_mem</a:t>
            </a:r>
            <a:r>
              <a:rPr lang="en-US" sz="1900" dirty="0">
                <a:solidFill>
                  <a:schemeClr val="bg1"/>
                </a:solidFill>
              </a:rPr>
              <a:t> specifies the amount of memory to be used by internal sort operations. Since DISTINCT, ORDER BY, merge join performs sort operations, hence assigning more memory results in lesser execution. Hence execution time for sorting queries with more memory assigned is lesser than those sorting queries with default amount of memory (4MB) assigned.</a:t>
            </a:r>
            <a:endParaRPr lang="en-US" sz="1900" u="sng" dirty="0">
              <a:solidFill>
                <a:schemeClr val="bg1"/>
              </a:solidFill>
            </a:endParaRPr>
          </a:p>
          <a:p>
            <a:pPr algn="just"/>
            <a:endParaRPr lang="en-US" sz="1800" dirty="0">
              <a:solidFill>
                <a:schemeClr val="bg1"/>
              </a:solidFill>
            </a:endParaRPr>
          </a:p>
        </p:txBody>
      </p:sp>
    </p:spTree>
    <p:extLst>
      <p:ext uri="{BB962C8B-B14F-4D97-AF65-F5344CB8AC3E}">
        <p14:creationId xmlns:p14="http://schemas.microsoft.com/office/powerpoint/2010/main" val="1798355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C247-64CC-425B-B30A-CC6C1D1FA791}"/>
              </a:ext>
            </a:extLst>
          </p:cNvPr>
          <p:cNvSpPr>
            <a:spLocks noGrp="1"/>
          </p:cNvSpPr>
          <p:nvPr>
            <p:ph type="title"/>
          </p:nvPr>
        </p:nvSpPr>
        <p:spPr/>
        <p:txBody>
          <a:bodyPr/>
          <a:lstStyle/>
          <a:p>
            <a:r>
              <a:rPr lang="en-US" dirty="0">
                <a:solidFill>
                  <a:schemeClr val="bg1"/>
                </a:solidFill>
              </a:rPr>
              <a:t>Lessons learnt:</a:t>
            </a:r>
          </a:p>
        </p:txBody>
      </p:sp>
      <p:sp>
        <p:nvSpPr>
          <p:cNvPr id="3" name="Content Placeholder 2">
            <a:extLst>
              <a:ext uri="{FF2B5EF4-FFF2-40B4-BE49-F238E27FC236}">
                <a16:creationId xmlns:a16="http://schemas.microsoft.com/office/drawing/2014/main" id="{A256B539-9AB6-42DA-87CF-A469C916BD9B}"/>
              </a:ext>
            </a:extLst>
          </p:cNvPr>
          <p:cNvSpPr>
            <a:spLocks noGrp="1"/>
          </p:cNvSpPr>
          <p:nvPr>
            <p:ph idx="1"/>
          </p:nvPr>
        </p:nvSpPr>
        <p:spPr>
          <a:xfrm>
            <a:off x="838200" y="1461640"/>
            <a:ext cx="10515600" cy="4351338"/>
          </a:xfrm>
        </p:spPr>
        <p:txBody>
          <a:bodyPr>
            <a:normAutofit/>
          </a:bodyPr>
          <a:lstStyle/>
          <a:p>
            <a:pPr algn="just"/>
            <a:r>
              <a:rPr lang="en-US" sz="1800" dirty="0">
                <a:solidFill>
                  <a:schemeClr val="bg1"/>
                </a:solidFill>
              </a:rPr>
              <a:t>While analyzing the different scans with configuration parameters learnt about Bitmap heap and index scan which was being used in some instances and how it is different from index scans we learnt in the class.</a:t>
            </a:r>
          </a:p>
          <a:p>
            <a:pPr algn="just"/>
            <a:r>
              <a:rPr lang="en-US" sz="1800" dirty="0">
                <a:solidFill>
                  <a:schemeClr val="bg1"/>
                </a:solidFill>
              </a:rPr>
              <a:t>Learnt about different configuration parameters Query Planning parameters and Resource Consumption parameters and how much they play key factor in influencing the query plans chosen by the query optimizer.</a:t>
            </a:r>
          </a:p>
          <a:p>
            <a:pPr algn="just"/>
            <a:r>
              <a:rPr lang="en-US" sz="1800" dirty="0">
                <a:solidFill>
                  <a:schemeClr val="bg1"/>
                </a:solidFill>
              </a:rPr>
              <a:t>Learnt that sometimes default plans chosen by the optimizer for a particular query are not optimal, and by changing the parameter values can sometimes result in tremendous improvement in performance.</a:t>
            </a:r>
          </a:p>
          <a:p>
            <a:pPr algn="just"/>
            <a:r>
              <a:rPr lang="en-US" sz="1800" dirty="0">
                <a:solidFill>
                  <a:schemeClr val="bg1"/>
                </a:solidFill>
              </a:rPr>
              <a:t>Analyzing the expected results of a query by applying the theoretical concepts learnt in the class might vary from result obtained when query is actually executed and observed that the system conditions are not ideal as assumed in theory and there are few factors like memory, size of relations, etc.,  that influence the query execution in real time.</a:t>
            </a:r>
          </a:p>
          <a:p>
            <a:pPr algn="just"/>
            <a:r>
              <a:rPr lang="en-US" sz="1800" dirty="0">
                <a:solidFill>
                  <a:schemeClr val="bg1"/>
                </a:solidFill>
              </a:rPr>
              <a:t>The project has given us chance to learn and understand query plans in detail especially the join algorithms query plans like batch sizes,  disk spaces consumed etc.,</a:t>
            </a:r>
          </a:p>
          <a:p>
            <a:pPr algn="just"/>
            <a:r>
              <a:rPr lang="en-US" sz="1800" dirty="0">
                <a:solidFill>
                  <a:schemeClr val="bg1"/>
                </a:solidFill>
              </a:rPr>
              <a:t>It was fun trying around with different configuration parameters and experiencing the joy of faster execution of queries.</a:t>
            </a:r>
          </a:p>
        </p:txBody>
      </p:sp>
    </p:spTree>
    <p:extLst>
      <p:ext uri="{BB962C8B-B14F-4D97-AF65-F5344CB8AC3E}">
        <p14:creationId xmlns:p14="http://schemas.microsoft.com/office/powerpoint/2010/main" val="586432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F911-98DD-45CD-B03E-07C06CBE9E9B}"/>
              </a:ext>
            </a:extLst>
          </p:cNvPr>
          <p:cNvSpPr>
            <a:spLocks noGrp="1"/>
          </p:cNvSpPr>
          <p:nvPr>
            <p:ph type="title"/>
          </p:nvPr>
        </p:nvSpPr>
        <p:spPr/>
        <p:txBody>
          <a:bodyPr/>
          <a:lstStyle/>
          <a:p>
            <a:r>
              <a:rPr lang="en-US" dirty="0">
                <a:solidFill>
                  <a:schemeClr val="bg1"/>
                </a:solidFill>
              </a:rPr>
              <a:t>References:</a:t>
            </a:r>
          </a:p>
        </p:txBody>
      </p:sp>
      <p:sp>
        <p:nvSpPr>
          <p:cNvPr id="3" name="Content Placeholder 2">
            <a:extLst>
              <a:ext uri="{FF2B5EF4-FFF2-40B4-BE49-F238E27FC236}">
                <a16:creationId xmlns:a16="http://schemas.microsoft.com/office/drawing/2014/main" id="{013B7B24-38D9-4B38-B372-145660F2129C}"/>
              </a:ext>
            </a:extLst>
          </p:cNvPr>
          <p:cNvSpPr>
            <a:spLocks noGrp="1"/>
          </p:cNvSpPr>
          <p:nvPr>
            <p:ph idx="1"/>
          </p:nvPr>
        </p:nvSpPr>
        <p:spPr>
          <a:xfrm>
            <a:off x="926977" y="1452763"/>
            <a:ext cx="10515600" cy="4351338"/>
          </a:xfrm>
        </p:spPr>
        <p:txBody>
          <a:bodyPr>
            <a:normAutofit/>
          </a:bodyPr>
          <a:lstStyle/>
          <a:p>
            <a:pPr marL="0" indent="0">
              <a:buNone/>
            </a:pPr>
            <a:r>
              <a:rPr lang="en-US" sz="2000" dirty="0">
                <a:solidFill>
                  <a:schemeClr val="bg1"/>
                </a:solidFill>
              </a:rPr>
              <a:t>1. The Wisconsin Benchmark: Past, Present, and Future - David J. DeWitt, Computer</a:t>
            </a:r>
          </a:p>
          <a:p>
            <a:pPr marL="0" indent="0">
              <a:buNone/>
            </a:pPr>
            <a:r>
              <a:rPr lang="en-US" sz="2000" dirty="0">
                <a:solidFill>
                  <a:schemeClr val="bg1"/>
                </a:solidFill>
              </a:rPr>
              <a:t>Sciences Department, University of Wisconsin</a:t>
            </a:r>
          </a:p>
          <a:p>
            <a:pPr marL="0" indent="0">
              <a:buNone/>
            </a:pPr>
            <a:r>
              <a:rPr lang="en-US" sz="2000" dirty="0">
                <a:solidFill>
                  <a:schemeClr val="bg1"/>
                </a:solidFill>
              </a:rPr>
              <a:t>2. Portland State University CS 587 course material</a:t>
            </a:r>
          </a:p>
          <a:p>
            <a:pPr marL="0" indent="0">
              <a:buNone/>
            </a:pPr>
            <a:r>
              <a:rPr lang="en-US" sz="2000" dirty="0">
                <a:solidFill>
                  <a:schemeClr val="bg1"/>
                </a:solidFill>
              </a:rPr>
              <a:t>3. </a:t>
            </a:r>
            <a:r>
              <a:rPr lang="en-US" sz="2000" dirty="0">
                <a:solidFill>
                  <a:schemeClr val="bg1"/>
                </a:solidFill>
                <a:hlinkClick r:id="rId2">
                  <a:extLst>
                    <a:ext uri="{A12FA001-AC4F-418D-AE19-62706E023703}">
                      <ahyp:hlinkClr xmlns:ahyp="http://schemas.microsoft.com/office/drawing/2018/hyperlinkcolor" val="tx"/>
                    </a:ext>
                  </a:extLst>
                </a:hlinkClick>
              </a:rPr>
              <a:t>www.python.org/</a:t>
            </a:r>
            <a:endParaRPr lang="en-US" sz="2000" dirty="0">
              <a:solidFill>
                <a:schemeClr val="bg1"/>
              </a:solidFill>
            </a:endParaRPr>
          </a:p>
          <a:p>
            <a:pPr marL="0" indent="0">
              <a:buNone/>
            </a:pPr>
            <a:r>
              <a:rPr lang="en-US" sz="2000" dirty="0">
                <a:solidFill>
                  <a:schemeClr val="bg1"/>
                </a:solidFill>
              </a:rPr>
              <a:t>4. </a:t>
            </a:r>
            <a:r>
              <a:rPr lang="en-US" sz="2000" dirty="0">
                <a:solidFill>
                  <a:schemeClr val="bg1"/>
                </a:solidFill>
                <a:hlinkClick r:id="rId3">
                  <a:extLst>
                    <a:ext uri="{A12FA001-AC4F-418D-AE19-62706E023703}">
                      <ahyp:hlinkClr xmlns:ahyp="http://schemas.microsoft.com/office/drawing/2018/hyperlinkcolor" val="tx"/>
                    </a:ext>
                  </a:extLst>
                </a:hlinkClick>
              </a:rPr>
              <a:t>www.postgresql.org/</a:t>
            </a:r>
            <a:endParaRPr lang="en-US" sz="2000" dirty="0">
              <a:solidFill>
                <a:schemeClr val="bg1"/>
              </a:solidFill>
            </a:endParaRPr>
          </a:p>
          <a:p>
            <a:pPr marL="0" indent="0">
              <a:buNone/>
            </a:pPr>
            <a:r>
              <a:rPr lang="en-US" sz="2000" dirty="0">
                <a:solidFill>
                  <a:schemeClr val="bg1"/>
                </a:solidFill>
              </a:rPr>
              <a:t>5. </a:t>
            </a:r>
            <a:r>
              <a:rPr lang="en-US" sz="2000" dirty="0">
                <a:solidFill>
                  <a:schemeClr val="bg1"/>
                </a:solidFill>
                <a:hlinkClick r:id="rId4">
                  <a:extLst>
                    <a:ext uri="{A12FA001-AC4F-418D-AE19-62706E023703}">
                      <ahyp:hlinkClr xmlns:ahyp="http://schemas.microsoft.com/office/drawing/2018/hyperlinkcolor" val="tx"/>
                    </a:ext>
                  </a:extLst>
                </a:hlinkClick>
              </a:rPr>
              <a:t>www.postgresqltutorial.com/</a:t>
            </a:r>
            <a:endParaRPr lang="en-US" sz="2000" dirty="0">
              <a:solidFill>
                <a:schemeClr val="bg1"/>
              </a:solidFill>
            </a:endParaRPr>
          </a:p>
          <a:p>
            <a:pPr marL="0" indent="0">
              <a:buNone/>
            </a:pPr>
            <a:r>
              <a:rPr lang="en-US" sz="2000" dirty="0">
                <a:solidFill>
                  <a:schemeClr val="bg1"/>
                </a:solidFill>
              </a:rPr>
              <a:t>6. </a:t>
            </a:r>
            <a:r>
              <a:rPr lang="en-US" sz="2000" dirty="0">
                <a:solidFill>
                  <a:schemeClr val="bg1"/>
                </a:solidFill>
                <a:hlinkClick r:id="rId5">
                  <a:extLst>
                    <a:ext uri="{A12FA001-AC4F-418D-AE19-62706E023703}">
                      <ahyp:hlinkClr xmlns:ahyp="http://schemas.microsoft.com/office/drawing/2018/hyperlinkcolor" val="tx"/>
                    </a:ext>
                  </a:extLst>
                </a:hlinkClick>
              </a:rPr>
              <a:t>www.postgresql.org/docs/9.4/runtime-config-resource.html</a:t>
            </a:r>
            <a:endParaRPr lang="en-US" sz="2000" dirty="0">
              <a:solidFill>
                <a:schemeClr val="bg1"/>
              </a:solidFill>
            </a:endParaRPr>
          </a:p>
          <a:p>
            <a:pPr marL="0" indent="0">
              <a:buNone/>
            </a:pPr>
            <a:r>
              <a:rPr lang="en-US" sz="2000" dirty="0">
                <a:solidFill>
                  <a:schemeClr val="bg1"/>
                </a:solidFill>
              </a:rPr>
              <a:t>7. </a:t>
            </a:r>
            <a:r>
              <a:rPr lang="en-US" sz="2000" dirty="0">
                <a:solidFill>
                  <a:schemeClr val="bg1"/>
                </a:solidFill>
                <a:hlinkClick r:id="rId6">
                  <a:extLst>
                    <a:ext uri="{A12FA001-AC4F-418D-AE19-62706E023703}">
                      <ahyp:hlinkClr xmlns:ahyp="http://schemas.microsoft.com/office/drawing/2018/hyperlinkcolor" val="tx"/>
                    </a:ext>
                  </a:extLst>
                </a:hlinkClick>
              </a:rPr>
              <a:t>https://www.postgresql.org/docs/9.4/runtime-config-query.html</a:t>
            </a:r>
            <a:endParaRPr lang="en-US" sz="2000" dirty="0">
              <a:solidFill>
                <a:schemeClr val="bg1"/>
              </a:solidFill>
            </a:endParaRPr>
          </a:p>
          <a:p>
            <a:pPr marL="0" indent="0">
              <a:buNone/>
            </a:pPr>
            <a:r>
              <a:rPr lang="en-US" sz="2000" dirty="0">
                <a:solidFill>
                  <a:schemeClr val="bg1"/>
                </a:solidFill>
              </a:rPr>
              <a:t>8. </a:t>
            </a:r>
            <a:r>
              <a:rPr lang="en-US" sz="2000" dirty="0">
                <a:solidFill>
                  <a:schemeClr val="bg1"/>
                </a:solidFill>
                <a:hlinkClick r:id="rId7">
                  <a:extLst>
                    <a:ext uri="{A12FA001-AC4F-418D-AE19-62706E023703}">
                      <ahyp:hlinkClr xmlns:ahyp="http://schemas.microsoft.com/office/drawing/2018/hyperlinkcolor" val="tx"/>
                    </a:ext>
                  </a:extLst>
                </a:hlinkClick>
              </a:rPr>
              <a:t>wiki.postgresql.org/wiki/Python/</a:t>
            </a:r>
            <a:endParaRPr lang="en-US" sz="2000" dirty="0">
              <a:solidFill>
                <a:schemeClr val="bg1"/>
              </a:solidFill>
            </a:endParaRPr>
          </a:p>
          <a:p>
            <a:pPr marL="0" indent="0">
              <a:buNone/>
            </a:pPr>
            <a:r>
              <a:rPr lang="en-US" sz="2000" dirty="0">
                <a:solidFill>
                  <a:schemeClr val="bg1"/>
                </a:solidFill>
              </a:rPr>
              <a:t>9. </a:t>
            </a:r>
            <a:r>
              <a:rPr lang="en-US" sz="2000" dirty="0">
                <a:solidFill>
                  <a:schemeClr val="bg1"/>
                </a:solidFill>
                <a:hlinkClick r:id="rId8">
                  <a:extLst>
                    <a:ext uri="{A12FA001-AC4F-418D-AE19-62706E023703}">
                      <ahyp:hlinkClr xmlns:ahyp="http://schemas.microsoft.com/office/drawing/2018/hyperlinkcolor" val="tx"/>
                    </a:ext>
                  </a:extLst>
                </a:hlinkClick>
              </a:rPr>
              <a:t>www.cybertec-postgresql.com/en/postgresql-indexing-index-scan-vs-bitmap-scan-vs-sequential-scan-basics/</a:t>
            </a:r>
            <a:endParaRPr lang="en-US" sz="2000" dirty="0">
              <a:solidFill>
                <a:schemeClr val="bg1"/>
              </a:solidFill>
            </a:endParaRPr>
          </a:p>
        </p:txBody>
      </p:sp>
    </p:spTree>
    <p:extLst>
      <p:ext uri="{BB962C8B-B14F-4D97-AF65-F5344CB8AC3E}">
        <p14:creationId xmlns:p14="http://schemas.microsoft.com/office/powerpoint/2010/main" val="149438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F533-8D6C-4990-8995-06D79ADB486F}"/>
              </a:ext>
            </a:extLst>
          </p:cNvPr>
          <p:cNvSpPr>
            <a:spLocks noGrp="1"/>
          </p:cNvSpPr>
          <p:nvPr>
            <p:ph type="title"/>
          </p:nvPr>
        </p:nvSpPr>
        <p:spPr>
          <a:xfrm>
            <a:off x="536359" y="258593"/>
            <a:ext cx="10515600" cy="1325563"/>
          </a:xfrm>
        </p:spPr>
        <p:txBody>
          <a:bodyPr>
            <a:normAutofit/>
          </a:bodyPr>
          <a:lstStyle/>
          <a:p>
            <a:r>
              <a:rPr lang="en-US" sz="4000" dirty="0">
                <a:solidFill>
                  <a:schemeClr val="bg1"/>
                </a:solidFill>
              </a:rPr>
              <a:t>DB of choice: PostgreSQL</a:t>
            </a:r>
          </a:p>
        </p:txBody>
      </p:sp>
      <p:sp>
        <p:nvSpPr>
          <p:cNvPr id="3" name="Content Placeholder 2">
            <a:extLst>
              <a:ext uri="{FF2B5EF4-FFF2-40B4-BE49-F238E27FC236}">
                <a16:creationId xmlns:a16="http://schemas.microsoft.com/office/drawing/2014/main" id="{954064B3-9D4A-44D6-92A0-7C8006FB677D}"/>
              </a:ext>
            </a:extLst>
          </p:cNvPr>
          <p:cNvSpPr>
            <a:spLocks noGrp="1"/>
          </p:cNvSpPr>
          <p:nvPr>
            <p:ph idx="1"/>
          </p:nvPr>
        </p:nvSpPr>
        <p:spPr>
          <a:xfrm>
            <a:off x="536359" y="1253331"/>
            <a:ext cx="10515600" cy="4351338"/>
          </a:xfrm>
        </p:spPr>
        <p:txBody>
          <a:bodyPr>
            <a:normAutofit/>
          </a:bodyPr>
          <a:lstStyle/>
          <a:p>
            <a:r>
              <a:rPr lang="en-US" sz="2400" dirty="0">
                <a:solidFill>
                  <a:schemeClr val="bg1"/>
                </a:solidFill>
              </a:rPr>
              <a:t>We chose to evaluate the script to populate on our local instance of </a:t>
            </a:r>
            <a:r>
              <a:rPr lang="en-US" sz="2400" dirty="0" err="1">
                <a:solidFill>
                  <a:schemeClr val="bg1"/>
                </a:solidFill>
              </a:rPr>
              <a:t>PostGres</a:t>
            </a:r>
            <a:r>
              <a:rPr lang="en-US" sz="2400" dirty="0">
                <a:solidFill>
                  <a:schemeClr val="bg1"/>
                </a:solidFill>
              </a:rPr>
              <a:t> Database. </a:t>
            </a:r>
          </a:p>
          <a:p>
            <a:r>
              <a:rPr lang="en-US" sz="2400" dirty="0">
                <a:solidFill>
                  <a:schemeClr val="bg1"/>
                </a:solidFill>
              </a:rPr>
              <a:t>Due to our familiarity with </a:t>
            </a:r>
            <a:r>
              <a:rPr lang="en-US" sz="2400" dirty="0" err="1">
                <a:solidFill>
                  <a:schemeClr val="bg1"/>
                </a:solidFill>
              </a:rPr>
              <a:t>PostGres</a:t>
            </a:r>
            <a:r>
              <a:rPr lang="en-US" sz="2400" dirty="0">
                <a:solidFill>
                  <a:schemeClr val="bg1"/>
                </a:solidFill>
              </a:rPr>
              <a:t> local installation, interactions and diagnosis, we chose this option. The few advantages of </a:t>
            </a:r>
            <a:r>
              <a:rPr lang="en-US" sz="2400" dirty="0" err="1">
                <a:solidFill>
                  <a:schemeClr val="bg1"/>
                </a:solidFill>
              </a:rPr>
              <a:t>PostGres</a:t>
            </a:r>
            <a:r>
              <a:rPr lang="en-US" sz="2400" dirty="0">
                <a:solidFill>
                  <a:schemeClr val="bg1"/>
                </a:solidFill>
              </a:rPr>
              <a:t>  is another reason, we chose this option.</a:t>
            </a:r>
          </a:p>
          <a:p>
            <a:r>
              <a:rPr lang="en-US" sz="2400" dirty="0">
                <a:solidFill>
                  <a:schemeClr val="bg1"/>
                </a:solidFill>
              </a:rPr>
              <a:t>With local Instance, we would have all the flexibility over tuning or controlling all the aspects of the DB compared to a cloud hosted or a remotely hosted </a:t>
            </a:r>
            <a:r>
              <a:rPr lang="en-US" sz="2400" dirty="0" err="1">
                <a:solidFill>
                  <a:schemeClr val="bg1"/>
                </a:solidFill>
              </a:rPr>
              <a:t>PostGres</a:t>
            </a:r>
            <a:r>
              <a:rPr lang="en-US" sz="2400" dirty="0">
                <a:solidFill>
                  <a:schemeClr val="bg1"/>
                </a:solidFill>
              </a:rPr>
              <a:t>. </a:t>
            </a:r>
          </a:p>
          <a:p>
            <a:r>
              <a:rPr lang="en-US" sz="2400" dirty="0">
                <a:solidFill>
                  <a:schemeClr val="bg1"/>
                </a:solidFill>
              </a:rPr>
              <a:t>Postgres provides better language support for Python and flexibility for user defined data types for any complex computation to be foreseen.</a:t>
            </a:r>
          </a:p>
          <a:p>
            <a:r>
              <a:rPr lang="en-US" sz="2400" dirty="0">
                <a:solidFill>
                  <a:schemeClr val="bg1"/>
                </a:solidFill>
              </a:rPr>
              <a:t>PostgreSQL's query optimizer is efficient comparative to many others.</a:t>
            </a:r>
          </a:p>
          <a:p>
            <a:r>
              <a:rPr lang="en-US" sz="2400" dirty="0">
                <a:solidFill>
                  <a:schemeClr val="bg1"/>
                </a:solidFill>
              </a:rPr>
              <a:t>It supports materialized views and temporary tables.</a:t>
            </a:r>
          </a:p>
        </p:txBody>
      </p:sp>
    </p:spTree>
    <p:extLst>
      <p:ext uri="{BB962C8B-B14F-4D97-AF65-F5344CB8AC3E}">
        <p14:creationId xmlns:p14="http://schemas.microsoft.com/office/powerpoint/2010/main" val="88581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804E5B-DF18-4164-A140-5D36FFB2FAB8}"/>
              </a:ext>
            </a:extLst>
          </p:cNvPr>
          <p:cNvSpPr txBox="1"/>
          <p:nvPr/>
        </p:nvSpPr>
        <p:spPr>
          <a:xfrm>
            <a:off x="585926" y="372862"/>
            <a:ext cx="11168109" cy="5232202"/>
          </a:xfrm>
          <a:prstGeom prst="rect">
            <a:avLst/>
          </a:prstGeom>
          <a:noFill/>
        </p:spPr>
        <p:txBody>
          <a:bodyPr wrap="square" rtlCol="0">
            <a:spAutoFit/>
          </a:bodyPr>
          <a:lstStyle/>
          <a:p>
            <a:r>
              <a:rPr lang="en-US" sz="3200" dirty="0">
                <a:solidFill>
                  <a:schemeClr val="bg1"/>
                </a:solidFill>
              </a:rPr>
              <a:t>Approach:</a:t>
            </a:r>
          </a:p>
          <a:p>
            <a:r>
              <a:rPr lang="en-US" dirty="0">
                <a:solidFill>
                  <a:schemeClr val="bg1"/>
                </a:solidFill>
              </a:rPr>
              <a:t>We ran queries on three relations:</a:t>
            </a:r>
          </a:p>
          <a:p>
            <a:pPr marL="285750" indent="-285750">
              <a:buFont typeface="Arial" panose="020B0604020202020204" pitchFamily="34" charset="0"/>
              <a:buChar char="•"/>
            </a:pPr>
            <a:r>
              <a:rPr lang="en-US" dirty="0">
                <a:solidFill>
                  <a:schemeClr val="bg1"/>
                </a:solidFill>
              </a:rPr>
              <a:t>onemilliontup1: 1000,000 tuples</a:t>
            </a:r>
          </a:p>
          <a:p>
            <a:pPr marL="285750" indent="-285750">
              <a:buFont typeface="Arial" panose="020B0604020202020204" pitchFamily="34" charset="0"/>
              <a:buChar char="•"/>
            </a:pPr>
            <a:r>
              <a:rPr lang="en-US" dirty="0">
                <a:solidFill>
                  <a:schemeClr val="bg1"/>
                </a:solidFill>
              </a:rPr>
              <a:t>onemilliontup2: 1000,000 tuples</a:t>
            </a:r>
          </a:p>
          <a:p>
            <a:pPr marL="285750" indent="-285750">
              <a:buFont typeface="Arial" panose="020B0604020202020204" pitchFamily="34" charset="0"/>
              <a:buChar char="•"/>
            </a:pPr>
            <a:r>
              <a:rPr lang="en-US" dirty="0" err="1">
                <a:solidFill>
                  <a:schemeClr val="bg1"/>
                </a:solidFill>
              </a:rPr>
              <a:t>tenktup</a:t>
            </a:r>
            <a:r>
              <a:rPr lang="en-US" dirty="0">
                <a:solidFill>
                  <a:schemeClr val="bg1"/>
                </a:solidFill>
              </a:rPr>
              <a:t>: 10,000 tuples</a:t>
            </a:r>
            <a:r>
              <a:rPr lang="en-US" dirty="0"/>
              <a:t> </a:t>
            </a:r>
          </a:p>
          <a:p>
            <a:r>
              <a:rPr lang="en-US" dirty="0">
                <a:solidFill>
                  <a:schemeClr val="bg1"/>
                </a:solidFill>
              </a:rPr>
              <a:t>Version: PostgreSQL 11</a:t>
            </a:r>
          </a:p>
          <a:p>
            <a:r>
              <a:rPr lang="en-US" dirty="0">
                <a:solidFill>
                  <a:schemeClr val="bg1"/>
                </a:solidFill>
              </a:rPr>
              <a:t>Each query is executed 5 times among which we dropped the fastest and slowest times and took the average of the remaining 3. We then try to analyze the result obtained and compare with expected results. If they are different we analyzed and inferred what could be reason for this variation. </a:t>
            </a:r>
          </a:p>
          <a:p>
            <a:endParaRPr lang="en-US" dirty="0">
              <a:solidFill>
                <a:schemeClr val="bg1"/>
              </a:solidFill>
            </a:endParaRPr>
          </a:p>
          <a:p>
            <a:r>
              <a:rPr lang="en-US" sz="3200" dirty="0">
                <a:solidFill>
                  <a:schemeClr val="bg1"/>
                </a:solidFill>
              </a:rPr>
              <a:t>Goals:</a:t>
            </a:r>
          </a:p>
          <a:p>
            <a:r>
              <a:rPr lang="en-US" dirty="0">
                <a:solidFill>
                  <a:schemeClr val="bg1"/>
                </a:solidFill>
              </a:rPr>
              <a:t>Evaluate PostgreSQL with different configuration</a:t>
            </a:r>
            <a:r>
              <a:rPr lang="en-US" dirty="0"/>
              <a:t> </a:t>
            </a:r>
            <a:r>
              <a:rPr lang="en-US" dirty="0">
                <a:solidFill>
                  <a:schemeClr val="bg1"/>
                </a:solidFill>
              </a:rPr>
              <a:t>parameter values and optimizer options and how they influence query plans chosen by query optimizer.</a:t>
            </a:r>
          </a:p>
          <a:p>
            <a:pPr marL="285750" indent="-285750">
              <a:buFont typeface="Arial" panose="020B0604020202020204" pitchFamily="34" charset="0"/>
              <a:buChar char="•"/>
            </a:pPr>
            <a:r>
              <a:rPr lang="en-US" dirty="0">
                <a:solidFill>
                  <a:schemeClr val="bg1"/>
                </a:solidFill>
              </a:rPr>
              <a:t>Sequential Scan VS Clustered VS Non-Clustered Index Scan with </a:t>
            </a:r>
            <a:r>
              <a:rPr lang="en-US" dirty="0" err="1">
                <a:solidFill>
                  <a:schemeClr val="bg1"/>
                </a:solidFill>
              </a:rPr>
              <a:t>enable_seqscan</a:t>
            </a:r>
            <a:r>
              <a:rPr lang="en-US" dirty="0">
                <a:solidFill>
                  <a:schemeClr val="bg1"/>
                </a:solidFill>
              </a:rPr>
              <a:t>, </a:t>
            </a:r>
            <a:r>
              <a:rPr lang="en-US" dirty="0" err="1">
                <a:solidFill>
                  <a:schemeClr val="bg1"/>
                </a:solidFill>
              </a:rPr>
              <a:t>enable_indexscan</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Hashing and Grouping Aggregation with </a:t>
            </a:r>
            <a:r>
              <a:rPr lang="en-US" dirty="0" err="1">
                <a:solidFill>
                  <a:schemeClr val="bg1"/>
                </a:solidFill>
              </a:rPr>
              <a:t>enable_hashagg</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Join Algorithms with </a:t>
            </a:r>
            <a:r>
              <a:rPr lang="en-US" dirty="0" err="1">
                <a:solidFill>
                  <a:schemeClr val="bg1"/>
                </a:solidFill>
              </a:rPr>
              <a:t>enable_mergejoin</a:t>
            </a:r>
            <a:r>
              <a:rPr lang="en-US" dirty="0">
                <a:solidFill>
                  <a:schemeClr val="bg1"/>
                </a:solidFill>
              </a:rPr>
              <a:t>, </a:t>
            </a:r>
            <a:r>
              <a:rPr lang="en-US" dirty="0" err="1">
                <a:solidFill>
                  <a:schemeClr val="bg1"/>
                </a:solidFill>
              </a:rPr>
              <a:t>enable_hashjoin</a:t>
            </a:r>
            <a:r>
              <a:rPr lang="en-US" dirty="0">
                <a:solidFill>
                  <a:schemeClr val="bg1"/>
                </a:solidFill>
              </a:rPr>
              <a:t>, </a:t>
            </a:r>
            <a:r>
              <a:rPr lang="en-US" dirty="0" err="1">
                <a:solidFill>
                  <a:schemeClr val="bg1"/>
                </a:solidFill>
              </a:rPr>
              <a:t>enable_nestloop</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work_mem</a:t>
            </a:r>
            <a:r>
              <a:rPr lang="en-US" dirty="0">
                <a:solidFill>
                  <a:schemeClr val="bg1"/>
                </a:solidFill>
              </a:rPr>
              <a:t> impact on Merge sort, DISTINCE, ORDER BY clauses that require sorting operation</a:t>
            </a:r>
          </a:p>
        </p:txBody>
      </p:sp>
    </p:spTree>
    <p:extLst>
      <p:ext uri="{BB962C8B-B14F-4D97-AF65-F5344CB8AC3E}">
        <p14:creationId xmlns:p14="http://schemas.microsoft.com/office/powerpoint/2010/main" val="169643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EBA89D-2E77-4DEA-8D98-01C1BCB737A7}"/>
              </a:ext>
            </a:extLst>
          </p:cNvPr>
          <p:cNvSpPr/>
          <p:nvPr/>
        </p:nvSpPr>
        <p:spPr>
          <a:xfrm>
            <a:off x="422786" y="179810"/>
            <a:ext cx="11769213" cy="5724644"/>
          </a:xfrm>
          <a:prstGeom prst="rect">
            <a:avLst/>
          </a:prstGeom>
        </p:spPr>
        <p:txBody>
          <a:bodyPr wrap="square">
            <a:spAutoFit/>
          </a:bodyPr>
          <a:lstStyle/>
          <a:p>
            <a:r>
              <a:rPr lang="en-US" sz="3600" dirty="0">
                <a:solidFill>
                  <a:schemeClr val="bg1"/>
                </a:solidFill>
              </a:rPr>
              <a:t>Experiment 1 – S</a:t>
            </a:r>
            <a:r>
              <a:rPr lang="en-US" sz="3200" dirty="0">
                <a:solidFill>
                  <a:schemeClr val="bg1"/>
                </a:solidFill>
              </a:rPr>
              <a:t>equential Scan and Index Scan (Clustered)</a:t>
            </a:r>
          </a:p>
          <a:p>
            <a:endParaRPr lang="en-US" sz="3200" dirty="0">
              <a:solidFill>
                <a:schemeClr val="bg1"/>
              </a:solidFill>
            </a:endParaRPr>
          </a:p>
          <a:p>
            <a:r>
              <a:rPr lang="en-US" sz="2800" dirty="0">
                <a:solidFill>
                  <a:schemeClr val="bg1"/>
                </a:solidFill>
              </a:rPr>
              <a:t>Query 1:</a:t>
            </a:r>
          </a:p>
          <a:p>
            <a:r>
              <a:rPr lang="en-US" sz="1400" dirty="0">
                <a:solidFill>
                  <a:schemeClr val="bg1"/>
                </a:solidFill>
              </a:rPr>
              <a:t>SET </a:t>
            </a:r>
            <a:r>
              <a:rPr lang="en-US" sz="1400" dirty="0" err="1">
                <a:solidFill>
                  <a:schemeClr val="bg1"/>
                </a:solidFill>
              </a:rPr>
              <a:t>enable_indexscan</a:t>
            </a:r>
            <a:r>
              <a:rPr lang="en-US" sz="1400" dirty="0">
                <a:solidFill>
                  <a:schemeClr val="bg1"/>
                </a:solidFill>
              </a:rPr>
              <a:t> = on;  // with clustered index</a:t>
            </a:r>
          </a:p>
          <a:p>
            <a:r>
              <a:rPr lang="en-US" sz="1400" dirty="0">
                <a:solidFill>
                  <a:schemeClr val="bg1"/>
                </a:solidFill>
              </a:rPr>
              <a:t>EXPLAIN ANALYZE SELECT * FROM onemilliontup1 </a:t>
            </a:r>
          </a:p>
          <a:p>
            <a:r>
              <a:rPr lang="en-US" sz="1400" dirty="0">
                <a:solidFill>
                  <a:schemeClr val="bg1"/>
                </a:solidFill>
              </a:rPr>
              <a:t>WHERE unique2 &gt; 700000</a:t>
            </a:r>
          </a:p>
          <a:p>
            <a:r>
              <a:rPr lang="en-US" sz="1400" dirty="0">
                <a:solidFill>
                  <a:schemeClr val="bg1"/>
                </a:solidFill>
              </a:rPr>
              <a:t>AND unique2 &lt; 800000</a:t>
            </a:r>
          </a:p>
          <a:p>
            <a:r>
              <a:rPr lang="en-US" sz="1400" dirty="0">
                <a:solidFill>
                  <a:schemeClr val="bg1"/>
                </a:solidFill>
              </a:rPr>
              <a:t>AND stringu1 LIKE 'AA%’;</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goal is to compare performance (execution times) of Sequential full scans and index scans  with nearly 10% selectivity (99999 rows out of 10,00,000 rows) with disabling and enabling </a:t>
            </a:r>
            <a:r>
              <a:rPr lang="en-US" sz="1400" dirty="0" err="1">
                <a:solidFill>
                  <a:schemeClr val="bg1"/>
                </a:solidFill>
              </a:rPr>
              <a:t>enable_indexscan</a:t>
            </a:r>
            <a:r>
              <a:rPr lang="en-US" sz="1400" dirty="0">
                <a:solidFill>
                  <a:schemeClr val="bg1"/>
                </a:solidFill>
              </a:rPr>
              <a:t> parameter. </a:t>
            </a:r>
          </a:p>
          <a:p>
            <a:pPr marL="285750" indent="-285750">
              <a:buFont typeface="Arial" panose="020B0604020202020204" pitchFamily="34" charset="0"/>
              <a:buChar char="•"/>
            </a:pPr>
            <a:r>
              <a:rPr lang="en-US" sz="1400" dirty="0">
                <a:solidFill>
                  <a:schemeClr val="bg1"/>
                </a:solidFill>
              </a:rPr>
              <a:t>The results obtained were different from expected results. </a:t>
            </a:r>
          </a:p>
          <a:p>
            <a:endParaRPr lang="en-US" sz="1400" dirty="0">
              <a:solidFill>
                <a:schemeClr val="bg1"/>
              </a:solidFill>
            </a:endParaRPr>
          </a:p>
          <a:p>
            <a:r>
              <a:rPr lang="en-US" sz="1400" u="sng" dirty="0">
                <a:solidFill>
                  <a:schemeClr val="bg1"/>
                </a:solidFill>
              </a:rPr>
              <a:t>Expected Result:</a:t>
            </a:r>
            <a:r>
              <a:rPr lang="en-US" sz="1400" dirty="0">
                <a:solidFill>
                  <a:schemeClr val="bg1"/>
                </a:solidFill>
              </a:rPr>
              <a:t>  When </a:t>
            </a:r>
            <a:r>
              <a:rPr lang="en-US" sz="1400" dirty="0" err="1">
                <a:solidFill>
                  <a:schemeClr val="bg1"/>
                </a:solidFill>
              </a:rPr>
              <a:t>enable_indexscan</a:t>
            </a:r>
            <a:r>
              <a:rPr lang="en-US" sz="1400" dirty="0">
                <a:solidFill>
                  <a:schemeClr val="bg1"/>
                </a:solidFill>
              </a:rPr>
              <a:t> = off, it is expected to execute with Sequential full scan and take more time than index scan when </a:t>
            </a:r>
            <a:r>
              <a:rPr lang="en-US" sz="1400" dirty="0" err="1">
                <a:solidFill>
                  <a:schemeClr val="bg1"/>
                </a:solidFill>
              </a:rPr>
              <a:t>enable_indexscan</a:t>
            </a:r>
            <a:r>
              <a:rPr lang="en-US" sz="1400" dirty="0">
                <a:solidFill>
                  <a:schemeClr val="bg1"/>
                </a:solidFill>
              </a:rPr>
              <a:t> = on.</a:t>
            </a:r>
          </a:p>
          <a:p>
            <a:r>
              <a:rPr lang="en-US" sz="1400" u="sng" dirty="0">
                <a:solidFill>
                  <a:schemeClr val="bg1"/>
                </a:solidFill>
              </a:rPr>
              <a:t>Result Obtained:</a:t>
            </a:r>
            <a:r>
              <a:rPr lang="en-US" sz="1400" dirty="0">
                <a:solidFill>
                  <a:schemeClr val="bg1"/>
                </a:solidFill>
              </a:rPr>
              <a:t> The obtained result is different as the query is  executed with Bitmap Heap scan and Bitmap Index scan and it’s execution time is almost equal to index scan.</a:t>
            </a:r>
          </a:p>
          <a:p>
            <a:r>
              <a:rPr lang="en-US" sz="1400" u="sng" dirty="0">
                <a:solidFill>
                  <a:schemeClr val="bg1"/>
                </a:solidFill>
              </a:rPr>
              <a:t>Inference:</a:t>
            </a:r>
            <a:r>
              <a:rPr lang="en-US" sz="1400" dirty="0">
                <a:solidFill>
                  <a:schemeClr val="bg1"/>
                </a:solidFill>
              </a:rPr>
              <a:t> Bitmap scan occurs when select reads too less for sequential scan but too large for index scan. Since the selectivity is 10%, it could be too small for sequential scan and hence even after disabling </a:t>
            </a:r>
            <a:r>
              <a:rPr lang="en-US" sz="1400" dirty="0" err="1">
                <a:solidFill>
                  <a:schemeClr val="bg1"/>
                </a:solidFill>
              </a:rPr>
              <a:t>enable_indexscan</a:t>
            </a:r>
            <a:r>
              <a:rPr lang="en-US" sz="1400" dirty="0">
                <a:solidFill>
                  <a:schemeClr val="bg1"/>
                </a:solidFill>
              </a:rPr>
              <a:t>, it would have executed with bitmap scan.</a:t>
            </a:r>
          </a:p>
          <a:p>
            <a:endParaRPr lang="en-US" sz="1400" dirty="0">
              <a:solidFill>
                <a:schemeClr val="bg1"/>
              </a:solidFill>
            </a:endParaRPr>
          </a:p>
          <a:p>
            <a:r>
              <a:rPr lang="en-US" sz="1400" dirty="0">
                <a:solidFill>
                  <a:schemeClr val="bg1"/>
                </a:solidFill>
              </a:rPr>
              <a:t>Average Execution time with </a:t>
            </a:r>
            <a:r>
              <a:rPr lang="en-US" sz="1400" dirty="0" err="1">
                <a:solidFill>
                  <a:schemeClr val="bg1"/>
                </a:solidFill>
              </a:rPr>
              <a:t>enable_indexscan</a:t>
            </a:r>
            <a:r>
              <a:rPr lang="en-US" sz="1400" dirty="0">
                <a:solidFill>
                  <a:schemeClr val="bg1"/>
                </a:solidFill>
              </a:rPr>
              <a:t> as off = 30.13 </a:t>
            </a:r>
            <a:r>
              <a:rPr lang="en-US" sz="1400" dirty="0" err="1">
                <a:solidFill>
                  <a:schemeClr val="bg1"/>
                </a:solidFill>
              </a:rPr>
              <a:t>ms</a:t>
            </a:r>
            <a:endParaRPr lang="en-US" sz="1400" dirty="0">
              <a:solidFill>
                <a:schemeClr val="bg1"/>
              </a:solidFill>
            </a:endParaRPr>
          </a:p>
          <a:p>
            <a:r>
              <a:rPr lang="en-US" sz="1400" dirty="0">
                <a:solidFill>
                  <a:schemeClr val="bg1"/>
                </a:solidFill>
              </a:rPr>
              <a:t>Average Execution time with </a:t>
            </a:r>
            <a:r>
              <a:rPr lang="en-US" sz="1400" dirty="0" err="1">
                <a:solidFill>
                  <a:schemeClr val="bg1"/>
                </a:solidFill>
              </a:rPr>
              <a:t>enable_indexscan</a:t>
            </a:r>
            <a:r>
              <a:rPr lang="en-US" sz="1400" dirty="0">
                <a:solidFill>
                  <a:schemeClr val="bg1"/>
                </a:solidFill>
              </a:rPr>
              <a:t> as on = 30.43 </a:t>
            </a:r>
            <a:r>
              <a:rPr lang="en-US" sz="1400" dirty="0" err="1">
                <a:solidFill>
                  <a:schemeClr val="bg1"/>
                </a:solidFill>
              </a:rPr>
              <a:t>ms</a:t>
            </a:r>
            <a:endParaRPr lang="en-US" sz="1400" dirty="0">
              <a:solidFill>
                <a:schemeClr val="bg1"/>
              </a:solidFill>
            </a:endParaRPr>
          </a:p>
        </p:txBody>
      </p:sp>
    </p:spTree>
    <p:extLst>
      <p:ext uri="{BB962C8B-B14F-4D97-AF65-F5344CB8AC3E}">
        <p14:creationId xmlns:p14="http://schemas.microsoft.com/office/powerpoint/2010/main" val="339677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001B0C-A7B0-4288-80E9-173A4EB5EA69}"/>
              </a:ext>
            </a:extLst>
          </p:cNvPr>
          <p:cNvPicPr>
            <a:picLocks noChangeAspect="1"/>
          </p:cNvPicPr>
          <p:nvPr/>
        </p:nvPicPr>
        <p:blipFill>
          <a:blip r:embed="rId2"/>
          <a:stretch>
            <a:fillRect/>
          </a:stretch>
        </p:blipFill>
        <p:spPr>
          <a:xfrm>
            <a:off x="337350" y="524454"/>
            <a:ext cx="5267037" cy="2022101"/>
          </a:xfrm>
          <a:prstGeom prst="rect">
            <a:avLst/>
          </a:prstGeom>
        </p:spPr>
      </p:pic>
      <p:pic>
        <p:nvPicPr>
          <p:cNvPr id="3" name="Picture 2">
            <a:extLst>
              <a:ext uri="{FF2B5EF4-FFF2-40B4-BE49-F238E27FC236}">
                <a16:creationId xmlns:a16="http://schemas.microsoft.com/office/drawing/2014/main" id="{A6A33AAD-131A-44AD-8612-0A71B0166999}"/>
              </a:ext>
            </a:extLst>
          </p:cNvPr>
          <p:cNvPicPr>
            <a:picLocks noChangeAspect="1"/>
          </p:cNvPicPr>
          <p:nvPr/>
        </p:nvPicPr>
        <p:blipFill>
          <a:blip r:embed="rId3"/>
          <a:stretch>
            <a:fillRect/>
          </a:stretch>
        </p:blipFill>
        <p:spPr>
          <a:xfrm>
            <a:off x="337351" y="2694039"/>
            <a:ext cx="5267036" cy="1887746"/>
          </a:xfrm>
          <a:prstGeom prst="rect">
            <a:avLst/>
          </a:prstGeom>
        </p:spPr>
      </p:pic>
      <p:pic>
        <p:nvPicPr>
          <p:cNvPr id="4" name="Picture 3">
            <a:extLst>
              <a:ext uri="{FF2B5EF4-FFF2-40B4-BE49-F238E27FC236}">
                <a16:creationId xmlns:a16="http://schemas.microsoft.com/office/drawing/2014/main" id="{B514434A-D5DD-499C-A6C8-384E62A2BC41}"/>
              </a:ext>
            </a:extLst>
          </p:cNvPr>
          <p:cNvPicPr>
            <a:picLocks noChangeAspect="1"/>
          </p:cNvPicPr>
          <p:nvPr/>
        </p:nvPicPr>
        <p:blipFill>
          <a:blip r:embed="rId4"/>
          <a:stretch>
            <a:fillRect/>
          </a:stretch>
        </p:blipFill>
        <p:spPr>
          <a:xfrm>
            <a:off x="337351" y="4729269"/>
            <a:ext cx="5267036" cy="2050073"/>
          </a:xfrm>
          <a:prstGeom prst="rect">
            <a:avLst/>
          </a:prstGeom>
        </p:spPr>
      </p:pic>
      <p:sp>
        <p:nvSpPr>
          <p:cNvPr id="10" name="TextBox 9">
            <a:extLst>
              <a:ext uri="{FF2B5EF4-FFF2-40B4-BE49-F238E27FC236}">
                <a16:creationId xmlns:a16="http://schemas.microsoft.com/office/drawing/2014/main" id="{49EEE7D1-97D2-4B4C-AB4D-3D1A1DB72D49}"/>
              </a:ext>
            </a:extLst>
          </p:cNvPr>
          <p:cNvSpPr txBox="1"/>
          <p:nvPr/>
        </p:nvSpPr>
        <p:spPr>
          <a:xfrm>
            <a:off x="337351" y="155121"/>
            <a:ext cx="4391965" cy="369332"/>
          </a:xfrm>
          <a:prstGeom prst="rect">
            <a:avLst/>
          </a:prstGeom>
          <a:noFill/>
        </p:spPr>
        <p:txBody>
          <a:bodyPr wrap="square" rtlCol="0">
            <a:spAutoFit/>
          </a:bodyPr>
          <a:lstStyle/>
          <a:p>
            <a:r>
              <a:rPr lang="en-US" dirty="0">
                <a:solidFill>
                  <a:schemeClr val="bg1"/>
                </a:solidFill>
              </a:rPr>
              <a:t>Execution times with </a:t>
            </a:r>
            <a:r>
              <a:rPr lang="en-US" dirty="0" err="1">
                <a:solidFill>
                  <a:schemeClr val="bg1"/>
                </a:solidFill>
              </a:rPr>
              <a:t>enable_indexscan</a:t>
            </a:r>
            <a:r>
              <a:rPr lang="en-US" dirty="0">
                <a:solidFill>
                  <a:schemeClr val="bg1"/>
                </a:solidFill>
              </a:rPr>
              <a:t> = off</a:t>
            </a:r>
          </a:p>
        </p:txBody>
      </p:sp>
      <p:pic>
        <p:nvPicPr>
          <p:cNvPr id="11" name="Picture 10">
            <a:extLst>
              <a:ext uri="{FF2B5EF4-FFF2-40B4-BE49-F238E27FC236}">
                <a16:creationId xmlns:a16="http://schemas.microsoft.com/office/drawing/2014/main" id="{48A2BDE2-488C-4F39-85ED-4DEAD2BA7ACF}"/>
              </a:ext>
            </a:extLst>
          </p:cNvPr>
          <p:cNvPicPr>
            <a:picLocks noChangeAspect="1"/>
          </p:cNvPicPr>
          <p:nvPr/>
        </p:nvPicPr>
        <p:blipFill>
          <a:blip r:embed="rId5"/>
          <a:stretch>
            <a:fillRect/>
          </a:stretch>
        </p:blipFill>
        <p:spPr>
          <a:xfrm>
            <a:off x="6440129" y="514621"/>
            <a:ext cx="5414519" cy="2041765"/>
          </a:xfrm>
          <a:prstGeom prst="rect">
            <a:avLst/>
          </a:prstGeom>
        </p:spPr>
      </p:pic>
      <p:sp>
        <p:nvSpPr>
          <p:cNvPr id="12" name="Rectangle 11">
            <a:extLst>
              <a:ext uri="{FF2B5EF4-FFF2-40B4-BE49-F238E27FC236}">
                <a16:creationId xmlns:a16="http://schemas.microsoft.com/office/drawing/2014/main" id="{74B6B9DF-75B0-4122-A121-44DFCA6BB30F}"/>
              </a:ext>
            </a:extLst>
          </p:cNvPr>
          <p:cNvSpPr/>
          <p:nvPr/>
        </p:nvSpPr>
        <p:spPr>
          <a:xfrm>
            <a:off x="6440130" y="145289"/>
            <a:ext cx="4353436" cy="369332"/>
          </a:xfrm>
          <a:prstGeom prst="rect">
            <a:avLst/>
          </a:prstGeom>
        </p:spPr>
        <p:txBody>
          <a:bodyPr wrap="none">
            <a:spAutoFit/>
          </a:bodyPr>
          <a:lstStyle/>
          <a:p>
            <a:r>
              <a:rPr lang="en-US" dirty="0">
                <a:solidFill>
                  <a:schemeClr val="bg1"/>
                </a:solidFill>
              </a:rPr>
              <a:t>Execution times with </a:t>
            </a:r>
            <a:r>
              <a:rPr lang="en-US" dirty="0" err="1">
                <a:solidFill>
                  <a:schemeClr val="bg1"/>
                </a:solidFill>
              </a:rPr>
              <a:t>enable_indexscan</a:t>
            </a:r>
            <a:r>
              <a:rPr lang="en-US" dirty="0">
                <a:solidFill>
                  <a:schemeClr val="bg1"/>
                </a:solidFill>
              </a:rPr>
              <a:t> = on</a:t>
            </a:r>
          </a:p>
        </p:txBody>
      </p:sp>
      <p:pic>
        <p:nvPicPr>
          <p:cNvPr id="13" name="Picture 12">
            <a:extLst>
              <a:ext uri="{FF2B5EF4-FFF2-40B4-BE49-F238E27FC236}">
                <a16:creationId xmlns:a16="http://schemas.microsoft.com/office/drawing/2014/main" id="{5936BD52-9FCE-428F-A08F-9E56BD4800B7}"/>
              </a:ext>
            </a:extLst>
          </p:cNvPr>
          <p:cNvPicPr>
            <a:picLocks noChangeAspect="1"/>
          </p:cNvPicPr>
          <p:nvPr/>
        </p:nvPicPr>
        <p:blipFill>
          <a:blip r:embed="rId6"/>
          <a:stretch>
            <a:fillRect/>
          </a:stretch>
        </p:blipFill>
        <p:spPr>
          <a:xfrm>
            <a:off x="6440129" y="2694039"/>
            <a:ext cx="5414519" cy="1976286"/>
          </a:xfrm>
          <a:prstGeom prst="rect">
            <a:avLst/>
          </a:prstGeom>
        </p:spPr>
      </p:pic>
      <p:pic>
        <p:nvPicPr>
          <p:cNvPr id="14" name="Picture 13">
            <a:extLst>
              <a:ext uri="{FF2B5EF4-FFF2-40B4-BE49-F238E27FC236}">
                <a16:creationId xmlns:a16="http://schemas.microsoft.com/office/drawing/2014/main" id="{8942DD96-F103-41F7-AFB6-F4E722B6BB56}"/>
              </a:ext>
            </a:extLst>
          </p:cNvPr>
          <p:cNvPicPr>
            <a:picLocks noChangeAspect="1"/>
          </p:cNvPicPr>
          <p:nvPr/>
        </p:nvPicPr>
        <p:blipFill>
          <a:blip r:embed="rId7"/>
          <a:stretch>
            <a:fillRect/>
          </a:stretch>
        </p:blipFill>
        <p:spPr>
          <a:xfrm>
            <a:off x="6440128" y="4729269"/>
            <a:ext cx="5414519" cy="2050072"/>
          </a:xfrm>
          <a:prstGeom prst="rect">
            <a:avLst/>
          </a:prstGeom>
        </p:spPr>
      </p:pic>
    </p:spTree>
    <p:extLst>
      <p:ext uri="{BB962C8B-B14F-4D97-AF65-F5344CB8AC3E}">
        <p14:creationId xmlns:p14="http://schemas.microsoft.com/office/powerpoint/2010/main" val="194900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C4EA6-23C4-4EF7-967F-6BD2E02E752D}"/>
              </a:ext>
            </a:extLst>
          </p:cNvPr>
          <p:cNvSpPr/>
          <p:nvPr/>
        </p:nvSpPr>
        <p:spPr>
          <a:xfrm>
            <a:off x="372862" y="175157"/>
            <a:ext cx="11750311" cy="5663089"/>
          </a:xfrm>
          <a:prstGeom prst="rect">
            <a:avLst/>
          </a:prstGeom>
        </p:spPr>
        <p:txBody>
          <a:bodyPr wrap="square">
            <a:spAutoFit/>
          </a:bodyPr>
          <a:lstStyle/>
          <a:p>
            <a:r>
              <a:rPr lang="en-US" sz="3600" dirty="0">
                <a:solidFill>
                  <a:schemeClr val="bg1"/>
                </a:solidFill>
              </a:rPr>
              <a:t>Experiment 1 – Clustered</a:t>
            </a:r>
            <a:r>
              <a:rPr lang="en-US" sz="3200" dirty="0">
                <a:solidFill>
                  <a:schemeClr val="bg1"/>
                </a:solidFill>
              </a:rPr>
              <a:t> and Non-Clustered Index Scan</a:t>
            </a:r>
          </a:p>
          <a:p>
            <a:endParaRPr lang="en-US" sz="3200" dirty="0">
              <a:solidFill>
                <a:schemeClr val="bg1"/>
              </a:solidFill>
            </a:endParaRPr>
          </a:p>
          <a:p>
            <a:r>
              <a:rPr lang="en-US" sz="2800" dirty="0">
                <a:solidFill>
                  <a:schemeClr val="bg1"/>
                </a:solidFill>
              </a:rPr>
              <a:t>Query 2:</a:t>
            </a:r>
          </a:p>
          <a:p>
            <a:r>
              <a:rPr lang="en-US" sz="1400" dirty="0">
                <a:solidFill>
                  <a:schemeClr val="bg1"/>
                </a:solidFill>
              </a:rPr>
              <a:t>CREATE INDEX onemilliontup1_unique1 ON onemilliontup1(unique1);</a:t>
            </a:r>
          </a:p>
          <a:p>
            <a:r>
              <a:rPr lang="en-US" sz="1400" dirty="0">
                <a:solidFill>
                  <a:schemeClr val="bg1"/>
                </a:solidFill>
              </a:rPr>
              <a:t>SET </a:t>
            </a:r>
            <a:r>
              <a:rPr lang="en-US" sz="1400" dirty="0" err="1">
                <a:solidFill>
                  <a:schemeClr val="bg1"/>
                </a:solidFill>
              </a:rPr>
              <a:t>enable_indexscan</a:t>
            </a:r>
            <a:r>
              <a:rPr lang="en-US" sz="1400" dirty="0">
                <a:solidFill>
                  <a:schemeClr val="bg1"/>
                </a:solidFill>
              </a:rPr>
              <a:t> = on; // with non-clustered index</a:t>
            </a:r>
          </a:p>
          <a:p>
            <a:r>
              <a:rPr lang="en-US" sz="1400" dirty="0">
                <a:solidFill>
                  <a:schemeClr val="bg1"/>
                </a:solidFill>
              </a:rPr>
              <a:t>SET </a:t>
            </a:r>
            <a:r>
              <a:rPr lang="en-US" sz="1400" dirty="0" err="1">
                <a:solidFill>
                  <a:schemeClr val="bg1"/>
                </a:solidFill>
              </a:rPr>
              <a:t>enable_seqscan</a:t>
            </a:r>
            <a:r>
              <a:rPr lang="en-US" sz="1400" dirty="0">
                <a:solidFill>
                  <a:schemeClr val="bg1"/>
                </a:solidFill>
              </a:rPr>
              <a:t> = off;</a:t>
            </a:r>
          </a:p>
          <a:p>
            <a:r>
              <a:rPr lang="en-US" sz="1400" dirty="0">
                <a:solidFill>
                  <a:schemeClr val="bg1"/>
                </a:solidFill>
              </a:rPr>
              <a:t>EXPLAIN ANALYZE SELECT * FROM onemilliontup1</a:t>
            </a:r>
          </a:p>
          <a:p>
            <a:r>
              <a:rPr lang="en-US" sz="1400" dirty="0">
                <a:solidFill>
                  <a:schemeClr val="bg1"/>
                </a:solidFill>
              </a:rPr>
              <a:t>WHERE unique1 &gt; 500000</a:t>
            </a:r>
          </a:p>
          <a:p>
            <a:r>
              <a:rPr lang="en-US" sz="1400" dirty="0">
                <a:solidFill>
                  <a:schemeClr val="bg1"/>
                </a:solidFill>
              </a:rPr>
              <a:t>AND unique1 &lt; 600000</a:t>
            </a:r>
          </a:p>
          <a:p>
            <a:r>
              <a:rPr lang="en-US" sz="1400" dirty="0">
                <a:solidFill>
                  <a:schemeClr val="bg1"/>
                </a:solidFill>
              </a:rPr>
              <a:t>AND stringu1 LIKE 'AA%';</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goal is to compare performance (execution times) of clustered and non-clustered index scans with nearly 10% selectivity (99999 rows out of 10,00,000 rows) with enabling </a:t>
            </a:r>
            <a:r>
              <a:rPr lang="en-US" sz="1400" dirty="0" err="1">
                <a:solidFill>
                  <a:schemeClr val="bg1"/>
                </a:solidFill>
              </a:rPr>
              <a:t>enable_indexscan</a:t>
            </a:r>
            <a:r>
              <a:rPr lang="en-US" sz="1400" dirty="0">
                <a:solidFill>
                  <a:schemeClr val="bg1"/>
                </a:solidFill>
              </a:rPr>
              <a:t> parameter. </a:t>
            </a:r>
          </a:p>
          <a:p>
            <a:pPr marL="285750" indent="-285750">
              <a:buFont typeface="Arial" panose="020B0604020202020204" pitchFamily="34" charset="0"/>
              <a:buChar char="•"/>
            </a:pPr>
            <a:r>
              <a:rPr lang="en-US" sz="1400" dirty="0">
                <a:solidFill>
                  <a:schemeClr val="bg1"/>
                </a:solidFill>
              </a:rPr>
              <a:t>The results obtained were partially different from expected results. </a:t>
            </a:r>
          </a:p>
          <a:p>
            <a:endParaRPr lang="en-US" sz="1400" dirty="0">
              <a:solidFill>
                <a:schemeClr val="bg1"/>
              </a:solidFill>
            </a:endParaRPr>
          </a:p>
          <a:p>
            <a:r>
              <a:rPr lang="en-US" sz="1400" u="sng" dirty="0">
                <a:solidFill>
                  <a:schemeClr val="bg1"/>
                </a:solidFill>
              </a:rPr>
              <a:t>Expected Result:</a:t>
            </a:r>
            <a:r>
              <a:rPr lang="en-US" sz="1400" dirty="0">
                <a:solidFill>
                  <a:schemeClr val="bg1"/>
                </a:solidFill>
              </a:rPr>
              <a:t>  As there is </a:t>
            </a:r>
            <a:r>
              <a:rPr lang="en-US" sz="1400" dirty="0" err="1">
                <a:solidFill>
                  <a:schemeClr val="bg1"/>
                </a:solidFill>
              </a:rPr>
              <a:t>unclustered</a:t>
            </a:r>
            <a:r>
              <a:rPr lang="en-US" sz="1400" dirty="0">
                <a:solidFill>
                  <a:schemeClr val="bg1"/>
                </a:solidFill>
              </a:rPr>
              <a:t> index on unique1 column, the query is expected to execute with non-clustered index scan since selectivity is slightly lesser than 10% and with more execution time than clustered index scan.</a:t>
            </a:r>
          </a:p>
          <a:p>
            <a:r>
              <a:rPr lang="en-US" sz="1400" u="sng" dirty="0">
                <a:solidFill>
                  <a:schemeClr val="bg1"/>
                </a:solidFill>
              </a:rPr>
              <a:t>Result Obtained:</a:t>
            </a:r>
            <a:r>
              <a:rPr lang="en-US" sz="1400" dirty="0">
                <a:solidFill>
                  <a:schemeClr val="bg1"/>
                </a:solidFill>
              </a:rPr>
              <a:t> The obtained result is partially different in a way that the query is  executed with Bitmap Heap scan and Bitmap Index scan instead of non-clustered index on unique1 and as expected the execution time with clustered index is far lesser than bitmap heap scan.</a:t>
            </a:r>
          </a:p>
          <a:p>
            <a:endParaRPr lang="en-US" sz="1400" dirty="0">
              <a:solidFill>
                <a:schemeClr val="bg1"/>
              </a:solidFill>
            </a:endParaRPr>
          </a:p>
          <a:p>
            <a:r>
              <a:rPr lang="en-US" sz="1400" dirty="0">
                <a:solidFill>
                  <a:schemeClr val="bg1"/>
                </a:solidFill>
              </a:rPr>
              <a:t>Average Execution time with clustered index scan = 30.43 </a:t>
            </a:r>
            <a:r>
              <a:rPr lang="en-US" sz="1400" dirty="0" err="1">
                <a:solidFill>
                  <a:schemeClr val="bg1"/>
                </a:solidFill>
              </a:rPr>
              <a:t>ms</a:t>
            </a:r>
            <a:r>
              <a:rPr lang="en-US" sz="1400" dirty="0">
                <a:solidFill>
                  <a:schemeClr val="bg1"/>
                </a:solidFill>
              </a:rPr>
              <a:t> </a:t>
            </a:r>
          </a:p>
          <a:p>
            <a:r>
              <a:rPr lang="en-US" sz="1400" dirty="0">
                <a:solidFill>
                  <a:schemeClr val="bg1"/>
                </a:solidFill>
              </a:rPr>
              <a:t>Average Execution time with non-clustered index scan = 529 </a:t>
            </a:r>
            <a:r>
              <a:rPr lang="en-US" sz="1400" dirty="0" err="1">
                <a:solidFill>
                  <a:schemeClr val="bg1"/>
                </a:solidFill>
              </a:rPr>
              <a:t>ms</a:t>
            </a:r>
            <a:endParaRPr lang="en-US" sz="1400" dirty="0">
              <a:solidFill>
                <a:schemeClr val="bg1"/>
              </a:solidFill>
            </a:endParaRPr>
          </a:p>
        </p:txBody>
      </p:sp>
    </p:spTree>
    <p:extLst>
      <p:ext uri="{BB962C8B-B14F-4D97-AF65-F5344CB8AC3E}">
        <p14:creationId xmlns:p14="http://schemas.microsoft.com/office/powerpoint/2010/main" val="305167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D84DC-FF79-4FC3-B5A7-0110E062EF54}"/>
              </a:ext>
            </a:extLst>
          </p:cNvPr>
          <p:cNvPicPr>
            <a:picLocks noChangeAspect="1"/>
          </p:cNvPicPr>
          <p:nvPr/>
        </p:nvPicPr>
        <p:blipFill>
          <a:blip r:embed="rId2"/>
          <a:stretch>
            <a:fillRect/>
          </a:stretch>
        </p:blipFill>
        <p:spPr>
          <a:xfrm>
            <a:off x="337350" y="524454"/>
            <a:ext cx="5267037" cy="2022101"/>
          </a:xfrm>
          <a:prstGeom prst="rect">
            <a:avLst/>
          </a:prstGeom>
        </p:spPr>
      </p:pic>
      <p:pic>
        <p:nvPicPr>
          <p:cNvPr id="5" name="Picture 4">
            <a:extLst>
              <a:ext uri="{FF2B5EF4-FFF2-40B4-BE49-F238E27FC236}">
                <a16:creationId xmlns:a16="http://schemas.microsoft.com/office/drawing/2014/main" id="{1B72B04F-A35E-48B4-8D24-04CB3562F7D3}"/>
              </a:ext>
            </a:extLst>
          </p:cNvPr>
          <p:cNvPicPr>
            <a:picLocks noChangeAspect="1"/>
          </p:cNvPicPr>
          <p:nvPr/>
        </p:nvPicPr>
        <p:blipFill>
          <a:blip r:embed="rId3"/>
          <a:stretch>
            <a:fillRect/>
          </a:stretch>
        </p:blipFill>
        <p:spPr>
          <a:xfrm>
            <a:off x="337351" y="2694039"/>
            <a:ext cx="5267036" cy="1887746"/>
          </a:xfrm>
          <a:prstGeom prst="rect">
            <a:avLst/>
          </a:prstGeom>
        </p:spPr>
      </p:pic>
      <p:pic>
        <p:nvPicPr>
          <p:cNvPr id="6" name="Picture 5">
            <a:extLst>
              <a:ext uri="{FF2B5EF4-FFF2-40B4-BE49-F238E27FC236}">
                <a16:creationId xmlns:a16="http://schemas.microsoft.com/office/drawing/2014/main" id="{030973DD-8ACD-4F4A-A947-51812C1BC213}"/>
              </a:ext>
            </a:extLst>
          </p:cNvPr>
          <p:cNvPicPr>
            <a:picLocks noChangeAspect="1"/>
          </p:cNvPicPr>
          <p:nvPr/>
        </p:nvPicPr>
        <p:blipFill>
          <a:blip r:embed="rId4"/>
          <a:stretch>
            <a:fillRect/>
          </a:stretch>
        </p:blipFill>
        <p:spPr>
          <a:xfrm>
            <a:off x="337351" y="4729269"/>
            <a:ext cx="5267036" cy="2050073"/>
          </a:xfrm>
          <a:prstGeom prst="rect">
            <a:avLst/>
          </a:prstGeom>
        </p:spPr>
      </p:pic>
      <p:sp>
        <p:nvSpPr>
          <p:cNvPr id="7" name="TextBox 6">
            <a:extLst>
              <a:ext uri="{FF2B5EF4-FFF2-40B4-BE49-F238E27FC236}">
                <a16:creationId xmlns:a16="http://schemas.microsoft.com/office/drawing/2014/main" id="{72748610-FB50-42BB-9C60-82152BEFC85A}"/>
              </a:ext>
            </a:extLst>
          </p:cNvPr>
          <p:cNvSpPr txBox="1"/>
          <p:nvPr/>
        </p:nvSpPr>
        <p:spPr>
          <a:xfrm>
            <a:off x="337351" y="155121"/>
            <a:ext cx="4391965" cy="369332"/>
          </a:xfrm>
          <a:prstGeom prst="rect">
            <a:avLst/>
          </a:prstGeom>
          <a:noFill/>
        </p:spPr>
        <p:txBody>
          <a:bodyPr wrap="square" rtlCol="0">
            <a:spAutoFit/>
          </a:bodyPr>
          <a:lstStyle/>
          <a:p>
            <a:r>
              <a:rPr lang="en-US" dirty="0">
                <a:solidFill>
                  <a:schemeClr val="bg1"/>
                </a:solidFill>
              </a:rPr>
              <a:t>Execution times with clustered index scan</a:t>
            </a:r>
          </a:p>
        </p:txBody>
      </p:sp>
      <p:sp>
        <p:nvSpPr>
          <p:cNvPr id="9" name="Rectangle 8">
            <a:extLst>
              <a:ext uri="{FF2B5EF4-FFF2-40B4-BE49-F238E27FC236}">
                <a16:creationId xmlns:a16="http://schemas.microsoft.com/office/drawing/2014/main" id="{2350DD51-05C4-426A-84E2-705156888B0B}"/>
              </a:ext>
            </a:extLst>
          </p:cNvPr>
          <p:cNvSpPr/>
          <p:nvPr/>
        </p:nvSpPr>
        <p:spPr>
          <a:xfrm>
            <a:off x="6440130" y="145289"/>
            <a:ext cx="4525278" cy="369332"/>
          </a:xfrm>
          <a:prstGeom prst="rect">
            <a:avLst/>
          </a:prstGeom>
        </p:spPr>
        <p:txBody>
          <a:bodyPr wrap="none">
            <a:spAutoFit/>
          </a:bodyPr>
          <a:lstStyle/>
          <a:p>
            <a:r>
              <a:rPr lang="en-US" dirty="0">
                <a:solidFill>
                  <a:schemeClr val="bg1"/>
                </a:solidFill>
              </a:rPr>
              <a:t>Execution times with non-clustered index scan</a:t>
            </a:r>
          </a:p>
        </p:txBody>
      </p:sp>
      <p:pic>
        <p:nvPicPr>
          <p:cNvPr id="12" name="Picture 11">
            <a:extLst>
              <a:ext uri="{FF2B5EF4-FFF2-40B4-BE49-F238E27FC236}">
                <a16:creationId xmlns:a16="http://schemas.microsoft.com/office/drawing/2014/main" id="{50C7042A-EA3C-46B1-A6E3-42C40F7F1A54}"/>
              </a:ext>
            </a:extLst>
          </p:cNvPr>
          <p:cNvPicPr>
            <a:picLocks noChangeAspect="1"/>
          </p:cNvPicPr>
          <p:nvPr/>
        </p:nvPicPr>
        <p:blipFill>
          <a:blip r:embed="rId5"/>
          <a:stretch>
            <a:fillRect/>
          </a:stretch>
        </p:blipFill>
        <p:spPr>
          <a:xfrm>
            <a:off x="6285390" y="524453"/>
            <a:ext cx="5761607" cy="2022102"/>
          </a:xfrm>
          <a:prstGeom prst="rect">
            <a:avLst/>
          </a:prstGeom>
        </p:spPr>
      </p:pic>
      <p:pic>
        <p:nvPicPr>
          <p:cNvPr id="13" name="Picture 12">
            <a:extLst>
              <a:ext uri="{FF2B5EF4-FFF2-40B4-BE49-F238E27FC236}">
                <a16:creationId xmlns:a16="http://schemas.microsoft.com/office/drawing/2014/main" id="{5E373817-0B89-41DA-A6AD-1B623F88B61A}"/>
              </a:ext>
            </a:extLst>
          </p:cNvPr>
          <p:cNvPicPr>
            <a:picLocks noChangeAspect="1"/>
          </p:cNvPicPr>
          <p:nvPr/>
        </p:nvPicPr>
        <p:blipFill>
          <a:blip r:embed="rId6"/>
          <a:stretch>
            <a:fillRect/>
          </a:stretch>
        </p:blipFill>
        <p:spPr>
          <a:xfrm>
            <a:off x="6285390" y="2714626"/>
            <a:ext cx="5761607" cy="1867160"/>
          </a:xfrm>
          <a:prstGeom prst="rect">
            <a:avLst/>
          </a:prstGeom>
        </p:spPr>
      </p:pic>
      <p:pic>
        <p:nvPicPr>
          <p:cNvPr id="14" name="Picture 13">
            <a:extLst>
              <a:ext uri="{FF2B5EF4-FFF2-40B4-BE49-F238E27FC236}">
                <a16:creationId xmlns:a16="http://schemas.microsoft.com/office/drawing/2014/main" id="{0791BDEC-49BF-4BDE-9849-23DFDCB4B856}"/>
              </a:ext>
            </a:extLst>
          </p:cNvPr>
          <p:cNvPicPr>
            <a:picLocks noChangeAspect="1"/>
          </p:cNvPicPr>
          <p:nvPr/>
        </p:nvPicPr>
        <p:blipFill>
          <a:blip r:embed="rId7"/>
          <a:stretch>
            <a:fillRect/>
          </a:stretch>
        </p:blipFill>
        <p:spPr>
          <a:xfrm>
            <a:off x="6285390" y="4749857"/>
            <a:ext cx="5761607" cy="2029486"/>
          </a:xfrm>
          <a:prstGeom prst="rect">
            <a:avLst/>
          </a:prstGeom>
        </p:spPr>
      </p:pic>
    </p:spTree>
    <p:extLst>
      <p:ext uri="{BB962C8B-B14F-4D97-AF65-F5344CB8AC3E}">
        <p14:creationId xmlns:p14="http://schemas.microsoft.com/office/powerpoint/2010/main" val="2517037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C4EA6-23C4-4EF7-967F-6BD2E02E752D}"/>
              </a:ext>
            </a:extLst>
          </p:cNvPr>
          <p:cNvSpPr/>
          <p:nvPr/>
        </p:nvSpPr>
        <p:spPr>
          <a:xfrm>
            <a:off x="372862" y="175157"/>
            <a:ext cx="11750311" cy="5786199"/>
          </a:xfrm>
          <a:prstGeom prst="rect">
            <a:avLst/>
          </a:prstGeom>
        </p:spPr>
        <p:txBody>
          <a:bodyPr wrap="square">
            <a:spAutoFit/>
          </a:bodyPr>
          <a:lstStyle/>
          <a:p>
            <a:r>
              <a:rPr lang="en-US" sz="3600" dirty="0">
                <a:solidFill>
                  <a:schemeClr val="bg1"/>
                </a:solidFill>
              </a:rPr>
              <a:t>Experiment 2 – Hashing and Grouping Aggregation</a:t>
            </a:r>
            <a:endParaRPr lang="en-US" sz="3200" dirty="0">
              <a:solidFill>
                <a:schemeClr val="bg1"/>
              </a:solidFill>
            </a:endParaRPr>
          </a:p>
          <a:p>
            <a:endParaRPr lang="en-US" sz="3200" dirty="0">
              <a:solidFill>
                <a:schemeClr val="bg1"/>
              </a:solidFill>
            </a:endParaRPr>
          </a:p>
          <a:p>
            <a:r>
              <a:rPr lang="en-US" sz="2800" dirty="0">
                <a:solidFill>
                  <a:schemeClr val="bg1"/>
                </a:solidFill>
              </a:rPr>
              <a:t>Query 1:</a:t>
            </a:r>
          </a:p>
          <a:p>
            <a:r>
              <a:rPr lang="en-US" sz="1400" dirty="0">
                <a:solidFill>
                  <a:schemeClr val="bg1"/>
                </a:solidFill>
              </a:rPr>
              <a:t>SET </a:t>
            </a:r>
            <a:r>
              <a:rPr lang="en-US" sz="1400" dirty="0" err="1">
                <a:solidFill>
                  <a:schemeClr val="bg1"/>
                </a:solidFill>
              </a:rPr>
              <a:t>work_mem</a:t>
            </a:r>
            <a:r>
              <a:rPr lang="en-US" sz="1400" dirty="0">
                <a:solidFill>
                  <a:schemeClr val="bg1"/>
                </a:solidFill>
              </a:rPr>
              <a:t> = '20MB’;  // with clustered index and explicit </a:t>
            </a:r>
            <a:r>
              <a:rPr lang="en-US" sz="1400" dirty="0" err="1">
                <a:solidFill>
                  <a:schemeClr val="bg1"/>
                </a:solidFill>
              </a:rPr>
              <a:t>work_mem</a:t>
            </a:r>
            <a:r>
              <a:rPr lang="en-US" sz="1400" dirty="0">
                <a:solidFill>
                  <a:schemeClr val="bg1"/>
                </a:solidFill>
              </a:rPr>
              <a:t> setting</a:t>
            </a:r>
          </a:p>
          <a:p>
            <a:r>
              <a:rPr lang="en-US" sz="1400" dirty="0">
                <a:solidFill>
                  <a:schemeClr val="bg1"/>
                </a:solidFill>
              </a:rPr>
              <a:t>SET </a:t>
            </a:r>
            <a:r>
              <a:rPr lang="en-US" sz="1400" dirty="0" err="1">
                <a:solidFill>
                  <a:schemeClr val="bg1"/>
                </a:solidFill>
              </a:rPr>
              <a:t>enable_hashagg</a:t>
            </a:r>
            <a:r>
              <a:rPr lang="en-US" sz="1400" dirty="0">
                <a:solidFill>
                  <a:schemeClr val="bg1"/>
                </a:solidFill>
              </a:rPr>
              <a:t> = on;  // enable hashing aggregation</a:t>
            </a:r>
          </a:p>
          <a:p>
            <a:r>
              <a:rPr lang="en-US" sz="1400" dirty="0">
                <a:solidFill>
                  <a:schemeClr val="bg1"/>
                </a:solidFill>
              </a:rPr>
              <a:t>SET </a:t>
            </a:r>
            <a:r>
              <a:rPr lang="en-US" sz="1400" dirty="0" err="1">
                <a:solidFill>
                  <a:schemeClr val="bg1"/>
                </a:solidFill>
              </a:rPr>
              <a:t>enable_indexscan</a:t>
            </a:r>
            <a:r>
              <a:rPr lang="en-US" sz="1400" dirty="0">
                <a:solidFill>
                  <a:schemeClr val="bg1"/>
                </a:solidFill>
              </a:rPr>
              <a:t> = on;</a:t>
            </a:r>
          </a:p>
          <a:p>
            <a:r>
              <a:rPr lang="en-US" sz="1400" dirty="0">
                <a:solidFill>
                  <a:schemeClr val="bg1"/>
                </a:solidFill>
              </a:rPr>
              <a:t>EXPLAIN ANALYZE SELECT COUNT(unique2) FROM onemilliontup1</a:t>
            </a:r>
          </a:p>
          <a:p>
            <a:r>
              <a:rPr lang="en-US" sz="1400" dirty="0">
                <a:solidFill>
                  <a:schemeClr val="bg1"/>
                </a:solidFill>
              </a:rPr>
              <a:t>WHERE unique2 &gt; 900000</a:t>
            </a:r>
          </a:p>
          <a:p>
            <a:r>
              <a:rPr lang="en-US" sz="1400" dirty="0">
                <a:solidFill>
                  <a:schemeClr val="bg1"/>
                </a:solidFill>
              </a:rPr>
              <a:t>GROUP BY </a:t>
            </a:r>
            <a:r>
              <a:rPr lang="en-US" sz="1400" dirty="0" err="1">
                <a:solidFill>
                  <a:schemeClr val="bg1"/>
                </a:solidFill>
              </a:rPr>
              <a:t>tenPercent</a:t>
            </a:r>
            <a:endParaRPr lang="en-US" sz="1400" dirty="0">
              <a:solidFill>
                <a:schemeClr val="bg1"/>
              </a:solidFill>
            </a:endParaRPr>
          </a:p>
          <a:p>
            <a:r>
              <a:rPr lang="en-US" sz="1400" dirty="0">
                <a:solidFill>
                  <a:schemeClr val="bg1"/>
                </a:solidFill>
              </a:rPr>
              <a:t>HAVING </a:t>
            </a:r>
            <a:r>
              <a:rPr lang="en-US" sz="1400" dirty="0" err="1">
                <a:solidFill>
                  <a:schemeClr val="bg1"/>
                </a:solidFill>
              </a:rPr>
              <a:t>tenPercent</a:t>
            </a:r>
            <a:r>
              <a:rPr lang="en-US" sz="1400" dirty="0">
                <a:solidFill>
                  <a:schemeClr val="bg1"/>
                </a:solidFill>
              </a:rPr>
              <a:t>  &gt;  2;</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goal is to compare performance (execution times) of aggregation query with enabling and disabling </a:t>
            </a:r>
            <a:r>
              <a:rPr lang="en-US" sz="1400" dirty="0" err="1">
                <a:solidFill>
                  <a:schemeClr val="bg1"/>
                </a:solidFill>
              </a:rPr>
              <a:t>enable_hashagg</a:t>
            </a:r>
            <a:r>
              <a:rPr lang="en-US" sz="1400" dirty="0">
                <a:solidFill>
                  <a:schemeClr val="bg1"/>
                </a:solidFill>
              </a:rPr>
              <a:t> parameter. </a:t>
            </a:r>
          </a:p>
          <a:p>
            <a:pPr marL="285750" indent="-285750">
              <a:buFont typeface="Arial" panose="020B0604020202020204" pitchFamily="34" charset="0"/>
              <a:buChar char="•"/>
            </a:pPr>
            <a:r>
              <a:rPr lang="en-US" sz="1400" dirty="0">
                <a:solidFill>
                  <a:schemeClr val="bg1"/>
                </a:solidFill>
              </a:rPr>
              <a:t>The results obtained were same as the expected results. </a:t>
            </a:r>
          </a:p>
          <a:p>
            <a:endParaRPr lang="en-US" sz="1400" dirty="0">
              <a:solidFill>
                <a:schemeClr val="bg1"/>
              </a:solidFill>
            </a:endParaRPr>
          </a:p>
          <a:p>
            <a:r>
              <a:rPr lang="en-US" sz="1400" u="sng" dirty="0">
                <a:solidFill>
                  <a:schemeClr val="bg1"/>
                </a:solidFill>
              </a:rPr>
              <a:t>Expected Result &amp; Result Obtained:</a:t>
            </a:r>
            <a:r>
              <a:rPr lang="en-US" sz="1400" dirty="0">
                <a:solidFill>
                  <a:schemeClr val="bg1"/>
                </a:solidFill>
              </a:rPr>
              <a:t>  The execution time of aggregation query with hashing aggregation is less than the execution time with grouping aggregation.</a:t>
            </a:r>
          </a:p>
          <a:p>
            <a:r>
              <a:rPr lang="en-US" sz="1400" u="sng" dirty="0">
                <a:solidFill>
                  <a:schemeClr val="bg1"/>
                </a:solidFill>
              </a:rPr>
              <a:t>Inference:</a:t>
            </a:r>
            <a:r>
              <a:rPr lang="en-US" sz="1400" dirty="0">
                <a:solidFill>
                  <a:schemeClr val="bg1"/>
                </a:solidFill>
              </a:rPr>
              <a:t> Since selectivity is slightly less than 10% and also </a:t>
            </a:r>
            <a:r>
              <a:rPr lang="en-US" sz="1400" dirty="0" err="1">
                <a:solidFill>
                  <a:schemeClr val="bg1"/>
                </a:solidFill>
              </a:rPr>
              <a:t>work_mem</a:t>
            </a:r>
            <a:r>
              <a:rPr lang="en-US" sz="1400" dirty="0">
                <a:solidFill>
                  <a:schemeClr val="bg1"/>
                </a:solidFill>
              </a:rPr>
              <a:t> is assigned with more value (20MB) than default value (4MB), hence it has enough memory to fit the hash table in the memory and hence hashing aggregation will have less execution time than grouping aggregation. This is because grouping aggregation will sort all the rows and then groups them accordingly.</a:t>
            </a:r>
          </a:p>
          <a:p>
            <a:endParaRPr lang="en-US" sz="1400" dirty="0">
              <a:solidFill>
                <a:schemeClr val="bg1"/>
              </a:solidFill>
            </a:endParaRPr>
          </a:p>
          <a:p>
            <a:r>
              <a:rPr lang="en-US" sz="1400" dirty="0">
                <a:solidFill>
                  <a:schemeClr val="bg1"/>
                </a:solidFill>
              </a:rPr>
              <a:t>Average Execution time with </a:t>
            </a:r>
            <a:r>
              <a:rPr lang="en-US" sz="1400" dirty="0" err="1">
                <a:solidFill>
                  <a:schemeClr val="bg1"/>
                </a:solidFill>
              </a:rPr>
              <a:t>enable_hashagg</a:t>
            </a:r>
            <a:r>
              <a:rPr lang="en-US" sz="1400" dirty="0">
                <a:solidFill>
                  <a:schemeClr val="bg1"/>
                </a:solidFill>
              </a:rPr>
              <a:t> disabled = 64.58 </a:t>
            </a:r>
            <a:r>
              <a:rPr lang="en-US" sz="1400" dirty="0" err="1">
                <a:solidFill>
                  <a:schemeClr val="bg1"/>
                </a:solidFill>
              </a:rPr>
              <a:t>ms</a:t>
            </a:r>
            <a:r>
              <a:rPr lang="en-US" sz="1400" dirty="0">
                <a:solidFill>
                  <a:schemeClr val="bg1"/>
                </a:solidFill>
              </a:rPr>
              <a:t> </a:t>
            </a:r>
          </a:p>
          <a:p>
            <a:r>
              <a:rPr lang="en-US" sz="1400" dirty="0">
                <a:solidFill>
                  <a:schemeClr val="bg1"/>
                </a:solidFill>
              </a:rPr>
              <a:t>Average Execution time with </a:t>
            </a:r>
            <a:r>
              <a:rPr lang="en-US" sz="1400" dirty="0" err="1">
                <a:solidFill>
                  <a:schemeClr val="bg1"/>
                </a:solidFill>
              </a:rPr>
              <a:t>enable_hashagg</a:t>
            </a:r>
            <a:r>
              <a:rPr lang="en-US" sz="1400" dirty="0">
                <a:solidFill>
                  <a:schemeClr val="bg1"/>
                </a:solidFill>
              </a:rPr>
              <a:t> enabled = 34.83 </a:t>
            </a:r>
            <a:r>
              <a:rPr lang="en-US" sz="1400" dirty="0" err="1">
                <a:solidFill>
                  <a:schemeClr val="bg1"/>
                </a:solidFill>
              </a:rPr>
              <a:t>ms</a:t>
            </a:r>
            <a:endParaRPr lang="en-US" sz="1400" dirty="0">
              <a:solidFill>
                <a:schemeClr val="bg1"/>
              </a:solidFill>
            </a:endParaRPr>
          </a:p>
        </p:txBody>
      </p:sp>
    </p:spTree>
    <p:extLst>
      <p:ext uri="{BB962C8B-B14F-4D97-AF65-F5344CB8AC3E}">
        <p14:creationId xmlns:p14="http://schemas.microsoft.com/office/powerpoint/2010/main" val="289353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D7DAE6-FDB5-4E21-BFAD-19EC6B0D3D45}"/>
              </a:ext>
            </a:extLst>
          </p:cNvPr>
          <p:cNvPicPr>
            <a:picLocks noChangeAspect="1"/>
          </p:cNvPicPr>
          <p:nvPr/>
        </p:nvPicPr>
        <p:blipFill>
          <a:blip r:embed="rId2"/>
          <a:stretch>
            <a:fillRect/>
          </a:stretch>
        </p:blipFill>
        <p:spPr>
          <a:xfrm>
            <a:off x="165766" y="447829"/>
            <a:ext cx="5123990" cy="2065081"/>
          </a:xfrm>
          <a:prstGeom prst="rect">
            <a:avLst/>
          </a:prstGeom>
        </p:spPr>
      </p:pic>
      <p:pic>
        <p:nvPicPr>
          <p:cNvPr id="7" name="Picture 6">
            <a:extLst>
              <a:ext uri="{FF2B5EF4-FFF2-40B4-BE49-F238E27FC236}">
                <a16:creationId xmlns:a16="http://schemas.microsoft.com/office/drawing/2014/main" id="{47B7A883-5389-4A3B-AE5A-A01CFF89ACE4}"/>
              </a:ext>
            </a:extLst>
          </p:cNvPr>
          <p:cNvPicPr>
            <a:picLocks noChangeAspect="1"/>
          </p:cNvPicPr>
          <p:nvPr/>
        </p:nvPicPr>
        <p:blipFill>
          <a:blip r:embed="rId3"/>
          <a:stretch>
            <a:fillRect/>
          </a:stretch>
        </p:blipFill>
        <p:spPr>
          <a:xfrm>
            <a:off x="165766" y="2575130"/>
            <a:ext cx="5123990" cy="1996870"/>
          </a:xfrm>
          <a:prstGeom prst="rect">
            <a:avLst/>
          </a:prstGeom>
        </p:spPr>
      </p:pic>
      <p:pic>
        <p:nvPicPr>
          <p:cNvPr id="8" name="Picture 7">
            <a:extLst>
              <a:ext uri="{FF2B5EF4-FFF2-40B4-BE49-F238E27FC236}">
                <a16:creationId xmlns:a16="http://schemas.microsoft.com/office/drawing/2014/main" id="{E024447D-B63F-401F-A866-13A3F18FF76F}"/>
              </a:ext>
            </a:extLst>
          </p:cNvPr>
          <p:cNvPicPr>
            <a:picLocks noChangeAspect="1"/>
          </p:cNvPicPr>
          <p:nvPr/>
        </p:nvPicPr>
        <p:blipFill>
          <a:blip r:embed="rId4"/>
          <a:stretch>
            <a:fillRect/>
          </a:stretch>
        </p:blipFill>
        <p:spPr>
          <a:xfrm>
            <a:off x="165766" y="4696440"/>
            <a:ext cx="5123990" cy="1996870"/>
          </a:xfrm>
          <a:prstGeom prst="rect">
            <a:avLst/>
          </a:prstGeom>
        </p:spPr>
      </p:pic>
      <p:pic>
        <p:nvPicPr>
          <p:cNvPr id="9" name="Picture 8">
            <a:extLst>
              <a:ext uri="{FF2B5EF4-FFF2-40B4-BE49-F238E27FC236}">
                <a16:creationId xmlns:a16="http://schemas.microsoft.com/office/drawing/2014/main" id="{919A9C8C-F4A0-4A6F-88A8-1E2C703FBF26}"/>
              </a:ext>
            </a:extLst>
          </p:cNvPr>
          <p:cNvPicPr>
            <a:picLocks noChangeAspect="1"/>
          </p:cNvPicPr>
          <p:nvPr/>
        </p:nvPicPr>
        <p:blipFill>
          <a:blip r:embed="rId5"/>
          <a:stretch>
            <a:fillRect/>
          </a:stretch>
        </p:blipFill>
        <p:spPr>
          <a:xfrm>
            <a:off x="6263148" y="427857"/>
            <a:ext cx="5763085" cy="2085053"/>
          </a:xfrm>
          <a:prstGeom prst="rect">
            <a:avLst/>
          </a:prstGeom>
        </p:spPr>
      </p:pic>
      <p:pic>
        <p:nvPicPr>
          <p:cNvPr id="10" name="Picture 9">
            <a:extLst>
              <a:ext uri="{FF2B5EF4-FFF2-40B4-BE49-F238E27FC236}">
                <a16:creationId xmlns:a16="http://schemas.microsoft.com/office/drawing/2014/main" id="{33DB201F-E25C-4160-ACBE-1F0D84E48CA2}"/>
              </a:ext>
            </a:extLst>
          </p:cNvPr>
          <p:cNvPicPr>
            <a:picLocks noChangeAspect="1"/>
          </p:cNvPicPr>
          <p:nvPr/>
        </p:nvPicPr>
        <p:blipFill>
          <a:blip r:embed="rId6"/>
          <a:stretch>
            <a:fillRect/>
          </a:stretch>
        </p:blipFill>
        <p:spPr>
          <a:xfrm>
            <a:off x="6263148" y="2575130"/>
            <a:ext cx="5763085" cy="1996870"/>
          </a:xfrm>
          <a:prstGeom prst="rect">
            <a:avLst/>
          </a:prstGeom>
        </p:spPr>
      </p:pic>
      <p:pic>
        <p:nvPicPr>
          <p:cNvPr id="11" name="Picture 10">
            <a:extLst>
              <a:ext uri="{FF2B5EF4-FFF2-40B4-BE49-F238E27FC236}">
                <a16:creationId xmlns:a16="http://schemas.microsoft.com/office/drawing/2014/main" id="{7EC91C3D-087C-4B40-B554-BB05BDBA09AA}"/>
              </a:ext>
            </a:extLst>
          </p:cNvPr>
          <p:cNvPicPr>
            <a:picLocks noChangeAspect="1"/>
          </p:cNvPicPr>
          <p:nvPr/>
        </p:nvPicPr>
        <p:blipFill>
          <a:blip r:embed="rId7"/>
          <a:stretch>
            <a:fillRect/>
          </a:stretch>
        </p:blipFill>
        <p:spPr>
          <a:xfrm>
            <a:off x="6263148" y="4696440"/>
            <a:ext cx="5763085" cy="1996870"/>
          </a:xfrm>
          <a:prstGeom prst="rect">
            <a:avLst/>
          </a:prstGeom>
        </p:spPr>
      </p:pic>
      <p:sp>
        <p:nvSpPr>
          <p:cNvPr id="12" name="TextBox 11">
            <a:extLst>
              <a:ext uri="{FF2B5EF4-FFF2-40B4-BE49-F238E27FC236}">
                <a16:creationId xmlns:a16="http://schemas.microsoft.com/office/drawing/2014/main" id="{CD52352C-3929-4697-B097-17182ADF9368}"/>
              </a:ext>
            </a:extLst>
          </p:cNvPr>
          <p:cNvSpPr txBox="1"/>
          <p:nvPr/>
        </p:nvSpPr>
        <p:spPr>
          <a:xfrm>
            <a:off x="719091" y="30047"/>
            <a:ext cx="3178206" cy="369332"/>
          </a:xfrm>
          <a:prstGeom prst="rect">
            <a:avLst/>
          </a:prstGeom>
          <a:noFill/>
        </p:spPr>
        <p:txBody>
          <a:bodyPr wrap="square" rtlCol="0">
            <a:spAutoFit/>
          </a:bodyPr>
          <a:lstStyle/>
          <a:p>
            <a:r>
              <a:rPr lang="en-US" dirty="0">
                <a:solidFill>
                  <a:schemeClr val="bg1"/>
                </a:solidFill>
              </a:rPr>
              <a:t>With </a:t>
            </a:r>
            <a:r>
              <a:rPr lang="en-US" dirty="0" err="1">
                <a:solidFill>
                  <a:schemeClr val="bg1"/>
                </a:solidFill>
              </a:rPr>
              <a:t>enable_hashagg</a:t>
            </a:r>
            <a:r>
              <a:rPr lang="en-US" dirty="0">
                <a:solidFill>
                  <a:schemeClr val="bg1"/>
                </a:solidFill>
              </a:rPr>
              <a:t> = off</a:t>
            </a:r>
          </a:p>
        </p:txBody>
      </p:sp>
      <p:sp>
        <p:nvSpPr>
          <p:cNvPr id="13" name="TextBox 12">
            <a:extLst>
              <a:ext uri="{FF2B5EF4-FFF2-40B4-BE49-F238E27FC236}">
                <a16:creationId xmlns:a16="http://schemas.microsoft.com/office/drawing/2014/main" id="{7BECD9BC-FF4E-4875-B237-6531E479B49E}"/>
              </a:ext>
            </a:extLst>
          </p:cNvPr>
          <p:cNvSpPr txBox="1"/>
          <p:nvPr/>
        </p:nvSpPr>
        <p:spPr>
          <a:xfrm>
            <a:off x="7076982" y="27415"/>
            <a:ext cx="3178206" cy="369332"/>
          </a:xfrm>
          <a:prstGeom prst="rect">
            <a:avLst/>
          </a:prstGeom>
          <a:noFill/>
        </p:spPr>
        <p:txBody>
          <a:bodyPr wrap="square" rtlCol="0">
            <a:spAutoFit/>
          </a:bodyPr>
          <a:lstStyle/>
          <a:p>
            <a:r>
              <a:rPr lang="en-US" dirty="0">
                <a:solidFill>
                  <a:schemeClr val="bg1"/>
                </a:solidFill>
              </a:rPr>
              <a:t>With </a:t>
            </a:r>
            <a:r>
              <a:rPr lang="en-US" dirty="0" err="1">
                <a:solidFill>
                  <a:schemeClr val="bg1"/>
                </a:solidFill>
              </a:rPr>
              <a:t>enable_hashagg</a:t>
            </a:r>
            <a:r>
              <a:rPr lang="en-US" dirty="0">
                <a:solidFill>
                  <a:schemeClr val="bg1"/>
                </a:solidFill>
              </a:rPr>
              <a:t> = on</a:t>
            </a:r>
          </a:p>
        </p:txBody>
      </p:sp>
    </p:spTree>
    <p:extLst>
      <p:ext uri="{BB962C8B-B14F-4D97-AF65-F5344CB8AC3E}">
        <p14:creationId xmlns:p14="http://schemas.microsoft.com/office/powerpoint/2010/main" val="2252971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1552</TotalTime>
  <Words>2415</Words>
  <Application>Microsoft Office PowerPoint</Application>
  <PresentationFormat>Widescreen</PresentationFormat>
  <Paragraphs>182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CS 587 – Database Management System Implementation  Spring 2019</vt:lpstr>
      <vt:lpstr>DB of choice: PostgreSQL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Lessons learnt: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587 – Database Management System Implementation Spring 2019</dc:title>
  <dc:creator>Bandesh</dc:creator>
  <cp:lastModifiedBy>Bandesh</cp:lastModifiedBy>
  <cp:revision>149</cp:revision>
  <dcterms:created xsi:type="dcterms:W3CDTF">2019-06-12T23:01:57Z</dcterms:created>
  <dcterms:modified xsi:type="dcterms:W3CDTF">2019-06-14T11:33:13Z</dcterms:modified>
</cp:coreProperties>
</file>