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4" r:id="rId7"/>
    <p:sldId id="266" r:id="rId8"/>
    <p:sldId id="265" r:id="rId9"/>
    <p:sldId id="261" r:id="rId10"/>
    <p:sldId id="267" r:id="rId11"/>
    <p:sldId id="262" r:id="rId12"/>
    <p:sldId id="268" r:id="rId13"/>
    <p:sldId id="269" r:id="rId14"/>
    <p:sldId id="270"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22-11-2021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22-11-2021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a:latin typeface="+mn-lt"/>
              </a:rPr>
              <a:t>Project Report </a:t>
            </a:r>
            <a:br>
              <a:rPr lang="en-IN" sz="3200" b="1" dirty="0">
                <a:latin typeface="+mn-lt"/>
              </a:rPr>
            </a:br>
            <a:r>
              <a:rPr lang="en-IN" sz="3200" b="1" dirty="0">
                <a:latin typeface="+mn-lt"/>
              </a:rPr>
              <a:t>on </a:t>
            </a:r>
            <a:br>
              <a:rPr lang="en-IN" sz="3200" b="1" dirty="0">
                <a:latin typeface="+mn-lt"/>
              </a:rPr>
            </a:br>
            <a:r>
              <a:rPr lang="en-IN" sz="3200" b="1" dirty="0">
                <a:latin typeface="+mn-lt"/>
              </a:rPr>
              <a:t>Micro Credit Loan Defaulters</a:t>
            </a: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a:t>Saikrishna Padamatinti</a:t>
            </a:r>
          </a:p>
          <a:p>
            <a:pPr algn="ct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p:txBody>
          <a:bodyPr>
            <a:normAutofit/>
          </a:bodyPr>
          <a:lstStyle/>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4CE542EC-87DC-43A0-ACDE-8DCCDD5A55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 y="1714500"/>
            <a:ext cx="3901440" cy="3101340"/>
          </a:xfrm>
          <a:prstGeom prst="rect">
            <a:avLst/>
          </a:prstGeom>
          <a:noFill/>
          <a:ln>
            <a:noFill/>
          </a:ln>
        </p:spPr>
      </p:pic>
      <p:pic>
        <p:nvPicPr>
          <p:cNvPr id="7" name="Picture 6">
            <a:extLst>
              <a:ext uri="{FF2B5EF4-FFF2-40B4-BE49-F238E27FC236}">
                <a16:creationId xmlns:a16="http://schemas.microsoft.com/office/drawing/2014/main" id="{6D4E2A99-1280-46AB-96C7-DA4EBC7A43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1440" y="1737360"/>
            <a:ext cx="3642360" cy="3055620"/>
          </a:xfrm>
          <a:prstGeom prst="rect">
            <a:avLst/>
          </a:prstGeom>
          <a:noFill/>
          <a:ln>
            <a:noFill/>
          </a:ln>
        </p:spPr>
      </p:pic>
      <p:pic>
        <p:nvPicPr>
          <p:cNvPr id="8" name="Picture 7">
            <a:extLst>
              <a:ext uri="{FF2B5EF4-FFF2-40B4-BE49-F238E27FC236}">
                <a16:creationId xmlns:a16="http://schemas.microsoft.com/office/drawing/2014/main" id="{F8DBE258-B152-4C9A-8CCD-48B2088AED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2862" y="1737360"/>
            <a:ext cx="3703320" cy="3192780"/>
          </a:xfrm>
          <a:prstGeom prst="rect">
            <a:avLst/>
          </a:prstGeom>
          <a:noFill/>
          <a:ln>
            <a:noFill/>
          </a:ln>
        </p:spPr>
      </p:pic>
      <p:sp>
        <p:nvSpPr>
          <p:cNvPr id="9" name="Content Placeholder 2">
            <a:extLst>
              <a:ext uri="{FF2B5EF4-FFF2-40B4-BE49-F238E27FC236}">
                <a16:creationId xmlns:a16="http://schemas.microsoft.com/office/drawing/2014/main" id="{9A38FF8D-0D55-4185-9BE2-A3C25A6DE57A}"/>
              </a:ext>
            </a:extLst>
          </p:cNvPr>
          <p:cNvSpPr txBox="1">
            <a:spLocks/>
          </p:cNvSpPr>
          <p:nvPr/>
        </p:nvSpPr>
        <p:spPr>
          <a:xfrm>
            <a:off x="616634" y="5038514"/>
            <a:ext cx="10729548" cy="120522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All the features are right skewed.</a:t>
            </a:r>
          </a:p>
          <a:p>
            <a:r>
              <a:rPr lang="en-US" dirty="0"/>
              <a:t>To remove skewness, </a:t>
            </a:r>
            <a:r>
              <a:rPr lang="en-US" dirty="0" err="1"/>
              <a:t>boxCox</a:t>
            </a:r>
            <a:r>
              <a:rPr lang="en-US" dirty="0"/>
              <a:t> transformation is applied on ‘</a:t>
            </a:r>
            <a:r>
              <a:rPr lang="en-US" dirty="0" err="1"/>
              <a:t>aon</a:t>
            </a:r>
            <a:r>
              <a:rPr lang="en-US" dirty="0"/>
              <a:t>’ and for all other features sqrt transformation is used.</a:t>
            </a:r>
          </a:p>
        </p:txBody>
      </p:sp>
    </p:spTree>
    <p:extLst>
      <p:ext uri="{BB962C8B-B14F-4D97-AF65-F5344CB8AC3E}">
        <p14:creationId xmlns:p14="http://schemas.microsoft.com/office/powerpoint/2010/main" val="46870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Modelling</a:t>
            </a:r>
            <a:r>
              <a:rPr lang="en-IN" dirty="0"/>
              <a:t> </a:t>
            </a:r>
            <a:r>
              <a:rPr lang="en-IN" sz="3200" dirty="0">
                <a:latin typeface="Times New Roman" panose="02020603050405020304" pitchFamily="18" charset="0"/>
                <a:cs typeface="Times New Roman" panose="02020603050405020304" pitchFamily="18" charset="0"/>
              </a:rPr>
              <a:t>part</a:t>
            </a:r>
          </a:p>
        </p:txBody>
      </p:sp>
      <p:sp>
        <p:nvSpPr>
          <p:cNvPr id="3" name="Content Placeholder 2"/>
          <p:cNvSpPr>
            <a:spLocks noGrp="1"/>
          </p:cNvSpPr>
          <p:nvPr>
            <p:ph idx="1"/>
          </p:nvPr>
        </p:nvSpPr>
        <p:spPr>
          <a:xfrm>
            <a:off x="1097280" y="1845734"/>
            <a:ext cx="10332720" cy="420337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 using </a:t>
            </a:r>
            <a:r>
              <a:rPr lang="en-US" sz="1600" dirty="0" err="1">
                <a:latin typeface="Times New Roman" panose="02020603050405020304" pitchFamily="18" charset="0"/>
                <a:cs typeface="Times New Roman" panose="02020603050405020304" pitchFamily="18" charset="0"/>
              </a:rPr>
              <a:t>train_test_Split</a:t>
            </a:r>
            <a:r>
              <a:rPr lang="en-US" sz="1600" dirty="0">
                <a:latin typeface="Times New Roman" panose="02020603050405020304" pitchFamily="18" charset="0"/>
                <a:cs typeface="Times New Roman" panose="02020603050405020304" pitchFamily="18" charset="0"/>
              </a:rPr>
              <a:t>, split the data in to train and test part with 33% of test data.</a:t>
            </a:r>
          </a:p>
          <a:p>
            <a:pPr marL="0" indent="0">
              <a:buNone/>
            </a:pPr>
            <a:r>
              <a:rPr lang="en-US" sz="1600" dirty="0">
                <a:latin typeface="Times New Roman" panose="02020603050405020304" pitchFamily="18" charset="0"/>
                <a:cs typeface="Times New Roman" panose="02020603050405020304" pitchFamily="18" charset="0"/>
              </a:rPr>
              <a:t> * on checking the value counts for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 there is a class imbalance issue. So using SMOTE , for Upsampling the data.</a:t>
            </a:r>
          </a:p>
          <a:p>
            <a:pPr marL="0" indent="0">
              <a:buNone/>
            </a:pPr>
            <a:r>
              <a:rPr lang="en-US" sz="1600" dirty="0">
                <a:latin typeface="Times New Roman" panose="02020603050405020304" pitchFamily="18" charset="0"/>
                <a:cs typeface="Times New Roman" panose="02020603050405020304" pitchFamily="18" charset="0"/>
              </a:rPr>
              <a:t> * all the features values are not in the same range so fit </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on the train data and transform the train and test data.</a:t>
            </a:r>
          </a:p>
          <a:p>
            <a:pPr marL="0" indent="0">
              <a:buNone/>
            </a:pPr>
            <a:r>
              <a:rPr lang="en-US" sz="1600" dirty="0">
                <a:latin typeface="Times New Roman" panose="02020603050405020304" pitchFamily="18" charset="0"/>
                <a:cs typeface="Times New Roman" panose="02020603050405020304" pitchFamily="18" charset="0"/>
              </a:rPr>
              <a:t> * Train the Decision Tree classifier, AdaBoost classifier and Random Forest classifier on the training data and compared the model accuracy and f1scores on test set.</a:t>
            </a:r>
          </a:p>
          <a:p>
            <a:pPr marL="0" indent="0">
              <a:buNone/>
            </a:pPr>
            <a:r>
              <a:rPr lang="en-US" sz="1600" dirty="0">
                <a:latin typeface="Times New Roman" panose="02020603050405020304" pitchFamily="18" charset="0"/>
                <a:cs typeface="Times New Roman" panose="02020603050405020304" pitchFamily="18" charset="0"/>
              </a:rPr>
              <a:t> * Finally choosing </a:t>
            </a:r>
            <a:r>
              <a:rPr lang="en-US" sz="1600" dirty="0" err="1">
                <a:latin typeface="Times New Roman" panose="02020603050405020304" pitchFamily="18" charset="0"/>
                <a:cs typeface="Times New Roman" panose="02020603050405020304" pitchFamily="18" charset="0"/>
              </a:rPr>
              <a:t>RandomForest</a:t>
            </a:r>
            <a:r>
              <a:rPr lang="en-US" sz="1600" dirty="0">
                <a:latin typeface="Times New Roman" panose="02020603050405020304" pitchFamily="18" charset="0"/>
                <a:cs typeface="Times New Roman" panose="02020603050405020304" pitchFamily="18" charset="0"/>
              </a:rPr>
              <a:t> Classifier as the best model for hyperparameter tuning.</a:t>
            </a:r>
          </a:p>
          <a:p>
            <a:pPr marL="0" indent="0">
              <a:buNone/>
            </a:pP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pipeLine</a:t>
            </a:r>
            <a:r>
              <a:rPr lang="en-US" sz="1600" dirty="0">
                <a:latin typeface="Times New Roman" panose="02020603050405020304" pitchFamily="18" charset="0"/>
                <a:cs typeface="Times New Roman" panose="02020603050405020304" pitchFamily="18" charset="0"/>
              </a:rPr>
              <a:t>=Pipeline([('</a:t>
            </a:r>
            <a:r>
              <a:rPr lang="en-US" sz="1600" dirty="0" err="1">
                <a:latin typeface="Times New Roman" panose="02020603050405020304" pitchFamily="18" charset="0"/>
                <a:cs typeface="Times New Roman" panose="02020603050405020304" pitchFamily="18" charset="0"/>
              </a:rPr>
              <a:t>smote',SMOTE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 ('scaler',</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rfc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RandomForestClassifier</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param_grid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rfc</a:t>
            </a:r>
            <a:r>
              <a:rPr lang="en-US" sz="1600" dirty="0">
                <a:latin typeface="Times New Roman" panose="02020603050405020304" pitchFamily="18" charset="0"/>
                <a:cs typeface="Times New Roman" panose="02020603050405020304" pitchFamily="18" charset="0"/>
              </a:rPr>
              <a:t>__</a:t>
            </a:r>
            <a:r>
              <a:rPr lang="en-US" sz="1600" dirty="0" err="1">
                <a:latin typeface="Times New Roman" panose="02020603050405020304" pitchFamily="18" charset="0"/>
                <a:cs typeface="Times New Roman" panose="02020603050405020304" pitchFamily="18" charset="0"/>
              </a:rPr>
              <a:t>min_samples_split</a:t>
            </a:r>
            <a:r>
              <a:rPr lang="en-US" sz="1600" dirty="0">
                <a:latin typeface="Times New Roman" panose="02020603050405020304" pitchFamily="18" charset="0"/>
                <a:cs typeface="Times New Roman" panose="02020603050405020304" pitchFamily="18" charset="0"/>
              </a:rPr>
              <a:t>':[2,3], '</a:t>
            </a:r>
            <a:r>
              <a:rPr lang="en-US" sz="1600" dirty="0" err="1">
                <a:latin typeface="Times New Roman" panose="02020603050405020304" pitchFamily="18" charset="0"/>
                <a:cs typeface="Times New Roman" panose="02020603050405020304" pitchFamily="18" charset="0"/>
              </a:rPr>
              <a:t>rfc</a:t>
            </a:r>
            <a:r>
              <a:rPr lang="en-US" sz="1600" dirty="0">
                <a:latin typeface="Times New Roman" panose="02020603050405020304" pitchFamily="18" charset="0"/>
                <a:cs typeface="Times New Roman" panose="02020603050405020304" pitchFamily="18" charset="0"/>
              </a:rPr>
              <a:t>__</a:t>
            </a:r>
            <a:r>
              <a:rPr lang="en-US" sz="1600" dirty="0" err="1">
                <a:latin typeface="Times New Roman" panose="02020603050405020304" pitchFamily="18" charset="0"/>
                <a:cs typeface="Times New Roman" panose="02020603050405020304" pitchFamily="18" charset="0"/>
              </a:rPr>
              <a:t>min_impurity_decrease</a:t>
            </a:r>
            <a:r>
              <a:rPr lang="en-US" sz="1600" dirty="0">
                <a:latin typeface="Times New Roman" panose="02020603050405020304" pitchFamily="18" charset="0"/>
                <a:cs typeface="Times New Roman" panose="02020603050405020304" pitchFamily="18" charset="0"/>
              </a:rPr>
              <a:t>':[0,0.01], '</a:t>
            </a:r>
            <a:r>
              <a:rPr lang="en-US" sz="1600" dirty="0" err="1">
                <a:latin typeface="Times New Roman" panose="02020603050405020304" pitchFamily="18" charset="0"/>
                <a:cs typeface="Times New Roman" panose="02020603050405020304" pitchFamily="18" charset="0"/>
              </a:rPr>
              <a:t>rfc</a:t>
            </a:r>
            <a:r>
              <a:rPr lang="en-US" sz="1600" dirty="0">
                <a:latin typeface="Times New Roman" panose="02020603050405020304" pitchFamily="18" charset="0"/>
                <a:cs typeface="Times New Roman" panose="02020603050405020304" pitchFamily="18" charset="0"/>
              </a:rPr>
              <a:t>__</a:t>
            </a:r>
            <a:r>
              <a:rPr lang="en-US" sz="1600" dirty="0" err="1">
                <a:latin typeface="Times New Roman" panose="02020603050405020304" pitchFamily="18" charset="0"/>
                <a:cs typeface="Times New Roman" panose="02020603050405020304" pitchFamily="18" charset="0"/>
              </a:rPr>
              <a:t>min_samples_leaf</a:t>
            </a:r>
            <a:r>
              <a:rPr lang="en-US" sz="1600" dirty="0">
                <a:latin typeface="Times New Roman" panose="02020603050405020304" pitchFamily="18" charset="0"/>
                <a:cs typeface="Times New Roman" panose="02020603050405020304" pitchFamily="18" charset="0"/>
              </a:rPr>
              <a:t>':[1,3]}</a:t>
            </a:r>
          </a:p>
          <a:p>
            <a:r>
              <a:rPr lang="en-US" sz="1600" dirty="0">
                <a:latin typeface="Times New Roman" panose="02020603050405020304" pitchFamily="18" charset="0"/>
                <a:cs typeface="Times New Roman" panose="02020603050405020304" pitchFamily="18" charset="0"/>
              </a:rPr>
              <a:t>grid = </a:t>
            </a:r>
            <a:r>
              <a:rPr lang="en-US" sz="1600" dirty="0" err="1">
                <a:latin typeface="Times New Roman" panose="02020603050405020304" pitchFamily="18" charset="0"/>
                <a:cs typeface="Times New Roman" panose="02020603050405020304" pitchFamily="18" charset="0"/>
              </a:rPr>
              <a:t>GridSearchCV</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pipeLine,param_grid,verbose</a:t>
            </a:r>
            <a:r>
              <a:rPr lang="en-US" sz="16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97976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sp>
        <p:nvSpPr>
          <p:cNvPr id="3" name="Content Placeholder 2"/>
          <p:cNvSpPr>
            <a:spLocks noGrp="1"/>
          </p:cNvSpPr>
          <p:nvPr>
            <p:ph idx="1"/>
          </p:nvPr>
        </p:nvSpPr>
        <p:spPr>
          <a:xfrm>
            <a:off x="1097280" y="1845734"/>
            <a:ext cx="10332720" cy="420337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Based on the best parameters from </a:t>
            </a:r>
            <a:r>
              <a:rPr lang="en-US" sz="1600" dirty="0" err="1">
                <a:latin typeface="Times New Roman" panose="02020603050405020304" pitchFamily="18" charset="0"/>
                <a:cs typeface="Times New Roman" panose="02020603050405020304" pitchFamily="18" charset="0"/>
              </a:rPr>
              <a:t>GridSearchCV</a:t>
            </a:r>
            <a:r>
              <a:rPr lang="en-US" sz="1600" dirty="0">
                <a:latin typeface="Times New Roman" panose="02020603050405020304" pitchFamily="18" charset="0"/>
                <a:cs typeface="Times New Roman" panose="02020603050405020304" pitchFamily="18" charset="0"/>
              </a:rPr>
              <a:t> creating a Pipeline.</a:t>
            </a:r>
          </a:p>
          <a:p>
            <a:pPr marL="0" indent="0">
              <a:buNone/>
            </a:pPr>
            <a:r>
              <a:rPr lang="en-US" sz="1600" dirty="0" err="1">
                <a:latin typeface="Times New Roman" panose="02020603050405020304" pitchFamily="18" charset="0"/>
                <a:cs typeface="Times New Roman" panose="02020603050405020304" pitchFamily="18" charset="0"/>
              </a:rPr>
              <a:t>pipeLine</a:t>
            </a:r>
            <a:r>
              <a:rPr lang="en-US" sz="1600" dirty="0">
                <a:latin typeface="Times New Roman" panose="02020603050405020304" pitchFamily="18" charset="0"/>
                <a:cs typeface="Times New Roman" panose="02020603050405020304" pitchFamily="18" charset="0"/>
              </a:rPr>
              <a:t>=Pipeline([( 'smote’ , SMOTE(</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a:t>
            </a:r>
          </a:p>
          <a:p>
            <a:pPr marL="0" indent="0">
              <a:buNone/>
            </a:pPr>
            <a:r>
              <a:rPr lang="en-US" sz="1600" dirty="0">
                <a:latin typeface="Times New Roman" panose="02020603050405020304" pitchFamily="18" charset="0"/>
                <a:cs typeface="Times New Roman" panose="02020603050405020304" pitchFamily="18" charset="0"/>
              </a:rPr>
              <a:t>        		( 'scaler’ , </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rfc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RandomForestClassifier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min_impurity_decrease</a:t>
            </a:r>
            <a:r>
              <a:rPr lang="en-US" sz="1600" dirty="0">
                <a:latin typeface="Times New Roman" panose="02020603050405020304" pitchFamily="18" charset="0"/>
                <a:cs typeface="Times New Roman" panose="02020603050405020304" pitchFamily="18" charset="0"/>
              </a:rPr>
              <a:t> = 0,  				 			</a:t>
            </a:r>
            <a:r>
              <a:rPr lang="en-US" sz="1600" dirty="0" err="1">
                <a:latin typeface="Times New Roman" panose="02020603050405020304" pitchFamily="18" charset="0"/>
                <a:cs typeface="Times New Roman" panose="02020603050405020304" pitchFamily="18" charset="0"/>
              </a:rPr>
              <a:t>min_samples_leaf</a:t>
            </a:r>
            <a:r>
              <a:rPr lang="en-US" sz="1600" dirty="0">
                <a:latin typeface="Times New Roman" panose="02020603050405020304" pitchFamily="18" charset="0"/>
                <a:cs typeface="Times New Roman" panose="02020603050405020304" pitchFamily="18" charset="0"/>
              </a:rPr>
              <a:t> = 1 ,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min_samples_split</a:t>
            </a:r>
            <a:r>
              <a:rPr lang="en-US" sz="16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29862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pic>
        <p:nvPicPr>
          <p:cNvPr id="4" name="Content Placeholder 3">
            <a:extLst>
              <a:ext uri="{FF2B5EF4-FFF2-40B4-BE49-F238E27FC236}">
                <a16:creationId xmlns:a16="http://schemas.microsoft.com/office/drawing/2014/main" id="{9E34F123-E2C1-4690-86C8-A4ACE09DFE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9777" y="2115622"/>
            <a:ext cx="4656223" cy="2654497"/>
          </a:xfrm>
          <a:prstGeom prst="rect">
            <a:avLst/>
          </a:prstGeom>
          <a:noFill/>
          <a:ln>
            <a:noFill/>
          </a:ln>
        </p:spPr>
      </p:pic>
      <p:pic>
        <p:nvPicPr>
          <p:cNvPr id="5" name="Picture 4">
            <a:extLst>
              <a:ext uri="{FF2B5EF4-FFF2-40B4-BE49-F238E27FC236}">
                <a16:creationId xmlns:a16="http://schemas.microsoft.com/office/drawing/2014/main" id="{C43F7FCE-2753-44CC-B4CB-5C7B55F243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087880"/>
            <a:ext cx="5074920" cy="2682240"/>
          </a:xfrm>
          <a:prstGeom prst="rect">
            <a:avLst/>
          </a:prstGeom>
          <a:noFill/>
          <a:ln>
            <a:noFill/>
          </a:ln>
        </p:spPr>
      </p:pic>
    </p:spTree>
    <p:extLst>
      <p:ext uri="{BB962C8B-B14F-4D97-AF65-F5344CB8AC3E}">
        <p14:creationId xmlns:p14="http://schemas.microsoft.com/office/powerpoint/2010/main" val="414908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sp>
        <p:nvSpPr>
          <p:cNvPr id="8" name="Content Placeholder 7">
            <a:extLst>
              <a:ext uri="{FF2B5EF4-FFF2-40B4-BE49-F238E27FC236}">
                <a16:creationId xmlns:a16="http://schemas.microsoft.com/office/drawing/2014/main" id="{3CBD3C86-E547-4100-9A35-60E4F6B64292}"/>
              </a:ext>
            </a:extLst>
          </p:cNvPr>
          <p:cNvSpPr>
            <a:spLocks noGrp="1"/>
          </p:cNvSpPr>
          <p:nvPr>
            <p:ph idx="1"/>
          </p:nvPr>
        </p:nvSpPr>
        <p:spPr>
          <a:xfrm>
            <a:off x="1097280" y="1737360"/>
            <a:ext cx="10058400" cy="4023360"/>
          </a:xfrm>
        </p:spPr>
        <p:txBody>
          <a:bodyPr/>
          <a:lstStyle/>
          <a:p>
            <a:endParaRPr lang="en-IN" dirty="0"/>
          </a:p>
        </p:txBody>
      </p:sp>
      <p:pic>
        <p:nvPicPr>
          <p:cNvPr id="9" name="Picture 8">
            <a:extLst>
              <a:ext uri="{FF2B5EF4-FFF2-40B4-BE49-F238E27FC236}">
                <a16:creationId xmlns:a16="http://schemas.microsoft.com/office/drawing/2014/main" id="{8797BD42-0208-41AF-8BAA-D849ED5CD0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1930" y="2099310"/>
            <a:ext cx="4168140" cy="2659380"/>
          </a:xfrm>
          <a:prstGeom prst="rect">
            <a:avLst/>
          </a:prstGeom>
          <a:noFill/>
          <a:ln>
            <a:noFill/>
          </a:ln>
        </p:spPr>
      </p:pic>
    </p:spTree>
    <p:extLst>
      <p:ext uri="{BB962C8B-B14F-4D97-AF65-F5344CB8AC3E}">
        <p14:creationId xmlns:p14="http://schemas.microsoft.com/office/powerpoint/2010/main" val="199481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Conclusion, the Random Forest classifier is chosen as the best model and the accuracy is 91% and the area under AUC_ROC curve is 0.90 which is very good.</a:t>
            </a:r>
          </a:p>
          <a:p>
            <a:pPr algn="just">
              <a:buFont typeface="Wingdings" panose="05000000000000000000" pitchFamily="2" charset="2"/>
              <a:buChar char="Ø"/>
            </a:pPr>
            <a:r>
              <a:rPr lang="en-IN" sz="1600" dirty="0">
                <a:latin typeface="Times New Roman" panose="02020603050405020304" pitchFamily="18" charset="0"/>
                <a:ea typeface="Calibri" panose="020F0502020204030204" pitchFamily="34" charset="0"/>
                <a:cs typeface="Times New Roman" panose="02020603050405020304" pitchFamily="18" charset="0"/>
              </a:rPr>
              <a:t>As the data is huge, hyperparameter tuning is taking time, so tried with only few parameters. So more parameters can be passed to Grid Search CV to achieve more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53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Background &amp; Introduction</a:t>
            </a: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marL="201168" lvl="1" indent="0" algn="just">
              <a:buNone/>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201168" lvl="1" indent="0" algn="just">
              <a:buNone/>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Business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For the loan amount of 5 (in Indonesian Rupiah), payback amount should be 6 (in Indonesian Rupiah), while, for the loan amount of 10 (in Indonesian Rupiah), the payback amount should be 12 (in Indonesian Rupiah). </a:t>
            </a:r>
          </a:p>
          <a:p>
            <a:pPr marL="0" indent="0">
              <a:buNone/>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goal here is to build a model which can be used to predict in terms of a probability for each loan transaction, whether the customer will be paying back the loaned amount within 5 days of insurance of loan. In this case, Label ‘1’ indicates that the loan has been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payed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payed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i.e. defaulter.  </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Approach to Data Cleaning</a:t>
            </a:r>
          </a:p>
        </p:txBody>
      </p:sp>
      <p:sp>
        <p:nvSpPr>
          <p:cNvPr id="3" name="Content Placeholder 2"/>
          <p:cNvSpPr>
            <a:spLocks noGrp="1"/>
          </p:cNvSpPr>
          <p:nvPr>
            <p:ph idx="1"/>
          </p:nvPr>
        </p:nvSpPr>
        <p:spPr/>
        <p:txBody>
          <a:bodyPr>
            <a:normAutofit/>
          </a:bodyPr>
          <a:lstStyle/>
          <a:p>
            <a:pPr>
              <a:buNone/>
            </a:pP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sz="1800" dirty="0">
                <a:latin typeface="Times New Roman" panose="02020603050405020304" pitchFamily="18" charset="0"/>
                <a:cs typeface="Times New Roman" panose="02020603050405020304" pitchFamily="18" charset="0"/>
              </a:rPr>
              <a:t>Drop duplicates rows if present in dataset. Then we check for the null values present in our dataset. </a:t>
            </a:r>
          </a:p>
          <a:p>
            <a:pPr>
              <a:buFont typeface="Arial" charset="0"/>
              <a:buChar char="•"/>
            </a:pPr>
            <a:r>
              <a:rPr lang="en-US" sz="1800" dirty="0">
                <a:latin typeface="Times New Roman" panose="02020603050405020304" pitchFamily="18" charset="0"/>
                <a:cs typeface="Times New Roman" panose="02020603050405020304" pitchFamily="18" charset="0"/>
              </a:rPr>
              <a:t>If null values are present then fill it via mean, median or mode. Or also you can remove that rows but kindly check it properly.</a:t>
            </a:r>
          </a:p>
          <a:p>
            <a:pPr>
              <a:buFont typeface="Arial" charset="0"/>
              <a:buChar char="•"/>
            </a:pPr>
            <a:r>
              <a:rPr lang="en-US" sz="1800" dirty="0">
                <a:latin typeface="Times New Roman" panose="02020603050405020304" pitchFamily="18" charset="0"/>
                <a:cs typeface="Times New Roman" panose="02020603050405020304" pitchFamily="18" charset="0"/>
              </a:rPr>
              <a:t>Here in the given data set there are no null values.</a:t>
            </a:r>
          </a:p>
          <a:p>
            <a:pPr>
              <a:buFont typeface="Arial" charset="0"/>
              <a:buChar char="•"/>
            </a:pPr>
            <a:r>
              <a:rPr lang="en-US" sz="1800" dirty="0">
                <a:latin typeface="Times New Roman" panose="02020603050405020304" pitchFamily="18" charset="0"/>
                <a:cs typeface="Times New Roman" panose="02020603050405020304" pitchFamily="18" charset="0"/>
              </a:rPr>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dirty="0">
              <a:latin typeface="Times New Roman" panose="02020603050405020304" pitchFamily="18" charset="0"/>
              <a:cs typeface="Times New Roman" panose="02020603050405020304" pitchFamily="18" charset="0"/>
            </a:endParaRPr>
          </a:p>
          <a:p>
            <a:pPr marL="0" lv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normAutofit/>
          </a:bodyPr>
          <a:lstStyle/>
          <a:p>
            <a:r>
              <a:rPr lang="en-IN" sz="3200" dirty="0">
                <a:latin typeface="Times New Roman" panose="02020603050405020304" pitchFamily="18" charset="0"/>
                <a:cs typeface="Times New Roman" panose="02020603050405020304" pitchFamily="18" charset="0"/>
              </a:rPr>
              <a:t>Approach to Data Cleaning (Cntd…)</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*Here we have some errors in the dataset.  The min value is less than 0 for some features – ‘</a:t>
            </a:r>
            <a:r>
              <a:rPr lang="en-US" sz="1600" dirty="0" err="1">
                <a:latin typeface="Times New Roman" panose="02020603050405020304" pitchFamily="18" charset="0"/>
                <a:cs typeface="Times New Roman" panose="02020603050405020304" pitchFamily="18" charset="0"/>
              </a:rPr>
              <a:t>aon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daily_decr30’,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daily_decr90’,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rental30</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rental90</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last_rech_date_ma</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last_rech_date_da</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medianmarechprebal30’, ‘medianmarechprebal90</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So modifying all the negative values to positive values.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52B4F9-1E4B-4AE0-952C-D871ACF19F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1542" y="2964107"/>
            <a:ext cx="7920990" cy="2341491"/>
          </a:xfrm>
          <a:prstGeom prst="rect">
            <a:avLst/>
          </a:prstGeom>
          <a:noFill/>
          <a:ln>
            <a:noFill/>
          </a:ln>
        </p:spPr>
      </p:pic>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Approach to Data Cleaning (Cntd…)</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 We also check the correlation of our dataset to check the correlation of the columns with each other. If columns are highly correlated or above then remove those columns to avoid multi coli-</a:t>
            </a:r>
            <a:r>
              <a:rPr lang="en-US" sz="1800" dirty="0" err="1">
                <a:latin typeface="Times New Roman" panose="02020603050405020304" pitchFamily="18" charset="0"/>
                <a:cs typeface="Times New Roman" panose="02020603050405020304" pitchFamily="18" charset="0"/>
              </a:rPr>
              <a:t>nearity</a:t>
            </a:r>
            <a:r>
              <a:rPr lang="en-US" sz="1800" dirty="0">
                <a:latin typeface="Times New Roman" panose="02020603050405020304" pitchFamily="18" charset="0"/>
                <a:cs typeface="Times New Roman" panose="02020603050405020304" pitchFamily="18" charset="0"/>
              </a:rPr>
              <a:t> problem.</a:t>
            </a:r>
          </a:p>
          <a:p>
            <a:r>
              <a:rPr lang="en-US" sz="1800" dirty="0">
                <a:latin typeface="Times New Roman" panose="02020603050405020304" pitchFamily="18" charset="0"/>
                <a:cs typeface="Times New Roman" panose="02020603050405020304" pitchFamily="18" charset="0"/>
              </a:rPr>
              <a:t>* This can be achieved by looking at the Variance inflation factor of each feature. VIF less than 5 is acceptable, if a feature is having a VIF of more than 5 then that feature should be either transformed or removed.</a:t>
            </a:r>
          </a:p>
          <a:p>
            <a:r>
              <a:rPr lang="en-US" sz="1800" dirty="0">
                <a:latin typeface="Times New Roman" panose="02020603050405020304" pitchFamily="18" charset="0"/>
                <a:cs typeface="Times New Roman" panose="02020603050405020304" pitchFamily="18" charset="0"/>
              </a:rPr>
              <a:t>* After removing features having highest VIF, step by step we have only 24 features left.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95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1800" b="1" dirty="0"/>
          </a:p>
          <a:p>
            <a:endParaRPr lang="en-IN" dirty="0"/>
          </a:p>
        </p:txBody>
      </p:sp>
      <p:pic>
        <p:nvPicPr>
          <p:cNvPr id="4" name="Picture 3">
            <a:extLst>
              <a:ext uri="{FF2B5EF4-FFF2-40B4-BE49-F238E27FC236}">
                <a16:creationId xmlns:a16="http://schemas.microsoft.com/office/drawing/2014/main" id="{88E440E4-B345-4AB6-AC9D-B7CF3EC779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438" y="527364"/>
            <a:ext cx="3074377" cy="5341730"/>
          </a:xfrm>
          <a:prstGeom prst="rect">
            <a:avLst/>
          </a:prstGeom>
          <a:noFill/>
          <a:ln>
            <a:noFill/>
          </a:ln>
        </p:spPr>
      </p:pic>
    </p:spTree>
    <p:extLst>
      <p:ext uri="{BB962C8B-B14F-4D97-AF65-F5344CB8AC3E}">
        <p14:creationId xmlns:p14="http://schemas.microsoft.com/office/powerpoint/2010/main" val="216471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Approach to Data Cleaning (Cntd…)</a:t>
            </a:r>
          </a:p>
        </p:txBody>
      </p:sp>
      <p:sp>
        <p:nvSpPr>
          <p:cNvPr id="3" name="Content Placeholder 2"/>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 We extract data from date column and make new columns like day, month and year to see the outcomes with our target column that is label.</a:t>
            </a:r>
          </a:p>
          <a:p>
            <a:r>
              <a:rPr lang="en-US" sz="1800" dirty="0">
                <a:latin typeface="Times New Roman" panose="02020603050405020304" pitchFamily="18" charset="0"/>
                <a:cs typeface="Times New Roman" panose="02020603050405020304" pitchFamily="18" charset="0"/>
              </a:rPr>
              <a:t>* We delete the </a:t>
            </a:r>
            <a:r>
              <a:rPr lang="en-US" sz="1800" dirty="0" err="1">
                <a:latin typeface="Times New Roman" panose="02020603050405020304" pitchFamily="18" charset="0"/>
                <a:cs typeface="Times New Roman" panose="02020603050405020304" pitchFamily="18" charset="0"/>
              </a:rPr>
              <a:t>pcircle</a:t>
            </a:r>
            <a:r>
              <a:rPr lang="en-US" sz="1800" dirty="0">
                <a:latin typeface="Times New Roman" panose="02020603050405020304" pitchFamily="18" charset="0"/>
                <a:cs typeface="Times New Roman" panose="02020603050405020304" pitchFamily="18" charset="0"/>
              </a:rPr>
              <a:t> column because it has only one unique value that tells that collected data is only for one circle.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We remove outliers only if we loose less than 10% of data. And here 20% of data is outliers so not removing them.</a:t>
            </a:r>
          </a:p>
          <a:p>
            <a:endParaRPr lang="en-US" sz="1800" dirty="0">
              <a:latin typeface="Times New Roman" panose="02020603050405020304" pitchFamily="18" charset="0"/>
              <a:cs typeface="Times New Roman" panose="02020603050405020304" pitchFamily="18" charset="0"/>
            </a:endParaRPr>
          </a:p>
          <a:p>
            <a:pPr marL="0" lvl="0" indent="0" algn="just">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E1A4BF-F68E-4579-83FE-B39A365595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6778" y="3049609"/>
            <a:ext cx="3416661" cy="2354163"/>
          </a:xfrm>
          <a:prstGeom prst="rect">
            <a:avLst/>
          </a:prstGeom>
          <a:noFill/>
          <a:ln>
            <a:noFill/>
          </a:ln>
        </p:spPr>
      </p:pic>
    </p:spTree>
    <p:extLst>
      <p:ext uri="{BB962C8B-B14F-4D97-AF65-F5344CB8AC3E}">
        <p14:creationId xmlns:p14="http://schemas.microsoft.com/office/powerpoint/2010/main" val="404953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Visualization</a:t>
            </a:r>
            <a:r>
              <a:rPr lang="en-IN" dirty="0"/>
              <a:t>.</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 We plot correlation matrix via heatmap to see the correlation of the columns with other  columns. </a:t>
            </a:r>
          </a:p>
          <a:p>
            <a:pPr marL="0" indent="0">
              <a:buNone/>
            </a:pPr>
            <a:endParaRPr lang="en-IN" sz="1800" dirty="0">
              <a:latin typeface="Times New Roman" panose="02020603050405020304" pitchFamily="18" charset="0"/>
              <a:cs typeface="Times New Roman" panose="02020603050405020304" pitchFamily="18" charset="0"/>
            </a:endParaRPr>
          </a:p>
          <a:p>
            <a:pPr lvl="0"/>
            <a:endParaRPr lang="en-IN" sz="1800" dirty="0">
              <a:latin typeface="Times New Roman" panose="02020603050405020304" pitchFamily="18" charset="0"/>
              <a:cs typeface="Times New Roman" panose="02020603050405020304" pitchFamily="18" charset="0"/>
            </a:endParaRPr>
          </a:p>
          <a:p>
            <a:pPr lvl="0"/>
            <a:endParaRPr lang="en-IN" sz="1800" dirty="0">
              <a:latin typeface="Times New Roman" panose="02020603050405020304" pitchFamily="18" charset="0"/>
              <a:cs typeface="Times New Roman" panose="02020603050405020304" pitchFamily="18" charset="0"/>
            </a:endParaRPr>
          </a:p>
          <a:p>
            <a:pPr lvl="0"/>
            <a:endParaRPr lang="en-IN" sz="1800" dirty="0">
              <a:latin typeface="Times New Roman" panose="02020603050405020304" pitchFamily="18" charset="0"/>
              <a:cs typeface="Times New Roman" panose="02020603050405020304" pitchFamily="18" charset="0"/>
            </a:endParaRPr>
          </a:p>
          <a:p>
            <a:pPr lvl="0"/>
            <a:endParaRPr lang="en-IN" sz="1800" dirty="0">
              <a:latin typeface="Times New Roman" panose="02020603050405020304" pitchFamily="18" charset="0"/>
              <a:cs typeface="Times New Roman" panose="02020603050405020304" pitchFamily="18" charset="0"/>
            </a:endParaRPr>
          </a:p>
          <a:p>
            <a:pPr lvl="0"/>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2981F7-6DD4-47BC-BD5B-94D6D1FAC6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9385" y="2170423"/>
            <a:ext cx="7060223" cy="4538108"/>
          </a:xfrm>
          <a:prstGeom prst="rect">
            <a:avLst/>
          </a:prstGeom>
          <a:noFill/>
          <a:ln>
            <a:noFill/>
          </a:ln>
        </p:spPr>
      </p:pic>
    </p:spTree>
    <p:extLst>
      <p:ext uri="{BB962C8B-B14F-4D97-AF65-F5344CB8AC3E}">
        <p14:creationId xmlns:p14="http://schemas.microsoft.com/office/powerpoint/2010/main" val="11993004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633</TotalTime>
  <Words>1248</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Project Report  on  Micro Credit Loan Defaulters</vt:lpstr>
      <vt:lpstr>Background &amp; Introduction</vt:lpstr>
      <vt:lpstr>Business Problem</vt:lpstr>
      <vt:lpstr>Approach to Data Cleaning</vt:lpstr>
      <vt:lpstr>Approach to Data Cleaning (Cntd…)</vt:lpstr>
      <vt:lpstr>Approach to Data Cleaning (Cntd…)</vt:lpstr>
      <vt:lpstr>PowerPoint Presentation</vt:lpstr>
      <vt:lpstr>Approach to Data Cleaning (Cntd…)</vt:lpstr>
      <vt:lpstr>Visualization.</vt:lpstr>
      <vt:lpstr>Visualization.</vt:lpstr>
      <vt:lpstr>Modelling part</vt:lpstr>
      <vt:lpstr>Modelling part</vt:lpstr>
      <vt:lpstr>Modelling part</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Saikrishna Padamatinti</cp:lastModifiedBy>
  <cp:revision>29</cp:revision>
  <dcterms:created xsi:type="dcterms:W3CDTF">2020-09-21T05:45:24Z</dcterms:created>
  <dcterms:modified xsi:type="dcterms:W3CDTF">2021-11-22T16:41:26Z</dcterms:modified>
</cp:coreProperties>
</file>