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6" r:id="rId7"/>
    <p:sldId id="265" r:id="rId8"/>
    <p:sldId id="262" r:id="rId9"/>
    <p:sldId id="268" r:id="rId10"/>
    <p:sldId id="272" r:id="rId11"/>
    <p:sldId id="273" r:id="rId12"/>
    <p:sldId id="270"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9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09-12-2021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09-12-2021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normAutofit/>
          </a:bodyPr>
          <a:lstStyle/>
          <a:p>
            <a:pPr algn="ctr"/>
            <a:r>
              <a:rPr lang="en-IN" sz="3200" b="1" dirty="0">
                <a:latin typeface="+mn-lt"/>
              </a:rPr>
              <a:t>Project Report </a:t>
            </a:r>
            <a:br>
              <a:rPr lang="en-IN" sz="3200" b="1" dirty="0">
                <a:latin typeface="+mn-lt"/>
              </a:rPr>
            </a:br>
            <a:r>
              <a:rPr lang="en-IN" sz="3200" b="1" dirty="0">
                <a:latin typeface="+mn-lt"/>
              </a:rPr>
              <a:t>on </a:t>
            </a:r>
            <a:br>
              <a:rPr lang="en-IN" sz="3200" b="1" dirty="0">
                <a:latin typeface="+mn-lt"/>
              </a:rPr>
            </a:br>
            <a:r>
              <a:rPr lang="en-IN" sz="3200" b="1" dirty="0">
                <a:latin typeface="+mn-lt"/>
              </a:rPr>
              <a:t>Used Car Price Prediction</a:t>
            </a: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a:t>By</a:t>
            </a:r>
            <a:r>
              <a:rPr lang="en-IN" sz="2000" b="1" cap="none" dirty="0"/>
              <a:t>:</a:t>
            </a:r>
            <a:endParaRPr lang="en-IN" sz="2000" b="1" dirty="0"/>
          </a:p>
          <a:p>
            <a:pPr algn="ctr"/>
            <a:r>
              <a:rPr lang="en-IN" sz="2000" dirty="0"/>
              <a:t>Saikrishna Padamatinti</a:t>
            </a:r>
          </a:p>
          <a:p>
            <a:pPr algn="ct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Modelling part</a:t>
            </a:r>
          </a:p>
        </p:txBody>
      </p:sp>
      <p:sp>
        <p:nvSpPr>
          <p:cNvPr id="5" name="Content Placeholder 4">
            <a:extLst>
              <a:ext uri="{FF2B5EF4-FFF2-40B4-BE49-F238E27FC236}">
                <a16:creationId xmlns:a16="http://schemas.microsoft.com/office/drawing/2014/main" id="{B12E9CB2-2E91-4AE4-8997-8608ECD46509}"/>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2FA9385-B115-4884-9264-8A6C12E35B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8543" y="2049379"/>
            <a:ext cx="7888504" cy="3356810"/>
          </a:xfrm>
          <a:prstGeom prst="rect">
            <a:avLst/>
          </a:prstGeom>
          <a:noFill/>
          <a:ln>
            <a:noFill/>
          </a:ln>
        </p:spPr>
      </p:pic>
    </p:spTree>
    <p:extLst>
      <p:ext uri="{BB962C8B-B14F-4D97-AF65-F5344CB8AC3E}">
        <p14:creationId xmlns:p14="http://schemas.microsoft.com/office/powerpoint/2010/main" val="118866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Modelling part</a:t>
            </a:r>
          </a:p>
        </p:txBody>
      </p:sp>
      <p:sp>
        <p:nvSpPr>
          <p:cNvPr id="5" name="Content Placeholder 4">
            <a:extLst>
              <a:ext uri="{FF2B5EF4-FFF2-40B4-BE49-F238E27FC236}">
                <a16:creationId xmlns:a16="http://schemas.microsoft.com/office/drawing/2014/main" id="{4F584EDF-B121-4086-9682-A09CBD5AF721}"/>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83C06700-F25A-4C70-8160-6D2F4F925A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00618"/>
            <a:ext cx="9599381" cy="3216814"/>
          </a:xfrm>
          <a:prstGeom prst="rect">
            <a:avLst/>
          </a:prstGeom>
          <a:noFill/>
          <a:ln>
            <a:noFill/>
          </a:ln>
        </p:spPr>
      </p:pic>
    </p:spTree>
    <p:extLst>
      <p:ext uri="{BB962C8B-B14F-4D97-AF65-F5344CB8AC3E}">
        <p14:creationId xmlns:p14="http://schemas.microsoft.com/office/powerpoint/2010/main" val="33166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Modelling part</a:t>
            </a:r>
          </a:p>
        </p:txBody>
      </p:sp>
      <p:sp>
        <p:nvSpPr>
          <p:cNvPr id="8" name="Content Placeholder 7">
            <a:extLst>
              <a:ext uri="{FF2B5EF4-FFF2-40B4-BE49-F238E27FC236}">
                <a16:creationId xmlns:a16="http://schemas.microsoft.com/office/drawing/2014/main" id="{3CBD3C86-E547-4100-9A35-60E4F6B64292}"/>
              </a:ext>
            </a:extLst>
          </p:cNvPr>
          <p:cNvSpPr>
            <a:spLocks noGrp="1"/>
          </p:cNvSpPr>
          <p:nvPr>
            <p:ph idx="1"/>
          </p:nvPr>
        </p:nvSpPr>
        <p:spPr>
          <a:xfrm>
            <a:off x="1097280" y="1737360"/>
            <a:ext cx="10058400" cy="4023360"/>
          </a:xfrm>
        </p:spPr>
        <p:txBody>
          <a:bodyPr/>
          <a:lstStyle/>
          <a:p>
            <a:endParaRPr lang="en-IN" dirty="0"/>
          </a:p>
        </p:txBody>
      </p:sp>
      <p:pic>
        <p:nvPicPr>
          <p:cNvPr id="4" name="Picture 3">
            <a:extLst>
              <a:ext uri="{FF2B5EF4-FFF2-40B4-BE49-F238E27FC236}">
                <a16:creationId xmlns:a16="http://schemas.microsoft.com/office/drawing/2014/main" id="{595B12CB-787C-4D3B-AFD2-76C2EA8741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3979" y="2095500"/>
            <a:ext cx="6070081" cy="2107532"/>
          </a:xfrm>
          <a:prstGeom prst="rect">
            <a:avLst/>
          </a:prstGeom>
          <a:noFill/>
          <a:ln>
            <a:noFill/>
          </a:ln>
        </p:spPr>
      </p:pic>
      <p:pic>
        <p:nvPicPr>
          <p:cNvPr id="5" name="Picture 4">
            <a:extLst>
              <a:ext uri="{FF2B5EF4-FFF2-40B4-BE49-F238E27FC236}">
                <a16:creationId xmlns:a16="http://schemas.microsoft.com/office/drawing/2014/main" id="{853EA23A-CFA4-4DDA-894A-5D8BF3F9A9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1156" y="4311065"/>
            <a:ext cx="4846320" cy="739140"/>
          </a:xfrm>
          <a:prstGeom prst="rect">
            <a:avLst/>
          </a:prstGeom>
          <a:noFill/>
          <a:ln>
            <a:noFill/>
          </a:ln>
        </p:spPr>
      </p:pic>
    </p:spTree>
    <p:extLst>
      <p:ext uri="{BB962C8B-B14F-4D97-AF65-F5344CB8AC3E}">
        <p14:creationId xmlns:p14="http://schemas.microsoft.com/office/powerpoint/2010/main" val="1994812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Conclusion,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ElasticNet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chosen as the best model with Root mean squared error of 309564.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53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Background &amp; Introduction</a:t>
            </a:r>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With the covid 19 impact in the market, a lot of changes happened in the car market. Now some cars are in demand hence making them costly and some are not in demand hence cheaper. So intuition is to build a machine learning model with the data gathered from  car trading web sites.</a:t>
            </a:r>
          </a:p>
        </p:txBody>
      </p:sp>
    </p:spTree>
    <p:extLst>
      <p:ext uri="{BB962C8B-B14F-4D97-AF65-F5344CB8AC3E}">
        <p14:creationId xmlns:p14="http://schemas.microsoft.com/office/powerpoint/2010/main" val="79066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Business Problem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sample data is gathered from CarDekho.com using Web scraping with selenium for 3 different locations Hyderabad, Bangalore and Mumbai. A total of 4500 records is collected.</a:t>
            </a:r>
          </a:p>
          <a:p>
            <a:pPr>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goal here is to build a model which can be used to predict </a:t>
            </a:r>
            <a:r>
              <a:rPr lang="en-IN" sz="1600" dirty="0">
                <a:latin typeface="Times New Roman" panose="02020603050405020304" pitchFamily="18" charset="0"/>
                <a:ea typeface="Calibri" panose="020F0502020204030204" pitchFamily="34" charset="0"/>
                <a:cs typeface="Times New Roman" panose="02020603050405020304" pitchFamily="18" charset="0"/>
              </a:rPr>
              <a:t>the price of used cars.</a:t>
            </a:r>
          </a:p>
        </p:txBody>
      </p:sp>
    </p:spTree>
    <p:extLst>
      <p:ext uri="{BB962C8B-B14F-4D97-AF65-F5344CB8AC3E}">
        <p14:creationId xmlns:p14="http://schemas.microsoft.com/office/powerpoint/2010/main" val="39762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Feature Engineering</a:t>
            </a:r>
          </a:p>
        </p:txBody>
      </p:sp>
      <p:sp>
        <p:nvSpPr>
          <p:cNvPr id="5" name="Content Placeholder 4">
            <a:extLst>
              <a:ext uri="{FF2B5EF4-FFF2-40B4-BE49-F238E27FC236}">
                <a16:creationId xmlns:a16="http://schemas.microsoft.com/office/drawing/2014/main" id="{A305DF5F-9AF8-4E91-AB90-238AFBC8B29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99D0ECD3-C3B7-492F-846C-C8EF0B295D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14577"/>
            <a:ext cx="5722620" cy="1714500"/>
          </a:xfrm>
          <a:prstGeom prst="rect">
            <a:avLst/>
          </a:prstGeom>
          <a:noFill/>
          <a:ln>
            <a:noFill/>
          </a:ln>
        </p:spPr>
      </p:pic>
      <p:pic>
        <p:nvPicPr>
          <p:cNvPr id="8" name="Picture 7">
            <a:extLst>
              <a:ext uri="{FF2B5EF4-FFF2-40B4-BE49-F238E27FC236}">
                <a16:creationId xmlns:a16="http://schemas.microsoft.com/office/drawing/2014/main" id="{55D877F7-5482-48C4-A77B-FE502DF87F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4690" y="4267870"/>
            <a:ext cx="5722620" cy="1668780"/>
          </a:xfrm>
          <a:prstGeom prst="rect">
            <a:avLst/>
          </a:prstGeom>
          <a:noFill/>
          <a:ln>
            <a:noFill/>
          </a:ln>
        </p:spPr>
      </p:pic>
    </p:spTree>
    <p:extLst>
      <p:ext uri="{BB962C8B-B14F-4D97-AF65-F5344CB8AC3E}">
        <p14:creationId xmlns:p14="http://schemas.microsoft.com/office/powerpoint/2010/main" val="120226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527"/>
            <a:ext cx="10058400" cy="1450757"/>
          </a:xfrm>
        </p:spPr>
        <p:txBody>
          <a:bodyPr>
            <a:normAutofit/>
          </a:bodyPr>
          <a:lstStyle/>
          <a:p>
            <a:r>
              <a:rPr lang="en-IN" sz="3200" dirty="0">
                <a:latin typeface="Times New Roman" panose="02020603050405020304" pitchFamily="18" charset="0"/>
                <a:cs typeface="Times New Roman" panose="02020603050405020304" pitchFamily="18" charset="0"/>
              </a:rPr>
              <a:t>Feature Engineering (</a:t>
            </a:r>
            <a:r>
              <a:rPr lang="en-IN" sz="3200" dirty="0" err="1">
                <a:latin typeface="Times New Roman" panose="02020603050405020304" pitchFamily="18" charset="0"/>
                <a:cs typeface="Times New Roman" panose="02020603050405020304" pitchFamily="18" charset="0"/>
              </a:rPr>
              <a:t>Cntd</a:t>
            </a:r>
            <a:r>
              <a:rPr lang="en-IN"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a:bodyPr>
          <a:lstStyle/>
          <a:p>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74507C-10B7-4670-A635-F15819ADD9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7211" y="1845734"/>
            <a:ext cx="3520440" cy="5181600"/>
          </a:xfrm>
          <a:prstGeom prst="rect">
            <a:avLst/>
          </a:prstGeom>
          <a:noFill/>
          <a:ln>
            <a:noFill/>
          </a:ln>
        </p:spPr>
      </p:pic>
    </p:spTree>
    <p:extLst>
      <p:ext uri="{BB962C8B-B14F-4D97-AF65-F5344CB8AC3E}">
        <p14:creationId xmlns:p14="http://schemas.microsoft.com/office/powerpoint/2010/main" val="1187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1800" b="1" dirty="0"/>
          </a:p>
          <a:p>
            <a:endParaRPr lang="en-IN" dirty="0"/>
          </a:p>
        </p:txBody>
      </p:sp>
      <p:pic>
        <p:nvPicPr>
          <p:cNvPr id="4" name="Picture 3">
            <a:extLst>
              <a:ext uri="{FF2B5EF4-FFF2-40B4-BE49-F238E27FC236}">
                <a16:creationId xmlns:a16="http://schemas.microsoft.com/office/drawing/2014/main" id="{88E440E4-B345-4AB6-AC9D-B7CF3EC779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438" y="527364"/>
            <a:ext cx="3074377" cy="5341730"/>
          </a:xfrm>
          <a:prstGeom prst="rect">
            <a:avLst/>
          </a:prstGeom>
          <a:noFill/>
          <a:ln>
            <a:noFill/>
          </a:ln>
        </p:spPr>
      </p:pic>
    </p:spTree>
    <p:extLst>
      <p:ext uri="{BB962C8B-B14F-4D97-AF65-F5344CB8AC3E}">
        <p14:creationId xmlns:p14="http://schemas.microsoft.com/office/powerpoint/2010/main" val="216471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Feature Engineering (Cntd…)</a:t>
            </a:r>
          </a:p>
        </p:txBody>
      </p:sp>
      <p:sp>
        <p:nvSpPr>
          <p:cNvPr id="3" name="Content Placeholder 2"/>
          <p:cNvSpPr>
            <a:spLocks noGrp="1"/>
          </p:cNvSpPr>
          <p:nvPr>
            <p:ph idx="1"/>
          </p:nvPr>
        </p:nvSpPr>
        <p:spPr/>
        <p:txBody>
          <a:bodyPr>
            <a:no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Most of the features have extra suffix like for example amount feature has lakh and </a:t>
            </a:r>
            <a:r>
              <a:rPr lang="en-US" sz="1800" dirty="0" err="1">
                <a:latin typeface="Times New Roman" panose="02020603050405020304" pitchFamily="18" charset="0"/>
                <a:cs typeface="Times New Roman" panose="02020603050405020304" pitchFamily="18" charset="0"/>
              </a:rPr>
              <a:t>cr</a:t>
            </a:r>
            <a:r>
              <a:rPr lang="en-US" sz="1800" dirty="0">
                <a:latin typeface="Times New Roman" panose="02020603050405020304" pitchFamily="18" charset="0"/>
                <a:cs typeface="Times New Roman" panose="02020603050405020304" pitchFamily="18" charset="0"/>
              </a:rPr>
              <a:t> as suffix while mileage has kms as suffix. All the features are transformed to remove unnecessary suffixes. </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lvl="0" indent="0" algn="just">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811804-EC1C-4F1C-ABBC-6F815745A0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6087" y="2877753"/>
            <a:ext cx="4008120" cy="3284220"/>
          </a:xfrm>
          <a:prstGeom prst="rect">
            <a:avLst/>
          </a:prstGeom>
          <a:noFill/>
          <a:ln>
            <a:noFill/>
          </a:ln>
        </p:spPr>
      </p:pic>
    </p:spTree>
    <p:extLst>
      <p:ext uri="{BB962C8B-B14F-4D97-AF65-F5344CB8AC3E}">
        <p14:creationId xmlns:p14="http://schemas.microsoft.com/office/powerpoint/2010/main" val="404953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Modelling</a:t>
            </a:r>
            <a:r>
              <a:rPr lang="en-IN" dirty="0"/>
              <a:t> </a:t>
            </a:r>
            <a:r>
              <a:rPr lang="en-IN" sz="3200" dirty="0">
                <a:latin typeface="Times New Roman" panose="02020603050405020304" pitchFamily="18" charset="0"/>
                <a:cs typeface="Times New Roman" panose="02020603050405020304" pitchFamily="18" charset="0"/>
              </a:rPr>
              <a:t>part</a:t>
            </a:r>
          </a:p>
        </p:txBody>
      </p:sp>
      <p:sp>
        <p:nvSpPr>
          <p:cNvPr id="3" name="Content Placeholder 2"/>
          <p:cNvSpPr>
            <a:spLocks noGrp="1"/>
          </p:cNvSpPr>
          <p:nvPr>
            <p:ph idx="1"/>
          </p:nvPr>
        </p:nvSpPr>
        <p:spPr>
          <a:xfrm>
            <a:off x="1097280" y="1845734"/>
            <a:ext cx="10332720" cy="4203374"/>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 * using </a:t>
            </a:r>
            <a:r>
              <a:rPr lang="en-US" sz="1600" dirty="0" err="1">
                <a:latin typeface="Times New Roman" panose="02020603050405020304" pitchFamily="18" charset="0"/>
                <a:cs typeface="Times New Roman" panose="02020603050405020304" pitchFamily="18" charset="0"/>
              </a:rPr>
              <a:t>train_test_Split</a:t>
            </a:r>
            <a:r>
              <a:rPr lang="en-US" sz="1600" dirty="0">
                <a:latin typeface="Times New Roman" panose="02020603050405020304" pitchFamily="18" charset="0"/>
                <a:cs typeface="Times New Roman" panose="02020603050405020304" pitchFamily="18" charset="0"/>
              </a:rPr>
              <a:t>, split the data in to train and test part with 33% of test data.</a:t>
            </a:r>
          </a:p>
          <a:p>
            <a:pPr marL="0" indent="0">
              <a:buNone/>
            </a:pPr>
            <a:r>
              <a:rPr lang="en-US" sz="1600" dirty="0">
                <a:latin typeface="Times New Roman" panose="02020603050405020304" pitchFamily="18" charset="0"/>
                <a:cs typeface="Times New Roman" panose="02020603050405020304" pitchFamily="18" charset="0"/>
              </a:rPr>
              <a:t> * all the features values are not in the same range so fit </a:t>
            </a:r>
            <a:r>
              <a:rPr lang="en-US" sz="1600" dirty="0" err="1">
                <a:latin typeface="Times New Roman" panose="02020603050405020304" pitchFamily="18" charset="0"/>
                <a:cs typeface="Times New Roman" panose="02020603050405020304" pitchFamily="18" charset="0"/>
              </a:rPr>
              <a:t>standardScaler</a:t>
            </a:r>
            <a:r>
              <a:rPr lang="en-US" sz="1600" dirty="0">
                <a:latin typeface="Times New Roman" panose="02020603050405020304" pitchFamily="18" charset="0"/>
                <a:cs typeface="Times New Roman" panose="02020603050405020304" pitchFamily="18" charset="0"/>
              </a:rPr>
              <a:t> on the train data and transform the train and test data.</a:t>
            </a:r>
          </a:p>
          <a:p>
            <a:pPr marL="0" indent="0">
              <a:buNone/>
            </a:pPr>
            <a:r>
              <a:rPr lang="en-US" sz="1600" dirty="0">
                <a:latin typeface="Times New Roman" panose="02020603050405020304" pitchFamily="18" charset="0"/>
                <a:cs typeface="Times New Roman" panose="02020603050405020304" pitchFamily="18" charset="0"/>
              </a:rPr>
              <a:t> * Train the Linear Regression model, Support Vector Regressor and Random Forest Regressor on the training data and compared the root mean squared error values.</a:t>
            </a:r>
          </a:p>
          <a:p>
            <a:pPr marL="0" indent="0">
              <a:buNone/>
            </a:pPr>
            <a:r>
              <a:rPr lang="en-US" sz="1600" dirty="0">
                <a:latin typeface="Times New Roman" panose="02020603050405020304" pitchFamily="18" charset="0"/>
                <a:cs typeface="Times New Roman" panose="02020603050405020304" pitchFamily="18" charset="0"/>
              </a:rPr>
              <a:t>* Finally choosing Linear Regression as the best model for hyperparameter tuning.</a:t>
            </a:r>
          </a:p>
          <a:p>
            <a:pPr marL="0" indent="0">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7976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Modelling part</a:t>
            </a:r>
          </a:p>
        </p:txBody>
      </p:sp>
      <p:pic>
        <p:nvPicPr>
          <p:cNvPr id="6" name="Picture 5">
            <a:extLst>
              <a:ext uri="{FF2B5EF4-FFF2-40B4-BE49-F238E27FC236}">
                <a16:creationId xmlns:a16="http://schemas.microsoft.com/office/drawing/2014/main" id="{98C1F39F-125B-4370-B038-3305E6E154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7448" y="1845734"/>
            <a:ext cx="4198620" cy="1882140"/>
          </a:xfrm>
          <a:prstGeom prst="rect">
            <a:avLst/>
          </a:prstGeom>
          <a:noFill/>
          <a:ln>
            <a:noFill/>
          </a:ln>
        </p:spPr>
      </p:pic>
      <p:pic>
        <p:nvPicPr>
          <p:cNvPr id="7" name="Content Placeholder 6">
            <a:extLst>
              <a:ext uri="{FF2B5EF4-FFF2-40B4-BE49-F238E27FC236}">
                <a16:creationId xmlns:a16="http://schemas.microsoft.com/office/drawing/2014/main" id="{70A51D4C-9464-4CEF-99C3-737F92B363B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09670" y="1845734"/>
            <a:ext cx="4137660" cy="1996440"/>
          </a:xfrm>
          <a:prstGeom prst="rect">
            <a:avLst/>
          </a:prstGeom>
          <a:noFill/>
          <a:ln>
            <a:noFill/>
          </a:ln>
        </p:spPr>
      </p:pic>
      <p:pic>
        <p:nvPicPr>
          <p:cNvPr id="8" name="Picture 7">
            <a:extLst>
              <a:ext uri="{FF2B5EF4-FFF2-40B4-BE49-F238E27FC236}">
                <a16:creationId xmlns:a16="http://schemas.microsoft.com/office/drawing/2014/main" id="{C1DD5ABA-CB9A-4EDE-9463-2CECB6547C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5088" y="4358841"/>
            <a:ext cx="3863340" cy="1958340"/>
          </a:xfrm>
          <a:prstGeom prst="rect">
            <a:avLst/>
          </a:prstGeom>
          <a:noFill/>
          <a:ln>
            <a:noFill/>
          </a:ln>
        </p:spPr>
      </p:pic>
      <p:pic>
        <p:nvPicPr>
          <p:cNvPr id="9" name="Picture 8">
            <a:extLst>
              <a:ext uri="{FF2B5EF4-FFF2-40B4-BE49-F238E27FC236}">
                <a16:creationId xmlns:a16="http://schemas.microsoft.com/office/drawing/2014/main" id="{CB72A4C9-B769-4DD7-988F-126FD31ECC9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09670" y="4358841"/>
            <a:ext cx="3619500" cy="1950720"/>
          </a:xfrm>
          <a:prstGeom prst="rect">
            <a:avLst/>
          </a:prstGeom>
          <a:noFill/>
          <a:ln>
            <a:noFill/>
          </a:ln>
        </p:spPr>
      </p:pic>
    </p:spTree>
    <p:extLst>
      <p:ext uri="{BB962C8B-B14F-4D97-AF65-F5344CB8AC3E}">
        <p14:creationId xmlns:p14="http://schemas.microsoft.com/office/powerpoint/2010/main" val="12986208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739</TotalTime>
  <Words>300</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Times New Roman</vt:lpstr>
      <vt:lpstr>Wingdings</vt:lpstr>
      <vt:lpstr>Retrospect</vt:lpstr>
      <vt:lpstr>Project Report  on  Used Car Price Prediction</vt:lpstr>
      <vt:lpstr>Background &amp; Introduction</vt:lpstr>
      <vt:lpstr>Business Problem</vt:lpstr>
      <vt:lpstr>Feature Engineering</vt:lpstr>
      <vt:lpstr>Feature Engineering (Cntd…)</vt:lpstr>
      <vt:lpstr>PowerPoint Presentation</vt:lpstr>
      <vt:lpstr>Feature Engineering (Cntd…)</vt:lpstr>
      <vt:lpstr>Modelling part</vt:lpstr>
      <vt:lpstr>Modelling part</vt:lpstr>
      <vt:lpstr>Modelling part</vt:lpstr>
      <vt:lpstr>Modelling part</vt:lpstr>
      <vt:lpstr>Modelling part</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Saikrishna Padamatinti</cp:lastModifiedBy>
  <cp:revision>32</cp:revision>
  <dcterms:created xsi:type="dcterms:W3CDTF">2020-09-21T05:45:24Z</dcterms:created>
  <dcterms:modified xsi:type="dcterms:W3CDTF">2021-12-09T14:21:39Z</dcterms:modified>
</cp:coreProperties>
</file>