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92" r:id="rId3"/>
    <p:sldId id="266" r:id="rId4"/>
    <p:sldId id="280" r:id="rId5"/>
    <p:sldId id="281" r:id="rId6"/>
    <p:sldId id="267" r:id="rId7"/>
    <p:sldId id="260" r:id="rId8"/>
    <p:sldId id="262" r:id="rId9"/>
    <p:sldId id="268" r:id="rId10"/>
    <p:sldId id="269" r:id="rId11"/>
    <p:sldId id="270" r:id="rId12"/>
    <p:sldId id="290" r:id="rId13"/>
    <p:sldId id="259" r:id="rId14"/>
    <p:sldId id="258" r:id="rId15"/>
    <p:sldId id="282" r:id="rId16"/>
    <p:sldId id="283" r:id="rId17"/>
    <p:sldId id="289" r:id="rId18"/>
    <p:sldId id="284" r:id="rId19"/>
    <p:sldId id="288" r:id="rId20"/>
    <p:sldId id="29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ro.umontreal.ca/~pift6080/H09/documents/papers/sparse/matsugo_etal_face_expression_conv_nnet.pdf" TargetMode="External"/><Relationship Id="rId2" Type="http://schemas.openxmlformats.org/officeDocument/2006/relationships/hyperlink" Target="http://yann.lecun.com/exdb/lenet/" TargetMode="External"/><Relationship Id="rId1" Type="http://schemas.openxmlformats.org/officeDocument/2006/relationships/slideLayout" Target="../slideLayouts/slideLayout2.xml"/><Relationship Id="rId5" Type="http://schemas.openxmlformats.org/officeDocument/2006/relationships/hyperlink" Target="https://towardsdatascience.com/a-comprehensive-guide-to-convolutional-neural-networks-the-eli5-way-3bd2b1164a53" TargetMode="External"/><Relationship Id="rId4" Type="http://schemas.openxmlformats.org/officeDocument/2006/relationships/hyperlink" Target="http://www.idsia.ch/~juergen/ijcai2011.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E7063C-B93A-4F8B-8D30-018E31C48DEB}"/>
              </a:ext>
            </a:extLst>
          </p:cNvPr>
          <p:cNvSpPr>
            <a:spLocks noGrp="1"/>
          </p:cNvSpPr>
          <p:nvPr>
            <p:ph type="ctrTitle"/>
          </p:nvPr>
        </p:nvSpPr>
        <p:spPr>
          <a:xfrm>
            <a:off x="2589213" y="1057523"/>
            <a:ext cx="8915400" cy="2504661"/>
          </a:xfrm>
        </p:spPr>
        <p:txBody>
          <a:bodyPr>
            <a:normAutofit/>
          </a:bodyPr>
          <a:lstStyle/>
          <a:p>
            <a:pPr algn="ctr"/>
            <a:r>
              <a:rPr lang="en-IN" dirty="0">
                <a:latin typeface="Times New Roman" panose="02020603050405020304" pitchFamily="18" charset="0"/>
                <a:cs typeface="Times New Roman" panose="02020603050405020304" pitchFamily="18" charset="0"/>
              </a:rPr>
              <a:t>TELUGU WORDS RECOGNITION USING CNN</a:t>
            </a:r>
          </a:p>
        </p:txBody>
      </p:sp>
      <p:sp>
        <p:nvSpPr>
          <p:cNvPr id="6" name="Subtitle 5">
            <a:extLst>
              <a:ext uri="{FF2B5EF4-FFF2-40B4-BE49-F238E27FC236}">
                <a16:creationId xmlns:a16="http://schemas.microsoft.com/office/drawing/2014/main" id="{021FF3DD-D2C5-48E9-BE2D-E91B71D5C463}"/>
              </a:ext>
            </a:extLst>
          </p:cNvPr>
          <p:cNvSpPr txBox="1">
            <a:spLocks noGrp="1"/>
          </p:cNvSpPr>
          <p:nvPr>
            <p:ph type="subTitle" idx="1"/>
          </p:nvPr>
        </p:nvSpPr>
        <p:spPr>
          <a:xfrm>
            <a:off x="7545788" y="4776788"/>
            <a:ext cx="3958825" cy="1179810"/>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Presented by:</a:t>
            </a:r>
            <a:endParaRPr lang="en-IN" sz="1000"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P.Saikrishna (15261A0539)</a:t>
            </a:r>
          </a:p>
          <a:p>
            <a:r>
              <a:rPr lang="en-IN" dirty="0">
                <a:solidFill>
                  <a:schemeClr val="tx1"/>
                </a:solidFill>
                <a:latin typeface="Times New Roman" panose="02020603050405020304" pitchFamily="18" charset="0"/>
                <a:cs typeface="Times New Roman" panose="02020603050405020304" pitchFamily="18" charset="0"/>
              </a:rPr>
              <a:t>N.Chandrashekar (16265A0510)</a:t>
            </a:r>
          </a:p>
        </p:txBody>
      </p:sp>
      <p:sp>
        <p:nvSpPr>
          <p:cNvPr id="7" name="TextBox 6">
            <a:extLst>
              <a:ext uri="{FF2B5EF4-FFF2-40B4-BE49-F238E27FC236}">
                <a16:creationId xmlns:a16="http://schemas.microsoft.com/office/drawing/2014/main" id="{0B4635F1-AE97-4CD2-A3C0-4FC8C567E235}"/>
              </a:ext>
            </a:extLst>
          </p:cNvPr>
          <p:cNvSpPr txBox="1"/>
          <p:nvPr/>
        </p:nvSpPr>
        <p:spPr>
          <a:xfrm>
            <a:off x="2120086" y="4503124"/>
            <a:ext cx="3829538"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Mentors:</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V.SUBBA RAMAIAH</a:t>
            </a:r>
            <a:r>
              <a:rPr lang="en-IN" dirty="0">
                <a:latin typeface="Times New Roman" panose="02020603050405020304" pitchFamily="18" charset="0"/>
                <a:cs typeface="Times New Roman" panose="02020603050405020304" pitchFamily="18" charset="0"/>
              </a:rPr>
              <a:t> </a:t>
            </a:r>
          </a:p>
          <a:p>
            <a:r>
              <a:rPr lang="en-IN" dirty="0"/>
              <a:t> 	</a:t>
            </a:r>
            <a:r>
              <a:rPr lang="en-IN" dirty="0">
                <a:latin typeface="Times New Roman" panose="02020603050405020304" pitchFamily="18" charset="0"/>
                <a:cs typeface="Times New Roman" panose="02020603050405020304" pitchFamily="18" charset="0"/>
              </a:rPr>
              <a:t>(Assistant Professor) </a:t>
            </a:r>
          </a:p>
          <a:p>
            <a:r>
              <a:rPr lang="en-IN" dirty="0"/>
              <a:t> </a:t>
            </a:r>
            <a:r>
              <a:rPr lang="en-IN" b="1" dirty="0">
                <a:latin typeface="Times New Roman" panose="02020603050405020304" pitchFamily="18" charset="0"/>
                <a:cs typeface="Times New Roman" panose="02020603050405020304" pitchFamily="18" charset="0"/>
              </a:rPr>
              <a:t>Mr. D.KOTESWARA RAO</a:t>
            </a:r>
            <a:r>
              <a:rPr lang="en-IN"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r>
              <a:rPr lang="en-IN" dirty="0"/>
              <a:t> 	</a:t>
            </a:r>
            <a:r>
              <a:rPr lang="en-IN" dirty="0">
                <a:latin typeface="Times New Roman" panose="02020603050405020304" pitchFamily="18" charset="0"/>
                <a:cs typeface="Times New Roman" panose="02020603050405020304" pitchFamily="18" charset="0"/>
              </a:rPr>
              <a:t>(Assistant Professor</a:t>
            </a:r>
            <a:r>
              <a:rPr lang="en-IN" dirty="0"/>
              <a:t>) </a:t>
            </a:r>
          </a:p>
        </p:txBody>
      </p:sp>
    </p:spTree>
    <p:extLst>
      <p:ext uri="{BB962C8B-B14F-4D97-AF65-F5344CB8AC3E}">
        <p14:creationId xmlns:p14="http://schemas.microsoft.com/office/powerpoint/2010/main" val="270767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439D78-A425-49A8-B962-30A5DF94D5C3}"/>
              </a:ext>
            </a:extLst>
          </p:cNvPr>
          <p:cNvPicPr>
            <a:picLocks noGrp="1" noChangeAspect="1"/>
          </p:cNvPicPr>
          <p:nvPr>
            <p:ph idx="1"/>
          </p:nvPr>
        </p:nvPicPr>
        <p:blipFill>
          <a:blip r:embed="rId2"/>
          <a:stretch>
            <a:fillRect/>
          </a:stretch>
        </p:blipFill>
        <p:spPr>
          <a:xfrm>
            <a:off x="4210756" y="756356"/>
            <a:ext cx="4028964" cy="5155494"/>
          </a:xfrm>
        </p:spPr>
      </p:pic>
      <p:sp>
        <p:nvSpPr>
          <p:cNvPr id="6" name="TextBox 5">
            <a:extLst>
              <a:ext uri="{FF2B5EF4-FFF2-40B4-BE49-F238E27FC236}">
                <a16:creationId xmlns:a16="http://schemas.microsoft.com/office/drawing/2014/main" id="{4C41DF44-30A7-4C79-B71C-59AB3102740C}"/>
              </a:ext>
            </a:extLst>
          </p:cNvPr>
          <p:cNvSpPr txBox="1"/>
          <p:nvPr/>
        </p:nvSpPr>
        <p:spPr>
          <a:xfrm>
            <a:off x="4391378" y="6265333"/>
            <a:ext cx="422204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On performing smearing along y axis</a:t>
            </a:r>
          </a:p>
        </p:txBody>
      </p:sp>
    </p:spTree>
    <p:extLst>
      <p:ext uri="{BB962C8B-B14F-4D97-AF65-F5344CB8AC3E}">
        <p14:creationId xmlns:p14="http://schemas.microsoft.com/office/powerpoint/2010/main" val="368257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0C71C0-5059-4E68-9D8C-C96A4AC94526}"/>
              </a:ext>
            </a:extLst>
          </p:cNvPr>
          <p:cNvPicPr>
            <a:picLocks noGrp="1" noChangeAspect="1"/>
          </p:cNvPicPr>
          <p:nvPr>
            <p:ph idx="1"/>
          </p:nvPr>
        </p:nvPicPr>
        <p:blipFill>
          <a:blip r:embed="rId2"/>
          <a:stretch>
            <a:fillRect/>
          </a:stretch>
        </p:blipFill>
        <p:spPr>
          <a:xfrm>
            <a:off x="3544711" y="406400"/>
            <a:ext cx="4695009" cy="5505450"/>
          </a:xfrm>
        </p:spPr>
      </p:pic>
      <p:sp>
        <p:nvSpPr>
          <p:cNvPr id="6" name="TextBox 5">
            <a:extLst>
              <a:ext uri="{FF2B5EF4-FFF2-40B4-BE49-F238E27FC236}">
                <a16:creationId xmlns:a16="http://schemas.microsoft.com/office/drawing/2014/main" id="{A955405A-4902-4FBD-933E-5BCD43DB3C9F}"/>
              </a:ext>
            </a:extLst>
          </p:cNvPr>
          <p:cNvSpPr txBox="1"/>
          <p:nvPr/>
        </p:nvSpPr>
        <p:spPr>
          <a:xfrm>
            <a:off x="3323992" y="5911850"/>
            <a:ext cx="631671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Logical and of Horizontal and Vertical smearing</a:t>
            </a:r>
          </a:p>
        </p:txBody>
      </p:sp>
    </p:spTree>
    <p:extLst>
      <p:ext uri="{BB962C8B-B14F-4D97-AF65-F5344CB8AC3E}">
        <p14:creationId xmlns:p14="http://schemas.microsoft.com/office/powerpoint/2010/main" val="279483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BBEA-445E-47B6-B799-57E38B5CDD2E}"/>
              </a:ext>
            </a:extLst>
          </p:cNvPr>
          <p:cNvSpPr>
            <a:spLocks noGrp="1"/>
          </p:cNvSpPr>
          <p:nvPr>
            <p:ph type="title"/>
          </p:nvPr>
        </p:nvSpPr>
        <p:spPr/>
        <p:txBody>
          <a:bodyPr/>
          <a:lstStyle/>
          <a:p>
            <a:r>
              <a:rPr lang="en-IN" dirty="0"/>
              <a:t>Convolutional neural network diagram</a:t>
            </a:r>
          </a:p>
        </p:txBody>
      </p:sp>
      <p:pic>
        <p:nvPicPr>
          <p:cNvPr id="5" name="Content Placeholder 4">
            <a:extLst>
              <a:ext uri="{FF2B5EF4-FFF2-40B4-BE49-F238E27FC236}">
                <a16:creationId xmlns:a16="http://schemas.microsoft.com/office/drawing/2014/main" id="{266EF427-C3C3-4752-8B87-601E61D45AF9}"/>
              </a:ext>
            </a:extLst>
          </p:cNvPr>
          <p:cNvPicPr>
            <a:picLocks noGrp="1" noChangeAspect="1"/>
          </p:cNvPicPr>
          <p:nvPr>
            <p:ph idx="1"/>
          </p:nvPr>
        </p:nvPicPr>
        <p:blipFill>
          <a:blip r:embed="rId2"/>
          <a:stretch>
            <a:fillRect/>
          </a:stretch>
        </p:blipFill>
        <p:spPr>
          <a:xfrm>
            <a:off x="1780674" y="2602089"/>
            <a:ext cx="9723939" cy="3631801"/>
          </a:xfrm>
        </p:spPr>
      </p:pic>
    </p:spTree>
    <p:extLst>
      <p:ext uri="{BB962C8B-B14F-4D97-AF65-F5344CB8AC3E}">
        <p14:creationId xmlns:p14="http://schemas.microsoft.com/office/powerpoint/2010/main" val="222554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C2D7C-51FF-434D-BF87-73F80DBE2CEE}"/>
              </a:ext>
            </a:extLst>
          </p:cNvPr>
          <p:cNvSpPr txBox="1"/>
          <p:nvPr/>
        </p:nvSpPr>
        <p:spPr>
          <a:xfrm>
            <a:off x="3009632" y="523783"/>
            <a:ext cx="5566299" cy="523220"/>
          </a:xfrm>
          <a:prstGeom prst="rect">
            <a:avLst/>
          </a:prstGeom>
          <a:noFill/>
        </p:spPr>
        <p:txBody>
          <a:bodyPr wrap="square" rtlCol="0">
            <a:spAutoFit/>
          </a:bodyPr>
          <a:lstStyle/>
          <a:p>
            <a:r>
              <a:rPr lang="en-IN" sz="2800">
                <a:latin typeface="Times New Roman" panose="02020603050405020304" pitchFamily="18" charset="0"/>
                <a:cs typeface="Times New Roman" panose="02020603050405020304" pitchFamily="18" charset="0"/>
              </a:rPr>
              <a:t>Use case </a:t>
            </a:r>
            <a:r>
              <a:rPr lang="en-IN" sz="2800" dirty="0">
                <a:latin typeface="Times New Roman" panose="02020603050405020304" pitchFamily="18" charset="0"/>
                <a:cs typeface="Times New Roman" panose="02020603050405020304" pitchFamily="18" charset="0"/>
              </a:rPr>
              <a:t>diagram</a:t>
            </a:r>
          </a:p>
        </p:txBody>
      </p:sp>
      <p:pic>
        <p:nvPicPr>
          <p:cNvPr id="5" name="Picture 4" descr="C:\Users\Mahesh\Desktop\use case.PNG">
            <a:extLst>
              <a:ext uri="{FF2B5EF4-FFF2-40B4-BE49-F238E27FC236}">
                <a16:creationId xmlns:a16="http://schemas.microsoft.com/office/drawing/2014/main" id="{4E647F4D-27F7-4B8E-B37E-3484FB3ADF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1270" y="1042987"/>
            <a:ext cx="5930283" cy="4772025"/>
          </a:xfrm>
          <a:prstGeom prst="rect">
            <a:avLst/>
          </a:prstGeom>
          <a:noFill/>
          <a:ln>
            <a:noFill/>
          </a:ln>
        </p:spPr>
      </p:pic>
    </p:spTree>
    <p:extLst>
      <p:ext uri="{BB962C8B-B14F-4D97-AF65-F5344CB8AC3E}">
        <p14:creationId xmlns:p14="http://schemas.microsoft.com/office/powerpoint/2010/main" val="40792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FA19C-7C55-4E87-B68C-FAAEB9CF56D6}"/>
              </a:ext>
            </a:extLst>
          </p:cNvPr>
          <p:cNvSpPr txBox="1"/>
          <p:nvPr/>
        </p:nvSpPr>
        <p:spPr>
          <a:xfrm>
            <a:off x="3036163" y="630315"/>
            <a:ext cx="7634796" cy="461665"/>
          </a:xfrm>
          <a:prstGeom prst="rect">
            <a:avLst/>
          </a:prstGeom>
          <a:noFill/>
        </p:spPr>
        <p:txBody>
          <a:bodyPr wrap="square" rtlCol="0">
            <a:spAutoFit/>
          </a:bodyPr>
          <a:lstStyle/>
          <a:p>
            <a:r>
              <a:rPr lang="en-IN" sz="2400" dirty="0"/>
              <a:t>Activity Diagram</a:t>
            </a:r>
          </a:p>
        </p:txBody>
      </p:sp>
      <p:pic>
        <p:nvPicPr>
          <p:cNvPr id="5" name="Picture 4" descr="E:\diagrams of chandu\flowchart.PNG">
            <a:extLst>
              <a:ext uri="{FF2B5EF4-FFF2-40B4-BE49-F238E27FC236}">
                <a16:creationId xmlns:a16="http://schemas.microsoft.com/office/drawing/2014/main" id="{C11807CF-716A-4E49-B4E8-17CAAC574D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6164" y="1390650"/>
            <a:ext cx="4636224" cy="4837035"/>
          </a:xfrm>
          <a:prstGeom prst="rect">
            <a:avLst/>
          </a:prstGeom>
          <a:noFill/>
          <a:ln>
            <a:noFill/>
          </a:ln>
        </p:spPr>
      </p:pic>
    </p:spTree>
    <p:extLst>
      <p:ext uri="{BB962C8B-B14F-4D97-AF65-F5344CB8AC3E}">
        <p14:creationId xmlns:p14="http://schemas.microsoft.com/office/powerpoint/2010/main" val="174511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ahesh\AppData\Local\Microsoft\Windows\INetCache\Content.Word\epochs.png">
            <a:extLst>
              <a:ext uri="{FF2B5EF4-FFF2-40B4-BE49-F238E27FC236}">
                <a16:creationId xmlns:a16="http://schemas.microsoft.com/office/drawing/2014/main" id="{39F68DE1-17B4-409A-A64D-50327DC348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3389" y="528637"/>
            <a:ext cx="8871285" cy="6329363"/>
          </a:xfrm>
          <a:prstGeom prst="rect">
            <a:avLst/>
          </a:prstGeom>
          <a:noFill/>
          <a:ln>
            <a:noFill/>
          </a:ln>
        </p:spPr>
      </p:pic>
    </p:spTree>
    <p:extLst>
      <p:ext uri="{BB962C8B-B14F-4D97-AF65-F5344CB8AC3E}">
        <p14:creationId xmlns:p14="http://schemas.microsoft.com/office/powerpoint/2010/main" val="346309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alidationgraph">
            <a:extLst>
              <a:ext uri="{FF2B5EF4-FFF2-40B4-BE49-F238E27FC236}">
                <a16:creationId xmlns:a16="http://schemas.microsoft.com/office/drawing/2014/main" id="{BA3C5EAA-85C6-4485-A692-A2DBE7175F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02672" y="2216785"/>
            <a:ext cx="4986655" cy="2424430"/>
          </a:xfrm>
          <a:prstGeom prst="rect">
            <a:avLst/>
          </a:prstGeom>
          <a:noFill/>
          <a:ln>
            <a:noFill/>
          </a:ln>
        </p:spPr>
      </p:pic>
    </p:spTree>
    <p:extLst>
      <p:ext uri="{BB962C8B-B14F-4D97-AF65-F5344CB8AC3E}">
        <p14:creationId xmlns:p14="http://schemas.microsoft.com/office/powerpoint/2010/main" val="167460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
            <a:extLst>
              <a:ext uri="{FF2B5EF4-FFF2-40B4-BE49-F238E27FC236}">
                <a16:creationId xmlns:a16="http://schemas.microsoft.com/office/drawing/2014/main" id="{7D7733DC-5F9B-40B2-99EF-97841B3B50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7318" y="332690"/>
            <a:ext cx="2380614" cy="2619057"/>
          </a:xfrm>
          <a:prstGeom prst="rect">
            <a:avLst/>
          </a:prstGeom>
          <a:noFill/>
          <a:ln>
            <a:noFill/>
          </a:ln>
        </p:spPr>
      </p:pic>
      <p:pic>
        <p:nvPicPr>
          <p:cNvPr id="3" name="Picture 2" descr="C:\Users\Mahesh\AppData\Local\Microsoft\Windows\INetCache\Content.Word\2.png">
            <a:extLst>
              <a:ext uri="{FF2B5EF4-FFF2-40B4-BE49-F238E27FC236}">
                <a16:creationId xmlns:a16="http://schemas.microsoft.com/office/drawing/2014/main" id="{96F230C3-7DEC-445A-B32E-057C6179289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713" y="332689"/>
            <a:ext cx="3420161" cy="2891773"/>
          </a:xfrm>
          <a:prstGeom prst="rect">
            <a:avLst/>
          </a:prstGeom>
          <a:noFill/>
          <a:ln>
            <a:noFill/>
          </a:ln>
        </p:spPr>
      </p:pic>
      <p:pic>
        <p:nvPicPr>
          <p:cNvPr id="4" name="Picture 3" descr="C:\Users\Mahesh\Desktop\images\3.png">
            <a:extLst>
              <a:ext uri="{FF2B5EF4-FFF2-40B4-BE49-F238E27FC236}">
                <a16:creationId xmlns:a16="http://schemas.microsoft.com/office/drawing/2014/main" id="{8370B81B-516A-4E8B-8013-16CA7807F8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15655" y="505392"/>
            <a:ext cx="3198762" cy="2719070"/>
          </a:xfrm>
          <a:prstGeom prst="rect">
            <a:avLst/>
          </a:prstGeom>
          <a:noFill/>
          <a:ln>
            <a:noFill/>
          </a:ln>
        </p:spPr>
      </p:pic>
      <p:pic>
        <p:nvPicPr>
          <p:cNvPr id="5" name="Picture 4" descr="C:\Users\Mahesh\AppData\Local\Microsoft\Windows\INetCache\Content.Word\4.png">
            <a:extLst>
              <a:ext uri="{FF2B5EF4-FFF2-40B4-BE49-F238E27FC236}">
                <a16:creationId xmlns:a16="http://schemas.microsoft.com/office/drawing/2014/main" id="{A93A7782-2ECC-45DC-A4A9-52983D6DEA0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5334" y="3790698"/>
            <a:ext cx="3237297" cy="2433639"/>
          </a:xfrm>
          <a:prstGeom prst="rect">
            <a:avLst/>
          </a:prstGeom>
          <a:noFill/>
          <a:ln>
            <a:noFill/>
          </a:ln>
        </p:spPr>
      </p:pic>
      <p:pic>
        <p:nvPicPr>
          <p:cNvPr id="6" name="Picture 5" descr="C:\Users\Mahesh\AppData\Local\Microsoft\Windows\INetCache\Content.Word\5.png">
            <a:extLst>
              <a:ext uri="{FF2B5EF4-FFF2-40B4-BE49-F238E27FC236}">
                <a16:creationId xmlns:a16="http://schemas.microsoft.com/office/drawing/2014/main" id="{3787BB6B-2C68-4E6D-B620-0B87DBB0511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861793" y="3633539"/>
            <a:ext cx="3237297" cy="2326478"/>
          </a:xfrm>
          <a:prstGeom prst="rect">
            <a:avLst/>
          </a:prstGeom>
          <a:noFill/>
          <a:ln>
            <a:noFill/>
          </a:ln>
        </p:spPr>
      </p:pic>
    </p:spTree>
    <p:extLst>
      <p:ext uri="{BB962C8B-B14F-4D97-AF65-F5344CB8AC3E}">
        <p14:creationId xmlns:p14="http://schemas.microsoft.com/office/powerpoint/2010/main" val="394601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
            <a:extLst>
              <a:ext uri="{FF2B5EF4-FFF2-40B4-BE49-F238E27FC236}">
                <a16:creationId xmlns:a16="http://schemas.microsoft.com/office/drawing/2014/main" id="{96BB0884-4302-4383-A01B-B52BF4C475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5264" y="2200910"/>
            <a:ext cx="8406062" cy="3959258"/>
          </a:xfrm>
          <a:prstGeom prst="rect">
            <a:avLst/>
          </a:prstGeom>
          <a:noFill/>
          <a:ln>
            <a:noFill/>
          </a:ln>
        </p:spPr>
      </p:pic>
    </p:spTree>
    <p:extLst>
      <p:ext uri="{BB962C8B-B14F-4D97-AF65-F5344CB8AC3E}">
        <p14:creationId xmlns:p14="http://schemas.microsoft.com/office/powerpoint/2010/main" val="358656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994F-0888-4F8C-941D-6D339CA73457}"/>
              </a:ext>
            </a:extLst>
          </p:cNvPr>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CONCLUSION AND FUTURESCOPE</a:t>
            </a:r>
            <a:br>
              <a:rPr lang="en-IN" sz="2400" b="1"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464BB4F3-6F1D-4A1D-9720-59EDDEE1A7CA}"/>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Segmentation is achieved by using Run Line Smearing algorithm</a:t>
            </a:r>
          </a:p>
          <a:p>
            <a:r>
              <a:rPr lang="en-US" dirty="0">
                <a:latin typeface="Times New Roman" panose="02020603050405020304" pitchFamily="18" charset="0"/>
                <a:ea typeface="Calibri" panose="020F0502020204030204" pitchFamily="34" charset="0"/>
                <a:cs typeface="Times New Roman" panose="02020603050405020304" pitchFamily="18" charset="0"/>
              </a:rPr>
              <a:t>Telugu word Recognition is achieved by training the Convolutional neural network with 2580 training samples and 287 validation samples containing 48 labels. The training is performed in 12 epochs achieving an accuracy of 97.5 on validation data.</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This project can be extended by increasing the number of training samples with more number of labels and also can be used for hand-written character recognition when trained with images of hand-written document images.</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436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65FA-CE26-4EFD-B62F-EF0BB538365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12A1AA2-BC3A-4122-9B42-4A8BF681BDC3}"/>
              </a:ext>
            </a:extLst>
          </p:cNvPr>
          <p:cNvSpPr>
            <a:spLocks noGrp="1"/>
          </p:cNvSpPr>
          <p:nvPr>
            <p:ph idx="1"/>
          </p:nvPr>
        </p:nvSpPr>
        <p:spPr/>
        <p:txBody>
          <a:bodyPr/>
          <a:lstStyle/>
          <a:p>
            <a:r>
              <a:rPr lang="en-IN" dirty="0"/>
              <a:t>The main aim of this project is to apply the segmentation algorithm for Telugu Document images to obtain regions of interest like graphics and text which can then be processed for training and testing.</a:t>
            </a:r>
          </a:p>
          <a:p>
            <a:r>
              <a:rPr lang="en-IN" dirty="0"/>
              <a:t>On performing segmentation on telugu document images containing both text and graphics, the segmentation algorithm separates the text and graphics regions.</a:t>
            </a:r>
          </a:p>
          <a:p>
            <a:r>
              <a:rPr lang="en-IN" dirty="0"/>
              <a:t>The next step is to use the words images along with their labels for training and text recognition by using a convolutional neural network.</a:t>
            </a:r>
          </a:p>
          <a:p>
            <a:endParaRPr lang="en-IN" dirty="0"/>
          </a:p>
        </p:txBody>
      </p:sp>
    </p:spTree>
    <p:extLst>
      <p:ext uri="{BB962C8B-B14F-4D97-AF65-F5344CB8AC3E}">
        <p14:creationId xmlns:p14="http://schemas.microsoft.com/office/powerpoint/2010/main" val="258179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FFDC-F2DB-4527-9269-F73DE118FD2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A0D746D-3A5A-4A78-A9A7-4DE5163225F8}"/>
              </a:ext>
            </a:extLst>
          </p:cNvPr>
          <p:cNvSpPr>
            <a:spLocks noGrp="1"/>
          </p:cNvSpPr>
          <p:nvPr>
            <p:ph idx="1"/>
          </p:nvPr>
        </p:nvSpPr>
        <p:spPr>
          <a:xfrm>
            <a:off x="2589212" y="1388962"/>
            <a:ext cx="8915400" cy="4522259"/>
          </a:xfrm>
        </p:spPr>
        <p:txBody>
          <a:bodyPr>
            <a:normAutofit fontScale="70000" lnSpcReduction="20000"/>
          </a:bodyPr>
          <a:lstStyle/>
          <a:p>
            <a:pPr marL="0" indent="0">
              <a:buNone/>
            </a:pPr>
            <a:endParaRPr lang="en-IN" b="1" dirty="0"/>
          </a:p>
          <a:p>
            <a:r>
              <a:rPr lang="en-US" dirty="0"/>
              <a:t>[1] </a:t>
            </a:r>
            <a:r>
              <a:rPr lang="en-US" i="1" dirty="0" err="1"/>
              <a:t>LeCun</a:t>
            </a:r>
            <a:r>
              <a:rPr lang="en-US" i="1" dirty="0"/>
              <a:t>, Yann. </a:t>
            </a:r>
            <a:r>
              <a:rPr lang="en-US" u="sng" dirty="0">
                <a:hlinkClick r:id="rId2"/>
              </a:rPr>
              <a:t>“LeNet-5, convolutional neural networks</a:t>
            </a:r>
            <a:r>
              <a:rPr lang="en-US" u="sng" dirty="0"/>
              <a:t>”,</a:t>
            </a:r>
            <a:r>
              <a:rPr lang="en-US" dirty="0"/>
              <a:t> 16 November2013</a:t>
            </a:r>
            <a:endParaRPr lang="en-IN" b="1" dirty="0"/>
          </a:p>
          <a:p>
            <a:r>
              <a:rPr lang="en-US" dirty="0"/>
              <a:t>[2] Scott Leishman. “Shape-Free Statistical Information in Optical Character Recognition”, 2007. </a:t>
            </a:r>
            <a:endParaRPr lang="en-IN" b="1" dirty="0"/>
          </a:p>
          <a:p>
            <a:r>
              <a:rPr lang="en-US" dirty="0"/>
              <a:t>[3] Oivind Due Trier and Anil K. Jain. “Goal-directed evaluation of binarization method”, December 1995.</a:t>
            </a:r>
            <a:endParaRPr lang="en-IN" b="1" dirty="0"/>
          </a:p>
          <a:p>
            <a:r>
              <a:rPr lang="en-US" dirty="0"/>
              <a:t>[4] Viet Phuong Le, Nibal Nayef, Muriel </a:t>
            </a:r>
            <a:r>
              <a:rPr lang="en-US" dirty="0" err="1"/>
              <a:t>Visani</a:t>
            </a:r>
            <a:r>
              <a:rPr lang="en-US" dirty="0"/>
              <a:t>, Jean-Marc Ogier and Cao De </a:t>
            </a:r>
            <a:r>
              <a:rPr lang="en-US" dirty="0" err="1"/>
              <a:t>Trant</a:t>
            </a:r>
            <a:r>
              <a:rPr lang="en-US" dirty="0"/>
              <a:t> </a:t>
            </a:r>
            <a:endParaRPr lang="en-IN" b="1" dirty="0"/>
          </a:p>
          <a:p>
            <a:r>
              <a:rPr lang="en-US" dirty="0"/>
              <a:t>“Text and Non-text Segmentation based on Connected Component Features”, 2015.</a:t>
            </a:r>
            <a:endParaRPr lang="en-IN" b="1" dirty="0"/>
          </a:p>
          <a:p>
            <a:r>
              <a:rPr lang="en-US" dirty="0"/>
              <a:t>[5] B. Gatos and N. </a:t>
            </a:r>
            <a:r>
              <a:rPr lang="en-US" dirty="0" err="1"/>
              <a:t>Papamarkos</a:t>
            </a:r>
            <a:r>
              <a:rPr lang="en-US" dirty="0"/>
              <a:t>. “Applying Fast Segmentation Techniques at a Binary Image Represented by a Set of Non-Overlapping Blocks”, 2001.</a:t>
            </a:r>
            <a:endParaRPr lang="en-IN" b="1" dirty="0"/>
          </a:p>
          <a:p>
            <a:r>
              <a:rPr lang="en-US" dirty="0"/>
              <a:t>[6] Saad ALBAWI , </a:t>
            </a:r>
            <a:r>
              <a:rPr lang="en-US" dirty="0" err="1"/>
              <a:t>Tareq</a:t>
            </a:r>
            <a:r>
              <a:rPr lang="en-US" dirty="0"/>
              <a:t> Abed MOHAMMED and Saad AL-ZAWI. “Understanding of</a:t>
            </a:r>
            <a:endParaRPr lang="en-IN" b="1" dirty="0"/>
          </a:p>
          <a:p>
            <a:r>
              <a:rPr lang="en-US" dirty="0"/>
              <a:t>a Convolutional Neural Network”, 2017.</a:t>
            </a:r>
            <a:endParaRPr lang="en-IN" b="1" dirty="0"/>
          </a:p>
          <a:p>
            <a:r>
              <a:rPr lang="en-US" dirty="0"/>
              <a:t>[7] </a:t>
            </a:r>
            <a:r>
              <a:rPr lang="en-US" i="1" dirty="0" err="1"/>
              <a:t>Matusugu</a:t>
            </a:r>
            <a:r>
              <a:rPr lang="en-US" i="1" dirty="0"/>
              <a:t>, Masakazu; Katsuhiko Mori; Yusuke </a:t>
            </a:r>
            <a:r>
              <a:rPr lang="en-US" i="1" dirty="0" err="1"/>
              <a:t>Mitari</a:t>
            </a:r>
            <a:r>
              <a:rPr lang="en-US" i="1" dirty="0"/>
              <a:t>; Yuji Kaneda. </a:t>
            </a:r>
            <a:r>
              <a:rPr lang="en-US" u="sng" dirty="0">
                <a:hlinkClick r:id="rId3"/>
              </a:rPr>
              <a:t>“Subject           independent facial expression recognition with robust face detection using a convolutional neural network</a:t>
            </a:r>
            <a:r>
              <a:rPr lang="en-US" u="sng" dirty="0"/>
              <a:t>”,</a:t>
            </a:r>
            <a:r>
              <a:rPr lang="en-US" dirty="0"/>
              <a:t> 17 November 2013</a:t>
            </a:r>
            <a:r>
              <a:rPr lang="en-US" i="1" dirty="0"/>
              <a:t>.</a:t>
            </a:r>
            <a:endParaRPr lang="en-IN" b="1" dirty="0"/>
          </a:p>
          <a:p>
            <a:r>
              <a:rPr lang="en-US" dirty="0"/>
              <a:t>[8] </a:t>
            </a:r>
            <a:r>
              <a:rPr lang="en-US" dirty="0" err="1"/>
              <a:t>Ciresan</a:t>
            </a:r>
            <a:r>
              <a:rPr lang="en-US" dirty="0"/>
              <a:t>, Dan; </a:t>
            </a:r>
            <a:r>
              <a:rPr lang="en-US" dirty="0" err="1"/>
              <a:t>Ueli</a:t>
            </a:r>
            <a:r>
              <a:rPr lang="en-US" dirty="0"/>
              <a:t> Meier; Jonathan </a:t>
            </a:r>
            <a:r>
              <a:rPr lang="en-US" dirty="0" err="1"/>
              <a:t>Masci</a:t>
            </a:r>
            <a:r>
              <a:rPr lang="en-US" dirty="0"/>
              <a:t>; Luca M. Gambardella; Jurgen </a:t>
            </a:r>
            <a:r>
              <a:rPr lang="en-US" dirty="0" err="1"/>
              <a:t>Schmidhuber</a:t>
            </a:r>
            <a:r>
              <a:rPr lang="en-US" dirty="0"/>
              <a:t>. </a:t>
            </a:r>
            <a:r>
              <a:rPr lang="en-US" u="sng" dirty="0">
                <a:hlinkClick r:id="rId4"/>
              </a:rPr>
              <a:t>“Flexible, High Performance Convolutional Neural Networks for Image Classification</a:t>
            </a:r>
            <a:r>
              <a:rPr lang="en-US" u="sng" dirty="0"/>
              <a:t>”, </a:t>
            </a:r>
            <a:r>
              <a:rPr lang="en-US" dirty="0"/>
              <a:t>November 2013.</a:t>
            </a:r>
            <a:endParaRPr lang="en-IN" b="1" dirty="0"/>
          </a:p>
          <a:p>
            <a:r>
              <a:rPr lang="en-US" dirty="0"/>
              <a:t>[9] </a:t>
            </a:r>
            <a:r>
              <a:rPr lang="en-US" u="sng" dirty="0">
                <a:hlinkClick r:id="rId5"/>
              </a:rPr>
              <a:t>https://towardsdatascience.com/a-comprehensive-guide-to-convolutional-neural-networks-the-eli5-way-3bd2b1164a53</a:t>
            </a:r>
            <a:r>
              <a:rPr lang="en-US" u="sng" dirty="0"/>
              <a:t>.</a:t>
            </a:r>
            <a:endParaRPr lang="en-IN" b="1" dirty="0"/>
          </a:p>
          <a:p>
            <a:endParaRPr lang="en-IN" dirty="0"/>
          </a:p>
        </p:txBody>
      </p:sp>
    </p:spTree>
    <p:extLst>
      <p:ext uri="{BB962C8B-B14F-4D97-AF65-F5344CB8AC3E}">
        <p14:creationId xmlns:p14="http://schemas.microsoft.com/office/powerpoint/2010/main" val="227315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B5269-6DFA-424F-AC84-BD0CC9D5FE0E}"/>
              </a:ext>
            </a:extLst>
          </p:cNvPr>
          <p:cNvSpPr>
            <a:spLocks noGrp="1"/>
          </p:cNvSpPr>
          <p:nvPr>
            <p:ph idx="1"/>
          </p:nvPr>
        </p:nvSpPr>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4103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FA4-2EFC-4B3A-821C-C9E1FA8C14E6}"/>
              </a:ext>
            </a:extLst>
          </p:cNvPr>
          <p:cNvSpPr>
            <a:spLocks noGrp="1"/>
          </p:cNvSpPr>
          <p:nvPr>
            <p:ph type="ctrTitle"/>
          </p:nvPr>
        </p:nvSpPr>
        <p:spPr>
          <a:xfrm>
            <a:off x="1731552" y="327639"/>
            <a:ext cx="8915399" cy="898316"/>
          </a:xfrm>
        </p:spPr>
        <p:txBody>
          <a:bodyPr>
            <a:norm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5E0AE7FA-43FD-435B-832E-CFA66E85F94A}"/>
              </a:ext>
            </a:extLst>
          </p:cNvPr>
          <p:cNvSpPr>
            <a:spLocks noGrp="1"/>
          </p:cNvSpPr>
          <p:nvPr>
            <p:ph type="subTitle" idx="1"/>
          </p:nvPr>
        </p:nvSpPr>
        <p:spPr>
          <a:xfrm>
            <a:off x="1847503" y="1225955"/>
            <a:ext cx="8915399" cy="4890760"/>
          </a:xfrm>
        </p:spPr>
        <p:txBody>
          <a:bodyPr>
            <a:noAutofit/>
          </a:bodyPr>
          <a:lstStyle/>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Page segmentation is the process by which a scanned page is divided into columns and blocks which are then classified as graphics (images) or text. </a:t>
            </a: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Telugu Words recognition is achieved by using a Convolutional neural network.</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Some of the algorithms used for Page Segmentation are:</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Run-Length Smearing Algorithm (RLSA).</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Whitespace-cuts.</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Voronoi</a:t>
            </a:r>
            <a:r>
              <a:rPr lang="en-IN" sz="2400" dirty="0">
                <a:solidFill>
                  <a:schemeClr val="tx1"/>
                </a:solidFill>
                <a:latin typeface="Times New Roman" panose="02020603050405020304" pitchFamily="18" charset="0"/>
                <a:cs typeface="Times New Roman" panose="02020603050405020304" pitchFamily="18" charset="0"/>
              </a:rPr>
              <a:t> Diagrams.</a:t>
            </a: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Telugu Words recognition is achieved by using a Convolutional neural network.</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88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086C-7F8C-4E93-9562-23BB983005F6}"/>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542FA317-358B-42F5-9EEB-038CB94A7755}"/>
              </a:ext>
            </a:extLst>
          </p:cNvPr>
          <p:cNvPicPr>
            <a:picLocks noGrp="1" noChangeAspect="1"/>
          </p:cNvPicPr>
          <p:nvPr>
            <p:ph idx="1"/>
          </p:nvPr>
        </p:nvPicPr>
        <p:blipFill>
          <a:blip r:embed="rId2"/>
          <a:stretch>
            <a:fillRect/>
          </a:stretch>
        </p:blipFill>
        <p:spPr>
          <a:xfrm>
            <a:off x="2855495" y="1652337"/>
            <a:ext cx="8149389" cy="4459705"/>
          </a:xfrm>
        </p:spPr>
      </p:pic>
    </p:spTree>
    <p:extLst>
      <p:ext uri="{BB962C8B-B14F-4D97-AF65-F5344CB8AC3E}">
        <p14:creationId xmlns:p14="http://schemas.microsoft.com/office/powerpoint/2010/main" val="346998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3551-5168-423A-AFEB-FF2ABB715429}"/>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5A835485-0F42-49F7-AC48-A8DFFAE6A356}"/>
              </a:ext>
            </a:extLst>
          </p:cNvPr>
          <p:cNvSpPr>
            <a:spLocks noGrp="1"/>
          </p:cNvSpPr>
          <p:nvPr>
            <p:ph idx="1"/>
          </p:nvPr>
        </p:nvSpPr>
        <p:spPr>
          <a:xfrm>
            <a:off x="2236286" y="1652337"/>
            <a:ext cx="8915400" cy="5005137"/>
          </a:xfrm>
        </p:spPr>
        <p:txBody>
          <a:bodyPr>
            <a:normAutofit/>
          </a:bodyPr>
          <a:lstStyle/>
          <a:p>
            <a:r>
              <a:rPr lang="en-IN" sz="2000" dirty="0"/>
              <a:t>Page Segmentation</a:t>
            </a:r>
          </a:p>
          <a:p>
            <a:pPr lvl="1"/>
            <a:r>
              <a:rPr lang="en-IN" dirty="0"/>
              <a:t>Binarization</a:t>
            </a:r>
          </a:p>
          <a:p>
            <a:pPr lvl="1"/>
            <a:r>
              <a:rPr lang="en-IN" dirty="0"/>
              <a:t>Smearing</a:t>
            </a:r>
          </a:p>
          <a:p>
            <a:pPr lvl="1"/>
            <a:r>
              <a:rPr lang="en-IN" dirty="0"/>
              <a:t>Connected Component Analysis</a:t>
            </a:r>
          </a:p>
          <a:p>
            <a:pPr lvl="1"/>
            <a:r>
              <a:rPr lang="en-IN" dirty="0"/>
              <a:t>Noise Removal </a:t>
            </a:r>
          </a:p>
          <a:p>
            <a:r>
              <a:rPr lang="en-IN" dirty="0"/>
              <a:t>Convolutional Neural Network</a:t>
            </a:r>
          </a:p>
          <a:p>
            <a:pPr lvl="1"/>
            <a:r>
              <a:rPr lang="en-IN" dirty="0"/>
              <a:t> convolutional layer</a:t>
            </a:r>
          </a:p>
          <a:p>
            <a:pPr lvl="1"/>
            <a:r>
              <a:rPr lang="en-IN" dirty="0"/>
              <a:t>Pooling</a:t>
            </a:r>
          </a:p>
          <a:p>
            <a:pPr lvl="1"/>
            <a:r>
              <a:rPr lang="en-IN" dirty="0"/>
              <a:t>Fully-connected layer (Dense)</a:t>
            </a:r>
          </a:p>
          <a:p>
            <a:pPr lvl="1"/>
            <a:r>
              <a:rPr lang="en-IN" dirty="0"/>
              <a:t>Activation Function</a:t>
            </a:r>
          </a:p>
          <a:p>
            <a:pPr lvl="1"/>
            <a:r>
              <a:rPr lang="en-IN" dirty="0" err="1"/>
              <a:t>Softmax</a:t>
            </a:r>
            <a:r>
              <a:rPr lang="en-IN" dirty="0"/>
              <a:t> function</a:t>
            </a:r>
          </a:p>
        </p:txBody>
      </p:sp>
    </p:spTree>
    <p:extLst>
      <p:ext uri="{BB962C8B-B14F-4D97-AF65-F5344CB8AC3E}">
        <p14:creationId xmlns:p14="http://schemas.microsoft.com/office/powerpoint/2010/main" val="39153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38AC-D953-496A-B4DB-ACBEAC59CEF6}"/>
              </a:ext>
            </a:extLst>
          </p:cNvPr>
          <p:cNvSpPr>
            <a:spLocks noGrp="1"/>
          </p:cNvSpPr>
          <p:nvPr>
            <p:ph type="title"/>
          </p:nvPr>
        </p:nvSpPr>
        <p:spPr>
          <a:xfrm>
            <a:off x="2592925" y="624110"/>
            <a:ext cx="8911687" cy="783271"/>
          </a:xfrm>
        </p:spPr>
        <p:txBody>
          <a:bodyPr/>
          <a:lstStyle/>
          <a:p>
            <a:r>
              <a:rPr lang="en-US" dirty="0"/>
              <a:t>Run-Length Smearing Algorithm</a:t>
            </a:r>
            <a:endParaRPr lang="en-IN" dirty="0"/>
          </a:p>
        </p:txBody>
      </p:sp>
      <p:sp>
        <p:nvSpPr>
          <p:cNvPr id="3" name="Content Placeholder 2">
            <a:extLst>
              <a:ext uri="{FF2B5EF4-FFF2-40B4-BE49-F238E27FC236}">
                <a16:creationId xmlns:a16="http://schemas.microsoft.com/office/drawing/2014/main" id="{DFC9ABB4-5245-4238-B01A-2F00ABA85202}"/>
              </a:ext>
            </a:extLst>
          </p:cNvPr>
          <p:cNvSpPr>
            <a:spLocks noGrp="1"/>
          </p:cNvSpPr>
          <p:nvPr>
            <p:ph idx="1"/>
          </p:nvPr>
        </p:nvSpPr>
        <p:spPr>
          <a:xfrm>
            <a:off x="2589212" y="1518699"/>
            <a:ext cx="8915400" cy="4392523"/>
          </a:xfrm>
        </p:spPr>
        <p:txBody>
          <a:bodyPr>
            <a:noAutofit/>
          </a:bodyPr>
          <a:lstStyle/>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Run-Length Smearing Algorithm (RLSA) is a method that can be used for block segmentation.</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Works only on binary images.</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method developed for the document analysis system consists of two steps. </a:t>
            </a:r>
          </a:p>
          <a:p>
            <a:pPr marL="400050" lvl="1" indent="0">
              <a:buNone/>
            </a:pPr>
            <a:r>
              <a:rPr lang="en-US" sz="2200" dirty="0">
                <a:solidFill>
                  <a:schemeClr val="tx1"/>
                </a:solidFill>
                <a:latin typeface="Times New Roman" panose="02020603050405020304" pitchFamily="18" charset="0"/>
                <a:cs typeface="Times New Roman" panose="02020603050405020304" pitchFamily="18" charset="0"/>
              </a:rPr>
              <a:t>		First, a segmentation procedure subdivides the area of a document 			into regions (blocks).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Next, some basic features of these blocks are calculated.</a:t>
            </a:r>
          </a:p>
        </p:txBody>
      </p:sp>
    </p:spTree>
    <p:extLst>
      <p:ext uri="{BB962C8B-B14F-4D97-AF65-F5344CB8AC3E}">
        <p14:creationId xmlns:p14="http://schemas.microsoft.com/office/powerpoint/2010/main" val="16552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A6A393-6CFB-4EA1-AEA6-3458817C0525}"/>
              </a:ext>
            </a:extLst>
          </p:cNvPr>
          <p:cNvSpPr/>
          <p:nvPr/>
        </p:nvSpPr>
        <p:spPr>
          <a:xfrm>
            <a:off x="2282025" y="2055604"/>
            <a:ext cx="8555603"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transforms a binary sequence x into an output sequence y, according to the following rules: </a:t>
            </a:r>
          </a:p>
          <a:p>
            <a:r>
              <a:rPr lang="en-US" sz="2400" dirty="0">
                <a:latin typeface="Times New Roman" panose="02020603050405020304" pitchFamily="18" charset="0"/>
                <a:cs typeface="Times New Roman" panose="02020603050405020304" pitchFamily="18" charset="0"/>
              </a:rPr>
              <a:t>		1.0’s in x are changed to 1’s in y if the number of adjacent 0’s is less than or equal to a predefined limit C.</a:t>
            </a:r>
          </a:p>
          <a:p>
            <a:pPr lvl="1"/>
            <a:r>
              <a:rPr lang="en-US" sz="2400" dirty="0">
                <a:latin typeface="Times New Roman" panose="02020603050405020304" pitchFamily="18" charset="0"/>
                <a:cs typeface="Times New Roman" panose="02020603050405020304" pitchFamily="18" charset="0"/>
              </a:rPr>
              <a:t>	2. 1’s in x are unchanged in y .</a:t>
            </a:r>
          </a:p>
          <a:p>
            <a:pPr lvl="1"/>
            <a:r>
              <a:rPr lang="en-US" sz="2400" dirty="0">
                <a:latin typeface="Times New Roman" panose="02020603050405020304" pitchFamily="18" charset="0"/>
                <a:cs typeface="Times New Roman" panose="02020603050405020304" pitchFamily="18" charset="0"/>
              </a:rPr>
              <a:t>For example, with C = 4 the sequence x is mapped into y as follows:</a:t>
            </a:r>
          </a:p>
          <a:p>
            <a:pPr lvl="1"/>
            <a:r>
              <a:rPr lang="en-US" sz="2400" dirty="0">
                <a:latin typeface="Times New Roman" panose="02020603050405020304" pitchFamily="18" charset="0"/>
                <a:cs typeface="Times New Roman" panose="02020603050405020304" pitchFamily="18" charset="0"/>
              </a:rPr>
              <a:t>	x : 0 0 0 1 0 0 0 0 0 1 0 1 0 0 0 0 1 0 0 0 0 0 0 0 1 1 0 0 0</a:t>
            </a:r>
          </a:p>
          <a:p>
            <a:pPr lvl="1"/>
            <a:r>
              <a:rPr lang="en-US" sz="2400" dirty="0">
                <a:latin typeface="Times New Roman" panose="02020603050405020304" pitchFamily="18" charset="0"/>
                <a:cs typeface="Times New Roman" panose="02020603050405020304" pitchFamily="18" charset="0"/>
              </a:rPr>
              <a:t>	y : 1 1 1 1 0 0 0 0 0 1 1 1 1 1 1 1 1 0 0 0 0 0 0 0 1 1 1 1 1</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1FCD08-DB24-48B6-9F2D-20B92719A58A}"/>
              </a:ext>
            </a:extLst>
          </p:cNvPr>
          <p:cNvSpPr txBox="1"/>
          <p:nvPr/>
        </p:nvSpPr>
        <p:spPr>
          <a:xfrm>
            <a:off x="2107096" y="1266043"/>
            <a:ext cx="855560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How it works?</a:t>
            </a:r>
          </a:p>
        </p:txBody>
      </p:sp>
    </p:spTree>
    <p:extLst>
      <p:ext uri="{BB962C8B-B14F-4D97-AF65-F5344CB8AC3E}">
        <p14:creationId xmlns:p14="http://schemas.microsoft.com/office/powerpoint/2010/main" val="49547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63ED1C-0C19-45A5-96B2-6FDA838F9F57}"/>
              </a:ext>
            </a:extLst>
          </p:cNvPr>
          <p:cNvPicPr>
            <a:picLocks noGrp="1" noChangeAspect="1"/>
          </p:cNvPicPr>
          <p:nvPr>
            <p:ph idx="1"/>
          </p:nvPr>
        </p:nvPicPr>
        <p:blipFill>
          <a:blip r:embed="rId2"/>
          <a:stretch>
            <a:fillRect/>
          </a:stretch>
        </p:blipFill>
        <p:spPr>
          <a:xfrm>
            <a:off x="2799644" y="361244"/>
            <a:ext cx="5440076" cy="5550606"/>
          </a:xfrm>
        </p:spPr>
      </p:pic>
      <p:sp>
        <p:nvSpPr>
          <p:cNvPr id="6" name="TextBox 5">
            <a:extLst>
              <a:ext uri="{FF2B5EF4-FFF2-40B4-BE49-F238E27FC236}">
                <a16:creationId xmlns:a16="http://schemas.microsoft.com/office/drawing/2014/main" id="{18EAABD0-F097-475D-8E2E-C264B3AB7604}"/>
              </a:ext>
            </a:extLst>
          </p:cNvPr>
          <p:cNvSpPr txBox="1"/>
          <p:nvPr/>
        </p:nvSpPr>
        <p:spPr>
          <a:xfrm>
            <a:off x="2957689" y="6152444"/>
            <a:ext cx="528203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Initial image </a:t>
            </a:r>
          </a:p>
        </p:txBody>
      </p:sp>
    </p:spTree>
    <p:extLst>
      <p:ext uri="{BB962C8B-B14F-4D97-AF65-F5344CB8AC3E}">
        <p14:creationId xmlns:p14="http://schemas.microsoft.com/office/powerpoint/2010/main" val="322819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CFBF93-1957-4B68-A4ED-4F1CC4CE0B0F}"/>
              </a:ext>
            </a:extLst>
          </p:cNvPr>
          <p:cNvPicPr>
            <a:picLocks noGrp="1" noChangeAspect="1"/>
          </p:cNvPicPr>
          <p:nvPr>
            <p:ph idx="1"/>
          </p:nvPr>
        </p:nvPicPr>
        <p:blipFill>
          <a:blip r:embed="rId2"/>
          <a:stretch>
            <a:fillRect/>
          </a:stretch>
        </p:blipFill>
        <p:spPr>
          <a:xfrm>
            <a:off x="3680178" y="590244"/>
            <a:ext cx="4401498" cy="5287740"/>
          </a:xfrm>
        </p:spPr>
      </p:pic>
      <p:sp>
        <p:nvSpPr>
          <p:cNvPr id="6" name="TextBox 5">
            <a:extLst>
              <a:ext uri="{FF2B5EF4-FFF2-40B4-BE49-F238E27FC236}">
                <a16:creationId xmlns:a16="http://schemas.microsoft.com/office/drawing/2014/main" id="{49670C65-6119-459B-A27A-EA073993117E}"/>
              </a:ext>
            </a:extLst>
          </p:cNvPr>
          <p:cNvSpPr txBox="1"/>
          <p:nvPr/>
        </p:nvSpPr>
        <p:spPr>
          <a:xfrm>
            <a:off x="3251200" y="6267756"/>
            <a:ext cx="48304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On performing Smearing along x axis</a:t>
            </a:r>
          </a:p>
        </p:txBody>
      </p:sp>
    </p:spTree>
    <p:extLst>
      <p:ext uri="{BB962C8B-B14F-4D97-AF65-F5344CB8AC3E}">
        <p14:creationId xmlns:p14="http://schemas.microsoft.com/office/powerpoint/2010/main" val="29170035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1005</TotalTime>
  <Words>360</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TELUGU WORDS RECOGNITION USING CNN</vt:lpstr>
      <vt:lpstr>Abstract</vt:lpstr>
      <vt:lpstr>Introduction</vt:lpstr>
      <vt:lpstr>System Architecture</vt:lpstr>
      <vt:lpstr>Modules</vt:lpstr>
      <vt:lpstr>Run-Length Smearing Algorithm</vt:lpstr>
      <vt:lpstr>PowerPoint Presentation</vt:lpstr>
      <vt:lpstr>PowerPoint Presentation</vt:lpstr>
      <vt:lpstr>PowerPoint Presentation</vt:lpstr>
      <vt:lpstr>PowerPoint Presentation</vt:lpstr>
      <vt:lpstr>PowerPoint Presentation</vt:lpstr>
      <vt:lpstr>Convolutional neural network diagram</vt:lpstr>
      <vt:lpstr>PowerPoint Presentation</vt:lpstr>
      <vt:lpstr>PowerPoint Presentation</vt:lpstr>
      <vt:lpstr>PowerPoint Presentation</vt:lpstr>
      <vt:lpstr>PowerPoint Presentation</vt:lpstr>
      <vt:lpstr>PowerPoint Presentation</vt:lpstr>
      <vt:lpstr>PowerPoint Presentation</vt:lpstr>
      <vt:lpstr>CONCLUSION AND FUTURESCOPE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Saikrishna Padamatinti</dc:creator>
  <cp:lastModifiedBy>Saikrishna Padamatinti</cp:lastModifiedBy>
  <cp:revision>18</cp:revision>
  <dcterms:created xsi:type="dcterms:W3CDTF">2019-04-11T06:52:06Z</dcterms:created>
  <dcterms:modified xsi:type="dcterms:W3CDTF">2019-04-30T20:46:58Z</dcterms:modified>
</cp:coreProperties>
</file>