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1" r:id="rId5"/>
    <p:sldId id="262" r:id="rId6"/>
    <p:sldId id="257" r:id="rId7"/>
    <p:sldId id="258"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2" autoAdjust="0"/>
    <p:restoredTop sz="94660"/>
  </p:normalViewPr>
  <p:slideViewPr>
    <p:cSldViewPr snapToGrid="0">
      <p:cViewPr varScale="1">
        <p:scale>
          <a:sx n="63" d="100"/>
          <a:sy n="63" d="100"/>
        </p:scale>
        <p:origin x="72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C56678C-049D-4B6F-AD56-DD65743D5326}" type="datetimeFigureOut">
              <a:rPr lang="en-GB" smtClean="0"/>
              <a:t>22/06/2022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221CFB8-F787-4D1A-A90B-DA0595CE1A0A}" type="slidenum">
              <a:rPr lang="en-GB" smtClean="0"/>
              <a:t>‹#›</a:t>
            </a:fld>
            <a:endParaRPr lang="en-GB"/>
          </a:p>
        </p:txBody>
      </p:sp>
    </p:spTree>
    <p:extLst>
      <p:ext uri="{BB962C8B-B14F-4D97-AF65-F5344CB8AC3E}">
        <p14:creationId xmlns:p14="http://schemas.microsoft.com/office/powerpoint/2010/main" val="10445366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56678C-049D-4B6F-AD56-DD65743D5326}" type="datetimeFigureOut">
              <a:rPr lang="en-GB" smtClean="0"/>
              <a:t>22/06/2022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21CFB8-F787-4D1A-A90B-DA0595CE1A0A}" type="slidenum">
              <a:rPr lang="en-GB" smtClean="0"/>
              <a:t>‹#›</a:t>
            </a:fld>
            <a:endParaRPr lang="en-GB"/>
          </a:p>
        </p:txBody>
      </p:sp>
    </p:spTree>
    <p:extLst>
      <p:ext uri="{BB962C8B-B14F-4D97-AF65-F5344CB8AC3E}">
        <p14:creationId xmlns:p14="http://schemas.microsoft.com/office/powerpoint/2010/main" val="3224437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56678C-049D-4B6F-AD56-DD65743D5326}" type="datetimeFigureOut">
              <a:rPr lang="en-GB" smtClean="0"/>
              <a:t>22/06/2022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21CFB8-F787-4D1A-A90B-DA0595CE1A0A}" type="slidenum">
              <a:rPr lang="en-GB" smtClean="0"/>
              <a:t>‹#›</a:t>
            </a:fld>
            <a:endParaRPr lang="en-GB"/>
          </a:p>
        </p:txBody>
      </p:sp>
    </p:spTree>
    <p:extLst>
      <p:ext uri="{BB962C8B-B14F-4D97-AF65-F5344CB8AC3E}">
        <p14:creationId xmlns:p14="http://schemas.microsoft.com/office/powerpoint/2010/main" val="459785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56678C-049D-4B6F-AD56-DD65743D5326}" type="datetimeFigureOut">
              <a:rPr lang="en-GB" smtClean="0"/>
              <a:t>22/06/2022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221CFB8-F787-4D1A-A90B-DA0595CE1A0A}" type="slidenum">
              <a:rPr lang="en-GB" smtClean="0"/>
              <a:t>‹#›</a:t>
            </a:fld>
            <a:endParaRPr lang="en-GB"/>
          </a:p>
        </p:txBody>
      </p:sp>
    </p:spTree>
    <p:extLst>
      <p:ext uri="{BB962C8B-B14F-4D97-AF65-F5344CB8AC3E}">
        <p14:creationId xmlns:p14="http://schemas.microsoft.com/office/powerpoint/2010/main" val="1540282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C56678C-049D-4B6F-AD56-DD65743D5326}" type="datetimeFigureOut">
              <a:rPr lang="en-GB" smtClean="0"/>
              <a:t>22/06/2022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221CFB8-F787-4D1A-A90B-DA0595CE1A0A}" type="slidenum">
              <a:rPr lang="en-GB" smtClean="0"/>
              <a:t>‹#›</a:t>
            </a:fld>
            <a:endParaRPr lang="en-GB"/>
          </a:p>
        </p:txBody>
      </p:sp>
    </p:spTree>
    <p:extLst>
      <p:ext uri="{BB962C8B-B14F-4D97-AF65-F5344CB8AC3E}">
        <p14:creationId xmlns:p14="http://schemas.microsoft.com/office/powerpoint/2010/main" val="311466886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C56678C-049D-4B6F-AD56-DD65743D5326}" type="datetimeFigureOut">
              <a:rPr lang="en-GB" smtClean="0"/>
              <a:t>22/06/2022</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3221CFB8-F787-4D1A-A90B-DA0595CE1A0A}" type="slidenum">
              <a:rPr lang="en-GB" smtClean="0"/>
              <a:t>‹#›</a:t>
            </a:fld>
            <a:endParaRPr lang="en-GB"/>
          </a:p>
        </p:txBody>
      </p:sp>
    </p:spTree>
    <p:extLst>
      <p:ext uri="{BB962C8B-B14F-4D97-AF65-F5344CB8AC3E}">
        <p14:creationId xmlns:p14="http://schemas.microsoft.com/office/powerpoint/2010/main" val="1745116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C56678C-049D-4B6F-AD56-DD65743D5326}" type="datetimeFigureOut">
              <a:rPr lang="en-GB" smtClean="0"/>
              <a:t>22/06/2022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221CFB8-F787-4D1A-A90B-DA0595CE1A0A}" type="slidenum">
              <a:rPr lang="en-GB" smtClean="0"/>
              <a:t>‹#›</a:t>
            </a:fld>
            <a:endParaRPr lang="en-GB"/>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72013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56678C-049D-4B6F-AD56-DD65743D5326}" type="datetimeFigureOut">
              <a:rPr lang="en-GB" smtClean="0"/>
              <a:t>22/06/2022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221CFB8-F787-4D1A-A90B-DA0595CE1A0A}" type="slidenum">
              <a:rPr lang="en-GB" smtClean="0"/>
              <a:t>‹#›</a:t>
            </a:fld>
            <a:endParaRPr lang="en-GB"/>
          </a:p>
        </p:txBody>
      </p:sp>
    </p:spTree>
    <p:extLst>
      <p:ext uri="{BB962C8B-B14F-4D97-AF65-F5344CB8AC3E}">
        <p14:creationId xmlns:p14="http://schemas.microsoft.com/office/powerpoint/2010/main" val="55244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56678C-049D-4B6F-AD56-DD65743D5326}" type="datetimeFigureOut">
              <a:rPr lang="en-GB" smtClean="0"/>
              <a:t>22/06/2022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221CFB8-F787-4D1A-A90B-DA0595CE1A0A}" type="slidenum">
              <a:rPr lang="en-GB" smtClean="0"/>
              <a:t>‹#›</a:t>
            </a:fld>
            <a:endParaRPr lang="en-GB"/>
          </a:p>
        </p:txBody>
      </p:sp>
    </p:spTree>
    <p:extLst>
      <p:ext uri="{BB962C8B-B14F-4D97-AF65-F5344CB8AC3E}">
        <p14:creationId xmlns:p14="http://schemas.microsoft.com/office/powerpoint/2010/main" val="3644959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8C56678C-049D-4B6F-AD56-DD65743D5326}" type="datetimeFigureOut">
              <a:rPr lang="en-GB" smtClean="0"/>
              <a:t>22/06/2022</a:t>
            </a:fld>
            <a:endParaRPr lang="en-GB"/>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1" name="Slide Number Placeholder 10"/>
          <p:cNvSpPr>
            <a:spLocks noGrp="1"/>
          </p:cNvSpPr>
          <p:nvPr>
            <p:ph type="sldNum" sz="quarter" idx="12"/>
          </p:nvPr>
        </p:nvSpPr>
        <p:spPr/>
        <p:txBody>
          <a:bodyPr/>
          <a:lstStyle/>
          <a:p>
            <a:fld id="{3221CFB8-F787-4D1A-A90B-DA0595CE1A0A}" type="slidenum">
              <a:rPr lang="en-GB" smtClean="0"/>
              <a:t>‹#›</a:t>
            </a:fld>
            <a:endParaRPr lang="en-GB"/>
          </a:p>
        </p:txBody>
      </p:sp>
    </p:spTree>
    <p:extLst>
      <p:ext uri="{BB962C8B-B14F-4D97-AF65-F5344CB8AC3E}">
        <p14:creationId xmlns:p14="http://schemas.microsoft.com/office/powerpoint/2010/main" val="2897996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C56678C-049D-4B6F-AD56-DD65743D5326}" type="datetimeFigureOut">
              <a:rPr lang="en-GB" smtClean="0"/>
              <a:t>22/06/2022</a:t>
            </a:fld>
            <a:endParaRPr lang="en-GB"/>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0" name="Slide Number Placeholder 9"/>
          <p:cNvSpPr>
            <a:spLocks noGrp="1"/>
          </p:cNvSpPr>
          <p:nvPr>
            <p:ph type="sldNum" sz="quarter" idx="12"/>
          </p:nvPr>
        </p:nvSpPr>
        <p:spPr/>
        <p:txBody>
          <a:bodyPr/>
          <a:lstStyle/>
          <a:p>
            <a:fld id="{3221CFB8-F787-4D1A-A90B-DA0595CE1A0A}" type="slidenum">
              <a:rPr lang="en-GB" smtClean="0"/>
              <a:t>‹#›</a:t>
            </a:fld>
            <a:endParaRPr lang="en-GB"/>
          </a:p>
        </p:txBody>
      </p:sp>
    </p:spTree>
    <p:extLst>
      <p:ext uri="{BB962C8B-B14F-4D97-AF65-F5344CB8AC3E}">
        <p14:creationId xmlns:p14="http://schemas.microsoft.com/office/powerpoint/2010/main" val="275500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C56678C-049D-4B6F-AD56-DD65743D5326}" type="datetimeFigureOut">
              <a:rPr lang="en-GB" smtClean="0"/>
              <a:t>22/06/2022</a:t>
            </a:fld>
            <a:endParaRPr lang="en-GB"/>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GB"/>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221CFB8-F787-4D1A-A90B-DA0595CE1A0A}" type="slidenum">
              <a:rPr lang="en-GB" smtClean="0"/>
              <a:t>‹#›</a:t>
            </a:fld>
            <a:endParaRPr lang="en-GB"/>
          </a:p>
        </p:txBody>
      </p:sp>
    </p:spTree>
    <p:extLst>
      <p:ext uri="{BB962C8B-B14F-4D97-AF65-F5344CB8AC3E}">
        <p14:creationId xmlns:p14="http://schemas.microsoft.com/office/powerpoint/2010/main" val="13034896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22399-B3E3-313E-BB6B-C3D07CE7D505}"/>
              </a:ext>
            </a:extLst>
          </p:cNvPr>
          <p:cNvSpPr>
            <a:spLocks noGrp="1"/>
          </p:cNvSpPr>
          <p:nvPr>
            <p:ph type="ctrTitle"/>
          </p:nvPr>
        </p:nvSpPr>
        <p:spPr/>
        <p:txBody>
          <a:bodyPr/>
          <a:lstStyle/>
          <a:p>
            <a:r>
              <a:rPr lang="en-GB" dirty="0"/>
              <a:t>Amazon Coding Challenge </a:t>
            </a:r>
            <a:r>
              <a:rPr lang="en-GB" sz="3600" dirty="0"/>
              <a:t>Bright Network Internship</a:t>
            </a:r>
            <a:endParaRPr lang="en-GB" dirty="0"/>
          </a:p>
        </p:txBody>
      </p:sp>
      <p:sp>
        <p:nvSpPr>
          <p:cNvPr id="3" name="Subtitle 2">
            <a:extLst>
              <a:ext uri="{FF2B5EF4-FFF2-40B4-BE49-F238E27FC236}">
                <a16:creationId xmlns:a16="http://schemas.microsoft.com/office/drawing/2014/main" id="{68070777-710D-7F5F-8500-DD949BBB8E6D}"/>
              </a:ext>
            </a:extLst>
          </p:cNvPr>
          <p:cNvSpPr>
            <a:spLocks noGrp="1"/>
          </p:cNvSpPr>
          <p:nvPr>
            <p:ph type="subTitle" idx="1"/>
          </p:nvPr>
        </p:nvSpPr>
        <p:spPr/>
        <p:txBody>
          <a:bodyPr/>
          <a:lstStyle/>
          <a:p>
            <a:r>
              <a:rPr lang="en-GB" dirty="0"/>
              <a:t>Files and Output</a:t>
            </a:r>
          </a:p>
        </p:txBody>
      </p:sp>
    </p:spTree>
    <p:extLst>
      <p:ext uri="{BB962C8B-B14F-4D97-AF65-F5344CB8AC3E}">
        <p14:creationId xmlns:p14="http://schemas.microsoft.com/office/powerpoint/2010/main" val="3119194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777F2C-5A59-01A2-7CD3-599B2A447128}"/>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a:t>SOURCE FILES</a:t>
            </a:r>
          </a:p>
        </p:txBody>
      </p:sp>
      <p:pic>
        <p:nvPicPr>
          <p:cNvPr id="5" name="Content Placeholder 4" descr="Graphical user interface&#10;&#10;Description automatically generated with medium confidence">
            <a:extLst>
              <a:ext uri="{FF2B5EF4-FFF2-40B4-BE49-F238E27FC236}">
                <a16:creationId xmlns:a16="http://schemas.microsoft.com/office/drawing/2014/main" id="{6A468B8B-5402-9275-7FFC-E9EAA72D0A34}"/>
              </a:ext>
            </a:extLst>
          </p:cNvPr>
          <p:cNvPicPr>
            <a:picLocks noGrp="1" noChangeAspect="1"/>
          </p:cNvPicPr>
          <p:nvPr>
            <p:ph idx="1"/>
          </p:nvPr>
        </p:nvPicPr>
        <p:blipFill>
          <a:blip r:embed="rId2"/>
          <a:stretch>
            <a:fillRect/>
          </a:stretch>
        </p:blipFill>
        <p:spPr>
          <a:xfrm>
            <a:off x="5876243" y="640080"/>
            <a:ext cx="5093810" cy="5263134"/>
          </a:xfrm>
          <a:prstGeom prst="rect">
            <a:avLst/>
          </a:prstGeom>
        </p:spPr>
      </p:pic>
    </p:spTree>
    <p:extLst>
      <p:ext uri="{BB962C8B-B14F-4D97-AF65-F5344CB8AC3E}">
        <p14:creationId xmlns:p14="http://schemas.microsoft.com/office/powerpoint/2010/main" val="1187751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4B7AF8-460D-347C-7707-737136EA319C}"/>
              </a:ext>
            </a:extLst>
          </p:cNvPr>
          <p:cNvSpPr>
            <a:spLocks noGrp="1"/>
          </p:cNvSpPr>
          <p:nvPr>
            <p:ph type="title"/>
          </p:nvPr>
        </p:nvSpPr>
        <p:spPr>
          <a:xfrm>
            <a:off x="2231136" y="467418"/>
            <a:ext cx="7729728" cy="1188720"/>
          </a:xfrm>
          <a:solidFill>
            <a:srgbClr val="FFFFFF"/>
          </a:solidFill>
        </p:spPr>
        <p:txBody>
          <a:bodyPr>
            <a:normAutofit/>
          </a:bodyPr>
          <a:lstStyle/>
          <a:p>
            <a:r>
              <a:rPr lang="en-GB" dirty="0"/>
              <a:t>Files description</a:t>
            </a:r>
          </a:p>
        </p:txBody>
      </p:sp>
      <p:sp>
        <p:nvSpPr>
          <p:cNvPr id="3" name="Content Placeholder 2">
            <a:extLst>
              <a:ext uri="{FF2B5EF4-FFF2-40B4-BE49-F238E27FC236}">
                <a16:creationId xmlns:a16="http://schemas.microsoft.com/office/drawing/2014/main" id="{A9085E1B-CB26-2ADC-6F17-EF2D82FAA6EB}"/>
              </a:ext>
            </a:extLst>
          </p:cNvPr>
          <p:cNvSpPr>
            <a:spLocks noGrp="1"/>
          </p:cNvSpPr>
          <p:nvPr>
            <p:ph idx="1"/>
          </p:nvPr>
        </p:nvSpPr>
        <p:spPr>
          <a:xfrm>
            <a:off x="1706062" y="2291262"/>
            <a:ext cx="8779512" cy="2879256"/>
          </a:xfrm>
        </p:spPr>
        <p:txBody>
          <a:bodyPr>
            <a:normAutofit/>
          </a:bodyPr>
          <a:lstStyle/>
          <a:p>
            <a:pPr>
              <a:lnSpc>
                <a:spcPct val="90000"/>
              </a:lnSpc>
            </a:pPr>
            <a:r>
              <a:rPr lang="en-GB" sz="1400" dirty="0" err="1">
                <a:solidFill>
                  <a:srgbClr val="404040"/>
                </a:solidFill>
              </a:rPr>
              <a:t>SearchOrder</a:t>
            </a:r>
            <a:r>
              <a:rPr lang="en-GB" sz="1400" dirty="0">
                <a:solidFill>
                  <a:srgbClr val="404040"/>
                </a:solidFill>
              </a:rPr>
              <a:t>- Encodes a search order by describing how nodes are added to the fringe. Note that nodes are  always removed from the front of the fringe. </a:t>
            </a:r>
          </a:p>
          <a:p>
            <a:pPr>
              <a:lnSpc>
                <a:spcPct val="90000"/>
              </a:lnSpc>
            </a:pPr>
            <a:r>
              <a:rPr lang="en-GB" sz="1400" dirty="0" err="1">
                <a:solidFill>
                  <a:srgbClr val="404040"/>
                </a:solidFill>
              </a:rPr>
              <a:t>AStarSearchOrder</a:t>
            </a:r>
            <a:r>
              <a:rPr lang="en-GB" sz="1400" dirty="0">
                <a:solidFill>
                  <a:srgbClr val="404040"/>
                </a:solidFill>
              </a:rPr>
              <a:t>-  Class that contains methods to add nodes to a fringe during A* Search. The states are expanded in the increasing order of the total cost.  No state can be expanded more than once and when inserting nodes to the fringe, ties are resolved so that states with the lowest state value are ordered first. </a:t>
            </a:r>
          </a:p>
          <a:p>
            <a:pPr>
              <a:lnSpc>
                <a:spcPct val="90000"/>
              </a:lnSpc>
            </a:pPr>
            <a:r>
              <a:rPr lang="en-GB" sz="1400" dirty="0" err="1">
                <a:solidFill>
                  <a:srgbClr val="404040"/>
                </a:solidFill>
              </a:rPr>
              <a:t>ChildWithCost</a:t>
            </a:r>
            <a:r>
              <a:rPr lang="en-GB" sz="1400" dirty="0">
                <a:solidFill>
                  <a:srgbClr val="404040"/>
                </a:solidFill>
              </a:rPr>
              <a:t>- Represents a connection in the state graph: a node, and the cost of getting from the parent to this node.</a:t>
            </a:r>
          </a:p>
          <a:p>
            <a:pPr>
              <a:lnSpc>
                <a:spcPct val="90000"/>
              </a:lnSpc>
            </a:pPr>
            <a:r>
              <a:rPr lang="en-GB" sz="1400" dirty="0" err="1">
                <a:solidFill>
                  <a:srgbClr val="404040"/>
                </a:solidFill>
              </a:rPr>
              <a:t>FringeNode</a:t>
            </a:r>
            <a:r>
              <a:rPr lang="en-GB" sz="1400" dirty="0">
                <a:solidFill>
                  <a:srgbClr val="404040"/>
                </a:solidFill>
              </a:rPr>
              <a:t>- Represents a node on the frontier of the search space. Includes the actual node, the parent node (i.e., the node that was expanded to add this one), as well as the cost of getting to this node (the "g" value).</a:t>
            </a:r>
          </a:p>
        </p:txBody>
      </p:sp>
    </p:spTree>
    <p:extLst>
      <p:ext uri="{BB962C8B-B14F-4D97-AF65-F5344CB8AC3E}">
        <p14:creationId xmlns:p14="http://schemas.microsoft.com/office/powerpoint/2010/main" val="2429187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4B7AF8-460D-347C-7707-737136EA319C}"/>
              </a:ext>
            </a:extLst>
          </p:cNvPr>
          <p:cNvSpPr>
            <a:spLocks noGrp="1"/>
          </p:cNvSpPr>
          <p:nvPr>
            <p:ph type="title"/>
          </p:nvPr>
        </p:nvSpPr>
        <p:spPr>
          <a:xfrm>
            <a:off x="2231136" y="467418"/>
            <a:ext cx="7729728" cy="1188720"/>
          </a:xfrm>
          <a:solidFill>
            <a:srgbClr val="FFFFFF"/>
          </a:solidFill>
        </p:spPr>
        <p:txBody>
          <a:bodyPr>
            <a:normAutofit/>
          </a:bodyPr>
          <a:lstStyle/>
          <a:p>
            <a:r>
              <a:rPr lang="en-GB" dirty="0"/>
              <a:t>Files description</a:t>
            </a:r>
          </a:p>
        </p:txBody>
      </p:sp>
      <p:sp>
        <p:nvSpPr>
          <p:cNvPr id="3" name="Content Placeholder 2">
            <a:extLst>
              <a:ext uri="{FF2B5EF4-FFF2-40B4-BE49-F238E27FC236}">
                <a16:creationId xmlns:a16="http://schemas.microsoft.com/office/drawing/2014/main" id="{A9085E1B-CB26-2ADC-6F17-EF2D82FAA6EB}"/>
              </a:ext>
            </a:extLst>
          </p:cNvPr>
          <p:cNvSpPr>
            <a:spLocks noGrp="1"/>
          </p:cNvSpPr>
          <p:nvPr>
            <p:ph idx="1"/>
          </p:nvPr>
        </p:nvSpPr>
        <p:spPr>
          <a:xfrm>
            <a:off x="1706062" y="2291262"/>
            <a:ext cx="8779512" cy="2879256"/>
          </a:xfrm>
        </p:spPr>
        <p:txBody>
          <a:bodyPr>
            <a:normAutofit/>
          </a:bodyPr>
          <a:lstStyle/>
          <a:p>
            <a:pPr>
              <a:lnSpc>
                <a:spcPct val="90000"/>
              </a:lnSpc>
            </a:pPr>
            <a:r>
              <a:rPr lang="en-GB" sz="1400" dirty="0">
                <a:solidFill>
                  <a:srgbClr val="404040"/>
                </a:solidFill>
              </a:rPr>
              <a:t>Node- Represents a single node in the search space: it has a value, as well as a set of child nodes with associated costs on the transitions.</a:t>
            </a:r>
          </a:p>
          <a:p>
            <a:pPr>
              <a:lnSpc>
                <a:spcPct val="90000"/>
              </a:lnSpc>
            </a:pPr>
            <a:r>
              <a:rPr lang="en-GB" sz="1400" dirty="0">
                <a:solidFill>
                  <a:srgbClr val="404040"/>
                </a:solidFill>
              </a:rPr>
              <a:t>State- Represents a state in the search space. </a:t>
            </a:r>
          </a:p>
          <a:p>
            <a:pPr>
              <a:lnSpc>
                <a:spcPct val="90000"/>
              </a:lnSpc>
            </a:pPr>
            <a:r>
              <a:rPr lang="en-GB" sz="1400" dirty="0" err="1">
                <a:solidFill>
                  <a:srgbClr val="404040"/>
                </a:solidFill>
              </a:rPr>
              <a:t>StateImpl</a:t>
            </a:r>
            <a:r>
              <a:rPr lang="en-GB" sz="1400" dirty="0">
                <a:solidFill>
                  <a:srgbClr val="404040"/>
                </a:solidFill>
              </a:rPr>
              <a:t>- Class representing a state in the grid, implements the State interface</a:t>
            </a:r>
          </a:p>
          <a:p>
            <a:pPr>
              <a:lnSpc>
                <a:spcPct val="90000"/>
              </a:lnSpc>
            </a:pPr>
            <a:r>
              <a:rPr lang="en-GB" sz="1400" dirty="0" err="1">
                <a:solidFill>
                  <a:srgbClr val="404040"/>
                </a:solidFill>
              </a:rPr>
              <a:t>SearchProblem</a:t>
            </a:r>
            <a:r>
              <a:rPr lang="en-GB" sz="1400" dirty="0">
                <a:solidFill>
                  <a:srgbClr val="404040"/>
                </a:solidFill>
              </a:rPr>
              <a:t>- Represents a search problem, by running the given search order on given search spaces.</a:t>
            </a:r>
          </a:p>
          <a:p>
            <a:pPr>
              <a:lnSpc>
                <a:spcPct val="90000"/>
              </a:lnSpc>
            </a:pPr>
            <a:r>
              <a:rPr lang="en-GB" sz="1400" dirty="0">
                <a:solidFill>
                  <a:srgbClr val="404040"/>
                </a:solidFill>
              </a:rPr>
              <a:t>Main- Class to represent the given grids and run the A* Search Algorithm on them</a:t>
            </a:r>
          </a:p>
        </p:txBody>
      </p:sp>
    </p:spTree>
    <p:extLst>
      <p:ext uri="{BB962C8B-B14F-4D97-AF65-F5344CB8AC3E}">
        <p14:creationId xmlns:p14="http://schemas.microsoft.com/office/powerpoint/2010/main" val="2406275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5A496B4-4872-E829-63B3-280E8484766A}"/>
              </a:ext>
            </a:extLst>
          </p:cNvPr>
          <p:cNvPicPr>
            <a:picLocks noGrp="1" noChangeAspect="1"/>
          </p:cNvPicPr>
          <p:nvPr>
            <p:ph idx="1"/>
          </p:nvPr>
        </p:nvPicPr>
        <p:blipFill>
          <a:blip r:embed="rId2"/>
          <a:stretch>
            <a:fillRect/>
          </a:stretch>
        </p:blipFill>
        <p:spPr>
          <a:xfrm>
            <a:off x="2965192" y="1271016"/>
            <a:ext cx="6717460" cy="4315968"/>
          </a:xfrm>
          <a:prstGeom prst="rect">
            <a:avLst/>
          </a:prstGeom>
        </p:spPr>
      </p:pic>
      <p:sp>
        <p:nvSpPr>
          <p:cNvPr id="12" name="Oval 11">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C1C5AF-7E24-FD3A-90BE-5D9D2701E848}"/>
              </a:ext>
            </a:extLst>
          </p:cNvPr>
          <p:cNvSpPr>
            <a:spLocks noGrp="1"/>
          </p:cNvSpPr>
          <p:nvPr>
            <p:ph type="title"/>
          </p:nvPr>
        </p:nvSpPr>
        <p:spPr>
          <a:xfrm>
            <a:off x="714676" y="789110"/>
            <a:ext cx="1993392" cy="1828800"/>
          </a:xfrm>
          <a:prstGeom prst="ellipse">
            <a:avLst/>
          </a:prstGeom>
          <a:noFill/>
          <a:ln>
            <a:solidFill>
              <a:srgbClr val="FFFFFF"/>
            </a:solidFill>
          </a:ln>
        </p:spPr>
        <p:txBody>
          <a:bodyPr vert="horz" lIns="182880" tIns="182880" rIns="182880" bIns="182880" rtlCol="0" anchor="ctr">
            <a:normAutofit/>
          </a:bodyPr>
          <a:lstStyle/>
          <a:p>
            <a:r>
              <a:rPr lang="en-US" sz="2000" dirty="0">
                <a:solidFill>
                  <a:srgbClr val="FFFFFF"/>
                </a:solidFill>
              </a:rPr>
              <a:t>Phase-1 grid</a:t>
            </a:r>
          </a:p>
        </p:txBody>
      </p:sp>
    </p:spTree>
    <p:extLst>
      <p:ext uri="{BB962C8B-B14F-4D97-AF65-F5344CB8AC3E}">
        <p14:creationId xmlns:p14="http://schemas.microsoft.com/office/powerpoint/2010/main" val="4129046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EDED847-34F1-4353-AA83-1525E9E406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4767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5882ED-D127-BF1B-6CCE-C91D984E1185}"/>
              </a:ext>
            </a:extLst>
          </p:cNvPr>
          <p:cNvSpPr>
            <a:spLocks noGrp="1"/>
          </p:cNvSpPr>
          <p:nvPr>
            <p:ph type="title"/>
          </p:nvPr>
        </p:nvSpPr>
        <p:spPr>
          <a:xfrm>
            <a:off x="2407599" y="4928136"/>
            <a:ext cx="7729728" cy="1134402"/>
          </a:xfrm>
        </p:spPr>
        <p:txBody>
          <a:bodyPr vert="horz" lIns="182880" tIns="182880" rIns="182880" bIns="182880" rtlCol="0" anchor="ctr">
            <a:normAutofit/>
          </a:bodyPr>
          <a:lstStyle/>
          <a:p>
            <a:r>
              <a:rPr lang="en-US" dirty="0"/>
              <a:t>Output- Phase 1</a:t>
            </a:r>
          </a:p>
        </p:txBody>
      </p:sp>
      <p:pic>
        <p:nvPicPr>
          <p:cNvPr id="5" name="Content Placeholder 4">
            <a:extLst>
              <a:ext uri="{FF2B5EF4-FFF2-40B4-BE49-F238E27FC236}">
                <a16:creationId xmlns:a16="http://schemas.microsoft.com/office/drawing/2014/main" id="{26DA48CF-6355-FF35-787A-0588676A7477}"/>
              </a:ext>
            </a:extLst>
          </p:cNvPr>
          <p:cNvPicPr>
            <a:picLocks noGrp="1" noChangeAspect="1"/>
          </p:cNvPicPr>
          <p:nvPr>
            <p:ph idx="1"/>
          </p:nvPr>
        </p:nvPicPr>
        <p:blipFill>
          <a:blip r:embed="rId2"/>
          <a:stretch>
            <a:fillRect/>
          </a:stretch>
        </p:blipFill>
        <p:spPr>
          <a:xfrm>
            <a:off x="2187718" y="960118"/>
            <a:ext cx="7816564" cy="3556535"/>
          </a:xfrm>
          <a:prstGeom prst="rect">
            <a:avLst/>
          </a:prstGeom>
        </p:spPr>
      </p:pic>
    </p:spTree>
    <p:extLst>
      <p:ext uri="{BB962C8B-B14F-4D97-AF65-F5344CB8AC3E}">
        <p14:creationId xmlns:p14="http://schemas.microsoft.com/office/powerpoint/2010/main" val="1353904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EDED847-34F1-4353-AA83-1525E9E406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4767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BE6174-55D2-6C15-C451-44775ACE9BAB}"/>
              </a:ext>
            </a:extLst>
          </p:cNvPr>
          <p:cNvSpPr>
            <a:spLocks noGrp="1"/>
          </p:cNvSpPr>
          <p:nvPr>
            <p:ph type="title"/>
          </p:nvPr>
        </p:nvSpPr>
        <p:spPr>
          <a:xfrm>
            <a:off x="2407599" y="4928136"/>
            <a:ext cx="7729728" cy="1134402"/>
          </a:xfrm>
        </p:spPr>
        <p:txBody>
          <a:bodyPr vert="horz" lIns="182880" tIns="182880" rIns="182880" bIns="182880" rtlCol="0" anchor="ctr">
            <a:normAutofit/>
          </a:bodyPr>
          <a:lstStyle/>
          <a:p>
            <a:r>
              <a:rPr lang="en-US" dirty="0"/>
              <a:t>Output phase-2</a:t>
            </a:r>
          </a:p>
        </p:txBody>
      </p:sp>
      <p:pic>
        <p:nvPicPr>
          <p:cNvPr id="5" name="Content Placeholder 4">
            <a:extLst>
              <a:ext uri="{FF2B5EF4-FFF2-40B4-BE49-F238E27FC236}">
                <a16:creationId xmlns:a16="http://schemas.microsoft.com/office/drawing/2014/main" id="{46273139-1DD9-55A7-70C9-FFDF9B255528}"/>
              </a:ext>
            </a:extLst>
          </p:cNvPr>
          <p:cNvPicPr>
            <a:picLocks noGrp="1" noChangeAspect="1"/>
          </p:cNvPicPr>
          <p:nvPr>
            <p:ph idx="1"/>
          </p:nvPr>
        </p:nvPicPr>
        <p:blipFill>
          <a:blip r:embed="rId2"/>
          <a:stretch>
            <a:fillRect/>
          </a:stretch>
        </p:blipFill>
        <p:spPr>
          <a:xfrm>
            <a:off x="2862786" y="960118"/>
            <a:ext cx="6466427" cy="3556535"/>
          </a:xfrm>
          <a:prstGeom prst="rect">
            <a:avLst/>
          </a:prstGeom>
        </p:spPr>
      </p:pic>
    </p:spTree>
    <p:extLst>
      <p:ext uri="{BB962C8B-B14F-4D97-AF65-F5344CB8AC3E}">
        <p14:creationId xmlns:p14="http://schemas.microsoft.com/office/powerpoint/2010/main" val="3124583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FB62D-5EDD-79C7-C1CA-9E06EDA28D9F}"/>
              </a:ext>
            </a:extLst>
          </p:cNvPr>
          <p:cNvSpPr>
            <a:spLocks noGrp="1"/>
          </p:cNvSpPr>
          <p:nvPr>
            <p:ph type="title"/>
          </p:nvPr>
        </p:nvSpPr>
        <p:spPr>
          <a:xfrm>
            <a:off x="5366510" y="1782860"/>
            <a:ext cx="5888754" cy="2114055"/>
          </a:xfrm>
          <a:noFill/>
          <a:ln>
            <a:noFill/>
          </a:ln>
        </p:spPr>
        <p:txBody>
          <a:bodyPr vert="horz" wrap="square" lIns="274320" tIns="182880" rIns="274320" bIns="182880" rtlCol="0" anchor="ctr" anchorCtr="1">
            <a:normAutofit fontScale="90000"/>
          </a:bodyPr>
          <a:lstStyle/>
          <a:p>
            <a:pPr algn="l"/>
            <a:r>
              <a:rPr lang="en-US" sz="4800" kern="1200" cap="all" spc="200" baseline="0" dirty="0">
                <a:solidFill>
                  <a:schemeClr val="tx1"/>
                </a:solidFill>
                <a:latin typeface="+mj-lt"/>
                <a:ea typeface="+mj-ea"/>
                <a:cs typeface="+mj-cs"/>
              </a:rPr>
              <a:t>For Any clarifications,</a:t>
            </a:r>
            <a:br>
              <a:rPr lang="en-US" sz="4800" kern="1200" cap="all" spc="200" baseline="0" dirty="0">
                <a:solidFill>
                  <a:schemeClr val="tx1"/>
                </a:solidFill>
                <a:latin typeface="+mj-lt"/>
                <a:ea typeface="+mj-ea"/>
                <a:cs typeface="+mj-cs"/>
              </a:rPr>
            </a:br>
            <a:endParaRPr lang="en-US" sz="4800" kern="1200" cap="all" spc="200" baseline="0" dirty="0">
              <a:solidFill>
                <a:schemeClr val="tx1"/>
              </a:solidFill>
              <a:latin typeface="+mj-lt"/>
              <a:ea typeface="+mj-ea"/>
              <a:cs typeface="+mj-cs"/>
            </a:endParaRPr>
          </a:p>
        </p:txBody>
      </p:sp>
      <p:sp>
        <p:nvSpPr>
          <p:cNvPr id="8" name="Rectangle 7">
            <a:extLst>
              <a:ext uri="{FF2B5EF4-FFF2-40B4-BE49-F238E27FC236}">
                <a16:creationId xmlns:a16="http://schemas.microsoft.com/office/drawing/2014/main" id="{6E5BD17F-C95C-40ED-8D04-03295D46F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bg2">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0" name="Rectangle 9">
            <a:extLst>
              <a:ext uri="{FF2B5EF4-FFF2-40B4-BE49-F238E27FC236}">
                <a16:creationId xmlns:a16="http://schemas.microsoft.com/office/drawing/2014/main" id="{4203DEB5-0B19-4F8E-84E2-00F5861C9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AC8BFA3-83B3-67EB-502A-2B1B01382844}"/>
              </a:ext>
            </a:extLst>
          </p:cNvPr>
          <p:cNvSpPr txBox="1"/>
          <p:nvPr/>
        </p:nvSpPr>
        <p:spPr>
          <a:xfrm rot="10800000" flipH="1" flipV="1">
            <a:off x="7900395" y="3573749"/>
            <a:ext cx="4291605" cy="646331"/>
          </a:xfrm>
          <a:prstGeom prst="rect">
            <a:avLst/>
          </a:prstGeom>
          <a:noFill/>
        </p:spPr>
        <p:txBody>
          <a:bodyPr wrap="square" rtlCol="0">
            <a:spAutoFit/>
          </a:bodyPr>
          <a:lstStyle/>
          <a:p>
            <a:r>
              <a:rPr lang="en-US" sz="1800" kern="1200" spc="200" baseline="0" dirty="0">
                <a:solidFill>
                  <a:schemeClr val="tx1"/>
                </a:solidFill>
                <a:latin typeface="+mj-lt"/>
                <a:ea typeface="+mj-ea"/>
                <a:cs typeface="+mj-cs"/>
              </a:rPr>
              <a:t>please contact shreyakala@ymail.com</a:t>
            </a:r>
            <a:endParaRPr lang="en-GB" dirty="0"/>
          </a:p>
        </p:txBody>
      </p:sp>
    </p:spTree>
    <p:extLst>
      <p:ext uri="{BB962C8B-B14F-4D97-AF65-F5344CB8AC3E}">
        <p14:creationId xmlns:p14="http://schemas.microsoft.com/office/powerpoint/2010/main" val="112982641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17</TotalTime>
  <Words>283</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Parcel</vt:lpstr>
      <vt:lpstr>Amazon Coding Challenge Bright Network Internship</vt:lpstr>
      <vt:lpstr>SOURCE FILES</vt:lpstr>
      <vt:lpstr>Files description</vt:lpstr>
      <vt:lpstr>Files description</vt:lpstr>
      <vt:lpstr>Phase-1 grid</vt:lpstr>
      <vt:lpstr>Output- Phase 1</vt:lpstr>
      <vt:lpstr>Output phase-2</vt:lpstr>
      <vt:lpstr>For Any clarifications,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Coding Challenge Bright Network Internship</dc:title>
  <dc:creator>Kala, Shreya</dc:creator>
  <cp:lastModifiedBy>Kala, Shreya</cp:lastModifiedBy>
  <cp:revision>7</cp:revision>
  <dcterms:created xsi:type="dcterms:W3CDTF">2022-06-22T10:25:34Z</dcterms:created>
  <dcterms:modified xsi:type="dcterms:W3CDTF">2022-06-22T10:43:04Z</dcterms:modified>
</cp:coreProperties>
</file>