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6E208-BA2F-4186-AC90-650928FB2B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49EB5-02C3-48E4-B74B-42DAF3787E2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Handling missing values</a:t>
          </a:r>
        </a:p>
      </dgm:t>
    </dgm:pt>
    <dgm:pt modelId="{2AB8D33B-8695-4D5D-9977-4A84297A4FAB}" type="parTrans" cxnId="{1A9E5753-965C-4883-8FA4-7EC030EACDAF}">
      <dgm:prSet/>
      <dgm:spPr/>
      <dgm:t>
        <a:bodyPr/>
        <a:lstStyle/>
        <a:p>
          <a:endParaRPr lang="en-US"/>
        </a:p>
      </dgm:t>
    </dgm:pt>
    <dgm:pt modelId="{069D4328-83E2-4E4C-BE7B-2EC4CA2A139A}" type="sibTrans" cxnId="{1A9E5753-965C-4883-8FA4-7EC030EACDAF}">
      <dgm:prSet/>
      <dgm:spPr/>
      <dgm:t>
        <a:bodyPr/>
        <a:lstStyle/>
        <a:p>
          <a:endParaRPr lang="en-US"/>
        </a:p>
      </dgm:t>
    </dgm:pt>
    <dgm:pt modelId="{34FB83A1-7104-4402-A1FB-A82E4B3DA1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Categorical and Text Features encoded to Numerical	</a:t>
          </a:r>
        </a:p>
      </dgm:t>
    </dgm:pt>
    <dgm:pt modelId="{551AD216-6B39-4EB6-B5A8-A50C3FAF3E1C}" type="parTrans" cxnId="{92178D65-A07F-4544-A39E-81D6DB41B6CA}">
      <dgm:prSet/>
      <dgm:spPr/>
      <dgm:t>
        <a:bodyPr/>
        <a:lstStyle/>
        <a:p>
          <a:endParaRPr lang="en-US"/>
        </a:p>
      </dgm:t>
    </dgm:pt>
    <dgm:pt modelId="{7ABC5F57-0572-47CF-9C12-2C9357B99613}" type="sibTrans" cxnId="{92178D65-A07F-4544-A39E-81D6DB41B6CA}">
      <dgm:prSet/>
      <dgm:spPr/>
      <dgm:t>
        <a:bodyPr/>
        <a:lstStyle/>
        <a:p>
          <a:endParaRPr lang="en-US"/>
        </a:p>
      </dgm:t>
    </dgm:pt>
    <dgm:pt modelId="{04445EED-2550-47BC-ADE5-84FC304E20AE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Feature Selection considering Business and Statistical Analysis </a:t>
          </a:r>
        </a:p>
      </dgm:t>
    </dgm:pt>
    <dgm:pt modelId="{3F862824-5477-4717-84C7-AB1DD917E9A8}" type="parTrans" cxnId="{93359168-53D8-43CD-BA90-59EA667077EA}">
      <dgm:prSet/>
      <dgm:spPr/>
      <dgm:t>
        <a:bodyPr/>
        <a:lstStyle/>
        <a:p>
          <a:endParaRPr lang="en-US"/>
        </a:p>
      </dgm:t>
    </dgm:pt>
    <dgm:pt modelId="{208A5BDE-D231-4741-96E7-1400B4E822F0}" type="sibTrans" cxnId="{93359168-53D8-43CD-BA90-59EA667077EA}">
      <dgm:prSet/>
      <dgm:spPr/>
      <dgm:t>
        <a:bodyPr/>
        <a:lstStyle/>
        <a:p>
          <a:endParaRPr lang="en-US"/>
        </a:p>
      </dgm:t>
    </dgm:pt>
    <dgm:pt modelId="{722FE27D-081A-42A6-8970-C0BEC9AC51A0}" type="pres">
      <dgm:prSet presAssocID="{B686E208-BA2F-4186-AC90-650928FB2B6A}" presName="Name0" presStyleCnt="0">
        <dgm:presLayoutVars>
          <dgm:chMax val="7"/>
          <dgm:chPref val="7"/>
          <dgm:dir/>
        </dgm:presLayoutVars>
      </dgm:prSet>
      <dgm:spPr/>
    </dgm:pt>
    <dgm:pt modelId="{1EB65B24-A617-40EC-A103-A9DD3A3D5B29}" type="pres">
      <dgm:prSet presAssocID="{B686E208-BA2F-4186-AC90-650928FB2B6A}" presName="Name1" presStyleCnt="0"/>
      <dgm:spPr/>
    </dgm:pt>
    <dgm:pt modelId="{E3F49FE0-E30E-48CF-9FC0-8BC76C587CEB}" type="pres">
      <dgm:prSet presAssocID="{B686E208-BA2F-4186-AC90-650928FB2B6A}" presName="cycle" presStyleCnt="0"/>
      <dgm:spPr/>
    </dgm:pt>
    <dgm:pt modelId="{43A8DED7-4EF4-45DB-8C1E-ACD72BD2E150}" type="pres">
      <dgm:prSet presAssocID="{B686E208-BA2F-4186-AC90-650928FB2B6A}" presName="srcNode" presStyleLbl="node1" presStyleIdx="0" presStyleCnt="3"/>
      <dgm:spPr/>
    </dgm:pt>
    <dgm:pt modelId="{844BA116-3F57-4C51-91A0-C67EE9497368}" type="pres">
      <dgm:prSet presAssocID="{B686E208-BA2F-4186-AC90-650928FB2B6A}" presName="conn" presStyleLbl="parChTrans1D2" presStyleIdx="0" presStyleCnt="1"/>
      <dgm:spPr/>
    </dgm:pt>
    <dgm:pt modelId="{AA850942-BFAD-4804-8D9C-B819C8EE0E5A}" type="pres">
      <dgm:prSet presAssocID="{B686E208-BA2F-4186-AC90-650928FB2B6A}" presName="extraNode" presStyleLbl="node1" presStyleIdx="0" presStyleCnt="3"/>
      <dgm:spPr/>
    </dgm:pt>
    <dgm:pt modelId="{1D7DFFFF-D7EA-4DEF-A46C-DDA8E11F6A83}" type="pres">
      <dgm:prSet presAssocID="{B686E208-BA2F-4186-AC90-650928FB2B6A}" presName="dstNode" presStyleLbl="node1" presStyleIdx="0" presStyleCnt="3"/>
      <dgm:spPr/>
    </dgm:pt>
    <dgm:pt modelId="{E6EDABE2-AE3E-41EF-9F3B-3CFADF03D464}" type="pres">
      <dgm:prSet presAssocID="{7E449EB5-02C3-48E4-B74B-42DAF3787E2E}" presName="text_1" presStyleLbl="node1" presStyleIdx="0" presStyleCnt="3">
        <dgm:presLayoutVars>
          <dgm:bulletEnabled val="1"/>
        </dgm:presLayoutVars>
      </dgm:prSet>
      <dgm:spPr/>
    </dgm:pt>
    <dgm:pt modelId="{80362F20-86E0-4CF6-AB9C-67092207C233}" type="pres">
      <dgm:prSet presAssocID="{7E449EB5-02C3-48E4-B74B-42DAF3787E2E}" presName="accent_1" presStyleCnt="0"/>
      <dgm:spPr/>
    </dgm:pt>
    <dgm:pt modelId="{F6D5116A-186C-48B7-B4D4-38E4619ED89A}" type="pres">
      <dgm:prSet presAssocID="{7E449EB5-02C3-48E4-B74B-42DAF3787E2E}" presName="accentRepeatNode" presStyleLbl="solidFgAcc1" presStyleIdx="0" presStyleCnt="3"/>
      <dgm:spPr/>
    </dgm:pt>
    <dgm:pt modelId="{63B10A49-B868-43DE-A59A-C544729F33E2}" type="pres">
      <dgm:prSet presAssocID="{34FB83A1-7104-4402-A1FB-A82E4B3DA113}" presName="text_2" presStyleLbl="node1" presStyleIdx="1" presStyleCnt="3">
        <dgm:presLayoutVars>
          <dgm:bulletEnabled val="1"/>
        </dgm:presLayoutVars>
      </dgm:prSet>
      <dgm:spPr/>
    </dgm:pt>
    <dgm:pt modelId="{D2053EB7-243A-4444-BFD6-F0D5D81E9AC5}" type="pres">
      <dgm:prSet presAssocID="{34FB83A1-7104-4402-A1FB-A82E4B3DA113}" presName="accent_2" presStyleCnt="0"/>
      <dgm:spPr/>
    </dgm:pt>
    <dgm:pt modelId="{A63AB34B-B41D-4798-85E0-10CE59A6C15E}" type="pres">
      <dgm:prSet presAssocID="{34FB83A1-7104-4402-A1FB-A82E4B3DA113}" presName="accentRepeatNode" presStyleLbl="solidFgAcc1" presStyleIdx="1" presStyleCnt="3"/>
      <dgm:spPr/>
    </dgm:pt>
    <dgm:pt modelId="{2B1CEE1D-DAAF-4454-9D92-1A8E0CC93E2E}" type="pres">
      <dgm:prSet presAssocID="{04445EED-2550-47BC-ADE5-84FC304E20AE}" presName="text_3" presStyleLbl="node1" presStyleIdx="2" presStyleCnt="3">
        <dgm:presLayoutVars>
          <dgm:bulletEnabled val="1"/>
        </dgm:presLayoutVars>
      </dgm:prSet>
      <dgm:spPr/>
    </dgm:pt>
    <dgm:pt modelId="{73B50977-F53C-4B1C-AD0E-E68D9104650E}" type="pres">
      <dgm:prSet presAssocID="{04445EED-2550-47BC-ADE5-84FC304E20AE}" presName="accent_3" presStyleCnt="0"/>
      <dgm:spPr/>
    </dgm:pt>
    <dgm:pt modelId="{87621F97-B80F-4E59-A08E-833D4628FA76}" type="pres">
      <dgm:prSet presAssocID="{04445EED-2550-47BC-ADE5-84FC304E20AE}" presName="accentRepeatNode" presStyleLbl="solidFgAcc1" presStyleIdx="2" presStyleCnt="3"/>
      <dgm:spPr/>
    </dgm:pt>
  </dgm:ptLst>
  <dgm:cxnLst>
    <dgm:cxn modelId="{3E08B931-DAB8-4C9E-BB85-47D330284ED6}" type="presOf" srcId="{7E449EB5-02C3-48E4-B74B-42DAF3787E2E}" destId="{E6EDABE2-AE3E-41EF-9F3B-3CFADF03D464}" srcOrd="0" destOrd="0" presId="urn:microsoft.com/office/officeart/2008/layout/VerticalCurvedList"/>
    <dgm:cxn modelId="{92178D65-A07F-4544-A39E-81D6DB41B6CA}" srcId="{B686E208-BA2F-4186-AC90-650928FB2B6A}" destId="{34FB83A1-7104-4402-A1FB-A82E4B3DA113}" srcOrd="1" destOrd="0" parTransId="{551AD216-6B39-4EB6-B5A8-A50C3FAF3E1C}" sibTransId="{7ABC5F57-0572-47CF-9C12-2C9357B99613}"/>
    <dgm:cxn modelId="{93359168-53D8-43CD-BA90-59EA667077EA}" srcId="{B686E208-BA2F-4186-AC90-650928FB2B6A}" destId="{04445EED-2550-47BC-ADE5-84FC304E20AE}" srcOrd="2" destOrd="0" parTransId="{3F862824-5477-4717-84C7-AB1DD917E9A8}" sibTransId="{208A5BDE-D231-4741-96E7-1400B4E822F0}"/>
    <dgm:cxn modelId="{1A9E5753-965C-4883-8FA4-7EC030EACDAF}" srcId="{B686E208-BA2F-4186-AC90-650928FB2B6A}" destId="{7E449EB5-02C3-48E4-B74B-42DAF3787E2E}" srcOrd="0" destOrd="0" parTransId="{2AB8D33B-8695-4D5D-9977-4A84297A4FAB}" sibTransId="{069D4328-83E2-4E4C-BE7B-2EC4CA2A139A}"/>
    <dgm:cxn modelId="{57163399-3373-4E78-89DE-ABA3147F519B}" type="presOf" srcId="{069D4328-83E2-4E4C-BE7B-2EC4CA2A139A}" destId="{844BA116-3F57-4C51-91A0-C67EE9497368}" srcOrd="0" destOrd="0" presId="urn:microsoft.com/office/officeart/2008/layout/VerticalCurvedList"/>
    <dgm:cxn modelId="{844678BD-8CAB-40F4-8550-1305894C2968}" type="presOf" srcId="{34FB83A1-7104-4402-A1FB-A82E4B3DA113}" destId="{63B10A49-B868-43DE-A59A-C544729F33E2}" srcOrd="0" destOrd="0" presId="urn:microsoft.com/office/officeart/2008/layout/VerticalCurvedList"/>
    <dgm:cxn modelId="{A27E8EF5-3DDF-416E-A6F2-42E76582FA06}" type="presOf" srcId="{04445EED-2550-47BC-ADE5-84FC304E20AE}" destId="{2B1CEE1D-DAAF-4454-9D92-1A8E0CC93E2E}" srcOrd="0" destOrd="0" presId="urn:microsoft.com/office/officeart/2008/layout/VerticalCurvedList"/>
    <dgm:cxn modelId="{BF78B3F6-D434-4461-9C4B-D21200D0DD4C}" type="presOf" srcId="{B686E208-BA2F-4186-AC90-650928FB2B6A}" destId="{722FE27D-081A-42A6-8970-C0BEC9AC51A0}" srcOrd="0" destOrd="0" presId="urn:microsoft.com/office/officeart/2008/layout/VerticalCurvedList"/>
    <dgm:cxn modelId="{BE511B37-15B4-4135-A100-DC7ED585F50C}" type="presParOf" srcId="{722FE27D-081A-42A6-8970-C0BEC9AC51A0}" destId="{1EB65B24-A617-40EC-A103-A9DD3A3D5B29}" srcOrd="0" destOrd="0" presId="urn:microsoft.com/office/officeart/2008/layout/VerticalCurvedList"/>
    <dgm:cxn modelId="{3AB7F14F-B023-43C0-8ABF-8398C137AB95}" type="presParOf" srcId="{1EB65B24-A617-40EC-A103-A9DD3A3D5B29}" destId="{E3F49FE0-E30E-48CF-9FC0-8BC76C587CEB}" srcOrd="0" destOrd="0" presId="urn:microsoft.com/office/officeart/2008/layout/VerticalCurvedList"/>
    <dgm:cxn modelId="{94F84213-1479-4AD5-B815-7FD5FD46918B}" type="presParOf" srcId="{E3F49FE0-E30E-48CF-9FC0-8BC76C587CEB}" destId="{43A8DED7-4EF4-45DB-8C1E-ACD72BD2E150}" srcOrd="0" destOrd="0" presId="urn:microsoft.com/office/officeart/2008/layout/VerticalCurvedList"/>
    <dgm:cxn modelId="{2F296F87-F73A-4D3F-B2D8-D172502BE204}" type="presParOf" srcId="{E3F49FE0-E30E-48CF-9FC0-8BC76C587CEB}" destId="{844BA116-3F57-4C51-91A0-C67EE9497368}" srcOrd="1" destOrd="0" presId="urn:microsoft.com/office/officeart/2008/layout/VerticalCurvedList"/>
    <dgm:cxn modelId="{C163790A-5A90-491F-AAD5-AA585C9B9DD0}" type="presParOf" srcId="{E3F49FE0-E30E-48CF-9FC0-8BC76C587CEB}" destId="{AA850942-BFAD-4804-8D9C-B819C8EE0E5A}" srcOrd="2" destOrd="0" presId="urn:microsoft.com/office/officeart/2008/layout/VerticalCurvedList"/>
    <dgm:cxn modelId="{3FD131EB-FBED-4EA9-A410-0F399015BCEB}" type="presParOf" srcId="{E3F49FE0-E30E-48CF-9FC0-8BC76C587CEB}" destId="{1D7DFFFF-D7EA-4DEF-A46C-DDA8E11F6A83}" srcOrd="3" destOrd="0" presId="urn:microsoft.com/office/officeart/2008/layout/VerticalCurvedList"/>
    <dgm:cxn modelId="{516B0BCC-AD8E-4A1A-BD1B-BA85FD9891F7}" type="presParOf" srcId="{1EB65B24-A617-40EC-A103-A9DD3A3D5B29}" destId="{E6EDABE2-AE3E-41EF-9F3B-3CFADF03D464}" srcOrd="1" destOrd="0" presId="urn:microsoft.com/office/officeart/2008/layout/VerticalCurvedList"/>
    <dgm:cxn modelId="{5D90DA75-8033-498F-92F1-A80C381909FF}" type="presParOf" srcId="{1EB65B24-A617-40EC-A103-A9DD3A3D5B29}" destId="{80362F20-86E0-4CF6-AB9C-67092207C233}" srcOrd="2" destOrd="0" presId="urn:microsoft.com/office/officeart/2008/layout/VerticalCurvedList"/>
    <dgm:cxn modelId="{8FD9811D-65B8-47E7-8803-468D2EF905F2}" type="presParOf" srcId="{80362F20-86E0-4CF6-AB9C-67092207C233}" destId="{F6D5116A-186C-48B7-B4D4-38E4619ED89A}" srcOrd="0" destOrd="0" presId="urn:microsoft.com/office/officeart/2008/layout/VerticalCurvedList"/>
    <dgm:cxn modelId="{60FAC1A2-0010-4C5C-9329-E0DC30F582B0}" type="presParOf" srcId="{1EB65B24-A617-40EC-A103-A9DD3A3D5B29}" destId="{63B10A49-B868-43DE-A59A-C544729F33E2}" srcOrd="3" destOrd="0" presId="urn:microsoft.com/office/officeart/2008/layout/VerticalCurvedList"/>
    <dgm:cxn modelId="{32BFDB69-8067-4AE6-B78D-29A1EC700480}" type="presParOf" srcId="{1EB65B24-A617-40EC-A103-A9DD3A3D5B29}" destId="{D2053EB7-243A-4444-BFD6-F0D5D81E9AC5}" srcOrd="4" destOrd="0" presId="urn:microsoft.com/office/officeart/2008/layout/VerticalCurvedList"/>
    <dgm:cxn modelId="{EC874751-30BE-4038-B2E8-8CACFB5B6636}" type="presParOf" srcId="{D2053EB7-243A-4444-BFD6-F0D5D81E9AC5}" destId="{A63AB34B-B41D-4798-85E0-10CE59A6C15E}" srcOrd="0" destOrd="0" presId="urn:microsoft.com/office/officeart/2008/layout/VerticalCurvedList"/>
    <dgm:cxn modelId="{B4F68CC2-0FC5-457D-9198-703B0547BCE2}" type="presParOf" srcId="{1EB65B24-A617-40EC-A103-A9DD3A3D5B29}" destId="{2B1CEE1D-DAAF-4454-9D92-1A8E0CC93E2E}" srcOrd="5" destOrd="0" presId="urn:microsoft.com/office/officeart/2008/layout/VerticalCurvedList"/>
    <dgm:cxn modelId="{E61FC0B4-8491-461C-BBE7-81EDF59DA8E3}" type="presParOf" srcId="{1EB65B24-A617-40EC-A103-A9DD3A3D5B29}" destId="{73B50977-F53C-4B1C-AD0E-E68D9104650E}" srcOrd="6" destOrd="0" presId="urn:microsoft.com/office/officeart/2008/layout/VerticalCurvedList"/>
    <dgm:cxn modelId="{0D618797-8D1C-42F7-B59A-921896D5EA3C}" type="presParOf" srcId="{73B50977-F53C-4B1C-AD0E-E68D9104650E}" destId="{87621F97-B80F-4E59-A08E-833D4628FA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BA116-3F57-4C51-91A0-C67EE9497368}">
      <dsp:nvSpPr>
        <dsp:cNvPr id="0" name=""/>
        <dsp:cNvSpPr/>
      </dsp:nvSpPr>
      <dsp:spPr>
        <a:xfrm>
          <a:off x="-3316925" y="-510207"/>
          <a:ext cx="3955344" cy="3955344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DABE2-AE3E-41EF-9F3B-3CFADF03D464}">
      <dsp:nvSpPr>
        <dsp:cNvPr id="0" name=""/>
        <dsp:cNvSpPr/>
      </dsp:nvSpPr>
      <dsp:spPr>
        <a:xfrm>
          <a:off x="410516" y="293492"/>
          <a:ext cx="8145521" cy="586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 dirty="0"/>
            <a:t>Handling missing values</a:t>
          </a:r>
        </a:p>
      </dsp:txBody>
      <dsp:txXfrm>
        <a:off x="410516" y="293492"/>
        <a:ext cx="8145521" cy="586985"/>
      </dsp:txXfrm>
    </dsp:sp>
    <dsp:sp modelId="{F6D5116A-186C-48B7-B4D4-38E4619ED89A}">
      <dsp:nvSpPr>
        <dsp:cNvPr id="0" name=""/>
        <dsp:cNvSpPr/>
      </dsp:nvSpPr>
      <dsp:spPr>
        <a:xfrm>
          <a:off x="43649" y="220119"/>
          <a:ext cx="733732" cy="733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10A49-B868-43DE-A59A-C544729F33E2}">
      <dsp:nvSpPr>
        <dsp:cNvPr id="0" name=""/>
        <dsp:cNvSpPr/>
      </dsp:nvSpPr>
      <dsp:spPr>
        <a:xfrm>
          <a:off x="623885" y="1173971"/>
          <a:ext cx="7932152" cy="586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 dirty="0"/>
            <a:t>Categorical and Text Features encoded to Numerical	</a:t>
          </a:r>
        </a:p>
      </dsp:txBody>
      <dsp:txXfrm>
        <a:off x="623885" y="1173971"/>
        <a:ext cx="7932152" cy="586985"/>
      </dsp:txXfrm>
    </dsp:sp>
    <dsp:sp modelId="{A63AB34B-B41D-4798-85E0-10CE59A6C15E}">
      <dsp:nvSpPr>
        <dsp:cNvPr id="0" name=""/>
        <dsp:cNvSpPr/>
      </dsp:nvSpPr>
      <dsp:spPr>
        <a:xfrm>
          <a:off x="257019" y="1100598"/>
          <a:ext cx="733732" cy="733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CEE1D-DAAF-4454-9D92-1A8E0CC93E2E}">
      <dsp:nvSpPr>
        <dsp:cNvPr id="0" name=""/>
        <dsp:cNvSpPr/>
      </dsp:nvSpPr>
      <dsp:spPr>
        <a:xfrm>
          <a:off x="410516" y="2054450"/>
          <a:ext cx="8145521" cy="586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kern="1200" dirty="0"/>
            <a:t>Feature Selection considering Business and Statistical Analysis </a:t>
          </a:r>
        </a:p>
      </dsp:txBody>
      <dsp:txXfrm>
        <a:off x="410516" y="2054450"/>
        <a:ext cx="8145521" cy="586985"/>
      </dsp:txXfrm>
    </dsp:sp>
    <dsp:sp modelId="{87621F97-B80F-4E59-A08E-833D4628FA76}">
      <dsp:nvSpPr>
        <dsp:cNvPr id="0" name=""/>
        <dsp:cNvSpPr/>
      </dsp:nvSpPr>
      <dsp:spPr>
        <a:xfrm>
          <a:off x="43649" y="1981077"/>
          <a:ext cx="733732" cy="733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CA69-BD6A-4B15-9E4F-6E2138D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B633C-7FFF-4840-9F0D-F15F8D4AC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1171-FCE3-486A-B6C7-D6EBC7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F9A-13E9-4E04-BFA5-0F9BF798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AD50-D6B8-4E0A-965A-AFB6F2B3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4BA2-68F9-4C3D-9087-9F1713A4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ACD0-9766-4B69-BE7B-061D2D5F3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10CC-04ED-427A-91C1-81A628D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FAE5-3832-4F91-8C4D-EC6D52E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4305-8891-4620-8968-E930D24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2E32F-45EC-4ACB-8FA5-1411900F2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A9589-9319-4629-A6F9-C76DCC4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E42-C835-44B1-95D3-CA27C409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E69F-629B-408E-AF84-E997475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A2E7-C115-40DE-9C79-4F550AC5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C257-1397-4DA3-9B0B-E944AC5D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07BC-FA3E-40C1-8D25-BA97DC40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3C34-78A0-4A67-B828-AE72D33B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F109-C3A5-48D5-BD58-6426F8C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EF5C-AC5B-4464-A80F-AC6E40E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779-45E0-41B8-8D42-A32B49C2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401E-4953-497F-B242-902567A5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40B7-31FA-404E-98F2-4EB081AE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60FD-F4C8-46E9-87BF-A933EBD9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FAF8-45A3-48A0-B7AF-61DB61A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C91-1B78-42AF-94D8-9B92EB68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525-FC1E-4AE9-9F92-28782824A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3D8B4-ABE7-4CBC-A561-FCB0A07F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9F3A-F1E3-4030-8F9E-D4D484C3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E8EB8-1100-493F-B0CE-5E30103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E79A3-3435-428B-BFE2-D6ADC022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9BE6-4404-402C-BC23-9A558F1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C97D-F55F-4D33-B40B-ECAB604D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3FBF-FCC5-4552-A08A-6FD5DCDF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3AB3-E05C-44D8-93E0-8555C77CA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FBCAB-1B8B-4250-A5F1-8C4F91A2E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AF85E-A892-4381-90DC-A5D64011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28B7-B248-4EE7-B07A-A87D0796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98BD2-89AA-433F-9DD6-A38937D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4B23-CA1E-4C3F-9241-95B11C87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7865-8071-4F6C-9B17-37B7106B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C1299-85FC-4568-947B-6112E5FF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98E9-123D-4CCE-AFBD-2306862D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775A-2C85-47DB-A9B1-7EDD799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4A805-41F1-4AE6-B23C-9FA9E30A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5EBE0-3DAA-446C-9A0E-A79B07DB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C86C-C2DC-4EB2-A7B3-582F4FF1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8F7A-6F01-40B1-BC2A-1C4942EF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2677-542C-4D02-A896-21D15A92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D234-53BE-46B0-BA1A-1BAB93B1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2879-C24A-405A-BA16-6E919CB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63F45-6F76-4AFA-88EE-9AAA883E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1600-19AA-4F2A-893F-B513DF92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4146-AA11-4AF1-AA9D-F0AD6AFEA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65F8D-4CF4-4D2A-AB1C-BD9125B9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662A-423C-4144-9D72-FBED249E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4CD1D-05CC-4AA8-ACC4-E908F04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8670-057D-4662-ADD9-CBF0CC7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D5E6-5452-4965-8467-A918B96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EB3D-176D-4153-AE99-0420DC2E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351C-DDC9-4DCA-9C6C-EF3755B3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0B11-6929-4A7B-8572-2BAEF1EEB15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E4F0-4D93-4E50-8DBA-190AAFFF9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3A6F-A4BA-4312-B084-AFFC631C4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D2A3-AB30-4577-BCF1-AF496C4C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5D411-6D79-439B-8E15-B92FA40E407F}"/>
              </a:ext>
            </a:extLst>
          </p:cNvPr>
          <p:cNvSpPr txBox="1">
            <a:spLocks/>
          </p:cNvSpPr>
          <p:nvPr/>
        </p:nvSpPr>
        <p:spPr>
          <a:xfrm>
            <a:off x="357377" y="517460"/>
            <a:ext cx="11477245" cy="4395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Objective</a:t>
            </a:r>
            <a:r>
              <a:rPr lang="en-US" sz="2000" dirty="0"/>
              <a:t> : Build a predictive model to classify the risk of Default on loan based on customer information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FEC6CE8-424C-4FFE-B678-87301A38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74" y="1244427"/>
            <a:ext cx="10064967" cy="1919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2997E-D58F-4BC8-A20F-2FD204AD91D0}"/>
              </a:ext>
            </a:extLst>
          </p:cNvPr>
          <p:cNvSpPr txBox="1"/>
          <p:nvPr/>
        </p:nvSpPr>
        <p:spPr>
          <a:xfrm>
            <a:off x="357377" y="3260224"/>
            <a:ext cx="497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Data Preparation and Cleaning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0F5FAB-B8CA-4799-B2A2-860968682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000181"/>
              </p:ext>
            </p:extLst>
          </p:nvPr>
        </p:nvGraphicFramePr>
        <p:xfrm>
          <a:off x="1590861" y="3757022"/>
          <a:ext cx="8593392" cy="293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41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A512F0-3DCA-4DBC-973C-FF29989DD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20623"/>
              </p:ext>
            </p:extLst>
          </p:nvPr>
        </p:nvGraphicFramePr>
        <p:xfrm>
          <a:off x="6385302" y="187451"/>
          <a:ext cx="5672381" cy="257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375">
                  <a:extLst>
                    <a:ext uri="{9D8B030D-6E8A-4147-A177-3AD203B41FA5}">
                      <a16:colId xmlns:a16="http://schemas.microsoft.com/office/drawing/2014/main" val="4227756363"/>
                    </a:ext>
                  </a:extLst>
                </a:gridCol>
                <a:gridCol w="1070334">
                  <a:extLst>
                    <a:ext uri="{9D8B030D-6E8A-4147-A177-3AD203B41FA5}">
                      <a16:colId xmlns:a16="http://schemas.microsoft.com/office/drawing/2014/main" val="2814862370"/>
                    </a:ext>
                  </a:extLst>
                </a:gridCol>
                <a:gridCol w="1613710">
                  <a:extLst>
                    <a:ext uri="{9D8B030D-6E8A-4147-A177-3AD203B41FA5}">
                      <a16:colId xmlns:a16="http://schemas.microsoft.com/office/drawing/2014/main" val="2067166785"/>
                    </a:ext>
                  </a:extLst>
                </a:gridCol>
                <a:gridCol w="1492962">
                  <a:extLst>
                    <a:ext uri="{9D8B030D-6E8A-4147-A177-3AD203B41FA5}">
                      <a16:colId xmlns:a16="http://schemas.microsoft.com/office/drawing/2014/main" val="883624856"/>
                    </a:ext>
                  </a:extLst>
                </a:gridCol>
              </a:tblGrid>
              <a:tr h="100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Without Sampling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Under-sampling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Over-sampling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extLst>
                  <a:ext uri="{0D108BD9-81ED-4DB2-BD59-A6C34878D82A}">
                    <a16:rowId xmlns:a16="http://schemas.microsoft.com/office/drawing/2014/main" val="2189408666"/>
                  </a:ext>
                </a:extLst>
              </a:tr>
              <a:tr h="100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88.6%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87.7%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89.84%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extLst>
                  <a:ext uri="{0D108BD9-81ED-4DB2-BD59-A6C34878D82A}">
                    <a16:rowId xmlns:a16="http://schemas.microsoft.com/office/drawing/2014/main" val="4090689185"/>
                  </a:ext>
                </a:extLst>
              </a:tr>
              <a:tr h="56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Decision Tree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87.7%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89.84%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840" marR="27840" marT="278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88.4%</a:t>
                      </a:r>
                    </a:p>
                  </a:txBody>
                  <a:tcPr marL="27840" marR="27840" marT="27840" marB="0" anchor="ctr"/>
                </a:tc>
                <a:extLst>
                  <a:ext uri="{0D108BD9-81ED-4DB2-BD59-A6C34878D82A}">
                    <a16:rowId xmlns:a16="http://schemas.microsoft.com/office/drawing/2014/main" val="14485595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DB1FE7-BD77-4090-9598-91CC2A94FA27}"/>
              </a:ext>
            </a:extLst>
          </p:cNvPr>
          <p:cNvSpPr txBox="1"/>
          <p:nvPr/>
        </p:nvSpPr>
        <p:spPr>
          <a:xfrm>
            <a:off x="134317" y="187451"/>
            <a:ext cx="5463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Model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D5D5A4-27BC-4617-AB68-DA98B2C4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7" y="1176102"/>
            <a:ext cx="5849515" cy="5377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54960-0076-4065-B4E5-ADD6DF79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94" y="2964426"/>
            <a:ext cx="5601889" cy="37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01738-32AB-4746-97C3-BC9695D5EC88}"/>
              </a:ext>
            </a:extLst>
          </p:cNvPr>
          <p:cNvSpPr/>
          <p:nvPr/>
        </p:nvSpPr>
        <p:spPr>
          <a:xfrm>
            <a:off x="825910" y="353651"/>
            <a:ext cx="375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INSIGHS AND IMPACT ON BUSINESS: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5714C-4BEF-4693-9213-74A456B310BE}"/>
              </a:ext>
            </a:extLst>
          </p:cNvPr>
          <p:cNvSpPr txBox="1"/>
          <p:nvPr/>
        </p:nvSpPr>
        <p:spPr>
          <a:xfrm>
            <a:off x="4562173" y="1165120"/>
            <a:ext cx="2942923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&gt; Majority of the loan applications for debt consolidations and credit card purposes</a:t>
            </a:r>
          </a:p>
          <a:p>
            <a:pPr lvl="0"/>
            <a:r>
              <a:rPr lang="en-US" dirty="0"/>
              <a:t>&gt; More Focus on Small Business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B1E2-34D2-44D3-B23F-C13D948488A6}"/>
              </a:ext>
            </a:extLst>
          </p:cNvPr>
          <p:cNvSpPr txBox="1"/>
          <p:nvPr/>
        </p:nvSpPr>
        <p:spPr>
          <a:xfrm>
            <a:off x="835749" y="1155299"/>
            <a:ext cx="2942923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focus on customers posing High Payment, High Loan Amount, Annual Income, Term and Interest Rate</a:t>
            </a:r>
          </a:p>
          <a:p>
            <a:pPr lvl="0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8522A-0D45-4700-BDCC-B56D41967B62}"/>
              </a:ext>
            </a:extLst>
          </p:cNvPr>
          <p:cNvSpPr txBox="1"/>
          <p:nvPr/>
        </p:nvSpPr>
        <p:spPr>
          <a:xfrm>
            <a:off x="8495076" y="1160219"/>
            <a:ext cx="2942923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Efficient while approving loan quickly and identifying defaults based on customers financial history with combination of human and machine intelligence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75E3A-17EF-4BEF-8E03-E40FEC1C6428}"/>
              </a:ext>
            </a:extLst>
          </p:cNvPr>
          <p:cNvSpPr/>
          <p:nvPr/>
        </p:nvSpPr>
        <p:spPr>
          <a:xfrm>
            <a:off x="830830" y="3632716"/>
            <a:ext cx="375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IMPROVEMENTS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6C48A-9E38-4D6A-925C-DF3964A9A0F1}"/>
              </a:ext>
            </a:extLst>
          </p:cNvPr>
          <p:cNvSpPr/>
          <p:nvPr/>
        </p:nvSpPr>
        <p:spPr>
          <a:xfrm>
            <a:off x="850486" y="4338933"/>
            <a:ext cx="10432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Features such as </a:t>
            </a:r>
            <a:r>
              <a:rPr lang="en-US" b="1" dirty="0"/>
              <a:t>‘Subgrade’</a:t>
            </a:r>
            <a:r>
              <a:rPr lang="en-US" dirty="0"/>
              <a:t>  and </a:t>
            </a:r>
            <a:r>
              <a:rPr lang="en-US" b="1" dirty="0"/>
              <a:t>‘Purpose‘ </a:t>
            </a:r>
            <a:r>
              <a:rPr lang="en-US" dirty="0"/>
              <a:t> can be included in model for better prediction.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Segmented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Advanced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716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Asnani</dc:creator>
  <cp:lastModifiedBy>Tushar Asnani</cp:lastModifiedBy>
  <cp:revision>18</cp:revision>
  <dcterms:created xsi:type="dcterms:W3CDTF">2020-02-18T02:22:59Z</dcterms:created>
  <dcterms:modified xsi:type="dcterms:W3CDTF">2020-02-18T11:43:10Z</dcterms:modified>
</cp:coreProperties>
</file>