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77" r:id="rId3"/>
    <p:sldId id="307" r:id="rId4"/>
    <p:sldId id="308" r:id="rId5"/>
    <p:sldId id="309" r:id="rId6"/>
    <p:sldId id="310" r:id="rId7"/>
    <p:sldId id="311" r:id="rId8"/>
    <p:sldId id="306" r:id="rId9"/>
    <p:sldId id="313" r:id="rId10"/>
    <p:sldId id="314" r:id="rId11"/>
    <p:sldId id="312" r:id="rId12"/>
    <p:sldId id="315" r:id="rId13"/>
    <p:sldId id="317" r:id="rId14"/>
    <p:sldId id="316" r:id="rId15"/>
    <p:sldId id="320" r:id="rId16"/>
    <p:sldId id="321" r:id="rId17"/>
    <p:sldId id="319" r:id="rId18"/>
    <p:sldId id="318" r:id="rId19"/>
    <p:sldId id="322" r:id="rId20"/>
    <p:sldId id="324" r:id="rId21"/>
    <p:sldId id="328" r:id="rId22"/>
    <p:sldId id="327" r:id="rId23"/>
    <p:sldId id="329" r:id="rId24"/>
    <p:sldId id="330" r:id="rId25"/>
    <p:sldId id="331" r:id="rId26"/>
    <p:sldId id="333" r:id="rId27"/>
    <p:sldId id="332" r:id="rId28"/>
    <p:sldId id="323" r:id="rId29"/>
    <p:sldId id="325" r:id="rId30"/>
    <p:sldId id="326" r:id="rId31"/>
    <p:sldId id="294"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68501" autoAdjust="0"/>
  </p:normalViewPr>
  <p:slideViewPr>
    <p:cSldViewPr>
      <p:cViewPr varScale="1">
        <p:scale>
          <a:sx n="90" d="100"/>
          <a:sy n="90" d="100"/>
        </p:scale>
        <p:origin x="2214" y="78"/>
      </p:cViewPr>
      <p:guideLst>
        <p:guide orient="horz" pos="2160"/>
        <p:guide pos="2880"/>
      </p:guideLst>
    </p:cSldViewPr>
  </p:slideViewPr>
  <p:outlineViewPr>
    <p:cViewPr>
      <p:scale>
        <a:sx n="33" d="100"/>
        <a:sy n="33" d="100"/>
      </p:scale>
      <p:origin x="43" y="5453"/>
    </p:cViewPr>
  </p:outlineViewPr>
  <p:notesTextViewPr>
    <p:cViewPr>
      <p:scale>
        <a:sx n="100" d="100"/>
        <a:sy n="100" d="100"/>
      </p:scale>
      <p:origin x="0" y="0"/>
    </p:cViewPr>
  </p:notesTextViewPr>
  <p:notesViewPr>
    <p:cSldViewPr>
      <p:cViewPr varScale="1">
        <p:scale>
          <a:sx n="68" d="100"/>
          <a:sy n="68" d="100"/>
        </p:scale>
        <p:origin x="-249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B1F9C-D4D9-4272-A315-C9A68CBB5628}" type="datetimeFigureOut">
              <a:rPr lang="de-AT" smtClean="0"/>
              <a:pPr/>
              <a:t>29.11.2016</a:t>
            </a:fld>
            <a:endParaRPr lang="de-AT"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5EB44-2BE6-46B5-9A77-3AC3C76357D0}" type="slidenum">
              <a:rPr lang="de-AT" smtClean="0"/>
              <a:pPr/>
              <a:t>‹Nr.›</a:t>
            </a:fld>
            <a:endParaRPr lang="de-AT" dirty="0"/>
          </a:p>
        </p:txBody>
      </p:sp>
    </p:spTree>
    <p:extLst>
      <p:ext uri="{BB962C8B-B14F-4D97-AF65-F5344CB8AC3E}">
        <p14:creationId xmlns:p14="http://schemas.microsoft.com/office/powerpoint/2010/main" val="278144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a:p>
            <a:r>
              <a:rPr lang="de-AT" dirty="0"/>
              <a:t>Quelle für zahlreiche Beispiele in diesen Folien:     Arbeitsgruppe Informationssysteme (IFS), Johannes Kepler Universität Linz</a:t>
            </a:r>
          </a:p>
        </p:txBody>
      </p:sp>
      <p:sp>
        <p:nvSpPr>
          <p:cNvPr id="4" name="Foliennummernplatzhalter 3"/>
          <p:cNvSpPr>
            <a:spLocks noGrp="1"/>
          </p:cNvSpPr>
          <p:nvPr>
            <p:ph type="sldNum" sz="quarter" idx="10"/>
          </p:nvPr>
        </p:nvSpPr>
        <p:spPr/>
        <p:txBody>
          <a:bodyPr/>
          <a:lstStyle/>
          <a:p>
            <a:fld id="{9F65EB44-2BE6-46B5-9A77-3AC3C76357D0}" type="slidenum">
              <a:rPr lang="de-AT" smtClean="0"/>
              <a:pPr/>
              <a:t>1</a:t>
            </a:fld>
            <a:endParaRPr lang="de-AT" dirty="0"/>
          </a:p>
        </p:txBody>
      </p:sp>
    </p:spTree>
    <p:extLst>
      <p:ext uri="{BB962C8B-B14F-4D97-AF65-F5344CB8AC3E}">
        <p14:creationId xmlns:p14="http://schemas.microsoft.com/office/powerpoint/2010/main" val="1858869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XML Schema ist die neuere (und deutlich mächtigere) Methode den Inhalt eines XML Files zu definieren</a:t>
            </a:r>
            <a:br>
              <a:rPr lang="de-AT" dirty="0"/>
            </a:br>
            <a:r>
              <a:rPr lang="de-AT" dirty="0"/>
              <a:t>Leider hat man entschieden, das</a:t>
            </a:r>
            <a:r>
              <a:rPr lang="de-AT" baseline="0" dirty="0"/>
              <a:t> Schema selbst auch in XML Syntax zu schreiben</a:t>
            </a:r>
          </a:p>
          <a:p>
            <a:r>
              <a:rPr lang="de-AT" baseline="0" dirty="0"/>
              <a:t>Dadurch wird es ziemlich unlesbar,</a:t>
            </a:r>
          </a:p>
          <a:p>
            <a:r>
              <a:rPr lang="de-AT" baseline="0" dirty="0"/>
              <a:t>Schemas werden daher in der Praxis mit Tools erstellt  (z.B. mit  </a:t>
            </a:r>
            <a:r>
              <a:rPr lang="de-AT" baseline="0" dirty="0" err="1"/>
              <a:t>Altova</a:t>
            </a:r>
            <a:r>
              <a:rPr lang="de-AT" baseline="0" dirty="0"/>
              <a:t> </a:t>
            </a:r>
            <a:r>
              <a:rPr lang="de-AT" baseline="0" dirty="0" err="1"/>
              <a:t>XMLSpy</a:t>
            </a:r>
            <a:r>
              <a:rPr lang="de-AT" baseline="0" dirty="0"/>
              <a:t>)</a:t>
            </a:r>
            <a:endParaRPr lang="de-AT" dirty="0"/>
          </a:p>
          <a:p>
            <a:endParaRPr lang="de-AT" dirty="0"/>
          </a:p>
          <a:p>
            <a:endParaRPr lang="de-AT" baseline="0" dirty="0"/>
          </a:p>
          <a:p>
            <a:r>
              <a:rPr lang="de-AT" baseline="0" dirty="0"/>
              <a:t>Der XML Inhalt muss den Schema  Vorgaben entsprechen</a:t>
            </a:r>
          </a:p>
          <a:p>
            <a:endParaRPr lang="de-AT" baseline="0" dirty="0"/>
          </a:p>
          <a:p>
            <a:r>
              <a:rPr lang="de-AT" baseline="0" dirty="0"/>
              <a:t>Schema mit </a:t>
            </a:r>
            <a:r>
              <a:rPr lang="de-AT" baseline="0" dirty="0" err="1"/>
              <a:t>Ref</a:t>
            </a:r>
            <a:r>
              <a:rPr lang="de-AT" baseline="0" dirty="0"/>
              <a:t> elementtypen</a:t>
            </a:r>
          </a:p>
          <a:p>
            <a:endParaRPr lang="de-AT" baseline="0" dirty="0"/>
          </a:p>
          <a:p>
            <a:r>
              <a:rPr lang="de-AT" baseline="0" dirty="0"/>
              <a:t>^</a:t>
            </a:r>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version</a:t>
            </a:r>
            <a:r>
              <a:rPr lang="de-AT" sz="1200" kern="1200" dirty="0">
                <a:solidFill>
                  <a:schemeClr val="tx1"/>
                </a:solidFill>
                <a:latin typeface="+mn-lt"/>
                <a:ea typeface="+mn-ea"/>
                <a:cs typeface="+mn-cs"/>
              </a:rPr>
              <a:t>="1.0" </a:t>
            </a:r>
            <a:r>
              <a:rPr lang="de-AT" sz="1200" kern="1200" dirty="0" err="1">
                <a:solidFill>
                  <a:schemeClr val="tx1"/>
                </a:solidFill>
                <a:latin typeface="+mn-lt"/>
                <a:ea typeface="+mn-ea"/>
                <a:cs typeface="+mn-cs"/>
              </a:rPr>
              <a:t>encoding</a:t>
            </a:r>
            <a:r>
              <a:rPr lang="de-AT" sz="1200" kern="1200" dirty="0">
                <a:solidFill>
                  <a:schemeClr val="tx1"/>
                </a:solidFill>
                <a:latin typeface="+mn-lt"/>
                <a:ea typeface="+mn-ea"/>
                <a:cs typeface="+mn-cs"/>
              </a:rPr>
              <a:t>="UTF-8"?&gt;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xs:schema</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xmlns:xs</a:t>
            </a:r>
            <a:r>
              <a:rPr lang="de-AT" sz="1200" kern="1200" dirty="0">
                <a:solidFill>
                  <a:schemeClr val="tx1"/>
                </a:solidFill>
                <a:latin typeface="+mn-lt"/>
                <a:ea typeface="+mn-ea"/>
                <a:cs typeface="+mn-cs"/>
              </a:rPr>
              <a:t>="http://www.w3.org/2001/XMLSchema"&gt;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="Preis"&gt;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xs:simpleContent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xs:extension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base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xs:short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xs:attribute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="vertrag" </a:t>
            </a:r>
            <a:r>
              <a:rPr lang="de-AT" sz="1200" kern="1200" dirty="0" err="1">
                <a:solidFill>
                  <a:schemeClr val="tx1"/>
                </a:solidFill>
                <a:latin typeface="+mn-lt"/>
                <a:ea typeface="+mn-ea"/>
                <a:cs typeface="+mn-cs"/>
              </a:rPr>
              <a:t>use</a:t>
            </a:r>
            <a:r>
              <a:rPr lang="de-AT" sz="1200" kern="1200" dirty="0">
                <a:solidFill>
                  <a:schemeClr val="tx1"/>
                </a:solidFill>
                <a:latin typeface="+mn-lt"/>
                <a:ea typeface="+mn-ea"/>
                <a:cs typeface="+mn-cs"/>
              </a:rPr>
              <a:t>="optional" </a:t>
            </a:r>
            <a:r>
              <a:rPr lang="de-AT" sz="1200" kern="1200" dirty="0" err="1">
                <a:solidFill>
                  <a:schemeClr val="tx1"/>
                </a:solidFill>
                <a:latin typeface="+mn-lt"/>
                <a:ea typeface="+mn-ea"/>
                <a:cs typeface="+mn-cs"/>
              </a:rPr>
              <a:t>default</a:t>
            </a:r>
            <a:r>
              <a:rPr lang="de-AT" sz="1200" kern="1200" dirty="0">
                <a:solidFill>
                  <a:schemeClr val="tx1"/>
                </a:solidFill>
                <a:latin typeface="+mn-lt"/>
                <a:ea typeface="+mn-ea"/>
                <a:cs typeface="+mn-cs"/>
              </a:rPr>
              <a:t>="ja"&gt;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xs:simpleType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xs:restriction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base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xs:string</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xs:enumeration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value</a:t>
            </a:r>
            <a:r>
              <a:rPr lang="de-AT" sz="1200" kern="1200" dirty="0">
                <a:solidFill>
                  <a:schemeClr val="tx1"/>
                </a:solidFill>
                <a:latin typeface="+mn-lt"/>
                <a:ea typeface="+mn-ea"/>
                <a:cs typeface="+mn-cs"/>
              </a:rPr>
              <a:t>="nein"/&gt;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xs:enumeration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value</a:t>
            </a:r>
            <a:r>
              <a:rPr lang="de-AT" sz="1200" kern="1200" dirty="0">
                <a:solidFill>
                  <a:schemeClr val="tx1"/>
                </a:solidFill>
                <a:latin typeface="+mn-lt"/>
                <a:ea typeface="+mn-ea"/>
                <a:cs typeface="+mn-cs"/>
              </a:rPr>
              <a:t>="ja"/&gt;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xs:restriction</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xs:simpleType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xs:attribute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xs:extension</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xs:simpleContent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="Modell"&gt;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xs:sequence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ref</a:t>
            </a:r>
            <a:r>
              <a:rPr lang="de-AT" sz="1200" kern="1200" dirty="0">
                <a:solidFill>
                  <a:schemeClr val="tx1"/>
                </a:solidFill>
                <a:latin typeface="+mn-lt"/>
                <a:ea typeface="+mn-ea"/>
                <a:cs typeface="+mn-cs"/>
              </a:rPr>
              <a:t>="Gewicht"/&gt;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ref</a:t>
            </a:r>
            <a:r>
              <a:rPr lang="de-AT" sz="1200" kern="1200" dirty="0">
                <a:solidFill>
                  <a:schemeClr val="tx1"/>
                </a:solidFill>
                <a:latin typeface="+mn-lt"/>
                <a:ea typeface="+mn-ea"/>
                <a:cs typeface="+mn-cs"/>
              </a:rPr>
              <a:t>="Preis" </a:t>
            </a:r>
            <a:r>
              <a:rPr lang="de-AT" sz="1200" kern="1200" dirty="0" err="1">
                <a:solidFill>
                  <a:schemeClr val="tx1"/>
                </a:solidFill>
                <a:latin typeface="+mn-lt"/>
                <a:ea typeface="+mn-ea"/>
                <a:cs typeface="+mn-cs"/>
              </a:rPr>
              <a:t>maxOccurs</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unbounded</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xs:sequence</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xs:attribute</a:t>
            </a:r>
            <a:r>
              <a:rPr lang="en-US" sz="1200" kern="1200" dirty="0">
                <a:solidFill>
                  <a:schemeClr val="tx1"/>
                </a:solidFill>
                <a:latin typeface="+mn-lt"/>
                <a:ea typeface="+mn-ea"/>
                <a:cs typeface="+mn-cs"/>
              </a:rPr>
              <a:t> name="name" type="</a:t>
            </a:r>
            <a:r>
              <a:rPr lang="en-US" sz="1200" kern="1200" dirty="0" err="1">
                <a:solidFill>
                  <a:schemeClr val="tx1"/>
                </a:solidFill>
                <a:latin typeface="+mn-lt"/>
                <a:ea typeface="+mn-ea"/>
                <a:cs typeface="+mn-cs"/>
              </a:rPr>
              <a:t>xs:short</a:t>
            </a:r>
            <a:r>
              <a:rPr lang="en-US" sz="1200" kern="1200" dirty="0">
                <a:solidFill>
                  <a:schemeClr val="tx1"/>
                </a:solidFill>
                <a:latin typeface="+mn-lt"/>
                <a:ea typeface="+mn-ea"/>
                <a:cs typeface="+mn-cs"/>
              </a:rPr>
              <a:t>" use="required"/&gt;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HerstellerNr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xs:attribute</a:t>
            </a:r>
            <a:r>
              <a:rPr lang="en-US" sz="1200" kern="1200" dirty="0">
                <a:solidFill>
                  <a:schemeClr val="tx1"/>
                </a:solidFill>
                <a:latin typeface="+mn-lt"/>
                <a:ea typeface="+mn-ea"/>
                <a:cs typeface="+mn-cs"/>
              </a:rPr>
              <a:t> name="</a:t>
            </a:r>
            <a:r>
              <a:rPr lang="en-US" sz="1200" kern="1200" dirty="0" err="1">
                <a:solidFill>
                  <a:schemeClr val="tx1"/>
                </a:solidFill>
                <a:latin typeface="+mn-lt"/>
                <a:ea typeface="+mn-ea"/>
                <a:cs typeface="+mn-cs"/>
              </a:rPr>
              <a:t>nr</a:t>
            </a:r>
            <a:r>
              <a:rPr lang="en-US" sz="1200" kern="1200" dirty="0">
                <a:solidFill>
                  <a:schemeClr val="tx1"/>
                </a:solidFill>
                <a:latin typeface="+mn-lt"/>
                <a:ea typeface="+mn-ea"/>
                <a:cs typeface="+mn-cs"/>
              </a:rPr>
              <a:t>" type="</a:t>
            </a:r>
            <a:r>
              <a:rPr lang="en-US" sz="1200" kern="1200" dirty="0" err="1">
                <a:solidFill>
                  <a:schemeClr val="tx1"/>
                </a:solidFill>
                <a:latin typeface="+mn-lt"/>
                <a:ea typeface="+mn-ea"/>
                <a:cs typeface="+mn-cs"/>
              </a:rPr>
              <a:t>xs:string</a:t>
            </a:r>
            <a:r>
              <a:rPr lang="en-US" sz="1200" kern="1200" dirty="0">
                <a:solidFill>
                  <a:schemeClr val="tx1"/>
                </a:solidFill>
                <a:latin typeface="+mn-lt"/>
                <a:ea typeface="+mn-ea"/>
                <a:cs typeface="+mn-cs"/>
              </a:rPr>
              <a:t>" use="required"/&gt;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="Hersteller"&gt;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xs:sequence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ref</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HerstellerNr</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xs:element</a:t>
            </a:r>
            <a:r>
              <a:rPr lang="en-US" sz="1200" kern="1200" dirty="0">
                <a:solidFill>
                  <a:schemeClr val="tx1"/>
                </a:solidFill>
                <a:latin typeface="+mn-lt"/>
                <a:ea typeface="+mn-ea"/>
                <a:cs typeface="+mn-cs"/>
              </a:rPr>
              <a:t> ref="Modell" </a:t>
            </a:r>
            <a:r>
              <a:rPr lang="en-US" sz="1200" kern="1200" dirty="0" err="1">
                <a:solidFill>
                  <a:schemeClr val="tx1"/>
                </a:solidFill>
                <a:latin typeface="+mn-lt"/>
                <a:ea typeface="+mn-ea"/>
                <a:cs typeface="+mn-cs"/>
              </a:rPr>
              <a:t>maxOccurs</a:t>
            </a:r>
            <a:r>
              <a:rPr lang="en-US" sz="1200" kern="1200" dirty="0">
                <a:solidFill>
                  <a:schemeClr val="tx1"/>
                </a:solidFill>
                <a:latin typeface="+mn-lt"/>
                <a:ea typeface="+mn-ea"/>
                <a:cs typeface="+mn-cs"/>
              </a:rPr>
              <a:t>="unbounded"/&gt;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xs:sequence</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xs:attribute</a:t>
            </a:r>
            <a:r>
              <a:rPr lang="en-US" sz="1200" kern="1200" dirty="0">
                <a:solidFill>
                  <a:schemeClr val="tx1"/>
                </a:solidFill>
                <a:latin typeface="+mn-lt"/>
                <a:ea typeface="+mn-ea"/>
                <a:cs typeface="+mn-cs"/>
              </a:rPr>
              <a:t> name="name" use="required"&gt;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xs:simpleType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xs:restriction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base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xs:string</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xs:enumeration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value</a:t>
            </a:r>
            <a:r>
              <a:rPr lang="de-AT" sz="1200" kern="1200" dirty="0">
                <a:solidFill>
                  <a:schemeClr val="tx1"/>
                </a:solidFill>
                <a:latin typeface="+mn-lt"/>
                <a:ea typeface="+mn-ea"/>
                <a:cs typeface="+mn-cs"/>
              </a:rPr>
              <a:t>="NOKIA"/&gt;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xs:restriction</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xs:simpleType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xs:attribute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HandyKatalog</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xs:sequence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maxOccurs</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unbounded</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ref</a:t>
            </a:r>
            <a:r>
              <a:rPr lang="de-AT" sz="1200" kern="1200" dirty="0">
                <a:solidFill>
                  <a:schemeClr val="tx1"/>
                </a:solidFill>
                <a:latin typeface="+mn-lt"/>
                <a:ea typeface="+mn-ea"/>
                <a:cs typeface="+mn-cs"/>
              </a:rPr>
              <a:t>="Hersteller"/&gt;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xs:sequence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xs:complexType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xs:element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="Gewicht" type="</a:t>
            </a:r>
            <a:r>
              <a:rPr lang="de-AT" sz="1200" kern="1200" dirty="0" err="1">
                <a:solidFill>
                  <a:schemeClr val="tx1"/>
                </a:solidFill>
                <a:latin typeface="+mn-lt"/>
                <a:ea typeface="+mn-ea"/>
                <a:cs typeface="+mn-cs"/>
              </a:rPr>
              <a:t>xs:string</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xs:schema</a:t>
            </a:r>
            <a:r>
              <a:rPr lang="de-AT" sz="1200" kern="1200" dirty="0">
                <a:solidFill>
                  <a:schemeClr val="tx1"/>
                </a:solidFill>
                <a:latin typeface="+mn-lt"/>
                <a:ea typeface="+mn-ea"/>
                <a:cs typeface="+mn-cs"/>
              </a:rPr>
              <a:t>&gt;</a:t>
            </a:r>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10</a:t>
            </a:fld>
            <a:endParaRPr lang="de-AT" dirty="0"/>
          </a:p>
        </p:txBody>
      </p:sp>
    </p:spTree>
    <p:extLst>
      <p:ext uri="{BB962C8B-B14F-4D97-AF65-F5344CB8AC3E}">
        <p14:creationId xmlns:p14="http://schemas.microsoft.com/office/powerpoint/2010/main" val="261880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11</a:t>
            </a:fld>
            <a:endParaRPr lang="de-AT" dirty="0"/>
          </a:p>
        </p:txBody>
      </p:sp>
    </p:spTree>
    <p:extLst>
      <p:ext uri="{BB962C8B-B14F-4D97-AF65-F5344CB8AC3E}">
        <p14:creationId xmlns:p14="http://schemas.microsoft.com/office/powerpoint/2010/main" val="2165198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Die österreichische Sozialversicherung verwendet Elda   (www.elda.at)  für online Datenaustausch</a:t>
            </a:r>
          </a:p>
          <a:p>
            <a:endParaRPr lang="de-AT" baseline="0" dirty="0"/>
          </a:p>
          <a:p>
            <a:r>
              <a:rPr lang="de-AT" baseline="0" dirty="0"/>
              <a:t>Hier eine Beispielbeschreibung:</a:t>
            </a:r>
          </a:p>
          <a:p>
            <a:endParaRPr lang="de-AT" baseline="0" dirty="0"/>
          </a:p>
          <a:p>
            <a:r>
              <a:rPr lang="de-AT" baseline="0" dirty="0"/>
              <a:t>https://www.elda.at/cdscontent/load?contentid=10008.620431&amp;version=1434355450</a:t>
            </a:r>
          </a:p>
        </p:txBody>
      </p:sp>
      <p:sp>
        <p:nvSpPr>
          <p:cNvPr id="4" name="Foliennummernplatzhalter 3"/>
          <p:cNvSpPr>
            <a:spLocks noGrp="1"/>
          </p:cNvSpPr>
          <p:nvPr>
            <p:ph type="sldNum" sz="quarter" idx="10"/>
          </p:nvPr>
        </p:nvSpPr>
        <p:spPr/>
        <p:txBody>
          <a:bodyPr/>
          <a:lstStyle/>
          <a:p>
            <a:fld id="{9F65EB44-2BE6-46B5-9A77-3AC3C76357D0}" type="slidenum">
              <a:rPr lang="de-AT" smtClean="0"/>
              <a:pPr/>
              <a:t>12</a:t>
            </a:fld>
            <a:endParaRPr lang="de-AT" dirty="0"/>
          </a:p>
        </p:txBody>
      </p:sp>
    </p:spTree>
    <p:extLst>
      <p:ext uri="{BB962C8B-B14F-4D97-AF65-F5344CB8AC3E}">
        <p14:creationId xmlns:p14="http://schemas.microsoft.com/office/powerpoint/2010/main" val="330255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Man bedient sich wie üblich einer URL des Unternehmens, statt </a:t>
            </a:r>
            <a:r>
              <a:rPr lang="de-AT" baseline="0" dirty="0" err="1"/>
              <a:t>using</a:t>
            </a:r>
            <a:r>
              <a:rPr lang="de-AT" baseline="0" dirty="0"/>
              <a:t> oder </a:t>
            </a:r>
            <a:r>
              <a:rPr lang="de-AT" baseline="0" dirty="0" err="1"/>
              <a:t>import</a:t>
            </a:r>
            <a:r>
              <a:rPr lang="de-AT" baseline="0" dirty="0"/>
              <a:t>  steht typischerweise im Wurzelelement</a:t>
            </a:r>
          </a:p>
          <a:p>
            <a:endParaRPr lang="de-AT" baseline="0" dirty="0"/>
          </a:p>
          <a:p>
            <a:r>
              <a:rPr lang="de-AT" baseline="0" dirty="0" err="1"/>
              <a:t>xmlns:kuerzel</a:t>
            </a:r>
            <a:r>
              <a:rPr lang="de-AT" baseline="0" dirty="0"/>
              <a:t>='eindeutige URL‘                         …. Ab dann kann man das Kürzel bei Namen von Elementen und Attributen verwenden     </a:t>
            </a:r>
            <a:r>
              <a:rPr lang="de-AT" baseline="0" dirty="0" err="1"/>
              <a:t>kuerzel:elementname</a:t>
            </a:r>
            <a:endParaRPr lang="de-AT" baseline="0" dirty="0"/>
          </a:p>
          <a:p>
            <a:endParaRPr lang="de-AT" baseline="0" dirty="0"/>
          </a:p>
          <a:p>
            <a:r>
              <a:rPr lang="de-AT" baseline="0" dirty="0"/>
              <a:t>Will man viele Namensräume sehen</a:t>
            </a:r>
          </a:p>
          <a:p>
            <a:endParaRPr lang="de-AT" baseline="0" dirty="0"/>
          </a:p>
          <a:p>
            <a:r>
              <a:rPr lang="de-AT" baseline="0" dirty="0"/>
              <a:t>--  Word starten</a:t>
            </a:r>
          </a:p>
          <a:p>
            <a:r>
              <a:rPr lang="de-AT" baseline="0" dirty="0"/>
              <a:t>-- =</a:t>
            </a:r>
            <a:r>
              <a:rPr lang="de-AT" baseline="0" dirty="0" err="1"/>
              <a:t>rand</a:t>
            </a:r>
            <a:r>
              <a:rPr lang="de-AT" baseline="0" dirty="0"/>
              <a:t>(5)             und Enter eingeben …….  Damit werden 5 Absätze generiert</a:t>
            </a:r>
          </a:p>
          <a:p>
            <a:r>
              <a:rPr lang="de-AT" baseline="0" dirty="0"/>
              <a:t>-- Speichern unter  Dateityp   </a:t>
            </a:r>
            <a:r>
              <a:rPr lang="de-AT" baseline="0" dirty="0" err="1"/>
              <a:t>xml</a:t>
            </a:r>
            <a:r>
              <a:rPr lang="de-AT" baseline="0" dirty="0"/>
              <a:t>   (Word </a:t>
            </a:r>
            <a:r>
              <a:rPr lang="de-AT" baseline="0" dirty="0" err="1"/>
              <a:t>xml</a:t>
            </a:r>
            <a:r>
              <a:rPr lang="de-AT" baseline="0" dirty="0"/>
              <a:t>)  wählen</a:t>
            </a:r>
          </a:p>
          <a:p>
            <a:endParaRPr lang="de-AT" baseline="0" dirty="0"/>
          </a:p>
          <a:p>
            <a:endParaRPr lang="de-AT" baseline="0" dirty="0"/>
          </a:p>
          <a:p>
            <a:endParaRPr lang="de-AT" baseline="0" dirty="0"/>
          </a:p>
          <a:p>
            <a:r>
              <a:rPr lang="en-US" sz="1200" kern="1200" dirty="0">
                <a:solidFill>
                  <a:schemeClr val="tx1"/>
                </a:solidFill>
                <a:latin typeface="+mn-lt"/>
                <a:ea typeface="+mn-ea"/>
                <a:cs typeface="+mn-cs"/>
              </a:rPr>
              <a:t>&lt;?xml version="1.0" encoding="UTF-8" standalone="yes"?&gt;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mso-application</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progid</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Word.Document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pkg:package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xmlns:pkg</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xmlPackage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pkg:part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pkg:name</a:t>
            </a:r>
            <a:r>
              <a:rPr lang="de-AT" sz="1200" kern="1200" dirty="0">
                <a:solidFill>
                  <a:schemeClr val="tx1"/>
                </a:solidFill>
                <a:latin typeface="+mn-lt"/>
                <a:ea typeface="+mn-ea"/>
                <a:cs typeface="+mn-cs"/>
              </a:rPr>
              <a:t>="/_</a:t>
            </a:r>
            <a:r>
              <a:rPr lang="de-AT" sz="1200" kern="1200" dirty="0" err="1">
                <a:solidFill>
                  <a:schemeClr val="tx1"/>
                </a:solidFill>
                <a:latin typeface="+mn-lt"/>
                <a:ea typeface="+mn-ea"/>
                <a:cs typeface="+mn-cs"/>
              </a:rPr>
              <a:t>rels</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rels</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pkg:contentType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application</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vnd.openxmlformats-package.relationships+xml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pkg:padding</a:t>
            </a:r>
            <a:r>
              <a:rPr lang="de-AT" sz="1200" kern="1200" dirty="0">
                <a:solidFill>
                  <a:schemeClr val="tx1"/>
                </a:solidFill>
                <a:latin typeface="+mn-lt"/>
                <a:ea typeface="+mn-ea"/>
                <a:cs typeface="+mn-cs"/>
              </a:rPr>
              <a:t>="512"&gt;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pkg:xmlData</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a:t>
            </a:r>
            <a:r>
              <a:rPr lang="de-AT" sz="1200" kern="1200" dirty="0">
                <a:solidFill>
                  <a:schemeClr val="tx1"/>
                </a:solidFill>
                <a:latin typeface="+mn-lt"/>
                <a:ea typeface="+mn-ea"/>
                <a:cs typeface="+mn-cs"/>
              </a:rPr>
              <a:t>="http://schemas.openxmlformats.org/</a:t>
            </a:r>
            <a:r>
              <a:rPr lang="de-AT" sz="1200" kern="1200" dirty="0" err="1">
                <a:solidFill>
                  <a:schemeClr val="tx1"/>
                </a:solidFill>
                <a:latin typeface="+mn-lt"/>
                <a:ea typeface="+mn-ea"/>
                <a:cs typeface="+mn-cs"/>
              </a:rPr>
              <a:t>package</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&lt;Relationship Id="rId3"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/2006/relationships/extended-properties" Target="</a:t>
            </a:r>
            <a:r>
              <a:rPr lang="en-US" sz="1200" kern="1200" dirty="0" err="1">
                <a:solidFill>
                  <a:schemeClr val="tx1"/>
                </a:solidFill>
                <a:latin typeface="+mn-lt"/>
                <a:ea typeface="+mn-ea"/>
                <a:cs typeface="+mn-cs"/>
              </a:rPr>
              <a:t>docProps</a:t>
            </a:r>
            <a:r>
              <a:rPr lang="en-US" sz="1200" kern="1200" dirty="0">
                <a:solidFill>
                  <a:schemeClr val="tx1"/>
                </a:solidFill>
                <a:latin typeface="+mn-lt"/>
                <a:ea typeface="+mn-ea"/>
                <a:cs typeface="+mn-cs"/>
              </a:rPr>
              <a:t>/app.xml"/&gt;</a:t>
            </a:r>
          </a:p>
          <a:p>
            <a:r>
              <a:rPr lang="en-US" sz="1200" kern="1200" dirty="0">
                <a:solidFill>
                  <a:schemeClr val="tx1"/>
                </a:solidFill>
                <a:latin typeface="+mn-lt"/>
                <a:ea typeface="+mn-ea"/>
                <a:cs typeface="+mn-cs"/>
              </a:rPr>
              <a:t>				&lt;Relationship Id="rId2" Type="http://schemas.openxmlformats.org/package/2006/relationships/metadata/core-properties" Target="</a:t>
            </a:r>
            <a:r>
              <a:rPr lang="en-US" sz="1200" kern="1200" dirty="0" err="1">
                <a:solidFill>
                  <a:schemeClr val="tx1"/>
                </a:solidFill>
                <a:latin typeface="+mn-lt"/>
                <a:ea typeface="+mn-ea"/>
                <a:cs typeface="+mn-cs"/>
              </a:rPr>
              <a:t>docProps</a:t>
            </a:r>
            <a:r>
              <a:rPr lang="en-US" sz="1200" kern="1200" dirty="0">
                <a:solidFill>
                  <a:schemeClr val="tx1"/>
                </a:solidFill>
                <a:latin typeface="+mn-lt"/>
                <a:ea typeface="+mn-ea"/>
                <a:cs typeface="+mn-cs"/>
              </a:rPr>
              <a:t>/core.xml"/&gt;</a:t>
            </a:r>
          </a:p>
          <a:p>
            <a:r>
              <a:rPr lang="en-US" sz="1200" kern="1200" dirty="0">
                <a:solidFill>
                  <a:schemeClr val="tx1"/>
                </a:solidFill>
                <a:latin typeface="+mn-lt"/>
                <a:ea typeface="+mn-ea"/>
                <a:cs typeface="+mn-cs"/>
              </a:rPr>
              <a:t>				&lt;Relationship Id="rId1"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 Target="word/document.xml"/&gt;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pkg:xmlData</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pkg:part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pkg:part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pkg:name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/_</a:t>
            </a:r>
            <a:r>
              <a:rPr lang="de-AT" sz="1200" kern="1200" dirty="0" err="1">
                <a:solidFill>
                  <a:schemeClr val="tx1"/>
                </a:solidFill>
                <a:latin typeface="+mn-lt"/>
                <a:ea typeface="+mn-ea"/>
                <a:cs typeface="+mn-cs"/>
              </a:rPr>
              <a:t>rels</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document.xml.rels</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pkg:contentType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application</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vnd.openxmlformats-package.relationships+xml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pkg:padding</a:t>
            </a:r>
            <a:r>
              <a:rPr lang="de-AT" sz="1200" kern="1200" dirty="0">
                <a:solidFill>
                  <a:schemeClr val="tx1"/>
                </a:solidFill>
                <a:latin typeface="+mn-lt"/>
                <a:ea typeface="+mn-ea"/>
                <a:cs typeface="+mn-cs"/>
              </a:rPr>
              <a:t>="256"&gt;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pkg:xmlData</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a:t>
            </a:r>
            <a:r>
              <a:rPr lang="de-AT" sz="1200" kern="1200" dirty="0">
                <a:solidFill>
                  <a:schemeClr val="tx1"/>
                </a:solidFill>
                <a:latin typeface="+mn-lt"/>
                <a:ea typeface="+mn-ea"/>
                <a:cs typeface="+mn-cs"/>
              </a:rPr>
              <a:t>="http://schemas.openxmlformats.org/</a:t>
            </a:r>
            <a:r>
              <a:rPr lang="de-AT" sz="1200" kern="1200" dirty="0" err="1">
                <a:solidFill>
                  <a:schemeClr val="tx1"/>
                </a:solidFill>
                <a:latin typeface="+mn-lt"/>
                <a:ea typeface="+mn-ea"/>
                <a:cs typeface="+mn-cs"/>
              </a:rPr>
              <a:t>package</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&lt;Relationship Id="rId3"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a:t>
            </a:r>
            <a:r>
              <a:rPr lang="en-US" sz="1200" kern="1200" dirty="0" err="1">
                <a:solidFill>
                  <a:schemeClr val="tx1"/>
                </a:solidFill>
                <a:latin typeface="+mn-lt"/>
                <a:ea typeface="+mn-ea"/>
                <a:cs typeface="+mn-cs"/>
              </a:rPr>
              <a:t>webSettings</a:t>
            </a:r>
            <a:r>
              <a:rPr lang="en-US" sz="1200" kern="1200" dirty="0">
                <a:solidFill>
                  <a:schemeClr val="tx1"/>
                </a:solidFill>
                <a:latin typeface="+mn-lt"/>
                <a:ea typeface="+mn-ea"/>
                <a:cs typeface="+mn-cs"/>
              </a:rPr>
              <a:t>" Target="webSettings.xml"/&gt;</a:t>
            </a:r>
          </a:p>
          <a:p>
            <a:r>
              <a:rPr lang="en-US" sz="1200" kern="1200" dirty="0">
                <a:solidFill>
                  <a:schemeClr val="tx1"/>
                </a:solidFill>
                <a:latin typeface="+mn-lt"/>
                <a:ea typeface="+mn-ea"/>
                <a:cs typeface="+mn-cs"/>
              </a:rPr>
              <a:t>				&lt;Relationship Id="rId2"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/2006/relationships/settings" Target="settings.xml"/&gt;</a:t>
            </a:r>
          </a:p>
          <a:p>
            <a:r>
              <a:rPr lang="en-US" sz="1200" kern="1200" dirty="0">
                <a:solidFill>
                  <a:schemeClr val="tx1"/>
                </a:solidFill>
                <a:latin typeface="+mn-lt"/>
                <a:ea typeface="+mn-ea"/>
                <a:cs typeface="+mn-cs"/>
              </a:rPr>
              <a:t>				&lt;Relationship Id="rId1"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/2006/relationships/styles" Target="styles.xml"/&gt;</a:t>
            </a:r>
          </a:p>
          <a:p>
            <a:r>
              <a:rPr lang="en-US" sz="1200" kern="1200" dirty="0">
                <a:solidFill>
                  <a:schemeClr val="tx1"/>
                </a:solidFill>
                <a:latin typeface="+mn-lt"/>
                <a:ea typeface="+mn-ea"/>
                <a:cs typeface="+mn-cs"/>
              </a:rPr>
              <a:t>				&lt;Relationship Id="rId5"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/2006/relationships/theme" Target="theme/theme1.xml"/&gt;</a:t>
            </a:r>
          </a:p>
          <a:p>
            <a:r>
              <a:rPr lang="en-US" sz="1200" kern="1200" dirty="0">
                <a:solidFill>
                  <a:schemeClr val="tx1"/>
                </a:solidFill>
                <a:latin typeface="+mn-lt"/>
                <a:ea typeface="+mn-ea"/>
                <a:cs typeface="+mn-cs"/>
              </a:rPr>
              <a:t>				&lt;Relationship Id="rId4" Type="http://schemas.openxmlformats.org/</a:t>
            </a:r>
            <a:r>
              <a:rPr lang="en-US" sz="1200" kern="1200" dirty="0" err="1">
                <a:solidFill>
                  <a:schemeClr val="tx1"/>
                </a:solidFill>
                <a:latin typeface="+mn-lt"/>
                <a:ea typeface="+mn-ea"/>
                <a:cs typeface="+mn-cs"/>
              </a:rPr>
              <a:t>officeDocument</a:t>
            </a:r>
            <a:r>
              <a:rPr lang="en-US" sz="1200" kern="1200" dirty="0">
                <a:solidFill>
                  <a:schemeClr val="tx1"/>
                </a:solidFill>
                <a:latin typeface="+mn-lt"/>
                <a:ea typeface="+mn-ea"/>
                <a:cs typeface="+mn-cs"/>
              </a:rPr>
              <a:t>/2006/relationships/</a:t>
            </a:r>
            <a:r>
              <a:rPr lang="en-US" sz="1200" kern="1200" dirty="0" err="1">
                <a:solidFill>
                  <a:schemeClr val="tx1"/>
                </a:solidFill>
                <a:latin typeface="+mn-lt"/>
                <a:ea typeface="+mn-ea"/>
                <a:cs typeface="+mn-cs"/>
              </a:rPr>
              <a:t>fontTable</a:t>
            </a:r>
            <a:r>
              <a:rPr lang="en-US" sz="1200" kern="1200" dirty="0">
                <a:solidFill>
                  <a:schemeClr val="tx1"/>
                </a:solidFill>
                <a:latin typeface="+mn-lt"/>
                <a:ea typeface="+mn-ea"/>
                <a:cs typeface="+mn-cs"/>
              </a:rPr>
              <a:t>" Target="fontTable.xml"/&gt;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pkg:xmlData</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pkg:part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pkg:part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pkg:name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/document.xml" </a:t>
            </a:r>
            <a:r>
              <a:rPr lang="de-AT" sz="1200" kern="1200" dirty="0" err="1">
                <a:solidFill>
                  <a:schemeClr val="tx1"/>
                </a:solidFill>
                <a:latin typeface="+mn-lt"/>
                <a:ea typeface="+mn-ea"/>
                <a:cs typeface="+mn-cs"/>
              </a:rPr>
              <a:t>pkg:contentType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application</a:t>
            </a:r>
            <a:r>
              <a:rPr lang="de-AT" sz="1200" kern="1200" dirty="0">
                <a:solidFill>
                  <a:schemeClr val="tx1"/>
                </a:solidFill>
                <a:latin typeface="+mn-lt"/>
                <a:ea typeface="+mn-ea"/>
                <a:cs typeface="+mn-cs"/>
              </a:rPr>
              <a:t>/vnd.openxmlformats-officedocument.wordprocessingml.document.main+xml"&gt;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pkg:xmlData</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w:document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xmlns:wpc</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/2010/</a:t>
            </a:r>
            <a:r>
              <a:rPr lang="de-AT" sz="1200" kern="1200" dirty="0" err="1">
                <a:solidFill>
                  <a:schemeClr val="tx1"/>
                </a:solidFill>
                <a:latin typeface="+mn-lt"/>
                <a:ea typeface="+mn-ea"/>
                <a:cs typeface="+mn-cs"/>
              </a:rPr>
              <a:t>wordprocessingCanvas</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xmlns:cx</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drawing</a:t>
            </a:r>
            <a:r>
              <a:rPr lang="de-AT" sz="1200" kern="1200" dirty="0">
                <a:solidFill>
                  <a:schemeClr val="tx1"/>
                </a:solidFill>
                <a:latin typeface="+mn-lt"/>
                <a:ea typeface="+mn-ea"/>
                <a:cs typeface="+mn-cs"/>
              </a:rPr>
              <a:t>/2014/</a:t>
            </a:r>
            <a:r>
              <a:rPr lang="de-AT" sz="1200" kern="1200" dirty="0" err="1">
                <a:solidFill>
                  <a:schemeClr val="tx1"/>
                </a:solidFill>
                <a:latin typeface="+mn-lt"/>
                <a:ea typeface="+mn-ea"/>
                <a:cs typeface="+mn-cs"/>
              </a:rPr>
              <a:t>chartex</a:t>
            </a:r>
            <a:r>
              <a:rPr lang="de-AT" sz="1200" kern="1200" dirty="0">
                <a:solidFill>
                  <a:schemeClr val="tx1"/>
                </a:solidFill>
                <a:latin typeface="+mn-lt"/>
                <a:ea typeface="+mn-ea"/>
                <a:cs typeface="+mn-cs"/>
              </a:rPr>
              <a:t>" xmlns:cx1="http://schemas.microsoft.com/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drawing</a:t>
            </a:r>
            <a:r>
              <a:rPr lang="de-AT" sz="1200" kern="1200" dirty="0">
                <a:solidFill>
                  <a:schemeClr val="tx1"/>
                </a:solidFill>
                <a:latin typeface="+mn-lt"/>
                <a:ea typeface="+mn-ea"/>
                <a:cs typeface="+mn-cs"/>
              </a:rPr>
              <a:t>/2015/9/8/</a:t>
            </a:r>
            <a:r>
              <a:rPr lang="de-AT" sz="1200" kern="1200" dirty="0" err="1">
                <a:solidFill>
                  <a:schemeClr val="tx1"/>
                </a:solidFill>
                <a:latin typeface="+mn-lt"/>
                <a:ea typeface="+mn-ea"/>
                <a:cs typeface="+mn-cs"/>
              </a:rPr>
              <a:t>chartex</a:t>
            </a:r>
            <a:r>
              <a:rPr lang="de-AT" sz="1200" kern="1200" dirty="0">
                <a:solidFill>
                  <a:schemeClr val="tx1"/>
                </a:solidFill>
                <a:latin typeface="+mn-lt"/>
                <a:ea typeface="+mn-ea"/>
                <a:cs typeface="+mn-cs"/>
              </a:rPr>
              <a:t>" xmlns:cx2="http://schemas.microsoft.com/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drawing</a:t>
            </a:r>
            <a:r>
              <a:rPr lang="de-AT" sz="1200" kern="1200" dirty="0">
                <a:solidFill>
                  <a:schemeClr val="tx1"/>
                </a:solidFill>
                <a:latin typeface="+mn-lt"/>
                <a:ea typeface="+mn-ea"/>
                <a:cs typeface="+mn-cs"/>
              </a:rPr>
              <a:t>/2015/10/21/</a:t>
            </a:r>
            <a:r>
              <a:rPr lang="de-AT" sz="1200" kern="1200" dirty="0" err="1">
                <a:solidFill>
                  <a:schemeClr val="tx1"/>
                </a:solidFill>
                <a:latin typeface="+mn-lt"/>
                <a:ea typeface="+mn-ea"/>
                <a:cs typeface="+mn-cs"/>
              </a:rPr>
              <a:t>chartex</a:t>
            </a:r>
            <a:r>
              <a:rPr lang="de-AT" sz="1200" kern="1200" dirty="0">
                <a:solidFill>
                  <a:schemeClr val="tx1"/>
                </a:solidFill>
                <a:latin typeface="+mn-lt"/>
                <a:ea typeface="+mn-ea"/>
                <a:cs typeface="+mn-cs"/>
              </a:rPr>
              <a:t>" xmlns:cx3="http://schemas.microsoft.com/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drawing</a:t>
            </a:r>
            <a:r>
              <a:rPr lang="de-AT" sz="1200" kern="1200" dirty="0">
                <a:solidFill>
                  <a:schemeClr val="tx1"/>
                </a:solidFill>
                <a:latin typeface="+mn-lt"/>
                <a:ea typeface="+mn-ea"/>
                <a:cs typeface="+mn-cs"/>
              </a:rPr>
              <a:t>/2016/5/9/</a:t>
            </a:r>
            <a:r>
              <a:rPr lang="de-AT" sz="1200" kern="1200" dirty="0" err="1">
                <a:solidFill>
                  <a:schemeClr val="tx1"/>
                </a:solidFill>
                <a:latin typeface="+mn-lt"/>
                <a:ea typeface="+mn-ea"/>
                <a:cs typeface="+mn-cs"/>
              </a:rPr>
              <a:t>chartex</a:t>
            </a:r>
            <a:r>
              <a:rPr lang="de-AT" sz="1200" kern="1200" dirty="0">
                <a:solidFill>
                  <a:schemeClr val="tx1"/>
                </a:solidFill>
                <a:latin typeface="+mn-lt"/>
                <a:ea typeface="+mn-ea"/>
                <a:cs typeface="+mn-cs"/>
              </a:rPr>
              <a:t>" xmlns:cx4="http://schemas.microsoft.com/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drawing</a:t>
            </a:r>
            <a:r>
              <a:rPr lang="de-AT" sz="1200" kern="1200" dirty="0">
                <a:solidFill>
                  <a:schemeClr val="tx1"/>
                </a:solidFill>
                <a:latin typeface="+mn-lt"/>
                <a:ea typeface="+mn-ea"/>
                <a:cs typeface="+mn-cs"/>
              </a:rPr>
              <a:t>/2016/5/10/</a:t>
            </a:r>
            <a:r>
              <a:rPr lang="de-AT" sz="1200" kern="1200" dirty="0" err="1">
                <a:solidFill>
                  <a:schemeClr val="tx1"/>
                </a:solidFill>
                <a:latin typeface="+mn-lt"/>
                <a:ea typeface="+mn-ea"/>
                <a:cs typeface="+mn-cs"/>
              </a:rPr>
              <a:t>chartex</a:t>
            </a:r>
            <a:r>
              <a:rPr lang="de-AT" sz="1200" kern="1200" dirty="0">
                <a:solidFill>
                  <a:schemeClr val="tx1"/>
                </a:solidFill>
                <a:latin typeface="+mn-lt"/>
                <a:ea typeface="+mn-ea"/>
                <a:cs typeface="+mn-cs"/>
              </a:rPr>
              <a:t>" xmlns:cx5="http://schemas.microsoft.com/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drawing</a:t>
            </a:r>
            <a:r>
              <a:rPr lang="de-AT" sz="1200" kern="1200" dirty="0">
                <a:solidFill>
                  <a:schemeClr val="tx1"/>
                </a:solidFill>
                <a:latin typeface="+mn-lt"/>
                <a:ea typeface="+mn-ea"/>
                <a:cs typeface="+mn-cs"/>
              </a:rPr>
              <a:t>/2016/5/11/</a:t>
            </a:r>
            <a:r>
              <a:rPr lang="de-AT" sz="1200" kern="1200" dirty="0" err="1">
                <a:solidFill>
                  <a:schemeClr val="tx1"/>
                </a:solidFill>
                <a:latin typeface="+mn-lt"/>
                <a:ea typeface="+mn-ea"/>
                <a:cs typeface="+mn-cs"/>
              </a:rPr>
              <a:t>chartex</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xmlns:mc</a:t>
            </a:r>
            <a:r>
              <a:rPr lang="de-AT" sz="1200" kern="1200" dirty="0">
                <a:solidFill>
                  <a:schemeClr val="tx1"/>
                </a:solidFill>
                <a:latin typeface="+mn-lt"/>
                <a:ea typeface="+mn-ea"/>
                <a:cs typeface="+mn-cs"/>
              </a:rPr>
              <a:t>="http://schemas.openxmlformats.org/markup-</a:t>
            </a:r>
            <a:r>
              <a:rPr lang="de-AT" sz="1200" kern="1200" dirty="0" err="1">
                <a:solidFill>
                  <a:schemeClr val="tx1"/>
                </a:solidFill>
                <a:latin typeface="+mn-lt"/>
                <a:ea typeface="+mn-ea"/>
                <a:cs typeface="+mn-cs"/>
              </a:rPr>
              <a:t>compatibility</a:t>
            </a:r>
            <a:r>
              <a:rPr lang="de-AT" sz="1200" kern="1200" dirty="0">
                <a:solidFill>
                  <a:schemeClr val="tx1"/>
                </a:solidFill>
                <a:latin typeface="+mn-lt"/>
                <a:ea typeface="+mn-ea"/>
                <a:cs typeface="+mn-cs"/>
              </a:rPr>
              <a:t>/2006" </a:t>
            </a:r>
            <a:r>
              <a:rPr lang="de-AT" sz="1200" kern="1200" dirty="0" err="1">
                <a:solidFill>
                  <a:schemeClr val="tx1"/>
                </a:solidFill>
                <a:latin typeface="+mn-lt"/>
                <a:ea typeface="+mn-ea"/>
                <a:cs typeface="+mn-cs"/>
              </a:rPr>
              <a:t>xmlns:o</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urn:schemas-microsoft-com:office:office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xmlns:r</a:t>
            </a:r>
            <a:r>
              <a:rPr lang="de-AT" sz="1200" kern="1200" dirty="0">
                <a:solidFill>
                  <a:schemeClr val="tx1"/>
                </a:solidFill>
                <a:latin typeface="+mn-lt"/>
                <a:ea typeface="+mn-ea"/>
                <a:cs typeface="+mn-cs"/>
              </a:rPr>
              <a:t>="http://schemas.openxmlformats.org/</a:t>
            </a:r>
            <a:r>
              <a:rPr lang="de-AT" sz="1200" kern="1200" dirty="0" err="1">
                <a:solidFill>
                  <a:schemeClr val="tx1"/>
                </a:solidFill>
                <a:latin typeface="+mn-lt"/>
                <a:ea typeface="+mn-ea"/>
                <a:cs typeface="+mn-cs"/>
              </a:rPr>
              <a:t>officeDocument</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relationships</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xmlns:m</a:t>
            </a:r>
            <a:r>
              <a:rPr lang="de-AT" sz="1200" kern="1200" dirty="0">
                <a:solidFill>
                  <a:schemeClr val="tx1"/>
                </a:solidFill>
                <a:latin typeface="+mn-lt"/>
                <a:ea typeface="+mn-ea"/>
                <a:cs typeface="+mn-cs"/>
              </a:rPr>
              <a:t>="http://schemas.openxmlformats.org/</a:t>
            </a:r>
            <a:r>
              <a:rPr lang="de-AT" sz="1200" kern="1200" dirty="0" err="1">
                <a:solidFill>
                  <a:schemeClr val="tx1"/>
                </a:solidFill>
                <a:latin typeface="+mn-lt"/>
                <a:ea typeface="+mn-ea"/>
                <a:cs typeface="+mn-cs"/>
              </a:rPr>
              <a:t>officeDocument</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math</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xmlns:v</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urn:schemas-microsoft-com:vml</a:t>
            </a:r>
            <a:r>
              <a:rPr lang="de-AT" sz="1200" kern="1200" dirty="0">
                <a:solidFill>
                  <a:schemeClr val="tx1"/>
                </a:solidFill>
                <a:latin typeface="+mn-lt"/>
                <a:ea typeface="+mn-ea"/>
                <a:cs typeface="+mn-cs"/>
              </a:rPr>
              <a:t>" xmlns:wp14="http://schemas.microsoft.com/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/2010/</a:t>
            </a:r>
            <a:r>
              <a:rPr lang="de-AT" sz="1200" kern="1200" dirty="0" err="1">
                <a:solidFill>
                  <a:schemeClr val="tx1"/>
                </a:solidFill>
                <a:latin typeface="+mn-lt"/>
                <a:ea typeface="+mn-ea"/>
                <a:cs typeface="+mn-cs"/>
              </a:rPr>
              <a:t>wordprocessingDrawing</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xmlns:wp</a:t>
            </a:r>
            <a:r>
              <a:rPr lang="de-AT" sz="1200" kern="1200" dirty="0">
                <a:solidFill>
                  <a:schemeClr val="tx1"/>
                </a:solidFill>
                <a:latin typeface="+mn-lt"/>
                <a:ea typeface="+mn-ea"/>
                <a:cs typeface="+mn-cs"/>
              </a:rPr>
              <a:t>="http://schemas.openxmlformats.org/</a:t>
            </a:r>
            <a:r>
              <a:rPr lang="de-AT" sz="1200" kern="1200" dirty="0" err="1">
                <a:solidFill>
                  <a:schemeClr val="tx1"/>
                </a:solidFill>
                <a:latin typeface="+mn-lt"/>
                <a:ea typeface="+mn-ea"/>
                <a:cs typeface="+mn-cs"/>
              </a:rPr>
              <a:t>drawingml</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wordprocessingDrawing</a:t>
            </a:r>
            <a:r>
              <a:rPr lang="de-AT" sz="1200" kern="1200" dirty="0">
                <a:solidFill>
                  <a:schemeClr val="tx1"/>
                </a:solidFill>
                <a:latin typeface="+mn-lt"/>
                <a:ea typeface="+mn-ea"/>
                <a:cs typeface="+mn-cs"/>
              </a:rPr>
              <a:t>" xmlns:w10="</a:t>
            </a:r>
            <a:r>
              <a:rPr lang="de-AT" sz="1200" kern="1200" dirty="0" err="1">
                <a:solidFill>
                  <a:schemeClr val="tx1"/>
                </a:solidFill>
                <a:latin typeface="+mn-lt"/>
                <a:ea typeface="+mn-ea"/>
                <a:cs typeface="+mn-cs"/>
              </a:rPr>
              <a:t>urn:schemas-microsoft-com:office:word</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a:t>
            </a:r>
            <a:r>
              <a:rPr lang="de-AT" sz="1200" kern="1200" dirty="0">
                <a:solidFill>
                  <a:schemeClr val="tx1"/>
                </a:solidFill>
                <a:latin typeface="+mn-lt"/>
                <a:ea typeface="+mn-ea"/>
                <a:cs typeface="+mn-cs"/>
              </a:rPr>
              <a:t>="http://schemas.openxmlformats.org/</a:t>
            </a:r>
            <a:r>
              <a:rPr lang="de-AT" sz="1200" kern="1200" dirty="0" err="1">
                <a:solidFill>
                  <a:schemeClr val="tx1"/>
                </a:solidFill>
                <a:latin typeface="+mn-lt"/>
                <a:ea typeface="+mn-ea"/>
                <a:cs typeface="+mn-cs"/>
              </a:rPr>
              <a:t>wordprocessingml</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main</a:t>
            </a:r>
            <a:r>
              <a:rPr lang="de-AT" sz="1200" kern="1200" dirty="0">
                <a:solidFill>
                  <a:schemeClr val="tx1"/>
                </a:solidFill>
                <a:latin typeface="+mn-lt"/>
                <a:ea typeface="+mn-ea"/>
                <a:cs typeface="+mn-cs"/>
              </a:rPr>
              <a:t>" xmlns:w14="http://schemas.microsoft.com/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/2010/</a:t>
            </a:r>
            <a:r>
              <a:rPr lang="de-AT" sz="1200" kern="1200" dirty="0" err="1">
                <a:solidFill>
                  <a:schemeClr val="tx1"/>
                </a:solidFill>
                <a:latin typeface="+mn-lt"/>
                <a:ea typeface="+mn-ea"/>
                <a:cs typeface="+mn-cs"/>
              </a:rPr>
              <a:t>wordml</a:t>
            </a:r>
            <a:r>
              <a:rPr lang="de-AT" sz="1200" kern="1200" dirty="0">
                <a:solidFill>
                  <a:schemeClr val="tx1"/>
                </a:solidFill>
                <a:latin typeface="+mn-lt"/>
                <a:ea typeface="+mn-ea"/>
                <a:cs typeface="+mn-cs"/>
              </a:rPr>
              <a:t>" xmlns:w15="http://schemas.microsoft.com/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/2012/</a:t>
            </a:r>
            <a:r>
              <a:rPr lang="de-AT" sz="1200" kern="1200" dirty="0" err="1">
                <a:solidFill>
                  <a:schemeClr val="tx1"/>
                </a:solidFill>
                <a:latin typeface="+mn-lt"/>
                <a:ea typeface="+mn-ea"/>
                <a:cs typeface="+mn-cs"/>
              </a:rPr>
              <a:t>wordml</a:t>
            </a:r>
            <a:r>
              <a:rPr lang="de-AT" sz="1200" kern="1200" dirty="0">
                <a:solidFill>
                  <a:schemeClr val="tx1"/>
                </a:solidFill>
                <a:latin typeface="+mn-lt"/>
                <a:ea typeface="+mn-ea"/>
                <a:cs typeface="+mn-cs"/>
              </a:rPr>
              <a:t>" xmlns:w16se="http://schemas.microsoft.com/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/2015/</a:t>
            </a:r>
            <a:r>
              <a:rPr lang="de-AT" sz="1200" kern="1200" dirty="0" err="1">
                <a:solidFill>
                  <a:schemeClr val="tx1"/>
                </a:solidFill>
                <a:latin typeface="+mn-lt"/>
                <a:ea typeface="+mn-ea"/>
                <a:cs typeface="+mn-cs"/>
              </a:rPr>
              <a:t>wordml</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symex</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xmlns:wpg</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/2010/</a:t>
            </a:r>
            <a:r>
              <a:rPr lang="de-AT" sz="1200" kern="1200" dirty="0" err="1">
                <a:solidFill>
                  <a:schemeClr val="tx1"/>
                </a:solidFill>
                <a:latin typeface="+mn-lt"/>
                <a:ea typeface="+mn-ea"/>
                <a:cs typeface="+mn-cs"/>
              </a:rPr>
              <a:t>wordprocessingGroup</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xmlns:wpi</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/2010/</a:t>
            </a:r>
            <a:r>
              <a:rPr lang="de-AT" sz="1200" kern="1200" dirty="0" err="1">
                <a:solidFill>
                  <a:schemeClr val="tx1"/>
                </a:solidFill>
                <a:latin typeface="+mn-lt"/>
                <a:ea typeface="+mn-ea"/>
                <a:cs typeface="+mn-cs"/>
              </a:rPr>
              <a:t>wordprocessingInk</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xmlns:wne</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/2006/</a:t>
            </a:r>
            <a:r>
              <a:rPr lang="de-AT" sz="1200" kern="1200" dirty="0" err="1">
                <a:solidFill>
                  <a:schemeClr val="tx1"/>
                </a:solidFill>
                <a:latin typeface="+mn-lt"/>
                <a:ea typeface="+mn-ea"/>
                <a:cs typeface="+mn-cs"/>
              </a:rPr>
              <a:t>wordml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xmlns:wps</a:t>
            </a:r>
            <a:r>
              <a:rPr lang="de-AT" sz="1200" kern="1200" dirty="0">
                <a:solidFill>
                  <a:schemeClr val="tx1"/>
                </a:solidFill>
                <a:latin typeface="+mn-lt"/>
                <a:ea typeface="+mn-ea"/>
                <a:cs typeface="+mn-cs"/>
              </a:rPr>
              <a:t>="http://schemas.microsoft.com/</a:t>
            </a:r>
            <a:r>
              <a:rPr lang="de-AT" sz="1200" kern="1200" dirty="0" err="1">
                <a:solidFill>
                  <a:schemeClr val="tx1"/>
                </a:solidFill>
                <a:latin typeface="+mn-lt"/>
                <a:ea typeface="+mn-ea"/>
                <a:cs typeface="+mn-cs"/>
              </a:rPr>
              <a:t>office</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word</a:t>
            </a:r>
            <a:r>
              <a:rPr lang="de-AT" sz="1200" kern="1200" dirty="0">
                <a:solidFill>
                  <a:schemeClr val="tx1"/>
                </a:solidFill>
                <a:latin typeface="+mn-lt"/>
                <a:ea typeface="+mn-ea"/>
                <a:cs typeface="+mn-cs"/>
              </a:rPr>
              <a:t>/2010/</a:t>
            </a:r>
            <a:r>
              <a:rPr lang="de-AT" sz="1200" kern="1200" dirty="0" err="1">
                <a:solidFill>
                  <a:schemeClr val="tx1"/>
                </a:solidFill>
                <a:latin typeface="+mn-lt"/>
                <a:ea typeface="+mn-ea"/>
                <a:cs typeface="+mn-cs"/>
              </a:rPr>
              <a:t>wordprocessingShape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mc:Ignorable</a:t>
            </a:r>
            <a:r>
              <a:rPr lang="de-AT" sz="1200" kern="1200" dirty="0">
                <a:solidFill>
                  <a:schemeClr val="tx1"/>
                </a:solidFill>
                <a:latin typeface="+mn-lt"/>
                <a:ea typeface="+mn-ea"/>
                <a:cs typeface="+mn-cs"/>
              </a:rPr>
              <a:t>="w14 w15 w16se wp14"&gt;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w:body</a:t>
            </a:r>
            <a:r>
              <a:rPr lang="de-AT" sz="1200" kern="1200" dirty="0">
                <a:solidFill>
                  <a:schemeClr val="tx1"/>
                </a:solidFill>
                <a:latin typeface="+mn-lt"/>
                <a:ea typeface="+mn-ea"/>
                <a:cs typeface="+mn-cs"/>
              </a:rPr>
              <a:t>&gt;</a:t>
            </a:r>
          </a:p>
          <a:p>
            <a:r>
              <a:rPr lang="pt-BR" sz="1200" kern="1200" dirty="0">
                <a:solidFill>
                  <a:schemeClr val="tx1"/>
                </a:solidFill>
                <a:latin typeface="+mn-lt"/>
                <a:ea typeface="+mn-ea"/>
                <a:cs typeface="+mn-cs"/>
              </a:rPr>
              <a:t>					&lt;w:p w:rsidR="00E0072E" w:rsidRDefault="00E0072E"&gt;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w:r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w:t</a:t>
            </a:r>
            <a:r>
              <a:rPr lang="de-AT" sz="1200" kern="1200" dirty="0">
                <a:solidFill>
                  <a:schemeClr val="tx1"/>
                </a:solidFill>
                <a:latin typeface="+mn-lt"/>
                <a:ea typeface="+mn-ea"/>
                <a:cs typeface="+mn-cs"/>
              </a:rPr>
              <a:t>&gt;Video bietet eine leistungsstarke Möglichkeit zur Unterstützung Ihres Standpunkts. Wenn Sie auf "Onlinevideo" klicken, können Sie den Einbettungscode für das Video einfügen, das hinzugefügt werden soll. Sie können auch ein Stichwort eingeben, um online nach dem Videoclip zu suchen, der optimal zu Ihrem Dokument passt.&lt;/</a:t>
            </a:r>
            <a:r>
              <a:rPr lang="de-AT" sz="1200" kern="1200" dirty="0" err="1">
                <a:solidFill>
                  <a:schemeClr val="tx1"/>
                </a:solidFill>
                <a:latin typeface="+mn-lt"/>
                <a:ea typeface="+mn-ea"/>
                <a:cs typeface="+mn-cs"/>
              </a:rPr>
              <a:t>w:t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w:r</a:t>
            </a:r>
            <a:r>
              <a:rPr lang="de-AT" sz="1200" kern="1200" dirty="0">
                <a:solidFill>
                  <a:schemeClr val="tx1"/>
                </a:solidFill>
                <a:latin typeface="+mn-lt"/>
                <a:ea typeface="+mn-ea"/>
                <a:cs typeface="+mn-cs"/>
              </a:rPr>
              <a:t>&gt;</a:t>
            </a:r>
            <a:endParaRPr lang="de-AT" baseline="0" dirty="0"/>
          </a:p>
          <a:p>
            <a:endParaRPr lang="de-AT" baseline="0" dirty="0"/>
          </a:p>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13</a:t>
            </a:fld>
            <a:endParaRPr lang="de-AT" dirty="0"/>
          </a:p>
        </p:txBody>
      </p:sp>
    </p:spTree>
    <p:extLst>
      <p:ext uri="{BB962C8B-B14F-4D97-AF65-F5344CB8AC3E}">
        <p14:creationId xmlns:p14="http://schemas.microsoft.com/office/powerpoint/2010/main" val="45045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Input:</a:t>
            </a:r>
          </a:p>
          <a:p>
            <a:r>
              <a:rPr lang="de-AT" baseline="0" dirty="0" err="1"/>
              <a:t>Xpath</a:t>
            </a:r>
            <a:r>
              <a:rPr lang="de-AT" baseline="0" dirty="0"/>
              <a:t> wird auf einen bestehenden DOM </a:t>
            </a:r>
            <a:r>
              <a:rPr lang="de-AT" baseline="0" dirty="0" err="1"/>
              <a:t>Tree</a:t>
            </a:r>
            <a:r>
              <a:rPr lang="de-AT" baseline="0" dirty="0"/>
              <a:t> (siehe später in den Folien) angewendet</a:t>
            </a:r>
          </a:p>
          <a:p>
            <a:r>
              <a:rPr lang="de-AT" baseline="0" dirty="0"/>
              <a:t>           es muss also schon im Vorfeld das XML eingelesen, geparst und als DOM </a:t>
            </a:r>
            <a:r>
              <a:rPr lang="de-AT" baseline="0" dirty="0" err="1"/>
              <a:t>Tree</a:t>
            </a:r>
            <a:r>
              <a:rPr lang="de-AT" baseline="0" dirty="0"/>
              <a:t> aufgebaut worden sein </a:t>
            </a:r>
          </a:p>
          <a:p>
            <a:r>
              <a:rPr lang="de-AT" baseline="0" dirty="0"/>
              <a:t>Output:</a:t>
            </a:r>
          </a:p>
          <a:p>
            <a:r>
              <a:rPr lang="de-AT" baseline="0" dirty="0"/>
              <a:t>Ergebnis ist die Knotenmenge (des DOM </a:t>
            </a:r>
            <a:r>
              <a:rPr lang="de-AT" baseline="0" dirty="0" err="1"/>
              <a:t>Tree</a:t>
            </a:r>
            <a:r>
              <a:rPr lang="de-AT" baseline="0" dirty="0"/>
              <a:t>), welche sich aus der Abfrage ergibt. </a:t>
            </a:r>
            <a:br>
              <a:rPr lang="de-AT" baseline="0" dirty="0"/>
            </a:br>
            <a:r>
              <a:rPr lang="de-AT" baseline="0" dirty="0"/>
              <a:t>Ist somit meist kein eigenständiges wohlgeformtes </a:t>
            </a:r>
            <a:r>
              <a:rPr lang="de-AT" baseline="0" dirty="0" err="1"/>
              <a:t>xml</a:t>
            </a:r>
            <a:r>
              <a:rPr lang="de-AT" baseline="0" dirty="0"/>
              <a:t> (weil nur selten genau ein </a:t>
            </a:r>
            <a:r>
              <a:rPr lang="de-AT" baseline="0" dirty="0" err="1"/>
              <a:t>wurzelelement</a:t>
            </a:r>
            <a:r>
              <a:rPr lang="de-AT" baseline="0" dirty="0"/>
              <a:t> im Ergebnis vorkommt)</a:t>
            </a:r>
          </a:p>
          <a:p>
            <a:r>
              <a:rPr lang="de-AT" baseline="0" dirty="0"/>
              <a:t>Die Beispiele dieser Seite </a:t>
            </a:r>
            <a:r>
              <a:rPr lang="de-AT" baseline="0" dirty="0" err="1"/>
              <a:t>liffern</a:t>
            </a:r>
            <a:r>
              <a:rPr lang="de-AT" baseline="0" dirty="0"/>
              <a:t> immer eine Collection von </a:t>
            </a:r>
            <a:r>
              <a:rPr lang="de-AT" baseline="0" dirty="0" err="1"/>
              <a:t>elementen</a:t>
            </a:r>
            <a:endParaRPr lang="de-AT" baseline="0" dirty="0"/>
          </a:p>
          <a:p>
            <a:endParaRPr lang="de-AT" baseline="0" dirty="0"/>
          </a:p>
          <a:p>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HandyKatalog</a:t>
            </a:r>
            <a:r>
              <a:rPr lang="de-AT" sz="1200" kern="1200" dirty="0">
                <a:solidFill>
                  <a:schemeClr val="tx1"/>
                </a:solidFill>
                <a:latin typeface="+mn-lt"/>
                <a:ea typeface="+mn-ea"/>
                <a:cs typeface="+mn-cs"/>
              </a:rPr>
              <a:t>/Hersteller/</a:t>
            </a:r>
            <a:r>
              <a:rPr lang="de-AT" sz="1200" kern="1200" dirty="0" err="1">
                <a:solidFill>
                  <a:schemeClr val="tx1"/>
                </a:solidFill>
                <a:latin typeface="+mn-lt"/>
                <a:ea typeface="+mn-ea"/>
                <a:cs typeface="+mn-cs"/>
              </a:rPr>
              <a:t>HerstellerNr</a:t>
            </a:r>
            <a:endParaRPr lang="de-AT" sz="1200" kern="1200" dirty="0">
              <a:solidFill>
                <a:schemeClr val="tx1"/>
              </a:solidFill>
              <a:latin typeface="+mn-lt"/>
              <a:ea typeface="+mn-ea"/>
              <a:cs typeface="+mn-cs"/>
            </a:endParaRPr>
          </a:p>
          <a:p>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HandyKatalog</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HerstellerNr</a:t>
            </a:r>
            <a:endParaRPr lang="de-AT" sz="1200" kern="1200" dirty="0">
              <a:solidFill>
                <a:schemeClr val="tx1"/>
              </a:solidFill>
              <a:latin typeface="+mn-lt"/>
              <a:ea typeface="+mn-ea"/>
              <a:cs typeface="+mn-cs"/>
            </a:endParaRPr>
          </a:p>
          <a:p>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HerstellerNr</a:t>
            </a:r>
            <a:endParaRPr lang="de-AT" sz="1200" kern="1200" dirty="0">
              <a:solidFill>
                <a:schemeClr val="tx1"/>
              </a:solidFill>
              <a:latin typeface="+mn-lt"/>
              <a:ea typeface="+mn-ea"/>
              <a:cs typeface="+mn-cs"/>
            </a:endParaRPr>
          </a:p>
          <a:p>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HandyKatalog</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HerstellerNr</a:t>
            </a:r>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14</a:t>
            </a:fld>
            <a:endParaRPr lang="de-AT" dirty="0"/>
          </a:p>
        </p:txBody>
      </p:sp>
    </p:spTree>
    <p:extLst>
      <p:ext uri="{BB962C8B-B14F-4D97-AF65-F5344CB8AC3E}">
        <p14:creationId xmlns:p14="http://schemas.microsoft.com/office/powerpoint/2010/main" val="2990298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 	beginnt immer beim Wurzelelement (absolute Pfade)</a:t>
            </a:r>
          </a:p>
          <a:p>
            <a:r>
              <a:rPr lang="de-AT" baseline="0" dirty="0"/>
              <a:t>// 	ignoriert die Hierarchie, durchsucht rekursiv alle Elemente im DOM </a:t>
            </a:r>
            <a:r>
              <a:rPr lang="de-AT" baseline="0" dirty="0" err="1"/>
              <a:t>Tree</a:t>
            </a:r>
            <a:endParaRPr lang="de-AT" baseline="0" dirty="0"/>
          </a:p>
          <a:p>
            <a:r>
              <a:rPr lang="de-AT" baseline="0" dirty="0"/>
              <a:t>Kein / am Beginn	starte Suche an der relativen Position (im DOM </a:t>
            </a:r>
            <a:r>
              <a:rPr lang="de-AT" baseline="0" dirty="0" err="1"/>
              <a:t>Tree</a:t>
            </a:r>
            <a:r>
              <a:rPr lang="de-AT" baseline="0" dirty="0"/>
              <a:t>)</a:t>
            </a:r>
          </a:p>
          <a:p>
            <a:endParaRPr lang="de-AT" baseline="0" dirty="0"/>
          </a:p>
          <a:p>
            <a:r>
              <a:rPr lang="de-AT" baseline="0" dirty="0"/>
              <a:t>Die Ausgabe definiert sich durch den letzten Elementnamen (kann auch * sein)  im Suchpfad</a:t>
            </a:r>
          </a:p>
          <a:p>
            <a:r>
              <a:rPr lang="de-AT" baseline="0" dirty="0"/>
              <a:t>[] Bedingungen können hinter jedem Element im Suchpfad geschrieben werden</a:t>
            </a:r>
          </a:p>
          <a:p>
            <a:endParaRPr lang="de-AT" baseline="0" dirty="0"/>
          </a:p>
          <a:p>
            <a:r>
              <a:rPr lang="de-AT" baseline="0" dirty="0"/>
              <a:t>Weil Textknoten keinen Namen haben sind sie mit  </a:t>
            </a:r>
            <a:r>
              <a:rPr lang="de-AT" baseline="0" dirty="0" err="1"/>
              <a:t>text</a:t>
            </a:r>
            <a:r>
              <a:rPr lang="de-AT" baseline="0" dirty="0"/>
              <a:t>() ansprechbar</a:t>
            </a:r>
          </a:p>
          <a:p>
            <a:endParaRPr lang="de-AT" baseline="0" dirty="0"/>
          </a:p>
          <a:p>
            <a:endParaRPr lang="de-AT" baseline="0" dirty="0"/>
          </a:p>
          <a:p>
            <a:r>
              <a:rPr lang="de-AT" dirty="0">
                <a:solidFill>
                  <a:srgbClr val="C00000"/>
                </a:solidFill>
              </a:rPr>
              <a:t>//Modell[Preis] </a:t>
            </a:r>
          </a:p>
          <a:p>
            <a:r>
              <a:rPr lang="de-AT" dirty="0">
                <a:solidFill>
                  <a:srgbClr val="C00000"/>
                </a:solidFill>
              </a:rPr>
              <a:t>//Hersteller[</a:t>
            </a:r>
            <a:r>
              <a:rPr lang="de-AT" dirty="0" err="1">
                <a:solidFill>
                  <a:srgbClr val="C00000"/>
                </a:solidFill>
              </a:rPr>
              <a:t>HerstellerNr</a:t>
            </a:r>
            <a:r>
              <a:rPr lang="de-AT" dirty="0">
                <a:solidFill>
                  <a:srgbClr val="C00000"/>
                </a:solidFill>
              </a:rPr>
              <a:t>]/Modell[Preis]</a:t>
            </a:r>
          </a:p>
          <a:p>
            <a:r>
              <a:rPr lang="de-AT" dirty="0">
                <a:solidFill>
                  <a:srgbClr val="C00000"/>
                </a:solidFill>
              </a:rPr>
              <a:t>//Modell[Gewicht = "141g"] </a:t>
            </a:r>
          </a:p>
          <a:p>
            <a:r>
              <a:rPr lang="de-AT" dirty="0">
                <a:solidFill>
                  <a:srgbClr val="C00000"/>
                </a:solidFill>
              </a:rPr>
              <a:t>//Modell[@</a:t>
            </a:r>
            <a:r>
              <a:rPr lang="de-AT" dirty="0" err="1">
                <a:solidFill>
                  <a:srgbClr val="C00000"/>
                </a:solidFill>
              </a:rPr>
              <a:t>name</a:t>
            </a:r>
            <a:r>
              <a:rPr lang="de-AT" dirty="0">
                <a:solidFill>
                  <a:srgbClr val="C00000"/>
                </a:solidFill>
              </a:rPr>
              <a:t> = "7110"]</a:t>
            </a:r>
          </a:p>
          <a:p>
            <a:r>
              <a:rPr lang="de-AT" dirty="0">
                <a:solidFill>
                  <a:srgbClr val="C00000"/>
                </a:solidFill>
              </a:rPr>
              <a:t>//Preis[</a:t>
            </a:r>
            <a:r>
              <a:rPr lang="de-AT" dirty="0" err="1">
                <a:solidFill>
                  <a:srgbClr val="C00000"/>
                </a:solidFill>
              </a:rPr>
              <a:t>text</a:t>
            </a:r>
            <a:r>
              <a:rPr lang="de-AT" dirty="0">
                <a:solidFill>
                  <a:srgbClr val="C00000"/>
                </a:solidFill>
              </a:rPr>
              <a:t>() &lt; 1000]</a:t>
            </a:r>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15</a:t>
            </a:fld>
            <a:endParaRPr lang="de-AT" dirty="0"/>
          </a:p>
        </p:txBody>
      </p:sp>
    </p:spTree>
    <p:extLst>
      <p:ext uri="{BB962C8B-B14F-4D97-AF65-F5344CB8AC3E}">
        <p14:creationId xmlns:p14="http://schemas.microsoft.com/office/powerpoint/2010/main" val="129168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a:p>
            <a:r>
              <a:rPr lang="de-AT" baseline="0" dirty="0"/>
              <a:t>*	An dieser Stelle im Suchpfad ein beliebiger Elementname</a:t>
            </a:r>
          </a:p>
          <a:p>
            <a:r>
              <a:rPr lang="de-AT" baseline="0" dirty="0"/>
              <a:t>@*  	für beliebige Attributnamen verwendbar</a:t>
            </a:r>
          </a:p>
          <a:p>
            <a:r>
              <a:rPr lang="de-AT" baseline="0" dirty="0"/>
              <a:t>. und ..	wie in </a:t>
            </a:r>
            <a:r>
              <a:rPr lang="de-AT" baseline="0" dirty="0" err="1"/>
              <a:t>Pfadeausdrücken</a:t>
            </a:r>
            <a:r>
              <a:rPr lang="de-AT" baseline="0" dirty="0"/>
              <a:t> für aktuellen </a:t>
            </a:r>
            <a:r>
              <a:rPr lang="de-AT" baseline="0" dirty="0" err="1"/>
              <a:t>Node</a:t>
            </a:r>
            <a:r>
              <a:rPr lang="de-AT" baseline="0" dirty="0"/>
              <a:t> oder Parent</a:t>
            </a:r>
          </a:p>
          <a:p>
            <a:endParaRPr lang="de-AT" baseline="0" dirty="0"/>
          </a:p>
          <a:p>
            <a:r>
              <a:rPr lang="de-AT" baseline="0" dirty="0" err="1"/>
              <a:t>text</a:t>
            </a:r>
            <a:r>
              <a:rPr lang="de-AT" baseline="0" dirty="0"/>
              <a:t>(), </a:t>
            </a:r>
            <a:r>
              <a:rPr lang="de-AT" baseline="0" dirty="0" err="1"/>
              <a:t>comment</a:t>
            </a:r>
            <a:r>
              <a:rPr lang="de-AT" baseline="0" dirty="0"/>
              <a:t>(), </a:t>
            </a:r>
            <a:r>
              <a:rPr lang="de-AT" baseline="0" dirty="0" err="1"/>
              <a:t>processing-instruction</a:t>
            </a:r>
            <a:r>
              <a:rPr lang="de-AT" baseline="0" dirty="0"/>
              <a:t>(), </a:t>
            </a:r>
            <a:r>
              <a:rPr lang="de-AT" baseline="0" dirty="0" err="1"/>
              <a:t>node</a:t>
            </a:r>
            <a:r>
              <a:rPr lang="de-AT" baseline="0" dirty="0"/>
              <a:t>()     um namenlose Knotentypen anzusprechen</a:t>
            </a:r>
          </a:p>
          <a:p>
            <a:endParaRPr lang="de-AT" baseline="0" dirty="0"/>
          </a:p>
          <a:p>
            <a:r>
              <a:rPr lang="de-AT" baseline="0" dirty="0"/>
              <a:t>In diesen Beispielen nicht erwähnt sind die Achsenoperatoren (</a:t>
            </a:r>
            <a:r>
              <a:rPr lang="de-AT" baseline="0" dirty="0" err="1"/>
              <a:t>default</a:t>
            </a:r>
            <a:r>
              <a:rPr lang="de-AT" baseline="0" dirty="0"/>
              <a:t> = </a:t>
            </a:r>
            <a:r>
              <a:rPr lang="de-AT" baseline="0" dirty="0" err="1"/>
              <a:t>child</a:t>
            </a:r>
            <a:r>
              <a:rPr lang="de-AT" baseline="0" dirty="0"/>
              <a:t>::) welche bei </a:t>
            </a:r>
            <a:br>
              <a:rPr lang="de-AT" baseline="0" dirty="0"/>
            </a:br>
            <a:r>
              <a:rPr lang="de-AT" baseline="0" dirty="0"/>
              <a:t>    relativen Ausdrücken (ohne / am Beginn) die Suchrichtung im DOM </a:t>
            </a:r>
            <a:r>
              <a:rPr lang="de-AT" baseline="0" dirty="0" err="1"/>
              <a:t>Tree</a:t>
            </a:r>
            <a:r>
              <a:rPr lang="de-AT" baseline="0" dirty="0"/>
              <a:t> bestimmen</a:t>
            </a:r>
          </a:p>
          <a:p>
            <a:endParaRPr lang="de-AT" baseline="0" dirty="0"/>
          </a:p>
          <a:p>
            <a:endParaRPr lang="de-AT" baseline="0" dirty="0"/>
          </a:p>
          <a:p>
            <a:r>
              <a:rPr lang="de-AT" dirty="0">
                <a:solidFill>
                  <a:srgbClr val="C00000"/>
                </a:solidFill>
              </a:rPr>
              <a:t>//*[@</a:t>
            </a:r>
            <a:r>
              <a:rPr lang="de-AT" dirty="0" err="1">
                <a:solidFill>
                  <a:srgbClr val="C00000"/>
                </a:solidFill>
              </a:rPr>
              <a:t>name</a:t>
            </a:r>
            <a:r>
              <a:rPr lang="de-AT" dirty="0">
                <a:solidFill>
                  <a:srgbClr val="C00000"/>
                </a:solidFill>
              </a:rPr>
              <a:t>] </a:t>
            </a:r>
          </a:p>
          <a:p>
            <a:r>
              <a:rPr lang="de-AT" dirty="0">
                <a:solidFill>
                  <a:srgbClr val="C00000"/>
                </a:solidFill>
              </a:rPr>
              <a:t>//Modell[</a:t>
            </a:r>
            <a:r>
              <a:rPr lang="de-AT" dirty="0" err="1">
                <a:solidFill>
                  <a:srgbClr val="C00000"/>
                </a:solidFill>
              </a:rPr>
              <a:t>count</a:t>
            </a:r>
            <a:r>
              <a:rPr lang="de-AT" dirty="0">
                <a:solidFill>
                  <a:srgbClr val="C00000"/>
                </a:solidFill>
              </a:rPr>
              <a:t>(Preis) &gt; 1]</a:t>
            </a:r>
          </a:p>
          <a:p>
            <a:r>
              <a:rPr lang="de-AT" sz="1200" kern="1200" dirty="0">
                <a:solidFill>
                  <a:schemeClr val="tx1"/>
                </a:solidFill>
                <a:latin typeface="+mn-lt"/>
                <a:ea typeface="+mn-ea"/>
                <a:cs typeface="+mn-cs"/>
              </a:rPr>
              <a:t>//Gewicht[</a:t>
            </a:r>
            <a:r>
              <a:rPr lang="de-AT" sz="1200" kern="1200" dirty="0" err="1">
                <a:solidFill>
                  <a:schemeClr val="tx1"/>
                </a:solidFill>
                <a:latin typeface="+mn-lt"/>
                <a:ea typeface="+mn-ea"/>
                <a:cs typeface="+mn-cs"/>
              </a:rPr>
              <a:t>ends-with</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text</a:t>
            </a:r>
            <a:r>
              <a:rPr lang="de-AT" sz="1200" kern="1200" dirty="0">
                <a:solidFill>
                  <a:schemeClr val="tx1"/>
                </a:solidFill>
                <a:latin typeface="+mn-lt"/>
                <a:ea typeface="+mn-ea"/>
                <a:cs typeface="+mn-cs"/>
              </a:rPr>
              <a:t>(), "g")]            oder auch    //Gewicht[</a:t>
            </a:r>
            <a:r>
              <a:rPr lang="de-AT" sz="1200" kern="1200" dirty="0" err="1">
                <a:solidFill>
                  <a:schemeClr val="tx1"/>
                </a:solidFill>
                <a:latin typeface="+mn-lt"/>
                <a:ea typeface="+mn-ea"/>
                <a:cs typeface="+mn-cs"/>
              </a:rPr>
              <a:t>ends-with</a:t>
            </a:r>
            <a:r>
              <a:rPr lang="de-AT" sz="1200" kern="1200" dirty="0">
                <a:solidFill>
                  <a:schemeClr val="tx1"/>
                </a:solidFill>
                <a:latin typeface="+mn-lt"/>
                <a:ea typeface="+mn-ea"/>
                <a:cs typeface="+mn-cs"/>
              </a:rPr>
              <a:t>(., "g")] </a:t>
            </a:r>
          </a:p>
          <a:p>
            <a:r>
              <a:rPr lang="de-AT" dirty="0">
                <a:solidFill>
                  <a:srgbClr val="C00000"/>
                </a:solidFill>
              </a:rPr>
              <a:t>//Modell[last()]</a:t>
            </a:r>
          </a:p>
          <a:p>
            <a:r>
              <a:rPr lang="de-AT" dirty="0">
                <a:solidFill>
                  <a:srgbClr val="C00000"/>
                </a:solidFill>
              </a:rPr>
              <a:t>/*/*</a:t>
            </a:r>
          </a:p>
          <a:p>
            <a:endParaRPr lang="de-AT" baseline="0" dirty="0">
              <a:solidFill>
                <a:srgbClr val="C00000"/>
              </a:solidFill>
            </a:endParaRPr>
          </a:p>
          <a:p>
            <a:endParaRPr lang="de-AT" baseline="0" dirty="0">
              <a:solidFill>
                <a:srgbClr val="C00000"/>
              </a:solidFill>
            </a:endParaRPr>
          </a:p>
          <a:p>
            <a:r>
              <a:rPr lang="de-AT" baseline="0" dirty="0">
                <a:solidFill>
                  <a:srgbClr val="C00000"/>
                </a:solidFill>
              </a:rPr>
              <a:t>Anmerkung: Funktionen wie </a:t>
            </a:r>
            <a:r>
              <a:rPr lang="de-AT" baseline="0" dirty="0" err="1">
                <a:solidFill>
                  <a:srgbClr val="C00000"/>
                </a:solidFill>
              </a:rPr>
              <a:t>ends-with</a:t>
            </a:r>
            <a:r>
              <a:rPr lang="de-AT" baseline="0" dirty="0">
                <a:solidFill>
                  <a:srgbClr val="C00000"/>
                </a:solidFill>
              </a:rPr>
              <a:t>  sind aus XPATH 2.0 und nicht in jeder Implementierung verfügbar</a:t>
            </a:r>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16</a:t>
            </a:fld>
            <a:endParaRPr lang="de-AT" dirty="0"/>
          </a:p>
        </p:txBody>
      </p:sp>
    </p:spTree>
    <p:extLst>
      <p:ext uri="{BB962C8B-B14F-4D97-AF65-F5344CB8AC3E}">
        <p14:creationId xmlns:p14="http://schemas.microsoft.com/office/powerpoint/2010/main" val="379276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a:p>
            <a:r>
              <a:rPr lang="de-AT" baseline="0" dirty="0"/>
              <a:t>Inputdaten:   Quellbaum</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version</a:t>
            </a:r>
            <a:r>
              <a:rPr lang="de-AT" sz="1200" kern="1200" dirty="0">
                <a:solidFill>
                  <a:schemeClr val="tx1"/>
                </a:solidFill>
                <a:latin typeface="+mn-lt"/>
                <a:ea typeface="+mn-ea"/>
                <a:cs typeface="+mn-cs"/>
              </a:rPr>
              <a:t>="1.0" </a:t>
            </a:r>
            <a:r>
              <a:rPr lang="de-AT" sz="1200" kern="1200" dirty="0" err="1">
                <a:solidFill>
                  <a:schemeClr val="tx1"/>
                </a:solidFill>
                <a:latin typeface="+mn-lt"/>
                <a:ea typeface="+mn-ea"/>
                <a:cs typeface="+mn-cs"/>
              </a:rPr>
              <a:t>encoding</a:t>
            </a:r>
            <a:r>
              <a:rPr lang="de-AT" sz="1200" kern="1200" dirty="0">
                <a:solidFill>
                  <a:schemeClr val="tx1"/>
                </a:solidFill>
                <a:latin typeface="+mn-lt"/>
                <a:ea typeface="+mn-ea"/>
                <a:cs typeface="+mn-cs"/>
              </a:rPr>
              <a:t>="UTF-8"?&gt;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books</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category</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reference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author</a:t>
            </a:r>
            <a:r>
              <a:rPr lang="de-AT" sz="1200" kern="1200" dirty="0">
                <a:solidFill>
                  <a:schemeClr val="tx1"/>
                </a:solidFill>
                <a:latin typeface="+mn-lt"/>
                <a:ea typeface="+mn-ea"/>
                <a:cs typeface="+mn-cs"/>
              </a:rPr>
              <a:t>&gt;Nigel Rees&lt;/</a:t>
            </a:r>
            <a:r>
              <a:rPr lang="de-AT" sz="1200" kern="1200" dirty="0" err="1">
                <a:solidFill>
                  <a:schemeClr val="tx1"/>
                </a:solidFill>
                <a:latin typeface="+mn-lt"/>
                <a:ea typeface="+mn-ea"/>
                <a:cs typeface="+mn-cs"/>
              </a:rPr>
              <a:t>author</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&lt;title&gt;Sayings of the Century&lt;/title&gt;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&gt;8.95&lt;/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category</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epic</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author</a:t>
            </a:r>
            <a:r>
              <a:rPr lang="de-AT" sz="1200" kern="1200" dirty="0">
                <a:solidFill>
                  <a:schemeClr val="tx1"/>
                </a:solidFill>
                <a:latin typeface="+mn-lt"/>
                <a:ea typeface="+mn-ea"/>
                <a:cs typeface="+mn-cs"/>
              </a:rPr>
              <a:t>&gt;Evelyn Waugh&lt;/</a:t>
            </a:r>
            <a:r>
              <a:rPr lang="de-AT" sz="1200" kern="1200" dirty="0" err="1">
                <a:solidFill>
                  <a:schemeClr val="tx1"/>
                </a:solidFill>
                <a:latin typeface="+mn-lt"/>
                <a:ea typeface="+mn-ea"/>
                <a:cs typeface="+mn-cs"/>
              </a:rPr>
              <a:t>author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&lt;title&gt;</a:t>
            </a:r>
            <a:r>
              <a:rPr lang="de-AT" sz="1200" kern="1200" dirty="0" err="1">
                <a:solidFill>
                  <a:schemeClr val="tx1"/>
                </a:solidFill>
                <a:latin typeface="+mn-lt"/>
                <a:ea typeface="+mn-ea"/>
                <a:cs typeface="+mn-cs"/>
              </a:rPr>
              <a:t>Sword</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of</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Honour</a:t>
            </a:r>
            <a:r>
              <a:rPr lang="de-AT" sz="1200" kern="1200" dirty="0">
                <a:solidFill>
                  <a:schemeClr val="tx1"/>
                </a:solidFill>
                <a:latin typeface="+mn-lt"/>
                <a:ea typeface="+mn-ea"/>
                <a:cs typeface="+mn-cs"/>
              </a:rPr>
              <a:t>&lt;/title&gt;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&gt;12.99&lt;/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category</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fiction</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author</a:t>
            </a:r>
            <a:r>
              <a:rPr lang="de-AT" sz="1200" kern="1200" dirty="0">
                <a:solidFill>
                  <a:schemeClr val="tx1"/>
                </a:solidFill>
                <a:latin typeface="+mn-lt"/>
                <a:ea typeface="+mn-ea"/>
                <a:cs typeface="+mn-cs"/>
              </a:rPr>
              <a:t>&gt;Herman Melville&lt;/</a:t>
            </a:r>
            <a:r>
              <a:rPr lang="de-AT" sz="1200" kern="1200" dirty="0" err="1">
                <a:solidFill>
                  <a:schemeClr val="tx1"/>
                </a:solidFill>
                <a:latin typeface="+mn-lt"/>
                <a:ea typeface="+mn-ea"/>
                <a:cs typeface="+mn-cs"/>
              </a:rPr>
              <a:t>author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&lt;title&gt;Moby Dick&lt;/title&gt;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&gt;8.99&lt;/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category</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fiction</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&lt;author&gt;J. R. R. Tolkien&lt;/author&gt;</a:t>
            </a:r>
          </a:p>
          <a:p>
            <a:r>
              <a:rPr lang="en-US" sz="1200" kern="1200" dirty="0">
                <a:solidFill>
                  <a:schemeClr val="tx1"/>
                </a:solidFill>
                <a:latin typeface="+mn-lt"/>
                <a:ea typeface="+mn-ea"/>
                <a:cs typeface="+mn-cs"/>
              </a:rPr>
              <a:t>		&lt;title&gt;The Lord of the Rings&lt;/title&gt;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&gt;22.99&lt;/</a:t>
            </a:r>
            <a:r>
              <a:rPr lang="de-AT" sz="1200" kern="1200" dirty="0" err="1">
                <a:solidFill>
                  <a:schemeClr val="tx1"/>
                </a:solidFill>
                <a:latin typeface="+mn-lt"/>
                <a:ea typeface="+mn-ea"/>
                <a:cs typeface="+mn-cs"/>
              </a:rPr>
              <a:t>price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books</a:t>
            </a:r>
            <a:r>
              <a:rPr lang="de-AT" sz="1200" kern="1200" dirty="0">
                <a:solidFill>
                  <a:schemeClr val="tx1"/>
                </a:solidFill>
                <a:latin typeface="+mn-lt"/>
                <a:ea typeface="+mn-ea"/>
                <a:cs typeface="+mn-cs"/>
              </a:rPr>
              <a:t>&gt;</a:t>
            </a:r>
          </a:p>
          <a:p>
            <a:endParaRPr lang="de-AT" sz="1200" kern="1200" baseline="0" dirty="0">
              <a:solidFill>
                <a:schemeClr val="tx1"/>
              </a:solidFill>
              <a:latin typeface="+mn-lt"/>
              <a:ea typeface="+mn-ea"/>
              <a:cs typeface="+mn-cs"/>
            </a:endParaRPr>
          </a:p>
          <a:p>
            <a:r>
              <a:rPr lang="de-AT" sz="1200" kern="1200" baseline="0" dirty="0">
                <a:solidFill>
                  <a:schemeClr val="tx1"/>
                </a:solidFill>
                <a:latin typeface="+mn-lt"/>
                <a:ea typeface="+mn-ea"/>
                <a:cs typeface="+mn-cs"/>
              </a:rPr>
              <a:t>--------------------------------------------------------------</a:t>
            </a:r>
          </a:p>
          <a:p>
            <a:r>
              <a:rPr lang="de-AT" sz="1200" kern="1200" baseline="0" dirty="0">
                <a:solidFill>
                  <a:schemeClr val="tx1"/>
                </a:solidFill>
                <a:latin typeface="+mn-lt"/>
                <a:ea typeface="+mn-ea"/>
                <a:cs typeface="+mn-cs"/>
              </a:rPr>
              <a:t>XSL Stylesheet  ====  das Transformationsprogramm</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version</a:t>
            </a:r>
            <a:r>
              <a:rPr lang="de-AT" sz="1200" kern="1200" dirty="0">
                <a:solidFill>
                  <a:schemeClr val="tx1"/>
                </a:solidFill>
                <a:latin typeface="+mn-lt"/>
                <a:ea typeface="+mn-ea"/>
                <a:cs typeface="+mn-cs"/>
              </a:rPr>
              <a:t>="1.0"?&gt;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xsl:stylesheet</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version</a:t>
            </a:r>
            <a:r>
              <a:rPr lang="de-AT" sz="1200" kern="1200" dirty="0">
                <a:solidFill>
                  <a:schemeClr val="tx1"/>
                </a:solidFill>
                <a:latin typeface="+mn-lt"/>
                <a:ea typeface="+mn-ea"/>
                <a:cs typeface="+mn-cs"/>
              </a:rPr>
              <a:t>="1.0" </a:t>
            </a:r>
            <a:r>
              <a:rPr lang="de-AT" sz="1200" kern="1200" dirty="0" err="1">
                <a:solidFill>
                  <a:schemeClr val="tx1"/>
                </a:solidFill>
                <a:latin typeface="+mn-lt"/>
                <a:ea typeface="+mn-ea"/>
                <a:cs typeface="+mn-cs"/>
              </a:rPr>
              <a:t>xmlns:xsl</a:t>
            </a:r>
            <a:r>
              <a:rPr lang="de-AT" sz="1200" kern="1200" dirty="0">
                <a:solidFill>
                  <a:schemeClr val="tx1"/>
                </a:solidFill>
                <a:latin typeface="+mn-lt"/>
                <a:ea typeface="+mn-ea"/>
                <a:cs typeface="+mn-cs"/>
              </a:rPr>
              <a:t>="http://www.w3.org/1999/XSL/Transform"&gt;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xsl:template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match</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html</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body</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&lt;h1&gt;A list of books&lt;/h1&gt;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table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width</a:t>
            </a:r>
            <a:r>
              <a:rPr lang="de-AT" sz="1200" kern="1200" dirty="0">
                <a:solidFill>
                  <a:schemeClr val="tx1"/>
                </a:solidFill>
                <a:latin typeface="+mn-lt"/>
                <a:ea typeface="+mn-ea"/>
                <a:cs typeface="+mn-cs"/>
              </a:rPr>
              <a:t>="400"&gt;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xsl:apply-templates</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table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body</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html</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xsl:template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xsl:template</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match</a:t>
            </a:r>
            <a:r>
              <a:rPr lang="de-AT" sz="1200" kern="1200" dirty="0">
                <a:solidFill>
                  <a:schemeClr val="tx1"/>
                </a:solidFill>
                <a:latin typeface="+mn-lt"/>
                <a:ea typeface="+mn-ea"/>
                <a:cs typeface="+mn-cs"/>
              </a:rPr>
              <a:t>="</a:t>
            </a:r>
            <a:r>
              <a:rPr lang="de-AT" sz="1200" kern="1200" dirty="0" err="1">
                <a:solidFill>
                  <a:schemeClr val="tx1"/>
                </a:solidFill>
                <a:latin typeface="+mn-lt"/>
                <a:ea typeface="+mn-ea"/>
                <a:cs typeface="+mn-cs"/>
              </a:rPr>
              <a:t>book</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td</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xsl:number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td</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xsl:apply-templates</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tr</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xsl:template</a:t>
            </a:r>
            <a:r>
              <a:rPr lang="de-AT"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	&lt;</a:t>
            </a:r>
            <a:r>
              <a:rPr lang="en-US" sz="1200" kern="1200" dirty="0" err="1">
                <a:solidFill>
                  <a:schemeClr val="tx1"/>
                </a:solidFill>
                <a:latin typeface="+mn-lt"/>
                <a:ea typeface="+mn-ea"/>
                <a:cs typeface="+mn-cs"/>
              </a:rPr>
              <a:t>xsl:template</a:t>
            </a:r>
            <a:r>
              <a:rPr lang="en-US" sz="1200" kern="1200" dirty="0">
                <a:solidFill>
                  <a:schemeClr val="tx1"/>
                </a:solidFill>
                <a:latin typeface="+mn-lt"/>
                <a:ea typeface="+mn-ea"/>
                <a:cs typeface="+mn-cs"/>
              </a:rPr>
              <a:t> match="author | title | price"&gt;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td</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xsl:value-of</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select</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td</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xsl:template</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xsl:stylesheet</a:t>
            </a:r>
            <a:r>
              <a:rPr lang="de-AT" sz="1200" kern="1200" dirty="0">
                <a:solidFill>
                  <a:schemeClr val="tx1"/>
                </a:solidFill>
                <a:latin typeface="+mn-lt"/>
                <a:ea typeface="+mn-ea"/>
                <a:cs typeface="+mn-cs"/>
              </a:rPr>
              <a:t>&gt;</a:t>
            </a:r>
            <a:endParaRPr lang="de-AT" baseline="0" dirty="0"/>
          </a:p>
          <a:p>
            <a:endParaRPr lang="de-AT" baseline="0" dirty="0"/>
          </a:p>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17</a:t>
            </a:fld>
            <a:endParaRPr lang="de-AT" dirty="0"/>
          </a:p>
        </p:txBody>
      </p:sp>
    </p:spTree>
    <p:extLst>
      <p:ext uri="{BB962C8B-B14F-4D97-AF65-F5344CB8AC3E}">
        <p14:creationId xmlns:p14="http://schemas.microsoft.com/office/powerpoint/2010/main" val="43458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Neben XSL-T  gibt es auch  XSL-FO   (Formatierung, gedacht fürs Layout von Druckmedien)</a:t>
            </a:r>
          </a:p>
        </p:txBody>
      </p:sp>
      <p:sp>
        <p:nvSpPr>
          <p:cNvPr id="4" name="Foliennummernplatzhalter 3"/>
          <p:cNvSpPr>
            <a:spLocks noGrp="1"/>
          </p:cNvSpPr>
          <p:nvPr>
            <p:ph type="sldNum" sz="quarter" idx="10"/>
          </p:nvPr>
        </p:nvSpPr>
        <p:spPr/>
        <p:txBody>
          <a:bodyPr/>
          <a:lstStyle/>
          <a:p>
            <a:fld id="{9F65EB44-2BE6-46B5-9A77-3AC3C76357D0}" type="slidenum">
              <a:rPr lang="de-AT" smtClean="0"/>
              <a:pPr/>
              <a:t>18</a:t>
            </a:fld>
            <a:endParaRPr lang="de-AT" dirty="0"/>
          </a:p>
        </p:txBody>
      </p:sp>
    </p:spTree>
    <p:extLst>
      <p:ext uri="{BB962C8B-B14F-4D97-AF65-F5344CB8AC3E}">
        <p14:creationId xmlns:p14="http://schemas.microsoft.com/office/powerpoint/2010/main" val="13841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19</a:t>
            </a:fld>
            <a:endParaRPr lang="de-AT" dirty="0"/>
          </a:p>
        </p:txBody>
      </p:sp>
    </p:spTree>
    <p:extLst>
      <p:ext uri="{BB962C8B-B14F-4D97-AF65-F5344CB8AC3E}">
        <p14:creationId xmlns:p14="http://schemas.microsoft.com/office/powerpoint/2010/main" val="310388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Seit  1945 gibt es Entwicklungen</a:t>
            </a:r>
            <a:r>
              <a:rPr lang="de-AT" baseline="0" dirty="0"/>
              <a:t> von </a:t>
            </a:r>
            <a:r>
              <a:rPr lang="de-AT" baseline="0" dirty="0" err="1"/>
              <a:t>Dolumentenbeschreibungsverfahren</a:t>
            </a:r>
            <a:endParaRPr lang="de-AT" baseline="0" dirty="0"/>
          </a:p>
          <a:p>
            <a:endParaRPr lang="de-AT" baseline="0" dirty="0"/>
          </a:p>
          <a:p>
            <a:r>
              <a:rPr lang="de-AT" baseline="0" dirty="0"/>
              <a:t>1969	GML (General Markup Language)</a:t>
            </a:r>
          </a:p>
          <a:p>
            <a:r>
              <a:rPr lang="de-AT" dirty="0"/>
              <a:t>1986	SGML Standardisierung ISO Norm 8879</a:t>
            </a:r>
          </a:p>
          <a:p>
            <a:r>
              <a:rPr lang="de-AT" dirty="0"/>
              <a:t>1989	HTML  </a:t>
            </a:r>
            <a:r>
              <a:rPr lang="de-AT" dirty="0" err="1"/>
              <a:t>HyperText</a:t>
            </a:r>
            <a:r>
              <a:rPr lang="de-AT" dirty="0"/>
              <a:t> Markup Language (Tim Berners Lee am CERN) Geburtsstunde des WWW</a:t>
            </a:r>
          </a:p>
          <a:p>
            <a:endParaRPr lang="de-AT" dirty="0"/>
          </a:p>
          <a:p>
            <a:r>
              <a:rPr lang="de-AT" dirty="0"/>
              <a:t>1998, 2000	XML   Extensible </a:t>
            </a:r>
            <a:r>
              <a:rPr lang="de-AT" dirty="0" err="1"/>
              <a:t>markup</a:t>
            </a:r>
            <a:r>
              <a:rPr lang="de-AT" dirty="0"/>
              <a:t> </a:t>
            </a:r>
            <a:r>
              <a:rPr lang="de-AT" dirty="0" err="1"/>
              <a:t>language</a:t>
            </a:r>
            <a:endParaRPr lang="de-AT" dirty="0"/>
          </a:p>
          <a:p>
            <a:endParaRPr lang="de-AT" dirty="0"/>
          </a:p>
          <a:p>
            <a:r>
              <a:rPr lang="de-AT" dirty="0"/>
              <a:t>Wesentlich:   XML ist ein effizienter Auszug aus dem (zu komplexen) SGML</a:t>
            </a:r>
          </a:p>
          <a:p>
            <a:r>
              <a:rPr lang="de-AT" dirty="0"/>
              <a:t>                     XML beschreibt</a:t>
            </a:r>
            <a:r>
              <a:rPr lang="de-AT" baseline="0" dirty="0"/>
              <a:t> keine konkreten Tags, vielmehr legt es eine generelle Syntax (und Struktur) fest</a:t>
            </a:r>
          </a:p>
          <a:p>
            <a:r>
              <a:rPr lang="de-AT" baseline="0" dirty="0"/>
              <a:t>                     jeder, der die vorgegebene Syntax einhält, kann beliebige Elemente (Tags) definieren und von XML Tools profitieren</a:t>
            </a:r>
          </a:p>
          <a:p>
            <a:endParaRPr lang="de-AT" baseline="0" dirty="0"/>
          </a:p>
          <a:p>
            <a:r>
              <a:rPr lang="de-AT" baseline="0" dirty="0"/>
              <a:t>                     HTML  ist eine konkrete Markupsprache, die möglichen Tags sind vorgegeben</a:t>
            </a:r>
          </a:p>
          <a:p>
            <a:r>
              <a:rPr lang="de-AT" baseline="0" dirty="0"/>
              <a:t>                      wegen der geschichtlichen Entwicklung erlaubt HTML einzelne Schreibweisen, die nicht korrekte </a:t>
            </a:r>
            <a:r>
              <a:rPr lang="de-AT" baseline="0" dirty="0" err="1"/>
              <a:t>xml</a:t>
            </a:r>
            <a:r>
              <a:rPr lang="de-AT" baseline="0" dirty="0"/>
              <a:t> Syntax sind</a:t>
            </a:r>
          </a:p>
          <a:p>
            <a:r>
              <a:rPr lang="de-AT" baseline="0" dirty="0"/>
              <a:t>                        falsch:   </a:t>
            </a:r>
            <a:r>
              <a:rPr lang="de-AT" sz="1200" kern="1200" dirty="0">
                <a:solidFill>
                  <a:schemeClr val="tx1"/>
                </a:solidFill>
                <a:effectLst/>
                <a:latin typeface="+mn-lt"/>
                <a:ea typeface="+mn-ea"/>
                <a:cs typeface="+mn-cs"/>
              </a:rPr>
              <a:t>&lt;BODY&gt;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="happy.gif"&gt; </a:t>
            </a:r>
            <a:r>
              <a:rPr lang="de-AT" baseline="0" dirty="0"/>
              <a:t> &lt;</a:t>
            </a:r>
            <a:r>
              <a:rPr lang="de-AT" baseline="0" dirty="0" err="1"/>
              <a:t>br</a:t>
            </a:r>
            <a:r>
              <a:rPr lang="de-AT" baseline="0" dirty="0"/>
              <a:t>&gt; </a:t>
            </a:r>
            <a:r>
              <a:rPr lang="de-AT" sz="1200" kern="1200" dirty="0">
                <a:solidFill>
                  <a:schemeClr val="tx1"/>
                </a:solidFill>
                <a:effectLst/>
                <a:latin typeface="+mn-lt"/>
                <a:ea typeface="+mn-ea"/>
                <a:cs typeface="+mn-cs"/>
              </a:rPr>
              <a:t>&lt;/BODY&gt;</a:t>
            </a:r>
            <a:r>
              <a:rPr lang="de-AT" baseline="0" dirty="0"/>
              <a:t>    richtig:  </a:t>
            </a:r>
            <a:r>
              <a:rPr lang="de-AT" sz="1200" kern="1200" dirty="0">
                <a:solidFill>
                  <a:schemeClr val="tx1"/>
                </a:solidFill>
                <a:effectLst/>
                <a:latin typeface="+mn-lt"/>
                <a:ea typeface="+mn-ea"/>
                <a:cs typeface="+mn-cs"/>
              </a:rPr>
              <a:t>&lt;</a:t>
            </a:r>
            <a:r>
              <a:rPr lang="de-AT" sz="1200" kern="1200" dirty="0" err="1">
                <a:solidFill>
                  <a:schemeClr val="tx1"/>
                </a:solidFill>
                <a:effectLst/>
                <a:latin typeface="+mn-lt"/>
                <a:ea typeface="+mn-ea"/>
                <a:cs typeface="+mn-cs"/>
              </a:rPr>
              <a:t>body</a:t>
            </a:r>
            <a:r>
              <a:rPr lang="de-AT" sz="1200" kern="1200" dirty="0">
                <a:solidFill>
                  <a:schemeClr val="tx1"/>
                </a:solidFill>
                <a:effectLst/>
                <a:latin typeface="+mn-lt"/>
                <a:ea typeface="+mn-ea"/>
                <a:cs typeface="+mn-cs"/>
              </a:rPr>
              <a:t>&gt;</a:t>
            </a:r>
            <a:r>
              <a:rPr lang="de-AT" baseline="0"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img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src</a:t>
            </a:r>
            <a:r>
              <a:rPr lang="en-US" sz="1200" kern="1200" dirty="0">
                <a:solidFill>
                  <a:schemeClr val="tx1"/>
                </a:solidFill>
                <a:effectLst/>
                <a:latin typeface="+mn-lt"/>
                <a:ea typeface="+mn-ea"/>
                <a:cs typeface="+mn-cs"/>
              </a:rPr>
              <a:t>="happy.gif" /&gt;   </a:t>
            </a:r>
            <a:r>
              <a:rPr lang="de-AT" baseline="0" dirty="0"/>
              <a:t>&lt;</a:t>
            </a:r>
            <a:r>
              <a:rPr lang="de-AT" baseline="0" dirty="0" err="1"/>
              <a:t>br</a:t>
            </a:r>
            <a:r>
              <a:rPr lang="de-AT" baseline="0" dirty="0"/>
              <a:t>/&gt;   </a:t>
            </a:r>
            <a:r>
              <a:rPr lang="de-AT" sz="1200" kern="1200" dirty="0">
                <a:solidFill>
                  <a:schemeClr val="tx1"/>
                </a:solidFill>
                <a:effectLst/>
                <a:latin typeface="+mn-lt"/>
                <a:ea typeface="+mn-ea"/>
                <a:cs typeface="+mn-cs"/>
              </a:rPr>
              <a:t>&lt;/</a:t>
            </a:r>
            <a:r>
              <a:rPr lang="de-AT" sz="1200" kern="1200" dirty="0" err="1">
                <a:solidFill>
                  <a:schemeClr val="tx1"/>
                </a:solidFill>
                <a:effectLst/>
                <a:latin typeface="+mn-lt"/>
                <a:ea typeface="+mn-ea"/>
                <a:cs typeface="+mn-cs"/>
              </a:rPr>
              <a:t>body</a:t>
            </a:r>
            <a:r>
              <a:rPr lang="de-AT" sz="1200" kern="1200" dirty="0">
                <a:solidFill>
                  <a:schemeClr val="tx1"/>
                </a:solidFill>
                <a:effectLst/>
                <a:latin typeface="+mn-lt"/>
                <a:ea typeface="+mn-ea"/>
                <a:cs typeface="+mn-cs"/>
              </a:rPr>
              <a:t>&gt;</a:t>
            </a:r>
          </a:p>
          <a:p>
            <a:r>
              <a:rPr lang="de-AT" sz="1200" kern="1200" baseline="0" dirty="0">
                <a:solidFill>
                  <a:schemeClr val="tx1"/>
                </a:solidFill>
                <a:effectLst/>
                <a:latin typeface="+mn-lt"/>
                <a:ea typeface="+mn-ea"/>
                <a:cs typeface="+mn-cs"/>
              </a:rPr>
              <a:t>                      daher gibt es den Begriff XHTML,  dies ist ein (minimal modifiziertes) HTML, bei dem die XML Syntax erfüllt ist. </a:t>
            </a:r>
            <a:endParaRPr lang="de-AT" baseline="0" dirty="0"/>
          </a:p>
          <a:p>
            <a:endParaRPr lang="de-AT" baseline="0" dirty="0"/>
          </a:p>
          <a:p>
            <a:endParaRPr lang="de-AT" baseline="0" dirty="0"/>
          </a:p>
          <a:p>
            <a:r>
              <a:rPr lang="de-AT" baseline="0" dirty="0"/>
              <a:t>http://www.w3schools.com/html/html_xhtml.asp</a:t>
            </a:r>
          </a:p>
          <a:p>
            <a:r>
              <a:rPr lang="en-US" b="1" dirty="0">
                <a:effectLst/>
              </a:rPr>
              <a:t>How to Convert from HTML to XHTML</a:t>
            </a:r>
          </a:p>
          <a:p>
            <a:r>
              <a:rPr lang="en-US" dirty="0">
                <a:effectLst/>
              </a:rPr>
              <a:t>Add an XHTML &lt;!DOCTYPE ….&gt; to the first line of every page</a:t>
            </a:r>
          </a:p>
          <a:p>
            <a:r>
              <a:rPr lang="en-US" dirty="0">
                <a:effectLst/>
              </a:rPr>
              <a:t>Add an </a:t>
            </a:r>
            <a:r>
              <a:rPr lang="en-US" dirty="0" err="1">
                <a:effectLst/>
              </a:rPr>
              <a:t>xmlns</a:t>
            </a:r>
            <a:r>
              <a:rPr lang="en-US" dirty="0">
                <a:effectLst/>
              </a:rPr>
              <a:t> attribute to the html element of every page</a:t>
            </a:r>
          </a:p>
          <a:p>
            <a:r>
              <a:rPr lang="en-US" dirty="0">
                <a:effectLst/>
              </a:rPr>
              <a:t>Change all element names to lowercase</a:t>
            </a:r>
          </a:p>
          <a:p>
            <a:r>
              <a:rPr lang="en-US" dirty="0">
                <a:effectLst/>
              </a:rPr>
              <a:t>Close all empty elements</a:t>
            </a:r>
          </a:p>
          <a:p>
            <a:r>
              <a:rPr lang="en-US" dirty="0">
                <a:effectLst/>
              </a:rPr>
              <a:t>Change all attribute names to lowercase</a:t>
            </a:r>
          </a:p>
          <a:p>
            <a:r>
              <a:rPr lang="en-US" dirty="0">
                <a:effectLst/>
              </a:rPr>
              <a:t>Quote all attribute values</a:t>
            </a:r>
          </a:p>
          <a:p>
            <a:endParaRPr lang="de-AT" baseline="0" dirty="0"/>
          </a:p>
          <a:p>
            <a:endParaRPr lang="de-AT" dirty="0"/>
          </a:p>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a:t>
            </a:fld>
            <a:endParaRPr lang="de-AT" dirty="0"/>
          </a:p>
        </p:txBody>
      </p:sp>
    </p:spTree>
    <p:extLst>
      <p:ext uri="{BB962C8B-B14F-4D97-AF65-F5344CB8AC3E}">
        <p14:creationId xmlns:p14="http://schemas.microsoft.com/office/powerpoint/2010/main" val="181440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20</a:t>
            </a:fld>
            <a:endParaRPr lang="de-AT" dirty="0"/>
          </a:p>
        </p:txBody>
      </p:sp>
    </p:spTree>
    <p:extLst>
      <p:ext uri="{BB962C8B-B14F-4D97-AF65-F5344CB8AC3E}">
        <p14:creationId xmlns:p14="http://schemas.microsoft.com/office/powerpoint/2010/main" val="3490444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21</a:t>
            </a:fld>
            <a:endParaRPr lang="de-AT" dirty="0"/>
          </a:p>
        </p:txBody>
      </p:sp>
    </p:spTree>
    <p:extLst>
      <p:ext uri="{BB962C8B-B14F-4D97-AF65-F5344CB8AC3E}">
        <p14:creationId xmlns:p14="http://schemas.microsoft.com/office/powerpoint/2010/main" val="616818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22</a:t>
            </a:fld>
            <a:endParaRPr lang="de-AT" dirty="0"/>
          </a:p>
        </p:txBody>
      </p:sp>
    </p:spTree>
    <p:extLst>
      <p:ext uri="{BB962C8B-B14F-4D97-AF65-F5344CB8AC3E}">
        <p14:creationId xmlns:p14="http://schemas.microsoft.com/office/powerpoint/2010/main" val="225438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23</a:t>
            </a:fld>
            <a:endParaRPr lang="de-AT" dirty="0"/>
          </a:p>
        </p:txBody>
      </p:sp>
    </p:spTree>
    <p:extLst>
      <p:ext uri="{BB962C8B-B14F-4D97-AF65-F5344CB8AC3E}">
        <p14:creationId xmlns:p14="http://schemas.microsoft.com/office/powerpoint/2010/main" val="3211660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24</a:t>
            </a:fld>
            <a:endParaRPr lang="de-AT" dirty="0"/>
          </a:p>
        </p:txBody>
      </p:sp>
    </p:spTree>
    <p:extLst>
      <p:ext uri="{BB962C8B-B14F-4D97-AF65-F5344CB8AC3E}">
        <p14:creationId xmlns:p14="http://schemas.microsoft.com/office/powerpoint/2010/main" val="2748595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a:p>
            <a:r>
              <a:rPr lang="de-AT" baseline="0" dirty="0"/>
              <a:t>Erzeugt wird ein DOM </a:t>
            </a:r>
            <a:r>
              <a:rPr lang="de-AT" baseline="0" dirty="0" err="1"/>
              <a:t>Tree</a:t>
            </a:r>
            <a:r>
              <a:rPr lang="de-AT" baseline="0" dirty="0"/>
              <a:t> mit   Load(), Parse() Methoden jener Klassen, die </a:t>
            </a:r>
            <a:r>
              <a:rPr lang="de-AT" baseline="0" dirty="0" err="1"/>
              <a:t>IXMLSerializeable</a:t>
            </a:r>
            <a:r>
              <a:rPr lang="de-AT" baseline="0" dirty="0"/>
              <a:t> implementiert haben.</a:t>
            </a:r>
          </a:p>
          <a:p>
            <a:endParaRPr lang="de-AT" baseline="0" dirty="0"/>
          </a:p>
          <a:p>
            <a:r>
              <a:rPr lang="de-AT" baseline="0" dirty="0"/>
              <a:t>Im Gegensatz zum Java DOM </a:t>
            </a:r>
            <a:r>
              <a:rPr lang="de-AT" baseline="0" dirty="0" err="1"/>
              <a:t>Tree</a:t>
            </a:r>
            <a:r>
              <a:rPr lang="de-AT" baseline="0" dirty="0"/>
              <a:t> sind die Attribute keine Nodes (damit ist der Baum kleiner)</a:t>
            </a:r>
            <a:br>
              <a:rPr lang="de-AT" baseline="0" dirty="0"/>
            </a:br>
            <a:r>
              <a:rPr lang="de-AT" baseline="0" dirty="0"/>
              <a:t>Attribute sind als Collection (</a:t>
            </a:r>
            <a:r>
              <a:rPr lang="de-AT" baseline="0" dirty="0" err="1"/>
              <a:t>Dictionary</a:t>
            </a:r>
            <a:r>
              <a:rPr lang="de-AT" baseline="0" dirty="0"/>
              <a:t>) in </a:t>
            </a:r>
            <a:r>
              <a:rPr lang="de-AT" baseline="0" dirty="0" err="1"/>
              <a:t>XElement</a:t>
            </a:r>
            <a:r>
              <a:rPr lang="de-AT" baseline="0" dirty="0"/>
              <a:t> Nodes enthalten</a:t>
            </a:r>
          </a:p>
          <a:p>
            <a:endParaRPr lang="de-AT" baseline="0" dirty="0"/>
          </a:p>
          <a:p>
            <a:r>
              <a:rPr lang="de-AT" baseline="0" dirty="0"/>
              <a:t>Der Wurzelknoten kann nur  ein </a:t>
            </a:r>
            <a:r>
              <a:rPr lang="de-AT" baseline="0" dirty="0" err="1"/>
              <a:t>XDocument</a:t>
            </a:r>
            <a:r>
              <a:rPr lang="de-AT" baseline="0" dirty="0"/>
              <a:t> (oder auch ein </a:t>
            </a:r>
            <a:r>
              <a:rPr lang="de-AT" baseline="0" dirty="0" err="1"/>
              <a:t>XELement</a:t>
            </a:r>
            <a:r>
              <a:rPr lang="de-AT" baseline="0" dirty="0"/>
              <a:t>) Knoten sein.</a:t>
            </a:r>
          </a:p>
          <a:p>
            <a:r>
              <a:rPr lang="de-AT" baseline="0" dirty="0"/>
              <a:t>Knoten mit Parent und </a:t>
            </a:r>
            <a:r>
              <a:rPr lang="de-AT" baseline="0" dirty="0" err="1"/>
              <a:t>Children</a:t>
            </a:r>
            <a:r>
              <a:rPr lang="de-AT" baseline="0" dirty="0"/>
              <a:t> können nur vom Type </a:t>
            </a:r>
            <a:r>
              <a:rPr lang="de-AT" baseline="0" dirty="0" err="1"/>
              <a:t>XElement</a:t>
            </a:r>
            <a:r>
              <a:rPr lang="de-AT" baseline="0" dirty="0"/>
              <a:t> sein (andere sind kein Container, können keine </a:t>
            </a:r>
            <a:r>
              <a:rPr lang="de-AT" baseline="0" dirty="0" err="1"/>
              <a:t>Children</a:t>
            </a:r>
            <a:r>
              <a:rPr lang="de-AT" baseline="0" dirty="0"/>
              <a:t> haben)</a:t>
            </a:r>
          </a:p>
          <a:p>
            <a:r>
              <a:rPr lang="de-AT" baseline="0" dirty="0"/>
              <a:t>Blattknoten sind vielfältig möglich, aus dem obigen Bild alles ausgenommen </a:t>
            </a:r>
            <a:r>
              <a:rPr lang="de-AT" baseline="0" dirty="0" err="1"/>
              <a:t>XDocument</a:t>
            </a:r>
            <a:r>
              <a:rPr lang="de-AT" baseline="0" dirty="0"/>
              <a:t>, natürlich auch keine abstrakten Klassen)</a:t>
            </a:r>
          </a:p>
        </p:txBody>
      </p:sp>
      <p:sp>
        <p:nvSpPr>
          <p:cNvPr id="4" name="Foliennummernplatzhalter 3"/>
          <p:cNvSpPr>
            <a:spLocks noGrp="1"/>
          </p:cNvSpPr>
          <p:nvPr>
            <p:ph type="sldNum" sz="quarter" idx="10"/>
          </p:nvPr>
        </p:nvSpPr>
        <p:spPr/>
        <p:txBody>
          <a:bodyPr/>
          <a:lstStyle/>
          <a:p>
            <a:fld id="{9F65EB44-2BE6-46B5-9A77-3AC3C76357D0}" type="slidenum">
              <a:rPr lang="de-AT" smtClean="0"/>
              <a:pPr/>
              <a:t>25</a:t>
            </a:fld>
            <a:endParaRPr lang="de-AT" dirty="0"/>
          </a:p>
        </p:txBody>
      </p:sp>
    </p:spTree>
    <p:extLst>
      <p:ext uri="{BB962C8B-B14F-4D97-AF65-F5344CB8AC3E}">
        <p14:creationId xmlns:p14="http://schemas.microsoft.com/office/powerpoint/2010/main" val="3481542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26</a:t>
            </a:fld>
            <a:endParaRPr lang="de-AT" dirty="0"/>
          </a:p>
        </p:txBody>
      </p:sp>
    </p:spTree>
    <p:extLst>
      <p:ext uri="{BB962C8B-B14F-4D97-AF65-F5344CB8AC3E}">
        <p14:creationId xmlns:p14="http://schemas.microsoft.com/office/powerpoint/2010/main" val="429679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27</a:t>
            </a:fld>
            <a:endParaRPr lang="de-AT" dirty="0"/>
          </a:p>
        </p:txBody>
      </p:sp>
    </p:spTree>
    <p:extLst>
      <p:ext uri="{BB962C8B-B14F-4D97-AF65-F5344CB8AC3E}">
        <p14:creationId xmlns:p14="http://schemas.microsoft.com/office/powerpoint/2010/main" val="3572908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i="1" dirty="0"/>
              <a:t>Bei </a:t>
            </a:r>
            <a:r>
              <a:rPr lang="en-US" i="1" dirty="0" err="1"/>
              <a:t>jeder</a:t>
            </a:r>
            <a:r>
              <a:rPr lang="en-US" i="1" dirty="0"/>
              <a:t> Hype </a:t>
            </a:r>
            <a:r>
              <a:rPr lang="en-US" i="1" dirty="0" err="1"/>
              <a:t>wird</a:t>
            </a:r>
            <a:r>
              <a:rPr lang="en-US" i="1" dirty="0"/>
              <a:t> </a:t>
            </a:r>
            <a:r>
              <a:rPr lang="en-US" i="1" dirty="0" err="1"/>
              <a:t>gelegentlich</a:t>
            </a:r>
            <a:r>
              <a:rPr lang="en-US" i="1" dirty="0"/>
              <a:t> </a:t>
            </a:r>
            <a:r>
              <a:rPr lang="en-US" i="1" dirty="0" err="1"/>
              <a:t>blödsinniges</a:t>
            </a:r>
            <a:r>
              <a:rPr lang="en-US" i="1" dirty="0"/>
              <a:t> </a:t>
            </a:r>
            <a:r>
              <a:rPr lang="en-US" i="1" dirty="0" err="1"/>
              <a:t>behauptet</a:t>
            </a:r>
            <a:endParaRPr lang="en-US" i="1" dirty="0"/>
          </a:p>
          <a:p>
            <a:endParaRPr lang="en-US" i="1" dirty="0"/>
          </a:p>
          <a:p>
            <a:r>
              <a:rPr lang="en-US" i="1" dirty="0"/>
              <a:t>When XML came out 2 and a half years ago, XML's promoters (W3C and otherwise) made a Faustian bargain -- promote XML as the next-generation of HTML (which is plainly misleading, but very interesting) rather as than a low-level layer for serializing tree structures in clear text (which is accurate, but boring as hell). – </a:t>
            </a:r>
            <a:r>
              <a:rPr lang="de-AT" dirty="0" err="1"/>
              <a:t>Megginson</a:t>
            </a:r>
            <a:endParaRPr lang="de-AT" dirty="0"/>
          </a:p>
          <a:p>
            <a:endParaRPr lang="de-AT" baseline="0" dirty="0"/>
          </a:p>
          <a:p>
            <a:endParaRPr lang="de-AT" baseline="0" dirty="0"/>
          </a:p>
          <a:p>
            <a:endParaRPr lang="de-AT" baseline="0" dirty="0"/>
          </a:p>
          <a:p>
            <a:r>
              <a:rPr lang="de-AT" baseline="0" dirty="0"/>
              <a:t>http://www.json.org/xml.html      ist eine der einseitigen JSON Betrachtungen</a:t>
            </a:r>
          </a:p>
          <a:p>
            <a:endParaRPr lang="de-AT" baseline="0" dirty="0"/>
          </a:p>
          <a:p>
            <a:endParaRPr lang="de-AT" baseline="0" dirty="0"/>
          </a:p>
          <a:p>
            <a:r>
              <a:rPr lang="de-AT" baseline="0" dirty="0"/>
              <a:t>Ein guter Vergleich:</a:t>
            </a:r>
          </a:p>
          <a:p>
            <a:r>
              <a:rPr lang="de-AT" baseline="0" dirty="0"/>
              <a:t>http://www.yegor256.com/2015/11/16/json-vs-xml.html    STOP COMPARNG JSON </a:t>
            </a:r>
            <a:r>
              <a:rPr lang="de-AT" baseline="0" dirty="0" err="1"/>
              <a:t>and</a:t>
            </a:r>
            <a:r>
              <a:rPr lang="de-AT" baseline="0" dirty="0"/>
              <a:t> XML</a:t>
            </a:r>
          </a:p>
        </p:txBody>
      </p:sp>
      <p:sp>
        <p:nvSpPr>
          <p:cNvPr id="4" name="Foliennummernplatzhalter 3"/>
          <p:cNvSpPr>
            <a:spLocks noGrp="1"/>
          </p:cNvSpPr>
          <p:nvPr>
            <p:ph type="sldNum" sz="quarter" idx="10"/>
          </p:nvPr>
        </p:nvSpPr>
        <p:spPr/>
        <p:txBody>
          <a:bodyPr/>
          <a:lstStyle/>
          <a:p>
            <a:fld id="{9F65EB44-2BE6-46B5-9A77-3AC3C76357D0}" type="slidenum">
              <a:rPr lang="de-AT" smtClean="0"/>
              <a:pPr/>
              <a:t>28</a:t>
            </a:fld>
            <a:endParaRPr lang="de-AT" dirty="0"/>
          </a:p>
        </p:txBody>
      </p:sp>
    </p:spTree>
    <p:extLst>
      <p:ext uri="{BB962C8B-B14F-4D97-AF65-F5344CB8AC3E}">
        <p14:creationId xmlns:p14="http://schemas.microsoft.com/office/powerpoint/2010/main" val="412039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29</a:t>
            </a:fld>
            <a:endParaRPr lang="de-AT" dirty="0"/>
          </a:p>
        </p:txBody>
      </p:sp>
    </p:spTree>
    <p:extLst>
      <p:ext uri="{BB962C8B-B14F-4D97-AF65-F5344CB8AC3E}">
        <p14:creationId xmlns:p14="http://schemas.microsoft.com/office/powerpoint/2010/main" val="251356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XML is called Extensible Markup Language which is designed to carry or transport and store data. </a:t>
            </a:r>
            <a:br>
              <a:rPr lang="en-US" dirty="0"/>
            </a:br>
            <a:r>
              <a:rPr lang="en-US" dirty="0"/>
              <a:t>XML tags are not as predefined as HTML, but we can define our own user tags for simplicity.</a:t>
            </a:r>
            <a:br>
              <a:rPr lang="en-US" dirty="0"/>
            </a:br>
            <a:r>
              <a:rPr lang="en-US" dirty="0"/>
              <a:t>It mainly concentrates on storing of data, not on displaying of data.</a:t>
            </a:r>
            <a:endParaRPr lang="de-AT" baseline="0" dirty="0"/>
          </a:p>
          <a:p>
            <a:endParaRPr lang="de-AT" dirty="0"/>
          </a:p>
          <a:p>
            <a:r>
              <a:rPr lang="en-US" dirty="0"/>
              <a:t>These are the basic rules while writing XML   --   defining the  XML Syntax:</a:t>
            </a:r>
          </a:p>
          <a:p>
            <a:r>
              <a:rPr lang="en-US" dirty="0"/>
              <a:t>• XML may start</a:t>
            </a:r>
            <a:r>
              <a:rPr lang="en-US" baseline="0" dirty="0"/>
              <a:t> with a processing instruction (named prolog) </a:t>
            </a:r>
            <a:r>
              <a:rPr lang="en-US" baseline="0" dirty="0" err="1"/>
              <a:t>i.E.</a:t>
            </a:r>
            <a:r>
              <a:rPr lang="en-US" dirty="0"/>
              <a:t> &lt;?xml version="1.0" encoding="UTF-8"?&gt;</a:t>
            </a:r>
          </a:p>
          <a:p>
            <a:r>
              <a:rPr lang="en-US" dirty="0"/>
              <a:t>• All XML should have exactly</a:t>
            </a:r>
            <a:r>
              <a:rPr lang="en-US" baseline="0" dirty="0"/>
              <a:t> one </a:t>
            </a:r>
            <a:r>
              <a:rPr lang="en-US" dirty="0"/>
              <a:t> root element             &lt;</a:t>
            </a:r>
            <a:r>
              <a:rPr lang="en-US" dirty="0" err="1"/>
              <a:t>HandyKatalog</a:t>
            </a:r>
            <a:r>
              <a:rPr lang="en-US" dirty="0"/>
              <a:t>&gt;   ….. Content</a:t>
            </a:r>
            <a:r>
              <a:rPr lang="en-US" baseline="0" dirty="0"/>
              <a:t> (usually other elements) …. &lt;/</a:t>
            </a:r>
            <a:r>
              <a:rPr lang="en-US" baseline="0" dirty="0" err="1"/>
              <a:t>HandyKatalog</a:t>
            </a:r>
            <a:r>
              <a:rPr lang="en-US" baseline="0" dirty="0"/>
              <a:t>&gt; </a:t>
            </a:r>
            <a:endParaRPr lang="en-US" dirty="0"/>
          </a:p>
          <a:p>
            <a:r>
              <a:rPr lang="en-US" dirty="0"/>
              <a:t>• All tags should be closed</a:t>
            </a:r>
          </a:p>
          <a:p>
            <a:r>
              <a:rPr lang="en-US" dirty="0"/>
              <a:t>• XML tags are case sensitive</a:t>
            </a:r>
          </a:p>
          <a:p>
            <a:r>
              <a:rPr lang="en-US" dirty="0"/>
              <a:t>• All tags should be nested properly</a:t>
            </a:r>
          </a:p>
          <a:p>
            <a:r>
              <a:rPr lang="en-US" dirty="0"/>
              <a:t>• Tag names cannot contain spaces (and some other chars like &lt;&gt;)</a:t>
            </a:r>
          </a:p>
          <a:p>
            <a:r>
              <a:rPr lang="en-US" dirty="0"/>
              <a:t>• Attribute value should appear within quotes</a:t>
            </a:r>
          </a:p>
          <a:p>
            <a:r>
              <a:rPr lang="en-US" dirty="0"/>
              <a:t>• White space is preserved (usually</a:t>
            </a:r>
            <a:r>
              <a:rPr lang="en-US" baseline="0" dirty="0"/>
              <a:t> switched of in parsers because to allow newlines for readability)</a:t>
            </a:r>
          </a:p>
          <a:p>
            <a:endParaRPr lang="en-US" baseline="0" dirty="0"/>
          </a:p>
          <a:p>
            <a:r>
              <a:rPr lang="en-US" baseline="0" dirty="0" err="1"/>
              <a:t>Erweiterbar</a:t>
            </a:r>
            <a:r>
              <a:rPr lang="en-US" baseline="0" dirty="0"/>
              <a:t> 		</a:t>
            </a:r>
            <a:r>
              <a:rPr lang="en-US" baseline="0" dirty="0" err="1"/>
              <a:t>beliebige</a:t>
            </a:r>
            <a:r>
              <a:rPr lang="en-US" baseline="0" dirty="0"/>
              <a:t> </a:t>
            </a:r>
            <a:r>
              <a:rPr lang="en-US" baseline="0" dirty="0" err="1"/>
              <a:t>eigene</a:t>
            </a:r>
            <a:r>
              <a:rPr lang="en-US" baseline="0" dirty="0"/>
              <a:t> Tags (</a:t>
            </a:r>
            <a:r>
              <a:rPr lang="en-US" baseline="0" dirty="0" err="1"/>
              <a:t>Elemente</a:t>
            </a:r>
            <a:r>
              <a:rPr lang="en-US" baseline="0" dirty="0"/>
              <a:t>) </a:t>
            </a:r>
            <a:r>
              <a:rPr lang="en-US" baseline="0" dirty="0" err="1"/>
              <a:t>können</a:t>
            </a:r>
            <a:r>
              <a:rPr lang="en-US" baseline="0" dirty="0"/>
              <a:t> </a:t>
            </a:r>
            <a:r>
              <a:rPr lang="en-US" baseline="0" dirty="0" err="1"/>
              <a:t>geschrieben</a:t>
            </a:r>
            <a:r>
              <a:rPr lang="en-US" baseline="0" dirty="0"/>
              <a:t> warden</a:t>
            </a:r>
          </a:p>
          <a:p>
            <a:r>
              <a:rPr lang="en-US" baseline="0" dirty="0" err="1"/>
              <a:t>Strukturiert</a:t>
            </a:r>
            <a:r>
              <a:rPr lang="en-US" baseline="0" dirty="0"/>
              <a:t>		die XML Syntax </a:t>
            </a:r>
            <a:r>
              <a:rPr lang="en-US" baseline="0" dirty="0" err="1"/>
              <a:t>führt</a:t>
            </a:r>
            <a:r>
              <a:rPr lang="en-US" baseline="0" dirty="0"/>
              <a:t> </a:t>
            </a:r>
            <a:r>
              <a:rPr lang="en-US" baseline="0" dirty="0" err="1"/>
              <a:t>automatisch</a:t>
            </a:r>
            <a:r>
              <a:rPr lang="en-US" baseline="0" dirty="0"/>
              <a:t> </a:t>
            </a:r>
            <a:r>
              <a:rPr lang="en-US" baseline="0" dirty="0" err="1"/>
              <a:t>zu</a:t>
            </a:r>
            <a:r>
              <a:rPr lang="en-US" baseline="0" dirty="0"/>
              <a:t> </a:t>
            </a:r>
            <a:r>
              <a:rPr lang="en-US" baseline="0" dirty="0" err="1"/>
              <a:t>einer</a:t>
            </a:r>
            <a:r>
              <a:rPr lang="en-US" baseline="0" dirty="0"/>
              <a:t> </a:t>
            </a:r>
            <a:r>
              <a:rPr lang="en-US" baseline="0" dirty="0" err="1"/>
              <a:t>hierarchischen</a:t>
            </a:r>
            <a:r>
              <a:rPr lang="en-US" baseline="0" dirty="0"/>
              <a:t> </a:t>
            </a:r>
            <a:r>
              <a:rPr lang="en-US" baseline="0" dirty="0" err="1"/>
              <a:t>Struktur</a:t>
            </a:r>
            <a:endParaRPr lang="en-US" baseline="0" dirty="0"/>
          </a:p>
          <a:p>
            <a:r>
              <a:rPr lang="en-US" baseline="0" dirty="0" err="1"/>
              <a:t>Selbstbeschreibend</a:t>
            </a:r>
            <a:r>
              <a:rPr lang="en-US" baseline="0" dirty="0"/>
              <a:t>	Tag- und </a:t>
            </a:r>
            <a:r>
              <a:rPr lang="en-US" baseline="0" dirty="0" err="1"/>
              <a:t>Attributnamen</a:t>
            </a:r>
            <a:r>
              <a:rPr lang="en-US" baseline="0" dirty="0"/>
              <a:t> (</a:t>
            </a:r>
            <a:r>
              <a:rPr lang="en-US" baseline="0" dirty="0" err="1"/>
              <a:t>sofern</a:t>
            </a:r>
            <a:r>
              <a:rPr lang="en-US" baseline="0" dirty="0"/>
              <a:t> </a:t>
            </a:r>
            <a:r>
              <a:rPr lang="en-US" baseline="0" dirty="0" err="1"/>
              <a:t>sinnvoll</a:t>
            </a:r>
            <a:r>
              <a:rPr lang="en-US" baseline="0" dirty="0"/>
              <a:t> </a:t>
            </a:r>
            <a:r>
              <a:rPr lang="en-US" baseline="0" dirty="0" err="1"/>
              <a:t>gewählt</a:t>
            </a:r>
            <a:r>
              <a:rPr lang="en-US" baseline="0" dirty="0"/>
              <a:t>) </a:t>
            </a:r>
            <a:r>
              <a:rPr lang="en-US" baseline="0" dirty="0" err="1"/>
              <a:t>beschreiben</a:t>
            </a:r>
            <a:r>
              <a:rPr lang="en-US" baseline="0" dirty="0"/>
              <a:t> den </a:t>
            </a:r>
            <a:r>
              <a:rPr lang="en-US" baseline="0" dirty="0" err="1"/>
              <a:t>Inhalt</a:t>
            </a:r>
            <a:r>
              <a:rPr lang="en-US" baseline="0" dirty="0"/>
              <a:t>/Wert</a:t>
            </a:r>
          </a:p>
          <a:p>
            <a:r>
              <a:rPr lang="en-US" baseline="0" dirty="0" err="1"/>
              <a:t>Validierbar</a:t>
            </a:r>
            <a:r>
              <a:rPr lang="en-US" baseline="0" dirty="0"/>
              <a:t>		Sie </a:t>
            </a:r>
            <a:r>
              <a:rPr lang="en-US" baseline="0" dirty="0" err="1"/>
              <a:t>können</a:t>
            </a:r>
            <a:r>
              <a:rPr lang="en-US" baseline="0" dirty="0"/>
              <a:t> </a:t>
            </a:r>
            <a:r>
              <a:rPr lang="en-US" baseline="0" dirty="0" err="1"/>
              <a:t>mit</a:t>
            </a:r>
            <a:r>
              <a:rPr lang="en-US" baseline="0" dirty="0"/>
              <a:t> DTD </a:t>
            </a:r>
            <a:r>
              <a:rPr lang="en-US" baseline="0" dirty="0" err="1"/>
              <a:t>oder</a:t>
            </a:r>
            <a:r>
              <a:rPr lang="en-US" baseline="0" dirty="0"/>
              <a:t> Schema </a:t>
            </a:r>
            <a:r>
              <a:rPr lang="en-US" baseline="0" dirty="0" err="1"/>
              <a:t>definieren</a:t>
            </a:r>
            <a:r>
              <a:rPr lang="en-US" baseline="0" dirty="0"/>
              <a:t>, </a:t>
            </a:r>
            <a:r>
              <a:rPr lang="en-US" baseline="0" dirty="0" err="1"/>
              <a:t>wie</a:t>
            </a:r>
            <a:r>
              <a:rPr lang="en-US" baseline="0" dirty="0"/>
              <a:t> </a:t>
            </a:r>
            <a:r>
              <a:rPr lang="en-US" baseline="0" dirty="0" err="1"/>
              <a:t>ein</a:t>
            </a:r>
            <a:r>
              <a:rPr lang="en-US" baseline="0" dirty="0"/>
              <a:t> XML File </a:t>
            </a:r>
            <a:r>
              <a:rPr lang="en-US" baseline="0" dirty="0" err="1"/>
              <a:t>genau</a:t>
            </a:r>
            <a:r>
              <a:rPr lang="en-US" baseline="0" dirty="0"/>
              <a:t> </a:t>
            </a:r>
            <a:r>
              <a:rPr lang="en-US" baseline="0" dirty="0" err="1"/>
              <a:t>aussehen</a:t>
            </a:r>
            <a:r>
              <a:rPr lang="en-US" baseline="0" dirty="0"/>
              <a:t> </a:t>
            </a:r>
            <a:r>
              <a:rPr lang="en-US" baseline="0" dirty="0" err="1"/>
              <a:t>soll</a:t>
            </a:r>
            <a:endParaRPr lang="en-US" baseline="0" dirty="0"/>
          </a:p>
          <a:p>
            <a:r>
              <a:rPr lang="en-US" baseline="0" dirty="0"/>
              <a:t>                                                </a:t>
            </a:r>
            <a:r>
              <a:rPr lang="en-US" baseline="0" dirty="0" err="1"/>
              <a:t>XMl</a:t>
            </a:r>
            <a:r>
              <a:rPr lang="en-US" baseline="0" dirty="0"/>
              <a:t> Parser </a:t>
            </a:r>
            <a:r>
              <a:rPr lang="en-US" baseline="0" dirty="0" err="1"/>
              <a:t>validieren</a:t>
            </a:r>
            <a:r>
              <a:rPr lang="en-US" baseline="0" dirty="0"/>
              <a:t> </a:t>
            </a:r>
            <a:r>
              <a:rPr lang="en-US" baseline="0" dirty="0" err="1"/>
              <a:t>dann</a:t>
            </a:r>
            <a:r>
              <a:rPr lang="en-US" baseline="0" dirty="0"/>
              <a:t> </a:t>
            </a:r>
            <a:r>
              <a:rPr lang="en-US" baseline="0" dirty="0" err="1"/>
              <a:t>für</a:t>
            </a:r>
            <a:r>
              <a:rPr lang="en-US" baseline="0" dirty="0"/>
              <a:t> Sie den </a:t>
            </a:r>
            <a:r>
              <a:rPr lang="en-US" baseline="0" dirty="0" err="1"/>
              <a:t>Inhalt</a:t>
            </a:r>
            <a:r>
              <a:rPr lang="en-US" baseline="0" dirty="0"/>
              <a:t> (auf </a:t>
            </a:r>
            <a:r>
              <a:rPr lang="en-US" baseline="0" dirty="0" err="1"/>
              <a:t>Tagnamen</a:t>
            </a:r>
            <a:r>
              <a:rPr lang="en-US" baseline="0" dirty="0"/>
              <a:t>, </a:t>
            </a:r>
            <a:r>
              <a:rPr lang="en-US" baseline="0" dirty="0" err="1"/>
              <a:t>Tagstruktur</a:t>
            </a:r>
            <a:r>
              <a:rPr lang="en-US" baseline="0" dirty="0"/>
              <a:t>, Attribute und </a:t>
            </a:r>
            <a:r>
              <a:rPr lang="en-US" baseline="0" dirty="0" err="1"/>
              <a:t>Datentype</a:t>
            </a:r>
            <a:r>
              <a:rPr lang="en-US" baseline="0" dirty="0"/>
              <a:t>)</a:t>
            </a:r>
          </a:p>
          <a:p>
            <a:endParaRPr lang="en-US" baseline="0" dirty="0"/>
          </a:p>
          <a:p>
            <a:r>
              <a:rPr lang="en-US" baseline="0" dirty="0"/>
              <a:t>XML </a:t>
            </a:r>
            <a:r>
              <a:rPr lang="en-US" baseline="0" dirty="0" err="1"/>
              <a:t>ist</a:t>
            </a:r>
            <a:r>
              <a:rPr lang="en-US" baseline="0" dirty="0"/>
              <a:t> Text   -  </a:t>
            </a:r>
            <a:r>
              <a:rPr lang="en-US" baseline="0" dirty="0" err="1"/>
              <a:t>weil</a:t>
            </a:r>
            <a:r>
              <a:rPr lang="en-US" baseline="0" dirty="0"/>
              <a:t> in </a:t>
            </a:r>
            <a:r>
              <a:rPr lang="en-US" baseline="0" dirty="0" err="1"/>
              <a:t>normalem</a:t>
            </a:r>
            <a:r>
              <a:rPr lang="en-US" baseline="0" dirty="0"/>
              <a:t> </a:t>
            </a:r>
            <a:r>
              <a:rPr lang="en-US" baseline="0" dirty="0" err="1"/>
              <a:t>Texteditor</a:t>
            </a:r>
            <a:r>
              <a:rPr lang="en-US" baseline="0" dirty="0"/>
              <a:t>  </a:t>
            </a:r>
            <a:r>
              <a:rPr lang="en-US" baseline="0" dirty="0" err="1"/>
              <a:t>lesbar</a:t>
            </a:r>
            <a:r>
              <a:rPr lang="en-US" baseline="0" dirty="0"/>
              <a:t> und (so man </a:t>
            </a:r>
            <a:r>
              <a:rPr lang="en-US" baseline="0" dirty="0" err="1"/>
              <a:t>unvernünftig</a:t>
            </a:r>
            <a:r>
              <a:rPr lang="en-US" baseline="0" dirty="0"/>
              <a:t> </a:t>
            </a:r>
            <a:r>
              <a:rPr lang="en-US" baseline="0" dirty="0" err="1"/>
              <a:t>ist</a:t>
            </a:r>
            <a:r>
              <a:rPr lang="en-US" baseline="0" dirty="0"/>
              <a:t>) </a:t>
            </a:r>
            <a:r>
              <a:rPr lang="en-US" baseline="0" dirty="0" err="1"/>
              <a:t>auch</a:t>
            </a:r>
            <a:r>
              <a:rPr lang="en-US" baseline="0" dirty="0"/>
              <a:t> </a:t>
            </a:r>
            <a:r>
              <a:rPr lang="en-US" baseline="0" dirty="0" err="1"/>
              <a:t>änderbar</a:t>
            </a:r>
            <a:r>
              <a:rPr lang="en-US" baseline="0" dirty="0"/>
              <a:t> und </a:t>
            </a:r>
            <a:r>
              <a:rPr lang="en-US" baseline="0" dirty="0" err="1"/>
              <a:t>speicherbar</a:t>
            </a:r>
            <a:endParaRPr lang="en-US" baseline="0" dirty="0"/>
          </a:p>
          <a:p>
            <a:r>
              <a:rPr lang="en-US" baseline="0" dirty="0"/>
              <a:t>       </a:t>
            </a:r>
            <a:r>
              <a:rPr lang="en-US" baseline="0" dirty="0" err="1"/>
              <a:t>aber</a:t>
            </a:r>
            <a:r>
              <a:rPr lang="en-US" baseline="0" dirty="0"/>
              <a:t> </a:t>
            </a:r>
            <a:r>
              <a:rPr lang="en-US" baseline="0" dirty="0" err="1"/>
              <a:t>nicht</a:t>
            </a:r>
            <a:r>
              <a:rPr lang="en-US" baseline="0" dirty="0"/>
              <a:t> </a:t>
            </a:r>
            <a:r>
              <a:rPr lang="en-US" baseline="0" dirty="0" err="1"/>
              <a:t>zum</a:t>
            </a:r>
            <a:r>
              <a:rPr lang="en-US" baseline="0" dirty="0"/>
              <a:t> </a:t>
            </a:r>
            <a:r>
              <a:rPr lang="en-US" baseline="0" dirty="0" err="1"/>
              <a:t>Lesen</a:t>
            </a:r>
            <a:r>
              <a:rPr lang="en-US" baseline="0" dirty="0"/>
              <a:t>  </a:t>
            </a:r>
            <a:r>
              <a:rPr lang="en-US" baseline="0" dirty="0">
                <a:sym typeface="Wingdings" panose="05000000000000000000" pitchFamily="2" charset="2"/>
              </a:rPr>
              <a:t> </a:t>
            </a:r>
            <a:r>
              <a:rPr lang="en-US" baseline="0" dirty="0" err="1">
                <a:sym typeface="Wingdings" panose="05000000000000000000" pitchFamily="2" charset="2"/>
              </a:rPr>
              <a:t>weil</a:t>
            </a:r>
            <a:r>
              <a:rPr lang="en-US" baseline="0" dirty="0">
                <a:sym typeface="Wingdings" panose="05000000000000000000" pitchFamily="2" charset="2"/>
              </a:rPr>
              <a:t> das </a:t>
            </a:r>
            <a:r>
              <a:rPr lang="en-US" baseline="0" dirty="0" err="1">
                <a:sym typeface="Wingdings" panose="05000000000000000000" pitchFamily="2" charset="2"/>
              </a:rPr>
              <a:t>eigentlich</a:t>
            </a:r>
            <a:r>
              <a:rPr lang="en-US" baseline="0" dirty="0">
                <a:sym typeface="Wingdings" panose="05000000000000000000" pitchFamily="2" charset="2"/>
              </a:rPr>
              <a:t> </a:t>
            </a:r>
            <a:r>
              <a:rPr lang="en-US" baseline="0" dirty="0" err="1">
                <a:sym typeface="Wingdings" panose="05000000000000000000" pitchFamily="2" charset="2"/>
              </a:rPr>
              <a:t>Prigramme</a:t>
            </a:r>
            <a:r>
              <a:rPr lang="en-US" baseline="0" dirty="0">
                <a:sym typeface="Wingdings" panose="05000000000000000000" pitchFamily="2" charset="2"/>
              </a:rPr>
              <a:t> und Parser </a:t>
            </a:r>
            <a:r>
              <a:rPr lang="en-US" baseline="0" dirty="0" err="1">
                <a:sym typeface="Wingdings" panose="05000000000000000000" pitchFamily="2" charset="2"/>
              </a:rPr>
              <a:t>tun</a:t>
            </a:r>
            <a:r>
              <a:rPr lang="en-US" baseline="0" dirty="0">
                <a:sym typeface="Wingdings" panose="05000000000000000000" pitchFamily="2" charset="2"/>
              </a:rPr>
              <a:t> </a:t>
            </a:r>
            <a:r>
              <a:rPr lang="en-US" baseline="0" dirty="0" err="1">
                <a:sym typeface="Wingdings" panose="05000000000000000000" pitchFamily="2" charset="2"/>
              </a:rPr>
              <a:t>sollten</a:t>
            </a:r>
            <a:endParaRPr lang="en-US" baseline="0" dirty="0">
              <a:sym typeface="Wingdings" panose="05000000000000000000" pitchFamily="2" charset="2"/>
            </a:endParaRPr>
          </a:p>
          <a:p>
            <a:endParaRPr lang="en-US" baseline="0" dirty="0">
              <a:sym typeface="Wingdings" panose="05000000000000000000" pitchFamily="2" charset="2"/>
            </a:endParaRPr>
          </a:p>
          <a:p>
            <a:endParaRPr lang="en-US" baseline="0" dirty="0"/>
          </a:p>
          <a:p>
            <a:endParaRPr lang="en-US" baseline="0" dirty="0"/>
          </a:p>
          <a:p>
            <a:endParaRPr lang="en-US" dirty="0"/>
          </a:p>
          <a:p>
            <a:endParaRPr lang="de-AT" dirty="0"/>
          </a:p>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3</a:t>
            </a:fld>
            <a:endParaRPr lang="de-AT" dirty="0"/>
          </a:p>
        </p:txBody>
      </p:sp>
    </p:spTree>
    <p:extLst>
      <p:ext uri="{BB962C8B-B14F-4D97-AF65-F5344CB8AC3E}">
        <p14:creationId xmlns:p14="http://schemas.microsoft.com/office/powerpoint/2010/main" val="1292184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a:p>
          <a:p>
            <a:endParaRPr lang="de-AT" baseline="0" dirty="0"/>
          </a:p>
          <a:p>
            <a:r>
              <a:rPr lang="de-AT" baseline="0" dirty="0"/>
              <a:t>Lesbarkeit liegt im Auge des Betrachters, was hat dieser bislang mehr geübt</a:t>
            </a:r>
          </a:p>
          <a:p>
            <a:r>
              <a:rPr lang="de-AT" baseline="0" dirty="0"/>
              <a:t>                           generell gilt für beide:  lesbar aber nicht zum lesen gemacht</a:t>
            </a:r>
          </a:p>
          <a:p>
            <a:endParaRPr lang="de-AT" baseline="0" dirty="0"/>
          </a:p>
          <a:p>
            <a:r>
              <a:rPr lang="de-AT" baseline="0" dirty="0"/>
              <a:t>Speicherplatz: Je nach konkreter Situation benötigt XML zwischen 1,1 bis 2 mal so viele Bytes zur Speicherung</a:t>
            </a:r>
          </a:p>
          <a:p>
            <a:r>
              <a:rPr lang="de-AT" baseline="0" dirty="0"/>
              <a:t>                        Grund: </a:t>
            </a:r>
            <a:r>
              <a:rPr lang="de-AT" baseline="0" dirty="0" err="1"/>
              <a:t>Json</a:t>
            </a:r>
            <a:r>
              <a:rPr lang="de-AT" baseline="0" dirty="0"/>
              <a:t> hat keine </a:t>
            </a:r>
            <a:r>
              <a:rPr lang="de-AT" baseline="0" dirty="0" err="1"/>
              <a:t>Endetags</a:t>
            </a:r>
            <a:r>
              <a:rPr lang="de-AT" baseline="0" dirty="0"/>
              <a:t> (daher kein </a:t>
            </a:r>
            <a:r>
              <a:rPr lang="de-AT" baseline="0" dirty="0" err="1"/>
              <a:t>markup</a:t>
            </a:r>
            <a:r>
              <a:rPr lang="de-AT" baseline="0" dirty="0"/>
              <a:t> möglich), zusätzlich Arraydarstellung</a:t>
            </a:r>
          </a:p>
          <a:p>
            <a:endParaRPr lang="de-AT" baseline="0" dirty="0"/>
          </a:p>
          <a:p>
            <a:r>
              <a:rPr lang="de-AT" baseline="0" dirty="0" err="1"/>
              <a:t>Json</a:t>
            </a:r>
            <a:r>
              <a:rPr lang="de-AT" baseline="0" dirty="0"/>
              <a:t> ist sicher für Datendarstellungen gut geeignet, bei Browsern (wegen </a:t>
            </a:r>
            <a:r>
              <a:rPr lang="de-AT" baseline="0" dirty="0" err="1"/>
              <a:t>Javascript</a:t>
            </a:r>
            <a:r>
              <a:rPr lang="de-AT" baseline="0" dirty="0"/>
              <a:t>) zu bevorzugen</a:t>
            </a:r>
          </a:p>
          <a:p>
            <a:endParaRPr lang="de-AT" baseline="0" dirty="0"/>
          </a:p>
          <a:p>
            <a:r>
              <a:rPr lang="de-AT" baseline="0" dirty="0"/>
              <a:t>Ansonsten fehlen </a:t>
            </a:r>
            <a:r>
              <a:rPr lang="de-AT" baseline="0" dirty="0" err="1"/>
              <a:t>Json</a:t>
            </a:r>
            <a:r>
              <a:rPr lang="de-AT" baseline="0" dirty="0"/>
              <a:t> viele Möglichkeiten, die bei XML vorhanden sind,</a:t>
            </a:r>
          </a:p>
          <a:p>
            <a:r>
              <a:rPr lang="de-AT" baseline="0" dirty="0"/>
              <a:t>Verkehrt herum fehlt bei XML nichts, was </a:t>
            </a:r>
            <a:r>
              <a:rPr lang="de-AT" baseline="0" dirty="0" err="1"/>
              <a:t>Json</a:t>
            </a:r>
            <a:r>
              <a:rPr lang="de-AT" baseline="0" dirty="0"/>
              <a:t> könnte</a:t>
            </a:r>
          </a:p>
          <a:p>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30</a:t>
            </a:fld>
            <a:endParaRPr lang="de-AT" dirty="0"/>
          </a:p>
        </p:txBody>
      </p:sp>
    </p:spTree>
    <p:extLst>
      <p:ext uri="{BB962C8B-B14F-4D97-AF65-F5344CB8AC3E}">
        <p14:creationId xmlns:p14="http://schemas.microsoft.com/office/powerpoint/2010/main" val="2376625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31</a:t>
            </a:fld>
            <a:endParaRPr lang="de-AT" dirty="0"/>
          </a:p>
        </p:txBody>
      </p:sp>
    </p:spTree>
    <p:extLst>
      <p:ext uri="{BB962C8B-B14F-4D97-AF65-F5344CB8AC3E}">
        <p14:creationId xmlns:p14="http://schemas.microsoft.com/office/powerpoint/2010/main" val="345726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Dieses Beispiel zeigt selbstbeschreibende, strukturierte</a:t>
            </a:r>
            <a:r>
              <a:rPr lang="de-AT" baseline="0" dirty="0"/>
              <a:t> Daten</a:t>
            </a:r>
            <a:endParaRPr lang="de-AT" dirty="0"/>
          </a:p>
          <a:p>
            <a:endParaRPr lang="de-AT" dirty="0"/>
          </a:p>
          <a:p>
            <a:endParaRPr lang="de-AT" dirty="0"/>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xml</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version</a:t>
            </a:r>
            <a:r>
              <a:rPr lang="de-AT" sz="1200" kern="1200" dirty="0">
                <a:solidFill>
                  <a:schemeClr val="tx1"/>
                </a:solidFill>
                <a:latin typeface="+mn-lt"/>
                <a:ea typeface="+mn-ea"/>
                <a:cs typeface="+mn-cs"/>
              </a:rPr>
              <a:t>="1.0" </a:t>
            </a:r>
            <a:r>
              <a:rPr lang="de-AT" sz="1200" kern="1200" dirty="0" err="1">
                <a:solidFill>
                  <a:schemeClr val="tx1"/>
                </a:solidFill>
                <a:latin typeface="+mn-lt"/>
                <a:ea typeface="+mn-ea"/>
                <a:cs typeface="+mn-cs"/>
              </a:rPr>
              <a:t>encoding</a:t>
            </a:r>
            <a:r>
              <a:rPr lang="de-AT" sz="1200" kern="1200" dirty="0">
                <a:solidFill>
                  <a:schemeClr val="tx1"/>
                </a:solidFill>
                <a:latin typeface="+mn-lt"/>
                <a:ea typeface="+mn-ea"/>
                <a:cs typeface="+mn-cs"/>
              </a:rPr>
              <a:t>="UTF-8"?&gt;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HandyKatalog</a:t>
            </a:r>
            <a:r>
              <a:rPr lang="de-AT" sz="1200" kern="1200" dirty="0">
                <a:solidFill>
                  <a:schemeClr val="tx1"/>
                </a:solidFill>
                <a:latin typeface="+mn-lt"/>
                <a:ea typeface="+mn-ea"/>
                <a:cs typeface="+mn-cs"/>
              </a:rPr>
              <a:t>&gt;</a:t>
            </a:r>
          </a:p>
          <a:p>
            <a:r>
              <a:rPr lang="de-AT" sz="1200" kern="1200" dirty="0">
                <a:solidFill>
                  <a:schemeClr val="tx1"/>
                </a:solidFill>
                <a:latin typeface="+mn-lt"/>
                <a:ea typeface="+mn-ea"/>
                <a:cs typeface="+mn-cs"/>
              </a:rPr>
              <a:t>	&lt;!-- NOKIA --&gt;</a:t>
            </a:r>
          </a:p>
          <a:p>
            <a:r>
              <a:rPr lang="de-AT" sz="1200" kern="1200" dirty="0">
                <a:solidFill>
                  <a:schemeClr val="tx1"/>
                </a:solidFill>
                <a:latin typeface="+mn-lt"/>
                <a:ea typeface="+mn-ea"/>
                <a:cs typeface="+mn-cs"/>
              </a:rPr>
              <a:t>	&lt;Hersteller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="NOKIA"&gt;</a:t>
            </a:r>
          </a:p>
          <a:p>
            <a:r>
              <a:rPr lang="de-AT" sz="1200" kern="1200" dirty="0">
                <a:solidFill>
                  <a:schemeClr val="tx1"/>
                </a:solidFill>
                <a:latin typeface="+mn-lt"/>
                <a:ea typeface="+mn-ea"/>
                <a:cs typeface="+mn-cs"/>
              </a:rPr>
              <a:t>		&lt;</a:t>
            </a:r>
            <a:r>
              <a:rPr lang="de-AT" sz="1200" kern="1200" dirty="0" err="1">
                <a:solidFill>
                  <a:schemeClr val="tx1"/>
                </a:solidFill>
                <a:latin typeface="+mn-lt"/>
                <a:ea typeface="+mn-ea"/>
                <a:cs typeface="+mn-cs"/>
              </a:rPr>
              <a:t>HerstellerNr</a:t>
            </a:r>
            <a:r>
              <a:rPr lang="de-AT" sz="1200" kern="1200" dirty="0">
                <a:solidFill>
                  <a:schemeClr val="tx1"/>
                </a:solidFill>
                <a:latin typeface="+mn-lt"/>
                <a:ea typeface="+mn-ea"/>
                <a:cs typeface="+mn-cs"/>
              </a:rPr>
              <a:t> </a:t>
            </a:r>
            <a:r>
              <a:rPr lang="de-AT" sz="1200" kern="1200" dirty="0" err="1">
                <a:solidFill>
                  <a:schemeClr val="tx1"/>
                </a:solidFill>
                <a:latin typeface="+mn-lt"/>
                <a:ea typeface="+mn-ea"/>
                <a:cs typeface="+mn-cs"/>
              </a:rPr>
              <a:t>nr</a:t>
            </a:r>
            <a:r>
              <a:rPr lang="de-AT" sz="1200" kern="1200" dirty="0">
                <a:solidFill>
                  <a:schemeClr val="tx1"/>
                </a:solidFill>
                <a:latin typeface="+mn-lt"/>
                <a:ea typeface="+mn-ea"/>
                <a:cs typeface="+mn-cs"/>
              </a:rPr>
              <a:t>="h1234"/&gt;</a:t>
            </a:r>
          </a:p>
          <a:p>
            <a:r>
              <a:rPr lang="de-AT" sz="1200" kern="1200" dirty="0">
                <a:solidFill>
                  <a:schemeClr val="tx1"/>
                </a:solidFill>
                <a:latin typeface="+mn-lt"/>
                <a:ea typeface="+mn-ea"/>
                <a:cs typeface="+mn-cs"/>
              </a:rPr>
              <a:t>		&lt;Modell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="7110"&gt;</a:t>
            </a:r>
          </a:p>
          <a:p>
            <a:r>
              <a:rPr lang="de-AT" sz="1200" kern="1200" dirty="0">
                <a:solidFill>
                  <a:schemeClr val="tx1"/>
                </a:solidFill>
                <a:latin typeface="+mn-lt"/>
                <a:ea typeface="+mn-ea"/>
                <a:cs typeface="+mn-cs"/>
              </a:rPr>
              <a:t>			&lt;Gewicht&gt;141g&lt;/Gewicht&gt;</a:t>
            </a:r>
          </a:p>
          <a:p>
            <a:r>
              <a:rPr lang="de-AT" sz="1200" kern="1200" dirty="0">
                <a:solidFill>
                  <a:schemeClr val="tx1"/>
                </a:solidFill>
                <a:latin typeface="+mn-lt"/>
                <a:ea typeface="+mn-ea"/>
                <a:cs typeface="+mn-cs"/>
              </a:rPr>
              <a:t>			&lt;Preis vertrag="ja"&gt;999&lt;/Preis&gt;</a:t>
            </a:r>
          </a:p>
          <a:p>
            <a:r>
              <a:rPr lang="de-AT" sz="1200" kern="1200" dirty="0">
                <a:solidFill>
                  <a:schemeClr val="tx1"/>
                </a:solidFill>
                <a:latin typeface="+mn-lt"/>
                <a:ea typeface="+mn-ea"/>
                <a:cs typeface="+mn-cs"/>
              </a:rPr>
              <a:t>			&lt;Preis vertrag="nein"&gt;4999&lt;/Preis&gt;</a:t>
            </a:r>
          </a:p>
          <a:p>
            <a:r>
              <a:rPr lang="de-AT" sz="1200" kern="1200" dirty="0">
                <a:solidFill>
                  <a:schemeClr val="tx1"/>
                </a:solidFill>
                <a:latin typeface="+mn-lt"/>
                <a:ea typeface="+mn-ea"/>
                <a:cs typeface="+mn-cs"/>
              </a:rPr>
              <a:t>		&lt;/Modell&gt;</a:t>
            </a:r>
          </a:p>
          <a:p>
            <a:r>
              <a:rPr lang="de-AT" sz="1200" kern="1200" dirty="0">
                <a:solidFill>
                  <a:schemeClr val="tx1"/>
                </a:solidFill>
                <a:latin typeface="+mn-lt"/>
                <a:ea typeface="+mn-ea"/>
                <a:cs typeface="+mn-cs"/>
              </a:rPr>
              <a:t>		&lt;Modell </a:t>
            </a:r>
            <a:r>
              <a:rPr lang="de-AT" sz="1200" kern="1200" dirty="0" err="1">
                <a:solidFill>
                  <a:schemeClr val="tx1"/>
                </a:solidFill>
                <a:latin typeface="+mn-lt"/>
                <a:ea typeface="+mn-ea"/>
                <a:cs typeface="+mn-cs"/>
              </a:rPr>
              <a:t>name</a:t>
            </a:r>
            <a:r>
              <a:rPr lang="de-AT" sz="1200" kern="1200" dirty="0">
                <a:solidFill>
                  <a:schemeClr val="tx1"/>
                </a:solidFill>
                <a:latin typeface="+mn-lt"/>
                <a:ea typeface="+mn-ea"/>
                <a:cs typeface="+mn-cs"/>
              </a:rPr>
              <a:t>="8210"&gt;</a:t>
            </a:r>
          </a:p>
          <a:p>
            <a:r>
              <a:rPr lang="de-AT" sz="1200" kern="1200" dirty="0">
                <a:solidFill>
                  <a:schemeClr val="tx1"/>
                </a:solidFill>
                <a:latin typeface="+mn-lt"/>
                <a:ea typeface="+mn-ea"/>
                <a:cs typeface="+mn-cs"/>
              </a:rPr>
              <a:t>			&lt;Gewicht&gt;105g&lt;/Gewicht&gt;</a:t>
            </a:r>
          </a:p>
          <a:p>
            <a:r>
              <a:rPr lang="de-AT" sz="1200" kern="1200" dirty="0">
                <a:solidFill>
                  <a:schemeClr val="tx1"/>
                </a:solidFill>
                <a:latin typeface="+mn-lt"/>
                <a:ea typeface="+mn-ea"/>
                <a:cs typeface="+mn-cs"/>
              </a:rPr>
              <a:t>			&lt;Preis vertrag="ja"&gt;888&lt;/Preis&gt;</a:t>
            </a:r>
          </a:p>
          <a:p>
            <a:r>
              <a:rPr lang="de-AT" sz="1200" kern="1200" dirty="0">
                <a:solidFill>
                  <a:schemeClr val="tx1"/>
                </a:solidFill>
                <a:latin typeface="+mn-lt"/>
                <a:ea typeface="+mn-ea"/>
                <a:cs typeface="+mn-cs"/>
              </a:rPr>
              <a:t>		&lt;/Modell&gt;</a:t>
            </a:r>
          </a:p>
          <a:p>
            <a:r>
              <a:rPr lang="de-AT" sz="1200" kern="1200" dirty="0">
                <a:solidFill>
                  <a:schemeClr val="tx1"/>
                </a:solidFill>
                <a:latin typeface="+mn-lt"/>
                <a:ea typeface="+mn-ea"/>
                <a:cs typeface="+mn-cs"/>
              </a:rPr>
              <a:t>	&lt;/Hersteller&gt;</a:t>
            </a:r>
          </a:p>
          <a:p>
            <a:r>
              <a:rPr lang="de-AT" sz="1200" kern="1200" dirty="0">
                <a:solidFill>
                  <a:schemeClr val="tx1"/>
                </a:solidFill>
                <a:latin typeface="+mn-lt"/>
                <a:ea typeface="+mn-ea"/>
                <a:cs typeface="+mn-cs"/>
              </a:rPr>
              <a:t>&lt;/</a:t>
            </a:r>
            <a:r>
              <a:rPr lang="de-AT" sz="1200" kern="1200" dirty="0" err="1">
                <a:solidFill>
                  <a:schemeClr val="tx1"/>
                </a:solidFill>
                <a:latin typeface="+mn-lt"/>
                <a:ea typeface="+mn-ea"/>
                <a:cs typeface="+mn-cs"/>
              </a:rPr>
              <a:t>HandyKatalog</a:t>
            </a:r>
            <a:r>
              <a:rPr lang="de-AT" sz="1200" kern="1200" dirty="0">
                <a:solidFill>
                  <a:schemeClr val="tx1"/>
                </a:solidFill>
                <a:latin typeface="+mn-lt"/>
                <a:ea typeface="+mn-ea"/>
                <a:cs typeface="+mn-cs"/>
              </a:rPr>
              <a:t>&gt;</a:t>
            </a:r>
            <a:endParaRPr lang="de-AT" baseline="0"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4</a:t>
            </a:fld>
            <a:endParaRPr lang="de-AT" dirty="0"/>
          </a:p>
        </p:txBody>
      </p:sp>
    </p:spTree>
    <p:extLst>
      <p:ext uri="{BB962C8B-B14F-4D97-AF65-F5344CB8AC3E}">
        <p14:creationId xmlns:p14="http://schemas.microsoft.com/office/powerpoint/2010/main" val="283068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Wohlgeformt:</a:t>
            </a:r>
          </a:p>
          <a:p>
            <a:r>
              <a:rPr lang="en-US" sz="1200" kern="1200" dirty="0">
                <a:solidFill>
                  <a:schemeClr val="tx1"/>
                </a:solidFill>
                <a:effectLst/>
                <a:latin typeface="+mn-lt"/>
                <a:ea typeface="+mn-ea"/>
                <a:cs typeface="+mn-cs"/>
              </a:rPr>
              <a:t>The document must contain a single root element.</a:t>
            </a:r>
          </a:p>
          <a:p>
            <a:r>
              <a:rPr lang="en-US" sz="1200" kern="1200" dirty="0">
                <a:solidFill>
                  <a:schemeClr val="tx1"/>
                </a:solidFill>
                <a:effectLst/>
                <a:latin typeface="+mn-lt"/>
                <a:ea typeface="+mn-ea"/>
                <a:cs typeface="+mn-cs"/>
              </a:rPr>
              <a:t>Every element must be correctly nested.</a:t>
            </a:r>
          </a:p>
          <a:p>
            <a:r>
              <a:rPr lang="en-US" sz="1200" kern="1200" dirty="0">
                <a:solidFill>
                  <a:schemeClr val="tx1"/>
                </a:solidFill>
                <a:effectLst/>
                <a:latin typeface="+mn-lt"/>
                <a:ea typeface="+mn-ea"/>
                <a:cs typeface="+mn-cs"/>
              </a:rPr>
              <a:t>Each attribute can have only one value.</a:t>
            </a:r>
          </a:p>
          <a:p>
            <a:r>
              <a:rPr lang="en-US" sz="1200" kern="1200" dirty="0">
                <a:solidFill>
                  <a:schemeClr val="tx1"/>
                </a:solidFill>
                <a:effectLst/>
                <a:latin typeface="+mn-lt"/>
                <a:ea typeface="+mn-ea"/>
                <a:cs typeface="+mn-cs"/>
              </a:rPr>
              <a:t>All attribute values must be enclosed in double quotation marks or single quotation marks.</a:t>
            </a:r>
          </a:p>
          <a:p>
            <a:r>
              <a:rPr lang="en-US" sz="1200" kern="1200" dirty="0">
                <a:solidFill>
                  <a:schemeClr val="tx1"/>
                </a:solidFill>
                <a:effectLst/>
                <a:latin typeface="+mn-lt"/>
                <a:ea typeface="+mn-ea"/>
                <a:cs typeface="+mn-cs"/>
              </a:rPr>
              <a:t>Elements must have begin and end tags, unless they are empty elements.</a:t>
            </a:r>
          </a:p>
          <a:p>
            <a:r>
              <a:rPr lang="en-US" sz="1200" kern="1200" dirty="0">
                <a:solidFill>
                  <a:schemeClr val="tx1"/>
                </a:solidFill>
                <a:effectLst/>
                <a:latin typeface="+mn-lt"/>
                <a:ea typeface="+mn-ea"/>
                <a:cs typeface="+mn-cs"/>
              </a:rPr>
              <a:t>Empty elements are denoted by a single tag ending with a slash (/).</a:t>
            </a:r>
          </a:p>
          <a:p>
            <a:r>
              <a:rPr lang="en-US" sz="1200" kern="1200" dirty="0">
                <a:solidFill>
                  <a:schemeClr val="tx1"/>
                </a:solidFill>
                <a:effectLst/>
                <a:latin typeface="+mn-lt"/>
                <a:ea typeface="+mn-ea"/>
                <a:cs typeface="+mn-cs"/>
              </a:rPr>
              <a:t>Isolated markup characters are not allowed in content. The special characters &lt;, &amp;, and &gt; are represented as &amp;</a:t>
            </a:r>
            <a:r>
              <a:rPr lang="en-US" sz="1200" kern="1200" dirty="0" err="1">
                <a:solidFill>
                  <a:schemeClr val="tx1"/>
                </a:solidFill>
                <a:effectLst/>
                <a:latin typeface="+mn-lt"/>
                <a:ea typeface="+mn-ea"/>
                <a:cs typeface="+mn-cs"/>
              </a:rPr>
              <a:t>gt</a:t>
            </a:r>
            <a:r>
              <a:rPr lang="en-US" sz="1200" kern="1200" dirty="0">
                <a:solidFill>
                  <a:schemeClr val="tx1"/>
                </a:solidFill>
                <a:effectLst/>
                <a:latin typeface="+mn-lt"/>
                <a:ea typeface="+mn-ea"/>
                <a:cs typeface="+mn-cs"/>
              </a:rPr>
              <a:t>, &amp;amp, &amp;</a:t>
            </a:r>
            <a:r>
              <a:rPr lang="en-US" sz="1200" kern="1200" dirty="0" err="1">
                <a:solidFill>
                  <a:schemeClr val="tx1"/>
                </a:solidFill>
                <a:effectLst/>
                <a:latin typeface="+mn-lt"/>
                <a:ea typeface="+mn-ea"/>
                <a:cs typeface="+mn-cs"/>
              </a:rPr>
              <a:t>lt</a:t>
            </a:r>
            <a:r>
              <a:rPr lang="en-US" sz="1200" kern="1200" dirty="0">
                <a:solidFill>
                  <a:schemeClr val="tx1"/>
                </a:solidFill>
                <a:effectLst/>
                <a:latin typeface="+mn-lt"/>
                <a:ea typeface="+mn-ea"/>
                <a:cs typeface="+mn-cs"/>
              </a:rPr>
              <a:t> in content sections.</a:t>
            </a:r>
          </a:p>
          <a:p>
            <a:r>
              <a:rPr lang="en-US" sz="1200" kern="1200" dirty="0">
                <a:solidFill>
                  <a:schemeClr val="tx1"/>
                </a:solidFill>
                <a:effectLst/>
                <a:latin typeface="+mn-lt"/>
                <a:ea typeface="+mn-ea"/>
                <a:cs typeface="+mn-cs"/>
              </a:rPr>
              <a:t>A double quotation mark is represented as &amp;</a:t>
            </a:r>
            <a:r>
              <a:rPr lang="en-US" sz="1200" kern="1200" dirty="0" err="1">
                <a:solidFill>
                  <a:schemeClr val="tx1"/>
                </a:solidFill>
                <a:effectLst/>
                <a:latin typeface="+mn-lt"/>
                <a:ea typeface="+mn-ea"/>
                <a:cs typeface="+mn-cs"/>
              </a:rPr>
              <a:t>quot</a:t>
            </a:r>
            <a:r>
              <a:rPr lang="en-US" sz="1200" kern="1200" dirty="0">
                <a:solidFill>
                  <a:schemeClr val="tx1"/>
                </a:solidFill>
                <a:effectLst/>
                <a:latin typeface="+mn-lt"/>
                <a:ea typeface="+mn-ea"/>
                <a:cs typeface="+mn-cs"/>
              </a:rPr>
              <a:t>, and a single quotation mark is represented as &amp;</a:t>
            </a:r>
            <a:r>
              <a:rPr lang="en-US" sz="1200" kern="1200" dirty="0" err="1">
                <a:solidFill>
                  <a:schemeClr val="tx1"/>
                </a:solidFill>
                <a:effectLst/>
                <a:latin typeface="+mn-lt"/>
                <a:ea typeface="+mn-ea"/>
                <a:cs typeface="+mn-cs"/>
              </a:rPr>
              <a:t>apos</a:t>
            </a:r>
            <a:r>
              <a:rPr lang="en-US" sz="1200" kern="1200" dirty="0">
                <a:solidFill>
                  <a:schemeClr val="tx1"/>
                </a:solidFill>
                <a:effectLst/>
                <a:latin typeface="+mn-lt"/>
                <a:ea typeface="+mn-ea"/>
                <a:cs typeface="+mn-cs"/>
              </a:rPr>
              <a:t> in content sections.</a:t>
            </a:r>
          </a:p>
          <a:p>
            <a:r>
              <a:rPr lang="en-US" sz="1200" kern="1200" dirty="0">
                <a:solidFill>
                  <a:schemeClr val="tx1"/>
                </a:solidFill>
                <a:effectLst/>
                <a:latin typeface="+mn-lt"/>
                <a:ea typeface="+mn-ea"/>
                <a:cs typeface="+mn-cs"/>
              </a:rPr>
              <a:t>The sequence &lt;[[ and ]]&gt; cannot be used.</a:t>
            </a:r>
          </a:p>
          <a:p>
            <a:r>
              <a:rPr lang="en-US" sz="1200" kern="1200" dirty="0">
                <a:solidFill>
                  <a:schemeClr val="tx1"/>
                </a:solidFill>
                <a:effectLst/>
                <a:latin typeface="+mn-lt"/>
                <a:ea typeface="+mn-ea"/>
                <a:cs typeface="+mn-cs"/>
              </a:rPr>
              <a:t>If a document does not have a DTD, the values for all attributes must be of type CDATA by default.</a:t>
            </a:r>
          </a:p>
          <a:p>
            <a:endParaRPr lang="de-AT" baseline="0" dirty="0"/>
          </a:p>
          <a:p>
            <a:endParaRPr lang="de-AT" baseline="0" dirty="0"/>
          </a:p>
          <a:p>
            <a:r>
              <a:rPr lang="de-AT" baseline="0" dirty="0"/>
              <a:t>Gültig:</a:t>
            </a:r>
          </a:p>
          <a:p>
            <a:r>
              <a:rPr lang="de-AT" baseline="0" dirty="0"/>
              <a:t>Ein </a:t>
            </a:r>
            <a:r>
              <a:rPr lang="de-AT" baseline="0" dirty="0" err="1"/>
              <a:t>xml</a:t>
            </a:r>
            <a:r>
              <a:rPr lang="de-AT" baseline="0" dirty="0"/>
              <a:t> entspricht der Definition eines passenden DTD (</a:t>
            </a:r>
            <a:r>
              <a:rPr lang="de-AT" baseline="0" dirty="0" err="1"/>
              <a:t>Document</a:t>
            </a:r>
            <a:r>
              <a:rPr lang="de-AT" baseline="0" dirty="0"/>
              <a:t> Type Definition) bzw. eines XML-Schemas</a:t>
            </a:r>
          </a:p>
        </p:txBody>
      </p:sp>
      <p:sp>
        <p:nvSpPr>
          <p:cNvPr id="4" name="Foliennummernplatzhalter 3"/>
          <p:cNvSpPr>
            <a:spLocks noGrp="1"/>
          </p:cNvSpPr>
          <p:nvPr>
            <p:ph type="sldNum" sz="quarter" idx="10"/>
          </p:nvPr>
        </p:nvSpPr>
        <p:spPr/>
        <p:txBody>
          <a:bodyPr/>
          <a:lstStyle/>
          <a:p>
            <a:fld id="{9F65EB44-2BE6-46B5-9A77-3AC3C76357D0}" type="slidenum">
              <a:rPr lang="de-AT" smtClean="0"/>
              <a:pPr/>
              <a:t>5</a:t>
            </a:fld>
            <a:endParaRPr lang="de-AT" dirty="0"/>
          </a:p>
        </p:txBody>
      </p:sp>
    </p:spTree>
    <p:extLst>
      <p:ext uri="{BB962C8B-B14F-4D97-AF65-F5344CB8AC3E}">
        <p14:creationId xmlns:p14="http://schemas.microsoft.com/office/powerpoint/2010/main" val="408028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a:p>
            <a:r>
              <a:rPr lang="de-AT" baseline="0" dirty="0"/>
              <a:t>XML ist der strukturelle und syntaktische Überbau, die Metabeschreibung für konkrete Anwendungen</a:t>
            </a:r>
          </a:p>
          <a:p>
            <a:endParaRPr lang="de-AT" baseline="0" dirty="0"/>
          </a:p>
          <a:p>
            <a:r>
              <a:rPr lang="de-AT" baseline="0" dirty="0"/>
              <a:t>XHTML  (syntaktisch leicht angepasstes HTML)  ist eine konkrete Markupsprache,</a:t>
            </a:r>
          </a:p>
          <a:p>
            <a:r>
              <a:rPr lang="de-AT" baseline="0" dirty="0"/>
              <a:t>Das Handykatalog Beispiel ist ein konkretes Beispiel für Datenhaltung bzw. Datenaustausch</a:t>
            </a:r>
          </a:p>
          <a:p>
            <a:endParaRPr lang="de-AT" baseline="0" dirty="0"/>
          </a:p>
          <a:p>
            <a:r>
              <a:rPr lang="de-AT" baseline="0" dirty="0"/>
              <a:t>In jedem Fall lässt sich das auf der Sprachebene verwendete </a:t>
            </a:r>
            <a:r>
              <a:rPr lang="de-AT" baseline="0" dirty="0" err="1"/>
              <a:t>XMl</a:t>
            </a:r>
            <a:r>
              <a:rPr lang="de-AT" baseline="0" dirty="0"/>
              <a:t> semantisch (inhaltlich) genauer definieren</a:t>
            </a:r>
          </a:p>
          <a:p>
            <a:r>
              <a:rPr lang="de-AT" baseline="0" dirty="0"/>
              <a:t>         mit einem DTD </a:t>
            </a:r>
            <a:r>
              <a:rPr lang="de-AT" baseline="0" dirty="0" err="1"/>
              <a:t>bzw</a:t>
            </a:r>
            <a:r>
              <a:rPr lang="de-AT" baseline="0" dirty="0"/>
              <a:t>- einem XML Schema</a:t>
            </a:r>
          </a:p>
        </p:txBody>
      </p:sp>
      <p:sp>
        <p:nvSpPr>
          <p:cNvPr id="4" name="Foliennummernplatzhalter 3"/>
          <p:cNvSpPr>
            <a:spLocks noGrp="1"/>
          </p:cNvSpPr>
          <p:nvPr>
            <p:ph type="sldNum" sz="quarter" idx="10"/>
          </p:nvPr>
        </p:nvSpPr>
        <p:spPr/>
        <p:txBody>
          <a:bodyPr/>
          <a:lstStyle/>
          <a:p>
            <a:fld id="{9F65EB44-2BE6-46B5-9A77-3AC3C76357D0}" type="slidenum">
              <a:rPr lang="de-AT" smtClean="0"/>
              <a:pPr/>
              <a:t>6</a:t>
            </a:fld>
            <a:endParaRPr lang="de-AT" dirty="0"/>
          </a:p>
        </p:txBody>
      </p:sp>
    </p:spTree>
    <p:extLst>
      <p:ext uri="{BB962C8B-B14F-4D97-AF65-F5344CB8AC3E}">
        <p14:creationId xmlns:p14="http://schemas.microsoft.com/office/powerpoint/2010/main" val="176772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a:t>Das </a:t>
            </a:r>
            <a:r>
              <a:rPr lang="de-AT" baseline="0" dirty="0" err="1"/>
              <a:t>XMl</a:t>
            </a:r>
            <a:r>
              <a:rPr lang="de-AT" baseline="0" dirty="0"/>
              <a:t> </a:t>
            </a:r>
            <a:r>
              <a:rPr lang="de-AT" baseline="0" dirty="0" err="1"/>
              <a:t>Ecosystem</a:t>
            </a:r>
            <a:r>
              <a:rPr lang="de-AT" baseline="0" dirty="0"/>
              <a:t> ist (zumindest in großen Teilen) auf zahlreichen Plattformen und auch in praktisch allen Programmiersprachen verfügbar</a:t>
            </a:r>
          </a:p>
          <a:p>
            <a:endParaRPr lang="de-AT" baseline="0" dirty="0"/>
          </a:p>
          <a:p>
            <a:r>
              <a:rPr lang="de-AT" baseline="0" dirty="0"/>
              <a:t>C# verfügt über eine sehr gute XML Integration.</a:t>
            </a:r>
          </a:p>
        </p:txBody>
      </p:sp>
      <p:sp>
        <p:nvSpPr>
          <p:cNvPr id="4" name="Foliennummernplatzhalter 3"/>
          <p:cNvSpPr>
            <a:spLocks noGrp="1"/>
          </p:cNvSpPr>
          <p:nvPr>
            <p:ph type="sldNum" sz="quarter" idx="10"/>
          </p:nvPr>
        </p:nvSpPr>
        <p:spPr/>
        <p:txBody>
          <a:bodyPr/>
          <a:lstStyle/>
          <a:p>
            <a:fld id="{9F65EB44-2BE6-46B5-9A77-3AC3C76357D0}" type="slidenum">
              <a:rPr lang="de-AT" smtClean="0"/>
              <a:pPr/>
              <a:t>7</a:t>
            </a:fld>
            <a:endParaRPr lang="de-AT" dirty="0"/>
          </a:p>
        </p:txBody>
      </p:sp>
    </p:spTree>
    <p:extLst>
      <p:ext uri="{BB962C8B-B14F-4D97-AF65-F5344CB8AC3E}">
        <p14:creationId xmlns:p14="http://schemas.microsoft.com/office/powerpoint/2010/main" val="317328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DTD  </a:t>
            </a:r>
            <a:r>
              <a:rPr lang="de-AT" dirty="0" err="1"/>
              <a:t>Document</a:t>
            </a:r>
            <a:r>
              <a:rPr lang="de-AT" dirty="0"/>
              <a:t> type Definition   ist die ältere (aber leicht lesbare) Methode den Inhalt eines XML Files zu definieren</a:t>
            </a:r>
          </a:p>
          <a:p>
            <a:endParaRPr lang="de-AT" dirty="0"/>
          </a:p>
          <a:p>
            <a:r>
              <a:rPr lang="de-AT" dirty="0"/>
              <a:t>Wird im XML File (mit einem &lt;!DOCTYPE  Eintrag) auf die DTD Datei verwiesen,</a:t>
            </a:r>
          </a:p>
          <a:p>
            <a:r>
              <a:rPr lang="de-AT" dirty="0"/>
              <a:t>So können </a:t>
            </a:r>
            <a:r>
              <a:rPr lang="de-AT" dirty="0" err="1"/>
              <a:t>XMl</a:t>
            </a:r>
            <a:r>
              <a:rPr lang="de-AT" dirty="0"/>
              <a:t> Parser den Inhalt auf GÜLTIGKEIT</a:t>
            </a:r>
            <a:r>
              <a:rPr lang="de-AT" baseline="0" dirty="0"/>
              <a:t> prüfen</a:t>
            </a:r>
          </a:p>
          <a:p>
            <a:endParaRPr lang="de-AT" baseline="0" dirty="0"/>
          </a:p>
          <a:p>
            <a:r>
              <a:rPr lang="de-AT" baseline="0" dirty="0"/>
              <a:t>Der XML Inhalt muss den DTD Vorgaben entsprechen</a:t>
            </a:r>
          </a:p>
          <a:p>
            <a:endParaRPr lang="de-AT" baseline="0" dirty="0"/>
          </a:p>
          <a:p>
            <a:endParaRPr lang="de-AT" baseline="0" dirty="0"/>
          </a:p>
          <a:p>
            <a:r>
              <a:rPr lang="de-AT" baseline="0" dirty="0"/>
              <a:t>&lt;!DOCTYPE   Beispiele:</a:t>
            </a:r>
          </a:p>
          <a:p>
            <a:endParaRPr lang="de-AT" baseline="0" dirty="0"/>
          </a:p>
          <a:p>
            <a:r>
              <a:rPr lang="de-AT" baseline="0" dirty="0"/>
              <a:t>&lt;!DOCTYPE </a:t>
            </a:r>
            <a:r>
              <a:rPr lang="de-AT" baseline="0" dirty="0" err="1"/>
              <a:t>HandyKatalog</a:t>
            </a:r>
            <a:r>
              <a:rPr lang="de-AT" baseline="0" dirty="0"/>
              <a:t> SYSTEM "Katalog.dtd"&gt;</a:t>
            </a:r>
          </a:p>
          <a:p>
            <a:endParaRPr lang="de-AT" baseline="0" dirty="0"/>
          </a:p>
          <a:p>
            <a:r>
              <a:rPr lang="de-AT" sz="1200" b="0" kern="1200" dirty="0">
                <a:solidFill>
                  <a:schemeClr val="tx1"/>
                </a:solidFill>
                <a:effectLst/>
                <a:latin typeface="+mn-lt"/>
                <a:ea typeface="+mn-ea"/>
                <a:cs typeface="+mn-cs"/>
              </a:rPr>
              <a:t>XHTML 1.1 – DTD</a:t>
            </a:r>
          </a:p>
          <a:p>
            <a:r>
              <a:rPr lang="de-AT" sz="1200" b="0" kern="1200" dirty="0">
                <a:solidFill>
                  <a:schemeClr val="tx1"/>
                </a:solidFill>
                <a:effectLst/>
                <a:latin typeface="+mn-lt"/>
                <a:ea typeface="+mn-ea"/>
                <a:cs typeface="+mn-cs"/>
              </a:rPr>
              <a:t>&lt;!DOCTYPE </a:t>
            </a:r>
            <a:r>
              <a:rPr lang="de-AT" sz="1200" b="0" kern="1200" dirty="0" err="1">
                <a:solidFill>
                  <a:schemeClr val="tx1"/>
                </a:solidFill>
                <a:effectLst/>
                <a:latin typeface="+mn-lt"/>
                <a:ea typeface="+mn-ea"/>
                <a:cs typeface="+mn-cs"/>
              </a:rPr>
              <a:t>html</a:t>
            </a:r>
            <a:r>
              <a:rPr lang="de-AT" sz="1200" b="0" kern="1200" dirty="0">
                <a:solidFill>
                  <a:schemeClr val="tx1"/>
                </a:solidFill>
                <a:effectLst/>
                <a:latin typeface="+mn-lt"/>
                <a:ea typeface="+mn-ea"/>
                <a:cs typeface="+mn-cs"/>
              </a:rPr>
              <a:t> PUBLIC "-//W3C//DTD XHTML 1.1//EN" </a:t>
            </a:r>
            <a:br>
              <a:rPr lang="de-AT" sz="1200" b="0" kern="1200" dirty="0">
                <a:solidFill>
                  <a:schemeClr val="tx1"/>
                </a:solidFill>
                <a:effectLst/>
                <a:latin typeface="+mn-lt"/>
                <a:ea typeface="+mn-ea"/>
                <a:cs typeface="+mn-cs"/>
              </a:rPr>
            </a:br>
            <a:r>
              <a:rPr lang="de-AT" sz="1200" b="0" kern="1200" dirty="0">
                <a:solidFill>
                  <a:schemeClr val="tx1"/>
                </a:solidFill>
                <a:effectLst/>
                <a:latin typeface="+mn-lt"/>
                <a:ea typeface="+mn-ea"/>
                <a:cs typeface="+mn-cs"/>
              </a:rPr>
              <a:t>    "http://www.w3.org/TR/xhtml11/DTD/xhtml11.dtd"&gt;</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8</a:t>
            </a:fld>
            <a:endParaRPr lang="de-AT" dirty="0"/>
          </a:p>
        </p:txBody>
      </p:sp>
    </p:spTree>
    <p:extLst>
      <p:ext uri="{BB962C8B-B14F-4D97-AF65-F5344CB8AC3E}">
        <p14:creationId xmlns:p14="http://schemas.microsoft.com/office/powerpoint/2010/main" val="244631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XML Schema ist die neuere (und deutlich mächtigere) Methode den Inhalt eines XML Files zu definieren</a:t>
            </a:r>
            <a:br>
              <a:rPr lang="de-AT" dirty="0"/>
            </a:br>
            <a:r>
              <a:rPr lang="de-AT" dirty="0"/>
              <a:t>Leider hat man entschieden, das</a:t>
            </a:r>
            <a:r>
              <a:rPr lang="de-AT" baseline="0" dirty="0"/>
              <a:t> Schema selbst auch in XML Syntax zu schreiben</a:t>
            </a:r>
          </a:p>
          <a:p>
            <a:r>
              <a:rPr lang="de-AT" baseline="0" dirty="0"/>
              <a:t>Dadurch wird es ziemlich unlesbar,</a:t>
            </a:r>
          </a:p>
          <a:p>
            <a:r>
              <a:rPr lang="de-AT" baseline="0" dirty="0"/>
              <a:t>Schemas werden daher in der Praxis mit Tools erstellt  (z.B. mit  </a:t>
            </a:r>
            <a:r>
              <a:rPr lang="de-AT" baseline="0" dirty="0" err="1"/>
              <a:t>Altova</a:t>
            </a:r>
            <a:r>
              <a:rPr lang="de-AT" baseline="0" dirty="0"/>
              <a:t> </a:t>
            </a:r>
            <a:r>
              <a:rPr lang="de-AT" baseline="0" dirty="0" err="1"/>
              <a:t>XMLSpy</a:t>
            </a:r>
            <a:r>
              <a:rPr lang="de-AT" baseline="0" dirty="0"/>
              <a:t>)</a:t>
            </a:r>
            <a:endParaRPr lang="de-AT" dirty="0"/>
          </a:p>
          <a:p>
            <a:endParaRPr lang="de-AT" dirty="0"/>
          </a:p>
          <a:p>
            <a:endParaRPr lang="de-AT" baseline="0" dirty="0"/>
          </a:p>
          <a:p>
            <a:r>
              <a:rPr lang="de-AT" baseline="0" dirty="0"/>
              <a:t>Der XML Inhalt muss den Schema  Vorgaben entsprechen</a:t>
            </a:r>
          </a:p>
          <a:p>
            <a:endParaRPr lang="de-AT" baseline="0" dirty="0"/>
          </a:p>
          <a:p>
            <a:r>
              <a:rPr lang="de-AT" baseline="0" dirty="0"/>
              <a:t>Schema (ohne Referenzen)</a:t>
            </a:r>
          </a:p>
          <a:p>
            <a:endParaRPr lang="de-AT" baseline="0" dirty="0"/>
          </a:p>
          <a:p>
            <a:r>
              <a:rPr lang="de-AT" dirty="0"/>
              <a:t>&lt;?</a:t>
            </a:r>
            <a:r>
              <a:rPr lang="de-AT" dirty="0" err="1"/>
              <a:t>xml</a:t>
            </a:r>
            <a:r>
              <a:rPr lang="de-AT" dirty="0"/>
              <a:t> </a:t>
            </a:r>
            <a:r>
              <a:rPr lang="de-AT" dirty="0" err="1"/>
              <a:t>version</a:t>
            </a:r>
            <a:r>
              <a:rPr lang="de-AT" dirty="0"/>
              <a:t>="1.0" </a:t>
            </a:r>
            <a:r>
              <a:rPr lang="de-AT" dirty="0" err="1"/>
              <a:t>encoding</a:t>
            </a:r>
            <a:r>
              <a:rPr lang="de-AT" dirty="0"/>
              <a:t>="UTF-8"?&gt;</a:t>
            </a:r>
          </a:p>
          <a:p>
            <a:r>
              <a:rPr lang="de-AT" dirty="0"/>
              <a:t>&lt;</a:t>
            </a:r>
            <a:r>
              <a:rPr lang="de-AT" dirty="0" err="1"/>
              <a:t>xs:schema</a:t>
            </a:r>
            <a:r>
              <a:rPr lang="de-AT" dirty="0"/>
              <a:t> </a:t>
            </a:r>
            <a:r>
              <a:rPr lang="de-AT" dirty="0" err="1"/>
              <a:t>xmlns:xs</a:t>
            </a:r>
            <a:r>
              <a:rPr lang="de-AT" dirty="0"/>
              <a:t>="http://www.w3.org/2001/XMLSchema"&gt;</a:t>
            </a:r>
          </a:p>
          <a:p>
            <a:r>
              <a:rPr lang="de-AT" dirty="0"/>
              <a:t>	&lt;</a:t>
            </a:r>
            <a:r>
              <a:rPr lang="de-AT" dirty="0" err="1"/>
              <a:t>xs:element</a:t>
            </a:r>
            <a:r>
              <a:rPr lang="de-AT" dirty="0"/>
              <a:t> </a:t>
            </a:r>
            <a:r>
              <a:rPr lang="de-AT" dirty="0" err="1"/>
              <a:t>name</a:t>
            </a:r>
            <a:r>
              <a:rPr lang="de-AT" dirty="0"/>
              <a:t>="</a:t>
            </a:r>
            <a:r>
              <a:rPr lang="de-AT" dirty="0" err="1"/>
              <a:t>HandyKatalog</a:t>
            </a:r>
            <a:r>
              <a:rPr lang="de-AT" dirty="0"/>
              <a:t>"&gt;</a:t>
            </a:r>
          </a:p>
          <a:p>
            <a:r>
              <a:rPr lang="de-AT" dirty="0"/>
              <a:t>		&lt;</a:t>
            </a:r>
            <a:r>
              <a:rPr lang="de-AT" dirty="0" err="1"/>
              <a:t>xs:complexType</a:t>
            </a:r>
            <a:r>
              <a:rPr lang="de-AT" dirty="0"/>
              <a:t>&gt;</a:t>
            </a:r>
          </a:p>
          <a:p>
            <a:r>
              <a:rPr lang="de-AT" dirty="0"/>
              <a:t>			&lt;</a:t>
            </a:r>
            <a:r>
              <a:rPr lang="de-AT" dirty="0" err="1"/>
              <a:t>xs:sequence</a:t>
            </a:r>
            <a:r>
              <a:rPr lang="de-AT" dirty="0"/>
              <a:t> </a:t>
            </a:r>
            <a:r>
              <a:rPr lang="de-AT" dirty="0" err="1"/>
              <a:t>maxOccurs</a:t>
            </a:r>
            <a:r>
              <a:rPr lang="de-AT" dirty="0"/>
              <a:t>="</a:t>
            </a:r>
            <a:r>
              <a:rPr lang="de-AT" dirty="0" err="1"/>
              <a:t>unbounded</a:t>
            </a:r>
            <a:r>
              <a:rPr lang="de-AT" dirty="0"/>
              <a:t>"&gt;</a:t>
            </a:r>
          </a:p>
          <a:p>
            <a:r>
              <a:rPr lang="de-AT" dirty="0"/>
              <a:t>				&lt;</a:t>
            </a:r>
            <a:r>
              <a:rPr lang="de-AT" dirty="0" err="1"/>
              <a:t>xs:element</a:t>
            </a:r>
            <a:r>
              <a:rPr lang="de-AT" dirty="0"/>
              <a:t> </a:t>
            </a:r>
            <a:r>
              <a:rPr lang="de-AT" dirty="0" err="1"/>
              <a:t>name</a:t>
            </a:r>
            <a:r>
              <a:rPr lang="de-AT" dirty="0"/>
              <a:t>="Hersteller"&gt;</a:t>
            </a:r>
          </a:p>
          <a:p>
            <a:r>
              <a:rPr lang="de-AT" dirty="0"/>
              <a:t>					&lt;</a:t>
            </a:r>
            <a:r>
              <a:rPr lang="de-AT" dirty="0" err="1"/>
              <a:t>xs:complexType</a:t>
            </a:r>
            <a:r>
              <a:rPr lang="de-AT" dirty="0"/>
              <a:t>&gt;</a:t>
            </a:r>
          </a:p>
          <a:p>
            <a:r>
              <a:rPr lang="de-AT" dirty="0"/>
              <a:t>						&lt;</a:t>
            </a:r>
            <a:r>
              <a:rPr lang="de-AT" dirty="0" err="1"/>
              <a:t>xs:sequence</a:t>
            </a:r>
            <a:r>
              <a:rPr lang="de-AT" dirty="0"/>
              <a:t>&gt;</a:t>
            </a:r>
          </a:p>
          <a:p>
            <a:r>
              <a:rPr lang="de-AT" dirty="0"/>
              <a:t>							&lt;</a:t>
            </a:r>
            <a:r>
              <a:rPr lang="de-AT" dirty="0" err="1"/>
              <a:t>xs:element</a:t>
            </a:r>
            <a:r>
              <a:rPr lang="de-AT" dirty="0"/>
              <a:t> </a:t>
            </a:r>
            <a:r>
              <a:rPr lang="de-AT" dirty="0" err="1"/>
              <a:t>name</a:t>
            </a:r>
            <a:r>
              <a:rPr lang="de-AT" dirty="0"/>
              <a:t>="</a:t>
            </a:r>
            <a:r>
              <a:rPr lang="de-AT" dirty="0" err="1"/>
              <a:t>HerstellerNr</a:t>
            </a:r>
            <a:r>
              <a:rPr lang="de-AT" dirty="0"/>
              <a:t>"&gt;</a:t>
            </a:r>
          </a:p>
          <a:p>
            <a:r>
              <a:rPr lang="de-AT" dirty="0"/>
              <a:t>								&lt;</a:t>
            </a:r>
            <a:r>
              <a:rPr lang="de-AT" dirty="0" err="1"/>
              <a:t>xs:complexType</a:t>
            </a:r>
            <a:r>
              <a:rPr lang="de-AT" dirty="0"/>
              <a:t>&gt;</a:t>
            </a:r>
          </a:p>
          <a:p>
            <a:r>
              <a:rPr lang="de-AT" dirty="0"/>
              <a:t>									&lt;</a:t>
            </a:r>
            <a:r>
              <a:rPr lang="de-AT" dirty="0" err="1"/>
              <a:t>xs:attribute</a:t>
            </a:r>
            <a:r>
              <a:rPr lang="de-AT" dirty="0"/>
              <a:t> </a:t>
            </a:r>
            <a:r>
              <a:rPr lang="de-AT" dirty="0" err="1"/>
              <a:t>name</a:t>
            </a:r>
            <a:r>
              <a:rPr lang="de-AT" dirty="0"/>
              <a:t>="</a:t>
            </a:r>
            <a:r>
              <a:rPr lang="de-AT" dirty="0" err="1"/>
              <a:t>nr</a:t>
            </a:r>
            <a:r>
              <a:rPr lang="de-AT" dirty="0"/>
              <a:t>" type="</a:t>
            </a:r>
            <a:r>
              <a:rPr lang="de-AT" dirty="0" err="1"/>
              <a:t>xs:string</a:t>
            </a:r>
            <a:r>
              <a:rPr lang="de-AT" dirty="0"/>
              <a:t>" </a:t>
            </a:r>
            <a:r>
              <a:rPr lang="de-AT" dirty="0" err="1"/>
              <a:t>use</a:t>
            </a:r>
            <a:r>
              <a:rPr lang="de-AT" dirty="0"/>
              <a:t>="</a:t>
            </a:r>
            <a:r>
              <a:rPr lang="de-AT" dirty="0" err="1"/>
              <a:t>required</a:t>
            </a:r>
            <a:r>
              <a:rPr lang="de-AT" dirty="0"/>
              <a:t>"/&gt;</a:t>
            </a:r>
          </a:p>
          <a:p>
            <a:r>
              <a:rPr lang="de-AT" dirty="0"/>
              <a:t>								&lt;/</a:t>
            </a:r>
            <a:r>
              <a:rPr lang="de-AT" dirty="0" err="1"/>
              <a:t>xs:complexType</a:t>
            </a:r>
            <a:r>
              <a:rPr lang="de-AT" dirty="0"/>
              <a:t>&gt;</a:t>
            </a:r>
          </a:p>
          <a:p>
            <a:r>
              <a:rPr lang="de-AT" dirty="0"/>
              <a:t>							&lt;/</a:t>
            </a:r>
            <a:r>
              <a:rPr lang="de-AT" dirty="0" err="1"/>
              <a:t>xs:element</a:t>
            </a:r>
            <a:r>
              <a:rPr lang="de-AT" dirty="0"/>
              <a:t>&gt;</a:t>
            </a:r>
          </a:p>
          <a:p>
            <a:r>
              <a:rPr lang="de-AT" dirty="0"/>
              <a:t>							&lt;</a:t>
            </a:r>
            <a:r>
              <a:rPr lang="de-AT" dirty="0" err="1"/>
              <a:t>xs:element</a:t>
            </a:r>
            <a:r>
              <a:rPr lang="de-AT" dirty="0"/>
              <a:t> </a:t>
            </a:r>
            <a:r>
              <a:rPr lang="de-AT" dirty="0" err="1"/>
              <a:t>name</a:t>
            </a:r>
            <a:r>
              <a:rPr lang="de-AT" dirty="0"/>
              <a:t>="Modell" </a:t>
            </a:r>
            <a:r>
              <a:rPr lang="de-AT" dirty="0" err="1"/>
              <a:t>minOccurs</a:t>
            </a:r>
            <a:r>
              <a:rPr lang="de-AT" dirty="0"/>
              <a:t>="1" </a:t>
            </a:r>
            <a:r>
              <a:rPr lang="de-AT" dirty="0" err="1"/>
              <a:t>maxOccurs</a:t>
            </a:r>
            <a:r>
              <a:rPr lang="de-AT" dirty="0"/>
              <a:t>="</a:t>
            </a:r>
            <a:r>
              <a:rPr lang="de-AT" dirty="0" err="1"/>
              <a:t>unbounded</a:t>
            </a:r>
            <a:r>
              <a:rPr lang="de-AT" dirty="0"/>
              <a:t>"&gt;</a:t>
            </a:r>
          </a:p>
          <a:p>
            <a:r>
              <a:rPr lang="de-AT" dirty="0"/>
              <a:t>								&lt;</a:t>
            </a:r>
            <a:r>
              <a:rPr lang="de-AT" dirty="0" err="1"/>
              <a:t>xs:complexType</a:t>
            </a:r>
            <a:r>
              <a:rPr lang="de-AT" dirty="0"/>
              <a:t>&gt;</a:t>
            </a:r>
          </a:p>
          <a:p>
            <a:r>
              <a:rPr lang="de-AT" dirty="0"/>
              <a:t>									&lt;</a:t>
            </a:r>
            <a:r>
              <a:rPr lang="de-AT" dirty="0" err="1"/>
              <a:t>xs:sequence</a:t>
            </a:r>
            <a:r>
              <a:rPr lang="de-AT" dirty="0"/>
              <a:t>&gt;</a:t>
            </a:r>
          </a:p>
          <a:p>
            <a:r>
              <a:rPr lang="de-AT" dirty="0"/>
              <a:t>										&lt;</a:t>
            </a:r>
            <a:r>
              <a:rPr lang="de-AT" dirty="0" err="1"/>
              <a:t>xs:element</a:t>
            </a:r>
            <a:r>
              <a:rPr lang="de-AT" dirty="0"/>
              <a:t> </a:t>
            </a:r>
            <a:r>
              <a:rPr lang="de-AT" dirty="0" err="1"/>
              <a:t>name</a:t>
            </a:r>
            <a:r>
              <a:rPr lang="de-AT" dirty="0"/>
              <a:t>="Gewicht" type="</a:t>
            </a:r>
            <a:r>
              <a:rPr lang="de-AT" dirty="0" err="1"/>
              <a:t>xs:string</a:t>
            </a:r>
            <a:r>
              <a:rPr lang="de-AT" dirty="0"/>
              <a:t>"/&gt;</a:t>
            </a:r>
          </a:p>
          <a:p>
            <a:r>
              <a:rPr lang="de-AT" dirty="0"/>
              <a:t>										&lt;</a:t>
            </a:r>
            <a:r>
              <a:rPr lang="de-AT" dirty="0" err="1"/>
              <a:t>xs:element</a:t>
            </a:r>
            <a:r>
              <a:rPr lang="de-AT" dirty="0"/>
              <a:t> </a:t>
            </a:r>
            <a:r>
              <a:rPr lang="de-AT" dirty="0" err="1"/>
              <a:t>name</a:t>
            </a:r>
            <a:r>
              <a:rPr lang="de-AT" dirty="0"/>
              <a:t>="Preis" </a:t>
            </a:r>
            <a:r>
              <a:rPr lang="de-AT" dirty="0" err="1"/>
              <a:t>maxOccurs</a:t>
            </a:r>
            <a:r>
              <a:rPr lang="de-AT" dirty="0"/>
              <a:t>="</a:t>
            </a:r>
            <a:r>
              <a:rPr lang="de-AT" dirty="0" err="1"/>
              <a:t>unbounded</a:t>
            </a:r>
            <a:r>
              <a:rPr lang="de-AT" dirty="0"/>
              <a:t>"&gt;</a:t>
            </a:r>
          </a:p>
          <a:p>
            <a:r>
              <a:rPr lang="de-AT" dirty="0"/>
              <a:t>											&lt;</a:t>
            </a:r>
            <a:r>
              <a:rPr lang="de-AT" dirty="0" err="1"/>
              <a:t>xs:complexType</a:t>
            </a:r>
            <a:r>
              <a:rPr lang="de-AT" dirty="0"/>
              <a:t>&gt;</a:t>
            </a:r>
          </a:p>
          <a:p>
            <a:r>
              <a:rPr lang="de-AT" dirty="0"/>
              <a:t>												&lt;</a:t>
            </a:r>
            <a:r>
              <a:rPr lang="de-AT" dirty="0" err="1"/>
              <a:t>xs:simpleContent</a:t>
            </a:r>
            <a:r>
              <a:rPr lang="de-AT" dirty="0"/>
              <a:t>&gt;</a:t>
            </a:r>
          </a:p>
          <a:p>
            <a:r>
              <a:rPr lang="de-AT" dirty="0"/>
              <a:t>													&lt;</a:t>
            </a:r>
            <a:r>
              <a:rPr lang="de-AT" dirty="0" err="1"/>
              <a:t>xs:extension</a:t>
            </a:r>
            <a:r>
              <a:rPr lang="de-AT" dirty="0"/>
              <a:t> </a:t>
            </a:r>
            <a:r>
              <a:rPr lang="de-AT" dirty="0" err="1"/>
              <a:t>base</a:t>
            </a:r>
            <a:r>
              <a:rPr lang="de-AT" dirty="0"/>
              <a:t>="</a:t>
            </a:r>
            <a:r>
              <a:rPr lang="de-AT" dirty="0" err="1"/>
              <a:t>xs:short</a:t>
            </a:r>
            <a:r>
              <a:rPr lang="de-AT" dirty="0"/>
              <a:t>"&gt;</a:t>
            </a:r>
          </a:p>
          <a:p>
            <a:r>
              <a:rPr lang="de-AT" dirty="0"/>
              <a:t>														&lt;</a:t>
            </a:r>
            <a:r>
              <a:rPr lang="de-AT" dirty="0" err="1"/>
              <a:t>xs:attribute</a:t>
            </a:r>
            <a:r>
              <a:rPr lang="de-AT" dirty="0"/>
              <a:t> </a:t>
            </a:r>
            <a:r>
              <a:rPr lang="de-AT" dirty="0" err="1"/>
              <a:t>name</a:t>
            </a:r>
            <a:r>
              <a:rPr lang="de-AT" dirty="0"/>
              <a:t>="vertrag" </a:t>
            </a:r>
            <a:r>
              <a:rPr lang="de-AT" dirty="0" err="1"/>
              <a:t>use</a:t>
            </a:r>
            <a:r>
              <a:rPr lang="de-AT" dirty="0"/>
              <a:t>="optional" </a:t>
            </a:r>
            <a:r>
              <a:rPr lang="de-AT" dirty="0" err="1"/>
              <a:t>default</a:t>
            </a:r>
            <a:r>
              <a:rPr lang="de-AT" dirty="0"/>
              <a:t>="ja"&gt;</a:t>
            </a:r>
          </a:p>
          <a:p>
            <a:r>
              <a:rPr lang="de-AT" dirty="0"/>
              <a:t>															&lt;</a:t>
            </a:r>
            <a:r>
              <a:rPr lang="de-AT" dirty="0" err="1"/>
              <a:t>xs:simpleType</a:t>
            </a:r>
            <a:r>
              <a:rPr lang="de-AT" dirty="0"/>
              <a:t>&gt;</a:t>
            </a:r>
          </a:p>
          <a:p>
            <a:r>
              <a:rPr lang="de-AT" dirty="0"/>
              <a:t>																&lt;</a:t>
            </a:r>
            <a:r>
              <a:rPr lang="de-AT" dirty="0" err="1"/>
              <a:t>xs:restriction</a:t>
            </a:r>
            <a:r>
              <a:rPr lang="de-AT" dirty="0"/>
              <a:t> </a:t>
            </a:r>
            <a:r>
              <a:rPr lang="de-AT" dirty="0" err="1"/>
              <a:t>base</a:t>
            </a:r>
            <a:r>
              <a:rPr lang="de-AT" dirty="0"/>
              <a:t>="</a:t>
            </a:r>
            <a:r>
              <a:rPr lang="de-AT" dirty="0" err="1"/>
              <a:t>xs:string</a:t>
            </a:r>
            <a:r>
              <a:rPr lang="de-AT" dirty="0"/>
              <a:t>"&gt;</a:t>
            </a:r>
          </a:p>
          <a:p>
            <a:r>
              <a:rPr lang="de-AT" dirty="0"/>
              <a:t>																	&lt;</a:t>
            </a:r>
            <a:r>
              <a:rPr lang="de-AT" dirty="0" err="1"/>
              <a:t>xs:enumeration</a:t>
            </a:r>
            <a:r>
              <a:rPr lang="de-AT" dirty="0"/>
              <a:t> </a:t>
            </a:r>
            <a:r>
              <a:rPr lang="de-AT" dirty="0" err="1"/>
              <a:t>value</a:t>
            </a:r>
            <a:r>
              <a:rPr lang="de-AT" dirty="0"/>
              <a:t>="nein"/&gt;</a:t>
            </a:r>
          </a:p>
          <a:p>
            <a:r>
              <a:rPr lang="de-AT" dirty="0"/>
              <a:t>																	&lt;</a:t>
            </a:r>
            <a:r>
              <a:rPr lang="de-AT" dirty="0" err="1"/>
              <a:t>xs:enumeration</a:t>
            </a:r>
            <a:r>
              <a:rPr lang="de-AT" dirty="0"/>
              <a:t> </a:t>
            </a:r>
            <a:r>
              <a:rPr lang="de-AT" dirty="0" err="1"/>
              <a:t>value</a:t>
            </a:r>
            <a:r>
              <a:rPr lang="de-AT" dirty="0"/>
              <a:t>="ja"/&gt;</a:t>
            </a:r>
          </a:p>
          <a:p>
            <a:r>
              <a:rPr lang="de-AT" dirty="0"/>
              <a:t>																&lt;/</a:t>
            </a:r>
            <a:r>
              <a:rPr lang="de-AT" dirty="0" err="1"/>
              <a:t>xs:restriction</a:t>
            </a:r>
            <a:r>
              <a:rPr lang="de-AT" dirty="0"/>
              <a:t>&gt;</a:t>
            </a:r>
          </a:p>
          <a:p>
            <a:r>
              <a:rPr lang="de-AT" dirty="0"/>
              <a:t>															&lt;/</a:t>
            </a:r>
            <a:r>
              <a:rPr lang="de-AT" dirty="0" err="1"/>
              <a:t>xs:simpleType</a:t>
            </a:r>
            <a:r>
              <a:rPr lang="de-AT" dirty="0"/>
              <a:t>&gt;</a:t>
            </a:r>
          </a:p>
          <a:p>
            <a:r>
              <a:rPr lang="de-AT" dirty="0"/>
              <a:t>														&lt;/</a:t>
            </a:r>
            <a:r>
              <a:rPr lang="de-AT" dirty="0" err="1"/>
              <a:t>xs:attribute</a:t>
            </a:r>
            <a:r>
              <a:rPr lang="de-AT" dirty="0"/>
              <a:t>&gt;</a:t>
            </a:r>
          </a:p>
          <a:p>
            <a:r>
              <a:rPr lang="de-AT" dirty="0"/>
              <a:t>													&lt;/</a:t>
            </a:r>
            <a:r>
              <a:rPr lang="de-AT" dirty="0" err="1"/>
              <a:t>xs:extension</a:t>
            </a:r>
            <a:r>
              <a:rPr lang="de-AT" dirty="0"/>
              <a:t>&gt;</a:t>
            </a:r>
          </a:p>
          <a:p>
            <a:r>
              <a:rPr lang="de-AT" dirty="0"/>
              <a:t>												&lt;/</a:t>
            </a:r>
            <a:r>
              <a:rPr lang="de-AT" dirty="0" err="1"/>
              <a:t>xs:simpleContent</a:t>
            </a:r>
            <a:r>
              <a:rPr lang="de-AT" dirty="0"/>
              <a:t>&gt;</a:t>
            </a:r>
          </a:p>
          <a:p>
            <a:r>
              <a:rPr lang="de-AT" dirty="0"/>
              <a:t>											&lt;/</a:t>
            </a:r>
            <a:r>
              <a:rPr lang="de-AT" dirty="0" err="1"/>
              <a:t>xs:complexType</a:t>
            </a:r>
            <a:r>
              <a:rPr lang="de-AT" dirty="0"/>
              <a:t>&gt;</a:t>
            </a:r>
          </a:p>
          <a:p>
            <a:r>
              <a:rPr lang="de-AT" dirty="0"/>
              <a:t>										&lt;/</a:t>
            </a:r>
            <a:r>
              <a:rPr lang="de-AT" dirty="0" err="1"/>
              <a:t>xs:element</a:t>
            </a:r>
            <a:r>
              <a:rPr lang="de-AT" dirty="0"/>
              <a:t>&gt;</a:t>
            </a:r>
          </a:p>
          <a:p>
            <a:r>
              <a:rPr lang="de-AT" dirty="0"/>
              <a:t>									&lt;/</a:t>
            </a:r>
            <a:r>
              <a:rPr lang="de-AT" dirty="0" err="1"/>
              <a:t>xs:sequence</a:t>
            </a:r>
            <a:r>
              <a:rPr lang="de-AT" dirty="0"/>
              <a:t>&gt;</a:t>
            </a:r>
          </a:p>
          <a:p>
            <a:r>
              <a:rPr lang="de-AT" dirty="0"/>
              <a:t>									&lt;</a:t>
            </a:r>
            <a:r>
              <a:rPr lang="de-AT" dirty="0" err="1"/>
              <a:t>xs:attribute</a:t>
            </a:r>
            <a:r>
              <a:rPr lang="de-AT" dirty="0"/>
              <a:t> </a:t>
            </a:r>
            <a:r>
              <a:rPr lang="de-AT" dirty="0" err="1"/>
              <a:t>name</a:t>
            </a:r>
            <a:r>
              <a:rPr lang="de-AT" dirty="0"/>
              <a:t>="</a:t>
            </a:r>
            <a:r>
              <a:rPr lang="de-AT" dirty="0" err="1"/>
              <a:t>name</a:t>
            </a:r>
            <a:r>
              <a:rPr lang="de-AT" dirty="0"/>
              <a:t>" type="</a:t>
            </a:r>
            <a:r>
              <a:rPr lang="de-AT" dirty="0" err="1"/>
              <a:t>xs:short</a:t>
            </a:r>
            <a:r>
              <a:rPr lang="de-AT" dirty="0"/>
              <a:t>" </a:t>
            </a:r>
            <a:r>
              <a:rPr lang="de-AT" dirty="0" err="1"/>
              <a:t>use</a:t>
            </a:r>
            <a:r>
              <a:rPr lang="de-AT" dirty="0"/>
              <a:t>="</a:t>
            </a:r>
            <a:r>
              <a:rPr lang="de-AT" dirty="0" err="1"/>
              <a:t>required</a:t>
            </a:r>
            <a:r>
              <a:rPr lang="de-AT" dirty="0"/>
              <a:t>"/&gt;</a:t>
            </a:r>
          </a:p>
          <a:p>
            <a:r>
              <a:rPr lang="de-AT" dirty="0"/>
              <a:t>								&lt;/</a:t>
            </a:r>
            <a:r>
              <a:rPr lang="de-AT" dirty="0" err="1"/>
              <a:t>xs:complexType</a:t>
            </a:r>
            <a:r>
              <a:rPr lang="de-AT" dirty="0"/>
              <a:t>&gt;</a:t>
            </a:r>
          </a:p>
          <a:p>
            <a:r>
              <a:rPr lang="de-AT" dirty="0"/>
              <a:t>							&lt;/</a:t>
            </a:r>
            <a:r>
              <a:rPr lang="de-AT" dirty="0" err="1"/>
              <a:t>xs:element</a:t>
            </a:r>
            <a:r>
              <a:rPr lang="de-AT" dirty="0"/>
              <a:t>&gt;</a:t>
            </a:r>
          </a:p>
          <a:p>
            <a:r>
              <a:rPr lang="de-AT" dirty="0"/>
              <a:t>						&lt;/</a:t>
            </a:r>
            <a:r>
              <a:rPr lang="de-AT" dirty="0" err="1"/>
              <a:t>xs:sequence</a:t>
            </a:r>
            <a:r>
              <a:rPr lang="de-AT" dirty="0"/>
              <a:t>&gt;</a:t>
            </a:r>
          </a:p>
          <a:p>
            <a:r>
              <a:rPr lang="de-AT" dirty="0"/>
              <a:t>						&lt;</a:t>
            </a:r>
            <a:r>
              <a:rPr lang="de-AT" dirty="0" err="1"/>
              <a:t>xs:attribute</a:t>
            </a:r>
            <a:r>
              <a:rPr lang="de-AT" dirty="0"/>
              <a:t> </a:t>
            </a:r>
            <a:r>
              <a:rPr lang="de-AT" dirty="0" err="1"/>
              <a:t>name</a:t>
            </a:r>
            <a:r>
              <a:rPr lang="de-AT" dirty="0"/>
              <a:t>="</a:t>
            </a:r>
            <a:r>
              <a:rPr lang="de-AT" dirty="0" err="1"/>
              <a:t>name</a:t>
            </a:r>
            <a:r>
              <a:rPr lang="de-AT" dirty="0"/>
              <a:t>" </a:t>
            </a:r>
            <a:r>
              <a:rPr lang="de-AT" dirty="0" err="1"/>
              <a:t>use</a:t>
            </a:r>
            <a:r>
              <a:rPr lang="de-AT" dirty="0"/>
              <a:t>="</a:t>
            </a:r>
            <a:r>
              <a:rPr lang="de-AT" dirty="0" err="1"/>
              <a:t>required</a:t>
            </a:r>
            <a:r>
              <a:rPr lang="de-AT" dirty="0"/>
              <a:t>"&gt;</a:t>
            </a:r>
          </a:p>
          <a:p>
            <a:r>
              <a:rPr lang="de-AT" dirty="0"/>
              <a:t>							&lt;</a:t>
            </a:r>
            <a:r>
              <a:rPr lang="de-AT" dirty="0" err="1"/>
              <a:t>xs:simpleType</a:t>
            </a:r>
            <a:r>
              <a:rPr lang="de-AT" dirty="0"/>
              <a:t>&gt;</a:t>
            </a:r>
          </a:p>
          <a:p>
            <a:r>
              <a:rPr lang="de-AT" dirty="0"/>
              <a:t>								&lt;</a:t>
            </a:r>
            <a:r>
              <a:rPr lang="de-AT" dirty="0" err="1"/>
              <a:t>xs:restriction</a:t>
            </a:r>
            <a:r>
              <a:rPr lang="de-AT" dirty="0"/>
              <a:t> </a:t>
            </a:r>
            <a:r>
              <a:rPr lang="de-AT" dirty="0" err="1"/>
              <a:t>base</a:t>
            </a:r>
            <a:r>
              <a:rPr lang="de-AT" dirty="0"/>
              <a:t>="</a:t>
            </a:r>
            <a:r>
              <a:rPr lang="de-AT" dirty="0" err="1"/>
              <a:t>xs:string</a:t>
            </a:r>
            <a:r>
              <a:rPr lang="de-AT" dirty="0"/>
              <a:t>"&gt;</a:t>
            </a:r>
          </a:p>
          <a:p>
            <a:r>
              <a:rPr lang="de-AT" dirty="0"/>
              <a:t>									&lt;</a:t>
            </a:r>
            <a:r>
              <a:rPr lang="de-AT" dirty="0" err="1"/>
              <a:t>xs:enumeration</a:t>
            </a:r>
            <a:r>
              <a:rPr lang="de-AT" dirty="0"/>
              <a:t> </a:t>
            </a:r>
            <a:r>
              <a:rPr lang="de-AT" dirty="0" err="1"/>
              <a:t>value</a:t>
            </a:r>
            <a:r>
              <a:rPr lang="de-AT" dirty="0"/>
              <a:t>="NOKIA"/&gt;</a:t>
            </a:r>
          </a:p>
          <a:p>
            <a:r>
              <a:rPr lang="de-AT" dirty="0"/>
              <a:t>								&lt;/</a:t>
            </a:r>
            <a:r>
              <a:rPr lang="de-AT" dirty="0" err="1"/>
              <a:t>xs:restriction</a:t>
            </a:r>
            <a:r>
              <a:rPr lang="de-AT" dirty="0"/>
              <a:t>&gt;</a:t>
            </a:r>
          </a:p>
          <a:p>
            <a:r>
              <a:rPr lang="de-AT" dirty="0"/>
              <a:t>							&lt;/</a:t>
            </a:r>
            <a:r>
              <a:rPr lang="de-AT" dirty="0" err="1"/>
              <a:t>xs:simpleType</a:t>
            </a:r>
            <a:r>
              <a:rPr lang="de-AT" dirty="0"/>
              <a:t>&gt;</a:t>
            </a:r>
          </a:p>
          <a:p>
            <a:r>
              <a:rPr lang="de-AT" dirty="0"/>
              <a:t>						&lt;/</a:t>
            </a:r>
            <a:r>
              <a:rPr lang="de-AT" dirty="0" err="1"/>
              <a:t>xs:attribute</a:t>
            </a:r>
            <a:r>
              <a:rPr lang="de-AT" dirty="0"/>
              <a:t>&gt;</a:t>
            </a:r>
          </a:p>
          <a:p>
            <a:r>
              <a:rPr lang="de-AT" dirty="0"/>
              <a:t>					&lt;/</a:t>
            </a:r>
            <a:r>
              <a:rPr lang="de-AT" dirty="0" err="1"/>
              <a:t>xs:complexType</a:t>
            </a:r>
            <a:r>
              <a:rPr lang="de-AT" dirty="0"/>
              <a:t>&gt;</a:t>
            </a:r>
          </a:p>
          <a:p>
            <a:r>
              <a:rPr lang="de-AT" dirty="0"/>
              <a:t>				&lt;/</a:t>
            </a:r>
            <a:r>
              <a:rPr lang="de-AT" dirty="0" err="1"/>
              <a:t>xs:element</a:t>
            </a:r>
            <a:r>
              <a:rPr lang="de-AT" dirty="0"/>
              <a:t>&gt;</a:t>
            </a:r>
          </a:p>
          <a:p>
            <a:r>
              <a:rPr lang="de-AT" dirty="0"/>
              <a:t>			&lt;/</a:t>
            </a:r>
            <a:r>
              <a:rPr lang="de-AT" dirty="0" err="1"/>
              <a:t>xs:sequence</a:t>
            </a:r>
            <a:r>
              <a:rPr lang="de-AT" dirty="0"/>
              <a:t>&gt;</a:t>
            </a:r>
          </a:p>
          <a:p>
            <a:r>
              <a:rPr lang="de-AT" dirty="0"/>
              <a:t>		&lt;/</a:t>
            </a:r>
            <a:r>
              <a:rPr lang="de-AT" dirty="0" err="1"/>
              <a:t>xs:complexType</a:t>
            </a:r>
            <a:r>
              <a:rPr lang="de-AT" dirty="0"/>
              <a:t>&gt;</a:t>
            </a:r>
          </a:p>
          <a:p>
            <a:r>
              <a:rPr lang="de-AT" dirty="0"/>
              <a:t>	&lt;/</a:t>
            </a:r>
            <a:r>
              <a:rPr lang="de-AT" dirty="0" err="1"/>
              <a:t>xs:element</a:t>
            </a:r>
            <a:r>
              <a:rPr lang="de-AT" dirty="0"/>
              <a:t>&gt;</a:t>
            </a:r>
          </a:p>
          <a:p>
            <a:r>
              <a:rPr lang="de-AT" dirty="0"/>
              <a:t>&lt;/</a:t>
            </a:r>
            <a:r>
              <a:rPr lang="de-AT" dirty="0" err="1"/>
              <a:t>xs:schema</a:t>
            </a:r>
            <a:r>
              <a:rPr lang="de-AT" dirty="0"/>
              <a:t>&gt;</a:t>
            </a:r>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9</a:t>
            </a:fld>
            <a:endParaRPr lang="de-AT" dirty="0"/>
          </a:p>
        </p:txBody>
      </p:sp>
    </p:spTree>
    <p:extLst>
      <p:ext uri="{BB962C8B-B14F-4D97-AF65-F5344CB8AC3E}">
        <p14:creationId xmlns:p14="http://schemas.microsoft.com/office/powerpoint/2010/main" val="371015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Rechteck 5"/>
          <p:cNvSpPr/>
          <p:nvPr userDrawn="1"/>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 name="Titel 1"/>
          <p:cNvSpPr>
            <a:spLocks noGrp="1"/>
          </p:cNvSpPr>
          <p:nvPr>
            <p:ph type="title"/>
          </p:nvPr>
        </p:nvSpPr>
        <p:spPr>
          <a:xfrm>
            <a:off x="395536" y="404664"/>
            <a:ext cx="6048672" cy="1282154"/>
          </a:xfrm>
          <a:noFill/>
        </p:spPr>
        <p:txBody>
          <a:bodyPr>
            <a:normAutofit/>
          </a:bodyPr>
          <a:lstStyle>
            <a:lvl1pPr marL="0" indent="0">
              <a:defRPr sz="3600" b="1">
                <a:effectLst>
                  <a:outerShdw blurRad="38100" dist="38100" dir="2700000" algn="tl">
                    <a:srgbClr val="000000">
                      <a:alpha val="43137"/>
                    </a:srgbClr>
                  </a:outerShdw>
                </a:effectLst>
              </a:defRPr>
            </a:lvl1pPr>
          </a:lstStyle>
          <a:p>
            <a:r>
              <a:rPr lang="de-DE"/>
              <a:t>Titelmasterformat durch Klicken bearbeiten</a:t>
            </a:r>
            <a:endParaRPr lang="de-AT" dirty="0"/>
          </a:p>
        </p:txBody>
      </p:sp>
      <p:sp>
        <p:nvSpPr>
          <p:cNvPr id="3" name="Datumsplatzhalter 2"/>
          <p:cNvSpPr>
            <a:spLocks noGrp="1"/>
          </p:cNvSpPr>
          <p:nvPr>
            <p:ph type="dt" sz="half" idx="10"/>
          </p:nvPr>
        </p:nvSpPr>
        <p:spPr/>
        <p:txBody>
          <a:bodyPr/>
          <a:lstStyle/>
          <a:p>
            <a:fld id="{D0659BA9-D4A2-4974-B0A4-496C727882B1}" type="datetime1">
              <a:rPr lang="de-DE" smtClean="0"/>
              <a:pPr/>
              <a:t>29.11.2016</a:t>
            </a:fld>
            <a:endParaRPr lang="de-DE" dirty="0"/>
          </a:p>
        </p:txBody>
      </p:sp>
      <p:sp>
        <p:nvSpPr>
          <p:cNvPr id="4" name="Fußzeilenplatzhalter 3"/>
          <p:cNvSpPr>
            <a:spLocks noGrp="1"/>
          </p:cNvSpPr>
          <p:nvPr>
            <p:ph type="ftr" sz="quarter" idx="11"/>
          </p:nvPr>
        </p:nvSpPr>
        <p:spPr/>
        <p:txBody>
          <a:bodyPr/>
          <a:lstStyle/>
          <a:p>
            <a:pPr algn="ctr"/>
            <a:r>
              <a:rPr lang="de-DE" dirty="0"/>
              <a:t>PR – C# und .net</a:t>
            </a:r>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
        <p:nvSpPr>
          <p:cNvPr id="8" name="Textfeld 7"/>
          <p:cNvSpPr txBox="1"/>
          <p:nvPr userDrawn="1"/>
        </p:nvSpPr>
        <p:spPr>
          <a:xfrm>
            <a:off x="251520" y="6309320"/>
            <a:ext cx="3240360" cy="369332"/>
          </a:xfrm>
          <a:prstGeom prst="rect">
            <a:avLst/>
          </a:prstGeom>
          <a:noFill/>
        </p:spPr>
        <p:txBody>
          <a:bodyPr wrap="square" rtlCol="0">
            <a:spAutoFit/>
          </a:bodyPr>
          <a:lstStyle/>
          <a:p>
            <a:r>
              <a:rPr lang="de-AT" dirty="0">
                <a:solidFill>
                  <a:schemeClr val="tx1">
                    <a:lumMod val="50000"/>
                    <a:lumOff val="50000"/>
                  </a:schemeClr>
                </a:solidFill>
                <a:effectLst>
                  <a:outerShdw blurRad="38100" dist="38100" dir="2700000" algn="tl">
                    <a:srgbClr val="000000">
                      <a:alpha val="43137"/>
                    </a:srgbClr>
                  </a:outerShdw>
                </a:effectLst>
              </a:rPr>
              <a:t>A</a:t>
            </a:r>
          </a:p>
        </p:txBody>
      </p:sp>
    </p:spTree>
    <p:extLst>
      <p:ext uri="{BB962C8B-B14F-4D97-AF65-F5344CB8AC3E}">
        <p14:creationId xmlns:p14="http://schemas.microsoft.com/office/powerpoint/2010/main" val="18604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1A6FEC-2C28-4AC6-8084-72439C930F7B}" type="datetime1">
              <a:rPr lang="de-DE" smtClean="0"/>
              <a:pPr/>
              <a:t>29.11.2016</a:t>
            </a:fld>
            <a:endParaRPr lang="de-DE" dirty="0"/>
          </a:p>
        </p:txBody>
      </p:sp>
      <p:sp>
        <p:nvSpPr>
          <p:cNvPr id="5" name="Fußzeilenplatzhalter 4"/>
          <p:cNvSpPr>
            <a:spLocks noGrp="1"/>
          </p:cNvSpPr>
          <p:nvPr>
            <p:ph type="ftr" sz="quarter" idx="11"/>
          </p:nvPr>
        </p:nvSpPr>
        <p:spPr/>
        <p:txBody>
          <a:bodyPr/>
          <a:lstStyle/>
          <a:p>
            <a:pPr algn="ctr"/>
            <a:r>
              <a:rPr lang="de-DE" dirty="0"/>
              <a:t>PR – C# und .net</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 o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7380312" y="6298922"/>
            <a:ext cx="936104" cy="365125"/>
          </a:xfrm>
        </p:spPr>
        <p:txBody>
          <a:bodyPr/>
          <a:lstStyle/>
          <a:p>
            <a:fld id="{1CEECB6C-7AC0-49CE-A0AB-6987B2290DED}" type="datetime1">
              <a:rPr lang="de-DE" smtClean="0"/>
              <a:pPr/>
              <a:t>29.11.2016</a:t>
            </a:fld>
            <a:endParaRPr lang="de-DE" dirty="0"/>
          </a:p>
        </p:txBody>
      </p:sp>
      <p:sp>
        <p:nvSpPr>
          <p:cNvPr id="5" name="Fußzeilenplatzhalter 4"/>
          <p:cNvSpPr>
            <a:spLocks noGrp="1"/>
          </p:cNvSpPr>
          <p:nvPr>
            <p:ph type="ftr" sz="quarter" idx="11"/>
          </p:nvPr>
        </p:nvSpPr>
        <p:spPr>
          <a:xfrm>
            <a:off x="4139952" y="6309320"/>
            <a:ext cx="3168352" cy="365125"/>
          </a:xfrm>
        </p:spPr>
        <p:txBody>
          <a:bodyPr/>
          <a:lstStyle/>
          <a:p>
            <a:pPr algn="ctr"/>
            <a:r>
              <a:rPr lang="de-DE" dirty="0"/>
              <a:t>PR – C# und .net</a:t>
            </a:r>
          </a:p>
        </p:txBody>
      </p:sp>
      <p:sp>
        <p:nvSpPr>
          <p:cNvPr id="6" name="Foliennummernplatzhalter 5"/>
          <p:cNvSpPr>
            <a:spLocks noGrp="1"/>
          </p:cNvSpPr>
          <p:nvPr>
            <p:ph type="sldNum" sz="quarter" idx="12"/>
          </p:nvPr>
        </p:nvSpPr>
        <p:spPr>
          <a:xfrm>
            <a:off x="8388424" y="6289093"/>
            <a:ext cx="432048" cy="365125"/>
          </a:xfrm>
        </p:spPr>
        <p:txBody>
          <a:bodyPr/>
          <a:lstStyle/>
          <a:p>
            <a:fld id="{6C6AE60A-B69C-4790-82F7-3882EDF23186}" type="slidenum">
              <a:rPr lang="de-DE" smtClean="0"/>
              <a:pPr/>
              <a:t>‹Nr.›</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D6E0D15-7462-40D7-BBE7-A80B4E765789}" type="datetime1">
              <a:rPr lang="de-DE" smtClean="0"/>
              <a:pPr/>
              <a:t>29.11.2016</a:t>
            </a:fld>
            <a:endParaRPr lang="de-DE" dirty="0"/>
          </a:p>
        </p:txBody>
      </p:sp>
      <p:sp>
        <p:nvSpPr>
          <p:cNvPr id="5" name="Fußzeilenplatzhalter 4"/>
          <p:cNvSpPr>
            <a:spLocks noGrp="1"/>
          </p:cNvSpPr>
          <p:nvPr>
            <p:ph type="ftr" sz="quarter" idx="11"/>
          </p:nvPr>
        </p:nvSpPr>
        <p:spPr/>
        <p:txBody>
          <a:bodyPr/>
          <a:lstStyle/>
          <a:p>
            <a:pPr algn="ctr"/>
            <a:r>
              <a:rPr lang="de-DE" dirty="0"/>
              <a:t>PR – C# und .net</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p>
            <a:fld id="{B74273CE-2723-4D1E-9275-1374613DC6A3}" type="datetime1">
              <a:rPr lang="de-DE" smtClean="0"/>
              <a:pPr/>
              <a:t>29.11.2016</a:t>
            </a:fld>
            <a:endParaRPr lang="de-DE" dirty="0"/>
          </a:p>
        </p:txBody>
      </p:sp>
      <p:sp>
        <p:nvSpPr>
          <p:cNvPr id="4" name="Fußzeilenplatzhalter 3"/>
          <p:cNvSpPr>
            <a:spLocks noGrp="1"/>
          </p:cNvSpPr>
          <p:nvPr>
            <p:ph type="ftr" sz="quarter" idx="11"/>
          </p:nvPr>
        </p:nvSpPr>
        <p:spPr/>
        <p:txBody>
          <a:bodyPr/>
          <a:lstStyle/>
          <a:p>
            <a:pPr algn="ctr"/>
            <a:r>
              <a:rPr lang="de-DE" dirty="0"/>
              <a:t>PR – C# und .net</a:t>
            </a:r>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
        <p:nvSpPr>
          <p:cNvPr id="6" name="Inhaltsplatzhalter 2"/>
          <p:cNvSpPr>
            <a:spLocks noGrp="1"/>
          </p:cNvSpPr>
          <p:nvPr>
            <p:ph idx="1"/>
          </p:nvPr>
        </p:nvSpPr>
        <p:spPr>
          <a:xfrm>
            <a:off x="395536" y="1124744"/>
            <a:ext cx="8424936" cy="500141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58090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4778" y="1124744"/>
            <a:ext cx="4100264"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720208" y="1124744"/>
            <a:ext cx="4100264"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BF736E1C-61AF-4B5F-94AD-292A8821161B}" type="datetime1">
              <a:rPr lang="de-DE" smtClean="0"/>
              <a:pPr/>
              <a:t>29.11.2016</a:t>
            </a:fld>
            <a:endParaRPr lang="de-DE" dirty="0"/>
          </a:p>
        </p:txBody>
      </p:sp>
      <p:sp>
        <p:nvSpPr>
          <p:cNvPr id="6" name="Fußzeilenplatzhalter 5"/>
          <p:cNvSpPr>
            <a:spLocks noGrp="1"/>
          </p:cNvSpPr>
          <p:nvPr>
            <p:ph type="ftr" sz="quarter" idx="11"/>
          </p:nvPr>
        </p:nvSpPr>
        <p:spPr/>
        <p:txBody>
          <a:bodyPr/>
          <a:lstStyle/>
          <a:p>
            <a:pPr algn="ctr"/>
            <a:r>
              <a:rPr lang="de-DE" dirty="0"/>
              <a:t>PR – C# und .net</a:t>
            </a:r>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07B253A-9148-41AA-8104-CF6B296C3813}" type="datetime1">
              <a:rPr lang="de-DE" smtClean="0"/>
              <a:pPr/>
              <a:t>29.11.2016</a:t>
            </a:fld>
            <a:endParaRPr lang="de-DE" dirty="0"/>
          </a:p>
        </p:txBody>
      </p:sp>
      <p:sp>
        <p:nvSpPr>
          <p:cNvPr id="8" name="Fußzeilenplatzhalter 7"/>
          <p:cNvSpPr>
            <a:spLocks noGrp="1"/>
          </p:cNvSpPr>
          <p:nvPr>
            <p:ph type="ftr" sz="quarter" idx="11"/>
          </p:nvPr>
        </p:nvSpPr>
        <p:spPr/>
        <p:txBody>
          <a:bodyPr/>
          <a:lstStyle/>
          <a:p>
            <a:pPr algn="ctr"/>
            <a:r>
              <a:rPr lang="de-DE" dirty="0"/>
              <a:t>PR – C# und .net</a:t>
            </a:r>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89E676A-A8AF-4F77-8884-1612DAC5D386}" type="datetime1">
              <a:rPr lang="de-DE" smtClean="0"/>
              <a:pPr/>
              <a:t>29.11.2016</a:t>
            </a:fld>
            <a:endParaRPr lang="de-DE" dirty="0"/>
          </a:p>
        </p:txBody>
      </p:sp>
      <p:sp>
        <p:nvSpPr>
          <p:cNvPr id="4" name="Fußzeilenplatzhalter 3"/>
          <p:cNvSpPr>
            <a:spLocks noGrp="1"/>
          </p:cNvSpPr>
          <p:nvPr>
            <p:ph type="ftr" sz="quarter" idx="11"/>
          </p:nvPr>
        </p:nvSpPr>
        <p:spPr/>
        <p:txBody>
          <a:bodyPr/>
          <a:lstStyle/>
          <a:p>
            <a:pPr algn="ctr"/>
            <a:r>
              <a:rPr lang="de-DE" dirty="0"/>
              <a:t>PR – C# und .net</a:t>
            </a:r>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CF4A6FA-A494-48E0-9AC7-BC4F1720BBC2}" type="datetime1">
              <a:rPr lang="de-DE" smtClean="0"/>
              <a:pPr/>
              <a:t>29.11.2016</a:t>
            </a:fld>
            <a:endParaRPr lang="de-DE" dirty="0"/>
          </a:p>
        </p:txBody>
      </p:sp>
      <p:sp>
        <p:nvSpPr>
          <p:cNvPr id="3" name="Fußzeilenplatzhalter 2"/>
          <p:cNvSpPr>
            <a:spLocks noGrp="1"/>
          </p:cNvSpPr>
          <p:nvPr>
            <p:ph type="ftr" sz="quarter" idx="11"/>
          </p:nvPr>
        </p:nvSpPr>
        <p:spPr/>
        <p:txBody>
          <a:bodyPr/>
          <a:lstStyle/>
          <a:p>
            <a:pPr algn="ctr"/>
            <a:r>
              <a:rPr lang="de-DE" dirty="0"/>
              <a:t>PR – C# und .net</a:t>
            </a:r>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old">
    <p:spTree>
      <p:nvGrpSpPr>
        <p:cNvPr id="1" name=""/>
        <p:cNvGrpSpPr/>
        <p:nvPr/>
      </p:nvGrpSpPr>
      <p:grpSpPr>
        <a:xfrm>
          <a:off x="0" y="0"/>
          <a:ext cx="0" cy="0"/>
          <a:chOff x="0" y="0"/>
          <a:chExt cx="0" cy="0"/>
        </a:xfrm>
      </p:grpSpPr>
      <p:pic>
        <p:nvPicPr>
          <p:cNvPr id="8" name="Picture 172" descr="MED_Befundung_Banner_Korr01_ECI_A"/>
          <p:cNvPicPr>
            <a:picLocks noChangeAspect="1" noChangeArrowheads="1"/>
          </p:cNvPicPr>
          <p:nvPr userDrawn="1">
            <p:custDataLst>
              <p:tags r:id="rId1"/>
            </p:custDataLst>
          </p:nvPr>
        </p:nvPicPr>
        <p:blipFill>
          <a:blip r:embed="rId3" cstate="print">
            <a:extLst>
              <a:ext uri="{28A0092B-C50C-407E-A947-70E740481C1C}">
                <a14:useLocalDpi xmlns:a14="http://schemas.microsoft.com/office/drawing/2010/main" val="0"/>
              </a:ext>
            </a:extLst>
          </a:blip>
          <a:srcRect l="2980" t="-174" r="13318" b="16530"/>
          <a:stretch>
            <a:fillRect/>
          </a:stretch>
        </p:blipFill>
        <p:spPr bwMode="auto">
          <a:xfrm>
            <a:off x="0" y="-18090"/>
            <a:ext cx="9144000" cy="68760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755576" y="260648"/>
            <a:ext cx="7772400" cy="1470025"/>
          </a:xfrm>
        </p:spPr>
        <p:txBody>
          <a:bodyPr/>
          <a:lstStyle>
            <a:lvl1pPr algn="l">
              <a:defRPr/>
            </a:lvl1pPr>
          </a:lstStyle>
          <a:p>
            <a:r>
              <a:rPr lang="de-DE"/>
              <a:t>Titelmasterformat durch Klicken bearbeiten</a:t>
            </a:r>
          </a:p>
        </p:txBody>
      </p:sp>
      <p:sp>
        <p:nvSpPr>
          <p:cNvPr id="3" name="Untertitel 2"/>
          <p:cNvSpPr>
            <a:spLocks noGrp="1"/>
          </p:cNvSpPr>
          <p:nvPr>
            <p:ph type="subTitle" idx="1"/>
          </p:nvPr>
        </p:nvSpPr>
        <p:spPr>
          <a:xfrm>
            <a:off x="683568" y="206084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ACE89EA-1223-4B0B-89C3-2B45EDFEA5B8}" type="datetime1">
              <a:rPr lang="de-DE" smtClean="0"/>
              <a:pPr/>
              <a:t>29.11.2016</a:t>
            </a:fld>
            <a:endParaRPr lang="de-DE" dirty="0"/>
          </a:p>
        </p:txBody>
      </p:sp>
      <p:sp>
        <p:nvSpPr>
          <p:cNvPr id="5" name="Fußzeilenplatzhalter 4"/>
          <p:cNvSpPr>
            <a:spLocks noGrp="1"/>
          </p:cNvSpPr>
          <p:nvPr>
            <p:ph type="ftr" sz="quarter" idx="11"/>
          </p:nvPr>
        </p:nvSpPr>
        <p:spPr/>
        <p:txBody>
          <a:bodyPr/>
          <a:lstStyle/>
          <a:p>
            <a:pPr algn="ctr"/>
            <a:r>
              <a:rPr lang="de-DE" dirty="0"/>
              <a:t>PR – C# und .net</a:t>
            </a:r>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3B7CE6B2-8CAB-4138-9B8D-D85947345EB6}" type="datetime1">
              <a:rPr lang="de-DE" smtClean="0"/>
              <a:pPr/>
              <a:t>29.11.2016</a:t>
            </a:fld>
            <a:endParaRPr lang="de-DE" dirty="0"/>
          </a:p>
        </p:txBody>
      </p:sp>
      <p:sp>
        <p:nvSpPr>
          <p:cNvPr id="6" name="Fußzeilenplatzhalter 5"/>
          <p:cNvSpPr>
            <a:spLocks noGrp="1"/>
          </p:cNvSpPr>
          <p:nvPr>
            <p:ph type="ftr" sz="quarter" idx="11"/>
          </p:nvPr>
        </p:nvSpPr>
        <p:spPr/>
        <p:txBody>
          <a:bodyPr/>
          <a:lstStyle/>
          <a:p>
            <a:pPr algn="ctr"/>
            <a:r>
              <a:rPr lang="de-DE" dirty="0"/>
              <a:t>PR – C# und .net</a:t>
            </a:r>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9E0846-834F-44D5-BD5B-49A3B76BEE27}" type="datetime1">
              <a:rPr lang="de-DE" smtClean="0"/>
              <a:pPr/>
              <a:t>29.11.2016</a:t>
            </a:fld>
            <a:endParaRPr lang="de-DE" dirty="0"/>
          </a:p>
        </p:txBody>
      </p:sp>
      <p:sp>
        <p:nvSpPr>
          <p:cNvPr id="6" name="Fußzeilenplatzhalter 5"/>
          <p:cNvSpPr>
            <a:spLocks noGrp="1"/>
          </p:cNvSpPr>
          <p:nvPr>
            <p:ph type="ftr" sz="quarter" idx="11"/>
          </p:nvPr>
        </p:nvSpPr>
        <p:spPr/>
        <p:txBody>
          <a:bodyPr/>
          <a:lstStyle/>
          <a:p>
            <a:pPr algn="ctr"/>
            <a:r>
              <a:rPr lang="de-DE" dirty="0"/>
              <a:t>PR – C# und .net</a:t>
            </a:r>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7682" y="202630"/>
            <a:ext cx="8876674" cy="778098"/>
          </a:xfrm>
          <a:prstGeom prst="rect">
            <a:avLst/>
          </a:prstGeom>
          <a:solidFill>
            <a:schemeClr val="bg1"/>
          </a:solidFill>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395536" y="1124744"/>
            <a:ext cx="8424936" cy="5001419"/>
          </a:xfrm>
          <a:prstGeom prst="rect">
            <a:avLst/>
          </a:prstGeom>
        </p:spPr>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7271792" y="6298922"/>
            <a:ext cx="936104"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9CF7F14-78A3-40D6-BCCD-1B0989A7D923}" type="datetime1">
              <a:rPr lang="de-DE" smtClean="0"/>
              <a:pPr/>
              <a:t>29.11.2016</a:t>
            </a:fld>
            <a:endParaRPr lang="de-DE" dirty="0"/>
          </a:p>
        </p:txBody>
      </p:sp>
      <p:sp>
        <p:nvSpPr>
          <p:cNvPr id="5" name="Fußzeilenplatzhalter 4"/>
          <p:cNvSpPr>
            <a:spLocks noGrp="1"/>
          </p:cNvSpPr>
          <p:nvPr>
            <p:ph type="ftr" sz="quarter" idx="3"/>
          </p:nvPr>
        </p:nvSpPr>
        <p:spPr>
          <a:xfrm>
            <a:off x="3995936" y="6309320"/>
            <a:ext cx="3168352"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algn="ctr"/>
            <a:r>
              <a:rPr lang="de-DE" dirty="0"/>
              <a:t>PR – C# und .net</a:t>
            </a:r>
          </a:p>
        </p:txBody>
      </p:sp>
      <p:sp>
        <p:nvSpPr>
          <p:cNvPr id="6" name="Foliennummernplatzhalter 5"/>
          <p:cNvSpPr>
            <a:spLocks noGrp="1"/>
          </p:cNvSpPr>
          <p:nvPr>
            <p:ph type="sldNum" sz="quarter" idx="4"/>
          </p:nvPr>
        </p:nvSpPr>
        <p:spPr>
          <a:xfrm>
            <a:off x="8279904" y="6289093"/>
            <a:ext cx="540568"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C6AE60A-B69C-4790-82F7-3882EDF23186}" type="slidenum">
              <a:rPr lang="de-DE" smtClean="0"/>
              <a:pPr/>
              <a:t>‹Nr.›</a:t>
            </a:fld>
            <a:endParaRPr lang="de-DE" dirty="0"/>
          </a:p>
        </p:txBody>
      </p:sp>
      <p:pic>
        <p:nvPicPr>
          <p:cNvPr id="7" name="Grafik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74" y="6309320"/>
            <a:ext cx="3782786" cy="509789"/>
          </a:xfrm>
          <a:prstGeom prst="rect">
            <a:avLst/>
          </a:prstGeom>
        </p:spPr>
      </p:pic>
      <p:sp>
        <p:nvSpPr>
          <p:cNvPr id="8" name="Textfeld 7"/>
          <p:cNvSpPr txBox="1"/>
          <p:nvPr/>
        </p:nvSpPr>
        <p:spPr>
          <a:xfrm rot="16200000">
            <a:off x="7031797" y="4463534"/>
            <a:ext cx="3888432" cy="523220"/>
          </a:xfrm>
          <a:prstGeom prst="rect">
            <a:avLst/>
          </a:prstGeom>
          <a:noFill/>
        </p:spPr>
        <p:txBody>
          <a:bodyPr wrap="square" rtlCol="0">
            <a:spAutoFit/>
          </a:bodyPr>
          <a:lstStyle/>
          <a:p>
            <a:endParaRPr lang="de-AT" sz="1400" dirty="0">
              <a:solidFill>
                <a:schemeClr val="tx1">
                  <a:lumMod val="65000"/>
                  <a:lumOff val="35000"/>
                </a:schemeClr>
              </a:solidFill>
            </a:endParaRPr>
          </a:p>
          <a:p>
            <a:endParaRPr lang="de-AT" sz="14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2" r:id="rId3"/>
    <p:sldLayoutId id="2147483653" r:id="rId4"/>
    <p:sldLayoutId id="2147483654" r:id="rId5"/>
    <p:sldLayoutId id="2147483655" r:id="rId6"/>
    <p:sldLayoutId id="2147483649" r:id="rId7"/>
    <p:sldLayoutId id="2147483656" r:id="rId8"/>
    <p:sldLayoutId id="2147483657" r:id="rId9"/>
    <p:sldLayoutId id="2147483658" r:id="rId10"/>
    <p:sldLayoutId id="2147483650" r:id="rId11"/>
    <p:sldLayoutId id="2147483659" r:id="rId12"/>
  </p:sldLayoutIdLst>
  <p:hf hdr="0" dt="0"/>
  <p:txStyles>
    <p:titleStyle>
      <a:lvl1pPr marL="273050" indent="0"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404664"/>
            <a:ext cx="7920880" cy="1282154"/>
          </a:xfrm>
        </p:spPr>
        <p:txBody>
          <a:bodyPr>
            <a:normAutofit/>
          </a:bodyPr>
          <a:lstStyle/>
          <a:p>
            <a:r>
              <a:rPr lang="de-AT" dirty="0"/>
              <a:t>POS –  XML Extensible </a:t>
            </a:r>
            <a:r>
              <a:rPr lang="de-AT" dirty="0" err="1"/>
              <a:t>markup</a:t>
            </a:r>
            <a:r>
              <a:rPr lang="de-AT" dirty="0"/>
              <a:t> </a:t>
            </a:r>
            <a:r>
              <a:rPr lang="de-AT" dirty="0" err="1"/>
              <a:t>language</a:t>
            </a:r>
            <a:r>
              <a:rPr lang="de-AT" dirty="0"/>
              <a:t>    </a:t>
            </a:r>
            <a:br>
              <a:rPr lang="de-AT" dirty="0"/>
            </a:br>
            <a:r>
              <a:rPr lang="de-AT" dirty="0"/>
              <a:t>             (in C#)</a:t>
            </a:r>
          </a:p>
        </p:txBody>
      </p:sp>
      <p:pic>
        <p:nvPicPr>
          <p:cNvPr id="4" name="Picture 2" descr="http://www.hcs.harvard.edu/csharp/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556792"/>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73" y="2332621"/>
            <a:ext cx="2847751" cy="3020342"/>
          </a:xfrm>
          <a:prstGeom prst="rect">
            <a:avLst/>
          </a:prstGeom>
        </p:spPr>
      </p:pic>
    </p:spTree>
    <p:extLst>
      <p:ext uri="{BB962C8B-B14F-4D97-AF65-F5344CB8AC3E}">
        <p14:creationId xmlns:p14="http://schemas.microsoft.com/office/powerpoint/2010/main" val="409075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Schema für den Handykatalog</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dirty="0"/>
          </a:p>
        </p:txBody>
      </p:sp>
      <p:sp>
        <p:nvSpPr>
          <p:cNvPr id="5" name="Inhaltsplatzhalter 4"/>
          <p:cNvSpPr>
            <a:spLocks noGrp="1"/>
          </p:cNvSpPr>
          <p:nvPr>
            <p:ph idx="1"/>
          </p:nvPr>
        </p:nvSpPr>
        <p:spPr/>
        <p:txBody>
          <a:bodyPr/>
          <a:lstStyle/>
          <a:p>
            <a:r>
              <a:rPr lang="de-AT" dirty="0"/>
              <a:t>Schema wird daher gerne mit Tools erstellt</a:t>
            </a:r>
          </a:p>
        </p:txBody>
      </p:sp>
      <p:pic>
        <p:nvPicPr>
          <p:cNvPr id="9" name="Grafik 8"/>
          <p:cNvPicPr>
            <a:picLocks noChangeAspect="1"/>
          </p:cNvPicPr>
          <p:nvPr/>
        </p:nvPicPr>
        <p:blipFill>
          <a:blip r:embed="rId3"/>
          <a:stretch>
            <a:fillRect/>
          </a:stretch>
        </p:blipFill>
        <p:spPr>
          <a:xfrm>
            <a:off x="258992" y="1628800"/>
            <a:ext cx="8600000" cy="3619048"/>
          </a:xfrm>
          <a:prstGeom prst="rect">
            <a:avLst/>
          </a:prstGeom>
        </p:spPr>
      </p:pic>
      <p:pic>
        <p:nvPicPr>
          <p:cNvPr id="12" name="Grafik 11"/>
          <p:cNvPicPr>
            <a:picLocks noChangeAspect="1"/>
          </p:cNvPicPr>
          <p:nvPr/>
        </p:nvPicPr>
        <p:blipFill>
          <a:blip r:embed="rId4"/>
          <a:stretch>
            <a:fillRect/>
          </a:stretch>
        </p:blipFill>
        <p:spPr>
          <a:xfrm>
            <a:off x="7187852" y="1001192"/>
            <a:ext cx="1860987" cy="2274539"/>
          </a:xfrm>
          <a:prstGeom prst="rect">
            <a:avLst/>
          </a:prstGeom>
        </p:spPr>
      </p:pic>
      <p:pic>
        <p:nvPicPr>
          <p:cNvPr id="1026" name="Picture 2" descr="C:\Users\psad\AppData\Local\Temp\SNAGHTMLc56577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5" y="4029957"/>
            <a:ext cx="4574863" cy="217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10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Schema Datentypen</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dirty="0"/>
          </a:p>
        </p:txBody>
      </p:sp>
      <p:sp>
        <p:nvSpPr>
          <p:cNvPr id="5" name="Inhaltsplatzhalter 4"/>
          <p:cNvSpPr>
            <a:spLocks noGrp="1"/>
          </p:cNvSpPr>
          <p:nvPr>
            <p:ph idx="1"/>
          </p:nvPr>
        </p:nvSpPr>
        <p:spPr/>
        <p:txBody>
          <a:bodyPr>
            <a:normAutofit/>
          </a:bodyPr>
          <a:lstStyle/>
          <a:p>
            <a:r>
              <a:rPr lang="de-AT" dirty="0"/>
              <a:t>XML Schema erlaubt genaue Datentypdefinitionen</a:t>
            </a:r>
            <a:br>
              <a:rPr lang="de-AT" dirty="0"/>
            </a:br>
            <a:r>
              <a:rPr lang="de-AT" dirty="0"/>
              <a:t>(für Textinhalte in Elementen und Attributen)</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1962154" y="2348879"/>
            <a:ext cx="6927174" cy="3777283"/>
          </a:xfrm>
          <a:prstGeom prst="rect">
            <a:avLst/>
          </a:prstGeom>
        </p:spPr>
      </p:pic>
      <p:pic>
        <p:nvPicPr>
          <p:cNvPr id="8" name="Grafik 7"/>
          <p:cNvPicPr>
            <a:picLocks noChangeAspect="1"/>
          </p:cNvPicPr>
          <p:nvPr/>
        </p:nvPicPr>
        <p:blipFill>
          <a:blip r:embed="rId5"/>
          <a:stretch>
            <a:fillRect/>
          </a:stretch>
        </p:blipFill>
        <p:spPr>
          <a:xfrm>
            <a:off x="179512" y="2204864"/>
            <a:ext cx="3009517" cy="3921298"/>
          </a:xfrm>
          <a:prstGeom prst="rect">
            <a:avLst/>
          </a:prstGeom>
        </p:spPr>
      </p:pic>
    </p:spTree>
    <p:extLst>
      <p:ext uri="{BB962C8B-B14F-4D97-AF65-F5344CB8AC3E}">
        <p14:creationId xmlns:p14="http://schemas.microsoft.com/office/powerpoint/2010/main" val="299103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Schema Beispiel Sozialversicherung</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dirty="0"/>
          </a:p>
        </p:txBody>
      </p:sp>
      <p:sp>
        <p:nvSpPr>
          <p:cNvPr id="5" name="Inhaltsplatzhalter 4"/>
          <p:cNvSpPr>
            <a:spLocks noGrp="1"/>
          </p:cNvSpPr>
          <p:nvPr>
            <p:ph idx="1"/>
          </p:nvPr>
        </p:nvSpPr>
        <p:spPr/>
        <p:txBody>
          <a:bodyPr>
            <a:normAutofit/>
          </a:bodyPr>
          <a:lstStyle/>
          <a:p>
            <a:r>
              <a:rPr lang="de-AT" dirty="0"/>
              <a:t>XML ist</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16000" y="1124744"/>
            <a:ext cx="7236296" cy="2789542"/>
          </a:xfrm>
          <a:prstGeom prst="rect">
            <a:avLst/>
          </a:prstGeom>
        </p:spPr>
      </p:pic>
      <p:pic>
        <p:nvPicPr>
          <p:cNvPr id="8" name="Grafik 7"/>
          <p:cNvPicPr>
            <a:picLocks noChangeAspect="1"/>
          </p:cNvPicPr>
          <p:nvPr/>
        </p:nvPicPr>
        <p:blipFill>
          <a:blip r:embed="rId5"/>
          <a:stretch>
            <a:fillRect/>
          </a:stretch>
        </p:blipFill>
        <p:spPr>
          <a:xfrm>
            <a:off x="2990088" y="3061858"/>
            <a:ext cx="6100685" cy="3247462"/>
          </a:xfrm>
          <a:prstGeom prst="rect">
            <a:avLst/>
          </a:prstGeom>
        </p:spPr>
      </p:pic>
    </p:spTree>
    <p:extLst>
      <p:ext uri="{BB962C8B-B14F-4D97-AF65-F5344CB8AC3E}">
        <p14:creationId xmlns:p14="http://schemas.microsoft.com/office/powerpoint/2010/main" val="204894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Namensräume (wie in Java, C#)</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13</a:t>
            </a:fld>
            <a:endParaRPr lang="de-DE" dirty="0"/>
          </a:p>
        </p:txBody>
      </p:sp>
      <p:sp>
        <p:nvSpPr>
          <p:cNvPr id="5" name="Inhaltsplatzhalter 4"/>
          <p:cNvSpPr>
            <a:spLocks noGrp="1"/>
          </p:cNvSpPr>
          <p:nvPr>
            <p:ph idx="1"/>
          </p:nvPr>
        </p:nvSpPr>
        <p:spPr/>
        <p:txBody>
          <a:bodyPr>
            <a:normAutofit/>
          </a:bodyPr>
          <a:lstStyle/>
          <a:p>
            <a:r>
              <a:rPr lang="de-AT" dirty="0"/>
              <a:t>XML Namensräume machen Namen eindeutig</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325659" y="1779057"/>
            <a:ext cx="8533333" cy="4428571"/>
          </a:xfrm>
          <a:prstGeom prst="rect">
            <a:avLst/>
          </a:prstGeom>
        </p:spPr>
      </p:pic>
    </p:spTree>
    <p:extLst>
      <p:ext uri="{BB962C8B-B14F-4D97-AF65-F5344CB8AC3E}">
        <p14:creationId xmlns:p14="http://schemas.microsoft.com/office/powerpoint/2010/main" val="75156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a:t>
            </a:r>
            <a:r>
              <a:rPr lang="de-AT" dirty="0" err="1"/>
              <a:t>Xpath</a:t>
            </a:r>
            <a:r>
              <a:rPr lang="de-AT" dirty="0"/>
              <a:t> – eine sehr komfortable Abfragesprache</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14</a:t>
            </a:fld>
            <a:endParaRPr lang="de-DE" dirty="0"/>
          </a:p>
        </p:txBody>
      </p:sp>
      <p:sp>
        <p:nvSpPr>
          <p:cNvPr id="5" name="Inhaltsplatzhalter 4"/>
          <p:cNvSpPr>
            <a:spLocks noGrp="1"/>
          </p:cNvSpPr>
          <p:nvPr>
            <p:ph idx="1"/>
          </p:nvPr>
        </p:nvSpPr>
        <p:spPr/>
        <p:txBody>
          <a:bodyPr>
            <a:normAutofit/>
          </a:bodyPr>
          <a:lstStyle/>
          <a:p>
            <a:r>
              <a:rPr lang="de-AT" dirty="0" err="1"/>
              <a:t>Xpath</a:t>
            </a:r>
            <a:r>
              <a:rPr lang="de-AT" dirty="0"/>
              <a:t> ist die ältere und fast immer verfügbare Abfragesprache -  </a:t>
            </a:r>
            <a:r>
              <a:rPr lang="de-AT" sz="2400" dirty="0"/>
              <a:t>liefert XML (Teil)mengen als Ergebnis</a:t>
            </a:r>
          </a:p>
          <a:p>
            <a:r>
              <a:rPr lang="de-AT" dirty="0"/>
              <a:t>Weil XML (wie auch </a:t>
            </a:r>
            <a:r>
              <a:rPr lang="de-AT" dirty="0" err="1"/>
              <a:t>Filesyteme</a:t>
            </a:r>
            <a:r>
              <a:rPr lang="de-AT" dirty="0"/>
              <a:t>) hierarchisch ist, ist die Syntax einem Pfadnamen nachempfunden</a:t>
            </a:r>
          </a:p>
          <a:p>
            <a:r>
              <a:rPr lang="de-AT" dirty="0">
                <a:solidFill>
                  <a:srgbClr val="C00000"/>
                </a:solidFill>
              </a:rPr>
              <a:t>/</a:t>
            </a:r>
            <a:r>
              <a:rPr lang="de-AT" dirty="0" err="1">
                <a:solidFill>
                  <a:srgbClr val="C00000"/>
                </a:solidFill>
              </a:rPr>
              <a:t>HandyKatalog</a:t>
            </a:r>
            <a:r>
              <a:rPr lang="de-AT" dirty="0">
                <a:solidFill>
                  <a:srgbClr val="C00000"/>
                </a:solidFill>
              </a:rPr>
              <a:t>/Hersteller/</a:t>
            </a:r>
            <a:r>
              <a:rPr lang="de-AT" dirty="0" err="1">
                <a:solidFill>
                  <a:srgbClr val="C00000"/>
                </a:solidFill>
              </a:rPr>
              <a:t>HerstellerNr</a:t>
            </a:r>
            <a:r>
              <a:rPr lang="de-AT" dirty="0">
                <a:solidFill>
                  <a:srgbClr val="C00000"/>
                </a:solidFill>
              </a:rPr>
              <a:t> </a:t>
            </a:r>
            <a:br>
              <a:rPr lang="de-AT" dirty="0"/>
            </a:br>
            <a:r>
              <a:rPr lang="de-AT" sz="2000" dirty="0"/>
              <a:t>liefert alle </a:t>
            </a:r>
            <a:r>
              <a:rPr lang="de-AT" sz="2000" dirty="0" err="1"/>
              <a:t>HerstellerNr</a:t>
            </a:r>
            <a:r>
              <a:rPr lang="de-AT" sz="2000" dirty="0"/>
              <a:t> Elemente in der angegebenen Hierarchie</a:t>
            </a:r>
          </a:p>
          <a:p>
            <a:r>
              <a:rPr lang="de-AT" dirty="0">
                <a:solidFill>
                  <a:srgbClr val="C00000"/>
                </a:solidFill>
              </a:rPr>
              <a:t>/</a:t>
            </a:r>
            <a:r>
              <a:rPr lang="de-AT" dirty="0" err="1">
                <a:solidFill>
                  <a:srgbClr val="C00000"/>
                </a:solidFill>
              </a:rPr>
              <a:t>HandyKatalog</a:t>
            </a:r>
            <a:r>
              <a:rPr lang="de-AT" dirty="0">
                <a:solidFill>
                  <a:srgbClr val="C00000"/>
                </a:solidFill>
              </a:rPr>
              <a:t>/*/</a:t>
            </a:r>
            <a:r>
              <a:rPr lang="de-AT" dirty="0" err="1">
                <a:solidFill>
                  <a:srgbClr val="C00000"/>
                </a:solidFill>
              </a:rPr>
              <a:t>HerstellerNr</a:t>
            </a:r>
            <a:br>
              <a:rPr lang="de-AT" dirty="0"/>
            </a:br>
            <a:r>
              <a:rPr lang="de-AT" sz="2000" dirty="0"/>
              <a:t>alle </a:t>
            </a:r>
            <a:r>
              <a:rPr lang="de-AT" sz="2000" dirty="0" err="1"/>
              <a:t>HerstellerNr</a:t>
            </a:r>
            <a:r>
              <a:rPr lang="de-AT" sz="2000" dirty="0"/>
              <a:t> Elemente in 3. Hierarchiestufe, *=beliebiger Elementname </a:t>
            </a:r>
          </a:p>
          <a:p>
            <a:r>
              <a:rPr lang="de-AT" dirty="0">
                <a:solidFill>
                  <a:srgbClr val="C00000"/>
                </a:solidFill>
              </a:rPr>
              <a:t>//</a:t>
            </a:r>
            <a:r>
              <a:rPr lang="de-AT" dirty="0" err="1">
                <a:solidFill>
                  <a:srgbClr val="C00000"/>
                </a:solidFill>
              </a:rPr>
              <a:t>HerstellerNr</a:t>
            </a:r>
            <a:r>
              <a:rPr lang="de-AT" dirty="0">
                <a:solidFill>
                  <a:srgbClr val="C00000"/>
                </a:solidFill>
              </a:rPr>
              <a:t>  </a:t>
            </a:r>
            <a:r>
              <a:rPr lang="de-AT" sz="2000" dirty="0"/>
              <a:t>alle </a:t>
            </a:r>
            <a:r>
              <a:rPr lang="de-AT" sz="2000" dirty="0" err="1"/>
              <a:t>HerstellerNr</a:t>
            </a:r>
            <a:r>
              <a:rPr lang="de-AT" sz="2000" dirty="0"/>
              <a:t> Elemente, egal wo in der </a:t>
            </a:r>
            <a:r>
              <a:rPr lang="de-AT" sz="2000" dirty="0" err="1"/>
              <a:t>Hierachie</a:t>
            </a:r>
            <a:endParaRPr lang="de-AT" sz="2000" dirty="0"/>
          </a:p>
          <a:p>
            <a:r>
              <a:rPr lang="de-AT" dirty="0">
                <a:solidFill>
                  <a:srgbClr val="C00000"/>
                </a:solidFill>
              </a:rPr>
              <a:t>/</a:t>
            </a:r>
            <a:r>
              <a:rPr lang="de-AT" dirty="0" err="1">
                <a:solidFill>
                  <a:srgbClr val="C00000"/>
                </a:solidFill>
              </a:rPr>
              <a:t>HandyKatalog</a:t>
            </a:r>
            <a:r>
              <a:rPr lang="de-AT" dirty="0">
                <a:solidFill>
                  <a:srgbClr val="C00000"/>
                </a:solidFill>
              </a:rPr>
              <a:t>//</a:t>
            </a:r>
            <a:r>
              <a:rPr lang="de-AT" dirty="0" err="1">
                <a:solidFill>
                  <a:srgbClr val="C00000"/>
                </a:solidFill>
              </a:rPr>
              <a:t>HerstellerNr</a:t>
            </a:r>
            <a:r>
              <a:rPr lang="de-AT" dirty="0">
                <a:solidFill>
                  <a:srgbClr val="C00000"/>
                </a:solidFill>
              </a:rPr>
              <a:t> </a:t>
            </a:r>
            <a:br>
              <a:rPr lang="de-AT" dirty="0"/>
            </a:br>
            <a:r>
              <a:rPr lang="de-AT" sz="2000" dirty="0">
                <a:solidFill>
                  <a:prstClr val="black"/>
                </a:solidFill>
              </a:rPr>
              <a:t>alle </a:t>
            </a:r>
            <a:r>
              <a:rPr lang="de-AT" sz="2000" dirty="0" err="1">
                <a:solidFill>
                  <a:prstClr val="black"/>
                </a:solidFill>
              </a:rPr>
              <a:t>HerstellerNr</a:t>
            </a:r>
            <a:r>
              <a:rPr lang="de-AT" sz="2000" dirty="0">
                <a:solidFill>
                  <a:prstClr val="black"/>
                </a:solidFill>
              </a:rPr>
              <a:t> Elemente, irgendwo unterhalb des </a:t>
            </a:r>
            <a:r>
              <a:rPr lang="de-AT" sz="2000" dirty="0" err="1">
                <a:solidFill>
                  <a:prstClr val="black"/>
                </a:solidFill>
              </a:rPr>
              <a:t>HandyKatalog</a:t>
            </a:r>
            <a:r>
              <a:rPr lang="de-AT" sz="2000" dirty="0">
                <a:solidFill>
                  <a:prstClr val="black"/>
                </a:solidFill>
              </a:rPr>
              <a:t> Elements</a:t>
            </a:r>
            <a:endParaRPr lang="de-AT" dirty="0"/>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84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a:t>
            </a:r>
            <a:r>
              <a:rPr lang="de-AT" dirty="0" err="1"/>
              <a:t>Xpath</a:t>
            </a:r>
            <a:r>
              <a:rPr lang="de-AT" dirty="0"/>
              <a:t> – eine sehr komfortable Abfragesprache</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15</a:t>
            </a:fld>
            <a:endParaRPr lang="de-DE" dirty="0"/>
          </a:p>
        </p:txBody>
      </p:sp>
      <p:sp>
        <p:nvSpPr>
          <p:cNvPr id="5" name="Inhaltsplatzhalter 4"/>
          <p:cNvSpPr>
            <a:spLocks noGrp="1"/>
          </p:cNvSpPr>
          <p:nvPr>
            <p:ph idx="1"/>
          </p:nvPr>
        </p:nvSpPr>
        <p:spPr/>
        <p:txBody>
          <a:bodyPr>
            <a:normAutofit/>
          </a:bodyPr>
          <a:lstStyle/>
          <a:p>
            <a:r>
              <a:rPr lang="de-AT" dirty="0"/>
              <a:t>/ oder // regeln Hierarchie, [   ] erlaubt Bedingungen</a:t>
            </a:r>
          </a:p>
          <a:p>
            <a:r>
              <a:rPr lang="de-AT" dirty="0">
                <a:solidFill>
                  <a:srgbClr val="C00000"/>
                </a:solidFill>
              </a:rPr>
              <a:t>//Modell[Preis] </a:t>
            </a:r>
            <a:br>
              <a:rPr lang="de-AT" dirty="0"/>
            </a:br>
            <a:r>
              <a:rPr lang="de-AT" sz="2000" dirty="0"/>
              <a:t>liefert Modell Elemente, welche ein Preis Element enthalten</a:t>
            </a:r>
          </a:p>
          <a:p>
            <a:r>
              <a:rPr lang="de-AT" dirty="0">
                <a:solidFill>
                  <a:srgbClr val="C00000"/>
                </a:solidFill>
              </a:rPr>
              <a:t>//Hersteller[</a:t>
            </a:r>
            <a:r>
              <a:rPr lang="de-AT" dirty="0" err="1">
                <a:solidFill>
                  <a:srgbClr val="C00000"/>
                </a:solidFill>
              </a:rPr>
              <a:t>HerstellerNr</a:t>
            </a:r>
            <a:r>
              <a:rPr lang="de-AT" dirty="0">
                <a:solidFill>
                  <a:srgbClr val="C00000"/>
                </a:solidFill>
              </a:rPr>
              <a:t>]/Modell[Preis]</a:t>
            </a:r>
            <a:br>
              <a:rPr lang="de-AT" dirty="0"/>
            </a:br>
            <a:r>
              <a:rPr lang="de-AT" sz="2000" dirty="0"/>
              <a:t>liefert Modell Elemente (innerhalb eines Herstellers mit existentem </a:t>
            </a:r>
            <a:r>
              <a:rPr lang="de-AT" sz="2000" dirty="0" err="1"/>
              <a:t>HerstellerNr</a:t>
            </a:r>
            <a:r>
              <a:rPr lang="de-AT" sz="2000" dirty="0"/>
              <a:t> Element), welche ein Preis Element beinhalten</a:t>
            </a:r>
          </a:p>
          <a:p>
            <a:r>
              <a:rPr lang="de-AT" dirty="0">
                <a:solidFill>
                  <a:srgbClr val="C00000"/>
                </a:solidFill>
              </a:rPr>
              <a:t>//Modell[Gewicht = "141g"] </a:t>
            </a:r>
            <a:br>
              <a:rPr lang="de-AT" dirty="0">
                <a:solidFill>
                  <a:srgbClr val="C00000"/>
                </a:solidFill>
              </a:rPr>
            </a:br>
            <a:r>
              <a:rPr lang="de-AT" sz="2000" dirty="0"/>
              <a:t>liefert Modelle, die ein Gewicht-Element mit Textinhalt „141g“ beinhalten</a:t>
            </a:r>
          </a:p>
          <a:p>
            <a:r>
              <a:rPr lang="de-AT" dirty="0">
                <a:solidFill>
                  <a:srgbClr val="C00000"/>
                </a:solidFill>
              </a:rPr>
              <a:t>//Modell[@</a:t>
            </a:r>
            <a:r>
              <a:rPr lang="de-AT" dirty="0" err="1">
                <a:solidFill>
                  <a:srgbClr val="C00000"/>
                </a:solidFill>
              </a:rPr>
              <a:t>name</a:t>
            </a:r>
            <a:r>
              <a:rPr lang="de-AT" dirty="0">
                <a:solidFill>
                  <a:srgbClr val="C00000"/>
                </a:solidFill>
              </a:rPr>
              <a:t> = "7110"]</a:t>
            </a:r>
            <a:br>
              <a:rPr lang="de-AT" dirty="0"/>
            </a:br>
            <a:r>
              <a:rPr lang="de-AT" sz="2000" dirty="0">
                <a:solidFill>
                  <a:prstClr val="black"/>
                </a:solidFill>
              </a:rPr>
              <a:t>liefert Modelle, wo das Attribut Name gleich 7110 ist   (@ für Attribute)</a:t>
            </a:r>
          </a:p>
          <a:p>
            <a:r>
              <a:rPr lang="de-AT" dirty="0">
                <a:solidFill>
                  <a:srgbClr val="C00000"/>
                </a:solidFill>
              </a:rPr>
              <a:t>//Preis[</a:t>
            </a:r>
            <a:r>
              <a:rPr lang="de-AT" dirty="0" err="1">
                <a:solidFill>
                  <a:srgbClr val="C00000"/>
                </a:solidFill>
              </a:rPr>
              <a:t>text</a:t>
            </a:r>
            <a:r>
              <a:rPr lang="de-AT" dirty="0">
                <a:solidFill>
                  <a:srgbClr val="C00000"/>
                </a:solidFill>
              </a:rPr>
              <a:t>() &lt; 1000]</a:t>
            </a:r>
            <a:br>
              <a:rPr lang="de-AT" dirty="0">
                <a:solidFill>
                  <a:srgbClr val="C00000"/>
                </a:solidFill>
              </a:rPr>
            </a:br>
            <a:r>
              <a:rPr lang="de-AT" sz="2000" dirty="0">
                <a:solidFill>
                  <a:prstClr val="black"/>
                </a:solidFill>
              </a:rPr>
              <a:t>liefert Preis Elemente, mit (Text-)</a:t>
            </a:r>
            <a:r>
              <a:rPr lang="de-AT" sz="2000" dirty="0" err="1">
                <a:solidFill>
                  <a:prstClr val="black"/>
                </a:solidFill>
              </a:rPr>
              <a:t>inhalt</a:t>
            </a:r>
            <a:r>
              <a:rPr lang="de-AT" sz="2000" dirty="0">
                <a:solidFill>
                  <a:prstClr val="black"/>
                </a:solidFill>
              </a:rPr>
              <a:t> &lt; 1000       (numerischer Vergleich)</a:t>
            </a:r>
            <a:endParaRPr lang="de-AT" sz="2000" dirty="0">
              <a:solidFill>
                <a:srgbClr val="C00000"/>
              </a:solidFill>
            </a:endParaRP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48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a:t>
            </a:r>
            <a:r>
              <a:rPr lang="de-AT" dirty="0" err="1"/>
              <a:t>Xpath</a:t>
            </a:r>
            <a:r>
              <a:rPr lang="de-AT" dirty="0"/>
              <a:t> – eine sehr komfortable Abfragesprache</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dirty="0"/>
          </a:p>
        </p:txBody>
      </p:sp>
      <p:sp>
        <p:nvSpPr>
          <p:cNvPr id="5" name="Inhaltsplatzhalter 4"/>
          <p:cNvSpPr>
            <a:spLocks noGrp="1"/>
          </p:cNvSpPr>
          <p:nvPr>
            <p:ph idx="1"/>
          </p:nvPr>
        </p:nvSpPr>
        <p:spPr/>
        <p:txBody>
          <a:bodyPr>
            <a:normAutofit/>
          </a:bodyPr>
          <a:lstStyle/>
          <a:p>
            <a:r>
              <a:rPr lang="de-AT" dirty="0"/>
              <a:t>* als Wildcard, viele Funktionen verfügbar</a:t>
            </a:r>
          </a:p>
          <a:p>
            <a:r>
              <a:rPr lang="de-AT" dirty="0">
                <a:solidFill>
                  <a:srgbClr val="C00000"/>
                </a:solidFill>
              </a:rPr>
              <a:t>//*[@</a:t>
            </a:r>
            <a:r>
              <a:rPr lang="de-AT" dirty="0" err="1">
                <a:solidFill>
                  <a:srgbClr val="C00000"/>
                </a:solidFill>
              </a:rPr>
              <a:t>name</a:t>
            </a:r>
            <a:r>
              <a:rPr lang="de-AT" dirty="0">
                <a:solidFill>
                  <a:srgbClr val="C00000"/>
                </a:solidFill>
              </a:rPr>
              <a:t>] </a:t>
            </a:r>
            <a:br>
              <a:rPr lang="de-AT" dirty="0"/>
            </a:br>
            <a:r>
              <a:rPr lang="de-AT" sz="2000" dirty="0"/>
              <a:t>liefert alle Elemente, welche über ein Attribut Name verfügen</a:t>
            </a:r>
          </a:p>
          <a:p>
            <a:r>
              <a:rPr lang="de-AT" dirty="0">
                <a:solidFill>
                  <a:srgbClr val="C00000"/>
                </a:solidFill>
              </a:rPr>
              <a:t>//Modell[</a:t>
            </a:r>
            <a:r>
              <a:rPr lang="de-AT" dirty="0" err="1">
                <a:solidFill>
                  <a:srgbClr val="C00000"/>
                </a:solidFill>
              </a:rPr>
              <a:t>count</a:t>
            </a:r>
            <a:r>
              <a:rPr lang="de-AT" dirty="0">
                <a:solidFill>
                  <a:srgbClr val="C00000"/>
                </a:solidFill>
              </a:rPr>
              <a:t>(Preis) &gt; 1]</a:t>
            </a:r>
            <a:br>
              <a:rPr lang="de-AT" dirty="0"/>
            </a:br>
            <a:r>
              <a:rPr lang="de-AT" sz="2000" dirty="0"/>
              <a:t>liefert Modell Elemente, welche mehr als ein Preis Element beinhalten</a:t>
            </a:r>
          </a:p>
          <a:p>
            <a:r>
              <a:rPr lang="de-AT" dirty="0">
                <a:solidFill>
                  <a:srgbClr val="C00000"/>
                </a:solidFill>
              </a:rPr>
              <a:t>//Gewicht[</a:t>
            </a:r>
            <a:r>
              <a:rPr lang="de-AT" dirty="0" err="1">
                <a:solidFill>
                  <a:srgbClr val="C00000"/>
                </a:solidFill>
              </a:rPr>
              <a:t>ends-with</a:t>
            </a:r>
            <a:r>
              <a:rPr lang="de-AT" dirty="0">
                <a:solidFill>
                  <a:srgbClr val="C00000"/>
                </a:solidFill>
              </a:rPr>
              <a:t>(</a:t>
            </a:r>
            <a:r>
              <a:rPr lang="de-AT" dirty="0" err="1">
                <a:solidFill>
                  <a:srgbClr val="C00000"/>
                </a:solidFill>
              </a:rPr>
              <a:t>text</a:t>
            </a:r>
            <a:r>
              <a:rPr lang="de-AT" dirty="0">
                <a:solidFill>
                  <a:srgbClr val="C00000"/>
                </a:solidFill>
              </a:rPr>
              <a:t>(), "g")] </a:t>
            </a:r>
            <a:br>
              <a:rPr lang="de-AT" dirty="0">
                <a:solidFill>
                  <a:srgbClr val="C00000"/>
                </a:solidFill>
              </a:rPr>
            </a:br>
            <a:r>
              <a:rPr lang="de-AT" sz="2000" dirty="0"/>
              <a:t>liefert Gewicht-Elemente deren Textinhalt mit „g“ endet</a:t>
            </a:r>
          </a:p>
          <a:p>
            <a:r>
              <a:rPr lang="de-AT" dirty="0">
                <a:solidFill>
                  <a:srgbClr val="C00000"/>
                </a:solidFill>
              </a:rPr>
              <a:t>…Modell[1]            …Modell[last()]</a:t>
            </a:r>
            <a:br>
              <a:rPr lang="de-AT" dirty="0"/>
            </a:br>
            <a:r>
              <a:rPr lang="de-AT" sz="2000" dirty="0">
                <a:solidFill>
                  <a:prstClr val="black"/>
                </a:solidFill>
              </a:rPr>
              <a:t>liefert erstes oder letztes Modell Element (z.B. unter Hersteller anwendbar)</a:t>
            </a:r>
          </a:p>
          <a:p>
            <a:r>
              <a:rPr lang="de-AT" dirty="0">
                <a:solidFill>
                  <a:srgbClr val="C00000"/>
                </a:solidFill>
              </a:rPr>
              <a:t>/*/*</a:t>
            </a:r>
            <a:br>
              <a:rPr lang="de-AT" dirty="0">
                <a:solidFill>
                  <a:srgbClr val="C00000"/>
                </a:solidFill>
              </a:rPr>
            </a:br>
            <a:r>
              <a:rPr lang="de-AT" sz="2000" dirty="0">
                <a:solidFill>
                  <a:prstClr val="black"/>
                </a:solidFill>
              </a:rPr>
              <a:t>liefert die Elemente auf der 2. Ebene (ohne Wurzelelement)</a:t>
            </a:r>
            <a:endParaRPr lang="de-AT" sz="2000" dirty="0">
              <a:solidFill>
                <a:srgbClr val="C00000"/>
              </a:solidFill>
            </a:endParaRP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68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XSLT – das Transformationstool</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dirty="0"/>
          </a:p>
        </p:txBody>
      </p:sp>
      <p:sp>
        <p:nvSpPr>
          <p:cNvPr id="5" name="Inhaltsplatzhalter 4"/>
          <p:cNvSpPr>
            <a:spLocks noGrp="1"/>
          </p:cNvSpPr>
          <p:nvPr>
            <p:ph idx="1"/>
          </p:nvPr>
        </p:nvSpPr>
        <p:spPr/>
        <p:txBody>
          <a:bodyPr>
            <a:normAutofit/>
          </a:bodyPr>
          <a:lstStyle/>
          <a:p>
            <a:r>
              <a:rPr lang="de-AT" dirty="0"/>
              <a:t>XSLT</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p:nvPicPr>
        <p:blipFill>
          <a:blip r:embed="rId4"/>
          <a:stretch>
            <a:fillRect/>
          </a:stretch>
        </p:blipFill>
        <p:spPr>
          <a:xfrm>
            <a:off x="179512" y="2731438"/>
            <a:ext cx="2438095" cy="3476190"/>
          </a:xfrm>
          <a:prstGeom prst="rect">
            <a:avLst/>
          </a:prstGeom>
        </p:spPr>
      </p:pic>
      <p:pic>
        <p:nvPicPr>
          <p:cNvPr id="9" name="Grafik 8"/>
          <p:cNvPicPr>
            <a:picLocks noChangeAspect="1"/>
          </p:cNvPicPr>
          <p:nvPr/>
        </p:nvPicPr>
        <p:blipFill>
          <a:blip r:embed="rId5"/>
          <a:stretch>
            <a:fillRect/>
          </a:stretch>
        </p:blipFill>
        <p:spPr>
          <a:xfrm>
            <a:off x="2195736" y="911231"/>
            <a:ext cx="2800000" cy="3352381"/>
          </a:xfrm>
          <a:prstGeom prst="rect">
            <a:avLst/>
          </a:prstGeom>
        </p:spPr>
      </p:pic>
      <p:pic>
        <p:nvPicPr>
          <p:cNvPr id="11" name="Grafik 10"/>
          <p:cNvPicPr>
            <a:picLocks noChangeAspect="1"/>
          </p:cNvPicPr>
          <p:nvPr/>
        </p:nvPicPr>
        <p:blipFill>
          <a:blip r:embed="rId6"/>
          <a:stretch>
            <a:fillRect/>
          </a:stretch>
        </p:blipFill>
        <p:spPr>
          <a:xfrm>
            <a:off x="2133672" y="2284352"/>
            <a:ext cx="6038728" cy="4095929"/>
          </a:xfrm>
          <a:prstGeom prst="rect">
            <a:avLst/>
          </a:prstGeom>
          <a:ln w="12700">
            <a:solidFill>
              <a:schemeClr val="accent1"/>
            </a:solidFill>
          </a:ln>
        </p:spPr>
      </p:pic>
      <p:pic>
        <p:nvPicPr>
          <p:cNvPr id="10" name="Grafik 9"/>
          <p:cNvPicPr>
            <a:picLocks noChangeAspect="1"/>
          </p:cNvPicPr>
          <p:nvPr/>
        </p:nvPicPr>
        <p:blipFill>
          <a:blip r:embed="rId7"/>
          <a:stretch>
            <a:fillRect/>
          </a:stretch>
        </p:blipFill>
        <p:spPr>
          <a:xfrm>
            <a:off x="5631159" y="1700808"/>
            <a:ext cx="3503223" cy="1408243"/>
          </a:xfrm>
          <a:prstGeom prst="rect">
            <a:avLst/>
          </a:prstGeom>
        </p:spPr>
      </p:pic>
      <p:sp>
        <p:nvSpPr>
          <p:cNvPr id="12" name="Pfeil: gebogen 11"/>
          <p:cNvSpPr/>
          <p:nvPr/>
        </p:nvSpPr>
        <p:spPr>
          <a:xfrm>
            <a:off x="806496" y="1772817"/>
            <a:ext cx="1296144" cy="88661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13" name="Pfeil: nach rechts 12"/>
          <p:cNvSpPr/>
          <p:nvPr/>
        </p:nvSpPr>
        <p:spPr>
          <a:xfrm>
            <a:off x="4860032" y="1772817"/>
            <a:ext cx="771127" cy="443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1430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XSLT – das Transformationstool</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dirty="0"/>
          </a:p>
        </p:txBody>
      </p:sp>
      <p:sp>
        <p:nvSpPr>
          <p:cNvPr id="5" name="Inhaltsplatzhalter 4"/>
          <p:cNvSpPr>
            <a:spLocks noGrp="1"/>
          </p:cNvSpPr>
          <p:nvPr>
            <p:ph idx="1"/>
          </p:nvPr>
        </p:nvSpPr>
        <p:spPr/>
        <p:txBody>
          <a:bodyPr>
            <a:normAutofit/>
          </a:bodyPr>
          <a:lstStyle/>
          <a:p>
            <a:r>
              <a:rPr lang="de-AT" dirty="0"/>
              <a:t>XSLT </a:t>
            </a:r>
            <a:r>
              <a:rPr lang="de-AT" sz="2000" dirty="0" err="1"/>
              <a:t>EXtensible</a:t>
            </a:r>
            <a:r>
              <a:rPr lang="de-AT" sz="2000" dirty="0"/>
              <a:t> Stylesheet Language Transformation</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11487" y="1733712"/>
            <a:ext cx="9144000" cy="4366210"/>
          </a:xfrm>
          <a:prstGeom prst="rect">
            <a:avLst/>
          </a:prstGeom>
        </p:spPr>
      </p:pic>
      <p:pic>
        <p:nvPicPr>
          <p:cNvPr id="8" name="Grafik 7"/>
          <p:cNvPicPr>
            <a:picLocks noChangeAspect="1"/>
          </p:cNvPicPr>
          <p:nvPr/>
        </p:nvPicPr>
        <p:blipFill>
          <a:blip r:embed="rId5"/>
          <a:stretch>
            <a:fillRect/>
          </a:stretch>
        </p:blipFill>
        <p:spPr>
          <a:xfrm>
            <a:off x="6557849" y="407402"/>
            <a:ext cx="2586151" cy="1039594"/>
          </a:xfrm>
          <a:prstGeom prst="rect">
            <a:avLst/>
          </a:prstGeom>
        </p:spPr>
      </p:pic>
    </p:spTree>
    <p:extLst>
      <p:ext uri="{BB962C8B-B14F-4D97-AF65-F5344CB8AC3E}">
        <p14:creationId xmlns:p14="http://schemas.microsoft.com/office/powerpoint/2010/main" val="344884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aus Programmiersprachen</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dirty="0"/>
          </a:p>
        </p:txBody>
      </p:sp>
      <p:sp>
        <p:nvSpPr>
          <p:cNvPr id="5" name="Inhaltsplatzhalter 4"/>
          <p:cNvSpPr>
            <a:spLocks noGrp="1"/>
          </p:cNvSpPr>
          <p:nvPr>
            <p:ph idx="1"/>
          </p:nvPr>
        </p:nvSpPr>
        <p:spPr/>
        <p:txBody>
          <a:bodyPr>
            <a:normAutofit/>
          </a:bodyPr>
          <a:lstStyle/>
          <a:p>
            <a:r>
              <a:rPr lang="de-AT" dirty="0"/>
              <a:t>XML ist aus allen Programmiersprachen benutzbar, in jedem Fall gibt es vorhandene Bibliotheken</a:t>
            </a:r>
          </a:p>
          <a:p>
            <a:r>
              <a:rPr lang="de-AT" dirty="0">
                <a:solidFill>
                  <a:srgbClr val="FF0000"/>
                </a:solidFill>
              </a:rPr>
              <a:t>Erstellen Sie daher NIE </a:t>
            </a:r>
            <a:r>
              <a:rPr lang="de-AT" dirty="0" err="1">
                <a:solidFill>
                  <a:srgbClr val="FF0000"/>
                </a:solidFill>
              </a:rPr>
              <a:t>xml</a:t>
            </a:r>
            <a:r>
              <a:rPr lang="de-AT" dirty="0">
                <a:solidFill>
                  <a:srgbClr val="FF0000"/>
                </a:solidFill>
              </a:rPr>
              <a:t> mit Textverkettung und normaler Dateiausgabe, </a:t>
            </a:r>
            <a:br>
              <a:rPr lang="de-AT" dirty="0">
                <a:solidFill>
                  <a:srgbClr val="FF0000"/>
                </a:solidFill>
              </a:rPr>
            </a:br>
            <a:r>
              <a:rPr lang="de-AT" dirty="0">
                <a:solidFill>
                  <a:srgbClr val="FF0000"/>
                </a:solidFill>
              </a:rPr>
              <a:t>lesen Sie </a:t>
            </a:r>
            <a:r>
              <a:rPr lang="de-AT" dirty="0" err="1">
                <a:solidFill>
                  <a:srgbClr val="FF0000"/>
                </a:solidFill>
              </a:rPr>
              <a:t>xml</a:t>
            </a:r>
            <a:r>
              <a:rPr lang="de-AT" dirty="0">
                <a:solidFill>
                  <a:srgbClr val="FF0000"/>
                </a:solidFill>
              </a:rPr>
              <a:t> NIE als normale Datei ein</a:t>
            </a:r>
          </a:p>
          <a:p>
            <a:r>
              <a:rPr lang="de-AT" dirty="0"/>
              <a:t>SAX – Simple </a:t>
            </a:r>
            <a:r>
              <a:rPr lang="de-AT" dirty="0" err="1"/>
              <a:t>Api</a:t>
            </a:r>
            <a:r>
              <a:rPr lang="de-AT" dirty="0"/>
              <a:t> </a:t>
            </a:r>
            <a:r>
              <a:rPr lang="de-AT" dirty="0" err="1"/>
              <a:t>for</a:t>
            </a:r>
            <a:r>
              <a:rPr lang="de-AT" dirty="0"/>
              <a:t> XML   </a:t>
            </a:r>
            <a:br>
              <a:rPr lang="de-AT" dirty="0"/>
            </a:br>
            <a:r>
              <a:rPr lang="de-AT" sz="2400" dirty="0"/>
              <a:t>nur sequentielles durchlesen, hart für Programmierer aber geringer Speicherbedarf</a:t>
            </a:r>
          </a:p>
          <a:p>
            <a:r>
              <a:rPr lang="de-AT" dirty="0"/>
              <a:t>DOM – </a:t>
            </a:r>
            <a:r>
              <a:rPr lang="de-AT" dirty="0" err="1"/>
              <a:t>Document</a:t>
            </a:r>
            <a:r>
              <a:rPr lang="de-AT" dirty="0"/>
              <a:t> </a:t>
            </a:r>
            <a:r>
              <a:rPr lang="de-AT" dirty="0" err="1"/>
              <a:t>Object</a:t>
            </a:r>
            <a:r>
              <a:rPr lang="de-AT" dirty="0"/>
              <a:t> Model  </a:t>
            </a:r>
            <a:br>
              <a:rPr lang="de-AT" dirty="0"/>
            </a:br>
            <a:r>
              <a:rPr lang="de-AT" sz="2400" dirty="0"/>
              <a:t>gesamtes </a:t>
            </a:r>
            <a:r>
              <a:rPr lang="de-AT" sz="2400" dirty="0" err="1"/>
              <a:t>xml</a:t>
            </a:r>
            <a:r>
              <a:rPr lang="de-AT" sz="2400" dirty="0"/>
              <a:t> im Hauptspeicher, bequem für den Programmierer, </a:t>
            </a:r>
            <a:r>
              <a:rPr lang="de-AT" sz="2400" dirty="0" err="1"/>
              <a:t>Xpath</a:t>
            </a:r>
            <a:r>
              <a:rPr lang="de-AT" sz="2400" dirty="0"/>
              <a:t> ist einsetzbar</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46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hat mit HTML zu tun</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a:t>
            </a:fld>
            <a:endParaRPr lang="de-DE" dirty="0"/>
          </a:p>
        </p:txBody>
      </p:sp>
      <p:sp>
        <p:nvSpPr>
          <p:cNvPr id="5" name="Inhaltsplatzhalter 4"/>
          <p:cNvSpPr>
            <a:spLocks noGrp="1"/>
          </p:cNvSpPr>
          <p:nvPr>
            <p:ph idx="1"/>
          </p:nvPr>
        </p:nvSpPr>
        <p:spPr/>
        <p:txBody>
          <a:bodyPr>
            <a:normAutofit/>
          </a:bodyPr>
          <a:lstStyle/>
          <a:p>
            <a:r>
              <a:rPr lang="de-AT" dirty="0"/>
              <a:t>Markup für Dokumentenbeschreibungen, lange geschichtliche Entwicklung</a:t>
            </a:r>
          </a:p>
          <a:p>
            <a:r>
              <a:rPr lang="de-AT" dirty="0"/>
              <a:t>HTML (eine konkrete Markupsprache mit definierten Tags, die Browser verstehen)   kennt man seit 1989</a:t>
            </a:r>
          </a:p>
          <a:p>
            <a:endParaRPr lang="de-AT" dirty="0"/>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sad\AppData\Local\Temp\SNAGHTML8b689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891" y="2996952"/>
            <a:ext cx="7651297" cy="327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58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SAX Zugriff</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20</a:t>
            </a:fld>
            <a:endParaRPr lang="de-DE" dirty="0"/>
          </a:p>
        </p:txBody>
      </p:sp>
      <p:sp>
        <p:nvSpPr>
          <p:cNvPr id="5" name="Inhaltsplatzhalter 4"/>
          <p:cNvSpPr>
            <a:spLocks noGrp="1"/>
          </p:cNvSpPr>
          <p:nvPr>
            <p:ph idx="1"/>
          </p:nvPr>
        </p:nvSpPr>
        <p:spPr/>
        <p:txBody>
          <a:bodyPr>
            <a:normAutofit/>
          </a:bodyPr>
          <a:lstStyle/>
          <a:p>
            <a:r>
              <a:rPr lang="de-AT" dirty="0"/>
              <a:t>SAX ist Ereignis-basiert  --- hat Callback Interface</a:t>
            </a:r>
          </a:p>
          <a:p>
            <a:r>
              <a:rPr lang="de-AT" dirty="0"/>
              <a:t>SAX Parser ruft je Start Tag, Ende Tag, etc. ein Callback auf</a:t>
            </a:r>
          </a:p>
          <a:p>
            <a:r>
              <a:rPr lang="de-AT" dirty="0"/>
              <a:t>Benutzer implementiert gewünschte </a:t>
            </a:r>
            <a:r>
              <a:rPr lang="de-AT" dirty="0" err="1"/>
              <a:t>Callbacks</a:t>
            </a:r>
            <a:endParaRPr lang="de-AT" dirty="0"/>
          </a:p>
          <a:p>
            <a:r>
              <a:rPr lang="de-AT" dirty="0"/>
              <a:t>Ereignis wird im Callback von Anwendung verarbeitet</a:t>
            </a:r>
          </a:p>
          <a:p>
            <a:r>
              <a:rPr lang="de-AT" dirty="0"/>
              <a:t>Ausschließlich serieller Zugriff auf Dokument (</a:t>
            </a:r>
            <a:r>
              <a:rPr lang="de-AT" dirty="0" err="1"/>
              <a:t>streaming</a:t>
            </a:r>
            <a:r>
              <a:rPr lang="de-AT" dirty="0"/>
              <a:t>), Benutzer muss selbst Daten aufbauen,</a:t>
            </a:r>
            <a:br>
              <a:rPr lang="de-AT" dirty="0"/>
            </a:br>
            <a:r>
              <a:rPr lang="de-AT" dirty="0"/>
              <a:t>daher nur für einfachere Aufgaben geeignet</a:t>
            </a:r>
          </a:p>
          <a:p>
            <a:r>
              <a:rPr lang="de-AT" dirty="0"/>
              <a:t>Aber ressourcenschonend, für sehr große Dokumente geeignet </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281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 </a:t>
            </a:r>
            <a:r>
              <a:rPr lang="de-AT" dirty="0" err="1"/>
              <a:t>Document</a:t>
            </a:r>
            <a:r>
              <a:rPr lang="de-AT" dirty="0"/>
              <a:t> </a:t>
            </a:r>
            <a:r>
              <a:rPr lang="de-AT" dirty="0" err="1"/>
              <a:t>Object</a:t>
            </a:r>
            <a:r>
              <a:rPr lang="de-AT" dirty="0"/>
              <a:t> Model</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dirty="0"/>
          </a:p>
        </p:txBody>
      </p:sp>
      <p:sp>
        <p:nvSpPr>
          <p:cNvPr id="5" name="Inhaltsplatzhalter 4"/>
          <p:cNvSpPr>
            <a:spLocks noGrp="1"/>
          </p:cNvSpPr>
          <p:nvPr>
            <p:ph idx="1"/>
          </p:nvPr>
        </p:nvSpPr>
        <p:spPr/>
        <p:txBody>
          <a:bodyPr>
            <a:normAutofit/>
          </a:bodyPr>
          <a:lstStyle/>
          <a:p>
            <a:r>
              <a:rPr lang="de-AT" dirty="0"/>
              <a:t>DOM Parser lesen das </a:t>
            </a:r>
            <a:r>
              <a:rPr lang="de-AT" dirty="0" err="1"/>
              <a:t>xml</a:t>
            </a:r>
            <a:r>
              <a:rPr lang="de-AT" dirty="0"/>
              <a:t> in den Hauptspeicher ein und bauen einen Baum (DOM </a:t>
            </a:r>
            <a:r>
              <a:rPr lang="de-AT" dirty="0" err="1"/>
              <a:t>Tree</a:t>
            </a:r>
            <a:r>
              <a:rPr lang="de-AT" dirty="0"/>
              <a:t>) auf. </a:t>
            </a:r>
          </a:p>
          <a:p>
            <a:r>
              <a:rPr lang="de-AT" dirty="0"/>
              <a:t>Jeder XML Teil wird ein Knoten im Dom </a:t>
            </a:r>
            <a:r>
              <a:rPr lang="de-AT" dirty="0" err="1"/>
              <a:t>Tree</a:t>
            </a:r>
            <a:endParaRPr lang="de-AT" dirty="0"/>
          </a:p>
          <a:p>
            <a:r>
              <a:rPr lang="de-AT" dirty="0"/>
              <a:t>Browser verwenden die gleiche Technik</a:t>
            </a:r>
          </a:p>
          <a:p>
            <a:r>
              <a:rPr lang="de-AT" dirty="0"/>
              <a:t>Baum kann in Einzelschritten (mühsam) oder effizienter (z.B. mit </a:t>
            </a:r>
            <a:r>
              <a:rPr lang="de-AT" dirty="0" err="1"/>
              <a:t>Xpath</a:t>
            </a:r>
            <a:r>
              <a:rPr lang="de-AT" dirty="0"/>
              <a:t>) durchsucht werden</a:t>
            </a:r>
          </a:p>
          <a:p>
            <a:r>
              <a:rPr lang="de-AT" dirty="0"/>
              <a:t>Baum kann verändert werden</a:t>
            </a:r>
          </a:p>
          <a:p>
            <a:r>
              <a:rPr lang="de-AT" dirty="0"/>
              <a:t>Baum kann wieder als XML geschrieben (</a:t>
            </a:r>
            <a:r>
              <a:rPr lang="de-AT" dirty="0" err="1"/>
              <a:t>serialisiert</a:t>
            </a:r>
            <a:r>
              <a:rPr lang="de-AT" dirty="0"/>
              <a:t>) werden </a:t>
            </a:r>
          </a:p>
          <a:p>
            <a:endParaRPr lang="de-AT" dirty="0"/>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986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in Java</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dirty="0"/>
          </a:p>
        </p:txBody>
      </p:sp>
      <p:sp>
        <p:nvSpPr>
          <p:cNvPr id="5" name="Inhaltsplatzhalter 4"/>
          <p:cNvSpPr>
            <a:spLocks noGrp="1"/>
          </p:cNvSpPr>
          <p:nvPr>
            <p:ph idx="1"/>
          </p:nvPr>
        </p:nvSpPr>
        <p:spPr/>
        <p:txBody>
          <a:bodyPr>
            <a:normAutofit/>
          </a:bodyPr>
          <a:lstStyle/>
          <a:p>
            <a:r>
              <a:rPr lang="de-AT" dirty="0"/>
              <a:t>DOM </a:t>
            </a:r>
            <a:r>
              <a:rPr lang="de-AT" dirty="0" err="1"/>
              <a:t>Tree</a:t>
            </a:r>
            <a:r>
              <a:rPr lang="de-AT" dirty="0"/>
              <a:t> besteht aus Instanzen dieser Klassen:</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0" y="1916832"/>
            <a:ext cx="9144000" cy="4056230"/>
          </a:xfrm>
          <a:prstGeom prst="rect">
            <a:avLst/>
          </a:prstGeom>
        </p:spPr>
      </p:pic>
    </p:spTree>
    <p:extLst>
      <p:ext uri="{BB962C8B-B14F-4D97-AF65-F5344CB8AC3E}">
        <p14:creationId xmlns:p14="http://schemas.microsoft.com/office/powerpoint/2010/main" val="1272291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in Java</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23</a:t>
            </a:fld>
            <a:endParaRPr lang="de-DE" dirty="0"/>
          </a:p>
        </p:txBody>
      </p:sp>
      <p:sp>
        <p:nvSpPr>
          <p:cNvPr id="5" name="Inhaltsplatzhalter 4"/>
          <p:cNvSpPr>
            <a:spLocks noGrp="1"/>
          </p:cNvSpPr>
          <p:nvPr>
            <p:ph idx="1"/>
          </p:nvPr>
        </p:nvSpPr>
        <p:spPr/>
        <p:txBody>
          <a:bodyPr>
            <a:normAutofit/>
          </a:bodyPr>
          <a:lstStyle/>
          <a:p>
            <a:r>
              <a:rPr lang="de-AT" dirty="0"/>
              <a:t>XML Parser baut diesen DOM </a:t>
            </a:r>
            <a:r>
              <a:rPr lang="de-AT" dirty="0" err="1"/>
              <a:t>Tree</a:t>
            </a:r>
            <a:r>
              <a:rPr lang="de-AT" dirty="0"/>
              <a:t> auf:</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0" y="1628800"/>
            <a:ext cx="9144000" cy="4343005"/>
          </a:xfrm>
          <a:prstGeom prst="rect">
            <a:avLst/>
          </a:prstGeom>
        </p:spPr>
      </p:pic>
    </p:spTree>
    <p:extLst>
      <p:ext uri="{BB962C8B-B14F-4D97-AF65-F5344CB8AC3E}">
        <p14:creationId xmlns:p14="http://schemas.microsoft.com/office/powerpoint/2010/main" val="172403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in Java</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24</a:t>
            </a:fld>
            <a:endParaRPr lang="de-DE" dirty="0"/>
          </a:p>
        </p:txBody>
      </p:sp>
      <p:sp>
        <p:nvSpPr>
          <p:cNvPr id="5" name="Inhaltsplatzhalter 4"/>
          <p:cNvSpPr>
            <a:spLocks noGrp="1"/>
          </p:cNvSpPr>
          <p:nvPr>
            <p:ph idx="1"/>
          </p:nvPr>
        </p:nvSpPr>
        <p:spPr/>
        <p:txBody>
          <a:bodyPr>
            <a:normAutofit/>
          </a:bodyPr>
          <a:lstStyle/>
          <a:p>
            <a:r>
              <a:rPr lang="de-AT" dirty="0"/>
              <a:t>Mühsameres Baum traversieren in Einzelschritten</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17682" y="1781306"/>
            <a:ext cx="9144000" cy="4488873"/>
          </a:xfrm>
          <a:prstGeom prst="rect">
            <a:avLst/>
          </a:prstGeom>
        </p:spPr>
      </p:pic>
    </p:spTree>
    <p:extLst>
      <p:ext uri="{BB962C8B-B14F-4D97-AF65-F5344CB8AC3E}">
        <p14:creationId xmlns:p14="http://schemas.microsoft.com/office/powerpoint/2010/main" val="376052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in C#</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25</a:t>
            </a:fld>
            <a:endParaRPr lang="de-DE" dirty="0"/>
          </a:p>
        </p:txBody>
      </p:sp>
      <p:sp>
        <p:nvSpPr>
          <p:cNvPr id="5" name="Inhaltsplatzhalter 4"/>
          <p:cNvSpPr>
            <a:spLocks noGrp="1"/>
          </p:cNvSpPr>
          <p:nvPr>
            <p:ph idx="1"/>
          </p:nvPr>
        </p:nvSpPr>
        <p:spPr/>
        <p:txBody>
          <a:bodyPr>
            <a:normAutofit/>
          </a:bodyPr>
          <a:lstStyle/>
          <a:p>
            <a:r>
              <a:rPr lang="de-AT" dirty="0"/>
              <a:t>DOM </a:t>
            </a:r>
            <a:r>
              <a:rPr lang="de-AT" dirty="0" err="1"/>
              <a:t>Tree</a:t>
            </a:r>
            <a:r>
              <a:rPr lang="de-AT" dirty="0"/>
              <a:t> besteht aus </a:t>
            </a:r>
            <a:r>
              <a:rPr lang="de-AT" dirty="0" err="1"/>
              <a:t>XNode</a:t>
            </a:r>
            <a:r>
              <a:rPr lang="de-AT" dirty="0"/>
              <a:t> Instanzen:</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74" y="1596270"/>
            <a:ext cx="8571923" cy="4713050"/>
          </a:xfrm>
          <a:prstGeom prst="rect">
            <a:avLst/>
          </a:prstGeom>
        </p:spPr>
      </p:pic>
    </p:spTree>
    <p:extLst>
      <p:ext uri="{BB962C8B-B14F-4D97-AF65-F5344CB8AC3E}">
        <p14:creationId xmlns:p14="http://schemas.microsoft.com/office/powerpoint/2010/main" val="1389629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in C#</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26</a:t>
            </a:fld>
            <a:endParaRPr lang="de-DE" dirty="0"/>
          </a:p>
        </p:txBody>
      </p:sp>
      <p:sp>
        <p:nvSpPr>
          <p:cNvPr id="5" name="Inhaltsplatzhalter 4"/>
          <p:cNvSpPr>
            <a:spLocks noGrp="1"/>
          </p:cNvSpPr>
          <p:nvPr>
            <p:ph idx="1"/>
          </p:nvPr>
        </p:nvSpPr>
        <p:spPr/>
        <p:txBody>
          <a:bodyPr>
            <a:normAutofit/>
          </a:bodyPr>
          <a:lstStyle/>
          <a:p>
            <a:r>
              <a:rPr lang="de-AT" dirty="0"/>
              <a:t>Der Dom </a:t>
            </a:r>
            <a:r>
              <a:rPr lang="de-AT" dirty="0" err="1"/>
              <a:t>Tree</a:t>
            </a:r>
            <a:r>
              <a:rPr lang="de-AT" dirty="0"/>
              <a:t> in C#:     </a:t>
            </a:r>
            <a:r>
              <a:rPr lang="de-AT" dirty="0" err="1"/>
              <a:t>XElement.Load</a:t>
            </a:r>
            <a:r>
              <a:rPr lang="de-AT" dirty="0"/>
              <a:t>()</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553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DOM in C#</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27</a:t>
            </a:fld>
            <a:endParaRPr lang="de-DE" dirty="0"/>
          </a:p>
        </p:txBody>
      </p:sp>
      <p:sp>
        <p:nvSpPr>
          <p:cNvPr id="5" name="Inhaltsplatzhalter 4"/>
          <p:cNvSpPr>
            <a:spLocks noGrp="1"/>
          </p:cNvSpPr>
          <p:nvPr>
            <p:ph idx="1"/>
          </p:nvPr>
        </p:nvSpPr>
        <p:spPr/>
        <p:txBody>
          <a:bodyPr>
            <a:normAutofit/>
          </a:bodyPr>
          <a:lstStyle/>
          <a:p>
            <a:r>
              <a:rPr lang="de-AT" dirty="0"/>
              <a:t>XML   hier kommt noch </a:t>
            </a:r>
            <a:r>
              <a:rPr lang="de-AT" dirty="0" err="1"/>
              <a:t>dom</a:t>
            </a:r>
            <a:r>
              <a:rPr lang="de-AT" dirty="0"/>
              <a:t> Zugriff</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50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Vergleich zu </a:t>
            </a:r>
            <a:r>
              <a:rPr lang="de-AT" dirty="0" err="1"/>
              <a:t>Json</a:t>
            </a:r>
            <a:endParaRPr lang="de-AT" dirty="0"/>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28</a:t>
            </a:fld>
            <a:endParaRPr lang="de-DE" dirty="0"/>
          </a:p>
        </p:txBody>
      </p:sp>
      <p:sp>
        <p:nvSpPr>
          <p:cNvPr id="5" name="Inhaltsplatzhalter 4"/>
          <p:cNvSpPr>
            <a:spLocks noGrp="1"/>
          </p:cNvSpPr>
          <p:nvPr>
            <p:ph idx="1"/>
          </p:nvPr>
        </p:nvSpPr>
        <p:spPr/>
        <p:txBody>
          <a:bodyPr>
            <a:normAutofit/>
          </a:bodyPr>
          <a:lstStyle/>
          <a:p>
            <a:r>
              <a:rPr lang="de-AT" dirty="0"/>
              <a:t>XML war um/nach 2000 in der Hype Phase</a:t>
            </a:r>
            <a:br>
              <a:rPr lang="de-AT" dirty="0"/>
            </a:br>
            <a:br>
              <a:rPr lang="de-AT" dirty="0"/>
            </a:br>
            <a:br>
              <a:rPr lang="de-AT" dirty="0"/>
            </a:br>
            <a:br>
              <a:rPr lang="de-AT" dirty="0"/>
            </a:br>
            <a:endParaRPr lang="de-AT" sz="4400" dirty="0"/>
          </a:p>
          <a:p>
            <a:r>
              <a:rPr lang="de-AT" dirty="0" err="1"/>
              <a:t>Json</a:t>
            </a:r>
            <a:r>
              <a:rPr lang="de-AT" dirty="0"/>
              <a:t> (</a:t>
            </a:r>
            <a:r>
              <a:rPr lang="de-AT" dirty="0" err="1"/>
              <a:t>Javascript</a:t>
            </a:r>
            <a:r>
              <a:rPr lang="de-AT" dirty="0"/>
              <a:t> </a:t>
            </a:r>
            <a:r>
              <a:rPr lang="de-AT" dirty="0" err="1"/>
              <a:t>Object</a:t>
            </a:r>
            <a:r>
              <a:rPr lang="de-AT" dirty="0"/>
              <a:t> Notation) </a:t>
            </a:r>
            <a:r>
              <a:rPr lang="de-AT" sz="2400" dirty="0"/>
              <a:t>10 bis 15 Jahre später</a:t>
            </a:r>
            <a:br>
              <a:rPr lang="de-AT" sz="2400" dirty="0"/>
            </a:br>
            <a:endParaRPr lang="de-AT" sz="2400" dirty="0"/>
          </a:p>
          <a:p>
            <a:endParaRPr lang="de-AT" sz="2400" dirty="0"/>
          </a:p>
          <a:p>
            <a:r>
              <a:rPr lang="de-AT" sz="2400" dirty="0"/>
              <a:t>Objektiv betrachtet ist XML das weitaus größere Universum, breitere Einsetzbarkeit, viel mehr Unterstützung</a:t>
            </a:r>
            <a:br>
              <a:rPr lang="de-AT" sz="2400" dirty="0"/>
            </a:br>
            <a:r>
              <a:rPr lang="de-AT" sz="2400" dirty="0" err="1"/>
              <a:t>Json</a:t>
            </a:r>
            <a:r>
              <a:rPr lang="de-AT" sz="2400" dirty="0"/>
              <a:t> ist (nur) ein Datenformat, dafür aber gut geeignet</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rot="21331205">
            <a:off x="146902" y="1630877"/>
            <a:ext cx="3816424" cy="984269"/>
          </a:xfrm>
          <a:prstGeom prst="rect">
            <a:avLst/>
          </a:prstGeom>
        </p:spPr>
      </p:pic>
      <p:pic>
        <p:nvPicPr>
          <p:cNvPr id="1026" name="Picture 2" descr="C:\Users\psad\AppData\Local\Temp\SNAGHTMLcc819f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985559">
            <a:off x="6244424" y="1632155"/>
            <a:ext cx="3031586" cy="9817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sad\AppData\Local\Temp\SNAGHTMLcc9d5b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140" y="2621653"/>
            <a:ext cx="4324249" cy="820771"/>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p:nvPicPr>
        <p:blipFill>
          <a:blip r:embed="rId7"/>
          <a:stretch>
            <a:fillRect/>
          </a:stretch>
        </p:blipFill>
        <p:spPr>
          <a:xfrm>
            <a:off x="540664" y="4085509"/>
            <a:ext cx="8009524" cy="495238"/>
          </a:xfrm>
          <a:prstGeom prst="rect">
            <a:avLst/>
          </a:prstGeom>
        </p:spPr>
      </p:pic>
    </p:spTree>
    <p:extLst>
      <p:ext uri="{BB962C8B-B14F-4D97-AF65-F5344CB8AC3E}">
        <p14:creationId xmlns:p14="http://schemas.microsoft.com/office/powerpoint/2010/main" val="1649448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Vergleich zu </a:t>
            </a:r>
            <a:r>
              <a:rPr lang="de-AT" dirty="0" err="1"/>
              <a:t>Json</a:t>
            </a:r>
            <a:endParaRPr lang="de-AT" dirty="0"/>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29</a:t>
            </a:fld>
            <a:endParaRPr lang="de-DE" dirty="0"/>
          </a:p>
        </p:txBody>
      </p:sp>
      <p:sp>
        <p:nvSpPr>
          <p:cNvPr id="5" name="Inhaltsplatzhalter 4"/>
          <p:cNvSpPr>
            <a:spLocks noGrp="1"/>
          </p:cNvSpPr>
          <p:nvPr>
            <p:ph idx="1"/>
          </p:nvPr>
        </p:nvSpPr>
        <p:spPr/>
        <p:txBody>
          <a:bodyPr>
            <a:normAutofit/>
          </a:bodyPr>
          <a:lstStyle/>
          <a:p>
            <a:r>
              <a:rPr lang="de-AT" dirty="0"/>
              <a:t> </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225417" y="1163885"/>
            <a:ext cx="8390476" cy="4819048"/>
          </a:xfrm>
          <a:prstGeom prst="rect">
            <a:avLst/>
          </a:prstGeom>
        </p:spPr>
      </p:pic>
    </p:spTree>
    <p:extLst>
      <p:ext uri="{BB962C8B-B14F-4D97-AF65-F5344CB8AC3E}">
        <p14:creationId xmlns:p14="http://schemas.microsoft.com/office/powerpoint/2010/main" val="143775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ist aber anders als HTML</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a:t>
            </a:fld>
            <a:endParaRPr lang="de-DE" dirty="0"/>
          </a:p>
        </p:txBody>
      </p:sp>
      <p:sp>
        <p:nvSpPr>
          <p:cNvPr id="5" name="Inhaltsplatzhalter 4"/>
          <p:cNvSpPr>
            <a:spLocks noGrp="1"/>
          </p:cNvSpPr>
          <p:nvPr>
            <p:ph idx="1"/>
          </p:nvPr>
        </p:nvSpPr>
        <p:spPr>
          <a:xfrm>
            <a:off x="395536" y="1124744"/>
            <a:ext cx="8424936" cy="5164349"/>
          </a:xfrm>
        </p:spPr>
        <p:txBody>
          <a:bodyPr>
            <a:normAutofit lnSpcReduction="10000"/>
          </a:bodyPr>
          <a:lstStyle/>
          <a:p>
            <a:r>
              <a:rPr lang="de-AT" dirty="0"/>
              <a:t>XML ist die generelle Grundlage für konkrete Markupsprachen (wie z.B. HTML, präziser XHTML)</a:t>
            </a:r>
          </a:p>
          <a:p>
            <a:r>
              <a:rPr lang="de-AT" dirty="0"/>
              <a:t>XML ist somit keineswegs ein Nachfolger von HTML, viel eher der syntaktische und strukturelle Überbau</a:t>
            </a:r>
          </a:p>
          <a:p>
            <a:r>
              <a:rPr lang="de-AT" dirty="0"/>
              <a:t>XML wird für strukturierte Speicherung und den Austausch von Daten verwendet</a:t>
            </a:r>
          </a:p>
          <a:p>
            <a:r>
              <a:rPr lang="de-AT" dirty="0"/>
              <a:t>XML und die begleitenden Tools sind auf allen Plattformen verfügbar, XML Bibliotheken sind in allen Programmiersprachen verfügbar</a:t>
            </a:r>
          </a:p>
          <a:p>
            <a:r>
              <a:rPr lang="de-AT" dirty="0"/>
              <a:t>XML ist  erweiterbar, hierarchisch strukturiert, selbstbeschreibend, validierbar </a:t>
            </a:r>
            <a:r>
              <a:rPr lang="de-AT" sz="2200" dirty="0"/>
              <a:t>(Details im Kommentar)</a:t>
            </a:r>
          </a:p>
          <a:p>
            <a:r>
              <a:rPr lang="de-AT" dirty="0"/>
              <a:t>XML ist Text, aber nicht zum Lesen</a:t>
            </a:r>
          </a:p>
          <a:p>
            <a:endParaRPr lang="de-AT" dirty="0"/>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8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Vergleich zu </a:t>
            </a:r>
            <a:r>
              <a:rPr lang="de-AT" dirty="0" err="1"/>
              <a:t>Json</a:t>
            </a:r>
            <a:endParaRPr lang="de-AT" dirty="0"/>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30</a:t>
            </a:fld>
            <a:endParaRPr lang="de-DE" dirty="0"/>
          </a:p>
        </p:txBody>
      </p:sp>
      <p:sp>
        <p:nvSpPr>
          <p:cNvPr id="5" name="Inhaltsplatzhalter 4"/>
          <p:cNvSpPr>
            <a:spLocks noGrp="1"/>
          </p:cNvSpPr>
          <p:nvPr>
            <p:ph idx="1"/>
          </p:nvPr>
        </p:nvSpPr>
        <p:spPr/>
        <p:txBody>
          <a:bodyPr>
            <a:normAutofit/>
          </a:bodyPr>
          <a:lstStyle/>
          <a:p>
            <a:br>
              <a:rPr lang="de-AT" dirty="0"/>
            </a:br>
            <a:br>
              <a:rPr lang="de-AT" dirty="0"/>
            </a:br>
            <a:br>
              <a:rPr lang="de-AT" dirty="0"/>
            </a:br>
            <a:br>
              <a:rPr lang="de-AT" dirty="0"/>
            </a:br>
            <a:endParaRPr lang="de-AT" dirty="0"/>
          </a:p>
          <a:p>
            <a:r>
              <a:rPr lang="de-AT" dirty="0"/>
              <a:t> </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elle 7"/>
          <p:cNvGraphicFramePr>
            <a:graphicFrameLocks noGrp="1"/>
          </p:cNvGraphicFramePr>
          <p:nvPr>
            <p:extLst>
              <p:ext uri="{D42A27DB-BD31-4B8C-83A1-F6EECF244321}">
                <p14:modId xmlns:p14="http://schemas.microsoft.com/office/powerpoint/2010/main" val="2032279755"/>
              </p:ext>
            </p:extLst>
          </p:nvPr>
        </p:nvGraphicFramePr>
        <p:xfrm>
          <a:off x="179798" y="1193211"/>
          <a:ext cx="8481714" cy="4955976"/>
        </p:xfrm>
        <a:graphic>
          <a:graphicData uri="http://schemas.openxmlformats.org/drawingml/2006/table">
            <a:tbl>
              <a:tblPr firstRow="1" bandRow="1">
                <a:tableStyleId>{5C22544A-7EE6-4342-B048-85BDC9FD1C3A}</a:tableStyleId>
              </a:tblPr>
              <a:tblGrid>
                <a:gridCol w="3312082">
                  <a:extLst>
                    <a:ext uri="{9D8B030D-6E8A-4147-A177-3AD203B41FA5}">
                      <a16:colId xmlns:a16="http://schemas.microsoft.com/office/drawing/2014/main" val="1086222178"/>
                    </a:ext>
                  </a:extLst>
                </a:gridCol>
                <a:gridCol w="2342394">
                  <a:extLst>
                    <a:ext uri="{9D8B030D-6E8A-4147-A177-3AD203B41FA5}">
                      <a16:colId xmlns:a16="http://schemas.microsoft.com/office/drawing/2014/main" val="2677623019"/>
                    </a:ext>
                  </a:extLst>
                </a:gridCol>
                <a:gridCol w="2827238">
                  <a:extLst>
                    <a:ext uri="{9D8B030D-6E8A-4147-A177-3AD203B41FA5}">
                      <a16:colId xmlns:a16="http://schemas.microsoft.com/office/drawing/2014/main" val="1971764923"/>
                    </a:ext>
                  </a:extLst>
                </a:gridCol>
              </a:tblGrid>
              <a:tr h="365760">
                <a:tc>
                  <a:txBody>
                    <a:bodyPr/>
                    <a:lstStyle/>
                    <a:p>
                      <a:pPr algn="r"/>
                      <a:endParaRPr lang="de-AT" dirty="0"/>
                    </a:p>
                  </a:txBody>
                  <a:tcPr/>
                </a:tc>
                <a:tc>
                  <a:txBody>
                    <a:bodyPr/>
                    <a:lstStyle/>
                    <a:p>
                      <a:pPr algn="ctr"/>
                      <a:r>
                        <a:rPr lang="de-AT" dirty="0"/>
                        <a:t>XML</a:t>
                      </a:r>
                    </a:p>
                  </a:txBody>
                  <a:tcPr/>
                </a:tc>
                <a:tc>
                  <a:txBody>
                    <a:bodyPr/>
                    <a:lstStyle/>
                    <a:p>
                      <a:pPr algn="ctr"/>
                      <a:r>
                        <a:rPr lang="de-AT" dirty="0"/>
                        <a:t>JSON</a:t>
                      </a:r>
                    </a:p>
                  </a:txBody>
                  <a:tcPr/>
                </a:tc>
                <a:extLst>
                  <a:ext uri="{0D108BD9-81ED-4DB2-BD59-A6C34878D82A}">
                    <a16:rowId xmlns:a16="http://schemas.microsoft.com/office/drawing/2014/main" val="562264741"/>
                  </a:ext>
                </a:extLst>
              </a:tr>
              <a:tr h="438904">
                <a:tc>
                  <a:txBody>
                    <a:bodyPr/>
                    <a:lstStyle/>
                    <a:p>
                      <a:pPr algn="r"/>
                      <a:r>
                        <a:rPr lang="de-AT" dirty="0"/>
                        <a:t>Strukturiert, Selbstbeschreibend</a:t>
                      </a:r>
                    </a:p>
                  </a:txBody>
                  <a:tcPr/>
                </a:tc>
                <a:tc>
                  <a:txBody>
                    <a:bodyPr/>
                    <a:lstStyle/>
                    <a:p>
                      <a:pPr algn="ctr"/>
                      <a:r>
                        <a:rPr lang="de-AT" dirty="0"/>
                        <a:t>JA</a:t>
                      </a:r>
                    </a:p>
                  </a:txBody>
                  <a:tcPr/>
                </a:tc>
                <a:tc>
                  <a:txBody>
                    <a:bodyPr/>
                    <a:lstStyle/>
                    <a:p>
                      <a:pPr algn="ctr"/>
                      <a:r>
                        <a:rPr lang="de-AT" dirty="0"/>
                        <a:t>JA</a:t>
                      </a:r>
                    </a:p>
                  </a:txBody>
                  <a:tcPr/>
                </a:tc>
                <a:extLst>
                  <a:ext uri="{0D108BD9-81ED-4DB2-BD59-A6C34878D82A}">
                    <a16:rowId xmlns:a16="http://schemas.microsoft.com/office/drawing/2014/main" val="3980753929"/>
                  </a:ext>
                </a:extLst>
              </a:tr>
              <a:tr h="438904">
                <a:tc>
                  <a:txBody>
                    <a:bodyPr/>
                    <a:lstStyle/>
                    <a:p>
                      <a:pPr algn="r"/>
                      <a:r>
                        <a:rPr lang="de-AT" dirty="0"/>
                        <a:t>Datendarstellung</a:t>
                      </a:r>
                    </a:p>
                  </a:txBody>
                  <a:tcPr/>
                </a:tc>
                <a:tc>
                  <a:txBody>
                    <a:bodyPr/>
                    <a:lstStyle/>
                    <a:p>
                      <a:pPr algn="ctr"/>
                      <a:r>
                        <a:rPr lang="de-AT" dirty="0"/>
                        <a:t>JA</a:t>
                      </a:r>
                    </a:p>
                  </a:txBody>
                  <a:tcPr/>
                </a:tc>
                <a:tc>
                  <a:txBody>
                    <a:bodyPr/>
                    <a:lstStyle/>
                    <a:p>
                      <a:pPr algn="ctr"/>
                      <a:r>
                        <a:rPr lang="de-AT" dirty="0"/>
                        <a:t>JA</a:t>
                      </a:r>
                    </a:p>
                  </a:txBody>
                  <a:tcPr/>
                </a:tc>
                <a:extLst>
                  <a:ext uri="{0D108BD9-81ED-4DB2-BD59-A6C34878D82A}">
                    <a16:rowId xmlns:a16="http://schemas.microsoft.com/office/drawing/2014/main" val="355396012"/>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a:t>Markup-Einsetzbarkeit</a:t>
                      </a:r>
                    </a:p>
                  </a:txBody>
                  <a:tcPr/>
                </a:tc>
                <a:tc>
                  <a:txBody>
                    <a:bodyPr/>
                    <a:lstStyle/>
                    <a:p>
                      <a:pPr algn="ctr"/>
                      <a:r>
                        <a:rPr lang="de-AT" dirty="0"/>
                        <a:t>JA</a:t>
                      </a:r>
                    </a:p>
                  </a:txBody>
                  <a:tcPr/>
                </a:tc>
                <a:tc>
                  <a:txBody>
                    <a:bodyPr/>
                    <a:lstStyle/>
                    <a:p>
                      <a:pPr algn="ctr"/>
                      <a:r>
                        <a:rPr lang="de-AT" dirty="0"/>
                        <a:t>NEIN</a:t>
                      </a:r>
                    </a:p>
                  </a:txBody>
                  <a:tcPr/>
                </a:tc>
                <a:extLst>
                  <a:ext uri="{0D108BD9-81ED-4DB2-BD59-A6C34878D82A}">
                    <a16:rowId xmlns:a16="http://schemas.microsoft.com/office/drawing/2014/main" val="3938181496"/>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a:t>Lesbarkeit</a:t>
                      </a:r>
                    </a:p>
                  </a:txBody>
                  <a:tcPr/>
                </a:tc>
                <a:tc>
                  <a:txBody>
                    <a:bodyPr/>
                    <a:lstStyle/>
                    <a:p>
                      <a:pPr algn="ctr"/>
                      <a:r>
                        <a:rPr lang="de-AT" dirty="0"/>
                        <a:t>Na ja</a:t>
                      </a:r>
                    </a:p>
                  </a:txBody>
                  <a:tcPr/>
                </a:tc>
                <a:tc>
                  <a:txBody>
                    <a:bodyPr/>
                    <a:lstStyle/>
                    <a:p>
                      <a:pPr algn="ctr"/>
                      <a:r>
                        <a:rPr lang="de-AT" dirty="0"/>
                        <a:t>Na ja</a:t>
                      </a:r>
                    </a:p>
                  </a:txBody>
                  <a:tcPr/>
                </a:tc>
                <a:extLst>
                  <a:ext uri="{0D108BD9-81ED-4DB2-BD59-A6C34878D82A}">
                    <a16:rowId xmlns:a16="http://schemas.microsoft.com/office/drawing/2014/main" val="1821432608"/>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a:t>Speicherplatz Datendarstellung</a:t>
                      </a:r>
                    </a:p>
                  </a:txBody>
                  <a:tcPr/>
                </a:tc>
                <a:tc>
                  <a:txBody>
                    <a:bodyPr/>
                    <a:lstStyle/>
                    <a:p>
                      <a:pPr algn="ctr"/>
                      <a:r>
                        <a:rPr lang="de-AT" dirty="0"/>
                        <a:t>größer</a:t>
                      </a:r>
                    </a:p>
                  </a:txBody>
                  <a:tcPr/>
                </a:tc>
                <a:tc>
                  <a:txBody>
                    <a:bodyPr/>
                    <a:lstStyle/>
                    <a:p>
                      <a:pPr algn="ctr"/>
                      <a:r>
                        <a:rPr lang="de-AT" dirty="0"/>
                        <a:t>kleiner</a:t>
                      </a:r>
                    </a:p>
                  </a:txBody>
                  <a:tcPr/>
                </a:tc>
                <a:extLst>
                  <a:ext uri="{0D108BD9-81ED-4DB2-BD59-A6C34878D82A}">
                    <a16:rowId xmlns:a16="http://schemas.microsoft.com/office/drawing/2014/main" val="1301001063"/>
                  </a:ext>
                </a:extLst>
              </a:tr>
              <a:tr h="6400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a:t>Schema oder DTD</a:t>
                      </a:r>
                      <a:r>
                        <a:rPr lang="de-AT" baseline="0" dirty="0"/>
                        <a:t> (Gültigkeit, </a:t>
                      </a:r>
                      <a:r>
                        <a:rPr lang="de-AT" baseline="0" dirty="0" err="1"/>
                        <a:t>Valdierbarkeit</a:t>
                      </a:r>
                      <a:r>
                        <a:rPr lang="de-AT" baseline="0" dirty="0"/>
                        <a:t>, Datentypen)</a:t>
                      </a:r>
                      <a:endParaRPr lang="de-AT" dirty="0"/>
                    </a:p>
                  </a:txBody>
                  <a:tcPr/>
                </a:tc>
                <a:tc>
                  <a:txBody>
                    <a:bodyPr/>
                    <a:lstStyle/>
                    <a:p>
                      <a:pPr algn="ctr"/>
                      <a:r>
                        <a:rPr lang="de-AT" dirty="0"/>
                        <a:t>JA</a:t>
                      </a:r>
                    </a:p>
                  </a:txBody>
                  <a:tcPr/>
                </a:tc>
                <a:tc>
                  <a:txBody>
                    <a:bodyPr/>
                    <a:lstStyle/>
                    <a:p>
                      <a:pPr algn="ctr"/>
                      <a:r>
                        <a:rPr lang="de-AT" dirty="0"/>
                        <a:t>NEIN</a:t>
                      </a:r>
                      <a:br>
                        <a:rPr lang="de-AT" dirty="0"/>
                      </a:br>
                      <a:r>
                        <a:rPr lang="de-AT" dirty="0"/>
                        <a:t>nur Insellösungen</a:t>
                      </a:r>
                    </a:p>
                  </a:txBody>
                  <a:tcPr/>
                </a:tc>
                <a:extLst>
                  <a:ext uri="{0D108BD9-81ED-4DB2-BD59-A6C34878D82A}">
                    <a16:rowId xmlns:a16="http://schemas.microsoft.com/office/drawing/2014/main" val="885845071"/>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err="1"/>
                        <a:t>Namespaces</a:t>
                      </a:r>
                      <a:endParaRPr lang="de-AT" dirty="0"/>
                    </a:p>
                  </a:txBody>
                  <a:tcPr/>
                </a:tc>
                <a:tc>
                  <a:txBody>
                    <a:bodyPr/>
                    <a:lstStyle/>
                    <a:p>
                      <a:pPr algn="ctr"/>
                      <a:r>
                        <a:rPr lang="de-AT" dirty="0"/>
                        <a:t>JA</a:t>
                      </a:r>
                    </a:p>
                  </a:txBody>
                  <a:tcPr/>
                </a:tc>
                <a:tc>
                  <a:txBody>
                    <a:bodyPr/>
                    <a:lstStyle/>
                    <a:p>
                      <a:pPr algn="ctr"/>
                      <a:r>
                        <a:rPr lang="de-AT" dirty="0"/>
                        <a:t>NEIN</a:t>
                      </a:r>
                    </a:p>
                  </a:txBody>
                  <a:tcPr/>
                </a:tc>
                <a:extLst>
                  <a:ext uri="{0D108BD9-81ED-4DB2-BD59-A6C34878D82A}">
                    <a16:rowId xmlns:a16="http://schemas.microsoft.com/office/drawing/2014/main" val="4003431714"/>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a:t>XPATH  (</a:t>
                      </a:r>
                      <a:r>
                        <a:rPr lang="de-AT" dirty="0" err="1"/>
                        <a:t>query</a:t>
                      </a:r>
                      <a:r>
                        <a:rPr lang="de-AT" dirty="0"/>
                        <a:t>)</a:t>
                      </a:r>
                    </a:p>
                  </a:txBody>
                  <a:tcPr/>
                </a:tc>
                <a:tc>
                  <a:txBody>
                    <a:bodyPr/>
                    <a:lstStyle/>
                    <a:p>
                      <a:pPr algn="ctr"/>
                      <a:r>
                        <a:rPr lang="de-AT" dirty="0"/>
                        <a:t>JA</a:t>
                      </a:r>
                    </a:p>
                  </a:txBody>
                  <a:tcPr/>
                </a:tc>
                <a:tc>
                  <a:txBody>
                    <a:bodyPr/>
                    <a:lstStyle/>
                    <a:p>
                      <a:pPr algn="ctr"/>
                      <a:r>
                        <a:rPr lang="de-AT" dirty="0"/>
                        <a:t>NEIN</a:t>
                      </a:r>
                    </a:p>
                  </a:txBody>
                  <a:tcPr/>
                </a:tc>
                <a:extLst>
                  <a:ext uri="{0D108BD9-81ED-4DB2-BD59-A6C34878D82A}">
                    <a16:rowId xmlns:a16="http://schemas.microsoft.com/office/drawing/2014/main" val="1694991159"/>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err="1"/>
                        <a:t>Tooling</a:t>
                      </a:r>
                      <a:r>
                        <a:rPr lang="de-AT" dirty="0"/>
                        <a:t> (z.B. XSLT)</a:t>
                      </a:r>
                    </a:p>
                  </a:txBody>
                  <a:tcPr/>
                </a:tc>
                <a:tc>
                  <a:txBody>
                    <a:bodyPr/>
                    <a:lstStyle/>
                    <a:p>
                      <a:pPr algn="ctr"/>
                      <a:r>
                        <a:rPr lang="de-AT" dirty="0"/>
                        <a:t>JA</a:t>
                      </a:r>
                    </a:p>
                  </a:txBody>
                  <a:tcPr/>
                </a:tc>
                <a:tc>
                  <a:txBody>
                    <a:bodyPr/>
                    <a:lstStyle/>
                    <a:p>
                      <a:pPr algn="ctr"/>
                      <a:r>
                        <a:rPr lang="de-AT" dirty="0"/>
                        <a:t>Kaum</a:t>
                      </a:r>
                    </a:p>
                  </a:txBody>
                  <a:tcPr/>
                </a:tc>
                <a:extLst>
                  <a:ext uri="{0D108BD9-81ED-4DB2-BD59-A6C34878D82A}">
                    <a16:rowId xmlns:a16="http://schemas.microsoft.com/office/drawing/2014/main" val="4152193500"/>
                  </a:ext>
                </a:extLst>
              </a:tr>
              <a:tr h="4389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AT" dirty="0"/>
                        <a:t>Programmiersprachensupport</a:t>
                      </a:r>
                    </a:p>
                  </a:txBody>
                  <a:tcPr/>
                </a:tc>
                <a:tc>
                  <a:txBody>
                    <a:bodyPr/>
                    <a:lstStyle/>
                    <a:p>
                      <a:pPr algn="ctr"/>
                      <a:r>
                        <a:rPr lang="de-AT" dirty="0"/>
                        <a:t>Gut</a:t>
                      </a:r>
                    </a:p>
                  </a:txBody>
                  <a:tcPr/>
                </a:tc>
                <a:tc>
                  <a:txBody>
                    <a:bodyPr/>
                    <a:lstStyle/>
                    <a:p>
                      <a:pPr algn="ctr"/>
                      <a:r>
                        <a:rPr lang="de-AT" dirty="0"/>
                        <a:t>Gut (native in </a:t>
                      </a:r>
                      <a:r>
                        <a:rPr lang="de-AT" dirty="0" err="1"/>
                        <a:t>Javascript</a:t>
                      </a:r>
                      <a:r>
                        <a:rPr lang="de-AT" dirty="0"/>
                        <a:t>)</a:t>
                      </a:r>
                    </a:p>
                  </a:txBody>
                  <a:tcPr/>
                </a:tc>
                <a:extLst>
                  <a:ext uri="{0D108BD9-81ED-4DB2-BD59-A6C34878D82A}">
                    <a16:rowId xmlns:a16="http://schemas.microsoft.com/office/drawing/2014/main" val="3829239163"/>
                  </a:ext>
                </a:extLst>
              </a:tr>
            </a:tbl>
          </a:graphicData>
        </a:graphic>
      </p:graphicFrame>
    </p:spTree>
    <p:extLst>
      <p:ext uri="{BB962C8B-B14F-4D97-AF65-F5344CB8AC3E}">
        <p14:creationId xmlns:p14="http://schemas.microsoft.com/office/powerpoint/2010/main" val="3660750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404664"/>
            <a:ext cx="7416824" cy="1282154"/>
          </a:xfrm>
        </p:spPr>
        <p:txBody>
          <a:bodyPr>
            <a:normAutofit/>
          </a:bodyPr>
          <a:lstStyle/>
          <a:p>
            <a:r>
              <a:rPr lang="de-AT" dirty="0"/>
              <a:t>Ab hier Folien einer alte Version</a:t>
            </a:r>
          </a:p>
        </p:txBody>
      </p:sp>
      <p:pic>
        <p:nvPicPr>
          <p:cNvPr id="4" name="Picture 2" descr="http://www.hcs.harvard.edu/csharp/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5567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1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ein Beispiel</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a:t>
            </a:fld>
            <a:endParaRPr lang="de-DE" dirty="0"/>
          </a:p>
        </p:txBody>
      </p:sp>
      <p:sp>
        <p:nvSpPr>
          <p:cNvPr id="5" name="Inhaltsplatzhalter 4"/>
          <p:cNvSpPr>
            <a:spLocks noGrp="1"/>
          </p:cNvSpPr>
          <p:nvPr>
            <p:ph idx="1"/>
          </p:nvPr>
        </p:nvSpPr>
        <p:spPr/>
        <p:txBody>
          <a:bodyPr>
            <a:normAutofit/>
          </a:bodyPr>
          <a:lstStyle/>
          <a:p>
            <a:pPr marL="0" indent="0">
              <a:buNone/>
            </a:pPr>
            <a:endParaRPr lang="de-AT" dirty="0"/>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p:nvPicPr>
        <p:blipFill>
          <a:blip r:embed="rId4"/>
          <a:stretch>
            <a:fillRect/>
          </a:stretch>
        </p:blipFill>
        <p:spPr>
          <a:xfrm>
            <a:off x="28980" y="1048664"/>
            <a:ext cx="8830012" cy="5264405"/>
          </a:xfrm>
          <a:prstGeom prst="rect">
            <a:avLst/>
          </a:prstGeom>
        </p:spPr>
      </p:pic>
    </p:spTree>
    <p:extLst>
      <p:ext uri="{BB962C8B-B14F-4D97-AF65-F5344CB8AC3E}">
        <p14:creationId xmlns:p14="http://schemas.microsoft.com/office/powerpoint/2010/main" val="163702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Syntax und Semantik</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dirty="0"/>
          </a:p>
        </p:txBody>
      </p:sp>
      <p:sp>
        <p:nvSpPr>
          <p:cNvPr id="5" name="Inhaltsplatzhalter 4"/>
          <p:cNvSpPr>
            <a:spLocks noGrp="1"/>
          </p:cNvSpPr>
          <p:nvPr>
            <p:ph idx="1"/>
          </p:nvPr>
        </p:nvSpPr>
        <p:spPr/>
        <p:txBody>
          <a:bodyPr>
            <a:normAutofit/>
          </a:bodyPr>
          <a:lstStyle/>
          <a:p>
            <a:r>
              <a:rPr lang="de-AT" dirty="0"/>
              <a:t>Syntaktisch richtiges XML ist </a:t>
            </a:r>
            <a:r>
              <a:rPr lang="de-AT" sz="4000" b="1" dirty="0">
                <a:solidFill>
                  <a:srgbClr val="FF0000"/>
                </a:solidFill>
              </a:rPr>
              <a:t>wohlgeformt </a:t>
            </a:r>
            <a:br>
              <a:rPr lang="de-AT" sz="2400" dirty="0"/>
            </a:br>
            <a:r>
              <a:rPr lang="de-AT" sz="2200" dirty="0"/>
              <a:t>                   syntaktisch falsches XML ist nur Text und unbrauchbar</a:t>
            </a:r>
          </a:p>
          <a:p>
            <a:r>
              <a:rPr lang="de-AT" dirty="0"/>
              <a:t>Inhaltlich richtiges XML ist </a:t>
            </a:r>
            <a:r>
              <a:rPr lang="de-AT" sz="4000" b="1" dirty="0">
                <a:solidFill>
                  <a:srgbClr val="FF0000"/>
                </a:solidFill>
              </a:rPr>
              <a:t>gültig </a:t>
            </a:r>
            <a:r>
              <a:rPr lang="de-AT" sz="4000" dirty="0"/>
              <a:t>(</a:t>
            </a:r>
            <a:r>
              <a:rPr lang="de-AT" sz="4000" b="1" dirty="0">
                <a:solidFill>
                  <a:srgbClr val="FF0000"/>
                </a:solidFill>
              </a:rPr>
              <a:t>valid</a:t>
            </a:r>
            <a:r>
              <a:rPr lang="de-AT" sz="4000" dirty="0"/>
              <a:t>)</a:t>
            </a:r>
            <a:br>
              <a:rPr lang="de-AT" dirty="0"/>
            </a:br>
            <a:r>
              <a:rPr lang="de-AT" sz="2200" dirty="0"/>
              <a:t>   </a:t>
            </a:r>
            <a:r>
              <a:rPr lang="de-AT" sz="2400" dirty="0"/>
              <a:t>      </a:t>
            </a:r>
            <a:r>
              <a:rPr lang="de-AT" sz="2200" dirty="0"/>
              <a:t>     der „gültige“ Inhalt muss definiert werden (DTD, Schema)</a:t>
            </a:r>
            <a:endParaRPr lang="de-AT" dirty="0"/>
          </a:p>
          <a:p>
            <a:r>
              <a:rPr lang="de-AT" dirty="0"/>
              <a:t>Jeder XML Parser (dieser liest </a:t>
            </a:r>
            <a:r>
              <a:rPr lang="de-AT" dirty="0" err="1"/>
              <a:t>xml</a:t>
            </a:r>
            <a:r>
              <a:rPr lang="de-AT" dirty="0"/>
              <a:t> ein) prüft auf </a:t>
            </a:r>
            <a:r>
              <a:rPr lang="de-AT" b="1" dirty="0">
                <a:solidFill>
                  <a:srgbClr val="FF0000"/>
                </a:solidFill>
              </a:rPr>
              <a:t>Wohlgeformtheit</a:t>
            </a:r>
          </a:p>
          <a:p>
            <a:r>
              <a:rPr lang="de-AT" dirty="0"/>
              <a:t>Bessere </a:t>
            </a:r>
            <a:r>
              <a:rPr lang="de-AT" dirty="0" err="1"/>
              <a:t>xml</a:t>
            </a:r>
            <a:r>
              <a:rPr lang="de-AT" dirty="0"/>
              <a:t> Parser prüfen zusätzlich auf </a:t>
            </a:r>
            <a:r>
              <a:rPr lang="de-AT" b="1" dirty="0">
                <a:solidFill>
                  <a:srgbClr val="FF0000"/>
                </a:solidFill>
              </a:rPr>
              <a:t>Gültigkeit</a:t>
            </a:r>
            <a:r>
              <a:rPr lang="de-AT" dirty="0"/>
              <a:t> </a:t>
            </a:r>
            <a:br>
              <a:rPr lang="de-AT" dirty="0"/>
            </a:br>
            <a:endParaRPr lang="de-AT" dirty="0"/>
          </a:p>
          <a:p>
            <a:r>
              <a:rPr lang="de-AT" b="1" dirty="0">
                <a:solidFill>
                  <a:srgbClr val="FF0000"/>
                </a:solidFill>
              </a:rPr>
              <a:t>Gültigkeitsprüfung ist die Grundlage für effizienten Datenaustausch</a:t>
            </a:r>
          </a:p>
          <a:p>
            <a:endParaRPr lang="de-AT" b="1" dirty="0">
              <a:solidFill>
                <a:srgbClr val="FF0000"/>
              </a:solidFill>
            </a:endParaRP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0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die Metaebene für konkrete Einsatzbereiche</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dirty="0"/>
          </a:p>
        </p:txBody>
      </p:sp>
      <p:sp>
        <p:nvSpPr>
          <p:cNvPr id="5" name="Inhaltsplatzhalter 4"/>
          <p:cNvSpPr>
            <a:spLocks noGrp="1"/>
          </p:cNvSpPr>
          <p:nvPr>
            <p:ph idx="1"/>
          </p:nvPr>
        </p:nvSpPr>
        <p:spPr/>
        <p:txBody>
          <a:bodyPr>
            <a:normAutofit/>
          </a:bodyPr>
          <a:lstStyle/>
          <a:p>
            <a:pPr marL="0" indent="0">
              <a:buNone/>
            </a:pPr>
            <a:r>
              <a:rPr lang="de-AT" dirty="0"/>
              <a:t> </a:t>
            </a:r>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4"/>
          <a:stretch>
            <a:fillRect/>
          </a:stretch>
        </p:blipFill>
        <p:spPr>
          <a:xfrm>
            <a:off x="135853" y="1417703"/>
            <a:ext cx="8723139" cy="4434414"/>
          </a:xfrm>
          <a:prstGeom prst="rect">
            <a:avLst/>
          </a:prstGeom>
        </p:spPr>
      </p:pic>
    </p:spTree>
    <p:extLst>
      <p:ext uri="{BB962C8B-B14F-4D97-AF65-F5344CB8AC3E}">
        <p14:creationId xmlns:p14="http://schemas.microsoft.com/office/powerpoint/2010/main" val="373030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ist ein großes </a:t>
            </a:r>
            <a:r>
              <a:rPr lang="de-AT" dirty="0" err="1"/>
              <a:t>Ecosystem</a:t>
            </a:r>
            <a:endParaRPr lang="de-AT" dirty="0"/>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dirty="0"/>
          </a:p>
        </p:txBody>
      </p:sp>
      <p:sp>
        <p:nvSpPr>
          <p:cNvPr id="5" name="Inhaltsplatzhalter 4"/>
          <p:cNvSpPr>
            <a:spLocks noGrp="1"/>
          </p:cNvSpPr>
          <p:nvPr>
            <p:ph idx="1"/>
          </p:nvPr>
        </p:nvSpPr>
        <p:spPr/>
        <p:txBody>
          <a:bodyPr>
            <a:normAutofit lnSpcReduction="10000"/>
          </a:bodyPr>
          <a:lstStyle/>
          <a:p>
            <a:r>
              <a:rPr lang="de-AT" dirty="0"/>
              <a:t>XML </a:t>
            </a:r>
            <a:r>
              <a:rPr lang="de-AT" sz="2000" dirty="0"/>
              <a:t>selbst - nur das Basis Sprachkonzept – Syntax, Struktur (wohlgeformt)</a:t>
            </a:r>
          </a:p>
          <a:p>
            <a:r>
              <a:rPr lang="de-AT" dirty="0"/>
              <a:t>XML Schema bzw. DTD </a:t>
            </a:r>
            <a:r>
              <a:rPr lang="de-AT" sz="2000" dirty="0"/>
              <a:t>definiert Inhalte, ermöglicht Gültigkeit </a:t>
            </a:r>
          </a:p>
          <a:p>
            <a:r>
              <a:rPr lang="de-AT" dirty="0"/>
              <a:t>XML-</a:t>
            </a:r>
            <a:r>
              <a:rPr lang="de-AT" dirty="0" err="1"/>
              <a:t>Namespaces</a:t>
            </a:r>
            <a:r>
              <a:rPr lang="de-AT" dirty="0"/>
              <a:t> </a:t>
            </a:r>
            <a:r>
              <a:rPr lang="de-AT" sz="2200" dirty="0"/>
              <a:t>für global eindeutige  Element- und Attributnamen</a:t>
            </a:r>
            <a:endParaRPr lang="de-AT" dirty="0"/>
          </a:p>
          <a:p>
            <a:r>
              <a:rPr lang="de-AT" dirty="0" err="1"/>
              <a:t>Xpath</a:t>
            </a:r>
            <a:r>
              <a:rPr lang="de-AT" dirty="0"/>
              <a:t>, </a:t>
            </a:r>
            <a:r>
              <a:rPr lang="de-AT" dirty="0" err="1"/>
              <a:t>XQuery</a:t>
            </a:r>
            <a:r>
              <a:rPr lang="de-AT" dirty="0"/>
              <a:t>  </a:t>
            </a:r>
            <a:r>
              <a:rPr lang="de-AT" sz="2000" dirty="0"/>
              <a:t>die Abfragesprachen für XML</a:t>
            </a:r>
          </a:p>
          <a:p>
            <a:r>
              <a:rPr lang="de-AT" dirty="0"/>
              <a:t>XSLT </a:t>
            </a:r>
            <a:r>
              <a:rPr lang="de-AT" sz="2000" dirty="0"/>
              <a:t>die Transformationssprache(n) für XML</a:t>
            </a:r>
          </a:p>
          <a:p>
            <a:r>
              <a:rPr lang="de-AT" dirty="0"/>
              <a:t>XML in Programmiersprachen</a:t>
            </a:r>
          </a:p>
          <a:p>
            <a:pPr lvl="1"/>
            <a:r>
              <a:rPr lang="de-AT" sz="2800" dirty="0"/>
              <a:t>SAX </a:t>
            </a:r>
            <a:r>
              <a:rPr lang="de-AT" sz="2800" dirty="0" err="1"/>
              <a:t>Api</a:t>
            </a:r>
            <a:r>
              <a:rPr lang="de-AT" sz="2800" dirty="0"/>
              <a:t>  - Simple API </a:t>
            </a:r>
            <a:r>
              <a:rPr lang="de-AT" sz="2800" dirty="0" err="1"/>
              <a:t>for</a:t>
            </a:r>
            <a:r>
              <a:rPr lang="de-AT" sz="2800" dirty="0"/>
              <a:t> XML  </a:t>
            </a:r>
            <a:r>
              <a:rPr lang="de-AT" sz="2000" dirty="0"/>
              <a:t>performant, aber mühsam für Programmierer, liest </a:t>
            </a:r>
            <a:r>
              <a:rPr lang="de-AT" sz="2000" dirty="0" err="1"/>
              <a:t>xml</a:t>
            </a:r>
            <a:r>
              <a:rPr lang="de-AT" sz="2000" dirty="0"/>
              <a:t> sequentiell, zahlreiche Events</a:t>
            </a:r>
          </a:p>
          <a:p>
            <a:pPr lvl="1"/>
            <a:r>
              <a:rPr lang="de-AT" sz="2800" dirty="0"/>
              <a:t>DOM </a:t>
            </a:r>
            <a:r>
              <a:rPr lang="de-AT" sz="2800" dirty="0" err="1"/>
              <a:t>Api</a:t>
            </a:r>
            <a:r>
              <a:rPr lang="de-AT" sz="2800" dirty="0"/>
              <a:t> - </a:t>
            </a:r>
            <a:r>
              <a:rPr lang="de-AT" sz="2800" dirty="0" err="1"/>
              <a:t>Document</a:t>
            </a:r>
            <a:r>
              <a:rPr lang="de-AT" sz="2800" dirty="0"/>
              <a:t> </a:t>
            </a:r>
            <a:r>
              <a:rPr lang="de-AT" sz="2800" dirty="0" err="1"/>
              <a:t>Object</a:t>
            </a:r>
            <a:r>
              <a:rPr lang="de-AT" sz="2800" dirty="0"/>
              <a:t> Model </a:t>
            </a:r>
            <a:r>
              <a:rPr lang="de-AT" sz="2000" dirty="0"/>
              <a:t>wie im Browser bei HTML, gesamtes XML wird als DOM-</a:t>
            </a:r>
            <a:r>
              <a:rPr lang="de-AT" sz="2000" dirty="0" err="1"/>
              <a:t>Tree</a:t>
            </a:r>
            <a:r>
              <a:rPr lang="de-AT" sz="2000" dirty="0"/>
              <a:t> im Hauptspeicher aufgebaut</a:t>
            </a:r>
          </a:p>
          <a:p>
            <a:endParaRPr lang="de-AT" dirty="0"/>
          </a:p>
          <a:p>
            <a:pPr marL="0" indent="0">
              <a:buNone/>
            </a:pPr>
            <a:endParaRPr lang="de-AT" dirty="0"/>
          </a:p>
        </p:txBody>
      </p:sp>
      <p:pic>
        <p:nvPicPr>
          <p:cNvPr id="6" name="Picture 2" descr="C:\Users\psad\AppData\Local\Temp\SNAGHTML24f05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360846"/>
            <a:ext cx="7048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04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DTD Definition für den Handykatalog</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dirty="0"/>
          </a:p>
        </p:txBody>
      </p:sp>
      <p:sp>
        <p:nvSpPr>
          <p:cNvPr id="5" name="Inhaltsplatzhalter 4"/>
          <p:cNvSpPr>
            <a:spLocks noGrp="1"/>
          </p:cNvSpPr>
          <p:nvPr>
            <p:ph idx="1"/>
          </p:nvPr>
        </p:nvSpPr>
        <p:spPr/>
        <p:txBody>
          <a:bodyPr/>
          <a:lstStyle/>
          <a:p>
            <a:endParaRPr lang="de-AT"/>
          </a:p>
        </p:txBody>
      </p:sp>
      <p:pic>
        <p:nvPicPr>
          <p:cNvPr id="6" name="Grafik 5"/>
          <p:cNvPicPr>
            <a:picLocks noChangeAspect="1"/>
          </p:cNvPicPr>
          <p:nvPr/>
        </p:nvPicPr>
        <p:blipFill>
          <a:blip r:embed="rId3"/>
          <a:stretch>
            <a:fillRect/>
          </a:stretch>
        </p:blipFill>
        <p:spPr>
          <a:xfrm>
            <a:off x="0" y="1143658"/>
            <a:ext cx="9036496" cy="5017196"/>
          </a:xfrm>
          <a:prstGeom prst="rect">
            <a:avLst/>
          </a:prstGeom>
        </p:spPr>
      </p:pic>
      <p:pic>
        <p:nvPicPr>
          <p:cNvPr id="7" name="Grafik 6"/>
          <p:cNvPicPr>
            <a:picLocks noChangeAspect="1"/>
          </p:cNvPicPr>
          <p:nvPr/>
        </p:nvPicPr>
        <p:blipFill>
          <a:blip r:embed="rId4"/>
          <a:stretch>
            <a:fillRect/>
          </a:stretch>
        </p:blipFill>
        <p:spPr>
          <a:xfrm>
            <a:off x="4374870" y="5188731"/>
            <a:ext cx="3714286" cy="1485714"/>
          </a:xfrm>
          <a:prstGeom prst="rect">
            <a:avLst/>
          </a:prstGeom>
        </p:spPr>
      </p:pic>
      <p:sp>
        <p:nvSpPr>
          <p:cNvPr id="8" name="Sprechblase: rechteckig mit abgerundeten Ecken 7"/>
          <p:cNvSpPr/>
          <p:nvPr/>
        </p:nvSpPr>
        <p:spPr>
          <a:xfrm>
            <a:off x="7796731" y="4864695"/>
            <a:ext cx="1161770" cy="648072"/>
          </a:xfrm>
          <a:prstGeom prst="wedgeRoundRectCallout">
            <a:avLst>
              <a:gd name="adj1" fmla="val -78103"/>
              <a:gd name="adj2" fmla="val 86016"/>
              <a:gd name="adj3" fmla="val 16667"/>
            </a:avLst>
          </a:prstGeom>
        </p:spPr>
        <p:style>
          <a:lnRef idx="2">
            <a:schemeClr val="accent2"/>
          </a:lnRef>
          <a:fillRef idx="1">
            <a:schemeClr val="lt1"/>
          </a:fillRef>
          <a:effectRef idx="0">
            <a:schemeClr val="accent2"/>
          </a:effectRef>
          <a:fontRef idx="minor">
            <a:schemeClr val="dk1"/>
          </a:fontRef>
        </p:style>
        <p:txBody>
          <a:bodyPr lIns="36000" tIns="36000" rIns="36000" bIns="36000" rtlCol="0" anchor="ctr"/>
          <a:lstStyle/>
          <a:p>
            <a:pPr algn="ctr"/>
            <a:r>
              <a:rPr lang="de-AT" dirty="0"/>
              <a:t>Auf DTD verweisen</a:t>
            </a:r>
          </a:p>
        </p:txBody>
      </p:sp>
    </p:spTree>
    <p:extLst>
      <p:ext uri="{BB962C8B-B14F-4D97-AF65-F5344CB8AC3E}">
        <p14:creationId xmlns:p14="http://schemas.microsoft.com/office/powerpoint/2010/main" val="96250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XML – Schema für den Handykatalog</a:t>
            </a:r>
          </a:p>
        </p:txBody>
      </p:sp>
      <p:sp>
        <p:nvSpPr>
          <p:cNvPr id="3" name="Fußzeilenplatzhalter 2"/>
          <p:cNvSpPr>
            <a:spLocks noGrp="1"/>
          </p:cNvSpPr>
          <p:nvPr>
            <p:ph type="ftr" sz="quarter" idx="11"/>
          </p:nvPr>
        </p:nvSpPr>
        <p:spPr/>
        <p:txBody>
          <a:bodyPr/>
          <a:lstStyle/>
          <a:p>
            <a:pPr algn="ctr"/>
            <a:r>
              <a:rPr lang="de-DE"/>
              <a:t>PR – C# und .net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dirty="0"/>
          </a:p>
        </p:txBody>
      </p:sp>
      <p:sp>
        <p:nvSpPr>
          <p:cNvPr id="5" name="Inhaltsplatzhalter 4"/>
          <p:cNvSpPr>
            <a:spLocks noGrp="1"/>
          </p:cNvSpPr>
          <p:nvPr>
            <p:ph idx="1"/>
          </p:nvPr>
        </p:nvSpPr>
        <p:spPr/>
        <p:txBody>
          <a:bodyPr/>
          <a:lstStyle/>
          <a:p>
            <a:r>
              <a:rPr lang="de-AT" dirty="0"/>
              <a:t>Schema ist schwer lesbar</a:t>
            </a:r>
          </a:p>
        </p:txBody>
      </p:sp>
      <p:pic>
        <p:nvPicPr>
          <p:cNvPr id="8" name="Grafik 7"/>
          <p:cNvPicPr>
            <a:picLocks noChangeAspect="1"/>
          </p:cNvPicPr>
          <p:nvPr/>
        </p:nvPicPr>
        <p:blipFill>
          <a:blip r:embed="rId3"/>
          <a:stretch>
            <a:fillRect/>
          </a:stretch>
        </p:blipFill>
        <p:spPr>
          <a:xfrm>
            <a:off x="150861" y="1604207"/>
            <a:ext cx="8525595" cy="4672681"/>
          </a:xfrm>
          <a:prstGeom prst="rect">
            <a:avLst/>
          </a:prstGeom>
        </p:spPr>
      </p:pic>
    </p:spTree>
    <p:extLst>
      <p:ext uri="{BB962C8B-B14F-4D97-AF65-F5344CB8AC3E}">
        <p14:creationId xmlns:p14="http://schemas.microsoft.com/office/powerpoint/2010/main" val="2181662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BZQUTYFKESgvC81jUT6uQ"/>
</p:tagLst>
</file>

<file path=ppt/theme/theme1.xml><?xml version="1.0" encoding="utf-8"?>
<a:theme xmlns:a="http://schemas.openxmlformats.org/drawingml/2006/main" name="HTL Spengergasse Vorlage V0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HTL Spengergasse Vorlage V01</Template>
  <TotalTime>0</TotalTime>
  <Words>1920</Words>
  <Application>Microsoft Office PowerPoint</Application>
  <PresentationFormat>Bildschirmpräsentation (4:3)</PresentationFormat>
  <Paragraphs>644</Paragraphs>
  <Slides>31</Slides>
  <Notes>31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Calibri</vt:lpstr>
      <vt:lpstr>Wingdings</vt:lpstr>
      <vt:lpstr>HTL Spengergasse Vorlage V01</vt:lpstr>
      <vt:lpstr>POS –  XML Extensible markup language                  (in C#)</vt:lpstr>
      <vt:lpstr>XML – hat mit HTML zu tun</vt:lpstr>
      <vt:lpstr>XML – ist aber anders als HTML</vt:lpstr>
      <vt:lpstr>XML – ein Beispiel</vt:lpstr>
      <vt:lpstr>XML – Syntax und Semantik</vt:lpstr>
      <vt:lpstr>XML – die Metaebene für konkrete Einsatzbereiche</vt:lpstr>
      <vt:lpstr>XML – ist ein großes Ecosystem</vt:lpstr>
      <vt:lpstr>XML – DTD Definition für den Handykatalog</vt:lpstr>
      <vt:lpstr>XML – Schema für den Handykatalog</vt:lpstr>
      <vt:lpstr>XML – Schema für den Handykatalog</vt:lpstr>
      <vt:lpstr>XML – Schema Datentypen</vt:lpstr>
      <vt:lpstr>XML – Schema Beispiel Sozialversicherung</vt:lpstr>
      <vt:lpstr>XML – Namensräume (wie in Java, C#)</vt:lpstr>
      <vt:lpstr>XML – Xpath – eine sehr komfortable Abfragesprache</vt:lpstr>
      <vt:lpstr>XML – Xpath – eine sehr komfortable Abfragesprache</vt:lpstr>
      <vt:lpstr>XML – Xpath – eine sehr komfortable Abfragesprache</vt:lpstr>
      <vt:lpstr>XSLT – das Transformationstool</vt:lpstr>
      <vt:lpstr>XSLT – das Transformationstool</vt:lpstr>
      <vt:lpstr>XML – aus Programmiersprachen</vt:lpstr>
      <vt:lpstr>XML – SAX Zugriff</vt:lpstr>
      <vt:lpstr>XML – DOM – Document Object Model</vt:lpstr>
      <vt:lpstr>XML – DOM in Java</vt:lpstr>
      <vt:lpstr>XML – DOM in Java</vt:lpstr>
      <vt:lpstr>XML – DOM in Java</vt:lpstr>
      <vt:lpstr>XML – DOM in C#</vt:lpstr>
      <vt:lpstr>XML – DOM in C#</vt:lpstr>
      <vt:lpstr>XML – DOM in C#</vt:lpstr>
      <vt:lpstr>XML – Vergleich zu Json</vt:lpstr>
      <vt:lpstr>XML – Vergleich zu Json</vt:lpstr>
      <vt:lpstr>XML – Vergleich zu Json</vt:lpstr>
      <vt:lpstr>Ab hier Folien einer alte Version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DBIS2 –  Datenbanken und Informationssysteme</dc:title>
  <dc:creator>Divi</dc:creator>
  <cp:lastModifiedBy>psad</cp:lastModifiedBy>
  <cp:revision>312</cp:revision>
  <dcterms:created xsi:type="dcterms:W3CDTF">2010-09-09T10:26:00Z</dcterms:created>
  <dcterms:modified xsi:type="dcterms:W3CDTF">2016-11-29T09:32:18Z</dcterms:modified>
</cp:coreProperties>
</file>