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16140622" r:id="rId5"/>
    <p:sldId id="262" r:id="rId6"/>
    <p:sldId id="263" r:id="rId7"/>
    <p:sldId id="265" r:id="rId8"/>
    <p:sldId id="16140625" r:id="rId9"/>
    <p:sldId id="16140634" r:id="rId10"/>
    <p:sldId id="16140636" r:id="rId11"/>
    <p:sldId id="16140638" r:id="rId12"/>
    <p:sldId id="16140630" r:id="rId13"/>
    <p:sldId id="16140629" r:id="rId14"/>
    <p:sldId id="16140623"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821815"/>
            <a:ext cx="11207750" cy="977900"/>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setganography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882650" y="4586605"/>
            <a:ext cx="10509250"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 </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SWARNIM KUMAR</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KALINGA INSTITUTE OF INDUSTRIAL TECHNOLOGY </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                                                    SCHOOL OF COMPUTER ENGINEERING</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t> Our project demonstrates a secure and efficient method of data hiding using steganography. By embedding confidential information within images, we enhance data privacy and security while ensuring undetectable communication. This technique is valuable for individuals and organizations needing covert data transmission, cybersecurity, and digital forensics. With the growing threats in data breaches and surveillance, our solution offers a practical and innovative approach to secure communication.</a:t>
            </a:r>
            <a:endParaRPr lang="en-US" altLang="en-US" dirty="0"/>
          </a:p>
        </p:txBody>
      </p:sp>
      <p:sp>
        <p:nvSpPr>
          <p:cNvPr id="4" name="Text Box 3"/>
          <p:cNvSpPr txBox="1"/>
          <p:nvPr/>
        </p:nvSpPr>
        <p:spPr>
          <a:xfrm>
            <a:off x="3481705" y="3818890"/>
            <a:ext cx="4064000" cy="368300"/>
          </a:xfrm>
          <a:prstGeom prst="rect">
            <a:avLst/>
          </a:prstGeom>
          <a:noFill/>
        </p:spPr>
        <p:txBody>
          <a:bodyPr wrap="square" rtlCol="0">
            <a:spAutoFit/>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t>https://github.com/sk2329159/Steganography.git</a:t>
            </a: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05435" indent="-305435"/>
            <a:r>
              <a:rPr lang="en-US" altLang="en-US" dirty="0"/>
              <a:t>Advanced Encryption Before Hiding Data – Encrypt the message (AES, RSA, or hashing) before embedding it in the image.</a:t>
            </a:r>
            <a:endParaRPr lang="en-US" altLang="en-US" dirty="0"/>
          </a:p>
          <a:p>
            <a:pPr marL="305435" indent="-305435"/>
            <a:r>
              <a:rPr lang="en-US" altLang="en-US" dirty="0"/>
              <a:t>AI-Enhanced Steganography – Use AI to decide the best pixels for data hiding to avoid detection.</a:t>
            </a:r>
            <a:endParaRPr lang="en-US" altLang="en-US" dirty="0"/>
          </a:p>
          <a:p>
            <a:pPr marL="305435" indent="-305435"/>
            <a:r>
              <a:rPr lang="en-US" altLang="en-US" dirty="0"/>
              <a:t>Multi-Layered Steganography – Hide data within multiple image layers for extra security.</a:t>
            </a:r>
            <a:endParaRPr lang="en-US" altLang="en-US" dirty="0"/>
          </a:p>
          <a:p>
            <a:pPr marL="305435" indent="-305435"/>
            <a:r>
              <a:rPr lang="en-US" altLang="en-US" dirty="0"/>
              <a:t>Real-World Use Case Demo – Show a practical application (e.g., secure message transmission, watermarking, or forensic data hiding)</a:t>
            </a:r>
            <a:endParaRPr lang="en-US" alt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altLang="en-US" sz="2000" dirty="0"/>
              <a:t>With rising cybersecurity threats, traditional encryption makes sensitive data transmission obvious, attracting attackers. Steganography provides a discreet way to hide information within images, but existing methods face issues like low capacity, weak robustness, and vulnerability to detection.</a:t>
            </a:r>
            <a:endParaRPr lang="en-US"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r>
              <a:rPr lang="en-US" altLang="en-US" dirty="0"/>
              <a:t> Google Colab – Cloud-based environment for execution and file handling</a:t>
            </a:r>
            <a:endParaRPr lang="en-US" altLang="en-US" dirty="0"/>
          </a:p>
          <a:p>
            <a:r>
              <a:rPr lang="en-US" altLang="en-US" dirty="0"/>
              <a:t>Python– Core language for implementation.  </a:t>
            </a:r>
            <a:endParaRPr lang="en-US" altLang="en-US" dirty="0"/>
          </a:p>
          <a:p>
            <a:r>
              <a:rPr lang="en-US" altLang="en-US" dirty="0"/>
              <a:t>OpenCV– Image processing and manipulation.  </a:t>
            </a:r>
            <a:endParaRPr lang="en-US" altLang="en-US" dirty="0"/>
          </a:p>
          <a:p>
            <a:r>
              <a:rPr lang="en-US" altLang="en-US" dirty="0"/>
              <a:t>OS Module – Handling file operations.  </a:t>
            </a:r>
            <a:endParaRPr lang="en-US" altLang="en-US" dirty="0"/>
          </a:p>
          <a:p>
            <a:r>
              <a:rPr lang="en-US" altLang="en-US" dirty="0"/>
              <a:t>ASCII Encoding – Converting text to ASCII for embedding.  </a:t>
            </a:r>
            <a:endParaRPr lang="en-US" altLang="en-US" dirty="0"/>
          </a:p>
          <a:p>
            <a:r>
              <a:rPr lang="en-US" altLang="en-US" dirty="0"/>
              <a:t>Least Significant Bit (LSB) Steganography – Hiding text data in image pixels.  </a:t>
            </a:r>
            <a:endParaRPr lang="en-US" altLang="en-US" dirty="0"/>
          </a:p>
          <a:p>
            <a:pPr marL="0" indent="0">
              <a:buNone/>
            </a:pPr>
            <a:endParaRPr lang="en-US" altLang="en-US" dirty="0"/>
          </a:p>
          <a:p>
            <a:pPr marL="0" indent="0">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altLang="en-US" sz="1800" b="1" dirty="0">
                <a:solidFill>
                  <a:srgbClr val="0F0F0F"/>
                </a:solidFill>
              </a:rPr>
              <a:t> Google Colab Integration – Easy access and execution without requiring a local setup.</a:t>
            </a:r>
            <a:endParaRPr lang="en-US" altLang="en-US"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t>Journalists &amp; Whistleblowers – Securely transmit sensitive information without detection.</a:t>
            </a:r>
            <a:endParaRPr lang="en-US" altLang="en-US" dirty="0"/>
          </a:p>
          <a:p>
            <a:r>
              <a:rPr lang="en-US" altLang="en-US" dirty="0"/>
              <a:t>Government &amp; Intelligence Agencies – Covert communication and secure data exchange.</a:t>
            </a:r>
            <a:endParaRPr lang="en-US" altLang="en-US" dirty="0"/>
          </a:p>
          <a:p>
            <a:r>
              <a:rPr lang="en-US" altLang="en-US" dirty="0"/>
              <a:t> Cybersecurity Professionals – Protect confidential data from hackers and surveillance.</a:t>
            </a:r>
            <a:endParaRPr lang="en-US" altLang="en-US" dirty="0"/>
          </a:p>
          <a:p>
            <a:r>
              <a:rPr lang="en-US" altLang="en-US" dirty="0"/>
              <a:t> Forensic Experts – Embed hidden messages in images for tracking and investigation.</a:t>
            </a:r>
            <a:endParaRPr lang="en-US" altLang="en-US" dirty="0"/>
          </a:p>
          <a:p>
            <a:r>
              <a:rPr lang="en-US" altLang="en-US" dirty="0"/>
              <a:t> Military &amp; Defense – Secure transmission of classified information.</a:t>
            </a:r>
            <a:endParaRPr lang="en-US" altLang="en-US" dirty="0"/>
          </a:p>
          <a:p>
            <a:r>
              <a:rPr lang="en-US" altLang="en-US" dirty="0"/>
              <a:t> Corporate Sector – Hide proprietary data within images for secure internal communication.</a:t>
            </a:r>
            <a:endParaRPr lang="en-US" altLang="en-US" dirty="0"/>
          </a:p>
          <a:p>
            <a:r>
              <a:rPr lang="en-US" altLang="en-US" dirty="0"/>
              <a:t> Individuals Concerned About Privacy – Personal data protection from cyber threats.</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p:cNvPicPr>
            <a:picLocks noChangeAspect="1"/>
          </p:cNvPicPr>
          <p:nvPr>
            <p:ph idx="1"/>
          </p:nvPr>
        </p:nvPicPr>
        <p:blipFill>
          <a:blip r:embed="rId1"/>
          <a:stretch>
            <a:fillRect/>
          </a:stretch>
        </p:blipFill>
        <p:spPr>
          <a:xfrm>
            <a:off x="365760" y="1166495"/>
            <a:ext cx="4648200" cy="2552065"/>
          </a:xfrm>
          <a:prstGeom prst="rect">
            <a:avLst/>
          </a:prstGeom>
        </p:spPr>
      </p:pic>
      <p:pic>
        <p:nvPicPr>
          <p:cNvPr id="3" name="Picture 2"/>
          <p:cNvPicPr>
            <a:picLocks noChangeAspect="1"/>
          </p:cNvPicPr>
          <p:nvPr/>
        </p:nvPicPr>
        <p:blipFill>
          <a:blip r:embed="rId2"/>
          <a:stretch>
            <a:fillRect/>
          </a:stretch>
        </p:blipFill>
        <p:spPr>
          <a:xfrm>
            <a:off x="365760" y="4027170"/>
            <a:ext cx="4937760" cy="2488565"/>
          </a:xfrm>
          <a:prstGeom prst="rect">
            <a:avLst/>
          </a:prstGeom>
        </p:spPr>
      </p:pic>
      <p:pic>
        <p:nvPicPr>
          <p:cNvPr id="5" name="Picture 4"/>
          <p:cNvPicPr>
            <a:picLocks noChangeAspect="1"/>
          </p:cNvPicPr>
          <p:nvPr/>
        </p:nvPicPr>
        <p:blipFill>
          <a:blip r:embed="rId3"/>
          <a:stretch>
            <a:fillRect/>
          </a:stretch>
        </p:blipFill>
        <p:spPr>
          <a:xfrm>
            <a:off x="5806440" y="826135"/>
            <a:ext cx="5638800" cy="2602865"/>
          </a:xfrm>
          <a:prstGeom prst="rect">
            <a:avLst/>
          </a:prstGeom>
        </p:spPr>
      </p:pic>
      <p:pic>
        <p:nvPicPr>
          <p:cNvPr id="6" name="Picture 5"/>
          <p:cNvPicPr>
            <a:picLocks noChangeAspect="1"/>
          </p:cNvPicPr>
          <p:nvPr/>
        </p:nvPicPr>
        <p:blipFill>
          <a:blip r:embed="rId4"/>
          <a:stretch>
            <a:fillRect/>
          </a:stretch>
        </p:blipFill>
        <p:spPr>
          <a:xfrm>
            <a:off x="5869305" y="3515360"/>
            <a:ext cx="5575935" cy="28219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p:cNvPicPr>
            <a:picLocks noChangeAspect="1"/>
          </p:cNvPicPr>
          <p:nvPr>
            <p:ph idx="1"/>
          </p:nvPr>
        </p:nvPicPr>
        <p:blipFill>
          <a:blip r:embed="rId1"/>
          <a:stretch>
            <a:fillRect/>
          </a:stretch>
        </p:blipFill>
        <p:spPr>
          <a:xfrm>
            <a:off x="365760" y="1166495"/>
            <a:ext cx="4648200" cy="2552065"/>
          </a:xfrm>
          <a:prstGeom prst="rect">
            <a:avLst/>
          </a:prstGeom>
        </p:spPr>
      </p:pic>
      <p:pic>
        <p:nvPicPr>
          <p:cNvPr id="3" name="Picture 2"/>
          <p:cNvPicPr>
            <a:picLocks noChangeAspect="1"/>
          </p:cNvPicPr>
          <p:nvPr/>
        </p:nvPicPr>
        <p:blipFill>
          <a:blip r:embed="rId2"/>
          <a:stretch>
            <a:fillRect/>
          </a:stretch>
        </p:blipFill>
        <p:spPr>
          <a:xfrm>
            <a:off x="365760" y="4027170"/>
            <a:ext cx="4937760" cy="2488565"/>
          </a:xfrm>
          <a:prstGeom prst="rect">
            <a:avLst/>
          </a:prstGeom>
        </p:spPr>
      </p:pic>
      <p:pic>
        <p:nvPicPr>
          <p:cNvPr id="5" name="Picture 4"/>
          <p:cNvPicPr>
            <a:picLocks noChangeAspect="1"/>
          </p:cNvPicPr>
          <p:nvPr/>
        </p:nvPicPr>
        <p:blipFill>
          <a:blip r:embed="rId3"/>
          <a:stretch>
            <a:fillRect/>
          </a:stretch>
        </p:blipFill>
        <p:spPr>
          <a:xfrm>
            <a:off x="6335395" y="1045210"/>
            <a:ext cx="4655185" cy="2533650"/>
          </a:xfrm>
          <a:prstGeom prst="rect">
            <a:avLst/>
          </a:prstGeom>
        </p:spPr>
      </p:pic>
      <p:pic>
        <p:nvPicPr>
          <p:cNvPr id="6" name="Picture 5"/>
          <p:cNvPicPr>
            <a:picLocks noChangeAspect="1"/>
          </p:cNvPicPr>
          <p:nvPr/>
        </p:nvPicPr>
        <p:blipFill>
          <a:blip r:embed="rId4"/>
          <a:stretch>
            <a:fillRect/>
          </a:stretch>
        </p:blipFill>
        <p:spPr>
          <a:xfrm>
            <a:off x="5672455" y="3718560"/>
            <a:ext cx="6155690" cy="26708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p:cNvPicPr>
            <a:picLocks noChangeAspect="1"/>
          </p:cNvPicPr>
          <p:nvPr>
            <p:ph idx="1"/>
          </p:nvPr>
        </p:nvPicPr>
        <p:blipFill>
          <a:blip r:embed="rId1"/>
          <a:stretch>
            <a:fillRect/>
          </a:stretch>
        </p:blipFill>
        <p:spPr>
          <a:xfrm>
            <a:off x="365760" y="1166495"/>
            <a:ext cx="4648200" cy="2552065"/>
          </a:xfrm>
          <a:prstGeom prst="rect">
            <a:avLst/>
          </a:prstGeom>
        </p:spPr>
      </p:pic>
      <p:pic>
        <p:nvPicPr>
          <p:cNvPr id="3" name="Picture 2"/>
          <p:cNvPicPr>
            <a:picLocks noChangeAspect="1"/>
          </p:cNvPicPr>
          <p:nvPr/>
        </p:nvPicPr>
        <p:blipFill>
          <a:blip r:embed="rId2"/>
          <a:stretch>
            <a:fillRect/>
          </a:stretch>
        </p:blipFill>
        <p:spPr>
          <a:xfrm>
            <a:off x="365760" y="4027170"/>
            <a:ext cx="4937760" cy="2488565"/>
          </a:xfrm>
          <a:prstGeom prst="rect">
            <a:avLst/>
          </a:prstGeom>
        </p:spPr>
      </p:pic>
      <p:pic>
        <p:nvPicPr>
          <p:cNvPr id="5" name="Picture 4"/>
          <p:cNvPicPr>
            <a:picLocks noChangeAspect="1"/>
          </p:cNvPicPr>
          <p:nvPr/>
        </p:nvPicPr>
        <p:blipFill>
          <a:blip r:embed="rId3"/>
          <a:stretch>
            <a:fillRect/>
          </a:stretch>
        </p:blipFill>
        <p:spPr>
          <a:xfrm>
            <a:off x="5575300" y="888365"/>
            <a:ext cx="5842635" cy="2830195"/>
          </a:xfrm>
          <a:prstGeom prst="rect">
            <a:avLst/>
          </a:prstGeom>
        </p:spPr>
      </p:pic>
      <p:pic>
        <p:nvPicPr>
          <p:cNvPr id="6" name="Picture 5"/>
          <p:cNvPicPr>
            <a:picLocks noChangeAspect="1"/>
          </p:cNvPicPr>
          <p:nvPr/>
        </p:nvPicPr>
        <p:blipFill>
          <a:blip r:embed="rId4"/>
          <a:stretch>
            <a:fillRect/>
          </a:stretch>
        </p:blipFill>
        <p:spPr>
          <a:xfrm>
            <a:off x="5722620" y="3863340"/>
            <a:ext cx="6224905" cy="253238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2761</Words>
  <Application>WPS Presentation</Application>
  <PresentationFormat>Custom</PresentationFormat>
  <Paragraphs>77</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华文中宋</vt:lpstr>
      <vt:lpstr>DividendVTI</vt:lpstr>
      <vt:lpstr>secure data hiding in images using setganograpy</vt:lpstr>
      <vt:lpstr>OUTLINE</vt:lpstr>
      <vt:lpstr>Problem Statement</vt:lpstr>
      <vt:lpstr>Technology  used</vt:lpstr>
      <vt:lpstr>Wow factors</vt:lpstr>
      <vt:lpstr>End users</vt:lpstr>
      <vt:lpstr>Results</vt:lpstr>
      <vt:lpstr>Results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Swarnim Kumar</cp:lastModifiedBy>
  <cp:revision>31</cp:revision>
  <dcterms:created xsi:type="dcterms:W3CDTF">2021-05-26T16:50:00Z</dcterms:created>
  <dcterms:modified xsi:type="dcterms:W3CDTF">2025-02-24T16:53:20Z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E14E8DC797C64661AF991427C4251BF7_13</vt:lpwstr>
  </property>
  <property fmtid="{D5CDD505-2E9C-101B-9397-08002B2CF9AE}" pid="4" name="KSOProductBuildVer">
    <vt:lpwstr>1033-12.2.0.19805</vt:lpwstr>
  </property>
</Properties>
</file>