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72" r:id="rId9"/>
    <p:sldId id="273" r:id="rId10"/>
    <p:sldId id="274" r:id="rId11"/>
    <p:sldId id="275" r:id="rId12"/>
    <p:sldId id="276" r:id="rId13"/>
    <p:sldId id="283" r:id="rId14"/>
    <p:sldId id="284" r:id="rId15"/>
    <p:sldId id="285" r:id="rId16"/>
    <p:sldId id="286" r:id="rId17"/>
    <p:sldId id="287" r:id="rId18"/>
    <p:sldId id="288" r:id="rId19"/>
    <p:sldId id="289" r:id="rId20"/>
    <p:sldId id="265" r:id="rId21"/>
    <p:sldId id="269" r:id="rId22"/>
    <p:sldId id="270" r:id="rId23"/>
    <p:sldId id="271" r:id="rId24"/>
    <p:sldId id="266"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8B96-6E4C-6B39-C797-388D6FD48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D81CC5-8CD0-E124-35CD-C65863588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2D746-6579-325E-8A63-A7429683FC88}"/>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5" name="Footer Placeholder 4">
            <a:extLst>
              <a:ext uri="{FF2B5EF4-FFF2-40B4-BE49-F238E27FC236}">
                <a16:creationId xmlns:a16="http://schemas.microsoft.com/office/drawing/2014/main" id="{C65BEFF2-6710-7D49-9E45-ABDC49DF8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9B601-2376-7D04-E4BD-061A4991FBDE}"/>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278804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AB95-A826-0BB5-3463-F72C076A7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5ABF7F-A893-BC97-C396-BB371CA4D8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6BE25-C294-A85C-48E0-30EB78FD02A5}"/>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5" name="Footer Placeholder 4">
            <a:extLst>
              <a:ext uri="{FF2B5EF4-FFF2-40B4-BE49-F238E27FC236}">
                <a16:creationId xmlns:a16="http://schemas.microsoft.com/office/drawing/2014/main" id="{2EAE1D97-9058-83ED-5064-95F3E7615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D533-767E-9B63-11EC-8C7CE27A7779}"/>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106910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9DDD8-2250-87B6-1E2B-0F48A5558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E70EEF-5F8A-83AB-5131-1E2904F45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54137-28D6-D6C4-50EC-75372B92B06B}"/>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5" name="Footer Placeholder 4">
            <a:extLst>
              <a:ext uri="{FF2B5EF4-FFF2-40B4-BE49-F238E27FC236}">
                <a16:creationId xmlns:a16="http://schemas.microsoft.com/office/drawing/2014/main" id="{07482290-B763-B47F-7640-CC968364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393D4-DC6E-1028-3C9B-8CC0DA402595}"/>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206759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5D09-1C7F-AEFC-5BD5-DDB1E33D4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73571-0A49-10F9-619C-AB0B1AB189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7CD67-2DF4-B51E-B3B6-485201F2EEA3}"/>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5" name="Footer Placeholder 4">
            <a:extLst>
              <a:ext uri="{FF2B5EF4-FFF2-40B4-BE49-F238E27FC236}">
                <a16:creationId xmlns:a16="http://schemas.microsoft.com/office/drawing/2014/main" id="{E35DB9C5-B930-D256-8E21-5C2FB9A19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EEBF5-E065-5BED-B9C5-729E3D22D24D}"/>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79373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F96-AAD9-E296-0B08-11A17CE2D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EF778E-7FC2-0696-DFF7-50C8923D6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BF83D6-F4C1-E1E1-14DB-31291BEB0B6F}"/>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5" name="Footer Placeholder 4">
            <a:extLst>
              <a:ext uri="{FF2B5EF4-FFF2-40B4-BE49-F238E27FC236}">
                <a16:creationId xmlns:a16="http://schemas.microsoft.com/office/drawing/2014/main" id="{1803D18B-E0E4-1D66-A76D-BD34C5E60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376BB-8D01-6F0B-4ADC-4D3912858226}"/>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425635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DBB8-572E-ED8E-6E19-ADE8AA6A1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F50BC-C3E7-626B-AB3C-32961D96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2F674-B6BF-C55F-3D45-DFB1E7C36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0A4056-D063-C60E-BAC3-4BE7C8BF1495}"/>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6" name="Footer Placeholder 5">
            <a:extLst>
              <a:ext uri="{FF2B5EF4-FFF2-40B4-BE49-F238E27FC236}">
                <a16:creationId xmlns:a16="http://schemas.microsoft.com/office/drawing/2014/main" id="{7BD1FE34-F90C-A45F-114D-7613323C6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8E481-3B61-F92C-6E9D-E5D8EB1AC0F4}"/>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30675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694D-2C8D-6A4B-374C-51A67E1AA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E0F05-8514-5C2F-9888-78464FC4D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D67D50-FCAE-FEC0-5633-3835059EC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C1146-9A79-A66B-4543-DD3FF10F7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FD906-3CA0-ACF7-2F69-603741B49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E2437E-83C6-34AF-A8B6-708CC8397160}"/>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8" name="Footer Placeholder 7">
            <a:extLst>
              <a:ext uri="{FF2B5EF4-FFF2-40B4-BE49-F238E27FC236}">
                <a16:creationId xmlns:a16="http://schemas.microsoft.com/office/drawing/2014/main" id="{D0E0A0C5-EBC9-2424-EE95-0FF8217C6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4BFE8-E884-2309-0AE9-09A98C5E95E0}"/>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4772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E4BB-4D2E-3FA0-1AA2-D150BDAEAA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1A686-F05D-C626-1C57-A4D6D500FCAC}"/>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4" name="Footer Placeholder 3">
            <a:extLst>
              <a:ext uri="{FF2B5EF4-FFF2-40B4-BE49-F238E27FC236}">
                <a16:creationId xmlns:a16="http://schemas.microsoft.com/office/drawing/2014/main" id="{079B371B-C620-814C-0301-5FE64AE4F6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0EE51-47DD-31F2-C6C7-0FDA31BFECB8}"/>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1446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C6658-2114-746F-2D7F-05569FD8B854}"/>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3" name="Footer Placeholder 2">
            <a:extLst>
              <a:ext uri="{FF2B5EF4-FFF2-40B4-BE49-F238E27FC236}">
                <a16:creationId xmlns:a16="http://schemas.microsoft.com/office/drawing/2014/main" id="{066A8D99-448B-DF6D-6592-54A23EAD12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9636C-B31F-A3C4-7D03-B2FFEEC8149C}"/>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368420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9F73-DE94-EA37-8B17-45E0F0274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A0208-01B4-1B8E-57AD-B21B4BEC6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54D02-BF6A-3DD5-96E6-0867BC38E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9803A-E810-68A3-8AC1-084A106284D3}"/>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6" name="Footer Placeholder 5">
            <a:extLst>
              <a:ext uri="{FF2B5EF4-FFF2-40B4-BE49-F238E27FC236}">
                <a16:creationId xmlns:a16="http://schemas.microsoft.com/office/drawing/2014/main" id="{0E9B6A16-1466-418E-ACBC-0FCE689AE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78D0E-998E-A486-6DD0-EC63A7430116}"/>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306845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E753-EE3B-6280-F508-F76435820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593FA5-717C-5993-B785-705B56B11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E9CD1-AF87-8413-5803-D37B1A461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DC12F-1511-75EF-4283-3524CBD1E242}"/>
              </a:ext>
            </a:extLst>
          </p:cNvPr>
          <p:cNvSpPr>
            <a:spLocks noGrp="1"/>
          </p:cNvSpPr>
          <p:nvPr>
            <p:ph type="dt" sz="half" idx="10"/>
          </p:nvPr>
        </p:nvSpPr>
        <p:spPr/>
        <p:txBody>
          <a:bodyPr/>
          <a:lstStyle/>
          <a:p>
            <a:fld id="{C2F182AC-7692-4007-A000-8FAD7A56A709}" type="datetimeFigureOut">
              <a:rPr lang="en-US" smtClean="0"/>
              <a:t>14-Nov-22</a:t>
            </a:fld>
            <a:endParaRPr lang="en-US"/>
          </a:p>
        </p:txBody>
      </p:sp>
      <p:sp>
        <p:nvSpPr>
          <p:cNvPr id="6" name="Footer Placeholder 5">
            <a:extLst>
              <a:ext uri="{FF2B5EF4-FFF2-40B4-BE49-F238E27FC236}">
                <a16:creationId xmlns:a16="http://schemas.microsoft.com/office/drawing/2014/main" id="{340F18A0-FB30-0BD8-2410-78D9E4B17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6EB22-8D0A-9C3B-648A-09ECE093C4E4}"/>
              </a:ext>
            </a:extLst>
          </p:cNvPr>
          <p:cNvSpPr>
            <a:spLocks noGrp="1"/>
          </p:cNvSpPr>
          <p:nvPr>
            <p:ph type="sldNum" sz="quarter" idx="12"/>
          </p:nvPr>
        </p:nvSpPr>
        <p:spPr/>
        <p:txBody>
          <a:bodyPr/>
          <a:lstStyle/>
          <a:p>
            <a:fld id="{DFB3D365-3420-4AA1-8379-E57AF0592518}" type="slidenum">
              <a:rPr lang="en-US" smtClean="0"/>
              <a:t>‹#›</a:t>
            </a:fld>
            <a:endParaRPr lang="en-US"/>
          </a:p>
        </p:txBody>
      </p:sp>
    </p:spTree>
    <p:extLst>
      <p:ext uri="{BB962C8B-B14F-4D97-AF65-F5344CB8AC3E}">
        <p14:creationId xmlns:p14="http://schemas.microsoft.com/office/powerpoint/2010/main" val="427795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60000"/>
                <a:lumOff val="40000"/>
              </a:schemeClr>
            </a:gs>
            <a:gs pos="63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70BC-0CA3-0E90-C8BA-6F17589CB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300F5-9862-76A0-F0B1-9B12E5A07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412EB-AFEA-E8AA-8264-7313D875C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182AC-7692-4007-A000-8FAD7A56A709}" type="datetimeFigureOut">
              <a:rPr lang="en-US" smtClean="0"/>
              <a:t>14-Nov-22</a:t>
            </a:fld>
            <a:endParaRPr lang="en-US"/>
          </a:p>
        </p:txBody>
      </p:sp>
      <p:sp>
        <p:nvSpPr>
          <p:cNvPr id="5" name="Footer Placeholder 4">
            <a:extLst>
              <a:ext uri="{FF2B5EF4-FFF2-40B4-BE49-F238E27FC236}">
                <a16:creationId xmlns:a16="http://schemas.microsoft.com/office/drawing/2014/main" id="{DD92DEE9-4B0E-7E9C-1559-2B1F5B641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12E704-CD6A-4389-C730-77A2C8A63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3D365-3420-4AA1-8379-E57AF0592518}" type="slidenum">
              <a:rPr lang="en-US" smtClean="0"/>
              <a:t>‹#›</a:t>
            </a:fld>
            <a:endParaRPr lang="en-US"/>
          </a:p>
        </p:txBody>
      </p:sp>
    </p:spTree>
    <p:extLst>
      <p:ext uri="{BB962C8B-B14F-4D97-AF65-F5344CB8AC3E}">
        <p14:creationId xmlns:p14="http://schemas.microsoft.com/office/powerpoint/2010/main" val="296108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avlxd/simple-vpn-demo/blob/master/vpn.c" TargetMode="External"/><Relationship Id="rId2" Type="http://schemas.openxmlformats.org/officeDocument/2006/relationships/hyperlink" Target="https://www.cs.ru.nl/bachelors-theses/2017/Stan_Derksen___4386388___Creating-a-secure-virtual-private-network-using-minimal-code.pdf" TargetMode="External"/><Relationship Id="rId1" Type="http://schemas.openxmlformats.org/officeDocument/2006/relationships/slideLayout" Target="../slideLayouts/slideLayout2.xml"/><Relationship Id="rId6" Type="http://schemas.openxmlformats.org/officeDocument/2006/relationships/hyperlink" Target="https://www.youtube.com/watch?v=jFH6kj9-s0w" TargetMode="External"/><Relationship Id="rId5" Type="http://schemas.openxmlformats.org/officeDocument/2006/relationships/hyperlink" Target="https://www.youtube.com/watch?v=MqFORN01ckg" TargetMode="External"/><Relationship Id="rId4" Type="http://schemas.openxmlformats.org/officeDocument/2006/relationships/hyperlink" Target="https://cybersecfaith.com/2020/11/01/setting-up-an-ipsec-vpn-using-cisco-packet-trac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A9F7-BF8F-2529-AE31-EB99493BEF3D}"/>
              </a:ext>
            </a:extLst>
          </p:cNvPr>
          <p:cNvSpPr>
            <a:spLocks noGrp="1"/>
          </p:cNvSpPr>
          <p:nvPr>
            <p:ph type="ctrTitle"/>
          </p:nvPr>
        </p:nvSpPr>
        <p:spPr>
          <a:xfrm>
            <a:off x="342899" y="0"/>
            <a:ext cx="11687175" cy="2387600"/>
          </a:xfrm>
        </p:spPr>
        <p:txBody>
          <a:bodyPr/>
          <a:lstStyle/>
          <a:p>
            <a:r>
              <a:rPr lang="en-IN"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VPN IMPLEMENTATION</a:t>
            </a:r>
            <a:endParaRPr lang="en-US"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3A8B160-51CC-E608-175E-ED41AD7D7086}"/>
              </a:ext>
            </a:extLst>
          </p:cNvPr>
          <p:cNvSpPr>
            <a:spLocks noGrp="1"/>
          </p:cNvSpPr>
          <p:nvPr>
            <p:ph type="subTitle" idx="1"/>
          </p:nvPr>
        </p:nvSpPr>
        <p:spPr>
          <a:xfrm>
            <a:off x="342899" y="3602037"/>
            <a:ext cx="11687175" cy="2960687"/>
          </a:xfrm>
        </p:spPr>
        <p:txBody>
          <a:bodyPr>
            <a:normAutofit/>
          </a:bodyPr>
          <a:lstStyle/>
          <a:p>
            <a:r>
              <a:rPr lang="en-IN" sz="1900" u="sng" dirty="0">
                <a:latin typeface="Verdana" panose="020B0604030504040204" pitchFamily="34" charset="0"/>
                <a:ea typeface="Verdana" panose="020B0604030504040204" pitchFamily="34" charset="0"/>
              </a:rPr>
              <a:t>Computer Networks CT4 Component: Mini Project</a:t>
            </a:r>
          </a:p>
          <a:p>
            <a:endParaRPr lang="en-IN" sz="1900" u="sng" dirty="0">
              <a:latin typeface="Verdana" panose="020B0604030504040204" pitchFamily="34" charset="0"/>
              <a:ea typeface="Verdana" panose="020B0604030504040204" pitchFamily="34" charset="0"/>
            </a:endParaRPr>
          </a:p>
          <a:p>
            <a:r>
              <a:rPr lang="en-IN" sz="1900" u="sng" dirty="0">
                <a:latin typeface="Verdana" panose="020B0604030504040204" pitchFamily="34" charset="0"/>
                <a:ea typeface="Verdana" panose="020B0604030504040204" pitchFamily="34" charset="0"/>
              </a:rPr>
              <a:t> </a:t>
            </a:r>
          </a:p>
          <a:p>
            <a:pPr algn="l"/>
            <a:r>
              <a:rPr lang="en-IN" sz="1500" u="sng" dirty="0">
                <a:latin typeface="Verdana" panose="020B0604030504040204" pitchFamily="34" charset="0"/>
                <a:ea typeface="Verdana" panose="020B0604030504040204" pitchFamily="34" charset="0"/>
              </a:rPr>
              <a:t>Group Members:</a:t>
            </a:r>
          </a:p>
          <a:p>
            <a:pPr algn="l"/>
            <a:r>
              <a:rPr lang="en-IN" sz="1500" dirty="0">
                <a:latin typeface="Verdana" panose="020B0604030504040204" pitchFamily="34" charset="0"/>
                <a:ea typeface="Verdana" panose="020B0604030504040204" pitchFamily="34" charset="0"/>
              </a:rPr>
              <a:t>Haripreeth Dwarakanath Avarur [RA2011003010011]</a:t>
            </a:r>
            <a:endParaRPr lang="en-US" sz="1500" dirty="0">
              <a:latin typeface="Verdana" panose="020B0604030504040204" pitchFamily="34" charset="0"/>
              <a:ea typeface="Verdana" panose="020B0604030504040204" pitchFamily="34" charset="0"/>
            </a:endParaRPr>
          </a:p>
          <a:p>
            <a:pPr algn="l"/>
            <a:r>
              <a:rPr lang="en-US" sz="1500" dirty="0">
                <a:latin typeface="Verdana" panose="020B0604030504040204" pitchFamily="34" charset="0"/>
                <a:ea typeface="Verdana" panose="020B0604030504040204" pitchFamily="34" charset="0"/>
              </a:rPr>
              <a:t>Shruthi Kannan [RA2011003010037]</a:t>
            </a:r>
          </a:p>
          <a:p>
            <a:pPr algn="l"/>
            <a:r>
              <a:rPr lang="en-IN" sz="1500" dirty="0" err="1">
                <a:latin typeface="Verdana" panose="020B0604030504040204" pitchFamily="34" charset="0"/>
                <a:ea typeface="Verdana" panose="020B0604030504040204" pitchFamily="34" charset="0"/>
              </a:rPr>
              <a:t>Gajullapalli</a:t>
            </a:r>
            <a:r>
              <a:rPr lang="en-IN" sz="1500" dirty="0">
                <a:latin typeface="Verdana" panose="020B0604030504040204" pitchFamily="34" charset="0"/>
                <a:ea typeface="Verdana" panose="020B0604030504040204" pitchFamily="34" charset="0"/>
              </a:rPr>
              <a:t> Naga </a:t>
            </a:r>
            <a:r>
              <a:rPr lang="en-IN" sz="1500" dirty="0" err="1">
                <a:latin typeface="Verdana" panose="020B0604030504040204" pitchFamily="34" charset="0"/>
                <a:ea typeface="Verdana" panose="020B0604030504040204" pitchFamily="34" charset="0"/>
              </a:rPr>
              <a:t>Vyshnavi</a:t>
            </a:r>
            <a:r>
              <a:rPr lang="en-IN" sz="1500" dirty="0">
                <a:latin typeface="Verdana" panose="020B0604030504040204" pitchFamily="34" charset="0"/>
                <a:ea typeface="Verdana" panose="020B0604030504040204" pitchFamily="34" charset="0"/>
              </a:rPr>
              <a:t> [RA2011003010049]</a:t>
            </a:r>
          </a:p>
          <a:p>
            <a:pPr algn="l"/>
            <a:r>
              <a:rPr lang="en-US" sz="1500" dirty="0">
                <a:latin typeface="Verdana" panose="020B0604030504040204" pitchFamily="34" charset="0"/>
                <a:ea typeface="Verdana" panose="020B0604030504040204" pitchFamily="34" charset="0"/>
              </a:rPr>
              <a:t>Aryan Sinha [RA2011003010066]</a:t>
            </a:r>
            <a:endParaRPr lang="en-IN" sz="15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6438D313-3836-5124-13C0-201D55E97988}"/>
              </a:ext>
            </a:extLst>
          </p:cNvPr>
          <p:cNvPicPr>
            <a:picLocks noChangeAspect="1"/>
          </p:cNvPicPr>
          <p:nvPr/>
        </p:nvPicPr>
        <p:blipFill>
          <a:blip r:embed="rId2"/>
          <a:stretch>
            <a:fillRect/>
          </a:stretch>
        </p:blipFill>
        <p:spPr>
          <a:xfrm>
            <a:off x="8066353" y="4697506"/>
            <a:ext cx="3782748" cy="1865218"/>
          </a:xfrm>
          <a:prstGeom prst="rect">
            <a:avLst/>
          </a:prstGeom>
        </p:spPr>
      </p:pic>
    </p:spTree>
    <p:extLst>
      <p:ext uri="{BB962C8B-B14F-4D97-AF65-F5344CB8AC3E}">
        <p14:creationId xmlns:p14="http://schemas.microsoft.com/office/powerpoint/2010/main" val="11658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277906" y="60325"/>
            <a:ext cx="11761694" cy="1325563"/>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277906" y="1294448"/>
            <a:ext cx="11761694" cy="5238432"/>
          </a:xfrm>
        </p:spPr>
        <p:txBody>
          <a:bodyPr>
            <a:noAutofit/>
          </a:bodyPr>
          <a:lstStyle/>
          <a:p>
            <a:pPr marL="0" indent="0" algn="just">
              <a:buSzPct val="80000"/>
              <a:buNone/>
            </a:pPr>
            <a:r>
              <a:rPr lang="en-US" sz="2000" u="sng" dirty="0">
                <a:latin typeface="Verdana" panose="020B0604030504040204" pitchFamily="34" charset="0"/>
                <a:ea typeface="Verdana" panose="020B0604030504040204" pitchFamily="34" charset="0"/>
              </a:rPr>
              <a:t>Code Continuation: </a:t>
            </a:r>
            <a:endParaRPr lang="en-US" sz="1000" u="sng" dirty="0">
              <a:latin typeface="Verdana" panose="020B0604030504040204" pitchFamily="34" charset="0"/>
              <a:ea typeface="Verdana" panose="020B0604030504040204" pitchFamily="34" charset="0"/>
            </a:endParaRPr>
          </a:p>
          <a:p>
            <a:pPr marL="0" indent="0" algn="just">
              <a:buNone/>
            </a:pPr>
            <a:endParaRPr lang="en-US" sz="800" dirty="0">
              <a:latin typeface="Verdana" panose="020B0604030504040204" pitchFamily="34" charset="0"/>
              <a:ea typeface="Verdana" panose="020B0604030504040204" pitchFamily="34" charset="0"/>
            </a:endParaRP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r>
              <a:rPr lang="en-US" sz="1400" dirty="0">
                <a:latin typeface="Verdana" panose="020B0604030504040204" pitchFamily="34" charset="0"/>
                <a:ea typeface="Verdana" panose="020B0604030504040204" pitchFamily="34" charset="0"/>
              </a:rPr>
              <a:t>Router(config-if)#exit</a:t>
            </a:r>
          </a:p>
          <a:p>
            <a:pPr marL="0" indent="0" algn="just">
              <a:buNone/>
            </a:pPr>
            <a:r>
              <a:rPr lang="en-US" sz="1400" dirty="0">
                <a:latin typeface="Verdana" panose="020B0604030504040204" pitchFamily="34" charset="0"/>
                <a:ea typeface="Verdana" panose="020B0604030504040204" pitchFamily="34" charset="0"/>
              </a:rPr>
              <a:t>Router(config)#</a:t>
            </a:r>
          </a:p>
          <a:p>
            <a:pPr marL="0" indent="0" algn="just">
              <a:buNone/>
            </a:pPr>
            <a:r>
              <a:rPr lang="en-US" sz="1400" dirty="0">
                <a:latin typeface="Verdana" panose="020B0604030504040204" pitchFamily="34" charset="0"/>
                <a:ea typeface="Verdana" panose="020B0604030504040204" pitchFamily="34" charset="0"/>
              </a:rPr>
              <a:t>Router(config)#ip route 0.0.0.0 0.0.0.0 2.0.0.1</a:t>
            </a:r>
          </a:p>
          <a:p>
            <a:pPr marL="0" indent="0" algn="just">
              <a:buNone/>
            </a:pPr>
            <a:r>
              <a:rPr lang="en-US" sz="1400" dirty="0">
                <a:latin typeface="Verdana" panose="020B0604030504040204" pitchFamily="34" charset="0"/>
                <a:ea typeface="Verdana" panose="020B0604030504040204" pitchFamily="34" charset="0"/>
              </a:rPr>
              <a:t>Router(config)#</a:t>
            </a:r>
          </a:p>
          <a:p>
            <a:pPr marL="0" indent="0" algn="just">
              <a:buNone/>
            </a:pPr>
            <a:r>
              <a:rPr lang="en-US" sz="1400" dirty="0">
                <a:latin typeface="Verdana" panose="020B0604030504040204" pitchFamily="34" charset="0"/>
                <a:ea typeface="Verdana" panose="020B0604030504040204" pitchFamily="34" charset="0"/>
              </a:rPr>
              <a:t>Router(config)#interface tunnel 2</a:t>
            </a: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r>
              <a:rPr lang="en-US" sz="1400" dirty="0">
                <a:solidFill>
                  <a:srgbClr val="00B050"/>
                </a:solidFill>
                <a:latin typeface="Verdana" panose="020B0604030504040204" pitchFamily="34" charset="0"/>
                <a:ea typeface="Verdana" panose="020B0604030504040204" pitchFamily="34" charset="0"/>
              </a:rPr>
              <a:t>//%LINK-5-CHANGED: Interface Tunnel2, changed state to up</a:t>
            </a:r>
          </a:p>
          <a:p>
            <a:pPr marL="0" indent="0" algn="just">
              <a:buNone/>
            </a:pPr>
            <a:r>
              <a:rPr lang="en-US" sz="1400" dirty="0" err="1">
                <a:latin typeface="Verdana" panose="020B0604030504040204" pitchFamily="34" charset="0"/>
                <a:ea typeface="Verdana" panose="020B0604030504040204" pitchFamily="34" charset="0"/>
              </a:rPr>
              <a:t>ip</a:t>
            </a:r>
            <a:r>
              <a:rPr lang="en-US" sz="1400" dirty="0">
                <a:latin typeface="Verdana" panose="020B0604030504040204" pitchFamily="34" charset="0"/>
                <a:ea typeface="Verdana" panose="020B0604030504040204" pitchFamily="34" charset="0"/>
              </a:rPr>
              <a:t> address 172.16.1.2 255.255.0.0	</a:t>
            </a:r>
          </a:p>
          <a:p>
            <a:pPr marL="0" indent="0" algn="just">
              <a:buNone/>
            </a:pPr>
            <a:r>
              <a:rPr lang="en-US" sz="1400" dirty="0">
                <a:latin typeface="Verdana" panose="020B0604030504040204" pitchFamily="34" charset="0"/>
                <a:ea typeface="Verdana" panose="020B0604030504040204" pitchFamily="34" charset="0"/>
              </a:rPr>
              <a:t>Router(config-if)#tunnel source FastEthernet0/1</a:t>
            </a:r>
          </a:p>
          <a:p>
            <a:pPr marL="0" indent="0" algn="just">
              <a:buNone/>
            </a:pPr>
            <a:r>
              <a:rPr lang="en-US" sz="1400" dirty="0">
                <a:latin typeface="Verdana" panose="020B0604030504040204" pitchFamily="34" charset="0"/>
                <a:ea typeface="Verdana" panose="020B0604030504040204" pitchFamily="34" charset="0"/>
              </a:rPr>
              <a:t>Router(config-if)#tunnel destination 1.0.0.2</a:t>
            </a: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r>
              <a:rPr lang="en-US" sz="1400" dirty="0">
                <a:solidFill>
                  <a:srgbClr val="00B050"/>
                </a:solidFill>
                <a:latin typeface="Verdana" panose="020B0604030504040204" pitchFamily="34" charset="0"/>
                <a:ea typeface="Verdana" panose="020B0604030504040204" pitchFamily="34" charset="0"/>
              </a:rPr>
              <a:t>//%LINEPROTO-5-UPDOWN: Line protocol on Interface Tunnel2, changed state to up</a:t>
            </a:r>
          </a:p>
          <a:p>
            <a:pPr marL="0" indent="0" algn="just">
              <a:buNone/>
            </a:pPr>
            <a:r>
              <a:rPr lang="en-US" sz="1400" dirty="0">
                <a:latin typeface="Verdana" panose="020B0604030504040204" pitchFamily="34" charset="0"/>
                <a:ea typeface="Verdana" panose="020B0604030504040204" pitchFamily="34" charset="0"/>
              </a:rPr>
              <a:t>no shut	</a:t>
            </a:r>
          </a:p>
          <a:p>
            <a:pPr marL="0" indent="0" algn="just">
              <a:buNone/>
            </a:pPr>
            <a:r>
              <a:rPr lang="en-US" sz="1400" dirty="0">
                <a:latin typeface="Verdana" panose="020B0604030504040204" pitchFamily="34" charset="0"/>
                <a:ea typeface="Verdana" panose="020B0604030504040204" pitchFamily="34" charset="0"/>
              </a:rPr>
              <a:t>Router(config-if)#exit</a:t>
            </a: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502951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277906" y="60325"/>
            <a:ext cx="11761694" cy="1325563"/>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277906" y="1385888"/>
            <a:ext cx="11761694" cy="5411788"/>
          </a:xfrm>
        </p:spPr>
        <p:txBody>
          <a:bodyPr>
            <a:noAutofit/>
          </a:bodyPr>
          <a:lstStyle/>
          <a:p>
            <a:pPr marL="0" indent="0" algn="just">
              <a:buSzPct val="80000"/>
              <a:buNone/>
            </a:pPr>
            <a:r>
              <a:rPr lang="en-US" sz="2000" u="sng" dirty="0">
                <a:latin typeface="Verdana" panose="020B0604030504040204" pitchFamily="34" charset="0"/>
                <a:ea typeface="Verdana" panose="020B0604030504040204" pitchFamily="34" charset="0"/>
              </a:rPr>
              <a:t>Code Continuation for Pinging and For the Final output: Command prompt of PCs:</a:t>
            </a:r>
          </a:p>
          <a:p>
            <a:pPr marL="0" indent="0" algn="just">
              <a:buNone/>
            </a:pPr>
            <a:endParaRPr lang="en-US" sz="2000" dirty="0">
              <a:latin typeface="Verdana" panose="020B0604030504040204" pitchFamily="34" charset="0"/>
              <a:ea typeface="Verdana" panose="020B0604030504040204" pitchFamily="34" charset="0"/>
            </a:endParaRPr>
          </a:p>
          <a:p>
            <a:pPr marL="0" indent="0" algn="just">
              <a:buNone/>
            </a:pPr>
            <a:r>
              <a:rPr lang="en-US" sz="1400" dirty="0">
                <a:latin typeface="Verdana" panose="020B0604030504040204" pitchFamily="34" charset="0"/>
                <a:ea typeface="Verdana" panose="020B0604030504040204" pitchFamily="34" charset="0"/>
              </a:rPr>
              <a:t>Ping(IP address)</a:t>
            </a:r>
          </a:p>
          <a:p>
            <a:pPr marL="0" indent="0" algn="just">
              <a:buNone/>
            </a:pPr>
            <a:r>
              <a:rPr lang="en-US" sz="1400" dirty="0">
                <a:latin typeface="Verdana" panose="020B0604030504040204" pitchFamily="34" charset="0"/>
                <a:ea typeface="Verdana" panose="020B0604030504040204" pitchFamily="34" charset="0"/>
              </a:rPr>
              <a:t>Tracert(IP address)</a:t>
            </a:r>
          </a:p>
          <a:p>
            <a:pPr marL="0" indent="0" algn="just">
              <a:buNone/>
            </a:pPr>
            <a:endParaRPr lang="en-US" sz="1400" dirty="0">
              <a:latin typeface="Verdana" panose="020B0604030504040204" pitchFamily="34" charset="0"/>
              <a:ea typeface="Verdana" panose="020B0604030504040204" pitchFamily="34" charset="0"/>
            </a:endParaRPr>
          </a:p>
          <a:p>
            <a:pPr marL="0" indent="0" algn="just">
              <a:buNone/>
            </a:pPr>
            <a:r>
              <a:rPr lang="en-US" sz="1400" dirty="0">
                <a:latin typeface="Verdana" panose="020B0604030504040204" pitchFamily="34" charset="0"/>
                <a:ea typeface="Verdana" panose="020B0604030504040204" pitchFamily="34" charset="0"/>
              </a:rPr>
              <a:t>Ping(IP address)</a:t>
            </a:r>
          </a:p>
          <a:p>
            <a:pPr marL="0" indent="0" algn="just">
              <a:buNone/>
            </a:pPr>
            <a:r>
              <a:rPr lang="en-US" sz="1400" dirty="0">
                <a:latin typeface="Verdana" panose="020B0604030504040204" pitchFamily="34" charset="0"/>
                <a:ea typeface="Verdana" panose="020B0604030504040204" pitchFamily="34" charset="0"/>
              </a:rPr>
              <a:t>Tracert(IP address)</a:t>
            </a: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221794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11" name="Content Placeholder 10">
            <a:extLst>
              <a:ext uri="{FF2B5EF4-FFF2-40B4-BE49-F238E27FC236}">
                <a16:creationId xmlns:a16="http://schemas.microsoft.com/office/drawing/2014/main" id="{9BB462EC-C606-6EC9-0234-90FC7FF4D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993" y="1584960"/>
            <a:ext cx="8734014" cy="4704080"/>
          </a:xfrm>
        </p:spPr>
      </p:pic>
    </p:spTree>
    <p:extLst>
      <p:ext uri="{BB962C8B-B14F-4D97-AF65-F5344CB8AC3E}">
        <p14:creationId xmlns:p14="http://schemas.microsoft.com/office/powerpoint/2010/main" val="36367966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FAFEC54-2CB7-FC56-9BCA-807865FB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93" y="1584960"/>
            <a:ext cx="8734014" cy="4704080"/>
          </a:xfrm>
          <a:prstGeom prst="rect">
            <a:avLst/>
          </a:prstGeom>
        </p:spPr>
      </p:pic>
    </p:spTree>
    <p:extLst>
      <p:ext uri="{BB962C8B-B14F-4D97-AF65-F5344CB8AC3E}">
        <p14:creationId xmlns:p14="http://schemas.microsoft.com/office/powerpoint/2010/main" val="91890688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C9E6C76B-294D-5E96-EE93-545C0F8B0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93" y="1584960"/>
            <a:ext cx="8734014" cy="4704080"/>
          </a:xfrm>
          <a:prstGeom prst="rect">
            <a:avLst/>
          </a:prstGeom>
        </p:spPr>
      </p:pic>
    </p:spTree>
    <p:extLst>
      <p:ext uri="{BB962C8B-B14F-4D97-AF65-F5344CB8AC3E}">
        <p14:creationId xmlns:p14="http://schemas.microsoft.com/office/powerpoint/2010/main" val="346622337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822A0DB4-AB4C-EE4F-77E6-E457E4066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73" y="1584960"/>
            <a:ext cx="8729254" cy="4704079"/>
          </a:xfrm>
          <a:prstGeom prst="rect">
            <a:avLst/>
          </a:prstGeom>
        </p:spPr>
      </p:pic>
    </p:spTree>
    <p:extLst>
      <p:ext uri="{BB962C8B-B14F-4D97-AF65-F5344CB8AC3E}">
        <p14:creationId xmlns:p14="http://schemas.microsoft.com/office/powerpoint/2010/main" val="130508424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E5F75528-6388-FC62-758C-252A2F745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73" y="1584960"/>
            <a:ext cx="8729254" cy="4704079"/>
          </a:xfrm>
          <a:prstGeom prst="rect">
            <a:avLst/>
          </a:prstGeom>
        </p:spPr>
      </p:pic>
    </p:spTree>
    <p:extLst>
      <p:ext uri="{BB962C8B-B14F-4D97-AF65-F5344CB8AC3E}">
        <p14:creationId xmlns:p14="http://schemas.microsoft.com/office/powerpoint/2010/main" val="255631367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09A654CE-615C-7DCD-824D-0847C0F38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73" y="1584960"/>
            <a:ext cx="8729254" cy="4693919"/>
          </a:xfrm>
          <a:prstGeom prst="rect">
            <a:avLst/>
          </a:prstGeom>
        </p:spPr>
      </p:pic>
    </p:spTree>
    <p:extLst>
      <p:ext uri="{BB962C8B-B14F-4D97-AF65-F5344CB8AC3E}">
        <p14:creationId xmlns:p14="http://schemas.microsoft.com/office/powerpoint/2010/main" val="115586342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45147B71-BAD9-6E14-133D-1C8184806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73" y="1584960"/>
            <a:ext cx="8729254" cy="4693919"/>
          </a:xfrm>
          <a:prstGeom prst="rect">
            <a:avLst/>
          </a:prstGeom>
        </p:spPr>
      </p:pic>
    </p:spTree>
    <p:extLst>
      <p:ext uri="{BB962C8B-B14F-4D97-AF65-F5344CB8AC3E}">
        <p14:creationId xmlns:p14="http://schemas.microsoft.com/office/powerpoint/2010/main" val="180879915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328706" y="0"/>
            <a:ext cx="11761694" cy="1584960"/>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19A5DA86-928E-540E-8AFC-03AC4F00A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546" y="1584960"/>
            <a:ext cx="8720908" cy="4693919"/>
          </a:xfrm>
          <a:prstGeom prst="rect">
            <a:avLst/>
          </a:prstGeom>
        </p:spPr>
      </p:pic>
    </p:spTree>
    <p:extLst>
      <p:ext uri="{BB962C8B-B14F-4D97-AF65-F5344CB8AC3E}">
        <p14:creationId xmlns:p14="http://schemas.microsoft.com/office/powerpoint/2010/main" val="10407607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TABLE OF CONTENTS</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Abstract</a:t>
            </a:r>
          </a:p>
          <a:p>
            <a:r>
              <a:rPr lang="en-US" sz="2000" dirty="0">
                <a:latin typeface="Verdana" panose="020B0604030504040204" pitchFamily="34" charset="0"/>
                <a:ea typeface="Verdana" panose="020B0604030504040204" pitchFamily="34" charset="0"/>
              </a:rPr>
              <a:t>Introduction </a:t>
            </a:r>
          </a:p>
          <a:p>
            <a:r>
              <a:rPr lang="en-US" sz="2000" dirty="0">
                <a:latin typeface="Verdana" panose="020B0604030504040204" pitchFamily="34" charset="0"/>
                <a:ea typeface="Verdana" panose="020B0604030504040204" pitchFamily="34" charset="0"/>
              </a:rPr>
              <a:t>Working off a VPN</a:t>
            </a:r>
          </a:p>
          <a:p>
            <a:r>
              <a:rPr lang="en-US" sz="2000" dirty="0">
                <a:latin typeface="Verdana" panose="020B0604030504040204" pitchFamily="34" charset="0"/>
                <a:ea typeface="Verdana" panose="020B0604030504040204" pitchFamily="34" charset="0"/>
              </a:rPr>
              <a:t>Configuration of VPN (Procedure)</a:t>
            </a:r>
          </a:p>
          <a:p>
            <a:r>
              <a:rPr lang="en-US" sz="2000" dirty="0">
                <a:latin typeface="Verdana" panose="020B0604030504040204" pitchFamily="34" charset="0"/>
                <a:ea typeface="Verdana" panose="020B0604030504040204" pitchFamily="34" charset="0"/>
              </a:rPr>
              <a:t>Implementation of VPN in Cisco Packet Tracer </a:t>
            </a:r>
          </a:p>
          <a:p>
            <a:r>
              <a:rPr lang="en-US" sz="2000" dirty="0">
                <a:latin typeface="Verdana" panose="020B0604030504040204" pitchFamily="34" charset="0"/>
                <a:ea typeface="Verdana" panose="020B0604030504040204" pitchFamily="34" charset="0"/>
              </a:rPr>
              <a:t>Applications of VPN</a:t>
            </a:r>
          </a:p>
          <a:p>
            <a:r>
              <a:rPr lang="en-US" sz="2000" dirty="0">
                <a:latin typeface="Verdana" panose="020B0604030504040204" pitchFamily="34" charset="0"/>
                <a:ea typeface="Verdana" panose="020B0604030504040204" pitchFamily="34" charset="0"/>
              </a:rPr>
              <a:t>Limitations of VPN</a:t>
            </a:r>
          </a:p>
          <a:p>
            <a:r>
              <a:rPr lang="en-US" sz="2000" dirty="0">
                <a:latin typeface="Verdana" panose="020B0604030504040204" pitchFamily="34" charset="0"/>
                <a:ea typeface="Verdana" panose="020B0604030504040204" pitchFamily="34" charset="0"/>
              </a:rPr>
              <a:t>Conclusion</a:t>
            </a:r>
          </a:p>
          <a:p>
            <a:r>
              <a:rPr lang="en-US" sz="2000" dirty="0">
                <a:latin typeface="Verdana" panose="020B0604030504040204" pitchFamily="34" charset="0"/>
                <a:ea typeface="Verdana" panose="020B0604030504040204" pitchFamily="34" charset="0"/>
              </a:rPr>
              <a:t>Bibliography</a:t>
            </a:r>
          </a:p>
        </p:txBody>
      </p:sp>
      <p:pic>
        <p:nvPicPr>
          <p:cNvPr id="4" name="Picture 3">
            <a:extLst>
              <a:ext uri="{FF2B5EF4-FFF2-40B4-BE49-F238E27FC236}">
                <a16:creationId xmlns:a16="http://schemas.microsoft.com/office/drawing/2014/main" id="{92E1072B-2491-05B3-FFC0-F167114AE527}"/>
              </a:ext>
            </a:extLst>
          </p:cNvPr>
          <p:cNvPicPr>
            <a:picLocks noChangeAspect="1"/>
          </p:cNvPicPr>
          <p:nvPr/>
        </p:nvPicPr>
        <p:blipFill>
          <a:blip r:embed="rId2"/>
          <a:stretch>
            <a:fillRect/>
          </a:stretch>
        </p:blipFill>
        <p:spPr>
          <a:xfrm>
            <a:off x="7937176" y="2244741"/>
            <a:ext cx="3416624" cy="2368517"/>
          </a:xfrm>
          <a:prstGeom prst="rect">
            <a:avLst/>
          </a:prstGeom>
        </p:spPr>
      </p:pic>
    </p:spTree>
    <p:extLst>
      <p:ext uri="{BB962C8B-B14F-4D97-AF65-F5344CB8AC3E}">
        <p14:creationId xmlns:p14="http://schemas.microsoft.com/office/powerpoint/2010/main" val="137767632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APPLICATION OF VPN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469231" y="1394444"/>
            <a:ext cx="10515600" cy="5033250"/>
          </a:xfrm>
        </p:spPr>
        <p:txBody>
          <a:bodyPr>
            <a:noAutofit/>
          </a:bodyPr>
          <a:lstStyle/>
          <a:p>
            <a:pPr marL="914400" lvl="2" indent="0" algn="just">
              <a:buSzPct val="80000"/>
              <a:buNone/>
            </a:pPr>
            <a:endParaRPr lang="en-US" dirty="0">
              <a:latin typeface="Verdana" panose="020B0604030504040204" pitchFamily="34" charset="0"/>
              <a:ea typeface="Verdana" panose="020B0604030504040204" pitchFamily="34" charset="0"/>
            </a:endParaRPr>
          </a:p>
          <a:p>
            <a:pPr marL="457200" indent="-457200" algn="just">
              <a:buFont typeface="+mj-lt"/>
              <a:buAutoNum type="arabicPeriod"/>
            </a:pPr>
            <a:r>
              <a:rPr lang="en-US" sz="2000" u="sng" dirty="0">
                <a:latin typeface="Verdana" panose="020B0604030504040204" pitchFamily="34" charset="0"/>
                <a:ea typeface="Verdana" panose="020B0604030504040204" pitchFamily="34" charset="0"/>
              </a:rPr>
              <a:t>Uses for Business:</a:t>
            </a:r>
          </a:p>
          <a:p>
            <a:pPr marL="0" indent="0" algn="just">
              <a:buNone/>
            </a:pPr>
            <a:endParaRPr lang="en-US" sz="2000" u="sng"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Keep Your Shared Network Secure. </a:t>
            </a:r>
            <a:r>
              <a:rPr lang="en-US" sz="1800" dirty="0">
                <a:latin typeface="Verdana" panose="020B0604030504040204" pitchFamily="34" charset="0"/>
                <a:ea typeface="Verdana" panose="020B0604030504040204" pitchFamily="34" charset="0"/>
              </a:rPr>
              <a:t>Using a VPN across your shared network will help ensure that business communications remain secure. It will also make your company less susceptible to cyber-attacks.</a:t>
            </a:r>
          </a:p>
          <a:p>
            <a:pPr marL="914400" lvl="2" indent="0" algn="just">
              <a:buNone/>
            </a:pPr>
            <a:endParaRPr lang="en-US" sz="1800"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Connect to Public Wi-Fi Confidently. </a:t>
            </a:r>
            <a:r>
              <a:rPr lang="en-US" sz="1800" dirty="0">
                <a:latin typeface="Verdana" panose="020B0604030504040204" pitchFamily="34" charset="0"/>
                <a:ea typeface="Verdana" panose="020B0604030504040204" pitchFamily="34" charset="0"/>
              </a:rPr>
              <a:t>Nearly everyone connects to the free airport Wi-Fi during a layover or delay, but doing so leaves you wide open to potential theft. Using a VPN before opening that email or checking your account balance will help keep your data secure.</a:t>
            </a:r>
          </a:p>
          <a:p>
            <a:pPr marL="914400" lvl="2" indent="0" algn="just">
              <a:buNone/>
            </a:pPr>
            <a:endParaRPr lang="en-US" sz="1800"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Browse Safely on Any Device. </a:t>
            </a:r>
            <a:r>
              <a:rPr lang="en-US" sz="1800" dirty="0">
                <a:latin typeface="Verdana" panose="020B0604030504040204" pitchFamily="34" charset="0"/>
                <a:ea typeface="Verdana" panose="020B0604030504040204" pitchFamily="34" charset="0"/>
              </a:rPr>
              <a:t>Securely connect to your business cloud, no matter your device.  Since a VPN is encrypted and remotely hosted, you can log in from anywhere without the risk of a security breach</a:t>
            </a:r>
            <a:r>
              <a:rPr lang="en-US" sz="24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54668501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APPLICATION OF VPN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487161" y="1459625"/>
            <a:ext cx="10515600" cy="5033250"/>
          </a:xfrm>
        </p:spPr>
        <p:txBody>
          <a:bodyPr>
            <a:noAutofit/>
          </a:bodyPr>
          <a:lstStyle/>
          <a:p>
            <a:pPr marL="0" indent="0" algn="just">
              <a:buNone/>
            </a:pPr>
            <a:endParaRPr lang="en-US" sz="2000" dirty="0">
              <a:latin typeface="Verdana" panose="020B0604030504040204" pitchFamily="34" charset="0"/>
              <a:ea typeface="Verdana" panose="020B0604030504040204" pitchFamily="34" charset="0"/>
            </a:endParaRPr>
          </a:p>
          <a:p>
            <a:pPr marL="0" indent="0" algn="just">
              <a:buNone/>
            </a:pPr>
            <a:r>
              <a:rPr lang="en-US" sz="2000" dirty="0">
                <a:latin typeface="Verdana" panose="020B0604030504040204" pitchFamily="34" charset="0"/>
                <a:ea typeface="Verdana" panose="020B0604030504040204" pitchFamily="34" charset="0"/>
              </a:rPr>
              <a:t>2.</a:t>
            </a:r>
            <a:r>
              <a:rPr lang="en-US" dirty="0">
                <a:latin typeface="Verdana" panose="020B0604030504040204" pitchFamily="34" charset="0"/>
                <a:ea typeface="Verdana" panose="020B0604030504040204" pitchFamily="34" charset="0"/>
              </a:rPr>
              <a:t> </a:t>
            </a:r>
            <a:r>
              <a:rPr lang="en-US" sz="2000" u="sng" dirty="0">
                <a:latin typeface="Verdana" panose="020B0604030504040204" pitchFamily="34" charset="0"/>
                <a:ea typeface="Verdana" panose="020B0604030504040204" pitchFamily="34" charset="0"/>
              </a:rPr>
              <a:t>VPN Uses for Gaming</a:t>
            </a:r>
          </a:p>
          <a:p>
            <a:pPr marL="0" indent="0" algn="just">
              <a:buNone/>
            </a:pPr>
            <a:endParaRPr lang="en-US" sz="2000" u="sng"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Play In Public Without Worry. </a:t>
            </a:r>
            <a:r>
              <a:rPr lang="en-US" sz="1800" dirty="0">
                <a:latin typeface="Verdana" panose="020B0604030504040204" pitchFamily="34" charset="0"/>
                <a:ea typeface="Verdana" panose="020B0604030504040204" pitchFamily="34" charset="0"/>
              </a:rPr>
              <a:t>It’s great to take advantage of free public Wi-Fi when you’re ready to play, but using an unsecured network carries risks. Keep your gaming devices safe by using a VPN.’</a:t>
            </a:r>
          </a:p>
          <a:p>
            <a:pPr marL="914400" lvl="2" indent="0" algn="just">
              <a:buNone/>
            </a:pPr>
            <a:endParaRPr lang="en-US" sz="1800"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Protect Yourself From the Trolls.</a:t>
            </a:r>
            <a:r>
              <a:rPr lang="en-US" sz="1800" dirty="0">
                <a:latin typeface="Verdana" panose="020B0604030504040204" pitchFamily="34" charset="0"/>
                <a:ea typeface="Verdana" panose="020B0604030504040204" pitchFamily="34" charset="0"/>
              </a:rPr>
              <a:t> The stakes can get high in multi-player games and occasionally people overreact. Having a VPN protects your identity and IP address so that if you inadvertently upset someone, they are not able to track your location.</a:t>
            </a:r>
          </a:p>
          <a:p>
            <a:pPr marL="0" indent="0" algn="just">
              <a:buNone/>
            </a:pPr>
            <a:endParaRPr lang="en-US" sz="2000" u="sng"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56B805FA-D34C-88F4-8319-2452DE12C448}"/>
              </a:ext>
            </a:extLst>
          </p:cNvPr>
          <p:cNvPicPr>
            <a:picLocks noChangeAspect="1"/>
          </p:cNvPicPr>
          <p:nvPr/>
        </p:nvPicPr>
        <p:blipFill>
          <a:blip r:embed="rId2"/>
          <a:stretch>
            <a:fillRect/>
          </a:stretch>
        </p:blipFill>
        <p:spPr>
          <a:xfrm>
            <a:off x="4415352" y="4780037"/>
            <a:ext cx="2550224" cy="1712837"/>
          </a:xfrm>
          <a:prstGeom prst="rect">
            <a:avLst/>
          </a:prstGeom>
        </p:spPr>
      </p:pic>
    </p:spTree>
    <p:extLst>
      <p:ext uri="{BB962C8B-B14F-4D97-AF65-F5344CB8AC3E}">
        <p14:creationId xmlns:p14="http://schemas.microsoft.com/office/powerpoint/2010/main" val="15248772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APPLICATION OF VPN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487161" y="1459625"/>
            <a:ext cx="10515600" cy="5033250"/>
          </a:xfrm>
        </p:spPr>
        <p:txBody>
          <a:bodyPr>
            <a:noAutofit/>
          </a:bodyPr>
          <a:lstStyle/>
          <a:p>
            <a:pPr marL="0" indent="0" algn="just">
              <a:buNone/>
            </a:pPr>
            <a:endParaRPr lang="en-US" sz="2000" u="sng" dirty="0">
              <a:latin typeface="Verdana" panose="020B0604030504040204" pitchFamily="34" charset="0"/>
              <a:ea typeface="Verdana" panose="020B0604030504040204" pitchFamily="34" charset="0"/>
            </a:endParaRPr>
          </a:p>
          <a:p>
            <a:pPr marL="0" indent="0" algn="just">
              <a:buNone/>
            </a:pPr>
            <a:r>
              <a:rPr lang="en-US" sz="2000" u="sng" dirty="0">
                <a:latin typeface="Verdana" panose="020B0604030504040204" pitchFamily="34" charset="0"/>
                <a:ea typeface="Verdana" panose="020B0604030504040204" pitchFamily="34" charset="0"/>
              </a:rPr>
              <a:t>3. VPN Uses For Streaming</a:t>
            </a:r>
          </a:p>
          <a:p>
            <a:pPr marL="0" indent="0" algn="just">
              <a:buNone/>
            </a:pPr>
            <a:endParaRPr lang="en-US" sz="2000" u="sng"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Watch Your Favorite Foreign Films.</a:t>
            </a:r>
            <a:r>
              <a:rPr lang="en-US" sz="1800" dirty="0">
                <a:latin typeface="Verdana" panose="020B0604030504040204" pitchFamily="34" charset="0"/>
                <a:ea typeface="Verdana" panose="020B0604030504040204" pitchFamily="34" charset="0"/>
              </a:rPr>
              <a:t> Some paid subscription streaming services implement “geo-blocking” technology. This means in some geographical locations, you’ll have restricted access to certain content. Using a VPN bypasses this issue and allows you to stream nearly anything you want to watch, no matter where you are.</a:t>
            </a:r>
          </a:p>
          <a:p>
            <a:pPr lvl="2" algn="just"/>
            <a:endParaRPr lang="en-US" sz="1800" u="sng" dirty="0">
              <a:latin typeface="Verdana" panose="020B0604030504040204" pitchFamily="34" charset="0"/>
              <a:ea typeface="Verdana" panose="020B0604030504040204" pitchFamily="34" charset="0"/>
            </a:endParaRPr>
          </a:p>
          <a:p>
            <a:pPr lvl="2" algn="just"/>
            <a:r>
              <a:rPr lang="en-US" sz="1800" u="sng" dirty="0">
                <a:latin typeface="Verdana" panose="020B0604030504040204" pitchFamily="34" charset="0"/>
                <a:ea typeface="Verdana" panose="020B0604030504040204" pitchFamily="34" charset="0"/>
              </a:rPr>
              <a:t>Improve Buffering Issues.</a:t>
            </a:r>
            <a:r>
              <a:rPr lang="en-US" sz="1800" dirty="0">
                <a:latin typeface="Verdana" panose="020B0604030504040204" pitchFamily="34" charset="0"/>
                <a:ea typeface="Verdana" panose="020B0604030504040204" pitchFamily="34" charset="0"/>
              </a:rPr>
              <a:t> Since streaming services are so popular, it’s not unusual for the bandwidth to get overloaded and cause buffering issues. A VPN can help circumvent this, ensuring a smoother viewing experience.</a:t>
            </a:r>
          </a:p>
          <a:p>
            <a:pPr marL="0" indent="0" algn="just">
              <a:buNone/>
            </a:pPr>
            <a:endParaRPr lang="en-US" sz="2000"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453827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LIMITATIONS OF VPN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487161" y="1459625"/>
            <a:ext cx="10515600" cy="5033250"/>
          </a:xfrm>
        </p:spPr>
        <p:txBody>
          <a:bodyPr>
            <a:noAutofit/>
          </a:bodyPr>
          <a:lstStyle/>
          <a:p>
            <a:pPr algn="just"/>
            <a:r>
              <a:rPr lang="en-US" sz="1800" dirty="0">
                <a:latin typeface="Verdana" panose="020B0604030504040204" pitchFamily="34" charset="0"/>
                <a:ea typeface="Verdana" panose="020B0604030504040204" pitchFamily="34" charset="0"/>
              </a:rPr>
              <a:t>While a VPN is a great tool to help separate your location (and in many ways, you) from your data, it doesn’t obscure everything about you. If you take a Facebook quiz or like a post on Instagram, the app you are using while connected to the VPN is still able to use your behavior to tailor in-app ads and content. </a:t>
            </a:r>
          </a:p>
          <a:p>
            <a:pPr marL="0" indent="0" algn="just">
              <a:buNone/>
            </a:pPr>
            <a:endParaRPr lang="en-US" sz="1800" dirty="0">
              <a:latin typeface="Verdana" panose="020B0604030504040204" pitchFamily="34" charset="0"/>
              <a:ea typeface="Verdana" panose="020B0604030504040204" pitchFamily="34" charset="0"/>
            </a:endParaRPr>
          </a:p>
          <a:p>
            <a:pPr algn="just"/>
            <a:r>
              <a:rPr lang="en-US" sz="1800" dirty="0">
                <a:latin typeface="Verdana" panose="020B0604030504040204" pitchFamily="34" charset="0"/>
                <a:ea typeface="Verdana" panose="020B0604030504040204" pitchFamily="34" charset="0"/>
              </a:rPr>
              <a:t>Similarly, if cookies are enabled on your computer, companies can follow you while you are on their site—and after. Your full data isn’t obscured with a VPN alone. Combining a VPN’s protection with Tor, an open-source tool that allows you to browse the web anonymously, and other security measures is necessary for fuller security.</a:t>
            </a:r>
          </a:p>
          <a:p>
            <a:pPr marL="0" indent="0" algn="just">
              <a:buNone/>
            </a:pPr>
            <a:endParaRPr lang="en-US" sz="1800" dirty="0">
              <a:latin typeface="Verdana" panose="020B0604030504040204" pitchFamily="34" charset="0"/>
              <a:ea typeface="Verdana" panose="020B0604030504040204" pitchFamily="34" charset="0"/>
            </a:endParaRPr>
          </a:p>
          <a:p>
            <a:pPr algn="just"/>
            <a:r>
              <a:rPr lang="en-US" sz="1800" dirty="0">
                <a:latin typeface="Verdana" panose="020B0604030504040204" pitchFamily="34" charset="0"/>
                <a:ea typeface="Verdana" panose="020B0604030504040204" pitchFamily="34" charset="0"/>
              </a:rPr>
              <a:t>VPNs aren’t perfect tools. Like any computer program, they are susceptible to malware and online attacks. If infected, a VPN’s security benefits are nullified.</a:t>
            </a:r>
          </a:p>
          <a:p>
            <a:pPr algn="just"/>
            <a:endParaRPr lang="en-US" sz="1800" dirty="0">
              <a:latin typeface="Verdana" panose="020B0604030504040204" pitchFamily="34" charset="0"/>
              <a:ea typeface="Verdana" panose="020B0604030504040204" pitchFamily="34" charset="0"/>
            </a:endParaRPr>
          </a:p>
          <a:p>
            <a:pPr algn="just"/>
            <a:r>
              <a:rPr lang="en-US" sz="1800" dirty="0">
                <a:latin typeface="Verdana" panose="020B0604030504040204" pitchFamily="34" charset="0"/>
                <a:ea typeface="Verdana" panose="020B0604030504040204" pitchFamily="34" charset="0"/>
              </a:rPr>
              <a:t>The likelihood of attacks and security breaches is increased by using a free VPN service. To recoup their business costs, “free” VPN services may sell user data or run ads that could be infected with malware. If your goal is to increase your data privacy, then investing in a paid VPN is your best bet.</a:t>
            </a:r>
          </a:p>
          <a:p>
            <a:pPr marL="0" indent="0" algn="just">
              <a:buNone/>
            </a:pP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431321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CONCLUSION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838200" y="1747371"/>
            <a:ext cx="10515600" cy="4745504"/>
          </a:xfrm>
        </p:spPr>
        <p:txBody>
          <a:bodyPr>
            <a:noAutofit/>
          </a:bodyPr>
          <a:lstStyle/>
          <a:p>
            <a:pPr marL="0" indent="0">
              <a:buSzPct val="80000"/>
              <a:buNone/>
            </a:pPr>
            <a:r>
              <a:rPr lang="en-US" sz="2000" dirty="0">
                <a:latin typeface="Verdana" panose="020B0604030504040204" pitchFamily="34" charset="0"/>
                <a:ea typeface="Verdana" panose="020B0604030504040204" pitchFamily="34" charset="0"/>
              </a:rPr>
              <a:t>As we see from the explanation, a VPN (Virtual Private Network) is a network that is used to create a private scope of computer communications or to provide a secure extension of a private network over an insecure network such as the Internet.</a:t>
            </a:r>
          </a:p>
          <a:p>
            <a:pPr marL="0" indent="0">
              <a:buSzPct val="80000"/>
              <a:buNone/>
            </a:pPr>
            <a:endParaRPr lang="en-US" sz="2000" dirty="0">
              <a:latin typeface="Verdana" panose="020B0604030504040204" pitchFamily="34" charset="0"/>
              <a:ea typeface="Verdana" panose="020B0604030504040204" pitchFamily="34" charset="0"/>
            </a:endParaRPr>
          </a:p>
          <a:p>
            <a:pPr marL="0" indent="0">
              <a:buSzPct val="80000"/>
              <a:buNone/>
            </a:pPr>
            <a:r>
              <a:rPr lang="en-US" sz="2000" dirty="0">
                <a:latin typeface="Verdana" panose="020B0604030504040204" pitchFamily="34" charset="0"/>
                <a:ea typeface="Verdana" panose="020B0604030504040204" pitchFamily="34" charset="0"/>
              </a:rPr>
              <a:t>It has its advantages and disadvantages but in the current world, it is found to be very helpful, especially for corporates. </a:t>
            </a:r>
          </a:p>
          <a:p>
            <a:pPr marL="0" indent="0">
              <a:buSzPct val="80000"/>
              <a:buNone/>
            </a:pPr>
            <a:endParaRPr lang="en-US" sz="2000" dirty="0">
              <a:latin typeface="Verdana" panose="020B0604030504040204" pitchFamily="34" charset="0"/>
              <a:ea typeface="Verdana" panose="020B0604030504040204" pitchFamily="34" charset="0"/>
            </a:endParaRPr>
          </a:p>
          <a:p>
            <a:pPr marL="0" indent="0">
              <a:buSzPct val="80000"/>
              <a:buNone/>
            </a:pPr>
            <a:endParaRPr lang="en-US" sz="2000" dirty="0">
              <a:latin typeface="Verdana" panose="020B0604030504040204" pitchFamily="34" charset="0"/>
              <a:ea typeface="Verdana" panose="020B0604030504040204" pitchFamily="34" charset="0"/>
            </a:endParaRPr>
          </a:p>
          <a:p>
            <a:pPr marL="0" indent="0">
              <a:buSzPct val="80000"/>
              <a:buNone/>
            </a:pPr>
            <a:endParaRPr lang="en-US" sz="2000" dirty="0">
              <a:latin typeface="Verdana" panose="020B0604030504040204" pitchFamily="34" charset="0"/>
              <a:ea typeface="Verdana" panose="020B0604030504040204" pitchFamily="34" charset="0"/>
            </a:endParaRPr>
          </a:p>
          <a:p>
            <a:pPr marL="0" indent="0">
              <a:buSzPct val="80000"/>
              <a:buNone/>
            </a:pPr>
            <a:endParaRPr lang="en-US" sz="2000" dirty="0">
              <a:latin typeface="Verdana" panose="020B0604030504040204" pitchFamily="34" charset="0"/>
              <a:ea typeface="Verdana" panose="020B0604030504040204" pitchFamily="34" charset="0"/>
            </a:endParaRPr>
          </a:p>
          <a:p>
            <a:pPr marL="0" indent="0">
              <a:buSzPct val="80000"/>
              <a:buNone/>
            </a:pPr>
            <a:endParaRPr lang="en-US" sz="2000" dirty="0">
              <a:latin typeface="Verdana" panose="020B0604030504040204" pitchFamily="34" charset="0"/>
              <a:ea typeface="Verdana" panose="020B0604030504040204" pitchFamily="34" charset="0"/>
            </a:endParaRPr>
          </a:p>
          <a:p>
            <a:pPr marL="0" indent="0">
              <a:buSzPct val="80000"/>
              <a:buNone/>
            </a:pPr>
            <a:r>
              <a:rPr lang="en-US" sz="2000" dirty="0">
                <a:latin typeface="Verdana" panose="020B0604030504040204" pitchFamily="34" charset="0"/>
                <a:ea typeface="Verdana" panose="020B0604030504040204" pitchFamily="34" charset="0"/>
              </a:rPr>
              <a:t>We hope you understood the topic, and if you have any doubts, you may ask us.</a:t>
            </a:r>
          </a:p>
          <a:p>
            <a:pPr marL="0" indent="0">
              <a:buSzPct val="80000"/>
              <a:buNone/>
            </a:pPr>
            <a:endParaRPr lang="en-US" dirty="0">
              <a:latin typeface="Verdana" panose="020B0604030504040204" pitchFamily="34" charset="0"/>
              <a:ea typeface="Verdana" panose="020B0604030504040204" pitchFamily="34" charset="0"/>
            </a:endParaRP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910808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BIBLIOGRAPHY</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838200" y="1747371"/>
            <a:ext cx="10515600" cy="4745504"/>
          </a:xfrm>
        </p:spPr>
        <p:txBody>
          <a:bodyPr>
            <a:noAutofit/>
          </a:bodyPr>
          <a:lstStyle/>
          <a:p>
            <a:pPr marL="914400" lvl="2" indent="0" algn="just">
              <a:buSzPct val="80000"/>
              <a:buNone/>
            </a:pPr>
            <a:endParaRPr lang="en-US" dirty="0">
              <a:latin typeface="Verdana" panose="020B0604030504040204" pitchFamily="34" charset="0"/>
              <a:ea typeface="Verdana" panose="020B0604030504040204" pitchFamily="34" charset="0"/>
            </a:endParaRPr>
          </a:p>
          <a:p>
            <a:pPr fontAlgn="base">
              <a:spcBef>
                <a:spcPts val="0"/>
              </a:spcBef>
            </a:pPr>
            <a:r>
              <a:rPr lang="en-US" sz="2000" b="0" i="0" u="sng" strike="noStrike" dirty="0">
                <a:solidFill>
                  <a:srgbClr val="1155CC"/>
                </a:solidFill>
                <a:effectLst/>
                <a:latin typeface="Verdana" panose="020B0604030504040204" pitchFamily="34" charset="0"/>
                <a:ea typeface="Verdana" panose="020B0604030504040204" pitchFamily="34" charset="0"/>
                <a:hlinkClick r:id="rId2"/>
              </a:rPr>
              <a:t>https://www.cs.ru.nl/bachelors-theses/2017/Stan_Derksen___4386388___Creating-a-secure-virtual-private-network-using-minimal-code.pdf</a:t>
            </a:r>
            <a:endParaRPr lang="en-US" sz="2000" dirty="0">
              <a:solidFill>
                <a:srgbClr val="000000"/>
              </a:solidFill>
              <a:latin typeface="Verdana" panose="020B0604030504040204" pitchFamily="34" charset="0"/>
              <a:ea typeface="Verdana" panose="020B0604030504040204" pitchFamily="34" charset="0"/>
            </a:endParaRPr>
          </a:p>
          <a:p>
            <a:pPr marL="0" indent="0" fontAlgn="base">
              <a:spcBef>
                <a:spcPts val="0"/>
              </a:spcBef>
              <a:buNone/>
            </a:pPr>
            <a:endParaRPr lang="en-US" sz="2000" b="0" i="0" u="sng" strike="noStrike" dirty="0">
              <a:solidFill>
                <a:srgbClr val="000000"/>
              </a:solidFill>
              <a:effectLst/>
              <a:latin typeface="Verdana" panose="020B0604030504040204" pitchFamily="34" charset="0"/>
              <a:ea typeface="Verdana" panose="020B0604030504040204" pitchFamily="34" charset="0"/>
              <a:hlinkClick r:id="rId3"/>
            </a:endParaRPr>
          </a:p>
          <a:p>
            <a:pPr fontAlgn="base">
              <a:spcBef>
                <a:spcPts val="0"/>
              </a:spcBef>
            </a:pPr>
            <a:r>
              <a:rPr lang="en-US" sz="2000" b="0" i="0" u="sng" strike="noStrike" dirty="0">
                <a:solidFill>
                  <a:srgbClr val="1155CC"/>
                </a:solidFill>
                <a:effectLst/>
                <a:latin typeface="Verdana" panose="020B0604030504040204" pitchFamily="34" charset="0"/>
                <a:ea typeface="Verdana" panose="020B0604030504040204" pitchFamily="34" charset="0"/>
                <a:hlinkClick r:id="rId3"/>
              </a:rPr>
              <a:t>https://github.com/davlxd/simple-vpn-demo/blob/master/vpn.c</a:t>
            </a:r>
            <a:endParaRPr lang="en-US" sz="2000" dirty="0">
              <a:solidFill>
                <a:srgbClr val="000000"/>
              </a:solidFill>
              <a:latin typeface="Verdana" panose="020B0604030504040204" pitchFamily="34" charset="0"/>
              <a:ea typeface="Verdana" panose="020B0604030504040204" pitchFamily="34" charset="0"/>
            </a:endParaRPr>
          </a:p>
          <a:p>
            <a:pPr fontAlgn="base">
              <a:spcBef>
                <a:spcPts val="0"/>
              </a:spcBef>
            </a:pPr>
            <a:endParaRPr lang="en-US" sz="2000" b="0" i="0" u="sng" strike="noStrike" dirty="0">
              <a:solidFill>
                <a:srgbClr val="000000"/>
              </a:solidFill>
              <a:effectLst/>
              <a:latin typeface="Verdana" panose="020B0604030504040204" pitchFamily="34" charset="0"/>
              <a:ea typeface="Verdana" panose="020B0604030504040204" pitchFamily="34" charset="0"/>
              <a:hlinkClick r:id="rId4"/>
            </a:endParaRPr>
          </a:p>
          <a:p>
            <a:pPr fontAlgn="base">
              <a:spcBef>
                <a:spcPts val="0"/>
              </a:spcBef>
            </a:pPr>
            <a:r>
              <a:rPr lang="en-US" sz="2000" b="0" i="0" u="sng" strike="noStrike" dirty="0">
                <a:solidFill>
                  <a:srgbClr val="1155CC"/>
                </a:solidFill>
                <a:effectLst/>
                <a:latin typeface="Verdana" panose="020B0604030504040204" pitchFamily="34" charset="0"/>
                <a:ea typeface="Verdana" panose="020B0604030504040204" pitchFamily="34" charset="0"/>
                <a:hlinkClick r:id="rId4"/>
              </a:rPr>
              <a:t>https://cybersecfaith.com/2020/11/01/setting-up-an-ipsec-vpn-using-cisco-packet-tracer/</a:t>
            </a:r>
            <a:endParaRPr lang="en-US" sz="2000" dirty="0">
              <a:solidFill>
                <a:srgbClr val="000000"/>
              </a:solidFill>
              <a:latin typeface="Verdana" panose="020B0604030504040204" pitchFamily="34" charset="0"/>
              <a:ea typeface="Verdana" panose="020B0604030504040204" pitchFamily="34" charset="0"/>
            </a:endParaRPr>
          </a:p>
          <a:p>
            <a:pPr fontAlgn="base">
              <a:spcBef>
                <a:spcPts val="0"/>
              </a:spcBef>
            </a:pPr>
            <a:endParaRPr lang="en-US" sz="2000" b="0" i="0" u="sng" strike="noStrike" dirty="0">
              <a:solidFill>
                <a:srgbClr val="000000"/>
              </a:solidFill>
              <a:effectLst/>
              <a:latin typeface="Verdana" panose="020B0604030504040204" pitchFamily="34" charset="0"/>
              <a:ea typeface="Verdana" panose="020B0604030504040204" pitchFamily="34" charset="0"/>
              <a:hlinkClick r:id="rId5"/>
            </a:endParaRPr>
          </a:p>
          <a:p>
            <a:pPr fontAlgn="base">
              <a:spcBef>
                <a:spcPts val="0"/>
              </a:spcBef>
            </a:pPr>
            <a:r>
              <a:rPr lang="en-US" sz="2000" b="0" i="0" u="sng" strike="noStrike" dirty="0">
                <a:solidFill>
                  <a:srgbClr val="1155CC"/>
                </a:solidFill>
                <a:effectLst/>
                <a:latin typeface="Verdana" panose="020B0604030504040204" pitchFamily="34" charset="0"/>
                <a:ea typeface="Verdana" panose="020B0604030504040204" pitchFamily="34" charset="0"/>
                <a:hlinkClick r:id="rId5"/>
              </a:rPr>
              <a:t>https://www.youtube.com/watch?v=MqFORN01ckg</a:t>
            </a:r>
            <a:endParaRPr lang="en-US" sz="2000" dirty="0">
              <a:solidFill>
                <a:srgbClr val="000000"/>
              </a:solidFill>
              <a:latin typeface="Verdana" panose="020B0604030504040204" pitchFamily="34" charset="0"/>
              <a:ea typeface="Verdana" panose="020B0604030504040204" pitchFamily="34" charset="0"/>
            </a:endParaRPr>
          </a:p>
          <a:p>
            <a:pPr fontAlgn="base">
              <a:spcBef>
                <a:spcPts val="0"/>
              </a:spcBef>
            </a:pPr>
            <a:endParaRPr lang="en-US" sz="2000" b="0" i="0" u="sng" strike="noStrike" dirty="0">
              <a:solidFill>
                <a:srgbClr val="000000"/>
              </a:solidFill>
              <a:effectLst/>
              <a:latin typeface="Verdana" panose="020B0604030504040204" pitchFamily="34" charset="0"/>
              <a:ea typeface="Verdana" panose="020B0604030504040204" pitchFamily="34" charset="0"/>
              <a:hlinkClick r:id="rId6"/>
            </a:endParaRPr>
          </a:p>
          <a:p>
            <a:pPr fontAlgn="base">
              <a:spcBef>
                <a:spcPts val="0"/>
              </a:spcBef>
            </a:pPr>
            <a:r>
              <a:rPr lang="en-US" sz="2000" b="0" i="0" u="sng" strike="noStrike" dirty="0">
                <a:solidFill>
                  <a:srgbClr val="1155CC"/>
                </a:solidFill>
                <a:effectLst/>
                <a:latin typeface="Verdana" panose="020B0604030504040204" pitchFamily="34" charset="0"/>
                <a:ea typeface="Verdana" panose="020B0604030504040204" pitchFamily="34" charset="0"/>
                <a:hlinkClick r:id="rId6"/>
              </a:rPr>
              <a:t>https://www.youtube.com/watch?v=jFH6kj9-s0w</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27557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838200" y="1568824"/>
            <a:ext cx="10515600" cy="3720352"/>
          </a:xfrm>
        </p:spPr>
        <p:txBody>
          <a:bodyPr>
            <a:normAutofit/>
          </a:bodyPr>
          <a:lstStyle/>
          <a:p>
            <a:pPr algn="ctr"/>
            <a:r>
              <a:rPr lang="en-IN" sz="9600" b="1" u="sng" spc="3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THANK YOU!</a:t>
            </a:r>
            <a:endParaRPr lang="en-US" sz="9600" b="1" u="sng" spc="3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5785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ABSTRACT</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p:txBody>
          <a:bodyPr>
            <a:normAutofit/>
          </a:bodyPr>
          <a:lstStyle/>
          <a:p>
            <a:pPr algn="just"/>
            <a:r>
              <a:rPr lang="en-US" sz="2000" dirty="0">
                <a:latin typeface="Verdana" panose="020B0604030504040204" pitchFamily="34" charset="0"/>
                <a:ea typeface="Verdana" panose="020B0604030504040204" pitchFamily="34" charset="0"/>
              </a:rPr>
              <a:t>A Virtual Private Network (VPN) is a network that is used to create a private scope of computer communications or to provide a secure extension of a private network over an insecure network such as the Internet.</a:t>
            </a:r>
          </a:p>
          <a:p>
            <a:pPr algn="just"/>
            <a:endParaRPr lang="en-US" sz="2000" dirty="0">
              <a:latin typeface="Verdana" panose="020B0604030504040204" pitchFamily="34" charset="0"/>
              <a:ea typeface="Verdana" panose="020B0604030504040204" pitchFamily="34" charset="0"/>
            </a:endParaRPr>
          </a:p>
          <a:p>
            <a:pPr algn="just"/>
            <a:r>
              <a:rPr lang="en-US" sz="2000" dirty="0">
                <a:latin typeface="Verdana" panose="020B0604030504040204" pitchFamily="34" charset="0"/>
                <a:ea typeface="Verdana" panose="020B0604030504040204" pitchFamily="34" charset="0"/>
              </a:rPr>
              <a:t>IP Sec or Secure Socket Layer can be used to build a VPN (SSL). These are two fundamentally distinct approaches to VPN development</a:t>
            </a:r>
          </a:p>
          <a:p>
            <a:pPr algn="just"/>
            <a:endParaRPr lang="en-US" sz="2000" dirty="0">
              <a:latin typeface="Verdana" panose="020B0604030504040204" pitchFamily="34" charset="0"/>
              <a:ea typeface="Verdana" panose="020B0604030504040204" pitchFamily="34" charset="0"/>
            </a:endParaRPr>
          </a:p>
          <a:p>
            <a:pPr algn="just"/>
            <a:r>
              <a:rPr lang="en-US" sz="2000" dirty="0">
                <a:latin typeface="Verdana" panose="020B0604030504040204" pitchFamily="34" charset="0"/>
                <a:ea typeface="Verdana" panose="020B0604030504040204" pitchFamily="34" charset="0"/>
              </a:rPr>
              <a:t>In our work, we concentrated on SSL-based VPNs, sometimes known as SSL VPNs. We have used Cisco Packet Tracer to accomplish this purpose.</a:t>
            </a:r>
          </a:p>
        </p:txBody>
      </p:sp>
    </p:spTree>
    <p:extLst>
      <p:ext uri="{BB962C8B-B14F-4D97-AF65-F5344CB8AC3E}">
        <p14:creationId xmlns:p14="http://schemas.microsoft.com/office/powerpoint/2010/main" val="266439275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INTRODUCTION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838200" y="1747371"/>
            <a:ext cx="10515600" cy="4745504"/>
          </a:xfrm>
        </p:spPr>
        <p:txBody>
          <a:bodyPr>
            <a:noAutofit/>
          </a:bodyPr>
          <a:lstStyle/>
          <a:p>
            <a:pPr algn="just"/>
            <a:r>
              <a:rPr lang="en-US" sz="2000" u="sng" dirty="0">
                <a:latin typeface="Verdana" panose="020B0604030504040204" pitchFamily="34" charset="0"/>
                <a:ea typeface="Verdana" panose="020B0604030504040204" pitchFamily="34" charset="0"/>
              </a:rPr>
              <a:t>What is a VPN?</a:t>
            </a:r>
          </a:p>
          <a:p>
            <a:pPr marL="0" indent="0" algn="just">
              <a:buNone/>
            </a:pPr>
            <a:r>
              <a:rPr lang="en-US" sz="2000" dirty="0">
                <a:latin typeface="Verdana" panose="020B0604030504040204" pitchFamily="34" charset="0"/>
                <a:ea typeface="Verdana" panose="020B0604030504040204" pitchFamily="34" charset="0"/>
              </a:rPr>
              <a:t>	A virtual private network (VPN) extends a private network across a public network and enables users to send and receive data across shared or public networks as if their computing devices were directly connected to the private network. </a:t>
            </a:r>
          </a:p>
          <a:p>
            <a:pPr marL="0" indent="0" algn="just">
              <a:buNone/>
            </a:pPr>
            <a:endParaRPr lang="en-US" sz="2000" dirty="0">
              <a:latin typeface="Verdana" panose="020B0604030504040204" pitchFamily="34" charset="0"/>
              <a:ea typeface="Verdana" panose="020B0604030504040204" pitchFamily="34" charset="0"/>
            </a:endParaRPr>
          </a:p>
          <a:p>
            <a:pPr algn="just"/>
            <a:r>
              <a:rPr lang="en-US" sz="2000" u="sng" dirty="0">
                <a:latin typeface="Verdana" panose="020B0604030504040204" pitchFamily="34" charset="0"/>
                <a:ea typeface="Verdana" panose="020B0604030504040204" pitchFamily="34" charset="0"/>
              </a:rPr>
              <a:t>Benefits of a VPN:</a:t>
            </a:r>
          </a:p>
          <a:p>
            <a:pPr marL="0" indent="0" algn="just">
              <a:buNone/>
            </a:pPr>
            <a:r>
              <a:rPr lang="en-US" sz="2000" dirty="0">
                <a:latin typeface="Verdana" panose="020B0604030504040204" pitchFamily="34" charset="0"/>
                <a:ea typeface="Verdana" panose="020B0604030504040204" pitchFamily="34" charset="0"/>
              </a:rPr>
              <a:t>	The benefits of a VPN include increases in functionality, security, and management of the private network. </a:t>
            </a: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18181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INTRODUCTION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838200" y="1747371"/>
            <a:ext cx="10515600" cy="4745504"/>
          </a:xfrm>
        </p:spPr>
        <p:txBody>
          <a:bodyPr>
            <a:noAutofit/>
          </a:bodyPr>
          <a:lstStyle/>
          <a:p>
            <a:pPr algn="just"/>
            <a:r>
              <a:rPr lang="en-US" sz="2000" u="sng" dirty="0">
                <a:latin typeface="Verdana" panose="020B0604030504040204" pitchFamily="34" charset="0"/>
                <a:ea typeface="Verdana" panose="020B0604030504040204" pitchFamily="34" charset="0"/>
              </a:rPr>
              <a:t>Characteristics and Features of a VPN:</a:t>
            </a:r>
          </a:p>
          <a:p>
            <a:pPr marL="0" indent="0" algn="just">
              <a:buNone/>
            </a:pPr>
            <a:endParaRPr lang="en-US" sz="2000" dirty="0">
              <a:latin typeface="Verdana" panose="020B0604030504040204" pitchFamily="34" charset="0"/>
              <a:ea typeface="Verdana" panose="020B0604030504040204" pitchFamily="34" charset="0"/>
            </a:endParaRPr>
          </a:p>
          <a:p>
            <a:pPr lvl="2" algn="just">
              <a:buSzPct val="80000"/>
              <a:buFont typeface="Wingdings" panose="05000000000000000000" pitchFamily="2" charset="2"/>
              <a:buChar char="§"/>
            </a:pPr>
            <a:r>
              <a:rPr lang="en-US" dirty="0">
                <a:latin typeface="Verdana" panose="020B0604030504040204" pitchFamily="34" charset="0"/>
                <a:ea typeface="Verdana" panose="020B0604030504040204" pitchFamily="34" charset="0"/>
              </a:rPr>
              <a:t>VPN provides access to resources that are inaccessible on the public network and is typically used for remote workers. Encryption is common, although not an inherent part of a VPN connection.</a:t>
            </a:r>
          </a:p>
          <a:p>
            <a:pPr marL="914400" lvl="2" indent="0" algn="just">
              <a:buSzPct val="80000"/>
              <a:buNone/>
            </a:pPr>
            <a:endParaRPr lang="en-US" dirty="0">
              <a:latin typeface="Verdana" panose="020B0604030504040204" pitchFamily="34" charset="0"/>
              <a:ea typeface="Verdana" panose="020B0604030504040204" pitchFamily="34" charset="0"/>
            </a:endParaRPr>
          </a:p>
          <a:p>
            <a:pPr lvl="2" algn="just">
              <a:buSzPct val="80000"/>
              <a:buFont typeface="Wingdings" panose="05000000000000000000" pitchFamily="2" charset="2"/>
              <a:buChar char="§"/>
            </a:pPr>
            <a:r>
              <a:rPr lang="en-US" sz="2000" dirty="0">
                <a:latin typeface="Verdana" panose="020B0604030504040204" pitchFamily="34" charset="0"/>
                <a:ea typeface="Verdana" panose="020B0604030504040204" pitchFamily="34" charset="0"/>
              </a:rPr>
              <a:t>A VPN is created by establishing a virtual point-to-point connection through the use of dedicated circuits or with tunneling protocols over existing networks.</a:t>
            </a:r>
          </a:p>
          <a:p>
            <a:pPr lvl="2" algn="just">
              <a:buSzPct val="80000"/>
              <a:buFont typeface="Wingdings" panose="05000000000000000000" pitchFamily="2" charset="2"/>
              <a:buChar char="§"/>
            </a:pPr>
            <a:endParaRPr lang="en-US" dirty="0">
              <a:latin typeface="Verdana" panose="020B0604030504040204" pitchFamily="34" charset="0"/>
              <a:ea typeface="Verdana" panose="020B0604030504040204" pitchFamily="34" charset="0"/>
            </a:endParaRPr>
          </a:p>
          <a:p>
            <a:pPr lvl="2" algn="just">
              <a:buSzPct val="80000"/>
              <a:buFont typeface="Wingdings" panose="05000000000000000000" pitchFamily="2" charset="2"/>
              <a:buChar char="§"/>
            </a:pPr>
            <a:r>
              <a:rPr lang="en-US" sz="2000" dirty="0">
                <a:latin typeface="Verdana" panose="020B0604030504040204" pitchFamily="34" charset="0"/>
                <a:ea typeface="Verdana" panose="020B0604030504040204" pitchFamily="34" charset="0"/>
              </a:rPr>
              <a:t>A VPN available from the public Internet can provide some of the benefits of a wide area network (WAN). From a user perspective, the resources available within the private network can be accessed remotely.</a:t>
            </a:r>
          </a:p>
          <a:p>
            <a:pPr marL="914400" lvl="2" indent="0" algn="just">
              <a:buSzPct val="80000"/>
              <a:buNone/>
            </a:pPr>
            <a:endParaRPr lang="en-US" sz="2000" dirty="0">
              <a:latin typeface="Verdana" panose="020B0604030504040204" pitchFamily="34" charset="0"/>
              <a:ea typeface="Verdana" panose="020B0604030504040204" pitchFamily="34" charset="0"/>
            </a:endParaRP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093549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WORKING OFF A VPN</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838200" y="1747371"/>
            <a:ext cx="10515600" cy="4745504"/>
          </a:xfrm>
        </p:spPr>
        <p:txBody>
          <a:bodyPr>
            <a:noAutofit/>
          </a:bodyPr>
          <a:lstStyle/>
          <a:p>
            <a:pPr algn="just">
              <a:buSzPct val="80000"/>
            </a:pPr>
            <a:r>
              <a:rPr lang="en-US" sz="2000" u="sng" dirty="0">
                <a:latin typeface="Verdana" panose="020B0604030504040204" pitchFamily="34" charset="0"/>
                <a:ea typeface="Verdana" panose="020B0604030504040204" pitchFamily="34" charset="0"/>
              </a:rPr>
              <a:t>How a VPN works:</a:t>
            </a:r>
          </a:p>
          <a:p>
            <a:pPr marL="0" indent="0" algn="just">
              <a:buSzPct val="80000"/>
              <a:buNone/>
            </a:pPr>
            <a:endParaRPr lang="en-US" sz="2000" u="sng" dirty="0">
              <a:latin typeface="Verdana" panose="020B0604030504040204" pitchFamily="34" charset="0"/>
              <a:ea typeface="Verdana" panose="020B0604030504040204" pitchFamily="34" charset="0"/>
            </a:endParaRPr>
          </a:p>
          <a:p>
            <a:pPr lvl="1" algn="just">
              <a:buSzPct val="80000"/>
              <a:buFont typeface="Wingdings" panose="05000000000000000000" pitchFamily="2" charset="2"/>
              <a:buChar char="§"/>
            </a:pPr>
            <a:r>
              <a:rPr lang="en-US" sz="2000" dirty="0">
                <a:latin typeface="Verdana" panose="020B0604030504040204" pitchFamily="34" charset="0"/>
                <a:ea typeface="Verdana" panose="020B0604030504040204" pitchFamily="34" charset="0"/>
              </a:rPr>
              <a:t>When one packet of data is sent over a VPN connection, it undergoes encapsulation</a:t>
            </a:r>
          </a:p>
          <a:p>
            <a:pPr marL="457200" lvl="1" indent="0" algn="just">
              <a:buSzPct val="80000"/>
              <a:buNone/>
            </a:pPr>
            <a:endParaRPr lang="en-US" sz="2000" dirty="0">
              <a:latin typeface="Verdana" panose="020B0604030504040204" pitchFamily="34" charset="0"/>
              <a:ea typeface="Verdana" panose="020B0604030504040204" pitchFamily="34" charset="0"/>
            </a:endParaRPr>
          </a:p>
          <a:p>
            <a:pPr lvl="1" algn="just">
              <a:buSzPct val="80000"/>
              <a:buFont typeface="Wingdings" panose="05000000000000000000" pitchFamily="2" charset="2"/>
              <a:buChar char="§"/>
            </a:pPr>
            <a:r>
              <a:rPr lang="en-US" sz="2000" dirty="0">
                <a:latin typeface="Verdana" panose="020B0604030504040204" pitchFamily="34" charset="0"/>
                <a:ea typeface="Verdana" panose="020B0604030504040204" pitchFamily="34" charset="0"/>
              </a:rPr>
              <a:t>The packet is placed inside another one and sent over a VPN Tunnel</a:t>
            </a:r>
          </a:p>
          <a:p>
            <a:pPr marL="457200" lvl="1" indent="0" algn="just">
              <a:buSzPct val="80000"/>
              <a:buNone/>
            </a:pPr>
            <a:endParaRPr lang="en-US" sz="2000" dirty="0">
              <a:latin typeface="Verdana" panose="020B0604030504040204" pitchFamily="34" charset="0"/>
              <a:ea typeface="Verdana" panose="020B0604030504040204" pitchFamily="34" charset="0"/>
            </a:endParaRPr>
          </a:p>
          <a:p>
            <a:pPr lvl="1" algn="just">
              <a:buSzPct val="80000"/>
              <a:buFont typeface="Wingdings" panose="05000000000000000000" pitchFamily="2" charset="2"/>
              <a:buChar char="§"/>
            </a:pPr>
            <a:r>
              <a:rPr lang="en-US" sz="2000" dirty="0">
                <a:latin typeface="Verdana" panose="020B0604030504040204" pitchFamily="34" charset="0"/>
                <a:ea typeface="Verdana" panose="020B0604030504040204" pitchFamily="34" charset="0"/>
              </a:rPr>
              <a:t>The outer layer of the packet is encrypted, and the inner layer can only be accessed once it travels through the tunnel.</a:t>
            </a: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695346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CONFIGURATION OF VPN (PROCEDURE)</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838200" y="1747371"/>
            <a:ext cx="10515600" cy="4745504"/>
          </a:xfrm>
        </p:spPr>
        <p:txBody>
          <a:bodyPr>
            <a:noAutofit/>
          </a:bodyPr>
          <a:lstStyle/>
          <a:p>
            <a:pPr marL="514350" indent="-514350" algn="just">
              <a:buSzPct val="80000"/>
              <a:buFont typeface="+mj-lt"/>
              <a:buAutoNum type="romanLcPeriod"/>
            </a:pPr>
            <a:r>
              <a:rPr lang="en-US" sz="2000" dirty="0">
                <a:latin typeface="Verdana" panose="020B0604030504040204" pitchFamily="34" charset="0"/>
                <a:ea typeface="Verdana" panose="020B0604030504040204" pitchFamily="34" charset="0"/>
              </a:rPr>
              <a:t>Place three routers and two PCs.</a:t>
            </a:r>
          </a:p>
          <a:p>
            <a:pPr marL="514350" indent="-514350" algn="just">
              <a:buSzPct val="80000"/>
              <a:buFont typeface="+mj-lt"/>
              <a:buAutoNum type="romanLcPeriod"/>
            </a:pPr>
            <a:r>
              <a:rPr lang="en-US" sz="2000" dirty="0">
                <a:latin typeface="Verdana" panose="020B0604030504040204" pitchFamily="34" charset="0"/>
                <a:ea typeface="Verdana" panose="020B0604030504040204" pitchFamily="34" charset="0"/>
              </a:rPr>
              <a:t>Using Copper Cross-Over cables connect PC0 to Router0, Router0 to Router1, Router1 to Router2, and Router2 to PC1.</a:t>
            </a:r>
          </a:p>
          <a:p>
            <a:pPr marL="514350" indent="-514350" algn="just">
              <a:buSzPct val="80000"/>
              <a:buFont typeface="+mj-lt"/>
              <a:buAutoNum type="romanLcPeriod"/>
            </a:pPr>
            <a:r>
              <a:rPr lang="en-US" sz="2000" dirty="0">
                <a:latin typeface="Verdana" panose="020B0604030504040204" pitchFamily="34" charset="0"/>
                <a:ea typeface="Verdana" panose="020B0604030504040204" pitchFamily="34" charset="0"/>
              </a:rPr>
              <a:t>Configure the Interface: Configure each router to an IP address and configure the PC IP address, Subnet mask, and Gateway address accordingly and switch on the Ports.</a:t>
            </a:r>
          </a:p>
          <a:p>
            <a:pPr marL="514350" indent="-514350" algn="just">
              <a:buSzPct val="80000"/>
              <a:buFont typeface="+mj-lt"/>
              <a:buAutoNum type="romanLcPeriod"/>
            </a:pPr>
            <a:r>
              <a:rPr lang="en-US" sz="2000" dirty="0">
                <a:latin typeface="Verdana" panose="020B0604030504040204" pitchFamily="34" charset="0"/>
                <a:ea typeface="Verdana" panose="020B0604030504040204" pitchFamily="34" charset="0"/>
              </a:rPr>
              <a:t>Configure the Static routing in each of the routers by assigning the next-hop address</a:t>
            </a:r>
          </a:p>
          <a:p>
            <a:pPr marL="514350" indent="-514350" algn="just">
              <a:buSzPct val="80000"/>
              <a:buFont typeface="+mj-lt"/>
              <a:buAutoNum type="romanLcPeriod"/>
            </a:pPr>
            <a:r>
              <a:rPr lang="en-US" sz="2000" dirty="0">
                <a:latin typeface="Verdana" panose="020B0604030504040204" pitchFamily="34" charset="0"/>
                <a:ea typeface="Verdana" panose="020B0604030504040204" pitchFamily="34" charset="0"/>
              </a:rPr>
              <a:t>Configure the Interface Tunnel for each router using the CLI tab. </a:t>
            </a:r>
          </a:p>
          <a:p>
            <a:pPr marL="514350" indent="-514350" algn="just">
              <a:buSzPct val="80000"/>
              <a:buFont typeface="+mj-lt"/>
              <a:buAutoNum type="romanLcPeriod"/>
            </a:pPr>
            <a:r>
              <a:rPr lang="en-US" sz="2000" dirty="0">
                <a:latin typeface="Verdana" panose="020B0604030504040204" pitchFamily="34" charset="0"/>
                <a:ea typeface="Verdana" panose="020B0604030504040204" pitchFamily="34" charset="0"/>
              </a:rPr>
              <a:t> Ping and Tracert to find the output reply.</a:t>
            </a:r>
          </a:p>
          <a:p>
            <a:pPr marL="514350" indent="-514350" algn="just">
              <a:buSzPct val="80000"/>
              <a:buFont typeface="+mj-lt"/>
              <a:buAutoNum type="romanLcPeriod"/>
            </a:pPr>
            <a:endParaRPr lang="en-US" sz="2000" dirty="0">
              <a:latin typeface="Verdana" panose="020B0604030504040204" pitchFamily="34" charset="0"/>
              <a:ea typeface="Verdana" panose="020B0604030504040204" pitchFamily="34" charset="0"/>
            </a:endParaRPr>
          </a:p>
          <a:p>
            <a:pPr marL="514350" indent="-514350" algn="just">
              <a:buSzPct val="80000"/>
              <a:buFont typeface="+mj-lt"/>
              <a:buAutoNum type="romanLcPeriod"/>
            </a:pPr>
            <a:endParaRPr lang="en-US" sz="2000" dirty="0">
              <a:latin typeface="Verdana" panose="020B0604030504040204" pitchFamily="34" charset="0"/>
              <a:ea typeface="Verdana" panose="020B0604030504040204" pitchFamily="34" charset="0"/>
            </a:endParaRPr>
          </a:p>
          <a:p>
            <a:pPr marL="514350" indent="-514350" algn="just">
              <a:buSzPct val="80000"/>
              <a:buFont typeface="+mj-lt"/>
              <a:buAutoNum type="romanLcPeriod"/>
            </a:pPr>
            <a:r>
              <a:rPr lang="en-US" sz="1800" i="1" dirty="0">
                <a:latin typeface="Verdana" panose="020B0604030504040204" pitchFamily="34" charset="0"/>
                <a:ea typeface="Verdana" panose="020B0604030504040204" pitchFamily="34" charset="0"/>
              </a:rPr>
              <a:t>(Follow the code given in the next slide for more details.) </a:t>
            </a:r>
          </a:p>
          <a:p>
            <a:pPr marL="514350" indent="-514350" algn="just">
              <a:buSzPct val="80000"/>
              <a:buFont typeface="+mj-lt"/>
              <a:buAutoNum type="romanLcPeriod"/>
            </a:pPr>
            <a:endParaRPr lang="en-US" sz="2000" dirty="0">
              <a:latin typeface="Verdana" panose="020B0604030504040204" pitchFamily="34" charset="0"/>
              <a:ea typeface="Verdana" panose="020B0604030504040204" pitchFamily="34" charset="0"/>
            </a:endParaRP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749460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277907" y="132042"/>
            <a:ext cx="11761693" cy="1325563"/>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277906" y="1457605"/>
            <a:ext cx="11761694" cy="4745504"/>
          </a:xfrm>
        </p:spPr>
        <p:txBody>
          <a:bodyPr>
            <a:noAutofit/>
          </a:bodyPr>
          <a:lstStyle/>
          <a:p>
            <a:pPr marL="0" indent="0" algn="just">
              <a:buSzPct val="80000"/>
              <a:buNone/>
            </a:pPr>
            <a:r>
              <a:rPr lang="en-US" sz="2000" u="sng" dirty="0">
                <a:latin typeface="Verdana" panose="020B0604030504040204" pitchFamily="34" charset="0"/>
                <a:ea typeface="Verdana" panose="020B0604030504040204" pitchFamily="34" charset="0"/>
              </a:rPr>
              <a:t>Codes: </a:t>
            </a:r>
          </a:p>
          <a:p>
            <a:pPr marL="0" indent="0" algn="just">
              <a:buSzPct val="80000"/>
              <a:buNone/>
            </a:pPr>
            <a:endParaRPr lang="en-US" sz="2000" u="sng" dirty="0">
              <a:latin typeface="Verdana" panose="020B0604030504040204" pitchFamily="34" charset="0"/>
              <a:ea typeface="Verdana" panose="020B0604030504040204" pitchFamily="34" charset="0"/>
            </a:endParaRPr>
          </a:p>
          <a:p>
            <a:pPr marL="0" indent="0" algn="just">
              <a:buNone/>
            </a:pPr>
            <a:r>
              <a:rPr lang="en-US" sz="1400" dirty="0">
                <a:latin typeface="Verdana" panose="020B0604030504040204" pitchFamily="34" charset="0"/>
                <a:ea typeface="Verdana" panose="020B0604030504040204" pitchFamily="34" charset="0"/>
              </a:rPr>
              <a:t>Code for router 0 : cli tab</a:t>
            </a:r>
          </a:p>
          <a:p>
            <a:pPr marL="0" indent="0" algn="just">
              <a:buNone/>
            </a:pPr>
            <a:endParaRPr lang="en-US" sz="1400" dirty="0">
              <a:latin typeface="Verdana" panose="020B0604030504040204" pitchFamily="34" charset="0"/>
              <a:ea typeface="Verdana" panose="020B0604030504040204" pitchFamily="34" charset="0"/>
            </a:endParaRPr>
          </a:p>
          <a:p>
            <a:pPr marL="0" indent="0" algn="just">
              <a:buNone/>
            </a:pPr>
            <a:r>
              <a:rPr lang="en-US" sz="1400" dirty="0">
                <a:latin typeface="Verdana" panose="020B0604030504040204" pitchFamily="34" charset="0"/>
                <a:ea typeface="Verdana" panose="020B0604030504040204" pitchFamily="34" charset="0"/>
              </a:rPr>
              <a:t>Router&gt;enable</a:t>
            </a:r>
          </a:p>
          <a:p>
            <a:pPr marL="0" indent="0" algn="just">
              <a:buNone/>
            </a:pPr>
            <a:r>
              <a:rPr lang="en-US" sz="1400" dirty="0">
                <a:latin typeface="Verdana" panose="020B0604030504040204" pitchFamily="34" charset="0"/>
                <a:ea typeface="Verdana" panose="020B0604030504040204" pitchFamily="34" charset="0"/>
              </a:rPr>
              <a:t>Router#</a:t>
            </a:r>
          </a:p>
          <a:p>
            <a:pPr marL="0" indent="0" algn="just">
              <a:buNone/>
            </a:pPr>
            <a:r>
              <a:rPr lang="en-US" sz="1400" dirty="0" err="1">
                <a:latin typeface="Verdana" panose="020B0604030504040204" pitchFamily="34" charset="0"/>
                <a:ea typeface="Verdana" panose="020B0604030504040204" pitchFamily="34" charset="0"/>
              </a:rPr>
              <a:t>Router#configure</a:t>
            </a:r>
            <a:r>
              <a:rPr lang="en-US" sz="1400" dirty="0">
                <a:latin typeface="Verdana" panose="020B0604030504040204" pitchFamily="34" charset="0"/>
                <a:ea typeface="Verdana" panose="020B0604030504040204" pitchFamily="34" charset="0"/>
              </a:rPr>
              <a:t> terminal</a:t>
            </a:r>
          </a:p>
          <a:p>
            <a:pPr marL="0" indent="0" algn="just">
              <a:buNone/>
            </a:pPr>
            <a:r>
              <a:rPr lang="en-US" sz="1400" dirty="0">
                <a:latin typeface="Verdana" panose="020B0604030504040204" pitchFamily="34" charset="0"/>
                <a:ea typeface="Verdana" panose="020B0604030504040204" pitchFamily="34" charset="0"/>
              </a:rPr>
              <a:t>Enter configuration commands, one per line.  End with CNTL/Z.</a:t>
            </a:r>
          </a:p>
          <a:p>
            <a:pPr marL="0" indent="0" algn="just">
              <a:buNone/>
            </a:pPr>
            <a:r>
              <a:rPr lang="en-US" sz="1400" dirty="0">
                <a:latin typeface="Verdana" panose="020B0604030504040204" pitchFamily="34" charset="0"/>
                <a:ea typeface="Verdana" panose="020B0604030504040204" pitchFamily="34" charset="0"/>
              </a:rPr>
              <a:t>Router(config)#interface FastEthernet0/0</a:t>
            </a:r>
          </a:p>
          <a:p>
            <a:pPr marL="0" indent="0" algn="just">
              <a:buNone/>
            </a:pPr>
            <a:r>
              <a:rPr lang="en-US" sz="1400" dirty="0">
                <a:latin typeface="Verdana" panose="020B0604030504040204" pitchFamily="34" charset="0"/>
                <a:ea typeface="Verdana" panose="020B0604030504040204" pitchFamily="34" charset="0"/>
              </a:rPr>
              <a:t>Router(config-if)#no shutdown</a:t>
            </a: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endParaRPr lang="en-US" sz="1400" dirty="0">
              <a:latin typeface="Verdana" panose="020B0604030504040204" pitchFamily="34" charset="0"/>
              <a:ea typeface="Verdana" panose="020B0604030504040204" pitchFamily="34" charset="0"/>
            </a:endParaRPr>
          </a:p>
          <a:p>
            <a:pPr marL="0" indent="0" algn="just">
              <a:buNone/>
            </a:pPr>
            <a:r>
              <a:rPr lang="en-US" sz="1400" dirty="0">
                <a:solidFill>
                  <a:srgbClr val="00B050"/>
                </a:solidFill>
                <a:latin typeface="Verdana" panose="020B0604030504040204" pitchFamily="34" charset="0"/>
                <a:ea typeface="Verdana" panose="020B0604030504040204" pitchFamily="34" charset="0"/>
              </a:rPr>
              <a:t>// %LINK-5-CHANGED: Interface FastEthernet0/0, changed state to up</a:t>
            </a:r>
          </a:p>
          <a:p>
            <a:pPr marL="0" indent="0" algn="just">
              <a:buNone/>
            </a:pPr>
            <a:r>
              <a:rPr lang="en-US" sz="1400" dirty="0">
                <a:solidFill>
                  <a:srgbClr val="00B050"/>
                </a:solidFill>
                <a:latin typeface="Verdana" panose="020B0604030504040204" pitchFamily="34" charset="0"/>
                <a:ea typeface="Verdana" panose="020B0604030504040204" pitchFamily="34" charset="0"/>
              </a:rPr>
              <a:t>//%LINEPROTO-5-UPDOWN: Line protocol on Interface FastEthernet0/0, changed state to up</a:t>
            </a:r>
          </a:p>
          <a:p>
            <a:pPr marL="0" indent="0" algn="just">
              <a:buNone/>
            </a:pPr>
            <a:endParaRPr lang="en-US" sz="1400" dirty="0">
              <a:latin typeface="Verdana" panose="020B0604030504040204" pitchFamily="34" charset="0"/>
              <a:ea typeface="Verdana" panose="020B0604030504040204" pitchFamily="34" charset="0"/>
            </a:endParaRP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482216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7528-D5AD-466B-401B-CF25BBC2A122}"/>
              </a:ext>
            </a:extLst>
          </p:cNvPr>
          <p:cNvSpPr>
            <a:spLocks noGrp="1"/>
          </p:cNvSpPr>
          <p:nvPr>
            <p:ph type="title"/>
          </p:nvPr>
        </p:nvSpPr>
        <p:spPr>
          <a:xfrm>
            <a:off x="277906" y="60325"/>
            <a:ext cx="11761694" cy="1325563"/>
          </a:xfrm>
        </p:spPr>
        <p:txBody>
          <a:bodyPr>
            <a:normAutofit/>
          </a:bodyPr>
          <a:lstStyle/>
          <a:p>
            <a:pPr algn="ctr">
              <a:lnSpc>
                <a:spcPct val="100000"/>
              </a:lnSpc>
            </a:pPr>
            <a: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OF VPN </a:t>
            </a:r>
            <a:br>
              <a:rPr lang="en-IN"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IN"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USING CISCO PACKET TRACER</a:t>
            </a:r>
            <a:endParaRPr lang="en-US" sz="32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748DA2B-33BE-CC62-B4F7-936FC21B8EAA}"/>
              </a:ext>
            </a:extLst>
          </p:cNvPr>
          <p:cNvSpPr>
            <a:spLocks noGrp="1"/>
          </p:cNvSpPr>
          <p:nvPr>
            <p:ph idx="1"/>
          </p:nvPr>
        </p:nvSpPr>
        <p:spPr>
          <a:xfrm>
            <a:off x="277906" y="1385888"/>
            <a:ext cx="11761694" cy="5274888"/>
          </a:xfrm>
        </p:spPr>
        <p:txBody>
          <a:bodyPr>
            <a:noAutofit/>
          </a:bodyPr>
          <a:lstStyle/>
          <a:p>
            <a:pPr marL="0" indent="0" algn="just">
              <a:buSzPct val="80000"/>
              <a:buNone/>
            </a:pPr>
            <a:r>
              <a:rPr lang="en-US" sz="2000" u="sng" dirty="0">
                <a:latin typeface="Verdana" panose="020B0604030504040204" pitchFamily="34" charset="0"/>
                <a:ea typeface="Verdana" panose="020B0604030504040204" pitchFamily="34" charset="0"/>
              </a:rPr>
              <a:t>Code Continuation: </a:t>
            </a:r>
          </a:p>
          <a:p>
            <a:pPr marL="0" indent="0" algn="just">
              <a:buSzPct val="80000"/>
              <a:buNone/>
            </a:pPr>
            <a:endParaRPr lang="en-US" sz="2000" u="sng" dirty="0">
              <a:latin typeface="Verdana" panose="020B0604030504040204" pitchFamily="34" charset="0"/>
              <a:ea typeface="Verdana" panose="020B0604030504040204" pitchFamily="34" charset="0"/>
            </a:endParaRP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r>
              <a:rPr lang="en-US" sz="1400" dirty="0">
                <a:latin typeface="Verdana" panose="020B0604030504040204" pitchFamily="34" charset="0"/>
                <a:ea typeface="Verdana" panose="020B0604030504040204" pitchFamily="34" charset="0"/>
              </a:rPr>
              <a:t>Router(config-if)#exit</a:t>
            </a:r>
          </a:p>
          <a:p>
            <a:pPr marL="0" indent="0" algn="just">
              <a:buNone/>
            </a:pPr>
            <a:r>
              <a:rPr lang="en-US" sz="1400" dirty="0">
                <a:latin typeface="Verdana" panose="020B0604030504040204" pitchFamily="34" charset="0"/>
                <a:ea typeface="Verdana" panose="020B0604030504040204" pitchFamily="34" charset="0"/>
              </a:rPr>
              <a:t>Router(config)#interface FastEthernet0/0</a:t>
            </a: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r>
              <a:rPr lang="en-US" sz="1400" dirty="0">
                <a:latin typeface="Verdana" panose="020B0604030504040204" pitchFamily="34" charset="0"/>
                <a:ea typeface="Verdana" panose="020B0604030504040204" pitchFamily="34" charset="0"/>
              </a:rPr>
              <a:t>Router(config-if)#exit</a:t>
            </a:r>
          </a:p>
          <a:p>
            <a:pPr marL="0" indent="0" algn="just">
              <a:buNone/>
            </a:pPr>
            <a:r>
              <a:rPr lang="en-US" sz="1400" dirty="0">
                <a:latin typeface="Verdana" panose="020B0604030504040204" pitchFamily="34" charset="0"/>
                <a:ea typeface="Verdana" panose="020B0604030504040204" pitchFamily="34" charset="0"/>
              </a:rPr>
              <a:t>Router(config)#interface FastEthernet0/1</a:t>
            </a:r>
          </a:p>
          <a:p>
            <a:pPr marL="0" indent="0" algn="just">
              <a:buNone/>
            </a:pPr>
            <a:r>
              <a:rPr lang="en-US" sz="1400" dirty="0">
                <a:latin typeface="Verdana" panose="020B0604030504040204" pitchFamily="34" charset="0"/>
                <a:ea typeface="Verdana" panose="020B0604030504040204" pitchFamily="34" charset="0"/>
              </a:rPr>
              <a:t>Router(config-if)#ip address 2.0.0.2 255.0.0.0</a:t>
            </a:r>
          </a:p>
          <a:p>
            <a:pPr marL="0" indent="0" algn="just">
              <a:buNone/>
            </a:pPr>
            <a:r>
              <a:rPr lang="en-US" sz="1400" dirty="0">
                <a:latin typeface="Verdana" panose="020B0604030504040204" pitchFamily="34" charset="0"/>
                <a:ea typeface="Verdana" panose="020B0604030504040204" pitchFamily="34" charset="0"/>
              </a:rPr>
              <a:t>Router(config-if)#ip address 2.0.0.2 255.0.0.0</a:t>
            </a:r>
          </a:p>
          <a:p>
            <a:pPr marL="0" indent="0" algn="just">
              <a:buNone/>
            </a:pPr>
            <a:r>
              <a:rPr lang="en-US" sz="1400" dirty="0">
                <a:latin typeface="Verdana" panose="020B0604030504040204" pitchFamily="34" charset="0"/>
                <a:ea typeface="Verdana" panose="020B0604030504040204" pitchFamily="34" charset="0"/>
              </a:rPr>
              <a:t>Router(config-if)#no shutdown</a:t>
            </a:r>
          </a:p>
          <a:p>
            <a:pPr marL="0" indent="0" algn="just">
              <a:buNone/>
            </a:pPr>
            <a:r>
              <a:rPr lang="en-US" sz="1400" dirty="0">
                <a:latin typeface="Verdana" panose="020B0604030504040204" pitchFamily="34" charset="0"/>
                <a:ea typeface="Verdana" panose="020B0604030504040204" pitchFamily="34" charset="0"/>
              </a:rPr>
              <a:t>Router(config-if)#</a:t>
            </a:r>
          </a:p>
          <a:p>
            <a:pPr marL="0" indent="0" algn="just">
              <a:buNone/>
            </a:pPr>
            <a:endParaRPr lang="en-US" sz="1400" dirty="0">
              <a:latin typeface="Verdana" panose="020B0604030504040204" pitchFamily="34" charset="0"/>
              <a:ea typeface="Verdana" panose="020B0604030504040204" pitchFamily="34" charset="0"/>
            </a:endParaRPr>
          </a:p>
          <a:p>
            <a:pPr marL="0" indent="0" algn="just">
              <a:buNone/>
            </a:pPr>
            <a:r>
              <a:rPr lang="en-US" sz="1400" dirty="0">
                <a:solidFill>
                  <a:srgbClr val="00B050"/>
                </a:solidFill>
                <a:latin typeface="Verdana" panose="020B0604030504040204" pitchFamily="34" charset="0"/>
                <a:ea typeface="Verdana" panose="020B0604030504040204" pitchFamily="34" charset="0"/>
              </a:rPr>
              <a:t>//%LINK-5-CHANGED: Interface FastEthernet0/1, changed state to up</a:t>
            </a:r>
          </a:p>
          <a:p>
            <a:pPr marL="0" indent="0" algn="just">
              <a:buNone/>
            </a:pPr>
            <a:r>
              <a:rPr lang="en-US" sz="1400" dirty="0">
                <a:solidFill>
                  <a:srgbClr val="00B050"/>
                </a:solidFill>
                <a:latin typeface="Verdana" panose="020B0604030504040204" pitchFamily="34" charset="0"/>
                <a:ea typeface="Verdana" panose="020B0604030504040204" pitchFamily="34" charset="0"/>
              </a:rPr>
              <a:t>//%LINEPROTO-5-UPDOWN: Line protocol on Interface FastEthernet0/1, changed state to up</a:t>
            </a: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9009806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1617</Words>
  <Application>Microsoft Office PowerPoint</Application>
  <PresentationFormat>Widescreen</PresentationFormat>
  <Paragraphs>176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Verdana</vt:lpstr>
      <vt:lpstr>Wingdings</vt:lpstr>
      <vt:lpstr>Office Theme</vt:lpstr>
      <vt:lpstr>VPN IMPLEMENTATION</vt:lpstr>
      <vt:lpstr>TABLE OF CONTENTS</vt:lpstr>
      <vt:lpstr>ABSTRACT</vt:lpstr>
      <vt:lpstr>INTRODUCTION</vt:lpstr>
      <vt:lpstr>INTRODUCTION</vt:lpstr>
      <vt:lpstr>WORKING OFF A VPN</vt:lpstr>
      <vt:lpstr>CONFIGURATION OF VPN (PROCEDURE)</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IMPLEMENTATION OF VPN  USING CISCO PACKET TRACER</vt:lpstr>
      <vt:lpstr>APPLICATION OF VPN</vt:lpstr>
      <vt:lpstr>APPLICATION OF VPN</vt:lpstr>
      <vt:lpstr>APPLICATION OF VPN</vt:lpstr>
      <vt:lpstr>LIMITATIONS OF VPN</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 IMPLEMENTATION</dc:title>
  <dc:creator>Haripreeth Avarur</dc:creator>
  <cp:lastModifiedBy>Haripreeth Avarur</cp:lastModifiedBy>
  <cp:revision>14</cp:revision>
  <dcterms:created xsi:type="dcterms:W3CDTF">2022-11-06T06:23:24Z</dcterms:created>
  <dcterms:modified xsi:type="dcterms:W3CDTF">2022-11-14T03:29:55Z</dcterms:modified>
</cp:coreProperties>
</file>