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rimo"/>
      <p:regular r:id="rId8"/>
      <p:bold r:id="rId9"/>
      <p:italic r:id="rId10"/>
      <p:boldItalic r:id="rId11"/>
    </p:embeddedFont>
    <p:embeddedFont>
      <p:font typeface="Bebas Neu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rim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rimo-regular.fntdata"/><Relationship Id="rId11" Type="http://schemas.openxmlformats.org/officeDocument/2006/relationships/font" Target="fonts/Arimo-boldItalic.fntdata"/><Relationship Id="rId10" Type="http://schemas.openxmlformats.org/officeDocument/2006/relationships/font" Target="fonts/Arimo-italic.fntdata"/><Relationship Id="rId12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5e77e6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5e77e6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5e77e6543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5e77e6543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5e77e6543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5e77e6543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3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3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6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7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7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7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8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8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9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6" name="Google Shape;136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8" name="Google Shape;148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0" name="Google Shape;160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0" name="Google Shape;170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5" name="Google Shape;175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84" name="Google Shape;184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765538" y="4028504"/>
            <a:ext cx="3989400" cy="491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>
            <p:ph idx="1" type="subTitle"/>
          </p:nvPr>
        </p:nvSpPr>
        <p:spPr>
          <a:xfrm>
            <a:off x="996377" y="4166950"/>
            <a:ext cx="4480500" cy="2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National Student Data Corps - NSDC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5819625" y="272705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 rot="-1685758">
            <a:off x="4348678" y="36503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4182137" y="7575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5196300" y="212750"/>
            <a:ext cx="3233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DataFest 2023 - American Bar Association Data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8" name="Google Shape;238;p31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B632"/>
                </a:highlight>
                <a:latin typeface="Bebas Neue"/>
                <a:ea typeface="Bebas Neue"/>
                <a:cs typeface="Bebas Neue"/>
                <a:sym typeface="Bebas Neue"/>
              </a:rPr>
              <a:t>Title</a:t>
            </a:r>
            <a:endParaRPr>
              <a:solidFill>
                <a:schemeClr val="dk2"/>
              </a:solidFill>
              <a:highlight>
                <a:srgbClr val="FFB632"/>
              </a:highlight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31">
            <a:hlinkClick/>
          </p:cNvPr>
          <p:cNvSpPr txBox="1"/>
          <p:nvPr/>
        </p:nvSpPr>
        <p:spPr>
          <a:xfrm>
            <a:off x="1386026" y="275775"/>
            <a:ext cx="11361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Unemployment</a:t>
            </a:r>
            <a:endParaRPr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31">
            <a:hlinkClick/>
          </p:cNvPr>
          <p:cNvSpPr txBox="1"/>
          <p:nvPr/>
        </p:nvSpPr>
        <p:spPr>
          <a:xfrm>
            <a:off x="2522127" y="275775"/>
            <a:ext cx="11361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Consumer Finance</a:t>
            </a:r>
            <a:endParaRPr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1" name="Google Shape;241;p3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42" name="Google Shape;242;p3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31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52" name="Google Shape;252;p31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31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54" name="Google Shape;254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9" name="Google Shape;259;p31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31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62" name="Google Shape;262;p31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31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77" name="Google Shape;277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31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83" name="Google Shape;283;p31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rect b="b" l="l" r="r" t="t"/>
                <a:pathLst>
                  <a:path extrusionOk="0" h="3974" w="5969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rect b="b" l="l" r="r" t="t"/>
                <a:pathLst>
                  <a:path extrusionOk="0" h="5897" w="4383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rect b="b" l="l" r="r" t="t"/>
                <a:pathLst>
                  <a:path extrusionOk="0" h="12436" w="13985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6" name="Google Shape;286;p31"/>
            <p:cNvSpPr/>
            <p:nvPr/>
          </p:nvSpPr>
          <p:spPr>
            <a:xfrm>
              <a:off x="8170289" y="420388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8030063" y="7575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5256650" y="38930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7082963" y="91051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653275" y="883381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5041963" y="282429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5692426" y="4028640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6575627" y="3816888"/>
              <a:ext cx="335779" cy="396117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5138089" y="1527749"/>
              <a:ext cx="107827" cy="108460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" name="Google Shape;297;p31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298" name="Google Shape;298;p31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299" name="Google Shape;299;p31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31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31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1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31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31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1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31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31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1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1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31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31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31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3" name="Google Shape;313;p31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4" name="Google Shape;314;p31"/>
          <p:cNvSpPr txBox="1"/>
          <p:nvPr/>
        </p:nvSpPr>
        <p:spPr>
          <a:xfrm>
            <a:off x="637977" y="3211450"/>
            <a:ext cx="440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Shreyank Kadadi, Nishaanth Krishnan, </a:t>
            </a: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Milla Nielsen, Damien Ha</a:t>
            </a:r>
            <a:endParaRPr sz="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24025" y="631725"/>
            <a:ext cx="56319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Allocating</a:t>
            </a:r>
            <a:r>
              <a:rPr lang="en" sz="5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sz="55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Attorneys</a:t>
            </a:r>
            <a:r>
              <a:rPr lang="en" sz="5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 using key economic indicators</a:t>
            </a:r>
            <a:endParaRPr sz="360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331800" y="905900"/>
            <a:ext cx="2514247" cy="4917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ebas Neue"/>
              </a:rPr>
              <a:t>ALLOCATING</a:t>
            </a:r>
          </a:p>
        </p:txBody>
      </p:sp>
      <p:sp>
        <p:nvSpPr>
          <p:cNvPr id="317" name="Google Shape;317;p31"/>
          <p:cNvSpPr/>
          <p:nvPr/>
        </p:nvSpPr>
        <p:spPr>
          <a:xfrm>
            <a:off x="2965425" y="905900"/>
            <a:ext cx="2346251" cy="4917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ebas Neue"/>
              </a:rPr>
              <a:t>ATTORNEYS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10825875" y="2176238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 txBox="1"/>
          <p:nvPr/>
        </p:nvSpPr>
        <p:spPr>
          <a:xfrm>
            <a:off x="5333900" y="212750"/>
            <a:ext cx="3095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DataFest 2023 - American Bar Association Data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4" name="Google Shape;324;p32"/>
          <p:cNvSpPr/>
          <p:nvPr/>
        </p:nvSpPr>
        <p:spPr>
          <a:xfrm rot="7199332">
            <a:off x="-535249" y="2132878"/>
            <a:ext cx="2325781" cy="2329848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>
            <a:hlinkClick action="ppaction://hlinkshowjump?jump=nextslide"/>
          </p:cNvPr>
          <p:cNvSpPr/>
          <p:nvPr/>
        </p:nvSpPr>
        <p:spPr>
          <a:xfrm rot="5400000">
            <a:off x="8215322" y="481105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>
            <a:hlinkClick action="ppaction://hlinkshowjump?jump=previousslide"/>
          </p:cNvPr>
          <p:cNvSpPr/>
          <p:nvPr/>
        </p:nvSpPr>
        <p:spPr>
          <a:xfrm flipH="1" rot="-5400000">
            <a:off x="677847" y="481105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>
            <a:hlinkClick/>
          </p:cNvPr>
          <p:cNvSpPr txBox="1"/>
          <p:nvPr/>
        </p:nvSpPr>
        <p:spPr>
          <a:xfrm>
            <a:off x="990875" y="255800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Title</a:t>
            </a:r>
            <a:endParaRPr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8" name="Google Shape;328;p32">
            <a:hlinkClick/>
          </p:cNvPr>
          <p:cNvSpPr txBox="1"/>
          <p:nvPr/>
        </p:nvSpPr>
        <p:spPr>
          <a:xfrm>
            <a:off x="1620950" y="255800"/>
            <a:ext cx="9453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rgbClr val="FFB632"/>
                </a:highlight>
                <a:latin typeface="Bebas Neue"/>
                <a:ea typeface="Bebas Neue"/>
                <a:cs typeface="Bebas Neue"/>
                <a:sym typeface="Bebas Neue"/>
              </a:rPr>
              <a:t>Unemployment</a:t>
            </a:r>
            <a:endParaRPr>
              <a:solidFill>
                <a:schemeClr val="dk2"/>
              </a:solidFill>
              <a:highlight>
                <a:srgbClr val="FFB632"/>
              </a:highlight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29" name="Google Shape;329;p3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30" name="Google Shape;330;p3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32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>
            <a:hlinkClick/>
          </p:cNvPr>
          <p:cNvSpPr txBox="1"/>
          <p:nvPr/>
        </p:nvSpPr>
        <p:spPr>
          <a:xfrm>
            <a:off x="2496650" y="255800"/>
            <a:ext cx="1462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Consumer</a:t>
            </a:r>
            <a:r>
              <a:rPr lang="en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Finance</a:t>
            </a:r>
            <a:endParaRPr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1" name="Google Shape;341;p32"/>
          <p:cNvSpPr/>
          <p:nvPr/>
        </p:nvSpPr>
        <p:spPr>
          <a:xfrm rot="5841490">
            <a:off x="7287510" y="635018"/>
            <a:ext cx="2955476" cy="3152063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669426" y="14088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 rot="7201932">
            <a:off x="995637" y="97026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7367813" y="3525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32"/>
          <p:cNvPicPr preferRelativeResize="0"/>
          <p:nvPr/>
        </p:nvPicPr>
        <p:blipFill rotWithShape="1">
          <a:blip r:embed="rId4">
            <a:alphaModFix/>
          </a:blip>
          <a:srcRect b="0" l="0" r="3110" t="0"/>
          <a:stretch/>
        </p:blipFill>
        <p:spPr>
          <a:xfrm>
            <a:off x="1890575" y="688700"/>
            <a:ext cx="5133600" cy="37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2"/>
          <p:cNvSpPr/>
          <p:nvPr/>
        </p:nvSpPr>
        <p:spPr>
          <a:xfrm flipH="1">
            <a:off x="1111500" y="1771825"/>
            <a:ext cx="140201" cy="14040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 rot="7202222">
            <a:off x="7625500" y="3806529"/>
            <a:ext cx="428846" cy="47656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/>
          <p:nvPr/>
        </p:nvSpPr>
        <p:spPr>
          <a:xfrm>
            <a:off x="493350" y="3404275"/>
            <a:ext cx="2593512" cy="860112"/>
          </a:xfrm>
          <a:prstGeom prst="flowChartTerminator">
            <a:avLst/>
          </a:prstGeom>
          <a:gradFill>
            <a:gsLst>
              <a:gs pos="0">
                <a:srgbClr val="C928B9"/>
              </a:gs>
              <a:gs pos="100000">
                <a:srgbClr val="581752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493350" y="2029525"/>
            <a:ext cx="2527500" cy="11448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493500" y="863450"/>
            <a:ext cx="2527500" cy="860100"/>
          </a:xfrm>
          <a:prstGeom prst="wedgeRectCallout">
            <a:avLst>
              <a:gd fmla="val -19975" name="adj1"/>
              <a:gd fmla="val 84891" name="adj2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5388950" y="212750"/>
            <a:ext cx="30411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DataFest 2023 - American Bar Association Data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6" name="Google Shape;356;p3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Title</a:t>
            </a:r>
            <a:endParaRPr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8" name="Google Shape;358;p33">
            <a:hlinkClick/>
          </p:cNvPr>
          <p:cNvSpPr txBox="1"/>
          <p:nvPr/>
        </p:nvSpPr>
        <p:spPr>
          <a:xfrm>
            <a:off x="1548076" y="275775"/>
            <a:ext cx="1059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Unemployment</a:t>
            </a:r>
            <a:endParaRPr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9" name="Google Shape;359;p33">
            <a:hlinkClick/>
          </p:cNvPr>
          <p:cNvSpPr txBox="1"/>
          <p:nvPr/>
        </p:nvSpPr>
        <p:spPr>
          <a:xfrm>
            <a:off x="2711603" y="275775"/>
            <a:ext cx="12918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2"/>
                </a:highlight>
                <a:latin typeface="Bebas Neue"/>
                <a:ea typeface="Bebas Neue"/>
                <a:cs typeface="Bebas Neue"/>
                <a:sym typeface="Bebas Neue"/>
              </a:rPr>
              <a:t>Consumer Finance</a:t>
            </a:r>
            <a:endParaRPr>
              <a:solidFill>
                <a:schemeClr val="dk2"/>
              </a:solidFill>
              <a:highlight>
                <a:schemeClr val="lt2"/>
              </a:highlight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60" name="Google Shape;360;p3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61" name="Google Shape;361;p3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3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3230500" y="1161150"/>
            <a:ext cx="522000" cy="1367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st="104775">
              <a:srgbClr val="000000">
                <a:alpha val="6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3230500" y="2660875"/>
            <a:ext cx="582900" cy="1367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st="104775">
              <a:srgbClr val="000000">
                <a:alpha val="6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33"/>
          <p:cNvPicPr preferRelativeResize="0"/>
          <p:nvPr/>
        </p:nvPicPr>
        <p:blipFill rotWithShape="1">
          <a:blip r:embed="rId4">
            <a:alphaModFix/>
          </a:blip>
          <a:srcRect b="0" l="0" r="2666" t="0"/>
          <a:stretch/>
        </p:blipFill>
        <p:spPr>
          <a:xfrm>
            <a:off x="4352000" y="744850"/>
            <a:ext cx="4356125" cy="358032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3"/>
          <p:cNvSpPr txBox="1"/>
          <p:nvPr/>
        </p:nvSpPr>
        <p:spPr>
          <a:xfrm>
            <a:off x="450600" y="851375"/>
            <a:ext cx="2613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Consumer Finance </a:t>
            </a:r>
            <a:r>
              <a:rPr lang="en" sz="23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Conversations</a:t>
            </a:r>
            <a:endParaRPr sz="23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752850" y="2164813"/>
            <a:ext cx="2074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Latent Dirichlet Allocation</a:t>
            </a:r>
            <a:endParaRPr sz="230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6" name="Google Shape;376;p33"/>
          <p:cNvSpPr txBox="1"/>
          <p:nvPr/>
        </p:nvSpPr>
        <p:spPr>
          <a:xfrm>
            <a:off x="858150" y="3387925"/>
            <a:ext cx="1863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“Bankruptcy”</a:t>
            </a:r>
            <a:endParaRPr sz="23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“Debt”</a:t>
            </a:r>
            <a:endParaRPr sz="23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77" name="Google Shape;377;p33">
            <a:hlinkClick action="ppaction://hlinkshowjump?jump=nextslide"/>
          </p:cNvPr>
          <p:cNvSpPr/>
          <p:nvPr/>
        </p:nvSpPr>
        <p:spPr>
          <a:xfrm rot="5400000">
            <a:off x="82157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