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1"/>
  </p:notesMasterIdLst>
  <p:handoutMasterIdLst>
    <p:handoutMasterId r:id="rId22"/>
  </p:handoutMasterIdLst>
  <p:sldIdLst>
    <p:sldId id="281" r:id="rId5"/>
    <p:sldId id="982" r:id="rId6"/>
    <p:sldId id="939" r:id="rId7"/>
    <p:sldId id="1006" r:id="rId8"/>
    <p:sldId id="1007" r:id="rId9"/>
    <p:sldId id="1008" r:id="rId10"/>
    <p:sldId id="994" r:id="rId11"/>
    <p:sldId id="997" r:id="rId12"/>
    <p:sldId id="1000" r:id="rId13"/>
    <p:sldId id="1001" r:id="rId14"/>
    <p:sldId id="995" r:id="rId15"/>
    <p:sldId id="1009" r:id="rId16"/>
    <p:sldId id="1003" r:id="rId17"/>
    <p:sldId id="1010" r:id="rId18"/>
    <p:sldId id="1012" r:id="rId19"/>
    <p:sldId id="385" r:id="rId20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85268" autoAdjust="0"/>
  </p:normalViewPr>
  <p:slideViewPr>
    <p:cSldViewPr snapToGrid="0">
      <p:cViewPr varScale="1">
        <p:scale>
          <a:sx n="110" d="100"/>
          <a:sy n="110" d="100"/>
        </p:scale>
        <p:origin x="462" y="11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11/13/2023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070C0"/>
          </a:solidFill>
        </p:spPr>
        <p:txBody>
          <a:bodyPr rtlCol="0">
            <a:normAutofit/>
          </a:bodyPr>
          <a:lstStyle/>
          <a:p>
            <a:r>
              <a:rPr lang="ko-KR" altLang="en-US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 기근 국가 음용수 공급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131AE24-4A9A-F189-48CD-1E84B082B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368" y="3359803"/>
            <a:ext cx="8586216" cy="685800"/>
          </a:xfrm>
          <a:solidFill>
            <a:srgbClr val="0070C0"/>
          </a:solidFill>
        </p:spPr>
        <p:txBody>
          <a:bodyPr/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푸른샘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7931433" y="5030273"/>
            <a:ext cx="2868093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2023-11-13</a:t>
            </a:r>
          </a:p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발표자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이형욱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D67965-D154-B267-687E-50529799EE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Avenir Next LT Pro (본문)"/>
              </a:rPr>
              <a:t>피처 간 상관 관계 시각화 </a:t>
            </a:r>
            <a:r>
              <a:rPr lang="en-US" altLang="ko-KR" sz="1800" b="0" dirty="0">
                <a:latin typeface="Avenir Next LT Pro (본문)"/>
              </a:rPr>
              <a:t>(</a:t>
            </a:r>
            <a:r>
              <a:rPr lang="ko-KR" altLang="en-US" sz="1800" b="0" dirty="0">
                <a:latin typeface="Avenir Next LT Pro (본문)"/>
              </a:rPr>
              <a:t>상관 행렬</a:t>
            </a:r>
            <a:r>
              <a:rPr lang="en-US" altLang="ko-KR" sz="1800" b="0" dirty="0">
                <a:latin typeface="Avenir Next LT Pro (본문)"/>
              </a:rPr>
              <a:t>, </a:t>
            </a:r>
            <a:r>
              <a:rPr lang="ko-KR" altLang="en-US" sz="1800" b="0" dirty="0" err="1">
                <a:latin typeface="Avenir Next LT Pro (본문)"/>
              </a:rPr>
              <a:t>히트맵</a:t>
            </a:r>
            <a:r>
              <a:rPr lang="en-US" altLang="ko-KR" sz="1800" b="0" dirty="0">
                <a:latin typeface="Avenir Next LT Pro (본문)"/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982B32D-6E81-6312-0C68-5C90F846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5" y="2199097"/>
            <a:ext cx="3895238" cy="1028571"/>
          </a:xfrm>
          <a:prstGeom prst="rect">
            <a:avLst/>
          </a:prstGeom>
        </p:spPr>
      </p:pic>
      <p:pic>
        <p:nvPicPr>
          <p:cNvPr id="6" name="그림 5" descr="텍스트, 스크린샷, 평행, 번호이(가) 표시된 사진&#10;&#10;자동 생성된 설명">
            <a:extLst>
              <a:ext uri="{FF2B5EF4-FFF2-40B4-BE49-F238E27FC236}">
                <a16:creationId xmlns:a16="http://schemas.microsoft.com/office/drawing/2014/main" id="{4C42B499-8185-5B81-D982-4EDFFF39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58" y="2199096"/>
            <a:ext cx="5601855" cy="42243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8042FF-E715-9E1D-BED7-0E92C9DAA6E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00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893582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3: </a:t>
            </a:r>
            <a:r>
              <a:rPr lang="ko-KR" altLang="en-US" b="1" dirty="0"/>
              <a:t>데이터 전처리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결측치와</a:t>
            </a:r>
            <a:r>
              <a:rPr lang="ko-KR" altLang="en-US" dirty="0"/>
              <a:t> 범주형 데이터는 존재하지 않아 생략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물은 아무리 정화를 잘해도 각 수치의 값이 </a:t>
            </a:r>
            <a:r>
              <a:rPr lang="en-US" altLang="ko-KR" dirty="0"/>
              <a:t>0</a:t>
            </a:r>
            <a:r>
              <a:rPr lang="ko-KR" altLang="en-US" dirty="0"/>
              <a:t>이 되기 어려움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→ </a:t>
            </a:r>
            <a:r>
              <a:rPr lang="en-US" altLang="ko-KR" dirty="0"/>
              <a:t>0</a:t>
            </a:r>
            <a:r>
              <a:rPr lang="ko-KR" altLang="en-US" dirty="0"/>
              <a:t>인 값을 이상치로 분류하고</a:t>
            </a:r>
            <a:r>
              <a:rPr lang="en-US" altLang="ko-KR" dirty="0"/>
              <a:t>, </a:t>
            </a:r>
            <a:r>
              <a:rPr lang="ko-KR" altLang="en-US" dirty="0"/>
              <a:t>중간 값으로 정제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54F7B4D3-7CA7-8E26-3807-4EEFA3A3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2" y="2830285"/>
            <a:ext cx="7498080" cy="29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461348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9" name="그림 8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6324DE32-7A24-87B3-7915-11F82013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64" y="2770147"/>
            <a:ext cx="7369788" cy="29434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319918-5244-DA8F-A497-6478809DF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64" y="1971723"/>
            <a:ext cx="563006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2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BC6462-B9F7-FB4B-D776-4F8B2FA211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특정 피처만 가진 데이터프레임 생성</a:t>
            </a:r>
            <a:endParaRPr lang="en-US" altLang="ko-KR" sz="1800" b="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B097A-BB69-466E-35B7-F4CCD8E5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29" y="2174634"/>
            <a:ext cx="3829584" cy="409632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A3B7424-DE51-2581-30BB-BC4178BA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46" y="2734603"/>
            <a:ext cx="5649113" cy="172426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2DC4497-82F6-128F-B2AB-F2639142D008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56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371459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4: </a:t>
            </a:r>
            <a:r>
              <a:rPr lang="ko-KR" altLang="en-US" b="1" dirty="0"/>
              <a:t>데이터 스케일링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편향된 피처를 로그 변환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/>
            <a:endParaRPr lang="en-US" altLang="ko-KR" sz="1000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서로 다른 스케일을 가진 피처들을 균일한 척도로 비교할 수 있게끔 </a:t>
            </a:r>
            <a:r>
              <a:rPr lang="en-US" altLang="ko-KR" dirty="0" err="1"/>
              <a:t>MinMaxScaler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33BA52-7FFB-CCBA-8C01-4D4C3E11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82" y="2265039"/>
            <a:ext cx="5648325" cy="17240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13951E-B1DA-6D5C-E28A-37D1830B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82" y="4689019"/>
            <a:ext cx="4905512" cy="14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3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46107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결과 시각화</a:t>
            </a:r>
            <a:endParaRPr lang="en-US" altLang="ko-KR" dirty="0"/>
          </a:p>
        </p:txBody>
      </p:sp>
      <p:pic>
        <p:nvPicPr>
          <p:cNvPr id="8" name="그림 7" descr="도표, 지도, 라인, 평면도이(가) 표시된 사진&#10;&#10;자동 생성된 설명">
            <a:extLst>
              <a:ext uri="{FF2B5EF4-FFF2-40B4-BE49-F238E27FC236}">
                <a16:creationId xmlns:a16="http://schemas.microsoft.com/office/drawing/2014/main" id="{0F3096C6-C3FC-3C08-83B9-5B94AFA2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97" y="1892649"/>
            <a:ext cx="6435639" cy="40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4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893" y="1489853"/>
            <a:ext cx="6162972" cy="35619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8756805" cy="122538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프로젝트 목표 및 문제 정의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이상 기온 현상으로 인하여 지구촌의 물 기근 문제 가속화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물의 성분을 통해 음용수와 비음용수 분류하고</a:t>
            </a:r>
            <a:r>
              <a:rPr lang="en-US" altLang="ko-KR" dirty="0"/>
              <a:t>, </a:t>
            </a:r>
            <a:r>
              <a:rPr lang="ko-KR" altLang="en-US" dirty="0"/>
              <a:t>음용수를 물 기근 국가에 지원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F3478A-71B3-113F-3C94-FA0BF740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91" y="2625934"/>
            <a:ext cx="5201376" cy="3243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B93D4A-C5C8-C0DD-700E-49260B116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3" y="2625933"/>
            <a:ext cx="4328160" cy="32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8756805" cy="2892509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사용한 데이터셋 소개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물에 포함된 성분과 안전여부를 나타낸 컬럼으로 구성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Kaggle</a:t>
            </a:r>
            <a:r>
              <a:rPr lang="ko-KR" altLang="en-US" dirty="0"/>
              <a:t>에 업로드 된 데이터셋 활용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8000</a:t>
            </a:r>
            <a:r>
              <a:rPr lang="ko-KR" altLang="en-US" dirty="0"/>
              <a:t>개의 행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is_safe</a:t>
            </a:r>
            <a:r>
              <a:rPr lang="en-US" altLang="ko-KR" dirty="0"/>
              <a:t> </a:t>
            </a:r>
            <a:r>
              <a:rPr lang="ko-KR" altLang="en-US" dirty="0"/>
              <a:t>변수는 </a:t>
            </a:r>
            <a:r>
              <a:rPr lang="en-US" altLang="ko-KR" dirty="0"/>
              <a:t>Boolean </a:t>
            </a:r>
            <a:r>
              <a:rPr lang="ko-KR" altLang="en-US" dirty="0"/>
              <a:t>형식</a:t>
            </a:r>
            <a:r>
              <a:rPr lang="en-US" altLang="ko-KR" dirty="0"/>
              <a:t>, </a:t>
            </a:r>
            <a:r>
              <a:rPr lang="ko-KR" altLang="en-US" dirty="0"/>
              <a:t>나머지 특성은 실수형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AC96F-8A17-D368-28D3-3FB714F0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02" y="2204303"/>
            <a:ext cx="9350996" cy="7010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73AD6A-D68D-CBBD-04F9-C5B0ADE76034}"/>
              </a:ext>
            </a:extLst>
          </p:cNvPr>
          <p:cNvSpPr/>
          <p:nvPr/>
        </p:nvSpPr>
        <p:spPr>
          <a:xfrm>
            <a:off x="920082" y="4072874"/>
            <a:ext cx="8756805" cy="1322849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endParaRPr lang="en-US" altLang="ko-KR" dirty="0"/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예측하려는 특성</a:t>
            </a:r>
            <a:r>
              <a:rPr lang="en-US" altLang="ko-KR" dirty="0"/>
              <a:t>(</a:t>
            </a:r>
            <a:r>
              <a:rPr lang="ko-KR" altLang="en-US" dirty="0"/>
              <a:t>종속 변수</a:t>
            </a:r>
            <a:r>
              <a:rPr lang="en-US" altLang="ko-KR" dirty="0"/>
              <a:t>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음용수로 활용이 가능한지 여부를 나태내는 </a:t>
            </a:r>
            <a:r>
              <a:rPr lang="en-US" altLang="ko-KR" dirty="0" err="1"/>
              <a:t>is_safe</a:t>
            </a:r>
            <a:r>
              <a:rPr lang="en-US" altLang="ko-KR" dirty="0"/>
              <a:t> </a:t>
            </a:r>
            <a:r>
              <a:rPr lang="ko-KR" altLang="en-US" dirty="0"/>
              <a:t>변수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29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8756805" cy="81694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독립 변수</a:t>
            </a:r>
            <a:r>
              <a:rPr lang="en-US" altLang="ko-KR" dirty="0"/>
              <a:t>)</a:t>
            </a:r>
            <a:r>
              <a:rPr lang="ko-KR" altLang="en-US" dirty="0"/>
              <a:t>의 목록과 설명</a:t>
            </a:r>
            <a:endParaRPr lang="en-US" altLang="ko-KR" dirty="0"/>
          </a:p>
          <a:p>
            <a:pPr marL="360363" indent="-184150"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BFA055-0CF9-92B1-9A4C-9BA11E73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02311"/>
              </p:ext>
            </p:extLst>
          </p:nvPr>
        </p:nvGraphicFramePr>
        <p:xfrm>
          <a:off x="1234485" y="1731212"/>
          <a:ext cx="8128000" cy="4160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785">
                  <a:extLst>
                    <a:ext uri="{9D8B030D-6E8A-4147-A177-3AD203B41FA5}">
                      <a16:colId xmlns:a16="http://schemas.microsoft.com/office/drawing/2014/main" val="2218179778"/>
                    </a:ext>
                  </a:extLst>
                </a:gridCol>
                <a:gridCol w="6627215">
                  <a:extLst>
                    <a:ext uri="{9D8B030D-6E8A-4147-A177-3AD203B41FA5}">
                      <a16:colId xmlns:a16="http://schemas.microsoft.com/office/drawing/2014/main" val="482208528"/>
                    </a:ext>
                  </a:extLst>
                </a:gridCol>
              </a:tblGrid>
              <a:tr h="206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특성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1535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aluminium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알루미늄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6222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ammonia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암모니아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45753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arsenic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비소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15766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barium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바륨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55098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cadmium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카드뮴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3651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chloramine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</a:t>
                      </a:r>
                      <a:r>
                        <a:rPr lang="ko-KR" altLang="en-US" sz="1500" dirty="0" err="1"/>
                        <a:t>클로라민</a:t>
                      </a:r>
                      <a:r>
                        <a:rPr lang="ko-KR" altLang="en-US" sz="1500" dirty="0"/>
                        <a:t>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7715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chromium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크롬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26489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copper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구리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034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flouride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불소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47838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bacteria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박테리아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0561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viruses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바이러스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3721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lead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리터당</a:t>
                      </a:r>
                      <a:r>
                        <a:rPr lang="ko-KR" altLang="en-US" sz="1500" dirty="0"/>
                        <a:t> 물 속의 납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81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8756805" cy="81694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독립 변수</a:t>
            </a:r>
            <a:r>
              <a:rPr lang="en-US" altLang="ko-KR" dirty="0"/>
              <a:t>)</a:t>
            </a:r>
            <a:r>
              <a:rPr lang="ko-KR" altLang="en-US" dirty="0"/>
              <a:t>의 목록과 설명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marL="360363" indent="-184150"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BFA055-0CF9-92B1-9A4C-9BA11E73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75539"/>
              </p:ext>
            </p:extLst>
          </p:nvPr>
        </p:nvGraphicFramePr>
        <p:xfrm>
          <a:off x="1234485" y="1731212"/>
          <a:ext cx="8128000" cy="288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785">
                  <a:extLst>
                    <a:ext uri="{9D8B030D-6E8A-4147-A177-3AD203B41FA5}">
                      <a16:colId xmlns:a16="http://schemas.microsoft.com/office/drawing/2014/main" val="2218179778"/>
                    </a:ext>
                  </a:extLst>
                </a:gridCol>
                <a:gridCol w="6627215">
                  <a:extLst>
                    <a:ext uri="{9D8B030D-6E8A-4147-A177-3AD203B41FA5}">
                      <a16:colId xmlns:a16="http://schemas.microsoft.com/office/drawing/2014/main" val="482208528"/>
                    </a:ext>
                  </a:extLst>
                </a:gridCol>
              </a:tblGrid>
              <a:tr h="206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특성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1535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nitrates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질산염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6222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nitrites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리터 당 물 속의 </a:t>
                      </a:r>
                      <a:r>
                        <a:rPr lang="ko-KR" altLang="en-US" sz="1500" dirty="0" err="1"/>
                        <a:t>아질산염</a:t>
                      </a:r>
                      <a:r>
                        <a:rPr lang="ko-KR" altLang="en-US" sz="1500" dirty="0"/>
                        <a:t>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86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mercury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리터 당 물 속의 수은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45753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perchlorate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리터 당 물 속의 </a:t>
                      </a:r>
                      <a:r>
                        <a:rPr lang="ko-KR" altLang="en-US" sz="1500" dirty="0" err="1"/>
                        <a:t>과염소산염</a:t>
                      </a:r>
                      <a:r>
                        <a:rPr lang="ko-KR" altLang="en-US" sz="1500" dirty="0"/>
                        <a:t>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15766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radium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리터 당 물 속의 라듐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55098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selenium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리터 당 물 속의 셀레늄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3651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silver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은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7715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uranium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우라늄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2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8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9553" y="1522012"/>
            <a:ext cx="11060900" cy="256043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1: </a:t>
            </a:r>
            <a:r>
              <a:rPr lang="ko-KR" altLang="en-US" b="1" dirty="0"/>
              <a:t>훈련 세트와 테스트 세트 만들기</a:t>
            </a:r>
            <a:endParaRPr lang="en-US" altLang="ko-KR" b="1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데이터 분할 </a:t>
            </a:r>
            <a:r>
              <a:rPr lang="en-US" altLang="ko-KR" dirty="0"/>
              <a:t>: </a:t>
            </a:r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모델이 학습해야 하는 입력 데이터</a:t>
            </a:r>
            <a:r>
              <a:rPr lang="en-US" altLang="ko-KR" dirty="0"/>
              <a:t>)</a:t>
            </a:r>
            <a:r>
              <a:rPr lang="ko-KR" altLang="en-US" dirty="0"/>
              <a:t>과 타겟 변수</a:t>
            </a:r>
            <a:r>
              <a:rPr lang="en-US" altLang="ko-KR" dirty="0"/>
              <a:t>(</a:t>
            </a:r>
            <a:r>
              <a:rPr lang="ko-KR" altLang="en-US" dirty="0"/>
              <a:t>모델이 예측하거나 분류해야 하는 출력 값</a:t>
            </a:r>
            <a:r>
              <a:rPr lang="en-US" altLang="ko-KR" dirty="0"/>
              <a:t>) </a:t>
            </a:r>
            <a:r>
              <a:rPr lang="ko-KR" altLang="en-US" dirty="0"/>
              <a:t>분리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sz="1800" b="0" dirty="0"/>
              <a:t>분할 비율 </a:t>
            </a:r>
            <a:r>
              <a:rPr lang="en-US" altLang="ko-KR" sz="1800" b="0" dirty="0"/>
              <a:t>: </a:t>
            </a:r>
            <a:r>
              <a:rPr lang="ko-KR" altLang="en-US" sz="1800" b="0" dirty="0"/>
              <a:t>훈련 세트</a:t>
            </a:r>
            <a:r>
              <a:rPr lang="en-US" altLang="ko-KR" sz="1800" b="0" dirty="0"/>
              <a:t>(80%), </a:t>
            </a:r>
            <a:r>
              <a:rPr lang="ko-KR" altLang="en-US" sz="1800" b="0" dirty="0"/>
              <a:t>테스트 세트</a:t>
            </a:r>
            <a:r>
              <a:rPr lang="en-US" altLang="ko-KR" sz="1800" b="0" dirty="0"/>
              <a:t>(20%)</a:t>
            </a:r>
            <a:r>
              <a:rPr lang="ko-KR" altLang="en-US" sz="1800" b="0" dirty="0"/>
              <a:t>로 할당 후 진행</a:t>
            </a:r>
          </a:p>
          <a:p>
            <a:pPr marL="176213">
              <a:lnSpc>
                <a:spcPts val="2600"/>
              </a:lnSpc>
            </a:pP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BBDA406-C95F-9868-C18E-E0A1FDB0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55" y="2935988"/>
            <a:ext cx="9333333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A218A9-7E10-C3F8-8AB9-79FFCF41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025" y="1924597"/>
            <a:ext cx="10153352" cy="627018"/>
          </a:xfrm>
        </p:spPr>
        <p:txBody>
          <a:bodyPr/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+mn-lt"/>
              </a:rPr>
              <a:t>데이터 피처들의 기초 통계량 </a:t>
            </a:r>
            <a:endParaRPr lang="en-US" altLang="ko-KR" sz="1800" b="0" dirty="0">
              <a:latin typeface="+mn-lt"/>
            </a:endParaRP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F562A34-7931-E5E1-4554-6E75F3D6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09" y="2443314"/>
            <a:ext cx="9466667" cy="31428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15FA2B-A01D-291C-53A4-F904942A6D2B}"/>
              </a:ext>
            </a:extLst>
          </p:cNvPr>
          <p:cNvSpPr/>
          <p:nvPr/>
        </p:nvSpPr>
        <p:spPr>
          <a:xfrm>
            <a:off x="809553" y="1522012"/>
            <a:ext cx="11060900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2: </a:t>
            </a:r>
            <a:r>
              <a:rPr lang="ko-KR" altLang="en-US" b="1" dirty="0"/>
              <a:t>데이터 탐색 및 시각화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BCEB22-830C-09F8-25BC-F8889C3EAE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4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18B505-82C3-76CD-311A-FBE03D2D7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Avenir Next LT Pro (본문)"/>
              </a:rPr>
              <a:t>히스토그램</a:t>
            </a:r>
            <a:r>
              <a:rPr lang="en-US" altLang="ko-KR" sz="1800" b="0" dirty="0">
                <a:latin typeface="Avenir Next LT Pro (본문)"/>
              </a:rPr>
              <a:t>, </a:t>
            </a:r>
            <a:r>
              <a:rPr lang="ko-KR" altLang="en-US" sz="1800" b="0" dirty="0">
                <a:latin typeface="Avenir Next LT Pro (본문)"/>
              </a:rPr>
              <a:t>상자 그림</a:t>
            </a:r>
            <a:r>
              <a:rPr lang="en-US" altLang="ko-KR" sz="1800" b="0" dirty="0">
                <a:latin typeface="Avenir Next LT Pro (본문)"/>
              </a:rPr>
              <a:t>(Box Plot) </a:t>
            </a:r>
            <a:r>
              <a:rPr lang="ko-KR" altLang="en-US" sz="1800" b="0" dirty="0">
                <a:latin typeface="Avenir Next LT Pro (본문)"/>
              </a:rPr>
              <a:t>등을 사용한 피처들의 데이터 분포 시각화</a:t>
            </a:r>
          </a:p>
          <a:p>
            <a:endParaRPr lang="ko-KR" altLang="en-US" dirty="0">
              <a:latin typeface="Avenir Next LT Pro (본문)"/>
            </a:endParaRPr>
          </a:p>
        </p:txBody>
      </p:sp>
      <p:pic>
        <p:nvPicPr>
          <p:cNvPr id="4" name="그림 3" descr="도표, 평면도, 지도, 텍스트이(가) 표시된 사진&#10;&#10;자동 생성된 설명">
            <a:extLst>
              <a:ext uri="{FF2B5EF4-FFF2-40B4-BE49-F238E27FC236}">
                <a16:creationId xmlns:a16="http://schemas.microsoft.com/office/drawing/2014/main" id="{263EB11C-5DE1-639A-2C7C-8B3454D0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845" y="2152833"/>
            <a:ext cx="5953112" cy="3906162"/>
          </a:xfrm>
          <a:prstGeom prst="rect">
            <a:avLst/>
          </a:prstGeom>
        </p:spPr>
      </p:pic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7CA5D2C-BA01-BDCC-50F5-53FDD7685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0" y="2086143"/>
            <a:ext cx="3276190" cy="13428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AC1336-B036-C6FA-9928-9C85B1F6E3BD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3074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49602</TotalTime>
  <Words>439</Words>
  <Application>Microsoft Office PowerPoint</Application>
  <PresentationFormat>와이드스크린</PresentationFormat>
  <Paragraphs>108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Avenir Next LT Pro (본문)</vt:lpstr>
      <vt:lpstr>굴림체</vt:lpstr>
      <vt:lpstr>나눔스퀘어</vt:lpstr>
      <vt:lpstr>나눔스퀘어 Bold</vt:lpstr>
      <vt:lpstr>나눔스퀘어 ExtraBold</vt:lpstr>
      <vt:lpstr>맑은 고딕</vt:lpstr>
      <vt:lpstr>Arial</vt:lpstr>
      <vt:lpstr>Avenir Next LT Pro</vt:lpstr>
      <vt:lpstr>Calibri</vt:lpstr>
      <vt:lpstr>Wingdings</vt:lpstr>
      <vt:lpstr>AccentBoxVTI</vt:lpstr>
      <vt:lpstr>물 기근 국가 음용수 공급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이형욱</cp:lastModifiedBy>
  <cp:revision>561</cp:revision>
  <cp:lastPrinted>2023-07-21T02:20:09Z</cp:lastPrinted>
  <dcterms:created xsi:type="dcterms:W3CDTF">2023-07-03T05:14:07Z</dcterms:created>
  <dcterms:modified xsi:type="dcterms:W3CDTF">2023-11-13T05:12:28Z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