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0" r:id="rId1"/>
  </p:sldMasterIdLst>
  <p:notesMasterIdLst>
    <p:notesMasterId r:id="rId28"/>
  </p:notesMasterIdLst>
  <p:handoutMasterIdLst>
    <p:handoutMasterId r:id="rId29"/>
  </p:handoutMasterIdLst>
  <p:sldIdLst>
    <p:sldId id="281" r:id="rId2"/>
    <p:sldId id="982" r:id="rId3"/>
    <p:sldId id="939" r:id="rId4"/>
    <p:sldId id="1006" r:id="rId5"/>
    <p:sldId id="1007" r:id="rId6"/>
    <p:sldId id="1008" r:id="rId7"/>
    <p:sldId id="994" r:id="rId8"/>
    <p:sldId id="997" r:id="rId9"/>
    <p:sldId id="1000" r:id="rId10"/>
    <p:sldId id="1001" r:id="rId11"/>
    <p:sldId id="995" r:id="rId12"/>
    <p:sldId id="1009" r:id="rId13"/>
    <p:sldId id="1003" r:id="rId14"/>
    <p:sldId id="1010" r:id="rId15"/>
    <p:sldId id="1012" r:id="rId16"/>
    <p:sldId id="1013" r:id="rId17"/>
    <p:sldId id="1015" r:id="rId18"/>
    <p:sldId id="1014" r:id="rId19"/>
    <p:sldId id="1016" r:id="rId20"/>
    <p:sldId id="1017" r:id="rId21"/>
    <p:sldId id="1018" r:id="rId22"/>
    <p:sldId id="1019" r:id="rId23"/>
    <p:sldId id="1020" r:id="rId24"/>
    <p:sldId id="1021" r:id="rId25"/>
    <p:sldId id="1023" r:id="rId26"/>
    <p:sldId id="385" r:id="rId27"/>
  </p:sldIdLst>
  <p:sldSz cx="12192000" cy="6858000"/>
  <p:notesSz cx="6797675" cy="9926638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59">
          <p15:clr>
            <a:srgbClr val="A4A3A4"/>
          </p15:clr>
        </p15:guide>
        <p15:guide id="3" pos="73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85268" autoAdjust="0"/>
  </p:normalViewPr>
  <p:slideViewPr>
    <p:cSldViewPr snapToGrid="0">
      <p:cViewPr varScale="1">
        <p:scale>
          <a:sx n="76" d="100"/>
          <a:sy n="76" d="100"/>
        </p:scale>
        <p:origin x="594" y="84"/>
      </p:cViewPr>
      <p:guideLst>
        <p:guide orient="horz" pos="2159"/>
        <p:guide pos="359"/>
        <p:guide pos="739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80"/>
    </p:cViewPr>
  </p:sorterViewPr>
  <p:notesViewPr>
    <p:cSldViewPr snapToGrid="0">
      <p:cViewPr varScale="1">
        <p:scale>
          <a:sx n="105" d="100"/>
          <a:sy n="105" d="100"/>
        </p:scale>
        <p:origin x="2574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75E9C40-2B55-43AB-8539-C48809F2FC17}" type="datetime1">
              <a:rPr lang="en-US" altLang="ko-KR" smtClean="0">
                <a:latin typeface="+mj-ea"/>
                <a:ea typeface="+mj-ea"/>
              </a:rPr>
              <a:t>11/19/2023</a:t>
            </a:fld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661E857-36B8-43F1-9D87-FE508167BCE3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002314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pPr lvl="0"/>
            <a:fld id="{58D25597-25DC-4569-9D2F-FB5CC7243947}" type="datetime1">
              <a:rPr lang="ko-KR" altLang="en-US" smtClean="0"/>
              <a:pPr lvl="0"/>
              <a:t>2023-11-19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 rtl="0">
              <a:defRPr/>
            </a:pPr>
            <a:r>
              <a:rPr lang="ko-KR" altLang="en-US"/>
              <a:t>마스터 텍스트 스타일을 편집하려면 클릭하세요</a:t>
            </a:r>
            <a:r>
              <a:rPr lang="en-US" altLang="ko-KR"/>
              <a:t>.</a:t>
            </a:r>
          </a:p>
          <a:p>
            <a:pPr lvl="1" rtl="0">
              <a:defRPr/>
            </a:pPr>
            <a:r>
              <a:rPr lang="ko-KR" altLang="en-US"/>
              <a:t>둘째 수준</a:t>
            </a:r>
          </a:p>
          <a:p>
            <a:pPr lvl="2" rtl="0">
              <a:defRPr/>
            </a:pPr>
            <a:r>
              <a:rPr lang="ko-KR" altLang="en-US"/>
              <a:t>셋째 수준</a:t>
            </a:r>
          </a:p>
          <a:p>
            <a:pPr lvl="3" rtl="0">
              <a:defRPr/>
            </a:pPr>
            <a:r>
              <a:rPr lang="ko-KR" altLang="en-US"/>
              <a:t>넷째 수준</a:t>
            </a:r>
          </a:p>
          <a:p>
            <a:pPr lvl="4" rtl="0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pPr lvl="0"/>
            <a:fld id="{BCFAAAB6-A2C6-4A85-A3A1-98EFBA61C96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0767529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b="0" i="0" dirty="0">
              <a:effectLst/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EAA36B1-75F6-458C-B388-8BC01E9857C8}" type="slidenum">
              <a:rPr lang="en-US" altLang="ko-KR" smtClean="0">
                <a:latin typeface="+mj-ea"/>
                <a:ea typeface="+mj-ea"/>
              </a:rPr>
              <a:t>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0320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직사각형 6">
            <a:extLst>
              <a:ext uri="{FF2B5EF4-FFF2-40B4-BE49-F238E27FC236}">
                <a16:creationId xmlns:a16="http://schemas.microsoft.com/office/drawing/2014/main" id="{BC5C50C9-5CB7-4938-BEDF-DD2FC7529FA9}"/>
              </a:ext>
            </a:extLst>
          </p:cNvPr>
          <p:cNvSpPr/>
          <p:nvPr userDrawn="1"/>
        </p:nvSpPr>
        <p:spPr>
          <a:xfrm>
            <a:off x="1528762" y="1473243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368" y="1664208"/>
            <a:ext cx="8586216" cy="2176272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algn="ctr">
              <a:defRPr sz="6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7168" y="4142232"/>
            <a:ext cx="7223760" cy="685800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66964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개의 그림이 있는 제목 및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직사각형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409575" y="978408"/>
            <a:ext cx="4927413" cy="515113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978408"/>
            <a:ext cx="4059936" cy="1106424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>
              <a:defRPr sz="28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59152"/>
            <a:ext cx="4059936" cy="3429000"/>
          </a:xfrm>
        </p:spPr>
        <p:txBody>
          <a:bodyPr rtlCol="0"/>
          <a:lstStyle>
            <a:lvl1pPr marL="0" indent="0">
              <a:buNone/>
              <a:defRPr sz="1800"/>
            </a:lvl1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1120" y="978406"/>
            <a:ext cx="2871216" cy="1929385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0" name="그림 개체 틀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43016" y="978408"/>
            <a:ext cx="2871216" cy="192938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B3EDCB6-603C-4A22-80E6-232A6202452A}"/>
              </a:ext>
            </a:extLst>
          </p:cNvPr>
          <p:cNvSpPr/>
          <p:nvPr userDrawn="1"/>
        </p:nvSpPr>
        <p:spPr>
          <a:xfrm>
            <a:off x="877459" y="2121408"/>
            <a:ext cx="395865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그림 개체 틀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843016" y="3108960"/>
            <a:ext cx="5989320" cy="305409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9304291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97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개의 그림이 있는 제목 및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직사각형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7324344" y="1046374"/>
            <a:ext cx="4517136" cy="5080487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0" y="1110386"/>
            <a:ext cx="3721608" cy="1106424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>
              <a:defRPr sz="28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"/>
          </a:p>
        </p:txBody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67328" y="1046374"/>
            <a:ext cx="3246120" cy="227289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0" name="그림 개체 틀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1480" y="1046374"/>
            <a:ext cx="3246120" cy="2272897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7260336" y="117957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그림 개체 틀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1480" y="3438144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9304291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25280B1-DD77-4ADB-A6FC-71309BCB66E1}"/>
              </a:ext>
            </a:extLst>
          </p:cNvPr>
          <p:cNvSpPr/>
          <p:nvPr userDrawn="1"/>
        </p:nvSpPr>
        <p:spPr>
          <a:xfrm>
            <a:off x="7792216" y="2185416"/>
            <a:ext cx="3683187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그림 개체 틀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67328" y="3438144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0D33A8D-B0BB-4920-AAC4-6EE9952AA55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772400" y="3099816"/>
            <a:ext cx="3721100" cy="447675"/>
          </a:xfrm>
        </p:spPr>
        <p:txBody>
          <a:bodyPr rtlCol="0"/>
          <a:lstStyle>
            <a:lvl1pPr marL="0" indent="0">
              <a:buNone/>
              <a:defRPr sz="1600"/>
            </a:lvl1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1" name="텍스트 개체 틀 7">
            <a:extLst>
              <a:ext uri="{FF2B5EF4-FFF2-40B4-BE49-F238E27FC236}">
                <a16:creationId xmlns:a16="http://schemas.microsoft.com/office/drawing/2014/main" id="{FC2F80E1-DA5D-4EBA-BDBC-FFD24776ED0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772400" y="4215384"/>
            <a:ext cx="3721100" cy="447675"/>
          </a:xfrm>
        </p:spPr>
        <p:txBody>
          <a:bodyPr rtlCol="0"/>
          <a:lstStyle>
            <a:lvl1pPr marL="0" indent="0">
              <a:buNone/>
              <a:defRPr sz="1600"/>
            </a:lvl1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텍스트 개체 틀 7">
            <a:extLst>
              <a:ext uri="{FF2B5EF4-FFF2-40B4-BE49-F238E27FC236}">
                <a16:creationId xmlns:a16="http://schemas.microsoft.com/office/drawing/2014/main" id="{536A3E74-5D94-4FE5-A5F8-7DA032AD48A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772400" y="5321808"/>
            <a:ext cx="3721100" cy="447675"/>
          </a:xfrm>
        </p:spPr>
        <p:txBody>
          <a:bodyPr rtlCol="0"/>
          <a:lstStyle>
            <a:lvl1pPr marL="0" indent="0">
              <a:buNone/>
              <a:defRPr sz="1600"/>
            </a:lvl1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그림 개체 틀 14">
            <a:extLst>
              <a:ext uri="{FF2B5EF4-FFF2-40B4-BE49-F238E27FC236}">
                <a16:creationId xmlns:a16="http://schemas.microsoft.com/office/drawing/2014/main" id="{A36D2011-9E99-44AA-8612-4EEBAAA5D036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772400" y="2532888"/>
            <a:ext cx="457200" cy="457200"/>
          </a:xfrm>
        </p:spPr>
        <p:txBody>
          <a:bodyPr rtlCol="0" anchor="ctr"/>
          <a:lstStyle>
            <a:lvl1pPr algn="ctr">
              <a:buNone/>
              <a:defRPr sz="900"/>
            </a:lvl1pPr>
          </a:lstStyle>
          <a:p>
            <a:pPr rtl="0"/>
            <a:r>
              <a:rPr lang="ko"/>
              <a:t>아이콘</a:t>
            </a:r>
          </a:p>
        </p:txBody>
      </p:sp>
      <p:sp>
        <p:nvSpPr>
          <p:cNvPr id="24" name="그림 개체 틀 14">
            <a:extLst>
              <a:ext uri="{FF2B5EF4-FFF2-40B4-BE49-F238E27FC236}">
                <a16:creationId xmlns:a16="http://schemas.microsoft.com/office/drawing/2014/main" id="{80B0958E-0709-4604-ADAF-A6137275F31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72400" y="3630168"/>
            <a:ext cx="457200" cy="457200"/>
          </a:xfrm>
        </p:spPr>
        <p:txBody>
          <a:bodyPr rtlCol="0" anchor="ctr"/>
          <a:lstStyle>
            <a:lvl1pPr algn="ctr">
              <a:buNone/>
              <a:defRPr sz="900"/>
            </a:lvl1pPr>
          </a:lstStyle>
          <a:p>
            <a:pPr rtl="0"/>
            <a:r>
              <a:rPr lang="ko"/>
              <a:t>아이콘</a:t>
            </a:r>
          </a:p>
        </p:txBody>
      </p:sp>
      <p:sp>
        <p:nvSpPr>
          <p:cNvPr id="25" name="그림 개체 틀 14">
            <a:extLst>
              <a:ext uri="{FF2B5EF4-FFF2-40B4-BE49-F238E27FC236}">
                <a16:creationId xmlns:a16="http://schemas.microsoft.com/office/drawing/2014/main" id="{F4A09204-1398-472F-B713-0AD4918877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772400" y="4754880"/>
            <a:ext cx="457200" cy="457200"/>
          </a:xfrm>
        </p:spPr>
        <p:txBody>
          <a:bodyPr rtlCol="0" anchor="ctr"/>
          <a:lstStyle>
            <a:lvl1pPr algn="ctr">
              <a:buNone/>
              <a:defRPr sz="900"/>
            </a:lvl1pPr>
          </a:lstStyle>
          <a:p>
            <a:pPr rtl="0"/>
            <a:r>
              <a:rPr lang="ko"/>
              <a:t>아이콘</a:t>
            </a:r>
          </a:p>
        </p:txBody>
      </p:sp>
    </p:spTree>
    <p:extLst>
      <p:ext uri="{BB962C8B-B14F-4D97-AF65-F5344CB8AC3E}">
        <p14:creationId xmlns:p14="http://schemas.microsoft.com/office/powerpoint/2010/main" val="3439343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직사각형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54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94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377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직사각형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  <a:prstGeom prst="rect">
            <a:avLst/>
          </a:prstGeom>
        </p:spPr>
        <p:txBody>
          <a:bodyPr tIns="45720" rtlCol="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8680" y="3429000"/>
            <a:ext cx="3099816" cy="2066544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 dirty="0"/>
              <a:t>마스터 텍스트 스타일을 편집하려면 클릭하세요.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24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직사각형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  <a:prstGeom prst="rect">
            <a:avLst/>
          </a:prstGeom>
        </p:spPr>
        <p:txBody>
          <a:bodyPr tIns="45720" rtlCol="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ko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5801" y="6356350"/>
            <a:ext cx="886609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248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851025" y="1502407"/>
            <a:ext cx="10153352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91349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6">
            <a:extLst>
              <a:ext uri="{FF2B5EF4-FFF2-40B4-BE49-F238E27FC236}">
                <a16:creationId xmlns:a16="http://schemas.microsoft.com/office/drawing/2014/main" id="{578CCEBA-7B0E-8124-8E0D-662824F4AF1C}"/>
              </a:ext>
            </a:extLst>
          </p:cNvPr>
          <p:cNvSpPr/>
          <p:nvPr userDrawn="1"/>
        </p:nvSpPr>
        <p:spPr>
          <a:xfrm>
            <a:off x="-1" y="6165304"/>
            <a:ext cx="12192001" cy="692696"/>
          </a:xfrm>
          <a:prstGeom prst="rect">
            <a:avLst/>
          </a:prstGeom>
          <a:solidFill>
            <a:srgbClr val="1F5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C1946FA-8954-6AB3-BAFB-8D134FCF0203}"/>
              </a:ext>
            </a:extLst>
          </p:cNvPr>
          <p:cNvSpPr/>
          <p:nvPr userDrawn="1"/>
        </p:nvSpPr>
        <p:spPr>
          <a:xfrm>
            <a:off x="0" y="6092750"/>
            <a:ext cx="12192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DB1EE6-689E-3E8B-EDE3-F45EEF144F78}"/>
              </a:ext>
            </a:extLst>
          </p:cNvPr>
          <p:cNvSpPr txBox="1"/>
          <p:nvPr userDrawn="1"/>
        </p:nvSpPr>
        <p:spPr>
          <a:xfrm>
            <a:off x="3234431" y="2455656"/>
            <a:ext cx="5723136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lnSpcReduction="10000"/>
          </a:bodyPr>
          <a:lstStyle/>
          <a:p>
            <a:pPr algn="ctr"/>
            <a:r>
              <a:rPr lang="en-US" altLang="ko-KR" sz="6000" b="1" dirty="0">
                <a:solidFill>
                  <a:srgbClr val="1F51A2"/>
                </a:solidFill>
                <a:latin typeface="+mj-ea"/>
                <a:ea typeface="+mj-ea"/>
              </a:rPr>
              <a:t>Thank</a:t>
            </a:r>
            <a:r>
              <a:rPr lang="ko-KR" altLang="en-US" sz="6000" b="1" dirty="0">
                <a:solidFill>
                  <a:srgbClr val="1F51A2"/>
                </a:solidFill>
                <a:latin typeface="+mj-ea"/>
                <a:ea typeface="+mj-ea"/>
              </a:rPr>
              <a:t> </a:t>
            </a:r>
            <a:r>
              <a:rPr lang="en-US" altLang="ko-KR" sz="6000" b="1" dirty="0">
                <a:solidFill>
                  <a:srgbClr val="1F51A2"/>
                </a:solidFill>
                <a:latin typeface="+mj-ea"/>
                <a:ea typeface="+mj-ea"/>
              </a:rPr>
              <a:t>You!</a:t>
            </a:r>
            <a:endParaRPr lang="ko-KR" altLang="en-US" sz="6000" b="1" dirty="0">
              <a:solidFill>
                <a:srgbClr val="1F51A2"/>
              </a:solidFill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4F71861-C854-9E9A-DBBA-C0BA06A10E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8710" y="5597591"/>
            <a:ext cx="1621677" cy="31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757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그림이 있는 제목 및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84064" y="1573710"/>
            <a:ext cx="6272784" cy="1041474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5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 err="1"/>
              <a:t>릭하세요</a:t>
            </a:r>
            <a:r>
              <a:rPr lang="en-US" altLang="ko-KR" noProof="0" dirty="0"/>
              <a:t>.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84064" y="3355848"/>
            <a:ext cx="6272784" cy="2825496"/>
          </a:xfrm>
        </p:spPr>
        <p:txBody>
          <a:bodyPr rtlCol="0"/>
          <a:lstStyle>
            <a:lvl1pPr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6848" y="6313320"/>
            <a:ext cx="42923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65A5C87-DF58-40C8-B092-1DE63DB4547E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CC47E32-D289-4A1B-A3C7-A355CD5572E8}"/>
              </a:ext>
            </a:extLst>
          </p:cNvPr>
          <p:cNvSpPr/>
          <p:nvPr userDrawn="1"/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" y="1573710"/>
            <a:ext cx="4050792" cy="4607634"/>
          </a:xfrm>
        </p:spPr>
        <p:txBody>
          <a:bodyPr rtlCol="0" anchor="ctr"/>
          <a:lstStyle>
            <a:lvl1pPr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</p:spTree>
    <p:extLst>
      <p:ext uri="{BB962C8B-B14F-4D97-AF65-F5344CB8AC3E}">
        <p14:creationId xmlns:p14="http://schemas.microsoft.com/office/powerpoint/2010/main" val="3812587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개의 그림이 있는 제목 및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244854"/>
            <a:ext cx="6272784" cy="137033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5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12648" y="3355848"/>
            <a:ext cx="6272784" cy="2825496"/>
          </a:xfrm>
        </p:spPr>
        <p:txBody>
          <a:bodyPr rtlCol="0"/>
          <a:lstStyle>
            <a:lvl1pPr marL="0" indent="0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29093" y="6324077"/>
            <a:ext cx="128016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65A5C87-DF58-40C8-B092-1DE63DB4547E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850392" y="563723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FA3CC7-31ED-4E5A-87A6-AA1D8F4251FC}"/>
              </a:ext>
            </a:extLst>
          </p:cNvPr>
          <p:cNvSpPr/>
          <p:nvPr userDrawn="1"/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7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직사각형 6">
            <a:extLst>
              <a:ext uri="{FF2B5EF4-FFF2-40B4-BE49-F238E27FC236}">
                <a16:creationId xmlns:a16="http://schemas.microsoft.com/office/drawing/2014/main" id="{B541A812-4D3F-4D65-BA64-BA64E37F2C1D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7013448" cy="2990088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>
              <a:defRPr sz="5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613648" y="1938528"/>
            <a:ext cx="2688336" cy="2990088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716BBE9-8A9C-450B-A235-677945C7ED44}"/>
              </a:ext>
            </a:extLst>
          </p:cNvPr>
          <p:cNvSpPr/>
          <p:nvPr userDrawn="1"/>
        </p:nvSpPr>
        <p:spPr>
          <a:xfrm>
            <a:off x="609084" y="2965074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855E7BF-3629-4C02-98DF-CFC1C93CE036}"/>
              </a:ext>
            </a:extLst>
          </p:cNvPr>
          <p:cNvSpPr/>
          <p:nvPr userDrawn="1"/>
        </p:nvSpPr>
        <p:spPr>
          <a:xfrm rot="5400000">
            <a:off x="7360539" y="3424428"/>
            <a:ext cx="210312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354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15568" y="2478024"/>
            <a:ext cx="10168128" cy="3694176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0651" y="6356350"/>
            <a:ext cx="274320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65A5C87-DF58-40C8-B092-1DE63DB4547E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9386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961534"/>
            <a:ext cx="10890504" cy="3793346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algn="ctr">
              <a:defRPr sz="4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 useBgFill="1">
        <p:nvSpPr>
          <p:cNvPr id="4" name="직사각형 3">
            <a:extLst>
              <a:ext uri="{FF2B5EF4-FFF2-40B4-BE49-F238E27FC236}">
                <a16:creationId xmlns:a16="http://schemas.microsoft.com/office/drawing/2014/main" id="{673635DF-99E4-4A0C-A272-D9FF87695DE7}"/>
              </a:ext>
            </a:extLst>
          </p:cNvPr>
          <p:cNvSpPr/>
          <p:nvPr userDrawn="1"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590C76F-6331-4485-AA5B-D61483481F68}"/>
              </a:ext>
            </a:extLst>
          </p:cNvPr>
          <p:cNvSpPr/>
          <p:nvPr userDrawn="1"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41248" y="5102352"/>
            <a:ext cx="10607040" cy="585216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5112591B-8032-4FDF-9B26-8F505642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96713" y="6324077"/>
            <a:ext cx="274320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65A5C87-DF58-40C8-B092-1DE63DB4547E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24452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239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"/>
              <a:t>그림</a:t>
            </a:r>
          </a:p>
        </p:txBody>
      </p:sp>
      <p:sp>
        <p:nvSpPr>
          <p:cNvPr id="10" name="그림 개체 틀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7607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"/>
              <a:t>그림</a:t>
            </a:r>
          </a:p>
        </p:txBody>
      </p:sp>
      <p:sp>
        <p:nvSpPr>
          <p:cNvPr id="16" name="그림 개체 틀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784555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"/>
              <a:t>그림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6763C05-47FB-4725-A20D-066889246220}"/>
              </a:ext>
            </a:extLst>
          </p:cNvPr>
          <p:cNvSpPr/>
          <p:nvPr userDrawn="1"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그림 개체 틀 14">
            <a:extLst>
              <a:ext uri="{FF2B5EF4-FFF2-40B4-BE49-F238E27FC236}">
                <a16:creationId xmlns:a16="http://schemas.microsoft.com/office/drawing/2014/main" id="{AC393A50-B0FA-44B0-850A-6E748DECA20A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99923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"/>
              <a:t>그림</a:t>
            </a:r>
          </a:p>
        </p:txBody>
      </p:sp>
      <p:sp>
        <p:nvSpPr>
          <p:cNvPr id="33" name="그림 개체 틀 14">
            <a:extLst>
              <a:ext uri="{FF2B5EF4-FFF2-40B4-BE49-F238E27FC236}">
                <a16:creationId xmlns:a16="http://schemas.microsoft.com/office/drawing/2014/main" id="{C19D18E3-AE27-4902-A5E1-1E388C8CA886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026871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"/>
              <a:t>그림</a:t>
            </a:r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389175D6-43FD-42A2-8595-893FC3BFCDF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7" name="텍스트 개체 틀 35">
            <a:extLst>
              <a:ext uri="{FF2B5EF4-FFF2-40B4-BE49-F238E27FC236}">
                <a16:creationId xmlns:a16="http://schemas.microsoft.com/office/drawing/2014/main" id="{28F74B10-F76D-4BBB-A284-01D5A0DF8BC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431536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ko"/>
              <a:t>이름</a:t>
            </a:r>
          </a:p>
          <a:p>
            <a:pPr lvl="1" rtl="0"/>
            <a:r>
              <a:rPr lang="ko"/>
              <a:t>제목</a:t>
            </a:r>
          </a:p>
        </p:txBody>
      </p:sp>
      <p:sp>
        <p:nvSpPr>
          <p:cNvPr id="38" name="텍스트 개체 틀 35">
            <a:extLst>
              <a:ext uri="{FF2B5EF4-FFF2-40B4-BE49-F238E27FC236}">
                <a16:creationId xmlns:a16="http://schemas.microsoft.com/office/drawing/2014/main" id="{BD245DC2-6D7B-4AEE-B8EE-0D0E473AFFF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45552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ko"/>
              <a:t>이름</a:t>
            </a:r>
          </a:p>
          <a:p>
            <a:pPr lvl="1" rtl="0"/>
            <a:r>
              <a:rPr lang="ko"/>
              <a:t>제목</a:t>
            </a:r>
          </a:p>
        </p:txBody>
      </p:sp>
      <p:sp>
        <p:nvSpPr>
          <p:cNvPr id="39" name="텍스트 개체 틀 35">
            <a:extLst>
              <a:ext uri="{FF2B5EF4-FFF2-40B4-BE49-F238E27FC236}">
                <a16:creationId xmlns:a16="http://schemas.microsoft.com/office/drawing/2014/main" id="{28069EAF-8C82-49CC-8A38-2ACAD26F7DE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268712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ko"/>
              <a:t>이름</a:t>
            </a:r>
          </a:p>
          <a:p>
            <a:pPr lvl="1" rtl="0"/>
            <a:r>
              <a:rPr lang="ko"/>
              <a:t>제목</a:t>
            </a:r>
          </a:p>
        </p:txBody>
      </p:sp>
      <p:sp>
        <p:nvSpPr>
          <p:cNvPr id="40" name="텍스트 개체 틀 35">
            <a:extLst>
              <a:ext uri="{FF2B5EF4-FFF2-40B4-BE49-F238E27FC236}">
                <a16:creationId xmlns:a16="http://schemas.microsoft.com/office/drawing/2014/main" id="{DAA3B1CD-59B3-4B73-B91A-88CED1D8FDD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94360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ko"/>
              <a:t>이름</a:t>
            </a:r>
          </a:p>
          <a:p>
            <a:pPr lvl="1" rtl="0"/>
            <a:r>
              <a:rPr lang="ko"/>
              <a:t>제목</a:t>
            </a:r>
          </a:p>
        </p:txBody>
      </p:sp>
      <p:sp>
        <p:nvSpPr>
          <p:cNvPr id="41" name="텍스트 개체 틀 35">
            <a:extLst>
              <a:ext uri="{FF2B5EF4-FFF2-40B4-BE49-F238E27FC236}">
                <a16:creationId xmlns:a16="http://schemas.microsoft.com/office/drawing/2014/main" id="{C1FED6B0-DEB7-46E3-8038-FE6788AC24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008376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ko"/>
              <a:t>이름</a:t>
            </a:r>
          </a:p>
          <a:p>
            <a:pPr lvl="1" rtl="0"/>
            <a:r>
              <a:rPr lang="ko"/>
              <a:t>제목</a:t>
            </a:r>
          </a:p>
        </p:txBody>
      </p:sp>
    </p:spTree>
    <p:extLst>
      <p:ext uri="{BB962C8B-B14F-4D97-AF65-F5344CB8AC3E}">
        <p14:creationId xmlns:p14="http://schemas.microsoft.com/office/powerpoint/2010/main" val="43151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3679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93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 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3203688"/>
            <a:ext cx="3291840" cy="2968512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0799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07992" y="3203687"/>
            <a:ext cx="3291840" cy="2968511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9745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텍스트 개체 틀 4">
            <a:extLst>
              <a:ext uri="{FF2B5EF4-FFF2-40B4-BE49-F238E27FC236}">
                <a16:creationId xmlns:a16="http://schemas.microsoft.com/office/drawing/2014/main" id="{CE04853A-B5A7-418B-B49F-E718136614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3991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내용 개체 틀 5">
            <a:extLst>
              <a:ext uri="{FF2B5EF4-FFF2-40B4-BE49-F238E27FC236}">
                <a16:creationId xmlns:a16="http://schemas.microsoft.com/office/drawing/2014/main" id="{D08E5547-BBB9-4D87-A012-6BC6B13308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39912" y="3203687"/>
            <a:ext cx="3291840" cy="2968511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</p:spTree>
    <p:extLst>
      <p:ext uri="{BB962C8B-B14F-4D97-AF65-F5344CB8AC3E}">
        <p14:creationId xmlns:p14="http://schemas.microsoft.com/office/powerpoint/2010/main" val="220226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96559" y="6356350"/>
            <a:ext cx="8866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65A5C87-DF58-40C8-B092-1DE63DB4547E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13EA1A1-772A-9B48-0540-0DE346C4B3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/>
          <a:srcRect r="6054"/>
          <a:stretch/>
        </p:blipFill>
        <p:spPr>
          <a:xfrm>
            <a:off x="-1256" y="-3606"/>
            <a:ext cx="12193256" cy="79260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551987B-B7E1-F416-51B6-8EB915B6C4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9944548" y="411780"/>
            <a:ext cx="2038488" cy="37722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407894" y="6356350"/>
            <a:ext cx="1621677" cy="310923"/>
          </a:xfrm>
          <a:prstGeom prst="rect">
            <a:avLst/>
          </a:prstGeom>
        </p:spPr>
      </p:pic>
      <p:sp>
        <p:nvSpPr>
          <p:cNvPr id="9" name="제목 1"/>
          <p:cNvSpPr txBox="1">
            <a:spLocks/>
          </p:cNvSpPr>
          <p:nvPr userDrawn="1"/>
        </p:nvSpPr>
        <p:spPr>
          <a:xfrm>
            <a:off x="691375" y="115445"/>
            <a:ext cx="5687910" cy="56011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513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30" r:id="rId2"/>
    <p:sldLayoutId id="2147483731" r:id="rId3"/>
    <p:sldLayoutId id="2147483723" r:id="rId4"/>
    <p:sldLayoutId id="2147483722" r:id="rId5"/>
    <p:sldLayoutId id="2147483732" r:id="rId6"/>
    <p:sldLayoutId id="2147483736" r:id="rId7"/>
    <p:sldLayoutId id="2147483725" r:id="rId8"/>
    <p:sldLayoutId id="2147483733" r:id="rId9"/>
    <p:sldLayoutId id="2147483734" r:id="rId10"/>
    <p:sldLayoutId id="2147483735" r:id="rId11"/>
    <p:sldLayoutId id="2147483726" r:id="rId12"/>
    <p:sldLayoutId id="2147483727" r:id="rId13"/>
    <p:sldLayoutId id="2147483728" r:id="rId14"/>
    <p:sldLayoutId id="2147483729" r:id="rId15"/>
    <p:sldLayoutId id="2147483743" r:id="rId16"/>
    <p:sldLayoutId id="2147483747" r:id="rId17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000" kern="1200">
          <a:solidFill>
            <a:schemeClr val="bg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500"/>
        </a:spcBef>
        <a:buFont typeface="맑은 고딕" panose="020B0503020000020004" pitchFamily="50" charset="-127"/>
        <a:buChar char="-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500"/>
        </a:spcBef>
        <a:buFontTx/>
        <a:buChar char="«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0D9D20-B4BB-42AA-8DDD-68CC9F1D9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rgbClr val="0070C0"/>
          </a:solidFill>
        </p:spPr>
        <p:txBody>
          <a:bodyPr rtlCol="0">
            <a:normAutofit/>
          </a:bodyPr>
          <a:lstStyle/>
          <a:p>
            <a:r>
              <a:rPr lang="ko-KR" altLang="en-US" sz="5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물 기근 국가 음용수 공급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5131AE24-4A9A-F189-48CD-1E84B082B4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1368" y="3359803"/>
            <a:ext cx="8586216" cy="685800"/>
          </a:xfrm>
          <a:solidFill>
            <a:srgbClr val="0070C0"/>
          </a:solidFill>
        </p:spPr>
        <p:txBody>
          <a:bodyPr/>
          <a:lstStyle/>
          <a:p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푸른샘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909A3E-B7A3-2D6C-B3C0-E634F34D8DE0}"/>
              </a:ext>
            </a:extLst>
          </p:cNvPr>
          <p:cNvSpPr txBox="1"/>
          <p:nvPr/>
        </p:nvSpPr>
        <p:spPr>
          <a:xfrm>
            <a:off x="7931433" y="5030273"/>
            <a:ext cx="2868093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2023-11-13</a:t>
            </a:r>
          </a:p>
          <a:p>
            <a:r>
              <a:rPr lang="ko-KR" altLang="en-US" sz="28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발표자 </a:t>
            </a:r>
            <a:r>
              <a:rPr lang="en-US" altLang="ko-KR" sz="28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28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이형욱</a:t>
            </a:r>
          </a:p>
        </p:txBody>
      </p:sp>
    </p:spTree>
    <p:extLst>
      <p:ext uri="{BB962C8B-B14F-4D97-AF65-F5344CB8AC3E}">
        <p14:creationId xmlns:p14="http://schemas.microsoft.com/office/powerpoint/2010/main" val="1833737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CD67965-D154-B267-687E-50529799EE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b="0" dirty="0">
                <a:latin typeface="Avenir Next LT Pro (본문)"/>
              </a:rPr>
              <a:t>피처 간 상관 관계 시각화 </a:t>
            </a:r>
            <a:r>
              <a:rPr lang="en-US" altLang="ko-KR" sz="1800" b="0" dirty="0">
                <a:latin typeface="Avenir Next LT Pro (본문)"/>
              </a:rPr>
              <a:t>(</a:t>
            </a:r>
            <a:r>
              <a:rPr lang="ko-KR" altLang="en-US" sz="1800" b="0" dirty="0">
                <a:latin typeface="Avenir Next LT Pro (본문)"/>
              </a:rPr>
              <a:t>상관 행렬</a:t>
            </a:r>
            <a:r>
              <a:rPr lang="en-US" altLang="ko-KR" sz="1800" b="0" dirty="0">
                <a:latin typeface="Avenir Next LT Pro (본문)"/>
              </a:rPr>
              <a:t>, </a:t>
            </a:r>
            <a:r>
              <a:rPr lang="ko-KR" altLang="en-US" sz="1800" b="0" dirty="0" err="1">
                <a:latin typeface="Avenir Next LT Pro (본문)"/>
              </a:rPr>
              <a:t>히트맵</a:t>
            </a:r>
            <a:r>
              <a:rPr lang="en-US" altLang="ko-KR" sz="1800" b="0" dirty="0">
                <a:latin typeface="Avenir Next LT Pro (본문)"/>
              </a:rPr>
              <a:t>)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2982B32D-6E81-6312-0C68-5C90F8460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025" y="2199097"/>
            <a:ext cx="3895238" cy="1028571"/>
          </a:xfrm>
          <a:prstGeom prst="rect">
            <a:avLst/>
          </a:prstGeom>
        </p:spPr>
      </p:pic>
      <p:pic>
        <p:nvPicPr>
          <p:cNvPr id="6" name="그림 5" descr="텍스트, 스크린샷, 평행, 번호이(가) 표시된 사진&#10;&#10;자동 생성된 설명">
            <a:extLst>
              <a:ext uri="{FF2B5EF4-FFF2-40B4-BE49-F238E27FC236}">
                <a16:creationId xmlns:a16="http://schemas.microsoft.com/office/drawing/2014/main" id="{4C42B499-8185-5B81-D982-4EDFFF39E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858" y="2199096"/>
            <a:ext cx="5601855" cy="422434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A8042FF-E715-9E1D-BED7-0E92C9DAA6EF}"/>
              </a:ext>
            </a:extLst>
          </p:cNvPr>
          <p:cNvSpPr txBox="1">
            <a:spLocks noChangeArrowheads="1"/>
          </p:cNvSpPr>
          <p:nvPr/>
        </p:nvSpPr>
        <p:spPr>
          <a:xfrm>
            <a:off x="387187" y="75146"/>
            <a:ext cx="8756805" cy="641350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단계</a:t>
            </a:r>
            <a:endParaRPr lang="en-GB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1009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A3CFA588-28E2-309C-D989-D5CAE32173FF}"/>
              </a:ext>
            </a:extLst>
          </p:cNvPr>
          <p:cNvSpPr txBox="1">
            <a:spLocks noChangeArrowheads="1"/>
          </p:cNvSpPr>
          <p:nvPr/>
        </p:nvSpPr>
        <p:spPr>
          <a:xfrm>
            <a:off x="387187" y="75146"/>
            <a:ext cx="8756805" cy="641350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단계</a:t>
            </a:r>
            <a:endParaRPr lang="en-GB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39698" y="1431576"/>
            <a:ext cx="8987590" cy="1893582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 marL="360363" indent="-360363">
              <a:spcAft>
                <a:spcPts val="1200"/>
              </a:spcAft>
              <a:buClr>
                <a:srgbClr val="0070C0"/>
              </a:buClr>
              <a:buFontTx/>
              <a:buChar char="▀"/>
            </a:pPr>
            <a:r>
              <a:rPr lang="en-US" altLang="ko-KR" dirty="0"/>
              <a:t>Step 3: </a:t>
            </a:r>
            <a:r>
              <a:rPr lang="ko-KR" altLang="en-US" b="1" dirty="0"/>
              <a:t>데이터 전처리</a:t>
            </a: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결측치와</a:t>
            </a:r>
            <a:r>
              <a:rPr lang="ko-KR" altLang="en-US" dirty="0"/>
              <a:t> 범주형 데이터는 존재하지 않아 생략</a:t>
            </a:r>
            <a:endParaRPr lang="en-US" altLang="ko-KR" dirty="0"/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물은 아무리 정화를 잘해도 각 수치의 값이 </a:t>
            </a:r>
            <a:r>
              <a:rPr lang="en-US" altLang="ko-KR" dirty="0"/>
              <a:t>0</a:t>
            </a:r>
            <a:r>
              <a:rPr lang="ko-KR" altLang="en-US" dirty="0"/>
              <a:t>이 되기 어려움</a:t>
            </a:r>
            <a:endParaRPr lang="en-US" altLang="ko-KR" dirty="0"/>
          </a:p>
          <a:p>
            <a:pPr marL="176213">
              <a:lnSpc>
                <a:spcPts val="2600"/>
              </a:lnSpc>
            </a:pPr>
            <a:r>
              <a:rPr lang="en-US" altLang="ko-KR" dirty="0"/>
              <a:t>    </a:t>
            </a:r>
            <a:r>
              <a:rPr lang="ko-KR" altLang="en-US" dirty="0"/>
              <a:t>→ </a:t>
            </a:r>
            <a:r>
              <a:rPr lang="en-US" altLang="ko-KR" dirty="0"/>
              <a:t>0</a:t>
            </a:r>
            <a:r>
              <a:rPr lang="ko-KR" altLang="en-US" dirty="0"/>
              <a:t>인 값을 이상치로 분류하고</a:t>
            </a:r>
            <a:r>
              <a:rPr lang="en-US" altLang="ko-KR" dirty="0"/>
              <a:t>, </a:t>
            </a:r>
            <a:r>
              <a:rPr lang="ko-KR" altLang="en-US" dirty="0"/>
              <a:t>중간 값으로 정제</a:t>
            </a:r>
            <a:endParaRPr lang="en-US" altLang="ko-KR" dirty="0"/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3" name="그림 2" descr="텍스트, 번호, 폰트, 스크린샷이(가) 표시된 사진&#10;&#10;자동 생성된 설명">
            <a:extLst>
              <a:ext uri="{FF2B5EF4-FFF2-40B4-BE49-F238E27FC236}">
                <a16:creationId xmlns:a16="http://schemas.microsoft.com/office/drawing/2014/main" id="{54F7B4D3-7CA7-8E26-3807-4EEFA3A3D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372" y="2830285"/>
            <a:ext cx="7498080" cy="294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410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A3CFA588-28E2-309C-D989-D5CAE32173FF}"/>
              </a:ext>
            </a:extLst>
          </p:cNvPr>
          <p:cNvSpPr txBox="1">
            <a:spLocks noChangeArrowheads="1"/>
          </p:cNvSpPr>
          <p:nvPr/>
        </p:nvSpPr>
        <p:spPr>
          <a:xfrm>
            <a:off x="387187" y="75146"/>
            <a:ext cx="8756805" cy="641350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단계</a:t>
            </a:r>
            <a:endParaRPr lang="en-GB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39698" y="1431576"/>
            <a:ext cx="8987590" cy="1461348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결과</a:t>
            </a:r>
            <a:endParaRPr lang="en-US" altLang="ko-KR" dirty="0"/>
          </a:p>
        </p:txBody>
      </p:sp>
      <p:pic>
        <p:nvPicPr>
          <p:cNvPr id="9" name="그림 8" descr="텍스트, 번호, 스크린샷, 폰트이(가) 표시된 사진&#10;&#10;자동 생성된 설명">
            <a:extLst>
              <a:ext uri="{FF2B5EF4-FFF2-40B4-BE49-F238E27FC236}">
                <a16:creationId xmlns:a16="http://schemas.microsoft.com/office/drawing/2014/main" id="{6324DE32-7A24-87B3-7915-11F820139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664" y="2770147"/>
            <a:ext cx="7369788" cy="294349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9319918-5244-DA8F-A497-6478809DF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664" y="1971723"/>
            <a:ext cx="5630061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024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5BC6462-B9F7-FB4B-D776-4F8B2FA211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1800" b="0" dirty="0"/>
              <a:t>특정 피처만 가진 데이터프레임 생성</a:t>
            </a:r>
            <a:endParaRPr lang="en-US" altLang="ko-KR" sz="1800" b="0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CAB097A-BB69-466E-35B7-F4CCD8E52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929" y="2174634"/>
            <a:ext cx="3829584" cy="409632"/>
          </a:xfrm>
          <a:prstGeom prst="rect">
            <a:avLst/>
          </a:prstGeom>
        </p:spPr>
      </p:pic>
      <p:pic>
        <p:nvPicPr>
          <p:cNvPr id="6" name="그림 5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4A3B7424-DE51-2581-30BB-BC4178BAE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546" y="2734603"/>
            <a:ext cx="5649113" cy="1724266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F2DC4497-82F6-128F-B2AB-F2639142D008}"/>
              </a:ext>
            </a:extLst>
          </p:cNvPr>
          <p:cNvSpPr txBox="1">
            <a:spLocks noChangeArrowheads="1"/>
          </p:cNvSpPr>
          <p:nvPr/>
        </p:nvSpPr>
        <p:spPr>
          <a:xfrm>
            <a:off x="387187" y="75146"/>
            <a:ext cx="8756805" cy="641350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단계</a:t>
            </a:r>
            <a:endParaRPr lang="en-GB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1563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A3CFA588-28E2-309C-D989-D5CAE32173FF}"/>
              </a:ext>
            </a:extLst>
          </p:cNvPr>
          <p:cNvSpPr txBox="1">
            <a:spLocks noChangeArrowheads="1"/>
          </p:cNvSpPr>
          <p:nvPr/>
        </p:nvSpPr>
        <p:spPr>
          <a:xfrm>
            <a:off x="387187" y="75146"/>
            <a:ext cx="8756805" cy="641350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단계</a:t>
            </a:r>
            <a:endParaRPr lang="en-GB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39698" y="1431576"/>
            <a:ext cx="8987590" cy="3714594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 marL="360363" indent="-360363">
              <a:spcAft>
                <a:spcPts val="1200"/>
              </a:spcAft>
              <a:buClr>
                <a:srgbClr val="0070C0"/>
              </a:buClr>
              <a:buFontTx/>
              <a:buChar char="▀"/>
            </a:pPr>
            <a:r>
              <a:rPr lang="en-US" altLang="ko-KR" dirty="0"/>
              <a:t>Step 4: </a:t>
            </a:r>
            <a:r>
              <a:rPr lang="ko-KR" altLang="en-US" b="1" dirty="0"/>
              <a:t>데이터 스케일링</a:t>
            </a: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편향된 피처를 로그 변환</a:t>
            </a:r>
            <a:endParaRPr lang="en-US" altLang="ko-KR" dirty="0"/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176213"/>
            <a:endParaRPr lang="en-US" altLang="ko-KR" sz="1000" dirty="0"/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서로 다른 스케일을 가진 피처들을 균일한 척도로 비교할 수 있게끔 </a:t>
            </a:r>
            <a:r>
              <a:rPr lang="en-US" altLang="ko-KR" dirty="0" err="1"/>
              <a:t>MinMaxScaler</a:t>
            </a:r>
            <a:r>
              <a:rPr lang="en-US" altLang="ko-KR" dirty="0"/>
              <a:t> </a:t>
            </a:r>
            <a:r>
              <a:rPr lang="ko-KR" altLang="en-US" dirty="0"/>
              <a:t>적용</a:t>
            </a:r>
            <a:endParaRPr lang="en-US" altLang="ko-KR" dirty="0"/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86282" y="2265039"/>
            <a:ext cx="5648325" cy="172402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86282" y="4689019"/>
            <a:ext cx="4905512" cy="140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231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A3CFA588-28E2-309C-D989-D5CAE32173FF}"/>
              </a:ext>
            </a:extLst>
          </p:cNvPr>
          <p:cNvSpPr txBox="1">
            <a:spLocks noChangeArrowheads="1"/>
          </p:cNvSpPr>
          <p:nvPr/>
        </p:nvSpPr>
        <p:spPr>
          <a:xfrm>
            <a:off x="387187" y="75146"/>
            <a:ext cx="8756805" cy="641350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단계</a:t>
            </a:r>
            <a:endParaRPr lang="en-GB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39698" y="1431576"/>
            <a:ext cx="8987590" cy="461074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결과 시각화</a:t>
            </a:r>
            <a:endParaRPr lang="en-US" altLang="ko-KR" dirty="0"/>
          </a:p>
        </p:txBody>
      </p:sp>
      <p:pic>
        <p:nvPicPr>
          <p:cNvPr id="8" name="그림 7" descr="도표, 지도, 라인, 평면도이(가) 표시된 사진&#10;&#10;자동 생성된 설명">
            <a:extLst>
              <a:ext uri="{FF2B5EF4-FFF2-40B4-BE49-F238E27FC236}">
                <a16:creationId xmlns:a16="http://schemas.microsoft.com/office/drawing/2014/main" id="{0F3096C6-C3FC-3C08-83B9-5B94AFA2C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697" y="1892649"/>
            <a:ext cx="6435639" cy="403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543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87187" y="75146"/>
            <a:ext cx="8756805" cy="641350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맑은 고딕"/>
                <a:ea typeface="맑은 고딕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sz="3200">
                <a:latin typeface="나눔스퀘어 ExtraBold"/>
                <a:ea typeface="나눔스퀘어 ExtraBold"/>
              </a:rPr>
              <a:t>2. </a:t>
            </a:r>
            <a:r>
              <a:rPr lang="ko-KR" altLang="en-US" sz="3200">
                <a:latin typeface="나눔스퀘어 ExtraBold"/>
                <a:ea typeface="나눔스퀘어 ExtraBold"/>
              </a:rPr>
              <a:t>프로젝트 단계</a:t>
            </a:r>
            <a:endParaRPr lang="en-GB" altLang="ko-KR" sz="3200">
              <a:latin typeface="나눔스퀘어 ExtraBold"/>
              <a:ea typeface="나눔스퀘어 ExtraBold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39698" y="1431576"/>
            <a:ext cx="8987590" cy="1895874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 marL="360363" lvl="0" indent="-360363">
              <a:spcAft>
                <a:spcPts val="1200"/>
              </a:spcAft>
              <a:buClr>
                <a:srgbClr val="0070C0"/>
              </a:buClr>
              <a:buFontTx/>
              <a:buChar char="▀"/>
              <a:defRPr/>
            </a:pPr>
            <a:r>
              <a:rPr lang="en-US" altLang="ko-KR"/>
              <a:t>Step 5: </a:t>
            </a:r>
            <a:r>
              <a:rPr lang="ko-KR" altLang="en-US" b="1"/>
              <a:t>파이프라인 구성</a:t>
            </a:r>
          </a:p>
          <a:p>
            <a:pPr marL="360363" lvl="0" indent="-184150">
              <a:lnSpc>
                <a:spcPts val="2600"/>
              </a:lnSpc>
              <a:buFont typeface="Arial"/>
              <a:buChar char="•"/>
              <a:defRPr/>
            </a:pPr>
            <a:r>
              <a:rPr lang="ko-KR" altLang="en-US"/>
              <a:t>데이터 전처리 파이프라인 구조</a:t>
            </a:r>
          </a:p>
          <a:p>
            <a:pPr marL="176213" lvl="0" indent="0">
              <a:lnSpc>
                <a:spcPts val="2600"/>
              </a:lnSpc>
              <a:buFont typeface="Arial"/>
              <a:buNone/>
              <a:defRPr/>
            </a:pPr>
            <a:r>
              <a:rPr lang="ko-KR" altLang="en-US"/>
              <a:t>  </a:t>
            </a:r>
            <a:r>
              <a:rPr lang="en-US" altLang="ko-KR"/>
              <a:t>-</a:t>
            </a:r>
            <a:r>
              <a:rPr lang="ko-KR" altLang="en-US"/>
              <a:t> 파이프라인 형태로 재구성</a:t>
            </a:r>
          </a:p>
          <a:p>
            <a:pPr marL="176213" lvl="0" indent="0">
              <a:lnSpc>
                <a:spcPts val="2600"/>
              </a:lnSpc>
              <a:buFont typeface="Arial"/>
              <a:buNone/>
              <a:defRPr/>
            </a:pPr>
            <a:r>
              <a:rPr lang="ko-KR" altLang="en-US"/>
              <a:t>  </a:t>
            </a:r>
            <a:r>
              <a:rPr lang="en-US" altLang="ko-KR"/>
              <a:t>-</a:t>
            </a:r>
            <a:r>
              <a:rPr lang="ko-KR" altLang="en-US"/>
              <a:t> 이상치 처리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0</a:t>
            </a:r>
            <a:r>
              <a:rPr lang="ko-KR" altLang="en-US"/>
              <a:t>값을 중간값으로 대체</a:t>
            </a:r>
            <a:r>
              <a:rPr lang="en-US" altLang="ko-KR"/>
              <a:t>,</a:t>
            </a:r>
          </a:p>
          <a:p>
            <a:pPr marL="176213" lvl="0" indent="0">
              <a:lnSpc>
                <a:spcPts val="2600"/>
              </a:lnSpc>
              <a:buFont typeface="Arial"/>
              <a:buNone/>
              <a:defRPr/>
            </a:pPr>
            <a:r>
              <a:rPr lang="ko-KR" altLang="en-US"/>
              <a:t>  </a:t>
            </a:r>
            <a:r>
              <a:rPr lang="en-US" altLang="ko-KR"/>
              <a:t>-</a:t>
            </a:r>
            <a:r>
              <a:rPr lang="ko-KR" altLang="en-US"/>
              <a:t> 데이터 정제 </a:t>
            </a:r>
            <a:r>
              <a:rPr lang="en-US" altLang="ko-KR"/>
              <a:t>: </a:t>
            </a:r>
            <a:r>
              <a:rPr lang="ko-KR" altLang="en-US"/>
              <a:t>결측치 없음</a:t>
            </a:r>
            <a:r>
              <a:rPr lang="en-US" altLang="ko-KR"/>
              <a:t>,</a:t>
            </a:r>
            <a:r>
              <a:rPr lang="ko-KR" altLang="en-US"/>
              <a:t> 범주형 데이터 변환</a:t>
            </a:r>
            <a:r>
              <a:rPr lang="en-US" altLang="ko-KR"/>
              <a:t> :</a:t>
            </a:r>
            <a:r>
              <a:rPr lang="ko-KR" altLang="en-US"/>
              <a:t> 없음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14997" y="3429000"/>
            <a:ext cx="3706265" cy="182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146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87187" y="75146"/>
            <a:ext cx="8756805" cy="641350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맑은 고딕"/>
                <a:ea typeface="맑은 고딕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sz="3200">
                <a:latin typeface="나눔스퀘어 ExtraBold"/>
                <a:ea typeface="나눔스퀘어 ExtraBold"/>
              </a:rPr>
              <a:t>2. </a:t>
            </a:r>
            <a:r>
              <a:rPr lang="ko-KR" altLang="en-US" sz="3200">
                <a:latin typeface="나눔스퀘어 ExtraBold"/>
                <a:ea typeface="나눔스퀘어 ExtraBold"/>
              </a:rPr>
              <a:t>프로젝트 단계</a:t>
            </a:r>
            <a:endParaRPr lang="en-GB" altLang="ko-KR" sz="3200">
              <a:latin typeface="나눔스퀘어 ExtraBold"/>
              <a:ea typeface="나눔스퀘어 ExtraBold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39698" y="1431576"/>
            <a:ext cx="8987590" cy="1895874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 marL="360363" lvl="0" indent="-360363">
              <a:spcAft>
                <a:spcPts val="1200"/>
              </a:spcAft>
              <a:buClr>
                <a:srgbClr val="0070C0"/>
              </a:buClr>
              <a:buFontTx/>
              <a:buChar char="▀"/>
              <a:defRPr/>
            </a:pPr>
            <a:r>
              <a:rPr lang="en-US" altLang="ko-KR"/>
              <a:t>Step 5: </a:t>
            </a:r>
            <a:r>
              <a:rPr lang="ko-KR" altLang="en-US" b="1"/>
              <a:t>파이프라인 구성</a:t>
            </a:r>
            <a:endParaRPr lang="ko-KR" altLang="en-US"/>
          </a:p>
          <a:p>
            <a:pPr marL="360363" lvl="0" indent="-184150">
              <a:lnSpc>
                <a:spcPts val="2600"/>
              </a:lnSpc>
              <a:buFont typeface="Arial"/>
              <a:buChar char="•"/>
              <a:defRPr/>
            </a:pPr>
            <a:r>
              <a:rPr lang="ko-KR" altLang="en-US"/>
              <a:t>데이터 스케일링 파이프라인</a:t>
            </a:r>
          </a:p>
          <a:p>
            <a:pPr marL="176213" lvl="0" indent="0">
              <a:lnSpc>
                <a:spcPts val="2600"/>
              </a:lnSpc>
              <a:buFont typeface="Arial"/>
              <a:buNone/>
              <a:defRPr/>
            </a:pPr>
            <a:r>
              <a:rPr lang="ko-KR" altLang="en-US"/>
              <a:t>  </a:t>
            </a:r>
            <a:r>
              <a:rPr lang="en-US" altLang="ko-KR"/>
              <a:t>-</a:t>
            </a:r>
            <a:r>
              <a:rPr lang="ko-KR" altLang="en-US"/>
              <a:t> 파이프라인 형태로 재구성</a:t>
            </a:r>
          </a:p>
          <a:p>
            <a:pPr marL="176213" lvl="0" indent="0">
              <a:lnSpc>
                <a:spcPts val="2600"/>
              </a:lnSpc>
              <a:buFont typeface="Arial"/>
              <a:buNone/>
              <a:defRPr/>
            </a:pPr>
            <a:r>
              <a:rPr lang="ko-KR" altLang="en-US"/>
              <a:t>  </a:t>
            </a:r>
            <a:r>
              <a:rPr lang="en-US" altLang="ko-KR"/>
              <a:t>-</a:t>
            </a:r>
            <a:r>
              <a:rPr lang="ko-KR" altLang="en-US"/>
              <a:t> 편향된 피처 로그 변환</a:t>
            </a:r>
          </a:p>
          <a:p>
            <a:pPr marL="176213" lvl="0" indent="0">
              <a:lnSpc>
                <a:spcPts val="2600"/>
              </a:lnSpc>
              <a:buFont typeface="Arial"/>
              <a:buNone/>
              <a:defRPr/>
            </a:pPr>
            <a:r>
              <a:rPr lang="ko-KR" altLang="en-US"/>
              <a:t>  </a:t>
            </a:r>
            <a:r>
              <a:rPr lang="en-US" altLang="ko-KR"/>
              <a:t>-</a:t>
            </a:r>
            <a:r>
              <a:rPr lang="ko-KR" altLang="en-US"/>
              <a:t> 특성 스케일링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MinMaxScalar</a:t>
            </a:r>
            <a:r>
              <a:rPr lang="ko-KR" altLang="en-US"/>
              <a:t> 사용</a:t>
            </a:r>
            <a:r>
              <a:rPr lang="en-US" altLang="ko-KR"/>
              <a:t>(0,</a:t>
            </a:r>
            <a:r>
              <a:rPr lang="ko-KR" altLang="en-US"/>
              <a:t> </a:t>
            </a:r>
            <a:r>
              <a:rPr lang="en-US" altLang="ko-KR"/>
              <a:t>1</a:t>
            </a:r>
            <a:r>
              <a:rPr lang="ko-KR" altLang="en-US"/>
              <a:t> 사이 값으로 조정</a:t>
            </a:r>
            <a:r>
              <a:rPr lang="en-US" altLang="ko-KR"/>
              <a:t>)</a:t>
            </a:r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70918" y="3558778"/>
            <a:ext cx="5055273" cy="143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100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87187" y="75146"/>
            <a:ext cx="8756805" cy="641350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맑은 고딕"/>
                <a:ea typeface="맑은 고딕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sz="3200">
                <a:latin typeface="나눔스퀘어 ExtraBold"/>
                <a:ea typeface="나눔스퀘어 ExtraBold"/>
              </a:rPr>
              <a:t>2. </a:t>
            </a:r>
            <a:r>
              <a:rPr lang="ko-KR" altLang="en-US" sz="3200">
                <a:latin typeface="나눔스퀘어 ExtraBold"/>
                <a:ea typeface="나눔스퀘어 ExtraBold"/>
              </a:rPr>
              <a:t>프로젝트 단계</a:t>
            </a:r>
            <a:endParaRPr lang="en-GB" altLang="ko-KR" sz="3200">
              <a:latin typeface="나눔스퀘어 ExtraBold"/>
              <a:ea typeface="나눔스퀘어 ExtraBold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39698" y="1431576"/>
            <a:ext cx="8987590" cy="905274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 marL="360363" lvl="0" indent="-360363">
              <a:spcAft>
                <a:spcPts val="1200"/>
              </a:spcAft>
              <a:buClr>
                <a:srgbClr val="0070C0"/>
              </a:buClr>
              <a:buFontTx/>
              <a:buChar char="▀"/>
              <a:defRPr/>
            </a:pPr>
            <a:r>
              <a:rPr lang="en-US" altLang="ko-KR"/>
              <a:t>Step 5: </a:t>
            </a:r>
            <a:r>
              <a:rPr lang="ko-KR" altLang="en-US" b="1"/>
              <a:t>파이프라인 구성</a:t>
            </a:r>
          </a:p>
          <a:p>
            <a:pPr marL="360363" lvl="0" indent="-184150">
              <a:lnSpc>
                <a:spcPts val="2600"/>
              </a:lnSpc>
              <a:buFont typeface="Arial"/>
              <a:buChar char="•"/>
              <a:defRPr/>
            </a:pPr>
            <a:r>
              <a:rPr lang="ko-KR" altLang="en-US"/>
              <a:t>전체 피처에 대한 파이프라인 동작 구조</a:t>
            </a:r>
            <a:endParaRPr lang="en-US" altLang="ko-KR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87027" y="2639615"/>
            <a:ext cx="5044898" cy="1840706"/>
          </a:xfrm>
          <a:prstGeom prst="rect">
            <a:avLst/>
          </a:prstGeom>
          <a:ln>
            <a:solidFill>
              <a:schemeClr val="lt1"/>
            </a:solidFill>
          </a:ln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00378" y="2205037"/>
            <a:ext cx="5518150" cy="2876550"/>
          </a:xfrm>
          <a:prstGeom prst="rect">
            <a:avLst/>
          </a:prstGeom>
          <a:ln>
            <a:solidFill>
              <a:schemeClr val="dk1"/>
            </a:solidFill>
          </a:ln>
        </p:spPr>
      </p:pic>
    </p:spTree>
    <p:extLst>
      <p:ext uri="{BB962C8B-B14F-4D97-AF65-F5344CB8AC3E}">
        <p14:creationId xmlns:p14="http://schemas.microsoft.com/office/powerpoint/2010/main" val="3154576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87187" y="75146"/>
            <a:ext cx="8756805" cy="641350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맑은 고딕"/>
                <a:ea typeface="맑은 고딕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sz="3200">
                <a:latin typeface="나눔스퀘어 ExtraBold"/>
                <a:ea typeface="나눔스퀘어 ExtraBold"/>
              </a:rPr>
              <a:t>2. </a:t>
            </a:r>
            <a:r>
              <a:rPr lang="ko-KR" altLang="en-US" sz="3200">
                <a:latin typeface="나눔스퀘어 ExtraBold"/>
                <a:ea typeface="나눔스퀘어 ExtraBold"/>
              </a:rPr>
              <a:t>프로젝트 단계</a:t>
            </a:r>
            <a:endParaRPr lang="en-GB" altLang="ko-KR" sz="3200">
              <a:latin typeface="나눔스퀘어 ExtraBold"/>
              <a:ea typeface="나눔스퀘어 ExtraBold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39698" y="1431576"/>
            <a:ext cx="8987590" cy="1560158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 marL="360363" lvl="0" indent="-360363">
              <a:spcAft>
                <a:spcPts val="1200"/>
              </a:spcAft>
              <a:buClr>
                <a:srgbClr val="0070C0"/>
              </a:buClr>
              <a:buFontTx/>
              <a:buChar char="▀"/>
              <a:defRPr/>
            </a:pPr>
            <a:r>
              <a:rPr lang="en-US" altLang="ko-KR" dirty="0"/>
              <a:t>Step 6: </a:t>
            </a:r>
            <a:r>
              <a:rPr lang="ko-KR" altLang="en-US" b="1" dirty="0"/>
              <a:t>모델 선택 및 훈련</a:t>
            </a:r>
            <a:endParaRPr lang="ko-KR" altLang="en-US" dirty="0"/>
          </a:p>
          <a:p>
            <a:pPr marL="360363" lvl="0" indent="-184150">
              <a:lnSpc>
                <a:spcPts val="2600"/>
              </a:lnSpc>
              <a:buFont typeface="Arial"/>
              <a:buChar char="•"/>
              <a:defRPr/>
            </a:pPr>
            <a:r>
              <a:rPr lang="ko-KR" altLang="en-US" dirty="0"/>
              <a:t>모델 성능 테스트 함수 구현</a:t>
            </a:r>
          </a:p>
          <a:p>
            <a:pPr marL="176213" lvl="0" indent="0">
              <a:lnSpc>
                <a:spcPts val="2600"/>
              </a:lnSpc>
              <a:buFont typeface="Arial"/>
              <a:buNone/>
              <a:defRPr/>
            </a:pPr>
            <a:r>
              <a:rPr lang="ko-KR" altLang="en-US" dirty="0"/>
              <a:t>  </a:t>
            </a:r>
            <a:r>
              <a:rPr lang="en-US" altLang="ko-KR" dirty="0"/>
              <a:t>-</a:t>
            </a:r>
            <a:r>
              <a:rPr lang="ko-KR" altLang="en-US" dirty="0"/>
              <a:t> 여러 모델에 재사용 가능한 함수로 구현</a:t>
            </a:r>
          </a:p>
          <a:p>
            <a:pPr marL="176213" lvl="0" indent="0">
              <a:lnSpc>
                <a:spcPts val="2600"/>
              </a:lnSpc>
              <a:buFont typeface="Arial"/>
              <a:buNone/>
              <a:defRPr/>
            </a:pPr>
            <a:r>
              <a:rPr lang="ko-KR" altLang="en-US" dirty="0"/>
              <a:t> 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05A841E-D68D-FEAC-5372-3D8E3B367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027" y="2665874"/>
            <a:ext cx="5440479" cy="362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839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2893" y="1489853"/>
            <a:ext cx="6162972" cy="3561955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개요</a:t>
            </a:r>
            <a:endParaRPr lang="en-US" altLang="ko-KR" sz="2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</a:t>
            </a:r>
            <a:r>
              <a:rPr lang="en-US" altLang="ko-KR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단계</a:t>
            </a:r>
            <a:endParaRPr lang="en-US" altLang="ko-KR" sz="2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CFA588-28E2-309C-D989-D5CAE32173FF}"/>
              </a:ext>
            </a:extLst>
          </p:cNvPr>
          <p:cNvSpPr txBox="1">
            <a:spLocks noChangeArrowheads="1"/>
          </p:cNvSpPr>
          <p:nvPr/>
        </p:nvSpPr>
        <p:spPr>
          <a:xfrm>
            <a:off x="681109" y="127101"/>
            <a:ext cx="4995527" cy="64135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차례</a:t>
            </a:r>
            <a:endParaRPr lang="en-GB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7156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87187" y="75146"/>
            <a:ext cx="8756805" cy="641350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맑은 고딕"/>
                <a:ea typeface="맑은 고딕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sz="3200">
                <a:latin typeface="나눔스퀘어 ExtraBold"/>
                <a:ea typeface="나눔스퀘어 ExtraBold"/>
              </a:rPr>
              <a:t>2. </a:t>
            </a:r>
            <a:r>
              <a:rPr lang="ko-KR" altLang="en-US" sz="3200">
                <a:latin typeface="나눔스퀘어 ExtraBold"/>
                <a:ea typeface="나눔스퀘어 ExtraBold"/>
              </a:rPr>
              <a:t>프로젝트 단계</a:t>
            </a:r>
            <a:endParaRPr lang="en-GB" altLang="ko-KR" sz="3200">
              <a:latin typeface="나눔스퀘어 ExtraBold"/>
              <a:ea typeface="나눔스퀘어 ExtraBold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39698" y="1431576"/>
            <a:ext cx="8987590" cy="1560158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 marL="360363" lvl="0" indent="-360363">
              <a:spcAft>
                <a:spcPts val="1200"/>
              </a:spcAft>
              <a:buClr>
                <a:srgbClr val="0070C0"/>
              </a:buClr>
              <a:buFontTx/>
              <a:buChar char="▀"/>
              <a:defRPr/>
            </a:pPr>
            <a:r>
              <a:rPr lang="en-US" altLang="ko-KR" dirty="0"/>
              <a:t>Step 6: </a:t>
            </a:r>
            <a:r>
              <a:rPr lang="ko-KR" altLang="en-US" b="1" dirty="0"/>
              <a:t>모델 선택 및 훈련</a:t>
            </a:r>
            <a:endParaRPr lang="ko-KR" altLang="en-US" dirty="0"/>
          </a:p>
          <a:p>
            <a:pPr marL="360363" lvl="0" indent="-184150">
              <a:lnSpc>
                <a:spcPts val="2600"/>
              </a:lnSpc>
              <a:buFont typeface="Arial"/>
              <a:buChar char="•"/>
              <a:defRPr/>
            </a:pPr>
            <a:r>
              <a:rPr lang="en-US" altLang="ko-KR" dirty="0" err="1"/>
              <a:t>RandomForestClassifier</a:t>
            </a:r>
            <a:endParaRPr lang="ko-KR" altLang="en-US" dirty="0"/>
          </a:p>
          <a:p>
            <a:pPr marL="176213" lvl="0" indent="0">
              <a:lnSpc>
                <a:spcPts val="2600"/>
              </a:lnSpc>
              <a:buFont typeface="Arial"/>
              <a:buNone/>
              <a:defRPr/>
            </a:pPr>
            <a:r>
              <a:rPr lang="ko-KR" altLang="en-US" dirty="0"/>
              <a:t>  </a:t>
            </a:r>
            <a:r>
              <a:rPr lang="en-US" altLang="ko-KR" dirty="0"/>
              <a:t>-</a:t>
            </a:r>
            <a:r>
              <a:rPr lang="ko-KR" altLang="en-US" dirty="0"/>
              <a:t> 각 결정 트리를 만들 때</a:t>
            </a:r>
            <a:r>
              <a:rPr lang="en-US" altLang="ko-KR" dirty="0"/>
              <a:t>, </a:t>
            </a:r>
            <a:r>
              <a:rPr lang="ko-KR" altLang="en-US" dirty="0"/>
              <a:t>트리를 구성하는 특성들을 무작위로 선택</a:t>
            </a:r>
            <a:endParaRPr lang="en-US" altLang="ko-KR" dirty="0"/>
          </a:p>
          <a:p>
            <a:pPr marL="176213" lvl="0" indent="0">
              <a:lnSpc>
                <a:spcPts val="2600"/>
              </a:lnSpc>
              <a:buFont typeface="Arial"/>
              <a:buNone/>
              <a:defRPr/>
            </a:pPr>
            <a:r>
              <a:rPr lang="ko-KR" altLang="en-US" dirty="0"/>
              <a:t>  </a:t>
            </a:r>
            <a:r>
              <a:rPr lang="en-US" altLang="ko-KR" dirty="0"/>
              <a:t>- </a:t>
            </a:r>
            <a:r>
              <a:rPr lang="ko-KR" altLang="en-US" dirty="0"/>
              <a:t>각 트리의 예측 결과를 모아 다수결 투표를 실시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A306F15-24F5-55CB-3E38-22ABC5E31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027" y="3101092"/>
            <a:ext cx="5753100" cy="21907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5DA9038-42A2-B949-3A1B-2465D436F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750" y="3101092"/>
            <a:ext cx="3892550" cy="156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919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87187" y="75146"/>
            <a:ext cx="8756805" cy="641350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맑은 고딕"/>
                <a:ea typeface="맑은 고딕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sz="3200">
                <a:latin typeface="나눔스퀘어 ExtraBold"/>
                <a:ea typeface="나눔스퀘어 ExtraBold"/>
              </a:rPr>
              <a:t>2. </a:t>
            </a:r>
            <a:r>
              <a:rPr lang="ko-KR" altLang="en-US" sz="3200">
                <a:latin typeface="나눔스퀘어 ExtraBold"/>
                <a:ea typeface="나눔스퀘어 ExtraBold"/>
              </a:rPr>
              <a:t>프로젝트 단계</a:t>
            </a:r>
            <a:endParaRPr lang="en-GB" altLang="ko-KR" sz="3200">
              <a:latin typeface="나눔스퀘어 ExtraBold"/>
              <a:ea typeface="나눔스퀘어 ExtraBold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39698" y="1431576"/>
            <a:ext cx="8987590" cy="1560158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 marL="360363" lvl="0" indent="-360363">
              <a:spcAft>
                <a:spcPts val="1200"/>
              </a:spcAft>
              <a:buClr>
                <a:srgbClr val="0070C0"/>
              </a:buClr>
              <a:buFontTx/>
              <a:buChar char="▀"/>
              <a:defRPr/>
            </a:pPr>
            <a:r>
              <a:rPr lang="en-US" altLang="ko-KR" dirty="0"/>
              <a:t>Step 6: </a:t>
            </a:r>
            <a:r>
              <a:rPr lang="ko-KR" altLang="en-US" b="1" dirty="0"/>
              <a:t>모델 선택 및 훈련</a:t>
            </a:r>
            <a:endParaRPr lang="ko-KR" altLang="en-US" dirty="0"/>
          </a:p>
          <a:p>
            <a:pPr marL="360363" lvl="0" indent="-184150">
              <a:lnSpc>
                <a:spcPts val="2600"/>
              </a:lnSpc>
              <a:buFont typeface="Arial"/>
              <a:buChar char="•"/>
              <a:defRPr/>
            </a:pPr>
            <a:r>
              <a:rPr lang="en-US" altLang="ko-KR" dirty="0" err="1"/>
              <a:t>AdaBoostClassifier</a:t>
            </a:r>
            <a:endParaRPr lang="ko-KR" altLang="en-US" dirty="0"/>
          </a:p>
          <a:p>
            <a:pPr marL="176213" lvl="0" indent="0">
              <a:lnSpc>
                <a:spcPts val="2600"/>
              </a:lnSpc>
              <a:buFont typeface="Arial"/>
              <a:buNone/>
              <a:defRPr/>
            </a:pPr>
            <a:r>
              <a:rPr lang="ko-KR" altLang="en-US" dirty="0"/>
              <a:t>  </a:t>
            </a:r>
            <a:r>
              <a:rPr lang="en-US" altLang="ko-KR" dirty="0"/>
              <a:t>-</a:t>
            </a:r>
            <a:r>
              <a:rPr lang="ko-KR" altLang="en-US" dirty="0"/>
              <a:t> 각각의 약한 학습기를 순차적으로 학습시켜 모델을 구성하는 방법</a:t>
            </a:r>
            <a:endParaRPr lang="en-US" altLang="ko-KR" dirty="0"/>
          </a:p>
          <a:p>
            <a:pPr marL="176213" lvl="0" indent="0">
              <a:lnSpc>
                <a:spcPts val="2600"/>
              </a:lnSpc>
              <a:buFont typeface="Arial"/>
              <a:buNone/>
              <a:defRPr/>
            </a:pPr>
            <a:r>
              <a:rPr lang="ko-KR" altLang="en-US" dirty="0"/>
              <a:t>  </a:t>
            </a:r>
            <a:r>
              <a:rPr lang="en-US" altLang="ko-KR" dirty="0"/>
              <a:t>- </a:t>
            </a:r>
            <a:r>
              <a:rPr lang="ko-KR" altLang="en-US" dirty="0"/>
              <a:t>이전 모델이 실패한 부분에 초점을 맞춰 새로운 모델을 훈련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CD4DBB-9757-B4B2-DA94-4E939654D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027" y="3101092"/>
            <a:ext cx="5800725" cy="22098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850DF53-84F7-967C-D595-EC72C8411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750" y="3101092"/>
            <a:ext cx="3892550" cy="156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3389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87187" y="75146"/>
            <a:ext cx="8756805" cy="641350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맑은 고딕"/>
                <a:ea typeface="맑은 고딕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sz="3200">
                <a:latin typeface="나눔스퀘어 ExtraBold"/>
                <a:ea typeface="나눔스퀘어 ExtraBold"/>
              </a:rPr>
              <a:t>2. </a:t>
            </a:r>
            <a:r>
              <a:rPr lang="ko-KR" altLang="en-US" sz="3200">
                <a:latin typeface="나눔스퀘어 ExtraBold"/>
                <a:ea typeface="나눔스퀘어 ExtraBold"/>
              </a:rPr>
              <a:t>프로젝트 단계</a:t>
            </a:r>
            <a:endParaRPr lang="en-GB" altLang="ko-KR" sz="3200">
              <a:latin typeface="나눔스퀘어 ExtraBold"/>
              <a:ea typeface="나눔스퀘어 ExtraBold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39698" y="1431576"/>
            <a:ext cx="8987590" cy="1225386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 marL="360363" lvl="0" indent="-360363">
              <a:spcAft>
                <a:spcPts val="1200"/>
              </a:spcAft>
              <a:buClr>
                <a:srgbClr val="0070C0"/>
              </a:buClr>
              <a:buFontTx/>
              <a:buChar char="▀"/>
              <a:defRPr/>
            </a:pPr>
            <a:r>
              <a:rPr lang="en-US" altLang="ko-KR" dirty="0"/>
              <a:t>Step 6: </a:t>
            </a:r>
            <a:r>
              <a:rPr lang="ko-KR" altLang="en-US" b="1" dirty="0"/>
              <a:t>모델 선택 및 훈련</a:t>
            </a:r>
            <a:endParaRPr lang="ko-KR" altLang="en-US" dirty="0"/>
          </a:p>
          <a:p>
            <a:pPr marL="360363" lvl="0" indent="-184150">
              <a:lnSpc>
                <a:spcPts val="2600"/>
              </a:lnSpc>
              <a:buFont typeface="Arial"/>
              <a:buChar char="•"/>
              <a:defRPr/>
            </a:pPr>
            <a:r>
              <a:rPr lang="en-US" altLang="ko-KR" dirty="0" err="1"/>
              <a:t>GradientBoostingClassifier</a:t>
            </a:r>
            <a:endParaRPr lang="ko-KR" altLang="en-US" dirty="0"/>
          </a:p>
          <a:p>
            <a:pPr marL="176213" lvl="0" indent="0">
              <a:lnSpc>
                <a:spcPts val="2600"/>
              </a:lnSpc>
              <a:buFont typeface="Arial"/>
              <a:buNone/>
              <a:defRPr/>
            </a:pPr>
            <a:r>
              <a:rPr lang="ko-KR" altLang="en-US" dirty="0"/>
              <a:t>  </a:t>
            </a:r>
            <a:r>
              <a:rPr lang="en-US" altLang="ko-KR" dirty="0"/>
              <a:t>-</a:t>
            </a:r>
            <a:r>
              <a:rPr lang="ko-KR" altLang="en-US" dirty="0"/>
              <a:t> 이전 트리의 오차를 최소화하도록 학습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74F2208-874D-196D-50EA-71DC2FBAB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026" y="3101092"/>
            <a:ext cx="5800725" cy="22098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6F397CD-4218-6B71-DF1F-7437C4A93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750" y="3094933"/>
            <a:ext cx="3892550" cy="156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0144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87187" y="75146"/>
            <a:ext cx="8756805" cy="641350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맑은 고딕"/>
                <a:ea typeface="맑은 고딕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sz="3200">
                <a:latin typeface="나눔스퀘어 ExtraBold"/>
                <a:ea typeface="나눔스퀘어 ExtraBold"/>
              </a:rPr>
              <a:t>2. </a:t>
            </a:r>
            <a:r>
              <a:rPr lang="ko-KR" altLang="en-US" sz="3200">
                <a:latin typeface="나눔스퀘어 ExtraBold"/>
                <a:ea typeface="나눔스퀘어 ExtraBold"/>
              </a:rPr>
              <a:t>프로젝트 단계</a:t>
            </a:r>
            <a:endParaRPr lang="en-GB" altLang="ko-KR" sz="3200">
              <a:latin typeface="나눔스퀘어 ExtraBold"/>
              <a:ea typeface="나눔스퀘어 ExtraBold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39698" y="1431576"/>
            <a:ext cx="8987590" cy="1560158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 marL="360363" lvl="0" indent="-360363">
              <a:spcAft>
                <a:spcPts val="1200"/>
              </a:spcAft>
              <a:buClr>
                <a:srgbClr val="0070C0"/>
              </a:buClr>
              <a:buFontTx/>
              <a:buChar char="▀"/>
              <a:defRPr/>
            </a:pPr>
            <a:r>
              <a:rPr lang="en-US" altLang="ko-KR" dirty="0"/>
              <a:t>Step 6: </a:t>
            </a:r>
            <a:r>
              <a:rPr lang="ko-KR" altLang="en-US" b="1" dirty="0"/>
              <a:t>모델 선택 및 훈련</a:t>
            </a:r>
            <a:endParaRPr lang="ko-KR" altLang="en-US" dirty="0"/>
          </a:p>
          <a:p>
            <a:pPr marL="360363" lvl="0" indent="-184150">
              <a:lnSpc>
                <a:spcPts val="2600"/>
              </a:lnSpc>
              <a:buFont typeface="Arial"/>
              <a:buChar char="•"/>
              <a:defRPr/>
            </a:pPr>
            <a:r>
              <a:rPr lang="en-US" altLang="ko-KR" dirty="0" err="1"/>
              <a:t>GaussianNB</a:t>
            </a:r>
            <a:endParaRPr lang="ko-KR" altLang="en-US" dirty="0"/>
          </a:p>
          <a:p>
            <a:pPr marL="176213" lvl="0" indent="0">
              <a:lnSpc>
                <a:spcPts val="2600"/>
              </a:lnSpc>
              <a:buFont typeface="Arial"/>
              <a:buNone/>
              <a:defRPr/>
            </a:pPr>
            <a:r>
              <a:rPr lang="ko-KR" altLang="en-US" dirty="0"/>
              <a:t>  </a:t>
            </a:r>
            <a:r>
              <a:rPr lang="en-US" altLang="ko-KR" dirty="0"/>
              <a:t>-</a:t>
            </a:r>
            <a:r>
              <a:rPr lang="ko-KR" altLang="en-US" dirty="0"/>
              <a:t> 주로 텍스트 분류와 같은 범주형 데이터에 사용</a:t>
            </a:r>
            <a:endParaRPr lang="en-US" altLang="ko-KR" dirty="0"/>
          </a:p>
          <a:p>
            <a:pPr marL="176213" lvl="0" indent="0">
              <a:lnSpc>
                <a:spcPts val="2600"/>
              </a:lnSpc>
              <a:buFont typeface="Arial"/>
              <a:buNone/>
              <a:defRPr/>
            </a:pPr>
            <a:r>
              <a:rPr lang="en-US" altLang="ko-KR" dirty="0"/>
              <a:t>  - </a:t>
            </a:r>
            <a:r>
              <a:rPr lang="ko-KR" altLang="en-US" dirty="0"/>
              <a:t>간단하고 빠르게 학습할 수 있으며</a:t>
            </a:r>
            <a:r>
              <a:rPr lang="en-US" altLang="ko-KR" dirty="0"/>
              <a:t>, </a:t>
            </a:r>
            <a:r>
              <a:rPr lang="ko-KR" altLang="en-US" dirty="0"/>
              <a:t>작은 데이터 셋에서도 잘 작동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9749A4D-F0A6-67D3-56FC-2304FE035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026" y="3094934"/>
            <a:ext cx="5800725" cy="22098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F3B7974-1465-F430-9C00-AEE924630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750" y="3094932"/>
            <a:ext cx="3892550" cy="156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1552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87187" y="75146"/>
            <a:ext cx="8756805" cy="641350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맑은 고딕"/>
                <a:ea typeface="맑은 고딕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sz="3200">
                <a:latin typeface="나눔스퀘어 ExtraBold"/>
                <a:ea typeface="나눔스퀘어 ExtraBold"/>
              </a:rPr>
              <a:t>2. </a:t>
            </a:r>
            <a:r>
              <a:rPr lang="ko-KR" altLang="en-US" sz="3200">
                <a:latin typeface="나눔스퀘어 ExtraBold"/>
                <a:ea typeface="나눔스퀘어 ExtraBold"/>
              </a:rPr>
              <a:t>프로젝트 단계</a:t>
            </a:r>
            <a:endParaRPr lang="en-GB" altLang="ko-KR" sz="3200">
              <a:latin typeface="나눔스퀘어 ExtraBold"/>
              <a:ea typeface="나눔스퀘어 ExtraBold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39698" y="1431576"/>
            <a:ext cx="10196602" cy="1558811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 marL="360363" lvl="0" indent="-360363">
              <a:spcAft>
                <a:spcPts val="1200"/>
              </a:spcAft>
              <a:buClr>
                <a:srgbClr val="0070C0"/>
              </a:buClr>
              <a:buFontTx/>
              <a:buChar char="▀"/>
              <a:defRPr/>
            </a:pPr>
            <a:r>
              <a:rPr lang="en-US" altLang="ko-KR" dirty="0"/>
              <a:t>Step 6: </a:t>
            </a:r>
            <a:r>
              <a:rPr lang="ko-KR" altLang="en-US" b="1" dirty="0"/>
              <a:t>모델 선택 및 훈련</a:t>
            </a:r>
            <a:endParaRPr lang="ko-KR" altLang="en-US" dirty="0"/>
          </a:p>
          <a:p>
            <a:pPr marL="360363" lvl="0" indent="-184150">
              <a:lnSpc>
                <a:spcPts val="2600"/>
              </a:lnSpc>
              <a:buFont typeface="Arial"/>
              <a:buChar char="•"/>
              <a:defRPr/>
            </a:pPr>
            <a:r>
              <a:rPr lang="en-US" altLang="ko-KR" dirty="0" err="1"/>
              <a:t>DecisionTreeClassifier</a:t>
            </a:r>
            <a:endParaRPr lang="ko-KR" altLang="en-US" dirty="0"/>
          </a:p>
          <a:p>
            <a:pPr marL="176213" lvl="0" indent="0">
              <a:lnSpc>
                <a:spcPts val="2600"/>
              </a:lnSpc>
              <a:buFont typeface="Arial"/>
              <a:buNone/>
              <a:defRPr/>
            </a:pPr>
            <a:r>
              <a:rPr lang="ko-KR" altLang="en-US" dirty="0"/>
              <a:t>  </a:t>
            </a:r>
            <a:r>
              <a:rPr lang="en-US" altLang="ko-KR" dirty="0"/>
              <a:t>-</a:t>
            </a:r>
            <a:r>
              <a:rPr lang="ko-KR" altLang="en-US" dirty="0"/>
              <a:t> 데이터를 기반으로 한 의사 결정 규칙을 학습하고</a:t>
            </a:r>
            <a:r>
              <a:rPr lang="en-US" altLang="ko-KR" dirty="0"/>
              <a:t>, </a:t>
            </a:r>
            <a:r>
              <a:rPr lang="ko-KR" altLang="en-US" dirty="0"/>
              <a:t>이를 사용하여 새로운 데이터 클래스를 예측</a:t>
            </a:r>
            <a:endParaRPr lang="en-US" altLang="ko-KR" dirty="0"/>
          </a:p>
          <a:p>
            <a:pPr marL="176213" lvl="0" indent="0">
              <a:lnSpc>
                <a:spcPts val="2600"/>
              </a:lnSpc>
              <a:buFont typeface="Arial"/>
              <a:buNone/>
              <a:defRPr/>
            </a:pPr>
            <a:r>
              <a:rPr lang="en-US" altLang="ko-KR" dirty="0"/>
              <a:t>  - </a:t>
            </a:r>
            <a:r>
              <a:rPr lang="ko-KR" altLang="en-US" dirty="0"/>
              <a:t>직관적이고</a:t>
            </a:r>
            <a:r>
              <a:rPr lang="en-US" altLang="ko-KR" dirty="0"/>
              <a:t> </a:t>
            </a:r>
            <a:r>
              <a:rPr lang="ko-KR" altLang="en-US" dirty="0"/>
              <a:t>해석하기 쉽지만 과적합의 위험이 있기 때문에 적절한 </a:t>
            </a:r>
            <a:r>
              <a:rPr lang="ko-KR" altLang="en-US" dirty="0" err="1"/>
              <a:t>하이퍼</a:t>
            </a:r>
            <a:r>
              <a:rPr lang="ko-KR" altLang="en-US" dirty="0"/>
              <a:t> 파라미터 튜닝 필요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783ED69-86CE-9583-4FAE-23E703540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026" y="3094932"/>
            <a:ext cx="5800725" cy="220980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F324069-2649-E283-C022-049F88BAD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750" y="3094932"/>
            <a:ext cx="3892550" cy="155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0442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87187" y="75146"/>
            <a:ext cx="8756805" cy="641350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맑은 고딕"/>
                <a:ea typeface="맑은 고딕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sz="3200">
                <a:latin typeface="나눔스퀘어 ExtraBold"/>
                <a:ea typeface="나눔스퀘어 ExtraBold"/>
              </a:rPr>
              <a:t>2. </a:t>
            </a:r>
            <a:r>
              <a:rPr lang="ko-KR" altLang="en-US" sz="3200">
                <a:latin typeface="나눔스퀘어 ExtraBold"/>
                <a:ea typeface="나눔스퀘어 ExtraBold"/>
              </a:rPr>
              <a:t>프로젝트 단계</a:t>
            </a:r>
            <a:endParaRPr lang="en-GB" altLang="ko-KR" sz="3200">
              <a:latin typeface="나눔스퀘어 ExtraBold"/>
              <a:ea typeface="나눔스퀘어 ExtraBold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39698" y="1431576"/>
            <a:ext cx="10196602" cy="1225386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 marL="360363" lvl="0" indent="-360363">
              <a:spcAft>
                <a:spcPts val="1200"/>
              </a:spcAft>
              <a:buClr>
                <a:srgbClr val="0070C0"/>
              </a:buClr>
              <a:buFontTx/>
              <a:buChar char="▀"/>
              <a:defRPr/>
            </a:pPr>
            <a:r>
              <a:rPr lang="en-US" altLang="ko-KR" dirty="0"/>
              <a:t>Step 6: </a:t>
            </a:r>
            <a:r>
              <a:rPr lang="ko-KR" altLang="en-US" b="1" dirty="0"/>
              <a:t>모델 선택 및 훈련</a:t>
            </a:r>
            <a:endParaRPr lang="ko-KR" altLang="en-US" dirty="0"/>
          </a:p>
          <a:p>
            <a:pPr marL="360363" lvl="0" indent="-184150">
              <a:lnSpc>
                <a:spcPts val="2600"/>
              </a:lnSpc>
              <a:buFont typeface="Arial"/>
              <a:buChar char="•"/>
              <a:defRPr/>
            </a:pPr>
            <a:r>
              <a:rPr lang="ko-KR" altLang="en-US" dirty="0"/>
              <a:t>성능 평가 및 결과 해석</a:t>
            </a:r>
          </a:p>
          <a:p>
            <a:pPr marL="176213" lvl="0" indent="0">
              <a:lnSpc>
                <a:spcPts val="2600"/>
              </a:lnSpc>
              <a:buFont typeface="Arial"/>
              <a:buNone/>
              <a:defRPr/>
            </a:pPr>
            <a:r>
              <a:rPr lang="ko-KR" altLang="en-US" dirty="0"/>
              <a:t>  </a:t>
            </a:r>
            <a:r>
              <a:rPr lang="en-US" altLang="ko-KR" dirty="0"/>
              <a:t>-</a:t>
            </a:r>
            <a:r>
              <a:rPr lang="ko-KR" altLang="en-US" dirty="0"/>
              <a:t> 대부분의 지표에서 </a:t>
            </a:r>
            <a:r>
              <a:rPr lang="en-US" altLang="ko-KR" dirty="0" err="1"/>
              <a:t>RandomForestClassifier</a:t>
            </a:r>
            <a:r>
              <a:rPr lang="ko-KR" altLang="en-US" dirty="0"/>
              <a:t>가 가장 뛰어남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059642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A3CFA588-28E2-309C-D989-D5CAE32173FF}"/>
              </a:ext>
            </a:extLst>
          </p:cNvPr>
          <p:cNvSpPr txBox="1">
            <a:spLocks noChangeArrowheads="1"/>
          </p:cNvSpPr>
          <p:nvPr/>
        </p:nvSpPr>
        <p:spPr>
          <a:xfrm>
            <a:off x="387187" y="75146"/>
            <a:ext cx="8756805" cy="641350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개요</a:t>
            </a:r>
            <a:endParaRPr lang="en-GB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20083" y="1310995"/>
            <a:ext cx="8756805" cy="1225386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 marL="360363" indent="-360363">
              <a:spcAft>
                <a:spcPts val="1200"/>
              </a:spcAft>
              <a:buClr>
                <a:srgbClr val="0070C0"/>
              </a:buClr>
              <a:buFontTx/>
              <a:buChar char="▀"/>
            </a:pPr>
            <a:r>
              <a:rPr lang="ko-KR" altLang="en-US" dirty="0"/>
              <a:t>프로젝트 목표 및 문제 정의</a:t>
            </a:r>
            <a:endParaRPr lang="en-US" altLang="ko-KR" dirty="0"/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이상 기온 현상으로 인하여 지구촌의 물 기근 문제 가속화</a:t>
            </a:r>
            <a:endParaRPr lang="en-US" altLang="ko-KR" dirty="0"/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물의 성분을 통해 음용수와 비음용수 분류하고</a:t>
            </a:r>
            <a:r>
              <a:rPr lang="en-US" altLang="ko-KR" dirty="0"/>
              <a:t>, </a:t>
            </a:r>
            <a:r>
              <a:rPr lang="ko-KR" altLang="en-US" dirty="0"/>
              <a:t>음용수를 물 기근 국가에 지원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DF3478A-71B3-113F-3C94-FA0BF7400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1091" y="2625934"/>
            <a:ext cx="5201376" cy="324364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8B93D4A-C5C8-C0DD-700E-49260B116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533" y="2625933"/>
            <a:ext cx="4328160" cy="324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674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A3CFA588-28E2-309C-D989-D5CAE32173FF}"/>
              </a:ext>
            </a:extLst>
          </p:cNvPr>
          <p:cNvSpPr txBox="1">
            <a:spLocks noChangeArrowheads="1"/>
          </p:cNvSpPr>
          <p:nvPr/>
        </p:nvSpPr>
        <p:spPr>
          <a:xfrm>
            <a:off x="387187" y="75146"/>
            <a:ext cx="8756805" cy="641350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개요</a:t>
            </a:r>
            <a:endParaRPr lang="en-GB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20083" y="1310995"/>
            <a:ext cx="8756805" cy="2892509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 marL="360363" indent="-360363">
              <a:spcAft>
                <a:spcPts val="1200"/>
              </a:spcAft>
              <a:buClr>
                <a:srgbClr val="0070C0"/>
              </a:buClr>
              <a:buFontTx/>
              <a:buChar char="▀"/>
            </a:pPr>
            <a:r>
              <a:rPr lang="ko-KR" altLang="en-US" dirty="0"/>
              <a:t>사용한 데이터셋 소개</a:t>
            </a:r>
            <a:endParaRPr lang="en-US" altLang="ko-KR" dirty="0"/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물에 포함된 성분과 안전여부를 나타낸 컬럼으로 구성</a:t>
            </a:r>
            <a:endParaRPr lang="en-US" altLang="ko-KR" dirty="0"/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Kaggle</a:t>
            </a:r>
            <a:r>
              <a:rPr lang="ko-KR" altLang="en-US" dirty="0"/>
              <a:t>에 업로드 된 데이터셋 활용</a:t>
            </a:r>
            <a:endParaRPr lang="en-US" altLang="ko-KR" dirty="0"/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8000</a:t>
            </a:r>
            <a:r>
              <a:rPr lang="ko-KR" altLang="en-US" dirty="0"/>
              <a:t>개의 행</a:t>
            </a:r>
            <a:endParaRPr lang="en-US" altLang="ko-KR" dirty="0"/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is_safe</a:t>
            </a:r>
            <a:r>
              <a:rPr lang="en-US" altLang="ko-KR" dirty="0"/>
              <a:t> </a:t>
            </a:r>
            <a:r>
              <a:rPr lang="ko-KR" altLang="en-US" dirty="0"/>
              <a:t>변수는 </a:t>
            </a:r>
            <a:r>
              <a:rPr lang="en-US" altLang="ko-KR" dirty="0"/>
              <a:t>Boolean </a:t>
            </a:r>
            <a:r>
              <a:rPr lang="ko-KR" altLang="en-US" dirty="0"/>
              <a:t>형식</a:t>
            </a:r>
            <a:r>
              <a:rPr lang="en-US" altLang="ko-KR" dirty="0"/>
              <a:t>, </a:t>
            </a:r>
            <a:r>
              <a:rPr lang="ko-KR" altLang="en-US" dirty="0"/>
              <a:t>나머지 특성은 실수형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4AC96F-8A17-D368-28D3-3FB714F02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502" y="2204303"/>
            <a:ext cx="9350996" cy="70106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E73AD6A-D68D-CBBD-04F9-C5B0ADE76034}"/>
              </a:ext>
            </a:extLst>
          </p:cNvPr>
          <p:cNvSpPr/>
          <p:nvPr/>
        </p:nvSpPr>
        <p:spPr>
          <a:xfrm>
            <a:off x="920082" y="4072874"/>
            <a:ext cx="8756805" cy="1322849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 marL="360363" indent="-360363">
              <a:spcAft>
                <a:spcPts val="1200"/>
              </a:spcAft>
              <a:buClr>
                <a:srgbClr val="0070C0"/>
              </a:buClr>
              <a:buFontTx/>
              <a:buChar char="▀"/>
            </a:pPr>
            <a:endParaRPr lang="en-US" altLang="ko-KR" dirty="0"/>
          </a:p>
          <a:p>
            <a:pPr marL="360363" indent="-360363">
              <a:spcAft>
                <a:spcPts val="1200"/>
              </a:spcAft>
              <a:buClr>
                <a:srgbClr val="0070C0"/>
              </a:buClr>
              <a:buFontTx/>
              <a:buChar char="▀"/>
            </a:pPr>
            <a:r>
              <a:rPr lang="ko-KR" altLang="en-US" dirty="0"/>
              <a:t>예측하려는 특성</a:t>
            </a:r>
            <a:r>
              <a:rPr lang="en-US" altLang="ko-KR" dirty="0"/>
              <a:t>(</a:t>
            </a:r>
            <a:r>
              <a:rPr lang="ko-KR" altLang="en-US" dirty="0"/>
              <a:t>종속 변수</a:t>
            </a:r>
            <a:r>
              <a:rPr lang="en-US" altLang="ko-KR" dirty="0"/>
              <a:t>)</a:t>
            </a: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음용수로 활용이 가능한지 여부를 나태내는 </a:t>
            </a:r>
            <a:r>
              <a:rPr lang="en-US" altLang="ko-KR" dirty="0" err="1"/>
              <a:t>is_safe</a:t>
            </a:r>
            <a:r>
              <a:rPr lang="en-US" altLang="ko-KR" dirty="0"/>
              <a:t> </a:t>
            </a:r>
            <a:r>
              <a:rPr lang="ko-KR" altLang="en-US" dirty="0"/>
              <a:t>변수 예측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50292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A3CFA588-28E2-309C-D989-D5CAE32173FF}"/>
              </a:ext>
            </a:extLst>
          </p:cNvPr>
          <p:cNvSpPr txBox="1">
            <a:spLocks noChangeArrowheads="1"/>
          </p:cNvSpPr>
          <p:nvPr/>
        </p:nvSpPr>
        <p:spPr>
          <a:xfrm>
            <a:off x="387187" y="75146"/>
            <a:ext cx="8756805" cy="641350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개요</a:t>
            </a:r>
            <a:endParaRPr lang="en-GB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20083" y="1310995"/>
            <a:ext cx="8756805" cy="816941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 marL="360363" indent="-360363">
              <a:spcAft>
                <a:spcPts val="1200"/>
              </a:spcAft>
              <a:buClr>
                <a:srgbClr val="0070C0"/>
              </a:buClr>
              <a:buFontTx/>
              <a:buChar char="▀"/>
            </a:pPr>
            <a:r>
              <a:rPr lang="ko-KR" altLang="en-US" dirty="0"/>
              <a:t>특성</a:t>
            </a:r>
            <a:r>
              <a:rPr lang="en-US" altLang="ko-KR" dirty="0"/>
              <a:t>(</a:t>
            </a:r>
            <a:r>
              <a:rPr lang="ko-KR" altLang="en-US" dirty="0"/>
              <a:t>독립 변수</a:t>
            </a:r>
            <a:r>
              <a:rPr lang="en-US" altLang="ko-KR" dirty="0"/>
              <a:t>)</a:t>
            </a:r>
            <a:r>
              <a:rPr lang="ko-KR" altLang="en-US" dirty="0"/>
              <a:t>의 목록과 설명</a:t>
            </a:r>
            <a:endParaRPr lang="en-US" altLang="ko-KR" dirty="0"/>
          </a:p>
          <a:p>
            <a:pPr marL="360363" indent="-184150">
              <a:buFont typeface="Arial" panose="020B0604020202020204" pitchFamily="34" charset="0"/>
              <a:buChar char="•"/>
            </a:pPr>
            <a:endParaRPr lang="en-US" altLang="ko-KR" sz="1500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8BFA055-0CF9-92B1-9A4C-9BA11E7338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602311"/>
              </p:ext>
            </p:extLst>
          </p:nvPr>
        </p:nvGraphicFramePr>
        <p:xfrm>
          <a:off x="1234485" y="1731212"/>
          <a:ext cx="8128000" cy="4160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00785">
                  <a:extLst>
                    <a:ext uri="{9D8B030D-6E8A-4147-A177-3AD203B41FA5}">
                      <a16:colId xmlns:a16="http://schemas.microsoft.com/office/drawing/2014/main" val="2218179778"/>
                    </a:ext>
                  </a:extLst>
                </a:gridCol>
                <a:gridCol w="6627215">
                  <a:extLst>
                    <a:ext uri="{9D8B030D-6E8A-4147-A177-3AD203B41FA5}">
                      <a16:colId xmlns:a16="http://schemas.microsoft.com/office/drawing/2014/main" val="482208528"/>
                    </a:ext>
                  </a:extLst>
                </a:gridCol>
              </a:tblGrid>
              <a:tr h="2062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특성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11535"/>
                  </a:ext>
                </a:extLst>
              </a:tr>
              <a:tr h="2062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/>
                        <a:t>aluminium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리터 당 물 속의 알루미늄 수준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362227"/>
                  </a:ext>
                </a:extLst>
              </a:tr>
              <a:tr h="2062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ammonia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리터 당 물 속의 암모니아 수준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845753"/>
                  </a:ext>
                </a:extLst>
              </a:tr>
              <a:tr h="2062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arsenic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리터 당 물 속의 비소 수준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215766"/>
                  </a:ext>
                </a:extLst>
              </a:tr>
              <a:tr h="2062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barium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리터 당 물 속의 바륨 수준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455098"/>
                  </a:ext>
                </a:extLst>
              </a:tr>
              <a:tr h="2062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cadmium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리터 당 물 속의 카드뮴 수준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936510"/>
                  </a:ext>
                </a:extLst>
              </a:tr>
              <a:tr h="2062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chloramine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리터 당 물 속의 </a:t>
                      </a:r>
                      <a:r>
                        <a:rPr lang="ko-KR" altLang="en-US" sz="1500" dirty="0" err="1"/>
                        <a:t>클로라민</a:t>
                      </a:r>
                      <a:r>
                        <a:rPr lang="ko-KR" altLang="en-US" sz="1500" dirty="0"/>
                        <a:t> 수준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777150"/>
                  </a:ext>
                </a:extLst>
              </a:tr>
              <a:tr h="2062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chromium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리터 당 물 속의 크롬 수준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326489"/>
                  </a:ext>
                </a:extLst>
              </a:tr>
              <a:tr h="2062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copper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리터 당 물 속의 구리 수준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930347"/>
                  </a:ext>
                </a:extLst>
              </a:tr>
              <a:tr h="2062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/>
                        <a:t>flouride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리터 당 물 속의 불소 수준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547838"/>
                  </a:ext>
                </a:extLst>
              </a:tr>
              <a:tr h="2062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bacteria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박테리아 비율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705617"/>
                  </a:ext>
                </a:extLst>
              </a:tr>
              <a:tr h="2062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viruses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바이러스 비율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437217"/>
                  </a:ext>
                </a:extLst>
              </a:tr>
              <a:tr h="2062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lead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err="1"/>
                        <a:t>리터당</a:t>
                      </a:r>
                      <a:r>
                        <a:rPr lang="ko-KR" altLang="en-US" sz="1500" dirty="0"/>
                        <a:t> 물 속의 납 수준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05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6819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A3CFA588-28E2-309C-D989-D5CAE32173FF}"/>
              </a:ext>
            </a:extLst>
          </p:cNvPr>
          <p:cNvSpPr txBox="1">
            <a:spLocks noChangeArrowheads="1"/>
          </p:cNvSpPr>
          <p:nvPr/>
        </p:nvSpPr>
        <p:spPr>
          <a:xfrm>
            <a:off x="387187" y="75146"/>
            <a:ext cx="8756805" cy="641350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개요</a:t>
            </a:r>
            <a:endParaRPr lang="en-GB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20083" y="1310995"/>
            <a:ext cx="8756805" cy="816941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 marL="360363" indent="-360363">
              <a:spcAft>
                <a:spcPts val="1200"/>
              </a:spcAft>
              <a:buClr>
                <a:srgbClr val="0070C0"/>
              </a:buClr>
              <a:buFontTx/>
              <a:buChar char="▀"/>
            </a:pPr>
            <a:r>
              <a:rPr lang="ko-KR" altLang="en-US" dirty="0"/>
              <a:t>특성</a:t>
            </a:r>
            <a:r>
              <a:rPr lang="en-US" altLang="ko-KR" dirty="0"/>
              <a:t>(</a:t>
            </a:r>
            <a:r>
              <a:rPr lang="ko-KR" altLang="en-US" dirty="0"/>
              <a:t>독립 변수</a:t>
            </a:r>
            <a:r>
              <a:rPr lang="en-US" altLang="ko-KR" dirty="0"/>
              <a:t>)</a:t>
            </a:r>
            <a:r>
              <a:rPr lang="ko-KR" altLang="en-US" dirty="0"/>
              <a:t>의 목록과 설명 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</a:p>
          <a:p>
            <a:pPr marL="360363" indent="-184150">
              <a:buFont typeface="Arial" panose="020B0604020202020204" pitchFamily="34" charset="0"/>
              <a:buChar char="•"/>
            </a:pPr>
            <a:endParaRPr lang="en-US" altLang="ko-KR" sz="1500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8BFA055-0CF9-92B1-9A4C-9BA11E7338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875539"/>
              </p:ext>
            </p:extLst>
          </p:nvPr>
        </p:nvGraphicFramePr>
        <p:xfrm>
          <a:off x="1234485" y="1731212"/>
          <a:ext cx="8128000" cy="2880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00785">
                  <a:extLst>
                    <a:ext uri="{9D8B030D-6E8A-4147-A177-3AD203B41FA5}">
                      <a16:colId xmlns:a16="http://schemas.microsoft.com/office/drawing/2014/main" val="2218179778"/>
                    </a:ext>
                  </a:extLst>
                </a:gridCol>
                <a:gridCol w="6627215">
                  <a:extLst>
                    <a:ext uri="{9D8B030D-6E8A-4147-A177-3AD203B41FA5}">
                      <a16:colId xmlns:a16="http://schemas.microsoft.com/office/drawing/2014/main" val="482208528"/>
                    </a:ext>
                  </a:extLst>
                </a:gridCol>
              </a:tblGrid>
              <a:tr h="2062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특성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11535"/>
                  </a:ext>
                </a:extLst>
              </a:tr>
              <a:tr h="2062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nitrates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리터 당 물 속의 질산염 수준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362227"/>
                  </a:ext>
                </a:extLst>
              </a:tr>
              <a:tr h="2062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nitrites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리터 당 물 속의 </a:t>
                      </a:r>
                      <a:r>
                        <a:rPr lang="ko-KR" altLang="en-US" sz="1500" dirty="0" err="1"/>
                        <a:t>아질산염</a:t>
                      </a:r>
                      <a:r>
                        <a:rPr lang="ko-KR" altLang="en-US" sz="1500" dirty="0"/>
                        <a:t> 수준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948867"/>
                  </a:ext>
                </a:extLst>
              </a:tr>
              <a:tr h="2062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mercury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리터 당 물 속의 수은 수준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845753"/>
                  </a:ext>
                </a:extLst>
              </a:tr>
              <a:tr h="2062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perchlorate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리터 당 물 속의 </a:t>
                      </a:r>
                      <a:r>
                        <a:rPr lang="ko-KR" altLang="en-US" sz="1500" dirty="0" err="1"/>
                        <a:t>과염소산염</a:t>
                      </a:r>
                      <a:r>
                        <a:rPr lang="ko-KR" altLang="en-US" sz="1500" dirty="0"/>
                        <a:t> 수준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215766"/>
                  </a:ext>
                </a:extLst>
              </a:tr>
              <a:tr h="2062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radium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리터 당 물 속의 라듐 수준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455098"/>
                  </a:ext>
                </a:extLst>
              </a:tr>
              <a:tr h="2062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selenium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리터 당 물 속의 셀레늄 수준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936510"/>
                  </a:ext>
                </a:extLst>
              </a:tr>
              <a:tr h="2062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silver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리터 당 물 속의 은 수준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777150"/>
                  </a:ext>
                </a:extLst>
              </a:tr>
              <a:tr h="2062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uranium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리터 당 물 속의 우라늄 수준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326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1483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A3CFA588-28E2-309C-D989-D5CAE32173FF}"/>
              </a:ext>
            </a:extLst>
          </p:cNvPr>
          <p:cNvSpPr txBox="1">
            <a:spLocks noChangeArrowheads="1"/>
          </p:cNvSpPr>
          <p:nvPr/>
        </p:nvSpPr>
        <p:spPr>
          <a:xfrm>
            <a:off x="387187" y="75146"/>
            <a:ext cx="8756805" cy="641350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단계</a:t>
            </a:r>
            <a:endParaRPr lang="en-GB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09553" y="1522012"/>
            <a:ext cx="11060900" cy="2560431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 marL="360363" indent="-360363">
              <a:spcAft>
                <a:spcPts val="1200"/>
              </a:spcAft>
              <a:buClr>
                <a:srgbClr val="0070C0"/>
              </a:buClr>
              <a:buFontTx/>
              <a:buChar char="▀"/>
            </a:pPr>
            <a:r>
              <a:rPr lang="en-US" altLang="ko-KR" dirty="0"/>
              <a:t>Step 1: </a:t>
            </a:r>
            <a:r>
              <a:rPr lang="ko-KR" altLang="en-US" b="1" dirty="0"/>
              <a:t>훈련 세트와 테스트 세트 만들기</a:t>
            </a:r>
            <a:endParaRPr lang="en-US" altLang="ko-KR" b="1" dirty="0"/>
          </a:p>
          <a:p>
            <a:pPr marL="176213">
              <a:lnSpc>
                <a:spcPts val="2600"/>
              </a:lnSpc>
            </a:pPr>
            <a:r>
              <a:rPr lang="ko-KR" altLang="en-US" dirty="0"/>
              <a:t>데이터 분할 </a:t>
            </a:r>
            <a:r>
              <a:rPr lang="en-US" altLang="ko-KR" dirty="0"/>
              <a:t>: </a:t>
            </a:r>
            <a:r>
              <a:rPr lang="ko-KR" altLang="en-US" dirty="0"/>
              <a:t>특성</a:t>
            </a:r>
            <a:r>
              <a:rPr lang="en-US" altLang="ko-KR" dirty="0"/>
              <a:t>(</a:t>
            </a:r>
            <a:r>
              <a:rPr lang="ko-KR" altLang="en-US" dirty="0"/>
              <a:t>모델이 학습해야 하는 입력 데이터</a:t>
            </a:r>
            <a:r>
              <a:rPr lang="en-US" altLang="ko-KR" dirty="0"/>
              <a:t>)</a:t>
            </a:r>
            <a:r>
              <a:rPr lang="ko-KR" altLang="en-US" dirty="0"/>
              <a:t>과 타겟 변수</a:t>
            </a:r>
            <a:r>
              <a:rPr lang="en-US" altLang="ko-KR" dirty="0"/>
              <a:t>(</a:t>
            </a:r>
            <a:r>
              <a:rPr lang="ko-KR" altLang="en-US" dirty="0"/>
              <a:t>모델이 예측하거나 분류해야 하는 출력 값</a:t>
            </a:r>
            <a:r>
              <a:rPr lang="en-US" altLang="ko-KR" dirty="0"/>
              <a:t>) </a:t>
            </a:r>
            <a:r>
              <a:rPr lang="ko-KR" altLang="en-US" dirty="0"/>
              <a:t>분리</a:t>
            </a:r>
            <a:endParaRPr lang="en-US" altLang="ko-KR" dirty="0"/>
          </a:p>
          <a:p>
            <a:pPr marL="176213">
              <a:lnSpc>
                <a:spcPts val="2600"/>
              </a:lnSpc>
            </a:pPr>
            <a:r>
              <a:rPr lang="ko-KR" altLang="en-US" sz="1800" b="0" dirty="0"/>
              <a:t>분할 비율 </a:t>
            </a:r>
            <a:r>
              <a:rPr lang="en-US" altLang="ko-KR" sz="1800" b="0" dirty="0"/>
              <a:t>: </a:t>
            </a:r>
            <a:r>
              <a:rPr lang="ko-KR" altLang="en-US" sz="1800" b="0" dirty="0"/>
              <a:t>훈련 세트</a:t>
            </a:r>
            <a:r>
              <a:rPr lang="en-US" altLang="ko-KR" sz="1800" b="0" dirty="0"/>
              <a:t>(80%), </a:t>
            </a:r>
            <a:r>
              <a:rPr lang="ko-KR" altLang="en-US" sz="1800" b="0" dirty="0"/>
              <a:t>테스트 세트</a:t>
            </a:r>
            <a:r>
              <a:rPr lang="en-US" altLang="ko-KR" sz="1800" b="0" dirty="0"/>
              <a:t>(20%)</a:t>
            </a:r>
            <a:r>
              <a:rPr lang="ko-KR" altLang="en-US" sz="1800" b="0" dirty="0"/>
              <a:t>로 할당 후 진행</a:t>
            </a:r>
          </a:p>
          <a:p>
            <a:pPr marL="176213">
              <a:lnSpc>
                <a:spcPts val="2600"/>
              </a:lnSpc>
            </a:pPr>
            <a:endParaRPr lang="ko-KR" altLang="en-US" dirty="0"/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ko-KR" altLang="en-US" dirty="0"/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3" name="그림 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2BBDA406-C95F-9868-C18E-E0A1FDB07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255" y="2935988"/>
            <a:ext cx="9333333" cy="2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012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DA218A9-7E10-C3F8-8AB9-79FFCF41B3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1025" y="1924597"/>
            <a:ext cx="10153352" cy="627018"/>
          </a:xfrm>
        </p:spPr>
        <p:txBody>
          <a:bodyPr/>
          <a:lstStyle/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ko-KR" altLang="en-US" sz="1800" b="0" dirty="0">
                <a:latin typeface="+mn-lt"/>
              </a:rPr>
              <a:t>데이터 피처들의 기초 통계량 </a:t>
            </a:r>
            <a:endParaRPr lang="en-US" altLang="ko-KR" sz="1800" b="0" dirty="0">
              <a:latin typeface="+mn-lt"/>
            </a:endParaRPr>
          </a:p>
          <a:p>
            <a:pPr marL="0" indent="0">
              <a:buNone/>
            </a:pPr>
            <a:endParaRPr lang="ko-KR" altLang="en-US" dirty="0">
              <a:latin typeface="+mn-lt"/>
            </a:endParaRPr>
          </a:p>
        </p:txBody>
      </p:sp>
      <p:pic>
        <p:nvPicPr>
          <p:cNvPr id="4" name="그림 3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FF562A34-7931-E5E1-4554-6E75F3D6D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109" y="2443314"/>
            <a:ext cx="9466667" cy="314285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B15FA2B-A01D-291C-53A4-F904942A6D2B}"/>
              </a:ext>
            </a:extLst>
          </p:cNvPr>
          <p:cNvSpPr/>
          <p:nvPr/>
        </p:nvSpPr>
        <p:spPr>
          <a:xfrm>
            <a:off x="809553" y="1522012"/>
            <a:ext cx="11060900" cy="432220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 marL="360363" indent="-360363">
              <a:spcAft>
                <a:spcPts val="1200"/>
              </a:spcAft>
              <a:buClr>
                <a:srgbClr val="0070C0"/>
              </a:buClr>
              <a:buFontTx/>
              <a:buChar char="▀"/>
            </a:pPr>
            <a:r>
              <a:rPr lang="en-US" altLang="ko-KR" dirty="0"/>
              <a:t>Step 2: </a:t>
            </a:r>
            <a:r>
              <a:rPr lang="ko-KR" altLang="en-US" b="1" dirty="0"/>
              <a:t>데이터 탐색 및 시각화</a:t>
            </a:r>
            <a:endParaRPr lang="ko-KR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ABCEB22-830C-09F8-25BC-F8889C3EAEFF}"/>
              </a:ext>
            </a:extLst>
          </p:cNvPr>
          <p:cNvSpPr txBox="1">
            <a:spLocks noChangeArrowheads="1"/>
          </p:cNvSpPr>
          <p:nvPr/>
        </p:nvSpPr>
        <p:spPr>
          <a:xfrm>
            <a:off x="387187" y="75146"/>
            <a:ext cx="8756805" cy="641350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단계</a:t>
            </a:r>
            <a:endParaRPr lang="en-GB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743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918B505-82C3-76CD-311A-FBE03D2D76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ko-KR" altLang="en-US" sz="1800" b="0" dirty="0">
                <a:latin typeface="Avenir Next LT Pro (본문)"/>
              </a:rPr>
              <a:t>히스토그램</a:t>
            </a:r>
            <a:r>
              <a:rPr lang="en-US" altLang="ko-KR" sz="1800" b="0" dirty="0">
                <a:latin typeface="Avenir Next LT Pro (본문)"/>
              </a:rPr>
              <a:t>, </a:t>
            </a:r>
            <a:r>
              <a:rPr lang="ko-KR" altLang="en-US" sz="1800" b="0" dirty="0">
                <a:latin typeface="Avenir Next LT Pro (본문)"/>
              </a:rPr>
              <a:t>상자 그림</a:t>
            </a:r>
            <a:r>
              <a:rPr lang="en-US" altLang="ko-KR" sz="1800" b="0" dirty="0">
                <a:latin typeface="Avenir Next LT Pro (본문)"/>
              </a:rPr>
              <a:t>(Box Plot) </a:t>
            </a:r>
            <a:r>
              <a:rPr lang="ko-KR" altLang="en-US" sz="1800" b="0" dirty="0">
                <a:latin typeface="Avenir Next LT Pro (본문)"/>
              </a:rPr>
              <a:t>등을 사용한 피처들의 데이터 분포 시각화</a:t>
            </a:r>
          </a:p>
          <a:p>
            <a:endParaRPr lang="ko-KR" altLang="en-US" dirty="0">
              <a:latin typeface="Avenir Next LT Pro (본문)"/>
            </a:endParaRPr>
          </a:p>
        </p:txBody>
      </p:sp>
      <p:pic>
        <p:nvPicPr>
          <p:cNvPr id="4" name="그림 3" descr="도표, 평면도, 지도, 텍스트이(가) 표시된 사진&#10;&#10;자동 생성된 설명">
            <a:extLst>
              <a:ext uri="{FF2B5EF4-FFF2-40B4-BE49-F238E27FC236}">
                <a16:creationId xmlns:a16="http://schemas.microsoft.com/office/drawing/2014/main" id="{263EB11C-5DE1-639A-2C7C-8B3454D0B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9845" y="2152833"/>
            <a:ext cx="5953112" cy="3906162"/>
          </a:xfrm>
          <a:prstGeom prst="rect">
            <a:avLst/>
          </a:prstGeom>
        </p:spPr>
      </p:pic>
      <p:pic>
        <p:nvPicPr>
          <p:cNvPr id="6" name="그림 5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07CA5D2C-BA01-BDCC-50F5-53FDD7685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340" y="2086143"/>
            <a:ext cx="3276190" cy="134285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CAC1336-B036-C6FA-9928-9C85B1F6E3BD}"/>
              </a:ext>
            </a:extLst>
          </p:cNvPr>
          <p:cNvSpPr txBox="1">
            <a:spLocks noChangeArrowheads="1"/>
          </p:cNvSpPr>
          <p:nvPr/>
        </p:nvSpPr>
        <p:spPr>
          <a:xfrm>
            <a:off x="387187" y="75146"/>
            <a:ext cx="8756805" cy="641350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단계</a:t>
            </a:r>
            <a:endParaRPr lang="en-GB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430744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AccentBoxVTI">
    <a:dk1>
      <a:srgbClr val="000000"/>
    </a:dk1>
    <a:lt1>
      <a:sysClr val="window" lastClr="FFFFFF"/>
    </a:lt1>
    <a:dk2>
      <a:srgbClr val="262626"/>
    </a:dk2>
    <a:lt2>
      <a:srgbClr val="FFFFFF"/>
    </a:lt2>
    <a:accent1>
      <a:srgbClr val="F5A700"/>
    </a:accent1>
    <a:accent2>
      <a:srgbClr val="00A5AB"/>
    </a:accent2>
    <a:accent3>
      <a:srgbClr val="09963B"/>
    </a:accent3>
    <a:accent4>
      <a:srgbClr val="E64823"/>
    </a:accent4>
    <a:accent5>
      <a:srgbClr val="9C6A6A"/>
    </a:accent5>
    <a:accent6>
      <a:srgbClr val="824F8C"/>
    </a:accent6>
    <a:hlink>
      <a:srgbClr val="2998E3"/>
    </a:hlink>
    <a:folHlink>
      <a:srgbClr val="7F723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745</Words>
  <Application>Microsoft Office PowerPoint</Application>
  <PresentationFormat>와이드스크린</PresentationFormat>
  <Paragraphs>156</Paragraphs>
  <Slides>26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7" baseType="lpstr">
      <vt:lpstr>Avenir Next LT Pro (본문)</vt:lpstr>
      <vt:lpstr>굴림체</vt:lpstr>
      <vt:lpstr>나눔스퀘어</vt:lpstr>
      <vt:lpstr>나눔스퀘어 Bold</vt:lpstr>
      <vt:lpstr>나눔스퀘어 ExtraBold</vt:lpstr>
      <vt:lpstr>맑은 고딕</vt:lpstr>
      <vt:lpstr>Arial</vt:lpstr>
      <vt:lpstr>Avenir Next LT Pro</vt:lpstr>
      <vt:lpstr>Calibri</vt:lpstr>
      <vt:lpstr>Wingdings</vt:lpstr>
      <vt:lpstr>AccentBoxVTI</vt:lpstr>
      <vt:lpstr>물 기근 국가 음용수 공급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인공지능</dc:title>
  <dc:creator>jae kim</dc:creator>
  <cp:lastModifiedBy>형욱 이</cp:lastModifiedBy>
  <cp:revision>600</cp:revision>
  <dcterms:created xsi:type="dcterms:W3CDTF">2023-07-03T05:14:07Z</dcterms:created>
  <dcterms:modified xsi:type="dcterms:W3CDTF">2023-11-19T11:53:39Z</dcterms:modified>
  <cp:version/>
</cp:coreProperties>
</file>