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5" r:id="rId5"/>
    <p:sldId id="266" r:id="rId6"/>
    <p:sldId id="273" r:id="rId7"/>
    <p:sldId id="274" r:id="rId8"/>
    <p:sldId id="268" r:id="rId9"/>
    <p:sldId id="269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F5F84C2A-979B-422C-BC4F-9C0849C623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8CB8344-AEAE-48F2-838C-E03E67A25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2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14FCF-A225-0D30-A603-1DC25D8F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05107-73A3-6C68-83DB-94118904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CF74F-FFEB-101B-C4C1-CA072FA6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289D-3228-81D6-58DF-D6F2C26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ECC9-F727-3A9E-68B9-4FBA2CD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D3D7-3379-1A4F-6004-DCCA2BF8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5408F-EBBD-6236-CAE7-5F8B0A2C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0E5AE-6C30-E9F3-FC21-CAE6E0A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3680F-B6BC-9372-9B30-2F317138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99D5-790A-043A-C7E0-B7AC69E4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EAF48-437A-AE15-7AF8-C72137E15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30B75-5BB0-D2B2-92C0-B2949DB3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B6674-782E-DE89-2826-33364E88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18D7D-5B15-3072-B4CF-18459170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148A8-43A1-8F89-9721-9CF06FD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6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ABC4-1311-E55F-6A9E-0C486FDF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DA76F-A2AC-A690-DA9D-D2472245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2272B-EC6C-B381-FA2C-78DE68D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D8406-41BC-F42D-2B60-005426E9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9C135-957A-F7BC-2CB6-81C7EEC8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6150-94CE-B9F1-01AE-E7FB8E7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06979-5D0B-DE7A-4E1C-428C9951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557D5-687A-6064-7E8C-5A5BC90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15387-8AD5-9F4C-948F-608F5D0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3605B-6B49-B8F5-60CE-0FD5D958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AF3E-6201-0FC1-2C6F-D8E3367B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80087-18D6-232F-4E71-750F61E8C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FD439-2232-714E-7C7D-DD8881DA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52867-C93A-048E-09F4-1930AE9A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3924-E37E-5D04-E4DB-81471AAD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39376-97FF-C7BC-06DB-94C1062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E7EA-A7E7-DC2E-A01B-A55EECCD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3E65-77DD-CFE1-4D97-3BB729C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0E5FC-10D2-BDAC-E984-7A237159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7CD250-0B94-80FD-7650-67E6FFB4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565C5-E540-7435-0F69-50116B0D8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8C9B8-F997-0F3E-F3EE-7D80D974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88841E-F93F-9156-0421-F14C00AC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9F52B3-A54A-6961-9BC9-FCC560B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4AA24-3AAF-435C-1E8B-44BA0C53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A3EA4-A2D1-995C-952F-8BFF92AC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F20DE-457C-592B-961D-A2D040D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997E4-1A59-84D1-A35E-A29C49EE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A85B8-8BAE-8226-5569-05DE404F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E08E52-94E3-0092-9DF8-D0267964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2DE8F-E3BF-4CAA-225D-EBA4D20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FD6B-704A-8C72-30AD-4372EAC2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8707D-8E63-A317-4054-82F2679F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666E1-0A11-1A8B-2104-70ABC710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728C-3B6E-D1B6-ED64-C53BC81C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BD052-DAF2-CDBE-FD20-CF05C3E6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69E1A-7DC3-9815-4BFD-4BFA75B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F2CB9-3D5A-3050-D762-7C2F63E1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1E0A1-588D-6ADA-D84C-974294211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E5575-3B67-1DA7-BE8C-DF270B28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9864F-E631-CA96-D593-730238C5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2D6AC-6EA2-1E4D-2C1B-0D339972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E2344-E892-551A-8FD4-351480D8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658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06065-5F40-7DDE-9F02-15393BA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907E6-7B3C-D8DB-97D9-F3DC3646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456B4-F10B-4E40-2825-3D1F012E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74BE5-FD39-9D95-05BF-B129EE1D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8A914-EC70-F1F1-21A7-E2D89D3B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571676"/>
            <a:ext cx="9144000" cy="1093767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어프렌티스 프로젝트</a:t>
            </a:r>
            <a:endParaRPr lang="ko-KR" altLang="en-US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424D1-5DBA-1E55-A85C-9448B050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599" y="4929042"/>
            <a:ext cx="3142871" cy="1018407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/>
              <a:t>2023254006</a:t>
            </a:r>
          </a:p>
          <a:p>
            <a:pPr algn="r"/>
            <a:r>
              <a:rPr lang="ko-KR" altLang="en-US" sz="3200" dirty="0"/>
              <a:t>이선경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6310" y="2968511"/>
            <a:ext cx="3827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프로젝트 중간평가</a:t>
            </a:r>
            <a:endParaRPr lang="ko-KR" altLang="en-US" sz="28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6A921C-F3B8-62E2-211A-1FF5D9C41C8A}"/>
              </a:ext>
            </a:extLst>
          </p:cNvPr>
          <p:cNvCxnSpPr>
            <a:cxnSpLocks/>
          </p:cNvCxnSpPr>
          <p:nvPr/>
        </p:nvCxnSpPr>
        <p:spPr>
          <a:xfrm>
            <a:off x="3136817" y="2753244"/>
            <a:ext cx="30096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A96711-6546-4F35-AA74-972CEAA2EACE}"/>
              </a:ext>
            </a:extLst>
          </p:cNvPr>
          <p:cNvCxnSpPr>
            <a:cxnSpLocks/>
          </p:cNvCxnSpPr>
          <p:nvPr/>
        </p:nvCxnSpPr>
        <p:spPr>
          <a:xfrm>
            <a:off x="6096000" y="2753244"/>
            <a:ext cx="3009647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0A72C0A-1179-39BC-C587-E157D75FCB09}"/>
              </a:ext>
            </a:extLst>
          </p:cNvPr>
          <p:cNvCxnSpPr>
            <a:cxnSpLocks/>
          </p:cNvCxnSpPr>
          <p:nvPr/>
        </p:nvCxnSpPr>
        <p:spPr>
          <a:xfrm>
            <a:off x="3687877" y="86536"/>
            <a:ext cx="1071846" cy="144123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BD4857-E28C-3163-2990-B5552FF9B98D}"/>
              </a:ext>
            </a:extLst>
          </p:cNvPr>
          <p:cNvCxnSpPr>
            <a:cxnSpLocks/>
          </p:cNvCxnSpPr>
          <p:nvPr/>
        </p:nvCxnSpPr>
        <p:spPr>
          <a:xfrm>
            <a:off x="5732662" y="2952245"/>
            <a:ext cx="2309213" cy="310504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391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06.</a:t>
            </a:r>
            <a:r>
              <a:rPr lang="ko-KR" altLang="en-US" sz="2400"/>
              <a:t> 사용자 정의 변환기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 정의 변환기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6550" y="1787525"/>
            <a:ext cx="4724400" cy="28511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1776" y="1743075"/>
            <a:ext cx="3663950" cy="25717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79064391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619" y="1003168"/>
            <a:ext cx="2852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CONTENS</a:t>
            </a:r>
            <a:endParaRPr lang="ko-KR" altLang="en-US" sz="4000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7D16F1-B05F-1006-7FC5-69BA541AE1D2}"/>
              </a:ext>
            </a:extLst>
          </p:cNvPr>
          <p:cNvCxnSpPr>
            <a:cxnSpLocks/>
          </p:cNvCxnSpPr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4404" y="1806715"/>
            <a:ext cx="5121198" cy="436358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01. </a:t>
            </a:r>
            <a:r>
              <a:rPr lang="ko-KR" altLang="en-US" sz="2400">
                <a:solidFill>
                  <a:srgbClr val="ff0000"/>
                </a:solidFill>
              </a:rPr>
              <a:t>데이터 선정</a:t>
            </a:r>
            <a:endParaRPr lang="ko-KR" altLang="en-US" sz="240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02.</a:t>
            </a:r>
            <a:r>
              <a:rPr lang="ko-KR" altLang="en-US" sz="2400">
                <a:solidFill>
                  <a:srgbClr val="ff0000"/>
                </a:solidFill>
              </a:rPr>
              <a:t> 데이터 이해 및 시각화</a:t>
            </a:r>
            <a:endParaRPr lang="ko-KR" altLang="en-US" sz="240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03.</a:t>
            </a:r>
            <a:r>
              <a:rPr lang="ko-KR" altLang="en-US" sz="2400">
                <a:solidFill>
                  <a:srgbClr val="ff0000"/>
                </a:solidFill>
              </a:rPr>
              <a:t> 데이터 전처리</a:t>
            </a:r>
            <a:endParaRPr lang="ko-KR" altLang="en-US" sz="240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04,</a:t>
            </a:r>
            <a:r>
              <a:rPr lang="ko-KR" altLang="en-US" sz="2400">
                <a:solidFill>
                  <a:srgbClr val="ff0000"/>
                </a:solidFill>
              </a:rPr>
              <a:t> 텍스트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ko-KR" altLang="en-US" sz="2400">
                <a:solidFill>
                  <a:srgbClr val="ff0000"/>
                </a:solidFill>
              </a:rPr>
              <a:t> 범주형 특성</a:t>
            </a:r>
            <a:endParaRPr lang="ko-KR" altLang="en-US" sz="240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05.</a:t>
            </a:r>
            <a:r>
              <a:rPr lang="ko-KR" altLang="en-US" sz="2400">
                <a:solidFill>
                  <a:srgbClr val="ff0000"/>
                </a:solidFill>
              </a:rPr>
              <a:t> 특성 스케일링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및 변환</a:t>
            </a:r>
            <a:endParaRPr lang="ko-KR" altLang="en-US" sz="240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rgbClr val="ff0000"/>
                </a:solidFill>
              </a:rPr>
              <a:t>06.</a:t>
            </a:r>
            <a:r>
              <a:rPr lang="ko-KR" altLang="en-US" sz="2400">
                <a:solidFill>
                  <a:srgbClr val="ff0000"/>
                </a:solidFill>
              </a:rPr>
              <a:t> 사용자 정의 변환기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07.</a:t>
            </a:r>
            <a:r>
              <a:rPr lang="ko-KR" altLang="en-US" sz="2400">
                <a:solidFill>
                  <a:schemeClr val="tx1"/>
                </a:solidFill>
              </a:rPr>
              <a:t> 변환 파이프라인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08.</a:t>
            </a:r>
            <a:r>
              <a:rPr lang="ko-KR" altLang="en-US" sz="2400">
                <a:solidFill>
                  <a:schemeClr val="tx1"/>
                </a:solidFill>
              </a:rPr>
              <a:t> 모델 선택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  <a:r>
              <a:rPr lang="ko-KR" altLang="en-US" sz="2400">
                <a:solidFill>
                  <a:schemeClr val="tx1"/>
                </a:solidFill>
              </a:rPr>
              <a:t> 훈련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09.</a:t>
            </a:r>
            <a:r>
              <a:rPr lang="ko-KR" altLang="en-US" sz="2400">
                <a:solidFill>
                  <a:schemeClr val="tx1"/>
                </a:solidFill>
              </a:rPr>
              <a:t> 모델 세부 튜닝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72622" y="2068325"/>
            <a:ext cx="621767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95998" y="2530136"/>
            <a:ext cx="523253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0"/>
          <p:cNvCxnSpPr/>
          <p:nvPr/>
        </p:nvCxnSpPr>
        <p:spPr>
          <a:xfrm>
            <a:off x="5647335" y="3028745"/>
            <a:ext cx="5687414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0"/>
          <p:cNvCxnSpPr/>
          <p:nvPr/>
        </p:nvCxnSpPr>
        <p:spPr>
          <a:xfrm>
            <a:off x="6618272" y="3521966"/>
            <a:ext cx="471647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0"/>
          <p:cNvCxnSpPr/>
          <p:nvPr/>
        </p:nvCxnSpPr>
        <p:spPr>
          <a:xfrm>
            <a:off x="6433951" y="4004770"/>
            <a:ext cx="4900799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0"/>
          <p:cNvCxnSpPr/>
          <p:nvPr/>
        </p:nvCxnSpPr>
        <p:spPr>
          <a:xfrm>
            <a:off x="6114003" y="4513386"/>
            <a:ext cx="522074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0"/>
          <p:cNvCxnSpPr/>
          <p:nvPr/>
        </p:nvCxnSpPr>
        <p:spPr>
          <a:xfrm>
            <a:off x="5936195" y="5002132"/>
            <a:ext cx="5398554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0"/>
          <p:cNvCxnSpPr/>
          <p:nvPr/>
        </p:nvCxnSpPr>
        <p:spPr>
          <a:xfrm>
            <a:off x="5727171" y="6031036"/>
            <a:ext cx="560757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0"/>
          <p:cNvCxnSpPr/>
          <p:nvPr/>
        </p:nvCxnSpPr>
        <p:spPr>
          <a:xfrm>
            <a:off x="5936195" y="5484732"/>
            <a:ext cx="5398554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743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01. </a:t>
            </a:r>
            <a:r>
              <a:rPr lang="ko-KR" altLang="en-US" sz="2400"/>
              <a:t>데이터 선정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8714838" cy="22813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선정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남산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1,2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 터널 교통 혼잡 통행 정보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목표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남산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1,2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 터널 교통 혼잡 통행 정보를 기반으로 요일별 미납차량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미납차량미징수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미납율 분석을 통해 교통 요금 관리 및 감소 전략을 개발하는 것이 목표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비즈니스 문제 이해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교통 요금 미납에 따른 손실을 줄이고 교통 효율성을 높이는 것이 주요 관심사임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02.</a:t>
            </a:r>
            <a:r>
              <a:rPr lang="ko-KR" altLang="en-US" sz="2400"/>
              <a:t> 데이터 이해 및 시각화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이해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7469" y="1746647"/>
            <a:ext cx="6286500" cy="37338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" name="TextBox 2"/>
          <p:cNvSpPr txBox="1"/>
          <p:nvPr/>
        </p:nvSpPr>
        <p:spPr>
          <a:xfrm>
            <a:off x="1962143" y="5852496"/>
            <a:ext cx="7716250" cy="33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합계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미징수차량소계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미납차량미징수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면제차량소계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환불건수 등의 필드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24808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02.</a:t>
            </a:r>
            <a:r>
              <a:rPr lang="ko-KR" altLang="en-US" sz="2400"/>
              <a:t> 데이터 이해 및 시각화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시각화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870" y="1769665"/>
            <a:ext cx="5459129" cy="412749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4360" y="991054"/>
            <a:ext cx="5670550" cy="54038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66521495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03.</a:t>
            </a:r>
            <a:r>
              <a:rPr lang="ko-KR" altLang="en-US" sz="2400"/>
              <a:t> 데이터 전처리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결측치 확인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6474" y="1562100"/>
            <a:ext cx="2982892" cy="16128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1727192" y="3260575"/>
            <a:ext cx="2458450" cy="33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결측치 없음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299477" y="4019161"/>
            <a:ext cx="2286999" cy="331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임의 결측치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4348" y="4683124"/>
            <a:ext cx="8176638" cy="12954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84113313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04.</a:t>
            </a:r>
            <a:r>
              <a:rPr lang="ko-KR" altLang="en-US" sz="2400"/>
              <a:t> 텍스트</a:t>
            </a:r>
            <a:r>
              <a:rPr lang="en-US" altLang="ko-KR" sz="2400"/>
              <a:t>,</a:t>
            </a:r>
            <a:r>
              <a:rPr lang="ko-KR" altLang="en-US" sz="2400"/>
              <a:t> 범주형 특성 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OneHotEncoder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1123" y="1616074"/>
            <a:ext cx="4603750" cy="446405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7391394" y="1946125"/>
            <a:ext cx="4192000" cy="62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10000"/>
              </a:lnSpc>
              <a:buNone/>
              <a:defRPr/>
            </a:pPr>
            <a:r>
              <a:rPr lang="ko-KR" altLang="en-US" sz="1600" baseline="0">
                <a:solidFill>
                  <a:srgbClr val="000000"/>
                </a:solidFill>
              </a:rPr>
              <a:t> </a:t>
            </a:r>
            <a:r>
              <a:rPr lang="en-US" altLang="ko-KR" sz="1600" baseline="0">
                <a:solidFill>
                  <a:srgbClr val="000000"/>
                </a:solidFill>
              </a:rPr>
              <a:t>1)</a:t>
            </a:r>
            <a:r>
              <a:rPr lang="ko-KR" altLang="en-US" sz="1600" baseline="0">
                <a:solidFill>
                  <a:srgbClr val="000000"/>
                </a:solidFill>
              </a:rPr>
              <a:t> 각 날짜를 독립적인 이진 변수로 변환</a:t>
            </a:r>
            <a:endParaRPr lang="ko-KR" altLang="en-US" sz="1600" baseline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None/>
              <a:defRPr/>
            </a:pPr>
            <a:r>
              <a:rPr lang="ko-KR" altLang="en-US" sz="1600" baseline="0">
                <a:solidFill>
                  <a:srgbClr val="000000"/>
                </a:solidFill>
              </a:rPr>
              <a:t> </a:t>
            </a:r>
            <a:r>
              <a:rPr lang="en-US" altLang="ko-KR" sz="1600" baseline="0">
                <a:solidFill>
                  <a:srgbClr val="000000"/>
                </a:solidFill>
              </a:rPr>
              <a:t>2)</a:t>
            </a:r>
            <a:r>
              <a:rPr lang="ko-KR" altLang="en-US" sz="1600" baseline="0">
                <a:solidFill>
                  <a:srgbClr val="000000"/>
                </a:solidFill>
              </a:rPr>
              <a:t> 순서 정보 고려 </a:t>
            </a:r>
            <a:r>
              <a:rPr lang="en-US" altLang="ko-KR" sz="1600" baseline="0">
                <a:solidFill>
                  <a:srgbClr val="000000"/>
                </a:solidFill>
              </a:rPr>
              <a:t>X</a:t>
            </a:r>
            <a:endParaRPr lang="en-US" altLang="ko-KR" sz="16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2203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05.</a:t>
            </a:r>
            <a:r>
              <a:rPr lang="ko-KR" altLang="en-US" sz="2400"/>
              <a:t> 특성 스케일링 및 변환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125" y="1603374"/>
            <a:ext cx="5683249" cy="418464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특성 스케일링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756880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06.</a:t>
            </a:r>
            <a:r>
              <a:rPr lang="ko-KR" altLang="en-US" sz="2400"/>
              <a:t> 사용자 정의 변환기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 정의 변환기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4" y="1562100"/>
            <a:ext cx="3981450" cy="45974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1676" y="1038225"/>
            <a:ext cx="1758950" cy="49720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63025" y="1260475"/>
            <a:ext cx="1187450" cy="137794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55735643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>와이드스크린</ep:PresentationFormat>
  <ep:Paragraphs>42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어프렌티스 프로젝트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2023-04-09T13:30:31.000</dcterms:created>
  <dc:creator>이 선경</dc:creator>
  <cp:lastModifiedBy>sk</cp:lastModifiedBy>
  <dcterms:modified xsi:type="dcterms:W3CDTF">2023-10-22T11:10:39.311</dcterms:modified>
  <cp:revision>266</cp:revision>
  <dc:title>산업인공지능개론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