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65" r:id="rId5"/>
    <p:sldId id="266" r:id="rId6"/>
    <p:sldId id="279" r:id="rId7"/>
    <p:sldId id="273" r:id="rId8"/>
    <p:sldId id="280" r:id="rId9"/>
    <p:sldId id="274" r:id="rId10"/>
    <p:sldId id="281" r:id="rId11"/>
    <p:sldId id="268" r:id="rId12"/>
    <p:sldId id="284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2" y="7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F5F84C2A-979B-422C-BC4F-9C0849C623B0}" type="datetime1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88CB8344-AEAE-48F2-838C-E03E67A25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723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14FCF-A225-0D30-A603-1DC25D8FC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05107-73A3-6C68-83DB-94118904C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CF74F-FFEB-101B-C4C1-CA072FA6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4289D-3228-81D6-58DF-D6F2C26B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ECC9-F727-3A9E-68B9-4FBA2CD5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8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D3D7-3379-1A4F-6004-DCCA2BF8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5408F-EBBD-6236-CAE7-5F8B0A2C0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0E5AE-6C30-E9F3-FC21-CAE6E0A9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3680F-B6BC-9372-9B30-2F317138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B99D5-790A-043A-C7E0-B7AC69E4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6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FEAF48-437A-AE15-7AF8-C72137E15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30B75-5BB0-D2B2-92C0-B2949DB3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B6674-782E-DE89-2826-33364E88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18D7D-5B15-3072-B4CF-18459170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148A8-43A1-8F89-9721-9CF06FDA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6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BABC4-1311-E55F-6A9E-0C486FDF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DA76F-A2AC-A690-DA9D-D2472245F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2272B-EC6C-B381-FA2C-78DE68D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D8406-41BC-F42D-2B60-005426E9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9C135-957A-F7BC-2CB6-81C7EEC8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4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6150-94CE-B9F1-01AE-E7FB8E7B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06979-5D0B-DE7A-4E1C-428C9951E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557D5-687A-6064-7E8C-5A5BC90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15387-8AD5-9F4C-948F-608F5D0A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3605B-6B49-B8F5-60CE-0FD5D958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8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2AF3E-6201-0FC1-2C6F-D8E3367B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80087-18D6-232F-4E71-750F61E8C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FD439-2232-714E-7C7D-DD8881DA9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52867-C93A-048E-09F4-1930AE9A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B3924-E37E-5D04-E4DB-81471AAD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39376-97FF-C7BC-06DB-94C1062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6E7EA-A7E7-DC2E-A01B-A55EECCD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A3E65-77DD-CFE1-4D97-3BB729CB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0E5FC-10D2-BDAC-E984-7A237159B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7CD250-0B94-80FD-7650-67E6FFB47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565C5-E540-7435-0F69-50116B0D8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38C9B8-F997-0F3E-F3EE-7D80D974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88841E-F93F-9156-0421-F14C00AC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9F52B3-A54A-6961-9BC9-FCC560B3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4AA24-3AAF-435C-1E8B-44BA0C53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DA3EA4-A2D1-995C-952F-8BFF92AC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F20DE-457C-592B-961D-A2D040D4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F997E4-1A59-84D1-A35E-A29C49EE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5A85B8-8BAE-8226-5569-05DE404F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E08E52-94E3-0092-9DF8-D0267964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2DE8F-E3BF-4CAA-225D-EBA4D20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6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7FD6B-704A-8C72-30AD-4372EAC2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8707D-8E63-A317-4054-82F2679F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666E1-0A11-1A8B-2104-70ABC7104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E728C-3B6E-D1B6-ED64-C53BC81C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BD052-DAF2-CDBE-FD20-CF05C3E6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69E1A-7DC3-9815-4BFD-4BFA75B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F2CB9-3D5A-3050-D762-7C2F63E1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1E0A1-588D-6ADA-D84C-974294211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E5575-3B67-1DA7-BE8C-DF270B280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9864F-E631-CA96-D593-730238C5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2D6AC-6EA2-1E4D-2C1B-0D339972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E2344-E892-551A-8FD4-351480D8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6588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06065-5F40-7DDE-9F02-15393BA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907E6-7B3C-D8DB-97D9-F3DC3646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456B4-F10B-4E40-2825-3D1F012E7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CD0A-58EC-4375-8A5A-30668944268C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74BE5-FD39-9D95-05BF-B129EE1D4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8A914-EC70-F1F1-21A7-E2D89D3BB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73E1-908B-4CAF-B4E3-60F4CE2B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1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571676"/>
            <a:ext cx="9144000" cy="1093767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산업 빅데이터 분석 실제</a:t>
            </a:r>
            <a:endParaRPr lang="ko-KR" altLang="en-US" b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424D1-5DBA-1E55-A85C-9448B0503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0599" y="4929042"/>
            <a:ext cx="3142871" cy="1018407"/>
          </a:xfrm>
        </p:spPr>
        <p:txBody>
          <a:bodyPr>
            <a:noAutofit/>
          </a:bodyPr>
          <a:lstStyle/>
          <a:p>
            <a:pPr algn="r"/>
            <a:r>
              <a:rPr lang="en-US" altLang="ko-KR" sz="3200" dirty="0"/>
              <a:t>2023254006</a:t>
            </a:r>
          </a:p>
          <a:p>
            <a:pPr algn="r"/>
            <a:r>
              <a:rPr lang="ko-KR" altLang="en-US" sz="3200" dirty="0"/>
              <a:t>이선경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6310" y="2968511"/>
            <a:ext cx="3827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/>
              <a:t>로또 번호 예측</a:t>
            </a:r>
            <a:endParaRPr lang="ko-KR" altLang="en-US" sz="28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6A921C-F3B8-62E2-211A-1FF5D9C41C8A}"/>
              </a:ext>
            </a:extLst>
          </p:cNvPr>
          <p:cNvCxnSpPr>
            <a:cxnSpLocks/>
          </p:cNvCxnSpPr>
          <p:nvPr/>
        </p:nvCxnSpPr>
        <p:spPr>
          <a:xfrm>
            <a:off x="3136817" y="2753244"/>
            <a:ext cx="300964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A96711-6546-4F35-AA74-972CEAA2EACE}"/>
              </a:ext>
            </a:extLst>
          </p:cNvPr>
          <p:cNvCxnSpPr>
            <a:cxnSpLocks/>
          </p:cNvCxnSpPr>
          <p:nvPr/>
        </p:nvCxnSpPr>
        <p:spPr>
          <a:xfrm>
            <a:off x="6096000" y="2753244"/>
            <a:ext cx="3009647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0A72C0A-1179-39BC-C587-E157D75FCB09}"/>
              </a:ext>
            </a:extLst>
          </p:cNvPr>
          <p:cNvCxnSpPr>
            <a:cxnSpLocks/>
          </p:cNvCxnSpPr>
          <p:nvPr/>
        </p:nvCxnSpPr>
        <p:spPr>
          <a:xfrm>
            <a:off x="3687877" y="86536"/>
            <a:ext cx="1071846" cy="144123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BD4857-E28C-3163-2990-B5552FF9B98D}"/>
              </a:ext>
            </a:extLst>
          </p:cNvPr>
          <p:cNvCxnSpPr>
            <a:cxnSpLocks/>
          </p:cNvCxnSpPr>
          <p:nvPr/>
        </p:nvCxnSpPr>
        <p:spPr>
          <a:xfrm>
            <a:off x="5732662" y="2952245"/>
            <a:ext cx="2309213" cy="310504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9391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05.</a:t>
            </a:r>
            <a:r>
              <a:rPr lang="ko-KR" altLang="en-US" sz="2400"/>
              <a:t> 모델 선택 및 훈련 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3876941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RandomForestRegressor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선택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54414" y="3514088"/>
            <a:ext cx="4192000" cy="35115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10000"/>
              </a:lnSpc>
              <a:buNone/>
              <a:defRPr/>
            </a:pPr>
            <a:r>
              <a:rPr lang="ko-KR" altLang="en-US" sz="1600" baseline="0">
                <a:solidFill>
                  <a:srgbClr val="000000"/>
                </a:solidFill>
              </a:rPr>
              <a:t>랜덤 포레스트 모델 생성</a:t>
            </a:r>
            <a:r>
              <a:rPr lang="en-US" altLang="ko-KR" sz="1600" baseline="0">
                <a:solidFill>
                  <a:srgbClr val="000000"/>
                </a:solidFill>
              </a:rPr>
              <a:t>,</a:t>
            </a:r>
            <a:r>
              <a:rPr lang="ko-KR" altLang="en-US" sz="1600" baseline="0">
                <a:solidFill>
                  <a:srgbClr val="000000"/>
                </a:solidFill>
              </a:rPr>
              <a:t> 훈련</a:t>
            </a:r>
            <a:endParaRPr lang="ko-KR" altLang="en-US" sz="1600" baseline="0">
              <a:solidFill>
                <a:srgbClr val="0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2557" y="1954823"/>
            <a:ext cx="4635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22034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05.</a:t>
            </a:r>
            <a:r>
              <a:rPr lang="ko-KR" altLang="en-US" sz="2400"/>
              <a:t> 모델 선택 및 훈련 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6" y="1155311"/>
            <a:ext cx="3891595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훈련 세트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테스트 세트 성능 비교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7700" y="1700059"/>
            <a:ext cx="3956049" cy="18478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7948" y="3615599"/>
            <a:ext cx="4637343" cy="29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5691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06.</a:t>
            </a:r>
            <a:r>
              <a:rPr lang="ko-KR" altLang="en-US" sz="2400"/>
              <a:t> 결과와 결론 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6" y="1155311"/>
            <a:ext cx="3891595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1097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회차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_2023.12.09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로또 번호 예측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5123" y="4192227"/>
            <a:ext cx="4042995" cy="19049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6988" y="1838427"/>
            <a:ext cx="4794249" cy="2222500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4615016" y="3819217"/>
            <a:ext cx="221226" cy="1843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228051" y="3812035"/>
            <a:ext cx="221226" cy="1843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79997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619" y="1003168"/>
            <a:ext cx="2852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/>
              <a:t>CONTENS</a:t>
            </a:r>
            <a:endParaRPr lang="ko-KR" altLang="en-US" sz="4000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57D16F1-B05F-1006-7FC5-69BA541AE1D2}"/>
              </a:ext>
            </a:extLst>
          </p:cNvPr>
          <p:cNvCxnSpPr>
            <a:cxnSpLocks/>
          </p:cNvCxnSpPr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54404" y="1806715"/>
            <a:ext cx="5121198" cy="2944355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chemeClr val="tx1"/>
                </a:solidFill>
              </a:rPr>
              <a:t>01. </a:t>
            </a:r>
            <a:r>
              <a:rPr lang="ko-KR" altLang="en-US" sz="2400">
                <a:solidFill>
                  <a:schemeClr val="tx1"/>
                </a:solidFill>
              </a:rPr>
              <a:t>데이터 선정</a:t>
            </a:r>
            <a:endParaRPr lang="ko-KR" altLang="en-US" sz="240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chemeClr val="tx1"/>
                </a:solidFill>
              </a:rPr>
              <a:t>02.</a:t>
            </a:r>
            <a:r>
              <a:rPr lang="ko-KR" altLang="en-US" sz="2400">
                <a:solidFill>
                  <a:schemeClr val="tx1"/>
                </a:solidFill>
              </a:rPr>
              <a:t> 훈련 세트와 테스트 세트 만들기</a:t>
            </a:r>
            <a:endParaRPr lang="ko-KR" altLang="en-US" sz="240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chemeClr val="tx1"/>
                </a:solidFill>
              </a:rPr>
              <a:t>03.</a:t>
            </a:r>
            <a:r>
              <a:rPr lang="ko-KR" altLang="en-US" sz="2400">
                <a:solidFill>
                  <a:schemeClr val="tx1"/>
                </a:solidFill>
              </a:rPr>
              <a:t> 데이터 탐색 및 시각화</a:t>
            </a:r>
            <a:endParaRPr lang="ko-KR" altLang="en-US" sz="240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chemeClr val="tx1"/>
                </a:solidFill>
              </a:rPr>
              <a:t>04.</a:t>
            </a:r>
            <a:r>
              <a:rPr lang="ko-KR" altLang="en-US" sz="2400">
                <a:solidFill>
                  <a:schemeClr val="tx1"/>
                </a:solidFill>
              </a:rPr>
              <a:t> 데이터 전처리</a:t>
            </a:r>
            <a:endParaRPr lang="en-US" altLang="ko-KR" sz="240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chemeClr val="tx1"/>
                </a:solidFill>
              </a:rPr>
              <a:t>05.</a:t>
            </a:r>
            <a:r>
              <a:rPr lang="ko-KR" altLang="en-US" sz="2400">
                <a:solidFill>
                  <a:schemeClr val="tx1"/>
                </a:solidFill>
              </a:rPr>
              <a:t> 모델 선택 및 훈련</a:t>
            </a:r>
            <a:endParaRPr lang="en-US" altLang="ko-KR" sz="2400">
              <a:solidFill>
                <a:schemeClr val="tx1"/>
              </a:solidFill>
            </a:endParaRPr>
          </a:p>
          <a:p>
            <a:pPr lvl="0">
              <a:lnSpc>
                <a:spcPct val="130000"/>
              </a:lnSpc>
              <a:defRPr/>
            </a:pPr>
            <a:r>
              <a:rPr lang="en-US" altLang="ko-KR" sz="2400">
                <a:solidFill>
                  <a:schemeClr val="tx1"/>
                </a:solidFill>
              </a:rPr>
              <a:t>06.</a:t>
            </a:r>
            <a:r>
              <a:rPr lang="ko-KR" altLang="en-US" sz="2400">
                <a:solidFill>
                  <a:schemeClr val="tx1"/>
                </a:solidFill>
              </a:rPr>
              <a:t> 결과와 결론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072622" y="2068325"/>
            <a:ext cx="6217677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393777" y="2530136"/>
            <a:ext cx="3934757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0"/>
          <p:cNvCxnSpPr/>
          <p:nvPr/>
        </p:nvCxnSpPr>
        <p:spPr>
          <a:xfrm>
            <a:off x="6429292" y="3028744"/>
            <a:ext cx="4905457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0"/>
          <p:cNvCxnSpPr/>
          <p:nvPr/>
        </p:nvCxnSpPr>
        <p:spPr>
          <a:xfrm>
            <a:off x="5357796" y="3521965"/>
            <a:ext cx="5976954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0"/>
          <p:cNvCxnSpPr/>
          <p:nvPr/>
        </p:nvCxnSpPr>
        <p:spPr>
          <a:xfrm>
            <a:off x="6093934" y="4004769"/>
            <a:ext cx="524081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0"/>
          <p:cNvCxnSpPr/>
          <p:nvPr/>
        </p:nvCxnSpPr>
        <p:spPr>
          <a:xfrm>
            <a:off x="6114003" y="4513386"/>
            <a:ext cx="522074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1743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01. </a:t>
            </a:r>
            <a:r>
              <a:rPr lang="ko-KR" altLang="en-US" sz="2400"/>
              <a:t>데이터 선정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8714838" cy="3014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 선정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20221207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20210424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로또 당첨 번호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Keggle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업로드 된 데이터셋 활용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960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데이터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목표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로또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 당첨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종속 변수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num1- num6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변수 예측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74157" y="4881563"/>
            <a:ext cx="6108700" cy="869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01.</a:t>
            </a:r>
            <a:r>
              <a:rPr lang="ko-KR" altLang="en-US" sz="2400"/>
              <a:t> 데이터 선정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 이해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2431591" y="5672203"/>
            <a:ext cx="6457590" cy="33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lottery,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data, num1, num2, num3, num4, num5, num6, bonus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18328" y="1593850"/>
            <a:ext cx="4330700" cy="18351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58911" y="3608614"/>
            <a:ext cx="43815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087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7460256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02.</a:t>
            </a:r>
            <a:r>
              <a:rPr lang="ko-KR" altLang="en-US" sz="2400"/>
              <a:t> 훈련 세트와 테스트 세트 만들기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 분할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943431" y="1624075"/>
            <a:ext cx="6457590" cy="106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특성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모델이 학습해야 하는 입력 데이터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타겟 변수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모델이 예측 해야 하는 출력 값 분리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분할 비율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훈련 세트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(80%),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테스트 세트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(20%)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할당 후 진행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3778" y="2991258"/>
            <a:ext cx="644525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9869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03.</a:t>
            </a:r>
            <a:r>
              <a:rPr lang="ko-KR" altLang="en-US" sz="2400"/>
              <a:t> 데이터 탐색 및 시각화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 시각화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3442" y="1587499"/>
            <a:ext cx="6216650" cy="1841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36332" y="3429000"/>
            <a:ext cx="5765800" cy="31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1495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03.</a:t>
            </a:r>
            <a:r>
              <a:rPr lang="ko-KR" altLang="en-US" sz="2400"/>
              <a:t> 데이터 탐색 및 시각화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 시각화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9650" y="1818820"/>
            <a:ext cx="3848100" cy="19684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9461" y="1392138"/>
            <a:ext cx="6817632" cy="45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9243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04.</a:t>
            </a:r>
            <a:r>
              <a:rPr lang="ko-KR" altLang="en-US" sz="2400"/>
              <a:t> 데이터 전처리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결측치 확인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250875" y="1817394"/>
            <a:ext cx="1765723" cy="33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결측치 없음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1389" y="1720393"/>
            <a:ext cx="1341437" cy="22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3313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432" y="275074"/>
            <a:ext cx="4010845" cy="446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/>
              <a:t>04.</a:t>
            </a:r>
            <a:r>
              <a:rPr lang="ko-KR" altLang="en-US" sz="2400"/>
              <a:t> 데이터 전처리</a:t>
            </a:r>
            <a:endParaRPr lang="ko-KR" altLang="en-US" sz="2400"/>
          </a:p>
        </p:txBody>
      </p:sp>
      <p:cxnSp>
        <p:nvCxnSpPr>
          <p:cNvPr id="5" name="직선 연결선 6"/>
          <p:cNvCxnSpPr/>
          <p:nvPr/>
        </p:nvCxnSpPr>
        <p:spPr>
          <a:xfrm>
            <a:off x="720620" y="793288"/>
            <a:ext cx="11142357" cy="0"/>
          </a:xfrm>
          <a:prstGeom prst="line">
            <a:avLst/>
          </a:prstGeom>
          <a:noFill/>
          <a:ln w="28575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6" name="TextBox 2"/>
          <p:cNvSpPr txBox="1"/>
          <p:nvPr/>
        </p:nvSpPr>
        <p:spPr>
          <a:xfrm>
            <a:off x="1299477" y="1155311"/>
            <a:ext cx="2286999" cy="3382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타입 변환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2608484" y="4988443"/>
            <a:ext cx="4702268" cy="336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date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열을 </a:t>
            </a:r>
            <a:r>
              <a:rPr xmlns:mc="http://schemas.openxmlformats.org/markup-compatibility/2006" xmlns:hp="http://schemas.haansoft.com/office/presentation/8.0" kumimoji="0" lang="en-US" altLang="ko-KR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datetime</a:t>
            </a:r>
            <a:r>
              <a: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으로 변환</a:t>
            </a:r>
            <a:endParaRPr xmlns:mc="http://schemas.openxmlformats.org/markup-compatibility/2006" xmlns:hp="http://schemas.haansoft.com/office/presentation/8.0" kumimoji="0" lang="ko-KR" altLang="en-US" sz="160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7257" y="1860097"/>
            <a:ext cx="1791217" cy="2433637"/>
          </a:xfrm>
          <a:prstGeom prst="rect">
            <a:avLst/>
          </a:prstGeom>
        </p:spPr>
      </p:pic>
      <p:cxnSp>
        <p:nvCxnSpPr>
          <p:cNvPr id="13" name="화살표 12"/>
          <p:cNvCxnSpPr/>
          <p:nvPr/>
        </p:nvCxnSpPr>
        <p:spPr>
          <a:xfrm flipV="1">
            <a:off x="4850945" y="3017384"/>
            <a:ext cx="966108" cy="6803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9050" y="1796596"/>
            <a:ext cx="316865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6759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183</ep:Words>
  <ep:PresentationFormat>와이드스크린</ep:PresentationFormat>
  <ep:Paragraphs>52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산업 빅데이터 분석 실제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2023-04-09T13:30:31.000</dcterms:created>
  <dc:creator>이 선경</dc:creator>
  <cp:lastModifiedBy>sk</cp:lastModifiedBy>
  <dcterms:modified xsi:type="dcterms:W3CDTF">2023-12-11T14:09:16.101</dcterms:modified>
  <cp:revision>524</cp:revision>
  <dc:title>산업인공지능개론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