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
      <p:font typeface="Playfair Displa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iIJnOgdnCKmResMMrpJFUZ6f1S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11" Type="http://schemas.openxmlformats.org/officeDocument/2006/relationships/slide" Target="slides/slide6.xml"/><Relationship Id="rId22" Type="http://schemas.openxmlformats.org/officeDocument/2006/relationships/font" Target="fonts/PlayfairDisplay-italic.fntdata"/><Relationship Id="rId10" Type="http://schemas.openxmlformats.org/officeDocument/2006/relationships/slide" Target="slides/slide5.xml"/><Relationship Id="rId21" Type="http://schemas.openxmlformats.org/officeDocument/2006/relationships/font" Target="fonts/PlayfairDisplay-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github.com/sk2k3/IBM-PROJECT-GENAI-SAARAHAKTHAR" TargetMode="External"/><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3195574" y="2067305"/>
            <a:ext cx="58008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Saarah Akthar</a:t>
            </a:r>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4" name="Google Shape;21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6" name="Google Shape;216;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7" name="Google Shape;217;p10"/>
          <p:cNvSpPr txBox="1"/>
          <p:nvPr>
            <p:ph type="title"/>
          </p:nvPr>
        </p:nvSpPr>
        <p:spPr>
          <a:xfrm>
            <a:off x="755323" y="385450"/>
            <a:ext cx="29433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8" name="Google Shape;218;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19" name="Google Shape;219;p10"/>
          <p:cNvSpPr txBox="1"/>
          <p:nvPr/>
        </p:nvSpPr>
        <p:spPr>
          <a:xfrm>
            <a:off x="683250" y="6111875"/>
            <a:ext cx="4271700" cy="186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100" u="sng">
                <a:solidFill>
                  <a:schemeClr val="hlink"/>
                </a:solidFill>
                <a:hlinkClick r:id="rId4"/>
              </a:rPr>
              <a:t>https://github.com/sk2k3/IBM-PROJECT-GENAI-SAARAHAKTHAR</a:t>
            </a:r>
            <a:endParaRPr sz="2000">
              <a:latin typeface="Trebuchet MS"/>
              <a:ea typeface="Trebuchet MS"/>
              <a:cs typeface="Trebuchet MS"/>
              <a:sym typeface="Trebuchet MS"/>
            </a:endParaRPr>
          </a:p>
        </p:txBody>
      </p:sp>
      <p:cxnSp>
        <p:nvCxnSpPr>
          <p:cNvPr id="220" name="Google Shape;220;p10"/>
          <p:cNvCxnSpPr>
            <a:endCxn id="221" idx="2"/>
          </p:cNvCxnSpPr>
          <p:nvPr/>
        </p:nvCxnSpPr>
        <p:spPr>
          <a:xfrm>
            <a:off x="8728225" y="2871800"/>
            <a:ext cx="0" cy="0"/>
          </a:xfrm>
          <a:prstGeom prst="straightConnector1">
            <a:avLst/>
          </a:prstGeom>
          <a:noFill/>
          <a:ln cap="flat" cmpd="sng" w="9525">
            <a:solidFill>
              <a:srgbClr val="1F497D"/>
            </a:solidFill>
            <a:prstDash val="solid"/>
            <a:round/>
            <a:headEnd len="med" w="med" type="none"/>
            <a:tailEnd len="med" w="med" type="none"/>
          </a:ln>
        </p:spPr>
      </p:cxnSp>
      <p:pic>
        <p:nvPicPr>
          <p:cNvPr id="222" name="Google Shape;222;p10"/>
          <p:cNvPicPr preferRelativeResize="0"/>
          <p:nvPr/>
        </p:nvPicPr>
        <p:blipFill>
          <a:blip r:embed="rId5">
            <a:alphaModFix/>
          </a:blip>
          <a:stretch>
            <a:fillRect/>
          </a:stretch>
        </p:blipFill>
        <p:spPr>
          <a:xfrm>
            <a:off x="755325" y="1244400"/>
            <a:ext cx="9641926" cy="2466150"/>
          </a:xfrm>
          <a:prstGeom prst="rect">
            <a:avLst/>
          </a:prstGeom>
          <a:noFill/>
          <a:ln>
            <a:noFill/>
          </a:ln>
        </p:spPr>
      </p:pic>
      <p:sp>
        <p:nvSpPr>
          <p:cNvPr id="223" name="Google Shape;223;p10"/>
          <p:cNvSpPr txBox="1"/>
          <p:nvPr/>
        </p:nvSpPr>
        <p:spPr>
          <a:xfrm>
            <a:off x="755325" y="3817100"/>
            <a:ext cx="9201000" cy="1775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Playfair Display"/>
              <a:buChar char="●"/>
            </a:pPr>
            <a:r>
              <a:rPr lang="en-US" sz="1600">
                <a:solidFill>
                  <a:schemeClr val="dk1"/>
                </a:solidFill>
                <a:latin typeface="Playfair Display"/>
                <a:ea typeface="Playfair Display"/>
                <a:cs typeface="Playfair Display"/>
                <a:sym typeface="Playfair Display"/>
              </a:rPr>
              <a:t>The</a:t>
            </a:r>
            <a:r>
              <a:rPr lang="en-US" sz="1600">
                <a:solidFill>
                  <a:schemeClr val="dk1"/>
                </a:solidFill>
                <a:latin typeface="Playfair Display"/>
                <a:ea typeface="Playfair Display"/>
                <a:cs typeface="Playfair Display"/>
                <a:sym typeface="Playfair Display"/>
              </a:rPr>
              <a:t> solution achieves precise reconstructions of Fashion-MNIST images, maintaining crucial features while reducing noise and imperfections to a minimum.</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US" sz="1600">
                <a:solidFill>
                  <a:schemeClr val="dk1"/>
                </a:solidFill>
                <a:latin typeface="Playfair Display"/>
                <a:ea typeface="Playfair Display"/>
                <a:cs typeface="Playfair Display"/>
                <a:sym typeface="Playfair Display"/>
              </a:rPr>
              <a:t>Users can tailor and explore different aspects of the autoencoder architecture according to their preferences.</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US" sz="1600">
                <a:solidFill>
                  <a:schemeClr val="dk1"/>
                </a:solidFill>
                <a:latin typeface="Playfair Display"/>
                <a:ea typeface="Playfair Display"/>
                <a:cs typeface="Playfair Display"/>
                <a:sym typeface="Playfair Display"/>
              </a:rPr>
              <a:t>The solution offers interactive visualization, allowing users to compare original images with their reconstructions.</a:t>
            </a:r>
            <a:endParaRPr sz="16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2"/>
          <p:cNvSpPr txBox="1"/>
          <p:nvPr>
            <p:ph type="title"/>
          </p:nvPr>
        </p:nvSpPr>
        <p:spPr>
          <a:xfrm>
            <a:off x="739775" y="2700525"/>
            <a:ext cx="7171500" cy="1309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US" sz="4200"/>
              <a:t>Autoencoder Reconstruction of Fashion MNIST Images</a:t>
            </a:r>
            <a:endParaRPr b="0" sz="420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 name="Google Shape;103;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7" name="Google Shape;107;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3"/>
          <p:cNvSpPr txBox="1"/>
          <p:nvPr/>
        </p:nvSpPr>
        <p:spPr>
          <a:xfrm>
            <a:off x="875900" y="1299725"/>
            <a:ext cx="4743900" cy="2217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Problem Statement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Project Overview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End Users</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Solution and its Value Proposition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The Wow in the Solution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Modelling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Result </a:t>
            </a:r>
            <a:endParaRPr sz="20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4"/>
          <p:cNvSpPr txBox="1"/>
          <p:nvPr/>
        </p:nvSpPr>
        <p:spPr>
          <a:xfrm>
            <a:off x="834075" y="2204963"/>
            <a:ext cx="6074700" cy="408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Playfair Display"/>
              <a:buChar char="●"/>
            </a:pPr>
            <a:r>
              <a:rPr lang="en-US" sz="1800">
                <a:solidFill>
                  <a:schemeClr val="dk1"/>
                </a:solidFill>
                <a:latin typeface="Playfair Display"/>
                <a:ea typeface="Playfair Display"/>
                <a:cs typeface="Playfair Display"/>
                <a:sym typeface="Playfair Display"/>
              </a:rPr>
              <a:t>Design an autoencoder model to reconstruct images from the Fashion MNIST dataset with the help TensorFlow and Keras. The goal is to train an autoencoder to encode the input images into a lower-dimensional representation and then decode them back to their original form. </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US" sz="1800">
                <a:solidFill>
                  <a:schemeClr val="dk1"/>
                </a:solidFill>
                <a:latin typeface="Playfair Display"/>
                <a:ea typeface="Playfair Display"/>
                <a:cs typeface="Playfair Display"/>
                <a:sym typeface="Playfair Display"/>
              </a:rPr>
              <a:t>The autoencoder should be trained using the provided Fashion MNIST dataset, and the performance of the model should be evaluated by visualizing the original and reconstructed images.</a:t>
            </a:r>
            <a:endParaRPr sz="1800">
              <a:solidFill>
                <a:schemeClr val="dk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5"/>
          <p:cNvSpPr txBox="1"/>
          <p:nvPr>
            <p:ph type="title"/>
          </p:nvPr>
        </p:nvSpPr>
        <p:spPr>
          <a:xfrm>
            <a:off x="676275" y="278650"/>
            <a:ext cx="7743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5"/>
          <p:cNvSpPr/>
          <p:nvPr/>
        </p:nvSpPr>
        <p:spPr>
          <a:xfrm>
            <a:off x="6696425" y="1695300"/>
            <a:ext cx="314400" cy="3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2" name="Google Shape;142;p5"/>
          <p:cNvSpPr txBox="1"/>
          <p:nvPr/>
        </p:nvSpPr>
        <p:spPr>
          <a:xfrm>
            <a:off x="423675" y="1006200"/>
            <a:ext cx="8730900" cy="4845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300"/>
              <a:buFont typeface="Playfair Display"/>
              <a:buNone/>
            </a:pPr>
            <a:r>
              <a:rPr b="1" lang="en-US" sz="1300">
                <a:solidFill>
                  <a:schemeClr val="dk1"/>
                </a:solidFill>
                <a:latin typeface="Playfair Display"/>
                <a:ea typeface="Playfair Display"/>
                <a:cs typeface="Playfair Display"/>
                <a:sym typeface="Playfair Display"/>
              </a:rPr>
              <a:t>Introduction:</a:t>
            </a:r>
            <a:endParaRPr b="1"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The project aims to implement an autoencoder model using TensorFlow and Keras to reconstruct images from the Fashion MNIST dataset.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Autoencoders are a type of neural network architecture used for unsupervised learning tasks, particularly for dimensionality reduction and data compression.</a:t>
            </a:r>
            <a:endParaRPr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Roboto"/>
              <a:buNone/>
            </a:pPr>
            <a:r>
              <a:rPr b="1" lang="en-US" sz="1300">
                <a:solidFill>
                  <a:schemeClr val="dk1"/>
                </a:solidFill>
                <a:latin typeface="Playfair Display"/>
                <a:ea typeface="Playfair Display"/>
                <a:cs typeface="Playfair Display"/>
                <a:sym typeface="Playfair Display"/>
              </a:rPr>
              <a:t>Dataset Description</a:t>
            </a:r>
            <a:r>
              <a:rPr lang="en-US" sz="1300">
                <a:solidFill>
                  <a:schemeClr val="dk1"/>
                </a:solidFill>
                <a:latin typeface="Playfair Display"/>
                <a:ea typeface="Playfair Display"/>
                <a:cs typeface="Playfair Display"/>
                <a:sym typeface="Playfair Display"/>
              </a:rPr>
              <a: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Fashion MNIST is a dataset containing 60,000 training images and 10,000 testing images of fashion items such as T-shirts, trousers, dresses, etc.</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Each image in the dataset is grayscale and has a resolution of 28x28 pixels.</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The dataset is widely used for benchmarking machine learning algorithms, particularly in computer vision tasks.</a:t>
            </a:r>
            <a:endParaRPr b="1"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Playfair Display"/>
              <a:buNone/>
            </a:pPr>
            <a:r>
              <a:rPr b="1" lang="en-US" sz="1300">
                <a:solidFill>
                  <a:schemeClr val="dk1"/>
                </a:solidFill>
                <a:latin typeface="Playfair Display"/>
                <a:ea typeface="Playfair Display"/>
                <a:cs typeface="Playfair Display"/>
                <a:sym typeface="Playfair Display"/>
              </a:rPr>
              <a:t>Data Preprocessing:</a:t>
            </a:r>
            <a:endParaRPr b="1"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Load the Fashion MNIST dataset using TensorFlow's Keras API.</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Normalize the pixel values of the images to be between 0 and 1.</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Flatten the images to prepare them for input to the autoencoder model.</a:t>
            </a:r>
            <a:endParaRPr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Roboto"/>
              <a:buNone/>
            </a:pPr>
            <a:r>
              <a:rPr b="1" lang="en-US" sz="1300">
                <a:solidFill>
                  <a:schemeClr val="dk1"/>
                </a:solidFill>
                <a:latin typeface="Playfair Display"/>
                <a:ea typeface="Playfair Display"/>
                <a:cs typeface="Playfair Display"/>
                <a:sym typeface="Playfair Display"/>
              </a:rPr>
              <a:t>Training</a:t>
            </a:r>
            <a:r>
              <a:rPr lang="en-US" sz="1300">
                <a:solidFill>
                  <a:schemeClr val="dk1"/>
                </a:solidFill>
                <a:latin typeface="Playfair Display"/>
                <a:ea typeface="Playfair Display"/>
                <a:cs typeface="Playfair Display"/>
                <a:sym typeface="Playfair Display"/>
              </a:rPr>
              <a: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Compile the autoencoder model with the Adam optimizer and binary cross-entropy loss function.</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Train the autoencoder using the training data for 50 epochs with a batch size of 256.</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Use the testing data for validation during training.</a:t>
            </a:r>
            <a:endParaRPr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Roboto"/>
              <a:buNone/>
            </a:pPr>
            <a:r>
              <a:rPr b="1" lang="en-US" sz="1300">
                <a:solidFill>
                  <a:schemeClr val="dk1"/>
                </a:solidFill>
                <a:latin typeface="Playfair Display"/>
                <a:ea typeface="Playfair Display"/>
                <a:cs typeface="Playfair Display"/>
                <a:sym typeface="Playfair Display"/>
              </a:rPr>
              <a:t>Evaluation</a:t>
            </a:r>
            <a:r>
              <a:rPr lang="en-US" sz="1300">
                <a:solidFill>
                  <a:schemeClr val="dk1"/>
                </a:solidFill>
                <a:latin typeface="Playfair Display"/>
                <a:ea typeface="Playfair Display"/>
                <a:cs typeface="Playfair Display"/>
                <a:sym typeface="Playfair Display"/>
              </a:rPr>
              <a: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Evaluate the trained autoencoder by reconstructing images from the test set.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Visualize a sample of original images alongside their reconstructed counterparts to assess the quality of the reconstruction.</a:t>
            </a:r>
            <a:endParaRPr sz="1300">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t/>
            </a:r>
            <a:endParaRPr sz="1200">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6"/>
          <p:cNvSpPr txBox="1"/>
          <p:nvPr>
            <p:ph type="title"/>
          </p:nvPr>
        </p:nvSpPr>
        <p:spPr>
          <a:xfrm>
            <a:off x="699375" y="453850"/>
            <a:ext cx="59967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p:nvPr/>
        </p:nvSpPr>
        <p:spPr>
          <a:xfrm>
            <a:off x="6696038" y="1695375"/>
            <a:ext cx="314400" cy="3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5" name="Google Shape;155;p6"/>
          <p:cNvSpPr txBox="1"/>
          <p:nvPr/>
        </p:nvSpPr>
        <p:spPr>
          <a:xfrm>
            <a:off x="723900" y="962950"/>
            <a:ext cx="8520000" cy="53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b="1" lang="en-US" sz="1300">
                <a:latin typeface="Playfair Display"/>
                <a:ea typeface="Playfair Display"/>
                <a:cs typeface="Playfair Display"/>
                <a:sym typeface="Playfair Display"/>
              </a:rPr>
              <a:t>Data Scientists and Machine Learning Engineers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lang="en-US" sz="1300">
                <a:latin typeface="Playfair Display"/>
                <a:ea typeface="Playfair Display"/>
                <a:cs typeface="Playfair Display"/>
                <a:sym typeface="Playfair Display"/>
              </a:rPr>
              <a:t>Professionals working in the field of machine learning and deep learning may utilize this code to experiment with autoencoder architectures, train models, and evaluate their performance on the Fashion MNIST dataset.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b="1" lang="en-US" sz="1300">
                <a:latin typeface="Playfair Display"/>
                <a:ea typeface="Playfair Display"/>
                <a:cs typeface="Playfair Display"/>
                <a:sym typeface="Playfair Display"/>
              </a:rPr>
              <a:t>Researchers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Clr>
                <a:schemeClr val="dk1"/>
              </a:buClr>
              <a:buSzPts val="1100"/>
              <a:buFont typeface="Arial"/>
              <a:buNone/>
            </a:pPr>
            <a:r>
              <a:rPr lang="en-US" sz="1300">
                <a:latin typeface="Playfair Display"/>
                <a:ea typeface="Playfair Display"/>
                <a:cs typeface="Playfair Display"/>
                <a:sym typeface="Playfair Display"/>
              </a:rPr>
              <a:t>Academics and researchers in the fields of computer vision, image processing, and neural networks may find this code useful for studying autoencoder models and their applications in image reconstruction. They may build upon this work to develop more sophisticated models or contribute to the advancement of the field.</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lang="en-US" sz="1300">
                <a:latin typeface="Playfair Display"/>
                <a:ea typeface="Playfair Display"/>
                <a:cs typeface="Playfair Display"/>
                <a:sym typeface="Playfair Display"/>
              </a:rPr>
              <a:t> </a:t>
            </a:r>
            <a:r>
              <a:rPr b="1" lang="en-US" sz="1300">
                <a:latin typeface="Playfair Display"/>
                <a:ea typeface="Playfair Display"/>
                <a:cs typeface="Playfair Display"/>
                <a:sym typeface="Playfair Display"/>
              </a:rPr>
              <a:t>Developers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Clr>
                <a:schemeClr val="dk1"/>
              </a:buClr>
              <a:buSzPts val="1100"/>
              <a:buFont typeface="Arial"/>
              <a:buNone/>
            </a:pPr>
            <a:r>
              <a:rPr lang="en-US" sz="1300">
                <a:latin typeface="Playfair Display"/>
                <a:ea typeface="Playfair Display"/>
                <a:cs typeface="Playfair Display"/>
                <a:sym typeface="Playfair Display"/>
              </a:rPr>
              <a:t>Software developers interested in implementing image reconstruction functionalities in their applications may refer to this code as a reference or starting point. They may adapt the code to suit their specific requirements and integrate it into their projects, such as image editing tools, quality assessment applications, or anomaly detection systems.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b="1" lang="en-US" sz="1300">
                <a:latin typeface="Playfair Display"/>
                <a:ea typeface="Playfair Display"/>
                <a:cs typeface="Playfair Display"/>
                <a:sym typeface="Playfair Display"/>
              </a:rPr>
              <a:t>Educators and Students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Clr>
                <a:schemeClr val="dk1"/>
              </a:buClr>
              <a:buSzPts val="1100"/>
              <a:buFont typeface="Arial"/>
              <a:buNone/>
            </a:pPr>
            <a:r>
              <a:rPr lang="en-US" sz="1300">
                <a:latin typeface="Playfair Display"/>
                <a:ea typeface="Playfair Display"/>
                <a:cs typeface="Playfair Display"/>
                <a:sym typeface="Playfair Display"/>
              </a:rPr>
              <a:t>Teachers and students in courses related to machine learning, deep learning, or computer vision may use this code as a learning resource to understand the concepts of autoencoders, model training, and evaluation. They may follow along with the code, conduct experiments, and analyze the results to deepen their understanding of the topic.</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8956800" y="3225300"/>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7"/>
          <p:cNvSpPr txBox="1"/>
          <p:nvPr>
            <p:ph type="title"/>
          </p:nvPr>
        </p:nvSpPr>
        <p:spPr>
          <a:xfrm>
            <a:off x="558226" y="405800"/>
            <a:ext cx="10795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7"/>
          <p:cNvSpPr txBox="1"/>
          <p:nvPr/>
        </p:nvSpPr>
        <p:spPr>
          <a:xfrm>
            <a:off x="6696075" y="1687875"/>
            <a:ext cx="310800" cy="339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9" name="Google Shape;169;p7"/>
          <p:cNvSpPr txBox="1"/>
          <p:nvPr/>
        </p:nvSpPr>
        <p:spPr>
          <a:xfrm>
            <a:off x="558225" y="1030675"/>
            <a:ext cx="8795400" cy="15963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Playfair Display"/>
                <a:ea typeface="Playfair Display"/>
                <a:cs typeface="Playfair Display"/>
                <a:sym typeface="Playfair Display"/>
              </a:rPr>
              <a:t>Solution</a:t>
            </a:r>
            <a:r>
              <a:rPr b="1" lang="en-US" sz="1600">
                <a:solidFill>
                  <a:schemeClr val="dk1"/>
                </a:solidFill>
                <a:latin typeface="Playfair Display"/>
                <a:ea typeface="Playfair Display"/>
                <a:cs typeface="Playfair Display"/>
                <a:sym typeface="Playfair Display"/>
              </a:rPr>
              <a:t>:</a:t>
            </a:r>
            <a:endParaRPr sz="1600">
              <a:solidFill>
                <a:schemeClr val="dk1"/>
              </a:solidFill>
              <a:latin typeface="Playfair Display"/>
              <a:ea typeface="Playfair Display"/>
              <a:cs typeface="Playfair Display"/>
              <a:sym typeface="Playfair Display"/>
            </a:endParaRPr>
          </a:p>
          <a:p>
            <a:pPr indent="457200" lvl="0" marL="0" rtl="0" algn="l">
              <a:spcBef>
                <a:spcPts val="0"/>
              </a:spcBef>
              <a:spcAft>
                <a:spcPts val="0"/>
              </a:spcAft>
              <a:buNone/>
            </a:pPr>
            <a:r>
              <a:rPr lang="en-US" sz="1500">
                <a:solidFill>
                  <a:schemeClr val="dk1"/>
                </a:solidFill>
                <a:latin typeface="Playfair Display"/>
                <a:ea typeface="Playfair Display"/>
                <a:cs typeface="Playfair Display"/>
                <a:sym typeface="Playfair Display"/>
              </a:rPr>
              <a:t>The provided code implements an autoencoder model using TensorFlow and Keras to reconstruct images from the Fashion MNIST dataset. It follows a systematic approach to load the dataset, preprocess the data, design the autoencoder architecture, train the model, and evaluate its performance.</a:t>
            </a:r>
            <a:endParaRPr sz="1500">
              <a:solidFill>
                <a:schemeClr val="dk1"/>
              </a:solidFill>
              <a:latin typeface="Playfair Display"/>
              <a:ea typeface="Playfair Display"/>
              <a:cs typeface="Playfair Display"/>
              <a:sym typeface="Playfair Display"/>
            </a:endParaRPr>
          </a:p>
        </p:txBody>
      </p:sp>
      <p:sp>
        <p:nvSpPr>
          <p:cNvPr id="170" name="Google Shape;170;p7"/>
          <p:cNvSpPr txBox="1"/>
          <p:nvPr/>
        </p:nvSpPr>
        <p:spPr>
          <a:xfrm>
            <a:off x="558225" y="2684250"/>
            <a:ext cx="8398500" cy="363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lang="en-US" sz="1600">
                <a:solidFill>
                  <a:schemeClr val="dk1"/>
                </a:solidFill>
                <a:latin typeface="Playfair Display"/>
                <a:ea typeface="Playfair Display"/>
                <a:cs typeface="Playfair Display"/>
                <a:sym typeface="Playfair Display"/>
              </a:rPr>
              <a:t>Value Proposition:</a:t>
            </a:r>
            <a:endParaRPr b="1" sz="1600">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Ease of Use</a:t>
            </a:r>
            <a:r>
              <a:rPr lang="en-US">
                <a:solidFill>
                  <a:schemeClr val="dk1"/>
                </a:solidFill>
                <a:latin typeface="Playfair Display"/>
                <a:ea typeface="Playfair Display"/>
                <a:cs typeface="Playfair Display"/>
                <a:sym typeface="Playfair Display"/>
              </a:rPr>
              <a:t>: The code provides a straightforward implementation of an autoencoder model, making it accessible to users with basic knowledge of Python and deep learning concepts.</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Efficiency</a:t>
            </a:r>
            <a:r>
              <a:rPr lang="en-US">
                <a:solidFill>
                  <a:schemeClr val="dk1"/>
                </a:solidFill>
                <a:latin typeface="Playfair Display"/>
                <a:ea typeface="Playfair Display"/>
                <a:cs typeface="Playfair Display"/>
                <a:sym typeface="Playfair Display"/>
              </a:rPr>
              <a:t>: By utilizing TensorFlow and Keras, the code leverages efficient computational frameworks for building and training neural networks, resulting in faster experimentation and model development.</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Customizability</a:t>
            </a:r>
            <a:r>
              <a:rPr lang="en-US">
                <a:solidFill>
                  <a:schemeClr val="dk1"/>
                </a:solidFill>
                <a:latin typeface="Playfair Display"/>
                <a:ea typeface="Playfair Display"/>
                <a:cs typeface="Playfair Display"/>
                <a:sym typeface="Playfair Display"/>
              </a:rPr>
              <a:t>: Users can easily modify parameters such as the size of the encoded representation, the number of training epochs, and the batch size to suit their specific requirements or experiment with different configurations.</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Insightful Visualization</a:t>
            </a:r>
            <a:r>
              <a:rPr lang="en-US">
                <a:solidFill>
                  <a:schemeClr val="dk1"/>
                </a:solidFill>
                <a:latin typeface="Playfair Display"/>
                <a:ea typeface="Playfair Display"/>
                <a:cs typeface="Playfair Display"/>
                <a:sym typeface="Playfair Display"/>
              </a:rPr>
              <a:t>: The code includes visualization of original and reconstructed images, allowing users to visually assess the quality of the </a:t>
            </a:r>
            <a:r>
              <a:rPr lang="en-US">
                <a:solidFill>
                  <a:schemeClr val="dk1"/>
                </a:solidFill>
                <a:latin typeface="Playfair Display"/>
                <a:ea typeface="Playfair Display"/>
                <a:cs typeface="Playfair Display"/>
                <a:sym typeface="Playfair Display"/>
              </a:rPr>
              <a:t>autoencoder</a:t>
            </a:r>
            <a:r>
              <a:rPr lang="en-US">
                <a:solidFill>
                  <a:schemeClr val="dk1"/>
                </a:solidFill>
                <a:latin typeface="Playfair Display"/>
                <a:ea typeface="Playfair Display"/>
                <a:cs typeface="Playfair Display"/>
                <a:sym typeface="Playfair Display"/>
              </a:rPr>
              <a:t> reconstruction and gain insights into its performance.</a:t>
            </a:r>
            <a:endParaRPr>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sz="1800">
              <a:solidFill>
                <a:schemeClr val="dk1"/>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6" name="Google Shape;176;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8" name="Google Shape;178;p8"/>
          <p:cNvPicPr preferRelativeResize="0"/>
          <p:nvPr/>
        </p:nvPicPr>
        <p:blipFill rotWithShape="1">
          <a:blip r:embed="rId3">
            <a:alphaModFix/>
          </a:blip>
          <a:srcRect b="0" l="0" r="0" t="0"/>
          <a:stretch/>
        </p:blipFill>
        <p:spPr>
          <a:xfrm>
            <a:off x="9447325" y="3245623"/>
            <a:ext cx="2466975" cy="3419475"/>
          </a:xfrm>
          <a:prstGeom prst="rect">
            <a:avLst/>
          </a:prstGeom>
          <a:noFill/>
          <a:ln>
            <a:noFill/>
          </a:ln>
        </p:spPr>
      </p:pic>
      <p:sp>
        <p:nvSpPr>
          <p:cNvPr id="179" name="Google Shape;179;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80" name="Google Shape;180;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81" name="Google Shape;181;p8"/>
          <p:cNvSpPr txBox="1"/>
          <p:nvPr/>
        </p:nvSpPr>
        <p:spPr>
          <a:xfrm>
            <a:off x="918275" y="1398625"/>
            <a:ext cx="8307000" cy="41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Playfair Display"/>
                <a:ea typeface="Playfair Display"/>
                <a:cs typeface="Playfair Display"/>
                <a:sym typeface="Playfair Display"/>
              </a:rPr>
              <a:t>The wow factor of this solution lies in its ability to effortlessly reconstruct images from the Fashion MNIST dataset using an autoencoder model.</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Seamless Integration</a:t>
            </a:r>
            <a:r>
              <a:rPr lang="en-US">
                <a:solidFill>
                  <a:schemeClr val="dk1"/>
                </a:solidFill>
                <a:latin typeface="Playfair Display"/>
                <a:ea typeface="Playfair Display"/>
                <a:cs typeface="Playfair Display"/>
                <a:sym typeface="Playfair Display"/>
              </a:rPr>
              <a:t>: The code seamlessly integrates powerful machine learning libraries such as TensorFlow and Keras, enabling users to leverage state-of-the-art deep learning tools without the need for extensive setup or configuration.</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Elegant Architecture</a:t>
            </a:r>
            <a:r>
              <a:rPr lang="en-US">
                <a:solidFill>
                  <a:schemeClr val="dk1"/>
                </a:solidFill>
                <a:latin typeface="Playfair Display"/>
                <a:ea typeface="Playfair Display"/>
                <a:cs typeface="Playfair Display"/>
                <a:sym typeface="Playfair Display"/>
              </a:rPr>
              <a:t>: The autoencoder model architecture, designed using Keras' Functional API, elegantly captures the essence of dimensionality reduction and image reconstruction, showcasing the simplicity and flexibility of modern neural network frameworks.</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Efficient Training</a:t>
            </a:r>
            <a:r>
              <a:rPr lang="en-US">
                <a:solidFill>
                  <a:schemeClr val="dk1"/>
                </a:solidFill>
                <a:latin typeface="Playfair Display"/>
                <a:ea typeface="Playfair Display"/>
                <a:cs typeface="Playfair Display"/>
                <a:sym typeface="Playfair Display"/>
              </a:rPr>
              <a:t>: By compiling the autoencoder with the Adam optimizer and binary cross-entropy loss function, the code ensures efficient training of the model, allowing users to achieve high-quality reconstructions with minimal computational resources and training time.</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Educational Value</a:t>
            </a:r>
            <a:r>
              <a:rPr lang="en-US">
                <a:solidFill>
                  <a:schemeClr val="dk1"/>
                </a:solidFill>
                <a:latin typeface="Playfair Display"/>
                <a:ea typeface="Playfair Display"/>
                <a:cs typeface="Playfair Display"/>
                <a:sym typeface="Playfair Display"/>
              </a:rPr>
              <a:t>: Beyond its practical utility, the code serves as an invaluable educational resource, offering insights into the fundamentals of autoencoder models, image preprocessing techniques, model training strategies, and performance evaluation methodologies.</a:t>
            </a:r>
            <a:endParaRPr>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a:solidFill>
                <a:schemeClr val="dk1"/>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7" name="Google Shape;18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9" name="Google Shape;189;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1" name="Google Shape;191;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92" name="Google Shape;192;p9"/>
          <p:cNvSpPr/>
          <p:nvPr/>
        </p:nvSpPr>
        <p:spPr>
          <a:xfrm>
            <a:off x="283425" y="1153750"/>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3" name="Google Shape;193;p9"/>
          <p:cNvSpPr txBox="1"/>
          <p:nvPr/>
        </p:nvSpPr>
        <p:spPr>
          <a:xfrm>
            <a:off x="518201" y="1271967"/>
            <a:ext cx="17457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a:latin typeface="Roboto"/>
                <a:ea typeface="Roboto"/>
                <a:cs typeface="Roboto"/>
                <a:sym typeface="Roboto"/>
              </a:rPr>
              <a:t>  </a:t>
            </a:r>
            <a:r>
              <a:rPr lang="en-US" sz="1300">
                <a:latin typeface="Roboto"/>
                <a:ea typeface="Roboto"/>
                <a:cs typeface="Roboto"/>
                <a:sym typeface="Roboto"/>
              </a:rPr>
              <a:t> </a:t>
            </a:r>
            <a:r>
              <a:rPr lang="en-US" sz="1300">
                <a:solidFill>
                  <a:srgbClr val="000000"/>
                </a:solidFill>
                <a:latin typeface="Roboto"/>
                <a:ea typeface="Roboto"/>
                <a:cs typeface="Roboto"/>
                <a:sym typeface="Roboto"/>
              </a:rPr>
              <a:t>Input </a:t>
            </a:r>
            <a:endParaRPr sz="1300">
              <a:solidFill>
                <a:srgbClr val="000000"/>
              </a:solidFill>
              <a:latin typeface="Roboto"/>
              <a:ea typeface="Roboto"/>
              <a:cs typeface="Roboto"/>
              <a:sym typeface="Roboto"/>
            </a:endParaRPr>
          </a:p>
          <a:p>
            <a:pPr indent="0" lvl="0" marL="0" rtl="0" algn="l">
              <a:spcBef>
                <a:spcPts val="0"/>
              </a:spcBef>
              <a:spcAft>
                <a:spcPts val="0"/>
              </a:spcAft>
              <a:buNone/>
            </a:pPr>
            <a:r>
              <a:rPr lang="en-US" sz="1300">
                <a:solidFill>
                  <a:srgbClr val="000000"/>
                </a:solidFill>
                <a:latin typeface="Roboto"/>
                <a:ea typeface="Roboto"/>
                <a:cs typeface="Roboto"/>
                <a:sym typeface="Roboto"/>
              </a:rPr>
              <a:t>   ( F</a:t>
            </a:r>
            <a:r>
              <a:rPr lang="en-US" sz="1300">
                <a:latin typeface="Roboto"/>
                <a:ea typeface="Roboto"/>
                <a:cs typeface="Roboto"/>
                <a:sym typeface="Roboto"/>
              </a:rPr>
              <a:t>ashion </a:t>
            </a:r>
            <a:r>
              <a:rPr lang="en-US" sz="1300">
                <a:solidFill>
                  <a:srgbClr val="000000"/>
                </a:solidFill>
                <a:latin typeface="Roboto"/>
                <a:ea typeface="Roboto"/>
                <a:cs typeface="Roboto"/>
                <a:sym typeface="Roboto"/>
              </a:rPr>
              <a:t>MNIST </a:t>
            </a:r>
            <a:r>
              <a:rPr lang="en-US">
                <a:solidFill>
                  <a:srgbClr val="000000"/>
                </a:solidFill>
                <a:latin typeface="Roboto"/>
                <a:ea typeface="Roboto"/>
                <a:cs typeface="Roboto"/>
                <a:sym typeface="Roboto"/>
              </a:rPr>
              <a:t>)</a:t>
            </a:r>
            <a:endParaRPr>
              <a:solidFill>
                <a:srgbClr val="000000"/>
              </a:solidFill>
              <a:latin typeface="Roboto"/>
              <a:ea typeface="Roboto"/>
              <a:cs typeface="Roboto"/>
              <a:sym typeface="Roboto"/>
            </a:endParaRPr>
          </a:p>
        </p:txBody>
      </p:sp>
      <p:sp>
        <p:nvSpPr>
          <p:cNvPr id="194" name="Google Shape;194;p9"/>
          <p:cNvSpPr/>
          <p:nvPr/>
        </p:nvSpPr>
        <p:spPr>
          <a:xfrm>
            <a:off x="3370201" y="1153750"/>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5" name="Google Shape;195;p9"/>
          <p:cNvSpPr/>
          <p:nvPr/>
        </p:nvSpPr>
        <p:spPr>
          <a:xfrm>
            <a:off x="6456977" y="1153750"/>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6" name="Google Shape;196;p9"/>
          <p:cNvSpPr/>
          <p:nvPr/>
        </p:nvSpPr>
        <p:spPr>
          <a:xfrm>
            <a:off x="1133223" y="2647662"/>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7" name="Google Shape;197;p9"/>
          <p:cNvSpPr/>
          <p:nvPr/>
        </p:nvSpPr>
        <p:spPr>
          <a:xfrm>
            <a:off x="4590731" y="2647638"/>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9"/>
          <p:cNvSpPr txBox="1"/>
          <p:nvPr/>
        </p:nvSpPr>
        <p:spPr>
          <a:xfrm>
            <a:off x="3523164" y="1197396"/>
            <a:ext cx="19512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latin typeface="Roboto"/>
                <a:ea typeface="Roboto"/>
                <a:cs typeface="Roboto"/>
                <a:sym typeface="Roboto"/>
              </a:rPr>
              <a:t>Encoder Network </a:t>
            </a:r>
            <a:endParaRPr sz="1300">
              <a:latin typeface="Roboto"/>
              <a:ea typeface="Roboto"/>
              <a:cs typeface="Roboto"/>
              <a:sym typeface="Roboto"/>
            </a:endParaRPr>
          </a:p>
          <a:p>
            <a:pPr indent="0" lvl="0" marL="0" rtl="0" algn="ctr">
              <a:spcBef>
                <a:spcPts val="0"/>
              </a:spcBef>
              <a:spcAft>
                <a:spcPts val="0"/>
              </a:spcAft>
              <a:buNone/>
            </a:pPr>
            <a:r>
              <a:rPr lang="en-US" sz="1300">
                <a:latin typeface="Roboto"/>
                <a:ea typeface="Roboto"/>
                <a:cs typeface="Roboto"/>
                <a:sym typeface="Roboto"/>
              </a:rPr>
              <a:t>(Learns compressed representation</a:t>
            </a:r>
            <a:r>
              <a:rPr lang="en-US">
                <a:latin typeface="Roboto"/>
                <a:ea typeface="Roboto"/>
                <a:cs typeface="Roboto"/>
                <a:sym typeface="Roboto"/>
              </a:rPr>
              <a:t>)</a:t>
            </a:r>
            <a:endParaRPr>
              <a:latin typeface="Roboto"/>
              <a:ea typeface="Roboto"/>
              <a:cs typeface="Roboto"/>
              <a:sym typeface="Roboto"/>
            </a:endParaRPr>
          </a:p>
        </p:txBody>
      </p:sp>
      <p:sp>
        <p:nvSpPr>
          <p:cNvPr id="199" name="Google Shape;199;p9"/>
          <p:cNvSpPr txBox="1"/>
          <p:nvPr/>
        </p:nvSpPr>
        <p:spPr>
          <a:xfrm>
            <a:off x="6456977" y="1197396"/>
            <a:ext cx="2605800" cy="68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a:latin typeface="Roboto"/>
                <a:ea typeface="Roboto"/>
                <a:cs typeface="Roboto"/>
                <a:sym typeface="Roboto"/>
              </a:rPr>
              <a:t> </a:t>
            </a:r>
            <a:r>
              <a:rPr lang="en-US" sz="1300">
                <a:latin typeface="Roboto"/>
                <a:ea typeface="Roboto"/>
                <a:cs typeface="Roboto"/>
                <a:sym typeface="Roboto"/>
              </a:rPr>
              <a:t>    </a:t>
            </a:r>
            <a:r>
              <a:rPr lang="en-US" sz="1300">
                <a:latin typeface="Roboto"/>
                <a:ea typeface="Roboto"/>
                <a:cs typeface="Roboto"/>
                <a:sym typeface="Roboto"/>
              </a:rPr>
              <a:t>Latent Space </a:t>
            </a:r>
            <a:endParaRPr sz="1300">
              <a:latin typeface="Roboto"/>
              <a:ea typeface="Roboto"/>
              <a:cs typeface="Roboto"/>
              <a:sym typeface="Roboto"/>
            </a:endParaRPr>
          </a:p>
          <a:p>
            <a:pPr indent="0" lvl="0" marL="0" rtl="0" algn="ctr">
              <a:spcBef>
                <a:spcPts val="0"/>
              </a:spcBef>
              <a:spcAft>
                <a:spcPts val="0"/>
              </a:spcAft>
              <a:buNone/>
            </a:pPr>
            <a:r>
              <a:rPr lang="en-US" sz="1300">
                <a:latin typeface="Roboto"/>
                <a:ea typeface="Roboto"/>
                <a:cs typeface="Roboto"/>
                <a:sym typeface="Roboto"/>
              </a:rPr>
              <a:t>(Lower dimensionality of the compressed image)</a:t>
            </a:r>
            <a:endParaRPr sz="1300">
              <a:latin typeface="Roboto"/>
              <a:ea typeface="Roboto"/>
              <a:cs typeface="Roboto"/>
              <a:sym typeface="Roboto"/>
            </a:endParaRPr>
          </a:p>
        </p:txBody>
      </p:sp>
      <p:sp>
        <p:nvSpPr>
          <p:cNvPr id="200" name="Google Shape;200;p9"/>
          <p:cNvSpPr txBox="1"/>
          <p:nvPr/>
        </p:nvSpPr>
        <p:spPr>
          <a:xfrm>
            <a:off x="1223525" y="2680480"/>
            <a:ext cx="2284800" cy="10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latin typeface="Roboto"/>
                <a:ea typeface="Roboto"/>
                <a:cs typeface="Roboto"/>
                <a:sym typeface="Roboto"/>
              </a:rPr>
              <a:t>Decoder Network (Reconstructs from the compressed information)</a:t>
            </a:r>
            <a:endParaRPr sz="1300">
              <a:latin typeface="Roboto"/>
              <a:ea typeface="Roboto"/>
              <a:cs typeface="Roboto"/>
              <a:sym typeface="Roboto"/>
            </a:endParaRPr>
          </a:p>
        </p:txBody>
      </p:sp>
      <p:sp>
        <p:nvSpPr>
          <p:cNvPr id="201" name="Google Shape;201;p9"/>
          <p:cNvSpPr txBox="1"/>
          <p:nvPr/>
        </p:nvSpPr>
        <p:spPr>
          <a:xfrm>
            <a:off x="4944875" y="2773575"/>
            <a:ext cx="1808700" cy="6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latin typeface="Roboto"/>
                <a:ea typeface="Roboto"/>
                <a:cs typeface="Roboto"/>
                <a:sym typeface="Roboto"/>
              </a:rPr>
              <a:t>Reconstructed Output (Latent Space)</a:t>
            </a:r>
            <a:endParaRPr sz="1300">
              <a:latin typeface="Roboto"/>
              <a:ea typeface="Roboto"/>
              <a:cs typeface="Roboto"/>
              <a:sym typeface="Roboto"/>
            </a:endParaRPr>
          </a:p>
        </p:txBody>
      </p:sp>
      <p:cxnSp>
        <p:nvCxnSpPr>
          <p:cNvPr id="202" name="Google Shape;202;p9"/>
          <p:cNvCxnSpPr>
            <a:stCxn id="192" idx="3"/>
            <a:endCxn id="194" idx="1"/>
          </p:cNvCxnSpPr>
          <p:nvPr/>
        </p:nvCxnSpPr>
        <p:spPr>
          <a:xfrm>
            <a:off x="2800425" y="1579750"/>
            <a:ext cx="569700" cy="0"/>
          </a:xfrm>
          <a:prstGeom prst="straightConnector1">
            <a:avLst/>
          </a:prstGeom>
          <a:noFill/>
          <a:ln cap="flat" cmpd="sng" w="9525">
            <a:solidFill>
              <a:srgbClr val="1F497D"/>
            </a:solidFill>
            <a:prstDash val="solid"/>
            <a:round/>
            <a:headEnd len="med" w="med" type="none"/>
            <a:tailEnd len="med" w="med" type="triangle"/>
          </a:ln>
        </p:spPr>
      </p:cxnSp>
      <p:cxnSp>
        <p:nvCxnSpPr>
          <p:cNvPr id="203" name="Google Shape;203;p9"/>
          <p:cNvCxnSpPr>
            <a:endCxn id="199" idx="2"/>
          </p:cNvCxnSpPr>
          <p:nvPr/>
        </p:nvCxnSpPr>
        <p:spPr>
          <a:xfrm>
            <a:off x="7759877" y="1882296"/>
            <a:ext cx="0" cy="0"/>
          </a:xfrm>
          <a:prstGeom prst="straightConnector1">
            <a:avLst/>
          </a:prstGeom>
          <a:noFill/>
          <a:ln cap="flat" cmpd="sng" w="9525">
            <a:solidFill>
              <a:srgbClr val="1F497D"/>
            </a:solidFill>
            <a:prstDash val="solid"/>
            <a:round/>
            <a:headEnd len="med" w="med" type="none"/>
            <a:tailEnd len="med" w="med" type="none"/>
          </a:ln>
        </p:spPr>
      </p:cxnSp>
      <p:cxnSp>
        <p:nvCxnSpPr>
          <p:cNvPr id="204" name="Google Shape;204;p9"/>
          <p:cNvCxnSpPr>
            <a:stCxn id="195" idx="2"/>
          </p:cNvCxnSpPr>
          <p:nvPr/>
        </p:nvCxnSpPr>
        <p:spPr>
          <a:xfrm rot="5400000">
            <a:off x="3963227" y="-1350200"/>
            <a:ext cx="396300" cy="7108200"/>
          </a:xfrm>
          <a:prstGeom prst="bentConnector2">
            <a:avLst/>
          </a:prstGeom>
          <a:noFill/>
          <a:ln cap="flat" cmpd="sng" w="9525">
            <a:solidFill>
              <a:srgbClr val="1F497D"/>
            </a:solidFill>
            <a:prstDash val="solid"/>
            <a:round/>
            <a:headEnd len="med" w="med" type="none"/>
            <a:tailEnd len="med" w="med" type="none"/>
          </a:ln>
        </p:spPr>
      </p:cxnSp>
      <p:cxnSp>
        <p:nvCxnSpPr>
          <p:cNvPr id="205" name="Google Shape;205;p9"/>
          <p:cNvCxnSpPr/>
          <p:nvPr/>
        </p:nvCxnSpPr>
        <p:spPr>
          <a:xfrm flipH="1" rot="-5400000">
            <a:off x="436873" y="2572462"/>
            <a:ext cx="846900" cy="506100"/>
          </a:xfrm>
          <a:prstGeom prst="bentConnector3">
            <a:avLst>
              <a:gd fmla="val 101392" name="adj1"/>
            </a:avLst>
          </a:prstGeom>
          <a:noFill/>
          <a:ln cap="flat" cmpd="sng" w="9525">
            <a:solidFill>
              <a:srgbClr val="1F497D"/>
            </a:solidFill>
            <a:prstDash val="solid"/>
            <a:round/>
            <a:headEnd len="med" w="med" type="none"/>
            <a:tailEnd len="med" w="med" type="none"/>
          </a:ln>
        </p:spPr>
      </p:cxnSp>
      <p:cxnSp>
        <p:nvCxnSpPr>
          <p:cNvPr id="206" name="Google Shape;206;p9"/>
          <p:cNvCxnSpPr>
            <a:stCxn id="196" idx="3"/>
            <a:endCxn id="197" idx="1"/>
          </p:cNvCxnSpPr>
          <p:nvPr/>
        </p:nvCxnSpPr>
        <p:spPr>
          <a:xfrm>
            <a:off x="3650223" y="3073662"/>
            <a:ext cx="940500" cy="0"/>
          </a:xfrm>
          <a:prstGeom prst="straightConnector1">
            <a:avLst/>
          </a:prstGeom>
          <a:noFill/>
          <a:ln cap="flat" cmpd="sng" w="9525">
            <a:solidFill>
              <a:srgbClr val="1F497D"/>
            </a:solidFill>
            <a:prstDash val="solid"/>
            <a:round/>
            <a:headEnd len="med" w="med" type="none"/>
            <a:tailEnd len="med" w="med" type="triangle"/>
          </a:ln>
        </p:spPr>
      </p:cxnSp>
      <p:cxnSp>
        <p:nvCxnSpPr>
          <p:cNvPr id="207" name="Google Shape;207;p9"/>
          <p:cNvCxnSpPr/>
          <p:nvPr/>
        </p:nvCxnSpPr>
        <p:spPr>
          <a:xfrm>
            <a:off x="5887289" y="1579769"/>
            <a:ext cx="569700" cy="0"/>
          </a:xfrm>
          <a:prstGeom prst="straightConnector1">
            <a:avLst/>
          </a:prstGeom>
          <a:noFill/>
          <a:ln cap="flat" cmpd="sng" w="9525">
            <a:solidFill>
              <a:srgbClr val="1F497D"/>
            </a:solidFill>
            <a:prstDash val="solid"/>
            <a:round/>
            <a:headEnd len="med" w="med" type="none"/>
            <a:tailEnd len="med" w="med" type="triangle"/>
          </a:ln>
        </p:spPr>
      </p:cxnSp>
      <p:sp>
        <p:nvSpPr>
          <p:cNvPr id="208" name="Google Shape;208;p9"/>
          <p:cNvSpPr txBox="1"/>
          <p:nvPr/>
        </p:nvSpPr>
        <p:spPr>
          <a:xfrm>
            <a:off x="607275" y="3582690"/>
            <a:ext cx="9404400" cy="2820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chemeClr val="dk1"/>
              </a:buClr>
              <a:buSzPts val="1200"/>
              <a:buAutoNum type="arabicPeriod"/>
            </a:pPr>
            <a:r>
              <a:rPr b="1" lang="en-US" sz="1200">
                <a:solidFill>
                  <a:schemeClr val="dk1"/>
                </a:solidFill>
                <a:latin typeface="Playfair Display"/>
                <a:ea typeface="Playfair Display"/>
                <a:cs typeface="Playfair Display"/>
                <a:sym typeface="Playfair Display"/>
              </a:rPr>
              <a:t>Input:</a:t>
            </a:r>
            <a:r>
              <a:rPr lang="en-US" sz="1200">
                <a:solidFill>
                  <a:schemeClr val="dk1"/>
                </a:solidFill>
                <a:latin typeface="Playfair Display"/>
                <a:ea typeface="Playfair Display"/>
                <a:cs typeface="Playfair Display"/>
                <a:sym typeface="Playfair Display"/>
              </a:rPr>
              <a:t> The model takes images from the Fashion MNIST dataset as input. These images are typically grayscale and have a size of 28x28 pixels.</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Encoder Network:</a:t>
            </a:r>
            <a:endParaRPr b="1"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The encoder network is a convolutional neural network (CNN) that processes the input image to extract its essential features.</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Latent Space:</a:t>
            </a:r>
            <a:endParaRPr b="1"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It represents the compressed version of the input image, containing the most important information for reconstruction.</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Decoder Network:</a:t>
            </a:r>
            <a:endParaRPr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It takes the latent space representation as input and attempts to reconstruct the original image from this compressed information.</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Reconstructed Output:</a:t>
            </a:r>
            <a:endParaRPr b="1"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The final output of the decoder network is the reconstructed image, which should ideally resemble the original input image as closely as possible.</a:t>
            </a:r>
            <a:endParaRPr sz="1200">
              <a:solidFill>
                <a:schemeClr val="dk1"/>
              </a:solidFill>
              <a:latin typeface="Playfair Display"/>
              <a:ea typeface="Playfair Display"/>
              <a:cs typeface="Playfair Display"/>
              <a:sym typeface="Playfair Display"/>
            </a:endParaRPr>
          </a:p>
          <a:p>
            <a:pPr indent="0" lvl="0" marL="0" rtl="0" algn="l">
              <a:spcBef>
                <a:spcPts val="6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2024-04-04T19:05:22Z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