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  <p:sldMasterId id="2147483713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69"/>
    <p:restoredTop sz="94636"/>
  </p:normalViewPr>
  <p:slideViewPr>
    <p:cSldViewPr snapToGrid="0">
      <p:cViewPr>
        <p:scale>
          <a:sx n="72" d="100"/>
          <a:sy n="72" d="100"/>
        </p:scale>
        <p:origin x="-16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2:09:56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2:10:59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1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2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02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56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94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6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42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40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27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57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18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18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3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0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8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1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4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1" r:id="rId5"/>
    <p:sldLayoutId id="2147483702" r:id="rId6"/>
    <p:sldLayoutId id="2147483708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2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1BFE2-19D1-F55D-FBC3-88E94EFD8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055" y="3829950"/>
            <a:ext cx="4795282" cy="20319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i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Inheritance</a:t>
            </a:r>
            <a:r>
              <a:rPr lang="en-US" sz="4400" i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sz="4400" i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5" name="Bottom Right">
            <a:extLst>
              <a:ext uri="{FF2B5EF4-FFF2-40B4-BE49-F238E27FC236}">
                <a16:creationId xmlns:a16="http://schemas.microsoft.com/office/drawing/2014/main" id="{4CD73DBB-9AC8-4BE7-AA43-995A7495D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12DE672-70F7-4637-B2FF-2FA41F0B0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7" name="Graphic 157">
              <a:extLst>
                <a:ext uri="{FF2B5EF4-FFF2-40B4-BE49-F238E27FC236}">
                  <a16:creationId xmlns:a16="http://schemas.microsoft.com/office/drawing/2014/main" id="{DD2F0317-76EA-414D-B393-F8B40F19C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EDD0BAA-CF8C-4BEE-8C35-300AF2017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35A65F3-B3C8-4CC6-BA1A-035AEA210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0B2B25A-CE08-484B-B756-77C69C3BF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6F5E584-459A-4F39-9F69-43177D7D66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A96BF44-ED00-4109-9F2F-65716299D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8C01C93-49E2-4D91-BD01-E1E20675B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961950D-1C40-4BA8-9CCE-D8E2C0AB9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934D714-BCAF-4495-A9AD-F66AC5794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AA957019-F67A-2A78-0015-E13CD44E5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19" b="19473"/>
          <a:stretch/>
        </p:blipFill>
        <p:spPr>
          <a:xfrm>
            <a:off x="188468" y="10"/>
            <a:ext cx="11812017" cy="3565396"/>
          </a:xfrm>
          <a:prstGeom prst="rect">
            <a:avLst/>
          </a:prstGeom>
        </p:spPr>
      </p:pic>
      <p:grpSp>
        <p:nvGrpSpPr>
          <p:cNvPr id="67" name="Top Left">
            <a:extLst>
              <a:ext uri="{FF2B5EF4-FFF2-40B4-BE49-F238E27FC236}">
                <a16:creationId xmlns:a16="http://schemas.microsoft.com/office/drawing/2014/main" id="{AAFDD3F2-C28D-4186-A9F0-DA324412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5302C02-0D50-4BBD-8410-674BE02F9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8C7FBB7-D7DF-46D6-80AF-EA374C31A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06BD1F9-BA15-455A-AC80-3E40C5B6A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AD4DC37-4D5F-4CFC-B64A-ACA7ED692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2A0B918-ED2A-45A5-9247-67750B3D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775DAE7-4E0F-4B22-BDD1-4B3F35357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80A3A5C-7609-4229-8E65-17AD785E3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84D97B5-E82D-3CF7-B96D-2AA4B4547ACC}"/>
              </a:ext>
            </a:extLst>
          </p:cNvPr>
          <p:cNvSpPr/>
          <p:nvPr/>
        </p:nvSpPr>
        <p:spPr>
          <a:xfrm>
            <a:off x="3167993" y="5538611"/>
            <a:ext cx="4977905" cy="11756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b="1" dirty="0">
                <a:solidFill>
                  <a:schemeClr val="tx1"/>
                </a:solidFill>
              </a:rPr>
              <a:t>Name\Mohammed Abdullah Al Zahrani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b="1" dirty="0">
                <a:solidFill>
                  <a:schemeClr val="tx1"/>
                </a:solidFill>
              </a:rPr>
              <a:t>StudentID\430913299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0CE72F2-0939-1A0E-E319-713CEC1C4C83}"/>
              </a:ext>
            </a:extLst>
          </p:cNvPr>
          <p:cNvSpPr/>
          <p:nvPr/>
        </p:nvSpPr>
        <p:spPr>
          <a:xfrm>
            <a:off x="7863324" y="5535765"/>
            <a:ext cx="3976913" cy="11599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SA" b="1" dirty="0"/>
              <a:t>D.Yahya Khawaja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SA" b="1" dirty="0"/>
              <a:t>cc\140111102-4</a:t>
            </a:r>
          </a:p>
          <a:p>
            <a:pPr algn="ctr">
              <a:spcAft>
                <a:spcPts val="600"/>
              </a:spcAft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664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396E-0E08-0F10-2B7A-C48E19AF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rgbClr val="7030A0"/>
              </a:buClr>
              <a:buSzPct val="100000"/>
              <a:buFont typeface="System Font Regular"/>
              <a:buChar char="+"/>
            </a:pPr>
            <a:r>
              <a:rPr lang="en-SA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D341-F5B8-94B2-F98B-1A09FFF0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2242683"/>
          </a:xfrm>
        </p:spPr>
        <p:txBody>
          <a:bodyPr>
            <a:normAutofit/>
          </a:bodyPr>
          <a:lstStyle/>
          <a:p>
            <a:pPr>
              <a:buSzPct val="110000"/>
              <a:buFont typeface="System Font Regular"/>
              <a:buChar char="+"/>
            </a:pPr>
            <a:r>
              <a:rPr lang="en-US" sz="1800" dirty="0">
                <a:solidFill>
                  <a:srgbClr val="755E54"/>
                </a:solidFill>
                <a:effectLst/>
                <a:latin typeface="TwCenMT"/>
              </a:rPr>
              <a:t> </a:t>
            </a:r>
            <a:r>
              <a:rPr lang="en-US" sz="2000" dirty="0">
                <a:solidFill>
                  <a:srgbClr val="755E54"/>
                </a:solidFill>
                <a:effectLst/>
                <a:latin typeface="TwCenMT"/>
              </a:rPr>
              <a:t>It is what on real life the relationship</a:t>
            </a:r>
            <a:r>
              <a:rPr lang="en-US" sz="2000" dirty="0">
                <a:solidFill>
                  <a:srgbClr val="755E54"/>
                </a:solidFill>
                <a:latin typeface="TwCenMT"/>
              </a:rPr>
              <a:t> between The Father and his son and we call it on the programing language </a:t>
            </a:r>
            <a:r>
              <a:rPr lang="en-US" sz="2000" dirty="0">
                <a:solidFill>
                  <a:srgbClr val="755E54"/>
                </a:solidFill>
                <a:highlight>
                  <a:srgbClr val="FFFF00"/>
                </a:highlight>
                <a:latin typeface="TwCenMT"/>
              </a:rPr>
              <a:t>Super Class </a:t>
            </a:r>
            <a:r>
              <a:rPr lang="en-US" sz="2000" dirty="0">
                <a:solidFill>
                  <a:srgbClr val="755E54"/>
                </a:solidFill>
                <a:latin typeface="TwCenMT"/>
              </a:rPr>
              <a:t>and </a:t>
            </a:r>
            <a:r>
              <a:rPr lang="en-US" sz="2000" dirty="0">
                <a:solidFill>
                  <a:srgbClr val="755E54"/>
                </a:solidFill>
                <a:highlight>
                  <a:srgbClr val="FFFF00"/>
                </a:highlight>
                <a:latin typeface="TwCenMT"/>
              </a:rPr>
              <a:t>Sup Class </a:t>
            </a:r>
            <a:r>
              <a:rPr lang="en-US" sz="2000" dirty="0">
                <a:solidFill>
                  <a:srgbClr val="755E54"/>
                </a:solidFill>
                <a:latin typeface="TwCenMT"/>
              </a:rPr>
              <a:t>. If the father have attributes and methods his son will get benefit and so on. This what Inheritance mean to pass attributes and methods from super class to sup classes</a:t>
            </a:r>
            <a:endParaRPr lang="en-US" sz="2000" dirty="0"/>
          </a:p>
          <a:p>
            <a:pPr>
              <a:buFont typeface="System Font Regular"/>
              <a:buChar char="+"/>
            </a:pPr>
            <a:endParaRPr lang="en-US" dirty="0"/>
          </a:p>
          <a:p>
            <a:endParaRPr lang="en-US" sz="1800" dirty="0">
              <a:effectLst/>
              <a:latin typeface="TwCenMT"/>
            </a:endParaRP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0879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36D2-8C0C-AA5E-A7B9-B78BC6BE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94884"/>
            <a:ext cx="10515600" cy="949475"/>
          </a:xfrm>
        </p:spPr>
        <p:txBody>
          <a:bodyPr/>
          <a:lstStyle/>
          <a:p>
            <a:pPr algn="l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Exp:Without Inheritance</a:t>
            </a:r>
            <a:endParaRPr lang="en-SA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9CADF8-E965-03F7-0830-F5109F875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58407"/>
              </p:ext>
            </p:extLst>
          </p:nvPr>
        </p:nvGraphicFramePr>
        <p:xfrm>
          <a:off x="1201058" y="2278743"/>
          <a:ext cx="2296886" cy="3252470"/>
        </p:xfrm>
        <a:graphic>
          <a:graphicData uri="http://schemas.openxmlformats.org/drawingml/2006/table">
            <a:tbl>
              <a:tblPr/>
              <a:tblGrid>
                <a:gridCol w="2296886">
                  <a:extLst>
                    <a:ext uri="{9D8B030D-6E8A-4147-A177-3AD203B41FA5}">
                      <a16:colId xmlns:a16="http://schemas.microsoft.com/office/drawing/2014/main" val="2480735554"/>
                    </a:ext>
                  </a:extLst>
                </a:gridCol>
              </a:tblGrid>
              <a:tr h="6127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TwCenMT"/>
                        </a:rPr>
                        <a:t>Sedan</a:t>
                      </a:r>
                      <a:r>
                        <a:rPr lang="en-US" sz="2400" dirty="0">
                          <a:effectLst/>
                          <a:latin typeface="TwCenMT"/>
                        </a:rPr>
                        <a:t>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05129"/>
                  </a:ext>
                </a:extLst>
              </a:tr>
              <a:tr h="153533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wCenMT"/>
                        </a:rPr>
                        <a:t>Airbag = 6</a:t>
                      </a:r>
                      <a:br>
                        <a:rPr lang="en-US" sz="2000" dirty="0">
                          <a:effectLst/>
                          <a:latin typeface="TwCenMT"/>
                        </a:rPr>
                      </a:br>
                      <a:r>
                        <a:rPr lang="en-US" sz="2000" dirty="0">
                          <a:effectLst/>
                          <a:latin typeface="TwCenMT"/>
                        </a:rPr>
                        <a:t>No of Seats = 5</a:t>
                      </a:r>
                    </a:p>
                    <a:p>
                      <a:r>
                        <a:rPr lang="en-US" sz="2000" dirty="0">
                          <a:effectLst/>
                          <a:latin typeface="TwCenMT"/>
                        </a:rPr>
                        <a:t>Type of Edition = 3</a:t>
                      </a:r>
                      <a:endParaRPr lang="en-US" sz="2800" dirty="0">
                        <a:effectLst/>
                      </a:endParaRPr>
                    </a:p>
                    <a:p>
                      <a:r>
                        <a:rPr lang="en-US" sz="1800" dirty="0">
                          <a:effectLst/>
                          <a:latin typeface="TwCenMT"/>
                        </a:rPr>
                        <a:t>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39829"/>
                  </a:ext>
                </a:extLst>
              </a:tr>
              <a:tr h="1104356"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>
                          <a:effectLst/>
                          <a:latin typeface="TwCenMT"/>
                        </a:rPr>
                        <a:t>Colors()</a:t>
                      </a:r>
                    </a:p>
                    <a:p>
                      <a:pPr lvl="0" algn="l" rtl="0"/>
                      <a:r>
                        <a:rPr lang="en-US" sz="1600" dirty="0">
                          <a:effectLst/>
                          <a:latin typeface="TwCenMT"/>
                        </a:rPr>
                        <a:t>Price()</a:t>
                      </a:r>
                    </a:p>
                    <a:p>
                      <a:pPr lvl="0" algn="l" rtl="0"/>
                      <a:r>
                        <a:rPr lang="en-US" sz="1600" dirty="0">
                          <a:effectLst/>
                          <a:latin typeface="TwCenMT"/>
                        </a:rPr>
                        <a:t>Break() 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640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664E38-5AE9-DED4-07E7-E9B07A131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72185"/>
              </p:ext>
            </p:extLst>
          </p:nvPr>
        </p:nvGraphicFramePr>
        <p:xfrm>
          <a:off x="8345713" y="2277884"/>
          <a:ext cx="2296886" cy="3252853"/>
        </p:xfrm>
        <a:graphic>
          <a:graphicData uri="http://schemas.openxmlformats.org/drawingml/2006/table">
            <a:tbl>
              <a:tblPr/>
              <a:tblGrid>
                <a:gridCol w="2296886">
                  <a:extLst>
                    <a:ext uri="{9D8B030D-6E8A-4147-A177-3AD203B41FA5}">
                      <a16:colId xmlns:a16="http://schemas.microsoft.com/office/drawing/2014/main" val="3684253194"/>
                    </a:ext>
                  </a:extLst>
                </a:gridCol>
              </a:tblGrid>
              <a:tr h="74101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TwCenMT"/>
                        </a:rPr>
                        <a:t>Coupe 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8465"/>
                  </a:ext>
                </a:extLst>
              </a:tr>
              <a:tr h="114023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Driving wheels = 4wd </a:t>
                      </a:r>
                    </a:p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Top speed =260 Km\h</a:t>
                      </a:r>
                    </a:p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Engine = V8 , 5.0 </a:t>
                      </a:r>
                      <a:endParaRPr lang="ar-SA" sz="1600" dirty="0">
                        <a:effectLst/>
                        <a:latin typeface="TwCenMT"/>
                      </a:endParaRPr>
                    </a:p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Gear box = </a:t>
                      </a:r>
                      <a:r>
                        <a:rPr lang="en-US" sz="1600" dirty="0" err="1">
                          <a:effectLst/>
                          <a:latin typeface="TwCenMT"/>
                        </a:rPr>
                        <a:t>maunal</a:t>
                      </a:r>
                      <a:r>
                        <a:rPr lang="en-US" sz="1600" dirty="0">
                          <a:effectLst/>
                          <a:latin typeface="TwCenMT"/>
                        </a:rPr>
                        <a:t>/Auto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59816"/>
                  </a:ext>
                </a:extLst>
              </a:tr>
              <a:tr h="137121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Colors()</a:t>
                      </a:r>
                    </a:p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Price()</a:t>
                      </a:r>
                    </a:p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Accelerate(speed)</a:t>
                      </a:r>
                    </a:p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Break() </a:t>
                      </a:r>
                    </a:p>
                    <a:p>
                      <a:endParaRPr lang="en-US" sz="2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68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F88736B-0565-6702-2008-F0FA50E7DF53}"/>
              </a:ext>
            </a:extLst>
          </p:cNvPr>
          <p:cNvSpPr/>
          <p:nvPr/>
        </p:nvSpPr>
        <p:spPr>
          <a:xfrm>
            <a:off x="4669970" y="1704023"/>
            <a:ext cx="2503717" cy="352107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SA" dirty="0">
                <a:solidFill>
                  <a:schemeClr val="tx1"/>
                </a:solidFill>
              </a:rPr>
              <a:t>As you noitce on these two diff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SA" dirty="0">
                <a:solidFill>
                  <a:schemeClr val="tx1"/>
                </a:solidFill>
              </a:rPr>
              <a:t>rent classes for example have the same attributes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and methods . However, this type of classes will take  more time for programmer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SA" dirty="0">
              <a:solidFill>
                <a:schemeClr val="tx1"/>
              </a:solidFill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2F7F7AF3-8014-87B2-64A5-A0B8A7903D5E}"/>
              </a:ext>
            </a:extLst>
          </p:cNvPr>
          <p:cNvSpPr/>
          <p:nvPr/>
        </p:nvSpPr>
        <p:spPr>
          <a:xfrm rot="5400000">
            <a:off x="3734256" y="3108324"/>
            <a:ext cx="644977" cy="11792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attributes</a:t>
            </a:r>
            <a:endParaRPr lang="en-SA" sz="1600" dirty="0">
              <a:solidFill>
                <a:schemeClr val="tx1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D31B4E5-B57E-5919-BAB4-E8C47A503B1D}"/>
              </a:ext>
            </a:extLst>
          </p:cNvPr>
          <p:cNvSpPr/>
          <p:nvPr/>
        </p:nvSpPr>
        <p:spPr>
          <a:xfrm rot="5400000">
            <a:off x="3757839" y="4312966"/>
            <a:ext cx="644977" cy="11792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A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89DD1EA8-74F9-C662-9285-156860E2DA7E}"/>
              </a:ext>
            </a:extLst>
          </p:cNvPr>
          <p:cNvSpPr/>
          <p:nvPr/>
        </p:nvSpPr>
        <p:spPr>
          <a:xfrm rot="16200000">
            <a:off x="7437212" y="3111953"/>
            <a:ext cx="644977" cy="117202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attributes</a:t>
            </a:r>
            <a:endParaRPr lang="en-SA" sz="1600" dirty="0">
              <a:solidFill>
                <a:schemeClr val="tx1"/>
              </a:solidFill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F6CFD36B-DF53-7911-D45E-EE53A654D2AA}"/>
              </a:ext>
            </a:extLst>
          </p:cNvPr>
          <p:cNvSpPr/>
          <p:nvPr/>
        </p:nvSpPr>
        <p:spPr>
          <a:xfrm rot="16200000">
            <a:off x="7437212" y="4316595"/>
            <a:ext cx="644977" cy="117202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SA" dirty="0">
                <a:solidFill>
                  <a:schemeClr val="tx1"/>
                </a:solidFill>
              </a:rPr>
              <a:t>methods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78691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36D2-8C0C-AA5E-A7B9-B78BC6BE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76" y="175607"/>
            <a:ext cx="10515600" cy="644979"/>
          </a:xfrm>
        </p:spPr>
        <p:txBody>
          <a:bodyPr>
            <a:normAutofit/>
          </a:bodyPr>
          <a:lstStyle/>
          <a:p>
            <a:pPr algn="l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/>
              <a:t>Exp: Inheritance</a:t>
            </a:r>
            <a:endParaRPr lang="en-SA" sz="3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9CADF8-E965-03F7-0830-F5109F875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210083"/>
              </p:ext>
            </p:extLst>
          </p:nvPr>
        </p:nvGraphicFramePr>
        <p:xfrm>
          <a:off x="939802" y="3715657"/>
          <a:ext cx="1964627" cy="2503440"/>
        </p:xfrm>
        <a:graphic>
          <a:graphicData uri="http://schemas.openxmlformats.org/drawingml/2006/table">
            <a:tbl>
              <a:tblPr/>
              <a:tblGrid>
                <a:gridCol w="1964627">
                  <a:extLst>
                    <a:ext uri="{9D8B030D-6E8A-4147-A177-3AD203B41FA5}">
                      <a16:colId xmlns:a16="http://schemas.microsoft.com/office/drawing/2014/main" val="2480735554"/>
                    </a:ext>
                  </a:extLst>
                </a:gridCol>
              </a:tblGrid>
              <a:tr h="50177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TwCenMT"/>
                        </a:rPr>
                        <a:t>Sedan</a:t>
                      </a:r>
                      <a:r>
                        <a:rPr lang="en-US" sz="2400" dirty="0">
                          <a:effectLst/>
                          <a:latin typeface="TwCenMT"/>
                        </a:rPr>
                        <a:t>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05129"/>
                  </a:ext>
                </a:extLst>
              </a:tr>
              <a:tr h="1097376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wCenMT"/>
                        </a:rPr>
                        <a:t>Airbag = 6</a:t>
                      </a:r>
                      <a:br>
                        <a:rPr lang="en-US" sz="1800" dirty="0">
                          <a:effectLst/>
                          <a:latin typeface="TwCenMT"/>
                        </a:rPr>
                      </a:br>
                      <a:r>
                        <a:rPr lang="en-US" sz="1800" dirty="0">
                          <a:effectLst/>
                          <a:latin typeface="TwCenMT"/>
                        </a:rPr>
                        <a:t>No of Seats = 5</a:t>
                      </a:r>
                    </a:p>
                    <a:p>
                      <a:r>
                        <a:rPr lang="en-US" sz="1800" dirty="0">
                          <a:effectLst/>
                          <a:latin typeface="TwCenMT"/>
                        </a:rPr>
                        <a:t>Type of Edition = 3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39829"/>
                  </a:ext>
                </a:extLst>
              </a:tr>
              <a:tr h="904292">
                <a:tc>
                  <a:txBody>
                    <a:bodyPr/>
                    <a:lstStyle/>
                    <a:p>
                      <a:pPr lvl="0" algn="l" rtl="0"/>
                      <a:r>
                        <a:rPr lang="en-US" sz="1600" dirty="0">
                          <a:effectLst/>
                          <a:latin typeface="TwCenMT"/>
                        </a:rPr>
                        <a:t>Colors()</a:t>
                      </a:r>
                    </a:p>
                    <a:p>
                      <a:pPr lvl="0" algn="l" rtl="0"/>
                      <a:r>
                        <a:rPr lang="en-US" sz="1600" dirty="0">
                          <a:effectLst/>
                          <a:latin typeface="TwCenMT"/>
                        </a:rPr>
                        <a:t>Price()</a:t>
                      </a:r>
                    </a:p>
                    <a:p>
                      <a:pPr lvl="0" algn="l" rtl="0"/>
                      <a:r>
                        <a:rPr lang="en-US" sz="1600" dirty="0">
                          <a:effectLst/>
                          <a:latin typeface="TwCenMT"/>
                        </a:rPr>
                        <a:t>Edition()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640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664E38-5AE9-DED4-07E7-E9B07A131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76430"/>
              </p:ext>
            </p:extLst>
          </p:nvPr>
        </p:nvGraphicFramePr>
        <p:xfrm>
          <a:off x="7360482" y="3711460"/>
          <a:ext cx="2097128" cy="2590800"/>
        </p:xfrm>
        <a:graphic>
          <a:graphicData uri="http://schemas.openxmlformats.org/drawingml/2006/table">
            <a:tbl>
              <a:tblPr/>
              <a:tblGrid>
                <a:gridCol w="2097128">
                  <a:extLst>
                    <a:ext uri="{9D8B030D-6E8A-4147-A177-3AD203B41FA5}">
                      <a16:colId xmlns:a16="http://schemas.microsoft.com/office/drawing/2014/main" val="3684253194"/>
                    </a:ext>
                  </a:extLst>
                </a:gridCol>
              </a:tblGrid>
              <a:tr h="43473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TwCenMT"/>
                        </a:rPr>
                        <a:t>Sport 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8465"/>
                  </a:ext>
                </a:extLst>
              </a:tr>
              <a:tr h="101437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Driving wheels = 4wd </a:t>
                      </a:r>
                    </a:p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Top speed =260 Km\h</a:t>
                      </a:r>
                    </a:p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Engine = V6</a:t>
                      </a:r>
                    </a:p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Gear box = manual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59816"/>
                  </a:ext>
                </a:extLst>
              </a:tr>
              <a:tr h="101437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Colors()</a:t>
                      </a:r>
                    </a:p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Accelerate()</a:t>
                      </a:r>
                    </a:p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Gearbox()</a:t>
                      </a:r>
                    </a:p>
                    <a:p>
                      <a:r>
                        <a:rPr lang="en-US" sz="1600" dirty="0">
                          <a:effectLst/>
                          <a:latin typeface="TwCenMT"/>
                        </a:rPr>
                        <a:t>Break()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687"/>
                  </a:ext>
                </a:extLst>
              </a:tr>
            </a:tbl>
          </a:graphicData>
        </a:graphic>
      </p:graphicFrame>
      <p:sp>
        <p:nvSpPr>
          <p:cNvPr id="16" name="Down Arrow 15">
            <a:extLst>
              <a:ext uri="{FF2B5EF4-FFF2-40B4-BE49-F238E27FC236}">
                <a16:creationId xmlns:a16="http://schemas.microsoft.com/office/drawing/2014/main" id="{2F7F7AF3-8014-87B2-64A5-A0B8A7903D5E}"/>
              </a:ext>
            </a:extLst>
          </p:cNvPr>
          <p:cNvSpPr/>
          <p:nvPr/>
        </p:nvSpPr>
        <p:spPr>
          <a:xfrm rot="5400000" flipH="1">
            <a:off x="3595233" y="5388915"/>
            <a:ext cx="183777" cy="136335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SA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31052E-5761-6DA2-598D-457F2341F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78617"/>
              </p:ext>
            </p:extLst>
          </p:nvPr>
        </p:nvGraphicFramePr>
        <p:xfrm>
          <a:off x="4741633" y="945450"/>
          <a:ext cx="2296886" cy="2483190"/>
        </p:xfrm>
        <a:graphic>
          <a:graphicData uri="http://schemas.openxmlformats.org/drawingml/2006/table">
            <a:tbl>
              <a:tblPr/>
              <a:tblGrid>
                <a:gridCol w="2296886">
                  <a:extLst>
                    <a:ext uri="{9D8B030D-6E8A-4147-A177-3AD203B41FA5}">
                      <a16:colId xmlns:a16="http://schemas.microsoft.com/office/drawing/2014/main" val="3454469968"/>
                    </a:ext>
                  </a:extLst>
                </a:gridCol>
              </a:tblGrid>
              <a:tr h="47449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TwCenMT"/>
                        </a:rPr>
                        <a:t>CAR 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 w="99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82279"/>
                  </a:ext>
                </a:extLst>
              </a:tr>
              <a:tr h="1059705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7CC435"/>
                          </a:solidFill>
                          <a:effectLst/>
                          <a:latin typeface=".SFUI"/>
                        </a:rPr>
                        <a:t>7 </a:t>
                      </a:r>
                      <a:endParaRPr lang="en-US" sz="2400" dirty="0">
                        <a:effectLst/>
                      </a:endParaRPr>
                    </a:p>
                    <a:p>
                      <a:r>
                        <a:rPr lang="en-US" sz="1800" dirty="0">
                          <a:effectLst/>
                          <a:latin typeface="TwCenMT"/>
                        </a:rPr>
                        <a:t>No Of Doors </a:t>
                      </a:r>
                    </a:p>
                    <a:p>
                      <a:r>
                        <a:rPr lang="en-US" sz="1800" dirty="0">
                          <a:effectLst/>
                          <a:latin typeface="TwCenMT"/>
                        </a:rPr>
                        <a:t>No of Seats </a:t>
                      </a:r>
                    </a:p>
                    <a:p>
                      <a:r>
                        <a:rPr lang="en-US" sz="1800" dirty="0">
                          <a:effectLst/>
                          <a:latin typeface="TwCenMT"/>
                        </a:rPr>
                        <a:t>No of </a:t>
                      </a:r>
                      <a:r>
                        <a:rPr lang="en-US" sz="1800" dirty="0" err="1">
                          <a:effectLst/>
                          <a:latin typeface="TwCenMT"/>
                        </a:rPr>
                        <a:t>Capsity</a:t>
                      </a:r>
                      <a:endParaRPr lang="en-US" sz="1800" dirty="0">
                        <a:effectLst/>
                        <a:latin typeface="TwCenMT"/>
                      </a:endParaRPr>
                    </a:p>
                  </a:txBody>
                  <a:tcPr anchor="ctr">
                    <a:lnL w="99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039053"/>
                  </a:ext>
                </a:extLst>
              </a:tr>
              <a:tr h="94899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wCenMT"/>
                        </a:rPr>
                        <a:t>start() </a:t>
                      </a:r>
                    </a:p>
                  </a:txBody>
                  <a:tcPr anchor="ctr">
                    <a:lnL w="99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2376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FB7C86-EBEF-D9AE-EFC4-25233E91E193}"/>
                  </a:ext>
                </a:extLst>
              </p14:cNvPr>
              <p14:cNvContentPartPr/>
              <p14:nvPr/>
            </p14:nvContentPartPr>
            <p14:xfrm>
              <a:off x="2785514" y="-23050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FB7C86-EBEF-D9AE-EFC4-25233E91E1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7514" y="-2485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56DD37E-4DB0-10ED-C4B6-C3CF5F101E31}"/>
                  </a:ext>
                </a:extLst>
              </p14:cNvPr>
              <p14:cNvContentPartPr/>
              <p14:nvPr/>
            </p14:nvContentPartPr>
            <p14:xfrm>
              <a:off x="4726759" y="321842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56DD37E-4DB0-10ED-C4B6-C3CF5F101E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8759" y="3200422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Bent-Up Arrow 32">
            <a:extLst>
              <a:ext uri="{FF2B5EF4-FFF2-40B4-BE49-F238E27FC236}">
                <a16:creationId xmlns:a16="http://schemas.microsoft.com/office/drawing/2014/main" id="{F9EC5B1E-DBCA-66A9-2CBD-C6BC064F7C96}"/>
              </a:ext>
            </a:extLst>
          </p:cNvPr>
          <p:cNvSpPr/>
          <p:nvPr/>
        </p:nvSpPr>
        <p:spPr>
          <a:xfrm rot="10800000">
            <a:off x="1919847" y="3309869"/>
            <a:ext cx="2806912" cy="343536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-Up Arrow 34">
            <a:extLst>
              <a:ext uri="{FF2B5EF4-FFF2-40B4-BE49-F238E27FC236}">
                <a16:creationId xmlns:a16="http://schemas.microsoft.com/office/drawing/2014/main" id="{B9C38217-26E1-F01A-E856-999A307FB3A1}"/>
              </a:ext>
            </a:extLst>
          </p:cNvPr>
          <p:cNvSpPr/>
          <p:nvPr/>
        </p:nvSpPr>
        <p:spPr>
          <a:xfrm rot="10800000" flipH="1">
            <a:off x="7038520" y="3309866"/>
            <a:ext cx="1418330" cy="343537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83A9BE-4029-5F9B-93D8-E0D668818B34}"/>
              </a:ext>
            </a:extLst>
          </p:cNvPr>
          <p:cNvSpPr txBox="1"/>
          <p:nvPr/>
        </p:nvSpPr>
        <p:spPr>
          <a:xfrm>
            <a:off x="3323303" y="916469"/>
            <a:ext cx="14914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highlight>
                  <a:srgbClr val="FFFF00"/>
                </a:highlight>
              </a:rPr>
              <a:t>Main class</a:t>
            </a:r>
          </a:p>
          <a:p>
            <a:r>
              <a:rPr lang="en-SA" sz="1200" dirty="0">
                <a:highlight>
                  <a:srgbClr val="FFFF00"/>
                </a:highlight>
              </a:rPr>
              <a:t>or</a:t>
            </a:r>
          </a:p>
          <a:p>
            <a:r>
              <a:rPr lang="en-SA" dirty="0">
                <a:highlight>
                  <a:srgbClr val="FFFF00"/>
                </a:highlight>
              </a:rPr>
              <a:t>Father class</a:t>
            </a:r>
          </a:p>
          <a:p>
            <a:r>
              <a:rPr lang="en-SA" sz="1400" dirty="0">
                <a:highlight>
                  <a:srgbClr val="FFFF00"/>
                </a:highlight>
              </a:rPr>
              <a:t>or</a:t>
            </a:r>
          </a:p>
          <a:p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SA" dirty="0">
                <a:highlight>
                  <a:srgbClr val="FFFF00"/>
                </a:highlight>
              </a:rPr>
              <a:t>uper class</a:t>
            </a:r>
          </a:p>
          <a:p>
            <a:endParaRPr lang="en-SA" dirty="0">
              <a:highlight>
                <a:srgbClr val="FFFF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F3F685-78F8-F333-B12D-018230A8A95A}"/>
              </a:ext>
            </a:extLst>
          </p:cNvPr>
          <p:cNvSpPr txBox="1"/>
          <p:nvPr/>
        </p:nvSpPr>
        <p:spPr>
          <a:xfrm>
            <a:off x="836277" y="2926635"/>
            <a:ext cx="280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highlight>
                  <a:srgbClr val="FFFF00"/>
                </a:highlight>
              </a:rPr>
              <a:t>Children class or sup class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0CEA91-3048-9B6E-FA1D-82E4F54865F4}"/>
              </a:ext>
            </a:extLst>
          </p:cNvPr>
          <p:cNvSpPr txBox="1"/>
          <p:nvPr/>
        </p:nvSpPr>
        <p:spPr>
          <a:xfrm>
            <a:off x="8868697" y="2940537"/>
            <a:ext cx="280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highlight>
                  <a:srgbClr val="FFFF00"/>
                </a:highlight>
              </a:rPr>
              <a:t>Children class or sup class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834E43F6-C566-9228-8E66-CDB078BF78DF}"/>
              </a:ext>
            </a:extLst>
          </p:cNvPr>
          <p:cNvSpPr/>
          <p:nvPr/>
        </p:nvSpPr>
        <p:spPr>
          <a:xfrm rot="16200000" flipH="1">
            <a:off x="6650336" y="5685476"/>
            <a:ext cx="192212" cy="8750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SA" sz="16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3D1E3D-C271-EFBA-6662-4663DC0EA1EA}"/>
              </a:ext>
            </a:extLst>
          </p:cNvPr>
          <p:cNvSpPr txBox="1"/>
          <p:nvPr/>
        </p:nvSpPr>
        <p:spPr>
          <a:xfrm>
            <a:off x="4368800" y="5885927"/>
            <a:ext cx="194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highlight>
                  <a:srgbClr val="FFFF00"/>
                </a:highlight>
              </a:rPr>
              <a:t>Difrrent Methods</a:t>
            </a:r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EE6AC540-4391-2376-8ECE-3228B58CC171}"/>
              </a:ext>
            </a:extLst>
          </p:cNvPr>
          <p:cNvSpPr/>
          <p:nvPr/>
        </p:nvSpPr>
        <p:spPr>
          <a:xfrm rot="5400000" flipH="1">
            <a:off x="3516080" y="4562276"/>
            <a:ext cx="183776" cy="123137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SA" sz="1600" dirty="0">
              <a:solidFill>
                <a:schemeClr val="tx1"/>
              </a:solidFill>
            </a:endParaRP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9C9F875B-EC89-80A3-B2BB-EB37FA1A2E41}"/>
              </a:ext>
            </a:extLst>
          </p:cNvPr>
          <p:cNvSpPr/>
          <p:nvPr/>
        </p:nvSpPr>
        <p:spPr>
          <a:xfrm rot="16200000" flipH="1">
            <a:off x="6700365" y="4828589"/>
            <a:ext cx="192212" cy="78936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SA" sz="16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FFFCEA-B90D-F4AB-0B7C-AA0BBAA6F91E}"/>
              </a:ext>
            </a:extLst>
          </p:cNvPr>
          <p:cNvSpPr txBox="1"/>
          <p:nvPr/>
        </p:nvSpPr>
        <p:spPr>
          <a:xfrm>
            <a:off x="4193763" y="5013412"/>
            <a:ext cx="229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highlight>
                  <a:srgbClr val="FFFF00"/>
                </a:highlight>
              </a:rPr>
              <a:t> Diff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SA" dirty="0">
                <a:highlight>
                  <a:srgbClr val="FFFF00"/>
                </a:highlight>
              </a:rPr>
              <a:t>rent Attrubuits</a:t>
            </a:r>
          </a:p>
        </p:txBody>
      </p:sp>
      <p:graphicFrame>
        <p:nvGraphicFramePr>
          <p:cNvPr id="50" name="Table 50">
            <a:extLst>
              <a:ext uri="{FF2B5EF4-FFF2-40B4-BE49-F238E27FC236}">
                <a16:creationId xmlns:a16="http://schemas.microsoft.com/office/drawing/2014/main" id="{A30E18EF-FAB2-9D77-CD4E-8C8C6915E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5646"/>
              </p:ext>
            </p:extLst>
          </p:nvPr>
        </p:nvGraphicFramePr>
        <p:xfrm>
          <a:off x="9959875" y="4881768"/>
          <a:ext cx="1611189" cy="186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189">
                  <a:extLst>
                    <a:ext uri="{9D8B030D-6E8A-4147-A177-3AD203B41FA5}">
                      <a16:colId xmlns:a16="http://schemas.microsoft.com/office/drawing/2014/main" val="225648233"/>
                    </a:ext>
                  </a:extLst>
                </a:gridCol>
              </a:tblGrid>
              <a:tr h="557564">
                <a:tc>
                  <a:txBody>
                    <a:bodyPr/>
                    <a:lstStyle/>
                    <a:p>
                      <a:r>
                        <a:rPr lang="en-SA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SA" sz="1400" dirty="0">
                          <a:solidFill>
                            <a:schemeClr val="tx1"/>
                          </a:solidFill>
                        </a:rPr>
                        <a:t>Limtied Edition sport</a:t>
                      </a:r>
                      <a:endParaRPr lang="en-S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96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wCenMT"/>
                        </a:rPr>
                        <a:t>Turbo Engine = v6</a:t>
                      </a:r>
                    </a:p>
                    <a:p>
                      <a:r>
                        <a:rPr lang="en-US" sz="1400" dirty="0">
                          <a:effectLst/>
                          <a:latin typeface="TwCenMT"/>
                        </a:rPr>
                        <a:t>Accessors= lather seats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34333"/>
                  </a:ext>
                </a:extLst>
              </a:tr>
              <a:tr h="557564">
                <a:tc>
                  <a:txBody>
                    <a:bodyPr/>
                    <a:lstStyle/>
                    <a:p>
                      <a:r>
                        <a:rPr lang="en-SA" sz="1200" dirty="0"/>
                        <a:t>SizeWheels()</a:t>
                      </a:r>
                    </a:p>
                    <a:p>
                      <a:endParaRPr lang="en-SA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450505"/>
                  </a:ext>
                </a:extLst>
              </a:tr>
            </a:tbl>
          </a:graphicData>
        </a:graphic>
      </p:graphicFrame>
      <p:sp>
        <p:nvSpPr>
          <p:cNvPr id="51" name="Bent-Up Arrow 50">
            <a:extLst>
              <a:ext uri="{FF2B5EF4-FFF2-40B4-BE49-F238E27FC236}">
                <a16:creationId xmlns:a16="http://schemas.microsoft.com/office/drawing/2014/main" id="{D11BA2E2-9D53-9B7B-E0DF-1F0F96B68859}"/>
              </a:ext>
            </a:extLst>
          </p:cNvPr>
          <p:cNvSpPr/>
          <p:nvPr/>
        </p:nvSpPr>
        <p:spPr>
          <a:xfrm rot="10800000" flipH="1">
            <a:off x="9513498" y="4444858"/>
            <a:ext cx="1251972" cy="369331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7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2670-352C-C5F6-4164-2F080471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The”Is a” Realtionship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1750-A556-6A76-AE9F-F27CA1A4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A" dirty="0"/>
              <a:t>The relationship btween a superclass and an unherited class is called an “is a “ Relationship. </a:t>
            </a:r>
          </a:p>
          <a:p>
            <a:pPr lvl="1">
              <a:buSzPct val="90000"/>
              <a:buFont typeface="System Font Regular"/>
              <a:buChar char="-"/>
            </a:pPr>
            <a:r>
              <a:rPr lang="en-SA" dirty="0"/>
              <a:t>A Car “is a” Vehical.</a:t>
            </a:r>
          </a:p>
          <a:p>
            <a:pPr lvl="1">
              <a:buSzPct val="90000"/>
              <a:buFont typeface="System Font Regular"/>
              <a:buChar char="-"/>
            </a:pPr>
            <a:r>
              <a:rPr lang="en-SA" dirty="0"/>
              <a:t>An Employe ”is  a “ Person .</a:t>
            </a:r>
          </a:p>
          <a:p>
            <a:pPr>
              <a:buSzPct val="100000"/>
              <a:buFont typeface="System Font Regular"/>
              <a:buChar char="+"/>
            </a:pPr>
            <a:r>
              <a:rPr lang="en-SA" dirty="0"/>
              <a:t>A specialized object has:</a:t>
            </a:r>
          </a:p>
          <a:p>
            <a:pPr lvl="1">
              <a:buSzPct val="90000"/>
              <a:buFont typeface="System Font Regular"/>
              <a:buChar char="-"/>
            </a:pPr>
            <a:r>
              <a:rPr lang="en-US" dirty="0"/>
              <a:t>A</a:t>
            </a:r>
            <a:r>
              <a:rPr lang="en-SA" dirty="0"/>
              <a:t>ll of the characterisuric of general object , plus</a:t>
            </a:r>
          </a:p>
          <a:p>
            <a:pPr lvl="1">
              <a:buSzPct val="90000"/>
              <a:buFont typeface="System Font Regular"/>
              <a:buChar char="-"/>
            </a:pPr>
            <a:r>
              <a:rPr lang="en-US" dirty="0"/>
              <a:t>a</a:t>
            </a:r>
            <a:r>
              <a:rPr lang="en-SA" dirty="0"/>
              <a:t>dditional characterisurics that make it special.</a:t>
            </a:r>
          </a:p>
          <a:p>
            <a:pPr>
              <a:buSzPct val="100000"/>
              <a:buFont typeface="System Font Regular"/>
              <a:buChar char="+"/>
            </a:pPr>
            <a:r>
              <a:rPr lang="en-SA" dirty="0"/>
              <a:t>In object-oriented progrmming, inheritcr is used to create “is a” realtionship among classes.</a:t>
            </a:r>
          </a:p>
          <a:p>
            <a:pPr marL="457200" lvl="1" indent="0">
              <a:buSzPct val="90000"/>
              <a:buNone/>
            </a:pPr>
            <a:r>
              <a:rPr lang="en-SA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7668397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359</Words>
  <Application>Microsoft Macintosh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.SFUI</vt:lpstr>
      <vt:lpstr>Arial</vt:lpstr>
      <vt:lpstr>Avenir Next LT Pro</vt:lpstr>
      <vt:lpstr>AvenirNext LT Pro Medium</vt:lpstr>
      <vt:lpstr>Century Gothic</vt:lpstr>
      <vt:lpstr>Rockwell</vt:lpstr>
      <vt:lpstr>Segoe UI</vt:lpstr>
      <vt:lpstr>System Font Regular</vt:lpstr>
      <vt:lpstr>TwCenMT</vt:lpstr>
      <vt:lpstr>ExploreVTI</vt:lpstr>
      <vt:lpstr>BrushVTI</vt:lpstr>
      <vt:lpstr>Inheritance </vt:lpstr>
      <vt:lpstr>Inheritance</vt:lpstr>
      <vt:lpstr>Exp:Without Inheritance</vt:lpstr>
      <vt:lpstr>Exp: Inheritance</vt:lpstr>
      <vt:lpstr>The”Is a” Realtionship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</dc:title>
  <dc:creator>محمد عبدالله خلف الله الزهراني</dc:creator>
  <cp:lastModifiedBy>محمد عبدالله خلف الله الزهراني</cp:lastModifiedBy>
  <cp:revision>2</cp:revision>
  <dcterms:created xsi:type="dcterms:W3CDTF">2022-10-12T00:51:23Z</dcterms:created>
  <dcterms:modified xsi:type="dcterms:W3CDTF">2022-11-01T23:07:58Z</dcterms:modified>
</cp:coreProperties>
</file>