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42611675" cy="32918400"/>
  <p:notesSz cx="6858000" cy="91170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42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seee" initials="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80000"/>
    <a:srgbClr val="99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378" autoAdjust="0"/>
    <p:restoredTop sz="91056" autoAdjust="0"/>
  </p:normalViewPr>
  <p:slideViewPr>
    <p:cSldViewPr>
      <p:cViewPr>
        <p:scale>
          <a:sx n="50" d="100"/>
          <a:sy n="50" d="100"/>
        </p:scale>
        <p:origin x="-5040" y="-6326"/>
      </p:cViewPr>
      <p:guideLst>
        <p:guide orient="horz" pos="10368"/>
        <p:guide pos="1342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270" tIns="45635" rIns="91270" bIns="45635" numCol="1" anchor="t" anchorCtr="0" compatLnSpc="1">
            <a:prstTxWarp prst="textNoShape">
              <a:avLst/>
            </a:prstTxWarp>
          </a:bodyPr>
          <a:lstStyle>
            <a:lvl1pPr defTabSz="912813">
              <a:defRPr sz="1200"/>
            </a:lvl1pPr>
          </a:lstStyle>
          <a:p>
            <a:endParaRPr lang="en-US"/>
          </a:p>
        </p:txBody>
      </p:sp>
      <p:sp>
        <p:nvSpPr>
          <p:cNvPr id="4099" name="Rectangle 1027"/>
          <p:cNvSpPr>
            <a:spLocks noGrp="1" noChangeArrowheads="1"/>
          </p:cNvSpPr>
          <p:nvPr>
            <p:ph type="dt" sz="quarter" idx="1"/>
          </p:nvPr>
        </p:nvSpPr>
        <p:spPr bwMode="auto">
          <a:xfrm>
            <a:off x="3886200" y="0"/>
            <a:ext cx="2971800" cy="455613"/>
          </a:xfrm>
          <a:prstGeom prst="rect">
            <a:avLst/>
          </a:prstGeom>
          <a:noFill/>
          <a:ln w="9525">
            <a:noFill/>
            <a:miter lim="800000"/>
            <a:headEnd/>
            <a:tailEnd/>
          </a:ln>
          <a:effectLst/>
        </p:spPr>
        <p:txBody>
          <a:bodyPr vert="horz" wrap="square" lIns="91270" tIns="45635" rIns="91270" bIns="45635" numCol="1" anchor="t" anchorCtr="0" compatLnSpc="1">
            <a:prstTxWarp prst="textNoShape">
              <a:avLst/>
            </a:prstTxWarp>
          </a:bodyPr>
          <a:lstStyle>
            <a:lvl1pPr algn="r" defTabSz="912813">
              <a:defRPr sz="1200"/>
            </a:lvl1pPr>
          </a:lstStyle>
          <a:p>
            <a:endParaRPr lang="en-US"/>
          </a:p>
        </p:txBody>
      </p:sp>
      <p:sp>
        <p:nvSpPr>
          <p:cNvPr id="4100" name="Rectangle 1028"/>
          <p:cNvSpPr>
            <a:spLocks noGrp="1" noChangeArrowheads="1"/>
          </p:cNvSpPr>
          <p:nvPr>
            <p:ph type="ftr" sz="quarter" idx="2"/>
          </p:nvPr>
        </p:nvSpPr>
        <p:spPr bwMode="auto">
          <a:xfrm>
            <a:off x="0" y="8661400"/>
            <a:ext cx="2971800" cy="455613"/>
          </a:xfrm>
          <a:prstGeom prst="rect">
            <a:avLst/>
          </a:prstGeom>
          <a:noFill/>
          <a:ln w="9525">
            <a:noFill/>
            <a:miter lim="800000"/>
            <a:headEnd/>
            <a:tailEnd/>
          </a:ln>
          <a:effectLst/>
        </p:spPr>
        <p:txBody>
          <a:bodyPr vert="horz" wrap="square" lIns="91270" tIns="45635" rIns="91270" bIns="45635" numCol="1" anchor="b" anchorCtr="0" compatLnSpc="1">
            <a:prstTxWarp prst="textNoShape">
              <a:avLst/>
            </a:prstTxWarp>
          </a:bodyPr>
          <a:lstStyle>
            <a:lvl1pPr defTabSz="912813">
              <a:defRPr sz="1200"/>
            </a:lvl1pPr>
          </a:lstStyle>
          <a:p>
            <a:endParaRPr lang="en-US"/>
          </a:p>
        </p:txBody>
      </p:sp>
      <p:sp>
        <p:nvSpPr>
          <p:cNvPr id="4101" name="Rectangle 1029"/>
          <p:cNvSpPr>
            <a:spLocks noGrp="1" noChangeArrowheads="1"/>
          </p:cNvSpPr>
          <p:nvPr>
            <p:ph type="sldNum" sz="quarter" idx="3"/>
          </p:nvPr>
        </p:nvSpPr>
        <p:spPr bwMode="auto">
          <a:xfrm>
            <a:off x="3886200" y="8661400"/>
            <a:ext cx="2971800" cy="455613"/>
          </a:xfrm>
          <a:prstGeom prst="rect">
            <a:avLst/>
          </a:prstGeom>
          <a:noFill/>
          <a:ln w="9525">
            <a:noFill/>
            <a:miter lim="800000"/>
            <a:headEnd/>
            <a:tailEnd/>
          </a:ln>
          <a:effectLst/>
        </p:spPr>
        <p:txBody>
          <a:bodyPr vert="horz" wrap="square" lIns="91270" tIns="45635" rIns="91270" bIns="45635" numCol="1" anchor="b" anchorCtr="0" compatLnSpc="1">
            <a:prstTxWarp prst="textNoShape">
              <a:avLst/>
            </a:prstTxWarp>
          </a:bodyPr>
          <a:lstStyle>
            <a:lvl1pPr algn="r" defTabSz="912813">
              <a:defRPr sz="1200"/>
            </a:lvl1pPr>
          </a:lstStyle>
          <a:p>
            <a:fld id="{4D91EF75-9B25-4060-B34A-1CFAAEBD28DA}" type="slidenum">
              <a:rPr lang="en-US"/>
              <a:pPr/>
              <a:t>‹#›</a:t>
            </a:fld>
            <a:endParaRPr lang="en-US"/>
          </a:p>
        </p:txBody>
      </p:sp>
    </p:spTree>
    <p:extLst>
      <p:ext uri="{BB962C8B-B14F-4D97-AF65-F5344CB8AC3E}">
        <p14:creationId xmlns:p14="http://schemas.microsoft.com/office/powerpoint/2010/main" val="8035375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95638" y="10226675"/>
            <a:ext cx="36220400" cy="7054850"/>
          </a:xfrm>
        </p:spPr>
        <p:txBody>
          <a:bodyPr/>
          <a:lstStyle/>
          <a:p>
            <a:r>
              <a:rPr lang="en-US"/>
              <a:t>Click to edit Master title style</a:t>
            </a:r>
          </a:p>
        </p:txBody>
      </p:sp>
      <p:sp>
        <p:nvSpPr>
          <p:cNvPr id="3" name="Subtitle 2"/>
          <p:cNvSpPr>
            <a:spLocks noGrp="1"/>
          </p:cNvSpPr>
          <p:nvPr>
            <p:ph type="subTitle" idx="1"/>
          </p:nvPr>
        </p:nvSpPr>
        <p:spPr>
          <a:xfrm>
            <a:off x="6391275" y="18653125"/>
            <a:ext cx="2982912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62235DE-1E04-4456-AFC3-06275F963CB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469BE1-0A83-4F0C-B77C-AF1F985D87F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360938" y="2925763"/>
            <a:ext cx="9055100"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95638" y="2925763"/>
            <a:ext cx="270129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882F72-AA54-46E0-B853-DC697209E04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195638" y="2925763"/>
            <a:ext cx="36220400" cy="5486400"/>
          </a:xfrm>
        </p:spPr>
        <p:txBody>
          <a:bodyPr/>
          <a:lstStyle/>
          <a:p>
            <a:r>
              <a:rPr lang="en-US"/>
              <a:t>Click to edit Master title style</a:t>
            </a:r>
          </a:p>
        </p:txBody>
      </p:sp>
      <p:sp>
        <p:nvSpPr>
          <p:cNvPr id="3" name="Content Placeholder 2"/>
          <p:cNvSpPr>
            <a:spLocks noGrp="1"/>
          </p:cNvSpPr>
          <p:nvPr>
            <p:ph sz="quarter" idx="1"/>
          </p:nvPr>
        </p:nvSpPr>
        <p:spPr>
          <a:xfrm>
            <a:off x="3195638" y="9509125"/>
            <a:ext cx="18034000" cy="9799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1382038" y="9509125"/>
            <a:ext cx="18034000" cy="9799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195638" y="19461163"/>
            <a:ext cx="18034000" cy="9799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1382038" y="19461163"/>
            <a:ext cx="18034000" cy="9799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195638" y="29992638"/>
            <a:ext cx="8877300" cy="2193925"/>
          </a:xfrm>
        </p:spPr>
        <p:txBody>
          <a:bodyPr/>
          <a:lstStyle>
            <a:lvl1pPr>
              <a:defRPr/>
            </a:lvl1pPr>
          </a:lstStyle>
          <a:p>
            <a:endParaRPr lang="en-US"/>
          </a:p>
        </p:txBody>
      </p:sp>
      <p:sp>
        <p:nvSpPr>
          <p:cNvPr id="8" name="Footer Placeholder 7"/>
          <p:cNvSpPr>
            <a:spLocks noGrp="1"/>
          </p:cNvSpPr>
          <p:nvPr>
            <p:ph type="ftr" sz="quarter" idx="11"/>
          </p:nvPr>
        </p:nvSpPr>
        <p:spPr>
          <a:xfrm>
            <a:off x="14558963" y="29992638"/>
            <a:ext cx="13493750" cy="2193925"/>
          </a:xfrm>
        </p:spPr>
        <p:txBody>
          <a:bodyPr/>
          <a:lstStyle>
            <a:lvl1pPr>
              <a:defRPr/>
            </a:lvl1pPr>
          </a:lstStyle>
          <a:p>
            <a:endParaRPr lang="en-US"/>
          </a:p>
        </p:txBody>
      </p:sp>
      <p:sp>
        <p:nvSpPr>
          <p:cNvPr id="9" name="Slide Number Placeholder 8"/>
          <p:cNvSpPr>
            <a:spLocks noGrp="1"/>
          </p:cNvSpPr>
          <p:nvPr>
            <p:ph type="sldNum" sz="quarter" idx="12"/>
          </p:nvPr>
        </p:nvSpPr>
        <p:spPr>
          <a:xfrm>
            <a:off x="30538738" y="29992638"/>
            <a:ext cx="8877300" cy="2193925"/>
          </a:xfrm>
        </p:spPr>
        <p:txBody>
          <a:bodyPr/>
          <a:lstStyle>
            <a:lvl1pPr>
              <a:defRPr/>
            </a:lvl1pPr>
          </a:lstStyle>
          <a:p>
            <a:fld id="{FF6483B8-2C37-4D61-BE43-954C122FAF9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C227F7-C8A9-401C-87D6-A5D40A884A0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5500" y="21153438"/>
            <a:ext cx="36220400"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365500" y="13952538"/>
            <a:ext cx="36220400"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A54CC1-3BDF-47B7-AAF5-73933D2EAB9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195638" y="9509125"/>
            <a:ext cx="180340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2038" y="9509125"/>
            <a:ext cx="180340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FA09F0C-A45B-4A84-B4BF-607759DF258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0425" y="1317625"/>
            <a:ext cx="3835082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30425" y="7369175"/>
            <a:ext cx="188277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30425" y="10439400"/>
            <a:ext cx="188277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645563" y="7369175"/>
            <a:ext cx="1883568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1645563" y="10439400"/>
            <a:ext cx="1883568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A44AD3-5A71-4073-9DAE-90CB7B21314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0C9766D-6B1E-40F6-B9FB-E4FB0DD088B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3BA190A-E98B-4F83-84EF-E22482CF307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0425" y="1311275"/>
            <a:ext cx="14019213"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6659225" y="1311275"/>
            <a:ext cx="23822025"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30425" y="6888163"/>
            <a:ext cx="14019213"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777E0E-AB37-4D51-A179-B02F4C87F27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51838" y="23042563"/>
            <a:ext cx="2556668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351838" y="2941638"/>
            <a:ext cx="2556668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51838" y="25763538"/>
            <a:ext cx="2556668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B51401-8D24-451A-8C5A-A79B812619A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95638" y="2925763"/>
            <a:ext cx="36220400" cy="5486400"/>
          </a:xfrm>
          <a:prstGeom prst="rect">
            <a:avLst/>
          </a:prstGeom>
          <a:noFill/>
          <a:ln w="9525">
            <a:noFill/>
            <a:miter lim="800000"/>
            <a:headEnd/>
            <a:tailEnd/>
          </a:ln>
          <a:effectLst/>
        </p:spPr>
        <p:txBody>
          <a:bodyPr vert="horz" wrap="square" lIns="431597" tIns="215798" rIns="431597" bIns="21579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195638" y="9509125"/>
            <a:ext cx="36220400" cy="19751675"/>
          </a:xfrm>
          <a:prstGeom prst="rect">
            <a:avLst/>
          </a:prstGeom>
          <a:noFill/>
          <a:ln w="9525">
            <a:noFill/>
            <a:miter lim="800000"/>
            <a:headEnd/>
            <a:tailEnd/>
          </a:ln>
          <a:effectLst/>
        </p:spPr>
        <p:txBody>
          <a:bodyPr vert="horz" wrap="square" lIns="431597" tIns="215798" rIns="431597" bIns="21579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195638" y="29992638"/>
            <a:ext cx="8877300" cy="2193925"/>
          </a:xfrm>
          <a:prstGeom prst="rect">
            <a:avLst/>
          </a:prstGeom>
          <a:noFill/>
          <a:ln w="9525">
            <a:noFill/>
            <a:miter lim="800000"/>
            <a:headEnd/>
            <a:tailEnd/>
          </a:ln>
          <a:effectLst/>
        </p:spPr>
        <p:txBody>
          <a:bodyPr vert="horz" wrap="square" lIns="431597" tIns="215798" rIns="431597" bIns="215798" numCol="1" anchor="t" anchorCtr="0" compatLnSpc="1">
            <a:prstTxWarp prst="textNoShape">
              <a:avLst/>
            </a:prstTxWarp>
          </a:bodyPr>
          <a:lstStyle>
            <a:lvl1pPr defTabSz="4316413">
              <a:defRPr sz="6600"/>
            </a:lvl1pPr>
          </a:lstStyle>
          <a:p>
            <a:endParaRPr lang="en-US"/>
          </a:p>
        </p:txBody>
      </p:sp>
      <p:sp>
        <p:nvSpPr>
          <p:cNvPr id="1029" name="Rectangle 5"/>
          <p:cNvSpPr>
            <a:spLocks noGrp="1" noChangeArrowheads="1"/>
          </p:cNvSpPr>
          <p:nvPr>
            <p:ph type="ftr" sz="quarter" idx="3"/>
          </p:nvPr>
        </p:nvSpPr>
        <p:spPr bwMode="auto">
          <a:xfrm>
            <a:off x="14558963" y="29992638"/>
            <a:ext cx="13493750" cy="2193925"/>
          </a:xfrm>
          <a:prstGeom prst="rect">
            <a:avLst/>
          </a:prstGeom>
          <a:noFill/>
          <a:ln w="9525">
            <a:noFill/>
            <a:miter lim="800000"/>
            <a:headEnd/>
            <a:tailEnd/>
          </a:ln>
          <a:effectLst/>
        </p:spPr>
        <p:txBody>
          <a:bodyPr vert="horz" wrap="square" lIns="431597" tIns="215798" rIns="431597" bIns="215798" numCol="1" anchor="t" anchorCtr="0" compatLnSpc="1">
            <a:prstTxWarp prst="textNoShape">
              <a:avLst/>
            </a:prstTxWarp>
          </a:bodyPr>
          <a:lstStyle>
            <a:lvl1pPr algn="ctr" defTabSz="4316413">
              <a:defRPr sz="6600"/>
            </a:lvl1pPr>
          </a:lstStyle>
          <a:p>
            <a:endParaRPr lang="en-US"/>
          </a:p>
        </p:txBody>
      </p:sp>
      <p:sp>
        <p:nvSpPr>
          <p:cNvPr id="1030" name="Rectangle 6"/>
          <p:cNvSpPr>
            <a:spLocks noGrp="1" noChangeArrowheads="1"/>
          </p:cNvSpPr>
          <p:nvPr>
            <p:ph type="sldNum" sz="quarter" idx="4"/>
          </p:nvPr>
        </p:nvSpPr>
        <p:spPr bwMode="auto">
          <a:xfrm>
            <a:off x="30538738" y="29992638"/>
            <a:ext cx="8877300" cy="2193925"/>
          </a:xfrm>
          <a:prstGeom prst="rect">
            <a:avLst/>
          </a:prstGeom>
          <a:noFill/>
          <a:ln w="9525">
            <a:noFill/>
            <a:miter lim="800000"/>
            <a:headEnd/>
            <a:tailEnd/>
          </a:ln>
          <a:effectLst/>
        </p:spPr>
        <p:txBody>
          <a:bodyPr vert="horz" wrap="square" lIns="431597" tIns="215798" rIns="431597" bIns="215798" numCol="1" anchor="t" anchorCtr="0" compatLnSpc="1">
            <a:prstTxWarp prst="textNoShape">
              <a:avLst/>
            </a:prstTxWarp>
          </a:bodyPr>
          <a:lstStyle>
            <a:lvl1pPr algn="r" defTabSz="4316413">
              <a:defRPr sz="6600"/>
            </a:lvl1pPr>
          </a:lstStyle>
          <a:p>
            <a:fld id="{93BC77A7-AE69-492E-A992-1C67D60640F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316413" rtl="0" fontAlgn="base">
        <a:spcBef>
          <a:spcPct val="0"/>
        </a:spcBef>
        <a:spcAft>
          <a:spcPct val="0"/>
        </a:spcAft>
        <a:defRPr sz="20800">
          <a:solidFill>
            <a:schemeClr val="tx2"/>
          </a:solidFill>
          <a:latin typeface="+mj-lt"/>
          <a:ea typeface="+mj-ea"/>
          <a:cs typeface="+mj-cs"/>
        </a:defRPr>
      </a:lvl1pPr>
      <a:lvl2pPr algn="ctr" defTabSz="4316413" rtl="0" fontAlgn="base">
        <a:spcBef>
          <a:spcPct val="0"/>
        </a:spcBef>
        <a:spcAft>
          <a:spcPct val="0"/>
        </a:spcAft>
        <a:defRPr sz="20800">
          <a:solidFill>
            <a:schemeClr val="tx2"/>
          </a:solidFill>
          <a:latin typeface="Times New Roman" pitchFamily="18" charset="0"/>
        </a:defRPr>
      </a:lvl2pPr>
      <a:lvl3pPr algn="ctr" defTabSz="4316413" rtl="0" fontAlgn="base">
        <a:spcBef>
          <a:spcPct val="0"/>
        </a:spcBef>
        <a:spcAft>
          <a:spcPct val="0"/>
        </a:spcAft>
        <a:defRPr sz="20800">
          <a:solidFill>
            <a:schemeClr val="tx2"/>
          </a:solidFill>
          <a:latin typeface="Times New Roman" pitchFamily="18" charset="0"/>
        </a:defRPr>
      </a:lvl3pPr>
      <a:lvl4pPr algn="ctr" defTabSz="4316413" rtl="0" fontAlgn="base">
        <a:spcBef>
          <a:spcPct val="0"/>
        </a:spcBef>
        <a:spcAft>
          <a:spcPct val="0"/>
        </a:spcAft>
        <a:defRPr sz="20800">
          <a:solidFill>
            <a:schemeClr val="tx2"/>
          </a:solidFill>
          <a:latin typeface="Times New Roman" pitchFamily="18" charset="0"/>
        </a:defRPr>
      </a:lvl4pPr>
      <a:lvl5pPr algn="ctr" defTabSz="4316413" rtl="0" fontAlgn="base">
        <a:spcBef>
          <a:spcPct val="0"/>
        </a:spcBef>
        <a:spcAft>
          <a:spcPct val="0"/>
        </a:spcAft>
        <a:defRPr sz="20800">
          <a:solidFill>
            <a:schemeClr val="tx2"/>
          </a:solidFill>
          <a:latin typeface="Times New Roman" pitchFamily="18" charset="0"/>
        </a:defRPr>
      </a:lvl5pPr>
      <a:lvl6pPr marL="457200" algn="ctr" defTabSz="4316413" rtl="0" fontAlgn="base">
        <a:spcBef>
          <a:spcPct val="0"/>
        </a:spcBef>
        <a:spcAft>
          <a:spcPct val="0"/>
        </a:spcAft>
        <a:defRPr sz="20800">
          <a:solidFill>
            <a:schemeClr val="tx2"/>
          </a:solidFill>
          <a:latin typeface="Times New Roman" pitchFamily="18" charset="0"/>
        </a:defRPr>
      </a:lvl6pPr>
      <a:lvl7pPr marL="914400" algn="ctr" defTabSz="4316413" rtl="0" fontAlgn="base">
        <a:spcBef>
          <a:spcPct val="0"/>
        </a:spcBef>
        <a:spcAft>
          <a:spcPct val="0"/>
        </a:spcAft>
        <a:defRPr sz="20800">
          <a:solidFill>
            <a:schemeClr val="tx2"/>
          </a:solidFill>
          <a:latin typeface="Times New Roman" pitchFamily="18" charset="0"/>
        </a:defRPr>
      </a:lvl7pPr>
      <a:lvl8pPr marL="1371600" algn="ctr" defTabSz="4316413" rtl="0" fontAlgn="base">
        <a:spcBef>
          <a:spcPct val="0"/>
        </a:spcBef>
        <a:spcAft>
          <a:spcPct val="0"/>
        </a:spcAft>
        <a:defRPr sz="20800">
          <a:solidFill>
            <a:schemeClr val="tx2"/>
          </a:solidFill>
          <a:latin typeface="Times New Roman" pitchFamily="18" charset="0"/>
        </a:defRPr>
      </a:lvl8pPr>
      <a:lvl9pPr marL="1828800" algn="ctr" defTabSz="4316413" rtl="0" fontAlgn="base">
        <a:spcBef>
          <a:spcPct val="0"/>
        </a:spcBef>
        <a:spcAft>
          <a:spcPct val="0"/>
        </a:spcAft>
        <a:defRPr sz="20800">
          <a:solidFill>
            <a:schemeClr val="tx2"/>
          </a:solidFill>
          <a:latin typeface="Times New Roman" pitchFamily="18" charset="0"/>
        </a:defRPr>
      </a:lvl9pPr>
    </p:titleStyle>
    <p:bodyStyle>
      <a:lvl1pPr marL="1619250" indent="-1619250" algn="l" defTabSz="4316413" rtl="0" fontAlgn="base">
        <a:spcBef>
          <a:spcPct val="20000"/>
        </a:spcBef>
        <a:spcAft>
          <a:spcPct val="0"/>
        </a:spcAft>
        <a:buChar char="•"/>
        <a:defRPr sz="15100">
          <a:solidFill>
            <a:schemeClr val="tx1"/>
          </a:solidFill>
          <a:latin typeface="+mn-lt"/>
          <a:ea typeface="+mn-ea"/>
          <a:cs typeface="+mn-cs"/>
        </a:defRPr>
      </a:lvl1pPr>
      <a:lvl2pPr marL="3506788" indent="-1349375" algn="l" defTabSz="4316413" rtl="0" fontAlgn="base">
        <a:spcBef>
          <a:spcPct val="20000"/>
        </a:spcBef>
        <a:spcAft>
          <a:spcPct val="0"/>
        </a:spcAft>
        <a:buChar char="–"/>
        <a:defRPr sz="13200">
          <a:solidFill>
            <a:schemeClr val="tx1"/>
          </a:solidFill>
          <a:latin typeface="+mn-lt"/>
        </a:defRPr>
      </a:lvl2pPr>
      <a:lvl3pPr marL="5394325" indent="-1077913" algn="l" defTabSz="4316413" rtl="0" fontAlgn="base">
        <a:spcBef>
          <a:spcPct val="20000"/>
        </a:spcBef>
        <a:spcAft>
          <a:spcPct val="0"/>
        </a:spcAft>
        <a:buChar char="•"/>
        <a:defRPr sz="11300">
          <a:solidFill>
            <a:schemeClr val="tx1"/>
          </a:solidFill>
          <a:latin typeface="+mn-lt"/>
        </a:defRPr>
      </a:lvl3pPr>
      <a:lvl4pPr marL="7553325" indent="-1079500" algn="l" defTabSz="4316413" rtl="0" fontAlgn="base">
        <a:spcBef>
          <a:spcPct val="20000"/>
        </a:spcBef>
        <a:spcAft>
          <a:spcPct val="0"/>
        </a:spcAft>
        <a:buChar char="–"/>
        <a:defRPr sz="9400">
          <a:solidFill>
            <a:schemeClr val="tx1"/>
          </a:solidFill>
          <a:latin typeface="+mn-lt"/>
        </a:defRPr>
      </a:lvl4pPr>
      <a:lvl5pPr marL="9710738" indent="-1079500" algn="l" defTabSz="4316413" rtl="0" fontAlgn="base">
        <a:spcBef>
          <a:spcPct val="20000"/>
        </a:spcBef>
        <a:spcAft>
          <a:spcPct val="0"/>
        </a:spcAft>
        <a:buChar char="»"/>
        <a:defRPr sz="9400">
          <a:solidFill>
            <a:schemeClr val="tx1"/>
          </a:solidFill>
          <a:latin typeface="+mn-lt"/>
        </a:defRPr>
      </a:lvl5pPr>
      <a:lvl6pPr marL="10167938" indent="-1079500" algn="l" defTabSz="4316413" rtl="0" fontAlgn="base">
        <a:spcBef>
          <a:spcPct val="20000"/>
        </a:spcBef>
        <a:spcAft>
          <a:spcPct val="0"/>
        </a:spcAft>
        <a:buChar char="»"/>
        <a:defRPr sz="9400">
          <a:solidFill>
            <a:schemeClr val="tx1"/>
          </a:solidFill>
          <a:latin typeface="+mn-lt"/>
        </a:defRPr>
      </a:lvl6pPr>
      <a:lvl7pPr marL="10625138" indent="-1079500" algn="l" defTabSz="4316413" rtl="0" fontAlgn="base">
        <a:spcBef>
          <a:spcPct val="20000"/>
        </a:spcBef>
        <a:spcAft>
          <a:spcPct val="0"/>
        </a:spcAft>
        <a:buChar char="»"/>
        <a:defRPr sz="9400">
          <a:solidFill>
            <a:schemeClr val="tx1"/>
          </a:solidFill>
          <a:latin typeface="+mn-lt"/>
        </a:defRPr>
      </a:lvl7pPr>
      <a:lvl8pPr marL="11082338" indent="-1079500" algn="l" defTabSz="4316413" rtl="0" fontAlgn="base">
        <a:spcBef>
          <a:spcPct val="20000"/>
        </a:spcBef>
        <a:spcAft>
          <a:spcPct val="0"/>
        </a:spcAft>
        <a:buChar char="»"/>
        <a:defRPr sz="9400">
          <a:solidFill>
            <a:schemeClr val="tx1"/>
          </a:solidFill>
          <a:latin typeface="+mn-lt"/>
        </a:defRPr>
      </a:lvl8pPr>
      <a:lvl9pPr marL="11539538" indent="-1079500" algn="l" defTabSz="431641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3746499" y="6400800"/>
            <a:ext cx="11310938" cy="792163"/>
          </a:xfrm>
          <a:prstGeom prst="roundRect">
            <a:avLst>
              <a:gd name="adj" fmla="val 16667"/>
            </a:avLst>
          </a:prstGeom>
          <a:noFill/>
          <a:ln w="25400">
            <a:solidFill>
              <a:schemeClr val="tx1"/>
            </a:solidFill>
            <a:round/>
            <a:headEnd/>
            <a:tailEnd/>
          </a:ln>
          <a:effectLst/>
        </p:spPr>
        <p:txBody>
          <a:bodyPr wrap="none" lIns="431597" tIns="215798" rIns="431597" bIns="215798" anchor="ctr"/>
          <a:lstStyle/>
          <a:p>
            <a:pPr algn="ctr" defTabSz="4316413"/>
            <a:r>
              <a:rPr lang="en-US" sz="2800" b="1" dirty="0">
                <a:solidFill>
                  <a:srgbClr val="580000"/>
                </a:solidFill>
                <a:effectLst>
                  <a:outerShdw blurRad="38100" dist="38100" dir="2700000" algn="tl">
                    <a:srgbClr val="C0C0C0"/>
                  </a:outerShdw>
                </a:effectLst>
                <a:latin typeface="Arial" charset="0"/>
              </a:rPr>
              <a:t>Mission Statement</a:t>
            </a:r>
          </a:p>
        </p:txBody>
      </p:sp>
      <p:sp>
        <p:nvSpPr>
          <p:cNvPr id="2091" name="Rectangle 43"/>
          <p:cNvSpPr>
            <a:spLocks noChangeArrowheads="1"/>
          </p:cNvSpPr>
          <p:nvPr/>
        </p:nvSpPr>
        <p:spPr bwMode="auto">
          <a:xfrm>
            <a:off x="6599237" y="1905000"/>
            <a:ext cx="29108400" cy="1815882"/>
          </a:xfrm>
          <a:prstGeom prst="rect">
            <a:avLst/>
          </a:prstGeom>
          <a:noFill/>
          <a:ln w="9525">
            <a:noFill/>
            <a:miter lim="800000"/>
            <a:headEnd/>
            <a:tailEnd/>
          </a:ln>
          <a:effectLst/>
        </p:spPr>
        <p:txBody>
          <a:bodyPr wrap="square">
            <a:spAutoFit/>
          </a:bodyPr>
          <a:lstStyle/>
          <a:p>
            <a:pPr algn="ctr"/>
            <a:r>
              <a:rPr lang="en-US" sz="6000" i="1" dirty="0">
                <a:solidFill>
                  <a:srgbClr val="FF6600"/>
                </a:solidFill>
                <a:cs typeface="Times New Roman" pitchFamily="18" charset="0"/>
              </a:rPr>
              <a:t>Rochester Institute of Technology</a:t>
            </a:r>
          </a:p>
          <a:p>
            <a:pPr algn="ctr"/>
            <a:endParaRPr lang="en-US" sz="2000" dirty="0">
              <a:cs typeface="Times New Roman" pitchFamily="18" charset="0"/>
            </a:endParaRPr>
          </a:p>
          <a:p>
            <a:pPr algn="ctr"/>
            <a:r>
              <a:rPr lang="en-US" sz="3200" b="1" dirty="0">
                <a:cs typeface="Times New Roman" pitchFamily="18" charset="0"/>
              </a:rPr>
              <a:t>Principle of Robotics Project – Fall 2018</a:t>
            </a:r>
          </a:p>
        </p:txBody>
      </p:sp>
      <p:sp>
        <p:nvSpPr>
          <p:cNvPr id="2123" name="AutoShape 75"/>
          <p:cNvSpPr>
            <a:spLocks noChangeArrowheads="1"/>
          </p:cNvSpPr>
          <p:nvPr/>
        </p:nvSpPr>
        <p:spPr bwMode="auto">
          <a:xfrm>
            <a:off x="2819400" y="6096000"/>
            <a:ext cx="36957000" cy="23545800"/>
          </a:xfrm>
          <a:prstGeom prst="roundRect">
            <a:avLst>
              <a:gd name="adj" fmla="val 1491"/>
            </a:avLst>
          </a:prstGeom>
          <a:noFill/>
          <a:ln w="38100">
            <a:solidFill>
              <a:schemeClr val="tx1"/>
            </a:solidFill>
            <a:round/>
            <a:headEnd/>
            <a:tailEnd/>
          </a:ln>
          <a:effectLst/>
        </p:spPr>
        <p:txBody>
          <a:bodyPr wrap="none" lIns="0" tIns="0" rIns="0" bIns="0" anchor="ctr"/>
          <a:lstStyle/>
          <a:p>
            <a:pPr algn="ctr" defTabSz="4316413"/>
            <a:endParaRPr lang="en-US" sz="5400" i="1">
              <a:solidFill>
                <a:schemeClr val="tx2"/>
              </a:solidFill>
              <a:cs typeface="Times New Roman" pitchFamily="18" charset="0"/>
            </a:endParaRPr>
          </a:p>
        </p:txBody>
      </p:sp>
      <p:sp>
        <p:nvSpPr>
          <p:cNvPr id="2128" name="AutoShape 80"/>
          <p:cNvSpPr>
            <a:spLocks noChangeArrowheads="1"/>
          </p:cNvSpPr>
          <p:nvPr/>
        </p:nvSpPr>
        <p:spPr bwMode="auto">
          <a:xfrm>
            <a:off x="3779838" y="16159549"/>
            <a:ext cx="11310937" cy="868363"/>
          </a:xfrm>
          <a:prstGeom prst="roundRect">
            <a:avLst>
              <a:gd name="adj" fmla="val 16667"/>
            </a:avLst>
          </a:prstGeom>
          <a:noFill/>
          <a:ln w="25400">
            <a:solidFill>
              <a:schemeClr val="tx1"/>
            </a:solidFill>
            <a:round/>
            <a:headEnd/>
            <a:tailEnd/>
          </a:ln>
          <a:effectLst/>
        </p:spPr>
        <p:txBody>
          <a:bodyPr wrap="none" lIns="431597" tIns="215798" rIns="431597" bIns="215798" anchor="ctr"/>
          <a:lstStyle/>
          <a:p>
            <a:pPr algn="ctr" defTabSz="4316413"/>
            <a:r>
              <a:rPr lang="en-US" sz="2800" b="1" dirty="0">
                <a:solidFill>
                  <a:srgbClr val="580000"/>
                </a:solidFill>
                <a:effectLst>
                  <a:outerShdw blurRad="38100" dist="38100" dir="2700000" algn="tl">
                    <a:srgbClr val="C0C0C0"/>
                  </a:outerShdw>
                </a:effectLst>
                <a:latin typeface="Arial" charset="0"/>
              </a:rPr>
              <a:t>Hardware</a:t>
            </a:r>
          </a:p>
        </p:txBody>
      </p:sp>
      <p:sp>
        <p:nvSpPr>
          <p:cNvPr id="2958" name="Text Box 910"/>
          <p:cNvSpPr txBox="1">
            <a:spLocks noChangeArrowheads="1"/>
          </p:cNvSpPr>
          <p:nvPr/>
        </p:nvSpPr>
        <p:spPr bwMode="auto">
          <a:xfrm>
            <a:off x="3878390" y="13566592"/>
            <a:ext cx="5105400" cy="1015663"/>
          </a:xfrm>
          <a:prstGeom prst="rect">
            <a:avLst/>
          </a:prstGeom>
          <a:noFill/>
          <a:ln w="9525">
            <a:noFill/>
            <a:miter lim="800000"/>
            <a:headEnd/>
            <a:tailEnd/>
          </a:ln>
          <a:effectLst/>
        </p:spPr>
        <p:txBody>
          <a:bodyPr wrap="square">
            <a:spAutoFit/>
          </a:bodyPr>
          <a:lstStyle/>
          <a:p>
            <a:pPr>
              <a:spcBef>
                <a:spcPct val="50000"/>
              </a:spcBef>
            </a:pPr>
            <a:r>
              <a:rPr lang="en-US" b="1" dirty="0"/>
              <a:t>FACULTY ADVISOR</a:t>
            </a:r>
          </a:p>
          <a:p>
            <a:pPr>
              <a:spcBef>
                <a:spcPct val="50000"/>
              </a:spcBef>
            </a:pPr>
            <a:r>
              <a:rPr lang="en-US" b="1" dirty="0">
                <a:solidFill>
                  <a:srgbClr val="990000"/>
                </a:solidFill>
              </a:rPr>
              <a:t>	</a:t>
            </a:r>
            <a:r>
              <a:rPr lang="en-US" b="1" i="1" dirty="0">
                <a:solidFill>
                  <a:schemeClr val="accent2"/>
                </a:solidFill>
              </a:rPr>
              <a:t>Dr. Ferat Sahin </a:t>
            </a:r>
          </a:p>
        </p:txBody>
      </p:sp>
      <p:sp>
        <p:nvSpPr>
          <p:cNvPr id="2960" name="Text Box 912"/>
          <p:cNvSpPr txBox="1">
            <a:spLocks noChangeArrowheads="1"/>
          </p:cNvSpPr>
          <p:nvPr/>
        </p:nvSpPr>
        <p:spPr bwMode="auto">
          <a:xfrm>
            <a:off x="3878390" y="14922279"/>
            <a:ext cx="11663652" cy="1015663"/>
          </a:xfrm>
          <a:prstGeom prst="rect">
            <a:avLst/>
          </a:prstGeom>
          <a:noFill/>
          <a:ln w="9525">
            <a:noFill/>
            <a:miter lim="800000"/>
            <a:headEnd/>
            <a:tailEnd/>
          </a:ln>
          <a:effectLst/>
        </p:spPr>
        <p:txBody>
          <a:bodyPr wrap="square">
            <a:spAutoFit/>
          </a:bodyPr>
          <a:lstStyle/>
          <a:p>
            <a:pPr>
              <a:spcBef>
                <a:spcPct val="50000"/>
              </a:spcBef>
            </a:pPr>
            <a:r>
              <a:rPr lang="en-US" b="1" dirty="0"/>
              <a:t>STUDENT</a:t>
            </a:r>
          </a:p>
          <a:p>
            <a:pPr>
              <a:spcBef>
                <a:spcPct val="50000"/>
              </a:spcBef>
            </a:pPr>
            <a:r>
              <a:rPr lang="en-US" b="1" dirty="0">
                <a:solidFill>
                  <a:srgbClr val="990000"/>
                </a:solidFill>
              </a:rPr>
              <a:t>	</a:t>
            </a:r>
            <a:r>
              <a:rPr lang="en-US" i="1" dirty="0">
                <a:solidFill>
                  <a:srgbClr val="0000FF"/>
                </a:solidFill>
              </a:rPr>
              <a:t> Shravan </a:t>
            </a:r>
            <a:r>
              <a:rPr lang="en-US" i="1" dirty="0" err="1">
                <a:solidFill>
                  <a:srgbClr val="0000FF"/>
                </a:solidFill>
              </a:rPr>
              <a:t>Bhoopasamudram</a:t>
            </a:r>
            <a:r>
              <a:rPr lang="en-US" i="1" dirty="0">
                <a:solidFill>
                  <a:srgbClr val="0000FF"/>
                </a:solidFill>
              </a:rPr>
              <a:t> Krishna, Suhasa Prabhu Kandikere, Charles Pinkerton</a:t>
            </a:r>
            <a:endParaRPr lang="en-US" b="1" i="1" dirty="0">
              <a:solidFill>
                <a:srgbClr val="0000FF"/>
              </a:solidFill>
            </a:endParaRPr>
          </a:p>
        </p:txBody>
      </p:sp>
      <p:sp>
        <p:nvSpPr>
          <p:cNvPr id="120" name="Rectangle 43"/>
          <p:cNvSpPr>
            <a:spLocks noChangeArrowheads="1"/>
          </p:cNvSpPr>
          <p:nvPr/>
        </p:nvSpPr>
        <p:spPr bwMode="auto">
          <a:xfrm>
            <a:off x="6408738" y="3789052"/>
            <a:ext cx="29108400" cy="2123658"/>
          </a:xfrm>
          <a:prstGeom prst="rect">
            <a:avLst/>
          </a:prstGeom>
          <a:noFill/>
          <a:ln w="9525">
            <a:noFill/>
            <a:miter lim="800000"/>
            <a:headEnd/>
            <a:tailEnd/>
          </a:ln>
          <a:effectLst/>
        </p:spPr>
        <p:txBody>
          <a:bodyPr wrap="square">
            <a:noAutofit/>
          </a:bodyPr>
          <a:lstStyle/>
          <a:p>
            <a:pPr algn="ctr"/>
            <a:r>
              <a:rPr lang="en-US" sz="7200" b="1" dirty="0">
                <a:ln w="12700">
                  <a:solidFill>
                    <a:schemeClr val="tx2">
                      <a:satMod val="155000"/>
                    </a:schemeClr>
                  </a:solidFill>
                  <a:prstDash val="solid"/>
                </a:ln>
                <a:effectLst>
                  <a:outerShdw blurRad="41275" dist="20320" dir="1800000" algn="tl" rotWithShape="0">
                    <a:srgbClr val="000000">
                      <a:alpha val="40000"/>
                    </a:srgbClr>
                  </a:outerShdw>
                </a:effectLst>
                <a:latin typeface="Avenir Black"/>
                <a:cs typeface="Avenir Black"/>
              </a:rPr>
              <a:t>Telerobot</a:t>
            </a:r>
          </a:p>
        </p:txBody>
      </p:sp>
      <p:sp>
        <p:nvSpPr>
          <p:cNvPr id="2122" name="AutoShape 74"/>
          <p:cNvSpPr>
            <a:spLocks noChangeArrowheads="1"/>
          </p:cNvSpPr>
          <p:nvPr/>
        </p:nvSpPr>
        <p:spPr bwMode="auto">
          <a:xfrm>
            <a:off x="6370637" y="1752600"/>
            <a:ext cx="29718000" cy="4038600"/>
          </a:xfrm>
          <a:prstGeom prst="roundRect">
            <a:avLst>
              <a:gd name="adj" fmla="val 16667"/>
            </a:avLst>
          </a:prstGeom>
          <a:noFill/>
          <a:ln w="38100">
            <a:solidFill>
              <a:schemeClr val="tx1"/>
            </a:solidFill>
            <a:round/>
            <a:headEnd/>
            <a:tailEnd/>
          </a:ln>
          <a:effectLst/>
        </p:spPr>
        <p:txBody>
          <a:bodyPr wrap="none" lIns="0" tIns="0" rIns="0" bIns="0" anchor="ctr"/>
          <a:lstStyle/>
          <a:p>
            <a:pPr algn="ctr" defTabSz="4316413"/>
            <a:endParaRPr lang="en-US" sz="5400" i="1">
              <a:solidFill>
                <a:schemeClr val="tx2"/>
              </a:solidFill>
              <a:cs typeface="Times New Roman" pitchFamily="18" charset="0"/>
            </a:endParaRPr>
          </a:p>
        </p:txBody>
      </p:sp>
      <p:sp>
        <p:nvSpPr>
          <p:cNvPr id="3181" name="Rectangle 109"/>
          <p:cNvSpPr>
            <a:spLocks noChangeArrowheads="1"/>
          </p:cNvSpPr>
          <p:nvPr/>
        </p:nvSpPr>
        <p:spPr bwMode="auto">
          <a:xfrm>
            <a:off x="0" y="0"/>
            <a:ext cx="426116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7" name="AutoShape 30"/>
          <p:cNvSpPr>
            <a:spLocks noChangeArrowheads="1"/>
          </p:cNvSpPr>
          <p:nvPr/>
        </p:nvSpPr>
        <p:spPr bwMode="auto">
          <a:xfrm>
            <a:off x="3779837" y="12598063"/>
            <a:ext cx="11310938" cy="792163"/>
          </a:xfrm>
          <a:prstGeom prst="roundRect">
            <a:avLst>
              <a:gd name="adj" fmla="val 16667"/>
            </a:avLst>
          </a:prstGeom>
          <a:noFill/>
          <a:ln w="25400">
            <a:solidFill>
              <a:schemeClr val="tx1"/>
            </a:solidFill>
            <a:round/>
            <a:headEnd/>
            <a:tailEnd/>
          </a:ln>
          <a:effectLst/>
        </p:spPr>
        <p:txBody>
          <a:bodyPr wrap="none" lIns="431597" tIns="215798" rIns="431597" bIns="215798" anchor="ctr"/>
          <a:lstStyle/>
          <a:p>
            <a:pPr algn="ctr" defTabSz="4316413"/>
            <a:r>
              <a:rPr lang="en-US" sz="2800" b="1" dirty="0">
                <a:solidFill>
                  <a:srgbClr val="580000"/>
                </a:solidFill>
                <a:effectLst>
                  <a:outerShdw blurRad="38100" dist="38100" dir="2700000" algn="tl">
                    <a:srgbClr val="C0C0C0"/>
                  </a:outerShdw>
                </a:effectLst>
                <a:latin typeface="Arial" charset="0"/>
              </a:rPr>
              <a:t>People</a:t>
            </a:r>
          </a:p>
        </p:txBody>
      </p:sp>
      <p:sp>
        <p:nvSpPr>
          <p:cNvPr id="145" name="AutoShape 80"/>
          <p:cNvSpPr>
            <a:spLocks noChangeArrowheads="1"/>
          </p:cNvSpPr>
          <p:nvPr/>
        </p:nvSpPr>
        <p:spPr bwMode="auto">
          <a:xfrm>
            <a:off x="16094867" y="22517099"/>
            <a:ext cx="11310937" cy="868363"/>
          </a:xfrm>
          <a:prstGeom prst="roundRect">
            <a:avLst>
              <a:gd name="adj" fmla="val 16667"/>
            </a:avLst>
          </a:prstGeom>
          <a:noFill/>
          <a:ln w="25400">
            <a:solidFill>
              <a:schemeClr val="tx1"/>
            </a:solidFill>
            <a:round/>
            <a:headEnd/>
            <a:tailEnd/>
          </a:ln>
          <a:effectLst/>
        </p:spPr>
        <p:txBody>
          <a:bodyPr wrap="none" lIns="431597" tIns="215798" rIns="431597" bIns="215798" anchor="ctr"/>
          <a:lstStyle/>
          <a:p>
            <a:pPr algn="ctr" defTabSz="4316413"/>
            <a:r>
              <a:rPr lang="en-US" sz="2800" b="1" dirty="0">
                <a:solidFill>
                  <a:srgbClr val="580000"/>
                </a:solidFill>
                <a:effectLst>
                  <a:outerShdw blurRad="38100" dist="38100" dir="2700000" algn="tl">
                    <a:srgbClr val="C0C0C0"/>
                  </a:outerShdw>
                </a:effectLst>
                <a:latin typeface="Arial" charset="0"/>
              </a:rPr>
              <a:t>Software</a:t>
            </a:r>
          </a:p>
        </p:txBody>
      </p:sp>
      <p:pic>
        <p:nvPicPr>
          <p:cNvPr id="33" name="Picture 942" descr="http://www.rit.edu/kgcoe/swe/rit_tiger.jpg"/>
          <p:cNvPicPr>
            <a:picLocks noChangeAspect="1" noChangeArrowheads="1"/>
          </p:cNvPicPr>
          <p:nvPr/>
        </p:nvPicPr>
        <p:blipFill>
          <a:blip r:embed="rId2" cstate="print"/>
          <a:srcRect/>
          <a:stretch>
            <a:fillRect/>
          </a:stretch>
        </p:blipFill>
        <p:spPr bwMode="auto">
          <a:xfrm>
            <a:off x="9266237" y="2895600"/>
            <a:ext cx="2976579" cy="2135696"/>
          </a:xfrm>
          <a:prstGeom prst="rect">
            <a:avLst/>
          </a:prstGeom>
          <a:noFill/>
        </p:spPr>
      </p:pic>
      <p:pic>
        <p:nvPicPr>
          <p:cNvPr id="34" name="Picture 942" descr="http://www.rit.edu/kgcoe/swe/rit_tiger.jpg"/>
          <p:cNvPicPr>
            <a:picLocks noChangeAspect="1" noChangeArrowheads="1"/>
          </p:cNvPicPr>
          <p:nvPr/>
        </p:nvPicPr>
        <p:blipFill>
          <a:blip r:embed="rId2" cstate="print"/>
          <a:srcRect/>
          <a:stretch>
            <a:fillRect/>
          </a:stretch>
        </p:blipFill>
        <p:spPr bwMode="auto">
          <a:xfrm>
            <a:off x="29992637" y="2895600"/>
            <a:ext cx="2976579" cy="2135696"/>
          </a:xfrm>
          <a:prstGeom prst="rect">
            <a:avLst/>
          </a:prstGeom>
          <a:noFill/>
        </p:spPr>
      </p:pic>
      <p:sp>
        <p:nvSpPr>
          <p:cNvPr id="41" name="TextBox 40"/>
          <p:cNvSpPr txBox="1"/>
          <p:nvPr/>
        </p:nvSpPr>
        <p:spPr>
          <a:xfrm>
            <a:off x="3856037" y="23949039"/>
            <a:ext cx="7772400" cy="2012859"/>
          </a:xfrm>
          <a:prstGeom prst="rect">
            <a:avLst/>
          </a:prstGeom>
          <a:noFill/>
        </p:spPr>
        <p:txBody>
          <a:bodyPr wrap="square" rtlCol="0">
            <a:spAutoFit/>
          </a:bodyPr>
          <a:lstStyle/>
          <a:p>
            <a:pPr lvl="0" algn="just" defTabSz="457200">
              <a:spcBef>
                <a:spcPct val="20000"/>
              </a:spcBef>
              <a:defRPr/>
            </a:pPr>
            <a:r>
              <a:rPr lang="en-US" b="1" dirty="0"/>
              <a:t>Mobile Robot – Arduino</a:t>
            </a:r>
          </a:p>
          <a:p>
            <a:pPr lvl="0" algn="just" defTabSz="457200">
              <a:spcBef>
                <a:spcPct val="20000"/>
              </a:spcBef>
              <a:defRPr/>
            </a:pPr>
            <a:r>
              <a:rPr lang="en-US" dirty="0"/>
              <a:t>An Arduino Uno is used to receive serial strings sent from the Arduino program running on the Arduino over a USB connection. The Arduino will take this data and drive the appropriate servos using PWM signals</a:t>
            </a:r>
          </a:p>
        </p:txBody>
      </p:sp>
      <p:sp>
        <p:nvSpPr>
          <p:cNvPr id="48" name="AutoShape 905"/>
          <p:cNvSpPr>
            <a:spLocks noChangeArrowheads="1"/>
          </p:cNvSpPr>
          <p:nvPr/>
        </p:nvSpPr>
        <p:spPr bwMode="auto">
          <a:xfrm>
            <a:off x="27776737" y="22440899"/>
            <a:ext cx="11353800" cy="944563"/>
          </a:xfrm>
          <a:prstGeom prst="roundRect">
            <a:avLst>
              <a:gd name="adj" fmla="val 16667"/>
            </a:avLst>
          </a:prstGeom>
          <a:noFill/>
          <a:ln w="25400">
            <a:solidFill>
              <a:schemeClr val="tx1"/>
            </a:solidFill>
            <a:round/>
            <a:headEnd/>
            <a:tailEnd/>
          </a:ln>
          <a:effectLst/>
        </p:spPr>
        <p:txBody>
          <a:bodyPr wrap="none" lIns="431597" tIns="215798" rIns="431597" bIns="215798" anchor="ctr"/>
          <a:lstStyle/>
          <a:p>
            <a:pPr algn="ctr" defTabSz="4316413"/>
            <a:r>
              <a:rPr lang="en-US" sz="2800" b="1" dirty="0">
                <a:solidFill>
                  <a:srgbClr val="580000"/>
                </a:solidFill>
                <a:effectLst>
                  <a:outerShdw blurRad="38100" dist="38100" dir="2700000" algn="tl">
                    <a:srgbClr val="C0C0C0"/>
                  </a:outerShdw>
                </a:effectLst>
                <a:latin typeface="Arial" charset="0"/>
              </a:rPr>
              <a:t>Conclusion</a:t>
            </a:r>
          </a:p>
        </p:txBody>
      </p:sp>
      <p:sp>
        <p:nvSpPr>
          <p:cNvPr id="49" name="AutoShape 905"/>
          <p:cNvSpPr>
            <a:spLocks noChangeArrowheads="1"/>
          </p:cNvSpPr>
          <p:nvPr/>
        </p:nvSpPr>
        <p:spPr bwMode="auto">
          <a:xfrm>
            <a:off x="27776737" y="12369677"/>
            <a:ext cx="11353800" cy="944563"/>
          </a:xfrm>
          <a:prstGeom prst="roundRect">
            <a:avLst>
              <a:gd name="adj" fmla="val 16667"/>
            </a:avLst>
          </a:prstGeom>
          <a:noFill/>
          <a:ln w="25400">
            <a:solidFill>
              <a:schemeClr val="tx1"/>
            </a:solidFill>
            <a:round/>
            <a:headEnd/>
            <a:tailEnd/>
          </a:ln>
          <a:effectLst/>
        </p:spPr>
        <p:txBody>
          <a:bodyPr wrap="none" lIns="431597" tIns="215798" rIns="431597" bIns="215798" anchor="ctr"/>
          <a:lstStyle/>
          <a:p>
            <a:pPr algn="ctr" defTabSz="4316413"/>
            <a:r>
              <a:rPr lang="en-US" sz="2800" b="1" dirty="0">
                <a:solidFill>
                  <a:srgbClr val="580000"/>
                </a:solidFill>
                <a:effectLst>
                  <a:outerShdw blurRad="38100" dist="38100" dir="2700000" algn="tl">
                    <a:srgbClr val="C0C0C0"/>
                  </a:outerShdw>
                </a:effectLst>
                <a:latin typeface="Arial" charset="0"/>
              </a:rPr>
              <a:t>Results</a:t>
            </a:r>
          </a:p>
        </p:txBody>
      </p:sp>
      <p:sp>
        <p:nvSpPr>
          <p:cNvPr id="51" name="TextBox 50"/>
          <p:cNvSpPr txBox="1"/>
          <p:nvPr/>
        </p:nvSpPr>
        <p:spPr>
          <a:xfrm>
            <a:off x="3856037" y="26373213"/>
            <a:ext cx="7924800" cy="3268587"/>
          </a:xfrm>
          <a:prstGeom prst="rect">
            <a:avLst/>
          </a:prstGeom>
          <a:noFill/>
        </p:spPr>
        <p:txBody>
          <a:bodyPr wrap="square" rtlCol="0">
            <a:spAutoFit/>
          </a:bodyPr>
          <a:lstStyle/>
          <a:p>
            <a:pPr lvl="0" algn="just" defTabSz="457200">
              <a:spcBef>
                <a:spcPct val="20000"/>
              </a:spcBef>
              <a:defRPr/>
            </a:pPr>
            <a:r>
              <a:rPr lang="en-US" b="1" dirty="0"/>
              <a:t>Mobile Robot – MPU-6050</a:t>
            </a:r>
          </a:p>
          <a:p>
            <a:pPr lvl="0" algn="just" defTabSz="457200">
              <a:spcBef>
                <a:spcPct val="20000"/>
              </a:spcBef>
              <a:defRPr/>
            </a:pPr>
            <a:r>
              <a:rPr lang="en-US" dirty="0"/>
              <a:t>An MPU-6050 is a 6- axis motion tracking device, it has 3-axis accelerometer and 3 – axis gyroscope with MEMs technology.</a:t>
            </a:r>
          </a:p>
          <a:p>
            <a:pPr lvl="0" algn="just" defTabSz="457200">
              <a:spcBef>
                <a:spcPct val="20000"/>
              </a:spcBef>
              <a:defRPr/>
            </a:pPr>
            <a:r>
              <a:rPr lang="en-US" dirty="0"/>
              <a:t>	Gyroscope and accelerometer is calibrated before embedding it into the core of the program. Gyroscope values is used for forward and backward motion of the user, accelerometer values for right and left motion of the robot</a:t>
            </a:r>
          </a:p>
          <a:p>
            <a:pPr lvl="0" algn="just" defTabSz="457200">
              <a:spcBef>
                <a:spcPct val="20000"/>
              </a:spcBef>
              <a:defRPr/>
            </a:pPr>
            <a:endParaRPr lang="en-US" dirty="0"/>
          </a:p>
        </p:txBody>
      </p:sp>
      <p:sp>
        <p:nvSpPr>
          <p:cNvPr id="52" name="TextBox 51"/>
          <p:cNvSpPr txBox="1"/>
          <p:nvPr/>
        </p:nvSpPr>
        <p:spPr>
          <a:xfrm>
            <a:off x="15921119" y="24401471"/>
            <a:ext cx="11125200" cy="3120854"/>
          </a:xfrm>
          <a:prstGeom prst="rect">
            <a:avLst/>
          </a:prstGeom>
          <a:noFill/>
        </p:spPr>
        <p:txBody>
          <a:bodyPr wrap="square" rtlCol="0">
            <a:spAutoFit/>
          </a:bodyPr>
          <a:lstStyle/>
          <a:p>
            <a:pPr lvl="0" algn="just" defTabSz="457200">
              <a:spcBef>
                <a:spcPct val="20000"/>
              </a:spcBef>
              <a:defRPr/>
            </a:pPr>
            <a:r>
              <a:rPr lang="en-US" b="1" dirty="0"/>
              <a:t>Arduino Code</a:t>
            </a:r>
          </a:p>
          <a:p>
            <a:pPr lvl="0" algn="just" defTabSz="457200">
              <a:spcBef>
                <a:spcPct val="20000"/>
              </a:spcBef>
              <a:defRPr/>
            </a:pPr>
            <a:r>
              <a:rPr lang="en-US" dirty="0"/>
              <a:t>An Arduino Uno is used to receive serial strings or characters sent from other Arduino code sent from Arduino. The Arduino is responsible for parsing the incoming string or character and assigning each of these values to drive the motor which is fixed to Arduino at the receiver. This motor values depends on the PWM signal the Arduino is sending. After the Arduino has completed receiving the string or character and driving the motors to the appropriate value and hence it receives the characters and as per the code it performs specific action as programmed by the user.</a:t>
            </a:r>
          </a:p>
        </p:txBody>
      </p:sp>
      <p:pic>
        <p:nvPicPr>
          <p:cNvPr id="68" name="Picture 67"/>
          <p:cNvPicPr>
            <a:picLocks noChangeAspect="1"/>
          </p:cNvPicPr>
          <p:nvPr/>
        </p:nvPicPr>
        <p:blipFill>
          <a:blip r:embed="rId3">
            <a:extLst>
              <a:ext uri="{BEBA8EAE-BF5A-486C-A8C5-ECC9F3942E4B}">
                <a14:imgProps xmlns:a14="http://schemas.microsoft.com/office/drawing/2010/main">
                  <a14:imgLayer r:embed="rId4">
                    <a14:imgEffect>
                      <a14:backgroundRemoval t="10000" b="90000" l="2667" r="98500">
                        <a14:foregroundMark x1="8167" y1="57667" x2="8167" y2="57667"/>
                        <a14:foregroundMark x1="5833" y1="54333" x2="5833" y2="54333"/>
                      </a14:backgroundRemoval>
                    </a14:imgEffect>
                  </a14:imgLayer>
                </a14:imgProps>
              </a:ext>
            </a:extLst>
          </a:blip>
          <a:stretch>
            <a:fillRect/>
          </a:stretch>
        </p:blipFill>
        <p:spPr>
          <a:xfrm>
            <a:off x="12085637" y="23697345"/>
            <a:ext cx="2743200" cy="2743200"/>
          </a:xfrm>
          <a:prstGeom prst="rect">
            <a:avLst/>
          </a:prstGeom>
        </p:spPr>
      </p:pic>
      <p:sp>
        <p:nvSpPr>
          <p:cNvPr id="7" name="TextBox 6"/>
          <p:cNvSpPr txBox="1"/>
          <p:nvPr/>
        </p:nvSpPr>
        <p:spPr>
          <a:xfrm>
            <a:off x="7146758" y="7700211"/>
            <a:ext cx="184731" cy="461665"/>
          </a:xfrm>
          <a:prstGeom prst="rect">
            <a:avLst/>
          </a:prstGeom>
          <a:noFill/>
        </p:spPr>
        <p:txBody>
          <a:bodyPr wrap="none" rtlCol="0">
            <a:spAutoFit/>
          </a:bodyPr>
          <a:lstStyle/>
          <a:p>
            <a:endParaRPr lang="en-US" dirty="0"/>
          </a:p>
        </p:txBody>
      </p:sp>
      <p:sp>
        <p:nvSpPr>
          <p:cNvPr id="8" name="TextBox 7"/>
          <p:cNvSpPr txBox="1"/>
          <p:nvPr/>
        </p:nvSpPr>
        <p:spPr>
          <a:xfrm>
            <a:off x="3779838" y="7628641"/>
            <a:ext cx="11277599" cy="4893647"/>
          </a:xfrm>
          <a:prstGeom prst="rect">
            <a:avLst/>
          </a:prstGeom>
          <a:noFill/>
        </p:spPr>
        <p:txBody>
          <a:bodyPr wrap="square" rtlCol="0">
            <a:spAutoFit/>
          </a:bodyPr>
          <a:lstStyle/>
          <a:p>
            <a:r>
              <a:rPr lang="en-US" dirty="0" err="1"/>
              <a:t>Telerobotics</a:t>
            </a:r>
            <a:r>
              <a:rPr lang="en-US" dirty="0"/>
              <a:t> is a field of robotics which mainly deals with controlling a semi-autonomous robot from a distance using a wireless network. This project presents a telerobot which has been realized using a four wheel differential drive robot. The robot is controlled by the walking action of the user.</a:t>
            </a:r>
            <a:r>
              <a:rPr lang="en-US" b="1" dirty="0"/>
              <a:t> </a:t>
            </a:r>
            <a:r>
              <a:rPr lang="en-US" dirty="0"/>
              <a:t>This can be brought about by attaching a gyroscope to a user’s leg and sending the values recorded from the gyroscope from the users end to the robot using an RF transmitter and receiver as a wireless network and an </a:t>
            </a:r>
            <a:r>
              <a:rPr lang="en-US" dirty="0" err="1"/>
              <a:t>Aurdino-uno</a:t>
            </a:r>
            <a:r>
              <a:rPr lang="en-US" dirty="0"/>
              <a:t> can be used as a microcontroller which controls the robot depending on the values received at the receiver end. This robot is intended to be controlled similarly to how the human body is controlled hence the robot should move forward when the user performs the forward walking action and the robot should move backward when the user performs the backward walking action and the robot should when the user stops and turn towards the appropriate direction in which the user is turning.</a:t>
            </a:r>
          </a:p>
          <a:p>
            <a:endParaRPr lang="en-US" dirty="0"/>
          </a:p>
        </p:txBody>
      </p:sp>
      <p:sp>
        <p:nvSpPr>
          <p:cNvPr id="17" name="TextBox 16"/>
          <p:cNvSpPr txBox="1"/>
          <p:nvPr/>
        </p:nvSpPr>
        <p:spPr>
          <a:xfrm>
            <a:off x="3710158" y="17383819"/>
            <a:ext cx="12114468" cy="6001643"/>
          </a:xfrm>
          <a:prstGeom prst="rect">
            <a:avLst/>
          </a:prstGeom>
          <a:noFill/>
        </p:spPr>
        <p:txBody>
          <a:bodyPr wrap="square" rtlCol="0">
            <a:spAutoFit/>
          </a:bodyPr>
          <a:lstStyle/>
          <a:p>
            <a:pPr algn="just"/>
            <a:r>
              <a:rPr lang="en-US" dirty="0"/>
              <a:t>The hardware in this project was the following :</a:t>
            </a:r>
          </a:p>
          <a:p>
            <a:pPr algn="just"/>
            <a:r>
              <a:rPr lang="en-US" dirty="0"/>
              <a:t>	1.Four wheeled differential Robot</a:t>
            </a:r>
          </a:p>
          <a:p>
            <a:pPr algn="just"/>
            <a:r>
              <a:rPr lang="en-US" dirty="0"/>
              <a:t>	2.Arduinos (2No’s)</a:t>
            </a:r>
          </a:p>
          <a:p>
            <a:pPr algn="just"/>
            <a:r>
              <a:rPr lang="en-US" dirty="0"/>
              <a:t>	3.MPU-6050</a:t>
            </a:r>
          </a:p>
          <a:p>
            <a:pPr algn="just"/>
            <a:r>
              <a:rPr lang="en-US" dirty="0"/>
              <a:t>	4.RF transmitter and RF receiver (434Mhz) </a:t>
            </a:r>
          </a:p>
          <a:p>
            <a:pPr algn="just"/>
            <a:endParaRPr lang="en-US" dirty="0"/>
          </a:p>
          <a:p>
            <a:pPr algn="just"/>
            <a:r>
              <a:rPr lang="en-US" dirty="0"/>
              <a:t>The Transmitter Part consists of RF transmitter and MPU 6050 sensor interfaced with Arduino Uno, Here I2C communication is used as a means of communication between MPU-6050 sensor and Arduino Uno, the threshold was set for various motions of the user and sent through the RF transmitter, RF transmitter used in this project operates at 434Mhz frequency and has a range of 500ft. </a:t>
            </a:r>
          </a:p>
          <a:p>
            <a:pPr algn="just"/>
            <a:r>
              <a:rPr lang="en-US" dirty="0"/>
              <a:t>	This part consisted of RF receiver and </a:t>
            </a:r>
            <a:r>
              <a:rPr lang="en-US" dirty="0" err="1"/>
              <a:t>Pololu</a:t>
            </a:r>
            <a:r>
              <a:rPr lang="en-US" dirty="0"/>
              <a:t> MC33926 motor controller interfaced with Arduino Uno to drive the servo motors connected to the wheels of the differential drive robot. According to the bits received from RF Transmitter, the robot performs the necessary action.</a:t>
            </a:r>
          </a:p>
          <a:p>
            <a:pPr algn="just"/>
            <a:r>
              <a:rPr lang="en-US" dirty="0"/>
              <a:t>	Depending on the values sent by the transmitter, the receiver was coded to perform corresponding action on the mobile robot</a:t>
            </a:r>
          </a:p>
        </p:txBody>
      </p:sp>
      <p:sp>
        <p:nvSpPr>
          <p:cNvPr id="19" name="TextBox 18"/>
          <p:cNvSpPr txBox="1"/>
          <p:nvPr/>
        </p:nvSpPr>
        <p:spPr>
          <a:xfrm>
            <a:off x="15895135" y="6649396"/>
            <a:ext cx="7010902" cy="3416320"/>
          </a:xfrm>
          <a:prstGeom prst="rect">
            <a:avLst/>
          </a:prstGeom>
          <a:noFill/>
        </p:spPr>
        <p:txBody>
          <a:bodyPr wrap="square" rtlCol="0">
            <a:spAutoFit/>
          </a:bodyPr>
          <a:lstStyle/>
          <a:p>
            <a:pPr lvl="0"/>
            <a:r>
              <a:rPr lang="en-US" b="1" dirty="0"/>
              <a:t>Mobile Robot – RF module (434 Hz)</a:t>
            </a:r>
          </a:p>
          <a:p>
            <a:pPr lvl="0"/>
            <a:r>
              <a:rPr lang="en-US" dirty="0"/>
              <a:t>The Rf module consists of both RF transmitter and </a:t>
            </a:r>
          </a:p>
          <a:p>
            <a:pPr lvl="0"/>
            <a:r>
              <a:rPr lang="en-US" dirty="0"/>
              <a:t>and receiver , which helps for the data to be transmitted </a:t>
            </a:r>
          </a:p>
          <a:p>
            <a:pPr lvl="0"/>
            <a:r>
              <a:rPr lang="en-US" dirty="0"/>
              <a:t>and received serially , it is used as a communication channel through which the accelerometer values are sent at Tx and received at Rx. This is also powered up by Arduino.</a:t>
            </a:r>
          </a:p>
          <a:p>
            <a:pPr lvl="0"/>
            <a:endParaRPr lang="en-US" dirty="0"/>
          </a:p>
          <a:p>
            <a:endParaRPr lang="en-US" dirty="0"/>
          </a:p>
        </p:txBody>
      </p:sp>
      <p:sp>
        <p:nvSpPr>
          <p:cNvPr id="21" name="TextBox 20"/>
          <p:cNvSpPr txBox="1"/>
          <p:nvPr/>
        </p:nvSpPr>
        <p:spPr>
          <a:xfrm>
            <a:off x="27782837" y="6649396"/>
            <a:ext cx="9982200" cy="5041380"/>
          </a:xfrm>
          <a:prstGeom prst="rect">
            <a:avLst/>
          </a:prstGeom>
          <a:noFill/>
        </p:spPr>
        <p:txBody>
          <a:bodyPr wrap="square" rtlCol="0">
            <a:spAutoFit/>
          </a:bodyPr>
          <a:lstStyle/>
          <a:p>
            <a:pPr lvl="0" algn="just" defTabSz="457200">
              <a:spcBef>
                <a:spcPct val="20000"/>
              </a:spcBef>
              <a:defRPr/>
            </a:pPr>
            <a:r>
              <a:rPr lang="en-US" b="1" dirty="0"/>
              <a:t>Arduino coding steps for the project</a:t>
            </a:r>
          </a:p>
          <a:p>
            <a:pPr lvl="0" algn="just" defTabSz="457200">
              <a:spcBef>
                <a:spcPct val="20000"/>
              </a:spcBef>
              <a:defRPr/>
            </a:pPr>
            <a:r>
              <a:rPr lang="en-US" dirty="0"/>
              <a:t>The steps for the successful running of the mobile robot is same as combining both the hardware and software simulation .</a:t>
            </a:r>
          </a:p>
          <a:p>
            <a:pPr lvl="0" algn="just" defTabSz="457200">
              <a:spcBef>
                <a:spcPct val="20000"/>
              </a:spcBef>
              <a:defRPr/>
            </a:pPr>
            <a:r>
              <a:rPr lang="en-US" dirty="0"/>
              <a:t>The process follows the following steps:</a:t>
            </a:r>
          </a:p>
          <a:p>
            <a:pPr marL="342900" indent="-342900">
              <a:buFont typeface="Wingdings" charset="2"/>
              <a:buChar char="ü"/>
            </a:pPr>
            <a:r>
              <a:rPr lang="en-US" dirty="0"/>
              <a:t>	Calibration of gyroscope</a:t>
            </a:r>
          </a:p>
          <a:p>
            <a:pPr marL="342900" indent="-342900">
              <a:buFont typeface="Wingdings" charset="2"/>
              <a:buChar char="ü"/>
            </a:pPr>
            <a:r>
              <a:rPr lang="en-US" dirty="0"/>
              <a:t>	Reading gyroscope values</a:t>
            </a:r>
          </a:p>
          <a:p>
            <a:pPr marL="342900" indent="-342900">
              <a:buFont typeface="Wingdings" charset="2"/>
              <a:buChar char="ü"/>
            </a:pPr>
            <a:r>
              <a:rPr lang="en-US" dirty="0"/>
              <a:t>	Converting integer values of X,Y and Z values into characters</a:t>
            </a:r>
          </a:p>
          <a:p>
            <a:pPr marL="342900" indent="-342900">
              <a:buFont typeface="Wingdings" charset="2"/>
              <a:buChar char="ü"/>
            </a:pPr>
            <a:r>
              <a:rPr lang="en-US" dirty="0"/>
              <a:t>	Communicating the characters to other Arduino as PWM signals</a:t>
            </a:r>
          </a:p>
          <a:p>
            <a:pPr marL="342900" indent="-342900">
              <a:buFont typeface="Wingdings" charset="2"/>
              <a:buChar char="ü"/>
            </a:pPr>
            <a:r>
              <a:rPr lang="en-US" dirty="0"/>
              <a:t>	Communication is done through RF module(434Mhz)</a:t>
            </a:r>
          </a:p>
          <a:p>
            <a:pPr marL="342900" indent="-342900">
              <a:buFont typeface="Wingdings" charset="2"/>
              <a:buChar char="ü"/>
            </a:pPr>
            <a:r>
              <a:rPr lang="en-US" dirty="0"/>
              <a:t>	The receives the PWM signals and send it to motor driver</a:t>
            </a:r>
          </a:p>
          <a:p>
            <a:pPr marL="342900" indent="-342900">
              <a:buFont typeface="Wingdings" charset="2"/>
              <a:buChar char="ü"/>
            </a:pPr>
            <a:r>
              <a:rPr lang="en-US" dirty="0"/>
              <a:t>	The motor driver shield fixed to Arduino acts as driver </a:t>
            </a:r>
          </a:p>
          <a:p>
            <a:pPr marL="342900" indent="-342900">
              <a:buFont typeface="Wingdings" charset="2"/>
              <a:buChar char="ü"/>
            </a:pPr>
            <a:r>
              <a:rPr lang="en-US" dirty="0"/>
              <a:t>	the robot moves depending on the walking action of the user</a:t>
            </a:r>
          </a:p>
          <a:p>
            <a:endParaRPr lang="en-US" dirty="0"/>
          </a:p>
        </p:txBody>
      </p:sp>
      <p:sp>
        <p:nvSpPr>
          <p:cNvPr id="22" name="TextBox 21"/>
          <p:cNvSpPr txBox="1"/>
          <p:nvPr/>
        </p:nvSpPr>
        <p:spPr>
          <a:xfrm>
            <a:off x="27776737" y="14042780"/>
            <a:ext cx="11353800" cy="6370975"/>
          </a:xfrm>
          <a:prstGeom prst="rect">
            <a:avLst/>
          </a:prstGeom>
          <a:noFill/>
        </p:spPr>
        <p:txBody>
          <a:bodyPr wrap="square" rtlCol="0">
            <a:spAutoFit/>
          </a:bodyPr>
          <a:lstStyle/>
          <a:p>
            <a:r>
              <a:rPr lang="en-US" dirty="0"/>
              <a:t>The robot that is the four-wheel differential drive robot can be successfully controlled by the walking action of the user, care should be taken to use a battery with full charge in order to provide maximum power to the motors otherwise the motors won’t get enough power to perform the turning action.</a:t>
            </a:r>
          </a:p>
          <a:p>
            <a:r>
              <a:rPr lang="en-US" dirty="0"/>
              <a:t> </a:t>
            </a:r>
          </a:p>
          <a:p>
            <a:r>
              <a:rPr lang="en-US" dirty="0"/>
              <a:t>Sometimes the accelerometer values in the x direction which is used as a reference for the forward and backward motion abruptly increases for the turn action hence the values from the gyroscope should be observed carefully for each action before applying thresholds for the appropriate action.</a:t>
            </a:r>
          </a:p>
          <a:p>
            <a:r>
              <a:rPr lang="en-US" dirty="0"/>
              <a:t> </a:t>
            </a:r>
          </a:p>
          <a:p>
            <a:r>
              <a:rPr lang="en-US" dirty="0"/>
              <a:t>When the analog gyro values was sent from the transmitter to the receiver an offset was added to the gyro values when it was read at the receiving side hence the thresholds for the specific action was applied at the transmitting side and a character was assigned for each classified motion and was sent from the transmitter to the receiver. Depending on the character received by he receiver specific action related to the motion of the user was performed by the robot.</a:t>
            </a:r>
          </a:p>
          <a:p>
            <a:endParaRPr lang="en-US" dirty="0"/>
          </a:p>
        </p:txBody>
      </p:sp>
      <p:sp>
        <p:nvSpPr>
          <p:cNvPr id="23" name="TextBox 22"/>
          <p:cNvSpPr txBox="1"/>
          <p:nvPr/>
        </p:nvSpPr>
        <p:spPr>
          <a:xfrm>
            <a:off x="27776737" y="24552442"/>
            <a:ext cx="11353800" cy="1938992"/>
          </a:xfrm>
          <a:prstGeom prst="rect">
            <a:avLst/>
          </a:prstGeom>
          <a:noFill/>
        </p:spPr>
        <p:txBody>
          <a:bodyPr wrap="square" rtlCol="0">
            <a:spAutoFit/>
          </a:bodyPr>
          <a:lstStyle/>
          <a:p>
            <a:r>
              <a:rPr lang="en-US" dirty="0"/>
              <a:t>The robot was successfully controlled by the walking action of the user, and the future work involves interfacing the robot with the camera and a 3D printed arm which mimics the user’s arm. The video recorded from the camera will be directly streamed  to the VR device worn by the use, which in turn provides an immersive experience for the user controlling the robot.</a:t>
            </a:r>
          </a:p>
        </p:txBody>
      </p:sp>
      <p:pic>
        <p:nvPicPr>
          <p:cNvPr id="40" name="Picture 39">
            <a:extLst>
              <a:ext uri="{FF2B5EF4-FFF2-40B4-BE49-F238E27FC236}">
                <a16:creationId xmlns:a16="http://schemas.microsoft.com/office/drawing/2014/main" id="{2563763B-26C1-4D0A-A1C1-1C0BF5FCEE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24784" y="6626599"/>
            <a:ext cx="3116866" cy="3001501"/>
          </a:xfrm>
          <a:prstGeom prst="rect">
            <a:avLst/>
          </a:prstGeom>
        </p:spPr>
      </p:pic>
      <p:pic>
        <p:nvPicPr>
          <p:cNvPr id="42" name="Picture 41">
            <a:extLst>
              <a:ext uri="{FF2B5EF4-FFF2-40B4-BE49-F238E27FC236}">
                <a16:creationId xmlns:a16="http://schemas.microsoft.com/office/drawing/2014/main" id="{684A5683-137F-4F63-A2EC-D7481C442D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85637" y="26771399"/>
            <a:ext cx="2143125" cy="2143125"/>
          </a:xfrm>
          <a:prstGeom prst="rect">
            <a:avLst/>
          </a:prstGeom>
        </p:spPr>
      </p:pic>
      <p:pic>
        <p:nvPicPr>
          <p:cNvPr id="1026" name="Picture 8">
            <a:extLst>
              <a:ext uri="{FF2B5EF4-FFF2-40B4-BE49-F238E27FC236}">
                <a16:creationId xmlns:a16="http://schemas.microsoft.com/office/drawing/2014/main" id="{C37306DD-9097-4499-9FFF-5158CAA24A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15823482" y="16760378"/>
            <a:ext cx="3656433" cy="275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18CA0BB4-8526-46BD-AA47-9509563438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22427" y="16320527"/>
            <a:ext cx="4202357" cy="3156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08260C1C-BC66-43CA-ADA0-ACD3F09AA7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82833" y="16349211"/>
            <a:ext cx="4174736" cy="3128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2B5DC0FB-12C0-47C8-A543-638A74391256}"/>
              </a:ext>
            </a:extLst>
          </p:cNvPr>
          <p:cNvPicPr>
            <a:picLocks noChangeAspect="1"/>
          </p:cNvPicPr>
          <p:nvPr/>
        </p:nvPicPr>
        <p:blipFill>
          <a:blip r:embed="rId10"/>
          <a:stretch>
            <a:fillRect/>
          </a:stretch>
        </p:blipFill>
        <p:spPr>
          <a:xfrm>
            <a:off x="23806670" y="11887199"/>
            <a:ext cx="2714625" cy="2876550"/>
          </a:xfrm>
          <a:prstGeom prst="rect">
            <a:avLst/>
          </a:prstGeom>
        </p:spPr>
      </p:pic>
      <p:sp>
        <p:nvSpPr>
          <p:cNvPr id="13" name="TextBox 12">
            <a:extLst>
              <a:ext uri="{FF2B5EF4-FFF2-40B4-BE49-F238E27FC236}">
                <a16:creationId xmlns:a16="http://schemas.microsoft.com/office/drawing/2014/main" id="{644A158C-E6FA-4533-AE74-2173AEAA188B}"/>
              </a:ext>
            </a:extLst>
          </p:cNvPr>
          <p:cNvSpPr txBox="1"/>
          <p:nvPr/>
        </p:nvSpPr>
        <p:spPr>
          <a:xfrm>
            <a:off x="16051212" y="11353800"/>
            <a:ext cx="6626225" cy="3785652"/>
          </a:xfrm>
          <a:prstGeom prst="rect">
            <a:avLst/>
          </a:prstGeom>
          <a:noFill/>
        </p:spPr>
        <p:txBody>
          <a:bodyPr wrap="square" rtlCol="0">
            <a:spAutoFit/>
          </a:bodyPr>
          <a:lstStyle/>
          <a:p>
            <a:r>
              <a:rPr lang="en-US" b="1" dirty="0" err="1"/>
              <a:t>Pololu</a:t>
            </a:r>
            <a:r>
              <a:rPr lang="en-US" b="1" dirty="0"/>
              <a:t> Motor Controller MC33926:</a:t>
            </a:r>
          </a:p>
          <a:p>
            <a:r>
              <a:rPr lang="en-US" dirty="0"/>
              <a:t>the </a:t>
            </a:r>
            <a:r>
              <a:rPr lang="en-US" dirty="0" err="1"/>
              <a:t>Pololu</a:t>
            </a:r>
            <a:r>
              <a:rPr lang="en-US" dirty="0"/>
              <a:t> motor driver shield is used to control two bidirectional, brushed dc motors with </a:t>
            </a:r>
            <a:r>
              <a:rPr lang="en-US" dirty="0" err="1"/>
              <a:t>arduino</a:t>
            </a:r>
            <a:r>
              <a:rPr lang="en-US" dirty="0"/>
              <a:t>. The board consists of a pair of </a:t>
            </a:r>
            <a:r>
              <a:rPr lang="en-US" dirty="0" err="1"/>
              <a:t>freescale</a:t>
            </a:r>
            <a:r>
              <a:rPr lang="en-US" dirty="0"/>
              <a:t> MC33928 motor drivers, which operate from 5v to 28v and can deliver a continuous 3 A per channel, and includes current sense circuitry, protection resistors, a FET for reverse battery protection , and logic gates to reduce the number of I/O pins.</a:t>
            </a:r>
          </a:p>
          <a:p>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6892</TotalTime>
  <Words>677</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Black</vt:lpstr>
      <vt:lpstr>Times New Roman</vt:lpstr>
      <vt:lpstr>Wingdings</vt:lpstr>
      <vt:lpstr>Default Design</vt:lpstr>
      <vt:lpstr>PowerPoint Presentation</vt:lpstr>
    </vt:vector>
  </TitlesOfParts>
  <Company>RIT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 System for Mapping Underground Tunnel Networks with Minimal Signatures Agamemnon L. Crassidis, Wayne Walter, and Moises Sudit, Rochester Institute of Technology</dc:title>
  <dc:creator>Agamemnon Crassidis</dc:creator>
  <cp:lastModifiedBy>Suhasa Prabhu Kandikere</cp:lastModifiedBy>
  <cp:revision>242</cp:revision>
  <dcterms:created xsi:type="dcterms:W3CDTF">2003-09-11T13:53:32Z</dcterms:created>
  <dcterms:modified xsi:type="dcterms:W3CDTF">2018-12-15T04:20:33Z</dcterms:modified>
</cp:coreProperties>
</file>