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66" r:id="rId2"/>
    <p:sldId id="293" r:id="rId3"/>
    <p:sldId id="298" r:id="rId4"/>
    <p:sldId id="313" r:id="rId5"/>
    <p:sldId id="316" r:id="rId6"/>
    <p:sldId id="317" r:id="rId7"/>
    <p:sldId id="314" r:id="rId8"/>
    <p:sldId id="318" r:id="rId9"/>
    <p:sldId id="320" r:id="rId10"/>
    <p:sldId id="325" r:id="rId11"/>
    <p:sldId id="321" r:id="rId12"/>
    <p:sldId id="326" r:id="rId13"/>
    <p:sldId id="330" r:id="rId14"/>
    <p:sldId id="322" r:id="rId15"/>
    <p:sldId id="327" r:id="rId16"/>
    <p:sldId id="331" r:id="rId17"/>
    <p:sldId id="323" r:id="rId18"/>
    <p:sldId id="328" r:id="rId19"/>
    <p:sldId id="333" r:id="rId20"/>
    <p:sldId id="324" r:id="rId21"/>
    <p:sldId id="329" r:id="rId22"/>
    <p:sldId id="332" r:id="rId23"/>
    <p:sldId id="319" r:id="rId24"/>
    <p:sldId id="334" r:id="rId25"/>
    <p:sldId id="335" r:id="rId26"/>
    <p:sldId id="312" r:id="rId27"/>
    <p:sldId id="290" r:id="rId2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6"/>
            <p14:sldId id="317"/>
            <p14:sldId id="314"/>
            <p14:sldId id="318"/>
            <p14:sldId id="320"/>
            <p14:sldId id="325"/>
            <p14:sldId id="321"/>
            <p14:sldId id="326"/>
            <p14:sldId id="330"/>
            <p14:sldId id="322"/>
            <p14:sldId id="327"/>
            <p14:sldId id="331"/>
            <p14:sldId id="323"/>
            <p14:sldId id="328"/>
            <p14:sldId id="333"/>
            <p14:sldId id="324"/>
            <p14:sldId id="329"/>
            <p14:sldId id="332"/>
            <p14:sldId id="319"/>
            <p14:sldId id="334"/>
            <p14:sldId id="335"/>
            <p14:sldId id="31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 autoAdjust="0"/>
    <p:restoredTop sz="73094" autoAdjust="0"/>
  </p:normalViewPr>
  <p:slideViewPr>
    <p:cSldViewPr snapToGrid="0" snapToObjects="1">
      <p:cViewPr varScale="1">
        <p:scale>
          <a:sx n="62" d="100"/>
          <a:sy n="62" d="100"/>
        </p:scale>
        <p:origin x="1718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1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7667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136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670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203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7498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56274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6419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70011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65906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7282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5696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8271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783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413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2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1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0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765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7991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9374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5185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8319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02,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K-fold cross-validation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Randomly splitting training set into K distinct subsets called folds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Classification model trains and evaluates K times, picking a different fold for evaluation every time and training on the rest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Say K=3; it becomes 3-fold cross validation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Choose one fold for evaluation, and training on the other 2 folds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don’t have to do anything manually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sci-kit has code that does it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is it really a good measure of performance???</a:t>
            </a:r>
          </a:p>
        </p:txBody>
      </p:sp>
    </p:spTree>
    <p:extLst>
      <p:ext uri="{BB962C8B-B14F-4D97-AF65-F5344CB8AC3E}">
        <p14:creationId xmlns:p14="http://schemas.microsoft.com/office/powerpoint/2010/main" val="11106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5229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 idea: Count # of times instances of class A classified as class 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 – Class “5” was classified as “not-5” or “3”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compute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compare a set of predictions with actuals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come from cross validation of training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REMEMBER: never touch the test dataset. Keep it aside after 80:20 and forget about it until you’ve a classifier ready.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22196-78B8-44B6-B4A5-9298CCA7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" y="4656483"/>
            <a:ext cx="6437949" cy="77525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C5051A4F-6A22-4318-B73D-27B789281BFA}"/>
              </a:ext>
            </a:extLst>
          </p:cNvPr>
          <p:cNvSpPr/>
          <p:nvPr/>
        </p:nvSpPr>
        <p:spPr>
          <a:xfrm rot="5400000">
            <a:off x="2741097" y="4694137"/>
            <a:ext cx="825110" cy="2707486"/>
          </a:xfrm>
          <a:prstGeom prst="accentCallout1">
            <a:avLst>
              <a:gd name="adj1" fmla="val 55477"/>
              <a:gd name="adj2" fmla="val -6159"/>
              <a:gd name="adj3" fmla="val 29224"/>
              <a:gd name="adj4" fmla="val -3848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Performs k-fold predictions made on each test fold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4C803-EFA1-4D9A-ADA8-4426C27274C4}"/>
              </a:ext>
            </a:extLst>
          </p:cNvPr>
          <p:cNvCxnSpPr/>
          <p:nvPr/>
        </p:nvCxnSpPr>
        <p:spPr>
          <a:xfrm>
            <a:off x="7593496" y="5009322"/>
            <a:ext cx="1386508" cy="21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63A414-86B3-4776-A836-A43E3AABD4AC}"/>
              </a:ext>
            </a:extLst>
          </p:cNvPr>
          <p:cNvCxnSpPr>
            <a:cxnSpLocks/>
          </p:cNvCxnSpPr>
          <p:nvPr/>
        </p:nvCxnSpPr>
        <p:spPr>
          <a:xfrm flipV="1">
            <a:off x="4598505" y="5332343"/>
            <a:ext cx="4331804" cy="710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561F-2C4B-47FE-8542-DE5BCE172892}"/>
              </a:ext>
            </a:extLst>
          </p:cNvPr>
          <p:cNvSpPr txBox="1"/>
          <p:nvPr/>
        </p:nvSpPr>
        <p:spPr>
          <a:xfrm>
            <a:off x="9001511" y="4716966"/>
            <a:ext cx="2797865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Returns prediction for each instance in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1368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 </a:t>
            </a:r>
            <a:r>
              <a:rPr lang="en-US" sz="3600" b="1" dirty="0" err="1">
                <a:solidFill>
                  <a:srgbClr val="E46102"/>
                </a:solidFill>
              </a:rPr>
              <a:t>contd</a:t>
            </a:r>
            <a:r>
              <a:rPr lang="en-US" sz="3600" b="1" dirty="0">
                <a:solidFill>
                  <a:srgbClr val="E46102"/>
                </a:solidFill>
              </a:rPr>
              <a:t>…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297745"/>
            <a:ext cx="11277600" cy="50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Ready to get the 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the various responses that the confusion matrix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2 options: True – “5”  ; False – “non-5”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Each row – Actual Class ; Each column – Predicted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 would a perfect classifier look like?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DFE41-D4D4-4B33-BE25-A8F61895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57" y="1645490"/>
            <a:ext cx="4302330" cy="88178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39B6C3-03DE-4E3E-B403-5E8F736C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6173"/>
              </p:ext>
            </p:extLst>
          </p:nvPr>
        </p:nvGraphicFramePr>
        <p:xfrm>
          <a:off x="1237422" y="4005775"/>
          <a:ext cx="3260034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6678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371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7C670A-10FB-428A-ACD5-8566A75B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28877"/>
              </p:ext>
            </p:extLst>
          </p:nvPr>
        </p:nvGraphicFramePr>
        <p:xfrm>
          <a:off x="6240118" y="4005775"/>
          <a:ext cx="3594651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Confusion Matrix is useful, but…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a more concise metric: </a:t>
            </a:r>
            <a:r>
              <a:rPr lang="en-US" i="1" dirty="0"/>
              <a:t>Precision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TP: #true positives, FP: #false positives.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+ 1522)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5E2A5-1D7F-4D0D-ADD4-06F8B3C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67349"/>
            <a:ext cx="2178026" cy="691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B6F05-B808-4FB1-AF1A-49D1DF1D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9853"/>
              </p:ext>
            </p:extLst>
          </p:nvPr>
        </p:nvGraphicFramePr>
        <p:xfrm>
          <a:off x="7228233" y="2019915"/>
          <a:ext cx="3594651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69910"/>
              </p:ext>
            </p:extLst>
          </p:nvPr>
        </p:nvGraphicFramePr>
        <p:xfrm>
          <a:off x="7141265" y="4301532"/>
          <a:ext cx="3681618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7206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4522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452218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09642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(True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DC9039-1D52-4EA1-8668-7821B4F482A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982074" y="3574395"/>
            <a:ext cx="24434" cy="72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Recall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Let’s see what we get as precision and recall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convenience, F1 score can be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some of the cases where you’d care about precision, or about recall?</a:t>
            </a:r>
          </a:p>
          <a:p>
            <a:r>
              <a:rPr lang="en-US" sz="2000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74181"/>
              </p:ext>
            </p:extLst>
          </p:nvPr>
        </p:nvGraphicFramePr>
        <p:xfrm>
          <a:off x="8013424" y="1449001"/>
          <a:ext cx="3594651" cy="16621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(False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9534884-238C-495A-97C1-C87AFEEE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61" y="1714501"/>
            <a:ext cx="2564570" cy="767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DA205-D98C-47B1-B6AA-19A1AEA4F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3" y="3758963"/>
            <a:ext cx="6384192" cy="8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6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videos that are safe for kids. What would you prefer to use as a performance measure?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rejects many good videos (low recall) but keeps only safe ones (high precision)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a much higher recall but lets a few really bad videos show up in your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shoplifters on surveillance images?</a:t>
            </a:r>
          </a:p>
          <a:p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high recall and low precision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OR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low recall and high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2 will be uploaded by 5p </a:t>
            </a:r>
            <a:r>
              <a:rPr lang="en-US" dirty="0" err="1"/>
              <a:t>mycourses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Submission due on Tuesday, 09/07/2021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Next week both classes will be via Zoom</a:t>
            </a:r>
          </a:p>
          <a:p>
            <a:pPr marL="1054083" lvl="1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Link will be Announced</a:t>
            </a:r>
          </a:p>
          <a:p>
            <a:pPr marL="101598">
              <a:buSzPts val="2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1626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ROC curve plots the TPR(also called recall) against FPR.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FPR: negative instances incorrectly classified as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plot ROC curve: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Compute TPR and FPR for various threshold values, using </a:t>
            </a:r>
            <a:r>
              <a:rPr lang="en-US" sz="1800" dirty="0" err="1"/>
              <a:t>roc_curve</a:t>
            </a:r>
            <a:r>
              <a:rPr lang="en-US" sz="1800" dirty="0"/>
              <a:t>()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Plot the FPR against the TPR using Matplotlib</a:t>
            </a:r>
          </a:p>
          <a:p>
            <a:pPr lvl="1"/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14123-24CE-469E-85A0-CE32CF4E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84" y="2979606"/>
            <a:ext cx="4370449" cy="68585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602CF-BD2B-448C-AB70-F94C4138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87" y="4141786"/>
            <a:ext cx="4606689" cy="15050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76" b="1"/>
          <a:stretch/>
        </p:blipFill>
        <p:spPr>
          <a:xfrm>
            <a:off x="7608397" y="3140765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8960125" y="5475767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99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6" b="1"/>
          <a:stretch/>
        </p:blipFill>
        <p:spPr>
          <a:xfrm>
            <a:off x="8309105" y="1247360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9670773" y="3650174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E9E7B-0058-41B7-AF41-118BFC8CCCCB}"/>
              </a:ext>
            </a:extLst>
          </p:cNvPr>
          <p:cNvSpPr txBox="1"/>
          <p:nvPr/>
        </p:nvSpPr>
        <p:spPr>
          <a:xfrm>
            <a:off x="770282" y="1416328"/>
            <a:ext cx="7171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Dotted line represents the ROC curve of a purely random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classifier stays as far away from dotted line (toward the top-left corner).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compare classifiers using ROC Curve?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measuring area under the curve (AUC) and comparing it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Scikit</a:t>
            </a:r>
            <a:r>
              <a:rPr lang="en-US" sz="2000" dirty="0"/>
              <a:t>-Learn function to compute the ROC AUC: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E1CFE-E5A0-4459-8028-3BDA388C4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17" y="5241629"/>
            <a:ext cx="5376645" cy="5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Comes after you have found a reasonably good model for your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Next: Analyze types of errors it makes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Confusion Matrix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262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0345F-1B15-4CA7-908C-529EAB7B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1" y="1692840"/>
            <a:ext cx="4695030" cy="190512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9C4B0-AE24-4289-8252-5CFCE9AB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557" y="2718358"/>
            <a:ext cx="3648795" cy="356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2CF43-07FE-4DC7-9252-695930F6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74" y="2257900"/>
            <a:ext cx="4117657" cy="50678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03CF33-1E0C-46D9-A7E0-1DAF0A7482C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7725" y="2645403"/>
            <a:ext cx="1955832" cy="1855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4337547" y="4389494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-161762"/>
              <a:gd name="adj4" fmla="val -639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main diagonal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2678599" y="592271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5s looks darker than the other digits</a:t>
            </a:r>
          </a:p>
        </p:txBody>
      </p:sp>
    </p:spTree>
    <p:extLst>
      <p:ext uri="{BB962C8B-B14F-4D97-AF65-F5344CB8AC3E}">
        <p14:creationId xmlns:p14="http://schemas.microsoft.com/office/powerpoint/2010/main" val="32747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8135116" y="580945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8s look brighter than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0B0A3-1AEE-4075-922C-CFB06312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49" y="1610412"/>
            <a:ext cx="3006562" cy="2998043"/>
          </a:xfrm>
          <a:prstGeom prst="rect">
            <a:avLst/>
          </a:prstGeom>
        </p:spPr>
      </p:pic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9245016" y="4331175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28289"/>
              <a:gd name="adj4" fmla="val -2279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bright square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1ED2F-8463-419C-AFEF-1D49313F51C9}"/>
              </a:ext>
            </a:extLst>
          </p:cNvPr>
          <p:cNvSpPr txBox="1"/>
          <p:nvPr/>
        </p:nvSpPr>
        <p:spPr>
          <a:xfrm>
            <a:off x="602873" y="1769165"/>
            <a:ext cx="639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Rows represent actual classes, columns represent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Look at the bright square for number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row : actual classified pretty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column: very light, other numbers get misclassified as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 should you focus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Reducing false positives for 8s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Engineer new features that can improve classification of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40635" y="272129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 Pop Quiz today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137531"/>
            <a:ext cx="11277600" cy="510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258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8">
              <a:buSzPts val="2400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MNIST dataset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Train a binary classifier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Performance Measures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Error Analysis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70,000 small images of digits handwritten by high school students and employees of 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labeled with the digit it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kind of algorithm is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Baseline for new classification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-Learn provides helper functions to download </a:t>
            </a:r>
          </a:p>
          <a:p>
            <a:r>
              <a:rPr lang="en-US" dirty="0"/>
              <a:t>	this dataset, and keys to describe it (shape, 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E7130-F715-413A-8C42-349FE447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4" y="2135729"/>
            <a:ext cx="2099138" cy="2031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407C0-63B6-4896-9A57-B95B0BEA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05" y="4481964"/>
            <a:ext cx="6267289" cy="128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has 784 features: 28×28 pixels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feature represents one pixel’s intensity (0 (white) - 255 (black))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CF0D4-ACE1-4D1C-A996-550EAF76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2500635"/>
            <a:ext cx="4727240" cy="261414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1BD0A-ED02-441F-B74E-6427E554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91" y="2470817"/>
            <a:ext cx="3587220" cy="11122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6C769-2A40-4BD8-BB6B-8EDEC09D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91" y="5011468"/>
            <a:ext cx="1297298" cy="624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D15B2-9142-4531-B693-76DCD8C2B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978" y="5635487"/>
            <a:ext cx="3813123" cy="3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Binary classifier – distinguish between 2 classes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Example – “5” or “not-5”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 a classifier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say Stochastic Gradient Descent (SGD)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Let’s create it in </a:t>
            </a:r>
            <a:r>
              <a:rPr lang="en-US" dirty="0" err="1"/>
              <a:t>colab</a:t>
            </a:r>
            <a:endParaRPr lang="en-US" dirty="0"/>
          </a:p>
          <a:p>
            <a:pPr lvl="1"/>
            <a:endParaRPr lang="en-US" dirty="0"/>
          </a:p>
          <a:p>
            <a:endParaRPr dirty="0"/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B765606E-1E8F-44A7-953A-585932F8BFB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E46102"/>
                </a:solidFill>
              </a:rPr>
              <a:t>Training a binary classifier using MNIST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ADB9-1D47-412F-ABAA-2F96E9F7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20" y="2593276"/>
            <a:ext cx="7598945" cy="58724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15A2341F-06EA-421E-BED8-057573FFAD84}"/>
              </a:ext>
            </a:extLst>
          </p:cNvPr>
          <p:cNvSpPr/>
          <p:nvPr/>
        </p:nvSpPr>
        <p:spPr>
          <a:xfrm>
            <a:off x="9144000" y="2305878"/>
            <a:ext cx="1143000" cy="771276"/>
          </a:xfrm>
          <a:prstGeom prst="accentCallout1">
            <a:avLst>
              <a:gd name="adj1" fmla="val 55477"/>
              <a:gd name="adj2" fmla="val -6159"/>
              <a:gd name="adj3" fmla="val 76418"/>
              <a:gd name="adj4" fmla="val -4702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5538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Steps to create an SGD binary </a:t>
            </a:r>
            <a:r>
              <a:rPr lang="en-US" sz="3600" b="1" dirty="0" err="1">
                <a:solidFill>
                  <a:srgbClr val="E46102"/>
                </a:solidFill>
              </a:rPr>
              <a:t>classifer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FE85D-4469-4EAB-8556-C770FEA5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49" y="1978040"/>
            <a:ext cx="5340445" cy="117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FE0A6-0BF5-4CAC-9565-CE56EE38D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49" y="3743900"/>
            <a:ext cx="4706627" cy="693925"/>
          </a:xfrm>
          <a:prstGeom prst="rect">
            <a:avLst/>
          </a:prstGeom>
        </p:spPr>
      </p:pic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C0191581-2A9C-4827-A3F7-D3912EB335F4}"/>
              </a:ext>
            </a:extLst>
          </p:cNvPr>
          <p:cNvSpPr/>
          <p:nvPr/>
        </p:nvSpPr>
        <p:spPr>
          <a:xfrm>
            <a:off x="5909526" y="3849154"/>
            <a:ext cx="588094" cy="48341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FC20B-C244-40E1-BD01-F3CF7F4E8EEE}"/>
              </a:ext>
            </a:extLst>
          </p:cNvPr>
          <p:cNvSpPr txBox="1"/>
          <p:nvPr/>
        </p:nvSpPr>
        <p:spPr>
          <a:xfrm>
            <a:off x="1238349" y="3208969"/>
            <a:ext cx="78866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you can use it to detect images of the number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6DFFE-E9EC-4BD5-B471-2D68D9C479CB}"/>
              </a:ext>
            </a:extLst>
          </p:cNvPr>
          <p:cNvSpPr txBox="1"/>
          <p:nvPr/>
        </p:nvSpPr>
        <p:spPr>
          <a:xfrm>
            <a:off x="1238349" y="1516375"/>
            <a:ext cx="7687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SGDClassifier</a:t>
            </a:r>
            <a:r>
              <a:rPr lang="en-US" dirty="0"/>
              <a:t> class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D53E1111-1700-4C3B-AA90-CC8713D34784}"/>
              </a:ext>
            </a:extLst>
          </p:cNvPr>
          <p:cNvSpPr/>
          <p:nvPr/>
        </p:nvSpPr>
        <p:spPr>
          <a:xfrm rot="5400000">
            <a:off x="1922339" y="4136327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When it detects a 5, it’s true</a:t>
            </a:r>
          </a:p>
        </p:txBody>
      </p:sp>
    </p:spTree>
    <p:extLst>
      <p:ext uri="{BB962C8B-B14F-4D97-AF65-F5344CB8AC3E}">
        <p14:creationId xmlns:p14="http://schemas.microsoft.com/office/powerpoint/2010/main" val="306999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5234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55449177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3450</TotalTime>
  <Words>1196</Words>
  <Application>Microsoft Office PowerPoint</Application>
  <PresentationFormat>Widescreen</PresentationFormat>
  <Paragraphs>274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Lecture Objective</vt:lpstr>
      <vt:lpstr>MNIST</vt:lpstr>
      <vt:lpstr>MNIST</vt:lpstr>
      <vt:lpstr>PowerPoint Presentation</vt:lpstr>
      <vt:lpstr>Steps to create an SGD binary classifer</vt:lpstr>
      <vt:lpstr>Performance Measures</vt:lpstr>
      <vt:lpstr>Performance Measures</vt:lpstr>
      <vt:lpstr>K-fold cross-validation</vt:lpstr>
      <vt:lpstr>Performance Measures</vt:lpstr>
      <vt:lpstr>Confusion Matrix</vt:lpstr>
      <vt:lpstr>Confusion Matrix contd…</vt:lpstr>
      <vt:lpstr>Performance Measures</vt:lpstr>
      <vt:lpstr>Precision</vt:lpstr>
      <vt:lpstr>Recall</vt:lpstr>
      <vt:lpstr>Performance Measures</vt:lpstr>
      <vt:lpstr>Precision Recall tradeoff</vt:lpstr>
      <vt:lpstr>Precision Recall tradeoff</vt:lpstr>
      <vt:lpstr>Performance Measures</vt:lpstr>
      <vt:lpstr>ROC Curve</vt:lpstr>
      <vt:lpstr>ROC Curve</vt:lpstr>
      <vt:lpstr>Error Analysis</vt:lpstr>
      <vt:lpstr>Error Analysis</vt:lpstr>
      <vt:lpstr>Error Analysis</vt:lpstr>
      <vt:lpstr>No Pop Quiz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317</cp:revision>
  <cp:lastPrinted>2018-04-25T02:50:23Z</cp:lastPrinted>
  <dcterms:created xsi:type="dcterms:W3CDTF">2021-08-24T04:52:52Z</dcterms:created>
  <dcterms:modified xsi:type="dcterms:W3CDTF">2021-09-02T14:04:23Z</dcterms:modified>
</cp:coreProperties>
</file>