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theme/themeOverride6.xml" ContentType="application/vnd.openxmlformats-officedocument.themeOverride+xml"/>
  <Override PartName="/ppt/notesSlides/notesSlide31.xml" ContentType="application/vnd.openxmlformats-officedocument.presentationml.notesSlide+xml"/>
  <Override PartName="/ppt/charts/chart9.xml" ContentType="application/vnd.openxmlformats-officedocument.drawingml.chart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theme/themeOverride8.xml" ContentType="application/vnd.openxmlformats-officedocument.themeOverride+xml"/>
  <Override PartName="/ppt/notesSlides/notesSlide32.xml" ContentType="application/vnd.openxmlformats-officedocument.presentationml.notesSlide+xml"/>
  <Override PartName="/ppt/charts/chart11.xml" ContentType="application/vnd.openxmlformats-officedocument.drawingml.chart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theme/themeOverride10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279" r:id="rId6"/>
    <p:sldId id="286" r:id="rId7"/>
    <p:sldId id="292" r:id="rId8"/>
    <p:sldId id="307" r:id="rId9"/>
    <p:sldId id="287" r:id="rId10"/>
    <p:sldId id="293" r:id="rId11"/>
    <p:sldId id="291" r:id="rId12"/>
    <p:sldId id="265" r:id="rId13"/>
    <p:sldId id="295" r:id="rId14"/>
    <p:sldId id="311" r:id="rId15"/>
    <p:sldId id="298" r:id="rId16"/>
    <p:sldId id="296" r:id="rId17"/>
    <p:sldId id="297" r:id="rId18"/>
    <p:sldId id="310" r:id="rId19"/>
    <p:sldId id="313" r:id="rId20"/>
    <p:sldId id="280" r:id="rId21"/>
    <p:sldId id="277" r:id="rId22"/>
    <p:sldId id="300" r:id="rId23"/>
    <p:sldId id="312" r:id="rId24"/>
    <p:sldId id="285" r:id="rId25"/>
    <p:sldId id="281" r:id="rId26"/>
    <p:sldId id="290" r:id="rId27"/>
    <p:sldId id="275" r:id="rId28"/>
    <p:sldId id="304" r:id="rId29"/>
    <p:sldId id="305" r:id="rId30"/>
    <p:sldId id="306" r:id="rId31"/>
    <p:sldId id="309" r:id="rId32"/>
    <p:sldId id="308" r:id="rId33"/>
    <p:sldId id="282" r:id="rId34"/>
    <p:sldId id="314" r:id="rId35"/>
    <p:sldId id="260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0A2"/>
    <a:srgbClr val="436982"/>
    <a:srgbClr val="30748D"/>
    <a:srgbClr val="6491B0"/>
    <a:srgbClr val="9BD4CC"/>
    <a:srgbClr val="2F728B"/>
    <a:srgbClr val="2C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100" d="100"/>
          <a:sy n="100" d="100"/>
        </p:scale>
        <p:origin x="-92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0.xlsx"/><Relationship Id="rId1" Type="http://schemas.openxmlformats.org/officeDocument/2006/relationships/themeOverride" Target="../theme/themeOverride8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1.xlsx"/><Relationship Id="rId1" Type="http://schemas.openxmlformats.org/officeDocument/2006/relationships/themeOverride" Target="../theme/themeOverride9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2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7.xlsx"/><Relationship Id="rId1" Type="http://schemas.openxmlformats.org/officeDocument/2006/relationships/themeOverride" Target="../theme/themeOverride5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8.xlsx"/><Relationship Id="rId1" Type="http://schemas.openxmlformats.org/officeDocument/2006/relationships/themeOverride" Target="../theme/themeOverride6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9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5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1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2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4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4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hyperlink" Target="https://kotlinlang.org/docs/reference/basic-type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etBrai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Java/859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0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12FEE35-B309-402A-B2B2-0659C5519477}"/>
              </a:ext>
            </a:extLst>
          </p:cNvPr>
          <p:cNvSpPr/>
          <p:nvPr/>
        </p:nvSpPr>
        <p:spPr>
          <a:xfrm>
            <a:off x="6785546" y="3039804"/>
            <a:ext cx="2808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2EB0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zh-CN" altLang="en-US" sz="5400" b="1" dirty="0">
              <a:solidFill>
                <a:srgbClr val="2EB0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=""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1484417" y="2607657"/>
            <a:ext cx="3960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217"/>
            <a:r>
              <a:rPr lang="en-US" sz="9600" spc="-300" dirty="0" smtClean="0">
                <a:solidFill>
                  <a:srgbClr val="436982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2018</a:t>
            </a:r>
            <a:endParaRPr lang="en-US" sz="11500" spc="-300" dirty="0">
              <a:solidFill>
                <a:srgbClr val="43698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51610" y="4541036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600" b="1" dirty="0" smtClean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告人：史坤     部门：传易互联</a:t>
            </a:r>
            <a:endParaRPr lang="zh-CN" altLang="en-US" sz="1600" b="1" dirty="0">
              <a:solidFill>
                <a:srgbClr val="6491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函数式编程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834667" y="1365289"/>
            <a:ext cx="712782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436982"/>
                </a:solidFill>
              </a:rPr>
              <a:t>在函数式编程中，函数是第一等公民。与其他数据类型一样，处于平等地位，可以复制给其他变量，也可以作为参数，传入另一个参数，或者作为别的函数的返回值。</a:t>
            </a:r>
            <a:endParaRPr lang="en-US" altLang="zh-CN" sz="1200" b="1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b="1" dirty="0">
                <a:solidFill>
                  <a:srgbClr val="436982"/>
                </a:solidFill>
              </a:rPr>
              <a:t>函数式编程是一种思维方式，函数式编程鼓励放弃对状态的</a:t>
            </a:r>
            <a:r>
              <a:rPr lang="zh-CN" altLang="en-US" sz="1200" b="1" dirty="0" smtClean="0">
                <a:solidFill>
                  <a:srgbClr val="436982"/>
                </a:solidFill>
              </a:rPr>
              <a:t>维持</a:t>
            </a:r>
            <a:r>
              <a:rPr lang="zh-CN" altLang="en-US" sz="1200" b="1" dirty="0">
                <a:solidFill>
                  <a:srgbClr val="436982"/>
                </a:solidFill>
              </a:rPr>
              <a:t>，</a:t>
            </a:r>
            <a:r>
              <a:rPr lang="zh-CN" altLang="en-US" sz="1200" b="1" dirty="0" smtClean="0">
                <a:solidFill>
                  <a:srgbClr val="436982"/>
                </a:solidFill>
              </a:rPr>
              <a:t>将</a:t>
            </a:r>
            <a:r>
              <a:rPr lang="zh-CN" altLang="en-US" sz="1200" b="1" dirty="0">
                <a:solidFill>
                  <a:srgbClr val="436982"/>
                </a:solidFill>
              </a:rPr>
              <a:t>所有的操作都交给运行时去执行。当然为了保证程序运行的效率，这需要提供一些辅助性的手段（缓存、缓求值等）</a:t>
            </a:r>
            <a:endParaRPr lang="en-US" altLang="zh-CN" sz="1200" b="1" dirty="0">
              <a:solidFill>
                <a:srgbClr val="436982"/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4667" y="2692066"/>
            <a:ext cx="712782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fun double(x: Int): Int = x * 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fun lock&lt;T&gt;(lock: Lock, body: () -&gt; T ) : 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lock.lock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return body()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finally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lock.unlock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59190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Extension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528264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MutableList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&gt;.swap(index1: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, index2: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) {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val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tmp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= this[index1] // 'this' corresponds to the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list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this[index1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] = this[index2]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this[index2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] =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tmp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}</a:t>
            </a: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3432262"/>
            <a:ext cx="772611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Context.toast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msg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: String, length: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=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Toast.LENGTH_SHORT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) =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Toast.makeText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(this,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msg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, length).show()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1200" b="1" dirty="0" smtClean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inline public fun &lt;reified T : Activity&gt;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Activity.newIntent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() {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val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intent = Intent(this, T::class.java)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 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startActivity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(intent)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err="1" smtClean="0">
                <a:solidFill>
                  <a:srgbClr val="00B050"/>
                </a:solidFill>
              </a:rPr>
              <a:t>newIntent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&lt;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SecondActivity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&gt;()</a:t>
            </a:r>
            <a:endParaRPr lang="en-US" altLang="zh-CN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9219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let +  lambda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43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&lt;T, R&gt;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T.let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(T) -&gt; R): R = block(this)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>
              <a:hlinkClick r:id="rId3" action="ppaction://hlinksldjump"/>
            </p:cNvPr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场景一：使用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处理需要对一个可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null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的对象做统一判空处理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场景二：需要明确一个变量所处特定作用域范围内可以使用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是一个以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函数作为参数，参数是该对象。在函数块儿内可以通过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指代该对象。返回值为函数块的最后一行或者指定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表达式。如果最后一行表达式没有返回值，则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无返回值。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93713" y="241600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let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object.let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                  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object?.let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                   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                                      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9692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</a:t>
            </a:r>
            <a:r>
              <a:rPr lang="en-US" altLang="zh-CN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et</a:t>
            </a:r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使用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没有使用</a:t>
            </a:r>
            <a:r>
              <a:rPr lang="en-US" altLang="zh-CN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的代码：</a:t>
            </a:r>
            <a:endParaRPr lang="en-US" altLang="zh-CN" sz="2000" b="1" dirty="0" smtClean="0">
              <a:solidFill>
                <a:srgbClr val="2F7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786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setVideoView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setControllerView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activity.course_video_controller_view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setCurtainView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activity.course_video_curtain_view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的代码：</a:t>
            </a:r>
            <a:endParaRPr lang="en-US" altLang="zh-CN" sz="2000" b="1" dirty="0">
              <a:solidFill>
                <a:srgbClr val="2F728B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4140860"/>
            <a:ext cx="772611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?.let {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it.setVideoView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it.setControllerView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activity.course_video_controller_view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it.setCurtainView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activity.course_video_curtain_view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7375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also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60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public inline fun &lt;T&gt;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T.also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(T) -&gt; Unit): T { block(this); return this }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>
              <a:hlinkClick r:id="rId4" action="ppaction://hlinksldjump"/>
            </p:cNvPr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场景一：需要对一个可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null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的对象做统一判空处理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场景二：需要明确一个变量所处特定作用域范围内可以使用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调用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某对象的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also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函数，则该对象为函数的参数。在函数块内可以通过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指代该对象。返回值为该对象自己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also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相似。只是返回值不一样。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935204" y="241600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also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4217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object.also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             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object.also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                   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                                    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65881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with 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60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&lt;T, R&gt; with(receiver: T, block: T.() -&gt;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R) : R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receiver.block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适用于调用同一个类的多个方法时，可以省去类名重复，直接调用类的方法。经常用于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Android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RecyclerView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onBindViewHolder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中，数据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mode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的属性映射到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UI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上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ith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不同，它不是以扩展形式存在的。它是将某对象作为函数参数，在函数块内可以通过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this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指代该对象。返回值为函数块的最后一行或者指定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30394" y="241600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with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with(object) {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0941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run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的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inline+lambdas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60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public inline fun &lt;R&gt; run(block: () -&gt; R): R = block()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&lt;T, R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T.run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T.() -&gt; R): R = block()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适用于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with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的任何场景。因为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run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弥补了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在函数体类必须使用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代替对象，另一方面它弥补了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with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传入对象判空的问题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可以说是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with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的联合体。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只接受一个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函数作为参数，以闭包形式返回，返回值为最后一行或者指定的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56845" y="241600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run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bject.run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             run{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                                }    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63589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apply 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43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T.apply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T.() -&gt; unit): T {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 return this}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6" y="3737009"/>
            <a:ext cx="5307790" cy="2011680"/>
            <a:chOff x="4180571" y="3737009"/>
            <a:chExt cx="3830856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1" y="4901213"/>
              <a:ext cx="38308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一般用于对象实例初始化，需要对对象中的属性进行赋值。</a:t>
              </a:r>
              <a:r>
                <a:rPr lang="zh-CN" altLang="en-US" sz="1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或者多层级判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空。或者动态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inflate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出一个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xml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时需要给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绑定数据。特别是开发中有些数据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model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 mode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实例化的过程中需要用到。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从结构上来说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apply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很像。唯一不同是返回值不一样。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以闭包形式返回最后一行或指定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的表达式。而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apply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返回的是对象本身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87114" y="241600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apply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object.apply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1199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lazy + 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779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fun &lt;T&gt; lazy(initializer: () -&gt; T): Lazy&lt;T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fun &lt;T&gt; lazy( mode: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LazyThreadSafetyMode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initializer: () -&gt; T): Lazy&lt;T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6" y="3737009"/>
            <a:ext cx="5307790" cy="2011680"/>
            <a:chOff x="4180571" y="3737009"/>
            <a:chExt cx="3830856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1" y="4901213"/>
              <a:ext cx="38308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延迟加载，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var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属性不能设置为延迟加载。因为在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lazy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中并没有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setValue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(…)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方法。使用时才会初始化，之后每次调用都只是返回以前记住的结果。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接受一个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表达式作为参数，返回一个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类型的实例。这个实例可以作为委托。实现延迟加载属性。第一次调用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get()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时，将会执行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函数收到的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表达式，然后会记住这次执行的结果。以后所有对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get()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的调用都只会简单的返回以前记住的结果。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41617" y="241600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lazy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no: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by lazy {</a:t>
            </a: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200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3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4794975" y="702883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Kotlin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与</a:t>
            </a:r>
            <a:r>
              <a:rPr lang="en-US" altLang="zh-CN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Java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对比</a:t>
            </a:r>
            <a:endParaRPr lang="zh-CN" altLang="en-US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1390"/>
              </p:ext>
            </p:extLst>
          </p:nvPr>
        </p:nvGraphicFramePr>
        <p:xfrm>
          <a:off x="1870021" y="1501148"/>
          <a:ext cx="812800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79"/>
                <a:gridCol w="2466975"/>
                <a:gridCol w="1676400"/>
                <a:gridCol w="1238250"/>
                <a:gridCol w="771525"/>
                <a:gridCol w="1063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函数名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扩展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rgbClr val="30748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let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fun T.let(f: (T) -&gt; R): R = f(this)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it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闭包返回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also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fun &lt;T&gt; </a:t>
                      </a:r>
                      <a:r>
                        <a:rPr lang="en-US" altLang="zh-CN" sz="10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T.also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(block: (T) -&gt; Unit): T { block(this); return this }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it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with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fun with(receiver: T, f: T.() -&gt; R): R = </a:t>
                      </a:r>
                      <a:r>
                        <a:rPr lang="en-US" altLang="zh-CN" sz="1000" kern="12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receiver.f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无，可以使用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闭包返回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调用方式不同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run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fun T.run(f: T.() -&gt; R): R = f()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无，可以使用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闭包返回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BD4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apply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fun </a:t>
                      </a:r>
                      <a:r>
                        <a:rPr lang="en-US" altLang="zh-CN" sz="10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T.apply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(f: T.() -&gt; Unit): T { f(); return this }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无，可以使用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6491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52460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=""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417340" y="3862629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对比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="" xmlns:a16="http://schemas.microsoft.com/office/drawing/2014/main" id="{3C19D044-6843-4A2C-ADA8-14A9FC64E072}"/>
              </a:ext>
            </a:extLst>
          </p:cNvPr>
          <p:cNvSpPr/>
          <p:nvPr/>
        </p:nvSpPr>
        <p:spPr>
          <a:xfrm>
            <a:off x="3631687" y="2959172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Shape 1855">
            <a:extLst>
              <a:ext uri="{FF2B5EF4-FFF2-40B4-BE49-F238E27FC236}">
                <a16:creationId xmlns="" xmlns:a16="http://schemas.microsoft.com/office/drawing/2014/main" id="{073ACA98-1FA9-4C5B-B904-1E287DDF0634}"/>
              </a:ext>
            </a:extLst>
          </p:cNvPr>
          <p:cNvSpPr/>
          <p:nvPr/>
        </p:nvSpPr>
        <p:spPr>
          <a:xfrm>
            <a:off x="4802598" y="5499363"/>
            <a:ext cx="1261272" cy="10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基本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语法，习惯用语，编码约定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=""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4830049" y="5274407"/>
            <a:ext cx="1102608" cy="20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语法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1859">
            <a:extLst>
              <a:ext uri="{FF2B5EF4-FFF2-40B4-BE49-F238E27FC236}">
                <a16:creationId xmlns="" xmlns:a16="http://schemas.microsoft.com/office/drawing/2014/main" id="{D3C10213-2442-4D13-95B3-CC306D02403A}"/>
              </a:ext>
            </a:extLst>
          </p:cNvPr>
          <p:cNvSpPr/>
          <p:nvPr/>
        </p:nvSpPr>
        <p:spPr>
          <a:xfrm>
            <a:off x="7059604" y="4994489"/>
            <a:ext cx="1261272" cy="105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简洁，安全，扩展，函数式，类型推导</a:t>
            </a:r>
            <a:endParaRPr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=""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7138937" y="4769532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优势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="" xmlns:a16="http://schemas.microsoft.com/office/drawing/2014/main" id="{BFD484F9-9CC3-47AF-A531-7B81D215A9E2}"/>
              </a:ext>
            </a:extLst>
          </p:cNvPr>
          <p:cNvSpPr/>
          <p:nvPr/>
        </p:nvSpPr>
        <p:spPr>
          <a:xfrm>
            <a:off x="7352573" y="3865364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64">
            <a:extLst>
              <a:ext uri="{FF2B5EF4-FFF2-40B4-BE49-F238E27FC236}">
                <a16:creationId xmlns="" xmlns:a16="http://schemas.microsoft.com/office/drawing/2014/main" id="{A1C74072-558B-406C-A44A-9DF7B0148D6B}"/>
              </a:ext>
            </a:extLst>
          </p:cNvPr>
          <p:cNvSpPr/>
          <p:nvPr/>
        </p:nvSpPr>
        <p:spPr>
          <a:xfrm>
            <a:off x="8027910" y="3194398"/>
            <a:ext cx="1261272" cy="201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569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已正式成为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Android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的官方支持开发语言</a:t>
            </a:r>
            <a:endParaRPr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Shape 1865">
            <a:extLst>
              <a:ext uri="{FF2B5EF4-FFF2-40B4-BE49-F238E27FC236}">
                <a16:creationId xmlns="" xmlns:a16="http://schemas.microsoft.com/office/drawing/2014/main" id="{894FE05F-CF70-4E78-ADDF-19B745A8BD23}"/>
              </a:ext>
            </a:extLst>
          </p:cNvPr>
          <p:cNvSpPr/>
          <p:nvPr/>
        </p:nvSpPr>
        <p:spPr>
          <a:xfrm>
            <a:off x="8107242" y="2960049"/>
            <a:ext cx="1102608" cy="22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概述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Shape 1866">
            <a:extLst>
              <a:ext uri="{FF2B5EF4-FFF2-40B4-BE49-F238E27FC236}">
                <a16:creationId xmlns="" xmlns:a16="http://schemas.microsoft.com/office/drawing/2014/main" id="{DAA94E5F-DD99-4516-994E-00A0FB7C8D55}"/>
              </a:ext>
            </a:extLst>
          </p:cNvPr>
          <p:cNvSpPr/>
          <p:nvPr/>
        </p:nvSpPr>
        <p:spPr>
          <a:xfrm>
            <a:off x="8320877" y="2065273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="" xmlns:a16="http://schemas.microsoft.com/office/drawing/2014/main" id="{574941E4-20E9-4FE0-94DA-032AC1C114A6}"/>
              </a:ext>
            </a:extLst>
          </p:cNvPr>
          <p:cNvSpPr/>
          <p:nvPr/>
        </p:nvSpPr>
        <p:spPr>
          <a:xfrm>
            <a:off x="5042126" y="4409317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Shape 1855">
            <a:extLst>
              <a:ext uri="{FF2B5EF4-FFF2-40B4-BE49-F238E27FC236}">
                <a16:creationId xmlns="" xmlns:a16="http://schemas.microsoft.com/office/drawing/2014/main" id="{BC12F503-9723-451D-A049-CC5D3EE64BD3}"/>
              </a:ext>
            </a:extLst>
          </p:cNvPr>
          <p:cNvSpPr/>
          <p:nvPr/>
        </p:nvSpPr>
        <p:spPr>
          <a:xfrm>
            <a:off x="3338008" y="4183783"/>
            <a:ext cx="1261272" cy="20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 100%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互操作。虽然在某些方面明显优于</a:t>
            </a: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，但仍未完美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=""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300658" y="2835969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pc="4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=""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1956512" y="2939828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实例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="" xmlns:a16="http://schemas.microsoft.com/office/drawing/2014/main" id="{1EF3A2E1-80DD-4FBD-85A8-498486CE6C31}"/>
              </a:ext>
            </a:extLst>
          </p:cNvPr>
          <p:cNvSpPr/>
          <p:nvPr/>
        </p:nvSpPr>
        <p:spPr>
          <a:xfrm>
            <a:off x="2170859" y="2036371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5">
            <a:extLst>
              <a:ext uri="{FF2B5EF4-FFF2-40B4-BE49-F238E27FC236}">
                <a16:creationId xmlns="" xmlns:a16="http://schemas.microsoft.com/office/drawing/2014/main" id="{27D63786-4C91-4C07-A3AB-0FADCE423AB8}"/>
              </a:ext>
            </a:extLst>
          </p:cNvPr>
          <p:cNvSpPr/>
          <p:nvPr/>
        </p:nvSpPr>
        <p:spPr>
          <a:xfrm>
            <a:off x="1877180" y="3260982"/>
            <a:ext cx="1261272" cy="10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Android Studio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的使用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Demo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6" grpId="0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=""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176" y="4864916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=""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基本语法，习惯用语，编码约定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8720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6F4D2B54-BCDA-4AC9-AE6C-5D88AC019CCA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CA727A5F-2831-4B23-AE7A-67EAE8C9C05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1D061B38-7354-4D5E-B177-74AC73F5C657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4F630856-EAF0-46FC-99EA-1999653C5459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A3EA69EB-35D8-403F-BF65-95A30B58127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612F250-9781-4317-8867-5C3156D7D05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311BD18B-D224-44EC-85BC-DACCE2F7163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A7B03FF5-689A-4B0B-879C-7D1A6D5EA195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3CA2E0E3-FE8A-4F59-ACDC-00A5B3BC9A2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1895DAB8-82FD-48FC-BC66-58D32173031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190FAEBF-6EA6-4545-B845-451EBDE2207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8FBBF1C9-22FA-4088-99BD-A773A9157D3A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AF39FB7-613A-4949-BBFD-3D4CC1D3F9B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6E1AC882-16D2-4F88-820A-942D6151BC6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24CCE4CE-BC41-48B7-8848-4F0234D1F868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0E78362E-84E0-4983-97C8-7B1B1529C605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2CB48142-3F05-41DA-B5CC-7FC35207C4D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BA2EFB83-A992-4A6C-8247-6A4C274D6592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2353519" y="1141067"/>
            <a:ext cx="761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中一切皆对象。某些数据类型是语言内建的，它们的实现都做了优化，但使用起来没有任何区别。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47989" y="222201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40404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b="1" dirty="0" smtClean="0">
                <a:solidFill>
                  <a:srgbClr val="40404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编程文档</a:t>
            </a:r>
            <a:endParaRPr lang="zh-CN" altLang="en-US" b="1" dirty="0">
              <a:solidFill>
                <a:srgbClr val="40404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934891" y="2691314"/>
            <a:ext cx="381424" cy="110168"/>
            <a:chOff x="5905288" y="3385219"/>
            <a:chExt cx="381424" cy="110168"/>
          </a:xfrm>
        </p:grpSpPr>
        <p:sp>
          <p:nvSpPr>
            <p:cNvPr id="109" name="椭圆 108"/>
            <p:cNvSpPr/>
            <p:nvPr/>
          </p:nvSpPr>
          <p:spPr>
            <a:xfrm>
              <a:off x="5905288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040916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176544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353519" y="3249773"/>
            <a:ext cx="2335290" cy="2313831"/>
            <a:chOff x="772501" y="3721210"/>
            <a:chExt cx="2335290" cy="2313831"/>
          </a:xfrm>
        </p:grpSpPr>
        <p:sp>
          <p:nvSpPr>
            <p:cNvPr id="113" name="矩形 112">
              <a:hlinkClick r:id="rId4"/>
            </p:cNvPr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基本语法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4"/>
            <p:cNvSpPr txBox="1"/>
            <p:nvPr/>
          </p:nvSpPr>
          <p:spPr>
            <a:xfrm>
              <a:off x="818652" y="5362575"/>
              <a:ext cx="22891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数据类型，类，对象，接口，数据类，委托，高阶函数，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Lambdas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表达式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1058224" y="2092931"/>
            <a:ext cx="10134759" cy="0"/>
          </a:xfrm>
          <a:prstGeom prst="line">
            <a:avLst/>
          </a:prstGeom>
          <a:noFill/>
          <a:ln w="9525">
            <a:solidFill>
              <a:srgbClr val="2EB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4956552" y="3249773"/>
            <a:ext cx="2335290" cy="2313831"/>
            <a:chOff x="772501" y="3721210"/>
            <a:chExt cx="2335290" cy="2313831"/>
          </a:xfrm>
        </p:grpSpPr>
        <p:sp>
          <p:nvSpPr>
            <p:cNvPr id="122" name="矩形 121">
              <a:hlinkClick r:id="rId5" action="ppaction://hlinksldjump"/>
            </p:cNvPr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习惯用语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4"/>
            <p:cNvSpPr txBox="1"/>
            <p:nvPr/>
          </p:nvSpPr>
          <p:spPr>
            <a:xfrm>
              <a:off x="818652" y="5381625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过滤列表，实例检查，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Lazy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属性，扩展函数，单例，遍历键</a:t>
              </a:r>
              <a:r>
                <a:rPr lang="zh-CN" altLang="en-US" sz="1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值对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,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 范围，单一表达式，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if/else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when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559585" y="3249773"/>
            <a:ext cx="2335290" cy="2313831"/>
            <a:chOff x="6192089" y="3721210"/>
            <a:chExt cx="2335290" cy="2313831"/>
          </a:xfrm>
        </p:grpSpPr>
        <p:sp>
          <p:nvSpPr>
            <p:cNvPr id="127" name="矩形 126">
              <a:hlinkClick r:id="rId6" action="ppaction://hlinksldjump"/>
            </p:cNvPr>
            <p:cNvSpPr/>
            <p:nvPr/>
          </p:nvSpPr>
          <p:spPr>
            <a:xfrm>
              <a:off x="6192089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编码约定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6192089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TextBox 14"/>
            <p:cNvSpPr txBox="1"/>
            <p:nvPr/>
          </p:nvSpPr>
          <p:spPr>
            <a:xfrm>
              <a:off x="6238240" y="5402202"/>
              <a:ext cx="228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命名风格，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Lambdas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，分号，冒号，</a:t>
              </a:r>
              <a:r>
                <a:rPr lang="en-US" altLang="zh-CN" sz="1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u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nit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830054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accel="40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40000" fill="hold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10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4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10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习惯用语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247899" y="1296233"/>
            <a:ext cx="44403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436982"/>
                </a:solidFill>
              </a:rPr>
              <a:t>1.</a:t>
            </a:r>
            <a:r>
              <a:rPr lang="zh-CN" altLang="en-US" sz="1200" dirty="0" smtClean="0">
                <a:solidFill>
                  <a:srgbClr val="436982"/>
                </a:solidFill>
              </a:rPr>
              <a:t>创建数据类</a:t>
            </a:r>
            <a:endParaRPr lang="en-US" altLang="zh-CN" sz="1200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 Customer(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name: String,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email: String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2.</a:t>
            </a:r>
            <a:r>
              <a:rPr lang="zh-CN" altLang="en-US" sz="1200" dirty="0">
                <a:solidFill>
                  <a:srgbClr val="436982"/>
                </a:solidFill>
              </a:rPr>
              <a:t>函数参数默认值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foo(a: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0, b: String = "") { ...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3.</a:t>
            </a:r>
            <a:r>
              <a:rPr lang="zh-CN" altLang="en-US" sz="1200" dirty="0">
                <a:solidFill>
                  <a:srgbClr val="436982"/>
                </a:solidFill>
              </a:rPr>
              <a:t>过滤列表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positives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list.filter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 it &gt; 0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4.</a:t>
            </a:r>
            <a:r>
              <a:rPr lang="zh-CN" altLang="en-US" sz="1200" dirty="0">
                <a:solidFill>
                  <a:srgbClr val="436982"/>
                </a:solidFill>
              </a:rPr>
              <a:t>字符串插值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("Name $name, length:${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name.length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}")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5.</a:t>
            </a:r>
            <a:r>
              <a:rPr lang="zh-CN" altLang="en-US" sz="1200" dirty="0">
                <a:solidFill>
                  <a:srgbClr val="436982"/>
                </a:solidFill>
              </a:rPr>
              <a:t>实例检查及</a:t>
            </a:r>
            <a:r>
              <a:rPr lang="en-US" altLang="zh-CN" sz="1200" dirty="0">
                <a:solidFill>
                  <a:srgbClr val="436982"/>
                </a:solidFill>
              </a:rPr>
              <a:t>when</a:t>
            </a:r>
            <a:r>
              <a:rPr lang="zh-CN" altLang="en-US" sz="1200" dirty="0">
                <a:solidFill>
                  <a:srgbClr val="436982"/>
                </a:solidFill>
              </a:rPr>
              <a:t>返回值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isString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(x: String) = when(x)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is String -&gt; true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else -&gt; false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6.</a:t>
            </a:r>
            <a:r>
              <a:rPr lang="zh-CN" altLang="en-US" sz="1200" dirty="0">
                <a:solidFill>
                  <a:srgbClr val="436982"/>
                </a:solidFill>
              </a:rPr>
              <a:t>遍历键值对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((k, v) in map) {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("$k -&gt; $v") 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13"/>
          <p:cNvSpPr txBox="1"/>
          <p:nvPr/>
        </p:nvSpPr>
        <p:spPr>
          <a:xfrm>
            <a:off x="7241072" y="1332245"/>
            <a:ext cx="4440307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7.</a:t>
            </a:r>
            <a:r>
              <a:rPr lang="zh-CN" altLang="en-US" sz="1200" dirty="0">
                <a:solidFill>
                  <a:srgbClr val="436982"/>
                </a:solidFill>
              </a:rPr>
              <a:t>使用范围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1..100) { ... } 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左闭右闭区间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,step 1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 until 30) {…}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左闭右开区间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step 1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 until 30 step 2) {…}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左闭右开区间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step 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436982"/>
                </a:solidFill>
              </a:rPr>
              <a:t>8</a:t>
            </a:r>
            <a:r>
              <a:rPr lang="en-US" altLang="zh-CN" sz="1200" dirty="0">
                <a:solidFill>
                  <a:srgbClr val="436982"/>
                </a:solidFill>
              </a:rPr>
              <a:t>.</a:t>
            </a:r>
            <a:r>
              <a:rPr lang="zh-CN" altLang="en-US" sz="1200" dirty="0">
                <a:solidFill>
                  <a:srgbClr val="436982"/>
                </a:solidFill>
              </a:rPr>
              <a:t>扩展函数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String.spaceToCamelCase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{ ... }</a:t>
            </a:r>
          </a:p>
          <a:p>
            <a:pPr>
              <a:lnSpc>
                <a:spcPts val="1600"/>
              </a:lnSpc>
            </a:pPr>
            <a:endParaRPr lang="en-US" altLang="zh-CN" sz="1200" dirty="0" smtClean="0"/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9.</a:t>
            </a:r>
            <a:r>
              <a:rPr lang="zh-CN" altLang="en-US" sz="1200" dirty="0">
                <a:solidFill>
                  <a:srgbClr val="436982"/>
                </a:solidFill>
              </a:rPr>
              <a:t>创建单列模式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object Resource {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name = "Name"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10.</a:t>
            </a:r>
            <a:r>
              <a:rPr lang="zh-CN" altLang="en-US" sz="1200" dirty="0">
                <a:solidFill>
                  <a:srgbClr val="436982"/>
                </a:solidFill>
              </a:rPr>
              <a:t>单一表达式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theAnswer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= 42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11.if</a:t>
            </a:r>
            <a:r>
              <a:rPr lang="zh-CN" altLang="en-US" sz="1200" dirty="0">
                <a:solidFill>
                  <a:srgbClr val="436982"/>
                </a:solidFill>
              </a:rPr>
              <a:t>表达式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max(a: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 b: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= if (a &gt; b) a else b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250358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798120" y="545764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注解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247899" y="988456"/>
            <a:ext cx="8880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JvmField</a:t>
            </a:r>
            <a:endParaRPr lang="en-US" altLang="zh-CN" sz="1200" b="1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指示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编译器不为该属性生成</a:t>
            </a:r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getter/setter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，并将其作为字段公开。如果用来修饰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变量，就和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关键字的功能</a:t>
            </a:r>
            <a:r>
              <a:rPr lang="zh-CN" altLang="en-US" sz="1200" b="1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sz="1200" b="1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JvmField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a: String =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“”                  </a:t>
            </a:r>
            <a:r>
              <a:rPr lang="en-US" altLang="zh-CN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编译前</a:t>
            </a:r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JvmField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public static String a =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“”;  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编译后</a:t>
            </a:r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JvmField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a: String =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“”                     </a:t>
            </a:r>
            <a:r>
              <a:rPr lang="en-US" altLang="zh-CN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编译前</a:t>
            </a:r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JvmField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public static final String a =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"";  </a:t>
            </a:r>
            <a:r>
              <a:rPr lang="en-US" altLang="zh-CN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编译后</a:t>
            </a:r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/>
          </a:p>
          <a:p>
            <a:r>
              <a:rPr lang="pt-BR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@JvmStatic</a:t>
            </a:r>
          </a:p>
          <a:p>
            <a:r>
              <a:rPr lang="zh-CN" altLang="pt-BR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指定从该元素中生成静态方法需要。注意：此注解只能用于被</a:t>
            </a:r>
            <a:r>
              <a:rPr lang="pt-BR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pt-BR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关键字修饰的类的方法，或者</a:t>
            </a:r>
            <a:r>
              <a:rPr lang="pt-BR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companion object</a:t>
            </a:r>
            <a:r>
              <a:rPr lang="zh-CN" altLang="pt-BR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pt-BR" sz="1200" b="1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200" b="1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object A { </a:t>
            </a:r>
            <a:endParaRPr lang="en-US" altLang="zh-CN" sz="1200" dirty="0" smtClean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  @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JvmStatic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fun a() {} </a:t>
            </a:r>
            <a:endParaRPr lang="en-US" altLang="zh-CN" sz="1200" dirty="0" smtClean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class A { </a:t>
            </a:r>
            <a:endParaRPr lang="en-US" altLang="zh-CN" sz="1200" dirty="0" smtClean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  companion 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object { </a:t>
            </a:r>
            <a:endParaRPr lang="en-US" altLang="zh-CN" sz="1200" dirty="0" smtClean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      @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JvmStatic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fun a() {} </a:t>
            </a:r>
            <a:endParaRPr lang="en-US" altLang="zh-CN" sz="1200" dirty="0" smtClean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pt-BR" altLang="zh-CN" sz="1200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/>
          </a:p>
          <a:p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JvmOverloads</a:t>
            </a:r>
            <a:endParaRPr lang="en-US" altLang="zh-CN" sz="1200" b="1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指示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编译器为包含默认参数值的函数生成重载。</a:t>
            </a:r>
          </a:p>
          <a:p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JvmOverloads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fun a(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: String, 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dirty="0" err="1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 = 0) </a:t>
            </a:r>
            <a:r>
              <a:rPr lang="en-US" altLang="zh-CN" sz="1200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</a:rPr>
              <a:t>{}</a:t>
            </a:r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JvmSynthetic</a:t>
            </a:r>
            <a:endParaRPr lang="en-US" altLang="zh-CN" sz="1200" b="1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用来注解方法和字段，使得被标记的元素只能在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代码中使用，在</a:t>
            </a:r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代码中无法使用。</a:t>
            </a:r>
          </a:p>
          <a:p>
            <a:endParaRPr lang="en-US" altLang="zh-CN" sz="1200" dirty="0" smtClean="0"/>
          </a:p>
          <a:p>
            <a:r>
              <a:rPr lang="en-US" altLang="zh-CN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b="1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JvmSuppressWildcards</a:t>
            </a:r>
            <a:endParaRPr lang="en-US" altLang="zh-CN" sz="1200" b="1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用来注解类和方法，使得被标记元素的泛型参数不会被编译成</a:t>
            </a:r>
            <a:r>
              <a:rPr lang="zh-CN" altLang="en-US" sz="1200" b="1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通配符。 </a:t>
            </a:r>
            <a:endParaRPr lang="en-US" altLang="zh-CN" sz="1200" b="1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20690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9717" y="1725329"/>
            <a:ext cx="3830855" cy="2011680"/>
            <a:chOff x="349717" y="1725329"/>
            <a:chExt cx="3830855" cy="2011680"/>
          </a:xfrm>
        </p:grpSpPr>
        <p:sp>
          <p:nvSpPr>
            <p:cNvPr id="42" name="矩形 41"/>
            <p:cNvSpPr/>
            <p:nvPr/>
          </p:nvSpPr>
          <p:spPr>
            <a:xfrm>
              <a:off x="34971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45219" y="21994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命名风格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21894" y="2664023"/>
              <a:ext cx="350718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使用驼峰命名并避免含有下划线，类型名以大写字母开头，方法和属性以小写开头，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空格缩进，公有函数应撰写文档。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80572" y="3737009"/>
            <a:ext cx="3830855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630829" y="424016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省略</a:t>
              </a:r>
              <a:r>
                <a:rPr lang="en-US" altLang="zh-CN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U</a:t>
              </a:r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nit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11931" y="4705159"/>
              <a:ext cx="29681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如果函数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返回</a:t>
              </a:r>
              <a:r>
                <a:rPr lang="en-US" altLang="zh-CN" sz="1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U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nit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类型，则返回类型应该省略。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11427" y="1725329"/>
            <a:ext cx="3830855" cy="2011680"/>
            <a:chOff x="8011427" y="1725329"/>
            <a:chExt cx="3830855" cy="2011680"/>
          </a:xfrm>
        </p:grpSpPr>
        <p:sp>
          <p:nvSpPr>
            <p:cNvPr id="44" name="矩形 43"/>
            <p:cNvSpPr/>
            <p:nvPr/>
          </p:nvSpPr>
          <p:spPr>
            <a:xfrm>
              <a:off x="801142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222637" y="2086908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Lambda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表达式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10550" y="2511085"/>
              <a:ext cx="343852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表达式中，大括号左右加空格，箭头左右加空格。表达式尽可能不要写在圆括号中。非嵌套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表达式中，用默认参数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代替显参。在嵌套的有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表达式中，参数总是显示声明。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529803" y="42401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类头格式化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19402" y="4643437"/>
            <a:ext cx="35096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有少数几个参数的类可以写一行，较长类头的类应该格式化，使每个主构造函数参数位于带有缩进的单独一行中。多接口，应首先放置父类构造函数调用，然后每个接口位于不同行中。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214303" y="424016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函数还是属性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10550" y="4643437"/>
            <a:ext cx="34385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很多场合无参的函数可与只读属性互换。尽管语义接近，也有取舍的风格约定。底层算法优先使用属性而不是函数。不会抛异常，复杂度，计算廉价，不同调用返回结果相同。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489188" y="216330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冒号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分号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00551" y="2664023"/>
            <a:ext cx="3419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类型和父类之间的冒号前要有一个空格，而实例和类型之间的冒号前不要有空格。代码结尾不用写分号。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3472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=""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400" y="4818987"/>
            <a:ext cx="167501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=""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1" y="5450045"/>
            <a:ext cx="46373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Kotlin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与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Java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100%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互操作。虽然在某些方面明显优于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Java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，但仍未完美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35132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4794975" y="702883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Kotlin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与</a:t>
            </a:r>
            <a:r>
              <a:rPr lang="en-US" altLang="zh-CN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Java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对比</a:t>
            </a:r>
            <a:endParaRPr lang="zh-CN" altLang="en-US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64325"/>
              </p:ext>
            </p:extLst>
          </p:nvPr>
        </p:nvGraphicFramePr>
        <p:xfrm>
          <a:off x="2070446" y="1509382"/>
          <a:ext cx="812799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语言特性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Kotlin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 Safe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Java8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Lambdas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Java8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Extension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Operator overloading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智能类型转换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区间表达式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val,var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57439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7"/>
            <a:chOff x="915594" y="1586429"/>
            <a:chExt cx="10748303" cy="4406457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4401205"/>
              <a:chOff x="6242526" y="1485809"/>
              <a:chExt cx="6620036" cy="5295339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362856632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529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类定义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 public constructor(name: String){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400" b="1" dirty="0">
                  <a:solidFill>
                    <a:srgbClr val="2EB0A2"/>
                  </a:solidFill>
                  <a:latin typeface="Agency FB" panose="020B0503020202020204" pitchFamily="34" charset="0"/>
                </a:endParaRPr>
              </a:p>
              <a:p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如果主构造函数没有注释或可见性修饰符，</a:t>
                </a:r>
                <a:r>
                  <a:rPr lang="en-US" altLang="zh-CN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constructor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关键字可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省</a:t>
                </a:r>
                <a:r>
                  <a:rPr lang="en-US" altLang="zh-CN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: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Person(name: String){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400" b="1" dirty="0">
                  <a:solidFill>
                    <a:srgbClr val="2EB0A2"/>
                  </a:solidFill>
                  <a:latin typeface="Agency FB" panose="020B0503020202020204" pitchFamily="34" charset="0"/>
                </a:endParaRPr>
              </a:p>
              <a:p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主构造函数不能放任何代码，初始化代码可放在初始化程序块中。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Person(name: String)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String ?= null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0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init</a:t>
                </a:r>
                <a:r>
                  <a:rPr lang="en-US" altLang="zh-CN" sz="14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4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name</a:t>
                </a:r>
                <a:endParaRPr lang="en-US" altLang="zh-CN" sz="1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constructor(name: String, age: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 : this(name)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age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7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2177550182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477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类定义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class Person{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private  String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void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(String name){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name   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void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age){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age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89162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7"/>
            <a:chOff x="915594" y="1586429"/>
            <a:chExt cx="10748303" cy="4406457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3758045"/>
              <a:chOff x="6242526" y="1485809"/>
              <a:chExt cx="6620036" cy="4521518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903928787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4517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伴生对象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</a:p>
              <a:p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companion object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private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TAG = 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MessageConstsTag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public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MSG_OK 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0x10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MSG_CANCEL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: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0x11 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fun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isMessageOk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(): Boolean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retuern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true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}      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fun print()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println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print”)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7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3097797334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374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静态方法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private static final String TAG = 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MessageConstsTag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final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MSG_OK = 0x10;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final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MSG_CANCEL = 0x11;</a:t>
                </a:r>
              </a:p>
              <a:p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boolean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isMessageOk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return true;	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print() 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Log.i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(TAG, “Java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print”);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12808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不同，不支持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static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。用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companion object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声明伴生对象，可以用类名作为限定符来调用类成员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79120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878259"/>
            <a:chOff x="915594" y="1586429"/>
            <a:chExt cx="10748303" cy="4878259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4370427"/>
              <a:chOff x="6242526" y="1485809"/>
              <a:chExt cx="6620036" cy="5258309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3285125067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525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数据类实现</a:t>
                </a:r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data class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PersonBean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?) 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companion object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@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jvmStatic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 =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object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&gt;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createFromParcel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Parcel): Person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Person(source)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newArray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(size: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): Array&lt;Person?&gt;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i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arrayOfNulls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(size)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writeToParcel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Parcel?,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arg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source?.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describeContents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= 0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constructor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Parcel?) :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(source?.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readString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878259"/>
              <a:chOff x="5191559" y="1449725"/>
              <a:chExt cx="6570419" cy="5869309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2030571557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586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数据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</a:t>
                </a:r>
                <a:r>
                  <a:rPr lang="zh-CN" altLang="en-US" sz="1400" b="1" dirty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实现</a:t>
                </a:r>
                <a:r>
                  <a:rPr lang="en-US" altLang="zh-CN" sz="1400" b="1" dirty="0" err="1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class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implements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Person(Parcel in)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in.readString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describeContents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0;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void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writeToParcel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(Parcel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parcel.writeString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static final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 </a:t>
                </a:r>
                <a:r>
                  <a:rPr lang="en-US" altLang="zh-CN" sz="1100" b="1" i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CREATOR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&lt;Person&gt;()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createFromParcel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(Parcel in){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new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Person(in);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Person[]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newArray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size){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new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Person[size];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12808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创建数据类只需一行代码即可。自动生成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setter/getter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方法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06383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=""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752" y="4933840"/>
            <a:ext cx="160890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 err="1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zh-CN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=""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6" y="5442265"/>
            <a:ext cx="4637354" cy="16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/>
              <a:t>Kotlin</a:t>
            </a:r>
            <a:r>
              <a:rPr lang="zh-CN" altLang="en-US" sz="1000" dirty="0"/>
              <a:t>已正式成为</a:t>
            </a:r>
            <a:r>
              <a:rPr lang="en-US" altLang="zh-CN" sz="1000" dirty="0"/>
              <a:t>Android</a:t>
            </a:r>
            <a:r>
              <a:rPr lang="zh-CN" altLang="en-US" sz="1000" dirty="0"/>
              <a:t>官方支持开发</a:t>
            </a:r>
            <a:r>
              <a:rPr lang="zh-CN" altLang="en-US" sz="1000" dirty="0" smtClean="0"/>
              <a:t>语言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92294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5098954"/>
            <a:chOff x="915594" y="1586429"/>
            <a:chExt cx="10748303" cy="5098954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5093702"/>
              <a:chOff x="6242526" y="1485809"/>
              <a:chExt cx="6620036" cy="6128525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933218319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612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对象表达式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open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Action() {</a:t>
                </a:r>
              </a:p>
              <a:p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fun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walk()</a:t>
                </a:r>
                <a:endParaRPr lang="en-US" altLang="zh-CN" sz="12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name:String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?)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Action ?= null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fun 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(action: Action?) 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action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</a:p>
              <a:p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fun </a:t>
                </a:r>
                <a:r>
                  <a:rPr lang="en-US" altLang="zh-CN" sz="1100" dirty="0" err="1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(action:  () -&gt; Unit) {</a:t>
                </a:r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//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lambda</a:t>
                </a:r>
                <a:r>
                  <a:rPr lang="zh-CN" altLang="en-US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表达式</a:t>
                </a:r>
                <a:endParaRPr lang="en-US" altLang="zh-CN" sz="1100" dirty="0" smtClean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100" dirty="0" err="1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= object : Action() {</a:t>
                </a:r>
              </a:p>
              <a:p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override fun walk() {</a:t>
                </a: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     action()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//use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person =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(“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Jacke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”)</a:t>
                </a:r>
              </a:p>
              <a:p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.setOnAction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(object : Action() 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override fun walk() 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print(“${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.name} is walk”)</a:t>
                </a:r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})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2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person.setOnAction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878259"/>
              <a:chOff x="5191559" y="1449725"/>
              <a:chExt cx="6570419" cy="5869310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1275782250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586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数据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</a:t>
                </a:r>
                <a:r>
                  <a:rPr lang="zh-CN" altLang="en-US" sz="1400" b="1" dirty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实现</a:t>
                </a:r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abstract public class Action{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walk();</a:t>
                </a:r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protected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ame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Action 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mAction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Person(String name)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ame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endParaRPr lang="en-US" altLang="zh-CN" sz="11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void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(Action action)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action;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//use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person = new Person(“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Jacke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”);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erson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(new Action(){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walk()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System.out.print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erson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.name + “is walk”);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});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413882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创建一个对某个类做轻微改动的对象，不用显示声明新子类。</a:t>
            </a: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用对象表达式和对象声明，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用匿名内部类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73908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6"/>
            <a:chOff x="915594" y="1586429"/>
            <a:chExt cx="10748303" cy="4406456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3758044"/>
              <a:chOff x="6242526" y="1485809"/>
              <a:chExt cx="6620036" cy="4521518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3618537874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301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单例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1</a:t>
                </a: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bject  class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Singleton() 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2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Singleton() {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companion object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instance by lazy(mode =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LazyThreadSafetyMode.SYNCHRONIZED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){</a:t>
                </a: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Singleton()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6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95358896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322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单例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Singleton() 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endParaRPr lang="en-US" altLang="zh-CN" sz="11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Holder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static Singleton INSTANCE = new Singleton();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static Singleton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getInstance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return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Holder.INSTANCE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413882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实现单例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57541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4890" y="1486298"/>
            <a:ext cx="10698658" cy="4429540"/>
            <a:chOff x="961036" y="1563345"/>
            <a:chExt cx="10698658" cy="4429540"/>
          </a:xfrm>
        </p:grpSpPr>
        <p:grpSp>
          <p:nvGrpSpPr>
            <p:cNvPr id="4" name="组合 3"/>
            <p:cNvGrpSpPr/>
            <p:nvPr/>
          </p:nvGrpSpPr>
          <p:grpSpPr>
            <a:xfrm>
              <a:off x="961036" y="1563346"/>
              <a:ext cx="5456783" cy="4324261"/>
              <a:chOff x="6297199" y="1451718"/>
              <a:chExt cx="6565363" cy="5202766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521834596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644562" y="1451718"/>
                <a:ext cx="6063908" cy="5202766"/>
              </a:xfrm>
              <a:prstGeom prst="rect">
                <a:avLst/>
              </a:prstGeom>
              <a:solidFill>
                <a:srgbClr val="2EB0A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中没有基本类型。一切皆对象。包括</a:t>
                </a:r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Long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Float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中没有三元操作符。但可以使用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if/else    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或 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?.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代替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中相等有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种。结构相等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(==)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和引用相等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(===)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a = if (result) "true" else "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false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中每行代码后面不用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分号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中没有通配符，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但是有协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变和星号投影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中没有静态方法，使用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companion object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代替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中有数据类，方便创建单例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63345"/>
              <a:ext cx="5456781" cy="4429540"/>
              <a:chOff x="5191559" y="1421951"/>
              <a:chExt cx="6565363" cy="5329431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4127619798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6" y="1421951"/>
                <a:ext cx="6063910" cy="5202764"/>
              </a:xfrm>
              <a:prstGeom prst="rect">
                <a:avLst/>
              </a:prstGeom>
              <a:solidFill>
                <a:srgbClr val="30748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中具有基本数据类型。如果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byte, short, </a:t>
                </a:r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, long</a:t>
                </a: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中有三元操作符。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() ? () : ()</a:t>
                </a: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equal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 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==</a:t>
                </a: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String a = </a:t>
                </a:r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result?"true":"</a:t>
                </a:r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false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中每句代码后面必须以分号结尾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中有通配符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中有静态方法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中没有数据类，需自己实现。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31616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=""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81" y="5041351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=""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0" y="5470840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Android Studio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的使用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Demo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482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=""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153247" y="1432787"/>
            <a:ext cx="89752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已被一些大公司成功采用，其中一些公司分享了他们的经验：</a:t>
            </a:r>
          </a:p>
          <a:p>
            <a:endParaRPr lang="zh-CN" altLang="en-US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Pinterest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已经成功地将 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引入了他们的应用程序中，每个月有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亿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千万人使用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Basecamp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应用程序是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％ 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代码，他们报告了程序员幸福的 巨大差异，以及工作质量和速度的巨大改善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Keepsafe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App Lock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应用程序也已转换为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％ 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， 使源代码行数减少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％、方法数减少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    用于 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开发的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工具。</a:t>
            </a:r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增加包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体大小约</a:t>
            </a:r>
            <a:r>
              <a:rPr lang="en-US" altLang="zh-CN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100k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 dirty="0" err="1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互调时要小心，</a:t>
            </a:r>
            <a:r>
              <a:rPr lang="en-US" altLang="zh-CN" sz="1200" dirty="0" err="1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如果不标明，默认强制不为空。</a:t>
            </a:r>
            <a:endParaRPr lang="en-US" altLang="zh-CN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453035" y="814760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案例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409261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96000" y="61147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1946EE2-F311-4B70-B4BC-4854CDE267BB}"/>
              </a:ext>
            </a:extLst>
          </p:cNvPr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716D5423-3CB0-4776-88BD-C1530448C50E}"/>
              </a:ext>
            </a:extLst>
          </p:cNvPr>
          <p:cNvGrpSpPr/>
          <p:nvPr/>
        </p:nvGrpSpPr>
        <p:grpSpPr>
          <a:xfrm>
            <a:off x="3780972" y="2536448"/>
            <a:ext cx="4630057" cy="1785104"/>
            <a:chOff x="3780972" y="1732536"/>
            <a:chExt cx="4630057" cy="1785104"/>
          </a:xfrm>
        </p:grpSpPr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5D033CA-9AE6-4AD1-98AB-D74C77A8A6EA}"/>
                </a:ext>
              </a:extLst>
            </p:cNvPr>
            <p:cNvSpPr txBox="1"/>
            <p:nvPr/>
          </p:nvSpPr>
          <p:spPr>
            <a:xfrm>
              <a:off x="3780972" y="1732536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solidFill>
                    <a:srgbClr val="2F72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944AC408-B9EF-4CA5-9335-50FB1D1D2D4B}"/>
                </a:ext>
              </a:extLst>
            </p:cNvPr>
            <p:cNvSpPr txBox="1"/>
            <p:nvPr/>
          </p:nvSpPr>
          <p:spPr>
            <a:xfrm>
              <a:off x="3933372" y="3055975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2F728B"/>
                  </a:solidFill>
                  <a:latin typeface="Agency FB" panose="020B0503020202020204" pitchFamily="34" charset="0"/>
                </a:rPr>
                <a:t>THANKS FOR WATCH</a:t>
              </a:r>
              <a:endParaRPr lang="zh-CN" altLang="en-US" sz="2400" dirty="0">
                <a:solidFill>
                  <a:srgbClr val="2F728B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430854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779454" y="43375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779454" y="3532536"/>
            <a:ext cx="3089813" cy="482600"/>
            <a:chOff x="760404" y="3742038"/>
            <a:chExt cx="2429933" cy="482600"/>
          </a:xfrm>
        </p:grpSpPr>
        <p:sp>
          <p:nvSpPr>
            <p:cNvPr id="67" name="矩形 66"/>
            <p:cNvSpPr/>
            <p:nvPr/>
          </p:nvSpPr>
          <p:spPr>
            <a:xfrm>
              <a:off x="760404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764750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801533" y="3532536"/>
            <a:ext cx="4292600" cy="482600"/>
            <a:chOff x="3190337" y="3742038"/>
            <a:chExt cx="3369734" cy="482600"/>
          </a:xfrm>
        </p:grpSpPr>
        <p:sp>
          <p:nvSpPr>
            <p:cNvPr id="70" name="矩形 69"/>
            <p:cNvSpPr/>
            <p:nvPr/>
          </p:nvSpPr>
          <p:spPr>
            <a:xfrm>
              <a:off x="3190337" y="3742038"/>
              <a:ext cx="3369734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87860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094134" y="3534622"/>
            <a:ext cx="2814118" cy="482600"/>
            <a:chOff x="6560071" y="3742038"/>
            <a:chExt cx="2429933" cy="482600"/>
          </a:xfrm>
        </p:grpSpPr>
        <p:sp>
          <p:nvSpPr>
            <p:cNvPr id="73" name="矩形 72"/>
            <p:cNvSpPr/>
            <p:nvPr/>
          </p:nvSpPr>
          <p:spPr>
            <a:xfrm>
              <a:off x="6560071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60202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78" name="TextBox 119"/>
          <p:cNvSpPr txBox="1"/>
          <p:nvPr/>
        </p:nvSpPr>
        <p:spPr>
          <a:xfrm>
            <a:off x="902972" y="4631935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简介</a:t>
            </a:r>
            <a:endParaRPr lang="id-ID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9" name="Rectangle 120"/>
          <p:cNvSpPr/>
          <p:nvPr/>
        </p:nvSpPr>
        <p:spPr>
          <a:xfrm>
            <a:off x="902971" y="4973951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Kotlin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一个用于现代多平台应用</a:t>
            </a:r>
            <a:r>
              <a:rPr lang="zh-CN" altLang="en-US" sz="1200" dirty="0" smtClean="0"/>
              <a:t>的开源静态</a:t>
            </a:r>
            <a:r>
              <a:rPr lang="zh-CN" altLang="en-US" sz="1200" dirty="0"/>
              <a:t>编程语言，</a:t>
            </a:r>
            <a:r>
              <a:rPr lang="zh-CN" altLang="en-US" sz="1200" dirty="0" smtClean="0"/>
              <a:t>由</a:t>
            </a:r>
            <a:r>
              <a:rPr lang="en-US" altLang="zh-CN" sz="1200" dirty="0" err="1" smtClean="0">
                <a:hlinkClick r:id="rId3"/>
              </a:rPr>
              <a:t>JetBrains</a:t>
            </a:r>
            <a:r>
              <a:rPr lang="zh-CN" altLang="en-US" sz="1200" dirty="0"/>
              <a:t>开发。可以编译成</a:t>
            </a:r>
            <a:r>
              <a:rPr lang="en-US" altLang="zh-CN" sz="1200" dirty="0"/>
              <a:t>Java</a:t>
            </a:r>
            <a:r>
              <a:rPr lang="zh-CN" altLang="en-US" sz="1200" dirty="0"/>
              <a:t>字节码，也可以编译成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，方便在没有</a:t>
            </a:r>
            <a:r>
              <a:rPr lang="en-US" altLang="zh-CN" sz="1200" dirty="0"/>
              <a:t>JVM</a:t>
            </a:r>
            <a:r>
              <a:rPr lang="zh-CN" altLang="en-US" sz="1200" dirty="0"/>
              <a:t>的设备上</a:t>
            </a:r>
            <a:r>
              <a:rPr lang="zh-CN" altLang="en-US" sz="1200" dirty="0" smtClean="0"/>
              <a:t>运行。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774559" y="19372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9"/>
          <p:cNvSpPr txBox="1"/>
          <p:nvPr/>
        </p:nvSpPr>
        <p:spPr>
          <a:xfrm>
            <a:off x="3833829" y="1830998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>
                <a:solidFill>
                  <a:srgbClr val="2EB0A2"/>
                </a:solidFill>
                <a:latin typeface="Agency FB" panose="020B0503020202020204" pitchFamily="34" charset="0"/>
                <a:cs typeface="+mn-ea"/>
                <a:sym typeface="+mn-lt"/>
              </a:rPr>
              <a:t>设计目标</a:t>
            </a:r>
            <a:endParaRPr lang="id-ID" b="1" dirty="0">
              <a:solidFill>
                <a:srgbClr val="2EB0A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2" name="Rectangle 120"/>
          <p:cNvSpPr/>
          <p:nvPr/>
        </p:nvSpPr>
        <p:spPr>
          <a:xfrm>
            <a:off x="3842295" y="2173014"/>
            <a:ext cx="3718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创建一种兼容</a:t>
            </a:r>
            <a:r>
              <a:rPr lang="en-US" altLang="zh-CN" sz="1200" dirty="0">
                <a:hlinkClick r:id="rId4"/>
              </a:rPr>
              <a:t>Java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语言</a:t>
            </a:r>
            <a:endParaRPr lang="en-US" altLang="zh-CN" sz="1200" dirty="0" smtClean="0"/>
          </a:p>
          <a:p>
            <a:r>
              <a:rPr lang="zh-CN" altLang="en-US" sz="1200" dirty="0" smtClean="0"/>
              <a:t>比</a:t>
            </a:r>
            <a:r>
              <a:rPr lang="en-US" altLang="zh-CN" sz="1200" dirty="0"/>
              <a:t>Java</a:t>
            </a:r>
            <a:r>
              <a:rPr lang="zh-CN" altLang="en-US" sz="1200" dirty="0"/>
              <a:t>更安全，</a:t>
            </a:r>
            <a:r>
              <a:rPr lang="zh-CN" altLang="en-US" sz="1200" dirty="0" smtClean="0"/>
              <a:t>能静态</a:t>
            </a:r>
            <a:r>
              <a:rPr lang="zh-CN" altLang="en-US" sz="1200" dirty="0"/>
              <a:t>检测常见的陷阱。如</a:t>
            </a:r>
            <a:r>
              <a:rPr lang="zh-CN" altLang="en-US" sz="1200" dirty="0" smtClean="0"/>
              <a:t>：空指针</a:t>
            </a:r>
            <a:endParaRPr lang="en-US" altLang="zh-CN" sz="1200" dirty="0" smtClean="0"/>
          </a:p>
          <a:p>
            <a:r>
              <a:rPr lang="zh-CN" altLang="en-US" sz="1200" dirty="0"/>
              <a:t>比</a:t>
            </a:r>
            <a:r>
              <a:rPr lang="en-US" altLang="zh-CN" sz="1200" dirty="0"/>
              <a:t>Java</a:t>
            </a:r>
            <a:r>
              <a:rPr lang="zh-CN" altLang="en-US" sz="1200" dirty="0"/>
              <a:t>更</a:t>
            </a:r>
            <a:r>
              <a:rPr lang="zh-CN" altLang="en-US" sz="1200" dirty="0" smtClean="0"/>
              <a:t>简洁</a:t>
            </a:r>
            <a:endParaRPr lang="en-US" altLang="zh-CN" sz="1200" dirty="0" smtClean="0"/>
          </a:p>
        </p:txBody>
      </p:sp>
      <p:cxnSp>
        <p:nvCxnSpPr>
          <p:cNvPr id="83" name="直接连接符 82"/>
          <p:cNvCxnSpPr/>
          <p:nvPr/>
        </p:nvCxnSpPr>
        <p:spPr>
          <a:xfrm>
            <a:off x="7216260" y="4332601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9"/>
          <p:cNvSpPr txBox="1"/>
          <p:nvPr/>
        </p:nvSpPr>
        <p:spPr>
          <a:xfrm>
            <a:off x="7314377" y="4626954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 smtClean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开放源码</a:t>
            </a:r>
            <a:endParaRPr lang="id-ID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6" name="Rectangle 120"/>
          <p:cNvSpPr/>
          <p:nvPr/>
        </p:nvSpPr>
        <p:spPr>
          <a:xfrm>
            <a:off x="7314376" y="4968970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The </a:t>
            </a:r>
            <a:r>
              <a:rPr lang="en-US" altLang="zh-CN" sz="1200" dirty="0" err="1"/>
              <a:t>IntelliJ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Kotlin</a:t>
            </a:r>
            <a:r>
              <a:rPr lang="en-US" altLang="zh-CN" sz="1200" dirty="0"/>
              <a:t> </a:t>
            </a:r>
            <a:r>
              <a:rPr lang="zh-CN" altLang="en-US" sz="1200" dirty="0"/>
              <a:t>插件扩展了 </a:t>
            </a:r>
            <a:r>
              <a:rPr lang="en-US" altLang="zh-CN" sz="1200" dirty="0"/>
              <a:t>Java </a:t>
            </a:r>
            <a:r>
              <a:rPr lang="zh-CN" altLang="en-US" sz="1200" dirty="0"/>
              <a:t>编译器使得 </a:t>
            </a:r>
            <a:r>
              <a:rPr lang="en-US" altLang="zh-CN" sz="1200" dirty="0" err="1"/>
              <a:t>Kotlin</a:t>
            </a:r>
            <a:r>
              <a:rPr lang="en-US" altLang="zh-CN" sz="1200" dirty="0"/>
              <a:t> </a:t>
            </a:r>
            <a:r>
              <a:rPr lang="zh-CN" altLang="en-US" sz="1200" dirty="0"/>
              <a:t>代码能够得以编写、编译和调试。除此之外，关于基本的 </a:t>
            </a:r>
            <a:r>
              <a:rPr lang="en-US" altLang="zh-CN" sz="1200" dirty="0"/>
              <a:t>Java </a:t>
            </a:r>
            <a:r>
              <a:rPr lang="zh-CN" altLang="en-US" sz="1200" dirty="0"/>
              <a:t>集合，已经有编写好的帮助函数，可以更顺畅地衔接将在 </a:t>
            </a:r>
            <a:r>
              <a:rPr lang="en-US" altLang="zh-CN" sz="1200" dirty="0"/>
              <a:t>Java 8 </a:t>
            </a:r>
            <a:r>
              <a:rPr lang="zh-CN" altLang="en-US" sz="1200" dirty="0"/>
              <a:t>中出现的集合</a:t>
            </a:r>
            <a:r>
              <a:rPr lang="zh-CN" altLang="en-US" sz="1200" dirty="0" smtClean="0"/>
              <a:t>扩展。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70516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  <p:bldP spid="82" grpId="0"/>
      <p:bldP spid="116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=""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176" y="4933840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=""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6" y="5450045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Kotlin</a:t>
            </a:r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语言简洁，空安全，可扩展，函数式编程，支持</a:t>
            </a:r>
            <a:r>
              <a:rPr lang="en-US" altLang="zh-CN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Lambdas</a:t>
            </a:r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，类型推导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34198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-8757" y="-19050"/>
            <a:ext cx="122007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3425" y="1405670"/>
            <a:ext cx="3891724" cy="4262049"/>
            <a:chOff x="799621" y="2337641"/>
            <a:chExt cx="2299232" cy="2722996"/>
          </a:xfrm>
        </p:grpSpPr>
        <p:grpSp>
          <p:nvGrpSpPr>
            <p:cNvPr id="100" name="Group 11"/>
            <p:cNvGrpSpPr/>
            <p:nvPr/>
          </p:nvGrpSpPr>
          <p:grpSpPr>
            <a:xfrm rot="18991278">
              <a:off x="799621" y="2337641"/>
              <a:ext cx="2299232" cy="2575392"/>
              <a:chOff x="1405056" y="1489599"/>
              <a:chExt cx="1850607" cy="2072872"/>
            </a:xfrm>
          </p:grpSpPr>
          <p:sp>
            <p:nvSpPr>
              <p:cNvPr id="101" name="Round Same Side Corner Rectangle 5"/>
              <p:cNvSpPr/>
              <p:nvPr/>
            </p:nvSpPr>
            <p:spPr>
              <a:xfrm rot="2608722">
                <a:off x="1405056" y="1489599"/>
                <a:ext cx="1756626" cy="2072872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307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Group 10"/>
              <p:cNvGrpSpPr/>
              <p:nvPr/>
            </p:nvGrpSpPr>
            <p:grpSpPr>
              <a:xfrm>
                <a:off x="2133176" y="1859487"/>
                <a:ext cx="1122487" cy="485775"/>
                <a:chOff x="2133176" y="1859487"/>
                <a:chExt cx="1122487" cy="485775"/>
              </a:xfrm>
            </p:grpSpPr>
            <p:sp>
              <p:nvSpPr>
                <p:cNvPr id="103" name="Round Same Side Corner Rectangle 6"/>
                <p:cNvSpPr/>
                <p:nvPr/>
              </p:nvSpPr>
              <p:spPr>
                <a:xfrm rot="2608722">
                  <a:off x="2133176" y="1859487"/>
                  <a:ext cx="1122487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Rectangle 8"/>
                <p:cNvSpPr/>
                <p:nvPr/>
              </p:nvSpPr>
              <p:spPr>
                <a:xfrm rot="2608722">
                  <a:off x="2293297" y="1942826"/>
                  <a:ext cx="730890" cy="3715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优势</a:t>
                  </a:r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5" name="TextBox 7"/>
            <p:cNvSpPr txBox="1"/>
            <p:nvPr/>
          </p:nvSpPr>
          <p:spPr>
            <a:xfrm flipH="1">
              <a:off x="861522" y="3402129"/>
              <a:ext cx="2093383" cy="13843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兼容性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与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java6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完全兼容。保障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在低版本设备上运行。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性能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：与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字节码结构相似，运行速度与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相似。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Lambda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表达式代码比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代码运行更快。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互操作性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与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 100%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互操作性。允许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使用现有的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android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库。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占用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具有非常紧凑的运行时库，可以通过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Proguard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进一步减小。</a:t>
              </a:r>
              <a:endPara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编译时长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支持增量构建，增量构建通常与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一样快活着更快。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/>
              </a:r>
              <a:b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1100" b="1" dirty="0" smtClean="0">
                  <a:solidFill>
                    <a:srgbClr val="2EB0A2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学习曲线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：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语法简单。入门很快。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插件中提供了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到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kotlin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一键转换功能。</a:t>
              </a:r>
              <a:endParaRPr 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06" name="Freeform 67"/>
            <p:cNvSpPr>
              <a:spLocks noChangeArrowheads="1"/>
            </p:cNvSpPr>
            <p:nvPr/>
          </p:nvSpPr>
          <p:spPr bwMode="auto">
            <a:xfrm rot="18991278">
              <a:off x="2621462" y="4566034"/>
              <a:ext cx="425246" cy="494603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741246" y="861707"/>
            <a:ext cx="0" cy="51509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939649" y="7450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简洁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安全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类型转换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4955978" y="1133781"/>
            <a:ext cx="656511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/>
              <a:t>简洁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大大减少样本代码的数量。安全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可以避免对可空类型的误操作。如果检查类型适正确的，编译器会为你做自动类型转换。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39649" y="185472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5" action="ppaction://hlinksldjump"/>
              </a:rPr>
              <a:t>Lambdas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5" action="ppaction://hlinksldjump"/>
              </a:rPr>
              <a:t>和类型推导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4955979" y="2272081"/>
            <a:ext cx="65651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闭包应该是程序员非常期待的特性。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开始支持闭包。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都支持类型推导，支持简写。但由于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完全面向对象的特性，闭包必须与接口一一对应。而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天然支持函数式编程，可不使用接口，直接在参数中使用即可。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955978" y="318352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6" action="ppaction://hlinksldjump"/>
              </a:rPr>
              <a:t>函数式编程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4972307" y="3591356"/>
            <a:ext cx="654878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再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中我们找到了本地支持来处理像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Streams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这样的集合和数据集。我们可以在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Collection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中直接调用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{}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.filter{}, .map{]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等等。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972307" y="431770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 action="ppaction://hlinksldjump"/>
              </a:rPr>
              <a:t>Extension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4988636" y="4658862"/>
            <a:ext cx="653245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语言支持对现有的类进行扩展。所谓扩展就是在不使用继承的条件下，对现有的类新增方法，属性等操作，扩展不会破坏现有的类方法，仅仅在使用的是动态添加。原则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扩展优于继承。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5"/>
          <p:cNvSpPr txBox="1"/>
          <p:nvPr/>
        </p:nvSpPr>
        <p:spPr>
          <a:xfrm>
            <a:off x="4972301" y="51710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 action="ppaction://hlinksldjump"/>
              </a:rPr>
              <a:t>高阶函数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9" action="ppaction://hlinksldjump"/>
          </p:cNvPr>
          <p:cNvSpPr/>
          <p:nvPr/>
        </p:nvSpPr>
        <p:spPr>
          <a:xfrm>
            <a:off x="5100272" y="5634524"/>
            <a:ext cx="700454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let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>
            <a:hlinkClick r:id="rId10" action="ppaction://hlinksldjump"/>
          </p:cNvPr>
          <p:cNvSpPr/>
          <p:nvPr/>
        </p:nvSpPr>
        <p:spPr>
          <a:xfrm>
            <a:off x="5800726" y="5636622"/>
            <a:ext cx="700455" cy="269341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also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>
            <a:hlinkClick r:id="rId11" action="ppaction://hlinksldjump"/>
          </p:cNvPr>
          <p:cNvSpPr/>
          <p:nvPr/>
        </p:nvSpPr>
        <p:spPr>
          <a:xfrm>
            <a:off x="6498239" y="5634616"/>
            <a:ext cx="700455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with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>
            <a:hlinkClick r:id="rId12" action="ppaction://hlinksldjump"/>
          </p:cNvPr>
          <p:cNvSpPr/>
          <p:nvPr/>
        </p:nvSpPr>
        <p:spPr>
          <a:xfrm>
            <a:off x="7198694" y="5638892"/>
            <a:ext cx="702000" cy="269341"/>
          </a:xfrm>
          <a:prstGeom prst="rect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hlinkClick r:id="rId12" action="ppaction://hlinksldjump"/>
          </p:cNvPr>
          <p:cNvSpPr/>
          <p:nvPr/>
        </p:nvSpPr>
        <p:spPr>
          <a:xfrm>
            <a:off x="7872085" y="5636621"/>
            <a:ext cx="702000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apply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>
            <a:hlinkClick r:id="rId12" action="ppaction://hlinksldjump"/>
          </p:cNvPr>
          <p:cNvSpPr/>
          <p:nvPr/>
        </p:nvSpPr>
        <p:spPr>
          <a:xfrm>
            <a:off x="8574407" y="5634523"/>
            <a:ext cx="702000" cy="269341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lazy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73888"/>
      </p:ext>
    </p:extLst>
  </p:cSld>
  <p:clrMapOvr>
    <a:masterClrMapping/>
  </p:clrMapOvr>
  <p:transition spd="slow" advTm="8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  <p:bldP spid="75" grpId="0"/>
          <p:bldP spid="10" grpId="0" animBg="1"/>
          <p:bldP spid="77" grpId="0" animBg="1"/>
          <p:bldP spid="78" grpId="0" animBg="1"/>
          <p:bldP spid="79" grpId="0" animBg="1"/>
          <p:bldP spid="47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  <p:bldP spid="75" grpId="0"/>
          <p:bldP spid="10" grpId="0" animBg="1"/>
          <p:bldP spid="77" grpId="0" animBg="1"/>
          <p:bldP spid="78" grpId="0" animBg="1"/>
          <p:bldP spid="79" grpId="0" animBg="1"/>
          <p:bldP spid="47" grpId="0" animBg="1"/>
          <p:bldP spid="5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空安全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3349847"/>
            <a:ext cx="266596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空安全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getLength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(s: String?)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{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return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s?.length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?: 0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}</a:t>
            </a: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73" y="1172832"/>
            <a:ext cx="6667500" cy="2124075"/>
          </a:xfrm>
          <a:prstGeom prst="rect">
            <a:avLst/>
          </a:prstGeom>
        </p:spPr>
      </p:pic>
      <p:sp>
        <p:nvSpPr>
          <p:cNvPr id="27" name="文本框 113"/>
          <p:cNvSpPr txBox="1"/>
          <p:nvPr/>
        </p:nvSpPr>
        <p:spPr>
          <a:xfrm>
            <a:off x="3430035" y="4837753"/>
            <a:ext cx="340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自动类型转换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getStringLength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: Any?):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?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{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   if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is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String) </a:t>
            </a: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   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return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?.length ?: null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 return null </a:t>
            </a: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类型检查分支外，还是</a:t>
            </a: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Any?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25649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510514" y="705792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Lambdas</a:t>
            </a:r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和</a:t>
            </a:r>
            <a:r>
              <a:rPr lang="zh-CN" altLang="en-US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类型</a:t>
            </a:r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推导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2343010" y="6021780"/>
            <a:ext cx="8894511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b="1" dirty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表达式不仅为你节省字符，还极大提高了代码的可读性。我们只编写真正重要的代码，而跳过哪些没有多大用处的代码</a:t>
            </a:r>
            <a:r>
              <a:rPr lang="zh-CN" altLang="en-US" sz="1200" b="1" dirty="0" smtClean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b="1" dirty="0">
              <a:solidFill>
                <a:srgbClr val="30748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52702" y="1172832"/>
            <a:ext cx="8460241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中定义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ublic void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l){ …}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而在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中使用时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(l : (view) -&gt; Unit)</a:t>
            </a: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iew.setOnClickListener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(object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override 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(v: View?)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编辑器会给出警告，建议你用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表达式，如下：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({ v -&gt; print(“hello”)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>
              <a:lnSpc>
                <a:spcPts val="1600"/>
              </a:lnSpc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中如果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函数的最后一个参数是函数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，且传入一个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表达式。它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能够移到圆括号外面。如下：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v -&gt;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如果函数仅有一个参数，且它是一个函数，则圆括号能省略。如下：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{ v -&gt;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 smtClean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如果不使用参数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，可以省略参数。如下：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若函数仅接受一个参数，那么它的名称连同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可以省略，用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保留字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代替。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doSomeThing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(it) } //it 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代表参数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45297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Lambdas</a:t>
            </a:r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和类型推导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5282644" cy="113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interface Sum {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add(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en-US" altLang="zh-CN" sz="1200" b="1" dirty="0" err="1">
                <a:solidFill>
                  <a:srgbClr val="00B050"/>
                </a:solidFill>
              </a:rPr>
              <a:t>x,int</a:t>
            </a:r>
            <a:r>
              <a:rPr lang="en-US" altLang="zh-CN" sz="1200" b="1" dirty="0">
                <a:solidFill>
                  <a:srgbClr val="00B050"/>
                </a:solidFill>
              </a:rPr>
              <a:t> y);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} 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Sum </a:t>
            </a:r>
            <a:r>
              <a:rPr lang="en-US" altLang="zh-CN" sz="1200" b="1" dirty="0" err="1">
                <a:solidFill>
                  <a:srgbClr val="00B050"/>
                </a:solidFill>
              </a:rPr>
              <a:t>sum</a:t>
            </a:r>
            <a:r>
              <a:rPr lang="en-US" altLang="zh-CN" sz="1200" b="1" dirty="0">
                <a:solidFill>
                  <a:srgbClr val="00B050"/>
                </a:solidFill>
              </a:rPr>
              <a:t> = (</a:t>
            </a:r>
            <a:r>
              <a:rPr lang="en-US" altLang="zh-CN" sz="1200" b="1" dirty="0" err="1">
                <a:solidFill>
                  <a:srgbClr val="00B050"/>
                </a:solidFill>
              </a:rPr>
              <a:t>x,y</a:t>
            </a:r>
            <a:r>
              <a:rPr lang="en-US" altLang="zh-CN" sz="1200" b="1" dirty="0">
                <a:solidFill>
                  <a:srgbClr val="00B050"/>
                </a:solidFill>
              </a:rPr>
              <a:t>) -&gt; x + y</a:t>
            </a: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4039150"/>
            <a:ext cx="456258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4529030"/>
            <a:ext cx="605883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err="1">
                <a:solidFill>
                  <a:srgbClr val="00B050"/>
                </a:solidFill>
              </a:rPr>
              <a:t>val</a:t>
            </a:r>
            <a:r>
              <a:rPr lang="en-US" altLang="zh-CN" sz="1200" b="1" dirty="0">
                <a:solidFill>
                  <a:srgbClr val="00B050"/>
                </a:solidFill>
              </a:rPr>
              <a:t> sum: (</a:t>
            </a:r>
            <a:r>
              <a:rPr lang="en-US" altLang="zh-CN" sz="1200" b="1" dirty="0" err="1">
                <a:solidFill>
                  <a:srgbClr val="00B050"/>
                </a:solidFill>
              </a:rPr>
              <a:t>Int,Int</a:t>
            </a:r>
            <a:r>
              <a:rPr lang="en-US" altLang="zh-CN" sz="1200" b="1" dirty="0">
                <a:solidFill>
                  <a:srgbClr val="00B050"/>
                </a:solidFill>
              </a:rPr>
              <a:t>) -&gt; 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= { </a:t>
            </a:r>
            <a:r>
              <a:rPr lang="en-US" altLang="zh-CN" sz="1200" b="1" dirty="0" err="1">
                <a:solidFill>
                  <a:srgbClr val="00B050"/>
                </a:solidFill>
              </a:rPr>
              <a:t>x,y</a:t>
            </a:r>
            <a:r>
              <a:rPr lang="en-US" altLang="zh-CN" sz="1200" b="1" dirty="0">
                <a:solidFill>
                  <a:srgbClr val="00B050"/>
                </a:solidFill>
              </a:rPr>
              <a:t> -&gt; x + y }</a:t>
            </a:r>
          </a:p>
        </p:txBody>
      </p:sp>
    </p:spTree>
    <p:extLst>
      <p:ext uri="{BB962C8B-B14F-4D97-AF65-F5344CB8AC3E}">
        <p14:creationId xmlns:p14="http://schemas.microsoft.com/office/powerpoint/2010/main" val="4136156593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3898</Words>
  <Application>Microsoft Office PowerPoint</Application>
  <PresentationFormat>自定义</PresentationFormat>
  <Paragraphs>654</Paragraphs>
  <Slides>35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creator>第一PPT模板网-WWW.1PPT.COM</dc:creator>
  <cp:keywords>第一PPT模板网-WWW.1PPT.COM</cp:keywords>
  <cp:lastModifiedBy>shikun</cp:lastModifiedBy>
  <cp:revision>168</cp:revision>
  <dcterms:created xsi:type="dcterms:W3CDTF">2017-10-03T07:58:16Z</dcterms:created>
  <dcterms:modified xsi:type="dcterms:W3CDTF">2018-05-16T15:47:04Z</dcterms:modified>
</cp:coreProperties>
</file>