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77" r:id="rId3"/>
    <p:sldId id="257" r:id="rId4"/>
    <p:sldId id="262" r:id="rId5"/>
    <p:sldId id="280" r:id="rId6"/>
    <p:sldId id="281" r:id="rId7"/>
    <p:sldId id="282" r:id="rId8"/>
    <p:sldId id="283" r:id="rId9"/>
    <p:sldId id="284" r:id="rId10"/>
    <p:sldId id="286" r:id="rId11"/>
    <p:sldId id="285" r:id="rId12"/>
    <p:sldId id="305" r:id="rId13"/>
    <p:sldId id="288" r:id="rId14"/>
    <p:sldId id="278" r:id="rId15"/>
    <p:sldId id="289" r:id="rId16"/>
    <p:sldId id="293" r:id="rId17"/>
    <p:sldId id="292" r:id="rId18"/>
    <p:sldId id="306" r:id="rId19"/>
    <p:sldId id="295" r:id="rId20"/>
    <p:sldId id="296" r:id="rId21"/>
    <p:sldId id="307" r:id="rId22"/>
    <p:sldId id="298" r:id="rId23"/>
    <p:sldId id="299" r:id="rId24"/>
    <p:sldId id="308" r:id="rId25"/>
    <p:sldId id="311" r:id="rId26"/>
    <p:sldId id="301" r:id="rId27"/>
    <p:sldId id="290" r:id="rId28"/>
    <p:sldId id="302" r:id="rId29"/>
    <p:sldId id="312" r:id="rId30"/>
    <p:sldId id="303" r:id="rId31"/>
    <p:sldId id="313" r:id="rId32"/>
    <p:sldId id="304" r:id="rId33"/>
    <p:sldId id="310" r:id="rId34"/>
    <p:sldId id="291" r:id="rId35"/>
  </p:sldIdLst>
  <p:sldSz cx="9144000" cy="5143500" type="screen16x9"/>
  <p:notesSz cx="6858000" cy="9144000"/>
  <p:embeddedFontLst>
    <p:embeddedFont>
      <p:font typeface="French Script MT" panose="03020402040607040605" pitchFamily="66" charset="0"/>
      <p:regular r:id="rId37"/>
    </p:embeddedFont>
    <p:embeddedFont>
      <p:font typeface="Lato" panose="020B0604020202020204" charset="0"/>
      <p:regular r:id="rId38"/>
      <p:bold r:id="rId39"/>
      <p:italic r:id="rId40"/>
      <p:boldItalic r:id="rId41"/>
    </p:embeddedFont>
    <p:embeddedFont>
      <p:font typeface="Montserrat" panose="020B0604020202020204" charset="0"/>
      <p:regular r:id="rId42"/>
      <p:bold r:id="rId43"/>
      <p:italic r:id="rId44"/>
      <p:boldItalic r:id="rId45"/>
    </p:embeddedFont>
    <p:embeddedFont>
      <p:font typeface="Raleway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2C8DC2F-03A2-4252-8F1B-5F918A2382F3}">
          <p14:sldIdLst>
            <p14:sldId id="256"/>
            <p14:sldId id="277"/>
            <p14:sldId id="257"/>
            <p14:sldId id="262"/>
            <p14:sldId id="280"/>
            <p14:sldId id="281"/>
            <p14:sldId id="282"/>
            <p14:sldId id="283"/>
            <p14:sldId id="284"/>
            <p14:sldId id="286"/>
            <p14:sldId id="285"/>
            <p14:sldId id="305"/>
            <p14:sldId id="288"/>
            <p14:sldId id="278"/>
            <p14:sldId id="289"/>
            <p14:sldId id="293"/>
            <p14:sldId id="292"/>
            <p14:sldId id="306"/>
            <p14:sldId id="295"/>
            <p14:sldId id="296"/>
            <p14:sldId id="307"/>
            <p14:sldId id="298"/>
            <p14:sldId id="299"/>
            <p14:sldId id="308"/>
            <p14:sldId id="311"/>
            <p14:sldId id="301"/>
            <p14:sldId id="290"/>
            <p14:sldId id="302"/>
            <p14:sldId id="312"/>
            <p14:sldId id="303"/>
            <p14:sldId id="313"/>
            <p14:sldId id="304"/>
            <p14:sldId id="31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2F0EBC-9D1A-4AE5-87F2-80D0B8511709}">
  <a:tblStyle styleId="{E12F0EBC-9D1A-4AE5-87F2-80D0B85117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25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391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526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4010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985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825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257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785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477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124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09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02334" y="431323"/>
            <a:ext cx="4874159" cy="1110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Design and Analysis of Algorithm Seminar</a:t>
            </a:r>
            <a:endParaRPr sz="3200" u="sng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321953" y="3678240"/>
            <a:ext cx="4628620" cy="1321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3000" b="1" dirty="0"/>
              <a:t>Presented by –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b="1" u="sng" dirty="0"/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IN" sz="3800" dirty="0"/>
              <a:t>U19CS070  Shubham Kumar Jayswal 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IN" sz="3800" dirty="0"/>
              <a:t>U19CS069  </a:t>
            </a:r>
            <a:r>
              <a:rPr lang="en-IN" sz="3800" dirty="0" err="1"/>
              <a:t>Akkaladevi</a:t>
            </a:r>
            <a:r>
              <a:rPr lang="en-IN" sz="3800" dirty="0"/>
              <a:t> Shreyas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IN" sz="3800" dirty="0"/>
              <a:t>U19CS017  Chakka Vasudev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IN" sz="3800" dirty="0"/>
              <a:t>U19CS094  Shaik R Irshad </a:t>
            </a:r>
            <a:r>
              <a:rPr lang="en-IN" sz="3800" dirty="0" err="1"/>
              <a:t>Areez</a:t>
            </a:r>
            <a:r>
              <a:rPr lang="en-IN" sz="3800" dirty="0"/>
              <a:t> </a:t>
            </a:r>
            <a:r>
              <a:rPr lang="en-IN" sz="3800" dirty="0" err="1"/>
              <a:t>Ahmmad</a:t>
            </a:r>
            <a:endParaRPr lang="en-IN" sz="3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</p:txBody>
      </p:sp>
      <p:sp>
        <p:nvSpPr>
          <p:cNvPr id="4" name="Google Shape;134;p13">
            <a:extLst>
              <a:ext uri="{FF2B5EF4-FFF2-40B4-BE49-F238E27FC236}">
                <a16:creationId xmlns:a16="http://schemas.microsoft.com/office/drawing/2014/main" id="{746A013E-661A-42A5-83D6-7747DD5610D2}"/>
              </a:ext>
            </a:extLst>
          </p:cNvPr>
          <p:cNvSpPr txBox="1">
            <a:spLocks/>
          </p:cNvSpPr>
          <p:nvPr/>
        </p:nvSpPr>
        <p:spPr>
          <a:xfrm>
            <a:off x="3402334" y="2291442"/>
            <a:ext cx="3033634" cy="63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800" u="sng" dirty="0"/>
              <a:t>Group no.- 09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636" y="346364"/>
            <a:ext cx="5403273" cy="4797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46270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2190619" y="499635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Algorithm</a:t>
            </a:r>
            <a:endParaRPr sz="30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4294967295"/>
          </p:nvPr>
        </p:nvSpPr>
        <p:spPr>
          <a:xfrm>
            <a:off x="2604655" y="1174956"/>
            <a:ext cx="4177145" cy="3791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4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minimumSquare</a:t>
            </a:r>
            <a:r>
              <a:rPr lang="en-US" sz="14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(a, b) : 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Result = 0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Rem = 0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// swap if a is small size side .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if (a &lt; b) :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 swap(a, b)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// Iterate until small size side is greater then 0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while (b &gt; 0) :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Result = Result + floor(a/b)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Rem = a % b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a = b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b = Rem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</a:t>
            </a:r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return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Result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76B4BD-F850-4E8B-8C3B-69C1DEAAA16A}"/>
              </a:ext>
            </a:extLst>
          </p:cNvPr>
          <p:cNvGrpSpPr/>
          <p:nvPr/>
        </p:nvGrpSpPr>
        <p:grpSpPr>
          <a:xfrm>
            <a:off x="5514109" y="1454727"/>
            <a:ext cx="828215" cy="1246909"/>
            <a:chOff x="5514109" y="1454727"/>
            <a:chExt cx="828215" cy="1246909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3FBCEF5B-11BB-4254-9B14-394EFEA0AD27}"/>
                </a:ext>
              </a:extLst>
            </p:cNvPr>
            <p:cNvSpPr/>
            <p:nvPr/>
          </p:nvSpPr>
          <p:spPr>
            <a:xfrm>
              <a:off x="5514109" y="1454727"/>
              <a:ext cx="263236" cy="1246909"/>
            </a:xfrm>
            <a:prstGeom prst="rightBrace">
              <a:avLst/>
            </a:prstGeom>
            <a:noFill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7F92CE-2038-47F6-867B-AFFD7A2234C7}"/>
                </a:ext>
              </a:extLst>
            </p:cNvPr>
            <p:cNvSpPr/>
            <p:nvPr/>
          </p:nvSpPr>
          <p:spPr>
            <a:xfrm>
              <a:off x="5777746" y="1912761"/>
              <a:ext cx="56457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ontserrat" panose="020B0604020202020204" charset="0"/>
                </a:rPr>
                <a:t>O(1)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B190A4-A4FA-4193-A6BD-1438EA7C8C18}"/>
              </a:ext>
            </a:extLst>
          </p:cNvPr>
          <p:cNvGrpSpPr/>
          <p:nvPr/>
        </p:nvGrpSpPr>
        <p:grpSpPr>
          <a:xfrm>
            <a:off x="5521036" y="3184815"/>
            <a:ext cx="1658436" cy="1096240"/>
            <a:chOff x="5521036" y="3184815"/>
            <a:chExt cx="1658436" cy="109624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A3B25443-B228-4F85-9740-3D363C57E246}"/>
                </a:ext>
              </a:extLst>
            </p:cNvPr>
            <p:cNvSpPr/>
            <p:nvPr/>
          </p:nvSpPr>
          <p:spPr>
            <a:xfrm>
              <a:off x="5521036" y="3184815"/>
              <a:ext cx="263236" cy="1096240"/>
            </a:xfrm>
            <a:prstGeom prst="rightBrace">
              <a:avLst>
                <a:gd name="adj1" fmla="val 8333"/>
                <a:gd name="adj2" fmla="val 46841"/>
              </a:avLst>
            </a:prstGeom>
            <a:noFill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5D9976-77AA-4293-A96A-DE48F8F98F70}"/>
                </a:ext>
              </a:extLst>
            </p:cNvPr>
            <p:cNvSpPr/>
            <p:nvPr/>
          </p:nvSpPr>
          <p:spPr>
            <a:xfrm>
              <a:off x="5746066" y="3530228"/>
              <a:ext cx="143340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ontserrat" panose="020B0604020202020204" charset="0"/>
                </a:rPr>
                <a:t>O(max(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ontserrat" panose="020B0604020202020204" charset="0"/>
                </a:rPr>
                <a:t>a,b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ontserrat" panose="020B0604020202020204" charset="0"/>
                </a:rPr>
                <a:t>))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16A1A8-642B-475B-B939-44ED4FDD42DC}"/>
                </a:ext>
              </a:extLst>
            </p:cNvPr>
            <p:cNvSpPr/>
            <p:nvPr/>
          </p:nvSpPr>
          <p:spPr>
            <a:xfrm>
              <a:off x="6061056" y="3826126"/>
              <a:ext cx="80342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Montserrat" panose="020B0604020202020204" charset="0"/>
                </a:rPr>
                <a:t>= O(n)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6303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E765-FD8D-40A5-828A-084B61F4A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83" y="384464"/>
            <a:ext cx="5944097" cy="2303318"/>
          </a:xfrm>
        </p:spPr>
        <p:txBody>
          <a:bodyPr anchor="t"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u="sng" dirty="0"/>
              <a:t>Best case – </a:t>
            </a:r>
            <a:br>
              <a:rPr lang="en-IN" dirty="0"/>
            </a:br>
            <a:r>
              <a:rPr lang="en-IN" sz="2200" dirty="0"/>
              <a:t>When a and b are equal that means given rectangle is a square.</a:t>
            </a:r>
            <a:br>
              <a:rPr lang="en-IN" sz="2200" dirty="0"/>
            </a:br>
            <a:br>
              <a:rPr lang="en-IN" sz="1600" dirty="0"/>
            </a:br>
            <a:r>
              <a:rPr lang="en-IN" sz="1600" dirty="0"/>
              <a:t>	</a:t>
            </a:r>
            <a:r>
              <a:rPr lang="en-IN" sz="2200" b="1" dirty="0"/>
              <a:t>Time complexity </a:t>
            </a:r>
            <a:r>
              <a:rPr lang="en-IN" sz="2200" dirty="0"/>
              <a:t>= O(1)</a:t>
            </a:r>
            <a:br>
              <a:rPr lang="en-IN" sz="2200" dirty="0"/>
            </a:br>
            <a:r>
              <a:rPr lang="en-IN" sz="900" dirty="0"/>
              <a:t>	</a:t>
            </a:r>
            <a:r>
              <a:rPr lang="en-IN" sz="1200" dirty="0"/>
              <a:t>			</a:t>
            </a:r>
            <a:br>
              <a:rPr lang="en-IN" sz="1200" dirty="0"/>
            </a:br>
            <a:r>
              <a:rPr lang="en-IN" sz="1200" dirty="0"/>
              <a:t>			</a:t>
            </a:r>
            <a:r>
              <a:rPr lang="en-IN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Because while loop will run once then b will become 0.</a:t>
            </a:r>
            <a:br>
              <a:rPr lang="en-IN" dirty="0"/>
            </a:b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1AA493-D074-4F94-9613-0D037549798E}"/>
              </a:ext>
            </a:extLst>
          </p:cNvPr>
          <p:cNvSpPr txBox="1">
            <a:spLocks/>
          </p:cNvSpPr>
          <p:nvPr/>
        </p:nvSpPr>
        <p:spPr>
          <a:xfrm>
            <a:off x="401283" y="3068782"/>
            <a:ext cx="5944097" cy="182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u="sng" dirty="0"/>
              <a:t>Worst case – </a:t>
            </a:r>
            <a:br>
              <a:rPr lang="en-IN" dirty="0"/>
            </a:br>
            <a:r>
              <a:rPr lang="en-IN" sz="2200" dirty="0"/>
              <a:t>When either a or b is equals to 1 in the given rectangle.</a:t>
            </a:r>
            <a:br>
              <a:rPr lang="en-IN" sz="2200" dirty="0"/>
            </a:br>
            <a:br>
              <a:rPr lang="en-IN" sz="1600" dirty="0"/>
            </a:br>
            <a:r>
              <a:rPr lang="en-IN" sz="100" dirty="0"/>
              <a:t>	</a:t>
            </a:r>
            <a:endParaRPr lang="en-IN" sz="1600" dirty="0"/>
          </a:p>
          <a:p>
            <a:r>
              <a:rPr lang="en-IN" sz="2200" b="1" dirty="0"/>
              <a:t>	Time complexity </a:t>
            </a:r>
            <a:r>
              <a:rPr lang="en-IN" sz="2200" dirty="0"/>
              <a:t>= O(n)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843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C232CF-2462-4D2A-B3F8-7FC0B23FDA35}"/>
              </a:ext>
            </a:extLst>
          </p:cNvPr>
          <p:cNvSpPr txBox="1">
            <a:spLocks/>
          </p:cNvSpPr>
          <p:nvPr/>
        </p:nvSpPr>
        <p:spPr>
          <a:xfrm>
            <a:off x="500864" y="170586"/>
            <a:ext cx="7038900" cy="62455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latin typeface="Montserrat" panose="020B0604020202020204" charset="0"/>
              </a:rPr>
              <a:t>Implementation in C++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D8B8D-AEE2-48B1-A7F2-4590A74F45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91" t="10640" r="64015" b="33199"/>
          <a:stretch/>
        </p:blipFill>
        <p:spPr>
          <a:xfrm>
            <a:off x="595744" y="741218"/>
            <a:ext cx="3976256" cy="4273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0B097F-B7A3-40BF-9159-404DAE6B9D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4" r="57412" b="80741"/>
          <a:stretch/>
        </p:blipFill>
        <p:spPr>
          <a:xfrm>
            <a:off x="4666881" y="3629890"/>
            <a:ext cx="4286492" cy="1073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17125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BA6DDF-62C3-4A60-94C5-53AC5225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587713"/>
            <a:ext cx="7038900" cy="700759"/>
          </a:xfrm>
        </p:spPr>
        <p:txBody>
          <a:bodyPr>
            <a:normAutofit/>
          </a:bodyPr>
          <a:lstStyle/>
          <a:p>
            <a:r>
              <a:rPr lang="en-IN" sz="2800" b="1" dirty="0"/>
              <a:t>Important Point -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EC0302-ACC4-4C1B-94B0-FC105D87A682}"/>
              </a:ext>
            </a:extLst>
          </p:cNvPr>
          <p:cNvSpPr txBox="1">
            <a:spLocks/>
          </p:cNvSpPr>
          <p:nvPr/>
        </p:nvSpPr>
        <p:spPr>
          <a:xfrm>
            <a:off x="1537358" y="2040320"/>
            <a:ext cx="5729352" cy="106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1800" dirty="0"/>
              <a:t>For some values of a and b, we will get wrong Result.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472CDF-286A-412D-8944-2FAAA33C9DA2}"/>
              </a:ext>
            </a:extLst>
          </p:cNvPr>
          <p:cNvSpPr txBox="1">
            <a:spLocks/>
          </p:cNvSpPr>
          <p:nvPr/>
        </p:nvSpPr>
        <p:spPr>
          <a:xfrm>
            <a:off x="685302" y="1510146"/>
            <a:ext cx="7170225" cy="115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There is a major issue with this algorithm-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33669FC-2921-4848-97F9-7C704D55FD5B}"/>
              </a:ext>
            </a:extLst>
          </p:cNvPr>
          <p:cNvSpPr txBox="1">
            <a:spLocks/>
          </p:cNvSpPr>
          <p:nvPr/>
        </p:nvSpPr>
        <p:spPr>
          <a:xfrm>
            <a:off x="1052549" y="2933938"/>
            <a:ext cx="6484323" cy="1859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1800" dirty="0"/>
              <a:t>E.g.- If </a:t>
            </a:r>
            <a:r>
              <a:rPr lang="en-IN" sz="1800" b="1" dirty="0"/>
              <a:t>input</a:t>
            </a:r>
            <a:r>
              <a:rPr lang="en-IN" sz="1800" dirty="0"/>
              <a:t> : a=13 , b=11  then</a:t>
            </a:r>
          </a:p>
          <a:p>
            <a:endParaRPr lang="en-IN" sz="200" dirty="0"/>
          </a:p>
          <a:p>
            <a:r>
              <a:rPr lang="en-IN" sz="1800" dirty="0"/>
              <a:t>         Using Greedy algorithm, </a:t>
            </a:r>
            <a:r>
              <a:rPr lang="en-IN" sz="1800" b="1" dirty="0"/>
              <a:t>Output</a:t>
            </a:r>
            <a:r>
              <a:rPr lang="en-IN" sz="1800" dirty="0"/>
              <a:t> = 8</a:t>
            </a:r>
          </a:p>
          <a:p>
            <a:endParaRPr lang="en-IN" sz="300" dirty="0"/>
          </a:p>
          <a:p>
            <a:r>
              <a:rPr lang="en-IN" sz="1800" dirty="0"/>
              <a:t>         </a:t>
            </a:r>
            <a:r>
              <a:rPr lang="en-IN" sz="1800" b="1" dirty="0"/>
              <a:t>Explanation</a:t>
            </a:r>
            <a:r>
              <a:rPr lang="en-IN" sz="1800" dirty="0"/>
              <a:t>- Squares 1 ( 11 X 11 ), 5 ( 2 X 2 ), 2 ( 1 X 1 )</a:t>
            </a:r>
          </a:p>
          <a:p>
            <a:endParaRPr lang="en-IN" sz="1800" dirty="0"/>
          </a:p>
          <a:p>
            <a:r>
              <a:rPr lang="en-IN" sz="1800" dirty="0"/>
              <a:t>But Minimum number of squares, we can cut from this rectangle is 6.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DD1E39-51D3-4723-B8A5-792315506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480" y="2606363"/>
            <a:ext cx="1877939" cy="218731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isometricLeftDown"/>
            <a:lightRig rig="threePt" dir="t"/>
          </a:scene3d>
          <a:sp3d>
            <a:bevelT prst="convex"/>
          </a:sp3d>
        </p:spPr>
      </p:pic>
    </p:spTree>
    <p:extLst>
      <p:ext uri="{BB962C8B-B14F-4D97-AF65-F5344CB8AC3E}">
        <p14:creationId xmlns:p14="http://schemas.microsoft.com/office/powerpoint/2010/main" val="4174886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7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17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17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17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3E7C2205-7632-4FD8-9746-B4CED924A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1039"/>
            <a:ext cx="9144000" cy="392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85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6BB3C8-75D6-489B-9F6B-648CC3F7555F}"/>
              </a:ext>
            </a:extLst>
          </p:cNvPr>
          <p:cNvSpPr txBox="1">
            <a:spLocks/>
          </p:cNvSpPr>
          <p:nvPr/>
        </p:nvSpPr>
        <p:spPr>
          <a:xfrm>
            <a:off x="1179735" y="878659"/>
            <a:ext cx="7038900" cy="624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2800" b="1" dirty="0"/>
              <a:t>Dynamic Programming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985B4A-C20C-419F-8043-40F86B6966A0}"/>
              </a:ext>
            </a:extLst>
          </p:cNvPr>
          <p:cNvSpPr txBox="1">
            <a:spLocks/>
          </p:cNvSpPr>
          <p:nvPr/>
        </p:nvSpPr>
        <p:spPr>
          <a:xfrm>
            <a:off x="1179735" y="3089561"/>
            <a:ext cx="7617901" cy="148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Recursive Solution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Top-down with </a:t>
            </a:r>
            <a:r>
              <a:rPr lang="en-IN" sz="1800" b="1" dirty="0" err="1"/>
              <a:t>memoization</a:t>
            </a:r>
            <a:endParaRPr lang="en-IN" sz="18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Bottom-up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120182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CAA7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CAA7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1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1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AD11-1CCC-49E6-907D-1D19F9E9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Recursive Solution</a:t>
            </a:r>
          </a:p>
        </p:txBody>
      </p:sp>
    </p:spTree>
    <p:extLst>
      <p:ext uri="{BB962C8B-B14F-4D97-AF65-F5344CB8AC3E}">
        <p14:creationId xmlns:p14="http://schemas.microsoft.com/office/powerpoint/2010/main" val="36296377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636" y="346364"/>
            <a:ext cx="5403273" cy="4797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46270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2190619" y="499635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Algorithm</a:t>
            </a:r>
            <a:endParaRPr sz="30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4294967295"/>
          </p:nvPr>
        </p:nvSpPr>
        <p:spPr>
          <a:xfrm>
            <a:off x="2483427" y="1072386"/>
            <a:ext cx="4177145" cy="3776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minimumSquare</a:t>
            </a:r>
            <a:r>
              <a:rPr lang="en-US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(m, n)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vertical_min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= ∞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horizontal_min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= ∞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if( (n==11 and m==13) or (m==11 and n==13))		return 6    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if (m == n) 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	return 1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for (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= 1 to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&lt;= m/2 )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         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horizontal_min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= min(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minimumSquare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, n) +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              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minimumSquare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(m-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, n),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horizontal_min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for ( j = 1 to j&lt;= n/2)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         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vertical_min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= min(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minimumSquare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(m, j) +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                   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minimumSquare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(m, n-j),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vertical_min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    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return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min(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vertical_min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horizontal_min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6B10E5-67C6-48E8-91E4-77CAC31B2DB6}"/>
              </a:ext>
            </a:extLst>
          </p:cNvPr>
          <p:cNvGrpSpPr/>
          <p:nvPr/>
        </p:nvGrpSpPr>
        <p:grpSpPr>
          <a:xfrm>
            <a:off x="124691" y="1072386"/>
            <a:ext cx="9074727" cy="3665869"/>
            <a:chOff x="124691" y="1072386"/>
            <a:chExt cx="9074727" cy="3665869"/>
          </a:xfrm>
        </p:grpSpPr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58677E6D-2FBC-44AC-AC85-6861A6D64C45}"/>
                </a:ext>
              </a:extLst>
            </p:cNvPr>
            <p:cNvSpPr/>
            <p:nvPr/>
          </p:nvSpPr>
          <p:spPr>
            <a:xfrm>
              <a:off x="7287491" y="1072386"/>
              <a:ext cx="1427018" cy="762601"/>
            </a:xfrm>
            <a:prstGeom prst="wedgeRoundRectCallout">
              <a:avLst>
                <a:gd name="adj1" fmla="val -146702"/>
                <a:gd name="adj2" fmla="val 57273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Special case</a:t>
              </a:r>
            </a:p>
            <a:p>
              <a:pPr algn="ctr"/>
              <a:r>
                <a:rPr lang="en-IN" sz="1200" dirty="0"/>
                <a:t>DP answer is 8</a:t>
              </a:r>
            </a:p>
          </p:txBody>
        </p:sp>
        <p:sp>
          <p:nvSpPr>
            <p:cNvPr id="16" name="Speech Bubble: Rectangle with Corners Rounded 15">
              <a:extLst>
                <a:ext uri="{FF2B5EF4-FFF2-40B4-BE49-F238E27FC236}">
                  <a16:creationId xmlns:a16="http://schemas.microsoft.com/office/drawing/2014/main" id="{495CC1B6-D58D-48C1-A9A2-29EC09FD81A2}"/>
                </a:ext>
              </a:extLst>
            </p:cNvPr>
            <p:cNvSpPr/>
            <p:nvPr/>
          </p:nvSpPr>
          <p:spPr>
            <a:xfrm>
              <a:off x="5015346" y="2233879"/>
              <a:ext cx="1427018" cy="337871"/>
            </a:xfrm>
            <a:prstGeom prst="wedgeRoundRectCallout">
              <a:avLst>
                <a:gd name="adj1" fmla="val -101557"/>
                <a:gd name="adj2" fmla="val -14256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Already a square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15B5313-2F66-4FE5-8944-97C3C3D80AA6}"/>
                </a:ext>
              </a:extLst>
            </p:cNvPr>
            <p:cNvGrpSpPr/>
            <p:nvPr/>
          </p:nvGrpSpPr>
          <p:grpSpPr>
            <a:xfrm>
              <a:off x="124691" y="2687782"/>
              <a:ext cx="2715491" cy="2050473"/>
              <a:chOff x="124691" y="2687782"/>
              <a:chExt cx="2715491" cy="2050473"/>
            </a:xfrm>
          </p:grpSpPr>
          <p:sp>
            <p:nvSpPr>
              <p:cNvPr id="4" name="Left Brace 3">
                <a:extLst>
                  <a:ext uri="{FF2B5EF4-FFF2-40B4-BE49-F238E27FC236}">
                    <a16:creationId xmlns:a16="http://schemas.microsoft.com/office/drawing/2014/main" id="{7E94BB5F-FFC8-427C-9208-B4118F00E9AE}"/>
                  </a:ext>
                </a:extLst>
              </p:cNvPr>
              <p:cNvSpPr/>
              <p:nvPr/>
            </p:nvSpPr>
            <p:spPr>
              <a:xfrm>
                <a:off x="2597727" y="2687782"/>
                <a:ext cx="242455" cy="2050473"/>
              </a:xfrm>
              <a:prstGeom prst="leftBrac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3B43B1F-7173-48A6-975F-5205A5699034}"/>
                  </a:ext>
                </a:extLst>
              </p:cNvPr>
              <p:cNvSpPr/>
              <p:nvPr/>
            </p:nvSpPr>
            <p:spPr>
              <a:xfrm>
                <a:off x="124691" y="3131127"/>
                <a:ext cx="2715491" cy="116378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The rectangle is cut horizontally and vertically into two parts and the cut with minimum value is found for every recursive call.</a:t>
                </a:r>
                <a:endParaRPr lang="en-IN" sz="1100" dirty="0"/>
              </a:p>
            </p:txBody>
          </p:sp>
        </p:grpSp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F0B1F6D0-03C8-4D1D-9FA7-640E02A74063}"/>
                </a:ext>
              </a:extLst>
            </p:cNvPr>
            <p:cNvSpPr/>
            <p:nvPr/>
          </p:nvSpPr>
          <p:spPr>
            <a:xfrm>
              <a:off x="7287490" y="2466109"/>
              <a:ext cx="1856509" cy="842405"/>
            </a:xfrm>
            <a:prstGeom prst="wedgeRoundRectCallout">
              <a:avLst>
                <a:gd name="adj1" fmla="val -178589"/>
                <a:gd name="adj2" fmla="val 3898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Calculating the minimum answer for the rectangles with width=n and length&lt;m</a:t>
              </a:r>
              <a:endParaRPr lang="en-IN" sz="1100" dirty="0"/>
            </a:p>
          </p:txBody>
        </p:sp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C1B8226E-9B07-45F5-94F3-6693487C6468}"/>
                </a:ext>
              </a:extLst>
            </p:cNvPr>
            <p:cNvSpPr/>
            <p:nvPr/>
          </p:nvSpPr>
          <p:spPr>
            <a:xfrm>
              <a:off x="7342909" y="3428999"/>
              <a:ext cx="1856509" cy="842405"/>
            </a:xfrm>
            <a:prstGeom prst="wedgeRoundRectCallout">
              <a:avLst>
                <a:gd name="adj1" fmla="val -177470"/>
                <a:gd name="adj2" fmla="val -1858"/>
                <a:gd name="adj3" fmla="val 1666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Calculating the minimum answer for the rectangles with width&lt;n and length=m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0388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C232CF-2462-4D2A-B3F8-7FC0B23FDA35}"/>
              </a:ext>
            </a:extLst>
          </p:cNvPr>
          <p:cNvSpPr txBox="1">
            <a:spLocks/>
          </p:cNvSpPr>
          <p:nvPr/>
        </p:nvSpPr>
        <p:spPr>
          <a:xfrm>
            <a:off x="500864" y="170586"/>
            <a:ext cx="7038900" cy="62455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latin typeface="Montserrat" panose="020B0604020202020204" charset="0"/>
              </a:rPr>
              <a:t>Implementation in C++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FE82E-9134-4DCF-A28E-5911AEB1F8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9" t="10774" r="58561" b="19732"/>
          <a:stretch/>
        </p:blipFill>
        <p:spPr>
          <a:xfrm>
            <a:off x="637309" y="795145"/>
            <a:ext cx="3865418" cy="4317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BC9B5B-1BA4-4FBA-A5A6-151062186E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33" r="49454" b="82357"/>
          <a:stretch/>
        </p:blipFill>
        <p:spPr>
          <a:xfrm>
            <a:off x="4759037" y="3801500"/>
            <a:ext cx="4264190" cy="93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43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AD11-1CCC-49E6-907D-1D19F9E9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377" y="2293064"/>
            <a:ext cx="5154386" cy="68017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Top-down with </a:t>
            </a:r>
            <a:r>
              <a:rPr lang="en-IN" b="1" dirty="0" err="1"/>
              <a:t>memoization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41795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4;p13">
            <a:extLst>
              <a:ext uri="{FF2B5EF4-FFF2-40B4-BE49-F238E27FC236}">
                <a16:creationId xmlns:a16="http://schemas.microsoft.com/office/drawing/2014/main" id="{B6EB9BFF-505D-47F5-8F60-61CFAF912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3913" y="546985"/>
            <a:ext cx="1151425" cy="53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u="sng" dirty="0"/>
              <a:t>Topic- </a:t>
            </a:r>
          </a:p>
        </p:txBody>
      </p:sp>
      <p:sp>
        <p:nvSpPr>
          <p:cNvPr id="4" name="Google Shape;134;p13">
            <a:extLst>
              <a:ext uri="{FF2B5EF4-FFF2-40B4-BE49-F238E27FC236}">
                <a16:creationId xmlns:a16="http://schemas.microsoft.com/office/drawing/2014/main" id="{C327B0FF-2D17-41AF-841B-96725C74E773}"/>
              </a:ext>
            </a:extLst>
          </p:cNvPr>
          <p:cNvSpPr txBox="1">
            <a:spLocks/>
          </p:cNvSpPr>
          <p:nvPr/>
        </p:nvSpPr>
        <p:spPr>
          <a:xfrm>
            <a:off x="823913" y="1504053"/>
            <a:ext cx="5712362" cy="1110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/>
              <a:t>Minimum number of squares that can be cut from a given rectangle</a:t>
            </a:r>
          </a:p>
        </p:txBody>
      </p:sp>
    </p:spTree>
    <p:extLst>
      <p:ext uri="{BB962C8B-B14F-4D97-AF65-F5344CB8AC3E}">
        <p14:creationId xmlns:p14="http://schemas.microsoft.com/office/powerpoint/2010/main" val="1807779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636" y="294409"/>
            <a:ext cx="5403273" cy="503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46270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2190619" y="499635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Algorithm</a:t>
            </a:r>
            <a:endParaRPr sz="30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4294967295"/>
          </p:nvPr>
        </p:nvSpPr>
        <p:spPr>
          <a:xfrm>
            <a:off x="2483427" y="1072386"/>
            <a:ext cx="4177145" cy="4071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minimumSquare</a:t>
            </a:r>
            <a:r>
              <a:rPr lang="en-US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(m, </a:t>
            </a:r>
            <a:r>
              <a:rPr lang="en-US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n,dp</a:t>
            </a:r>
            <a:r>
              <a:rPr lang="en-US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[][])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vertical_min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= ∞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horizontal_min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= ∞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if( (n==11 and m==13) or (m==11 and n==13))		return 6    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if (m == n) 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	return 1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if (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dp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[m][n]!=0) 			return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dp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[m][n]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endParaRPr lang="en-US" sz="12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aleway"/>
              <a:ea typeface="Raleway"/>
              <a:cs typeface="Raleway"/>
              <a:sym typeface="Raleway"/>
            </a:endParaRP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for (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= 1 to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&lt;= m/2 )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     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horizontal_min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= min(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minimumSquare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n,dp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) +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          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minimumSquare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(m-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n,dp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),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horizontal_min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for ( j = 1 to j&lt;= n/2)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     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vertical_min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= min(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minimumSquare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(m,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j,dp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) +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              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minimumSquare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(m, n-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j,dp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),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vertical_min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    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</a:t>
            </a:r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return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dp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[m][n]=min(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vertical_min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horizontal_min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)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8AC01F47-6F57-4A42-9A4E-7D35EB8CF591}"/>
              </a:ext>
            </a:extLst>
          </p:cNvPr>
          <p:cNvSpPr/>
          <p:nvPr/>
        </p:nvSpPr>
        <p:spPr>
          <a:xfrm>
            <a:off x="5903768" y="2265008"/>
            <a:ext cx="1780310" cy="443556"/>
          </a:xfrm>
          <a:prstGeom prst="wedgeRoundRectCallout">
            <a:avLst>
              <a:gd name="adj1" fmla="val -146702"/>
              <a:gd name="adj2" fmla="val 57273"/>
              <a:gd name="adj3" fmla="val 16667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already calculated</a:t>
            </a:r>
          </a:p>
        </p:txBody>
      </p:sp>
    </p:spTree>
    <p:extLst>
      <p:ext uri="{BB962C8B-B14F-4D97-AF65-F5344CB8AC3E}">
        <p14:creationId xmlns:p14="http://schemas.microsoft.com/office/powerpoint/2010/main" val="398854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build="p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C232CF-2462-4D2A-B3F8-7FC0B23FDA35}"/>
              </a:ext>
            </a:extLst>
          </p:cNvPr>
          <p:cNvSpPr txBox="1">
            <a:spLocks/>
          </p:cNvSpPr>
          <p:nvPr/>
        </p:nvSpPr>
        <p:spPr>
          <a:xfrm>
            <a:off x="500864" y="170586"/>
            <a:ext cx="7038900" cy="62455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latin typeface="Montserrat" panose="020B0604020202020204" charset="0"/>
              </a:rPr>
              <a:t>Implementation in C++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84C6DB-0E7F-47AE-8F50-24419ACC430E}"/>
              </a:ext>
            </a:extLst>
          </p:cNvPr>
          <p:cNvGrpSpPr/>
          <p:nvPr/>
        </p:nvGrpSpPr>
        <p:grpSpPr>
          <a:xfrm>
            <a:off x="588818" y="609599"/>
            <a:ext cx="3567546" cy="4533901"/>
            <a:chOff x="588818" y="609599"/>
            <a:chExt cx="3241964" cy="42464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AF56E70-8FB0-4E64-B036-918288F2A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40" t="10639" r="58106" b="8823"/>
            <a:stretch/>
          </p:blipFill>
          <p:spPr>
            <a:xfrm>
              <a:off x="588818" y="609599"/>
              <a:ext cx="3241964" cy="414250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C44D20-ADCB-4955-9C8D-8763EC731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439" t="70707" r="58105" b="26515"/>
            <a:stretch/>
          </p:blipFill>
          <p:spPr>
            <a:xfrm>
              <a:off x="588818" y="4713139"/>
              <a:ext cx="3241964" cy="142879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9612C93-6D02-4229-A695-F4124EC4C9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39" t="74563" r="71102" b="10707"/>
          <a:stretch/>
        </p:blipFill>
        <p:spPr>
          <a:xfrm>
            <a:off x="5063836" y="1295399"/>
            <a:ext cx="2722418" cy="1004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A88507-138A-4DDC-BA6B-A0A01BE0DE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965" b="83165"/>
          <a:stretch/>
        </p:blipFill>
        <p:spPr>
          <a:xfrm>
            <a:off x="4572000" y="3879276"/>
            <a:ext cx="4203407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56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AD11-1CCC-49E6-907D-1D19F9E9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32" y="2231663"/>
            <a:ext cx="5154386" cy="6801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Bottom-up Approach</a:t>
            </a:r>
          </a:p>
        </p:txBody>
      </p:sp>
    </p:spTree>
    <p:extLst>
      <p:ext uri="{BB962C8B-B14F-4D97-AF65-F5344CB8AC3E}">
        <p14:creationId xmlns:p14="http://schemas.microsoft.com/office/powerpoint/2010/main" val="3972739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636" y="207819"/>
            <a:ext cx="5403273" cy="5126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46270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2121346" y="579299"/>
            <a:ext cx="2028090" cy="529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Algorithm</a:t>
            </a:r>
            <a:endParaRPr sz="30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4294967295"/>
          </p:nvPr>
        </p:nvSpPr>
        <p:spPr>
          <a:xfrm>
            <a:off x="2483427" y="947992"/>
            <a:ext cx="4177145" cy="4195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minimumSquare</a:t>
            </a:r>
            <a:r>
              <a:rPr lang="en-US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(m, </a:t>
            </a:r>
            <a:r>
              <a:rPr lang="en-US" sz="1200" b="1" u="sng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n,dp</a:t>
            </a:r>
            <a:r>
              <a:rPr lang="en-US" sz="1200" b="1" u="sng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[][])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if ((n == 11 &amp;&amp; m == 13) || (m == 11 &amp;&amp; n == 13))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		return 6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Declare 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dp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[m + 1][n + 1]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for( 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=0 to 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&lt;=m)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     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dp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[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][0]=0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for( 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=0 to 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&lt;=n)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     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dp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[0][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]=0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for (int 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= 1; 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&lt;= m; 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++)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     for (int j = 1; j &lt;= n; 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j++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          if (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== j)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                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dp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[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][j] = 1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                continue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          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dp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[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][j] = 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* j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         for (int k = 1; k &lt;= 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/ 2; k++)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                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dp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[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][j] = min(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dp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[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][j], 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dp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[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- k][j] + 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dp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[k][j])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         for (int k = 1; k &lt;= j / 2; k++)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                 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dp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[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][j] = min(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dp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[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][j], 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dp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[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][j - k] + 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dp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[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][k])</a:t>
            </a:r>
          </a:p>
          <a:p>
            <a:pPr marL="0" lvl="0" indent="0">
              <a:buClr>
                <a:schemeClr val="dk2"/>
              </a:buClr>
              <a:buSzPts val="1100"/>
              <a:buNone/>
            </a:pP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    return </a:t>
            </a:r>
            <a:r>
              <a:rPr lang="en-US" sz="1150" dirty="0" err="1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dp</a:t>
            </a:r>
            <a:r>
              <a:rPr lang="en-US" sz="115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[m][n]</a:t>
            </a:r>
          </a:p>
        </p:txBody>
      </p:sp>
    </p:spTree>
    <p:extLst>
      <p:ext uri="{BB962C8B-B14F-4D97-AF65-F5344CB8AC3E}">
        <p14:creationId xmlns:p14="http://schemas.microsoft.com/office/powerpoint/2010/main" val="1498468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8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8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8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C232CF-2462-4D2A-B3F8-7FC0B23FDA35}"/>
              </a:ext>
            </a:extLst>
          </p:cNvPr>
          <p:cNvSpPr txBox="1">
            <a:spLocks/>
          </p:cNvSpPr>
          <p:nvPr/>
        </p:nvSpPr>
        <p:spPr>
          <a:xfrm>
            <a:off x="500864" y="170586"/>
            <a:ext cx="7038900" cy="62455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latin typeface="Montserrat" panose="020B0604020202020204" charset="0"/>
              </a:rPr>
              <a:t>Implementation in C++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BAD830-7C22-4598-98A3-7796C325CE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341" b="83569"/>
          <a:stretch/>
        </p:blipFill>
        <p:spPr>
          <a:xfrm>
            <a:off x="4703620" y="4010891"/>
            <a:ext cx="4288777" cy="893618"/>
          </a:xfrm>
          <a:prstGeom prst="rect">
            <a:avLst/>
          </a:prstGeom>
        </p:spPr>
      </p:pic>
      <p:pic>
        <p:nvPicPr>
          <p:cNvPr id="10" name="Picture 2" descr="image">
            <a:extLst>
              <a:ext uri="{FF2B5EF4-FFF2-40B4-BE49-F238E27FC236}">
                <a16:creationId xmlns:a16="http://schemas.microsoft.com/office/drawing/2014/main" id="{569BC253-66F0-4515-BED1-F3F8D0105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642" y="795145"/>
            <a:ext cx="3867150" cy="2438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068875-EA13-42F4-8FE2-910CFA86DC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29" t="10774" r="55607" b="13132"/>
          <a:stretch/>
        </p:blipFill>
        <p:spPr>
          <a:xfrm>
            <a:off x="500864" y="726496"/>
            <a:ext cx="3855715" cy="424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10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657763A-09B0-4E45-A4AD-1E72F6212CA0}"/>
              </a:ext>
            </a:extLst>
          </p:cNvPr>
          <p:cNvSpPr txBox="1">
            <a:spLocks/>
          </p:cNvSpPr>
          <p:nvPr/>
        </p:nvSpPr>
        <p:spPr>
          <a:xfrm>
            <a:off x="638359" y="1953488"/>
            <a:ext cx="5374514" cy="140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Montserrat" panose="020B0604020202020204" charset="0"/>
              </a:rPr>
              <a:t>Time Complexity: </a:t>
            </a:r>
            <a:r>
              <a:rPr lang="pt-BR" b="1" dirty="0">
                <a:solidFill>
                  <a:schemeClr val="bg1"/>
                </a:solidFill>
                <a:latin typeface="Montserrat" panose="020B0604020202020204" charset="0"/>
              </a:rPr>
              <a:t>O(mn * max(m, n))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Montserrat" panose="020B0604020202020204" charset="0"/>
              </a:rPr>
              <a:t>Space Complexity: O(</a:t>
            </a:r>
            <a:r>
              <a:rPr lang="en-IN" b="1" dirty="0" err="1">
                <a:solidFill>
                  <a:schemeClr val="bg1"/>
                </a:solidFill>
                <a:latin typeface="Montserrat" panose="020B0604020202020204" charset="0"/>
              </a:rPr>
              <a:t>mn</a:t>
            </a:r>
            <a:r>
              <a:rPr lang="en-IN" b="1" dirty="0">
                <a:solidFill>
                  <a:schemeClr val="bg1"/>
                </a:solidFill>
                <a:latin typeface="Montserrat" panose="020B060402020202020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735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BA6DDF-62C3-4A60-94C5-53AC5225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863266"/>
            <a:ext cx="7038900" cy="700759"/>
          </a:xfrm>
        </p:spPr>
        <p:txBody>
          <a:bodyPr>
            <a:normAutofit/>
          </a:bodyPr>
          <a:lstStyle/>
          <a:p>
            <a:r>
              <a:rPr lang="en-IN" sz="2800" b="1" dirty="0"/>
              <a:t>Important Point -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EC0302-ACC4-4C1B-94B0-FC105D87A682}"/>
              </a:ext>
            </a:extLst>
          </p:cNvPr>
          <p:cNvSpPr txBox="1">
            <a:spLocks/>
          </p:cNvSpPr>
          <p:nvPr/>
        </p:nvSpPr>
        <p:spPr>
          <a:xfrm>
            <a:off x="2285503" y="3021784"/>
            <a:ext cx="5729352" cy="86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1800" dirty="0"/>
              <a:t>But count of these input pairs will be less compared to Greedy approach.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472CDF-286A-412D-8944-2FAAA33C9DA2}"/>
              </a:ext>
            </a:extLst>
          </p:cNvPr>
          <p:cNvSpPr txBox="1">
            <a:spLocks/>
          </p:cNvSpPr>
          <p:nvPr/>
        </p:nvSpPr>
        <p:spPr>
          <a:xfrm>
            <a:off x="921225" y="1807779"/>
            <a:ext cx="7170225" cy="115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Like Greedy Solution, in DP solution also, DP solution will not give right output for some input pair. </a:t>
            </a:r>
          </a:p>
        </p:txBody>
      </p:sp>
    </p:spTree>
    <p:extLst>
      <p:ext uri="{BB962C8B-B14F-4D97-AF65-F5344CB8AC3E}">
        <p14:creationId xmlns:p14="http://schemas.microsoft.com/office/powerpoint/2010/main" val="3898463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7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17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D7469F1-0E84-4B15-B439-AA933EB17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646" y="0"/>
            <a:ext cx="79467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AD11-1CCC-49E6-907D-1D19F9E9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96" y="2231663"/>
            <a:ext cx="5154386" cy="68017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DP – Backtracking Solution</a:t>
            </a:r>
          </a:p>
        </p:txBody>
      </p:sp>
    </p:spTree>
    <p:extLst>
      <p:ext uri="{BB962C8B-B14F-4D97-AF65-F5344CB8AC3E}">
        <p14:creationId xmlns:p14="http://schemas.microsoft.com/office/powerpoint/2010/main" val="30536152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C794-9F81-4C7F-93CF-1D630EE0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58" y="811200"/>
            <a:ext cx="5854041" cy="35211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use DFS / backtracking and start stacking squares from any of the four corners-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u="sng" dirty="0"/>
              <a:t>Pruning 1</a:t>
            </a:r>
            <a:r>
              <a:rPr lang="en-US" sz="1600" u="sng" dirty="0"/>
              <a:t>:</a:t>
            </a:r>
            <a:r>
              <a:rPr lang="en-US" sz="1600" dirty="0"/>
              <a:t>  Try largest possible squares first to prune DFS.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u="sng" dirty="0"/>
              <a:t>Pruning 2</a:t>
            </a:r>
            <a:r>
              <a:rPr lang="en-US" sz="1600" u="sng" dirty="0"/>
              <a:t>:</a:t>
            </a:r>
            <a:r>
              <a:rPr lang="en-US" sz="1600" dirty="0"/>
              <a:t>  Use results generated by DP discussed above as smaller upper bounds of true answers</a:t>
            </a:r>
            <a:endParaRPr lang="en-IN" sz="1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07F3553-E52F-43E4-837C-69A24A0182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43" t="35690" r="74408"/>
          <a:stretch/>
        </p:blipFill>
        <p:spPr>
          <a:xfrm flipH="1">
            <a:off x="7093526" y="1024526"/>
            <a:ext cx="1863437" cy="3307774"/>
          </a:xfrm>
          <a:prstGeom prst="rect">
            <a:avLst/>
          </a:prstGeom>
          <a:effectLst>
            <a:reflection stA="38000" endPos="37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807533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Selling your idea</a:t>
            </a:r>
            <a:endParaRPr sz="24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title" idx="4294967295"/>
          </p:nvPr>
        </p:nvSpPr>
        <p:spPr>
          <a:xfrm>
            <a:off x="808279" y="1685398"/>
            <a:ext cx="6162675" cy="1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700" dirty="0">
                <a:latin typeface="Lato"/>
                <a:ea typeface="Lato"/>
                <a:cs typeface="Lato"/>
                <a:sym typeface="Lato"/>
              </a:rPr>
              <a:t>Given a rectangle of size A x B where A and B are positive integers. Our task is to find the minimum number of squares that can be cut from this rectangle and side length of square should be integer only. 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34;p13">
            <a:extLst>
              <a:ext uri="{FF2B5EF4-FFF2-40B4-BE49-F238E27FC236}">
                <a16:creationId xmlns:a16="http://schemas.microsoft.com/office/drawing/2014/main" id="{150D8E4A-CAD9-4B33-B214-E319846B65D9}"/>
              </a:ext>
            </a:extLst>
          </p:cNvPr>
          <p:cNvSpPr txBox="1">
            <a:spLocks/>
          </p:cNvSpPr>
          <p:nvPr/>
        </p:nvSpPr>
        <p:spPr>
          <a:xfrm>
            <a:off x="977837" y="913244"/>
            <a:ext cx="5197200" cy="53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b="1" dirty="0"/>
              <a:t>Problem Statement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6C6E4-4FD4-42E4-95D7-0E3F6CBD2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239" y="2626252"/>
            <a:ext cx="1877939" cy="218731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isometricLeftDown"/>
            <a:lightRig rig="threePt" dir="t"/>
          </a:scene3d>
          <a:sp3d>
            <a:bevelT prst="convex"/>
          </a:sp3d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CAA7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CAA7C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C232CF-2462-4D2A-B3F8-7FC0B23FDA35}"/>
              </a:ext>
            </a:extLst>
          </p:cNvPr>
          <p:cNvSpPr txBox="1">
            <a:spLocks/>
          </p:cNvSpPr>
          <p:nvPr/>
        </p:nvSpPr>
        <p:spPr>
          <a:xfrm>
            <a:off x="500864" y="170586"/>
            <a:ext cx="7038900" cy="62455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latin typeface="Montserrat" panose="020B0604020202020204" charset="0"/>
              </a:rPr>
              <a:t>Implementation in C++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5546ED-4365-433D-90AB-65D59D1E1AEF}"/>
              </a:ext>
            </a:extLst>
          </p:cNvPr>
          <p:cNvGrpSpPr/>
          <p:nvPr/>
        </p:nvGrpSpPr>
        <p:grpSpPr>
          <a:xfrm>
            <a:off x="500863" y="685801"/>
            <a:ext cx="7782054" cy="4457700"/>
            <a:chOff x="500863" y="685801"/>
            <a:chExt cx="7782054" cy="4457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AB9C41-7F68-4D32-A61F-75A67445CE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39" t="10640" r="37046" b="16768"/>
            <a:stretch/>
          </p:blipFill>
          <p:spPr>
            <a:xfrm>
              <a:off x="500863" y="685801"/>
              <a:ext cx="5697129" cy="4457700"/>
            </a:xfrm>
            <a:prstGeom prst="rect">
              <a:avLst/>
            </a:prstGeom>
          </p:spPr>
        </p:pic>
        <p:sp>
          <p:nvSpPr>
            <p:cNvPr id="5" name="Speech Bubble: Rectangle 4">
              <a:extLst>
                <a:ext uri="{FF2B5EF4-FFF2-40B4-BE49-F238E27FC236}">
                  <a16:creationId xmlns:a16="http://schemas.microsoft.com/office/drawing/2014/main" id="{D4A10B44-AAEE-4038-9B05-350FB2A61394}"/>
                </a:ext>
              </a:extLst>
            </p:cNvPr>
            <p:cNvSpPr/>
            <p:nvPr/>
          </p:nvSpPr>
          <p:spPr>
            <a:xfrm>
              <a:off x="6587836" y="1132609"/>
              <a:ext cx="1695081" cy="510259"/>
            </a:xfrm>
            <a:prstGeom prst="wedgeRectCallout">
              <a:avLst>
                <a:gd name="adj1" fmla="val -122631"/>
                <a:gd name="adj2" fmla="val 59433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Backtracking</a:t>
              </a:r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B9292C43-0C29-4674-953D-87C232F834E0}"/>
                </a:ext>
              </a:extLst>
            </p:cNvPr>
            <p:cNvSpPr/>
            <p:nvPr/>
          </p:nvSpPr>
          <p:spPr>
            <a:xfrm>
              <a:off x="5768004" y="3245503"/>
              <a:ext cx="2260705" cy="765388"/>
            </a:xfrm>
            <a:prstGeom prst="wedgeRectCallout">
              <a:avLst>
                <a:gd name="adj1" fmla="val -137343"/>
                <a:gd name="adj2" fmla="val 5129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Plot the biggest possible square to the rectangle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66715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0D6BD8B-3C43-498D-B869-ADDE6E1B86BD}"/>
              </a:ext>
            </a:extLst>
          </p:cNvPr>
          <p:cNvGrpSpPr/>
          <p:nvPr/>
        </p:nvGrpSpPr>
        <p:grpSpPr>
          <a:xfrm>
            <a:off x="1875559" y="413039"/>
            <a:ext cx="5191991" cy="4054186"/>
            <a:chOff x="1875559" y="413039"/>
            <a:chExt cx="5191991" cy="4054186"/>
          </a:xfrm>
        </p:grpSpPr>
        <p:pic>
          <p:nvPicPr>
            <p:cNvPr id="6146" name="Picture 2" descr="image">
              <a:extLst>
                <a:ext uri="{FF2B5EF4-FFF2-40B4-BE49-F238E27FC236}">
                  <a16:creationId xmlns:a16="http://schemas.microsoft.com/office/drawing/2014/main" id="{F0D58B5C-2DF3-4E1E-97AE-440918B35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450" y="1133475"/>
              <a:ext cx="4991100" cy="3333750"/>
            </a:xfrm>
            <a:prstGeom prst="rect">
              <a:avLst/>
            </a:prstGeom>
            <a:noFill/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  <a:reflection blurRad="6350" stA="50000" endA="300" endPos="55500" dist="50800" dir="5400000" sy="-100000" algn="bl" rotWithShape="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11FFCD7-396E-4E88-836D-3653FBC83C2C}"/>
                </a:ext>
              </a:extLst>
            </p:cNvPr>
            <p:cNvSpPr txBox="1"/>
            <p:nvPr/>
          </p:nvSpPr>
          <p:spPr>
            <a:xfrm>
              <a:off x="1875559" y="413039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IN" sz="1800" b="0" i="0" u="sng" dirty="0">
                  <a:solidFill>
                    <a:schemeClr val="bg1"/>
                  </a:solidFill>
                  <a:effectLst/>
                  <a:latin typeface="Montserrat" panose="020B0604020202020204" charset="0"/>
                </a:rPr>
                <a:t>Visualization of heights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4984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C232CF-2462-4D2A-B3F8-7FC0B23FDA35}"/>
              </a:ext>
            </a:extLst>
          </p:cNvPr>
          <p:cNvSpPr txBox="1">
            <a:spLocks/>
          </p:cNvSpPr>
          <p:nvPr/>
        </p:nvSpPr>
        <p:spPr>
          <a:xfrm>
            <a:off x="500864" y="170586"/>
            <a:ext cx="7038900" cy="62455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latin typeface="Montserrat" panose="020B0604020202020204" charset="0"/>
              </a:rPr>
              <a:t>Implementation in C++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F4DA2E-DF29-44C4-8C8E-6D0E78B6A907}"/>
              </a:ext>
            </a:extLst>
          </p:cNvPr>
          <p:cNvGrpSpPr/>
          <p:nvPr/>
        </p:nvGrpSpPr>
        <p:grpSpPr>
          <a:xfrm>
            <a:off x="581890" y="734290"/>
            <a:ext cx="7211292" cy="4409209"/>
            <a:chOff x="581890" y="734290"/>
            <a:chExt cx="7211292" cy="440920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E71F73-0272-4775-88DE-EB2D4F895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64" t="14276" r="51591" b="10707"/>
            <a:stretch/>
          </p:blipFill>
          <p:spPr>
            <a:xfrm>
              <a:off x="581890" y="734290"/>
              <a:ext cx="4393376" cy="4409209"/>
            </a:xfrm>
            <a:prstGeom prst="rect">
              <a:avLst/>
            </a:prstGeom>
          </p:spPr>
        </p:pic>
        <p:sp>
          <p:nvSpPr>
            <p:cNvPr id="2" name="Speech Bubble: Rectangle 1">
              <a:extLst>
                <a:ext uri="{FF2B5EF4-FFF2-40B4-BE49-F238E27FC236}">
                  <a16:creationId xmlns:a16="http://schemas.microsoft.com/office/drawing/2014/main" id="{6B20EF0A-78BC-413D-990F-547B8B28DA7F}"/>
                </a:ext>
              </a:extLst>
            </p:cNvPr>
            <p:cNvSpPr/>
            <p:nvPr/>
          </p:nvSpPr>
          <p:spPr>
            <a:xfrm>
              <a:off x="5507182" y="990362"/>
              <a:ext cx="2286000" cy="962023"/>
            </a:xfrm>
            <a:prstGeom prst="wedgeRectCallout">
              <a:avLst>
                <a:gd name="adj1" fmla="val -107102"/>
                <a:gd name="adj2" fmla="val 54003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Dynamic programming solution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C53C56D-6615-40E2-B462-015F945B8E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454" b="82896"/>
          <a:stretch/>
        </p:blipFill>
        <p:spPr>
          <a:xfrm>
            <a:off x="4343400" y="4010891"/>
            <a:ext cx="4716278" cy="962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942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657763A-09B0-4E45-A4AD-1E72F6212CA0}"/>
              </a:ext>
            </a:extLst>
          </p:cNvPr>
          <p:cNvSpPr txBox="1">
            <a:spLocks/>
          </p:cNvSpPr>
          <p:nvPr/>
        </p:nvSpPr>
        <p:spPr>
          <a:xfrm>
            <a:off x="638359" y="1953488"/>
            <a:ext cx="5152842" cy="148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Montserrat" panose="020B0604020202020204" charset="0"/>
              </a:rPr>
              <a:t>Time Complexity: O(</a:t>
            </a:r>
            <a:r>
              <a:rPr lang="en-IN" b="1" dirty="0" err="1">
                <a:solidFill>
                  <a:schemeClr val="bg1"/>
                </a:solidFill>
                <a:latin typeface="Montserrat" panose="020B0604020202020204" charset="0"/>
              </a:rPr>
              <a:t>m^n</a:t>
            </a:r>
            <a:r>
              <a:rPr lang="en-IN" b="1" dirty="0">
                <a:solidFill>
                  <a:schemeClr val="bg1"/>
                </a:solidFill>
                <a:latin typeface="Montserrat" panose="020B060402020202020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Montserrat" panose="020B0604020202020204" charset="0"/>
              </a:rPr>
              <a:t>Space Complexity: O(n)</a:t>
            </a:r>
          </a:p>
        </p:txBody>
      </p:sp>
    </p:spTree>
    <p:extLst>
      <p:ext uri="{BB962C8B-B14F-4D97-AF65-F5344CB8AC3E}">
        <p14:creationId xmlns:p14="http://schemas.microsoft.com/office/powerpoint/2010/main" val="170501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4A7F34-EEF7-4D8D-AA2A-1127C6756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80" y="0"/>
            <a:ext cx="7056239" cy="5143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0AEA67-698A-480C-8E6B-DEFF3C304C14}"/>
              </a:ext>
            </a:extLst>
          </p:cNvPr>
          <p:cNvSpPr/>
          <p:nvPr/>
        </p:nvSpPr>
        <p:spPr>
          <a:xfrm>
            <a:off x="4030372" y="3384703"/>
            <a:ext cx="2773516" cy="1015663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French Script MT" panose="03020402040607040605" pitchFamily="66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1817110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Examples</a:t>
            </a:r>
            <a:endParaRPr sz="30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</a:t>
            </a:r>
            <a:r>
              <a:rPr lang="en-US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Input  : 36 x 30</a:t>
            </a:r>
            <a:br>
              <a:rPr lang="en-US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</a:br>
            <a:r>
              <a:rPr lang="en-US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Output : 5</a:t>
            </a:r>
            <a:br>
              <a:rPr lang="en-US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</a:br>
            <a:r>
              <a:rPr lang="en-US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Explanation : </a:t>
            </a:r>
            <a:br>
              <a:rPr lang="en-US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</a:br>
            <a:r>
              <a:rPr lang="en-US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	3 (squares of size 12x12) + </a:t>
            </a:r>
            <a:br>
              <a:rPr lang="en-US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</a:br>
            <a:r>
              <a:rPr lang="en-US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	2 (squares of size 18x18)</a:t>
            </a:r>
            <a:br>
              <a:rPr lang="en-US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</a:br>
            <a:br>
              <a:rPr lang="en-US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</a:br>
            <a:br>
              <a:rPr lang="en-US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</a:br>
            <a:r>
              <a:rPr lang="en-US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Input  : 13 x 29</a:t>
            </a:r>
            <a:br>
              <a:rPr lang="en-US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</a:br>
            <a:r>
              <a:rPr lang="en-US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Output : 9</a:t>
            </a:r>
            <a:br>
              <a:rPr lang="en-US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</a:br>
            <a:r>
              <a:rPr lang="en-US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        Explanation : </a:t>
            </a:r>
            <a:br>
              <a:rPr lang="en-US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</a:br>
            <a:r>
              <a:rPr lang="en-US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	2 (squares of size 13x13) + </a:t>
            </a:r>
            <a:br>
              <a:rPr lang="en-US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</a:br>
            <a:r>
              <a:rPr lang="en-US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	4 (squares of size 3x3) + </a:t>
            </a:r>
            <a:br>
              <a:rPr lang="en-US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</a:br>
            <a:r>
              <a:rPr lang="en-US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  <a:t>	3 (squares of size 1x1)=9</a:t>
            </a:r>
            <a:br>
              <a:rPr lang="en" sz="1400" dirty="0">
                <a:ln w="0"/>
                <a:solidFill>
                  <a:schemeClr val="accent4">
                    <a:lumMod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aleway"/>
                <a:ea typeface="Raleway"/>
                <a:cs typeface="Raleway"/>
                <a:sym typeface="Raleway"/>
              </a:rPr>
            </a:br>
            <a:endParaRPr sz="1200" dirty="0">
              <a:ln w="0"/>
              <a:solidFill>
                <a:schemeClr val="accent4">
                  <a:lumMod val="1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58A1705-3FDB-49B2-A3D5-1F029B138A82}"/>
              </a:ext>
            </a:extLst>
          </p:cNvPr>
          <p:cNvGrpSpPr/>
          <p:nvPr/>
        </p:nvGrpSpPr>
        <p:grpSpPr>
          <a:xfrm>
            <a:off x="2401855" y="46084"/>
            <a:ext cx="4182520" cy="4667049"/>
            <a:chOff x="-926702" y="45086"/>
            <a:chExt cx="4182520" cy="4667049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8241485-7B27-47C9-8A1B-926130DB4FC1}"/>
                </a:ext>
              </a:extLst>
            </p:cNvPr>
            <p:cNvSpPr/>
            <p:nvPr/>
          </p:nvSpPr>
          <p:spPr>
            <a:xfrm>
              <a:off x="-346364" y="514208"/>
              <a:ext cx="3602182" cy="41979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CB09D6D-6B92-4DB1-9726-322CEFBF1194}"/>
                </a:ext>
              </a:extLst>
            </p:cNvPr>
            <p:cNvCxnSpPr/>
            <p:nvPr/>
          </p:nvCxnSpPr>
          <p:spPr>
            <a:xfrm>
              <a:off x="-346364" y="346362"/>
              <a:ext cx="3602182" cy="0"/>
            </a:xfrm>
            <a:prstGeom prst="straightConnector1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948F5D2-CC0B-43E8-BD2E-8BFD138BB938}"/>
                </a:ext>
              </a:extLst>
            </p:cNvPr>
            <p:cNvCxnSpPr/>
            <p:nvPr/>
          </p:nvCxnSpPr>
          <p:spPr>
            <a:xfrm>
              <a:off x="-526474" y="514207"/>
              <a:ext cx="0" cy="4197927"/>
            </a:xfrm>
            <a:prstGeom prst="straightConnector1">
              <a:avLst/>
            </a:prstGeom>
            <a:grpFill/>
            <a:ln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F6ECBA-ACFF-4380-8E81-E80703BED8D7}"/>
                </a:ext>
              </a:extLst>
            </p:cNvPr>
            <p:cNvSpPr/>
            <p:nvPr/>
          </p:nvSpPr>
          <p:spPr>
            <a:xfrm>
              <a:off x="1177514" y="45086"/>
              <a:ext cx="41229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2D98C8-8F07-4C30-A2DE-9DF64D958DFB}"/>
                </a:ext>
              </a:extLst>
            </p:cNvPr>
            <p:cNvSpPr/>
            <p:nvPr/>
          </p:nvSpPr>
          <p:spPr>
            <a:xfrm>
              <a:off x="-926702" y="2443893"/>
              <a:ext cx="4122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13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9260D2F-66C9-41EC-9660-427F7940F1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" t="1229" r="1235" b="779"/>
          <a:stretch/>
        </p:blipFill>
        <p:spPr>
          <a:xfrm>
            <a:off x="2978729" y="516673"/>
            <a:ext cx="3609109" cy="41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7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6268-3734-4CC3-B986-4907E1C8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Different approach for solving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26522482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38889E-6 -2.46914E-6 L -0.0007 -0.1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5000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43AE-D516-4E7C-9321-07AC58B8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791" y="712404"/>
            <a:ext cx="7038900" cy="624559"/>
          </a:xfrm>
        </p:spPr>
        <p:txBody>
          <a:bodyPr>
            <a:normAutofit/>
          </a:bodyPr>
          <a:lstStyle/>
          <a:p>
            <a:r>
              <a:rPr lang="en-IN" sz="2800" b="1" u="sng" dirty="0"/>
              <a:t>Greedy approach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9A944E9-23E3-4671-A670-A65A44C44AC9}"/>
              </a:ext>
            </a:extLst>
          </p:cNvPr>
          <p:cNvSpPr txBox="1">
            <a:spLocks/>
          </p:cNvSpPr>
          <p:nvPr/>
        </p:nvSpPr>
        <p:spPr>
          <a:xfrm>
            <a:off x="964990" y="1904998"/>
            <a:ext cx="7617901" cy="1122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/>
              <a:t>First, we try to cut the square having maximum possible side from the given rectangle. </a:t>
            </a:r>
          </a:p>
          <a:p>
            <a:endParaRPr lang="en-IN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B86596-C727-4E45-8259-5339EE635C54}"/>
              </a:ext>
            </a:extLst>
          </p:cNvPr>
          <p:cNvSpPr txBox="1">
            <a:spLocks/>
          </p:cNvSpPr>
          <p:nvPr/>
        </p:nvSpPr>
        <p:spPr>
          <a:xfrm>
            <a:off x="964989" y="3151907"/>
            <a:ext cx="7617901" cy="1122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/>
              <a:t>Side length of this square is equals to the length of minimum side (either height or length) of the given rectangle. </a:t>
            </a:r>
          </a:p>
          <a:p>
            <a:endParaRPr lang="en-IN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0280614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300810-2C33-41A1-B5F8-F933DDA62F81}"/>
              </a:ext>
            </a:extLst>
          </p:cNvPr>
          <p:cNvSpPr/>
          <p:nvPr/>
        </p:nvSpPr>
        <p:spPr>
          <a:xfrm>
            <a:off x="1880754" y="235527"/>
            <a:ext cx="5382491" cy="25423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CBBDA7-41ED-47C2-B99D-CE0017C8DD67}"/>
              </a:ext>
            </a:extLst>
          </p:cNvPr>
          <p:cNvCxnSpPr>
            <a:cxnSpLocks/>
          </p:cNvCxnSpPr>
          <p:nvPr/>
        </p:nvCxnSpPr>
        <p:spPr>
          <a:xfrm>
            <a:off x="1877593" y="2972796"/>
            <a:ext cx="5382491" cy="0"/>
          </a:xfrm>
          <a:prstGeom prst="straightConnector1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3808BF-1536-4569-A1D5-893C869637BD}"/>
              </a:ext>
            </a:extLst>
          </p:cNvPr>
          <p:cNvCxnSpPr>
            <a:cxnSpLocks/>
          </p:cNvCxnSpPr>
          <p:nvPr/>
        </p:nvCxnSpPr>
        <p:spPr>
          <a:xfrm>
            <a:off x="1617518" y="235527"/>
            <a:ext cx="0" cy="2542309"/>
          </a:xfrm>
          <a:prstGeom prst="straightConnector1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23E5C7D-7EB2-4B1B-ABF1-F20ED852D37A}"/>
              </a:ext>
            </a:extLst>
          </p:cNvPr>
          <p:cNvSpPr/>
          <p:nvPr/>
        </p:nvSpPr>
        <p:spPr>
          <a:xfrm>
            <a:off x="4422759" y="2993578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24F329-B72D-4BD8-8310-92FCB3FD926D}"/>
              </a:ext>
            </a:extLst>
          </p:cNvPr>
          <p:cNvSpPr/>
          <p:nvPr/>
        </p:nvSpPr>
        <p:spPr>
          <a:xfrm>
            <a:off x="1262131" y="1337404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743573-A878-4EB5-B5A9-25C665CF09F5}"/>
              </a:ext>
            </a:extLst>
          </p:cNvPr>
          <p:cNvGrpSpPr/>
          <p:nvPr/>
        </p:nvGrpSpPr>
        <p:grpSpPr>
          <a:xfrm>
            <a:off x="1311355" y="235527"/>
            <a:ext cx="7038900" cy="4193983"/>
            <a:chOff x="1311355" y="235527"/>
            <a:chExt cx="7038900" cy="41939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142AC9-CC79-4503-B2AD-5A73A2163553}"/>
                </a:ext>
              </a:extLst>
            </p:cNvPr>
            <p:cNvSpPr/>
            <p:nvPr/>
          </p:nvSpPr>
          <p:spPr>
            <a:xfrm>
              <a:off x="1880755" y="235527"/>
              <a:ext cx="2541600" cy="254230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C2D3B95-D23A-427C-B228-11C3980745B1}"/>
                </a:ext>
              </a:extLst>
            </p:cNvPr>
            <p:cNvCxnSpPr>
              <a:cxnSpLocks/>
            </p:cNvCxnSpPr>
            <p:nvPr/>
          </p:nvCxnSpPr>
          <p:spPr>
            <a:xfrm>
              <a:off x="1877593" y="1601196"/>
              <a:ext cx="2544762" cy="0"/>
            </a:xfrm>
            <a:prstGeom prst="straightConnector1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4AB0FF-D0FC-4C78-B1B6-4869A3BD6383}"/>
                </a:ext>
              </a:extLst>
            </p:cNvPr>
            <p:cNvSpPr/>
            <p:nvPr/>
          </p:nvSpPr>
          <p:spPr>
            <a:xfrm>
              <a:off x="2888724" y="1262642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</a:t>
              </a:r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CEDEB40E-859E-4D57-A382-B577245D63DF}"/>
                </a:ext>
              </a:extLst>
            </p:cNvPr>
            <p:cNvSpPr txBox="1">
              <a:spLocks/>
            </p:cNvSpPr>
            <p:nvPr/>
          </p:nvSpPr>
          <p:spPr>
            <a:xfrm>
              <a:off x="1311355" y="3804951"/>
              <a:ext cx="7038900" cy="624559"/>
            </a:xfrm>
            <a:prstGeom prst="rect">
              <a:avLst/>
            </a:prstGeom>
          </p:spPr>
          <p:txBody>
            <a:bodyPr>
              <a:normAutofit fontScale="85000" lnSpcReduction="100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IN" sz="2800" dirty="0">
                  <a:solidFill>
                    <a:schemeClr val="bg1"/>
                  </a:solidFill>
                  <a:latin typeface="Montserrat" panose="020B0604020202020204" charset="0"/>
                </a:rPr>
                <a:t>Side length of the square = minimum( a, b)</a:t>
              </a:r>
              <a:endParaRPr lang="en-IN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8255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93637DC-AC48-4047-A11F-873D3415BA25}"/>
              </a:ext>
            </a:extLst>
          </p:cNvPr>
          <p:cNvSpPr txBox="1">
            <a:spLocks/>
          </p:cNvSpPr>
          <p:nvPr/>
        </p:nvSpPr>
        <p:spPr>
          <a:xfrm>
            <a:off x="763049" y="457199"/>
            <a:ext cx="7617901" cy="1122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/>
              <a:t>Then, we repeat previous two steps for remaining part of the rectangle again and again until we small side of the rectangle is greater than Zero. </a:t>
            </a:r>
          </a:p>
          <a:p>
            <a:endParaRPr lang="en-IN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BACED3-0D63-4C38-8884-73B58ED35BBB}"/>
              </a:ext>
            </a:extLst>
          </p:cNvPr>
          <p:cNvGrpSpPr/>
          <p:nvPr/>
        </p:nvGrpSpPr>
        <p:grpSpPr>
          <a:xfrm>
            <a:off x="2294677" y="1584624"/>
            <a:ext cx="4168142" cy="3334745"/>
            <a:chOff x="2294677" y="1579417"/>
            <a:chExt cx="4168142" cy="33347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3AD595-3464-4508-A865-79CECD7E70FB}"/>
                </a:ext>
              </a:extLst>
            </p:cNvPr>
            <p:cNvSpPr/>
            <p:nvPr/>
          </p:nvSpPr>
          <p:spPr>
            <a:xfrm>
              <a:off x="2862819" y="2034162"/>
              <a:ext cx="3600000" cy="28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243534-F96B-41CA-A4F5-393A5AD9BC7B}"/>
                </a:ext>
              </a:extLst>
            </p:cNvPr>
            <p:cNvCxnSpPr>
              <a:cxnSpLocks/>
            </p:cNvCxnSpPr>
            <p:nvPr/>
          </p:nvCxnSpPr>
          <p:spPr>
            <a:xfrm>
              <a:off x="2862819" y="1892141"/>
              <a:ext cx="3600000" cy="0"/>
            </a:xfrm>
            <a:prstGeom prst="straightConnector1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57F24B8-187E-46FB-83EA-89E318C06AB5}"/>
                </a:ext>
              </a:extLst>
            </p:cNvPr>
            <p:cNvCxnSpPr>
              <a:cxnSpLocks/>
            </p:cNvCxnSpPr>
            <p:nvPr/>
          </p:nvCxnSpPr>
          <p:spPr>
            <a:xfrm>
              <a:off x="2621973" y="2034162"/>
              <a:ext cx="0" cy="2879998"/>
            </a:xfrm>
            <a:prstGeom prst="straightConnector1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>
                  <a:lumMod val="9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081F33-E539-44B0-8785-7B265B246DF6}"/>
                </a:ext>
              </a:extLst>
            </p:cNvPr>
            <p:cNvSpPr/>
            <p:nvPr/>
          </p:nvSpPr>
          <p:spPr>
            <a:xfrm>
              <a:off x="2294677" y="3304884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  <a:endParaRPr lang="en-US" sz="16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A20861-14B8-4E89-89AE-F95703FD10D6}"/>
                </a:ext>
              </a:extLst>
            </p:cNvPr>
            <p:cNvSpPr/>
            <p:nvPr/>
          </p:nvSpPr>
          <p:spPr>
            <a:xfrm>
              <a:off x="4513579" y="1579417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D9DA16F-FE7F-4943-91EB-BDFF2D6C15CC}"/>
              </a:ext>
            </a:extLst>
          </p:cNvPr>
          <p:cNvSpPr/>
          <p:nvPr/>
        </p:nvSpPr>
        <p:spPr>
          <a:xfrm>
            <a:off x="2862819" y="2042968"/>
            <a:ext cx="2880000" cy="2879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/>
                </a:solidFill>
              </a:rPr>
              <a:t>4 X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D3DB99-F963-4FCE-B3C7-571FFF3E8ED6}"/>
              </a:ext>
            </a:extLst>
          </p:cNvPr>
          <p:cNvSpPr/>
          <p:nvPr/>
        </p:nvSpPr>
        <p:spPr>
          <a:xfrm>
            <a:off x="5742819" y="2039371"/>
            <a:ext cx="720000" cy="72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EFF8D4-4B68-4FB4-8F1C-76C1C496FA31}"/>
              </a:ext>
            </a:extLst>
          </p:cNvPr>
          <p:cNvSpPr/>
          <p:nvPr/>
        </p:nvSpPr>
        <p:spPr>
          <a:xfrm>
            <a:off x="5742819" y="2759370"/>
            <a:ext cx="72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 X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56B84C-178D-46D0-95C2-CCC6779DB6BD}"/>
              </a:ext>
            </a:extLst>
          </p:cNvPr>
          <p:cNvSpPr/>
          <p:nvPr/>
        </p:nvSpPr>
        <p:spPr>
          <a:xfrm>
            <a:off x="5742819" y="3479370"/>
            <a:ext cx="720000" cy="720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 X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FF640F-79E0-49A6-917E-C56633C365D1}"/>
              </a:ext>
            </a:extLst>
          </p:cNvPr>
          <p:cNvSpPr/>
          <p:nvPr/>
        </p:nvSpPr>
        <p:spPr>
          <a:xfrm>
            <a:off x="5742819" y="4199369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 X 1</a:t>
            </a:r>
          </a:p>
        </p:txBody>
      </p:sp>
    </p:spTree>
    <p:extLst>
      <p:ext uri="{BB962C8B-B14F-4D97-AF65-F5344CB8AC3E}">
        <p14:creationId xmlns:p14="http://schemas.microsoft.com/office/powerpoint/2010/main" val="40820581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1377</Words>
  <Application>Microsoft Office PowerPoint</Application>
  <PresentationFormat>On-screen Show (16:9)</PresentationFormat>
  <Paragraphs>155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Wingdings</vt:lpstr>
      <vt:lpstr>Raleway</vt:lpstr>
      <vt:lpstr>French Script MT</vt:lpstr>
      <vt:lpstr>Montserrat</vt:lpstr>
      <vt:lpstr>Lato</vt:lpstr>
      <vt:lpstr>Focus</vt:lpstr>
      <vt:lpstr>Design and Analysis of Algorithm Seminar</vt:lpstr>
      <vt:lpstr>Topic- </vt:lpstr>
      <vt:lpstr>Selling your idea</vt:lpstr>
      <vt:lpstr>PowerPoint Presentation</vt:lpstr>
      <vt:lpstr>PowerPoint Presentation</vt:lpstr>
      <vt:lpstr>Different approach for solving the problem</vt:lpstr>
      <vt:lpstr>Greedy approach</vt:lpstr>
      <vt:lpstr>PowerPoint Presentation</vt:lpstr>
      <vt:lpstr>PowerPoint Presentation</vt:lpstr>
      <vt:lpstr>PowerPoint Presentation</vt:lpstr>
      <vt:lpstr>Best case –  When a and b are equal that means given rectangle is a square.   Time complexity = O(1)         Because while loop will run once then b will become 0. </vt:lpstr>
      <vt:lpstr>PowerPoint Presentation</vt:lpstr>
      <vt:lpstr>Important Point -</vt:lpstr>
      <vt:lpstr>PowerPoint Presentation</vt:lpstr>
      <vt:lpstr>PowerPoint Presentation</vt:lpstr>
      <vt:lpstr>Recursive Solution</vt:lpstr>
      <vt:lpstr>PowerPoint Presentation</vt:lpstr>
      <vt:lpstr>PowerPoint Presentation</vt:lpstr>
      <vt:lpstr>Top-down with memoization</vt:lpstr>
      <vt:lpstr>PowerPoint Presentation</vt:lpstr>
      <vt:lpstr>PowerPoint Presentation</vt:lpstr>
      <vt:lpstr>Bottom-up Approach</vt:lpstr>
      <vt:lpstr>PowerPoint Presentation</vt:lpstr>
      <vt:lpstr>PowerPoint Presentation</vt:lpstr>
      <vt:lpstr>PowerPoint Presentation</vt:lpstr>
      <vt:lpstr>Important Point -</vt:lpstr>
      <vt:lpstr>PowerPoint Presentation</vt:lpstr>
      <vt:lpstr>DP – Backtracking Solution</vt:lpstr>
      <vt:lpstr>We use DFS / backtracking and start stacking squares from any of the four corners-  Pruning 1:  Try largest possible squares first to prune DFS.  Pruning 2:  Use results generated by DP discussed above as smaller upper bounds of true answers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 Seminar  Group no.- 09</dc:title>
  <cp:lastModifiedBy>Shubham kumar jayswal</cp:lastModifiedBy>
  <cp:revision>64</cp:revision>
  <dcterms:modified xsi:type="dcterms:W3CDTF">2021-04-09T11:59:53Z</dcterms:modified>
</cp:coreProperties>
</file>