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454" r:id="rId4"/>
    <p:sldId id="455" r:id="rId5"/>
    <p:sldId id="456" r:id="rId6"/>
    <p:sldId id="373" r:id="rId7"/>
    <p:sldId id="457" r:id="rId8"/>
    <p:sldId id="458" r:id="rId9"/>
    <p:sldId id="459" r:id="rId10"/>
    <p:sldId id="460" r:id="rId11"/>
    <p:sldId id="381" r:id="rId12"/>
    <p:sldId id="462" r:id="rId13"/>
    <p:sldId id="463" r:id="rId14"/>
    <p:sldId id="382" r:id="rId15"/>
    <p:sldId id="464" r:id="rId16"/>
    <p:sldId id="465" r:id="rId17"/>
    <p:sldId id="384" r:id="rId18"/>
    <p:sldId id="466" r:id="rId19"/>
    <p:sldId id="393" r:id="rId20"/>
    <p:sldId id="467" r:id="rId21"/>
    <p:sldId id="29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31C849-E5E7-49FE-977A-098D6E7BADDD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/>
      <dgm:spPr/>
      <dgm:t>
        <a:bodyPr/>
        <a:lstStyle/>
        <a:p>
          <a:endParaRPr lang="en-IN"/>
        </a:p>
      </dgm:t>
    </dgm:pt>
    <dgm:pt modelId="{04D1836B-BB01-429A-BF52-05EBFD101CDD}">
      <dgm:prSet/>
      <dgm:spPr/>
      <dgm:t>
        <a:bodyPr/>
        <a:lstStyle/>
        <a:p>
          <a:r>
            <a:rPr lang="en-US"/>
            <a:t>Bitwise operators act on operands as if they were string of binary digits. </a:t>
          </a:r>
          <a:endParaRPr lang="en-IN"/>
        </a:p>
      </dgm:t>
    </dgm:pt>
    <dgm:pt modelId="{7840B619-851A-4577-853C-C325D6BF3FC2}" cxnId="{BF83CEB7-EFE6-4008-977C-F020E9C1AD25}" type="parTrans">
      <dgm:prSet/>
      <dgm:spPr/>
      <dgm:t>
        <a:bodyPr/>
        <a:lstStyle/>
        <a:p>
          <a:endParaRPr lang="en-IN"/>
        </a:p>
      </dgm:t>
    </dgm:pt>
    <dgm:pt modelId="{8B4C772B-D457-4134-AAC6-9732110A0D4F}" cxnId="{BF83CEB7-EFE6-4008-977C-F020E9C1AD25}" type="sibTrans">
      <dgm:prSet/>
      <dgm:spPr/>
      <dgm:t>
        <a:bodyPr/>
        <a:lstStyle/>
        <a:p>
          <a:endParaRPr lang="en-IN"/>
        </a:p>
      </dgm:t>
    </dgm:pt>
    <dgm:pt modelId="{870607E7-3DB0-44E2-927E-4533F3230D47}">
      <dgm:prSet/>
      <dgm:spPr/>
      <dgm:t>
        <a:bodyPr/>
        <a:lstStyle/>
        <a:p>
          <a:r>
            <a:rPr lang="en-US"/>
            <a:t>It operates bit by bit.</a:t>
          </a:r>
          <a:endParaRPr lang="en-IN"/>
        </a:p>
      </dgm:t>
    </dgm:pt>
    <dgm:pt modelId="{0294D73D-AAAE-4361-953B-17CEB9497B43}" cxnId="{2F1C5F40-3DCB-43D6-89A8-A50A7F86569B}" type="parTrans">
      <dgm:prSet/>
      <dgm:spPr/>
      <dgm:t>
        <a:bodyPr/>
        <a:lstStyle/>
        <a:p>
          <a:endParaRPr lang="en-IN"/>
        </a:p>
      </dgm:t>
    </dgm:pt>
    <dgm:pt modelId="{3DCDDA6A-DA71-41CA-8AA2-36C6FEA8EA4C}" cxnId="{2F1C5F40-3DCB-43D6-89A8-A50A7F86569B}" type="sibTrans">
      <dgm:prSet/>
      <dgm:spPr/>
      <dgm:t>
        <a:bodyPr/>
        <a:lstStyle/>
        <a:p>
          <a:endParaRPr lang="en-IN"/>
        </a:p>
      </dgm:t>
    </dgm:pt>
    <dgm:pt modelId="{2E38C07F-14B6-458E-B4FD-2F2306BA3195}">
      <dgm:prSet/>
      <dgm:spPr/>
      <dgm:t>
        <a:bodyPr/>
        <a:lstStyle/>
        <a:p>
          <a:r>
            <a:rPr lang="en-US" dirty="0"/>
            <a:t>2 is 10 in binary and 7 is 111.</a:t>
          </a:r>
          <a:endParaRPr lang="en-IN" dirty="0"/>
        </a:p>
      </dgm:t>
    </dgm:pt>
    <dgm:pt modelId="{14BF42E2-E006-44EE-AAD8-43680BA0CA6D}" cxnId="{48E38DC7-0BA2-4CC0-876C-5B61DE11E7BE}" type="parTrans">
      <dgm:prSet/>
      <dgm:spPr/>
      <dgm:t>
        <a:bodyPr/>
        <a:lstStyle/>
        <a:p>
          <a:endParaRPr lang="en-IN"/>
        </a:p>
      </dgm:t>
    </dgm:pt>
    <dgm:pt modelId="{5711DF66-8B6E-4366-8E52-48EC81E9EFA9}" cxnId="{48E38DC7-0BA2-4CC0-876C-5B61DE11E7BE}" type="sibTrans">
      <dgm:prSet/>
      <dgm:spPr/>
      <dgm:t>
        <a:bodyPr/>
        <a:lstStyle/>
        <a:p>
          <a:endParaRPr lang="en-IN"/>
        </a:p>
      </dgm:t>
    </dgm:pt>
    <dgm:pt modelId="{FB5E410B-C238-4FBF-BC5F-CE33C17107C7}">
      <dgm:prSet/>
      <dgm:spPr/>
      <dgm:t>
        <a:bodyPr/>
        <a:lstStyle/>
        <a:p>
          <a:r>
            <a:rPr lang="en-US" dirty="0"/>
            <a:t>In the table below: </a:t>
          </a:r>
          <a:endParaRPr lang="en-IN" dirty="0"/>
        </a:p>
      </dgm:t>
    </dgm:pt>
    <dgm:pt modelId="{C0F1372B-ED5C-4287-9244-ECD2A7990FD9}" cxnId="{21C41106-68C2-416E-A400-68BF1414E931}" type="parTrans">
      <dgm:prSet/>
      <dgm:spPr/>
      <dgm:t>
        <a:bodyPr/>
        <a:lstStyle/>
        <a:p>
          <a:endParaRPr lang="en-IN"/>
        </a:p>
      </dgm:t>
    </dgm:pt>
    <dgm:pt modelId="{DFA358CF-1DB0-4FA1-ADF7-B268E7036F1D}" cxnId="{21C41106-68C2-416E-A400-68BF1414E931}" type="sibTrans">
      <dgm:prSet/>
      <dgm:spPr/>
      <dgm:t>
        <a:bodyPr/>
        <a:lstStyle/>
        <a:p>
          <a:endParaRPr lang="en-IN"/>
        </a:p>
      </dgm:t>
    </dgm:pt>
    <dgm:pt modelId="{EF01DD94-E529-4B5D-8870-A3054F457626}">
      <dgm:prSet/>
      <dgm:spPr/>
      <dgm:t>
        <a:bodyPr/>
        <a:lstStyle/>
        <a:p>
          <a:r>
            <a:rPr lang="en-US" dirty="0"/>
            <a:t>Let x = 10 (0000 1010 in binary) and y = 4 (0000 0100 in binary)</a:t>
          </a:r>
          <a:endParaRPr lang="en-IN" dirty="0"/>
        </a:p>
      </dgm:t>
    </dgm:pt>
    <dgm:pt modelId="{CC0E7583-F8F1-491E-AA5E-9A5D91C8FD55}" cxnId="{058B0771-19F9-41CF-B6B4-EE8055743D01}" type="parTrans">
      <dgm:prSet/>
      <dgm:spPr/>
      <dgm:t>
        <a:bodyPr/>
        <a:lstStyle/>
        <a:p>
          <a:endParaRPr lang="en-IN"/>
        </a:p>
      </dgm:t>
    </dgm:pt>
    <dgm:pt modelId="{18172BB9-E06C-4D30-BD9A-CB77AD6FACB6}" cxnId="{058B0771-19F9-41CF-B6B4-EE8055743D01}" type="sibTrans">
      <dgm:prSet/>
      <dgm:spPr/>
      <dgm:t>
        <a:bodyPr/>
        <a:lstStyle/>
        <a:p>
          <a:endParaRPr lang="en-IN"/>
        </a:p>
      </dgm:t>
    </dgm:pt>
    <dgm:pt modelId="{60C1B2F1-450F-44B5-A07E-C3698E84EAE3}" type="pres">
      <dgm:prSet presAssocID="{2931C849-E5E7-49FE-977A-098D6E7BADDD}" presName="linear" presStyleCnt="0">
        <dgm:presLayoutVars>
          <dgm:animLvl val="lvl"/>
          <dgm:resizeHandles val="exact"/>
        </dgm:presLayoutVars>
      </dgm:prSet>
      <dgm:spPr/>
    </dgm:pt>
    <dgm:pt modelId="{1F1194E8-441B-4150-A412-E2648D6E46F1}" type="pres">
      <dgm:prSet presAssocID="{04D1836B-BB01-429A-BF52-05EBFD101CD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2ADED89-DE6B-4ED5-B9D5-88781C158D25}" type="pres">
      <dgm:prSet presAssocID="{8B4C772B-D457-4134-AAC6-9732110A0D4F}" presName="spacer" presStyleCnt="0"/>
      <dgm:spPr/>
    </dgm:pt>
    <dgm:pt modelId="{B3A6E517-48D7-4E92-8EA3-02ADF7616745}" type="pres">
      <dgm:prSet presAssocID="{870607E7-3DB0-44E2-927E-4533F3230D4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BFF300F-0347-45B3-ADF6-D76023F5141D}" type="pres">
      <dgm:prSet presAssocID="{870607E7-3DB0-44E2-927E-4533F3230D47}" presName="childText" presStyleLbl="revTx" presStyleIdx="0" presStyleCnt="2">
        <dgm:presLayoutVars>
          <dgm:bulletEnabled val="1"/>
        </dgm:presLayoutVars>
      </dgm:prSet>
      <dgm:spPr/>
    </dgm:pt>
    <dgm:pt modelId="{A8B4B09F-A2C7-4A66-97B1-37ECC5F5FD1B}" type="pres">
      <dgm:prSet presAssocID="{FB5E410B-C238-4FBF-BC5F-CE33C17107C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69B2E71-CC41-46A2-8B88-AD4F4A5B1174}" type="pres">
      <dgm:prSet presAssocID="{FB5E410B-C238-4FBF-BC5F-CE33C17107C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1C41106-68C2-416E-A400-68BF1414E931}" srcId="{2931C849-E5E7-49FE-977A-098D6E7BADDD}" destId="{FB5E410B-C238-4FBF-BC5F-CE33C17107C7}" srcOrd="2" destOrd="0" parTransId="{C0F1372B-ED5C-4287-9244-ECD2A7990FD9}" sibTransId="{DFA358CF-1DB0-4FA1-ADF7-B268E7036F1D}"/>
    <dgm:cxn modelId="{811F390F-52E8-4D0E-BAFE-5D091B66D7CB}" type="presOf" srcId="{EF01DD94-E529-4B5D-8870-A3054F457626}" destId="{969B2E71-CC41-46A2-8B88-AD4F4A5B1174}" srcOrd="0" destOrd="0" presId="urn:microsoft.com/office/officeart/2005/8/layout/vList2"/>
    <dgm:cxn modelId="{2F1C5F40-3DCB-43D6-89A8-A50A7F86569B}" srcId="{2931C849-E5E7-49FE-977A-098D6E7BADDD}" destId="{870607E7-3DB0-44E2-927E-4533F3230D47}" srcOrd="1" destOrd="0" parTransId="{0294D73D-AAAE-4361-953B-17CEB9497B43}" sibTransId="{3DCDDA6A-DA71-41CA-8AA2-36C6FEA8EA4C}"/>
    <dgm:cxn modelId="{058B0771-19F9-41CF-B6B4-EE8055743D01}" srcId="{FB5E410B-C238-4FBF-BC5F-CE33C17107C7}" destId="{EF01DD94-E529-4B5D-8870-A3054F457626}" srcOrd="0" destOrd="0" parTransId="{CC0E7583-F8F1-491E-AA5E-9A5D91C8FD55}" sibTransId="{18172BB9-E06C-4D30-BD9A-CB77AD6FACB6}"/>
    <dgm:cxn modelId="{7E4DAA82-10D7-4A34-90BE-8753478CFBF5}" type="presOf" srcId="{2931C849-E5E7-49FE-977A-098D6E7BADDD}" destId="{60C1B2F1-450F-44B5-A07E-C3698E84EAE3}" srcOrd="0" destOrd="0" presId="urn:microsoft.com/office/officeart/2005/8/layout/vList2"/>
    <dgm:cxn modelId="{7A201F97-E549-4416-B058-0D7A043487B2}" type="presOf" srcId="{FB5E410B-C238-4FBF-BC5F-CE33C17107C7}" destId="{A8B4B09F-A2C7-4A66-97B1-37ECC5F5FD1B}" srcOrd="0" destOrd="0" presId="urn:microsoft.com/office/officeart/2005/8/layout/vList2"/>
    <dgm:cxn modelId="{BF83CEB7-EFE6-4008-977C-F020E9C1AD25}" srcId="{2931C849-E5E7-49FE-977A-098D6E7BADDD}" destId="{04D1836B-BB01-429A-BF52-05EBFD101CDD}" srcOrd="0" destOrd="0" parTransId="{7840B619-851A-4577-853C-C325D6BF3FC2}" sibTransId="{8B4C772B-D457-4134-AAC6-9732110A0D4F}"/>
    <dgm:cxn modelId="{89E9D3C0-9D30-4D1D-86F6-FBA53CC84291}" type="presOf" srcId="{04D1836B-BB01-429A-BF52-05EBFD101CDD}" destId="{1F1194E8-441B-4150-A412-E2648D6E46F1}" srcOrd="0" destOrd="0" presId="urn:microsoft.com/office/officeart/2005/8/layout/vList2"/>
    <dgm:cxn modelId="{943CB2C2-2D34-4ADA-A746-D442BF0553E1}" type="presOf" srcId="{2E38C07F-14B6-458E-B4FD-2F2306BA3195}" destId="{8BFF300F-0347-45B3-ADF6-D76023F5141D}" srcOrd="0" destOrd="0" presId="urn:microsoft.com/office/officeart/2005/8/layout/vList2"/>
    <dgm:cxn modelId="{48E38DC7-0BA2-4CC0-876C-5B61DE11E7BE}" srcId="{870607E7-3DB0-44E2-927E-4533F3230D47}" destId="{2E38C07F-14B6-458E-B4FD-2F2306BA3195}" srcOrd="0" destOrd="0" parTransId="{14BF42E2-E006-44EE-AAD8-43680BA0CA6D}" sibTransId="{5711DF66-8B6E-4366-8E52-48EC81E9EFA9}"/>
    <dgm:cxn modelId="{376D03E3-0E56-4413-AEF8-2589BAE8C8E6}" type="presOf" srcId="{870607E7-3DB0-44E2-927E-4533F3230D47}" destId="{B3A6E517-48D7-4E92-8EA3-02ADF7616745}" srcOrd="0" destOrd="0" presId="urn:microsoft.com/office/officeart/2005/8/layout/vList2"/>
    <dgm:cxn modelId="{2A6FC84E-A803-4143-AF8A-46549D9A44A7}" type="presParOf" srcId="{60C1B2F1-450F-44B5-A07E-C3698E84EAE3}" destId="{1F1194E8-441B-4150-A412-E2648D6E46F1}" srcOrd="0" destOrd="0" presId="urn:microsoft.com/office/officeart/2005/8/layout/vList2"/>
    <dgm:cxn modelId="{588309D8-F853-4FC6-A4E2-E40C1BCDD0F2}" type="presParOf" srcId="{60C1B2F1-450F-44B5-A07E-C3698E84EAE3}" destId="{42ADED89-DE6B-4ED5-B9D5-88781C158D25}" srcOrd="1" destOrd="0" presId="urn:microsoft.com/office/officeart/2005/8/layout/vList2"/>
    <dgm:cxn modelId="{F5887271-06E7-4759-AFFE-DC945E02E1E6}" type="presParOf" srcId="{60C1B2F1-450F-44B5-A07E-C3698E84EAE3}" destId="{B3A6E517-48D7-4E92-8EA3-02ADF7616745}" srcOrd="2" destOrd="0" presId="urn:microsoft.com/office/officeart/2005/8/layout/vList2"/>
    <dgm:cxn modelId="{6F24B5C0-AA43-45E5-BA68-29912E79B4E7}" type="presParOf" srcId="{60C1B2F1-450F-44B5-A07E-C3698E84EAE3}" destId="{8BFF300F-0347-45B3-ADF6-D76023F5141D}" srcOrd="3" destOrd="0" presId="urn:microsoft.com/office/officeart/2005/8/layout/vList2"/>
    <dgm:cxn modelId="{83D161F2-77CA-46F2-BBB7-B7E492CECE60}" type="presParOf" srcId="{60C1B2F1-450F-44B5-A07E-C3698E84EAE3}" destId="{A8B4B09F-A2C7-4A66-97B1-37ECC5F5FD1B}" srcOrd="4" destOrd="0" presId="urn:microsoft.com/office/officeart/2005/8/layout/vList2"/>
    <dgm:cxn modelId="{404DB26B-F355-43B2-B5C3-823780407E5C}" type="presParOf" srcId="{60C1B2F1-450F-44B5-A07E-C3698E84EAE3}" destId="{969B2E71-CC41-46A2-8B88-AD4F4A5B117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9988826" cy="4351338"/>
        <a:chOff x="0" y="0"/>
        <a:chExt cx="9988826" cy="4351338"/>
      </a:xfrm>
    </dsp:grpSpPr>
    <dsp:sp modelId="{1F1194E8-441B-4150-A412-E2648D6E46F1}">
      <dsp:nvSpPr>
        <dsp:cNvPr id="3" name="Rounded Rectangle 2"/>
        <dsp:cNvSpPr/>
      </dsp:nvSpPr>
      <dsp:spPr bwMode="white">
        <a:xfrm>
          <a:off x="0" y="712307"/>
          <a:ext cx="9988826" cy="663575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4">
            <a:hueOff val="0"/>
            <a:satOff val="0"/>
            <a:lumOff val="0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99060" tIns="99060" rIns="99060" bIns="99060" anchor="ctr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Bitwise operators act on operands as if they were string of binary digits. </a:t>
          </a:r>
          <a:endParaRPr lang="en-IN"/>
        </a:p>
      </dsp:txBody>
      <dsp:txXfrm>
        <a:off x="0" y="712307"/>
        <a:ext cx="9988826" cy="663575"/>
      </dsp:txXfrm>
    </dsp:sp>
    <dsp:sp modelId="{B3A6E517-48D7-4E92-8EA3-02ADF7616745}">
      <dsp:nvSpPr>
        <dsp:cNvPr id="4" name="Rounded Rectangle 3"/>
        <dsp:cNvSpPr/>
      </dsp:nvSpPr>
      <dsp:spPr bwMode="white">
        <a:xfrm>
          <a:off x="0" y="1450761"/>
          <a:ext cx="9988826" cy="663575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4">
            <a:hueOff val="4890000"/>
            <a:satOff val="-20391"/>
            <a:lumOff val="4706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99060" tIns="99060" rIns="99060" bIns="99060" anchor="ctr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It operates bit by bit.</a:t>
          </a:r>
          <a:endParaRPr lang="en-IN"/>
        </a:p>
      </dsp:txBody>
      <dsp:txXfrm>
        <a:off x="0" y="1450761"/>
        <a:ext cx="9988826" cy="663575"/>
      </dsp:txXfrm>
    </dsp:sp>
    <dsp:sp modelId="{8BFF300F-0347-45B3-ADF6-D76023F5141D}">
      <dsp:nvSpPr>
        <dsp:cNvPr id="5" name="Rectangles 4"/>
        <dsp:cNvSpPr/>
      </dsp:nvSpPr>
      <dsp:spPr bwMode="white">
        <a:xfrm>
          <a:off x="0" y="2114336"/>
          <a:ext cx="9988826" cy="43056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317145" tIns="33020" rIns="184912" bIns="33020" anchor="t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dirty="0">
              <a:solidFill>
                <a:schemeClr val="tx1"/>
              </a:solidFill>
            </a:rPr>
            <a:t>2 is 10 in binary and 7 is 111.</a:t>
          </a:r>
          <a:endParaRPr lang="en-IN" dirty="0">
            <a:solidFill>
              <a:schemeClr val="tx1"/>
            </a:solidFill>
          </a:endParaRPr>
        </a:p>
      </dsp:txBody>
      <dsp:txXfrm>
        <a:off x="0" y="2114336"/>
        <a:ext cx="9988826" cy="430560"/>
      </dsp:txXfrm>
    </dsp:sp>
    <dsp:sp modelId="{A8B4B09F-A2C7-4A66-97B1-37ECC5F5FD1B}">
      <dsp:nvSpPr>
        <dsp:cNvPr id="6" name="Rounded Rectangle 5"/>
        <dsp:cNvSpPr/>
      </dsp:nvSpPr>
      <dsp:spPr bwMode="white">
        <a:xfrm>
          <a:off x="0" y="2544896"/>
          <a:ext cx="9988826" cy="663575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4">
            <a:hueOff val="9780000"/>
            <a:satOff val="-40783"/>
            <a:lumOff val="9412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99060" tIns="99060" rIns="99060" bIns="99060" anchor="ctr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In the table below: </a:t>
          </a:r>
          <a:endParaRPr lang="en-IN" dirty="0"/>
        </a:p>
      </dsp:txBody>
      <dsp:txXfrm>
        <a:off x="0" y="2544896"/>
        <a:ext cx="9988826" cy="663575"/>
      </dsp:txXfrm>
    </dsp:sp>
    <dsp:sp modelId="{969B2E71-CC41-46A2-8B88-AD4F4A5B1174}">
      <dsp:nvSpPr>
        <dsp:cNvPr id="7" name="Rectangles 6"/>
        <dsp:cNvSpPr/>
      </dsp:nvSpPr>
      <dsp:spPr bwMode="white">
        <a:xfrm>
          <a:off x="0" y="3208471"/>
          <a:ext cx="9988826" cy="43056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317145" tIns="33020" rIns="184912" bIns="33020" anchor="t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dirty="0">
              <a:solidFill>
                <a:schemeClr val="tx1"/>
              </a:solidFill>
            </a:rPr>
            <a:t>Let x = 10 (0000 1010 in binary) and y = 4 (0000 0100 in binary)</a:t>
          </a:r>
          <a:endParaRPr lang="en-IN" dirty="0">
            <a:solidFill>
              <a:schemeClr val="tx1"/>
            </a:solidFill>
          </a:endParaRPr>
        </a:p>
      </dsp:txBody>
      <dsp:txXfrm>
        <a:off x="0" y="3208471"/>
        <a:ext cx="9988826" cy="430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C776A-CEE8-4DF2-847A-05D471C6078B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63113-B0E3-4BB6-9BAD-6EEA6FA8F58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90265-0DFE-44E1-8D1B-F390B042468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EFE4F-1FA4-44C0-BEFB-18046B4A7A55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accent1">
              <a:lumMod val="50000"/>
            </a:schemeClr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652" y="3548091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3200" dirty="0"/>
              <a:t>Fall 2019</a:t>
            </a:r>
            <a:endParaRPr lang="en-IN" sz="3200" dirty="0"/>
          </a:p>
        </p:txBody>
      </p:sp>
      <p:pic>
        <p:nvPicPr>
          <p:cNvPr id="5" name="Picture 4" descr="A picture containing text&#10;&#10;Description automatically generated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32" b="7701"/>
          <a:stretch>
            <a:fillRect/>
          </a:stretch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2" name="Straight Connector 9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s 5"/>
          <p:cNvSpPr/>
          <p:nvPr/>
        </p:nvSpPr>
        <p:spPr>
          <a:xfrm>
            <a:off x="4966970" y="5610860"/>
            <a:ext cx="6532880" cy="101473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6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CS101, Dept. of CSE</a:t>
            </a:r>
            <a:endParaRPr lang="en-US" altLang="zh-CN" sz="6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 descr="RGIPT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" y="5692140"/>
            <a:ext cx="4519295" cy="93345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Example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8186" y="2327338"/>
            <a:ext cx="6543675" cy="2819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061" y="3737038"/>
            <a:ext cx="780189" cy="1325563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778760" y="3736975"/>
            <a:ext cx="3211195" cy="1344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Binary Representation of Decimal Numbers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1534" y="1930676"/>
            <a:ext cx="4095750" cy="3924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Binary Representation of Decimal Numbers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0" y="1690688"/>
            <a:ext cx="8686800" cy="4895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930965" y="1825625"/>
          <a:ext cx="998882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28320" y="1690688"/>
          <a:ext cx="8935359" cy="4266910"/>
        </p:xfrm>
        <a:graphic>
          <a:graphicData uri="http://schemas.openxmlformats.org/drawingml/2006/table">
            <a:tbl>
              <a:tblPr/>
              <a:tblGrid>
                <a:gridCol w="3712691"/>
                <a:gridCol w="5222668"/>
              </a:tblGrid>
              <a:tr h="261454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effectLst/>
                        </a:rPr>
                        <a:t>Operator</a:t>
                      </a:r>
                      <a:endParaRPr lang="en-IN" sz="2000" b="1" dirty="0">
                        <a:effectLst/>
                      </a:endParaRP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>
                          <a:effectLst/>
                        </a:rPr>
                        <a:t>Description</a:t>
                      </a:r>
                      <a:endParaRPr lang="en-IN" sz="2000" b="1">
                        <a:effectLst/>
                      </a:endParaRP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976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>
                          <a:effectLst/>
                        </a:rPr>
                        <a:t>&amp; Binary AND</a:t>
                      </a:r>
                      <a:endParaRPr lang="en-IN" sz="2000" b="1">
                        <a:effectLst/>
                      </a:endParaRP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Operator copies a bit to the result if it exists in both operands</a:t>
                      </a:r>
                      <a:endParaRPr lang="en-US" sz="2000" dirty="0">
                        <a:effectLst/>
                      </a:endParaRP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531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>
                          <a:effectLst/>
                        </a:rPr>
                        <a:t>| Binary OR</a:t>
                      </a:r>
                      <a:endParaRPr lang="en-IN" sz="2000" b="1">
                        <a:effectLst/>
                      </a:endParaRP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It copies a bit if it exists in either operand.</a:t>
                      </a:r>
                      <a:endParaRPr lang="en-US" sz="2000" dirty="0">
                        <a:effectLst/>
                      </a:endParaRP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6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effectLst/>
                        </a:rPr>
                        <a:t>^ Binary XOR</a:t>
                      </a:r>
                      <a:endParaRPr lang="en-IN" sz="2000" b="1" dirty="0">
                        <a:effectLst/>
                      </a:endParaRP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It copies the bit if it is set in one operand but not both.</a:t>
                      </a:r>
                      <a:endParaRPr lang="en-US" sz="2000" dirty="0">
                        <a:effectLst/>
                      </a:endParaRP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79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effectLst/>
                        </a:rPr>
                        <a:t>~ Binary Ones Complement</a:t>
                      </a:r>
                      <a:endParaRPr lang="en-IN" sz="2000" b="1" dirty="0">
                        <a:effectLst/>
                      </a:endParaRP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 dirty="0">
                          <a:effectLst/>
                        </a:rPr>
                        <a:t>It is unary and has the effect of 'flipping' bits.</a:t>
                      </a:r>
                      <a:endParaRPr lang="en-US" sz="2000" dirty="0">
                        <a:effectLst/>
                      </a:endParaRP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5686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effectLst/>
                        </a:rPr>
                        <a:t>&lt;&lt; Binary Left Shift</a:t>
                      </a:r>
                      <a:endParaRPr lang="en-IN" sz="2000" b="1" dirty="0">
                        <a:effectLst/>
                      </a:endParaRP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The left operands value is moved left by the number of bits specified by the right operand.</a:t>
                      </a:r>
                      <a:endParaRPr lang="en-US" sz="2000" dirty="0">
                        <a:effectLst/>
                      </a:endParaRP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5686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effectLst/>
                        </a:rPr>
                        <a:t>&gt;&gt; Binary Right Shift</a:t>
                      </a:r>
                      <a:endParaRPr lang="en-IN" sz="2000" b="1" dirty="0">
                        <a:effectLst/>
                      </a:endParaRP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The left operands value is moved right by the number of bits specified by the right operand.</a:t>
                      </a:r>
                      <a:endParaRPr lang="en-US" sz="2000" dirty="0">
                        <a:effectLst/>
                      </a:endParaRP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l="7045" t="37018" r="5963" b="15213"/>
          <a:stretch>
            <a:fillRect/>
          </a:stretch>
        </p:blipFill>
        <p:spPr>
          <a:xfrm>
            <a:off x="1802926" y="2271714"/>
            <a:ext cx="8586147" cy="36433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 AND OR</a:t>
            </a:r>
            <a:endParaRPr lang="en-IN" dirty="0"/>
          </a:p>
        </p:txBody>
      </p:sp>
      <p:grpSp>
        <p:nvGrpSpPr>
          <p:cNvPr id="13" name="Group 12"/>
          <p:cNvGrpSpPr/>
          <p:nvPr/>
        </p:nvGrpSpPr>
        <p:grpSpPr>
          <a:xfrm>
            <a:off x="838200" y="1827947"/>
            <a:ext cx="8894472" cy="2315898"/>
            <a:chOff x="838200" y="1827947"/>
            <a:chExt cx="6774711" cy="2315898"/>
          </a:xfrm>
        </p:grpSpPr>
        <p:sp>
          <p:nvSpPr>
            <p:cNvPr id="9" name="Freeform: Shape 8"/>
            <p:cNvSpPr/>
            <p:nvPr/>
          </p:nvSpPr>
          <p:spPr>
            <a:xfrm>
              <a:off x="838200" y="1827947"/>
              <a:ext cx="1621129" cy="2315898"/>
            </a:xfrm>
            <a:custGeom>
              <a:avLst/>
              <a:gdLst>
                <a:gd name="connsiteX0" fmla="*/ 0 w 2315897"/>
                <a:gd name="connsiteY0" fmla="*/ 0 h 1621128"/>
                <a:gd name="connsiteX1" fmla="*/ 1505333 w 2315897"/>
                <a:gd name="connsiteY1" fmla="*/ 0 h 1621128"/>
                <a:gd name="connsiteX2" fmla="*/ 2315897 w 2315897"/>
                <a:gd name="connsiteY2" fmla="*/ 810564 h 1621128"/>
                <a:gd name="connsiteX3" fmla="*/ 1505333 w 2315897"/>
                <a:gd name="connsiteY3" fmla="*/ 1621128 h 1621128"/>
                <a:gd name="connsiteX4" fmla="*/ 0 w 2315897"/>
                <a:gd name="connsiteY4" fmla="*/ 1621128 h 1621128"/>
                <a:gd name="connsiteX5" fmla="*/ 810564 w 2315897"/>
                <a:gd name="connsiteY5" fmla="*/ 810564 h 1621128"/>
                <a:gd name="connsiteX6" fmla="*/ 0 w 2315897"/>
                <a:gd name="connsiteY6" fmla="*/ 0 h 1621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5897" h="1621128">
                  <a:moveTo>
                    <a:pt x="2315896" y="0"/>
                  </a:moveTo>
                  <a:lnTo>
                    <a:pt x="2315896" y="1053733"/>
                  </a:lnTo>
                  <a:lnTo>
                    <a:pt x="1157949" y="1621128"/>
                  </a:lnTo>
                  <a:lnTo>
                    <a:pt x="1" y="1053733"/>
                  </a:lnTo>
                  <a:lnTo>
                    <a:pt x="1" y="0"/>
                  </a:lnTo>
                  <a:lnTo>
                    <a:pt x="1157949" y="567395"/>
                  </a:lnTo>
                  <a:lnTo>
                    <a:pt x="2315896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76" tIns="839139" rIns="28575" bIns="839140" numCol="1" spcCol="1270" anchor="ctr" anchorCtr="0">
              <a:noAutofit/>
            </a:bodyPr>
            <a:lstStyle/>
            <a:p>
              <a:pPr marL="0" marR="0" lvl="0" indent="0" algn="ctr" defTabSz="20002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sz="4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 &amp; 7 </a:t>
              </a:r>
              <a:endParaRPr kumimoji="0" lang="en-IN" sz="4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2459328" y="1827948"/>
              <a:ext cx="5153583" cy="1505333"/>
            </a:xfrm>
            <a:custGeom>
              <a:avLst/>
              <a:gdLst>
                <a:gd name="connsiteX0" fmla="*/ 250894 w 1505333"/>
                <a:gd name="connsiteY0" fmla="*/ 0 h 5153583"/>
                <a:gd name="connsiteX1" fmla="*/ 1254439 w 1505333"/>
                <a:gd name="connsiteY1" fmla="*/ 0 h 5153583"/>
                <a:gd name="connsiteX2" fmla="*/ 1505333 w 1505333"/>
                <a:gd name="connsiteY2" fmla="*/ 250894 h 5153583"/>
                <a:gd name="connsiteX3" fmla="*/ 1505333 w 1505333"/>
                <a:gd name="connsiteY3" fmla="*/ 5153583 h 5153583"/>
                <a:gd name="connsiteX4" fmla="*/ 1505333 w 1505333"/>
                <a:gd name="connsiteY4" fmla="*/ 5153583 h 5153583"/>
                <a:gd name="connsiteX5" fmla="*/ 0 w 1505333"/>
                <a:gd name="connsiteY5" fmla="*/ 5153583 h 5153583"/>
                <a:gd name="connsiteX6" fmla="*/ 0 w 1505333"/>
                <a:gd name="connsiteY6" fmla="*/ 5153583 h 5153583"/>
                <a:gd name="connsiteX7" fmla="*/ 0 w 1505333"/>
                <a:gd name="connsiteY7" fmla="*/ 250894 h 5153583"/>
                <a:gd name="connsiteX8" fmla="*/ 250894 w 1505333"/>
                <a:gd name="connsiteY8" fmla="*/ 0 h 5153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5333" h="5153583">
                  <a:moveTo>
                    <a:pt x="1505333" y="858948"/>
                  </a:moveTo>
                  <a:lnTo>
                    <a:pt x="1505333" y="4294635"/>
                  </a:lnTo>
                  <a:cubicBezTo>
                    <a:pt x="1505333" y="4769019"/>
                    <a:pt x="1472522" y="5153583"/>
                    <a:pt x="1432048" y="5153583"/>
                  </a:cubicBezTo>
                  <a:lnTo>
                    <a:pt x="0" y="5153583"/>
                  </a:lnTo>
                  <a:lnTo>
                    <a:pt x="0" y="5153583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32048" y="0"/>
                  </a:lnTo>
                  <a:cubicBezTo>
                    <a:pt x="1472522" y="0"/>
                    <a:pt x="1505333" y="384564"/>
                    <a:pt x="1505333" y="858948"/>
                  </a:cubicBez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464" tIns="87454" rIns="87454" bIns="87454" numCol="1" spcCol="1270" anchor="ctr" anchorCtr="0">
              <a:noAutofit/>
            </a:bodyPr>
            <a:lstStyle/>
            <a:p>
              <a:pPr marL="228600" marR="0" lvl="1" indent="-228600" algn="l" defTabSz="977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Same as </a:t>
              </a: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</a:t>
              </a: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&amp; </a:t>
              </a: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</a:t>
              </a:r>
              <a:endPara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228600" marR="0" lvl="1" indent="-228600" algn="l" defTabSz="977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This results in 101</a:t>
              </a:r>
              <a:endPara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228600" marR="0" lvl="1" indent="-228600" algn="l" defTabSz="977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Which is binary for 5. </a:t>
              </a:r>
              <a:endPara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38200" y="3858742"/>
            <a:ext cx="8894472" cy="2315898"/>
            <a:chOff x="838200" y="3858742"/>
            <a:chExt cx="6774711" cy="2315898"/>
          </a:xfrm>
        </p:grpSpPr>
        <p:sp>
          <p:nvSpPr>
            <p:cNvPr id="11" name="Freeform: Shape 10"/>
            <p:cNvSpPr/>
            <p:nvPr/>
          </p:nvSpPr>
          <p:spPr>
            <a:xfrm>
              <a:off x="838200" y="3858742"/>
              <a:ext cx="1621129" cy="2315898"/>
            </a:xfrm>
            <a:custGeom>
              <a:avLst/>
              <a:gdLst>
                <a:gd name="connsiteX0" fmla="*/ 0 w 2315897"/>
                <a:gd name="connsiteY0" fmla="*/ 0 h 1621128"/>
                <a:gd name="connsiteX1" fmla="*/ 1505333 w 2315897"/>
                <a:gd name="connsiteY1" fmla="*/ 0 h 1621128"/>
                <a:gd name="connsiteX2" fmla="*/ 2315897 w 2315897"/>
                <a:gd name="connsiteY2" fmla="*/ 810564 h 1621128"/>
                <a:gd name="connsiteX3" fmla="*/ 1505333 w 2315897"/>
                <a:gd name="connsiteY3" fmla="*/ 1621128 h 1621128"/>
                <a:gd name="connsiteX4" fmla="*/ 0 w 2315897"/>
                <a:gd name="connsiteY4" fmla="*/ 1621128 h 1621128"/>
                <a:gd name="connsiteX5" fmla="*/ 810564 w 2315897"/>
                <a:gd name="connsiteY5" fmla="*/ 810564 h 1621128"/>
                <a:gd name="connsiteX6" fmla="*/ 0 w 2315897"/>
                <a:gd name="connsiteY6" fmla="*/ 0 h 1621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5897" h="1621128">
                  <a:moveTo>
                    <a:pt x="2315896" y="0"/>
                  </a:moveTo>
                  <a:lnTo>
                    <a:pt x="2315896" y="1053733"/>
                  </a:lnTo>
                  <a:lnTo>
                    <a:pt x="1157949" y="1621128"/>
                  </a:lnTo>
                  <a:lnTo>
                    <a:pt x="1" y="1053733"/>
                  </a:lnTo>
                  <a:lnTo>
                    <a:pt x="1" y="0"/>
                  </a:lnTo>
                  <a:lnTo>
                    <a:pt x="1157949" y="567395"/>
                  </a:lnTo>
                  <a:lnTo>
                    <a:pt x="2315896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76" tIns="839139" rIns="28575" bIns="839140" numCol="1" spcCol="1270" anchor="ctr" anchorCtr="0">
              <a:noAutofit/>
            </a:bodyPr>
            <a:lstStyle/>
            <a:p>
              <a:pPr marL="0" marR="0" lvl="0" indent="0" algn="ctr" defTabSz="20002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sz="4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 | 8</a:t>
              </a:r>
              <a:endParaRPr kumimoji="0" lang="en-IN" sz="4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2459328" y="3858742"/>
              <a:ext cx="5153583" cy="1505333"/>
            </a:xfrm>
            <a:custGeom>
              <a:avLst/>
              <a:gdLst>
                <a:gd name="connsiteX0" fmla="*/ 250894 w 1505333"/>
                <a:gd name="connsiteY0" fmla="*/ 0 h 5153583"/>
                <a:gd name="connsiteX1" fmla="*/ 1254439 w 1505333"/>
                <a:gd name="connsiteY1" fmla="*/ 0 h 5153583"/>
                <a:gd name="connsiteX2" fmla="*/ 1505333 w 1505333"/>
                <a:gd name="connsiteY2" fmla="*/ 250894 h 5153583"/>
                <a:gd name="connsiteX3" fmla="*/ 1505333 w 1505333"/>
                <a:gd name="connsiteY3" fmla="*/ 5153583 h 5153583"/>
                <a:gd name="connsiteX4" fmla="*/ 1505333 w 1505333"/>
                <a:gd name="connsiteY4" fmla="*/ 5153583 h 5153583"/>
                <a:gd name="connsiteX5" fmla="*/ 0 w 1505333"/>
                <a:gd name="connsiteY5" fmla="*/ 5153583 h 5153583"/>
                <a:gd name="connsiteX6" fmla="*/ 0 w 1505333"/>
                <a:gd name="connsiteY6" fmla="*/ 5153583 h 5153583"/>
                <a:gd name="connsiteX7" fmla="*/ 0 w 1505333"/>
                <a:gd name="connsiteY7" fmla="*/ 250894 h 5153583"/>
                <a:gd name="connsiteX8" fmla="*/ 250894 w 1505333"/>
                <a:gd name="connsiteY8" fmla="*/ 0 h 5153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5333" h="5153583">
                  <a:moveTo>
                    <a:pt x="1505333" y="858948"/>
                  </a:moveTo>
                  <a:lnTo>
                    <a:pt x="1505333" y="4294635"/>
                  </a:lnTo>
                  <a:cubicBezTo>
                    <a:pt x="1505333" y="4769019"/>
                    <a:pt x="1472522" y="5153583"/>
                    <a:pt x="1432048" y="5153583"/>
                  </a:cubicBezTo>
                  <a:lnTo>
                    <a:pt x="0" y="5153583"/>
                  </a:lnTo>
                  <a:lnTo>
                    <a:pt x="0" y="5153583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32048" y="0"/>
                  </a:lnTo>
                  <a:cubicBezTo>
                    <a:pt x="1472522" y="0"/>
                    <a:pt x="1505333" y="384564"/>
                    <a:pt x="1505333" y="858948"/>
                  </a:cubicBez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464" tIns="87454" rIns="87454" bIns="87454" numCol="1" spcCol="1270" anchor="ctr" anchorCtr="0">
              <a:noAutofit/>
            </a:bodyPr>
            <a:lstStyle/>
            <a:p>
              <a:pPr marL="228600" marR="0" lvl="1" indent="-228600" algn="l" defTabSz="977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Binary for 4 is 0100, and that for 8 is 1000.</a:t>
              </a:r>
              <a:endPara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228600" marR="0" lvl="1" indent="-228600" algn="l" defTabSz="977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After operation, output is 1100</a:t>
              </a:r>
              <a:endPara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228600" marR="0" lvl="1" indent="-228600" algn="l" defTabSz="977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Which is binary for 12. </a:t>
              </a:r>
              <a:endPara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 AND OR XOR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5379" y="2492010"/>
            <a:ext cx="1562100" cy="1143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349" y="2549160"/>
            <a:ext cx="2400300" cy="11620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532" y="2572351"/>
            <a:ext cx="1476375" cy="10858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379" y="4802464"/>
            <a:ext cx="1390650" cy="4286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0704" y="5258294"/>
            <a:ext cx="609600" cy="333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947"/>
          </a:xfrm>
        </p:spPr>
        <p:txBody>
          <a:bodyPr/>
          <a:lstStyle/>
          <a:p>
            <a:r>
              <a:rPr lang="en-US" dirty="0"/>
              <a:t>Shift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957"/>
            <a:ext cx="383446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Left Shift (&lt;&lt;)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1486" y="1990863"/>
            <a:ext cx="2228850" cy="3819525"/>
          </a:xfrm>
          <a:prstGeom prst="rect">
            <a:avLst/>
          </a:prstGeom>
        </p:spPr>
      </p:pic>
      <p:sp>
        <p:nvSpPr>
          <p:cNvPr id="5" name="Content Placeholder 2"/>
          <p:cNvSpPr txBox="1"/>
          <p:nvPr/>
        </p:nvSpPr>
        <p:spPr>
          <a:xfrm>
            <a:off x="7760515" y="1653461"/>
            <a:ext cx="38344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Right Shift (&gt;&gt;)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947"/>
          </a:xfrm>
        </p:spPr>
        <p:txBody>
          <a:bodyPr/>
          <a:lstStyle/>
          <a:p>
            <a:r>
              <a:rPr lang="en-US" dirty="0"/>
              <a:t>Operator Precedence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425149" y="1237364"/>
          <a:ext cx="8126186" cy="5527860"/>
        </p:xfrm>
        <a:graphic>
          <a:graphicData uri="http://schemas.openxmlformats.org/drawingml/2006/table">
            <a:tbl>
              <a:tblPr firstRow="1" bandRow="1"/>
              <a:tblGrid>
                <a:gridCol w="3513407"/>
                <a:gridCol w="4612779"/>
              </a:tblGrid>
              <a:tr h="38123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Operators</a:t>
                      </a:r>
                      <a:endParaRPr lang="en-US" sz="1600" b="0" dirty="0">
                        <a:effectLst/>
                      </a:endParaRPr>
                    </a:p>
                  </a:txBody>
                  <a:tcPr marL="70175" marR="56140" marT="105261" marB="98244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Meaning</a:t>
                      </a:r>
                      <a:endParaRPr lang="en-US" sz="1600" b="0">
                        <a:effectLst/>
                      </a:endParaRPr>
                    </a:p>
                  </a:txBody>
                  <a:tcPr marL="70175" marR="56140" marT="105261" marB="98244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</a:tr>
              <a:tr h="321435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()</a:t>
                      </a:r>
                      <a:endParaRPr lang="en-US" sz="1600" dirty="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Parentheses</a:t>
                      </a:r>
                      <a:endParaRPr lang="en-US" sz="160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1435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**</a:t>
                      </a:r>
                      <a:endParaRPr lang="en-US" sz="1600" dirty="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Exponent</a:t>
                      </a:r>
                      <a:endParaRPr lang="en-US" sz="160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1435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+x, -x, ~x</a:t>
                      </a:r>
                      <a:endParaRPr lang="en-US" sz="1600" dirty="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Unary plus, Unary minus, Bitwise NOT</a:t>
                      </a:r>
                      <a:endParaRPr lang="en-US" sz="160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6772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*, /, //, %</a:t>
                      </a:r>
                      <a:endParaRPr lang="en-US" sz="1600" dirty="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Multiplication, Division, Floor division, Modulus</a:t>
                      </a:r>
                      <a:endParaRPr lang="en-US" sz="160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1435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+, -</a:t>
                      </a:r>
                      <a:endParaRPr lang="en-US" sz="1600" dirty="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Addition, Subtraction</a:t>
                      </a:r>
                      <a:endParaRPr lang="en-US" sz="160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1435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&lt;&lt;, &gt;&gt;</a:t>
                      </a:r>
                      <a:endParaRPr lang="en-US" sz="1600" dirty="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Bitwise shift operators</a:t>
                      </a:r>
                      <a:endParaRPr lang="en-US" sz="160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1435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&amp;</a:t>
                      </a:r>
                      <a:endParaRPr lang="en-US" sz="1600" dirty="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Bitwise AND</a:t>
                      </a:r>
                      <a:endParaRPr lang="en-US" sz="160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1435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^</a:t>
                      </a:r>
                      <a:endParaRPr lang="en-US" sz="1600" dirty="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Bitwise XOR</a:t>
                      </a:r>
                      <a:endParaRPr lang="en-US" sz="160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1435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|</a:t>
                      </a:r>
                      <a:endParaRPr lang="en-US" sz="1600" dirty="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Bitwise OR</a:t>
                      </a:r>
                      <a:endParaRPr lang="en-US" sz="160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4851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==, !=, &gt;, &gt;=, &lt;, &lt;=, in, not in</a:t>
                      </a:r>
                      <a:endParaRPr lang="en-US" sz="1600" dirty="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Comparisions</a:t>
                      </a:r>
                      <a:r>
                        <a:rPr lang="en-US" sz="1600" dirty="0">
                          <a:effectLst/>
                        </a:rPr>
                        <a:t>,  Membership operators</a:t>
                      </a:r>
                      <a:endParaRPr lang="en-US" sz="1600" dirty="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1435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not</a:t>
                      </a:r>
                      <a:endParaRPr lang="en-US" sz="1600" dirty="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Logical NOT</a:t>
                      </a:r>
                      <a:endParaRPr lang="en-US" sz="160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1435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and</a:t>
                      </a:r>
                      <a:endParaRPr lang="en-US" sz="1600" dirty="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Logical AND</a:t>
                      </a:r>
                      <a:endParaRPr lang="en-US" sz="160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1435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or</a:t>
                      </a:r>
                      <a:endParaRPr lang="en-US" sz="1600" dirty="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Logical OR</a:t>
                      </a:r>
                      <a:endParaRPr lang="en-US" sz="1600" dirty="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Boolean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113" y="1785869"/>
            <a:ext cx="10906539" cy="4853470"/>
          </a:xfrm>
        </p:spPr>
        <p:txBody>
          <a:bodyPr>
            <a:normAutofit/>
          </a:bodyPr>
          <a:lstStyle/>
          <a:p>
            <a:pPr algn="l"/>
            <a:r>
              <a:rPr lang="en-IN" b="0" i="0" u="none" strike="noStrike" baseline="0" dirty="0"/>
              <a:t>The </a:t>
            </a:r>
            <a:r>
              <a:rPr lang="en-IN" b="1" i="0" u="none" strike="noStrike" baseline="0" dirty="0"/>
              <a:t>Boolean data type </a:t>
            </a:r>
            <a:r>
              <a:rPr lang="en-IN" b="0" i="0" u="none" strike="noStrike" baseline="0" dirty="0"/>
              <a:t>contains two Boolean values, denoted as </a:t>
            </a:r>
            <a:r>
              <a:rPr lang="en-IN" b="1" i="0" u="none" strike="noStrike" baseline="0" dirty="0"/>
              <a:t>True </a:t>
            </a:r>
            <a:r>
              <a:rPr lang="en-IN" b="0" i="0" u="none" strike="noStrike" baseline="0" dirty="0"/>
              <a:t>and </a:t>
            </a:r>
            <a:r>
              <a:rPr lang="en-IN" b="1" i="0" u="none" strike="noStrike" baseline="0" dirty="0"/>
              <a:t>False </a:t>
            </a:r>
            <a:r>
              <a:rPr lang="en-IN" b="0" i="0" u="none" strike="noStrike" baseline="0" dirty="0"/>
              <a:t>in Python.</a:t>
            </a:r>
            <a:endParaRPr lang="en-IN" b="0" i="0" u="none" strike="noStrike" baseline="0" dirty="0"/>
          </a:p>
          <a:p>
            <a:pPr algn="l"/>
            <a:r>
              <a:rPr lang="en-IN" b="0" i="0" u="none" strike="noStrike" baseline="0" dirty="0"/>
              <a:t>A </a:t>
            </a:r>
            <a:r>
              <a:rPr lang="en-IN" b="1" i="0" u="none" strike="noStrike" baseline="0" dirty="0"/>
              <a:t>Boolean expression </a:t>
            </a:r>
            <a:r>
              <a:rPr lang="en-IN" b="0" i="0" u="none" strike="noStrike" baseline="0" dirty="0"/>
              <a:t>is an expression that evaluates to a Boolean value.</a:t>
            </a:r>
            <a:endParaRPr lang="en-IN" b="0" i="0" u="none" strike="noStrike" baseline="0" dirty="0"/>
          </a:p>
          <a:p>
            <a:pPr algn="l"/>
            <a:r>
              <a:rPr lang="en-IN" b="0" i="0" u="none" strike="noStrike" baseline="0" dirty="0"/>
              <a:t>Boolean expressions are used to denote the conditions for selection and iterative control statements.</a:t>
            </a:r>
            <a:endParaRPr lang="en-IN"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42530" y="1959156"/>
            <a:ext cx="7056970" cy="978352"/>
            <a:chOff x="842530" y="1959156"/>
            <a:chExt cx="7056970" cy="978352"/>
          </a:xfrm>
        </p:grpSpPr>
        <p:sp>
          <p:nvSpPr>
            <p:cNvPr id="11" name="Freeform: Shape 10"/>
            <p:cNvSpPr/>
            <p:nvPr/>
          </p:nvSpPr>
          <p:spPr>
            <a:xfrm>
              <a:off x="4050244" y="2402612"/>
              <a:ext cx="641542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641542" y="45720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: Shape 11"/>
            <p:cNvSpPr/>
            <p:nvPr/>
          </p:nvSpPr>
          <p:spPr>
            <a:xfrm>
              <a:off x="842530" y="1959156"/>
              <a:ext cx="3207713" cy="978352"/>
            </a:xfrm>
            <a:custGeom>
              <a:avLst/>
              <a:gdLst>
                <a:gd name="connsiteX0" fmla="*/ 0 w 3207713"/>
                <a:gd name="connsiteY0" fmla="*/ 0 h 978352"/>
                <a:gd name="connsiteX1" fmla="*/ 3207713 w 3207713"/>
                <a:gd name="connsiteY1" fmla="*/ 0 h 978352"/>
                <a:gd name="connsiteX2" fmla="*/ 3207713 w 3207713"/>
                <a:gd name="connsiteY2" fmla="*/ 978352 h 978352"/>
                <a:gd name="connsiteX3" fmla="*/ 0 w 3207713"/>
                <a:gd name="connsiteY3" fmla="*/ 978352 h 978352"/>
                <a:gd name="connsiteX4" fmla="*/ 0 w 3207713"/>
                <a:gd name="connsiteY4" fmla="*/ 0 h 97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7713" h="978352">
                  <a:moveTo>
                    <a:pt x="0" y="0"/>
                  </a:moveTo>
                  <a:lnTo>
                    <a:pt x="3207713" y="0"/>
                  </a:lnTo>
                  <a:lnTo>
                    <a:pt x="3207713" y="978352"/>
                  </a:lnTo>
                  <a:lnTo>
                    <a:pt x="0" y="978352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Explicit Data Conversion </a:t>
              </a:r>
              <a:endParaRPr kumimoji="0" lang="en-I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4691787" y="1959156"/>
              <a:ext cx="3207713" cy="978352"/>
            </a:xfrm>
            <a:custGeom>
              <a:avLst/>
              <a:gdLst>
                <a:gd name="connsiteX0" fmla="*/ 0 w 3207713"/>
                <a:gd name="connsiteY0" fmla="*/ 0 h 978352"/>
                <a:gd name="connsiteX1" fmla="*/ 3207713 w 3207713"/>
                <a:gd name="connsiteY1" fmla="*/ 0 h 978352"/>
                <a:gd name="connsiteX2" fmla="*/ 3207713 w 3207713"/>
                <a:gd name="connsiteY2" fmla="*/ 978352 h 978352"/>
                <a:gd name="connsiteX3" fmla="*/ 0 w 3207713"/>
                <a:gd name="connsiteY3" fmla="*/ 978352 h 978352"/>
                <a:gd name="connsiteX4" fmla="*/ 0 w 3207713"/>
                <a:gd name="connsiteY4" fmla="*/ 0 h 97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7713" h="978352">
                  <a:moveTo>
                    <a:pt x="0" y="0"/>
                  </a:moveTo>
                  <a:lnTo>
                    <a:pt x="3207713" y="0"/>
                  </a:lnTo>
                  <a:lnTo>
                    <a:pt x="3207713" y="978352"/>
                  </a:lnTo>
                  <a:lnTo>
                    <a:pt x="0" y="978352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 saw this earlier with the </a:t>
              </a:r>
              <a:r>
                <a:rPr kumimoji="0" lang="en-US" sz="16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</a:t>
              </a:r>
              <a:r>
                <a:rPr kumimoji="0" lang="en-US" sz="16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float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and </a:t>
              </a:r>
              <a:r>
                <a:rPr kumimoji="0" lang="en-US" sz="16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built-in functions</a:t>
              </a:r>
              <a:endParaRPr kumimoji="0" lang="en-I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42530" y="2648814"/>
            <a:ext cx="10906226" cy="3736986"/>
            <a:chOff x="842530" y="2648814"/>
            <a:chExt cx="10906226" cy="3736986"/>
          </a:xfrm>
        </p:grpSpPr>
        <p:sp>
          <p:nvSpPr>
            <p:cNvPr id="6" name="Freeform: Shape 5"/>
            <p:cNvSpPr/>
            <p:nvPr/>
          </p:nvSpPr>
          <p:spPr>
            <a:xfrm>
              <a:off x="7899500" y="5850905"/>
              <a:ext cx="641542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641542" y="45720"/>
                  </a:lnTo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: Shape 6"/>
            <p:cNvSpPr/>
            <p:nvPr/>
          </p:nvSpPr>
          <p:spPr>
            <a:xfrm>
              <a:off x="4050244" y="4862137"/>
              <a:ext cx="641542" cy="103448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320771" y="0"/>
                  </a:lnTo>
                  <a:lnTo>
                    <a:pt x="320771" y="1034487"/>
                  </a:lnTo>
                  <a:lnTo>
                    <a:pt x="641542" y="1034487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: Shape 7"/>
            <p:cNvSpPr/>
            <p:nvPr/>
          </p:nvSpPr>
          <p:spPr>
            <a:xfrm>
              <a:off x="7899500" y="3827649"/>
              <a:ext cx="641542" cy="6896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320771" y="0"/>
                  </a:lnTo>
                  <a:lnTo>
                    <a:pt x="320771" y="689658"/>
                  </a:lnTo>
                  <a:lnTo>
                    <a:pt x="641542" y="689658"/>
                  </a:lnTo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: Shape 8"/>
            <p:cNvSpPr/>
            <p:nvPr/>
          </p:nvSpPr>
          <p:spPr>
            <a:xfrm>
              <a:off x="7899500" y="3137991"/>
              <a:ext cx="641542" cy="6896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689658"/>
                  </a:moveTo>
                  <a:lnTo>
                    <a:pt x="320771" y="689658"/>
                  </a:lnTo>
                  <a:lnTo>
                    <a:pt x="320771" y="0"/>
                  </a:lnTo>
                  <a:lnTo>
                    <a:pt x="641542" y="0"/>
                  </a:lnTo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: Shape 9"/>
            <p:cNvSpPr/>
            <p:nvPr/>
          </p:nvSpPr>
          <p:spPr>
            <a:xfrm>
              <a:off x="4050244" y="3827649"/>
              <a:ext cx="641542" cy="103448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034487"/>
                  </a:moveTo>
                  <a:lnTo>
                    <a:pt x="320771" y="1034487"/>
                  </a:lnTo>
                  <a:lnTo>
                    <a:pt x="320771" y="0"/>
                  </a:lnTo>
                  <a:lnTo>
                    <a:pt x="641542" y="0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: Shape 13"/>
            <p:cNvSpPr/>
            <p:nvPr/>
          </p:nvSpPr>
          <p:spPr>
            <a:xfrm>
              <a:off x="842530" y="4372961"/>
              <a:ext cx="3207713" cy="978352"/>
            </a:xfrm>
            <a:custGeom>
              <a:avLst/>
              <a:gdLst>
                <a:gd name="connsiteX0" fmla="*/ 0 w 3207713"/>
                <a:gd name="connsiteY0" fmla="*/ 0 h 978352"/>
                <a:gd name="connsiteX1" fmla="*/ 3207713 w 3207713"/>
                <a:gd name="connsiteY1" fmla="*/ 0 h 978352"/>
                <a:gd name="connsiteX2" fmla="*/ 3207713 w 3207713"/>
                <a:gd name="connsiteY2" fmla="*/ 978352 h 978352"/>
                <a:gd name="connsiteX3" fmla="*/ 0 w 3207713"/>
                <a:gd name="connsiteY3" fmla="*/ 978352 h 978352"/>
                <a:gd name="connsiteX4" fmla="*/ 0 w 3207713"/>
                <a:gd name="connsiteY4" fmla="*/ 0 h 97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7713" h="978352">
                  <a:moveTo>
                    <a:pt x="0" y="0"/>
                  </a:moveTo>
                  <a:lnTo>
                    <a:pt x="3207713" y="0"/>
                  </a:lnTo>
                  <a:lnTo>
                    <a:pt x="3207713" y="978352"/>
                  </a:lnTo>
                  <a:lnTo>
                    <a:pt x="0" y="978352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Implicit Data Conversion</a:t>
              </a:r>
              <a:endParaRPr kumimoji="0" lang="en-I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4691787" y="3338473"/>
              <a:ext cx="3207713" cy="978352"/>
            </a:xfrm>
            <a:custGeom>
              <a:avLst/>
              <a:gdLst>
                <a:gd name="connsiteX0" fmla="*/ 0 w 3207713"/>
                <a:gd name="connsiteY0" fmla="*/ 0 h 978352"/>
                <a:gd name="connsiteX1" fmla="*/ 3207713 w 3207713"/>
                <a:gd name="connsiteY1" fmla="*/ 0 h 978352"/>
                <a:gd name="connsiteX2" fmla="*/ 3207713 w 3207713"/>
                <a:gd name="connsiteY2" fmla="*/ 978352 h 978352"/>
                <a:gd name="connsiteX3" fmla="*/ 0 w 3207713"/>
                <a:gd name="connsiteY3" fmla="*/ 978352 h 978352"/>
                <a:gd name="connsiteX4" fmla="*/ 0 w 3207713"/>
                <a:gd name="connsiteY4" fmla="*/ 0 h 97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7713" h="978352">
                  <a:moveTo>
                    <a:pt x="0" y="0"/>
                  </a:moveTo>
                  <a:lnTo>
                    <a:pt x="3207713" y="0"/>
                  </a:lnTo>
                  <a:lnTo>
                    <a:pt x="3207713" y="978352"/>
                  </a:lnTo>
                  <a:lnTo>
                    <a:pt x="0" y="978352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Takes place </a:t>
              </a:r>
              <a:r>
                <a:rPr kumimoji="0" lang="en-US" sz="16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automatically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during run time between </a:t>
              </a:r>
              <a:r>
                <a:rPr kumimoji="0" lang="en-US" sz="16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ONLY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numeric values</a:t>
              </a:r>
              <a:endParaRPr kumimoji="0" lang="en-I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8541043" y="2648814"/>
              <a:ext cx="3207713" cy="978352"/>
            </a:xfrm>
            <a:custGeom>
              <a:avLst/>
              <a:gdLst>
                <a:gd name="connsiteX0" fmla="*/ 0 w 3207713"/>
                <a:gd name="connsiteY0" fmla="*/ 0 h 978352"/>
                <a:gd name="connsiteX1" fmla="*/ 3207713 w 3207713"/>
                <a:gd name="connsiteY1" fmla="*/ 0 h 978352"/>
                <a:gd name="connsiteX2" fmla="*/ 3207713 w 3207713"/>
                <a:gd name="connsiteY2" fmla="*/ 978352 h 978352"/>
                <a:gd name="connsiteX3" fmla="*/ 0 w 3207713"/>
                <a:gd name="connsiteY3" fmla="*/ 978352 h 978352"/>
                <a:gd name="connsiteX4" fmla="*/ 0 w 3207713"/>
                <a:gd name="connsiteY4" fmla="*/ 0 h 97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7713" h="978352">
                  <a:moveTo>
                    <a:pt x="0" y="0"/>
                  </a:moveTo>
                  <a:lnTo>
                    <a:pt x="3207713" y="0"/>
                  </a:lnTo>
                  <a:lnTo>
                    <a:pt x="3207713" y="978352"/>
                  </a:lnTo>
                  <a:lnTo>
                    <a:pt x="0" y="978352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E.g., Adding a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float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and an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integer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will automatically result in a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float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value</a:t>
              </a:r>
              <a:endPara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8541043" y="4028131"/>
              <a:ext cx="3207713" cy="978352"/>
            </a:xfrm>
            <a:custGeom>
              <a:avLst/>
              <a:gdLst>
                <a:gd name="connsiteX0" fmla="*/ 0 w 3207713"/>
                <a:gd name="connsiteY0" fmla="*/ 0 h 978352"/>
                <a:gd name="connsiteX1" fmla="*/ 3207713 w 3207713"/>
                <a:gd name="connsiteY1" fmla="*/ 0 h 978352"/>
                <a:gd name="connsiteX2" fmla="*/ 3207713 w 3207713"/>
                <a:gd name="connsiteY2" fmla="*/ 978352 h 978352"/>
                <a:gd name="connsiteX3" fmla="*/ 0 w 3207713"/>
                <a:gd name="connsiteY3" fmla="*/ 978352 h 978352"/>
                <a:gd name="connsiteX4" fmla="*/ 0 w 3207713"/>
                <a:gd name="connsiteY4" fmla="*/ 0 h 97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7713" h="978352">
                  <a:moveTo>
                    <a:pt x="0" y="0"/>
                  </a:moveTo>
                  <a:lnTo>
                    <a:pt x="3207713" y="0"/>
                  </a:lnTo>
                  <a:lnTo>
                    <a:pt x="3207713" y="978352"/>
                  </a:lnTo>
                  <a:lnTo>
                    <a:pt x="0" y="978352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E.g., Adding a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string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and an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integer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(or a float) will result in an </a:t>
              </a: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error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since string is not numeric</a:t>
              </a:r>
              <a:endPara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4691787" y="5407448"/>
              <a:ext cx="3207713" cy="978352"/>
            </a:xfrm>
            <a:custGeom>
              <a:avLst/>
              <a:gdLst>
                <a:gd name="connsiteX0" fmla="*/ 0 w 3207713"/>
                <a:gd name="connsiteY0" fmla="*/ 0 h 978352"/>
                <a:gd name="connsiteX1" fmla="*/ 3207713 w 3207713"/>
                <a:gd name="connsiteY1" fmla="*/ 0 h 978352"/>
                <a:gd name="connsiteX2" fmla="*/ 3207713 w 3207713"/>
                <a:gd name="connsiteY2" fmla="*/ 978352 h 978352"/>
                <a:gd name="connsiteX3" fmla="*/ 0 w 3207713"/>
                <a:gd name="connsiteY3" fmla="*/ 978352 h 978352"/>
                <a:gd name="connsiteX4" fmla="*/ 0 w 3207713"/>
                <a:gd name="connsiteY4" fmla="*/ 0 h 97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7713" h="978352">
                  <a:moveTo>
                    <a:pt x="0" y="0"/>
                  </a:moveTo>
                  <a:lnTo>
                    <a:pt x="3207713" y="0"/>
                  </a:lnTo>
                  <a:lnTo>
                    <a:pt x="3207713" y="978352"/>
                  </a:lnTo>
                  <a:lnTo>
                    <a:pt x="0" y="978352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Applies </a:t>
              </a:r>
              <a:r>
                <a:rPr kumimoji="0" lang="en-US" sz="16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type promotion 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 avoid loss of information</a:t>
              </a:r>
              <a:endParaRPr kumimoji="0" lang="en-I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8541043" y="5407448"/>
              <a:ext cx="3207713" cy="978352"/>
            </a:xfrm>
            <a:custGeom>
              <a:avLst/>
              <a:gdLst>
                <a:gd name="connsiteX0" fmla="*/ 0 w 3207713"/>
                <a:gd name="connsiteY0" fmla="*/ 0 h 978352"/>
                <a:gd name="connsiteX1" fmla="*/ 3207713 w 3207713"/>
                <a:gd name="connsiteY1" fmla="*/ 0 h 978352"/>
                <a:gd name="connsiteX2" fmla="*/ 3207713 w 3207713"/>
                <a:gd name="connsiteY2" fmla="*/ 978352 h 978352"/>
                <a:gd name="connsiteX3" fmla="*/ 0 w 3207713"/>
                <a:gd name="connsiteY3" fmla="*/ 978352 h 978352"/>
                <a:gd name="connsiteX4" fmla="*/ 0 w 3207713"/>
                <a:gd name="connsiteY4" fmla="*/ 0 h 97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7713" h="978352">
                  <a:moveTo>
                    <a:pt x="0" y="0"/>
                  </a:moveTo>
                  <a:lnTo>
                    <a:pt x="3207713" y="0"/>
                  </a:lnTo>
                  <a:lnTo>
                    <a:pt x="3207713" y="978352"/>
                  </a:lnTo>
                  <a:lnTo>
                    <a:pt x="0" y="978352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Conversion goes from integer to float (e.g., upon adding a float and an integer) and not vice versa so as the fractional part of the float is not lost    </a:t>
              </a:r>
              <a:endParaRPr kumimoji="0" lang="en-I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CONVERSION</a:t>
            </a:r>
            <a:br>
              <a:rPr lang="en-US" dirty="0"/>
            </a:br>
            <a:r>
              <a:rPr lang="en-US" dirty="0"/>
              <a:t>Explicit and Implicit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Relational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113" y="1785869"/>
            <a:ext cx="10906539" cy="4853470"/>
          </a:xfrm>
        </p:spPr>
        <p:txBody>
          <a:bodyPr>
            <a:normAutofit/>
          </a:bodyPr>
          <a:lstStyle/>
          <a:p>
            <a:pPr algn="l"/>
            <a:r>
              <a:rPr lang="en-IN" b="1" i="0" u="none" strike="noStrike" baseline="0" dirty="0"/>
              <a:t>Relational expressions </a:t>
            </a:r>
            <a:r>
              <a:rPr lang="en-IN" b="0" i="0" u="none" strike="noStrike" baseline="0" dirty="0"/>
              <a:t>are a type of Boolean expression, since they evaluate to a Boolean result.</a:t>
            </a:r>
            <a:endParaRPr lang="en-IN" b="0" i="0" u="none" strike="noStrike" baseline="0" dirty="0"/>
          </a:p>
          <a:p>
            <a:pPr algn="l"/>
            <a:r>
              <a:rPr lang="en-IN" b="0" i="0" u="none" strike="noStrike" baseline="0" dirty="0"/>
              <a:t>These operators </a:t>
            </a:r>
            <a:r>
              <a:rPr lang="en-IN" b="1" i="0" u="none" strike="noStrike" baseline="0" dirty="0"/>
              <a:t>not only apply </a:t>
            </a:r>
            <a:r>
              <a:rPr lang="en-IN" b="0" i="0" u="none" strike="noStrike" baseline="0" dirty="0"/>
              <a:t>to numeric values, but to any set of values that has an ordering, such as </a:t>
            </a:r>
            <a:r>
              <a:rPr lang="en-IN" b="1" i="0" u="none" strike="noStrike" baseline="0" dirty="0"/>
              <a:t>strings</a:t>
            </a:r>
            <a:r>
              <a:rPr lang="en-IN" b="0" i="0" u="none" strike="noStrike" baseline="0" dirty="0"/>
              <a:t>.</a:t>
            </a:r>
            <a:endParaRPr lang="en-IN" b="0" i="0" u="none" strike="noStrike" baseline="0" dirty="0"/>
          </a:p>
          <a:p>
            <a:pPr algn="l"/>
            <a:r>
              <a:rPr lang="en-IN" b="0" i="0" u="none" strike="noStrike" baseline="0" dirty="0"/>
              <a:t>Note the use of the comparison operator == for determining if two values are equal. This, rather than the (single) equal sign =  is used since the equal sign is used as the assignment operator.</a:t>
            </a:r>
            <a:endParaRPr lang="en-IN" b="0" i="0" u="none" strike="noStrike" baseline="0" dirty="0"/>
          </a:p>
          <a:p>
            <a:pPr algn="l"/>
            <a:r>
              <a:rPr lang="en-IN" b="0" i="0" u="none" strike="noStrike" baseline="0" dirty="0"/>
              <a:t>This is often a source of confusion for new programmers,</a:t>
            </a:r>
            <a:endParaRPr lang="en-IN" b="0" i="0" u="none" strike="noStrike" baseline="0" dirty="0"/>
          </a:p>
          <a:p>
            <a:pPr lvl="1"/>
            <a:r>
              <a:rPr lang="en-IN" b="0" i="0" u="none" strike="noStrike" baseline="0" dirty="0" err="1"/>
              <a:t>num</a:t>
            </a:r>
            <a:r>
              <a:rPr lang="en-IN" b="0" i="0" u="none" strike="noStrike" baseline="0" dirty="0"/>
              <a:t> = 10 variable </a:t>
            </a:r>
            <a:r>
              <a:rPr lang="en-IN" b="0" i="0" u="none" strike="noStrike" baseline="0" dirty="0" err="1"/>
              <a:t>num</a:t>
            </a:r>
            <a:r>
              <a:rPr lang="en-IN" b="0" i="0" u="none" strike="noStrike" baseline="0" dirty="0"/>
              <a:t> is assigned the value 10</a:t>
            </a:r>
            <a:endParaRPr lang="en-IN" b="0" i="0" u="none" strike="noStrike" baseline="0" dirty="0"/>
          </a:p>
          <a:p>
            <a:pPr lvl="1"/>
            <a:r>
              <a:rPr lang="en-IN" b="0" i="0" u="none" strike="noStrike" baseline="0" dirty="0" err="1"/>
              <a:t>num</a:t>
            </a:r>
            <a:r>
              <a:rPr lang="en-IN" b="0" i="0" u="none" strike="noStrike" baseline="0" dirty="0"/>
              <a:t> == 10 variable </a:t>
            </a:r>
            <a:r>
              <a:rPr lang="en-IN" b="0" i="0" u="none" strike="noStrike" baseline="0" dirty="0" err="1"/>
              <a:t>num</a:t>
            </a:r>
            <a:r>
              <a:rPr lang="en-IN" b="0" i="0" u="none" strike="noStrike" baseline="0" dirty="0"/>
              <a:t> is compared to the value 10</a:t>
            </a:r>
            <a:endParaRPr lang="en-IN" b="0" i="0" u="none" strike="noStrike" baseline="0" dirty="0"/>
          </a:p>
          <a:p>
            <a:pPr algn="l"/>
            <a:endParaRPr lang="en-IN" sz="4000" dirty="0"/>
          </a:p>
          <a:p>
            <a:pPr algn="l"/>
            <a:endParaRPr lang="en-IN"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Relational Operators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019299"/>
            <a:ext cx="10576481" cy="40243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6532" y="2118455"/>
            <a:ext cx="2706529" cy="3147127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51445" y="2531165"/>
            <a:ext cx="3485322" cy="291547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400" b="1" i="0" u="none" strike="noStrike" baseline="0" dirty="0"/>
              <a:t>True</a:t>
            </a:r>
            <a:endParaRPr lang="en-IN" sz="2400" b="1" i="0" u="none" strike="noStrike" baseline="0" dirty="0"/>
          </a:p>
          <a:p>
            <a:pPr marL="0" indent="0" algn="l">
              <a:buNone/>
            </a:pPr>
            <a:r>
              <a:rPr lang="en-IN" sz="2400" b="1" dirty="0"/>
              <a:t>True</a:t>
            </a:r>
            <a:endParaRPr lang="en-IN" sz="2400" b="1" dirty="0"/>
          </a:p>
          <a:p>
            <a:pPr marL="0" indent="0" algn="l">
              <a:buNone/>
            </a:pPr>
            <a:r>
              <a:rPr lang="en-IN" sz="2400" b="1" i="0" u="none" strike="noStrike" baseline="0" dirty="0"/>
              <a:t>True</a:t>
            </a:r>
            <a:endParaRPr lang="en-IN" sz="2400" b="1" i="0" u="none" strike="noStrike" baseline="0" dirty="0"/>
          </a:p>
          <a:p>
            <a:pPr marL="0" indent="0" algn="l">
              <a:buNone/>
            </a:pPr>
            <a:r>
              <a:rPr lang="en-IN" sz="2400" b="1" dirty="0"/>
              <a:t>True</a:t>
            </a:r>
            <a:endParaRPr lang="en-IN" sz="2400" b="1" i="0" u="none" strike="noStrike" baseline="0" dirty="0"/>
          </a:p>
          <a:p>
            <a:pPr marL="0" indent="0" algn="l">
              <a:buNone/>
            </a:pPr>
            <a:r>
              <a:rPr lang="en-IN" sz="2400" b="1" i="0" u="none" strike="noStrike" baseline="0" dirty="0"/>
              <a:t>False</a:t>
            </a:r>
            <a:endParaRPr lang="en-IN" sz="2400" b="1" i="0" u="none" strike="noStrike" baseline="0" dirty="0"/>
          </a:p>
          <a:p>
            <a:pPr marL="0" indent="0" algn="l">
              <a:buNone/>
            </a:pPr>
            <a:r>
              <a:rPr lang="en-IN" sz="2400" b="1" dirty="0"/>
              <a:t>True</a:t>
            </a:r>
            <a:endParaRPr lang="en-IN" sz="2400" b="1" i="0" u="none" strike="noStrike" baseline="0" dirty="0"/>
          </a:p>
          <a:p>
            <a:pPr marL="0" indent="0" algn="l">
              <a:buNone/>
            </a:pPr>
            <a:endParaRPr lang="en-IN" sz="2400" b="1" i="0" u="none" strike="noStrike" baseline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Membership Operators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33576"/>
            <a:ext cx="10239524" cy="34528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Boolean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113" y="1785869"/>
            <a:ext cx="10906539" cy="3806548"/>
          </a:xfrm>
        </p:spPr>
        <p:txBody>
          <a:bodyPr>
            <a:normAutofit/>
          </a:bodyPr>
          <a:lstStyle/>
          <a:p>
            <a:pPr algn="l"/>
            <a:r>
              <a:rPr lang="en-IN" b="0" i="0" u="none" strike="noStrike" baseline="0" dirty="0"/>
              <a:t>George Boole, in the mid-1800s, developed what we now call </a:t>
            </a:r>
            <a:r>
              <a:rPr lang="en-IN" b="0" i="1" u="none" strike="noStrike" baseline="0" dirty="0"/>
              <a:t>Boolean algebra</a:t>
            </a:r>
            <a:r>
              <a:rPr lang="en-IN" b="0" i="0" u="none" strike="noStrike" baseline="0" dirty="0"/>
              <a:t>. </a:t>
            </a:r>
            <a:endParaRPr lang="en-IN" b="0" i="0" u="none" strike="noStrike" baseline="0" dirty="0"/>
          </a:p>
          <a:p>
            <a:pPr algn="l"/>
            <a:r>
              <a:rPr lang="en-IN" b="0" i="0" u="none" strike="noStrike" baseline="0" dirty="0"/>
              <a:t>His goal was to develop an algebra based on </a:t>
            </a:r>
            <a:r>
              <a:rPr lang="en-IN" b="1" i="0" u="none" strike="noStrike" baseline="0" dirty="0"/>
              <a:t>true/false </a:t>
            </a:r>
            <a:r>
              <a:rPr lang="en-IN" b="0" i="0" u="none" strike="noStrike" baseline="0" dirty="0"/>
              <a:t>rather than numerical values. </a:t>
            </a:r>
            <a:endParaRPr lang="en-IN" b="0" i="0" u="none" strike="noStrike" baseline="0" dirty="0"/>
          </a:p>
          <a:p>
            <a:pPr algn="l"/>
            <a:r>
              <a:rPr lang="en-IN" b="0" i="0" u="none" strike="noStrike" baseline="0" dirty="0"/>
              <a:t>Boolean algebra contains a set of </a:t>
            </a:r>
            <a:r>
              <a:rPr lang="en-IN" b="1" i="0" u="none" strike="noStrike" baseline="0" dirty="0"/>
              <a:t>Boolean </a:t>
            </a:r>
            <a:r>
              <a:rPr lang="en-IN" b="0" i="0" u="none" strike="noStrike" baseline="0" dirty="0"/>
              <a:t>( </a:t>
            </a:r>
            <a:r>
              <a:rPr lang="en-IN" b="1" i="0" u="none" strike="noStrike" baseline="0" dirty="0"/>
              <a:t>logical </a:t>
            </a:r>
            <a:r>
              <a:rPr lang="en-IN" b="0" i="0" u="none" strike="noStrike" baseline="0" dirty="0"/>
              <a:t>) </a:t>
            </a:r>
            <a:r>
              <a:rPr lang="en-IN" b="1" i="0" u="none" strike="noStrike" baseline="0" dirty="0"/>
              <a:t>operators </a:t>
            </a:r>
            <a:r>
              <a:rPr lang="en-IN" b="0" i="0" u="none" strike="noStrike" baseline="0" dirty="0"/>
              <a:t>, denoted by </a:t>
            </a:r>
            <a:r>
              <a:rPr lang="en-IN" b="1" u="none" strike="noStrike" baseline="0" dirty="0"/>
              <a:t>and</a:t>
            </a:r>
            <a:r>
              <a:rPr lang="en-IN" b="0" i="0" u="none" strike="noStrike" baseline="0" dirty="0"/>
              <a:t>, </a:t>
            </a:r>
            <a:r>
              <a:rPr lang="en-IN" b="1" i="0" u="none" strike="noStrike" baseline="0" dirty="0"/>
              <a:t>or</a:t>
            </a:r>
            <a:r>
              <a:rPr lang="en-IN" b="0" i="0" u="none" strike="noStrike" baseline="0" dirty="0"/>
              <a:t>, and </a:t>
            </a:r>
            <a:r>
              <a:rPr lang="en-IN" b="1" i="0" u="none" strike="noStrike" baseline="0" dirty="0"/>
              <a:t>not </a:t>
            </a:r>
            <a:r>
              <a:rPr lang="en-IN" b="0" i="0" u="none" strike="noStrike" baseline="0" dirty="0"/>
              <a:t>in Python.</a:t>
            </a:r>
            <a:endParaRPr lang="en-IN" sz="5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Boolean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113" y="1785869"/>
            <a:ext cx="10906539" cy="3806548"/>
          </a:xfrm>
        </p:spPr>
        <p:txBody>
          <a:bodyPr>
            <a:normAutofit/>
          </a:bodyPr>
          <a:lstStyle/>
          <a:p>
            <a:pPr algn="l"/>
            <a:r>
              <a:rPr lang="en-IN" sz="2400" b="0" i="0" u="none" strike="noStrike" baseline="0" dirty="0"/>
              <a:t>Logical </a:t>
            </a:r>
            <a:r>
              <a:rPr lang="en-IN" sz="2400" b="1" i="0" u="none" strike="noStrike" baseline="0" dirty="0"/>
              <a:t>and</a:t>
            </a:r>
            <a:r>
              <a:rPr lang="en-IN" sz="2400" b="0" i="0" u="none" strike="noStrike" baseline="0" dirty="0"/>
              <a:t> is </a:t>
            </a:r>
            <a:r>
              <a:rPr lang="en-IN" sz="2400" b="1" i="0" u="none" strike="noStrike" baseline="0" dirty="0"/>
              <a:t>true</a:t>
            </a:r>
            <a:r>
              <a:rPr lang="en-IN" sz="2400" b="0" i="0" u="none" strike="noStrike" baseline="0" dirty="0"/>
              <a:t> only when </a:t>
            </a:r>
            <a:r>
              <a:rPr lang="en-IN" sz="2400" b="0" i="1" u="none" strike="noStrike" baseline="0" dirty="0"/>
              <a:t>both </a:t>
            </a:r>
            <a:r>
              <a:rPr lang="en-IN" sz="2400" b="0" i="0" u="none" strike="noStrike" baseline="0" dirty="0"/>
              <a:t>its operands are </a:t>
            </a:r>
            <a:r>
              <a:rPr lang="en-IN" sz="2400" b="1" i="0" u="none" strike="noStrike" baseline="0" dirty="0"/>
              <a:t>true</a:t>
            </a:r>
            <a:r>
              <a:rPr lang="en-IN" sz="2400" b="0" i="0" u="none" strike="noStrike" baseline="0" dirty="0"/>
              <a:t>—otherwise, it is false. </a:t>
            </a:r>
            <a:endParaRPr lang="en-IN" sz="2400" b="0" i="0" u="none" strike="noStrike" baseline="0" dirty="0"/>
          </a:p>
          <a:p>
            <a:pPr algn="l"/>
            <a:r>
              <a:rPr lang="en-IN" sz="2400" b="0" i="0" u="none" strike="noStrike" baseline="0" dirty="0"/>
              <a:t>Logical </a:t>
            </a:r>
            <a:r>
              <a:rPr lang="en-IN" sz="2400" b="1" i="0" u="none" strike="noStrike" baseline="0" dirty="0"/>
              <a:t>or</a:t>
            </a:r>
            <a:r>
              <a:rPr lang="en-IN" sz="2400" b="0" i="0" u="none" strike="noStrike" baseline="0" dirty="0"/>
              <a:t> is </a:t>
            </a:r>
            <a:r>
              <a:rPr lang="en-IN" sz="2400" b="1" i="0" u="none" strike="noStrike" baseline="0" dirty="0"/>
              <a:t>true </a:t>
            </a:r>
            <a:r>
              <a:rPr lang="en-IN" sz="2400" b="0" i="0" u="none" strike="noStrike" baseline="0" dirty="0"/>
              <a:t>when </a:t>
            </a:r>
            <a:r>
              <a:rPr lang="en-IN" sz="2400" b="0" i="1" u="none" strike="noStrike" baseline="0" dirty="0"/>
              <a:t>either or both </a:t>
            </a:r>
            <a:r>
              <a:rPr lang="en-IN" sz="2400" b="0" i="0" u="none" strike="noStrike" baseline="0" dirty="0"/>
              <a:t>of its operands are </a:t>
            </a:r>
            <a:r>
              <a:rPr lang="en-IN" sz="2400" b="1" i="0" u="none" strike="noStrike" baseline="0" dirty="0"/>
              <a:t>true</a:t>
            </a:r>
            <a:r>
              <a:rPr lang="en-IN" sz="2400" b="0" i="0" u="none" strike="noStrike" baseline="0" dirty="0"/>
              <a:t>, and thus </a:t>
            </a:r>
            <a:r>
              <a:rPr lang="en-IN" sz="2400" b="1" i="0" u="none" strike="noStrike" baseline="0" dirty="0"/>
              <a:t>false </a:t>
            </a:r>
            <a:r>
              <a:rPr lang="en-IN" sz="2400" b="0" i="0" u="none" strike="noStrike" baseline="0" dirty="0"/>
              <a:t>only when both operands are </a:t>
            </a:r>
            <a:r>
              <a:rPr lang="en-IN" sz="2400" b="1" i="0" u="none" strike="noStrike" baseline="0" dirty="0"/>
              <a:t>false</a:t>
            </a:r>
            <a:r>
              <a:rPr lang="en-IN" sz="2400" b="0" i="0" u="none" strike="noStrike" baseline="0" dirty="0"/>
              <a:t>.</a:t>
            </a:r>
            <a:endParaRPr lang="en-IN" sz="2400" b="0" i="0" u="none" strike="noStrike" baseline="0" dirty="0"/>
          </a:p>
          <a:p>
            <a:pPr algn="l"/>
            <a:r>
              <a:rPr lang="en-IN" sz="2400" b="0" i="0" u="none" strike="noStrike" baseline="0" dirty="0"/>
              <a:t>Logical </a:t>
            </a:r>
            <a:r>
              <a:rPr lang="en-IN" sz="2400" b="1" i="0" u="none" strike="noStrike" baseline="0" dirty="0"/>
              <a:t>not</a:t>
            </a:r>
            <a:r>
              <a:rPr lang="en-IN" sz="2400" b="0" i="0" u="none" strike="noStrike" baseline="0" dirty="0"/>
              <a:t> simply reverses truth values—</a:t>
            </a:r>
            <a:r>
              <a:rPr lang="en-IN" sz="2400" b="1" i="0" u="none" strike="noStrike" baseline="0" dirty="0"/>
              <a:t>not False </a:t>
            </a:r>
            <a:r>
              <a:rPr lang="en-IN" sz="2400" b="0" i="0" u="none" strike="noStrike" baseline="0" dirty="0"/>
              <a:t>equals </a:t>
            </a:r>
            <a:r>
              <a:rPr lang="en-IN" sz="2400" b="1" i="0" u="none" strike="noStrike" baseline="0" dirty="0"/>
              <a:t>True</a:t>
            </a:r>
            <a:r>
              <a:rPr lang="en-IN" sz="2400" b="0" i="0" u="none" strike="noStrike" baseline="0" dirty="0"/>
              <a:t>, and </a:t>
            </a:r>
            <a:r>
              <a:rPr lang="en-IN" sz="2400" b="1" i="0" u="none" strike="noStrike" baseline="0" dirty="0"/>
              <a:t>not True </a:t>
            </a:r>
            <a:r>
              <a:rPr lang="en-IN" sz="2400" b="0" i="0" u="none" strike="noStrike" baseline="0" dirty="0"/>
              <a:t>equals </a:t>
            </a:r>
            <a:r>
              <a:rPr lang="en-IN" sz="2400" b="1" i="0" u="none" strike="noStrike" baseline="0" dirty="0"/>
              <a:t>False</a:t>
            </a:r>
            <a:r>
              <a:rPr lang="en-IN" sz="2400" b="0" i="0" u="none" strike="noStrike" baseline="0" dirty="0"/>
              <a:t>.</a:t>
            </a:r>
            <a:endParaRPr lang="en-IN" sz="6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75736" y="4182766"/>
          <a:ext cx="7040527" cy="1916430"/>
        </p:xfrm>
        <a:graphic>
          <a:graphicData uri="http://schemas.openxmlformats.org/drawingml/2006/table">
            <a:tbl>
              <a:tblPr/>
              <a:tblGrid>
                <a:gridCol w="1065721"/>
                <a:gridCol w="4974971"/>
                <a:gridCol w="999835"/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>
                          <a:effectLst/>
                        </a:rPr>
                        <a:t>Operator</a:t>
                      </a:r>
                      <a:endParaRPr lang="en-IN" b="1">
                        <a:effectLst/>
                      </a:endParaRP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>
                          <a:effectLst/>
                        </a:rPr>
                        <a:t>Meaning</a:t>
                      </a:r>
                      <a:endParaRPr lang="en-IN" b="1" dirty="0">
                        <a:effectLst/>
                      </a:endParaRP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>
                          <a:effectLst/>
                        </a:rPr>
                        <a:t>Example</a:t>
                      </a:r>
                      <a:endParaRPr lang="en-IN" b="1" dirty="0">
                        <a:effectLst/>
                      </a:endParaRP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and</a:t>
                      </a:r>
                      <a:endParaRPr lang="en-IN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True if both the operands are true</a:t>
                      </a:r>
                      <a:endParaRPr lang="en-US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x and y</a:t>
                      </a:r>
                      <a:endParaRPr lang="en-IN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or</a:t>
                      </a:r>
                      <a:endParaRPr lang="en-IN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True if either of the operands is true</a:t>
                      </a:r>
                      <a:endParaRPr lang="en-US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x or y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not</a:t>
                      </a:r>
                      <a:endParaRPr lang="en-IN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True if operand is false (complements the operand)</a:t>
                      </a:r>
                      <a:endParaRPr lang="en-US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not x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Boolean Logic Truth Table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67086" y="2063643"/>
            <a:ext cx="9057828" cy="35084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3634</Words>
  <Application>WPS Presentation</Application>
  <PresentationFormat>Widescreen</PresentationFormat>
  <Paragraphs>211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SimSun</vt:lpstr>
      <vt:lpstr>Wingdings</vt:lpstr>
      <vt:lpstr>Arial Narrow</vt:lpstr>
      <vt:lpstr>Calibri</vt:lpstr>
      <vt:lpstr>Microsoft YaHei</vt:lpstr>
      <vt:lpstr>Arial Unicode MS</vt:lpstr>
      <vt:lpstr>Calibri</vt:lpstr>
      <vt:lpstr>Office Theme</vt:lpstr>
      <vt:lpstr>Computational Thinking with Programming</vt:lpstr>
      <vt:lpstr>Boolean Expressions</vt:lpstr>
      <vt:lpstr>Relational Operators</vt:lpstr>
      <vt:lpstr>Relational Operators</vt:lpstr>
      <vt:lpstr>Example</vt:lpstr>
      <vt:lpstr>Membership Operators</vt:lpstr>
      <vt:lpstr>Boolean Operators</vt:lpstr>
      <vt:lpstr>Boolean Operators</vt:lpstr>
      <vt:lpstr>Boolean Logic Truth Table</vt:lpstr>
      <vt:lpstr>Example</vt:lpstr>
      <vt:lpstr>Binary Representation of Decimal Numbers</vt:lpstr>
      <vt:lpstr>Binary Representation of Decimal Numbers</vt:lpstr>
      <vt:lpstr>Bitwise operators</vt:lpstr>
      <vt:lpstr>Bitwise operators</vt:lpstr>
      <vt:lpstr>Bitwise operators</vt:lpstr>
      <vt:lpstr>Bitwise operators AND OR</vt:lpstr>
      <vt:lpstr>Bitwise operators AND OR XOR</vt:lpstr>
      <vt:lpstr>Shift operator</vt:lpstr>
      <vt:lpstr>Operator Precedence</vt:lpstr>
      <vt:lpstr>DATA TYPE CONVERSION Explicit and Implicit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Thinking with Programming</dc:title>
  <dc:creator>Dr. Vijaypal Singh Rathor</dc:creator>
  <cp:lastModifiedBy>RGIPT</cp:lastModifiedBy>
  <cp:revision>44</cp:revision>
  <dcterms:created xsi:type="dcterms:W3CDTF">2020-08-17T12:02:00Z</dcterms:created>
  <dcterms:modified xsi:type="dcterms:W3CDTF">2023-05-30T05:01:13Z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9865738F6D174CE8A99025789188281A</vt:lpwstr>
  </property>
  <property fmtid="{D5CDD505-2E9C-101B-9397-08002B2CF9AE}" pid="3" name="KSOProductBuildVer">
    <vt:lpwstr>1033-11.2.0.11537</vt:lpwstr>
  </property>
</Properties>
</file>