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x="12192000" cy="6858000"/>
  <p:notesSz cx="6858000" cy="9144000"/>
  <p:embeddedFontLst>
    <p:embeddedFont>
      <p:font typeface="Arial Narrow" panose="020B0606020202030204"/>
      <p:regular r:id="rId58"/>
    </p:embeddedFont>
    <p:embeddedFont>
      <p:font typeface="Calibri" panose="020F0502020204030204"/>
      <p:regular r:id="rId59"/>
      <p:bold r:id="rId60"/>
      <p:italic r:id="rId61"/>
      <p:boldItalic r:id="rId62"/>
    </p:embeddedFont>
    <p:embeddedFont>
      <p:font typeface="Consolas" panose="020B0609020204030204"/>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6" Type="http://schemas.openxmlformats.org/officeDocument/2006/relationships/font" Target="fonts/font9.fntdata"/><Relationship Id="rId65" Type="http://schemas.openxmlformats.org/officeDocument/2006/relationships/font" Target="fonts/font8.fntdata"/><Relationship Id="rId64" Type="http://schemas.openxmlformats.org/officeDocument/2006/relationships/font" Target="fonts/font7.fntdata"/><Relationship Id="rId63" Type="http://schemas.openxmlformats.org/officeDocument/2006/relationships/font" Target="fonts/font6.fntdata"/><Relationship Id="rId62" Type="http://schemas.openxmlformats.org/officeDocument/2006/relationships/font" Target="fonts/font5.fntdata"/><Relationship Id="rId61" Type="http://schemas.openxmlformats.org/officeDocument/2006/relationships/font" Target="fonts/font4.fntdata"/><Relationship Id="rId60" Type="http://schemas.openxmlformats.org/officeDocument/2006/relationships/font" Target="fonts/font3.fntdata"/><Relationship Id="rId6" Type="http://schemas.openxmlformats.org/officeDocument/2006/relationships/slide" Target="slides/slide2.xml"/><Relationship Id="rId59" Type="http://schemas.openxmlformats.org/officeDocument/2006/relationships/font" Target="fonts/font2.fntdata"/><Relationship Id="rId58" Type="http://schemas.openxmlformats.org/officeDocument/2006/relationships/font" Target="fonts/font1.fntdata"/><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8" name="Google Shape;98;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p1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0" name="Google Shape;200;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9" name="Shape 209"/>
        <p:cNvGrpSpPr/>
        <p:nvPr/>
      </p:nvGrpSpPr>
      <p:grpSpPr>
        <a:xfrm>
          <a:off x="0" y="0"/>
          <a:ext cx="0" cy="0"/>
          <a:chOff x="0" y="0"/>
          <a:chExt cx="0" cy="0"/>
        </a:xfrm>
      </p:grpSpPr>
      <p:sp>
        <p:nvSpPr>
          <p:cNvPr id="210" name="Google Shape;210;p1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1" name="Google Shape;211;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p1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0" name="Google Shape;220;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p1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8" name="Google Shape;228;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p1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4" name="Google Shape;234;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 name="Shape 239"/>
        <p:cNvGrpSpPr/>
        <p:nvPr/>
      </p:nvGrpSpPr>
      <p:grpSpPr>
        <a:xfrm>
          <a:off x="0" y="0"/>
          <a:ext cx="0" cy="0"/>
          <a:chOff x="0" y="0"/>
          <a:chExt cx="0" cy="0"/>
        </a:xfrm>
      </p:grpSpPr>
      <p:sp>
        <p:nvSpPr>
          <p:cNvPr id="240" name="Google Shape;240;p1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1" name="Google Shape;241;p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6" name="Shape 246"/>
        <p:cNvGrpSpPr/>
        <p:nvPr/>
      </p:nvGrpSpPr>
      <p:grpSpPr>
        <a:xfrm>
          <a:off x="0" y="0"/>
          <a:ext cx="0" cy="0"/>
          <a:chOff x="0" y="0"/>
          <a:chExt cx="0" cy="0"/>
        </a:xfrm>
      </p:grpSpPr>
      <p:sp>
        <p:nvSpPr>
          <p:cNvPr id="247" name="Google Shape;247;p1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8" name="Google Shape;248;p1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6" name="Shape 256"/>
        <p:cNvGrpSpPr/>
        <p:nvPr/>
      </p:nvGrpSpPr>
      <p:grpSpPr>
        <a:xfrm>
          <a:off x="0" y="0"/>
          <a:ext cx="0" cy="0"/>
          <a:chOff x="0" y="0"/>
          <a:chExt cx="0" cy="0"/>
        </a:xfrm>
      </p:grpSpPr>
      <p:sp>
        <p:nvSpPr>
          <p:cNvPr id="257" name="Google Shape;257;p1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8" name="Google Shape;258;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Google Shape;264;p1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5" name="Google Shape;265;p1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1" name="Shape 271"/>
        <p:cNvGrpSpPr/>
        <p:nvPr/>
      </p:nvGrpSpPr>
      <p:grpSpPr>
        <a:xfrm>
          <a:off x="0" y="0"/>
          <a:ext cx="0" cy="0"/>
          <a:chOff x="0" y="0"/>
          <a:chExt cx="0" cy="0"/>
        </a:xfrm>
      </p:grpSpPr>
      <p:sp>
        <p:nvSpPr>
          <p:cNvPr id="272" name="Google Shape;272;p1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3" name="Google Shape;273;p1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4" name="Google Shape;114;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 name="Shape 279"/>
        <p:cNvGrpSpPr/>
        <p:nvPr/>
      </p:nvGrpSpPr>
      <p:grpSpPr>
        <a:xfrm>
          <a:off x="0" y="0"/>
          <a:ext cx="0" cy="0"/>
          <a:chOff x="0" y="0"/>
          <a:chExt cx="0" cy="0"/>
        </a:xfrm>
      </p:grpSpPr>
      <p:sp>
        <p:nvSpPr>
          <p:cNvPr id="280" name="Google Shape;280;p2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1" name="Google Shape;281;p2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6" name="Shape 286"/>
        <p:cNvGrpSpPr/>
        <p:nvPr/>
      </p:nvGrpSpPr>
      <p:grpSpPr>
        <a:xfrm>
          <a:off x="0" y="0"/>
          <a:ext cx="0" cy="0"/>
          <a:chOff x="0" y="0"/>
          <a:chExt cx="0" cy="0"/>
        </a:xfrm>
      </p:grpSpPr>
      <p:sp>
        <p:nvSpPr>
          <p:cNvPr id="287" name="Google Shape;287;p2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8" name="Google Shape;288;p2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2" name="Shape 292"/>
        <p:cNvGrpSpPr/>
        <p:nvPr/>
      </p:nvGrpSpPr>
      <p:grpSpPr>
        <a:xfrm>
          <a:off x="0" y="0"/>
          <a:ext cx="0" cy="0"/>
          <a:chOff x="0" y="0"/>
          <a:chExt cx="0" cy="0"/>
        </a:xfrm>
      </p:grpSpPr>
      <p:sp>
        <p:nvSpPr>
          <p:cNvPr id="293" name="Google Shape;293;p2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4" name="Google Shape;294;p2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9" name="Shape 299"/>
        <p:cNvGrpSpPr/>
        <p:nvPr/>
      </p:nvGrpSpPr>
      <p:grpSpPr>
        <a:xfrm>
          <a:off x="0" y="0"/>
          <a:ext cx="0" cy="0"/>
          <a:chOff x="0" y="0"/>
          <a:chExt cx="0" cy="0"/>
        </a:xfrm>
      </p:grpSpPr>
      <p:sp>
        <p:nvSpPr>
          <p:cNvPr id="300" name="Google Shape;300;p2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1" name="Google Shape;301;p2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6" name="Shape 306"/>
        <p:cNvGrpSpPr/>
        <p:nvPr/>
      </p:nvGrpSpPr>
      <p:grpSpPr>
        <a:xfrm>
          <a:off x="0" y="0"/>
          <a:ext cx="0" cy="0"/>
          <a:chOff x="0" y="0"/>
          <a:chExt cx="0" cy="0"/>
        </a:xfrm>
      </p:grpSpPr>
      <p:sp>
        <p:nvSpPr>
          <p:cNvPr id="307" name="Google Shape;307;p2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8" name="Google Shape;308;p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3" name="Shape 313"/>
        <p:cNvGrpSpPr/>
        <p:nvPr/>
      </p:nvGrpSpPr>
      <p:grpSpPr>
        <a:xfrm>
          <a:off x="0" y="0"/>
          <a:ext cx="0" cy="0"/>
          <a:chOff x="0" y="0"/>
          <a:chExt cx="0" cy="0"/>
        </a:xfrm>
      </p:grpSpPr>
      <p:sp>
        <p:nvSpPr>
          <p:cNvPr id="314" name="Google Shape;314;p2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5" name="Google Shape;315;p2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0" name="Shape 320"/>
        <p:cNvGrpSpPr/>
        <p:nvPr/>
      </p:nvGrpSpPr>
      <p:grpSpPr>
        <a:xfrm>
          <a:off x="0" y="0"/>
          <a:ext cx="0" cy="0"/>
          <a:chOff x="0" y="0"/>
          <a:chExt cx="0" cy="0"/>
        </a:xfrm>
      </p:grpSpPr>
      <p:sp>
        <p:nvSpPr>
          <p:cNvPr id="321" name="Google Shape;321;p2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2" name="Google Shape;322;p2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7" name="Shape 327"/>
        <p:cNvGrpSpPr/>
        <p:nvPr/>
      </p:nvGrpSpPr>
      <p:grpSpPr>
        <a:xfrm>
          <a:off x="0" y="0"/>
          <a:ext cx="0" cy="0"/>
          <a:chOff x="0" y="0"/>
          <a:chExt cx="0" cy="0"/>
        </a:xfrm>
      </p:grpSpPr>
      <p:sp>
        <p:nvSpPr>
          <p:cNvPr id="328" name="Google Shape;328;p2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9" name="Google Shape;329;p2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6" name="Shape 336"/>
        <p:cNvGrpSpPr/>
        <p:nvPr/>
      </p:nvGrpSpPr>
      <p:grpSpPr>
        <a:xfrm>
          <a:off x="0" y="0"/>
          <a:ext cx="0" cy="0"/>
          <a:chOff x="0" y="0"/>
          <a:chExt cx="0" cy="0"/>
        </a:xfrm>
      </p:grpSpPr>
      <p:sp>
        <p:nvSpPr>
          <p:cNvPr id="337" name="Google Shape;337;p2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38" name="Google Shape;338;p2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6" name="Shape 346"/>
        <p:cNvGrpSpPr/>
        <p:nvPr/>
      </p:nvGrpSpPr>
      <p:grpSpPr>
        <a:xfrm>
          <a:off x="0" y="0"/>
          <a:ext cx="0" cy="0"/>
          <a:chOff x="0" y="0"/>
          <a:chExt cx="0" cy="0"/>
        </a:xfrm>
      </p:grpSpPr>
      <p:sp>
        <p:nvSpPr>
          <p:cNvPr id="347" name="Google Shape;347;p2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8" name="Google Shape;348;p2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2" name="Google Shape;122;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4" name="Shape 354"/>
        <p:cNvGrpSpPr/>
        <p:nvPr/>
      </p:nvGrpSpPr>
      <p:grpSpPr>
        <a:xfrm>
          <a:off x="0" y="0"/>
          <a:ext cx="0" cy="0"/>
          <a:chOff x="0" y="0"/>
          <a:chExt cx="0" cy="0"/>
        </a:xfrm>
      </p:grpSpPr>
      <p:sp>
        <p:nvSpPr>
          <p:cNvPr id="355" name="Google Shape;355;p3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6" name="Google Shape;356;p3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2" name="Shape 362"/>
        <p:cNvGrpSpPr/>
        <p:nvPr/>
      </p:nvGrpSpPr>
      <p:grpSpPr>
        <a:xfrm>
          <a:off x="0" y="0"/>
          <a:ext cx="0" cy="0"/>
          <a:chOff x="0" y="0"/>
          <a:chExt cx="0" cy="0"/>
        </a:xfrm>
      </p:grpSpPr>
      <p:sp>
        <p:nvSpPr>
          <p:cNvPr id="363" name="Google Shape;363;p3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4" name="Google Shape;364;p3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0" name="Shape 370"/>
        <p:cNvGrpSpPr/>
        <p:nvPr/>
      </p:nvGrpSpPr>
      <p:grpSpPr>
        <a:xfrm>
          <a:off x="0" y="0"/>
          <a:ext cx="0" cy="0"/>
          <a:chOff x="0" y="0"/>
          <a:chExt cx="0" cy="0"/>
        </a:xfrm>
      </p:grpSpPr>
      <p:sp>
        <p:nvSpPr>
          <p:cNvPr id="371" name="Google Shape;371;p3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72" name="Google Shape;372;p3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8" name="Shape 378"/>
        <p:cNvGrpSpPr/>
        <p:nvPr/>
      </p:nvGrpSpPr>
      <p:grpSpPr>
        <a:xfrm>
          <a:off x="0" y="0"/>
          <a:ext cx="0" cy="0"/>
          <a:chOff x="0" y="0"/>
          <a:chExt cx="0" cy="0"/>
        </a:xfrm>
      </p:grpSpPr>
      <p:sp>
        <p:nvSpPr>
          <p:cNvPr id="379" name="Google Shape;379;p3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0" name="Google Shape;380;p3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1" name="Shape 391"/>
        <p:cNvGrpSpPr/>
        <p:nvPr/>
      </p:nvGrpSpPr>
      <p:grpSpPr>
        <a:xfrm>
          <a:off x="0" y="0"/>
          <a:ext cx="0" cy="0"/>
          <a:chOff x="0" y="0"/>
          <a:chExt cx="0" cy="0"/>
        </a:xfrm>
      </p:grpSpPr>
      <p:sp>
        <p:nvSpPr>
          <p:cNvPr id="392" name="Google Shape;392;p3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93" name="Google Shape;393;p3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7" name="Shape 397"/>
        <p:cNvGrpSpPr/>
        <p:nvPr/>
      </p:nvGrpSpPr>
      <p:grpSpPr>
        <a:xfrm>
          <a:off x="0" y="0"/>
          <a:ext cx="0" cy="0"/>
          <a:chOff x="0" y="0"/>
          <a:chExt cx="0" cy="0"/>
        </a:xfrm>
      </p:grpSpPr>
      <p:sp>
        <p:nvSpPr>
          <p:cNvPr id="398" name="Google Shape;398;p3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99" name="Google Shape;399;p3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9" name="Shape 409"/>
        <p:cNvGrpSpPr/>
        <p:nvPr/>
      </p:nvGrpSpPr>
      <p:grpSpPr>
        <a:xfrm>
          <a:off x="0" y="0"/>
          <a:ext cx="0" cy="0"/>
          <a:chOff x="0" y="0"/>
          <a:chExt cx="0" cy="0"/>
        </a:xfrm>
      </p:grpSpPr>
      <p:sp>
        <p:nvSpPr>
          <p:cNvPr id="410" name="Google Shape;410;p3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11" name="Google Shape;411;p3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0" name="Shape 420"/>
        <p:cNvGrpSpPr/>
        <p:nvPr/>
      </p:nvGrpSpPr>
      <p:grpSpPr>
        <a:xfrm>
          <a:off x="0" y="0"/>
          <a:ext cx="0" cy="0"/>
          <a:chOff x="0" y="0"/>
          <a:chExt cx="0" cy="0"/>
        </a:xfrm>
      </p:grpSpPr>
      <p:sp>
        <p:nvSpPr>
          <p:cNvPr id="421" name="Google Shape;421;p3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2" name="Google Shape;422;p3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8" name="Shape 428"/>
        <p:cNvGrpSpPr/>
        <p:nvPr/>
      </p:nvGrpSpPr>
      <p:grpSpPr>
        <a:xfrm>
          <a:off x="0" y="0"/>
          <a:ext cx="0" cy="0"/>
          <a:chOff x="0" y="0"/>
          <a:chExt cx="0" cy="0"/>
        </a:xfrm>
      </p:grpSpPr>
      <p:sp>
        <p:nvSpPr>
          <p:cNvPr id="429" name="Google Shape;429;p3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0" name="Google Shape;430;p3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p3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8" name="Google Shape;438;p3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0" name="Google Shape;130;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4" name="Shape 444"/>
        <p:cNvGrpSpPr/>
        <p:nvPr/>
      </p:nvGrpSpPr>
      <p:grpSpPr>
        <a:xfrm>
          <a:off x="0" y="0"/>
          <a:ext cx="0" cy="0"/>
          <a:chOff x="0" y="0"/>
          <a:chExt cx="0" cy="0"/>
        </a:xfrm>
      </p:grpSpPr>
      <p:sp>
        <p:nvSpPr>
          <p:cNvPr id="445" name="Google Shape;445;p4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46" name="Google Shape;446;p4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4" name="Shape 454"/>
        <p:cNvGrpSpPr/>
        <p:nvPr/>
      </p:nvGrpSpPr>
      <p:grpSpPr>
        <a:xfrm>
          <a:off x="0" y="0"/>
          <a:ext cx="0" cy="0"/>
          <a:chOff x="0" y="0"/>
          <a:chExt cx="0" cy="0"/>
        </a:xfrm>
      </p:grpSpPr>
      <p:sp>
        <p:nvSpPr>
          <p:cNvPr id="455" name="Google Shape;455;p4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56" name="Google Shape;456;p4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2" name="Shape 462"/>
        <p:cNvGrpSpPr/>
        <p:nvPr/>
      </p:nvGrpSpPr>
      <p:grpSpPr>
        <a:xfrm>
          <a:off x="0" y="0"/>
          <a:ext cx="0" cy="0"/>
          <a:chOff x="0" y="0"/>
          <a:chExt cx="0" cy="0"/>
        </a:xfrm>
      </p:grpSpPr>
      <p:sp>
        <p:nvSpPr>
          <p:cNvPr id="463" name="Google Shape;463;p4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64" name="Google Shape;464;p4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8" name="Shape 468"/>
        <p:cNvGrpSpPr/>
        <p:nvPr/>
      </p:nvGrpSpPr>
      <p:grpSpPr>
        <a:xfrm>
          <a:off x="0" y="0"/>
          <a:ext cx="0" cy="0"/>
          <a:chOff x="0" y="0"/>
          <a:chExt cx="0" cy="0"/>
        </a:xfrm>
      </p:grpSpPr>
      <p:sp>
        <p:nvSpPr>
          <p:cNvPr id="469" name="Google Shape;469;p4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70" name="Google Shape;470;p4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6" name="Shape 476"/>
        <p:cNvGrpSpPr/>
        <p:nvPr/>
      </p:nvGrpSpPr>
      <p:grpSpPr>
        <a:xfrm>
          <a:off x="0" y="0"/>
          <a:ext cx="0" cy="0"/>
          <a:chOff x="0" y="0"/>
          <a:chExt cx="0" cy="0"/>
        </a:xfrm>
      </p:grpSpPr>
      <p:sp>
        <p:nvSpPr>
          <p:cNvPr id="477" name="Google Shape;477;p4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78" name="Google Shape;478;p4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2" name="Shape 482"/>
        <p:cNvGrpSpPr/>
        <p:nvPr/>
      </p:nvGrpSpPr>
      <p:grpSpPr>
        <a:xfrm>
          <a:off x="0" y="0"/>
          <a:ext cx="0" cy="0"/>
          <a:chOff x="0" y="0"/>
          <a:chExt cx="0" cy="0"/>
        </a:xfrm>
      </p:grpSpPr>
      <p:sp>
        <p:nvSpPr>
          <p:cNvPr id="483" name="Google Shape;483;p4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84" name="Google Shape;484;p4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8" name="Shape 488"/>
        <p:cNvGrpSpPr/>
        <p:nvPr/>
      </p:nvGrpSpPr>
      <p:grpSpPr>
        <a:xfrm>
          <a:off x="0" y="0"/>
          <a:ext cx="0" cy="0"/>
          <a:chOff x="0" y="0"/>
          <a:chExt cx="0" cy="0"/>
        </a:xfrm>
      </p:grpSpPr>
      <p:sp>
        <p:nvSpPr>
          <p:cNvPr id="489" name="Google Shape;489;p4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90" name="Google Shape;490;p4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6" name="Shape 496"/>
        <p:cNvGrpSpPr/>
        <p:nvPr/>
      </p:nvGrpSpPr>
      <p:grpSpPr>
        <a:xfrm>
          <a:off x="0" y="0"/>
          <a:ext cx="0" cy="0"/>
          <a:chOff x="0" y="0"/>
          <a:chExt cx="0" cy="0"/>
        </a:xfrm>
      </p:grpSpPr>
      <p:sp>
        <p:nvSpPr>
          <p:cNvPr id="497" name="Google Shape;497;p4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98" name="Google Shape;498;p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5" name="Shape 505"/>
        <p:cNvGrpSpPr/>
        <p:nvPr/>
      </p:nvGrpSpPr>
      <p:grpSpPr>
        <a:xfrm>
          <a:off x="0" y="0"/>
          <a:ext cx="0" cy="0"/>
          <a:chOff x="0" y="0"/>
          <a:chExt cx="0" cy="0"/>
        </a:xfrm>
      </p:grpSpPr>
      <p:sp>
        <p:nvSpPr>
          <p:cNvPr id="506" name="Google Shape;506;p4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07" name="Google Shape;507;p4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6" name="Shape 516"/>
        <p:cNvGrpSpPr/>
        <p:nvPr/>
      </p:nvGrpSpPr>
      <p:grpSpPr>
        <a:xfrm>
          <a:off x="0" y="0"/>
          <a:ext cx="0" cy="0"/>
          <a:chOff x="0" y="0"/>
          <a:chExt cx="0" cy="0"/>
        </a:xfrm>
      </p:grpSpPr>
      <p:sp>
        <p:nvSpPr>
          <p:cNvPr id="517" name="Google Shape;517;p4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18" name="Google Shape;518;p4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138"/>
        <p:cNvGrpSpPr/>
        <p:nvPr/>
      </p:nvGrpSpPr>
      <p:grpSpPr>
        <a:xfrm>
          <a:off x="0" y="0"/>
          <a:ext cx="0" cy="0"/>
          <a:chOff x="0" y="0"/>
          <a:chExt cx="0" cy="0"/>
        </a:xfrm>
      </p:grpSpPr>
      <p:sp>
        <p:nvSpPr>
          <p:cNvPr id="139" name="Google Shape;139;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0" name="Google Shape;140;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3" name="Shape 523"/>
        <p:cNvGrpSpPr/>
        <p:nvPr/>
      </p:nvGrpSpPr>
      <p:grpSpPr>
        <a:xfrm>
          <a:off x="0" y="0"/>
          <a:ext cx="0" cy="0"/>
          <a:chOff x="0" y="0"/>
          <a:chExt cx="0" cy="0"/>
        </a:xfrm>
      </p:grpSpPr>
      <p:sp>
        <p:nvSpPr>
          <p:cNvPr id="524" name="Google Shape;524;p5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25" name="Google Shape;525;p5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6" name="Google Shape;156;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p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2" name="Google Shape;162;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p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4" name="Google Shape;174;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Google Shape;190;p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1" name="Google Shape;191;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sp>
        <p:nvSpPr>
          <p:cNvPr id="16" name="Google Shape;16;p54"/>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F3864"/>
              </a:buClr>
              <a:buSzPts val="6000"/>
              <a:buFont typeface="Arial Narrow" panose="020B0606020202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4"/>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5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7" name="Shape 77"/>
        <p:cNvGrpSpPr/>
        <p:nvPr/>
      </p:nvGrpSpPr>
      <p:grpSpPr>
        <a:xfrm>
          <a:off x="0" y="0"/>
          <a:ext cx="0" cy="0"/>
          <a:chOff x="0" y="0"/>
          <a:chExt cx="0" cy="0"/>
        </a:xfrm>
      </p:grpSpPr>
      <p:sp>
        <p:nvSpPr>
          <p:cNvPr id="78" name="Google Shape;78;p62"/>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3200"/>
              <a:buFont typeface="Arial Narrow" panose="020B0606020202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62"/>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0" name="Google Shape;80;p62"/>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81" name="Google Shape;81;p6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84" name="Shape 84"/>
        <p:cNvGrpSpPr/>
        <p:nvPr/>
      </p:nvGrpSpPr>
      <p:grpSpPr>
        <a:xfrm>
          <a:off x="0" y="0"/>
          <a:ext cx="0" cy="0"/>
          <a:chOff x="0" y="0"/>
          <a:chExt cx="0" cy="0"/>
        </a:xfrm>
      </p:grpSpPr>
      <p:sp>
        <p:nvSpPr>
          <p:cNvPr id="85" name="Google Shape;85;p6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63"/>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7" name="Google Shape;87;p6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6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90" name="Shape 90"/>
        <p:cNvGrpSpPr/>
        <p:nvPr/>
      </p:nvGrpSpPr>
      <p:grpSpPr>
        <a:xfrm>
          <a:off x="0" y="0"/>
          <a:ext cx="0" cy="0"/>
          <a:chOff x="0" y="0"/>
          <a:chExt cx="0" cy="0"/>
        </a:xfrm>
      </p:grpSpPr>
      <p:sp>
        <p:nvSpPr>
          <p:cNvPr id="91" name="Google Shape;91;p64"/>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64"/>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3" name="Google Shape;93;p6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6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6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7" name="Shape 27"/>
        <p:cNvGrpSpPr/>
        <p:nvPr/>
      </p:nvGrpSpPr>
      <p:grpSpPr>
        <a:xfrm>
          <a:off x="0" y="0"/>
          <a:ext cx="0" cy="0"/>
          <a:chOff x="0" y="0"/>
          <a:chExt cx="0" cy="0"/>
        </a:xfrm>
      </p:grpSpPr>
      <p:sp>
        <p:nvSpPr>
          <p:cNvPr id="28" name="Google Shape;28;p5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5"/>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0" name="Google Shape;30;p5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3" name="Shape 33"/>
        <p:cNvGrpSpPr/>
        <p:nvPr/>
      </p:nvGrpSpPr>
      <p:grpSpPr>
        <a:xfrm>
          <a:off x="0" y="0"/>
          <a:ext cx="0" cy="0"/>
          <a:chOff x="0" y="0"/>
          <a:chExt cx="0" cy="0"/>
        </a:xfrm>
      </p:grpSpPr>
      <p:sp>
        <p:nvSpPr>
          <p:cNvPr id="34" name="Google Shape;34;p5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6"/>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56"/>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7" name="Google Shape;37;p5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40" name="Shape 40"/>
        <p:cNvGrpSpPr/>
        <p:nvPr/>
      </p:nvGrpSpPr>
      <p:grpSpPr>
        <a:xfrm>
          <a:off x="0" y="0"/>
          <a:ext cx="0" cy="0"/>
          <a:chOff x="0" y="0"/>
          <a:chExt cx="0" cy="0"/>
        </a:xfrm>
      </p:grpSpPr>
      <p:sp>
        <p:nvSpPr>
          <p:cNvPr id="41" name="Google Shape;41;p53"/>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F3864"/>
              </a:buClr>
              <a:buSzPts val="6000"/>
              <a:buFont typeface="Arial Narrow" panose="020B0606020202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3"/>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3" name="Google Shape;43;p5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6" name="Shape 46"/>
        <p:cNvGrpSpPr/>
        <p:nvPr/>
      </p:nvGrpSpPr>
      <p:grpSpPr>
        <a:xfrm>
          <a:off x="0" y="0"/>
          <a:ext cx="0" cy="0"/>
          <a:chOff x="0" y="0"/>
          <a:chExt cx="0" cy="0"/>
        </a:xfrm>
      </p:grpSpPr>
      <p:sp>
        <p:nvSpPr>
          <p:cNvPr id="47" name="Google Shape;47;p57"/>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6000"/>
              <a:buFont typeface="Arial Narrow" panose="020B0606020202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7"/>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9" name="Google Shape;49;p5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2" name="Shape 52"/>
        <p:cNvGrpSpPr/>
        <p:nvPr/>
      </p:nvGrpSpPr>
      <p:grpSpPr>
        <a:xfrm>
          <a:off x="0" y="0"/>
          <a:ext cx="0" cy="0"/>
          <a:chOff x="0" y="0"/>
          <a:chExt cx="0" cy="0"/>
        </a:xfrm>
      </p:grpSpPr>
      <p:sp>
        <p:nvSpPr>
          <p:cNvPr id="53" name="Google Shape;53;p58"/>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58"/>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5" name="Google Shape;55;p58"/>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6" name="Google Shape;56;p58"/>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7" name="Google Shape;57;p58"/>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8" name="Google Shape;58;p5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1" name="Shape 61"/>
        <p:cNvGrpSpPr/>
        <p:nvPr/>
      </p:nvGrpSpPr>
      <p:grpSpPr>
        <a:xfrm>
          <a:off x="0" y="0"/>
          <a:ext cx="0" cy="0"/>
          <a:chOff x="0" y="0"/>
          <a:chExt cx="0" cy="0"/>
        </a:xfrm>
      </p:grpSpPr>
      <p:sp>
        <p:nvSpPr>
          <p:cNvPr id="62" name="Google Shape;62;p59"/>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6" name="Shape 66"/>
        <p:cNvGrpSpPr/>
        <p:nvPr/>
      </p:nvGrpSpPr>
      <p:grpSpPr>
        <a:xfrm>
          <a:off x="0" y="0"/>
          <a:ext cx="0" cy="0"/>
          <a:chOff x="0" y="0"/>
          <a:chExt cx="0" cy="0"/>
        </a:xfrm>
      </p:grpSpPr>
      <p:sp>
        <p:nvSpPr>
          <p:cNvPr id="67" name="Google Shape;67;p6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70" name="Shape 70"/>
        <p:cNvGrpSpPr/>
        <p:nvPr/>
      </p:nvGrpSpPr>
      <p:grpSpPr>
        <a:xfrm>
          <a:off x="0" y="0"/>
          <a:ext cx="0" cy="0"/>
          <a:chOff x="0" y="0"/>
          <a:chExt cx="0" cy="0"/>
        </a:xfrm>
      </p:grpSpPr>
      <p:sp>
        <p:nvSpPr>
          <p:cNvPr id="71" name="Google Shape;71;p61"/>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3200"/>
              <a:buFont typeface="Arial Narrow" panose="020B0606020202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61"/>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73" name="Google Shape;73;p61"/>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4" name="Google Shape;74;p6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2" Type="http://schemas.openxmlformats.org/officeDocument/2006/relationships/theme" Target="../theme/theme2.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9" name="Shape 9"/>
        <p:cNvGrpSpPr/>
        <p:nvPr/>
      </p:nvGrpSpPr>
      <p:grpSpPr>
        <a:xfrm>
          <a:off x="0" y="0"/>
          <a:ext cx="0" cy="0"/>
          <a:chOff x="0" y="0"/>
          <a:chExt cx="0" cy="0"/>
        </a:xfrm>
      </p:grpSpPr>
      <p:sp>
        <p:nvSpPr>
          <p:cNvPr id="10" name="Google Shape;10;p5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F3864"/>
              </a:buClr>
              <a:buSzPts val="4400"/>
              <a:buFont typeface="Arial Narrow" panose="020B0606020202030204"/>
              <a:buNone/>
              <a:defRPr sz="4400" b="0" i="0" u="none" strike="noStrike" cap="none">
                <a:solidFill>
                  <a:srgbClr val="1F3864"/>
                </a:solidFill>
                <a:latin typeface="Arial Narrow" panose="020B0606020202030204"/>
                <a:ea typeface="Arial Narrow" panose="020B0606020202030204"/>
                <a:cs typeface="Arial Narrow" panose="020B0606020202030204"/>
                <a:sym typeface="Arial Narrow" panose="020B0606020202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2"/>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panose="020B0604020202020204"/>
              <a:buChar char="•"/>
              <a:defRPr sz="2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lt1"/>
              </a:buClr>
              <a:buSzPts val="2400"/>
              <a:buFont typeface="Arial" panose="020B0604020202020204"/>
              <a:buChar char="•"/>
              <a:defRPr sz="24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lt1"/>
              </a:buClr>
              <a:buSzPts val="2000"/>
              <a:buFont typeface="Arial" panose="020B0604020202020204"/>
              <a:buChar char="•"/>
              <a:defRPr sz="20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5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5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5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Lst>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1" name="Shape 21"/>
        <p:cNvGrpSpPr/>
        <p:nvPr/>
      </p:nvGrpSpPr>
      <p:grpSpPr>
        <a:xfrm>
          <a:off x="0" y="0"/>
          <a:ext cx="0" cy="0"/>
          <a:chOff x="0" y="0"/>
          <a:chExt cx="0" cy="0"/>
        </a:xfrm>
      </p:grpSpPr>
      <p:sp>
        <p:nvSpPr>
          <p:cNvPr id="22" name="Google Shape;22;p5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F3864"/>
              </a:buClr>
              <a:buSzPts val="4400"/>
              <a:buFont typeface="Arial Narrow" panose="020B0606020202030204"/>
              <a:buNone/>
              <a:defRPr sz="4400" b="0" i="0" u="none" strike="noStrike" cap="none">
                <a:solidFill>
                  <a:srgbClr val="1F3864"/>
                </a:solidFill>
                <a:latin typeface="Arial Narrow" panose="020B0606020202030204"/>
                <a:ea typeface="Arial Narrow" panose="020B0606020202030204"/>
                <a:cs typeface="Arial Narrow" panose="020B0606020202030204"/>
                <a:sym typeface="Arial Narrow" panose="020B0606020202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51"/>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4" name="Google Shape;24;p5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5" name="Google Shape;25;p5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6" name="Google Shape;26;p5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u="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u="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u="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u="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u="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u="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u="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u="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xml"/><Relationship Id="rId2" Type="http://schemas.openxmlformats.org/officeDocument/2006/relationships/image" Target="../media/image27.png"/><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2.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35.xml"/><Relationship Id="rId6" Type="http://schemas.openxmlformats.org/officeDocument/2006/relationships/slideLayout" Target="../slideLayouts/slideLayout3.xml"/><Relationship Id="rId5" Type="http://schemas.openxmlformats.org/officeDocument/2006/relationships/image" Target="../media/image49.png"/><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3.xml"/><Relationship Id="rId5" Type="http://schemas.openxmlformats.org/officeDocument/2006/relationships/image" Target="../media/image53.png"/><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image" Target="../media/image5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3.xml"/><Relationship Id="rId3"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image" Target="../media/image57.png"/></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2.xml"/><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59.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2.xml"/><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image" Target="../media/image63.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2.xml"/><Relationship Id="rId2" Type="http://schemas.openxmlformats.org/officeDocument/2006/relationships/image" Target="../media/image68.png"/><Relationship Id="rId1" Type="http://schemas.openxmlformats.org/officeDocument/2006/relationships/image" Target="../media/image6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6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99" name="Shape 99"/>
        <p:cNvGrpSpPr/>
        <p:nvPr/>
      </p:nvGrpSpPr>
      <p:grpSpPr>
        <a:xfrm>
          <a:off x="0" y="0"/>
          <a:ext cx="0" cy="0"/>
          <a:chOff x="0" y="0"/>
          <a:chExt cx="0" cy="0"/>
        </a:xfrm>
      </p:grpSpPr>
      <p:sp>
        <p:nvSpPr>
          <p:cNvPr id="101" name="Google Shape;101;p1"/>
          <p:cNvSpPr txBox="1"/>
          <p:nvPr>
            <p:ph type="subTitle" idx="1"/>
          </p:nvPr>
        </p:nvSpPr>
        <p:spPr>
          <a:xfrm>
            <a:off x="173652" y="3548091"/>
            <a:ext cx="2974207" cy="12645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None/>
            </a:pPr>
            <a:r>
              <a:rPr lang="en-US" sz="3200"/>
              <a:t>Fall 2019</a:t>
            </a:r>
            <a:endParaRPr sz="3200"/>
          </a:p>
        </p:txBody>
      </p:sp>
      <p:pic>
        <p:nvPicPr>
          <p:cNvPr id="102" name="Google Shape;102;p1" descr="A picture containing text&#10;&#10;Description automatically generated"/>
          <p:cNvPicPr preferRelativeResize="0"/>
          <p:nvPr/>
        </p:nvPicPr>
        <p:blipFill rotWithShape="1">
          <a:blip r:embed="rId1"/>
          <a:srcRect t="25632" b="7701"/>
          <a:stretch>
            <a:fillRect/>
          </a:stretch>
        </p:blipFill>
        <p:spPr>
          <a:xfrm>
            <a:off x="-3983" y="10"/>
            <a:ext cx="12192000" cy="4571990"/>
          </a:xfrm>
          <a:prstGeom prst="rect">
            <a:avLst/>
          </a:prstGeom>
          <a:noFill/>
          <a:ln>
            <a:noFill/>
          </a:ln>
        </p:spPr>
      </p:pic>
      <p:cxnSp>
        <p:nvCxnSpPr>
          <p:cNvPr id="103" name="Google Shape;103;p1"/>
          <p:cNvCxnSpPr/>
          <p:nvPr/>
        </p:nvCxnSpPr>
        <p:spPr>
          <a:xfrm rot="10800000">
            <a:off x="8386843" y="5264106"/>
            <a:ext cx="0" cy="914400"/>
          </a:xfrm>
          <a:prstGeom prst="straightConnector1">
            <a:avLst/>
          </a:prstGeom>
          <a:noFill/>
          <a:ln w="19050" cap="flat" cmpd="sng">
            <a:solidFill>
              <a:srgbClr val="FFFFFF">
                <a:alpha val="80000"/>
              </a:srgbClr>
            </a:solidFill>
            <a:prstDash val="solid"/>
            <a:miter lim="800000"/>
            <a:headEnd type="none" w="sm" len="sm"/>
            <a:tailEnd type="none" w="sm" len="sm"/>
          </a:ln>
        </p:spPr>
      </p:cxnSp>
      <p:sp>
        <p:nvSpPr>
          <p:cNvPr id="1" name="Title 0"/>
          <p:cNvSpPr/>
          <p:nvPr>
            <p:ph type="ctrTitle"/>
          </p:nvPr>
        </p:nvSpPr>
        <p:spPr/>
        <p:txBody>
          <a:bodyPr/>
          <a:p>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01" name="Shape 201"/>
        <p:cNvGrpSpPr/>
        <p:nvPr/>
      </p:nvGrpSpPr>
      <p:grpSpPr>
        <a:xfrm>
          <a:off x="0" y="0"/>
          <a:ext cx="0" cy="0"/>
          <a:chOff x="0" y="0"/>
          <a:chExt cx="0" cy="0"/>
        </a:xfrm>
      </p:grpSpPr>
      <p:sp>
        <p:nvSpPr>
          <p:cNvPr id="202" name="Google Shape;202;p10"/>
          <p:cNvSpPr/>
          <p:nvPr/>
        </p:nvSpPr>
        <p:spPr>
          <a:xfrm>
            <a:off x="375138" y="394887"/>
            <a:ext cx="5720862" cy="6068226"/>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03" name="Google Shape;203;p10"/>
          <p:cNvSpPr txBox="1"/>
          <p:nvPr>
            <p:ph type="title"/>
          </p:nvPr>
        </p:nvSpPr>
        <p:spPr>
          <a:xfrm>
            <a:off x="1018604" y="1053042"/>
            <a:ext cx="4458424" cy="30683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6000"/>
              <a:buFont typeface="Calibri" panose="020F0502020204030204"/>
              <a:buNone/>
            </a:pPr>
            <a:r>
              <a:rPr lang="en-US" sz="6000">
                <a:solidFill>
                  <a:srgbClr val="FFFFFF"/>
                </a:solidFill>
                <a:latin typeface="Calibri" panose="020F0502020204030204"/>
                <a:ea typeface="Calibri" panose="020F0502020204030204"/>
                <a:cs typeface="Calibri" panose="020F0502020204030204"/>
                <a:sym typeface="Calibri" panose="020F0502020204030204"/>
              </a:rPr>
              <a:t>Example</a:t>
            </a:r>
            <a:endParaRPr lang="en-US" sz="60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204" name="Google Shape;204;p10" descr="A screenshot of a cell phone&#10;&#10;Description automatically generated"/>
          <p:cNvPicPr preferRelativeResize="0"/>
          <p:nvPr/>
        </p:nvPicPr>
        <p:blipFill rotWithShape="1">
          <a:blip r:embed="rId1"/>
          <a:srcRect/>
          <a:stretch>
            <a:fillRect/>
          </a:stretch>
        </p:blipFill>
        <p:spPr>
          <a:xfrm>
            <a:off x="6479229" y="332101"/>
            <a:ext cx="5390093" cy="2764800"/>
          </a:xfrm>
          <a:prstGeom prst="rect">
            <a:avLst/>
          </a:prstGeom>
          <a:noFill/>
          <a:ln>
            <a:noFill/>
          </a:ln>
        </p:spPr>
      </p:pic>
      <p:cxnSp>
        <p:nvCxnSpPr>
          <p:cNvPr id="206" name="Google Shape;206;p10"/>
          <p:cNvCxnSpPr/>
          <p:nvPr/>
        </p:nvCxnSpPr>
        <p:spPr>
          <a:xfrm>
            <a:off x="1114009" y="4201833"/>
            <a:ext cx="3400425" cy="0"/>
          </a:xfrm>
          <a:prstGeom prst="straightConnector1">
            <a:avLst/>
          </a:prstGeom>
          <a:noFill/>
          <a:ln w="22225" cap="flat" cmpd="sng">
            <a:solidFill>
              <a:srgbClr val="D9D9D9"/>
            </a:solidFill>
            <a:prstDash val="solid"/>
            <a:miter lim="800000"/>
            <a:headEnd type="none" w="sm" len="sm"/>
            <a:tailEnd type="none" w="sm" len="sm"/>
          </a:ln>
        </p:spPr>
      </p:cxnSp>
      <p:pic>
        <p:nvPicPr>
          <p:cNvPr id="207" name="Google Shape;207;p10" descr="A screenshot of a cell phone&#10;&#10;Description automatically generated"/>
          <p:cNvPicPr preferRelativeResize="0"/>
          <p:nvPr/>
        </p:nvPicPr>
        <p:blipFill rotWithShape="1">
          <a:blip r:embed="rId2"/>
          <a:srcRect/>
          <a:stretch>
            <a:fillRect/>
          </a:stretch>
        </p:blipFill>
        <p:spPr>
          <a:xfrm>
            <a:off x="6579966" y="3750733"/>
            <a:ext cx="5188619" cy="2794807"/>
          </a:xfrm>
          <a:prstGeom prst="rect">
            <a:avLst/>
          </a:prstGeom>
          <a:noFill/>
          <a:ln>
            <a:noFill/>
          </a:ln>
        </p:spPr>
      </p:pic>
      <p:sp>
        <p:nvSpPr>
          <p:cNvPr id="208" name="Google Shape;208;p10"/>
          <p:cNvSpPr/>
          <p:nvPr/>
        </p:nvSpPr>
        <p:spPr>
          <a:xfrm>
            <a:off x="1486625" y="1053042"/>
            <a:ext cx="2643496" cy="1631216"/>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C00000"/>
                </a:solidFill>
                <a:latin typeface="Calibri" panose="020F0502020204030204"/>
                <a:ea typeface="Calibri" panose="020F0502020204030204"/>
                <a:cs typeface="Calibri" panose="020F0502020204030204"/>
                <a:sym typeface="Calibri" panose="020F0502020204030204"/>
              </a:rPr>
              <a:t>Syntax:</a:t>
            </a:r>
            <a:endParaRPr lang="en-US" sz="2000" b="1">
              <a:solidFill>
                <a:srgbClr val="C00000"/>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b="1">
                <a:solidFill>
                  <a:srgbClr val="C00000"/>
                </a:solidFill>
                <a:latin typeface="Calibri" panose="020F0502020204030204"/>
                <a:ea typeface="Calibri" panose="020F0502020204030204"/>
                <a:cs typeface="Calibri" panose="020F0502020204030204"/>
                <a:sym typeface="Calibri" panose="020F0502020204030204"/>
              </a:rPr>
              <a:t>if</a:t>
            </a:r>
            <a:r>
              <a:rPr lang="en-US" sz="2000">
                <a:solidFill>
                  <a:schemeClr val="dk1"/>
                </a:solidFill>
                <a:latin typeface="Calibri" panose="020F0502020204030204"/>
                <a:ea typeface="Calibri" panose="020F0502020204030204"/>
                <a:cs typeface="Calibri" panose="020F0502020204030204"/>
                <a:sym typeface="Calibri" panose="020F0502020204030204"/>
              </a:rPr>
              <a:t> test expression:</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    Body of if</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b="1">
                <a:solidFill>
                  <a:srgbClr val="C00000"/>
                </a:solidFill>
                <a:latin typeface="Calibri" panose="020F0502020204030204"/>
                <a:ea typeface="Calibri" panose="020F0502020204030204"/>
                <a:cs typeface="Calibri" panose="020F0502020204030204"/>
                <a:sym typeface="Calibri" panose="020F0502020204030204"/>
              </a:rPr>
              <a:t>else</a:t>
            </a:r>
            <a:r>
              <a:rPr lang="en-US" sz="2000">
                <a:solidFill>
                  <a:schemeClr val="dk1"/>
                </a:solidFill>
                <a:latin typeface="Calibri" panose="020F0502020204030204"/>
                <a:ea typeface="Calibri" panose="020F0502020204030204"/>
                <a:cs typeface="Calibri" panose="020F0502020204030204"/>
                <a:sym typeface="Calibri" panose="020F0502020204030204"/>
              </a:rPr>
              <a:t>:</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    Body of else</a:t>
            </a: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7"/>
                                        </p:tgtEl>
                                        <p:attrNameLst>
                                          <p:attrName>style.visibility</p:attrName>
                                        </p:attrNameLst>
                                      </p:cBhvr>
                                      <p:to>
                                        <p:strVal val="visible"/>
                                      </p:to>
                                    </p:set>
                                    <p:animEffect transition="in" filter="fade">
                                      <p:cBhvr>
                                        <p:cTn id="12" dur="5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12" name="Shape 212"/>
        <p:cNvGrpSpPr/>
        <p:nvPr/>
      </p:nvGrpSpPr>
      <p:grpSpPr>
        <a:xfrm>
          <a:off x="0" y="0"/>
          <a:ext cx="0" cy="0"/>
          <a:chOff x="0" y="0"/>
          <a:chExt cx="0" cy="0"/>
        </a:xfrm>
      </p:grpSpPr>
      <p:sp>
        <p:nvSpPr>
          <p:cNvPr id="213" name="Google Shape;213;p11"/>
          <p:cNvSpPr/>
          <p:nvPr/>
        </p:nvSpPr>
        <p:spPr>
          <a:xfrm>
            <a:off x="-10001" y="-2"/>
            <a:ext cx="4069936" cy="68580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14" name="Google Shape;214;p11"/>
          <p:cNvSpPr txBox="1"/>
          <p:nvPr>
            <p:ph type="title"/>
          </p:nvPr>
        </p:nvSpPr>
        <p:spPr>
          <a:xfrm>
            <a:off x="216045" y="622381"/>
            <a:ext cx="3617844" cy="56132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Arial Narrow" panose="020B0606020202030204"/>
              <a:buNone/>
            </a:pPr>
            <a:r>
              <a:rPr lang="en-US">
                <a:solidFill>
                  <a:srgbClr val="FFFFFF"/>
                </a:solidFill>
              </a:rPr>
              <a:t>Header, Suite and Indentation</a:t>
            </a:r>
            <a:endParaRPr lang="en-US">
              <a:solidFill>
                <a:srgbClr val="FFFFFF"/>
              </a:solidFill>
            </a:endParaRPr>
          </a:p>
        </p:txBody>
      </p:sp>
      <p:sp>
        <p:nvSpPr>
          <p:cNvPr id="215" name="Google Shape;215;p11"/>
          <p:cNvSpPr txBox="1"/>
          <p:nvPr>
            <p:ph type="body" idx="1"/>
          </p:nvPr>
        </p:nvSpPr>
        <p:spPr>
          <a:xfrm>
            <a:off x="4646089" y="195878"/>
            <a:ext cx="7060773" cy="963635"/>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400"/>
              <a:buChar char="•"/>
            </a:pPr>
            <a:r>
              <a:rPr lang="en-US" sz="2400"/>
              <a:t>One unique aspect of Python is that the amount of indentation of each program line is significant.</a:t>
            </a:r>
            <a:endParaRPr sz="2400"/>
          </a:p>
        </p:txBody>
      </p:sp>
      <p:pic>
        <p:nvPicPr>
          <p:cNvPr id="216" name="Google Shape;216;p11"/>
          <p:cNvPicPr preferRelativeResize="0"/>
          <p:nvPr/>
        </p:nvPicPr>
        <p:blipFill rotWithShape="1">
          <a:blip r:embed="rId1"/>
          <a:srcRect/>
          <a:stretch>
            <a:fillRect/>
          </a:stretch>
        </p:blipFill>
        <p:spPr>
          <a:xfrm>
            <a:off x="4059935" y="1199269"/>
            <a:ext cx="7646927" cy="2886715"/>
          </a:xfrm>
          <a:prstGeom prst="rect">
            <a:avLst/>
          </a:prstGeom>
          <a:noFill/>
          <a:ln>
            <a:noFill/>
          </a:ln>
        </p:spPr>
      </p:pic>
      <p:pic>
        <p:nvPicPr>
          <p:cNvPr id="217" name="Google Shape;217;p11"/>
          <p:cNvPicPr preferRelativeResize="0"/>
          <p:nvPr/>
        </p:nvPicPr>
        <p:blipFill rotWithShape="1">
          <a:blip r:embed="rId2"/>
          <a:srcRect/>
          <a:stretch>
            <a:fillRect/>
          </a:stretch>
        </p:blipFill>
        <p:spPr>
          <a:xfrm>
            <a:off x="4106664" y="4384304"/>
            <a:ext cx="8085336" cy="208275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
                                            <p:txEl>
                                              <p:pRg st="0" end="0"/>
                                            </p:txEl>
                                          </p:spTgt>
                                        </p:tgtEl>
                                        <p:attrNameLst>
                                          <p:attrName>style.visibility</p:attrName>
                                        </p:attrNameLst>
                                      </p:cBhvr>
                                      <p:to>
                                        <p:strVal val="visible"/>
                                      </p:to>
                                    </p:set>
                                    <p:animEffect transition="in" filter="fade">
                                      <p:cBhvr>
                                        <p:cTn id="7" dur="500"/>
                                        <p:tgtEl>
                                          <p:spTgt spid="2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6"/>
                                        </p:tgtEl>
                                        <p:attrNameLst>
                                          <p:attrName>style.visibility</p:attrName>
                                        </p:attrNameLst>
                                      </p:cBhvr>
                                      <p:to>
                                        <p:strVal val="visible"/>
                                      </p:to>
                                    </p:set>
                                    <p:animEffect transition="in" filter="fade">
                                      <p:cBhvr>
                                        <p:cTn id="12" dur="500"/>
                                        <p:tgtEl>
                                          <p:spTgt spid="2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7"/>
                                        </p:tgtEl>
                                        <p:attrNameLst>
                                          <p:attrName>style.visibility</p:attrName>
                                        </p:attrNameLst>
                                      </p:cBhvr>
                                      <p:to>
                                        <p:strVal val="visible"/>
                                      </p:to>
                                    </p:set>
                                    <p:animEffect transition="in" filter="fade">
                                      <p:cBhvr>
                                        <p:cTn id="17" dur="5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21" name="Shape 221"/>
        <p:cNvGrpSpPr/>
        <p:nvPr/>
      </p:nvGrpSpPr>
      <p:grpSpPr>
        <a:xfrm>
          <a:off x="0" y="0"/>
          <a:ext cx="0" cy="0"/>
          <a:chOff x="0" y="0"/>
          <a:chExt cx="0" cy="0"/>
        </a:xfrm>
      </p:grpSpPr>
      <p:sp>
        <p:nvSpPr>
          <p:cNvPr id="222" name="Google Shape;222;p1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Arial Narrow" panose="020B0606020202030204"/>
              <a:buNone/>
            </a:pPr>
            <a:r>
              <a:rPr lang="en-US"/>
              <a:t>Nested if statements (multi-way selection)</a:t>
            </a:r>
            <a:endParaRPr lang="en-US"/>
          </a:p>
        </p:txBody>
      </p:sp>
      <p:sp>
        <p:nvSpPr>
          <p:cNvPr id="223" name="Google Shape;223;p12"/>
          <p:cNvSpPr/>
          <p:nvPr/>
        </p:nvSpPr>
        <p:spPr>
          <a:xfrm>
            <a:off x="1064436" y="1826826"/>
            <a:ext cx="3345333" cy="2007200"/>
          </a:xfrm>
          <a:custGeom>
            <a:avLst/>
            <a:gdLst/>
            <a:ahLst/>
            <a:cxnLst/>
            <a:rect l="l" t="t" r="r" b="b"/>
            <a:pathLst>
              <a:path w="3345333" h="2007200" extrusionOk="0">
                <a:moveTo>
                  <a:pt x="0" y="0"/>
                </a:moveTo>
                <a:lnTo>
                  <a:pt x="3345333" y="0"/>
                </a:lnTo>
                <a:lnTo>
                  <a:pt x="3345333" y="2007200"/>
                </a:lnTo>
                <a:lnTo>
                  <a:pt x="0" y="2007200"/>
                </a:lnTo>
                <a:lnTo>
                  <a:pt x="0" y="0"/>
                </a:lnTo>
                <a:close/>
              </a:path>
            </a:pathLst>
          </a:custGeom>
          <a:gradFill>
            <a:gsLst>
              <a:gs pos="0">
                <a:srgbClr val="FFDC9B"/>
              </a:gs>
              <a:gs pos="50000">
                <a:srgbClr val="FFD68D"/>
              </a:gs>
              <a:gs pos="100000">
                <a:srgbClr val="FFD478"/>
              </a:gs>
            </a:gsLst>
            <a:lin ang="5400000" scaled="0"/>
          </a:gradFill>
          <a:ln>
            <a:noFill/>
          </a:ln>
        </p:spPr>
        <p:txBody>
          <a:bodyPr spcFirstLastPara="1" wrap="square" lIns="110475" tIns="110475" rIns="110475" bIns="110475" anchor="ctr" anchorCtr="0">
            <a:noAutofit/>
          </a:bodyPr>
          <a:lstStyle/>
          <a:p>
            <a:pPr marL="0" marR="0" lvl="0" indent="0" algn="ctr" rtl="0">
              <a:lnSpc>
                <a:spcPct val="90000"/>
              </a:lnSpc>
              <a:spcBef>
                <a:spcPts val="0"/>
              </a:spcBef>
              <a:spcAft>
                <a:spcPts val="0"/>
              </a:spcAft>
              <a:buClr>
                <a:schemeClr val="dk1"/>
              </a:buClr>
              <a:buSzPts val="2900"/>
              <a:buFont typeface="Calibri" panose="020F0502020204030204"/>
              <a:buNone/>
            </a:pPr>
            <a:r>
              <a:rPr lang="en-US" sz="2900">
                <a:solidFill>
                  <a:schemeClr val="dk1"/>
                </a:solidFill>
                <a:latin typeface="Calibri" panose="020F0502020204030204"/>
                <a:ea typeface="Calibri" panose="020F0502020204030204"/>
                <a:cs typeface="Calibri" panose="020F0502020204030204"/>
                <a:sym typeface="Calibri" panose="020F0502020204030204"/>
              </a:rPr>
              <a:t>You can put an if statement in the block under </a:t>
            </a:r>
            <a:r>
              <a:rPr lang="en-US" sz="2900" b="1" i="1">
                <a:solidFill>
                  <a:srgbClr val="C00000"/>
                </a:solidFill>
                <a:latin typeface="Calibri" panose="020F0502020204030204"/>
                <a:ea typeface="Calibri" panose="020F0502020204030204"/>
                <a:cs typeface="Calibri" panose="020F0502020204030204"/>
                <a:sym typeface="Calibri" panose="020F0502020204030204"/>
              </a:rPr>
              <a:t>another if statement</a:t>
            </a:r>
            <a:r>
              <a:rPr lang="en-US" sz="2900">
                <a:solidFill>
                  <a:schemeClr val="dk1"/>
                </a:solidFill>
                <a:latin typeface="Calibri" panose="020F0502020204030204"/>
                <a:ea typeface="Calibri" panose="020F0502020204030204"/>
                <a:cs typeface="Calibri" panose="020F0502020204030204"/>
                <a:sym typeface="Calibri" panose="020F0502020204030204"/>
              </a:rPr>
              <a:t>.</a:t>
            </a:r>
            <a:endParaRPr sz="29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4" name="Google Shape;224;p12"/>
          <p:cNvSpPr/>
          <p:nvPr/>
        </p:nvSpPr>
        <p:spPr>
          <a:xfrm>
            <a:off x="1064436" y="4168560"/>
            <a:ext cx="3345333" cy="2007200"/>
          </a:xfrm>
          <a:custGeom>
            <a:avLst/>
            <a:gdLst/>
            <a:ahLst/>
            <a:cxnLst/>
            <a:rect l="l" t="t" r="r" b="b"/>
            <a:pathLst>
              <a:path w="3345333" h="2007200" extrusionOk="0">
                <a:moveTo>
                  <a:pt x="0" y="0"/>
                </a:moveTo>
                <a:lnTo>
                  <a:pt x="3345333" y="0"/>
                </a:lnTo>
                <a:lnTo>
                  <a:pt x="3345333" y="2007200"/>
                </a:lnTo>
                <a:lnTo>
                  <a:pt x="0" y="2007200"/>
                </a:lnTo>
                <a:lnTo>
                  <a:pt x="0" y="0"/>
                </a:lnTo>
                <a:close/>
              </a:path>
            </a:pathLst>
          </a:custGeom>
          <a:gradFill>
            <a:gsLst>
              <a:gs pos="0">
                <a:srgbClr val="AFC9E9"/>
              </a:gs>
              <a:gs pos="50000">
                <a:srgbClr val="A0BFE4"/>
              </a:gs>
              <a:gs pos="100000">
                <a:srgbClr val="8FB7E4"/>
              </a:gs>
            </a:gsLst>
            <a:lin ang="5400000" scaled="0"/>
          </a:gradFill>
          <a:ln>
            <a:noFill/>
          </a:ln>
        </p:spPr>
        <p:txBody>
          <a:bodyPr spcFirstLastPara="1" wrap="square" lIns="110475" tIns="110475" rIns="110475" bIns="110475" anchor="ctr" anchorCtr="0">
            <a:noAutofit/>
          </a:bodyPr>
          <a:lstStyle/>
          <a:p>
            <a:pPr marL="0" marR="0" lvl="0" indent="0" algn="ctr" rtl="0">
              <a:lnSpc>
                <a:spcPct val="90000"/>
              </a:lnSpc>
              <a:spcBef>
                <a:spcPts val="0"/>
              </a:spcBef>
              <a:spcAft>
                <a:spcPts val="0"/>
              </a:spcAft>
              <a:buClr>
                <a:schemeClr val="dk1"/>
              </a:buClr>
              <a:buSzPts val="2900"/>
              <a:buFont typeface="Calibri" panose="020F0502020204030204"/>
              <a:buNone/>
            </a:pPr>
            <a:r>
              <a:rPr lang="en-US" sz="2900">
                <a:solidFill>
                  <a:schemeClr val="dk1"/>
                </a:solidFill>
                <a:latin typeface="Calibri" panose="020F0502020204030204"/>
                <a:ea typeface="Calibri" panose="020F0502020204030204"/>
                <a:cs typeface="Calibri" panose="020F0502020204030204"/>
                <a:sym typeface="Calibri" panose="020F0502020204030204"/>
              </a:rPr>
              <a:t>This is to implement further checks.</a:t>
            </a:r>
            <a:endParaRPr sz="29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25" name="Google Shape;225;p12"/>
          <p:cNvPicPr preferRelativeResize="0"/>
          <p:nvPr/>
        </p:nvPicPr>
        <p:blipFill rotWithShape="1">
          <a:blip r:embed="rId1"/>
          <a:srcRect t="845" r="1" b="6835"/>
          <a:stretch>
            <a:fillRect/>
          </a:stretch>
        </p:blipFill>
        <p:spPr>
          <a:xfrm>
            <a:off x="4636007" y="1243585"/>
            <a:ext cx="7019150" cy="481145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
                                        </p:tgtEl>
                                        <p:attrNameLst>
                                          <p:attrName>style.visibility</p:attrName>
                                        </p:attrNameLst>
                                      </p:cBhvr>
                                      <p:to>
                                        <p:strVal val="visible"/>
                                      </p:to>
                                    </p:set>
                                    <p:animEffect transition="in" filter="fade">
                                      <p:cBhvr>
                                        <p:cTn id="7" dur="500"/>
                                        <p:tgtEl>
                                          <p:spTgt spid="2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3"/>
                                        </p:tgtEl>
                                        <p:attrNameLst>
                                          <p:attrName>style.visibility</p:attrName>
                                        </p:attrNameLst>
                                      </p:cBhvr>
                                      <p:to>
                                        <p:strVal val="visible"/>
                                      </p:to>
                                    </p:set>
                                    <p:animEffect transition="in" filter="fade">
                                      <p:cBhvr>
                                        <p:cTn id="12" dur="500"/>
                                        <p:tgtEl>
                                          <p:spTgt spid="223"/>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24"/>
                                        </p:tgtEl>
                                        <p:attrNameLst>
                                          <p:attrName>style.visibility</p:attrName>
                                        </p:attrNameLst>
                                      </p:cBhvr>
                                      <p:to>
                                        <p:strVal val="visible"/>
                                      </p:to>
                                    </p:set>
                                    <p:animEffect transition="in" filter="fade">
                                      <p:cBhvr>
                                        <p:cTn id="16" dur="5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1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Arial Narrow" panose="020B0606020202030204"/>
              <a:buNone/>
            </a:pPr>
            <a:r>
              <a:rPr lang="en-US"/>
              <a:t>Nested if statements: Example</a:t>
            </a:r>
            <a:endParaRPr lang="en-US"/>
          </a:p>
        </p:txBody>
      </p:sp>
      <p:pic>
        <p:nvPicPr>
          <p:cNvPr id="231" name="Google Shape;231;p13"/>
          <p:cNvPicPr preferRelativeResize="0"/>
          <p:nvPr/>
        </p:nvPicPr>
        <p:blipFill rotWithShape="1">
          <a:blip r:embed="rId1"/>
          <a:srcRect/>
          <a:stretch>
            <a:fillRect/>
          </a:stretch>
        </p:blipFill>
        <p:spPr>
          <a:xfrm>
            <a:off x="1160186" y="1690687"/>
            <a:ext cx="10713762" cy="454903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236" name="Google Shape;236;p1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Arial Narrow" panose="020B0606020202030204"/>
              <a:buNone/>
            </a:pPr>
            <a:r>
              <a:rPr lang="en-US"/>
              <a:t>Example: What will be the output?</a:t>
            </a:r>
            <a:endParaRPr lang="en-US"/>
          </a:p>
        </p:txBody>
      </p:sp>
      <p:pic>
        <p:nvPicPr>
          <p:cNvPr id="237" name="Google Shape;237;p14"/>
          <p:cNvPicPr preferRelativeResize="0"/>
          <p:nvPr/>
        </p:nvPicPr>
        <p:blipFill rotWithShape="1">
          <a:blip r:embed="rId1"/>
          <a:srcRect/>
          <a:stretch>
            <a:fillRect/>
          </a:stretch>
        </p:blipFill>
        <p:spPr>
          <a:xfrm>
            <a:off x="1885744" y="1871248"/>
            <a:ext cx="6847440" cy="3145508"/>
          </a:xfrm>
          <a:prstGeom prst="rect">
            <a:avLst/>
          </a:prstGeom>
          <a:noFill/>
          <a:ln>
            <a:noFill/>
          </a:ln>
        </p:spPr>
      </p:pic>
      <p:pic>
        <p:nvPicPr>
          <p:cNvPr id="238" name="Google Shape;238;p14"/>
          <p:cNvPicPr preferRelativeResize="0"/>
          <p:nvPr/>
        </p:nvPicPr>
        <p:blipFill rotWithShape="1">
          <a:blip r:embed="rId2"/>
          <a:srcRect/>
          <a:stretch>
            <a:fillRect/>
          </a:stretch>
        </p:blipFill>
        <p:spPr>
          <a:xfrm>
            <a:off x="1885743" y="5197315"/>
            <a:ext cx="3466797" cy="30233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
                                        </p:tgtEl>
                                        <p:attrNameLst>
                                          <p:attrName>style.visibility</p:attrName>
                                        </p:attrNameLst>
                                      </p:cBhvr>
                                      <p:to>
                                        <p:strVal val="visible"/>
                                      </p:to>
                                    </p:set>
                                    <p:animEffect transition="in" filter="fade">
                                      <p:cBhvr>
                                        <p:cTn id="7" dur="5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42" name="Shape 242"/>
        <p:cNvGrpSpPr/>
        <p:nvPr/>
      </p:nvGrpSpPr>
      <p:grpSpPr>
        <a:xfrm>
          <a:off x="0" y="0"/>
          <a:ext cx="0" cy="0"/>
          <a:chOff x="0" y="0"/>
          <a:chExt cx="0" cy="0"/>
        </a:xfrm>
      </p:grpSpPr>
      <p:sp>
        <p:nvSpPr>
          <p:cNvPr id="243" name="Google Shape;243;p1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Arial Narrow" panose="020B0606020202030204"/>
              <a:buNone/>
            </a:pPr>
            <a:r>
              <a:rPr lang="en-US"/>
              <a:t>Example: What will be the output?</a:t>
            </a:r>
            <a:endParaRPr lang="en-US"/>
          </a:p>
        </p:txBody>
      </p:sp>
      <p:pic>
        <p:nvPicPr>
          <p:cNvPr id="244" name="Google Shape;244;p15"/>
          <p:cNvPicPr preferRelativeResize="0"/>
          <p:nvPr/>
        </p:nvPicPr>
        <p:blipFill rotWithShape="1">
          <a:blip r:embed="rId1"/>
          <a:srcRect/>
          <a:stretch>
            <a:fillRect/>
          </a:stretch>
        </p:blipFill>
        <p:spPr>
          <a:xfrm>
            <a:off x="1885744" y="1871248"/>
            <a:ext cx="6847440" cy="3145508"/>
          </a:xfrm>
          <a:prstGeom prst="rect">
            <a:avLst/>
          </a:prstGeom>
          <a:noFill/>
          <a:ln>
            <a:noFill/>
          </a:ln>
        </p:spPr>
      </p:pic>
      <p:pic>
        <p:nvPicPr>
          <p:cNvPr id="245" name="Google Shape;245;p15"/>
          <p:cNvPicPr preferRelativeResize="0"/>
          <p:nvPr/>
        </p:nvPicPr>
        <p:blipFill rotWithShape="1">
          <a:blip r:embed="rId2"/>
          <a:srcRect/>
          <a:stretch>
            <a:fillRect/>
          </a:stretch>
        </p:blipFill>
        <p:spPr>
          <a:xfrm>
            <a:off x="1885743" y="5114490"/>
            <a:ext cx="3940185" cy="83614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49" name="Shape 249"/>
        <p:cNvGrpSpPr/>
        <p:nvPr/>
      </p:nvGrpSpPr>
      <p:grpSpPr>
        <a:xfrm>
          <a:off x="0" y="0"/>
          <a:ext cx="0" cy="0"/>
          <a:chOff x="0" y="0"/>
          <a:chExt cx="0" cy="0"/>
        </a:xfrm>
      </p:grpSpPr>
      <p:sp>
        <p:nvSpPr>
          <p:cNvPr id="250" name="Google Shape;250;p16"/>
          <p:cNvSpPr txBox="1"/>
          <p:nvPr>
            <p:ph type="title"/>
          </p:nvPr>
        </p:nvSpPr>
        <p:spPr>
          <a:xfrm>
            <a:off x="648929" y="629266"/>
            <a:ext cx="5127031" cy="1676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Arial Narrow" panose="020B0606020202030204"/>
              <a:buNone/>
            </a:pPr>
            <a:r>
              <a:rPr lang="en-US"/>
              <a:t>if...elif...else Statement</a:t>
            </a:r>
            <a:endParaRPr lang="en-US"/>
          </a:p>
        </p:txBody>
      </p:sp>
      <p:sp>
        <p:nvSpPr>
          <p:cNvPr id="251" name="Google Shape;251;p16"/>
          <p:cNvSpPr/>
          <p:nvPr/>
        </p:nvSpPr>
        <p:spPr>
          <a:xfrm>
            <a:off x="464025" y="2453012"/>
            <a:ext cx="2440846" cy="1464507"/>
          </a:xfrm>
          <a:custGeom>
            <a:avLst/>
            <a:gdLst/>
            <a:ahLst/>
            <a:cxnLst/>
            <a:rect l="l" t="t" r="r" b="b"/>
            <a:pathLst>
              <a:path w="2440846" h="1464507" extrusionOk="0">
                <a:moveTo>
                  <a:pt x="0" y="0"/>
                </a:moveTo>
                <a:lnTo>
                  <a:pt x="2440846" y="0"/>
                </a:lnTo>
                <a:lnTo>
                  <a:pt x="2440846" y="1464507"/>
                </a:lnTo>
                <a:lnTo>
                  <a:pt x="0" y="1464507"/>
                </a:lnTo>
                <a:lnTo>
                  <a:pt x="0" y="0"/>
                </a:lnTo>
                <a:close/>
              </a:path>
            </a:pathLst>
          </a:custGeom>
          <a:gradFill>
            <a:gsLst>
              <a:gs pos="0">
                <a:srgbClr val="F7BCA2"/>
              </a:gs>
              <a:gs pos="50000">
                <a:srgbClr val="F4B093"/>
              </a:gs>
              <a:gs pos="100000">
                <a:srgbClr val="F7A47F"/>
              </a:gs>
            </a:gsLst>
            <a:lin ang="5400000" scaled="0"/>
          </a:grad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1"/>
              </a:buClr>
              <a:buSzPts val="2400"/>
              <a:buFont typeface="Calibri" panose="020F0502020204030204"/>
              <a:buNone/>
            </a:pPr>
            <a:r>
              <a:rPr lang="en-US" sz="2400">
                <a:solidFill>
                  <a:schemeClr val="dk1"/>
                </a:solidFill>
                <a:latin typeface="Calibri" panose="020F0502020204030204"/>
                <a:ea typeface="Calibri" panose="020F0502020204030204"/>
                <a:cs typeface="Calibri" panose="020F0502020204030204"/>
                <a:sym typeface="Calibri" panose="020F0502020204030204"/>
              </a:rPr>
              <a:t>Replacement to the else-if statements </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2" name="Google Shape;252;p16"/>
          <p:cNvSpPr/>
          <p:nvPr/>
        </p:nvSpPr>
        <p:spPr>
          <a:xfrm>
            <a:off x="3148956" y="2453012"/>
            <a:ext cx="2440846" cy="1464507"/>
          </a:xfrm>
          <a:custGeom>
            <a:avLst/>
            <a:gdLst/>
            <a:ahLst/>
            <a:cxnLst/>
            <a:rect l="l" t="t" r="r" b="b"/>
            <a:pathLst>
              <a:path w="2440846" h="1464507" extrusionOk="0">
                <a:moveTo>
                  <a:pt x="0" y="0"/>
                </a:moveTo>
                <a:lnTo>
                  <a:pt x="2440846" y="0"/>
                </a:lnTo>
                <a:lnTo>
                  <a:pt x="2440846" y="1464507"/>
                </a:lnTo>
                <a:lnTo>
                  <a:pt x="0" y="1464507"/>
                </a:lnTo>
                <a:lnTo>
                  <a:pt x="0" y="0"/>
                </a:lnTo>
                <a:close/>
              </a:path>
            </a:pathLst>
          </a:custGeom>
          <a:gradFill>
            <a:gsLst>
              <a:gs pos="0">
                <a:srgbClr val="D1D1D1"/>
              </a:gs>
              <a:gs pos="50000">
                <a:srgbClr val="C7C7C7"/>
              </a:gs>
              <a:gs pos="100000">
                <a:srgbClr val="C0C0C0"/>
              </a:gs>
            </a:gsLst>
            <a:lin ang="5400000" scaled="0"/>
          </a:grad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C00000"/>
              </a:buClr>
              <a:buSzPts val="2400"/>
              <a:buFont typeface="Calibri" panose="020F0502020204030204"/>
              <a:buNone/>
            </a:pPr>
            <a:r>
              <a:rPr lang="en-US" sz="2400" b="1" i="1">
                <a:solidFill>
                  <a:srgbClr val="C00000"/>
                </a:solidFill>
                <a:latin typeface="Calibri" panose="020F0502020204030204"/>
                <a:ea typeface="Calibri" panose="020F0502020204030204"/>
                <a:cs typeface="Calibri" panose="020F0502020204030204"/>
                <a:sym typeface="Calibri" panose="020F0502020204030204"/>
              </a:rPr>
              <a:t>More than one condition </a:t>
            </a:r>
            <a:r>
              <a:rPr lang="en-US" sz="2400">
                <a:solidFill>
                  <a:schemeClr val="dk1"/>
                </a:solidFill>
                <a:latin typeface="Calibri" panose="020F0502020204030204"/>
                <a:ea typeface="Calibri" panose="020F0502020204030204"/>
                <a:cs typeface="Calibri" panose="020F0502020204030204"/>
                <a:sym typeface="Calibri" panose="020F0502020204030204"/>
              </a:rPr>
              <a:t>to check</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3" name="Google Shape;253;p16"/>
          <p:cNvSpPr/>
          <p:nvPr/>
        </p:nvSpPr>
        <p:spPr>
          <a:xfrm>
            <a:off x="464025" y="4161604"/>
            <a:ext cx="2440846" cy="1464507"/>
          </a:xfrm>
          <a:custGeom>
            <a:avLst/>
            <a:gdLst/>
            <a:ahLst/>
            <a:cxnLst/>
            <a:rect l="l" t="t" r="r" b="b"/>
            <a:pathLst>
              <a:path w="2440846" h="1464507" extrusionOk="0">
                <a:moveTo>
                  <a:pt x="0" y="0"/>
                </a:moveTo>
                <a:lnTo>
                  <a:pt x="2440846" y="0"/>
                </a:lnTo>
                <a:lnTo>
                  <a:pt x="2440846" y="1464507"/>
                </a:lnTo>
                <a:lnTo>
                  <a:pt x="0" y="1464507"/>
                </a:lnTo>
                <a:lnTo>
                  <a:pt x="0" y="0"/>
                </a:lnTo>
                <a:close/>
              </a:path>
            </a:pathLst>
          </a:custGeom>
          <a:gradFill>
            <a:gsLst>
              <a:gs pos="0">
                <a:srgbClr val="FFDC9B"/>
              </a:gs>
              <a:gs pos="50000">
                <a:srgbClr val="FFD68D"/>
              </a:gs>
              <a:gs pos="100000">
                <a:srgbClr val="FFD478"/>
              </a:gs>
            </a:gsLst>
            <a:lin ang="5400000" scaled="0"/>
          </a:grad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1"/>
              </a:buClr>
              <a:buSzPts val="2400"/>
              <a:buFont typeface="Calibri" panose="020F0502020204030204"/>
              <a:buNone/>
            </a:pPr>
            <a:r>
              <a:rPr lang="en-US" sz="2400">
                <a:solidFill>
                  <a:schemeClr val="dk1"/>
                </a:solidFill>
                <a:latin typeface="Calibri" panose="020F0502020204030204"/>
                <a:ea typeface="Calibri" panose="020F0502020204030204"/>
                <a:cs typeface="Calibri" panose="020F0502020204030204"/>
                <a:sym typeface="Calibri" panose="020F0502020204030204"/>
              </a:rPr>
              <a:t>If condition 1 isn’t True, </a:t>
            </a:r>
            <a:r>
              <a:rPr lang="en-US" sz="2400" b="1" i="1">
                <a:solidFill>
                  <a:srgbClr val="C00000"/>
                </a:solidFill>
                <a:latin typeface="Calibri" panose="020F0502020204030204"/>
                <a:ea typeface="Calibri" panose="020F0502020204030204"/>
                <a:cs typeface="Calibri" panose="020F0502020204030204"/>
                <a:sym typeface="Calibri" panose="020F0502020204030204"/>
              </a:rPr>
              <a:t>condition 2</a:t>
            </a:r>
            <a:r>
              <a:rPr lang="en-US" sz="2400">
                <a:solidFill>
                  <a:schemeClr val="dk1"/>
                </a:solidFill>
                <a:latin typeface="Calibri" panose="020F0502020204030204"/>
                <a:ea typeface="Calibri" panose="020F0502020204030204"/>
                <a:cs typeface="Calibri" panose="020F0502020204030204"/>
                <a:sym typeface="Calibri" panose="020F0502020204030204"/>
              </a:rPr>
              <a:t> is checked. </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4" name="Google Shape;254;p16"/>
          <p:cNvSpPr/>
          <p:nvPr/>
        </p:nvSpPr>
        <p:spPr>
          <a:xfrm>
            <a:off x="3148956" y="4161604"/>
            <a:ext cx="2440846" cy="1464507"/>
          </a:xfrm>
          <a:custGeom>
            <a:avLst/>
            <a:gdLst/>
            <a:ahLst/>
            <a:cxnLst/>
            <a:rect l="l" t="t" r="r" b="b"/>
            <a:pathLst>
              <a:path w="2440846" h="1464507" extrusionOk="0">
                <a:moveTo>
                  <a:pt x="0" y="0"/>
                </a:moveTo>
                <a:lnTo>
                  <a:pt x="2440846" y="0"/>
                </a:lnTo>
                <a:lnTo>
                  <a:pt x="2440846" y="1464507"/>
                </a:lnTo>
                <a:lnTo>
                  <a:pt x="0" y="1464507"/>
                </a:lnTo>
                <a:lnTo>
                  <a:pt x="0" y="0"/>
                </a:lnTo>
                <a:close/>
              </a:path>
            </a:pathLst>
          </a:custGeom>
          <a:gradFill>
            <a:gsLst>
              <a:gs pos="0">
                <a:srgbClr val="AFCAE9"/>
              </a:gs>
              <a:gs pos="50000">
                <a:srgbClr val="A0C1E4"/>
              </a:gs>
              <a:gs pos="100000">
                <a:srgbClr val="8FB8E4"/>
              </a:gs>
            </a:gsLst>
            <a:lin ang="5400000" scaled="0"/>
          </a:grad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1"/>
              </a:buClr>
              <a:buSzPts val="2400"/>
              <a:buFont typeface="Calibri" panose="020F0502020204030204"/>
              <a:buNone/>
            </a:pPr>
            <a:r>
              <a:rPr lang="en-US" sz="2400">
                <a:solidFill>
                  <a:schemeClr val="dk1"/>
                </a:solidFill>
                <a:latin typeface="Calibri" panose="020F0502020204030204"/>
                <a:ea typeface="Calibri" panose="020F0502020204030204"/>
                <a:cs typeface="Calibri" panose="020F0502020204030204"/>
                <a:sym typeface="Calibri" panose="020F0502020204030204"/>
              </a:rPr>
              <a:t>If it isn’t true, </a:t>
            </a:r>
            <a:r>
              <a:rPr lang="en-US" sz="2400" b="1" i="1">
                <a:solidFill>
                  <a:srgbClr val="C00000"/>
                </a:solidFill>
                <a:latin typeface="Calibri" panose="020F0502020204030204"/>
                <a:ea typeface="Calibri" panose="020F0502020204030204"/>
                <a:cs typeface="Calibri" panose="020F0502020204030204"/>
                <a:sym typeface="Calibri" panose="020F0502020204030204"/>
              </a:rPr>
              <a:t>condition 3</a:t>
            </a:r>
            <a:r>
              <a:rPr lang="en-US" sz="2400">
                <a:solidFill>
                  <a:schemeClr val="dk1"/>
                </a:solidFill>
                <a:latin typeface="Calibri" panose="020F0502020204030204"/>
                <a:ea typeface="Calibri" panose="020F0502020204030204"/>
                <a:cs typeface="Calibri" panose="020F0502020204030204"/>
                <a:sym typeface="Calibri" panose="020F0502020204030204"/>
              </a:rPr>
              <a:t> is checked.</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55" name="Google Shape;255;p16"/>
          <p:cNvPicPr preferRelativeResize="0"/>
          <p:nvPr/>
        </p:nvPicPr>
        <p:blipFill rotWithShape="1">
          <a:blip r:embed="rId1"/>
          <a:srcRect t="2359" b="2662"/>
          <a:stretch>
            <a:fillRect/>
          </a:stretch>
        </p:blipFill>
        <p:spPr>
          <a:xfrm>
            <a:off x="6416042" y="640081"/>
            <a:ext cx="5461724" cy="557783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animEffect transition="in" filter="fade">
                                      <p:cBhvr>
                                        <p:cTn id="7" dur="500"/>
                                        <p:tgtEl>
                                          <p:spTgt spid="2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1"/>
                                        </p:tgtEl>
                                        <p:attrNameLst>
                                          <p:attrName>style.visibility</p:attrName>
                                        </p:attrNameLst>
                                      </p:cBhvr>
                                      <p:to>
                                        <p:strVal val="visible"/>
                                      </p:to>
                                    </p:set>
                                    <p:animEffect transition="in" filter="fade">
                                      <p:cBhvr>
                                        <p:cTn id="12" dur="500"/>
                                        <p:tgtEl>
                                          <p:spTgt spid="251"/>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52"/>
                                        </p:tgtEl>
                                        <p:attrNameLst>
                                          <p:attrName>style.visibility</p:attrName>
                                        </p:attrNameLst>
                                      </p:cBhvr>
                                      <p:to>
                                        <p:strVal val="visible"/>
                                      </p:to>
                                    </p:set>
                                    <p:animEffect transition="in" filter="fade">
                                      <p:cBhvr>
                                        <p:cTn id="16" dur="500"/>
                                        <p:tgtEl>
                                          <p:spTgt spid="252"/>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53"/>
                                        </p:tgtEl>
                                        <p:attrNameLst>
                                          <p:attrName>style.visibility</p:attrName>
                                        </p:attrNameLst>
                                      </p:cBhvr>
                                      <p:to>
                                        <p:strVal val="visible"/>
                                      </p:to>
                                    </p:set>
                                    <p:animEffect transition="in" filter="fade">
                                      <p:cBhvr>
                                        <p:cTn id="20" dur="500"/>
                                        <p:tgtEl>
                                          <p:spTgt spid="253"/>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254"/>
                                        </p:tgtEl>
                                        <p:attrNameLst>
                                          <p:attrName>style.visibility</p:attrName>
                                        </p:attrNameLst>
                                      </p:cBhvr>
                                      <p:to>
                                        <p:strVal val="visible"/>
                                      </p:to>
                                    </p:set>
                                    <p:animEffect transition="in" filter="fade">
                                      <p:cBhvr>
                                        <p:cTn id="24" dur="5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59" name="Shape 259"/>
        <p:cNvGrpSpPr/>
        <p:nvPr/>
      </p:nvGrpSpPr>
      <p:grpSpPr>
        <a:xfrm>
          <a:off x="0" y="0"/>
          <a:ext cx="0" cy="0"/>
          <a:chOff x="0" y="0"/>
          <a:chExt cx="0" cy="0"/>
        </a:xfrm>
      </p:grpSpPr>
      <p:sp>
        <p:nvSpPr>
          <p:cNvPr id="260" name="Google Shape;260;p1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Arial Narrow" panose="020B0606020202030204"/>
              <a:buNone/>
            </a:pPr>
            <a:r>
              <a:rPr lang="en-US"/>
              <a:t>if...elif...else Statement: Example Use</a:t>
            </a:r>
            <a:endParaRPr lang="en-US"/>
          </a:p>
        </p:txBody>
      </p:sp>
      <p:sp>
        <p:nvSpPr>
          <p:cNvPr id="261" name="Google Shape;261;p17"/>
          <p:cNvSpPr/>
          <p:nvPr/>
        </p:nvSpPr>
        <p:spPr>
          <a:xfrm>
            <a:off x="718930" y="1688190"/>
            <a:ext cx="3760305" cy="3539430"/>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C00000"/>
                </a:solidFill>
                <a:latin typeface="Calibri" panose="020F0502020204030204"/>
                <a:ea typeface="Calibri" panose="020F0502020204030204"/>
                <a:cs typeface="Calibri" panose="020F0502020204030204"/>
                <a:sym typeface="Calibri" panose="020F0502020204030204"/>
              </a:rPr>
              <a:t>Syntax:</a:t>
            </a:r>
            <a:endParaRPr lang="en-US" sz="3200">
              <a:solidFill>
                <a:srgbClr val="C00000"/>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3200">
                <a:solidFill>
                  <a:srgbClr val="C00000"/>
                </a:solidFill>
                <a:latin typeface="Calibri" panose="020F0502020204030204"/>
                <a:ea typeface="Calibri" panose="020F0502020204030204"/>
                <a:cs typeface="Calibri" panose="020F0502020204030204"/>
                <a:sym typeface="Calibri" panose="020F0502020204030204"/>
              </a:rPr>
              <a:t>if</a:t>
            </a:r>
            <a:r>
              <a:rPr lang="en-US" sz="3200">
                <a:solidFill>
                  <a:schemeClr val="dk1"/>
                </a:solidFill>
                <a:latin typeface="Calibri" panose="020F0502020204030204"/>
                <a:ea typeface="Calibri" panose="020F0502020204030204"/>
                <a:cs typeface="Calibri" panose="020F0502020204030204"/>
                <a:sym typeface="Calibri" panose="020F0502020204030204"/>
              </a:rPr>
              <a:t> test expression:</a:t>
            </a:r>
            <a:endParaRPr lang="en-US" sz="3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3200">
                <a:solidFill>
                  <a:schemeClr val="dk1"/>
                </a:solidFill>
                <a:latin typeface="Calibri" panose="020F0502020204030204"/>
                <a:ea typeface="Calibri" panose="020F0502020204030204"/>
                <a:cs typeface="Calibri" panose="020F0502020204030204"/>
                <a:sym typeface="Calibri" panose="020F0502020204030204"/>
              </a:rPr>
              <a:t>    Body of if</a:t>
            </a:r>
            <a:endParaRPr lang="en-US" sz="3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3200">
                <a:solidFill>
                  <a:srgbClr val="C00000"/>
                </a:solidFill>
                <a:latin typeface="Calibri" panose="020F0502020204030204"/>
                <a:ea typeface="Calibri" panose="020F0502020204030204"/>
                <a:cs typeface="Calibri" panose="020F0502020204030204"/>
                <a:sym typeface="Calibri" panose="020F0502020204030204"/>
              </a:rPr>
              <a:t>elif</a:t>
            </a:r>
            <a:r>
              <a:rPr lang="en-US" sz="3200">
                <a:solidFill>
                  <a:schemeClr val="dk1"/>
                </a:solidFill>
                <a:latin typeface="Calibri" panose="020F0502020204030204"/>
                <a:ea typeface="Calibri" panose="020F0502020204030204"/>
                <a:cs typeface="Calibri" panose="020F0502020204030204"/>
                <a:sym typeface="Calibri" panose="020F0502020204030204"/>
              </a:rPr>
              <a:t> test expression:</a:t>
            </a:r>
            <a:endParaRPr lang="en-US" sz="3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3200">
                <a:solidFill>
                  <a:schemeClr val="dk1"/>
                </a:solidFill>
                <a:latin typeface="Calibri" panose="020F0502020204030204"/>
                <a:ea typeface="Calibri" panose="020F0502020204030204"/>
                <a:cs typeface="Calibri" panose="020F0502020204030204"/>
                <a:sym typeface="Calibri" panose="020F0502020204030204"/>
              </a:rPr>
              <a:t>    Body of elif</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3200">
                <a:solidFill>
                  <a:srgbClr val="C00000"/>
                </a:solidFill>
                <a:latin typeface="Calibri" panose="020F0502020204030204"/>
                <a:ea typeface="Calibri" panose="020F0502020204030204"/>
                <a:cs typeface="Calibri" panose="020F0502020204030204"/>
                <a:sym typeface="Calibri" panose="020F0502020204030204"/>
              </a:rPr>
              <a:t>else</a:t>
            </a:r>
            <a:r>
              <a:rPr lang="en-US" sz="3200">
                <a:solidFill>
                  <a:schemeClr val="dk1"/>
                </a:solidFill>
                <a:latin typeface="Calibri" panose="020F0502020204030204"/>
                <a:ea typeface="Calibri" panose="020F0502020204030204"/>
                <a:cs typeface="Calibri" panose="020F0502020204030204"/>
                <a:sym typeface="Calibri" panose="020F0502020204030204"/>
              </a:rPr>
              <a:t>: </a:t>
            </a:r>
            <a:endParaRPr lang="en-US" sz="3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3200">
                <a:solidFill>
                  <a:schemeClr val="dk1"/>
                </a:solidFill>
                <a:latin typeface="Calibri" panose="020F0502020204030204"/>
                <a:ea typeface="Calibri" panose="020F0502020204030204"/>
                <a:cs typeface="Calibri" panose="020F0502020204030204"/>
                <a:sym typeface="Calibri" panose="020F0502020204030204"/>
              </a:rPr>
              <a:t>    Body of else</a:t>
            </a: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62" name="Google Shape;262;p17"/>
          <p:cNvPicPr preferRelativeResize="0"/>
          <p:nvPr/>
        </p:nvPicPr>
        <p:blipFill rotWithShape="1">
          <a:blip r:embed="rId1"/>
          <a:srcRect/>
          <a:stretch>
            <a:fillRect/>
          </a:stretch>
        </p:blipFill>
        <p:spPr>
          <a:xfrm>
            <a:off x="5963479" y="1664350"/>
            <a:ext cx="4837043" cy="380970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fade">
                                      <p:cBhvr>
                                        <p:cTn id="7" dur="500"/>
                                        <p:tgtEl>
                                          <p:spTgt spid="2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2"/>
                                        </p:tgtEl>
                                        <p:attrNameLst>
                                          <p:attrName>style.visibility</p:attrName>
                                        </p:attrNameLst>
                                      </p:cBhvr>
                                      <p:to>
                                        <p:strVal val="visible"/>
                                      </p:to>
                                    </p:set>
                                    <p:animEffect transition="in" filter="fade">
                                      <p:cBhvr>
                                        <p:cTn id="12" dur="5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66" name="Shape 266"/>
        <p:cNvGrpSpPr/>
        <p:nvPr/>
      </p:nvGrpSpPr>
      <p:grpSpPr>
        <a:xfrm>
          <a:off x="0" y="0"/>
          <a:ext cx="0" cy="0"/>
          <a:chOff x="0" y="0"/>
          <a:chExt cx="0" cy="0"/>
        </a:xfrm>
      </p:grpSpPr>
      <p:sp>
        <p:nvSpPr>
          <p:cNvPr id="267" name="Google Shape;267;p18"/>
          <p:cNvSpPr/>
          <p:nvPr/>
        </p:nvSpPr>
        <p:spPr>
          <a:xfrm>
            <a:off x="0" y="0"/>
            <a:ext cx="5468548"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68" name="Google Shape;268;p18"/>
          <p:cNvSpPr txBox="1"/>
          <p:nvPr>
            <p:ph type="title"/>
          </p:nvPr>
        </p:nvSpPr>
        <p:spPr>
          <a:xfrm>
            <a:off x="646744" y="640080"/>
            <a:ext cx="4173905" cy="557781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rgbClr val="FFFFFF"/>
              </a:buClr>
              <a:buSzPts val="5400"/>
              <a:buFont typeface="Calibri" panose="020F0502020204030204"/>
              <a:buNone/>
            </a:pPr>
            <a:r>
              <a:rPr lang="en-US" sz="5400">
                <a:solidFill>
                  <a:srgbClr val="FFFFFF"/>
                </a:solidFill>
                <a:latin typeface="Calibri" panose="020F0502020204030204"/>
                <a:ea typeface="Calibri" panose="020F0502020204030204"/>
                <a:cs typeface="Calibri" panose="020F0502020204030204"/>
                <a:sym typeface="Calibri" panose="020F0502020204030204"/>
              </a:rPr>
              <a:t>Example: What will be the output?</a:t>
            </a:r>
            <a:endParaRPr lang="en-US" sz="5400">
              <a:solidFill>
                <a:srgbClr val="FFFFFF"/>
              </a:solidFill>
              <a:latin typeface="Calibri" panose="020F0502020204030204"/>
              <a:ea typeface="Calibri" panose="020F0502020204030204"/>
              <a:cs typeface="Calibri" panose="020F0502020204030204"/>
              <a:sym typeface="Calibri" panose="020F0502020204030204"/>
            </a:endParaRPr>
          </a:p>
        </p:txBody>
      </p:sp>
      <p:cxnSp>
        <p:nvCxnSpPr>
          <p:cNvPr id="269" name="Google Shape;269;p18"/>
          <p:cNvCxnSpPr/>
          <p:nvPr/>
        </p:nvCxnSpPr>
        <p:spPr>
          <a:xfrm>
            <a:off x="5133975" y="2423149"/>
            <a:ext cx="0" cy="2011680"/>
          </a:xfrm>
          <a:prstGeom prst="straightConnector1">
            <a:avLst/>
          </a:prstGeom>
          <a:noFill/>
          <a:ln w="19050" cap="flat" cmpd="sng">
            <a:solidFill>
              <a:srgbClr val="FFFFFF">
                <a:alpha val="80000"/>
              </a:srgbClr>
            </a:solidFill>
            <a:prstDash val="solid"/>
            <a:miter lim="800000"/>
            <a:headEnd type="none" w="sm" len="sm"/>
            <a:tailEnd type="none" w="sm" len="sm"/>
          </a:ln>
        </p:spPr>
      </p:cxnSp>
      <p:pic>
        <p:nvPicPr>
          <p:cNvPr id="270" name="Google Shape;270;p18" descr="A screenshot of a cell phone&#10;&#10;Description automatically generated"/>
          <p:cNvPicPr preferRelativeResize="0"/>
          <p:nvPr/>
        </p:nvPicPr>
        <p:blipFill rotWithShape="1">
          <a:blip r:embed="rId1"/>
          <a:srcRect/>
          <a:stretch>
            <a:fillRect/>
          </a:stretch>
        </p:blipFill>
        <p:spPr>
          <a:xfrm>
            <a:off x="5929947" y="1534248"/>
            <a:ext cx="5720240" cy="321763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74" name="Shape 274"/>
        <p:cNvGrpSpPr/>
        <p:nvPr/>
      </p:nvGrpSpPr>
      <p:grpSpPr>
        <a:xfrm>
          <a:off x="0" y="0"/>
          <a:ext cx="0" cy="0"/>
          <a:chOff x="0" y="0"/>
          <a:chExt cx="0" cy="0"/>
        </a:xfrm>
      </p:grpSpPr>
      <p:sp>
        <p:nvSpPr>
          <p:cNvPr id="275" name="Google Shape;275;p19"/>
          <p:cNvSpPr/>
          <p:nvPr/>
        </p:nvSpPr>
        <p:spPr>
          <a:xfrm>
            <a:off x="0" y="0"/>
            <a:ext cx="5468548"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76" name="Google Shape;276;p19"/>
          <p:cNvSpPr txBox="1"/>
          <p:nvPr>
            <p:ph type="title"/>
          </p:nvPr>
        </p:nvSpPr>
        <p:spPr>
          <a:xfrm>
            <a:off x="646744" y="640080"/>
            <a:ext cx="4173905" cy="557781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rgbClr val="FFFFFF"/>
              </a:buClr>
              <a:buSzPts val="5400"/>
              <a:buFont typeface="Calibri" panose="020F0502020204030204"/>
              <a:buNone/>
            </a:pPr>
            <a:r>
              <a:rPr lang="en-US" sz="5400">
                <a:solidFill>
                  <a:srgbClr val="FFFFFF"/>
                </a:solidFill>
                <a:latin typeface="Calibri" panose="020F0502020204030204"/>
                <a:ea typeface="Calibri" panose="020F0502020204030204"/>
                <a:cs typeface="Calibri" panose="020F0502020204030204"/>
                <a:sym typeface="Calibri" panose="020F0502020204030204"/>
              </a:rPr>
              <a:t>Example: What will be the output?</a:t>
            </a:r>
            <a:endParaRPr lang="en-US" sz="5400">
              <a:solidFill>
                <a:srgbClr val="FFFFFF"/>
              </a:solidFill>
              <a:latin typeface="Calibri" panose="020F0502020204030204"/>
              <a:ea typeface="Calibri" panose="020F0502020204030204"/>
              <a:cs typeface="Calibri" panose="020F0502020204030204"/>
              <a:sym typeface="Calibri" panose="020F0502020204030204"/>
            </a:endParaRPr>
          </a:p>
        </p:txBody>
      </p:sp>
      <p:cxnSp>
        <p:nvCxnSpPr>
          <p:cNvPr id="277" name="Google Shape;277;p19"/>
          <p:cNvCxnSpPr/>
          <p:nvPr/>
        </p:nvCxnSpPr>
        <p:spPr>
          <a:xfrm>
            <a:off x="5133975" y="2423149"/>
            <a:ext cx="0" cy="2011680"/>
          </a:xfrm>
          <a:prstGeom prst="straightConnector1">
            <a:avLst/>
          </a:prstGeom>
          <a:noFill/>
          <a:ln w="19050" cap="flat" cmpd="sng">
            <a:solidFill>
              <a:srgbClr val="FFFFFF">
                <a:alpha val="80000"/>
              </a:srgbClr>
            </a:solidFill>
            <a:prstDash val="solid"/>
            <a:miter lim="800000"/>
            <a:headEnd type="none" w="sm" len="sm"/>
            <a:tailEnd type="none" w="sm" len="sm"/>
          </a:ln>
        </p:spPr>
      </p:cxnSp>
      <p:pic>
        <p:nvPicPr>
          <p:cNvPr id="278" name="Google Shape;278;p19"/>
          <p:cNvPicPr preferRelativeResize="0"/>
          <p:nvPr/>
        </p:nvPicPr>
        <p:blipFill rotWithShape="1">
          <a:blip r:embed="rId1"/>
          <a:srcRect/>
          <a:stretch>
            <a:fillRect/>
          </a:stretch>
        </p:blipFill>
        <p:spPr>
          <a:xfrm>
            <a:off x="5926282" y="1467595"/>
            <a:ext cx="5612957" cy="392281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15" name="Shape 115"/>
        <p:cNvGrpSpPr/>
        <p:nvPr/>
      </p:nvGrpSpPr>
      <p:grpSpPr>
        <a:xfrm>
          <a:off x="0" y="0"/>
          <a:ext cx="0" cy="0"/>
          <a:chOff x="0" y="0"/>
          <a:chExt cx="0" cy="0"/>
        </a:xfrm>
      </p:grpSpPr>
      <p:pic>
        <p:nvPicPr>
          <p:cNvPr id="116" name="Google Shape;116;p2" descr="A picture containing outdoor, building, ground&#10;&#10;Description automatically generated"/>
          <p:cNvPicPr preferRelativeResize="0"/>
          <p:nvPr/>
        </p:nvPicPr>
        <p:blipFill rotWithShape="1">
          <a:blip r:embed="rId1"/>
          <a:srcRect t="15413"/>
          <a:stretch>
            <a:fillRect/>
          </a:stretch>
        </p:blipFill>
        <p:spPr>
          <a:xfrm>
            <a:off x="20" y="13262"/>
            <a:ext cx="12191980" cy="6857990"/>
          </a:xfrm>
          <a:prstGeom prst="rect">
            <a:avLst/>
          </a:prstGeom>
          <a:noFill/>
          <a:ln>
            <a:noFill/>
          </a:ln>
        </p:spPr>
      </p:pic>
      <p:sp>
        <p:nvSpPr>
          <p:cNvPr id="117" name="Google Shape;117;p2"/>
          <p:cNvSpPr/>
          <p:nvPr/>
        </p:nvSpPr>
        <p:spPr>
          <a:xfrm>
            <a:off x="7488621" y="2277613"/>
            <a:ext cx="4703379" cy="4580387"/>
          </a:xfrm>
          <a:custGeom>
            <a:avLst/>
            <a:gdLst/>
            <a:ahLst/>
            <a:cxnLst/>
            <a:rect l="l" t="t" r="r" b="b"/>
            <a:pathLst>
              <a:path w="1333" h="1298" extrusionOk="0">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lt1">
              <a:alpha val="69803"/>
            </a:schemeClr>
          </a:solid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8" name="Google Shape;118;p2"/>
          <p:cNvSpPr txBox="1"/>
          <p:nvPr>
            <p:ph type="title"/>
          </p:nvPr>
        </p:nvSpPr>
        <p:spPr>
          <a:xfrm>
            <a:off x="8022021" y="3231931"/>
            <a:ext cx="3852041" cy="183405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000"/>
              <a:buFont typeface="Calibri" panose="020F0502020204030204"/>
              <a:buNone/>
            </a:pPr>
            <a:r>
              <a:rPr lang="en-US" sz="4000">
                <a:solidFill>
                  <a:schemeClr val="dk1"/>
                </a:solidFill>
                <a:latin typeface="Calibri" panose="020F0502020204030204"/>
                <a:ea typeface="Calibri" panose="020F0502020204030204"/>
                <a:cs typeface="Calibri" panose="020F0502020204030204"/>
                <a:sym typeface="Calibri" panose="020F0502020204030204"/>
              </a:rPr>
              <a:t>Control Structures</a:t>
            </a:r>
            <a:endParaRPr lang="en-US" sz="40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119" name="Google Shape;119;p2"/>
          <p:cNvCxnSpPr/>
          <p:nvPr/>
        </p:nvCxnSpPr>
        <p:spPr>
          <a:xfrm>
            <a:off x="9480331" y="5123793"/>
            <a:ext cx="935420" cy="0"/>
          </a:xfrm>
          <a:prstGeom prst="straightConnector1">
            <a:avLst/>
          </a:prstGeom>
          <a:noFill/>
          <a:ln w="25400" cap="sq" cmpd="sng">
            <a:solidFill>
              <a:srgbClr val="262626"/>
            </a:solidFill>
            <a:prstDash val="solid"/>
            <a:bevel/>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83" name="Google Shape;283;p20"/>
          <p:cNvSpPr txBox="1"/>
          <p:nvPr>
            <p:ph type="title"/>
          </p:nvPr>
        </p:nvSpPr>
        <p:spPr>
          <a:xfrm>
            <a:off x="838200" y="636105"/>
            <a:ext cx="10515600" cy="102041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959"/>
              <a:buFont typeface="Calibri" panose="020F0502020204030204"/>
              <a:buNone/>
            </a:pPr>
            <a:r>
              <a:rPr lang="en-US" sz="3960">
                <a:solidFill>
                  <a:schemeClr val="dk1"/>
                </a:solidFill>
                <a:latin typeface="Calibri" panose="020F0502020204030204"/>
                <a:ea typeface="Calibri" panose="020F0502020204030204"/>
                <a:cs typeface="Calibri" panose="020F0502020204030204"/>
                <a:sym typeface="Calibri" panose="020F0502020204030204"/>
              </a:rPr>
              <a:t>Single Statement Condition</a:t>
            </a:r>
            <a:br>
              <a:rPr lang="en-US" sz="3960">
                <a:solidFill>
                  <a:schemeClr val="dk1"/>
                </a:solidFill>
                <a:latin typeface="Calibri" panose="020F0502020204030204"/>
                <a:ea typeface="Calibri" panose="020F0502020204030204"/>
                <a:cs typeface="Calibri" panose="020F0502020204030204"/>
                <a:sym typeface="Calibri" panose="020F0502020204030204"/>
              </a:rPr>
            </a:br>
            <a:r>
              <a:rPr lang="en-US" sz="2160"/>
              <a:t>Write a single statement under if</a:t>
            </a:r>
            <a:endParaRPr sz="2160"/>
          </a:p>
        </p:txBody>
      </p:sp>
      <p:pic>
        <p:nvPicPr>
          <p:cNvPr id="284" name="Google Shape;284;p20" descr="A close up of a logo&#10;&#10;Description automatically generated"/>
          <p:cNvPicPr preferRelativeResize="0"/>
          <p:nvPr>
            <p:ph type="body" idx="1"/>
          </p:nvPr>
        </p:nvPicPr>
        <p:blipFill rotWithShape="1">
          <a:blip r:embed="rId1"/>
          <a:srcRect/>
          <a:stretch>
            <a:fillRect/>
          </a:stretch>
        </p:blipFill>
        <p:spPr>
          <a:xfrm>
            <a:off x="454842" y="2519832"/>
            <a:ext cx="4864492" cy="1981830"/>
          </a:xfrm>
          <a:prstGeom prst="rect">
            <a:avLst/>
          </a:prstGeom>
          <a:noFill/>
          <a:ln>
            <a:noFill/>
          </a:ln>
        </p:spPr>
      </p:pic>
      <p:pic>
        <p:nvPicPr>
          <p:cNvPr id="285" name="Google Shape;285;p20" descr="A screenshot of a cell phone&#10;&#10;Description automatically generated"/>
          <p:cNvPicPr preferRelativeResize="0"/>
          <p:nvPr/>
        </p:nvPicPr>
        <p:blipFill rotWithShape="1">
          <a:blip r:embed="rId2"/>
          <a:srcRect/>
          <a:stretch>
            <a:fillRect/>
          </a:stretch>
        </p:blipFill>
        <p:spPr>
          <a:xfrm>
            <a:off x="5983457" y="2519832"/>
            <a:ext cx="5753701" cy="198183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5"/>
                                        </p:tgtEl>
                                        <p:attrNameLst>
                                          <p:attrName>style.visibility</p:attrName>
                                        </p:attrNameLst>
                                      </p:cBhvr>
                                      <p:to>
                                        <p:strVal val="visible"/>
                                      </p:to>
                                    </p:set>
                                    <p:animEffect transition="in" filter="fade">
                                      <p:cBhvr>
                                        <p:cTn id="12" dur="5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89" name="Shape 289"/>
        <p:cNvGrpSpPr/>
        <p:nvPr/>
      </p:nvGrpSpPr>
      <p:grpSpPr>
        <a:xfrm>
          <a:off x="0" y="0"/>
          <a:ext cx="0" cy="0"/>
          <a:chOff x="0" y="0"/>
          <a:chExt cx="0" cy="0"/>
        </a:xfrm>
      </p:grpSpPr>
      <p:sp>
        <p:nvSpPr>
          <p:cNvPr id="290" name="Google Shape;290;p2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5400"/>
              <a:buFont typeface="Arial Narrow" panose="020B0606020202030204"/>
              <a:buNone/>
            </a:pPr>
            <a:r>
              <a:rPr lang="en-US" sz="5400"/>
              <a:t>Exercise</a:t>
            </a:r>
            <a:endParaRPr lang="en-US" sz="5400"/>
          </a:p>
        </p:txBody>
      </p:sp>
      <p:sp>
        <p:nvSpPr>
          <p:cNvPr id="291" name="Google Shape;291;p21"/>
          <p:cNvSpPr txBox="1"/>
          <p:nvPr/>
        </p:nvSpPr>
        <p:spPr>
          <a:xfrm>
            <a:off x="1020418" y="2176255"/>
            <a:ext cx="9836824" cy="977763"/>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4000"/>
              <a:buFont typeface="Calibri" panose="020F0502020204030204"/>
              <a:buNone/>
            </a:pPr>
            <a:r>
              <a:rPr lang="en-US" sz="4000" b="1">
                <a:solidFill>
                  <a:schemeClr val="dk1"/>
                </a:solidFill>
                <a:latin typeface="Calibri" panose="020F0502020204030204"/>
                <a:ea typeface="Calibri" panose="020F0502020204030204"/>
                <a:cs typeface="Calibri" panose="020F0502020204030204"/>
                <a:sym typeface="Calibri" panose="020F0502020204030204"/>
              </a:rPr>
              <a:t>Find out the Max of three numbers</a:t>
            </a:r>
            <a:endParaRPr lang="en-US" sz="40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95" name="Shape 295"/>
        <p:cNvGrpSpPr/>
        <p:nvPr/>
      </p:nvGrpSpPr>
      <p:grpSpPr>
        <a:xfrm>
          <a:off x="0" y="0"/>
          <a:ext cx="0" cy="0"/>
          <a:chOff x="0" y="0"/>
          <a:chExt cx="0" cy="0"/>
        </a:xfrm>
      </p:grpSpPr>
      <p:sp>
        <p:nvSpPr>
          <p:cNvPr id="296" name="Google Shape;296;p22"/>
          <p:cNvSpPr/>
          <p:nvPr/>
        </p:nvSpPr>
        <p:spPr>
          <a:xfrm>
            <a:off x="0" y="651752"/>
            <a:ext cx="12192000" cy="73655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97" name="Google Shape;297;p22"/>
          <p:cNvSpPr txBox="1"/>
          <p:nvPr>
            <p:ph type="title"/>
          </p:nvPr>
        </p:nvSpPr>
        <p:spPr>
          <a:xfrm>
            <a:off x="556532" y="643467"/>
            <a:ext cx="11210925" cy="7448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200"/>
              <a:buFont typeface="Calibri" panose="020F0502020204030204"/>
              <a:buNone/>
            </a:pPr>
            <a:r>
              <a:rPr lang="en-US" sz="3200">
                <a:solidFill>
                  <a:schemeClr val="lt1"/>
                </a:solidFill>
                <a:latin typeface="Calibri" panose="020F0502020204030204"/>
                <a:ea typeface="Calibri" panose="020F0502020204030204"/>
                <a:cs typeface="Calibri" panose="020F0502020204030204"/>
                <a:sym typeface="Calibri" panose="020F0502020204030204"/>
              </a:rPr>
              <a:t>Maximum between 3 numbers</a:t>
            </a:r>
            <a:endParaRPr lang="en-US" sz="32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98" name="Google Shape;298;p22"/>
          <p:cNvPicPr preferRelativeResize="0"/>
          <p:nvPr/>
        </p:nvPicPr>
        <p:blipFill rotWithShape="1">
          <a:blip r:embed="rId1"/>
          <a:srcRect/>
          <a:stretch>
            <a:fillRect/>
          </a:stretch>
        </p:blipFill>
        <p:spPr>
          <a:xfrm>
            <a:off x="1319698" y="1675227"/>
            <a:ext cx="9552604" cy="43941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302" name="Shape 302"/>
        <p:cNvGrpSpPr/>
        <p:nvPr/>
      </p:nvGrpSpPr>
      <p:grpSpPr>
        <a:xfrm>
          <a:off x="0" y="0"/>
          <a:ext cx="0" cy="0"/>
          <a:chOff x="0" y="0"/>
          <a:chExt cx="0" cy="0"/>
        </a:xfrm>
      </p:grpSpPr>
      <p:sp>
        <p:nvSpPr>
          <p:cNvPr id="303" name="Google Shape;303;p23"/>
          <p:cNvSpPr/>
          <p:nvPr/>
        </p:nvSpPr>
        <p:spPr>
          <a:xfrm>
            <a:off x="0" y="651752"/>
            <a:ext cx="12192000" cy="73655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04" name="Google Shape;304;p23"/>
          <p:cNvSpPr txBox="1"/>
          <p:nvPr>
            <p:ph type="title"/>
          </p:nvPr>
        </p:nvSpPr>
        <p:spPr>
          <a:xfrm>
            <a:off x="556532" y="643467"/>
            <a:ext cx="11210925" cy="7448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200"/>
              <a:buFont typeface="Calibri" panose="020F0502020204030204"/>
              <a:buNone/>
            </a:pPr>
            <a:r>
              <a:rPr lang="en-US" sz="3200">
                <a:solidFill>
                  <a:schemeClr val="lt1"/>
                </a:solidFill>
                <a:latin typeface="Calibri" panose="020F0502020204030204"/>
                <a:ea typeface="Calibri" panose="020F0502020204030204"/>
                <a:cs typeface="Calibri" panose="020F0502020204030204"/>
                <a:sym typeface="Calibri" panose="020F0502020204030204"/>
              </a:rPr>
              <a:t>Maximum between 3 numbers</a:t>
            </a:r>
            <a:endParaRPr lang="en-US" sz="32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305" name="Google Shape;305;p23" descr="A screenshot of a cell phone&#10;&#10;Description automatically generated"/>
          <p:cNvPicPr preferRelativeResize="0"/>
          <p:nvPr/>
        </p:nvPicPr>
        <p:blipFill rotWithShape="1">
          <a:blip r:embed="rId1"/>
          <a:srcRect/>
          <a:stretch>
            <a:fillRect/>
          </a:stretch>
        </p:blipFill>
        <p:spPr>
          <a:xfrm>
            <a:off x="643467" y="1882152"/>
            <a:ext cx="10905066" cy="398034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309" name="Shape 309"/>
        <p:cNvGrpSpPr/>
        <p:nvPr/>
      </p:nvGrpSpPr>
      <p:grpSpPr>
        <a:xfrm>
          <a:off x="0" y="0"/>
          <a:ext cx="0" cy="0"/>
          <a:chOff x="0" y="0"/>
          <a:chExt cx="0" cy="0"/>
        </a:xfrm>
      </p:grpSpPr>
      <p:sp>
        <p:nvSpPr>
          <p:cNvPr id="310" name="Google Shape;310;p24"/>
          <p:cNvSpPr/>
          <p:nvPr/>
        </p:nvSpPr>
        <p:spPr>
          <a:xfrm>
            <a:off x="0" y="651752"/>
            <a:ext cx="12192000" cy="73655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11" name="Google Shape;311;p24"/>
          <p:cNvSpPr txBox="1"/>
          <p:nvPr>
            <p:ph type="title"/>
          </p:nvPr>
        </p:nvSpPr>
        <p:spPr>
          <a:xfrm>
            <a:off x="556532" y="643467"/>
            <a:ext cx="11210925" cy="7448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200"/>
              <a:buFont typeface="Calibri" panose="020F0502020204030204"/>
              <a:buNone/>
            </a:pPr>
            <a:r>
              <a:rPr lang="en-US" sz="3200">
                <a:solidFill>
                  <a:schemeClr val="lt1"/>
                </a:solidFill>
                <a:latin typeface="Calibri" panose="020F0502020204030204"/>
                <a:ea typeface="Calibri" panose="020F0502020204030204"/>
                <a:cs typeface="Calibri" panose="020F0502020204030204"/>
                <a:sym typeface="Calibri" panose="020F0502020204030204"/>
              </a:rPr>
              <a:t>Maximum between 3 numbers</a:t>
            </a:r>
            <a:endParaRPr lang="en-US" sz="32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312" name="Google Shape;312;p24" descr="A picture containing screenshot&#10;&#10;Description automatically generated"/>
          <p:cNvPicPr preferRelativeResize="0"/>
          <p:nvPr/>
        </p:nvPicPr>
        <p:blipFill rotWithShape="1">
          <a:blip r:embed="rId1"/>
          <a:srcRect/>
          <a:stretch>
            <a:fillRect/>
          </a:stretch>
        </p:blipFill>
        <p:spPr>
          <a:xfrm>
            <a:off x="643467" y="2495562"/>
            <a:ext cx="10905066" cy="275352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16" name="Shape 316"/>
        <p:cNvGrpSpPr/>
        <p:nvPr/>
      </p:nvGrpSpPr>
      <p:grpSpPr>
        <a:xfrm>
          <a:off x="0" y="0"/>
          <a:ext cx="0" cy="0"/>
          <a:chOff x="0" y="0"/>
          <a:chExt cx="0" cy="0"/>
        </a:xfrm>
      </p:grpSpPr>
      <p:sp>
        <p:nvSpPr>
          <p:cNvPr id="317" name="Google Shape;317;p25"/>
          <p:cNvSpPr txBox="1"/>
          <p:nvPr>
            <p:ph type="title"/>
          </p:nvPr>
        </p:nvSpPr>
        <p:spPr>
          <a:xfrm>
            <a:off x="838200" y="365126"/>
            <a:ext cx="10515600" cy="708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Arial Narrow" panose="020B0606020202030204"/>
              <a:buNone/>
            </a:pPr>
            <a:r>
              <a:rPr lang="en-US"/>
              <a:t>MCQs</a:t>
            </a:r>
            <a:endParaRPr lang="en-US"/>
          </a:p>
        </p:txBody>
      </p:sp>
      <p:sp>
        <p:nvSpPr>
          <p:cNvPr id="318" name="Google Shape;318;p25"/>
          <p:cNvSpPr txBox="1"/>
          <p:nvPr>
            <p:ph type="body" idx="1"/>
          </p:nvPr>
        </p:nvSpPr>
        <p:spPr>
          <a:xfrm>
            <a:off x="546652" y="1285460"/>
            <a:ext cx="5009324" cy="5420139"/>
          </a:xfrm>
          <a:prstGeom prst="rect">
            <a:avLst/>
          </a:prstGeom>
          <a:noFill/>
          <a:ln>
            <a:noFill/>
          </a:ln>
        </p:spPr>
        <p:txBody>
          <a:bodyPr spcFirstLastPara="1" wrap="square" lIns="91425" tIns="45700" rIns="91425" bIns="45700" anchor="t" anchorCtr="0">
            <a:noAutofit/>
          </a:bodyPr>
          <a:lstStyle/>
          <a:p>
            <a:pPr marL="514350" lvl="0" indent="-514350" algn="l" rtl="0">
              <a:lnSpc>
                <a:spcPct val="90000"/>
              </a:lnSpc>
              <a:spcBef>
                <a:spcPts val="0"/>
              </a:spcBef>
              <a:spcAft>
                <a:spcPts val="0"/>
              </a:spcAft>
              <a:buClr>
                <a:schemeClr val="dk1"/>
              </a:buClr>
              <a:buSzPts val="2000"/>
              <a:buFont typeface="Calibri" panose="020F0502020204030204"/>
              <a:buAutoNum type="arabicPeriod"/>
            </a:pPr>
            <a:r>
              <a:rPr lang="en-US" sz="2000"/>
              <a:t>All if statements must contain either an else or elif header.</a:t>
            </a:r>
            <a:endParaRPr lang="en-US" sz="2000"/>
          </a:p>
          <a:p>
            <a:pPr marL="971550" lvl="1" indent="-514350" algn="l" rtl="0">
              <a:lnSpc>
                <a:spcPct val="90000"/>
              </a:lnSpc>
              <a:spcBef>
                <a:spcPts val="500"/>
              </a:spcBef>
              <a:spcAft>
                <a:spcPts val="0"/>
              </a:spcAft>
              <a:buClr>
                <a:schemeClr val="dk1"/>
              </a:buClr>
              <a:buSzPts val="2000"/>
              <a:buFont typeface="Calibri" panose="020F0502020204030204"/>
              <a:buAutoNum type="alphaLcParenR"/>
            </a:pPr>
            <a:r>
              <a:rPr lang="en-US" sz="2000"/>
              <a:t>TRUE</a:t>
            </a:r>
            <a:endParaRPr lang="en-US" sz="2000"/>
          </a:p>
          <a:p>
            <a:pPr marL="971550" lvl="1" indent="-514350" algn="l" rtl="0">
              <a:lnSpc>
                <a:spcPct val="90000"/>
              </a:lnSpc>
              <a:spcBef>
                <a:spcPts val="500"/>
              </a:spcBef>
              <a:spcAft>
                <a:spcPts val="0"/>
              </a:spcAft>
              <a:buClr>
                <a:schemeClr val="dk1"/>
              </a:buClr>
              <a:buSzPts val="2000"/>
              <a:buFont typeface="Calibri" panose="020F0502020204030204"/>
              <a:buAutoNum type="alphaLcParenR"/>
            </a:pPr>
            <a:r>
              <a:rPr lang="en-US" sz="2000"/>
              <a:t>FALSE</a:t>
            </a:r>
            <a:endParaRPr lang="en-US" sz="2000"/>
          </a:p>
          <a:p>
            <a:pPr marL="971550" lvl="1" indent="-387350" algn="l" rtl="0">
              <a:lnSpc>
                <a:spcPct val="90000"/>
              </a:lnSpc>
              <a:spcBef>
                <a:spcPts val="500"/>
              </a:spcBef>
              <a:spcAft>
                <a:spcPts val="0"/>
              </a:spcAft>
              <a:buClr>
                <a:schemeClr val="dk1"/>
              </a:buClr>
              <a:buSzPts val="2000"/>
              <a:buFont typeface="Calibri" panose="020F0502020204030204"/>
              <a:buNone/>
            </a:pPr>
            <a:endParaRPr sz="2000"/>
          </a:p>
          <a:p>
            <a:pPr marL="514350" lvl="0" indent="-514350" algn="l" rtl="0">
              <a:lnSpc>
                <a:spcPct val="90000"/>
              </a:lnSpc>
              <a:spcBef>
                <a:spcPts val="1000"/>
              </a:spcBef>
              <a:spcAft>
                <a:spcPts val="0"/>
              </a:spcAft>
              <a:buClr>
                <a:schemeClr val="dk1"/>
              </a:buClr>
              <a:buSzPts val="2000"/>
              <a:buFont typeface="Calibri" panose="020F0502020204030204"/>
              <a:buAutoNum type="arabicPeriod"/>
            </a:pPr>
            <a:r>
              <a:rPr lang="en-US" sz="2000"/>
              <a:t>Which of the following statements are true regarding headers in Python? </a:t>
            </a:r>
            <a:endParaRPr lang="en-US" sz="2000"/>
          </a:p>
          <a:p>
            <a:pPr marL="971550" lvl="1" indent="-514350" algn="l" rtl="0">
              <a:lnSpc>
                <a:spcPct val="90000"/>
              </a:lnSpc>
              <a:spcBef>
                <a:spcPts val="500"/>
              </a:spcBef>
              <a:spcAft>
                <a:spcPts val="0"/>
              </a:spcAft>
              <a:buClr>
                <a:schemeClr val="dk1"/>
              </a:buClr>
              <a:buSzPts val="2000"/>
              <a:buFont typeface="Calibri" panose="020F0502020204030204"/>
              <a:buAutoNum type="alphaLcParenR"/>
            </a:pPr>
            <a:r>
              <a:rPr lang="en-US" sz="2000"/>
              <a:t>Headers begin with a keyword and end with a colon. </a:t>
            </a:r>
            <a:endParaRPr lang="en-US" sz="2000"/>
          </a:p>
          <a:p>
            <a:pPr marL="971550" lvl="1" indent="-514350" algn="l" rtl="0">
              <a:lnSpc>
                <a:spcPct val="90000"/>
              </a:lnSpc>
              <a:spcBef>
                <a:spcPts val="500"/>
              </a:spcBef>
              <a:spcAft>
                <a:spcPts val="0"/>
              </a:spcAft>
              <a:buClr>
                <a:schemeClr val="dk1"/>
              </a:buClr>
              <a:buSzPts val="2000"/>
              <a:buFont typeface="Calibri" panose="020F0502020204030204"/>
              <a:buAutoNum type="alphaLcParenR"/>
            </a:pPr>
            <a:r>
              <a:rPr lang="en-US" sz="2000"/>
              <a:t>Headers always occur in pairs. </a:t>
            </a:r>
            <a:endParaRPr lang="en-US" sz="2000"/>
          </a:p>
          <a:p>
            <a:pPr marL="971550" lvl="1" indent="-514350" algn="l" rtl="0">
              <a:lnSpc>
                <a:spcPct val="90000"/>
              </a:lnSpc>
              <a:spcBef>
                <a:spcPts val="500"/>
              </a:spcBef>
              <a:spcAft>
                <a:spcPts val="0"/>
              </a:spcAft>
              <a:buClr>
                <a:schemeClr val="dk1"/>
              </a:buClr>
              <a:buSzPts val="2000"/>
              <a:buFont typeface="Calibri" panose="020F0502020204030204"/>
              <a:buAutoNum type="alphaLcParenR"/>
            </a:pPr>
            <a:r>
              <a:rPr lang="en-US" sz="2000"/>
              <a:t>All headers of the same compound statement must be indented the same amount.</a:t>
            </a:r>
            <a:endParaRPr lang="en-US" sz="2000"/>
          </a:p>
        </p:txBody>
      </p:sp>
      <p:sp>
        <p:nvSpPr>
          <p:cNvPr id="319" name="Google Shape;319;p25"/>
          <p:cNvSpPr txBox="1"/>
          <p:nvPr>
            <p:ph type="body" idx="2"/>
          </p:nvPr>
        </p:nvSpPr>
        <p:spPr>
          <a:xfrm>
            <a:off x="5854150" y="1245704"/>
            <a:ext cx="5791198" cy="5247170"/>
          </a:xfrm>
          <a:prstGeom prst="rect">
            <a:avLst/>
          </a:prstGeom>
          <a:noFill/>
          <a:ln>
            <a:noFill/>
          </a:ln>
        </p:spPr>
        <p:txBody>
          <a:bodyPr spcFirstLastPara="1" wrap="square" lIns="91425" tIns="45700" rIns="91425" bIns="45700" anchor="t" anchorCtr="0">
            <a:noAutofit/>
          </a:bodyPr>
          <a:lstStyle/>
          <a:p>
            <a:pPr marL="514350" lvl="0" indent="-514350" algn="l" rtl="0">
              <a:lnSpc>
                <a:spcPct val="90000"/>
              </a:lnSpc>
              <a:spcBef>
                <a:spcPts val="0"/>
              </a:spcBef>
              <a:spcAft>
                <a:spcPts val="0"/>
              </a:spcAft>
              <a:buClr>
                <a:schemeClr val="dk1"/>
              </a:buClr>
              <a:buSzPts val="2000"/>
              <a:buFont typeface="Calibri" panose="020F0502020204030204"/>
              <a:buAutoNum type="arabicPeriod" startAt="3"/>
            </a:pPr>
            <a:r>
              <a:rPr lang="en-US" sz="2000"/>
              <a:t>Which of the following statements is true? </a:t>
            </a:r>
            <a:endParaRPr lang="en-US" sz="2000"/>
          </a:p>
          <a:p>
            <a:pPr marL="971550" lvl="1" indent="-514350" algn="l" rtl="0">
              <a:lnSpc>
                <a:spcPct val="90000"/>
              </a:lnSpc>
              <a:spcBef>
                <a:spcPts val="500"/>
              </a:spcBef>
              <a:spcAft>
                <a:spcPts val="0"/>
              </a:spcAft>
              <a:buClr>
                <a:schemeClr val="dk1"/>
              </a:buClr>
              <a:buSzPts val="2000"/>
              <a:buFont typeface="Calibri" panose="020F0502020204030204"/>
              <a:buAutoNum type="alphaLcParenR"/>
            </a:pPr>
            <a:r>
              <a:rPr lang="en-US" sz="2000"/>
              <a:t>Statements within a suite can be indented a different amount. </a:t>
            </a:r>
            <a:endParaRPr lang="en-US" sz="2000"/>
          </a:p>
          <a:p>
            <a:pPr marL="971550" lvl="1" indent="-514350" algn="l" rtl="0">
              <a:lnSpc>
                <a:spcPct val="90000"/>
              </a:lnSpc>
              <a:spcBef>
                <a:spcPts val="500"/>
              </a:spcBef>
              <a:spcAft>
                <a:spcPts val="0"/>
              </a:spcAft>
              <a:buClr>
                <a:schemeClr val="dk1"/>
              </a:buClr>
              <a:buSzPts val="2000"/>
              <a:buFont typeface="Calibri" panose="020F0502020204030204"/>
              <a:buAutoNum type="alphaLcParenR"/>
            </a:pPr>
            <a:r>
              <a:rPr lang="en-US" sz="2000"/>
              <a:t>Statements within a suite can be indented a different amount as long as all headers in the statement that it occurs in are indented the same amount. </a:t>
            </a:r>
            <a:endParaRPr lang="en-US" sz="2000"/>
          </a:p>
          <a:p>
            <a:pPr marL="971550" lvl="1" indent="-514350" algn="l" rtl="0">
              <a:lnSpc>
                <a:spcPct val="90000"/>
              </a:lnSpc>
              <a:spcBef>
                <a:spcPts val="500"/>
              </a:spcBef>
              <a:spcAft>
                <a:spcPts val="0"/>
              </a:spcAft>
              <a:buClr>
                <a:schemeClr val="dk1"/>
              </a:buClr>
              <a:buSzPts val="2000"/>
              <a:buFont typeface="Calibri" panose="020F0502020204030204"/>
              <a:buAutoNum type="alphaLcParenR"/>
            </a:pPr>
            <a:r>
              <a:rPr lang="en-US" sz="2000"/>
              <a:t>All headers must be indented the same amount as all other headers in the same statement, and all statements in a given suite must be indented the same amount. </a:t>
            </a:r>
            <a:endParaRPr lang="en-US" sz="2000"/>
          </a:p>
          <a:p>
            <a:pPr marL="514350" lvl="0" indent="-514350" algn="l" rtl="0">
              <a:lnSpc>
                <a:spcPct val="90000"/>
              </a:lnSpc>
              <a:spcBef>
                <a:spcPts val="1000"/>
              </a:spcBef>
              <a:spcAft>
                <a:spcPts val="0"/>
              </a:spcAft>
              <a:buClr>
                <a:schemeClr val="dk1"/>
              </a:buClr>
              <a:buSzPts val="2000"/>
              <a:buFont typeface="Calibri" panose="020F0502020204030204"/>
              <a:buAutoNum type="arabicPeriod" startAt="3"/>
            </a:pPr>
            <a:r>
              <a:rPr lang="en-US" sz="2000"/>
              <a:t>The elif header allows for, </a:t>
            </a:r>
            <a:endParaRPr lang="en-US" sz="2000"/>
          </a:p>
          <a:p>
            <a:pPr marL="971550" lvl="1" indent="-514350" algn="l" rtl="0">
              <a:lnSpc>
                <a:spcPct val="90000"/>
              </a:lnSpc>
              <a:spcBef>
                <a:spcPts val="500"/>
              </a:spcBef>
              <a:spcAft>
                <a:spcPts val="0"/>
              </a:spcAft>
              <a:buClr>
                <a:schemeClr val="dk1"/>
              </a:buClr>
              <a:buSzPts val="2000"/>
              <a:buFont typeface="Calibri" panose="020F0502020204030204"/>
              <a:buAutoNum type="alphaLcParenR"/>
            </a:pPr>
            <a:r>
              <a:rPr lang="en-US" sz="2000"/>
              <a:t>Multi-way selection that cannot be accomplished otherwise </a:t>
            </a:r>
            <a:endParaRPr lang="en-US" sz="2000"/>
          </a:p>
          <a:p>
            <a:pPr marL="971550" lvl="1" indent="-514350" algn="l" rtl="0">
              <a:lnSpc>
                <a:spcPct val="90000"/>
              </a:lnSpc>
              <a:spcBef>
                <a:spcPts val="500"/>
              </a:spcBef>
              <a:spcAft>
                <a:spcPts val="0"/>
              </a:spcAft>
              <a:buClr>
                <a:schemeClr val="dk1"/>
              </a:buClr>
              <a:buSzPts val="2000"/>
              <a:buFont typeface="Calibri" panose="020F0502020204030204"/>
              <a:buAutoNum type="alphaLcParenR"/>
            </a:pPr>
            <a:r>
              <a:rPr lang="en-US" sz="2000"/>
              <a:t>Multi-way selection as a single if statement </a:t>
            </a:r>
            <a:endParaRPr lang="en-US" sz="2000"/>
          </a:p>
          <a:p>
            <a:pPr marL="971550" lvl="1" indent="-514350" algn="l" rtl="0">
              <a:lnSpc>
                <a:spcPct val="90000"/>
              </a:lnSpc>
              <a:spcBef>
                <a:spcPts val="500"/>
              </a:spcBef>
              <a:spcAft>
                <a:spcPts val="0"/>
              </a:spcAft>
              <a:buClr>
                <a:schemeClr val="dk1"/>
              </a:buClr>
              <a:buSzPts val="2000"/>
              <a:buFont typeface="Calibri" panose="020F0502020204030204"/>
              <a:buAutoNum type="alphaLcParenR"/>
            </a:pPr>
            <a:r>
              <a:rPr lang="en-US" sz="2000"/>
              <a:t>The use of a “catch-all” case in multi-way selection</a:t>
            </a:r>
            <a:endParaRPr sz="2000"/>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23" name="Shape 323"/>
        <p:cNvGrpSpPr/>
        <p:nvPr/>
      </p:nvGrpSpPr>
      <p:grpSpPr>
        <a:xfrm>
          <a:off x="0" y="0"/>
          <a:ext cx="0" cy="0"/>
          <a:chOff x="0" y="0"/>
          <a:chExt cx="0" cy="0"/>
        </a:xfrm>
      </p:grpSpPr>
      <p:sp>
        <p:nvSpPr>
          <p:cNvPr id="324" name="Google Shape;324;p26"/>
          <p:cNvSpPr txBox="1"/>
          <p:nvPr>
            <p:ph type="title"/>
          </p:nvPr>
        </p:nvSpPr>
        <p:spPr>
          <a:xfrm>
            <a:off x="838200" y="365126"/>
            <a:ext cx="10515600" cy="708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Arial Narrow" panose="020B0606020202030204"/>
              <a:buNone/>
            </a:pPr>
            <a:r>
              <a:rPr lang="en-US"/>
              <a:t>MCQs: Answers</a:t>
            </a:r>
            <a:endParaRPr lang="en-US"/>
          </a:p>
        </p:txBody>
      </p:sp>
      <p:sp>
        <p:nvSpPr>
          <p:cNvPr id="325" name="Google Shape;325;p26"/>
          <p:cNvSpPr txBox="1"/>
          <p:nvPr>
            <p:ph type="body" idx="1"/>
          </p:nvPr>
        </p:nvSpPr>
        <p:spPr>
          <a:xfrm>
            <a:off x="546652" y="1285460"/>
            <a:ext cx="5009324" cy="5420139"/>
          </a:xfrm>
          <a:prstGeom prst="rect">
            <a:avLst/>
          </a:prstGeom>
          <a:noFill/>
          <a:ln>
            <a:noFill/>
          </a:ln>
        </p:spPr>
        <p:txBody>
          <a:bodyPr spcFirstLastPara="1" wrap="square" lIns="91425" tIns="45700" rIns="91425" bIns="45700" anchor="t" anchorCtr="0">
            <a:noAutofit/>
          </a:bodyPr>
          <a:lstStyle/>
          <a:p>
            <a:pPr marL="514350" lvl="0" indent="-514350" algn="l" rtl="0">
              <a:lnSpc>
                <a:spcPct val="90000"/>
              </a:lnSpc>
              <a:spcBef>
                <a:spcPts val="0"/>
              </a:spcBef>
              <a:spcAft>
                <a:spcPts val="0"/>
              </a:spcAft>
              <a:buClr>
                <a:schemeClr val="dk1"/>
              </a:buClr>
              <a:buSzPts val="2000"/>
              <a:buFont typeface="Calibri" panose="020F0502020204030204"/>
              <a:buAutoNum type="arabicPeriod"/>
            </a:pPr>
            <a:r>
              <a:rPr lang="en-US" sz="2000"/>
              <a:t>All if statements must contain either an else or elif header.</a:t>
            </a:r>
            <a:endParaRPr lang="en-US" sz="2000"/>
          </a:p>
          <a:p>
            <a:pPr marL="971550" lvl="1" indent="-514350" algn="l" rtl="0">
              <a:lnSpc>
                <a:spcPct val="90000"/>
              </a:lnSpc>
              <a:spcBef>
                <a:spcPts val="500"/>
              </a:spcBef>
              <a:spcAft>
                <a:spcPts val="0"/>
              </a:spcAft>
              <a:buClr>
                <a:schemeClr val="dk1"/>
              </a:buClr>
              <a:buSzPts val="2000"/>
              <a:buFont typeface="Calibri" panose="020F0502020204030204"/>
              <a:buAutoNum type="alphaLcParenR"/>
            </a:pPr>
            <a:r>
              <a:rPr lang="en-US" sz="2000"/>
              <a:t>TRUE</a:t>
            </a:r>
            <a:endParaRPr lang="en-US" sz="2000"/>
          </a:p>
          <a:p>
            <a:pPr marL="971550" lvl="1" indent="-514350" algn="l" rtl="0">
              <a:lnSpc>
                <a:spcPct val="90000"/>
              </a:lnSpc>
              <a:spcBef>
                <a:spcPts val="500"/>
              </a:spcBef>
              <a:spcAft>
                <a:spcPts val="0"/>
              </a:spcAft>
              <a:buClr>
                <a:schemeClr val="dk1"/>
              </a:buClr>
              <a:buSzPts val="2000"/>
              <a:buFont typeface="Calibri" panose="020F0502020204030204"/>
              <a:buAutoNum type="alphaLcParenR"/>
            </a:pPr>
            <a:r>
              <a:rPr lang="en-US" sz="2000" b="1"/>
              <a:t>FALSE</a:t>
            </a:r>
            <a:endParaRPr lang="en-US" sz="2000" b="1"/>
          </a:p>
          <a:p>
            <a:pPr marL="971550" lvl="1" indent="-387350" algn="l" rtl="0">
              <a:lnSpc>
                <a:spcPct val="90000"/>
              </a:lnSpc>
              <a:spcBef>
                <a:spcPts val="500"/>
              </a:spcBef>
              <a:spcAft>
                <a:spcPts val="0"/>
              </a:spcAft>
              <a:buClr>
                <a:schemeClr val="dk1"/>
              </a:buClr>
              <a:buSzPts val="2000"/>
              <a:buFont typeface="Calibri" panose="020F0502020204030204"/>
              <a:buNone/>
            </a:pPr>
            <a:endParaRPr sz="2000"/>
          </a:p>
          <a:p>
            <a:pPr marL="514350" lvl="0" indent="-514350" algn="l" rtl="0">
              <a:lnSpc>
                <a:spcPct val="90000"/>
              </a:lnSpc>
              <a:spcBef>
                <a:spcPts val="1000"/>
              </a:spcBef>
              <a:spcAft>
                <a:spcPts val="0"/>
              </a:spcAft>
              <a:buClr>
                <a:schemeClr val="dk1"/>
              </a:buClr>
              <a:buSzPts val="2000"/>
              <a:buFont typeface="Calibri" panose="020F0502020204030204"/>
              <a:buAutoNum type="arabicPeriod"/>
            </a:pPr>
            <a:r>
              <a:rPr lang="en-US" sz="2000"/>
              <a:t>Which of the following statements are true regarding headers in Python? </a:t>
            </a:r>
            <a:endParaRPr lang="en-US" sz="2000"/>
          </a:p>
          <a:p>
            <a:pPr marL="971550" lvl="1" indent="-514350" algn="l" rtl="0">
              <a:lnSpc>
                <a:spcPct val="90000"/>
              </a:lnSpc>
              <a:spcBef>
                <a:spcPts val="500"/>
              </a:spcBef>
              <a:spcAft>
                <a:spcPts val="0"/>
              </a:spcAft>
              <a:buClr>
                <a:schemeClr val="dk1"/>
              </a:buClr>
              <a:buSzPts val="2000"/>
              <a:buFont typeface="Calibri" panose="020F0502020204030204"/>
              <a:buAutoNum type="alphaLcParenR"/>
            </a:pPr>
            <a:r>
              <a:rPr lang="en-US" sz="2000" b="1"/>
              <a:t>Headers begin with a keyword and end with a colon. </a:t>
            </a:r>
            <a:endParaRPr lang="en-US" sz="2000" b="1"/>
          </a:p>
          <a:p>
            <a:pPr marL="971550" lvl="1" indent="-514350" algn="l" rtl="0">
              <a:lnSpc>
                <a:spcPct val="90000"/>
              </a:lnSpc>
              <a:spcBef>
                <a:spcPts val="500"/>
              </a:spcBef>
              <a:spcAft>
                <a:spcPts val="0"/>
              </a:spcAft>
              <a:buClr>
                <a:schemeClr val="dk1"/>
              </a:buClr>
              <a:buSzPts val="2000"/>
              <a:buFont typeface="Calibri" panose="020F0502020204030204"/>
              <a:buAutoNum type="alphaLcParenR"/>
            </a:pPr>
            <a:r>
              <a:rPr lang="en-US" sz="2000"/>
              <a:t>Headers always occur in pairs. </a:t>
            </a:r>
            <a:endParaRPr lang="en-US" sz="2000"/>
          </a:p>
          <a:p>
            <a:pPr marL="971550" lvl="1" indent="-514350" algn="l" rtl="0">
              <a:lnSpc>
                <a:spcPct val="90000"/>
              </a:lnSpc>
              <a:spcBef>
                <a:spcPts val="500"/>
              </a:spcBef>
              <a:spcAft>
                <a:spcPts val="0"/>
              </a:spcAft>
              <a:buClr>
                <a:schemeClr val="dk1"/>
              </a:buClr>
              <a:buSzPts val="2000"/>
              <a:buFont typeface="Calibri" panose="020F0502020204030204"/>
              <a:buAutoNum type="alphaLcParenR"/>
            </a:pPr>
            <a:r>
              <a:rPr lang="en-US" sz="2000" b="1"/>
              <a:t>All headers of the same compound statement must be indented the same amount.</a:t>
            </a:r>
            <a:endParaRPr lang="en-US" sz="2000" b="1"/>
          </a:p>
        </p:txBody>
      </p:sp>
      <p:sp>
        <p:nvSpPr>
          <p:cNvPr id="326" name="Google Shape;326;p26"/>
          <p:cNvSpPr txBox="1"/>
          <p:nvPr>
            <p:ph type="body" idx="2"/>
          </p:nvPr>
        </p:nvSpPr>
        <p:spPr>
          <a:xfrm>
            <a:off x="5854150" y="1245704"/>
            <a:ext cx="5791198" cy="5247170"/>
          </a:xfrm>
          <a:prstGeom prst="rect">
            <a:avLst/>
          </a:prstGeom>
          <a:noFill/>
          <a:ln>
            <a:noFill/>
          </a:ln>
        </p:spPr>
        <p:txBody>
          <a:bodyPr spcFirstLastPara="1" wrap="square" lIns="91425" tIns="45700" rIns="91425" bIns="45700" anchor="t" anchorCtr="0">
            <a:noAutofit/>
          </a:bodyPr>
          <a:lstStyle/>
          <a:p>
            <a:pPr marL="514350" lvl="0" indent="-514350" algn="l" rtl="0">
              <a:lnSpc>
                <a:spcPct val="90000"/>
              </a:lnSpc>
              <a:spcBef>
                <a:spcPts val="0"/>
              </a:spcBef>
              <a:spcAft>
                <a:spcPts val="0"/>
              </a:spcAft>
              <a:buClr>
                <a:schemeClr val="dk1"/>
              </a:buClr>
              <a:buSzPts val="2000"/>
              <a:buFont typeface="Calibri" panose="020F0502020204030204"/>
              <a:buAutoNum type="arabicPeriod" startAt="3"/>
            </a:pPr>
            <a:r>
              <a:rPr lang="en-US" sz="2000"/>
              <a:t>Which of the following statements is true? </a:t>
            </a:r>
            <a:endParaRPr lang="en-US" sz="2000"/>
          </a:p>
          <a:p>
            <a:pPr marL="971550" lvl="1" indent="-514350" algn="l" rtl="0">
              <a:lnSpc>
                <a:spcPct val="90000"/>
              </a:lnSpc>
              <a:spcBef>
                <a:spcPts val="500"/>
              </a:spcBef>
              <a:spcAft>
                <a:spcPts val="0"/>
              </a:spcAft>
              <a:buClr>
                <a:schemeClr val="dk1"/>
              </a:buClr>
              <a:buSzPts val="2000"/>
              <a:buFont typeface="Calibri" panose="020F0502020204030204"/>
              <a:buAutoNum type="alphaLcParenR"/>
            </a:pPr>
            <a:r>
              <a:rPr lang="en-US" sz="2000"/>
              <a:t>Statements within a suite can be indented a different amount. </a:t>
            </a:r>
            <a:endParaRPr lang="en-US" sz="2000"/>
          </a:p>
          <a:p>
            <a:pPr marL="971550" lvl="1" indent="-514350" algn="l" rtl="0">
              <a:lnSpc>
                <a:spcPct val="90000"/>
              </a:lnSpc>
              <a:spcBef>
                <a:spcPts val="500"/>
              </a:spcBef>
              <a:spcAft>
                <a:spcPts val="0"/>
              </a:spcAft>
              <a:buClr>
                <a:schemeClr val="dk1"/>
              </a:buClr>
              <a:buSzPts val="2000"/>
              <a:buFont typeface="Calibri" panose="020F0502020204030204"/>
              <a:buAutoNum type="alphaLcParenR"/>
            </a:pPr>
            <a:r>
              <a:rPr lang="en-US" sz="2000"/>
              <a:t>Statements within a suite can be indented a different amount as long as all headers in the statement that it occurs in are indented the same amount. </a:t>
            </a:r>
            <a:endParaRPr lang="en-US" sz="2000"/>
          </a:p>
          <a:p>
            <a:pPr marL="971550" lvl="1" indent="-514350" algn="l" rtl="0">
              <a:lnSpc>
                <a:spcPct val="90000"/>
              </a:lnSpc>
              <a:spcBef>
                <a:spcPts val="500"/>
              </a:spcBef>
              <a:spcAft>
                <a:spcPts val="0"/>
              </a:spcAft>
              <a:buClr>
                <a:schemeClr val="dk1"/>
              </a:buClr>
              <a:buSzPts val="2000"/>
              <a:buFont typeface="Calibri" panose="020F0502020204030204"/>
              <a:buAutoNum type="alphaLcParenR"/>
            </a:pPr>
            <a:r>
              <a:rPr lang="en-US" sz="2000" b="1"/>
              <a:t>All headers must be indented the same amount as all other headers in the same statement, and all statements in a given suite must be indented the same amount. </a:t>
            </a:r>
            <a:endParaRPr lang="en-US" sz="2000" b="1"/>
          </a:p>
          <a:p>
            <a:pPr marL="514350" lvl="0" indent="-514350" algn="l" rtl="0">
              <a:lnSpc>
                <a:spcPct val="90000"/>
              </a:lnSpc>
              <a:spcBef>
                <a:spcPts val="1000"/>
              </a:spcBef>
              <a:spcAft>
                <a:spcPts val="0"/>
              </a:spcAft>
              <a:buClr>
                <a:schemeClr val="dk1"/>
              </a:buClr>
              <a:buSzPts val="2000"/>
              <a:buFont typeface="Calibri" panose="020F0502020204030204"/>
              <a:buAutoNum type="arabicPeriod" startAt="3"/>
            </a:pPr>
            <a:r>
              <a:rPr lang="en-US" sz="2000"/>
              <a:t>The elif header allows for, </a:t>
            </a:r>
            <a:endParaRPr lang="en-US" sz="2000"/>
          </a:p>
          <a:p>
            <a:pPr marL="971550" lvl="1" indent="-514350" algn="l" rtl="0">
              <a:lnSpc>
                <a:spcPct val="90000"/>
              </a:lnSpc>
              <a:spcBef>
                <a:spcPts val="500"/>
              </a:spcBef>
              <a:spcAft>
                <a:spcPts val="0"/>
              </a:spcAft>
              <a:buClr>
                <a:schemeClr val="dk1"/>
              </a:buClr>
              <a:buSzPts val="2000"/>
              <a:buFont typeface="Calibri" panose="020F0502020204030204"/>
              <a:buAutoNum type="alphaLcParenR"/>
            </a:pPr>
            <a:r>
              <a:rPr lang="en-US" sz="2000"/>
              <a:t>Multi-way selection that cannot be accomplished otherwise </a:t>
            </a:r>
            <a:endParaRPr lang="en-US" sz="2000"/>
          </a:p>
          <a:p>
            <a:pPr marL="971550" lvl="1" indent="-514350" algn="l" rtl="0">
              <a:lnSpc>
                <a:spcPct val="90000"/>
              </a:lnSpc>
              <a:spcBef>
                <a:spcPts val="500"/>
              </a:spcBef>
              <a:spcAft>
                <a:spcPts val="0"/>
              </a:spcAft>
              <a:buClr>
                <a:schemeClr val="dk1"/>
              </a:buClr>
              <a:buSzPts val="2000"/>
              <a:buFont typeface="Calibri" panose="020F0502020204030204"/>
              <a:buAutoNum type="alphaLcParenR"/>
            </a:pPr>
            <a:r>
              <a:rPr lang="en-US" sz="2000" b="1"/>
              <a:t>Multi-way selection as a single if statement </a:t>
            </a:r>
            <a:endParaRPr lang="en-US" sz="2000" b="1"/>
          </a:p>
          <a:p>
            <a:pPr marL="971550" lvl="1" indent="-514350" algn="l" rtl="0">
              <a:lnSpc>
                <a:spcPct val="90000"/>
              </a:lnSpc>
              <a:spcBef>
                <a:spcPts val="500"/>
              </a:spcBef>
              <a:spcAft>
                <a:spcPts val="0"/>
              </a:spcAft>
              <a:buClr>
                <a:schemeClr val="dk1"/>
              </a:buClr>
              <a:buSzPts val="2000"/>
              <a:buFont typeface="Calibri" panose="020F0502020204030204"/>
              <a:buAutoNum type="alphaLcParenR"/>
            </a:pPr>
            <a:r>
              <a:rPr lang="en-US" sz="2000"/>
              <a:t>The use of a “catch-all” case in multi-way selection</a:t>
            </a:r>
            <a:endParaRPr sz="2000"/>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330" name="Shape 330"/>
        <p:cNvGrpSpPr/>
        <p:nvPr/>
      </p:nvGrpSpPr>
      <p:grpSpPr>
        <a:xfrm>
          <a:off x="0" y="0"/>
          <a:ext cx="0" cy="0"/>
          <a:chOff x="0" y="0"/>
          <a:chExt cx="0" cy="0"/>
        </a:xfrm>
      </p:grpSpPr>
      <p:sp>
        <p:nvSpPr>
          <p:cNvPr id="331" name="Google Shape;331;p27"/>
          <p:cNvSpPr txBox="1"/>
          <p:nvPr>
            <p:ph type="title"/>
          </p:nvPr>
        </p:nvSpPr>
        <p:spPr>
          <a:xfrm>
            <a:off x="648929" y="629266"/>
            <a:ext cx="4944152" cy="16223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Arial Narrow" panose="020B0606020202030204"/>
              <a:buNone/>
            </a:pPr>
            <a:r>
              <a:rPr lang="en-US"/>
              <a:t>Iterative Control (Loop) </a:t>
            </a:r>
            <a:endParaRPr lang="en-US"/>
          </a:p>
        </p:txBody>
      </p:sp>
      <p:sp>
        <p:nvSpPr>
          <p:cNvPr id="332" name="Google Shape;332;p27"/>
          <p:cNvSpPr txBox="1"/>
          <p:nvPr>
            <p:ph type="body" idx="1"/>
          </p:nvPr>
        </p:nvSpPr>
        <p:spPr>
          <a:xfrm>
            <a:off x="384313" y="2251588"/>
            <a:ext cx="5605669" cy="3972232"/>
          </a:xfrm>
          <a:prstGeom prst="rect">
            <a:avLst/>
          </a:prstGeom>
          <a:noFill/>
          <a:ln>
            <a:noFill/>
          </a:ln>
        </p:spPr>
        <p:txBody>
          <a:bodyPr spcFirstLastPara="1" wrap="square" lIns="91425" tIns="45700" rIns="91425" bIns="45700" anchor="t" anchorCtr="0">
            <a:normAutofit/>
          </a:bodyPr>
          <a:lstStyle/>
          <a:p>
            <a:pPr marL="228600" lvl="0" indent="-228600" algn="just" rtl="0">
              <a:lnSpc>
                <a:spcPct val="80000"/>
              </a:lnSpc>
              <a:spcBef>
                <a:spcPts val="0"/>
              </a:spcBef>
              <a:spcAft>
                <a:spcPts val="0"/>
              </a:spcAft>
              <a:buClr>
                <a:schemeClr val="dk1"/>
              </a:buClr>
              <a:buSzPts val="2220"/>
              <a:buChar char="•"/>
            </a:pPr>
            <a:r>
              <a:rPr lang="en-US" sz="2220"/>
              <a:t>An iterative control statement is a control statement that allows for the repeated execution of a set of statements.</a:t>
            </a:r>
            <a:endParaRPr lang="en-US" sz="2220"/>
          </a:p>
          <a:p>
            <a:pPr marL="228600" lvl="0" indent="-87630" algn="just" rtl="0">
              <a:lnSpc>
                <a:spcPct val="80000"/>
              </a:lnSpc>
              <a:spcBef>
                <a:spcPts val="1000"/>
              </a:spcBef>
              <a:spcAft>
                <a:spcPts val="0"/>
              </a:spcAft>
              <a:buClr>
                <a:schemeClr val="dk1"/>
              </a:buClr>
              <a:buSzPts val="2220"/>
              <a:buNone/>
            </a:pPr>
            <a:endParaRPr sz="2220"/>
          </a:p>
          <a:p>
            <a:pPr marL="228600" lvl="0" indent="-228600" algn="just" rtl="0">
              <a:lnSpc>
                <a:spcPct val="80000"/>
              </a:lnSpc>
              <a:spcBef>
                <a:spcPts val="1000"/>
              </a:spcBef>
              <a:spcAft>
                <a:spcPts val="0"/>
              </a:spcAft>
              <a:buClr>
                <a:schemeClr val="dk1"/>
              </a:buClr>
              <a:buSzPts val="2220"/>
              <a:buChar char="•"/>
            </a:pPr>
            <a:r>
              <a:rPr lang="en-US" sz="2220"/>
              <a:t>Due to their repeated execution, iterative control structures are commonly referred to as “loops.</a:t>
            </a:r>
            <a:endParaRPr lang="en-US" sz="2220"/>
          </a:p>
          <a:p>
            <a:pPr marL="228600" lvl="0" indent="-87630" algn="just" rtl="0">
              <a:lnSpc>
                <a:spcPct val="80000"/>
              </a:lnSpc>
              <a:spcBef>
                <a:spcPts val="1000"/>
              </a:spcBef>
              <a:spcAft>
                <a:spcPts val="0"/>
              </a:spcAft>
              <a:buClr>
                <a:schemeClr val="dk1"/>
              </a:buClr>
              <a:buSzPts val="2220"/>
              <a:buNone/>
            </a:pPr>
            <a:endParaRPr sz="2220"/>
          </a:p>
          <a:p>
            <a:pPr marL="228600" lvl="0" indent="-228600" algn="just" rtl="0">
              <a:lnSpc>
                <a:spcPct val="80000"/>
              </a:lnSpc>
              <a:spcBef>
                <a:spcPts val="1000"/>
              </a:spcBef>
              <a:spcAft>
                <a:spcPts val="0"/>
              </a:spcAft>
              <a:buClr>
                <a:schemeClr val="dk1"/>
              </a:buClr>
              <a:buSzPts val="2220"/>
              <a:buChar char="•"/>
            </a:pPr>
            <a:r>
              <a:rPr lang="en-US" sz="2220"/>
              <a:t>Loop Statements:</a:t>
            </a:r>
            <a:endParaRPr lang="en-US" sz="2220"/>
          </a:p>
          <a:p>
            <a:pPr marL="685800" lvl="1" indent="-228600" algn="just" rtl="0">
              <a:lnSpc>
                <a:spcPct val="80000"/>
              </a:lnSpc>
              <a:spcBef>
                <a:spcPts val="500"/>
              </a:spcBef>
              <a:spcAft>
                <a:spcPts val="0"/>
              </a:spcAft>
              <a:buClr>
                <a:schemeClr val="dk1"/>
              </a:buClr>
              <a:buSzPts val="1850"/>
              <a:buChar char="•"/>
            </a:pPr>
            <a:r>
              <a:rPr lang="en-US" sz="1850"/>
              <a:t>While</a:t>
            </a:r>
            <a:endParaRPr lang="en-US" sz="1850"/>
          </a:p>
          <a:p>
            <a:pPr marL="685800" lvl="1" indent="-228600" algn="just" rtl="0">
              <a:lnSpc>
                <a:spcPct val="80000"/>
              </a:lnSpc>
              <a:spcBef>
                <a:spcPts val="500"/>
              </a:spcBef>
              <a:spcAft>
                <a:spcPts val="0"/>
              </a:spcAft>
              <a:buClr>
                <a:schemeClr val="dk1"/>
              </a:buClr>
              <a:buSzPts val="1850"/>
              <a:buChar char="•"/>
            </a:pPr>
            <a:r>
              <a:rPr lang="en-US" sz="1850"/>
              <a:t>For</a:t>
            </a:r>
            <a:endParaRPr lang="en-US" sz="1850"/>
          </a:p>
          <a:p>
            <a:pPr marL="685800" lvl="1" indent="-228600" algn="just" rtl="0">
              <a:lnSpc>
                <a:spcPct val="80000"/>
              </a:lnSpc>
              <a:spcBef>
                <a:spcPts val="500"/>
              </a:spcBef>
              <a:spcAft>
                <a:spcPts val="0"/>
              </a:spcAft>
              <a:buClr>
                <a:schemeClr val="dk1"/>
              </a:buClr>
              <a:buSzPts val="1850"/>
              <a:buChar char="•"/>
            </a:pPr>
            <a:r>
              <a:rPr lang="en-US" sz="1850"/>
              <a:t>Nested loop</a:t>
            </a:r>
            <a:endParaRPr lang="en-US" sz="1850"/>
          </a:p>
          <a:p>
            <a:pPr marL="228600" lvl="0" indent="-87630" algn="just" rtl="0">
              <a:lnSpc>
                <a:spcPct val="80000"/>
              </a:lnSpc>
              <a:spcBef>
                <a:spcPts val="1000"/>
              </a:spcBef>
              <a:spcAft>
                <a:spcPts val="0"/>
              </a:spcAft>
              <a:buClr>
                <a:schemeClr val="dk1"/>
              </a:buClr>
              <a:buSzPts val="2220"/>
              <a:buNone/>
            </a:pPr>
            <a:endParaRPr sz="2220"/>
          </a:p>
        </p:txBody>
      </p:sp>
      <p:sp>
        <p:nvSpPr>
          <p:cNvPr id="333" name="Google Shape;333;p27"/>
          <p:cNvSpPr/>
          <p:nvPr/>
        </p:nvSpPr>
        <p:spPr>
          <a:xfrm>
            <a:off x="6092950" y="0"/>
            <a:ext cx="6099050" cy="6858000"/>
          </a:xfrm>
          <a:prstGeom prst="rect">
            <a:avLst/>
          </a:prstGeom>
          <a:solidFill>
            <a:srgbClr val="C8CAC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34" name="Google Shape;334;p27"/>
          <p:cNvSpPr/>
          <p:nvPr/>
        </p:nvSpPr>
        <p:spPr>
          <a:xfrm>
            <a:off x="6577582" y="557784"/>
            <a:ext cx="5130204" cy="5739187"/>
          </a:xfrm>
          <a:prstGeom prst="roundRect">
            <a:avLst>
              <a:gd name="adj" fmla="val 0"/>
            </a:avLst>
          </a:prstGeom>
          <a:solidFill>
            <a:srgbClr val="FFFFFF"/>
          </a:solidFill>
          <a:ln w="9525" cap="flat" cmpd="sng">
            <a:solidFill>
              <a:srgbClr val="C8CACA"/>
            </a:solidFill>
            <a:prstDash val="solid"/>
            <a:miter lim="800000"/>
            <a:headEnd type="none" w="sm" len="sm"/>
            <a:tailEnd type="none" w="sm" len="sm"/>
          </a:ln>
          <a:effectLst>
            <a:outerShdw blurRad="57150" dist="19050" dir="5400000" algn="t"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335" name="Google Shape;335;p27" descr="A close up of a device&#10;&#10;Description automatically generated"/>
          <p:cNvPicPr preferRelativeResize="0"/>
          <p:nvPr/>
        </p:nvPicPr>
        <p:blipFill rotWithShape="1">
          <a:blip r:embed="rId1"/>
          <a:srcRect l="53775" t="28623" r="21476" b="29582"/>
          <a:stretch>
            <a:fillRect/>
          </a:stretch>
        </p:blipFill>
        <p:spPr>
          <a:xfrm>
            <a:off x="7616643" y="1301669"/>
            <a:ext cx="3763597" cy="357513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339" name="Shape 339"/>
        <p:cNvGrpSpPr/>
        <p:nvPr/>
      </p:nvGrpSpPr>
      <p:grpSpPr>
        <a:xfrm>
          <a:off x="0" y="0"/>
          <a:ext cx="0" cy="0"/>
          <a:chOff x="0" y="0"/>
          <a:chExt cx="0" cy="0"/>
        </a:xfrm>
      </p:grpSpPr>
      <p:sp>
        <p:nvSpPr>
          <p:cNvPr id="340" name="Google Shape;340;p28"/>
          <p:cNvSpPr/>
          <p:nvPr/>
        </p:nvSpPr>
        <p:spPr>
          <a:xfrm>
            <a:off x="-1" y="0"/>
            <a:ext cx="1219169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41" name="Google Shape;341;p28"/>
          <p:cNvSpPr txBox="1"/>
          <p:nvPr>
            <p:ph type="title"/>
          </p:nvPr>
        </p:nvSpPr>
        <p:spPr>
          <a:xfrm>
            <a:off x="1158727" y="630737"/>
            <a:ext cx="5719151" cy="101625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3600"/>
              <a:buFont typeface="Arial Narrow" panose="020B0606020202030204"/>
              <a:buNone/>
            </a:pPr>
            <a:r>
              <a:rPr lang="en-US" sz="3600"/>
              <a:t>While Statement (indefinite loop)</a:t>
            </a:r>
            <a:endParaRPr lang="en-US" sz="3600"/>
          </a:p>
        </p:txBody>
      </p:sp>
      <p:sp>
        <p:nvSpPr>
          <p:cNvPr id="342" name="Google Shape;342;p28"/>
          <p:cNvSpPr/>
          <p:nvPr/>
        </p:nvSpPr>
        <p:spPr>
          <a:xfrm>
            <a:off x="0" y="891540"/>
            <a:ext cx="722376" cy="5071110"/>
          </a:xfrm>
          <a:prstGeom prst="rect">
            <a:avLst/>
          </a:prstGeom>
          <a:solidFill>
            <a:srgbClr val="4C52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43" name="Google Shape;343;p28"/>
          <p:cNvSpPr txBox="1"/>
          <p:nvPr>
            <p:ph type="body" idx="1"/>
          </p:nvPr>
        </p:nvSpPr>
        <p:spPr>
          <a:xfrm>
            <a:off x="1301977" y="1732706"/>
            <a:ext cx="10678416" cy="101625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200"/>
              <a:buChar char="•"/>
            </a:pPr>
            <a:r>
              <a:rPr lang="en-US" sz="2200"/>
              <a:t>A  </a:t>
            </a:r>
            <a:r>
              <a:rPr lang="en-US" sz="2200" b="1"/>
              <a:t>while statement </a:t>
            </a:r>
            <a:r>
              <a:rPr lang="en-US" sz="2200"/>
              <a:t>is an iterative control statement that repeatedly executes a set of statements based on a provided Boolean expression (condition).</a:t>
            </a:r>
            <a:endParaRPr lang="en-US" sz="2200"/>
          </a:p>
        </p:txBody>
      </p:sp>
      <p:pic>
        <p:nvPicPr>
          <p:cNvPr id="344" name="Google Shape;344;p28"/>
          <p:cNvPicPr preferRelativeResize="0"/>
          <p:nvPr/>
        </p:nvPicPr>
        <p:blipFill rotWithShape="1">
          <a:blip r:embed="rId1"/>
          <a:srcRect/>
          <a:stretch>
            <a:fillRect/>
          </a:stretch>
        </p:blipFill>
        <p:spPr>
          <a:xfrm>
            <a:off x="971389" y="2596137"/>
            <a:ext cx="2913612" cy="4148152"/>
          </a:xfrm>
          <a:prstGeom prst="rect">
            <a:avLst/>
          </a:prstGeom>
          <a:noFill/>
          <a:ln>
            <a:noFill/>
          </a:ln>
          <a:effectLst>
            <a:outerShdw blurRad="406400" dist="317500" dir="5400000" sx="89000" sy="89000" rotWithShape="0">
              <a:srgbClr val="000000">
                <a:alpha val="14901"/>
              </a:srgbClr>
            </a:outerShdw>
          </a:effectLst>
        </p:spPr>
      </p:pic>
      <p:pic>
        <p:nvPicPr>
          <p:cNvPr id="345" name="Google Shape;345;p28"/>
          <p:cNvPicPr preferRelativeResize="0"/>
          <p:nvPr/>
        </p:nvPicPr>
        <p:blipFill rotWithShape="1">
          <a:blip r:embed="rId2"/>
          <a:srcRect/>
          <a:stretch>
            <a:fillRect/>
          </a:stretch>
        </p:blipFill>
        <p:spPr>
          <a:xfrm>
            <a:off x="4134014" y="2987972"/>
            <a:ext cx="7846379" cy="2829732"/>
          </a:xfrm>
          <a:prstGeom prst="rect">
            <a:avLst/>
          </a:prstGeom>
          <a:noFill/>
          <a:ln>
            <a:noFill/>
          </a:ln>
          <a:effectLst>
            <a:outerShdw blurRad="406400" dist="317500" dir="5400000" sx="89000" sy="89000" rotWithShape="0">
              <a:srgbClr val="000000">
                <a:alpha val="14901"/>
              </a:srgbClr>
            </a:outerShdw>
          </a:effectLst>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49" name="Shape 349"/>
        <p:cNvGrpSpPr/>
        <p:nvPr/>
      </p:nvGrpSpPr>
      <p:grpSpPr>
        <a:xfrm>
          <a:off x="0" y="0"/>
          <a:ext cx="0" cy="0"/>
          <a:chOff x="0" y="0"/>
          <a:chExt cx="0" cy="0"/>
        </a:xfrm>
      </p:grpSpPr>
      <p:sp>
        <p:nvSpPr>
          <p:cNvPr id="350" name="Google Shape;350;p29"/>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Arial Narrow" panose="020B0606020202030204"/>
              <a:buNone/>
            </a:pPr>
            <a:r>
              <a:rPr lang="en-US"/>
              <a:t>Example 1</a:t>
            </a:r>
            <a:endParaRPr lang="en-US"/>
          </a:p>
        </p:txBody>
      </p:sp>
      <p:sp>
        <p:nvSpPr>
          <p:cNvPr id="351" name="Google Shape;351;p29"/>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Find all even numbers from 0 to n. where, n is given by user.</a:t>
            </a:r>
            <a:endParaRPr lang="en-US" b="1"/>
          </a:p>
        </p:txBody>
      </p:sp>
      <p:pic>
        <p:nvPicPr>
          <p:cNvPr id="352" name="Google Shape;352;p29"/>
          <p:cNvPicPr preferRelativeResize="0"/>
          <p:nvPr/>
        </p:nvPicPr>
        <p:blipFill rotWithShape="1">
          <a:blip r:embed="rId1"/>
          <a:srcRect/>
          <a:stretch>
            <a:fillRect/>
          </a:stretch>
        </p:blipFill>
        <p:spPr>
          <a:xfrm>
            <a:off x="838200" y="3012684"/>
            <a:ext cx="5917618" cy="2053837"/>
          </a:xfrm>
          <a:prstGeom prst="rect">
            <a:avLst/>
          </a:prstGeom>
          <a:noFill/>
          <a:ln>
            <a:noFill/>
          </a:ln>
        </p:spPr>
      </p:pic>
      <p:pic>
        <p:nvPicPr>
          <p:cNvPr id="353" name="Google Shape;353;p29"/>
          <p:cNvPicPr preferRelativeResize="0"/>
          <p:nvPr/>
        </p:nvPicPr>
        <p:blipFill rotWithShape="1">
          <a:blip r:embed="rId2"/>
          <a:srcRect/>
          <a:stretch>
            <a:fillRect/>
          </a:stretch>
        </p:blipFill>
        <p:spPr>
          <a:xfrm>
            <a:off x="7352190" y="3012684"/>
            <a:ext cx="3500030" cy="205383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3" name="Shape 123"/>
        <p:cNvGrpSpPr/>
        <p:nvPr/>
      </p:nvGrpSpPr>
      <p:grpSpPr>
        <a:xfrm>
          <a:off x="0" y="0"/>
          <a:ext cx="0" cy="0"/>
          <a:chOff x="0" y="0"/>
          <a:chExt cx="0" cy="0"/>
        </a:xfrm>
      </p:grpSpPr>
      <p:sp>
        <p:nvSpPr>
          <p:cNvPr id="124" name="Google Shape;124;p3"/>
          <p:cNvSpPr/>
          <p:nvPr/>
        </p:nvSpPr>
        <p:spPr>
          <a:xfrm>
            <a:off x="-10001" y="-2"/>
            <a:ext cx="4069936" cy="68580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25" name="Google Shape;125;p3"/>
          <p:cNvSpPr txBox="1"/>
          <p:nvPr>
            <p:ph type="title"/>
          </p:nvPr>
        </p:nvSpPr>
        <p:spPr>
          <a:xfrm>
            <a:off x="643467" y="640080"/>
            <a:ext cx="3096427" cy="56132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Arial Narrow" panose="020B0606020202030204"/>
              <a:buNone/>
            </a:pPr>
            <a:r>
              <a:rPr lang="en-US">
                <a:solidFill>
                  <a:srgbClr val="FFFFFF"/>
                </a:solidFill>
              </a:rPr>
              <a:t>Control Structures</a:t>
            </a:r>
            <a:endParaRPr lang="en-US">
              <a:solidFill>
                <a:srgbClr val="FFFFFF"/>
              </a:solidFill>
            </a:endParaRPr>
          </a:p>
        </p:txBody>
      </p:sp>
      <p:sp>
        <p:nvSpPr>
          <p:cNvPr id="126" name="Google Shape;126;p3"/>
          <p:cNvSpPr txBox="1"/>
          <p:nvPr>
            <p:ph type="body" idx="1"/>
          </p:nvPr>
        </p:nvSpPr>
        <p:spPr>
          <a:xfrm>
            <a:off x="4249180" y="251792"/>
            <a:ext cx="7765774" cy="3673069"/>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000"/>
              <a:buChar char="•"/>
            </a:pPr>
            <a:r>
              <a:rPr lang="en-US" sz="2000"/>
              <a:t>Control flow is the order that instructions are executed in a program.</a:t>
            </a:r>
            <a:endParaRPr lang="en-US" sz="2000"/>
          </a:p>
          <a:p>
            <a:pPr marL="228600" lvl="0" indent="-228600" algn="l" rtl="0">
              <a:lnSpc>
                <a:spcPct val="90000"/>
              </a:lnSpc>
              <a:spcBef>
                <a:spcPts val="1000"/>
              </a:spcBef>
              <a:spcAft>
                <a:spcPts val="0"/>
              </a:spcAft>
              <a:buClr>
                <a:schemeClr val="dk1"/>
              </a:buClr>
              <a:buSzPts val="2000"/>
              <a:buChar char="•"/>
            </a:pPr>
            <a:r>
              <a:rPr lang="en-US" sz="2000"/>
              <a:t>A control statement is a statement that determines the control flow of a set of instructions. </a:t>
            </a:r>
            <a:endParaRPr lang="en-US" sz="2000"/>
          </a:p>
          <a:p>
            <a:pPr marL="228600" lvl="0" indent="-228600" algn="l" rtl="0">
              <a:lnSpc>
                <a:spcPct val="90000"/>
              </a:lnSpc>
              <a:spcBef>
                <a:spcPts val="1000"/>
              </a:spcBef>
              <a:spcAft>
                <a:spcPts val="0"/>
              </a:spcAft>
              <a:buClr>
                <a:schemeClr val="dk1"/>
              </a:buClr>
              <a:buSzPts val="2000"/>
              <a:buChar char="•"/>
            </a:pPr>
            <a:r>
              <a:rPr lang="en-US" sz="2000"/>
              <a:t>Types of Control: </a:t>
            </a:r>
            <a:endParaRPr lang="en-US" sz="2000"/>
          </a:p>
          <a:p>
            <a:pPr marL="685800" lvl="1" indent="-228600" algn="l" rtl="0">
              <a:lnSpc>
                <a:spcPct val="90000"/>
              </a:lnSpc>
              <a:spcBef>
                <a:spcPts val="500"/>
              </a:spcBef>
              <a:spcAft>
                <a:spcPts val="0"/>
              </a:spcAft>
              <a:buClr>
                <a:schemeClr val="dk1"/>
              </a:buClr>
              <a:buSzPts val="2000"/>
              <a:buChar char="•"/>
            </a:pPr>
            <a:r>
              <a:rPr lang="en-US" sz="2000" b="1"/>
              <a:t>Sequential control</a:t>
            </a:r>
            <a:r>
              <a:rPr lang="en-US" sz="2000"/>
              <a:t>:  Instructions are executed in the order that they are written</a:t>
            </a:r>
            <a:endParaRPr lang="en-US" sz="2000"/>
          </a:p>
          <a:p>
            <a:pPr marL="685800" lvl="1" indent="-228600" algn="l" rtl="0">
              <a:lnSpc>
                <a:spcPct val="90000"/>
              </a:lnSpc>
              <a:spcBef>
                <a:spcPts val="500"/>
              </a:spcBef>
              <a:spcAft>
                <a:spcPts val="0"/>
              </a:spcAft>
              <a:buClr>
                <a:schemeClr val="dk1"/>
              </a:buClr>
              <a:buSzPts val="2000"/>
              <a:buChar char="•"/>
            </a:pPr>
            <a:r>
              <a:rPr lang="en-US" sz="2000" b="1"/>
              <a:t>Selection control</a:t>
            </a:r>
            <a:r>
              <a:rPr lang="en-US" sz="2000"/>
              <a:t>: Selectively executes the instructions. </a:t>
            </a:r>
            <a:endParaRPr lang="en-US" sz="2000"/>
          </a:p>
          <a:p>
            <a:pPr marL="457200" lvl="1" indent="0" algn="l" rtl="0">
              <a:lnSpc>
                <a:spcPct val="90000"/>
              </a:lnSpc>
              <a:spcBef>
                <a:spcPts val="500"/>
              </a:spcBef>
              <a:spcAft>
                <a:spcPts val="0"/>
              </a:spcAft>
              <a:buClr>
                <a:schemeClr val="dk1"/>
              </a:buClr>
              <a:buSzPts val="2000"/>
              <a:buNone/>
            </a:pPr>
            <a:r>
              <a:rPr lang="en-US" sz="2000" b="1"/>
              <a:t>    E.g.</a:t>
            </a:r>
            <a:r>
              <a:rPr lang="en-US" sz="2000"/>
              <a:t> Decision Control</a:t>
            </a:r>
            <a:endParaRPr lang="en-US" sz="2000"/>
          </a:p>
          <a:p>
            <a:pPr marL="685800" lvl="1" indent="-228600" algn="l" rtl="0">
              <a:lnSpc>
                <a:spcPct val="90000"/>
              </a:lnSpc>
              <a:spcBef>
                <a:spcPts val="500"/>
              </a:spcBef>
              <a:spcAft>
                <a:spcPts val="0"/>
              </a:spcAft>
              <a:buClr>
                <a:schemeClr val="dk1"/>
              </a:buClr>
              <a:buSzPts val="2000"/>
              <a:buChar char="•"/>
            </a:pPr>
            <a:r>
              <a:rPr lang="en-US" sz="2000" b="1"/>
              <a:t>Iterative control</a:t>
            </a:r>
            <a:r>
              <a:rPr lang="en-US" sz="2000"/>
              <a:t>: Repeatedly executes the instructions. </a:t>
            </a:r>
            <a:r>
              <a:rPr lang="en-US" sz="2000" b="1"/>
              <a:t>E.g</a:t>
            </a:r>
            <a:r>
              <a:rPr lang="en-US" sz="2000"/>
              <a:t>. Loops.</a:t>
            </a:r>
            <a:endParaRPr sz="2000"/>
          </a:p>
        </p:txBody>
      </p:sp>
      <p:pic>
        <p:nvPicPr>
          <p:cNvPr id="127" name="Google Shape;127;p3" descr="A screenshot of a cell phone&#10;&#10;Description automatically generated"/>
          <p:cNvPicPr preferRelativeResize="0"/>
          <p:nvPr/>
        </p:nvPicPr>
        <p:blipFill rotWithShape="1">
          <a:blip r:embed="rId1"/>
          <a:srcRect/>
          <a:stretch>
            <a:fillRect/>
          </a:stretch>
        </p:blipFill>
        <p:spPr>
          <a:xfrm>
            <a:off x="4307767" y="3924861"/>
            <a:ext cx="7648599" cy="213138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57" name="Shape 357"/>
        <p:cNvGrpSpPr/>
        <p:nvPr/>
      </p:nvGrpSpPr>
      <p:grpSpPr>
        <a:xfrm>
          <a:off x="0" y="0"/>
          <a:ext cx="0" cy="0"/>
          <a:chOff x="0" y="0"/>
          <a:chExt cx="0" cy="0"/>
        </a:xfrm>
      </p:grpSpPr>
      <p:sp>
        <p:nvSpPr>
          <p:cNvPr id="358" name="Google Shape;358;p3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Arial Narrow" panose="020B0606020202030204"/>
              <a:buNone/>
            </a:pPr>
            <a:r>
              <a:rPr lang="en-US"/>
              <a:t>Example 2</a:t>
            </a:r>
            <a:endParaRPr lang="en-US"/>
          </a:p>
        </p:txBody>
      </p:sp>
      <p:sp>
        <p:nvSpPr>
          <p:cNvPr id="359" name="Google Shape;359;p3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Print all even numbers between n to m. m should be greater than n.</a:t>
            </a:r>
            <a:endParaRPr lang="en-US" b="1"/>
          </a:p>
        </p:txBody>
      </p:sp>
      <p:pic>
        <p:nvPicPr>
          <p:cNvPr id="360" name="Google Shape;360;p30"/>
          <p:cNvPicPr preferRelativeResize="0"/>
          <p:nvPr/>
        </p:nvPicPr>
        <p:blipFill rotWithShape="1">
          <a:blip r:embed="rId1"/>
          <a:srcRect/>
          <a:stretch>
            <a:fillRect/>
          </a:stretch>
        </p:blipFill>
        <p:spPr>
          <a:xfrm>
            <a:off x="1292162" y="2454385"/>
            <a:ext cx="4803838" cy="1949229"/>
          </a:xfrm>
          <a:prstGeom prst="rect">
            <a:avLst/>
          </a:prstGeom>
          <a:noFill/>
          <a:ln>
            <a:noFill/>
          </a:ln>
        </p:spPr>
      </p:pic>
      <p:pic>
        <p:nvPicPr>
          <p:cNvPr id="361" name="Google Shape;361;p30"/>
          <p:cNvPicPr preferRelativeResize="0"/>
          <p:nvPr/>
        </p:nvPicPr>
        <p:blipFill rotWithShape="1">
          <a:blip r:embed="rId2"/>
          <a:srcRect/>
          <a:stretch>
            <a:fillRect/>
          </a:stretch>
        </p:blipFill>
        <p:spPr>
          <a:xfrm>
            <a:off x="1292162" y="4872038"/>
            <a:ext cx="3717159" cy="158152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65" name="Shape 365"/>
        <p:cNvGrpSpPr/>
        <p:nvPr/>
      </p:nvGrpSpPr>
      <p:grpSpPr>
        <a:xfrm>
          <a:off x="0" y="0"/>
          <a:ext cx="0" cy="0"/>
          <a:chOff x="0" y="0"/>
          <a:chExt cx="0" cy="0"/>
        </a:xfrm>
      </p:grpSpPr>
      <p:sp>
        <p:nvSpPr>
          <p:cNvPr id="366" name="Google Shape;366;p3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Arial Narrow" panose="020B0606020202030204"/>
              <a:buNone/>
            </a:pPr>
            <a:r>
              <a:rPr lang="en-US"/>
              <a:t>Example 3</a:t>
            </a:r>
            <a:endParaRPr lang="en-US"/>
          </a:p>
        </p:txBody>
      </p:sp>
      <p:sp>
        <p:nvSpPr>
          <p:cNvPr id="367" name="Google Shape;367;p31"/>
          <p:cNvSpPr txBox="1"/>
          <p:nvPr>
            <p:ph type="body" idx="1"/>
          </p:nvPr>
        </p:nvSpPr>
        <p:spPr>
          <a:xfrm>
            <a:off x="652670" y="1604169"/>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a:t>Write a program to take numbers from the user until he enter 0 as input. then print sum of all entered number.</a:t>
            </a:r>
            <a:endParaRPr lang="en-US" b="1"/>
          </a:p>
          <a:p>
            <a:pPr marL="228600" lvl="0" indent="-50800" algn="l" rtl="0">
              <a:lnSpc>
                <a:spcPct val="90000"/>
              </a:lnSpc>
              <a:spcBef>
                <a:spcPts val="1000"/>
              </a:spcBef>
              <a:spcAft>
                <a:spcPts val="0"/>
              </a:spcAft>
              <a:buClr>
                <a:schemeClr val="dk1"/>
              </a:buClr>
              <a:buSzPts val="2800"/>
              <a:buNone/>
            </a:pPr>
          </a:p>
        </p:txBody>
      </p:sp>
      <p:pic>
        <p:nvPicPr>
          <p:cNvPr id="368" name="Google Shape;368;p31"/>
          <p:cNvPicPr preferRelativeResize="0"/>
          <p:nvPr/>
        </p:nvPicPr>
        <p:blipFill rotWithShape="1">
          <a:blip r:embed="rId1"/>
          <a:srcRect/>
          <a:stretch>
            <a:fillRect/>
          </a:stretch>
        </p:blipFill>
        <p:spPr>
          <a:xfrm>
            <a:off x="838200" y="2708672"/>
            <a:ext cx="7324725" cy="2228850"/>
          </a:xfrm>
          <a:prstGeom prst="rect">
            <a:avLst/>
          </a:prstGeom>
          <a:noFill/>
          <a:ln>
            <a:noFill/>
          </a:ln>
        </p:spPr>
      </p:pic>
      <p:pic>
        <p:nvPicPr>
          <p:cNvPr id="369" name="Google Shape;369;p31"/>
          <p:cNvPicPr preferRelativeResize="0"/>
          <p:nvPr/>
        </p:nvPicPr>
        <p:blipFill rotWithShape="1">
          <a:blip r:embed="rId2"/>
          <a:srcRect/>
          <a:stretch>
            <a:fillRect/>
          </a:stretch>
        </p:blipFill>
        <p:spPr>
          <a:xfrm>
            <a:off x="752475" y="4937522"/>
            <a:ext cx="5343525" cy="16192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73" name="Shape 373"/>
        <p:cNvGrpSpPr/>
        <p:nvPr/>
      </p:nvGrpSpPr>
      <p:grpSpPr>
        <a:xfrm>
          <a:off x="0" y="0"/>
          <a:ext cx="0" cy="0"/>
          <a:chOff x="0" y="0"/>
          <a:chExt cx="0" cy="0"/>
        </a:xfrm>
      </p:grpSpPr>
      <p:sp>
        <p:nvSpPr>
          <p:cNvPr id="374" name="Google Shape;374;p3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Arial Narrow" panose="020B0606020202030204"/>
              <a:buNone/>
            </a:pPr>
            <a:r>
              <a:rPr lang="en-US"/>
              <a:t>Example 4</a:t>
            </a:r>
            <a:endParaRPr lang="en-US"/>
          </a:p>
        </p:txBody>
      </p:sp>
      <p:sp>
        <p:nvSpPr>
          <p:cNvPr id="375" name="Google Shape;375;p32"/>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Write an efficient program to determine sum of N natural numbers where N is given by user.</a:t>
            </a:r>
            <a:endParaRPr lang="en-US" b="1"/>
          </a:p>
        </p:txBody>
      </p:sp>
      <p:pic>
        <p:nvPicPr>
          <p:cNvPr id="376" name="Google Shape;376;p32"/>
          <p:cNvPicPr preferRelativeResize="0"/>
          <p:nvPr/>
        </p:nvPicPr>
        <p:blipFill rotWithShape="1">
          <a:blip r:embed="rId1"/>
          <a:srcRect/>
          <a:stretch>
            <a:fillRect/>
          </a:stretch>
        </p:blipFill>
        <p:spPr>
          <a:xfrm>
            <a:off x="1019660" y="2968203"/>
            <a:ext cx="4162425" cy="1724025"/>
          </a:xfrm>
          <a:prstGeom prst="rect">
            <a:avLst/>
          </a:prstGeom>
          <a:noFill/>
          <a:ln>
            <a:noFill/>
          </a:ln>
        </p:spPr>
      </p:pic>
      <p:pic>
        <p:nvPicPr>
          <p:cNvPr id="377" name="Google Shape;377;p32"/>
          <p:cNvPicPr preferRelativeResize="0"/>
          <p:nvPr/>
        </p:nvPicPr>
        <p:blipFill rotWithShape="1">
          <a:blip r:embed="rId2"/>
          <a:srcRect/>
          <a:stretch>
            <a:fillRect/>
          </a:stretch>
        </p:blipFill>
        <p:spPr>
          <a:xfrm>
            <a:off x="5678941" y="2906290"/>
            <a:ext cx="4752975" cy="9239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381" name="Shape 381"/>
        <p:cNvGrpSpPr/>
        <p:nvPr/>
      </p:nvGrpSpPr>
      <p:grpSpPr>
        <a:xfrm>
          <a:off x="0" y="0"/>
          <a:ext cx="0" cy="0"/>
          <a:chOff x="0" y="0"/>
          <a:chExt cx="0" cy="0"/>
        </a:xfrm>
      </p:grpSpPr>
      <p:sp>
        <p:nvSpPr>
          <p:cNvPr id="382" name="Google Shape;382;p33"/>
          <p:cNvSpPr txBox="1"/>
          <p:nvPr>
            <p:ph type="title"/>
          </p:nvPr>
        </p:nvSpPr>
        <p:spPr>
          <a:xfrm>
            <a:off x="636626" y="151334"/>
            <a:ext cx="2821569" cy="15004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Arial Narrow" panose="020B0606020202030204"/>
              <a:buNone/>
            </a:pPr>
            <a:r>
              <a:rPr lang="en-US"/>
              <a:t>For Loop</a:t>
            </a:r>
            <a:br>
              <a:rPr lang="en-US"/>
            </a:br>
            <a:r>
              <a:rPr lang="en-US" sz="2700"/>
              <a:t>(definite loop)</a:t>
            </a:r>
            <a:endParaRPr lang="en-US" sz="2700"/>
          </a:p>
        </p:txBody>
      </p:sp>
      <p:sp>
        <p:nvSpPr>
          <p:cNvPr id="383" name="Google Shape;383;p33"/>
          <p:cNvSpPr txBox="1"/>
          <p:nvPr>
            <p:ph type="body" idx="1"/>
          </p:nvPr>
        </p:nvSpPr>
        <p:spPr>
          <a:xfrm>
            <a:off x="484214" y="1799850"/>
            <a:ext cx="5100819" cy="378541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b="0" i="0"/>
              <a:t>A </a:t>
            </a:r>
            <a:r>
              <a:rPr lang="en-US" sz="2400" b="1" i="0"/>
              <a:t>for</a:t>
            </a:r>
            <a:r>
              <a:rPr lang="en-US" sz="2400" b="0" i="0"/>
              <a:t> loop is used for iterating over a sequence (that is either a list, a tuple, a dictionary, a set, or a string). Can execute a set of statements, once for each item in a list, tuple, set etc.</a:t>
            </a:r>
            <a:endParaRPr lang="en-US" sz="2400" b="0" i="0"/>
          </a:p>
          <a:p>
            <a:pPr marL="228600" lvl="0" indent="-76200" algn="l" rtl="0">
              <a:lnSpc>
                <a:spcPct val="90000"/>
              </a:lnSpc>
              <a:spcBef>
                <a:spcPts val="1000"/>
              </a:spcBef>
              <a:spcAft>
                <a:spcPts val="0"/>
              </a:spcAft>
              <a:buClr>
                <a:schemeClr val="dk1"/>
              </a:buClr>
              <a:buSzPts val="2400"/>
              <a:buNone/>
            </a:pPr>
            <a:endParaRPr sz="2400"/>
          </a:p>
          <a:p>
            <a:pPr marL="228600" lvl="0" indent="-76200" algn="l" rtl="0">
              <a:lnSpc>
                <a:spcPct val="90000"/>
              </a:lnSpc>
              <a:spcBef>
                <a:spcPts val="1000"/>
              </a:spcBef>
              <a:spcAft>
                <a:spcPts val="0"/>
              </a:spcAft>
              <a:buClr>
                <a:schemeClr val="dk1"/>
              </a:buClr>
              <a:buSzPts val="2400"/>
              <a:buNone/>
            </a:pPr>
            <a:endParaRPr sz="2400"/>
          </a:p>
          <a:p>
            <a:pPr marL="228600" lvl="0" indent="-76200" algn="l" rtl="0">
              <a:lnSpc>
                <a:spcPct val="90000"/>
              </a:lnSpc>
              <a:spcBef>
                <a:spcPts val="1000"/>
              </a:spcBef>
              <a:spcAft>
                <a:spcPts val="0"/>
              </a:spcAft>
              <a:buClr>
                <a:schemeClr val="dk1"/>
              </a:buClr>
              <a:buSzPts val="2400"/>
              <a:buNone/>
            </a:pPr>
            <a:endParaRPr sz="2400"/>
          </a:p>
          <a:p>
            <a:pPr marL="228600" lvl="0" indent="-228600" algn="l" rtl="0">
              <a:lnSpc>
                <a:spcPct val="90000"/>
              </a:lnSpc>
              <a:spcBef>
                <a:spcPts val="1000"/>
              </a:spcBef>
              <a:spcAft>
                <a:spcPts val="0"/>
              </a:spcAft>
              <a:buClr>
                <a:schemeClr val="dk1"/>
              </a:buClr>
              <a:buSzPts val="2400"/>
              <a:buChar char="•"/>
            </a:pPr>
            <a:r>
              <a:rPr lang="en-US" sz="2400" b="1"/>
              <a:t>Example:</a:t>
            </a:r>
            <a:endParaRPr lang="en-US" sz="2400" b="1"/>
          </a:p>
          <a:p>
            <a:pPr marL="228600" lvl="0" indent="-76200" algn="l" rtl="0">
              <a:lnSpc>
                <a:spcPct val="90000"/>
              </a:lnSpc>
              <a:spcBef>
                <a:spcPts val="1000"/>
              </a:spcBef>
              <a:spcAft>
                <a:spcPts val="0"/>
              </a:spcAft>
              <a:buClr>
                <a:schemeClr val="dk1"/>
              </a:buClr>
              <a:buSzPts val="2400"/>
              <a:buNone/>
            </a:pPr>
            <a:endParaRPr sz="2400"/>
          </a:p>
        </p:txBody>
      </p:sp>
      <p:sp>
        <p:nvSpPr>
          <p:cNvPr id="384" name="Google Shape;384;p33"/>
          <p:cNvSpPr/>
          <p:nvPr/>
        </p:nvSpPr>
        <p:spPr>
          <a:xfrm>
            <a:off x="6092950" y="0"/>
            <a:ext cx="6099050" cy="6858000"/>
          </a:xfrm>
          <a:prstGeom prst="rect">
            <a:avLst/>
          </a:prstGeom>
          <a:solidFill>
            <a:srgbClr val="C8CAC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85" name="Google Shape;385;p33"/>
          <p:cNvSpPr/>
          <p:nvPr/>
        </p:nvSpPr>
        <p:spPr>
          <a:xfrm>
            <a:off x="6577582" y="557784"/>
            <a:ext cx="5130204" cy="5739187"/>
          </a:xfrm>
          <a:prstGeom prst="roundRect">
            <a:avLst>
              <a:gd name="adj" fmla="val 0"/>
            </a:avLst>
          </a:prstGeom>
          <a:solidFill>
            <a:srgbClr val="FFFFFF"/>
          </a:solidFill>
          <a:ln w="9525" cap="flat" cmpd="sng">
            <a:solidFill>
              <a:srgbClr val="C8CACA"/>
            </a:solidFill>
            <a:prstDash val="solid"/>
            <a:miter lim="800000"/>
            <a:headEnd type="none" w="sm" len="sm"/>
            <a:tailEnd type="none" w="sm" len="sm"/>
          </a:ln>
          <a:effectLst>
            <a:outerShdw blurRad="57150" dist="19050" dir="5400000" algn="t"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386" name="Google Shape;386;p33"/>
          <p:cNvPicPr preferRelativeResize="0"/>
          <p:nvPr/>
        </p:nvPicPr>
        <p:blipFill rotWithShape="1">
          <a:blip r:embed="rId1"/>
          <a:srcRect/>
          <a:stretch>
            <a:fillRect/>
          </a:stretch>
        </p:blipFill>
        <p:spPr>
          <a:xfrm>
            <a:off x="6904709" y="1610816"/>
            <a:ext cx="4475531" cy="3636368"/>
          </a:xfrm>
          <a:prstGeom prst="rect">
            <a:avLst/>
          </a:prstGeom>
          <a:noFill/>
          <a:ln>
            <a:noFill/>
          </a:ln>
        </p:spPr>
      </p:pic>
      <p:sp>
        <p:nvSpPr>
          <p:cNvPr id="387" name="Google Shape;387;p33"/>
          <p:cNvSpPr/>
          <p:nvPr/>
        </p:nvSpPr>
        <p:spPr>
          <a:xfrm>
            <a:off x="636626" y="3692559"/>
            <a:ext cx="3981936"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panose="020F0502020204030204"/>
                <a:ea typeface="Calibri" panose="020F0502020204030204"/>
                <a:cs typeface="Calibri" panose="020F0502020204030204"/>
                <a:sym typeface="Calibri" panose="020F0502020204030204"/>
              </a:rPr>
              <a:t>Syntax</a:t>
            </a:r>
            <a:r>
              <a:rPr lang="en-US" sz="2400">
                <a:solidFill>
                  <a:schemeClr val="dk1"/>
                </a:solidFill>
                <a:latin typeface="Calibri" panose="020F0502020204030204"/>
                <a:ea typeface="Calibri" panose="020F0502020204030204"/>
                <a:cs typeface="Calibri" panose="020F0502020204030204"/>
                <a:sym typeface="Calibri" panose="020F0502020204030204"/>
              </a:rPr>
              <a:t>:</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b="1">
                <a:solidFill>
                  <a:srgbClr val="FF0000"/>
                </a:solidFill>
                <a:latin typeface="Calibri" panose="020F0502020204030204"/>
                <a:ea typeface="Calibri" panose="020F0502020204030204"/>
                <a:cs typeface="Calibri" panose="020F0502020204030204"/>
                <a:sym typeface="Calibri" panose="020F0502020204030204"/>
              </a:rPr>
              <a:t>for</a:t>
            </a:r>
            <a:r>
              <a:rPr lang="en-US" sz="2400">
                <a:solidFill>
                  <a:schemeClr val="dk1"/>
                </a:solidFill>
                <a:latin typeface="Calibri" panose="020F0502020204030204"/>
                <a:ea typeface="Calibri" panose="020F0502020204030204"/>
                <a:cs typeface="Calibri" panose="020F0502020204030204"/>
                <a:sym typeface="Calibri" panose="020F0502020204030204"/>
              </a:rPr>
              <a:t> iterating_var in sequence:</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statements(s) </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88" name="Google Shape;388;p33"/>
          <p:cNvSpPr txBox="1"/>
          <p:nvPr/>
        </p:nvSpPr>
        <p:spPr>
          <a:xfrm>
            <a:off x="3557270" y="316924"/>
            <a:ext cx="2122583" cy="1169250"/>
          </a:xfrm>
          <a:prstGeom prst="rect">
            <a:avLst/>
          </a:prstGeom>
          <a:solidFill>
            <a:schemeClr val="accent1"/>
          </a:solidFill>
          <a:ln w="174625" cap="flat" cmpd="thinThick">
            <a:solidFill>
              <a:schemeClr val="accent1"/>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FFFFFF"/>
              </a:buClr>
              <a:buSzPts val="2800"/>
              <a:buFont typeface="Calibri" panose="020F0502020204030204"/>
              <a:buNone/>
            </a:pPr>
            <a:r>
              <a:rPr lang="en-US" sz="2800" b="0">
                <a:solidFill>
                  <a:srgbClr val="FFFFFF"/>
                </a:solidFill>
                <a:latin typeface="Calibri" panose="020F0502020204030204"/>
                <a:ea typeface="Calibri" panose="020F0502020204030204"/>
                <a:cs typeface="Calibri" panose="020F0502020204030204"/>
                <a:sym typeface="Calibri" panose="020F0502020204030204"/>
              </a:rPr>
              <a:t>Loop to read sequence </a:t>
            </a:r>
            <a:endParaRPr lang="en-US" sz="2800" b="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389" name="Google Shape;389;p33"/>
          <p:cNvPicPr preferRelativeResize="0"/>
          <p:nvPr/>
        </p:nvPicPr>
        <p:blipFill rotWithShape="1">
          <a:blip r:embed="rId2"/>
          <a:srcRect b="63063"/>
          <a:stretch>
            <a:fillRect/>
          </a:stretch>
        </p:blipFill>
        <p:spPr>
          <a:xfrm>
            <a:off x="888145" y="5400087"/>
            <a:ext cx="3478897" cy="1062746"/>
          </a:xfrm>
          <a:prstGeom prst="rect">
            <a:avLst/>
          </a:prstGeom>
          <a:noFill/>
          <a:ln>
            <a:noFill/>
          </a:ln>
        </p:spPr>
      </p:pic>
      <p:pic>
        <p:nvPicPr>
          <p:cNvPr id="390" name="Google Shape;390;p33"/>
          <p:cNvPicPr preferRelativeResize="0"/>
          <p:nvPr/>
        </p:nvPicPr>
        <p:blipFill rotWithShape="1">
          <a:blip r:embed="rId3"/>
          <a:srcRect/>
          <a:stretch>
            <a:fillRect/>
          </a:stretch>
        </p:blipFill>
        <p:spPr>
          <a:xfrm>
            <a:off x="4770973" y="5286657"/>
            <a:ext cx="494421" cy="135268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94" name="Shape 394"/>
        <p:cNvGrpSpPr/>
        <p:nvPr/>
      </p:nvGrpSpPr>
      <p:grpSpPr>
        <a:xfrm>
          <a:off x="0" y="0"/>
          <a:ext cx="0" cy="0"/>
          <a:chOff x="0" y="0"/>
          <a:chExt cx="0" cy="0"/>
        </a:xfrm>
      </p:grpSpPr>
      <p:sp>
        <p:nvSpPr>
          <p:cNvPr id="395" name="Google Shape;395;p34"/>
          <p:cNvSpPr txBox="1"/>
          <p:nvPr>
            <p:ph type="title"/>
          </p:nvPr>
        </p:nvSpPr>
        <p:spPr>
          <a:xfrm>
            <a:off x="1076739" y="198437"/>
            <a:ext cx="9127435" cy="112678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Arial Narrow" panose="020B0606020202030204"/>
              <a:buNone/>
            </a:pPr>
            <a:r>
              <a:rPr lang="en-US"/>
              <a:t>Sequences</a:t>
            </a:r>
            <a:endParaRPr lang="en-US"/>
          </a:p>
        </p:txBody>
      </p:sp>
      <p:sp>
        <p:nvSpPr>
          <p:cNvPr id="396" name="Google Shape;396;p34"/>
          <p:cNvSpPr txBox="1"/>
          <p:nvPr>
            <p:ph type="body" idx="1"/>
          </p:nvPr>
        </p:nvSpPr>
        <p:spPr>
          <a:xfrm>
            <a:off x="838200" y="1537252"/>
            <a:ext cx="10929730" cy="495562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t>Sequence of character - 'QWERTYUIOPASDFGHJKL’</a:t>
            </a:r>
            <a:endParaRPr lang="en-US" sz="2400"/>
          </a:p>
          <a:p>
            <a:pPr marL="228600" lvl="0" indent="-228600" algn="l" rtl="0">
              <a:lnSpc>
                <a:spcPct val="90000"/>
              </a:lnSpc>
              <a:spcBef>
                <a:spcPts val="1000"/>
              </a:spcBef>
              <a:spcAft>
                <a:spcPts val="0"/>
              </a:spcAft>
              <a:buClr>
                <a:schemeClr val="dk1"/>
              </a:buClr>
              <a:buSzPts val="2400"/>
              <a:buChar char="•"/>
            </a:pPr>
            <a:r>
              <a:rPr lang="en-US" sz="2400"/>
              <a:t>Sequence of words - ['abc','def','efg','ijk’]</a:t>
            </a:r>
            <a:endParaRPr lang="en-US" sz="2400"/>
          </a:p>
          <a:p>
            <a:pPr marL="228600" lvl="0" indent="-228600" algn="l" rtl="0">
              <a:lnSpc>
                <a:spcPct val="90000"/>
              </a:lnSpc>
              <a:spcBef>
                <a:spcPts val="1000"/>
              </a:spcBef>
              <a:spcAft>
                <a:spcPts val="0"/>
              </a:spcAft>
              <a:buClr>
                <a:schemeClr val="dk1"/>
              </a:buClr>
              <a:buSzPts val="2400"/>
              <a:buChar char="•"/>
            </a:pPr>
            <a:r>
              <a:rPr lang="en-US" sz="2400"/>
              <a:t>Sequence of numbers - [1,2,3,4,5,6,7,8,9]</a:t>
            </a:r>
            <a:endParaRPr lang="en-US" sz="2400"/>
          </a:p>
          <a:p>
            <a:pPr marL="228600" lvl="0" indent="-228600" algn="l" rtl="0">
              <a:lnSpc>
                <a:spcPct val="90000"/>
              </a:lnSpc>
              <a:spcBef>
                <a:spcPts val="1000"/>
              </a:spcBef>
              <a:spcAft>
                <a:spcPts val="0"/>
              </a:spcAft>
              <a:buClr>
                <a:schemeClr val="dk1"/>
              </a:buClr>
              <a:buSzPts val="2400"/>
              <a:buChar char="•"/>
            </a:pPr>
            <a:r>
              <a:rPr lang="en-US" sz="2400"/>
              <a:t>Sequence of mix data – [‘Suvi’, 4, “LKG”, “RGIPT”, 98.5</a:t>
            </a:r>
            <a:endParaRPr lang="en-US" sz="2400"/>
          </a:p>
          <a:p>
            <a:pPr marL="0" lvl="0" indent="0" algn="l" rtl="0">
              <a:lnSpc>
                <a:spcPct val="90000"/>
              </a:lnSpc>
              <a:spcBef>
                <a:spcPts val="1000"/>
              </a:spcBef>
              <a:spcAft>
                <a:spcPts val="0"/>
              </a:spcAft>
              <a:buClr>
                <a:schemeClr val="dk1"/>
              </a:buClr>
              <a:buSzPts val="2400"/>
              <a:buNone/>
            </a:pPr>
            <a:endParaRPr sz="2400" b="1"/>
          </a:p>
          <a:p>
            <a:pPr marL="0" lvl="0" indent="0" algn="l" rtl="0">
              <a:lnSpc>
                <a:spcPct val="90000"/>
              </a:lnSpc>
              <a:spcBef>
                <a:spcPts val="1000"/>
              </a:spcBef>
              <a:spcAft>
                <a:spcPts val="0"/>
              </a:spcAft>
              <a:buClr>
                <a:schemeClr val="dk1"/>
              </a:buClr>
              <a:buSzPts val="2400"/>
              <a:buNone/>
            </a:pPr>
            <a:r>
              <a:rPr lang="en-US" sz="2400" b="1"/>
              <a:t>Sequence of numbers can also be generated as:</a:t>
            </a:r>
            <a:endParaRPr lang="en-US" sz="2400" b="1"/>
          </a:p>
          <a:p>
            <a:pPr marL="1143000" lvl="2" indent="-228600" algn="l" rtl="0">
              <a:lnSpc>
                <a:spcPct val="90000"/>
              </a:lnSpc>
              <a:spcBef>
                <a:spcPts val="500"/>
              </a:spcBef>
              <a:spcAft>
                <a:spcPts val="0"/>
              </a:spcAft>
              <a:buClr>
                <a:schemeClr val="dk1"/>
              </a:buClr>
              <a:buSzPts val="2000"/>
              <a:buChar char="•"/>
            </a:pPr>
            <a:r>
              <a:rPr lang="en-US"/>
              <a:t>range(start, end, difference)</a:t>
            </a:r>
            <a:endParaRPr lang="en-US"/>
          </a:p>
          <a:p>
            <a:pPr marL="1143000" lvl="2" indent="-228600" algn="l" rtl="0">
              <a:lnSpc>
                <a:spcPct val="90000"/>
              </a:lnSpc>
              <a:spcBef>
                <a:spcPts val="500"/>
              </a:spcBef>
              <a:spcAft>
                <a:spcPts val="0"/>
              </a:spcAft>
              <a:buClr>
                <a:schemeClr val="dk1"/>
              </a:buClr>
              <a:buSzPts val="2000"/>
              <a:buChar char="•"/>
            </a:pPr>
            <a:r>
              <a:rPr lang="en-US"/>
              <a:t>range(3)   = (0,1,2)</a:t>
            </a:r>
            <a:endParaRPr lang="en-US"/>
          </a:p>
          <a:p>
            <a:pPr marL="1143000" lvl="2" indent="-228600" algn="l" rtl="0">
              <a:lnSpc>
                <a:spcPct val="90000"/>
              </a:lnSpc>
              <a:spcBef>
                <a:spcPts val="500"/>
              </a:spcBef>
              <a:spcAft>
                <a:spcPts val="0"/>
              </a:spcAft>
              <a:buClr>
                <a:schemeClr val="dk1"/>
              </a:buClr>
              <a:buSzPts val="2000"/>
              <a:buChar char="•"/>
            </a:pPr>
            <a:r>
              <a:rPr lang="en-US"/>
              <a:t>range(1,5) = (1,2,3,4)</a:t>
            </a:r>
            <a:endParaRPr lang="en-US"/>
          </a:p>
          <a:p>
            <a:pPr marL="1143000" lvl="2" indent="-228600" algn="l" rtl="0">
              <a:lnSpc>
                <a:spcPct val="90000"/>
              </a:lnSpc>
              <a:spcBef>
                <a:spcPts val="500"/>
              </a:spcBef>
              <a:spcAft>
                <a:spcPts val="0"/>
              </a:spcAft>
              <a:buClr>
                <a:schemeClr val="dk1"/>
              </a:buClr>
              <a:buSzPts val="2000"/>
              <a:buChar char="•"/>
            </a:pPr>
            <a:r>
              <a:rPr lang="en-US"/>
              <a:t>range(3,9,2) = (3, 5, 7)</a:t>
            </a:r>
            <a:endParaRPr lang="en-US"/>
          </a:p>
          <a:p>
            <a:pPr marL="1143000" lvl="2" indent="-228600" algn="l" rtl="0">
              <a:lnSpc>
                <a:spcPct val="90000"/>
              </a:lnSpc>
              <a:spcBef>
                <a:spcPts val="500"/>
              </a:spcBef>
              <a:spcAft>
                <a:spcPts val="0"/>
              </a:spcAft>
              <a:buClr>
                <a:schemeClr val="dk1"/>
              </a:buClr>
              <a:buSzPts val="2000"/>
              <a:buChar char="•"/>
            </a:pPr>
            <a:r>
              <a:rPr lang="en-US"/>
              <a:t>range(9,2,-1) = (9,8,7,6,5,4,3)</a:t>
            </a:r>
            <a:endParaRPr lang="en-US"/>
          </a:p>
          <a:p>
            <a:pPr marL="1143000" lvl="2" indent="-228600" algn="l" rtl="0">
              <a:lnSpc>
                <a:spcPct val="90000"/>
              </a:lnSpc>
              <a:spcBef>
                <a:spcPts val="500"/>
              </a:spcBef>
              <a:spcAft>
                <a:spcPts val="0"/>
              </a:spcAft>
              <a:buClr>
                <a:schemeClr val="dk1"/>
              </a:buClr>
              <a:buSzPts val="2000"/>
              <a:buChar char="•"/>
            </a:pPr>
            <a:r>
              <a:rPr lang="en-US"/>
              <a:t>range(9,2,1) = []</a:t>
            </a:r>
            <a:endParaRPr lang="en-US"/>
          </a:p>
          <a:p>
            <a:pPr marL="0" lvl="0" indent="0" algn="l" rtl="0">
              <a:lnSpc>
                <a:spcPct val="90000"/>
              </a:lnSpc>
              <a:spcBef>
                <a:spcPts val="1000"/>
              </a:spcBef>
              <a:spcAft>
                <a:spcPts val="0"/>
              </a:spcAft>
              <a:buClr>
                <a:schemeClr val="dk1"/>
              </a:buClr>
              <a:buSzPts val="2400"/>
              <a:buNone/>
            </a:pPr>
            <a:endParaRPr sz="2400" b="1"/>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400" name="Shape 400"/>
        <p:cNvGrpSpPr/>
        <p:nvPr/>
      </p:nvGrpSpPr>
      <p:grpSpPr>
        <a:xfrm>
          <a:off x="0" y="0"/>
          <a:ext cx="0" cy="0"/>
          <a:chOff x="0" y="0"/>
          <a:chExt cx="0" cy="0"/>
        </a:xfrm>
      </p:grpSpPr>
      <p:sp>
        <p:nvSpPr>
          <p:cNvPr id="401" name="Google Shape;401;p35"/>
          <p:cNvSpPr txBox="1"/>
          <p:nvPr>
            <p:ph type="title"/>
          </p:nvPr>
        </p:nvSpPr>
        <p:spPr>
          <a:xfrm>
            <a:off x="838200" y="26469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Arial Narrow" panose="020B0606020202030204"/>
              <a:buNone/>
            </a:pPr>
            <a:r>
              <a:rPr lang="en-US"/>
              <a:t>For Loop: What will be the output? </a:t>
            </a:r>
            <a:endParaRPr lang="en-US"/>
          </a:p>
        </p:txBody>
      </p:sp>
      <p:sp>
        <p:nvSpPr>
          <p:cNvPr id="402" name="Google Shape;402;p35"/>
          <p:cNvSpPr txBox="1"/>
          <p:nvPr>
            <p:ph type="body" idx="1"/>
          </p:nvPr>
        </p:nvSpPr>
        <p:spPr>
          <a:xfrm>
            <a:off x="838200" y="1690688"/>
            <a:ext cx="5181600" cy="448627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1.</a:t>
            </a:r>
            <a:endParaRPr lang="en-US"/>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r>
              <a:rPr lang="en-US"/>
              <a:t>2.</a:t>
            </a:r>
            <a:endParaRPr lang="en-US"/>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r>
              <a:rPr lang="en-US"/>
              <a:t>3.    </a:t>
            </a:r>
            <a:endParaRPr lang="en-US"/>
          </a:p>
        </p:txBody>
      </p:sp>
      <p:sp>
        <p:nvSpPr>
          <p:cNvPr id="403" name="Google Shape;403;p35"/>
          <p:cNvSpPr txBox="1"/>
          <p:nvPr>
            <p:ph type="body" idx="2"/>
          </p:nvPr>
        </p:nvSpPr>
        <p:spPr>
          <a:xfrm>
            <a:off x="5751443" y="1590261"/>
            <a:ext cx="5602357" cy="458670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4.</a:t>
            </a:r>
            <a:endParaRPr lang="en-US"/>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r>
              <a:rPr lang="en-US"/>
              <a:t>5.  </a:t>
            </a:r>
            <a:endParaRPr lang="en-US"/>
          </a:p>
        </p:txBody>
      </p:sp>
      <p:pic>
        <p:nvPicPr>
          <p:cNvPr id="404" name="Google Shape;404;p35"/>
          <p:cNvPicPr preferRelativeResize="0"/>
          <p:nvPr/>
        </p:nvPicPr>
        <p:blipFill rotWithShape="1">
          <a:blip r:embed="rId1"/>
          <a:srcRect/>
          <a:stretch>
            <a:fillRect/>
          </a:stretch>
        </p:blipFill>
        <p:spPr>
          <a:xfrm>
            <a:off x="1399376" y="1690688"/>
            <a:ext cx="3367176" cy="971623"/>
          </a:xfrm>
          <a:prstGeom prst="rect">
            <a:avLst/>
          </a:prstGeom>
          <a:noFill/>
          <a:ln>
            <a:noFill/>
          </a:ln>
        </p:spPr>
      </p:pic>
      <p:pic>
        <p:nvPicPr>
          <p:cNvPr id="405" name="Google Shape;405;p35"/>
          <p:cNvPicPr preferRelativeResize="0"/>
          <p:nvPr/>
        </p:nvPicPr>
        <p:blipFill rotWithShape="1">
          <a:blip r:embed="rId2"/>
          <a:srcRect/>
          <a:stretch>
            <a:fillRect/>
          </a:stretch>
        </p:blipFill>
        <p:spPr>
          <a:xfrm>
            <a:off x="1399376" y="3305102"/>
            <a:ext cx="3286448" cy="743023"/>
          </a:xfrm>
          <a:prstGeom prst="rect">
            <a:avLst/>
          </a:prstGeom>
          <a:noFill/>
          <a:ln>
            <a:noFill/>
          </a:ln>
        </p:spPr>
      </p:pic>
      <p:pic>
        <p:nvPicPr>
          <p:cNvPr id="406" name="Google Shape;406;p35"/>
          <p:cNvPicPr preferRelativeResize="0"/>
          <p:nvPr/>
        </p:nvPicPr>
        <p:blipFill rotWithShape="1">
          <a:blip r:embed="rId3"/>
          <a:srcRect/>
          <a:stretch>
            <a:fillRect/>
          </a:stretch>
        </p:blipFill>
        <p:spPr>
          <a:xfrm>
            <a:off x="1494104" y="4795801"/>
            <a:ext cx="3415043" cy="743022"/>
          </a:xfrm>
          <a:prstGeom prst="rect">
            <a:avLst/>
          </a:prstGeom>
          <a:noFill/>
          <a:ln>
            <a:noFill/>
          </a:ln>
        </p:spPr>
      </p:pic>
      <p:pic>
        <p:nvPicPr>
          <p:cNvPr id="407" name="Google Shape;407;p35"/>
          <p:cNvPicPr preferRelativeResize="0"/>
          <p:nvPr/>
        </p:nvPicPr>
        <p:blipFill rotWithShape="1">
          <a:blip r:embed="rId4"/>
          <a:srcRect b="60315"/>
          <a:stretch>
            <a:fillRect/>
          </a:stretch>
        </p:blipFill>
        <p:spPr>
          <a:xfrm>
            <a:off x="6340128" y="1590261"/>
            <a:ext cx="5506117" cy="977368"/>
          </a:xfrm>
          <a:prstGeom prst="rect">
            <a:avLst/>
          </a:prstGeom>
          <a:noFill/>
          <a:ln>
            <a:noFill/>
          </a:ln>
        </p:spPr>
      </p:pic>
      <p:pic>
        <p:nvPicPr>
          <p:cNvPr id="408" name="Google Shape;408;p35"/>
          <p:cNvPicPr preferRelativeResize="0"/>
          <p:nvPr/>
        </p:nvPicPr>
        <p:blipFill rotWithShape="1">
          <a:blip r:embed="rId5"/>
          <a:srcRect/>
          <a:stretch>
            <a:fillRect/>
          </a:stretch>
        </p:blipFill>
        <p:spPr>
          <a:xfrm>
            <a:off x="6430327" y="3046732"/>
            <a:ext cx="3446464" cy="132556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412" name="Shape 412"/>
        <p:cNvGrpSpPr/>
        <p:nvPr/>
      </p:nvGrpSpPr>
      <p:grpSpPr>
        <a:xfrm>
          <a:off x="0" y="0"/>
          <a:ext cx="0" cy="0"/>
          <a:chOff x="0" y="0"/>
          <a:chExt cx="0" cy="0"/>
        </a:xfrm>
      </p:grpSpPr>
      <p:sp>
        <p:nvSpPr>
          <p:cNvPr id="413" name="Google Shape;413;p36"/>
          <p:cNvSpPr txBox="1"/>
          <p:nvPr>
            <p:ph type="title"/>
          </p:nvPr>
        </p:nvSpPr>
        <p:spPr>
          <a:xfrm>
            <a:off x="838200" y="26469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Arial Narrow" panose="020B0606020202030204"/>
              <a:buNone/>
            </a:pPr>
            <a:r>
              <a:rPr lang="en-US"/>
              <a:t>For Loop: Answers to Previous Questions</a:t>
            </a:r>
            <a:endParaRPr lang="en-US"/>
          </a:p>
        </p:txBody>
      </p:sp>
      <p:sp>
        <p:nvSpPr>
          <p:cNvPr id="414" name="Google Shape;414;p36"/>
          <p:cNvSpPr txBox="1"/>
          <p:nvPr>
            <p:ph type="body" idx="1"/>
          </p:nvPr>
        </p:nvSpPr>
        <p:spPr>
          <a:xfrm>
            <a:off x="1421295" y="1690688"/>
            <a:ext cx="8637104" cy="54892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0000"/>
              </a:buClr>
              <a:buSzPts val="2800"/>
              <a:buNone/>
            </a:pPr>
            <a:r>
              <a:rPr lang="en-US" b="1">
                <a:solidFill>
                  <a:srgbClr val="FF0000"/>
                </a:solidFill>
              </a:rPr>
              <a:t>1 		2 		3 		4		 5    </a:t>
            </a:r>
            <a:endParaRPr lang="en-US" b="1">
              <a:solidFill>
                <a:srgbClr val="FF0000"/>
              </a:solidFill>
            </a:endParaRPr>
          </a:p>
        </p:txBody>
      </p:sp>
      <p:pic>
        <p:nvPicPr>
          <p:cNvPr id="415" name="Google Shape;415;p36"/>
          <p:cNvPicPr preferRelativeResize="0"/>
          <p:nvPr/>
        </p:nvPicPr>
        <p:blipFill rotWithShape="1">
          <a:blip r:embed="rId1"/>
          <a:srcRect/>
          <a:stretch>
            <a:fillRect/>
          </a:stretch>
        </p:blipFill>
        <p:spPr>
          <a:xfrm>
            <a:off x="1302947" y="2132111"/>
            <a:ext cx="666530" cy="2807505"/>
          </a:xfrm>
          <a:prstGeom prst="rect">
            <a:avLst/>
          </a:prstGeom>
          <a:noFill/>
          <a:ln>
            <a:noFill/>
          </a:ln>
        </p:spPr>
      </p:pic>
      <p:pic>
        <p:nvPicPr>
          <p:cNvPr id="416" name="Google Shape;416;p36"/>
          <p:cNvPicPr preferRelativeResize="0"/>
          <p:nvPr/>
        </p:nvPicPr>
        <p:blipFill rotWithShape="1">
          <a:blip r:embed="rId2"/>
          <a:srcRect t="39685" r="82341"/>
          <a:stretch>
            <a:fillRect/>
          </a:stretch>
        </p:blipFill>
        <p:spPr>
          <a:xfrm>
            <a:off x="6699003" y="2132111"/>
            <a:ext cx="972325" cy="1485432"/>
          </a:xfrm>
          <a:prstGeom prst="rect">
            <a:avLst/>
          </a:prstGeom>
          <a:noFill/>
          <a:ln>
            <a:noFill/>
          </a:ln>
        </p:spPr>
      </p:pic>
      <p:pic>
        <p:nvPicPr>
          <p:cNvPr id="417" name="Google Shape;417;p36"/>
          <p:cNvPicPr preferRelativeResize="0"/>
          <p:nvPr/>
        </p:nvPicPr>
        <p:blipFill rotWithShape="1">
          <a:blip r:embed="rId3"/>
          <a:srcRect/>
          <a:stretch>
            <a:fillRect/>
          </a:stretch>
        </p:blipFill>
        <p:spPr>
          <a:xfrm>
            <a:off x="3101161" y="2239617"/>
            <a:ext cx="753501" cy="1798127"/>
          </a:xfrm>
          <a:prstGeom prst="rect">
            <a:avLst/>
          </a:prstGeom>
          <a:noFill/>
          <a:ln>
            <a:noFill/>
          </a:ln>
        </p:spPr>
      </p:pic>
      <p:pic>
        <p:nvPicPr>
          <p:cNvPr id="418" name="Google Shape;418;p36"/>
          <p:cNvPicPr preferRelativeResize="0"/>
          <p:nvPr/>
        </p:nvPicPr>
        <p:blipFill rotWithShape="1">
          <a:blip r:embed="rId4"/>
          <a:srcRect/>
          <a:stretch>
            <a:fillRect/>
          </a:stretch>
        </p:blipFill>
        <p:spPr>
          <a:xfrm>
            <a:off x="4986346" y="2239617"/>
            <a:ext cx="753501" cy="1507002"/>
          </a:xfrm>
          <a:prstGeom prst="rect">
            <a:avLst/>
          </a:prstGeom>
          <a:noFill/>
          <a:ln>
            <a:noFill/>
          </a:ln>
        </p:spPr>
      </p:pic>
      <p:pic>
        <p:nvPicPr>
          <p:cNvPr id="419" name="Google Shape;419;p36"/>
          <p:cNvPicPr preferRelativeResize="0"/>
          <p:nvPr/>
        </p:nvPicPr>
        <p:blipFill rotWithShape="1">
          <a:blip r:embed="rId5"/>
          <a:srcRect/>
          <a:stretch>
            <a:fillRect/>
          </a:stretch>
        </p:blipFill>
        <p:spPr>
          <a:xfrm>
            <a:off x="8896748" y="2132111"/>
            <a:ext cx="654807" cy="314626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423" name="Shape 423"/>
        <p:cNvGrpSpPr/>
        <p:nvPr/>
      </p:nvGrpSpPr>
      <p:grpSpPr>
        <a:xfrm>
          <a:off x="0" y="0"/>
          <a:ext cx="0" cy="0"/>
          <a:chOff x="0" y="0"/>
          <a:chExt cx="0" cy="0"/>
        </a:xfrm>
      </p:grpSpPr>
      <p:sp>
        <p:nvSpPr>
          <p:cNvPr id="424" name="Google Shape;424;p37"/>
          <p:cNvSpPr/>
          <p:nvPr/>
        </p:nvSpPr>
        <p:spPr>
          <a:xfrm>
            <a:off x="548639" y="347471"/>
            <a:ext cx="11100816" cy="1801368"/>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25" name="Google Shape;425;p37"/>
          <p:cNvSpPr txBox="1"/>
          <p:nvPr>
            <p:ph type="title"/>
          </p:nvPr>
        </p:nvSpPr>
        <p:spPr>
          <a:xfrm>
            <a:off x="838200" y="58521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Arial Narrow" panose="020B0606020202030204"/>
              <a:buNone/>
            </a:pPr>
            <a:r>
              <a:rPr lang="en-US" b="1">
                <a:solidFill>
                  <a:schemeClr val="lt1"/>
                </a:solidFill>
              </a:rPr>
              <a:t>Exercise: </a:t>
            </a:r>
            <a:r>
              <a:rPr lang="en-US">
                <a:solidFill>
                  <a:schemeClr val="lt1"/>
                </a:solidFill>
              </a:rPr>
              <a:t>Write a program to find whether a given number is prime or not </a:t>
            </a:r>
            <a:endParaRPr>
              <a:solidFill>
                <a:schemeClr val="lt1"/>
              </a:solidFill>
            </a:endParaRPr>
          </a:p>
        </p:txBody>
      </p:sp>
      <p:pic>
        <p:nvPicPr>
          <p:cNvPr id="426" name="Google Shape;426;p37"/>
          <p:cNvPicPr preferRelativeResize="0"/>
          <p:nvPr/>
        </p:nvPicPr>
        <p:blipFill rotWithShape="1">
          <a:blip r:embed="rId1"/>
          <a:srcRect r="5561"/>
          <a:stretch>
            <a:fillRect/>
          </a:stretch>
        </p:blipFill>
        <p:spPr>
          <a:xfrm>
            <a:off x="4146042" y="2386584"/>
            <a:ext cx="6941058" cy="4073879"/>
          </a:xfrm>
          <a:prstGeom prst="rect">
            <a:avLst/>
          </a:prstGeom>
          <a:noFill/>
          <a:ln>
            <a:noFill/>
          </a:ln>
        </p:spPr>
      </p:pic>
      <p:sp>
        <p:nvSpPr>
          <p:cNvPr id="427" name="Google Shape;427;p37"/>
          <p:cNvSpPr txBox="1"/>
          <p:nvPr>
            <p:ph type="body" idx="1"/>
          </p:nvPr>
        </p:nvSpPr>
        <p:spPr>
          <a:xfrm>
            <a:off x="688848" y="2612598"/>
            <a:ext cx="3803904" cy="3660185"/>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3600"/>
              <a:buChar char="•"/>
            </a:pPr>
            <a:r>
              <a:rPr lang="en-US" sz="3600" b="1"/>
              <a:t>Solution: </a:t>
            </a:r>
            <a:endParaRPr lang="en-US" sz="3600" b="1"/>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431" name="Shape 431"/>
        <p:cNvGrpSpPr/>
        <p:nvPr/>
      </p:nvGrpSpPr>
      <p:grpSpPr>
        <a:xfrm>
          <a:off x="0" y="0"/>
          <a:ext cx="0" cy="0"/>
          <a:chOff x="0" y="0"/>
          <a:chExt cx="0" cy="0"/>
        </a:xfrm>
      </p:grpSpPr>
      <p:sp>
        <p:nvSpPr>
          <p:cNvPr id="432" name="Google Shape;432;p38"/>
          <p:cNvSpPr/>
          <p:nvPr/>
        </p:nvSpPr>
        <p:spPr>
          <a:xfrm>
            <a:off x="-10001" y="-2"/>
            <a:ext cx="4069936" cy="68580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33" name="Google Shape;433;p38"/>
          <p:cNvSpPr txBox="1"/>
          <p:nvPr/>
        </p:nvSpPr>
        <p:spPr>
          <a:xfrm>
            <a:off x="4336605" y="297182"/>
            <a:ext cx="6848715" cy="2484884"/>
          </a:xfrm>
          <a:prstGeom prst="rect">
            <a:avLst/>
          </a:prstGeom>
          <a:noFill/>
          <a:ln>
            <a:noFill/>
          </a:ln>
        </p:spPr>
        <p:txBody>
          <a:bodyPr spcFirstLastPara="1" wrap="square" lIns="91425" tIns="45700" rIns="91425" bIns="45700" anchor="ctr" anchorCtr="0">
            <a:noAutofit/>
          </a:bodyPr>
          <a:lstStyle/>
          <a:p>
            <a:pPr marL="0" marR="0" lvl="0" indent="0" algn="just" rtl="0">
              <a:lnSpc>
                <a:spcPct val="90000"/>
              </a:lnSpc>
              <a:spcBef>
                <a:spcPts val="0"/>
              </a:spcBef>
              <a:spcAft>
                <a:spcPts val="0"/>
              </a:spcAft>
              <a:buClr>
                <a:schemeClr val="dk1"/>
              </a:buClr>
              <a:buSzPts val="2400"/>
              <a:buFont typeface="Arial" panose="020B0604020202020204"/>
              <a:buChar char="•"/>
            </a:pPr>
            <a:r>
              <a:rPr lang="en-US" sz="2400" b="1">
                <a:solidFill>
                  <a:schemeClr val="dk1"/>
                </a:solidFill>
                <a:latin typeface="Calibri" panose="020F0502020204030204"/>
                <a:ea typeface="Calibri" panose="020F0502020204030204"/>
                <a:cs typeface="Calibri" panose="020F0502020204030204"/>
                <a:sym typeface="Calibri" panose="020F0502020204030204"/>
              </a:rPr>
              <a:t>Let one grain of wheat be placed on the first square of a chessboard, two grains on the second square, four grains on the third square, eight grains on the fourth square, and so on until all square are filled in chessboard. what will be the total weight in ton of grains on whole 8×8 chessboard? If 15432 grains in one kg and 907.18 kg in one ton then.</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34" name="Google Shape;434;p38"/>
          <p:cNvPicPr preferRelativeResize="0"/>
          <p:nvPr/>
        </p:nvPicPr>
        <p:blipFill rotWithShape="1">
          <a:blip r:embed="rId1"/>
          <a:srcRect/>
          <a:stretch>
            <a:fillRect/>
          </a:stretch>
        </p:blipFill>
        <p:spPr>
          <a:xfrm>
            <a:off x="5820424" y="3428999"/>
            <a:ext cx="3343223" cy="2488335"/>
          </a:xfrm>
          <a:prstGeom prst="rect">
            <a:avLst/>
          </a:prstGeom>
          <a:noFill/>
          <a:ln>
            <a:noFill/>
          </a:ln>
        </p:spPr>
      </p:pic>
      <p:sp>
        <p:nvSpPr>
          <p:cNvPr id="435" name="Google Shape;435;p38"/>
          <p:cNvSpPr txBox="1"/>
          <p:nvPr/>
        </p:nvSpPr>
        <p:spPr>
          <a:xfrm>
            <a:off x="266669" y="2188282"/>
            <a:ext cx="3516596" cy="2484884"/>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4000" b="1">
                <a:solidFill>
                  <a:schemeClr val="lt1"/>
                </a:solidFill>
                <a:latin typeface="Calibri" panose="020F0502020204030204"/>
                <a:ea typeface="Calibri" panose="020F0502020204030204"/>
                <a:cs typeface="Calibri" panose="020F0502020204030204"/>
                <a:sym typeface="Calibri" panose="020F0502020204030204"/>
              </a:rPr>
              <a:t>Problem Exercise 2</a:t>
            </a:r>
            <a:endParaRPr sz="40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439" name="Shape 439"/>
        <p:cNvGrpSpPr/>
        <p:nvPr/>
      </p:nvGrpSpPr>
      <p:grpSpPr>
        <a:xfrm>
          <a:off x="0" y="0"/>
          <a:ext cx="0" cy="0"/>
          <a:chOff x="0" y="0"/>
          <a:chExt cx="0" cy="0"/>
        </a:xfrm>
      </p:grpSpPr>
      <p:sp>
        <p:nvSpPr>
          <p:cNvPr id="440" name="Google Shape;440;p39"/>
          <p:cNvSpPr/>
          <p:nvPr/>
        </p:nvSpPr>
        <p:spPr>
          <a:xfrm>
            <a:off x="-10001" y="-2"/>
            <a:ext cx="4069936" cy="68580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41" name="Google Shape;441;p39"/>
          <p:cNvSpPr txBox="1"/>
          <p:nvPr>
            <p:ph type="title"/>
          </p:nvPr>
        </p:nvSpPr>
        <p:spPr>
          <a:xfrm>
            <a:off x="643467" y="640080"/>
            <a:ext cx="3096427" cy="56132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Arial Narrow" panose="020B0606020202030204"/>
              <a:buNone/>
            </a:pPr>
            <a:r>
              <a:rPr lang="en-US">
                <a:solidFill>
                  <a:srgbClr val="FFFFFF"/>
                </a:solidFill>
              </a:rPr>
              <a:t>Nested Loop</a:t>
            </a:r>
            <a:endParaRPr>
              <a:solidFill>
                <a:srgbClr val="FFFFFF"/>
              </a:solidFill>
            </a:endParaRPr>
          </a:p>
        </p:txBody>
      </p:sp>
      <p:sp>
        <p:nvSpPr>
          <p:cNvPr id="442" name="Google Shape;442;p39"/>
          <p:cNvSpPr txBox="1"/>
          <p:nvPr>
            <p:ph type="body" idx="1"/>
          </p:nvPr>
        </p:nvSpPr>
        <p:spPr>
          <a:xfrm>
            <a:off x="4699818" y="640082"/>
            <a:ext cx="6848715" cy="2484884"/>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800"/>
              <a:buChar char="•"/>
            </a:pPr>
            <a:r>
              <a:rPr lang="en-US"/>
              <a:t>Loop inside a loop a is called nested loop.</a:t>
            </a:r>
            <a:endParaRPr lang="en-US"/>
          </a:p>
          <a:p>
            <a:pPr marL="228600" lvl="0" indent="-50800" algn="l" rtl="0">
              <a:lnSpc>
                <a:spcPct val="90000"/>
              </a:lnSpc>
              <a:spcBef>
                <a:spcPts val="1000"/>
              </a:spcBef>
              <a:spcAft>
                <a:spcPts val="0"/>
              </a:spcAft>
              <a:buClr>
                <a:schemeClr val="dk1"/>
              </a:buClr>
              <a:buSzPts val="2800"/>
              <a:buNone/>
            </a:pPr>
          </a:p>
          <a:p>
            <a:pPr marL="228600" lvl="0" indent="-228600" algn="l" rtl="0">
              <a:lnSpc>
                <a:spcPct val="90000"/>
              </a:lnSpc>
              <a:spcBef>
                <a:spcPts val="1000"/>
              </a:spcBef>
              <a:spcAft>
                <a:spcPts val="0"/>
              </a:spcAft>
              <a:buClr>
                <a:schemeClr val="dk1"/>
              </a:buClr>
              <a:buSzPts val="2800"/>
              <a:buChar char="•"/>
            </a:pPr>
            <a:r>
              <a:rPr lang="en-US" b="1"/>
              <a:t>Example: </a:t>
            </a:r>
            <a:endParaRPr lang="en-US" b="1"/>
          </a:p>
        </p:txBody>
      </p:sp>
      <p:pic>
        <p:nvPicPr>
          <p:cNvPr id="443" name="Google Shape;443;p39"/>
          <p:cNvPicPr preferRelativeResize="0"/>
          <p:nvPr/>
        </p:nvPicPr>
        <p:blipFill rotWithShape="1">
          <a:blip r:embed="rId1"/>
          <a:srcRect/>
          <a:stretch>
            <a:fillRect/>
          </a:stretch>
        </p:blipFill>
        <p:spPr>
          <a:xfrm>
            <a:off x="4713403" y="2982091"/>
            <a:ext cx="6894236" cy="171873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31" name="Shape 131"/>
        <p:cNvGrpSpPr/>
        <p:nvPr/>
      </p:nvGrpSpPr>
      <p:grpSpPr>
        <a:xfrm>
          <a:off x="0" y="0"/>
          <a:ext cx="0" cy="0"/>
          <a:chOff x="0" y="0"/>
          <a:chExt cx="0" cy="0"/>
        </a:xfrm>
      </p:grpSpPr>
      <p:sp>
        <p:nvSpPr>
          <p:cNvPr id="132" name="Google Shape;132;p4"/>
          <p:cNvSpPr txBox="1"/>
          <p:nvPr>
            <p:ph type="title"/>
          </p:nvPr>
        </p:nvSpPr>
        <p:spPr>
          <a:xfrm>
            <a:off x="293904" y="634181"/>
            <a:ext cx="7180210" cy="1676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Arial Narrow" panose="020B0606020202030204"/>
              <a:buNone/>
            </a:pPr>
            <a:r>
              <a:rPr lang="en-US"/>
              <a:t>Selection Control or Decisions</a:t>
            </a:r>
            <a:br>
              <a:rPr lang="en-US"/>
            </a:br>
            <a:r>
              <a:rPr lang="en-US" sz="2200"/>
              <a:t>(It is a control statement providing selective execution of instructions)</a:t>
            </a:r>
            <a:endParaRPr sz="2200"/>
          </a:p>
        </p:txBody>
      </p:sp>
      <p:sp>
        <p:nvSpPr>
          <p:cNvPr id="133" name="Google Shape;133;p4"/>
          <p:cNvSpPr/>
          <p:nvPr/>
        </p:nvSpPr>
        <p:spPr>
          <a:xfrm>
            <a:off x="2961156" y="2816942"/>
            <a:ext cx="4110623" cy="3028336"/>
          </a:xfrm>
          <a:custGeom>
            <a:avLst/>
            <a:gdLst/>
            <a:ahLst/>
            <a:cxnLst/>
            <a:rect l="l" t="t" r="r" b="b"/>
            <a:pathLst>
              <a:path w="3028335" h="4110622" extrusionOk="0">
                <a:moveTo>
                  <a:pt x="3028335" y="685118"/>
                </a:moveTo>
                <a:lnTo>
                  <a:pt x="3028335" y="3425504"/>
                </a:lnTo>
                <a:cubicBezTo>
                  <a:pt x="3028335" y="3803883"/>
                  <a:pt x="2861855" y="4110621"/>
                  <a:pt x="2656493" y="4110621"/>
                </a:cubicBezTo>
                <a:lnTo>
                  <a:pt x="0" y="4110621"/>
                </a:lnTo>
                <a:lnTo>
                  <a:pt x="0" y="4110621"/>
                </a:lnTo>
                <a:lnTo>
                  <a:pt x="0" y="1"/>
                </a:lnTo>
                <a:lnTo>
                  <a:pt x="0" y="1"/>
                </a:lnTo>
                <a:lnTo>
                  <a:pt x="2656493" y="1"/>
                </a:lnTo>
                <a:cubicBezTo>
                  <a:pt x="2861855" y="1"/>
                  <a:pt x="3028335" y="306739"/>
                  <a:pt x="3028335" y="685118"/>
                </a:cubicBezTo>
                <a:close/>
              </a:path>
            </a:pathLst>
          </a:custGeom>
          <a:solidFill>
            <a:srgbClr val="F7D5CB">
              <a:alpha val="89803"/>
            </a:srgbClr>
          </a:solidFill>
          <a:ln w="9525" cap="flat" cmpd="sng">
            <a:solidFill>
              <a:srgbClr val="F7D5CB">
                <a:alpha val="89803"/>
              </a:srgbClr>
            </a:solidFill>
            <a:prstDash val="solid"/>
            <a:miter lim="800000"/>
            <a:headEnd type="none" w="sm" len="sm"/>
            <a:tailEnd type="none" w="sm" len="sm"/>
          </a:ln>
        </p:spPr>
        <p:txBody>
          <a:bodyPr spcFirstLastPara="1" wrap="square" lIns="125725" tIns="210675" rIns="273550" bIns="210675" anchor="ctr" anchorCtr="0">
            <a:noAutofit/>
          </a:bodyPr>
          <a:lstStyle/>
          <a:p>
            <a:pPr marL="285750" marR="0" lvl="1" indent="-285750" algn="l" rtl="0">
              <a:lnSpc>
                <a:spcPct val="90000"/>
              </a:lnSpc>
              <a:spcBef>
                <a:spcPts val="0"/>
              </a:spcBef>
              <a:spcAft>
                <a:spcPts val="0"/>
              </a:spcAft>
              <a:buClr>
                <a:srgbClr val="C00000"/>
              </a:buClr>
              <a:buSzPts val="3300"/>
              <a:buFont typeface="Calibri" panose="020F0502020204030204"/>
              <a:buChar char="•"/>
            </a:pPr>
            <a:r>
              <a:rPr lang="en-US" sz="3300" b="0" i="0" u="none" strike="noStrike" cap="none">
                <a:solidFill>
                  <a:srgbClr val="C00000"/>
                </a:solidFill>
                <a:latin typeface="Calibri" panose="020F0502020204030204"/>
                <a:ea typeface="Calibri" panose="020F0502020204030204"/>
                <a:cs typeface="Calibri" panose="020F0502020204030204"/>
                <a:sym typeface="Calibri" panose="020F0502020204030204"/>
              </a:rPr>
              <a:t>if</a:t>
            </a:r>
            <a:r>
              <a:rPr lang="en-US" sz="3300" b="0" i="0" u="none" strike="noStrike" cap="none">
                <a:solidFill>
                  <a:schemeClr val="dk1"/>
                </a:solidFill>
                <a:latin typeface="Calibri" panose="020F0502020204030204"/>
                <a:ea typeface="Calibri" panose="020F0502020204030204"/>
                <a:cs typeface="Calibri" panose="020F0502020204030204"/>
                <a:sym typeface="Calibri" panose="020F0502020204030204"/>
              </a:rPr>
              <a:t> statements</a:t>
            </a:r>
            <a:endParaRPr sz="3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1" indent="-285750" algn="l" rtl="0">
              <a:lnSpc>
                <a:spcPct val="90000"/>
              </a:lnSpc>
              <a:spcBef>
                <a:spcPts val="495"/>
              </a:spcBef>
              <a:spcAft>
                <a:spcPts val="0"/>
              </a:spcAft>
              <a:buClr>
                <a:srgbClr val="C00000"/>
              </a:buClr>
              <a:buSzPts val="3300"/>
              <a:buFont typeface="Calibri" panose="020F0502020204030204"/>
              <a:buChar char="•"/>
            </a:pPr>
            <a:r>
              <a:rPr lang="en-US" sz="3300" b="0" i="0" u="none" strike="noStrike" cap="none">
                <a:solidFill>
                  <a:srgbClr val="C00000"/>
                </a:solidFill>
                <a:latin typeface="Calibri" panose="020F0502020204030204"/>
                <a:ea typeface="Calibri" panose="020F0502020204030204"/>
                <a:cs typeface="Calibri" panose="020F0502020204030204"/>
                <a:sym typeface="Calibri" panose="020F0502020204030204"/>
              </a:rPr>
              <a:t>if else </a:t>
            </a:r>
            <a:r>
              <a:rPr lang="en-US" sz="3300" b="0" i="0" u="none" strike="noStrike" cap="none">
                <a:solidFill>
                  <a:schemeClr val="dk1"/>
                </a:solidFill>
                <a:latin typeface="Calibri" panose="020F0502020204030204"/>
                <a:ea typeface="Calibri" panose="020F0502020204030204"/>
                <a:cs typeface="Calibri" panose="020F0502020204030204"/>
                <a:sym typeface="Calibri" panose="020F0502020204030204"/>
              </a:rPr>
              <a:t>statements</a:t>
            </a:r>
            <a:endParaRPr sz="3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1" indent="-285750" algn="l" rtl="0">
              <a:lnSpc>
                <a:spcPct val="90000"/>
              </a:lnSpc>
              <a:spcBef>
                <a:spcPts val="495"/>
              </a:spcBef>
              <a:spcAft>
                <a:spcPts val="0"/>
              </a:spcAft>
              <a:buClr>
                <a:srgbClr val="C00000"/>
              </a:buClr>
              <a:buSzPts val="3300"/>
              <a:buFont typeface="Calibri" panose="020F0502020204030204"/>
              <a:buChar char="•"/>
            </a:pPr>
            <a:r>
              <a:rPr lang="en-US" sz="3300" b="0" i="0" u="none" strike="noStrike" cap="none">
                <a:solidFill>
                  <a:srgbClr val="C00000"/>
                </a:solidFill>
                <a:latin typeface="Calibri" panose="020F0502020204030204"/>
                <a:ea typeface="Calibri" panose="020F0502020204030204"/>
                <a:cs typeface="Calibri" panose="020F0502020204030204"/>
                <a:sym typeface="Calibri" panose="020F0502020204030204"/>
              </a:rPr>
              <a:t>elif</a:t>
            </a:r>
            <a:r>
              <a:rPr lang="en-US" sz="3300" b="0" i="0" u="none" strike="noStrike" cap="none">
                <a:solidFill>
                  <a:schemeClr val="dk1"/>
                </a:solidFill>
                <a:latin typeface="Calibri" panose="020F0502020204030204"/>
                <a:ea typeface="Calibri" panose="020F0502020204030204"/>
                <a:cs typeface="Calibri" panose="020F0502020204030204"/>
                <a:sym typeface="Calibri" panose="020F0502020204030204"/>
              </a:rPr>
              <a:t> statements</a:t>
            </a:r>
            <a:endParaRPr sz="3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1" indent="-285750" algn="l" rtl="0">
              <a:lnSpc>
                <a:spcPct val="90000"/>
              </a:lnSpc>
              <a:spcBef>
                <a:spcPts val="495"/>
              </a:spcBef>
              <a:spcAft>
                <a:spcPts val="0"/>
              </a:spcAft>
              <a:buClr>
                <a:schemeClr val="dk1"/>
              </a:buClr>
              <a:buSzPts val="3300"/>
              <a:buFont typeface="Calibri" panose="020F0502020204030204"/>
              <a:buChar char="•"/>
            </a:pPr>
            <a:r>
              <a:rPr lang="en-US" sz="3300" b="0" i="0" u="none" strike="noStrike" cap="none">
                <a:solidFill>
                  <a:schemeClr val="dk1"/>
                </a:solidFill>
                <a:latin typeface="Calibri" panose="020F0502020204030204"/>
                <a:ea typeface="Calibri" panose="020F0502020204030204"/>
                <a:cs typeface="Calibri" panose="020F0502020204030204"/>
                <a:sym typeface="Calibri" panose="020F0502020204030204"/>
              </a:rPr>
              <a:t>nested </a:t>
            </a:r>
            <a:r>
              <a:rPr lang="en-US" sz="3300" b="0" i="0" u="none" strike="noStrike" cap="none">
                <a:solidFill>
                  <a:srgbClr val="C00000"/>
                </a:solidFill>
                <a:latin typeface="Calibri" panose="020F0502020204030204"/>
                <a:ea typeface="Calibri" panose="020F0502020204030204"/>
                <a:cs typeface="Calibri" panose="020F0502020204030204"/>
                <a:sym typeface="Calibri" panose="020F0502020204030204"/>
              </a:rPr>
              <a:t>if </a:t>
            </a:r>
            <a:r>
              <a:rPr lang="en-US" sz="3300" b="0" i="0" u="none" strike="noStrike" cap="none">
                <a:solidFill>
                  <a:schemeClr val="dk1"/>
                </a:solidFill>
                <a:latin typeface="Calibri" panose="020F0502020204030204"/>
                <a:ea typeface="Calibri" panose="020F0502020204030204"/>
                <a:cs typeface="Calibri" panose="020F0502020204030204"/>
                <a:sym typeface="Calibri" panose="020F0502020204030204"/>
              </a:rPr>
              <a:t>conditions</a:t>
            </a:r>
            <a:endParaRPr sz="3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4" name="Google Shape;134;p4"/>
          <p:cNvSpPr/>
          <p:nvPr/>
        </p:nvSpPr>
        <p:spPr>
          <a:xfrm>
            <a:off x="648931" y="2438400"/>
            <a:ext cx="2312225" cy="3785419"/>
          </a:xfrm>
          <a:custGeom>
            <a:avLst/>
            <a:gdLst/>
            <a:ahLst/>
            <a:cxnLst/>
            <a:rect l="l" t="t" r="r" b="b"/>
            <a:pathLst>
              <a:path w="2312225" h="3785419" extrusionOk="0">
                <a:moveTo>
                  <a:pt x="0" y="385379"/>
                </a:moveTo>
                <a:cubicBezTo>
                  <a:pt x="0" y="172540"/>
                  <a:pt x="172540" y="0"/>
                  <a:pt x="385379" y="0"/>
                </a:cubicBezTo>
                <a:lnTo>
                  <a:pt x="1926846" y="0"/>
                </a:lnTo>
                <a:cubicBezTo>
                  <a:pt x="2139685" y="0"/>
                  <a:pt x="2312225" y="172540"/>
                  <a:pt x="2312225" y="385379"/>
                </a:cubicBezTo>
                <a:lnTo>
                  <a:pt x="2312225" y="3400040"/>
                </a:lnTo>
                <a:cubicBezTo>
                  <a:pt x="2312225" y="3612879"/>
                  <a:pt x="2139685" y="3785419"/>
                  <a:pt x="1926846" y="3785419"/>
                </a:cubicBezTo>
                <a:lnTo>
                  <a:pt x="385379" y="3785419"/>
                </a:lnTo>
                <a:cubicBezTo>
                  <a:pt x="172540" y="3785419"/>
                  <a:pt x="0" y="3612879"/>
                  <a:pt x="0" y="3400040"/>
                </a:cubicBezTo>
                <a:lnTo>
                  <a:pt x="0" y="385379"/>
                </a:lnTo>
                <a:close/>
              </a:path>
            </a:pathLst>
          </a:custGeom>
          <a:gradFill>
            <a:gsLst>
              <a:gs pos="0">
                <a:srgbClr val="F7BCA2"/>
              </a:gs>
              <a:gs pos="50000">
                <a:srgbClr val="F4B093"/>
              </a:gs>
              <a:gs pos="100000">
                <a:srgbClr val="F7A47F"/>
              </a:gs>
            </a:gsLst>
            <a:lin ang="5400000" scaled="0"/>
          </a:gradFill>
          <a:ln>
            <a:noFill/>
          </a:ln>
        </p:spPr>
        <p:txBody>
          <a:bodyPr spcFirstLastPara="1" wrap="square" lIns="253825" tIns="183350" rIns="253825" bIns="183350" anchor="ctr" anchorCtr="0">
            <a:noAutofit/>
          </a:bodyPr>
          <a:lstStyle/>
          <a:p>
            <a:pPr marL="0" marR="0" lvl="0" indent="0" algn="ctr" rtl="0">
              <a:lnSpc>
                <a:spcPct val="90000"/>
              </a:lnSpc>
              <a:spcBef>
                <a:spcPts val="0"/>
              </a:spcBef>
              <a:spcAft>
                <a:spcPts val="0"/>
              </a:spcAft>
              <a:buClr>
                <a:schemeClr val="dk1"/>
              </a:buClr>
              <a:buSzPts val="3700"/>
              <a:buFont typeface="Calibri" panose="020F0502020204030204"/>
              <a:buNone/>
            </a:pPr>
            <a:r>
              <a:rPr lang="en-US" sz="3700">
                <a:solidFill>
                  <a:schemeClr val="dk1"/>
                </a:solidFill>
                <a:latin typeface="Calibri" panose="020F0502020204030204"/>
                <a:ea typeface="Calibri" panose="020F0502020204030204"/>
                <a:cs typeface="Calibri" panose="020F0502020204030204"/>
                <a:sym typeface="Calibri" panose="020F0502020204030204"/>
              </a:rPr>
              <a:t>Decisions in a Python program</a:t>
            </a:r>
            <a:endParaRPr sz="37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5" name="Google Shape;135;p4"/>
          <p:cNvSpPr/>
          <p:nvPr/>
        </p:nvSpPr>
        <p:spPr>
          <a:xfrm>
            <a:off x="7556410" y="0"/>
            <a:ext cx="4636008" cy="6858000"/>
          </a:xfrm>
          <a:prstGeom prst="rect">
            <a:avLst/>
          </a:prstGeom>
          <a:solidFill>
            <a:srgbClr val="C8CAC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6" name="Google Shape;136;p4"/>
          <p:cNvSpPr/>
          <p:nvPr/>
        </p:nvSpPr>
        <p:spPr>
          <a:xfrm>
            <a:off x="8041042" y="559407"/>
            <a:ext cx="3666744" cy="5739187"/>
          </a:xfrm>
          <a:prstGeom prst="roundRect">
            <a:avLst>
              <a:gd name="adj" fmla="val 0"/>
            </a:avLst>
          </a:prstGeom>
          <a:solidFill>
            <a:srgbClr val="FFFFFF"/>
          </a:solidFill>
          <a:ln w="9525" cap="flat" cmpd="sng">
            <a:solidFill>
              <a:srgbClr val="C8CACA"/>
            </a:solidFill>
            <a:prstDash val="solid"/>
            <a:miter lim="800000"/>
            <a:headEnd type="none" w="sm" len="sm"/>
            <a:tailEnd type="none" w="sm" len="sm"/>
          </a:ln>
          <a:effectLst>
            <a:outerShdw blurRad="57150" dist="19050" dir="5400000" algn="t"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37" name="Google Shape;137;p4" descr="A picture containing object, clock&#10;&#10;Description automatically generated"/>
          <p:cNvPicPr preferRelativeResize="0"/>
          <p:nvPr/>
        </p:nvPicPr>
        <p:blipFill rotWithShape="1">
          <a:blip r:embed="rId1"/>
          <a:srcRect r="2133" b="-1"/>
          <a:stretch>
            <a:fillRect/>
          </a:stretch>
        </p:blipFill>
        <p:spPr>
          <a:xfrm>
            <a:off x="8205634" y="722376"/>
            <a:ext cx="3337560" cy="541324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fade">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fade">
                                      <p:cBhvr>
                                        <p:cTn id="17" dur="5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3">
                                            <p:txEl>
                                              <p:pRg st="0" end="0"/>
                                            </p:txEl>
                                          </p:spTgt>
                                        </p:tgtEl>
                                        <p:attrNameLst>
                                          <p:attrName>style.visibility</p:attrName>
                                        </p:attrNameLst>
                                      </p:cBhvr>
                                      <p:to>
                                        <p:strVal val="visible"/>
                                      </p:to>
                                    </p:set>
                                    <p:animEffect transition="in" filter="fade">
                                      <p:cBhvr>
                                        <p:cTn id="22" dur="500"/>
                                        <p:tgtEl>
                                          <p:spTgt spid="13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3">
                                            <p:txEl>
                                              <p:pRg st="1" end="1"/>
                                            </p:txEl>
                                          </p:spTgt>
                                        </p:tgtEl>
                                        <p:attrNameLst>
                                          <p:attrName>style.visibility</p:attrName>
                                        </p:attrNameLst>
                                      </p:cBhvr>
                                      <p:to>
                                        <p:strVal val="visible"/>
                                      </p:to>
                                    </p:set>
                                    <p:animEffect transition="in" filter="fade">
                                      <p:cBhvr>
                                        <p:cTn id="27" dur="500"/>
                                        <p:tgtEl>
                                          <p:spTgt spid="13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3">
                                            <p:txEl>
                                              <p:pRg st="2" end="2"/>
                                            </p:txEl>
                                          </p:spTgt>
                                        </p:tgtEl>
                                        <p:attrNameLst>
                                          <p:attrName>style.visibility</p:attrName>
                                        </p:attrNameLst>
                                      </p:cBhvr>
                                      <p:to>
                                        <p:strVal val="visible"/>
                                      </p:to>
                                    </p:set>
                                    <p:animEffect transition="in" filter="fade">
                                      <p:cBhvr>
                                        <p:cTn id="32" dur="500"/>
                                        <p:tgtEl>
                                          <p:spTgt spid="13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3">
                                            <p:txEl>
                                              <p:pRg st="3" end="3"/>
                                            </p:txEl>
                                          </p:spTgt>
                                        </p:tgtEl>
                                        <p:attrNameLst>
                                          <p:attrName>style.visibility</p:attrName>
                                        </p:attrNameLst>
                                      </p:cBhvr>
                                      <p:to>
                                        <p:strVal val="visible"/>
                                      </p:to>
                                    </p:set>
                                    <p:animEffect transition="in" filter="fade">
                                      <p:cBhvr>
                                        <p:cTn id="37" dur="500"/>
                                        <p:tgtEl>
                                          <p:spTgt spid="133">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447" name="Shape 447"/>
        <p:cNvGrpSpPr/>
        <p:nvPr/>
      </p:nvGrpSpPr>
      <p:grpSpPr>
        <a:xfrm>
          <a:off x="0" y="0"/>
          <a:ext cx="0" cy="0"/>
          <a:chOff x="0" y="0"/>
          <a:chExt cx="0" cy="0"/>
        </a:xfrm>
      </p:grpSpPr>
      <p:sp>
        <p:nvSpPr>
          <p:cNvPr id="448" name="Google Shape;448;p40"/>
          <p:cNvSpPr txBox="1"/>
          <p:nvPr>
            <p:ph type="title"/>
          </p:nvPr>
        </p:nvSpPr>
        <p:spPr>
          <a:xfrm>
            <a:off x="838200" y="26469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Arial Narrow" panose="020B0606020202030204"/>
              <a:buNone/>
            </a:pPr>
            <a:r>
              <a:rPr lang="en-US"/>
              <a:t>Nested Loop: What will be the output? </a:t>
            </a:r>
            <a:endParaRPr lang="en-US"/>
          </a:p>
        </p:txBody>
      </p:sp>
      <p:sp>
        <p:nvSpPr>
          <p:cNvPr id="449" name="Google Shape;449;p40"/>
          <p:cNvSpPr txBox="1"/>
          <p:nvPr>
            <p:ph type="body" idx="1"/>
          </p:nvPr>
        </p:nvSpPr>
        <p:spPr>
          <a:xfrm>
            <a:off x="838200" y="1690688"/>
            <a:ext cx="5181600" cy="4486275"/>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800"/>
              <a:buNone/>
            </a:pPr>
            <a:r>
              <a:rPr lang="en-US"/>
              <a:t>1.</a:t>
            </a:r>
            <a:endParaRPr lang="en-US"/>
          </a:p>
          <a:p>
            <a:pPr marL="0" lvl="0" indent="0" algn="l" rtl="0">
              <a:lnSpc>
                <a:spcPct val="80000"/>
              </a:lnSpc>
              <a:spcBef>
                <a:spcPts val="1000"/>
              </a:spcBef>
              <a:spcAft>
                <a:spcPts val="0"/>
              </a:spcAft>
              <a:buClr>
                <a:schemeClr val="dk1"/>
              </a:buClr>
              <a:buSzPts val="2800"/>
              <a:buNone/>
            </a:pPr>
          </a:p>
          <a:p>
            <a:pPr marL="0" lvl="0" indent="0" algn="l" rtl="0">
              <a:lnSpc>
                <a:spcPct val="80000"/>
              </a:lnSpc>
              <a:spcBef>
                <a:spcPts val="1000"/>
              </a:spcBef>
              <a:spcAft>
                <a:spcPts val="0"/>
              </a:spcAft>
              <a:buClr>
                <a:schemeClr val="dk1"/>
              </a:buClr>
              <a:buSzPts val="2800"/>
              <a:buNone/>
            </a:pPr>
          </a:p>
          <a:p>
            <a:pPr marL="0" lvl="0" indent="0" algn="l" rtl="0">
              <a:lnSpc>
                <a:spcPct val="80000"/>
              </a:lnSpc>
              <a:spcBef>
                <a:spcPts val="1000"/>
              </a:spcBef>
              <a:spcAft>
                <a:spcPts val="0"/>
              </a:spcAft>
              <a:buClr>
                <a:schemeClr val="dk1"/>
              </a:buClr>
              <a:buSzPts val="2800"/>
              <a:buNone/>
            </a:pPr>
          </a:p>
          <a:p>
            <a:pPr marL="0" lvl="0" indent="0" algn="l" rtl="0">
              <a:lnSpc>
                <a:spcPct val="80000"/>
              </a:lnSpc>
              <a:spcBef>
                <a:spcPts val="1000"/>
              </a:spcBef>
              <a:spcAft>
                <a:spcPts val="0"/>
              </a:spcAft>
              <a:buClr>
                <a:schemeClr val="dk1"/>
              </a:buClr>
              <a:buSzPts val="2800"/>
              <a:buNone/>
            </a:pPr>
            <a:r>
              <a:rPr lang="en-US"/>
              <a:t>2.</a:t>
            </a:r>
            <a:endParaRPr lang="en-US"/>
          </a:p>
          <a:p>
            <a:pPr marL="0" lvl="0" indent="0" algn="l" rtl="0">
              <a:lnSpc>
                <a:spcPct val="80000"/>
              </a:lnSpc>
              <a:spcBef>
                <a:spcPts val="1000"/>
              </a:spcBef>
              <a:spcAft>
                <a:spcPts val="0"/>
              </a:spcAft>
              <a:buClr>
                <a:schemeClr val="dk1"/>
              </a:buClr>
              <a:buSzPts val="2800"/>
              <a:buNone/>
            </a:pPr>
          </a:p>
          <a:p>
            <a:pPr marL="0" lvl="0" indent="0" algn="l" rtl="0">
              <a:lnSpc>
                <a:spcPct val="80000"/>
              </a:lnSpc>
              <a:spcBef>
                <a:spcPts val="1000"/>
              </a:spcBef>
              <a:spcAft>
                <a:spcPts val="0"/>
              </a:spcAft>
              <a:buClr>
                <a:schemeClr val="dk1"/>
              </a:buClr>
              <a:buSzPts val="2800"/>
              <a:buNone/>
            </a:pPr>
          </a:p>
          <a:p>
            <a:pPr marL="0" lvl="0" indent="0" algn="l" rtl="0">
              <a:lnSpc>
                <a:spcPct val="80000"/>
              </a:lnSpc>
              <a:spcBef>
                <a:spcPts val="1000"/>
              </a:spcBef>
              <a:spcAft>
                <a:spcPts val="0"/>
              </a:spcAft>
              <a:buClr>
                <a:schemeClr val="dk1"/>
              </a:buClr>
              <a:buSzPts val="2800"/>
              <a:buNone/>
            </a:pPr>
          </a:p>
          <a:p>
            <a:pPr marL="0" lvl="0" indent="0" algn="l" rtl="0">
              <a:lnSpc>
                <a:spcPct val="80000"/>
              </a:lnSpc>
              <a:spcBef>
                <a:spcPts val="1000"/>
              </a:spcBef>
              <a:spcAft>
                <a:spcPts val="0"/>
              </a:spcAft>
              <a:buClr>
                <a:schemeClr val="dk1"/>
              </a:buClr>
              <a:buSzPts val="2800"/>
              <a:buNone/>
            </a:pPr>
            <a:r>
              <a:rPr lang="en-US"/>
              <a:t>3.    </a:t>
            </a:r>
            <a:endParaRPr lang="en-US"/>
          </a:p>
        </p:txBody>
      </p:sp>
      <p:sp>
        <p:nvSpPr>
          <p:cNvPr id="450" name="Google Shape;450;p40"/>
          <p:cNvSpPr txBox="1"/>
          <p:nvPr>
            <p:ph type="body" idx="2"/>
          </p:nvPr>
        </p:nvSpPr>
        <p:spPr>
          <a:xfrm>
            <a:off x="6679708" y="3429000"/>
            <a:ext cx="5030786" cy="3164302"/>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800"/>
              <a:buNone/>
            </a:pPr>
            <a:r>
              <a:rPr lang="en-US"/>
              <a:t>4.</a:t>
            </a:r>
            <a:endParaRPr lang="en-US"/>
          </a:p>
          <a:p>
            <a:pPr marL="0" lvl="0" indent="0" algn="l" rtl="0">
              <a:lnSpc>
                <a:spcPct val="80000"/>
              </a:lnSpc>
              <a:spcBef>
                <a:spcPts val="1000"/>
              </a:spcBef>
              <a:spcAft>
                <a:spcPts val="0"/>
              </a:spcAft>
              <a:buClr>
                <a:schemeClr val="dk1"/>
              </a:buClr>
              <a:buSzPts val="2800"/>
              <a:buNone/>
            </a:pPr>
          </a:p>
          <a:p>
            <a:pPr marL="0" lvl="0" indent="0" algn="l" rtl="0">
              <a:lnSpc>
                <a:spcPct val="80000"/>
              </a:lnSpc>
              <a:spcBef>
                <a:spcPts val="1000"/>
              </a:spcBef>
              <a:spcAft>
                <a:spcPts val="0"/>
              </a:spcAft>
              <a:buClr>
                <a:schemeClr val="dk1"/>
              </a:buClr>
              <a:buSzPts val="2800"/>
              <a:buNone/>
            </a:pPr>
          </a:p>
          <a:p>
            <a:pPr marL="0" lvl="0" indent="0" algn="l" rtl="0">
              <a:lnSpc>
                <a:spcPct val="80000"/>
              </a:lnSpc>
              <a:spcBef>
                <a:spcPts val="1000"/>
              </a:spcBef>
              <a:spcAft>
                <a:spcPts val="0"/>
              </a:spcAft>
              <a:buClr>
                <a:schemeClr val="dk1"/>
              </a:buClr>
              <a:buSzPts val="2800"/>
              <a:buNone/>
            </a:pPr>
            <a:r>
              <a:rPr lang="en-US"/>
              <a:t>5.  </a:t>
            </a:r>
            <a:endParaRPr lang="en-US"/>
          </a:p>
        </p:txBody>
      </p:sp>
      <p:pic>
        <p:nvPicPr>
          <p:cNvPr id="451" name="Google Shape;451;p40"/>
          <p:cNvPicPr preferRelativeResize="0"/>
          <p:nvPr/>
        </p:nvPicPr>
        <p:blipFill rotWithShape="1">
          <a:blip r:embed="rId1"/>
          <a:srcRect/>
          <a:stretch>
            <a:fillRect/>
          </a:stretch>
        </p:blipFill>
        <p:spPr>
          <a:xfrm>
            <a:off x="1498108" y="3429000"/>
            <a:ext cx="4279515" cy="1548279"/>
          </a:xfrm>
          <a:prstGeom prst="rect">
            <a:avLst/>
          </a:prstGeom>
          <a:noFill/>
          <a:ln>
            <a:noFill/>
          </a:ln>
        </p:spPr>
      </p:pic>
      <p:pic>
        <p:nvPicPr>
          <p:cNvPr id="452" name="Google Shape;452;p40"/>
          <p:cNvPicPr preferRelativeResize="0"/>
          <p:nvPr/>
        </p:nvPicPr>
        <p:blipFill rotWithShape="1">
          <a:blip r:embed="rId2"/>
          <a:srcRect/>
          <a:stretch>
            <a:fillRect/>
          </a:stretch>
        </p:blipFill>
        <p:spPr>
          <a:xfrm>
            <a:off x="1498108" y="1490224"/>
            <a:ext cx="6360431" cy="1585654"/>
          </a:xfrm>
          <a:prstGeom prst="rect">
            <a:avLst/>
          </a:prstGeom>
          <a:noFill/>
          <a:ln>
            <a:noFill/>
          </a:ln>
        </p:spPr>
      </p:pic>
      <p:pic>
        <p:nvPicPr>
          <p:cNvPr id="453" name="Google Shape;453;p40"/>
          <p:cNvPicPr preferRelativeResize="0"/>
          <p:nvPr/>
        </p:nvPicPr>
        <p:blipFill rotWithShape="1">
          <a:blip r:embed="rId3"/>
          <a:srcRect/>
          <a:stretch>
            <a:fillRect/>
          </a:stretch>
        </p:blipFill>
        <p:spPr>
          <a:xfrm>
            <a:off x="1498108" y="5191151"/>
            <a:ext cx="4521692" cy="158565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457" name="Shape 457"/>
        <p:cNvGrpSpPr/>
        <p:nvPr/>
      </p:nvGrpSpPr>
      <p:grpSpPr>
        <a:xfrm>
          <a:off x="0" y="0"/>
          <a:ext cx="0" cy="0"/>
          <a:chOff x="0" y="0"/>
          <a:chExt cx="0" cy="0"/>
        </a:xfrm>
      </p:grpSpPr>
      <p:sp>
        <p:nvSpPr>
          <p:cNvPr id="458" name="Google Shape;458;p41"/>
          <p:cNvSpPr txBox="1"/>
          <p:nvPr>
            <p:ph type="title"/>
          </p:nvPr>
        </p:nvSpPr>
        <p:spPr>
          <a:xfrm>
            <a:off x="838200" y="223972"/>
            <a:ext cx="10850217"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Arial Narrow" panose="020B0606020202030204"/>
              <a:buNone/>
            </a:pPr>
            <a:r>
              <a:rPr lang="en-US"/>
              <a:t>Find all prime numbers between given two numbers</a:t>
            </a:r>
            <a:endParaRPr lang="en-US"/>
          </a:p>
        </p:txBody>
      </p:sp>
      <p:pic>
        <p:nvPicPr>
          <p:cNvPr id="459" name="Google Shape;459;p41"/>
          <p:cNvPicPr preferRelativeResize="0"/>
          <p:nvPr/>
        </p:nvPicPr>
        <p:blipFill rotWithShape="1">
          <a:blip r:embed="rId1"/>
          <a:srcRect/>
          <a:stretch>
            <a:fillRect/>
          </a:stretch>
        </p:blipFill>
        <p:spPr>
          <a:xfrm>
            <a:off x="1105487" y="4178580"/>
            <a:ext cx="4650995" cy="1977464"/>
          </a:xfrm>
          <a:prstGeom prst="rect">
            <a:avLst/>
          </a:prstGeom>
          <a:noFill/>
          <a:ln>
            <a:noFill/>
          </a:ln>
        </p:spPr>
      </p:pic>
      <p:pic>
        <p:nvPicPr>
          <p:cNvPr id="460" name="Google Shape;460;p41"/>
          <p:cNvPicPr preferRelativeResize="0"/>
          <p:nvPr/>
        </p:nvPicPr>
        <p:blipFill rotWithShape="1">
          <a:blip r:embed="rId2"/>
          <a:srcRect/>
          <a:stretch>
            <a:fillRect/>
          </a:stretch>
        </p:blipFill>
        <p:spPr>
          <a:xfrm>
            <a:off x="838200" y="1690688"/>
            <a:ext cx="5063270" cy="2346740"/>
          </a:xfrm>
          <a:prstGeom prst="rect">
            <a:avLst/>
          </a:prstGeom>
          <a:noFill/>
          <a:ln>
            <a:noFill/>
          </a:ln>
        </p:spPr>
      </p:pic>
      <p:pic>
        <p:nvPicPr>
          <p:cNvPr id="461" name="Google Shape;461;p41"/>
          <p:cNvPicPr preferRelativeResize="0"/>
          <p:nvPr/>
        </p:nvPicPr>
        <p:blipFill rotWithShape="1">
          <a:blip r:embed="rId3"/>
          <a:srcRect/>
          <a:stretch>
            <a:fillRect/>
          </a:stretch>
        </p:blipFill>
        <p:spPr>
          <a:xfrm>
            <a:off x="6309288" y="1690687"/>
            <a:ext cx="5513451" cy="392232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465" name="Shape 465"/>
        <p:cNvGrpSpPr/>
        <p:nvPr/>
      </p:nvGrpSpPr>
      <p:grpSpPr>
        <a:xfrm>
          <a:off x="0" y="0"/>
          <a:ext cx="0" cy="0"/>
          <a:chOff x="0" y="0"/>
          <a:chExt cx="0" cy="0"/>
        </a:xfrm>
      </p:grpSpPr>
      <p:sp>
        <p:nvSpPr>
          <p:cNvPr id="466" name="Google Shape;466;p42"/>
          <p:cNvSpPr txBox="1"/>
          <p:nvPr>
            <p:ph type="title"/>
          </p:nvPr>
        </p:nvSpPr>
        <p:spPr>
          <a:xfrm>
            <a:off x="838200" y="365125"/>
            <a:ext cx="10515600" cy="9150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Arial Narrow" panose="020B0606020202030204"/>
              <a:buNone/>
            </a:pPr>
            <a:r>
              <a:rPr lang="en-US"/>
              <a:t>Find first 100 prime numbers start from 2.</a:t>
            </a:r>
            <a:endParaRPr lang="en-US"/>
          </a:p>
        </p:txBody>
      </p:sp>
      <p:pic>
        <p:nvPicPr>
          <p:cNvPr id="467" name="Google Shape;467;p42"/>
          <p:cNvPicPr preferRelativeResize="0"/>
          <p:nvPr/>
        </p:nvPicPr>
        <p:blipFill rotWithShape="1">
          <a:blip r:embed="rId1"/>
          <a:srcRect/>
          <a:stretch>
            <a:fillRect/>
          </a:stretch>
        </p:blipFill>
        <p:spPr>
          <a:xfrm>
            <a:off x="2099972" y="1585986"/>
            <a:ext cx="7302508" cy="368602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471" name="Shape 471"/>
        <p:cNvGrpSpPr/>
        <p:nvPr/>
      </p:nvGrpSpPr>
      <p:grpSpPr>
        <a:xfrm>
          <a:off x="0" y="0"/>
          <a:ext cx="0" cy="0"/>
          <a:chOff x="0" y="0"/>
          <a:chExt cx="0" cy="0"/>
        </a:xfrm>
      </p:grpSpPr>
      <p:sp>
        <p:nvSpPr>
          <p:cNvPr id="472" name="Google Shape;472;p43"/>
          <p:cNvSpPr/>
          <p:nvPr/>
        </p:nvSpPr>
        <p:spPr>
          <a:xfrm>
            <a:off x="363415" y="264161"/>
            <a:ext cx="11465169"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panose="020F0502020204030204"/>
                <a:ea typeface="Calibri" panose="020F0502020204030204"/>
                <a:cs typeface="Calibri" panose="020F0502020204030204"/>
                <a:sym typeface="Calibri" panose="020F0502020204030204"/>
              </a:rPr>
              <a:t>Find number is Strong or not</a:t>
            </a:r>
            <a:endParaRPr lang="en-US" sz="24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4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If the sum of the factorial of the digits in a number is equal to the original number, the number is a strong number</a:t>
            </a:r>
            <a:r>
              <a:rPr lang="en-US" sz="1800">
                <a:solidFill>
                  <a:schemeClr val="dk1"/>
                </a:solidFill>
                <a:latin typeface="Calibri" panose="020F0502020204030204"/>
                <a:ea typeface="Calibri" panose="020F0502020204030204"/>
                <a:cs typeface="Calibri" panose="020F0502020204030204"/>
                <a:sym typeface="Calibri" panose="020F0502020204030204"/>
              </a:rPr>
              <a:t>.</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73" name="Google Shape;473;p43"/>
          <p:cNvPicPr preferRelativeResize="0"/>
          <p:nvPr/>
        </p:nvPicPr>
        <p:blipFill rotWithShape="1">
          <a:blip r:embed="rId1"/>
          <a:srcRect/>
          <a:stretch>
            <a:fillRect/>
          </a:stretch>
        </p:blipFill>
        <p:spPr>
          <a:xfrm>
            <a:off x="363414" y="2071028"/>
            <a:ext cx="5169575" cy="1769452"/>
          </a:xfrm>
          <a:prstGeom prst="rect">
            <a:avLst/>
          </a:prstGeom>
          <a:noFill/>
          <a:ln>
            <a:noFill/>
          </a:ln>
        </p:spPr>
      </p:pic>
      <p:pic>
        <p:nvPicPr>
          <p:cNvPr id="474" name="Google Shape;474;p43"/>
          <p:cNvPicPr preferRelativeResize="0"/>
          <p:nvPr/>
        </p:nvPicPr>
        <p:blipFill rotWithShape="1">
          <a:blip r:embed="rId2"/>
          <a:srcRect/>
          <a:stretch>
            <a:fillRect/>
          </a:stretch>
        </p:blipFill>
        <p:spPr>
          <a:xfrm>
            <a:off x="363414" y="4347355"/>
            <a:ext cx="5169575" cy="2402025"/>
          </a:xfrm>
          <a:prstGeom prst="rect">
            <a:avLst/>
          </a:prstGeom>
          <a:noFill/>
          <a:ln>
            <a:noFill/>
          </a:ln>
        </p:spPr>
      </p:pic>
      <p:pic>
        <p:nvPicPr>
          <p:cNvPr id="475" name="Google Shape;475;p43"/>
          <p:cNvPicPr preferRelativeResize="0"/>
          <p:nvPr/>
        </p:nvPicPr>
        <p:blipFill rotWithShape="1">
          <a:blip r:embed="rId3"/>
          <a:srcRect/>
          <a:stretch>
            <a:fillRect/>
          </a:stretch>
        </p:blipFill>
        <p:spPr>
          <a:xfrm>
            <a:off x="6095999" y="2071027"/>
            <a:ext cx="5383238" cy="455112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479" name="Shape 479"/>
        <p:cNvGrpSpPr/>
        <p:nvPr/>
      </p:nvGrpSpPr>
      <p:grpSpPr>
        <a:xfrm>
          <a:off x="0" y="0"/>
          <a:ext cx="0" cy="0"/>
          <a:chOff x="0" y="0"/>
          <a:chExt cx="0" cy="0"/>
        </a:xfrm>
      </p:grpSpPr>
      <p:sp>
        <p:nvSpPr>
          <p:cNvPr id="480" name="Google Shape;480;p4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000"/>
              <a:buFont typeface="Arial Narrow" panose="020B0606020202030204"/>
              <a:buNone/>
            </a:pPr>
            <a:r>
              <a:rPr lang="en-US" sz="4000"/>
              <a:t>Accept the limit and print the strong numbers from 1 to the given limit.</a:t>
            </a:r>
            <a:endParaRPr sz="4000"/>
          </a:p>
        </p:txBody>
      </p:sp>
      <p:pic>
        <p:nvPicPr>
          <p:cNvPr id="481" name="Google Shape;481;p44"/>
          <p:cNvPicPr preferRelativeResize="0"/>
          <p:nvPr/>
        </p:nvPicPr>
        <p:blipFill rotWithShape="1">
          <a:blip r:embed="rId1"/>
          <a:srcRect/>
          <a:stretch>
            <a:fillRect/>
          </a:stretch>
        </p:blipFill>
        <p:spPr>
          <a:xfrm>
            <a:off x="838199" y="1791872"/>
            <a:ext cx="6265985" cy="467293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485" name="Shape 485"/>
        <p:cNvGrpSpPr/>
        <p:nvPr/>
      </p:nvGrpSpPr>
      <p:grpSpPr>
        <a:xfrm>
          <a:off x="0" y="0"/>
          <a:ext cx="0" cy="0"/>
          <a:chOff x="0" y="0"/>
          <a:chExt cx="0" cy="0"/>
        </a:xfrm>
      </p:grpSpPr>
      <p:pic>
        <p:nvPicPr>
          <p:cNvPr id="486" name="Google Shape;486;p45"/>
          <p:cNvPicPr preferRelativeResize="0"/>
          <p:nvPr>
            <p:ph type="body" idx="1"/>
          </p:nvPr>
        </p:nvPicPr>
        <p:blipFill rotWithShape="1">
          <a:blip r:embed="rId1"/>
          <a:srcRect/>
          <a:stretch>
            <a:fillRect/>
          </a:stretch>
        </p:blipFill>
        <p:spPr>
          <a:xfrm>
            <a:off x="620223" y="525401"/>
            <a:ext cx="7370226" cy="1606589"/>
          </a:xfrm>
          <a:prstGeom prst="rect">
            <a:avLst/>
          </a:prstGeom>
          <a:noFill/>
          <a:ln>
            <a:noFill/>
          </a:ln>
        </p:spPr>
      </p:pic>
      <p:pic>
        <p:nvPicPr>
          <p:cNvPr id="487" name="Google Shape;487;p45"/>
          <p:cNvPicPr preferRelativeResize="0"/>
          <p:nvPr/>
        </p:nvPicPr>
        <p:blipFill rotWithShape="1">
          <a:blip r:embed="rId2"/>
          <a:srcRect/>
          <a:stretch>
            <a:fillRect/>
          </a:stretch>
        </p:blipFill>
        <p:spPr>
          <a:xfrm>
            <a:off x="839712" y="2564929"/>
            <a:ext cx="6559795" cy="271616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491" name="Shape 491"/>
        <p:cNvGrpSpPr/>
        <p:nvPr/>
      </p:nvGrpSpPr>
      <p:grpSpPr>
        <a:xfrm>
          <a:off x="0" y="0"/>
          <a:ext cx="0" cy="0"/>
          <a:chOff x="0" y="0"/>
          <a:chExt cx="0" cy="0"/>
        </a:xfrm>
      </p:grpSpPr>
      <p:sp>
        <p:nvSpPr>
          <p:cNvPr id="492" name="Google Shape;492;p46"/>
          <p:cNvSpPr/>
          <p:nvPr/>
        </p:nvSpPr>
        <p:spPr>
          <a:xfrm>
            <a:off x="-10001" y="-2"/>
            <a:ext cx="4069936" cy="68580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93" name="Google Shape;493;p46"/>
          <p:cNvSpPr txBox="1"/>
          <p:nvPr>
            <p:ph type="title"/>
          </p:nvPr>
        </p:nvSpPr>
        <p:spPr>
          <a:xfrm>
            <a:off x="643467" y="640080"/>
            <a:ext cx="3096427" cy="56132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Arial Narrow" panose="020B0606020202030204"/>
              <a:buNone/>
            </a:pPr>
            <a:r>
              <a:rPr lang="en-US">
                <a:solidFill>
                  <a:srgbClr val="FFFFFF"/>
                </a:solidFill>
              </a:rPr>
              <a:t>Infinite loop</a:t>
            </a:r>
            <a:endParaRPr lang="en-US">
              <a:solidFill>
                <a:srgbClr val="FFFFFF"/>
              </a:solidFill>
            </a:endParaRPr>
          </a:p>
        </p:txBody>
      </p:sp>
      <p:sp>
        <p:nvSpPr>
          <p:cNvPr id="494" name="Google Shape;494;p46"/>
          <p:cNvSpPr txBox="1"/>
          <p:nvPr>
            <p:ph type="body" idx="1"/>
          </p:nvPr>
        </p:nvSpPr>
        <p:spPr>
          <a:xfrm>
            <a:off x="4699818" y="229156"/>
            <a:ext cx="6848715" cy="3531868"/>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400"/>
              <a:buChar char="•"/>
            </a:pPr>
            <a:r>
              <a:rPr lang="en-US" sz="2400"/>
              <a:t>An  </a:t>
            </a:r>
            <a:r>
              <a:rPr lang="en-US" sz="2400" b="1"/>
              <a:t>infinite loop</a:t>
            </a:r>
            <a:r>
              <a:rPr lang="en-US" sz="2400"/>
              <a:t> is an iterative control structure that never terminates (or eventually terminates with a system error).</a:t>
            </a:r>
            <a:endParaRPr lang="en-US" sz="2400"/>
          </a:p>
          <a:p>
            <a:pPr marL="228600" lvl="0" indent="-228600" algn="l" rtl="0">
              <a:lnSpc>
                <a:spcPct val="90000"/>
              </a:lnSpc>
              <a:spcBef>
                <a:spcPts val="1000"/>
              </a:spcBef>
              <a:spcAft>
                <a:spcPts val="0"/>
              </a:spcAft>
              <a:buClr>
                <a:schemeClr val="dk1"/>
              </a:buClr>
              <a:buSzPts val="2400"/>
              <a:buChar char="•"/>
            </a:pPr>
            <a:r>
              <a:rPr lang="en-US" sz="2400"/>
              <a:t>Infinite loops are generally the result of programming errors. </a:t>
            </a:r>
            <a:endParaRPr lang="en-US" sz="2400"/>
          </a:p>
          <a:p>
            <a:pPr marL="228600" lvl="0" indent="-228600" algn="l" rtl="0">
              <a:lnSpc>
                <a:spcPct val="90000"/>
              </a:lnSpc>
              <a:spcBef>
                <a:spcPts val="1000"/>
              </a:spcBef>
              <a:spcAft>
                <a:spcPts val="0"/>
              </a:spcAft>
              <a:buClr>
                <a:schemeClr val="dk1"/>
              </a:buClr>
              <a:buSzPts val="2400"/>
              <a:buChar char="•"/>
            </a:pPr>
            <a:r>
              <a:rPr lang="en-US" sz="2400" b="1"/>
              <a:t>For example:</a:t>
            </a:r>
            <a:r>
              <a:rPr lang="en-US" sz="2400"/>
              <a:t> if the condition of a while loop can never be false, an infinite loop will result when executed. </a:t>
            </a:r>
            <a:endParaRPr lang="en-US" sz="2400"/>
          </a:p>
        </p:txBody>
      </p:sp>
      <p:pic>
        <p:nvPicPr>
          <p:cNvPr id="495" name="Google Shape;495;p46"/>
          <p:cNvPicPr preferRelativeResize="0"/>
          <p:nvPr/>
        </p:nvPicPr>
        <p:blipFill rotWithShape="1">
          <a:blip r:embed="rId1"/>
          <a:srcRect/>
          <a:stretch>
            <a:fillRect/>
          </a:stretch>
        </p:blipFill>
        <p:spPr>
          <a:xfrm>
            <a:off x="5172773" y="3761024"/>
            <a:ext cx="6086802" cy="28678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499" name="Shape 499"/>
        <p:cNvGrpSpPr/>
        <p:nvPr/>
      </p:nvGrpSpPr>
      <p:grpSpPr>
        <a:xfrm>
          <a:off x="0" y="0"/>
          <a:ext cx="0" cy="0"/>
          <a:chOff x="0" y="0"/>
          <a:chExt cx="0" cy="0"/>
        </a:xfrm>
      </p:grpSpPr>
      <p:sp>
        <p:nvSpPr>
          <p:cNvPr id="500" name="Google Shape;500;p47"/>
          <p:cNvSpPr txBox="1"/>
          <p:nvPr>
            <p:ph type="title"/>
          </p:nvPr>
        </p:nvSpPr>
        <p:spPr>
          <a:xfrm>
            <a:off x="838200" y="15319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Arial" panose="020B0604020202020204"/>
              <a:buNone/>
            </a:pPr>
            <a:r>
              <a:rPr lang="en-US" b="0" i="0">
                <a:latin typeface="Arial" panose="020B0604020202020204"/>
                <a:ea typeface="Arial" panose="020B0604020202020204"/>
                <a:cs typeface="Arial" panose="020B0604020202020204"/>
                <a:sym typeface="Arial" panose="020B0604020202020204"/>
              </a:rPr>
              <a:t>Loop Control Statements</a:t>
            </a:r>
            <a:endParaRPr lang="en-US" b="0" i="0">
              <a:latin typeface="Arial" panose="020B0604020202020204"/>
              <a:ea typeface="Arial" panose="020B0604020202020204"/>
              <a:cs typeface="Arial" panose="020B0604020202020204"/>
              <a:sym typeface="Arial" panose="020B0604020202020204"/>
            </a:endParaRPr>
          </a:p>
        </p:txBody>
      </p:sp>
      <p:sp>
        <p:nvSpPr>
          <p:cNvPr id="501" name="Google Shape;501;p47"/>
          <p:cNvSpPr txBox="1"/>
          <p:nvPr>
            <p:ph type="body" idx="1"/>
          </p:nvPr>
        </p:nvSpPr>
        <p:spPr>
          <a:xfrm>
            <a:off x="838200" y="1478755"/>
            <a:ext cx="11194774" cy="493529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313131"/>
              </a:buClr>
              <a:buSzPts val="2400"/>
              <a:buChar char="•"/>
            </a:pPr>
            <a:r>
              <a:rPr lang="en-US" sz="2400" b="1" i="0" u="none" strike="noStrike">
                <a:solidFill>
                  <a:srgbClr val="313131"/>
                </a:solidFill>
              </a:rPr>
              <a:t>Break Statement: </a:t>
            </a:r>
            <a:r>
              <a:rPr lang="en-US" sz="2400" b="0" i="0">
                <a:solidFill>
                  <a:srgbClr val="000000"/>
                </a:solidFill>
              </a:rPr>
              <a:t>Terminates the loop statement and transfers execution to the statement immediately following the loop.</a:t>
            </a:r>
            <a:endParaRPr sz="2400" b="0" i="0" u="none" strike="noStrike">
              <a:solidFill>
                <a:srgbClr val="313131"/>
              </a:solidFill>
            </a:endParaRPr>
          </a:p>
          <a:p>
            <a:pPr marL="228600" lvl="0" indent="-228600" algn="l" rtl="0">
              <a:lnSpc>
                <a:spcPct val="90000"/>
              </a:lnSpc>
              <a:spcBef>
                <a:spcPts val="1000"/>
              </a:spcBef>
              <a:spcAft>
                <a:spcPts val="0"/>
              </a:spcAft>
              <a:buClr>
                <a:srgbClr val="313131"/>
              </a:buClr>
              <a:buSzPts val="2400"/>
              <a:buChar char="•"/>
            </a:pPr>
            <a:r>
              <a:rPr lang="en-US" sz="2400" b="1">
                <a:solidFill>
                  <a:srgbClr val="313131"/>
                </a:solidFill>
              </a:rPr>
              <a:t>Continue Statement: </a:t>
            </a:r>
            <a:r>
              <a:rPr lang="en-US" sz="2400" b="0" i="0">
                <a:solidFill>
                  <a:srgbClr val="000000"/>
                </a:solidFill>
              </a:rPr>
              <a:t>Causes the loop to skip the remainder of its body and immediately retest its condition prior to reiterating.</a:t>
            </a:r>
            <a:endParaRPr lang="en-US" sz="2400" b="0" i="0">
              <a:solidFill>
                <a:srgbClr val="000000"/>
              </a:solidFill>
            </a:endParaRPr>
          </a:p>
          <a:p>
            <a:pPr marL="0" lvl="0" indent="0" algn="l" rtl="0">
              <a:lnSpc>
                <a:spcPct val="90000"/>
              </a:lnSpc>
              <a:spcBef>
                <a:spcPts val="1000"/>
              </a:spcBef>
              <a:spcAft>
                <a:spcPts val="0"/>
              </a:spcAft>
              <a:buClr>
                <a:schemeClr val="dk1"/>
              </a:buClr>
              <a:buSzPts val="2400"/>
              <a:buNone/>
            </a:pPr>
            <a:endParaRPr sz="2400">
              <a:solidFill>
                <a:srgbClr val="313131"/>
              </a:solidFill>
            </a:endParaRPr>
          </a:p>
          <a:p>
            <a:pPr marL="228600" lvl="0" indent="-228600" algn="l" rtl="0">
              <a:lnSpc>
                <a:spcPct val="90000"/>
              </a:lnSpc>
              <a:spcBef>
                <a:spcPts val="1000"/>
              </a:spcBef>
              <a:spcAft>
                <a:spcPts val="0"/>
              </a:spcAft>
              <a:buClr>
                <a:srgbClr val="313131"/>
              </a:buClr>
              <a:buSzPts val="2400"/>
              <a:buChar char="•"/>
            </a:pPr>
            <a:r>
              <a:rPr lang="en-US" sz="2400" b="1">
                <a:solidFill>
                  <a:srgbClr val="313131"/>
                </a:solidFill>
              </a:rPr>
              <a:t>Pass Statement:</a:t>
            </a:r>
            <a:r>
              <a:rPr lang="en-US" sz="2400" b="0" i="0">
                <a:solidFill>
                  <a:srgbClr val="000000"/>
                </a:solidFill>
              </a:rPr>
              <a:t>The pass statement in Python is used when a statement is required syntactically but you do not want any command or code to execute.</a:t>
            </a:r>
            <a:endParaRPr sz="2400"/>
          </a:p>
        </p:txBody>
      </p:sp>
      <p:sp>
        <p:nvSpPr>
          <p:cNvPr id="502" name="Google Shape;502;p47"/>
          <p:cNvSpPr txBox="1"/>
          <p:nvPr/>
        </p:nvSpPr>
        <p:spPr>
          <a:xfrm>
            <a:off x="626165" y="4514050"/>
            <a:ext cx="2676940" cy="1477328"/>
          </a:xfrm>
          <a:prstGeom prst="rect">
            <a:avLst/>
          </a:prstGeom>
          <a:solidFill>
            <a:srgbClr val="D8D8D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a:solidFill>
                  <a:srgbClr val="000000"/>
                </a:solidFill>
                <a:latin typeface="Consolas" panose="020B0609020204030204"/>
                <a:ea typeface="Consolas" panose="020B0609020204030204"/>
                <a:cs typeface="Consolas" panose="020B0609020204030204"/>
                <a:sym typeface="Consolas" panose="020B0609020204030204"/>
              </a:rPr>
              <a:t>Use of pass in if:</a:t>
            </a:r>
            <a:endParaRPr lang="en-US" sz="1800" b="1" i="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1800" b="0" i="0">
                <a:solidFill>
                  <a:srgbClr val="000000"/>
                </a:solidFill>
                <a:latin typeface="Consolas" panose="020B0609020204030204"/>
                <a:ea typeface="Consolas" panose="020B0609020204030204"/>
                <a:cs typeface="Consolas" panose="020B0609020204030204"/>
                <a:sym typeface="Consolas" panose="020B0609020204030204"/>
              </a:rPr>
              <a:t>a = </a:t>
            </a:r>
            <a:r>
              <a:rPr lang="en-US" sz="1800" b="0" i="0">
                <a:solidFill>
                  <a:srgbClr val="FF0000"/>
                </a:solidFill>
                <a:latin typeface="Consolas" panose="020B0609020204030204"/>
                <a:ea typeface="Consolas" panose="020B0609020204030204"/>
                <a:cs typeface="Consolas" panose="020B0609020204030204"/>
                <a:sym typeface="Consolas" panose="020B0609020204030204"/>
              </a:rPr>
              <a:t>33</a:t>
            </a:r>
            <a:br>
              <a:rPr lang="en-US" sz="1800">
                <a:solidFill>
                  <a:schemeClr val="dk1"/>
                </a:solidFill>
                <a:latin typeface="Calibri" panose="020F0502020204030204"/>
                <a:ea typeface="Calibri" panose="020F0502020204030204"/>
                <a:cs typeface="Calibri" panose="020F0502020204030204"/>
                <a:sym typeface="Calibri" panose="020F0502020204030204"/>
              </a:rPr>
            </a:br>
            <a:r>
              <a:rPr lang="en-US" sz="1800" b="0" i="0">
                <a:solidFill>
                  <a:srgbClr val="000000"/>
                </a:solidFill>
                <a:latin typeface="Consolas" panose="020B0609020204030204"/>
                <a:ea typeface="Consolas" panose="020B0609020204030204"/>
                <a:cs typeface="Consolas" panose="020B0609020204030204"/>
                <a:sym typeface="Consolas" panose="020B0609020204030204"/>
              </a:rPr>
              <a:t>b = </a:t>
            </a:r>
            <a:r>
              <a:rPr lang="en-US" sz="1800" b="0" i="0">
                <a:solidFill>
                  <a:srgbClr val="FF0000"/>
                </a:solidFill>
                <a:latin typeface="Consolas" panose="020B0609020204030204"/>
                <a:ea typeface="Consolas" panose="020B0609020204030204"/>
                <a:cs typeface="Consolas" panose="020B0609020204030204"/>
                <a:sym typeface="Consolas" panose="020B0609020204030204"/>
              </a:rPr>
              <a:t>200</a:t>
            </a:r>
            <a:br>
              <a:rPr lang="en-US" sz="1800">
                <a:solidFill>
                  <a:schemeClr val="dk1"/>
                </a:solidFill>
                <a:latin typeface="Calibri" panose="020F0502020204030204"/>
                <a:ea typeface="Calibri" panose="020F0502020204030204"/>
                <a:cs typeface="Calibri" panose="020F0502020204030204"/>
                <a:sym typeface="Calibri" panose="020F0502020204030204"/>
              </a:rPr>
            </a:br>
            <a:r>
              <a:rPr lang="en-US" sz="1800" b="0" i="0">
                <a:solidFill>
                  <a:srgbClr val="0000CD"/>
                </a:solidFill>
                <a:latin typeface="Consolas" panose="020B0609020204030204"/>
                <a:ea typeface="Consolas" panose="020B0609020204030204"/>
                <a:cs typeface="Consolas" panose="020B0609020204030204"/>
                <a:sym typeface="Consolas" panose="020B0609020204030204"/>
              </a:rPr>
              <a:t>if</a:t>
            </a:r>
            <a:r>
              <a:rPr lang="en-US" sz="1800" b="0" i="0">
                <a:solidFill>
                  <a:srgbClr val="000000"/>
                </a:solidFill>
                <a:latin typeface="Consolas" panose="020B0609020204030204"/>
                <a:ea typeface="Consolas" panose="020B0609020204030204"/>
                <a:cs typeface="Consolas" panose="020B0609020204030204"/>
                <a:sym typeface="Consolas" panose="020B0609020204030204"/>
              </a:rPr>
              <a:t> b &gt; a:</a:t>
            </a:r>
            <a:br>
              <a:rPr lang="en-US" sz="1800">
                <a:solidFill>
                  <a:schemeClr val="dk1"/>
                </a:solidFill>
                <a:latin typeface="Calibri" panose="020F0502020204030204"/>
                <a:ea typeface="Calibri" panose="020F0502020204030204"/>
                <a:cs typeface="Calibri" panose="020F0502020204030204"/>
                <a:sym typeface="Calibri" panose="020F0502020204030204"/>
              </a:rPr>
            </a:br>
            <a:r>
              <a:rPr lang="en-US" sz="1800" b="0" i="0">
                <a:solidFill>
                  <a:srgbClr val="000000"/>
                </a:solidFill>
                <a:latin typeface="Consolas" panose="020B0609020204030204"/>
                <a:ea typeface="Consolas" panose="020B0609020204030204"/>
                <a:cs typeface="Consolas" panose="020B0609020204030204"/>
                <a:sym typeface="Consolas" panose="020B0609020204030204"/>
              </a:rPr>
              <a:t>  </a:t>
            </a:r>
            <a:r>
              <a:rPr lang="en-US" sz="1800" b="0" i="0">
                <a:solidFill>
                  <a:srgbClr val="0000CD"/>
                </a:solidFill>
                <a:latin typeface="Consolas" panose="020B0609020204030204"/>
                <a:ea typeface="Consolas" panose="020B0609020204030204"/>
                <a:cs typeface="Consolas" panose="020B0609020204030204"/>
                <a:sym typeface="Consolas" panose="020B0609020204030204"/>
              </a:rPr>
              <a:t>pass</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03" name="Google Shape;503;p47"/>
          <p:cNvSpPr/>
          <p:nvPr/>
        </p:nvSpPr>
        <p:spPr>
          <a:xfrm>
            <a:off x="3515140" y="4358866"/>
            <a:ext cx="5671931" cy="1940289"/>
          </a:xfrm>
          <a:prstGeom prst="rect">
            <a:avLst/>
          </a:prstGeom>
          <a:solidFill>
            <a:srgbClr val="EEEEEE"/>
          </a:solidFill>
          <a:ln>
            <a:noFill/>
          </a:ln>
        </p:spPr>
        <p:txBody>
          <a:bodyPr spcFirstLastPara="1" wrap="square" lIns="91425" tIns="0" rIns="91425" bIns="45700" anchor="ctr" anchorCtr="0">
            <a:spAutoFit/>
          </a:bodyPr>
          <a:lstStyle/>
          <a:p>
            <a:pPr marL="0" marR="0" lvl="0" indent="0" algn="l" rtl="0">
              <a:lnSpc>
                <a:spcPct val="100000"/>
              </a:lnSpc>
              <a:spcBef>
                <a:spcPts val="0"/>
              </a:spcBef>
              <a:spcAft>
                <a:spcPts val="0"/>
              </a:spcAft>
              <a:buClr>
                <a:schemeClr val="dk1"/>
              </a:buClr>
              <a:buSzPts val="1800"/>
              <a:buFont typeface="Courier New" panose="02070309020205020404"/>
              <a:buNone/>
            </a:pPr>
            <a:r>
              <a:rPr lang="en-US" sz="1800" b="1" i="0" u="none" strike="noStrike" cap="none">
                <a:solidFill>
                  <a:schemeClr val="dk1"/>
                </a:solidFill>
                <a:latin typeface="Courier New" panose="02070309020205020404"/>
                <a:ea typeface="Courier New" panose="02070309020205020404"/>
                <a:cs typeface="Courier New" panose="02070309020205020404"/>
                <a:sym typeface="Courier New" panose="02070309020205020404"/>
              </a:rPr>
              <a:t>Example: </a:t>
            </a:r>
            <a:endParaRPr lang="en-US" sz="1800" b="1" i="0" u="none" strike="noStrike" cap="none">
              <a:solidFill>
                <a:schemeClr val="dk1"/>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88"/>
              </a:buClr>
              <a:buSzPts val="1800"/>
              <a:buFont typeface="Courier New" panose="02070309020205020404"/>
              <a:buNone/>
            </a:pPr>
            <a:r>
              <a:rPr lang="en-US" sz="1800" b="0" i="0" u="none" strike="noStrike" cap="none">
                <a:solidFill>
                  <a:srgbClr val="000088"/>
                </a:solidFill>
                <a:latin typeface="Courier New" panose="02070309020205020404"/>
                <a:ea typeface="Courier New" panose="02070309020205020404"/>
                <a:cs typeface="Courier New" panose="02070309020205020404"/>
                <a:sym typeface="Courier New" panose="02070309020205020404"/>
              </a:rPr>
              <a:t>for</a:t>
            </a:r>
            <a:r>
              <a:rPr lang="en-US" sz="18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letter </a:t>
            </a:r>
            <a:r>
              <a:rPr lang="en-US" sz="1800" b="0" i="0" u="none" strike="noStrike" cap="none">
                <a:solidFill>
                  <a:srgbClr val="000088"/>
                </a:solidFill>
                <a:latin typeface="Courier New" panose="02070309020205020404"/>
                <a:ea typeface="Courier New" panose="02070309020205020404"/>
                <a:cs typeface="Courier New" panose="02070309020205020404"/>
                <a:sym typeface="Courier New" panose="02070309020205020404"/>
              </a:rPr>
              <a:t>in</a:t>
            </a:r>
            <a:r>
              <a:rPr lang="en-US" sz="18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a:t>
            </a:r>
            <a:r>
              <a:rPr lang="en-US" sz="1800" b="0" i="0" u="none" strike="noStrike" cap="none">
                <a:solidFill>
                  <a:srgbClr val="008800"/>
                </a:solidFill>
                <a:latin typeface="Courier New" panose="02070309020205020404"/>
                <a:ea typeface="Courier New" panose="02070309020205020404"/>
                <a:cs typeface="Courier New" panose="02070309020205020404"/>
                <a:sym typeface="Courier New" panose="02070309020205020404"/>
              </a:rPr>
              <a:t>'Python’</a:t>
            </a:r>
            <a:r>
              <a:rPr lang="en-US" sz="1800" b="0" i="0" u="none" strike="noStrike" cap="none">
                <a:solidFill>
                  <a:srgbClr val="666600"/>
                </a:solidFill>
                <a:latin typeface="Courier New" panose="02070309020205020404"/>
                <a:ea typeface="Courier New" panose="02070309020205020404"/>
                <a:cs typeface="Courier New" panose="02070309020205020404"/>
                <a:sym typeface="Courier New" panose="02070309020205020404"/>
              </a:rPr>
              <a:t>:</a:t>
            </a:r>
            <a:r>
              <a:rPr lang="en-US" sz="18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a:t>
            </a:r>
            <a:endParaRPr lang="en-US" sz="18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88"/>
              </a:buClr>
              <a:buSzPts val="1800"/>
              <a:buFont typeface="Courier New" panose="02070309020205020404"/>
              <a:buNone/>
            </a:pPr>
            <a:r>
              <a:rPr lang="en-US" sz="1800">
                <a:solidFill>
                  <a:srgbClr val="000088"/>
                </a:solidFill>
                <a:latin typeface="Courier New" panose="02070309020205020404"/>
                <a:ea typeface="Courier New" panose="02070309020205020404"/>
                <a:cs typeface="Courier New" panose="02070309020205020404"/>
                <a:sym typeface="Courier New" panose="02070309020205020404"/>
              </a:rPr>
              <a:t>   	</a:t>
            </a:r>
            <a:r>
              <a:rPr lang="en-US" sz="1800" b="0" i="0" u="none" strike="noStrike" cap="none">
                <a:solidFill>
                  <a:srgbClr val="000088"/>
                </a:solidFill>
                <a:latin typeface="Courier New" panose="02070309020205020404"/>
                <a:ea typeface="Courier New" panose="02070309020205020404"/>
                <a:cs typeface="Courier New" panose="02070309020205020404"/>
                <a:sym typeface="Courier New" panose="02070309020205020404"/>
              </a:rPr>
              <a:t>if</a:t>
            </a:r>
            <a:r>
              <a:rPr lang="en-US" sz="18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letter </a:t>
            </a:r>
            <a:r>
              <a:rPr lang="en-US" sz="1800" b="0" i="0" u="none" strike="noStrike" cap="none">
                <a:solidFill>
                  <a:srgbClr val="666600"/>
                </a:solidFill>
                <a:latin typeface="Courier New" panose="02070309020205020404"/>
                <a:ea typeface="Courier New" panose="02070309020205020404"/>
                <a:cs typeface="Courier New" panose="02070309020205020404"/>
                <a:sym typeface="Courier New" panose="02070309020205020404"/>
              </a:rPr>
              <a:t>==</a:t>
            </a:r>
            <a:r>
              <a:rPr lang="en-US" sz="18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a:t>
            </a:r>
            <a:r>
              <a:rPr lang="en-US" sz="1800" b="0" i="0" u="none" strike="noStrike" cap="none">
                <a:solidFill>
                  <a:srgbClr val="008800"/>
                </a:solidFill>
                <a:latin typeface="Courier New" panose="02070309020205020404"/>
                <a:ea typeface="Courier New" panose="02070309020205020404"/>
                <a:cs typeface="Courier New" panose="02070309020205020404"/>
                <a:sym typeface="Courier New" panose="02070309020205020404"/>
              </a:rPr>
              <a:t>'h’</a:t>
            </a:r>
            <a:r>
              <a:rPr lang="en-US" sz="1800" b="0" i="0" u="none" strike="noStrike" cap="none">
                <a:solidFill>
                  <a:srgbClr val="666600"/>
                </a:solidFill>
                <a:latin typeface="Courier New" panose="02070309020205020404"/>
                <a:ea typeface="Courier New" panose="02070309020205020404"/>
                <a:cs typeface="Courier New" panose="02070309020205020404"/>
                <a:sym typeface="Courier New" panose="02070309020205020404"/>
              </a:rPr>
              <a:t>:</a:t>
            </a:r>
            <a:endParaRPr lang="en-US" sz="1800" b="0" i="0" u="none" strike="noStrike" cap="none">
              <a:solidFill>
                <a:srgbClr val="666600"/>
              </a:solidFill>
              <a:latin typeface="Courier New" panose="02070309020205020404"/>
              <a:ea typeface="Courier New" panose="02070309020205020404"/>
              <a:cs typeface="Courier New" panose="02070309020205020404"/>
              <a:sym typeface="Courier New" panose="02070309020205020404"/>
            </a:endParaRPr>
          </a:p>
          <a:p>
            <a:pPr marL="457200" marR="0" lvl="1" indent="0" algn="l" rtl="0">
              <a:spcBef>
                <a:spcPts val="0"/>
              </a:spcBef>
              <a:spcAft>
                <a:spcPts val="0"/>
              </a:spcAft>
              <a:buNone/>
            </a:pPr>
            <a:r>
              <a:rPr lang="en-US" sz="1800" b="0" i="0" u="none" strike="noStrike" cap="none">
                <a:solidFill>
                  <a:srgbClr val="000088"/>
                </a:solidFill>
                <a:latin typeface="Courier New" panose="02070309020205020404"/>
                <a:ea typeface="Courier New" panose="02070309020205020404"/>
                <a:cs typeface="Courier New" panose="02070309020205020404"/>
                <a:sym typeface="Courier New" panose="02070309020205020404"/>
              </a:rPr>
              <a:t>	    pass</a:t>
            </a:r>
            <a:r>
              <a:rPr lang="en-US" sz="18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a:t>
            </a:r>
            <a:endParaRPr lang="en-US" sz="18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88"/>
              </a:buClr>
              <a:buSzPts val="1800"/>
              <a:buFont typeface="Courier New" panose="02070309020205020404"/>
              <a:buNone/>
            </a:pPr>
            <a:r>
              <a:rPr lang="en-US" sz="1800" b="0" i="0" u="none" strike="noStrike" cap="none">
                <a:solidFill>
                  <a:srgbClr val="000088"/>
                </a:solidFill>
                <a:latin typeface="Courier New" panose="02070309020205020404"/>
                <a:ea typeface="Courier New" panose="02070309020205020404"/>
                <a:cs typeface="Courier New" panose="02070309020205020404"/>
                <a:sym typeface="Courier New" panose="02070309020205020404"/>
              </a:rPr>
              <a:t>           print</a:t>
            </a:r>
            <a:r>
              <a:rPr lang="en-US" sz="1800">
                <a:solidFill>
                  <a:srgbClr val="000000"/>
                </a:solidFill>
                <a:latin typeface="Courier New" panose="02070309020205020404"/>
                <a:ea typeface="Courier New" panose="02070309020205020404"/>
                <a:cs typeface="Courier New" panose="02070309020205020404"/>
                <a:sym typeface="Courier New" panose="02070309020205020404"/>
              </a:rPr>
              <a:t>(</a:t>
            </a:r>
            <a:r>
              <a:rPr lang="en-US" sz="1800" b="0" i="0" u="none" strike="noStrike" cap="none">
                <a:solidFill>
                  <a:srgbClr val="008800"/>
                </a:solidFill>
                <a:latin typeface="Courier New" panose="02070309020205020404"/>
                <a:ea typeface="Courier New" panose="02070309020205020404"/>
                <a:cs typeface="Courier New" panose="02070309020205020404"/>
                <a:sym typeface="Courier New" panose="02070309020205020404"/>
              </a:rPr>
              <a:t>'This is pass block’)</a:t>
            </a:r>
            <a:r>
              <a:rPr lang="en-US" sz="18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a:t>
            </a:r>
            <a:endParaRPr lang="en-US" sz="18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88"/>
              </a:buClr>
              <a:buSzPts val="1800"/>
              <a:buFont typeface="Courier New" panose="02070309020205020404"/>
              <a:buNone/>
            </a:pPr>
            <a:r>
              <a:rPr lang="en-US" sz="1800" b="0" i="0" u="none" strike="noStrike" cap="none">
                <a:solidFill>
                  <a:srgbClr val="000088"/>
                </a:solidFill>
                <a:latin typeface="Courier New" panose="02070309020205020404"/>
                <a:ea typeface="Courier New" panose="02070309020205020404"/>
                <a:cs typeface="Courier New" panose="02070309020205020404"/>
                <a:sym typeface="Courier New" panose="02070309020205020404"/>
              </a:rPr>
              <a:t>       print</a:t>
            </a:r>
            <a:r>
              <a:rPr lang="en-US" sz="1800">
                <a:solidFill>
                  <a:srgbClr val="000000"/>
                </a:solidFill>
                <a:latin typeface="Courier New" panose="02070309020205020404"/>
                <a:ea typeface="Courier New" panose="02070309020205020404"/>
                <a:cs typeface="Courier New" panose="02070309020205020404"/>
                <a:sym typeface="Courier New" panose="02070309020205020404"/>
              </a:rPr>
              <a:t>(</a:t>
            </a:r>
            <a:r>
              <a:rPr lang="en-US" sz="1800" b="0" i="0" u="none" strike="noStrike" cap="none">
                <a:solidFill>
                  <a:srgbClr val="008800"/>
                </a:solidFill>
                <a:latin typeface="Courier New" panose="02070309020205020404"/>
                <a:ea typeface="Courier New" panose="02070309020205020404"/>
                <a:cs typeface="Courier New" panose="02070309020205020404"/>
                <a:sym typeface="Courier New" panose="02070309020205020404"/>
              </a:rPr>
              <a:t>'Current Letter :'</a:t>
            </a:r>
            <a:r>
              <a:rPr lang="en-US" sz="1800" b="0" i="0" u="none" strike="noStrike" cap="none">
                <a:solidFill>
                  <a:srgbClr val="666600"/>
                </a:solidFill>
                <a:latin typeface="Courier New" panose="02070309020205020404"/>
                <a:ea typeface="Courier New" panose="02070309020205020404"/>
                <a:cs typeface="Courier New" panose="02070309020205020404"/>
                <a:sym typeface="Courier New" panose="02070309020205020404"/>
              </a:rPr>
              <a:t>,</a:t>
            </a:r>
            <a:r>
              <a:rPr lang="en-US" sz="18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 letter) </a:t>
            </a:r>
            <a:endParaRPr lang="en-US" sz="18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rgbClr val="000088"/>
              </a:buClr>
              <a:buSzPts val="1800"/>
              <a:buFont typeface="Courier New" panose="02070309020205020404"/>
              <a:buNone/>
            </a:pPr>
            <a:r>
              <a:rPr lang="en-US" sz="1800" b="0" i="0" u="none" strike="noStrike" cap="none">
                <a:solidFill>
                  <a:srgbClr val="000088"/>
                </a:solidFill>
                <a:latin typeface="Courier New" panose="02070309020205020404"/>
                <a:ea typeface="Courier New" panose="02070309020205020404"/>
                <a:cs typeface="Courier New" panose="02070309020205020404"/>
                <a:sym typeface="Courier New" panose="02070309020205020404"/>
              </a:rPr>
              <a:t>print</a:t>
            </a:r>
            <a:r>
              <a:rPr lang="en-US" sz="18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rPr>
              <a:t>(</a:t>
            </a:r>
            <a:r>
              <a:rPr lang="en-US" sz="1800" b="0" i="0" u="none" strike="noStrike" cap="none">
                <a:solidFill>
                  <a:srgbClr val="008800"/>
                </a:solidFill>
                <a:latin typeface="Courier New" panose="02070309020205020404"/>
                <a:ea typeface="Courier New" panose="02070309020205020404"/>
                <a:cs typeface="Courier New" panose="02070309020205020404"/>
                <a:sym typeface="Courier New" panose="02070309020205020404"/>
              </a:rPr>
              <a:t>“Loop Ended!“)</a:t>
            </a: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04" name="Google Shape;504;p47"/>
          <p:cNvSpPr/>
          <p:nvPr/>
        </p:nvSpPr>
        <p:spPr>
          <a:xfrm>
            <a:off x="9370594" y="4365706"/>
            <a:ext cx="2529860" cy="2339102"/>
          </a:xfrm>
          <a:prstGeom prst="rect">
            <a:avLst/>
          </a:prstGeom>
          <a:solidFill>
            <a:srgbClr val="EEEEEE"/>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ourier New" panose="02070309020205020404"/>
              <a:buNone/>
            </a:pPr>
            <a:r>
              <a:rPr lang="en-US" sz="1800" b="1" i="0" u="none" strike="noStrike" cap="none">
                <a:solidFill>
                  <a:schemeClr val="dk1"/>
                </a:solidFill>
                <a:latin typeface="Courier New" panose="02070309020205020404"/>
                <a:ea typeface="Courier New" panose="02070309020205020404"/>
                <a:cs typeface="Courier New" panose="02070309020205020404"/>
                <a:sym typeface="Courier New" panose="02070309020205020404"/>
              </a:rPr>
              <a:t>Output:</a:t>
            </a:r>
            <a:endParaRPr lang="en-US" sz="1800" b="1" i="0" u="none" strike="noStrike" cap="none">
              <a:solidFill>
                <a:schemeClr val="dk1"/>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chemeClr val="dk1"/>
              </a:buClr>
              <a:buSzPts val="1600"/>
              <a:buFont typeface="Courier New" panose="02070309020205020404"/>
              <a:buNone/>
            </a:pPr>
            <a:r>
              <a:rPr lang="en-US" sz="1600" b="0" i="0" u="none" strike="noStrike" cap="none">
                <a:solidFill>
                  <a:schemeClr val="dk1"/>
                </a:solidFill>
                <a:latin typeface="Courier New" panose="02070309020205020404"/>
                <a:ea typeface="Courier New" panose="02070309020205020404"/>
                <a:cs typeface="Courier New" panose="02070309020205020404"/>
                <a:sym typeface="Courier New" panose="02070309020205020404"/>
              </a:rPr>
              <a:t>Current Letter : P</a:t>
            </a:r>
            <a:endParaRPr lang="en-US" sz="1600" b="0" i="0" u="none" strike="noStrike" cap="none">
              <a:solidFill>
                <a:schemeClr val="dk1"/>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chemeClr val="dk1"/>
              </a:buClr>
              <a:buSzPts val="1600"/>
              <a:buFont typeface="Courier New" panose="02070309020205020404"/>
              <a:buNone/>
            </a:pPr>
            <a:r>
              <a:rPr lang="en-US" sz="1600" b="0" i="0" u="none" strike="noStrike" cap="none">
                <a:solidFill>
                  <a:schemeClr val="dk1"/>
                </a:solidFill>
                <a:latin typeface="Courier New" panose="02070309020205020404"/>
                <a:ea typeface="Courier New" panose="02070309020205020404"/>
                <a:cs typeface="Courier New" panose="02070309020205020404"/>
                <a:sym typeface="Courier New" panose="02070309020205020404"/>
              </a:rPr>
              <a:t>Current Letter : y</a:t>
            </a:r>
            <a:endParaRPr lang="en-US" sz="1600" b="0" i="0" u="none" strike="noStrike" cap="none">
              <a:solidFill>
                <a:schemeClr val="dk1"/>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chemeClr val="dk1"/>
              </a:buClr>
              <a:buSzPts val="1600"/>
              <a:buFont typeface="Courier New" panose="02070309020205020404"/>
              <a:buNone/>
            </a:pPr>
            <a:r>
              <a:rPr lang="en-US" sz="1600">
                <a:solidFill>
                  <a:schemeClr val="dk1"/>
                </a:solidFill>
                <a:latin typeface="Courier New" panose="02070309020205020404"/>
                <a:ea typeface="Courier New" panose="02070309020205020404"/>
                <a:cs typeface="Courier New" panose="02070309020205020404"/>
                <a:sym typeface="Courier New" panose="02070309020205020404"/>
              </a:rPr>
              <a:t>C</a:t>
            </a:r>
            <a:r>
              <a:rPr lang="en-US" sz="1600" b="0" i="0" u="none" strike="noStrike" cap="none">
                <a:solidFill>
                  <a:schemeClr val="dk1"/>
                </a:solidFill>
                <a:latin typeface="Courier New" panose="02070309020205020404"/>
                <a:ea typeface="Courier New" panose="02070309020205020404"/>
                <a:cs typeface="Courier New" panose="02070309020205020404"/>
                <a:sym typeface="Courier New" panose="02070309020205020404"/>
              </a:rPr>
              <a:t>urrent Letter : t </a:t>
            </a:r>
            <a:endParaRPr lang="en-US" sz="1600" b="0" i="0" u="none" strike="noStrike" cap="none">
              <a:solidFill>
                <a:schemeClr val="dk1"/>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chemeClr val="dk1"/>
              </a:buClr>
              <a:buSzPts val="1600"/>
              <a:buFont typeface="Courier New" panose="02070309020205020404"/>
              <a:buNone/>
            </a:pPr>
            <a:r>
              <a:rPr lang="en-US" sz="1600" b="0" i="0" u="none" strike="noStrike" cap="none">
                <a:solidFill>
                  <a:schemeClr val="dk1"/>
                </a:solidFill>
                <a:latin typeface="Courier New" panose="02070309020205020404"/>
                <a:ea typeface="Courier New" panose="02070309020205020404"/>
                <a:cs typeface="Courier New" panose="02070309020205020404"/>
                <a:sym typeface="Courier New" panose="02070309020205020404"/>
              </a:rPr>
              <a:t>This is pass block </a:t>
            </a:r>
            <a:endParaRPr lang="en-US" sz="1600" b="0" i="0" u="none" strike="noStrike" cap="none">
              <a:solidFill>
                <a:schemeClr val="dk1"/>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chemeClr val="dk1"/>
              </a:buClr>
              <a:buSzPts val="1600"/>
              <a:buFont typeface="Courier New" panose="02070309020205020404"/>
              <a:buNone/>
            </a:pPr>
            <a:r>
              <a:rPr lang="en-US" sz="1600" b="0" i="0" u="none" strike="noStrike" cap="none">
                <a:solidFill>
                  <a:schemeClr val="dk1"/>
                </a:solidFill>
                <a:latin typeface="Courier New" panose="02070309020205020404"/>
                <a:ea typeface="Courier New" panose="02070309020205020404"/>
                <a:cs typeface="Courier New" panose="02070309020205020404"/>
                <a:sym typeface="Courier New" panose="02070309020205020404"/>
              </a:rPr>
              <a:t>Current Letter : h </a:t>
            </a:r>
            <a:endParaRPr lang="en-US" sz="1600" b="0" i="0" u="none" strike="noStrike" cap="none">
              <a:solidFill>
                <a:schemeClr val="dk1"/>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chemeClr val="dk1"/>
              </a:buClr>
              <a:buSzPts val="1600"/>
              <a:buFont typeface="Courier New" panose="02070309020205020404"/>
              <a:buNone/>
            </a:pPr>
            <a:r>
              <a:rPr lang="en-US" sz="1600" b="0" i="0" u="none" strike="noStrike" cap="none">
                <a:solidFill>
                  <a:schemeClr val="dk1"/>
                </a:solidFill>
                <a:latin typeface="Courier New" panose="02070309020205020404"/>
                <a:ea typeface="Courier New" panose="02070309020205020404"/>
                <a:cs typeface="Courier New" panose="02070309020205020404"/>
                <a:sym typeface="Courier New" panose="02070309020205020404"/>
              </a:rPr>
              <a:t>Current Letter : o </a:t>
            </a:r>
            <a:endParaRPr lang="en-US" sz="1600" b="0" i="0" u="none" strike="noStrike" cap="none">
              <a:solidFill>
                <a:schemeClr val="dk1"/>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100000"/>
              </a:lnSpc>
              <a:spcBef>
                <a:spcPts val="0"/>
              </a:spcBef>
              <a:spcAft>
                <a:spcPts val="0"/>
              </a:spcAft>
              <a:buClr>
                <a:schemeClr val="dk1"/>
              </a:buClr>
              <a:buSzPts val="1600"/>
              <a:buFont typeface="Courier New" panose="02070309020205020404"/>
              <a:buNone/>
            </a:pPr>
            <a:r>
              <a:rPr lang="en-US" sz="1600" b="0" i="0" u="none" strike="noStrike" cap="none">
                <a:solidFill>
                  <a:schemeClr val="dk1"/>
                </a:solidFill>
                <a:latin typeface="Courier New" panose="02070309020205020404"/>
                <a:ea typeface="Courier New" panose="02070309020205020404"/>
                <a:cs typeface="Courier New" panose="02070309020205020404"/>
                <a:sym typeface="Courier New" panose="02070309020205020404"/>
              </a:rPr>
              <a:t>Current Letter : n</a:t>
            </a:r>
            <a:r>
              <a:rPr lang="en-US" sz="16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endParaRPr lang="en-US" sz="16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8800"/>
              </a:buClr>
              <a:buSzPts val="1600"/>
              <a:buFont typeface="Courier New" panose="02070309020205020404"/>
              <a:buNone/>
            </a:pPr>
            <a:r>
              <a:rPr lang="en-US" sz="1600" b="0" i="0" u="none" strike="noStrike" cap="none">
                <a:solidFill>
                  <a:srgbClr val="008800"/>
                </a:solidFill>
                <a:latin typeface="Courier New" panose="02070309020205020404"/>
                <a:ea typeface="Courier New" panose="02070309020205020404"/>
                <a:cs typeface="Courier New" panose="02070309020205020404"/>
                <a:sym typeface="Courier New" panose="02070309020205020404"/>
              </a:rPr>
              <a:t>Loop Ended</a:t>
            </a: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508" name="Shape 508"/>
        <p:cNvGrpSpPr/>
        <p:nvPr/>
      </p:nvGrpSpPr>
      <p:grpSpPr>
        <a:xfrm>
          <a:off x="0" y="0"/>
          <a:ext cx="0" cy="0"/>
          <a:chOff x="0" y="0"/>
          <a:chExt cx="0" cy="0"/>
        </a:xfrm>
      </p:grpSpPr>
      <p:sp>
        <p:nvSpPr>
          <p:cNvPr id="509" name="Google Shape;509;p48"/>
          <p:cNvSpPr txBox="1"/>
          <p:nvPr>
            <p:ph type="title"/>
          </p:nvPr>
        </p:nvSpPr>
        <p:spPr>
          <a:xfrm>
            <a:off x="838200" y="215695"/>
            <a:ext cx="10515600" cy="103825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Arial" panose="020B0604020202020204"/>
              <a:buNone/>
            </a:pPr>
            <a:r>
              <a:rPr lang="en-US" b="0" i="0">
                <a:latin typeface="Arial" panose="020B0604020202020204"/>
                <a:ea typeface="Arial" panose="020B0604020202020204"/>
                <a:cs typeface="Arial" panose="020B0604020202020204"/>
                <a:sym typeface="Arial" panose="020B0604020202020204"/>
              </a:rPr>
              <a:t>Break and Continue: Examples</a:t>
            </a:r>
            <a:endParaRPr lang="en-US" b="0" i="0">
              <a:latin typeface="Arial" panose="020B0604020202020204"/>
              <a:ea typeface="Arial" panose="020B0604020202020204"/>
              <a:cs typeface="Arial" panose="020B0604020202020204"/>
              <a:sym typeface="Arial" panose="020B0604020202020204"/>
            </a:endParaRPr>
          </a:p>
        </p:txBody>
      </p:sp>
      <p:sp>
        <p:nvSpPr>
          <p:cNvPr id="510" name="Google Shape;510;p48"/>
          <p:cNvSpPr txBox="1"/>
          <p:nvPr>
            <p:ph type="body" idx="1"/>
          </p:nvPr>
        </p:nvSpPr>
        <p:spPr>
          <a:xfrm>
            <a:off x="838200" y="1378226"/>
            <a:ext cx="11194774" cy="479873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313131"/>
              </a:buClr>
              <a:buSzPts val="2400"/>
              <a:buChar char="•"/>
            </a:pPr>
            <a:r>
              <a:rPr lang="en-US" sz="2400" b="1" i="0" u="none" strike="noStrike">
                <a:solidFill>
                  <a:srgbClr val="313131"/>
                </a:solidFill>
              </a:rPr>
              <a:t>Break Statement:</a:t>
            </a:r>
            <a:endParaRPr sz="2400" b="0" i="0">
              <a:solidFill>
                <a:srgbClr val="000000"/>
              </a:solidFill>
            </a:endParaRPr>
          </a:p>
          <a:p>
            <a:pPr marL="228600" lvl="0" indent="-76200" algn="l" rtl="0">
              <a:lnSpc>
                <a:spcPct val="90000"/>
              </a:lnSpc>
              <a:spcBef>
                <a:spcPts val="1000"/>
              </a:spcBef>
              <a:spcAft>
                <a:spcPts val="0"/>
              </a:spcAft>
              <a:buClr>
                <a:schemeClr val="dk1"/>
              </a:buClr>
              <a:buSzPts val="2400"/>
              <a:buNone/>
            </a:pPr>
            <a:endParaRPr sz="2400" b="0" i="0" u="none" strike="noStrike">
              <a:solidFill>
                <a:srgbClr val="313131"/>
              </a:solidFill>
            </a:endParaRPr>
          </a:p>
          <a:p>
            <a:pPr marL="228600" lvl="0" indent="-76200" algn="l" rtl="0">
              <a:lnSpc>
                <a:spcPct val="90000"/>
              </a:lnSpc>
              <a:spcBef>
                <a:spcPts val="1000"/>
              </a:spcBef>
              <a:spcAft>
                <a:spcPts val="0"/>
              </a:spcAft>
              <a:buClr>
                <a:schemeClr val="dk1"/>
              </a:buClr>
              <a:buSzPts val="2400"/>
              <a:buNone/>
            </a:pPr>
            <a:endParaRPr sz="2400">
              <a:solidFill>
                <a:srgbClr val="313131"/>
              </a:solidFill>
            </a:endParaRPr>
          </a:p>
          <a:p>
            <a:pPr marL="0" lvl="0" indent="0" algn="l" rtl="0">
              <a:lnSpc>
                <a:spcPct val="90000"/>
              </a:lnSpc>
              <a:spcBef>
                <a:spcPts val="1000"/>
              </a:spcBef>
              <a:spcAft>
                <a:spcPts val="0"/>
              </a:spcAft>
              <a:buClr>
                <a:schemeClr val="dk1"/>
              </a:buClr>
              <a:buSzPts val="2400"/>
              <a:buNone/>
            </a:pPr>
            <a:endParaRPr sz="2400">
              <a:solidFill>
                <a:srgbClr val="313131"/>
              </a:solidFill>
            </a:endParaRPr>
          </a:p>
          <a:p>
            <a:pPr marL="0" lvl="0" indent="0" algn="l" rtl="0">
              <a:lnSpc>
                <a:spcPct val="90000"/>
              </a:lnSpc>
              <a:spcBef>
                <a:spcPts val="1000"/>
              </a:spcBef>
              <a:spcAft>
                <a:spcPts val="0"/>
              </a:spcAft>
              <a:buClr>
                <a:schemeClr val="dk1"/>
              </a:buClr>
              <a:buSzPts val="200"/>
              <a:buNone/>
            </a:pPr>
            <a:endParaRPr sz="200" b="0" i="0" u="none" strike="noStrike">
              <a:solidFill>
                <a:srgbClr val="313131"/>
              </a:solidFill>
            </a:endParaRPr>
          </a:p>
          <a:p>
            <a:pPr marL="228600" lvl="0" indent="-76200" algn="l" rtl="0">
              <a:lnSpc>
                <a:spcPct val="90000"/>
              </a:lnSpc>
              <a:spcBef>
                <a:spcPts val="1000"/>
              </a:spcBef>
              <a:spcAft>
                <a:spcPts val="0"/>
              </a:spcAft>
              <a:buClr>
                <a:schemeClr val="dk1"/>
              </a:buClr>
              <a:buSzPts val="2400"/>
              <a:buNone/>
            </a:pPr>
            <a:endParaRPr sz="2400" b="1">
              <a:solidFill>
                <a:srgbClr val="313131"/>
              </a:solidFill>
            </a:endParaRPr>
          </a:p>
          <a:p>
            <a:pPr marL="228600" lvl="0" indent="-228600" algn="l" rtl="0">
              <a:lnSpc>
                <a:spcPct val="90000"/>
              </a:lnSpc>
              <a:spcBef>
                <a:spcPts val="1000"/>
              </a:spcBef>
              <a:spcAft>
                <a:spcPts val="0"/>
              </a:spcAft>
              <a:buClr>
                <a:srgbClr val="313131"/>
              </a:buClr>
              <a:buSzPts val="2400"/>
              <a:buChar char="•"/>
            </a:pPr>
            <a:r>
              <a:rPr lang="en-US" sz="2400" b="1">
                <a:solidFill>
                  <a:srgbClr val="313131"/>
                </a:solidFill>
              </a:rPr>
              <a:t>Continue Statement:</a:t>
            </a:r>
            <a:endParaRPr lang="en-US" sz="2400" b="1">
              <a:solidFill>
                <a:srgbClr val="313131"/>
              </a:solidFill>
            </a:endParaRPr>
          </a:p>
          <a:p>
            <a:pPr marL="228600" lvl="0" indent="-76200" algn="l" rtl="0">
              <a:lnSpc>
                <a:spcPct val="90000"/>
              </a:lnSpc>
              <a:spcBef>
                <a:spcPts val="1000"/>
              </a:spcBef>
              <a:spcAft>
                <a:spcPts val="0"/>
              </a:spcAft>
              <a:buClr>
                <a:schemeClr val="dk1"/>
              </a:buClr>
              <a:buSzPts val="2400"/>
              <a:buNone/>
            </a:pPr>
            <a:endParaRPr sz="2400" b="1">
              <a:solidFill>
                <a:srgbClr val="313131"/>
              </a:solidFill>
            </a:endParaRPr>
          </a:p>
          <a:p>
            <a:pPr marL="228600" lvl="0" indent="-76200" algn="l" rtl="0">
              <a:lnSpc>
                <a:spcPct val="90000"/>
              </a:lnSpc>
              <a:spcBef>
                <a:spcPts val="1000"/>
              </a:spcBef>
              <a:spcAft>
                <a:spcPts val="0"/>
              </a:spcAft>
              <a:buClr>
                <a:schemeClr val="dk1"/>
              </a:buClr>
              <a:buSzPts val="2400"/>
              <a:buNone/>
            </a:pPr>
            <a:endParaRPr sz="2400" b="1">
              <a:solidFill>
                <a:srgbClr val="313131"/>
              </a:solidFill>
            </a:endParaRPr>
          </a:p>
          <a:p>
            <a:pPr marL="228600" lvl="0" indent="-76200" algn="l" rtl="0">
              <a:lnSpc>
                <a:spcPct val="90000"/>
              </a:lnSpc>
              <a:spcBef>
                <a:spcPts val="1000"/>
              </a:spcBef>
              <a:spcAft>
                <a:spcPts val="0"/>
              </a:spcAft>
              <a:buClr>
                <a:schemeClr val="dk1"/>
              </a:buClr>
              <a:buSzPts val="2400"/>
              <a:buNone/>
            </a:pPr>
            <a:endParaRPr sz="2400">
              <a:solidFill>
                <a:srgbClr val="313131"/>
              </a:solidFill>
            </a:endParaRPr>
          </a:p>
        </p:txBody>
      </p:sp>
      <p:sp>
        <p:nvSpPr>
          <p:cNvPr id="511" name="Google Shape;511;p48"/>
          <p:cNvSpPr txBox="1"/>
          <p:nvPr/>
        </p:nvSpPr>
        <p:spPr>
          <a:xfrm>
            <a:off x="838200" y="1884770"/>
            <a:ext cx="5433391" cy="1400383"/>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b="1" i="0">
                <a:solidFill>
                  <a:srgbClr val="000000"/>
                </a:solidFill>
                <a:latin typeface="Consolas" panose="020B0609020204030204"/>
                <a:ea typeface="Consolas" panose="020B0609020204030204"/>
                <a:cs typeface="Consolas" panose="020B0609020204030204"/>
                <a:sym typeface="Consolas" panose="020B0609020204030204"/>
              </a:rPr>
              <a:t>Ex.1</a:t>
            </a:r>
            <a:r>
              <a:rPr lang="en-US" sz="1700">
                <a:solidFill>
                  <a:srgbClr val="000000"/>
                </a:solidFill>
                <a:latin typeface="Consolas" panose="020B0609020204030204"/>
                <a:ea typeface="Consolas" panose="020B0609020204030204"/>
                <a:cs typeface="Consolas" panose="020B0609020204030204"/>
                <a:sym typeface="Consolas" panose="020B0609020204030204"/>
              </a:rPr>
              <a:t>:</a:t>
            </a:r>
            <a:r>
              <a:rPr lang="en-US" sz="1700" b="0" i="0">
                <a:solidFill>
                  <a:srgbClr val="000000"/>
                </a:solidFill>
                <a:latin typeface="Consolas" panose="020B0609020204030204"/>
                <a:ea typeface="Consolas" panose="020B0609020204030204"/>
                <a:cs typeface="Consolas" panose="020B0609020204030204"/>
                <a:sym typeface="Consolas" panose="020B0609020204030204"/>
              </a:rPr>
              <a:t> fruits = [</a:t>
            </a:r>
            <a:r>
              <a:rPr lang="en-US" sz="1700" b="0" i="0">
                <a:solidFill>
                  <a:srgbClr val="A52A2A"/>
                </a:solidFill>
                <a:latin typeface="Consolas" panose="020B0609020204030204"/>
                <a:ea typeface="Consolas" panose="020B0609020204030204"/>
                <a:cs typeface="Consolas" panose="020B0609020204030204"/>
                <a:sym typeface="Consolas" panose="020B0609020204030204"/>
              </a:rPr>
              <a:t>"apple"</a:t>
            </a:r>
            <a:r>
              <a:rPr lang="en-US" sz="1700" b="0" i="0">
                <a:solidFill>
                  <a:srgbClr val="000000"/>
                </a:solidFill>
                <a:latin typeface="Consolas" panose="020B0609020204030204"/>
                <a:ea typeface="Consolas" panose="020B0609020204030204"/>
                <a:cs typeface="Consolas" panose="020B0609020204030204"/>
                <a:sym typeface="Consolas" panose="020B0609020204030204"/>
              </a:rPr>
              <a:t>, </a:t>
            </a:r>
            <a:r>
              <a:rPr lang="en-US" sz="1700" b="0" i="0">
                <a:solidFill>
                  <a:srgbClr val="A52A2A"/>
                </a:solidFill>
                <a:latin typeface="Consolas" panose="020B0609020204030204"/>
                <a:ea typeface="Consolas" panose="020B0609020204030204"/>
                <a:cs typeface="Consolas" panose="020B0609020204030204"/>
                <a:sym typeface="Consolas" panose="020B0609020204030204"/>
              </a:rPr>
              <a:t>"banana"</a:t>
            </a:r>
            <a:r>
              <a:rPr lang="en-US" sz="1700" b="0" i="0">
                <a:solidFill>
                  <a:srgbClr val="000000"/>
                </a:solidFill>
                <a:latin typeface="Consolas" panose="020B0609020204030204"/>
                <a:ea typeface="Consolas" panose="020B0609020204030204"/>
                <a:cs typeface="Consolas" panose="020B0609020204030204"/>
                <a:sym typeface="Consolas" panose="020B0609020204030204"/>
              </a:rPr>
              <a:t>, </a:t>
            </a:r>
            <a:r>
              <a:rPr lang="en-US" sz="1700" b="0" i="0">
                <a:solidFill>
                  <a:srgbClr val="A52A2A"/>
                </a:solidFill>
                <a:latin typeface="Consolas" panose="020B0609020204030204"/>
                <a:ea typeface="Consolas" panose="020B0609020204030204"/>
                <a:cs typeface="Consolas" panose="020B0609020204030204"/>
                <a:sym typeface="Consolas" panose="020B0609020204030204"/>
              </a:rPr>
              <a:t>"cherry"</a:t>
            </a:r>
            <a:r>
              <a:rPr lang="en-US" sz="1700" b="0" i="0">
                <a:solidFill>
                  <a:srgbClr val="000000"/>
                </a:solidFill>
                <a:latin typeface="Consolas" panose="020B0609020204030204"/>
                <a:ea typeface="Consolas" panose="020B0609020204030204"/>
                <a:cs typeface="Consolas" panose="020B0609020204030204"/>
                <a:sym typeface="Consolas" panose="020B0609020204030204"/>
              </a:rPr>
              <a:t>]</a:t>
            </a:r>
            <a:br>
              <a:rPr lang="en-US" sz="1700">
                <a:solidFill>
                  <a:schemeClr val="dk1"/>
                </a:solidFill>
                <a:latin typeface="Calibri" panose="020F0502020204030204"/>
                <a:ea typeface="Calibri" panose="020F0502020204030204"/>
                <a:cs typeface="Calibri" panose="020F0502020204030204"/>
                <a:sym typeface="Calibri" panose="020F0502020204030204"/>
              </a:rPr>
            </a:br>
            <a:r>
              <a:rPr lang="en-US" sz="1700" b="0" i="0">
                <a:solidFill>
                  <a:srgbClr val="0000CD"/>
                </a:solidFill>
                <a:latin typeface="Consolas" panose="020B0609020204030204"/>
                <a:ea typeface="Consolas" panose="020B0609020204030204"/>
                <a:cs typeface="Consolas" panose="020B0609020204030204"/>
                <a:sym typeface="Consolas" panose="020B0609020204030204"/>
              </a:rPr>
              <a:t>for</a:t>
            </a:r>
            <a:r>
              <a:rPr lang="en-US" sz="1700" b="0" i="0">
                <a:solidFill>
                  <a:srgbClr val="000000"/>
                </a:solidFill>
                <a:latin typeface="Consolas" panose="020B0609020204030204"/>
                <a:ea typeface="Consolas" panose="020B0609020204030204"/>
                <a:cs typeface="Consolas" panose="020B0609020204030204"/>
                <a:sym typeface="Consolas" panose="020B0609020204030204"/>
              </a:rPr>
              <a:t> x </a:t>
            </a:r>
            <a:r>
              <a:rPr lang="en-US" sz="1700" b="0" i="0">
                <a:solidFill>
                  <a:srgbClr val="0000CD"/>
                </a:solidFill>
                <a:latin typeface="Consolas" panose="020B0609020204030204"/>
                <a:ea typeface="Consolas" panose="020B0609020204030204"/>
                <a:cs typeface="Consolas" panose="020B0609020204030204"/>
                <a:sym typeface="Consolas" panose="020B0609020204030204"/>
              </a:rPr>
              <a:t>in</a:t>
            </a:r>
            <a:r>
              <a:rPr lang="en-US" sz="1700" b="0" i="0">
                <a:solidFill>
                  <a:srgbClr val="000000"/>
                </a:solidFill>
                <a:latin typeface="Consolas" panose="020B0609020204030204"/>
                <a:ea typeface="Consolas" panose="020B0609020204030204"/>
                <a:cs typeface="Consolas" panose="020B0609020204030204"/>
                <a:sym typeface="Consolas" panose="020B0609020204030204"/>
              </a:rPr>
              <a:t> fruits:</a:t>
            </a:r>
            <a:br>
              <a:rPr lang="en-US" sz="1700">
                <a:solidFill>
                  <a:schemeClr val="dk1"/>
                </a:solidFill>
                <a:latin typeface="Calibri" panose="020F0502020204030204"/>
                <a:ea typeface="Calibri" panose="020F0502020204030204"/>
                <a:cs typeface="Calibri" panose="020F0502020204030204"/>
                <a:sym typeface="Calibri" panose="020F0502020204030204"/>
              </a:rPr>
            </a:br>
            <a:r>
              <a:rPr lang="en-US" sz="1700" b="0" i="0">
                <a:solidFill>
                  <a:srgbClr val="000000"/>
                </a:solidFill>
                <a:latin typeface="Consolas" panose="020B0609020204030204"/>
                <a:ea typeface="Consolas" panose="020B0609020204030204"/>
                <a:cs typeface="Consolas" panose="020B0609020204030204"/>
                <a:sym typeface="Consolas" panose="020B0609020204030204"/>
              </a:rPr>
              <a:t>  </a:t>
            </a:r>
            <a:r>
              <a:rPr lang="en-US" sz="1700" b="0" i="0">
                <a:solidFill>
                  <a:srgbClr val="0000CD"/>
                </a:solidFill>
                <a:latin typeface="Consolas" panose="020B0609020204030204"/>
                <a:ea typeface="Consolas" panose="020B0609020204030204"/>
                <a:cs typeface="Consolas" panose="020B0609020204030204"/>
                <a:sym typeface="Consolas" panose="020B0609020204030204"/>
              </a:rPr>
              <a:t>print</a:t>
            </a:r>
            <a:r>
              <a:rPr lang="en-US" sz="1700" b="0" i="0">
                <a:solidFill>
                  <a:srgbClr val="000000"/>
                </a:solidFill>
                <a:latin typeface="Consolas" panose="020B0609020204030204"/>
                <a:ea typeface="Consolas" panose="020B0609020204030204"/>
                <a:cs typeface="Consolas" panose="020B0609020204030204"/>
                <a:sym typeface="Consolas" panose="020B0609020204030204"/>
              </a:rPr>
              <a:t>(x)</a:t>
            </a:r>
            <a:br>
              <a:rPr lang="en-US" sz="1700">
                <a:solidFill>
                  <a:schemeClr val="dk1"/>
                </a:solidFill>
                <a:latin typeface="Calibri" panose="020F0502020204030204"/>
                <a:ea typeface="Calibri" panose="020F0502020204030204"/>
                <a:cs typeface="Calibri" panose="020F0502020204030204"/>
                <a:sym typeface="Calibri" panose="020F0502020204030204"/>
              </a:rPr>
            </a:br>
            <a:r>
              <a:rPr lang="en-US" sz="1700" b="0" i="0">
                <a:solidFill>
                  <a:srgbClr val="000000"/>
                </a:solidFill>
                <a:latin typeface="Consolas" panose="020B0609020204030204"/>
                <a:ea typeface="Consolas" panose="020B0609020204030204"/>
                <a:cs typeface="Consolas" panose="020B0609020204030204"/>
                <a:sym typeface="Consolas" panose="020B0609020204030204"/>
              </a:rPr>
              <a:t>  </a:t>
            </a:r>
            <a:r>
              <a:rPr lang="en-US" sz="1700" b="0" i="0">
                <a:solidFill>
                  <a:srgbClr val="0000CD"/>
                </a:solidFill>
                <a:latin typeface="Consolas" panose="020B0609020204030204"/>
                <a:ea typeface="Consolas" panose="020B0609020204030204"/>
                <a:cs typeface="Consolas" panose="020B0609020204030204"/>
                <a:sym typeface="Consolas" panose="020B0609020204030204"/>
              </a:rPr>
              <a:t>if</a:t>
            </a:r>
            <a:r>
              <a:rPr lang="en-US" sz="1700" b="0" i="0">
                <a:solidFill>
                  <a:srgbClr val="000000"/>
                </a:solidFill>
                <a:latin typeface="Consolas" panose="020B0609020204030204"/>
                <a:ea typeface="Consolas" panose="020B0609020204030204"/>
                <a:cs typeface="Consolas" panose="020B0609020204030204"/>
                <a:sym typeface="Consolas" panose="020B0609020204030204"/>
              </a:rPr>
              <a:t> x == </a:t>
            </a:r>
            <a:r>
              <a:rPr lang="en-US" sz="1700" b="0" i="0">
                <a:solidFill>
                  <a:srgbClr val="A52A2A"/>
                </a:solidFill>
                <a:latin typeface="Consolas" panose="020B0609020204030204"/>
                <a:ea typeface="Consolas" panose="020B0609020204030204"/>
                <a:cs typeface="Consolas" panose="020B0609020204030204"/>
                <a:sym typeface="Consolas" panose="020B0609020204030204"/>
              </a:rPr>
              <a:t>"banana"</a:t>
            </a:r>
            <a:r>
              <a:rPr lang="en-US" sz="1700" b="0" i="0">
                <a:solidFill>
                  <a:srgbClr val="000000"/>
                </a:solidFill>
                <a:latin typeface="Consolas" panose="020B0609020204030204"/>
                <a:ea typeface="Consolas" panose="020B0609020204030204"/>
                <a:cs typeface="Consolas" panose="020B0609020204030204"/>
                <a:sym typeface="Consolas" panose="020B0609020204030204"/>
              </a:rPr>
              <a:t>:</a:t>
            </a:r>
            <a:br>
              <a:rPr lang="en-US" sz="1700">
                <a:solidFill>
                  <a:schemeClr val="dk1"/>
                </a:solidFill>
                <a:latin typeface="Calibri" panose="020F0502020204030204"/>
                <a:ea typeface="Calibri" panose="020F0502020204030204"/>
                <a:cs typeface="Calibri" panose="020F0502020204030204"/>
                <a:sym typeface="Calibri" panose="020F0502020204030204"/>
              </a:rPr>
            </a:br>
            <a:r>
              <a:rPr lang="en-US" sz="1700" b="0" i="0">
                <a:solidFill>
                  <a:srgbClr val="000000"/>
                </a:solidFill>
                <a:latin typeface="Consolas" panose="020B0609020204030204"/>
                <a:ea typeface="Consolas" panose="020B0609020204030204"/>
                <a:cs typeface="Consolas" panose="020B0609020204030204"/>
                <a:sym typeface="Consolas" panose="020B0609020204030204"/>
              </a:rPr>
              <a:t>    </a:t>
            </a:r>
            <a:r>
              <a:rPr lang="en-US" sz="1700" b="0" i="0">
                <a:solidFill>
                  <a:srgbClr val="0000CD"/>
                </a:solidFill>
                <a:latin typeface="Consolas" panose="020B0609020204030204"/>
                <a:ea typeface="Consolas" panose="020B0609020204030204"/>
                <a:cs typeface="Consolas" panose="020B0609020204030204"/>
                <a:sym typeface="Consolas" panose="020B0609020204030204"/>
              </a:rPr>
              <a:t>break</a:t>
            </a:r>
            <a:endParaRPr sz="17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12" name="Google Shape;512;p48"/>
          <p:cNvSpPr txBox="1"/>
          <p:nvPr/>
        </p:nvSpPr>
        <p:spPr>
          <a:xfrm>
            <a:off x="4101550" y="2361823"/>
            <a:ext cx="115294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a:solidFill>
                  <a:schemeClr val="dk1"/>
                </a:solidFill>
                <a:latin typeface="Consolas" panose="020B0609020204030204"/>
                <a:ea typeface="Consolas" panose="020B0609020204030204"/>
                <a:cs typeface="Consolas" panose="020B0609020204030204"/>
                <a:sym typeface="Consolas" panose="020B0609020204030204"/>
              </a:rPr>
              <a:t>Output:</a:t>
            </a:r>
            <a:endParaRPr lang="en-US" sz="1800" b="1" i="0">
              <a:solidFill>
                <a:schemeClr val="dk1"/>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1800" b="0" i="0">
                <a:solidFill>
                  <a:schemeClr val="dk1"/>
                </a:solidFill>
                <a:latin typeface="Consolas" panose="020B0609020204030204"/>
                <a:ea typeface="Consolas" panose="020B0609020204030204"/>
                <a:cs typeface="Consolas" panose="020B0609020204030204"/>
                <a:sym typeface="Consolas" panose="020B0609020204030204"/>
              </a:rPr>
              <a:t>apple</a:t>
            </a:r>
            <a:br>
              <a:rPr lang="en-US" sz="1800">
                <a:solidFill>
                  <a:schemeClr val="dk1"/>
                </a:solidFill>
                <a:latin typeface="Calibri" panose="020F0502020204030204"/>
                <a:ea typeface="Calibri" panose="020F0502020204030204"/>
                <a:cs typeface="Calibri" panose="020F0502020204030204"/>
                <a:sym typeface="Calibri" panose="020F0502020204030204"/>
              </a:rPr>
            </a:br>
            <a:r>
              <a:rPr lang="en-US" sz="1800" b="0" i="0">
                <a:solidFill>
                  <a:schemeClr val="dk1"/>
                </a:solidFill>
                <a:latin typeface="Consolas" panose="020B0609020204030204"/>
                <a:ea typeface="Consolas" panose="020B0609020204030204"/>
                <a:cs typeface="Consolas" panose="020B0609020204030204"/>
                <a:sym typeface="Consolas" panose="020B0609020204030204"/>
              </a:rPr>
              <a:t>banana</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13" name="Google Shape;513;p48"/>
          <p:cNvSpPr txBox="1"/>
          <p:nvPr/>
        </p:nvSpPr>
        <p:spPr>
          <a:xfrm>
            <a:off x="6483626" y="1863795"/>
            <a:ext cx="5549348" cy="1400383"/>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b="1" i="0">
                <a:solidFill>
                  <a:srgbClr val="000000"/>
                </a:solidFill>
                <a:latin typeface="Consolas" panose="020B0609020204030204"/>
                <a:ea typeface="Consolas" panose="020B0609020204030204"/>
                <a:cs typeface="Consolas" panose="020B0609020204030204"/>
                <a:sym typeface="Consolas" panose="020B0609020204030204"/>
              </a:rPr>
              <a:t>Ex.2:</a:t>
            </a:r>
            <a:r>
              <a:rPr lang="en-US" sz="1700" b="0" i="0">
                <a:solidFill>
                  <a:srgbClr val="000000"/>
                </a:solidFill>
                <a:latin typeface="Consolas" panose="020B0609020204030204"/>
                <a:ea typeface="Consolas" panose="020B0609020204030204"/>
                <a:cs typeface="Consolas" panose="020B0609020204030204"/>
                <a:sym typeface="Consolas" panose="020B0609020204030204"/>
              </a:rPr>
              <a:t> fruits = [</a:t>
            </a:r>
            <a:r>
              <a:rPr lang="en-US" sz="1700" b="0" i="0">
                <a:solidFill>
                  <a:srgbClr val="A52A2A"/>
                </a:solidFill>
                <a:latin typeface="Consolas" panose="020B0609020204030204"/>
                <a:ea typeface="Consolas" panose="020B0609020204030204"/>
                <a:cs typeface="Consolas" panose="020B0609020204030204"/>
                <a:sym typeface="Consolas" panose="020B0609020204030204"/>
              </a:rPr>
              <a:t>"apple"</a:t>
            </a:r>
            <a:r>
              <a:rPr lang="en-US" sz="1700" b="0" i="0">
                <a:solidFill>
                  <a:srgbClr val="000000"/>
                </a:solidFill>
                <a:latin typeface="Consolas" panose="020B0609020204030204"/>
                <a:ea typeface="Consolas" panose="020B0609020204030204"/>
                <a:cs typeface="Consolas" panose="020B0609020204030204"/>
                <a:sym typeface="Consolas" panose="020B0609020204030204"/>
              </a:rPr>
              <a:t>, </a:t>
            </a:r>
            <a:r>
              <a:rPr lang="en-US" sz="1700" b="0" i="0">
                <a:solidFill>
                  <a:srgbClr val="A52A2A"/>
                </a:solidFill>
                <a:latin typeface="Consolas" panose="020B0609020204030204"/>
                <a:ea typeface="Consolas" panose="020B0609020204030204"/>
                <a:cs typeface="Consolas" panose="020B0609020204030204"/>
                <a:sym typeface="Consolas" panose="020B0609020204030204"/>
              </a:rPr>
              <a:t>"banana"</a:t>
            </a:r>
            <a:r>
              <a:rPr lang="en-US" sz="1700" b="0" i="0">
                <a:solidFill>
                  <a:srgbClr val="000000"/>
                </a:solidFill>
                <a:latin typeface="Consolas" panose="020B0609020204030204"/>
                <a:ea typeface="Consolas" panose="020B0609020204030204"/>
                <a:cs typeface="Consolas" panose="020B0609020204030204"/>
                <a:sym typeface="Consolas" panose="020B0609020204030204"/>
              </a:rPr>
              <a:t>, </a:t>
            </a:r>
            <a:r>
              <a:rPr lang="en-US" sz="1700" b="0" i="0">
                <a:solidFill>
                  <a:srgbClr val="A52A2A"/>
                </a:solidFill>
                <a:latin typeface="Consolas" panose="020B0609020204030204"/>
                <a:ea typeface="Consolas" panose="020B0609020204030204"/>
                <a:cs typeface="Consolas" panose="020B0609020204030204"/>
                <a:sym typeface="Consolas" panose="020B0609020204030204"/>
              </a:rPr>
              <a:t>"cherry"</a:t>
            </a:r>
            <a:r>
              <a:rPr lang="en-US" sz="1700" b="0" i="0">
                <a:solidFill>
                  <a:srgbClr val="000000"/>
                </a:solidFill>
                <a:latin typeface="Consolas" panose="020B0609020204030204"/>
                <a:ea typeface="Consolas" panose="020B0609020204030204"/>
                <a:cs typeface="Consolas" panose="020B0609020204030204"/>
                <a:sym typeface="Consolas" panose="020B0609020204030204"/>
              </a:rPr>
              <a:t>]</a:t>
            </a:r>
            <a:br>
              <a:rPr lang="en-US" sz="1700">
                <a:solidFill>
                  <a:schemeClr val="dk1"/>
                </a:solidFill>
                <a:latin typeface="Calibri" panose="020F0502020204030204"/>
                <a:ea typeface="Calibri" panose="020F0502020204030204"/>
                <a:cs typeface="Calibri" panose="020F0502020204030204"/>
                <a:sym typeface="Calibri" panose="020F0502020204030204"/>
              </a:rPr>
            </a:br>
            <a:r>
              <a:rPr lang="en-US" sz="1700" b="0" i="0">
                <a:solidFill>
                  <a:srgbClr val="0000CD"/>
                </a:solidFill>
                <a:latin typeface="Consolas" panose="020B0609020204030204"/>
                <a:ea typeface="Consolas" panose="020B0609020204030204"/>
                <a:cs typeface="Consolas" panose="020B0609020204030204"/>
                <a:sym typeface="Consolas" panose="020B0609020204030204"/>
              </a:rPr>
              <a:t>for</a:t>
            </a:r>
            <a:r>
              <a:rPr lang="en-US" sz="1700" b="0" i="0">
                <a:solidFill>
                  <a:srgbClr val="000000"/>
                </a:solidFill>
                <a:latin typeface="Consolas" panose="020B0609020204030204"/>
                <a:ea typeface="Consolas" panose="020B0609020204030204"/>
                <a:cs typeface="Consolas" panose="020B0609020204030204"/>
                <a:sym typeface="Consolas" panose="020B0609020204030204"/>
              </a:rPr>
              <a:t> x </a:t>
            </a:r>
            <a:r>
              <a:rPr lang="en-US" sz="1700" b="0" i="0">
                <a:solidFill>
                  <a:srgbClr val="0000CD"/>
                </a:solidFill>
                <a:latin typeface="Consolas" panose="020B0609020204030204"/>
                <a:ea typeface="Consolas" panose="020B0609020204030204"/>
                <a:cs typeface="Consolas" panose="020B0609020204030204"/>
                <a:sym typeface="Consolas" panose="020B0609020204030204"/>
              </a:rPr>
              <a:t>in</a:t>
            </a:r>
            <a:r>
              <a:rPr lang="en-US" sz="1700" b="0" i="0">
                <a:solidFill>
                  <a:srgbClr val="000000"/>
                </a:solidFill>
                <a:latin typeface="Consolas" panose="020B0609020204030204"/>
                <a:ea typeface="Consolas" panose="020B0609020204030204"/>
                <a:cs typeface="Consolas" panose="020B0609020204030204"/>
                <a:sym typeface="Consolas" panose="020B0609020204030204"/>
              </a:rPr>
              <a:t> fruits:</a:t>
            </a:r>
            <a:br>
              <a:rPr lang="en-US" sz="1700">
                <a:solidFill>
                  <a:schemeClr val="dk1"/>
                </a:solidFill>
                <a:latin typeface="Calibri" panose="020F0502020204030204"/>
                <a:ea typeface="Calibri" panose="020F0502020204030204"/>
                <a:cs typeface="Calibri" panose="020F0502020204030204"/>
                <a:sym typeface="Calibri" panose="020F0502020204030204"/>
              </a:rPr>
            </a:br>
            <a:r>
              <a:rPr lang="en-US" sz="1700" b="0" i="0">
                <a:solidFill>
                  <a:srgbClr val="000000"/>
                </a:solidFill>
                <a:latin typeface="Consolas" panose="020B0609020204030204"/>
                <a:ea typeface="Consolas" panose="020B0609020204030204"/>
                <a:cs typeface="Consolas" panose="020B0609020204030204"/>
                <a:sym typeface="Consolas" panose="020B0609020204030204"/>
              </a:rPr>
              <a:t>  </a:t>
            </a:r>
            <a:r>
              <a:rPr lang="en-US" sz="1700" b="0" i="0">
                <a:solidFill>
                  <a:srgbClr val="0000CD"/>
                </a:solidFill>
                <a:latin typeface="Consolas" panose="020B0609020204030204"/>
                <a:ea typeface="Consolas" panose="020B0609020204030204"/>
                <a:cs typeface="Consolas" panose="020B0609020204030204"/>
                <a:sym typeface="Consolas" panose="020B0609020204030204"/>
              </a:rPr>
              <a:t>if</a:t>
            </a:r>
            <a:r>
              <a:rPr lang="en-US" sz="1700" b="0" i="0">
                <a:solidFill>
                  <a:srgbClr val="000000"/>
                </a:solidFill>
                <a:latin typeface="Consolas" panose="020B0609020204030204"/>
                <a:ea typeface="Consolas" panose="020B0609020204030204"/>
                <a:cs typeface="Consolas" panose="020B0609020204030204"/>
                <a:sym typeface="Consolas" panose="020B0609020204030204"/>
              </a:rPr>
              <a:t> x == </a:t>
            </a:r>
            <a:r>
              <a:rPr lang="en-US" sz="1700" b="0" i="0">
                <a:solidFill>
                  <a:srgbClr val="A52A2A"/>
                </a:solidFill>
                <a:latin typeface="Consolas" panose="020B0609020204030204"/>
                <a:ea typeface="Consolas" panose="020B0609020204030204"/>
                <a:cs typeface="Consolas" panose="020B0609020204030204"/>
                <a:sym typeface="Consolas" panose="020B0609020204030204"/>
              </a:rPr>
              <a:t>"banana"</a:t>
            </a:r>
            <a:r>
              <a:rPr lang="en-US" sz="1700" b="0" i="0">
                <a:solidFill>
                  <a:srgbClr val="000000"/>
                </a:solidFill>
                <a:latin typeface="Consolas" panose="020B0609020204030204"/>
                <a:ea typeface="Consolas" panose="020B0609020204030204"/>
                <a:cs typeface="Consolas" panose="020B0609020204030204"/>
                <a:sym typeface="Consolas" panose="020B0609020204030204"/>
              </a:rPr>
              <a:t>:</a:t>
            </a:r>
            <a:br>
              <a:rPr lang="en-US" sz="1700">
                <a:solidFill>
                  <a:schemeClr val="dk1"/>
                </a:solidFill>
                <a:latin typeface="Calibri" panose="020F0502020204030204"/>
                <a:ea typeface="Calibri" panose="020F0502020204030204"/>
                <a:cs typeface="Calibri" panose="020F0502020204030204"/>
                <a:sym typeface="Calibri" panose="020F0502020204030204"/>
              </a:rPr>
            </a:br>
            <a:r>
              <a:rPr lang="en-US" sz="1700" b="0" i="0">
                <a:solidFill>
                  <a:srgbClr val="000000"/>
                </a:solidFill>
                <a:latin typeface="Consolas" panose="020B0609020204030204"/>
                <a:ea typeface="Consolas" panose="020B0609020204030204"/>
                <a:cs typeface="Consolas" panose="020B0609020204030204"/>
                <a:sym typeface="Consolas" panose="020B0609020204030204"/>
              </a:rPr>
              <a:t>    </a:t>
            </a:r>
            <a:r>
              <a:rPr lang="en-US" sz="1700" b="0" i="0">
                <a:solidFill>
                  <a:srgbClr val="0000CD"/>
                </a:solidFill>
                <a:latin typeface="Consolas" panose="020B0609020204030204"/>
                <a:ea typeface="Consolas" panose="020B0609020204030204"/>
                <a:cs typeface="Consolas" panose="020B0609020204030204"/>
                <a:sym typeface="Consolas" panose="020B0609020204030204"/>
              </a:rPr>
              <a:t>break</a:t>
            </a:r>
            <a:br>
              <a:rPr lang="en-US" sz="1700">
                <a:solidFill>
                  <a:schemeClr val="dk1"/>
                </a:solidFill>
                <a:latin typeface="Calibri" panose="020F0502020204030204"/>
                <a:ea typeface="Calibri" panose="020F0502020204030204"/>
                <a:cs typeface="Calibri" panose="020F0502020204030204"/>
                <a:sym typeface="Calibri" panose="020F0502020204030204"/>
              </a:rPr>
            </a:br>
            <a:r>
              <a:rPr lang="en-US" sz="1700" b="0" i="0">
                <a:solidFill>
                  <a:srgbClr val="000000"/>
                </a:solidFill>
                <a:latin typeface="Consolas" panose="020B0609020204030204"/>
                <a:ea typeface="Consolas" panose="020B0609020204030204"/>
                <a:cs typeface="Consolas" panose="020B0609020204030204"/>
                <a:sym typeface="Consolas" panose="020B0609020204030204"/>
              </a:rPr>
              <a:t>  </a:t>
            </a:r>
            <a:r>
              <a:rPr lang="en-US" sz="1700" b="0" i="0">
                <a:solidFill>
                  <a:srgbClr val="0000CD"/>
                </a:solidFill>
                <a:latin typeface="Consolas" panose="020B0609020204030204"/>
                <a:ea typeface="Consolas" panose="020B0609020204030204"/>
                <a:cs typeface="Consolas" panose="020B0609020204030204"/>
                <a:sym typeface="Consolas" panose="020B0609020204030204"/>
              </a:rPr>
              <a:t>print</a:t>
            </a:r>
            <a:r>
              <a:rPr lang="en-US" sz="1700" b="0" i="0">
                <a:solidFill>
                  <a:srgbClr val="000000"/>
                </a:solidFill>
                <a:latin typeface="Consolas" panose="020B0609020204030204"/>
                <a:ea typeface="Consolas" panose="020B0609020204030204"/>
                <a:cs typeface="Consolas" panose="020B0609020204030204"/>
                <a:sym typeface="Consolas" panose="020B0609020204030204"/>
              </a:rPr>
              <a:t>(x)</a:t>
            </a:r>
            <a:endParaRPr sz="17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14" name="Google Shape;514;p48"/>
          <p:cNvSpPr txBox="1"/>
          <p:nvPr/>
        </p:nvSpPr>
        <p:spPr>
          <a:xfrm>
            <a:off x="1361660" y="4776580"/>
            <a:ext cx="4734340" cy="1400383"/>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b="0" i="0">
                <a:solidFill>
                  <a:srgbClr val="000000"/>
                </a:solidFill>
                <a:latin typeface="Consolas" panose="020B0609020204030204"/>
                <a:ea typeface="Consolas" panose="020B0609020204030204"/>
                <a:cs typeface="Consolas" panose="020B0609020204030204"/>
                <a:sym typeface="Consolas" panose="020B0609020204030204"/>
              </a:rPr>
              <a:t>fruits = [</a:t>
            </a:r>
            <a:r>
              <a:rPr lang="en-US" sz="1700" b="0" i="0">
                <a:solidFill>
                  <a:srgbClr val="A52A2A"/>
                </a:solidFill>
                <a:latin typeface="Consolas" panose="020B0609020204030204"/>
                <a:ea typeface="Consolas" panose="020B0609020204030204"/>
                <a:cs typeface="Consolas" panose="020B0609020204030204"/>
                <a:sym typeface="Consolas" panose="020B0609020204030204"/>
              </a:rPr>
              <a:t>"apple"</a:t>
            </a:r>
            <a:r>
              <a:rPr lang="en-US" sz="1700" b="0" i="0">
                <a:solidFill>
                  <a:srgbClr val="000000"/>
                </a:solidFill>
                <a:latin typeface="Consolas" panose="020B0609020204030204"/>
                <a:ea typeface="Consolas" panose="020B0609020204030204"/>
                <a:cs typeface="Consolas" panose="020B0609020204030204"/>
                <a:sym typeface="Consolas" panose="020B0609020204030204"/>
              </a:rPr>
              <a:t>, </a:t>
            </a:r>
            <a:r>
              <a:rPr lang="en-US" sz="1700" b="0" i="0">
                <a:solidFill>
                  <a:srgbClr val="A52A2A"/>
                </a:solidFill>
                <a:latin typeface="Consolas" panose="020B0609020204030204"/>
                <a:ea typeface="Consolas" panose="020B0609020204030204"/>
                <a:cs typeface="Consolas" panose="020B0609020204030204"/>
                <a:sym typeface="Consolas" panose="020B0609020204030204"/>
              </a:rPr>
              <a:t>"banana"</a:t>
            </a:r>
            <a:r>
              <a:rPr lang="en-US" sz="1700" b="0" i="0">
                <a:solidFill>
                  <a:srgbClr val="000000"/>
                </a:solidFill>
                <a:latin typeface="Consolas" panose="020B0609020204030204"/>
                <a:ea typeface="Consolas" panose="020B0609020204030204"/>
                <a:cs typeface="Consolas" panose="020B0609020204030204"/>
                <a:sym typeface="Consolas" panose="020B0609020204030204"/>
              </a:rPr>
              <a:t>, </a:t>
            </a:r>
            <a:r>
              <a:rPr lang="en-US" sz="1700" b="0" i="0">
                <a:solidFill>
                  <a:srgbClr val="A52A2A"/>
                </a:solidFill>
                <a:latin typeface="Consolas" panose="020B0609020204030204"/>
                <a:ea typeface="Consolas" panose="020B0609020204030204"/>
                <a:cs typeface="Consolas" panose="020B0609020204030204"/>
                <a:sym typeface="Consolas" panose="020B0609020204030204"/>
              </a:rPr>
              <a:t>"cherry"</a:t>
            </a:r>
            <a:r>
              <a:rPr lang="en-US" sz="1700" b="0" i="0">
                <a:solidFill>
                  <a:srgbClr val="000000"/>
                </a:solidFill>
                <a:latin typeface="Consolas" panose="020B0609020204030204"/>
                <a:ea typeface="Consolas" panose="020B0609020204030204"/>
                <a:cs typeface="Consolas" panose="020B0609020204030204"/>
                <a:sym typeface="Consolas" panose="020B0609020204030204"/>
              </a:rPr>
              <a:t>]</a:t>
            </a:r>
            <a:br>
              <a:rPr lang="en-US" sz="1700">
                <a:solidFill>
                  <a:schemeClr val="dk1"/>
                </a:solidFill>
                <a:latin typeface="Calibri" panose="020F0502020204030204"/>
                <a:ea typeface="Calibri" panose="020F0502020204030204"/>
                <a:cs typeface="Calibri" panose="020F0502020204030204"/>
                <a:sym typeface="Calibri" panose="020F0502020204030204"/>
              </a:rPr>
            </a:br>
            <a:r>
              <a:rPr lang="en-US" sz="1700" b="0" i="0">
                <a:solidFill>
                  <a:srgbClr val="0000CD"/>
                </a:solidFill>
                <a:latin typeface="Consolas" panose="020B0609020204030204"/>
                <a:ea typeface="Consolas" panose="020B0609020204030204"/>
                <a:cs typeface="Consolas" panose="020B0609020204030204"/>
                <a:sym typeface="Consolas" panose="020B0609020204030204"/>
              </a:rPr>
              <a:t>for</a:t>
            </a:r>
            <a:r>
              <a:rPr lang="en-US" sz="1700" b="0" i="0">
                <a:solidFill>
                  <a:srgbClr val="000000"/>
                </a:solidFill>
                <a:latin typeface="Consolas" panose="020B0609020204030204"/>
                <a:ea typeface="Consolas" panose="020B0609020204030204"/>
                <a:cs typeface="Consolas" panose="020B0609020204030204"/>
                <a:sym typeface="Consolas" panose="020B0609020204030204"/>
              </a:rPr>
              <a:t> x </a:t>
            </a:r>
            <a:r>
              <a:rPr lang="en-US" sz="1700" b="0" i="0">
                <a:solidFill>
                  <a:srgbClr val="0000CD"/>
                </a:solidFill>
                <a:latin typeface="Consolas" panose="020B0609020204030204"/>
                <a:ea typeface="Consolas" panose="020B0609020204030204"/>
                <a:cs typeface="Consolas" panose="020B0609020204030204"/>
                <a:sym typeface="Consolas" panose="020B0609020204030204"/>
              </a:rPr>
              <a:t>in</a:t>
            </a:r>
            <a:r>
              <a:rPr lang="en-US" sz="1700" b="0" i="0">
                <a:solidFill>
                  <a:srgbClr val="000000"/>
                </a:solidFill>
                <a:latin typeface="Consolas" panose="020B0609020204030204"/>
                <a:ea typeface="Consolas" panose="020B0609020204030204"/>
                <a:cs typeface="Consolas" panose="020B0609020204030204"/>
                <a:sym typeface="Consolas" panose="020B0609020204030204"/>
              </a:rPr>
              <a:t> fruits:</a:t>
            </a:r>
            <a:br>
              <a:rPr lang="en-US" sz="1700">
                <a:solidFill>
                  <a:schemeClr val="dk1"/>
                </a:solidFill>
                <a:latin typeface="Calibri" panose="020F0502020204030204"/>
                <a:ea typeface="Calibri" panose="020F0502020204030204"/>
                <a:cs typeface="Calibri" panose="020F0502020204030204"/>
                <a:sym typeface="Calibri" panose="020F0502020204030204"/>
              </a:rPr>
            </a:br>
            <a:r>
              <a:rPr lang="en-US" sz="1700" b="0" i="0">
                <a:solidFill>
                  <a:srgbClr val="000000"/>
                </a:solidFill>
                <a:latin typeface="Consolas" panose="020B0609020204030204"/>
                <a:ea typeface="Consolas" panose="020B0609020204030204"/>
                <a:cs typeface="Consolas" panose="020B0609020204030204"/>
                <a:sym typeface="Consolas" panose="020B0609020204030204"/>
              </a:rPr>
              <a:t>  </a:t>
            </a:r>
            <a:r>
              <a:rPr lang="en-US" sz="1700" b="0" i="0">
                <a:solidFill>
                  <a:srgbClr val="0000CD"/>
                </a:solidFill>
                <a:latin typeface="Consolas" panose="020B0609020204030204"/>
                <a:ea typeface="Consolas" panose="020B0609020204030204"/>
                <a:cs typeface="Consolas" panose="020B0609020204030204"/>
                <a:sym typeface="Consolas" panose="020B0609020204030204"/>
              </a:rPr>
              <a:t>if</a:t>
            </a:r>
            <a:r>
              <a:rPr lang="en-US" sz="1700" b="0" i="0">
                <a:solidFill>
                  <a:srgbClr val="000000"/>
                </a:solidFill>
                <a:latin typeface="Consolas" panose="020B0609020204030204"/>
                <a:ea typeface="Consolas" panose="020B0609020204030204"/>
                <a:cs typeface="Consolas" panose="020B0609020204030204"/>
                <a:sym typeface="Consolas" panose="020B0609020204030204"/>
              </a:rPr>
              <a:t> x == </a:t>
            </a:r>
            <a:r>
              <a:rPr lang="en-US" sz="1700" b="0" i="0">
                <a:solidFill>
                  <a:srgbClr val="A52A2A"/>
                </a:solidFill>
                <a:latin typeface="Consolas" panose="020B0609020204030204"/>
                <a:ea typeface="Consolas" panose="020B0609020204030204"/>
                <a:cs typeface="Consolas" panose="020B0609020204030204"/>
                <a:sym typeface="Consolas" panose="020B0609020204030204"/>
              </a:rPr>
              <a:t>"banana"</a:t>
            </a:r>
            <a:r>
              <a:rPr lang="en-US" sz="1700" b="0" i="0">
                <a:solidFill>
                  <a:srgbClr val="000000"/>
                </a:solidFill>
                <a:latin typeface="Consolas" panose="020B0609020204030204"/>
                <a:ea typeface="Consolas" panose="020B0609020204030204"/>
                <a:cs typeface="Consolas" panose="020B0609020204030204"/>
                <a:sym typeface="Consolas" panose="020B0609020204030204"/>
              </a:rPr>
              <a:t>:</a:t>
            </a:r>
            <a:br>
              <a:rPr lang="en-US" sz="1700">
                <a:solidFill>
                  <a:schemeClr val="dk1"/>
                </a:solidFill>
                <a:latin typeface="Calibri" panose="020F0502020204030204"/>
                <a:ea typeface="Calibri" panose="020F0502020204030204"/>
                <a:cs typeface="Calibri" panose="020F0502020204030204"/>
                <a:sym typeface="Calibri" panose="020F0502020204030204"/>
              </a:rPr>
            </a:br>
            <a:r>
              <a:rPr lang="en-US" sz="1700" b="0" i="0">
                <a:solidFill>
                  <a:srgbClr val="000000"/>
                </a:solidFill>
                <a:latin typeface="Consolas" panose="020B0609020204030204"/>
                <a:ea typeface="Consolas" panose="020B0609020204030204"/>
                <a:cs typeface="Consolas" panose="020B0609020204030204"/>
                <a:sym typeface="Consolas" panose="020B0609020204030204"/>
              </a:rPr>
              <a:t>    </a:t>
            </a:r>
            <a:r>
              <a:rPr lang="en-US" sz="1700" b="0" i="0">
                <a:solidFill>
                  <a:srgbClr val="0000CD"/>
                </a:solidFill>
                <a:latin typeface="Consolas" panose="020B0609020204030204"/>
                <a:ea typeface="Consolas" panose="020B0609020204030204"/>
                <a:cs typeface="Consolas" panose="020B0609020204030204"/>
                <a:sym typeface="Consolas" panose="020B0609020204030204"/>
              </a:rPr>
              <a:t>continue</a:t>
            </a:r>
            <a:br>
              <a:rPr lang="en-US" sz="1700">
                <a:solidFill>
                  <a:schemeClr val="dk1"/>
                </a:solidFill>
                <a:latin typeface="Calibri" panose="020F0502020204030204"/>
                <a:ea typeface="Calibri" panose="020F0502020204030204"/>
                <a:cs typeface="Calibri" panose="020F0502020204030204"/>
                <a:sym typeface="Calibri" panose="020F0502020204030204"/>
              </a:rPr>
            </a:br>
            <a:r>
              <a:rPr lang="en-US" sz="1700" b="0" i="0">
                <a:solidFill>
                  <a:srgbClr val="000000"/>
                </a:solidFill>
                <a:latin typeface="Consolas" panose="020B0609020204030204"/>
                <a:ea typeface="Consolas" panose="020B0609020204030204"/>
                <a:cs typeface="Consolas" panose="020B0609020204030204"/>
                <a:sym typeface="Consolas" panose="020B0609020204030204"/>
              </a:rPr>
              <a:t>  </a:t>
            </a:r>
            <a:r>
              <a:rPr lang="en-US" sz="1700" b="0" i="0">
                <a:solidFill>
                  <a:srgbClr val="0000CD"/>
                </a:solidFill>
                <a:latin typeface="Consolas" panose="020B0609020204030204"/>
                <a:ea typeface="Consolas" panose="020B0609020204030204"/>
                <a:cs typeface="Consolas" panose="020B0609020204030204"/>
                <a:sym typeface="Consolas" panose="020B0609020204030204"/>
              </a:rPr>
              <a:t>print</a:t>
            </a:r>
            <a:r>
              <a:rPr lang="en-US" sz="1700" b="0" i="0">
                <a:solidFill>
                  <a:srgbClr val="000000"/>
                </a:solidFill>
                <a:latin typeface="Consolas" panose="020B0609020204030204"/>
                <a:ea typeface="Consolas" panose="020B0609020204030204"/>
                <a:cs typeface="Consolas" panose="020B0609020204030204"/>
                <a:sym typeface="Consolas" panose="020B0609020204030204"/>
              </a:rPr>
              <a:t>(x)</a:t>
            </a:r>
            <a:endParaRPr sz="17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15" name="Google Shape;515;p48"/>
          <p:cNvSpPr txBox="1"/>
          <p:nvPr/>
        </p:nvSpPr>
        <p:spPr>
          <a:xfrm>
            <a:off x="4678020" y="5253633"/>
            <a:ext cx="115294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a:solidFill>
                  <a:schemeClr val="dk1"/>
                </a:solidFill>
                <a:latin typeface="Consolas" panose="020B0609020204030204"/>
                <a:ea typeface="Consolas" panose="020B0609020204030204"/>
                <a:cs typeface="Consolas" panose="020B0609020204030204"/>
                <a:sym typeface="Consolas" panose="020B0609020204030204"/>
              </a:rPr>
              <a:t>Output:</a:t>
            </a:r>
            <a:endParaRPr lang="en-US" sz="1800" b="1" i="0">
              <a:solidFill>
                <a:schemeClr val="dk1"/>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1800" b="0" i="0">
                <a:solidFill>
                  <a:schemeClr val="dk1"/>
                </a:solidFill>
                <a:latin typeface="Consolas" panose="020B0609020204030204"/>
                <a:ea typeface="Consolas" panose="020B0609020204030204"/>
                <a:cs typeface="Consolas" panose="020B0609020204030204"/>
                <a:sym typeface="Consolas" panose="020B0609020204030204"/>
              </a:rPr>
              <a:t>apple</a:t>
            </a:r>
            <a:br>
              <a:rPr lang="en-US" sz="1800">
                <a:solidFill>
                  <a:schemeClr val="dk1"/>
                </a:solidFill>
                <a:latin typeface="Calibri" panose="020F0502020204030204"/>
                <a:ea typeface="Calibri" panose="020F0502020204030204"/>
                <a:cs typeface="Calibri" panose="020F0502020204030204"/>
                <a:sym typeface="Calibri" panose="020F0502020204030204"/>
              </a:rPr>
            </a:br>
            <a:r>
              <a:rPr lang="en-US" sz="1800" b="0" i="0">
                <a:solidFill>
                  <a:schemeClr val="dk1"/>
                </a:solidFill>
                <a:latin typeface="Consolas" panose="020B0609020204030204"/>
                <a:ea typeface="Consolas" panose="020B0609020204030204"/>
                <a:cs typeface="Consolas" panose="020B0609020204030204"/>
                <a:sym typeface="Consolas" panose="020B0609020204030204"/>
              </a:rPr>
              <a:t>cherry</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519" name="Shape 519"/>
        <p:cNvGrpSpPr/>
        <p:nvPr/>
      </p:nvGrpSpPr>
      <p:grpSpPr>
        <a:xfrm>
          <a:off x="0" y="0"/>
          <a:ext cx="0" cy="0"/>
          <a:chOff x="0" y="0"/>
          <a:chExt cx="0" cy="0"/>
        </a:xfrm>
      </p:grpSpPr>
      <p:sp>
        <p:nvSpPr>
          <p:cNvPr id="520" name="Google Shape;520;p49"/>
          <p:cNvSpPr txBox="1"/>
          <p:nvPr>
            <p:ph type="title"/>
          </p:nvPr>
        </p:nvSpPr>
        <p:spPr>
          <a:xfrm>
            <a:off x="728871" y="338620"/>
            <a:ext cx="10515600" cy="708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Arial Narrow" panose="020B0606020202030204"/>
              <a:buNone/>
            </a:pPr>
            <a:r>
              <a:rPr lang="en-US"/>
              <a:t>MCQs</a:t>
            </a:r>
            <a:endParaRPr lang="en-US"/>
          </a:p>
        </p:txBody>
      </p:sp>
      <p:sp>
        <p:nvSpPr>
          <p:cNvPr id="521" name="Google Shape;521;p49"/>
          <p:cNvSpPr txBox="1"/>
          <p:nvPr>
            <p:ph type="body" idx="1"/>
          </p:nvPr>
        </p:nvSpPr>
        <p:spPr>
          <a:xfrm>
            <a:off x="546652" y="1166191"/>
            <a:ext cx="5307498" cy="5445954"/>
          </a:xfrm>
          <a:prstGeom prst="rect">
            <a:avLst/>
          </a:prstGeom>
          <a:noFill/>
          <a:ln>
            <a:noFill/>
          </a:ln>
        </p:spPr>
        <p:txBody>
          <a:bodyPr spcFirstLastPara="1" wrap="square" lIns="91425" tIns="45700" rIns="91425" bIns="45700" anchor="t" anchorCtr="0">
            <a:noAutofit/>
          </a:bodyPr>
          <a:lstStyle/>
          <a:p>
            <a:pPr marL="514350" lvl="0" indent="-514350" algn="l" rtl="0">
              <a:lnSpc>
                <a:spcPct val="90000"/>
              </a:lnSpc>
              <a:spcBef>
                <a:spcPts val="0"/>
              </a:spcBef>
              <a:spcAft>
                <a:spcPts val="0"/>
              </a:spcAft>
              <a:buClr>
                <a:schemeClr val="dk1"/>
              </a:buClr>
              <a:buSzPts val="2000"/>
              <a:buFont typeface="Calibri" panose="020F0502020204030204"/>
              <a:buAutoNum type="arabicPeriod"/>
            </a:pPr>
            <a:r>
              <a:rPr lang="en-US" sz="2000"/>
              <a:t>A while loop continues to iterate until its condition becomes false.</a:t>
            </a:r>
            <a:endParaRPr lang="en-US" sz="2000"/>
          </a:p>
          <a:p>
            <a:pPr marL="1428750" lvl="2" indent="-514350" algn="l" rtl="0">
              <a:lnSpc>
                <a:spcPct val="90000"/>
              </a:lnSpc>
              <a:spcBef>
                <a:spcPts val="500"/>
              </a:spcBef>
              <a:spcAft>
                <a:spcPts val="0"/>
              </a:spcAft>
              <a:buClr>
                <a:schemeClr val="dk1"/>
              </a:buClr>
              <a:buSzPts val="1800"/>
              <a:buFont typeface="Calibri" panose="020F0502020204030204"/>
              <a:buAutoNum type="alphaLcParenR"/>
            </a:pPr>
            <a:r>
              <a:rPr lang="en-US" sz="1800"/>
              <a:t>TRUE</a:t>
            </a:r>
            <a:endParaRPr lang="en-US" sz="1800"/>
          </a:p>
          <a:p>
            <a:pPr marL="1428750" lvl="2" indent="-514350" algn="l" rtl="0">
              <a:lnSpc>
                <a:spcPct val="90000"/>
              </a:lnSpc>
              <a:spcBef>
                <a:spcPts val="500"/>
              </a:spcBef>
              <a:spcAft>
                <a:spcPts val="0"/>
              </a:spcAft>
              <a:buClr>
                <a:schemeClr val="dk1"/>
              </a:buClr>
              <a:buSzPts val="1800"/>
              <a:buFont typeface="Calibri" panose="020F0502020204030204"/>
              <a:buAutoNum type="alphaLcParenR"/>
            </a:pPr>
            <a:r>
              <a:rPr lang="en-US" sz="1800"/>
              <a:t>FALSE</a:t>
            </a:r>
            <a:endParaRPr lang="en-US" sz="1800"/>
          </a:p>
          <a:p>
            <a:pPr marL="514350" lvl="0" indent="-514350" algn="l" rtl="0">
              <a:lnSpc>
                <a:spcPct val="90000"/>
              </a:lnSpc>
              <a:spcBef>
                <a:spcPts val="1000"/>
              </a:spcBef>
              <a:spcAft>
                <a:spcPts val="0"/>
              </a:spcAft>
              <a:buClr>
                <a:schemeClr val="dk1"/>
              </a:buClr>
              <a:buSzPts val="2000"/>
              <a:buFont typeface="Calibri" panose="020F0502020204030204"/>
              <a:buAutoNum type="arabicPeriod"/>
            </a:pPr>
            <a:r>
              <a:rPr lang="en-US" sz="2000"/>
              <a:t>A while loop executes zero or more times.</a:t>
            </a:r>
            <a:endParaRPr lang="en-US" sz="2000"/>
          </a:p>
          <a:p>
            <a:pPr marL="1428750" lvl="2" indent="-514350" algn="l" rtl="0">
              <a:lnSpc>
                <a:spcPct val="90000"/>
              </a:lnSpc>
              <a:spcBef>
                <a:spcPts val="500"/>
              </a:spcBef>
              <a:spcAft>
                <a:spcPts val="0"/>
              </a:spcAft>
              <a:buClr>
                <a:schemeClr val="dk1"/>
              </a:buClr>
              <a:buSzPts val="1800"/>
              <a:buFont typeface="Calibri" panose="020F0502020204030204"/>
              <a:buAutoNum type="alphaLcParenR"/>
            </a:pPr>
            <a:r>
              <a:rPr lang="en-US" sz="1800"/>
              <a:t>TRUE</a:t>
            </a:r>
            <a:endParaRPr lang="en-US" sz="1800"/>
          </a:p>
          <a:p>
            <a:pPr marL="1428750" lvl="2" indent="-514350" algn="l" rtl="0">
              <a:lnSpc>
                <a:spcPct val="90000"/>
              </a:lnSpc>
              <a:spcBef>
                <a:spcPts val="500"/>
              </a:spcBef>
              <a:spcAft>
                <a:spcPts val="0"/>
              </a:spcAft>
              <a:buClr>
                <a:schemeClr val="dk1"/>
              </a:buClr>
              <a:buSzPts val="1800"/>
              <a:buFont typeface="Calibri" panose="020F0502020204030204"/>
              <a:buAutoNum type="alphaLcParenR"/>
            </a:pPr>
            <a:r>
              <a:rPr lang="en-US" sz="1800"/>
              <a:t>FALSE</a:t>
            </a:r>
            <a:endParaRPr lang="en-US" sz="1800"/>
          </a:p>
          <a:p>
            <a:pPr marL="514350" lvl="0" indent="-514350" algn="l" rtl="0">
              <a:lnSpc>
                <a:spcPct val="90000"/>
              </a:lnSpc>
              <a:spcBef>
                <a:spcPts val="1000"/>
              </a:spcBef>
              <a:spcAft>
                <a:spcPts val="0"/>
              </a:spcAft>
              <a:buClr>
                <a:schemeClr val="dk1"/>
              </a:buClr>
              <a:buSzPts val="2000"/>
              <a:buFont typeface="Calibri" panose="020F0502020204030204"/>
              <a:buAutoNum type="arabicPeriod"/>
            </a:pPr>
            <a:r>
              <a:rPr lang="en-US" sz="2000"/>
              <a:t>All iteration can be achieved by a while loop.</a:t>
            </a:r>
            <a:endParaRPr lang="en-US" sz="2000"/>
          </a:p>
          <a:p>
            <a:pPr marL="1428750" lvl="2" indent="-514350" algn="l" rtl="0">
              <a:lnSpc>
                <a:spcPct val="90000"/>
              </a:lnSpc>
              <a:spcBef>
                <a:spcPts val="500"/>
              </a:spcBef>
              <a:spcAft>
                <a:spcPts val="0"/>
              </a:spcAft>
              <a:buClr>
                <a:schemeClr val="dk1"/>
              </a:buClr>
              <a:buSzPts val="1800"/>
              <a:buFont typeface="Calibri" panose="020F0502020204030204"/>
              <a:buAutoNum type="alphaLcParenR"/>
            </a:pPr>
            <a:r>
              <a:rPr lang="en-US" sz="1800"/>
              <a:t>TRUE</a:t>
            </a:r>
            <a:endParaRPr lang="en-US" sz="1800"/>
          </a:p>
          <a:p>
            <a:pPr marL="1428750" lvl="2" indent="-514350" algn="l" rtl="0">
              <a:lnSpc>
                <a:spcPct val="90000"/>
              </a:lnSpc>
              <a:spcBef>
                <a:spcPts val="500"/>
              </a:spcBef>
              <a:spcAft>
                <a:spcPts val="0"/>
              </a:spcAft>
              <a:buClr>
                <a:schemeClr val="dk1"/>
              </a:buClr>
              <a:buSzPts val="1800"/>
              <a:buFont typeface="Calibri" panose="020F0502020204030204"/>
              <a:buAutoNum type="alphaLcParenR"/>
            </a:pPr>
            <a:r>
              <a:rPr lang="en-US" sz="1800"/>
              <a:t>FALSE</a:t>
            </a:r>
            <a:endParaRPr lang="en-US" sz="1800"/>
          </a:p>
          <a:p>
            <a:pPr marL="514350" lvl="0" indent="-514350" algn="l" rtl="0">
              <a:lnSpc>
                <a:spcPct val="90000"/>
              </a:lnSpc>
              <a:spcBef>
                <a:spcPts val="1000"/>
              </a:spcBef>
              <a:spcAft>
                <a:spcPts val="0"/>
              </a:spcAft>
              <a:buClr>
                <a:schemeClr val="dk1"/>
              </a:buClr>
              <a:buSzPts val="2000"/>
              <a:buFont typeface="Calibri" panose="020F0502020204030204"/>
              <a:buAutoNum type="arabicPeriod"/>
            </a:pPr>
            <a:r>
              <a:rPr lang="en-US" sz="2000"/>
              <a:t>An infinite loop is an iterative control structures that, </a:t>
            </a:r>
            <a:endParaRPr lang="en-US" sz="2000"/>
          </a:p>
          <a:p>
            <a:pPr marL="971550" lvl="1" indent="-514350" algn="l" rtl="0">
              <a:lnSpc>
                <a:spcPct val="90000"/>
              </a:lnSpc>
              <a:spcBef>
                <a:spcPts val="500"/>
              </a:spcBef>
              <a:spcAft>
                <a:spcPts val="0"/>
              </a:spcAft>
              <a:buClr>
                <a:schemeClr val="dk1"/>
              </a:buClr>
              <a:buSzPts val="1800"/>
              <a:buFont typeface="Calibri" panose="020F0502020204030204"/>
              <a:buAutoNum type="alphaLcParenR"/>
            </a:pPr>
            <a:r>
              <a:rPr lang="en-US" sz="1800"/>
              <a:t>Loops forever and must be forced to terminate </a:t>
            </a:r>
            <a:endParaRPr lang="en-US" sz="1800"/>
          </a:p>
          <a:p>
            <a:pPr marL="971550" lvl="1" indent="-514350" algn="l" rtl="0">
              <a:lnSpc>
                <a:spcPct val="90000"/>
              </a:lnSpc>
              <a:spcBef>
                <a:spcPts val="500"/>
              </a:spcBef>
              <a:spcAft>
                <a:spcPts val="0"/>
              </a:spcAft>
              <a:buClr>
                <a:schemeClr val="dk1"/>
              </a:buClr>
              <a:buSzPts val="1800"/>
              <a:buFont typeface="Calibri" panose="020F0502020204030204"/>
              <a:buAutoNum type="alphaLcParenR"/>
            </a:pPr>
            <a:r>
              <a:rPr lang="en-US" sz="1800"/>
              <a:t>Loops until the program terminates with a system error </a:t>
            </a:r>
            <a:endParaRPr lang="en-US" sz="1800"/>
          </a:p>
          <a:p>
            <a:pPr marL="971550" lvl="1" indent="-514350" algn="l" rtl="0">
              <a:lnSpc>
                <a:spcPct val="90000"/>
              </a:lnSpc>
              <a:spcBef>
                <a:spcPts val="500"/>
              </a:spcBef>
              <a:spcAft>
                <a:spcPts val="0"/>
              </a:spcAft>
              <a:buClr>
                <a:schemeClr val="dk1"/>
              </a:buClr>
              <a:buSzPts val="1800"/>
              <a:buFont typeface="Calibri" panose="020F0502020204030204"/>
              <a:buAutoNum type="alphaLcParenR"/>
            </a:pPr>
            <a:r>
              <a:rPr lang="en-US" sz="1800"/>
              <a:t>Both of the above </a:t>
            </a:r>
            <a:endParaRPr lang="en-US" sz="1800"/>
          </a:p>
        </p:txBody>
      </p:sp>
      <p:sp>
        <p:nvSpPr>
          <p:cNvPr id="522" name="Google Shape;522;p49"/>
          <p:cNvSpPr txBox="1"/>
          <p:nvPr>
            <p:ph type="body" idx="2"/>
          </p:nvPr>
        </p:nvSpPr>
        <p:spPr>
          <a:xfrm>
            <a:off x="6337850" y="1245704"/>
            <a:ext cx="5307498" cy="5247170"/>
          </a:xfrm>
          <a:prstGeom prst="rect">
            <a:avLst/>
          </a:prstGeom>
          <a:noFill/>
          <a:ln>
            <a:noFill/>
          </a:ln>
        </p:spPr>
        <p:txBody>
          <a:bodyPr spcFirstLastPara="1" wrap="square" lIns="91425" tIns="45700" rIns="91425" bIns="45700" anchor="t" anchorCtr="0">
            <a:noAutofit/>
          </a:bodyPr>
          <a:lstStyle/>
          <a:p>
            <a:pPr marL="514350" lvl="0" indent="-514350" algn="l" rtl="0">
              <a:lnSpc>
                <a:spcPct val="90000"/>
              </a:lnSpc>
              <a:spcBef>
                <a:spcPts val="0"/>
              </a:spcBef>
              <a:spcAft>
                <a:spcPts val="0"/>
              </a:spcAft>
              <a:buClr>
                <a:schemeClr val="dk1"/>
              </a:buClr>
              <a:buSzPts val="2000"/>
              <a:buFont typeface="Calibri" panose="020F0502020204030204"/>
              <a:buAutoNum type="arabicPeriod" startAt="5"/>
            </a:pPr>
            <a:r>
              <a:rPr lang="en-US" sz="2000"/>
              <a:t>The terms definite loop and indefinite loop are used to indicate whether, </a:t>
            </a:r>
            <a:endParaRPr lang="en-US" sz="2000"/>
          </a:p>
          <a:p>
            <a:pPr marL="971550" lvl="1" indent="-514350" algn="l" rtl="0">
              <a:lnSpc>
                <a:spcPct val="90000"/>
              </a:lnSpc>
              <a:spcBef>
                <a:spcPts val="500"/>
              </a:spcBef>
              <a:spcAft>
                <a:spcPts val="0"/>
              </a:spcAft>
              <a:buClr>
                <a:schemeClr val="dk1"/>
              </a:buClr>
              <a:buSzPts val="2000"/>
              <a:buFont typeface="Calibri" panose="020F0502020204030204"/>
              <a:buAutoNum type="alphaLcParenR"/>
            </a:pPr>
            <a:r>
              <a:rPr lang="en-US" sz="2000"/>
              <a:t>A given loop executes at least once </a:t>
            </a:r>
            <a:endParaRPr lang="en-US" sz="2000"/>
          </a:p>
          <a:p>
            <a:pPr marL="971550" lvl="1" indent="-514350" algn="l" rtl="0">
              <a:lnSpc>
                <a:spcPct val="90000"/>
              </a:lnSpc>
              <a:spcBef>
                <a:spcPts val="500"/>
              </a:spcBef>
              <a:spcAft>
                <a:spcPts val="0"/>
              </a:spcAft>
              <a:buClr>
                <a:schemeClr val="dk1"/>
              </a:buClr>
              <a:buSzPts val="2000"/>
              <a:buFont typeface="Calibri" panose="020F0502020204030204"/>
              <a:buAutoNum type="alphaLcParenR"/>
            </a:pPr>
            <a:r>
              <a:rPr lang="en-US" sz="2000"/>
              <a:t>The number of times that a loop is executed can be determined before the loop is executed. </a:t>
            </a:r>
            <a:endParaRPr lang="en-US" sz="2000"/>
          </a:p>
          <a:p>
            <a:pPr marL="971550" lvl="1" indent="-514350" algn="l" rtl="0">
              <a:lnSpc>
                <a:spcPct val="90000"/>
              </a:lnSpc>
              <a:spcBef>
                <a:spcPts val="500"/>
              </a:spcBef>
              <a:spcAft>
                <a:spcPts val="0"/>
              </a:spcAft>
              <a:buClr>
                <a:schemeClr val="dk1"/>
              </a:buClr>
              <a:buSzPts val="2000"/>
              <a:buFont typeface="Calibri" panose="020F0502020204030204"/>
              <a:buAutoNum type="alphaLcParenR"/>
            </a:pPr>
            <a:r>
              <a:rPr lang="en-US" sz="2000"/>
              <a:t>Both of the above</a:t>
            </a:r>
            <a:endParaRPr lang="en-US" sz="2000"/>
          </a:p>
          <a:p>
            <a:pPr marL="514350" lvl="0" indent="-387350" algn="l" rtl="0">
              <a:lnSpc>
                <a:spcPct val="90000"/>
              </a:lnSpc>
              <a:spcBef>
                <a:spcPts val="1000"/>
              </a:spcBef>
              <a:spcAft>
                <a:spcPts val="0"/>
              </a:spcAft>
              <a:buClr>
                <a:schemeClr val="dk1"/>
              </a:buClr>
              <a:buSzPts val="2000"/>
              <a:buFont typeface="Calibri" panose="020F0502020204030204"/>
              <a:buNone/>
            </a:pPr>
            <a:endParaRPr sz="2000"/>
          </a:p>
          <a:p>
            <a:pPr marL="514350" lvl="0" indent="-514350" algn="l" rtl="0">
              <a:lnSpc>
                <a:spcPct val="90000"/>
              </a:lnSpc>
              <a:spcBef>
                <a:spcPts val="1000"/>
              </a:spcBef>
              <a:spcAft>
                <a:spcPts val="0"/>
              </a:spcAft>
              <a:buClr>
                <a:schemeClr val="dk1"/>
              </a:buClr>
              <a:buSzPts val="2000"/>
              <a:buFont typeface="Calibri" panose="020F0502020204030204"/>
              <a:buAutoNum type="arabicPeriod" startAt="5"/>
            </a:pPr>
            <a:r>
              <a:rPr lang="en-US" sz="2000"/>
              <a:t>A Boolean flag is, </a:t>
            </a:r>
            <a:endParaRPr lang="en-US" sz="2000"/>
          </a:p>
          <a:p>
            <a:pPr marL="800100" lvl="1" indent="-342900" algn="l" rtl="0">
              <a:lnSpc>
                <a:spcPct val="90000"/>
              </a:lnSpc>
              <a:spcBef>
                <a:spcPts val="500"/>
              </a:spcBef>
              <a:spcAft>
                <a:spcPts val="0"/>
              </a:spcAft>
              <a:buClr>
                <a:schemeClr val="dk1"/>
              </a:buClr>
              <a:buSzPts val="2000"/>
              <a:buFont typeface="Calibri" panose="020F0502020204030204"/>
              <a:buAutoNum type="alphaLcParenR"/>
            </a:pPr>
            <a:r>
              <a:rPr lang="en-US" sz="2000"/>
              <a:t>A variable </a:t>
            </a:r>
            <a:endParaRPr lang="en-US" sz="2000"/>
          </a:p>
          <a:p>
            <a:pPr marL="800100" lvl="1" indent="-342900" algn="l" rtl="0">
              <a:lnSpc>
                <a:spcPct val="90000"/>
              </a:lnSpc>
              <a:spcBef>
                <a:spcPts val="500"/>
              </a:spcBef>
              <a:spcAft>
                <a:spcPts val="0"/>
              </a:spcAft>
              <a:buClr>
                <a:schemeClr val="dk1"/>
              </a:buClr>
              <a:buSzPts val="2000"/>
              <a:buFont typeface="Calibri" panose="020F0502020204030204"/>
              <a:buAutoNum type="alphaLcParenR"/>
            </a:pPr>
            <a:r>
              <a:rPr lang="en-US" sz="2000"/>
              <a:t>Has the value True or False</a:t>
            </a:r>
            <a:endParaRPr lang="en-US" sz="2000"/>
          </a:p>
          <a:p>
            <a:pPr marL="800100" lvl="1" indent="-342900" algn="l" rtl="0">
              <a:lnSpc>
                <a:spcPct val="90000"/>
              </a:lnSpc>
              <a:spcBef>
                <a:spcPts val="500"/>
              </a:spcBef>
              <a:spcAft>
                <a:spcPts val="0"/>
              </a:spcAft>
              <a:buClr>
                <a:schemeClr val="dk1"/>
              </a:buClr>
              <a:buSzPts val="2000"/>
              <a:buFont typeface="Calibri" panose="020F0502020204030204"/>
              <a:buAutoNum type="alphaLcParenR"/>
            </a:pPr>
            <a:r>
              <a:rPr lang="en-US" sz="2000"/>
              <a:t>Is used as a condition for control statements </a:t>
            </a:r>
            <a:endParaRPr lang="en-US" sz="2000"/>
          </a:p>
          <a:p>
            <a:pPr marL="800100" lvl="1" indent="-342900" algn="l" rtl="0">
              <a:lnSpc>
                <a:spcPct val="90000"/>
              </a:lnSpc>
              <a:spcBef>
                <a:spcPts val="500"/>
              </a:spcBef>
              <a:spcAft>
                <a:spcPts val="0"/>
              </a:spcAft>
              <a:buClr>
                <a:schemeClr val="dk1"/>
              </a:buClr>
              <a:buSzPts val="2000"/>
              <a:buFont typeface="Calibri" panose="020F0502020204030204"/>
              <a:buAutoNum type="alphaLcParenR"/>
            </a:pPr>
            <a:r>
              <a:rPr lang="en-US" sz="2000"/>
              <a:t>All of the above </a:t>
            </a:r>
            <a:endParaRPr sz="2000"/>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41" name="Shape 141"/>
        <p:cNvGrpSpPr/>
        <p:nvPr/>
      </p:nvGrpSpPr>
      <p:grpSpPr>
        <a:xfrm>
          <a:off x="0" y="0"/>
          <a:ext cx="0" cy="0"/>
          <a:chOff x="0" y="0"/>
          <a:chExt cx="0" cy="0"/>
        </a:xfrm>
      </p:grpSpPr>
      <p:sp>
        <p:nvSpPr>
          <p:cNvPr id="142" name="Google Shape;142;p5"/>
          <p:cNvSpPr txBox="1"/>
          <p:nvPr>
            <p:ph type="title"/>
          </p:nvPr>
        </p:nvSpPr>
        <p:spPr>
          <a:xfrm>
            <a:off x="732123" y="823493"/>
            <a:ext cx="6422849" cy="139035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Arial Narrow" panose="020B0606020202030204"/>
              <a:buNone/>
            </a:pPr>
            <a:r>
              <a:rPr lang="en-US"/>
              <a:t>If Statement</a:t>
            </a:r>
            <a:br>
              <a:rPr lang="en-US"/>
            </a:br>
            <a:r>
              <a:rPr lang="en-US" sz="1800"/>
              <a:t>It is a selection control statement based on the</a:t>
            </a:r>
            <a:br>
              <a:rPr lang="en-US" sz="1800"/>
            </a:br>
            <a:r>
              <a:rPr lang="en-US" sz="1800"/>
              <a:t>value of a given Boolean expression</a:t>
            </a:r>
            <a:endParaRPr sz="1800"/>
          </a:p>
        </p:txBody>
      </p:sp>
      <p:sp>
        <p:nvSpPr>
          <p:cNvPr id="143" name="Google Shape;143;p5"/>
          <p:cNvSpPr/>
          <p:nvPr/>
        </p:nvSpPr>
        <p:spPr>
          <a:xfrm>
            <a:off x="732124" y="3102725"/>
            <a:ext cx="6422848" cy="527670"/>
          </a:xfrm>
          <a:custGeom>
            <a:avLst/>
            <a:gdLst/>
            <a:ahLst/>
            <a:cxnLst/>
            <a:rect l="l" t="t" r="r" b="b"/>
            <a:pathLst>
              <a:path w="6422848" h="527670" extrusionOk="0">
                <a:moveTo>
                  <a:pt x="0" y="87947"/>
                </a:moveTo>
                <a:cubicBezTo>
                  <a:pt x="0" y="39375"/>
                  <a:pt x="39375" y="0"/>
                  <a:pt x="87947" y="0"/>
                </a:cubicBezTo>
                <a:lnTo>
                  <a:pt x="6334901" y="0"/>
                </a:lnTo>
                <a:cubicBezTo>
                  <a:pt x="6383473" y="0"/>
                  <a:pt x="6422848" y="39375"/>
                  <a:pt x="6422848" y="87947"/>
                </a:cubicBezTo>
                <a:lnTo>
                  <a:pt x="6422848" y="439723"/>
                </a:lnTo>
                <a:cubicBezTo>
                  <a:pt x="6422848" y="488295"/>
                  <a:pt x="6383473" y="527670"/>
                  <a:pt x="6334901" y="527670"/>
                </a:cubicBezTo>
                <a:lnTo>
                  <a:pt x="87947" y="527670"/>
                </a:lnTo>
                <a:cubicBezTo>
                  <a:pt x="39375" y="527670"/>
                  <a:pt x="0" y="488295"/>
                  <a:pt x="0" y="439723"/>
                </a:cubicBezTo>
                <a:lnTo>
                  <a:pt x="0" y="87947"/>
                </a:lnTo>
                <a:close/>
              </a:path>
            </a:pathLst>
          </a:custGeom>
          <a:solidFill>
            <a:srgbClr val="599BD5"/>
          </a:solidFill>
          <a:ln w="12700" cap="flat" cmpd="sng">
            <a:solidFill>
              <a:schemeClr val="lt1"/>
            </a:solidFill>
            <a:prstDash val="solid"/>
            <a:miter lim="800000"/>
            <a:headEnd type="none" w="sm" len="sm"/>
            <a:tailEnd type="none" w="sm" len="sm"/>
          </a:ln>
        </p:spPr>
        <p:txBody>
          <a:bodyPr spcFirstLastPara="1" wrap="square" lIns="109575" tIns="109575" rIns="109575" bIns="109575" anchor="ctr" anchorCtr="0">
            <a:noAutofit/>
          </a:bodyPr>
          <a:lstStyle/>
          <a:p>
            <a:pPr marL="0" marR="0" lvl="0" indent="0" algn="l" rtl="0">
              <a:lnSpc>
                <a:spcPct val="90000"/>
              </a:lnSpc>
              <a:spcBef>
                <a:spcPts val="0"/>
              </a:spcBef>
              <a:spcAft>
                <a:spcPts val="0"/>
              </a:spcAft>
              <a:buClr>
                <a:schemeClr val="lt1"/>
              </a:buClr>
              <a:buSzPts val="2200"/>
              <a:buFont typeface="Calibri" panose="020F0502020204030204"/>
              <a:buNone/>
            </a:pPr>
            <a:r>
              <a:rPr lang="en-US" sz="2200">
                <a:solidFill>
                  <a:schemeClr val="lt1"/>
                </a:solidFill>
                <a:latin typeface="Calibri" panose="020F0502020204030204"/>
                <a:ea typeface="Calibri" panose="020F0502020204030204"/>
                <a:cs typeface="Calibri" panose="020F0502020204030204"/>
                <a:sym typeface="Calibri" panose="020F0502020204030204"/>
              </a:rPr>
              <a:t>if statement in python takes an expression with it. </a:t>
            </a:r>
            <a:endParaRPr sz="22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4" name="Google Shape;144;p5"/>
          <p:cNvSpPr/>
          <p:nvPr/>
        </p:nvSpPr>
        <p:spPr>
          <a:xfrm>
            <a:off x="732124" y="3693756"/>
            <a:ext cx="6422848" cy="527670"/>
          </a:xfrm>
          <a:custGeom>
            <a:avLst/>
            <a:gdLst/>
            <a:ahLst/>
            <a:cxnLst/>
            <a:rect l="l" t="t" r="r" b="b"/>
            <a:pathLst>
              <a:path w="6422848" h="527670" extrusionOk="0">
                <a:moveTo>
                  <a:pt x="0" y="87947"/>
                </a:moveTo>
                <a:cubicBezTo>
                  <a:pt x="0" y="39375"/>
                  <a:pt x="39375" y="0"/>
                  <a:pt x="87947" y="0"/>
                </a:cubicBezTo>
                <a:lnTo>
                  <a:pt x="6334901" y="0"/>
                </a:lnTo>
                <a:cubicBezTo>
                  <a:pt x="6383473" y="0"/>
                  <a:pt x="6422848" y="39375"/>
                  <a:pt x="6422848" y="87947"/>
                </a:cubicBezTo>
                <a:lnTo>
                  <a:pt x="6422848" y="439723"/>
                </a:lnTo>
                <a:cubicBezTo>
                  <a:pt x="6422848" y="488295"/>
                  <a:pt x="6383473" y="527670"/>
                  <a:pt x="6334901" y="527670"/>
                </a:cubicBezTo>
                <a:lnTo>
                  <a:pt x="87947" y="527670"/>
                </a:lnTo>
                <a:cubicBezTo>
                  <a:pt x="39375" y="527670"/>
                  <a:pt x="0" y="488295"/>
                  <a:pt x="0" y="439723"/>
                </a:cubicBezTo>
                <a:lnTo>
                  <a:pt x="0" y="87947"/>
                </a:lnTo>
                <a:close/>
              </a:path>
            </a:pathLst>
          </a:custGeom>
          <a:solidFill>
            <a:srgbClr val="50C9B6"/>
          </a:solidFill>
          <a:ln w="12700" cap="flat" cmpd="sng">
            <a:solidFill>
              <a:schemeClr val="lt1"/>
            </a:solidFill>
            <a:prstDash val="solid"/>
            <a:miter lim="800000"/>
            <a:headEnd type="none" w="sm" len="sm"/>
            <a:tailEnd type="none" w="sm" len="sm"/>
          </a:ln>
        </p:spPr>
        <p:txBody>
          <a:bodyPr spcFirstLastPara="1" wrap="square" lIns="109575" tIns="109575" rIns="109575" bIns="109575" anchor="ctr" anchorCtr="0">
            <a:noAutofit/>
          </a:bodyPr>
          <a:lstStyle/>
          <a:p>
            <a:pPr marL="0" marR="0" lvl="0" indent="0" algn="l" rtl="0">
              <a:lnSpc>
                <a:spcPct val="90000"/>
              </a:lnSpc>
              <a:spcBef>
                <a:spcPts val="0"/>
              </a:spcBef>
              <a:spcAft>
                <a:spcPts val="0"/>
              </a:spcAft>
              <a:buClr>
                <a:schemeClr val="lt1"/>
              </a:buClr>
              <a:buSzPts val="2200"/>
              <a:buFont typeface="Calibri" panose="020F0502020204030204"/>
              <a:buNone/>
            </a:pPr>
            <a:r>
              <a:rPr lang="en-US" sz="2200">
                <a:solidFill>
                  <a:schemeClr val="lt1"/>
                </a:solidFill>
                <a:latin typeface="Calibri" panose="020F0502020204030204"/>
                <a:ea typeface="Calibri" panose="020F0502020204030204"/>
                <a:cs typeface="Calibri" panose="020F0502020204030204"/>
                <a:sym typeface="Calibri" panose="020F0502020204030204"/>
              </a:rPr>
              <a:t>If the expression results to </a:t>
            </a:r>
            <a:r>
              <a:rPr lang="en-US" sz="2200">
                <a:solidFill>
                  <a:srgbClr val="C00000"/>
                </a:solidFill>
                <a:latin typeface="Calibri" panose="020F0502020204030204"/>
                <a:ea typeface="Calibri" panose="020F0502020204030204"/>
                <a:cs typeface="Calibri" panose="020F0502020204030204"/>
                <a:sym typeface="Calibri" panose="020F0502020204030204"/>
              </a:rPr>
              <a:t>True</a:t>
            </a:r>
            <a:endParaRPr sz="2200">
              <a:solidFill>
                <a:srgbClr val="C00000"/>
              </a:solidFill>
              <a:latin typeface="Calibri" panose="020F0502020204030204"/>
              <a:ea typeface="Calibri" panose="020F0502020204030204"/>
              <a:cs typeface="Calibri" panose="020F0502020204030204"/>
              <a:sym typeface="Calibri" panose="020F0502020204030204"/>
            </a:endParaRPr>
          </a:p>
        </p:txBody>
      </p:sp>
      <p:sp>
        <p:nvSpPr>
          <p:cNvPr id="145" name="Google Shape;145;p5"/>
          <p:cNvSpPr/>
          <p:nvPr/>
        </p:nvSpPr>
        <p:spPr>
          <a:xfrm>
            <a:off x="732124" y="4221426"/>
            <a:ext cx="6422848" cy="364320"/>
          </a:xfrm>
          <a:custGeom>
            <a:avLst/>
            <a:gdLst/>
            <a:ahLst/>
            <a:cxnLst/>
            <a:rect l="l" t="t" r="r" b="b"/>
            <a:pathLst>
              <a:path w="6422848" h="364320" extrusionOk="0">
                <a:moveTo>
                  <a:pt x="0" y="0"/>
                </a:moveTo>
                <a:lnTo>
                  <a:pt x="6422848" y="0"/>
                </a:lnTo>
                <a:lnTo>
                  <a:pt x="6422848" y="364320"/>
                </a:lnTo>
                <a:lnTo>
                  <a:pt x="0" y="364320"/>
                </a:lnTo>
                <a:lnTo>
                  <a:pt x="0" y="0"/>
                </a:lnTo>
                <a:close/>
              </a:path>
            </a:pathLst>
          </a:custGeom>
          <a:noFill/>
          <a:ln>
            <a:noFill/>
          </a:ln>
        </p:spPr>
        <p:txBody>
          <a:bodyPr spcFirstLastPara="1" wrap="square" lIns="203925" tIns="27925" rIns="156450" bIns="27925" anchor="t" anchorCtr="0">
            <a:noAutofit/>
          </a:bodyPr>
          <a:lstStyle/>
          <a:p>
            <a:pPr marL="171450" marR="0" lvl="1" indent="-171450" algn="l" rtl="0">
              <a:lnSpc>
                <a:spcPct val="90000"/>
              </a:lnSpc>
              <a:spcBef>
                <a:spcPts val="0"/>
              </a:spcBef>
              <a:spcAft>
                <a:spcPts val="0"/>
              </a:spcAft>
              <a:buClr>
                <a:schemeClr val="dk1"/>
              </a:buClr>
              <a:buSzPts val="1700"/>
              <a:buFont typeface="Calibri" panose="020F0502020204030204"/>
              <a:buChar char="•"/>
            </a:pPr>
            <a:r>
              <a:rPr lang="en-US" sz="1700" b="0" i="0" u="none" strike="noStrike" cap="none">
                <a:solidFill>
                  <a:schemeClr val="dk1"/>
                </a:solidFill>
                <a:latin typeface="Calibri" panose="020F0502020204030204"/>
                <a:ea typeface="Calibri" panose="020F0502020204030204"/>
                <a:cs typeface="Calibri" panose="020F0502020204030204"/>
                <a:sym typeface="Calibri" panose="020F0502020204030204"/>
              </a:rPr>
              <a:t>then the block of statements under it is executed. </a:t>
            </a:r>
            <a:endParaRPr sz="17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6" name="Google Shape;146;p5"/>
          <p:cNvSpPr/>
          <p:nvPr/>
        </p:nvSpPr>
        <p:spPr>
          <a:xfrm>
            <a:off x="732124" y="4585746"/>
            <a:ext cx="6422848" cy="527670"/>
          </a:xfrm>
          <a:custGeom>
            <a:avLst/>
            <a:gdLst/>
            <a:ahLst/>
            <a:cxnLst/>
            <a:rect l="l" t="t" r="r" b="b"/>
            <a:pathLst>
              <a:path w="6422848" h="527670" extrusionOk="0">
                <a:moveTo>
                  <a:pt x="0" y="87947"/>
                </a:moveTo>
                <a:cubicBezTo>
                  <a:pt x="0" y="39375"/>
                  <a:pt x="39375" y="0"/>
                  <a:pt x="87947" y="0"/>
                </a:cubicBezTo>
                <a:lnTo>
                  <a:pt x="6334901" y="0"/>
                </a:lnTo>
                <a:cubicBezTo>
                  <a:pt x="6383473" y="0"/>
                  <a:pt x="6422848" y="39375"/>
                  <a:pt x="6422848" y="87947"/>
                </a:cubicBezTo>
                <a:lnTo>
                  <a:pt x="6422848" y="439723"/>
                </a:lnTo>
                <a:cubicBezTo>
                  <a:pt x="6422848" y="488295"/>
                  <a:pt x="6383473" y="527670"/>
                  <a:pt x="6334901" y="527670"/>
                </a:cubicBezTo>
                <a:lnTo>
                  <a:pt x="87947" y="527670"/>
                </a:lnTo>
                <a:cubicBezTo>
                  <a:pt x="39375" y="527670"/>
                  <a:pt x="0" y="488295"/>
                  <a:pt x="0" y="439723"/>
                </a:cubicBezTo>
                <a:lnTo>
                  <a:pt x="0" y="87947"/>
                </a:lnTo>
                <a:close/>
              </a:path>
            </a:pathLst>
          </a:custGeom>
          <a:solidFill>
            <a:srgbClr val="48BD62"/>
          </a:solidFill>
          <a:ln w="12700" cap="flat" cmpd="sng">
            <a:solidFill>
              <a:schemeClr val="lt1"/>
            </a:solidFill>
            <a:prstDash val="solid"/>
            <a:miter lim="800000"/>
            <a:headEnd type="none" w="sm" len="sm"/>
            <a:tailEnd type="none" w="sm" len="sm"/>
          </a:ln>
        </p:spPr>
        <p:txBody>
          <a:bodyPr spcFirstLastPara="1" wrap="square" lIns="109575" tIns="109575" rIns="109575" bIns="109575" anchor="ctr" anchorCtr="0">
            <a:noAutofit/>
          </a:bodyPr>
          <a:lstStyle/>
          <a:p>
            <a:pPr marL="0" marR="0" lvl="0" indent="0" algn="l" rtl="0">
              <a:lnSpc>
                <a:spcPct val="90000"/>
              </a:lnSpc>
              <a:spcBef>
                <a:spcPts val="0"/>
              </a:spcBef>
              <a:spcAft>
                <a:spcPts val="0"/>
              </a:spcAft>
              <a:buClr>
                <a:schemeClr val="lt1"/>
              </a:buClr>
              <a:buSzPts val="2200"/>
              <a:buFont typeface="Calibri" panose="020F0502020204030204"/>
              <a:buNone/>
            </a:pPr>
            <a:r>
              <a:rPr lang="en-US" sz="2200">
                <a:solidFill>
                  <a:schemeClr val="lt1"/>
                </a:solidFill>
                <a:latin typeface="Calibri" panose="020F0502020204030204"/>
                <a:ea typeface="Calibri" panose="020F0502020204030204"/>
                <a:cs typeface="Calibri" panose="020F0502020204030204"/>
                <a:sym typeface="Calibri" panose="020F0502020204030204"/>
              </a:rPr>
              <a:t>If it results to </a:t>
            </a:r>
            <a:r>
              <a:rPr lang="en-US" sz="2200">
                <a:solidFill>
                  <a:srgbClr val="C00000"/>
                </a:solidFill>
                <a:latin typeface="Calibri" panose="020F0502020204030204"/>
                <a:ea typeface="Calibri" panose="020F0502020204030204"/>
                <a:cs typeface="Calibri" panose="020F0502020204030204"/>
                <a:sym typeface="Calibri" panose="020F0502020204030204"/>
              </a:rPr>
              <a:t>False</a:t>
            </a:r>
            <a:endParaRPr sz="2200">
              <a:solidFill>
                <a:srgbClr val="C00000"/>
              </a:solidFill>
              <a:latin typeface="Calibri" panose="020F0502020204030204"/>
              <a:ea typeface="Calibri" panose="020F0502020204030204"/>
              <a:cs typeface="Calibri" panose="020F0502020204030204"/>
              <a:sym typeface="Calibri" panose="020F0502020204030204"/>
            </a:endParaRPr>
          </a:p>
        </p:txBody>
      </p:sp>
      <p:sp>
        <p:nvSpPr>
          <p:cNvPr id="147" name="Google Shape;147;p5"/>
          <p:cNvSpPr/>
          <p:nvPr/>
        </p:nvSpPr>
        <p:spPr>
          <a:xfrm>
            <a:off x="732124" y="5113416"/>
            <a:ext cx="6422848" cy="535095"/>
          </a:xfrm>
          <a:custGeom>
            <a:avLst/>
            <a:gdLst/>
            <a:ahLst/>
            <a:cxnLst/>
            <a:rect l="l" t="t" r="r" b="b"/>
            <a:pathLst>
              <a:path w="6422848" h="535095" extrusionOk="0">
                <a:moveTo>
                  <a:pt x="0" y="0"/>
                </a:moveTo>
                <a:lnTo>
                  <a:pt x="6422848" y="0"/>
                </a:lnTo>
                <a:lnTo>
                  <a:pt x="6422848" y="535095"/>
                </a:lnTo>
                <a:lnTo>
                  <a:pt x="0" y="535095"/>
                </a:lnTo>
                <a:lnTo>
                  <a:pt x="0" y="0"/>
                </a:lnTo>
                <a:close/>
              </a:path>
            </a:pathLst>
          </a:custGeom>
          <a:noFill/>
          <a:ln>
            <a:noFill/>
          </a:ln>
        </p:spPr>
        <p:txBody>
          <a:bodyPr spcFirstLastPara="1" wrap="square" lIns="203925" tIns="27925" rIns="156450" bIns="27925" anchor="t" anchorCtr="0">
            <a:noAutofit/>
          </a:bodyPr>
          <a:lstStyle/>
          <a:p>
            <a:pPr marL="171450" marR="0" lvl="1" indent="-171450" algn="l" rtl="0">
              <a:lnSpc>
                <a:spcPct val="90000"/>
              </a:lnSpc>
              <a:spcBef>
                <a:spcPts val="0"/>
              </a:spcBef>
              <a:spcAft>
                <a:spcPts val="0"/>
              </a:spcAft>
              <a:buClr>
                <a:schemeClr val="dk1"/>
              </a:buClr>
              <a:buSzPts val="1700"/>
              <a:buFont typeface="Calibri" panose="020F0502020204030204"/>
              <a:buChar char="•"/>
            </a:pPr>
            <a:r>
              <a:rPr lang="en-US" sz="1700" b="0" i="0" u="none" strike="noStrike" cap="none">
                <a:solidFill>
                  <a:schemeClr val="dk1"/>
                </a:solidFill>
                <a:latin typeface="Calibri" panose="020F0502020204030204"/>
                <a:ea typeface="Calibri" panose="020F0502020204030204"/>
                <a:cs typeface="Calibri" panose="020F0502020204030204"/>
                <a:sym typeface="Calibri" panose="020F0502020204030204"/>
              </a:rPr>
              <a:t>then the block is skipped and control transfers to the statements after the block. </a:t>
            </a:r>
            <a:endParaRPr sz="17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8" name="Google Shape;148;p5"/>
          <p:cNvSpPr/>
          <p:nvPr/>
        </p:nvSpPr>
        <p:spPr>
          <a:xfrm>
            <a:off x="732124" y="5648511"/>
            <a:ext cx="6422848" cy="527670"/>
          </a:xfrm>
          <a:custGeom>
            <a:avLst/>
            <a:gdLst/>
            <a:ahLst/>
            <a:cxnLst/>
            <a:rect l="l" t="t" r="r" b="b"/>
            <a:pathLst>
              <a:path w="6422848" h="527670" extrusionOk="0">
                <a:moveTo>
                  <a:pt x="0" y="87947"/>
                </a:moveTo>
                <a:cubicBezTo>
                  <a:pt x="0" y="39375"/>
                  <a:pt x="39375" y="0"/>
                  <a:pt x="87947" y="0"/>
                </a:cubicBezTo>
                <a:lnTo>
                  <a:pt x="6334901" y="0"/>
                </a:lnTo>
                <a:cubicBezTo>
                  <a:pt x="6383473" y="0"/>
                  <a:pt x="6422848" y="39375"/>
                  <a:pt x="6422848" y="87947"/>
                </a:cubicBezTo>
                <a:lnTo>
                  <a:pt x="6422848" y="439723"/>
                </a:lnTo>
                <a:cubicBezTo>
                  <a:pt x="6422848" y="488295"/>
                  <a:pt x="6383473" y="527670"/>
                  <a:pt x="6334901" y="527670"/>
                </a:cubicBezTo>
                <a:lnTo>
                  <a:pt x="87947" y="527670"/>
                </a:lnTo>
                <a:cubicBezTo>
                  <a:pt x="39375" y="527670"/>
                  <a:pt x="0" y="488295"/>
                  <a:pt x="0" y="439723"/>
                </a:cubicBezTo>
                <a:lnTo>
                  <a:pt x="0" y="87947"/>
                </a:lnTo>
                <a:close/>
              </a:path>
            </a:pathLst>
          </a:custGeom>
          <a:solidFill>
            <a:srgbClr val="6FAB46"/>
          </a:solidFill>
          <a:ln w="12700" cap="flat" cmpd="sng">
            <a:solidFill>
              <a:schemeClr val="lt1"/>
            </a:solidFill>
            <a:prstDash val="solid"/>
            <a:miter lim="800000"/>
            <a:headEnd type="none" w="sm" len="sm"/>
            <a:tailEnd type="none" w="sm" len="sm"/>
          </a:ln>
        </p:spPr>
        <p:txBody>
          <a:bodyPr spcFirstLastPara="1" wrap="square" lIns="109575" tIns="109575" rIns="109575" bIns="109575" anchor="ctr" anchorCtr="0">
            <a:noAutofit/>
          </a:bodyPr>
          <a:lstStyle/>
          <a:p>
            <a:pPr marL="0" marR="0" lvl="0" indent="0" algn="l" rtl="0">
              <a:lnSpc>
                <a:spcPct val="90000"/>
              </a:lnSpc>
              <a:spcBef>
                <a:spcPts val="0"/>
              </a:spcBef>
              <a:spcAft>
                <a:spcPts val="0"/>
              </a:spcAft>
              <a:buClr>
                <a:schemeClr val="lt1"/>
              </a:buClr>
              <a:buSzPts val="2200"/>
              <a:buFont typeface="Calibri" panose="020F0502020204030204"/>
              <a:buNone/>
            </a:pPr>
            <a:r>
              <a:rPr lang="en-US" sz="2200">
                <a:solidFill>
                  <a:schemeClr val="lt1"/>
                </a:solidFill>
                <a:latin typeface="Calibri" panose="020F0502020204030204"/>
                <a:ea typeface="Calibri" panose="020F0502020204030204"/>
                <a:cs typeface="Calibri" panose="020F0502020204030204"/>
                <a:sym typeface="Calibri" panose="020F0502020204030204"/>
              </a:rPr>
              <a:t>Remember to indent the statements in a block equally</a:t>
            </a:r>
            <a:endParaRPr sz="22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9" name="Google Shape;149;p5"/>
          <p:cNvSpPr/>
          <p:nvPr/>
        </p:nvSpPr>
        <p:spPr>
          <a:xfrm>
            <a:off x="7556410" y="0"/>
            <a:ext cx="4636008" cy="6858000"/>
          </a:xfrm>
          <a:prstGeom prst="rect">
            <a:avLst/>
          </a:prstGeom>
          <a:solidFill>
            <a:srgbClr val="7447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50" name="Google Shape;150;p5"/>
          <p:cNvSpPr/>
          <p:nvPr/>
        </p:nvSpPr>
        <p:spPr>
          <a:xfrm>
            <a:off x="8041042" y="484632"/>
            <a:ext cx="3666744" cy="5739187"/>
          </a:xfrm>
          <a:prstGeom prst="roundRect">
            <a:avLst>
              <a:gd name="adj" fmla="val 0"/>
            </a:avLst>
          </a:prstGeom>
          <a:solidFill>
            <a:srgbClr val="FFFFFF"/>
          </a:solidFill>
          <a:ln w="9525" cap="flat" cmpd="sng">
            <a:solidFill>
              <a:srgbClr val="C8CACA"/>
            </a:solidFill>
            <a:prstDash val="solid"/>
            <a:miter lim="800000"/>
            <a:headEnd type="none" w="sm" len="sm"/>
            <a:tailEnd type="none" w="sm" len="sm"/>
          </a:ln>
          <a:effectLst>
            <a:outerShdw blurRad="57150" dist="19050" dir="5400000" algn="t"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51" name="Google Shape;151;p5"/>
          <p:cNvPicPr preferRelativeResize="0"/>
          <p:nvPr/>
        </p:nvPicPr>
        <p:blipFill rotWithShape="1">
          <a:blip r:embed="rId1"/>
          <a:srcRect/>
          <a:stretch>
            <a:fillRect/>
          </a:stretch>
        </p:blipFill>
        <p:spPr>
          <a:xfrm>
            <a:off x="8361082" y="1388859"/>
            <a:ext cx="3026664" cy="3930731"/>
          </a:xfrm>
          <a:prstGeom prst="rect">
            <a:avLst/>
          </a:prstGeom>
          <a:noFill/>
          <a:ln>
            <a:noFill/>
          </a:ln>
        </p:spPr>
      </p:pic>
      <p:sp>
        <p:nvSpPr>
          <p:cNvPr id="152" name="Google Shape;152;p5"/>
          <p:cNvSpPr/>
          <p:nvPr/>
        </p:nvSpPr>
        <p:spPr>
          <a:xfrm>
            <a:off x="657534" y="2234428"/>
            <a:ext cx="657883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Expression’s value can be True or False. </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We may want to do something only when a certain condition is true. </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3" name="Google Shape;153;p5"/>
          <p:cNvSpPr/>
          <p:nvPr/>
        </p:nvSpPr>
        <p:spPr>
          <a:xfrm>
            <a:off x="4925985" y="1177611"/>
            <a:ext cx="2340030" cy="1015663"/>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C00000"/>
                </a:solidFill>
                <a:latin typeface="Calibri" panose="020F0502020204030204"/>
                <a:ea typeface="Calibri" panose="020F0502020204030204"/>
                <a:cs typeface="Calibri" panose="020F0502020204030204"/>
                <a:sym typeface="Calibri" panose="020F0502020204030204"/>
              </a:rPr>
              <a:t>Syntax:</a:t>
            </a:r>
            <a:endParaRPr lang="en-US" sz="2000">
              <a:solidFill>
                <a:srgbClr val="C00000"/>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rgbClr val="C00000"/>
                </a:solidFill>
                <a:latin typeface="Calibri" panose="020F0502020204030204"/>
                <a:ea typeface="Calibri" panose="020F0502020204030204"/>
                <a:cs typeface="Calibri" panose="020F0502020204030204"/>
                <a:sym typeface="Calibri" panose="020F0502020204030204"/>
              </a:rPr>
              <a:t>if</a:t>
            </a:r>
            <a:r>
              <a:rPr lang="en-US" sz="2000">
                <a:solidFill>
                  <a:schemeClr val="dk1"/>
                </a:solidFill>
                <a:latin typeface="Calibri" panose="020F0502020204030204"/>
                <a:ea typeface="Calibri" panose="020F0502020204030204"/>
                <a:cs typeface="Calibri" panose="020F0502020204030204"/>
                <a:sym typeface="Calibri" panose="020F0502020204030204"/>
              </a:rPr>
              <a:t> test expression:</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    statement(s)</a:t>
            </a: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500"/>
                                        <p:tgtEl>
                                          <p:spTgt spid="1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1"/>
                                        </p:tgtEl>
                                        <p:attrNameLst>
                                          <p:attrName>style.visibility</p:attrName>
                                        </p:attrNameLst>
                                      </p:cBhvr>
                                      <p:to>
                                        <p:strVal val="visible"/>
                                      </p:to>
                                    </p:set>
                                    <p:animEffect transition="in" filter="fade">
                                      <p:cBhvr>
                                        <p:cTn id="12" dur="500"/>
                                        <p:tgtEl>
                                          <p:spTgt spid="1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3"/>
                                        </p:tgtEl>
                                        <p:attrNameLst>
                                          <p:attrName>style.visibility</p:attrName>
                                        </p:attrNameLst>
                                      </p:cBhvr>
                                      <p:to>
                                        <p:strVal val="visible"/>
                                      </p:to>
                                    </p:set>
                                    <p:animEffect transition="in" filter="fade">
                                      <p:cBhvr>
                                        <p:cTn id="17" dur="500"/>
                                        <p:tgtEl>
                                          <p:spTgt spid="15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3"/>
                                        </p:tgtEl>
                                        <p:attrNameLst>
                                          <p:attrName>style.visibility</p:attrName>
                                        </p:attrNameLst>
                                      </p:cBhvr>
                                      <p:to>
                                        <p:strVal val="visible"/>
                                      </p:to>
                                    </p:set>
                                    <p:animEffect transition="in" filter="fade">
                                      <p:cBhvr>
                                        <p:cTn id="22" dur="500"/>
                                        <p:tgtEl>
                                          <p:spTgt spid="1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4"/>
                                        </p:tgtEl>
                                        <p:attrNameLst>
                                          <p:attrName>style.visibility</p:attrName>
                                        </p:attrNameLst>
                                      </p:cBhvr>
                                      <p:to>
                                        <p:strVal val="visible"/>
                                      </p:to>
                                    </p:set>
                                    <p:animEffect transition="in" filter="fade">
                                      <p:cBhvr>
                                        <p:cTn id="27" dur="500"/>
                                        <p:tgtEl>
                                          <p:spTgt spid="144"/>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145"/>
                                        </p:tgtEl>
                                        <p:attrNameLst>
                                          <p:attrName>style.visibility</p:attrName>
                                        </p:attrNameLst>
                                      </p:cBhvr>
                                      <p:to>
                                        <p:strVal val="visible"/>
                                      </p:to>
                                    </p:set>
                                    <p:animEffect transition="in" filter="fade">
                                      <p:cBhvr>
                                        <p:cTn id="31" dur="500"/>
                                        <p:tgtEl>
                                          <p:spTgt spid="14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46"/>
                                        </p:tgtEl>
                                        <p:attrNameLst>
                                          <p:attrName>style.visibility</p:attrName>
                                        </p:attrNameLst>
                                      </p:cBhvr>
                                      <p:to>
                                        <p:strVal val="visible"/>
                                      </p:to>
                                    </p:set>
                                    <p:animEffect transition="in" filter="fade">
                                      <p:cBhvr>
                                        <p:cTn id="36" dur="500"/>
                                        <p:tgtEl>
                                          <p:spTgt spid="146"/>
                                        </p:tgtEl>
                                      </p:cBhvr>
                                    </p:animEffec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147"/>
                                        </p:tgtEl>
                                        <p:attrNameLst>
                                          <p:attrName>style.visibility</p:attrName>
                                        </p:attrNameLst>
                                      </p:cBhvr>
                                      <p:to>
                                        <p:strVal val="visible"/>
                                      </p:to>
                                    </p:set>
                                    <p:animEffect transition="in" filter="fade">
                                      <p:cBhvr>
                                        <p:cTn id="40" dur="500"/>
                                        <p:tgtEl>
                                          <p:spTgt spid="14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48"/>
                                        </p:tgtEl>
                                        <p:attrNameLst>
                                          <p:attrName>style.visibility</p:attrName>
                                        </p:attrNameLst>
                                      </p:cBhvr>
                                      <p:to>
                                        <p:strVal val="visible"/>
                                      </p:to>
                                    </p:set>
                                    <p:animEffect transition="in" filter="fade">
                                      <p:cBhvr>
                                        <p:cTn id="45" dur="5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526" name="Shape 526"/>
        <p:cNvGrpSpPr/>
        <p:nvPr/>
      </p:nvGrpSpPr>
      <p:grpSpPr>
        <a:xfrm>
          <a:off x="0" y="0"/>
          <a:ext cx="0" cy="0"/>
          <a:chOff x="0" y="0"/>
          <a:chExt cx="0" cy="0"/>
        </a:xfrm>
      </p:grpSpPr>
      <p:sp>
        <p:nvSpPr>
          <p:cNvPr id="527" name="Google Shape;527;p50"/>
          <p:cNvSpPr txBox="1"/>
          <p:nvPr>
            <p:ph type="title"/>
          </p:nvPr>
        </p:nvSpPr>
        <p:spPr>
          <a:xfrm>
            <a:off x="728871" y="338620"/>
            <a:ext cx="10515600" cy="708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Arial Narrow" panose="020B0606020202030204"/>
              <a:buNone/>
            </a:pPr>
            <a:r>
              <a:rPr lang="en-US"/>
              <a:t>MCQs: Answers</a:t>
            </a:r>
            <a:endParaRPr lang="en-US"/>
          </a:p>
        </p:txBody>
      </p:sp>
      <p:sp>
        <p:nvSpPr>
          <p:cNvPr id="528" name="Google Shape;528;p50"/>
          <p:cNvSpPr txBox="1"/>
          <p:nvPr>
            <p:ph type="body" idx="1"/>
          </p:nvPr>
        </p:nvSpPr>
        <p:spPr>
          <a:xfrm>
            <a:off x="546652" y="1166191"/>
            <a:ext cx="5307498" cy="5445954"/>
          </a:xfrm>
          <a:prstGeom prst="rect">
            <a:avLst/>
          </a:prstGeom>
          <a:noFill/>
          <a:ln>
            <a:noFill/>
          </a:ln>
        </p:spPr>
        <p:txBody>
          <a:bodyPr spcFirstLastPara="1" wrap="square" lIns="91425" tIns="45700" rIns="91425" bIns="45700" anchor="t" anchorCtr="0">
            <a:noAutofit/>
          </a:bodyPr>
          <a:lstStyle/>
          <a:p>
            <a:pPr marL="514350" lvl="0" indent="-514350" algn="l" rtl="0">
              <a:lnSpc>
                <a:spcPct val="90000"/>
              </a:lnSpc>
              <a:spcBef>
                <a:spcPts val="0"/>
              </a:spcBef>
              <a:spcAft>
                <a:spcPts val="0"/>
              </a:spcAft>
              <a:buClr>
                <a:schemeClr val="dk1"/>
              </a:buClr>
              <a:buSzPts val="2000"/>
              <a:buFont typeface="Calibri" panose="020F0502020204030204"/>
              <a:buAutoNum type="arabicPeriod"/>
            </a:pPr>
            <a:r>
              <a:rPr lang="en-US" sz="2000"/>
              <a:t>A while loop continues to iterate until its condition becomes false.</a:t>
            </a:r>
            <a:endParaRPr lang="en-US" sz="2000"/>
          </a:p>
          <a:p>
            <a:pPr marL="1428750" lvl="2" indent="-514350" algn="l" rtl="0">
              <a:lnSpc>
                <a:spcPct val="90000"/>
              </a:lnSpc>
              <a:spcBef>
                <a:spcPts val="500"/>
              </a:spcBef>
              <a:spcAft>
                <a:spcPts val="0"/>
              </a:spcAft>
              <a:buClr>
                <a:schemeClr val="dk1"/>
              </a:buClr>
              <a:buSzPts val="1800"/>
              <a:buFont typeface="Calibri" panose="020F0502020204030204"/>
              <a:buAutoNum type="alphaLcParenR"/>
            </a:pPr>
            <a:r>
              <a:rPr lang="en-US" sz="1800" b="1"/>
              <a:t>TRUE</a:t>
            </a:r>
            <a:endParaRPr lang="en-US" sz="1800" b="1"/>
          </a:p>
          <a:p>
            <a:pPr marL="1428750" lvl="2" indent="-514350" algn="l" rtl="0">
              <a:lnSpc>
                <a:spcPct val="90000"/>
              </a:lnSpc>
              <a:spcBef>
                <a:spcPts val="500"/>
              </a:spcBef>
              <a:spcAft>
                <a:spcPts val="0"/>
              </a:spcAft>
              <a:buClr>
                <a:schemeClr val="dk1"/>
              </a:buClr>
              <a:buSzPts val="1800"/>
              <a:buFont typeface="Calibri" panose="020F0502020204030204"/>
              <a:buAutoNum type="alphaLcParenR"/>
            </a:pPr>
            <a:r>
              <a:rPr lang="en-US" sz="1800"/>
              <a:t>FALSE</a:t>
            </a:r>
            <a:endParaRPr lang="en-US" sz="1800"/>
          </a:p>
          <a:p>
            <a:pPr marL="514350" lvl="0" indent="-514350" algn="l" rtl="0">
              <a:lnSpc>
                <a:spcPct val="90000"/>
              </a:lnSpc>
              <a:spcBef>
                <a:spcPts val="1000"/>
              </a:spcBef>
              <a:spcAft>
                <a:spcPts val="0"/>
              </a:spcAft>
              <a:buClr>
                <a:schemeClr val="dk1"/>
              </a:buClr>
              <a:buSzPts val="2000"/>
              <a:buFont typeface="Calibri" panose="020F0502020204030204"/>
              <a:buAutoNum type="arabicPeriod"/>
            </a:pPr>
            <a:r>
              <a:rPr lang="en-US" sz="2000"/>
              <a:t>A while loop executes zero or more times.</a:t>
            </a:r>
            <a:endParaRPr lang="en-US" sz="2000"/>
          </a:p>
          <a:p>
            <a:pPr marL="1428750" lvl="2" indent="-514350" algn="l" rtl="0">
              <a:lnSpc>
                <a:spcPct val="90000"/>
              </a:lnSpc>
              <a:spcBef>
                <a:spcPts val="500"/>
              </a:spcBef>
              <a:spcAft>
                <a:spcPts val="0"/>
              </a:spcAft>
              <a:buClr>
                <a:schemeClr val="dk1"/>
              </a:buClr>
              <a:buSzPts val="1800"/>
              <a:buFont typeface="Calibri" panose="020F0502020204030204"/>
              <a:buAutoNum type="alphaLcParenR"/>
            </a:pPr>
            <a:r>
              <a:rPr lang="en-US" sz="1800" b="1"/>
              <a:t>TRUE</a:t>
            </a:r>
            <a:endParaRPr lang="en-US" sz="1800" b="1"/>
          </a:p>
          <a:p>
            <a:pPr marL="1428750" lvl="2" indent="-514350" algn="l" rtl="0">
              <a:lnSpc>
                <a:spcPct val="90000"/>
              </a:lnSpc>
              <a:spcBef>
                <a:spcPts val="500"/>
              </a:spcBef>
              <a:spcAft>
                <a:spcPts val="0"/>
              </a:spcAft>
              <a:buClr>
                <a:schemeClr val="dk1"/>
              </a:buClr>
              <a:buSzPts val="1800"/>
              <a:buFont typeface="Calibri" panose="020F0502020204030204"/>
              <a:buAutoNum type="alphaLcParenR"/>
            </a:pPr>
            <a:r>
              <a:rPr lang="en-US" sz="1800"/>
              <a:t>FALSE</a:t>
            </a:r>
            <a:endParaRPr lang="en-US" sz="1800"/>
          </a:p>
          <a:p>
            <a:pPr marL="514350" lvl="0" indent="-514350" algn="l" rtl="0">
              <a:lnSpc>
                <a:spcPct val="90000"/>
              </a:lnSpc>
              <a:spcBef>
                <a:spcPts val="1000"/>
              </a:spcBef>
              <a:spcAft>
                <a:spcPts val="0"/>
              </a:spcAft>
              <a:buClr>
                <a:schemeClr val="dk1"/>
              </a:buClr>
              <a:buSzPts val="2000"/>
              <a:buFont typeface="Calibri" panose="020F0502020204030204"/>
              <a:buAutoNum type="arabicPeriod"/>
            </a:pPr>
            <a:r>
              <a:rPr lang="en-US" sz="2000"/>
              <a:t>All iteration can be achieved by a while loop.</a:t>
            </a:r>
            <a:endParaRPr lang="en-US" sz="2000"/>
          </a:p>
          <a:p>
            <a:pPr marL="1428750" lvl="2" indent="-514350" algn="l" rtl="0">
              <a:lnSpc>
                <a:spcPct val="90000"/>
              </a:lnSpc>
              <a:spcBef>
                <a:spcPts val="500"/>
              </a:spcBef>
              <a:spcAft>
                <a:spcPts val="0"/>
              </a:spcAft>
              <a:buClr>
                <a:schemeClr val="dk1"/>
              </a:buClr>
              <a:buSzPts val="1800"/>
              <a:buFont typeface="Calibri" panose="020F0502020204030204"/>
              <a:buAutoNum type="alphaLcParenR"/>
            </a:pPr>
            <a:r>
              <a:rPr lang="en-US" sz="1800" b="1"/>
              <a:t>TRUE</a:t>
            </a:r>
            <a:endParaRPr lang="en-US" sz="1800" b="1"/>
          </a:p>
          <a:p>
            <a:pPr marL="1428750" lvl="2" indent="-514350" algn="l" rtl="0">
              <a:lnSpc>
                <a:spcPct val="90000"/>
              </a:lnSpc>
              <a:spcBef>
                <a:spcPts val="500"/>
              </a:spcBef>
              <a:spcAft>
                <a:spcPts val="0"/>
              </a:spcAft>
              <a:buClr>
                <a:schemeClr val="dk1"/>
              </a:buClr>
              <a:buSzPts val="1800"/>
              <a:buFont typeface="Calibri" panose="020F0502020204030204"/>
              <a:buAutoNum type="alphaLcParenR"/>
            </a:pPr>
            <a:r>
              <a:rPr lang="en-US" sz="1800"/>
              <a:t>FALSE</a:t>
            </a:r>
            <a:endParaRPr lang="en-US" sz="1800"/>
          </a:p>
          <a:p>
            <a:pPr marL="514350" lvl="0" indent="-514350" algn="l" rtl="0">
              <a:lnSpc>
                <a:spcPct val="90000"/>
              </a:lnSpc>
              <a:spcBef>
                <a:spcPts val="1000"/>
              </a:spcBef>
              <a:spcAft>
                <a:spcPts val="0"/>
              </a:spcAft>
              <a:buClr>
                <a:schemeClr val="dk1"/>
              </a:buClr>
              <a:buSzPts val="2000"/>
              <a:buFont typeface="Calibri" panose="020F0502020204030204"/>
              <a:buAutoNum type="arabicPeriod"/>
            </a:pPr>
            <a:r>
              <a:rPr lang="en-US" sz="2000"/>
              <a:t>An infinite loop is an iterative control structures that, </a:t>
            </a:r>
            <a:endParaRPr lang="en-US" sz="2000"/>
          </a:p>
          <a:p>
            <a:pPr marL="971550" lvl="1" indent="-514350" algn="l" rtl="0">
              <a:lnSpc>
                <a:spcPct val="90000"/>
              </a:lnSpc>
              <a:spcBef>
                <a:spcPts val="500"/>
              </a:spcBef>
              <a:spcAft>
                <a:spcPts val="0"/>
              </a:spcAft>
              <a:buClr>
                <a:schemeClr val="dk1"/>
              </a:buClr>
              <a:buSzPts val="1800"/>
              <a:buFont typeface="Calibri" panose="020F0502020204030204"/>
              <a:buAutoNum type="alphaLcParenR"/>
            </a:pPr>
            <a:r>
              <a:rPr lang="en-US" sz="1800"/>
              <a:t>Loops forever and must be forced to terminate </a:t>
            </a:r>
            <a:endParaRPr lang="en-US" sz="1800"/>
          </a:p>
          <a:p>
            <a:pPr marL="971550" lvl="1" indent="-514350" algn="l" rtl="0">
              <a:lnSpc>
                <a:spcPct val="90000"/>
              </a:lnSpc>
              <a:spcBef>
                <a:spcPts val="500"/>
              </a:spcBef>
              <a:spcAft>
                <a:spcPts val="0"/>
              </a:spcAft>
              <a:buClr>
                <a:schemeClr val="dk1"/>
              </a:buClr>
              <a:buSzPts val="1800"/>
              <a:buFont typeface="Calibri" panose="020F0502020204030204"/>
              <a:buAutoNum type="alphaLcParenR"/>
            </a:pPr>
            <a:r>
              <a:rPr lang="en-US" sz="1800"/>
              <a:t>Loops until the program terminates with a system error </a:t>
            </a:r>
            <a:endParaRPr lang="en-US" sz="1800"/>
          </a:p>
          <a:p>
            <a:pPr marL="971550" lvl="1" indent="-514350" algn="l" rtl="0">
              <a:lnSpc>
                <a:spcPct val="90000"/>
              </a:lnSpc>
              <a:spcBef>
                <a:spcPts val="500"/>
              </a:spcBef>
              <a:spcAft>
                <a:spcPts val="0"/>
              </a:spcAft>
              <a:buClr>
                <a:schemeClr val="dk1"/>
              </a:buClr>
              <a:buSzPts val="1800"/>
              <a:buFont typeface="Calibri" panose="020F0502020204030204"/>
              <a:buAutoNum type="alphaLcParenR"/>
            </a:pPr>
            <a:r>
              <a:rPr lang="en-US" sz="1800" b="1"/>
              <a:t>Both of the above </a:t>
            </a:r>
            <a:endParaRPr lang="en-US" sz="1800" b="1"/>
          </a:p>
        </p:txBody>
      </p:sp>
      <p:sp>
        <p:nvSpPr>
          <p:cNvPr id="529" name="Google Shape;529;p50"/>
          <p:cNvSpPr txBox="1"/>
          <p:nvPr>
            <p:ph type="body" idx="2"/>
          </p:nvPr>
        </p:nvSpPr>
        <p:spPr>
          <a:xfrm>
            <a:off x="6337850" y="1245704"/>
            <a:ext cx="5307498" cy="5247170"/>
          </a:xfrm>
          <a:prstGeom prst="rect">
            <a:avLst/>
          </a:prstGeom>
          <a:noFill/>
          <a:ln>
            <a:noFill/>
          </a:ln>
        </p:spPr>
        <p:txBody>
          <a:bodyPr spcFirstLastPara="1" wrap="square" lIns="91425" tIns="45700" rIns="91425" bIns="45700" anchor="t" anchorCtr="0">
            <a:noAutofit/>
          </a:bodyPr>
          <a:lstStyle/>
          <a:p>
            <a:pPr marL="514350" lvl="0" indent="-514350" algn="l" rtl="0">
              <a:lnSpc>
                <a:spcPct val="90000"/>
              </a:lnSpc>
              <a:spcBef>
                <a:spcPts val="0"/>
              </a:spcBef>
              <a:spcAft>
                <a:spcPts val="0"/>
              </a:spcAft>
              <a:buClr>
                <a:schemeClr val="dk1"/>
              </a:buClr>
              <a:buSzPts val="2000"/>
              <a:buFont typeface="Calibri" panose="020F0502020204030204"/>
              <a:buAutoNum type="arabicPeriod" startAt="5"/>
            </a:pPr>
            <a:r>
              <a:rPr lang="en-US" sz="2000"/>
              <a:t>The terms definite loop and indefinite loop are used to indicate whether, </a:t>
            </a:r>
            <a:endParaRPr lang="en-US" sz="2000"/>
          </a:p>
          <a:p>
            <a:pPr marL="971550" lvl="1" indent="-514350" algn="l" rtl="0">
              <a:lnSpc>
                <a:spcPct val="90000"/>
              </a:lnSpc>
              <a:spcBef>
                <a:spcPts val="500"/>
              </a:spcBef>
              <a:spcAft>
                <a:spcPts val="0"/>
              </a:spcAft>
              <a:buClr>
                <a:schemeClr val="dk1"/>
              </a:buClr>
              <a:buSzPts val="2000"/>
              <a:buFont typeface="Calibri" panose="020F0502020204030204"/>
              <a:buAutoNum type="alphaLcParenR"/>
            </a:pPr>
            <a:r>
              <a:rPr lang="en-US" sz="2000"/>
              <a:t>A given loop executes at least once </a:t>
            </a:r>
            <a:endParaRPr lang="en-US" sz="2000"/>
          </a:p>
          <a:p>
            <a:pPr marL="971550" lvl="1" indent="-514350" algn="l" rtl="0">
              <a:lnSpc>
                <a:spcPct val="90000"/>
              </a:lnSpc>
              <a:spcBef>
                <a:spcPts val="500"/>
              </a:spcBef>
              <a:spcAft>
                <a:spcPts val="0"/>
              </a:spcAft>
              <a:buClr>
                <a:schemeClr val="dk1"/>
              </a:buClr>
              <a:buSzPts val="2000"/>
              <a:buFont typeface="Calibri" panose="020F0502020204030204"/>
              <a:buAutoNum type="alphaLcParenR"/>
            </a:pPr>
            <a:r>
              <a:rPr lang="en-US" sz="2000" b="1"/>
              <a:t>The number of times that a loop is executed can be determined before the loop is executed. </a:t>
            </a:r>
            <a:endParaRPr lang="en-US" sz="2000" b="1"/>
          </a:p>
          <a:p>
            <a:pPr marL="971550" lvl="1" indent="-514350" algn="l" rtl="0">
              <a:lnSpc>
                <a:spcPct val="90000"/>
              </a:lnSpc>
              <a:spcBef>
                <a:spcPts val="500"/>
              </a:spcBef>
              <a:spcAft>
                <a:spcPts val="0"/>
              </a:spcAft>
              <a:buClr>
                <a:schemeClr val="dk1"/>
              </a:buClr>
              <a:buSzPts val="2000"/>
              <a:buFont typeface="Calibri" panose="020F0502020204030204"/>
              <a:buAutoNum type="alphaLcParenR"/>
            </a:pPr>
            <a:r>
              <a:rPr lang="en-US" sz="2000"/>
              <a:t>Both of the above</a:t>
            </a:r>
            <a:endParaRPr lang="en-US" sz="2000"/>
          </a:p>
          <a:p>
            <a:pPr marL="514350" lvl="0" indent="-387350" algn="l" rtl="0">
              <a:lnSpc>
                <a:spcPct val="90000"/>
              </a:lnSpc>
              <a:spcBef>
                <a:spcPts val="1000"/>
              </a:spcBef>
              <a:spcAft>
                <a:spcPts val="0"/>
              </a:spcAft>
              <a:buClr>
                <a:schemeClr val="dk1"/>
              </a:buClr>
              <a:buSzPts val="2000"/>
              <a:buFont typeface="Calibri" panose="020F0502020204030204"/>
              <a:buNone/>
            </a:pPr>
            <a:endParaRPr sz="2000"/>
          </a:p>
          <a:p>
            <a:pPr marL="514350" lvl="0" indent="-514350" algn="l" rtl="0">
              <a:lnSpc>
                <a:spcPct val="90000"/>
              </a:lnSpc>
              <a:spcBef>
                <a:spcPts val="1000"/>
              </a:spcBef>
              <a:spcAft>
                <a:spcPts val="0"/>
              </a:spcAft>
              <a:buClr>
                <a:schemeClr val="dk1"/>
              </a:buClr>
              <a:buSzPts val="2000"/>
              <a:buFont typeface="Calibri" panose="020F0502020204030204"/>
              <a:buAutoNum type="arabicPeriod" startAt="5"/>
            </a:pPr>
            <a:r>
              <a:rPr lang="en-US" sz="2000"/>
              <a:t>A Boolean flag is, </a:t>
            </a:r>
            <a:endParaRPr lang="en-US" sz="2000"/>
          </a:p>
          <a:p>
            <a:pPr marL="800100" lvl="1" indent="-342900" algn="l" rtl="0">
              <a:lnSpc>
                <a:spcPct val="90000"/>
              </a:lnSpc>
              <a:spcBef>
                <a:spcPts val="500"/>
              </a:spcBef>
              <a:spcAft>
                <a:spcPts val="0"/>
              </a:spcAft>
              <a:buClr>
                <a:schemeClr val="dk1"/>
              </a:buClr>
              <a:buSzPts val="2000"/>
              <a:buFont typeface="Calibri" panose="020F0502020204030204"/>
              <a:buAutoNum type="alphaLcParenR"/>
            </a:pPr>
            <a:r>
              <a:rPr lang="en-US" sz="2000"/>
              <a:t>A variable </a:t>
            </a:r>
            <a:endParaRPr lang="en-US" sz="2000"/>
          </a:p>
          <a:p>
            <a:pPr marL="800100" lvl="1" indent="-342900" algn="l" rtl="0">
              <a:lnSpc>
                <a:spcPct val="90000"/>
              </a:lnSpc>
              <a:spcBef>
                <a:spcPts val="500"/>
              </a:spcBef>
              <a:spcAft>
                <a:spcPts val="0"/>
              </a:spcAft>
              <a:buClr>
                <a:schemeClr val="dk1"/>
              </a:buClr>
              <a:buSzPts val="2000"/>
              <a:buFont typeface="Calibri" panose="020F0502020204030204"/>
              <a:buAutoNum type="alphaLcParenR"/>
            </a:pPr>
            <a:r>
              <a:rPr lang="en-US" sz="2000"/>
              <a:t>Has the value True or False</a:t>
            </a:r>
            <a:endParaRPr lang="en-US" sz="2000"/>
          </a:p>
          <a:p>
            <a:pPr marL="800100" lvl="1" indent="-342900" algn="l" rtl="0">
              <a:lnSpc>
                <a:spcPct val="90000"/>
              </a:lnSpc>
              <a:spcBef>
                <a:spcPts val="500"/>
              </a:spcBef>
              <a:spcAft>
                <a:spcPts val="0"/>
              </a:spcAft>
              <a:buClr>
                <a:schemeClr val="dk1"/>
              </a:buClr>
              <a:buSzPts val="2000"/>
              <a:buFont typeface="Calibri" panose="020F0502020204030204"/>
              <a:buAutoNum type="alphaLcParenR"/>
            </a:pPr>
            <a:r>
              <a:rPr lang="en-US" sz="2000"/>
              <a:t>Is used as a condition for control statements </a:t>
            </a:r>
            <a:endParaRPr lang="en-US" sz="2000"/>
          </a:p>
          <a:p>
            <a:pPr marL="800100" lvl="1" indent="-342900" algn="l" rtl="0">
              <a:lnSpc>
                <a:spcPct val="90000"/>
              </a:lnSpc>
              <a:spcBef>
                <a:spcPts val="500"/>
              </a:spcBef>
              <a:spcAft>
                <a:spcPts val="0"/>
              </a:spcAft>
              <a:buClr>
                <a:schemeClr val="dk1"/>
              </a:buClr>
              <a:buSzPts val="2000"/>
              <a:buFont typeface="Calibri" panose="020F0502020204030204"/>
              <a:buAutoNum type="alphaLcParenR"/>
            </a:pPr>
            <a:r>
              <a:rPr lang="en-US" sz="2000" b="1"/>
              <a:t>All of the above </a:t>
            </a:r>
            <a:endParaRPr sz="2000" b="1"/>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sp>
        <p:nvSpPr>
          <p:cNvPr id="158" name="Google Shape;158;p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Arial Narrow" panose="020B0606020202030204"/>
              <a:buNone/>
            </a:pPr>
            <a:r>
              <a:rPr lang="en-US"/>
              <a:t>If Statement: Example </a:t>
            </a:r>
            <a:endParaRPr lang="en-US"/>
          </a:p>
        </p:txBody>
      </p:sp>
      <p:pic>
        <p:nvPicPr>
          <p:cNvPr id="159" name="Google Shape;159;p6"/>
          <p:cNvPicPr preferRelativeResize="0"/>
          <p:nvPr/>
        </p:nvPicPr>
        <p:blipFill rotWithShape="1">
          <a:blip r:embed="rId1"/>
          <a:srcRect/>
          <a:stretch>
            <a:fillRect/>
          </a:stretch>
        </p:blipFill>
        <p:spPr>
          <a:xfrm>
            <a:off x="626164" y="1986626"/>
            <a:ext cx="11141765" cy="289840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sp>
        <p:nvSpPr>
          <p:cNvPr id="164" name="Google Shape;164;p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Arial Narrow" panose="020B0606020202030204"/>
              <a:buNone/>
            </a:pPr>
            <a:r>
              <a:rPr lang="en-US"/>
              <a:t>Example: What will be the output ?</a:t>
            </a:r>
            <a:endParaRPr lang="en-US"/>
          </a:p>
        </p:txBody>
      </p:sp>
      <p:sp>
        <p:nvSpPr>
          <p:cNvPr id="165" name="Google Shape;165;p7"/>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1. </a:t>
            </a:r>
            <a:endParaRPr lang="en-US"/>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r>
              <a:rPr lang="en-US"/>
              <a:t>2.</a:t>
            </a:r>
            <a:endParaRPr lang="en-US"/>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r>
              <a:rPr lang="en-US"/>
              <a:t>3. </a:t>
            </a:r>
            <a:endParaRPr lang="en-US"/>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p>
        </p:txBody>
      </p:sp>
      <p:sp>
        <p:nvSpPr>
          <p:cNvPr id="166" name="Google Shape;166;p7"/>
          <p:cNvSpPr txBox="1"/>
          <p:nvPr>
            <p:ph type="body" idx="2"/>
          </p:nvPr>
        </p:nvSpPr>
        <p:spPr>
          <a:xfrm>
            <a:off x="5668616" y="1825625"/>
            <a:ext cx="6099313"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4.</a:t>
            </a:r>
            <a:endParaRPr lang="en-US"/>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r>
              <a:rPr lang="en-US"/>
              <a:t>5. </a:t>
            </a:r>
            <a:endParaRPr lang="en-US"/>
          </a:p>
          <a:p>
            <a:pPr marL="0" lvl="0" indent="0" algn="l" rtl="0">
              <a:lnSpc>
                <a:spcPct val="90000"/>
              </a:lnSpc>
              <a:spcBef>
                <a:spcPts val="1000"/>
              </a:spcBef>
              <a:spcAft>
                <a:spcPts val="0"/>
              </a:spcAft>
              <a:buClr>
                <a:schemeClr val="dk1"/>
              </a:buClr>
              <a:buSzPts val="2800"/>
              <a:buNone/>
            </a:pPr>
          </a:p>
        </p:txBody>
      </p:sp>
      <p:pic>
        <p:nvPicPr>
          <p:cNvPr id="167" name="Google Shape;167;p7"/>
          <p:cNvPicPr preferRelativeResize="0"/>
          <p:nvPr/>
        </p:nvPicPr>
        <p:blipFill rotWithShape="1">
          <a:blip r:embed="rId1"/>
          <a:srcRect/>
          <a:stretch>
            <a:fillRect/>
          </a:stretch>
        </p:blipFill>
        <p:spPr>
          <a:xfrm>
            <a:off x="1485072" y="1875321"/>
            <a:ext cx="3033918" cy="1049403"/>
          </a:xfrm>
          <a:prstGeom prst="rect">
            <a:avLst/>
          </a:prstGeom>
          <a:noFill/>
          <a:ln>
            <a:noFill/>
          </a:ln>
        </p:spPr>
      </p:pic>
      <p:pic>
        <p:nvPicPr>
          <p:cNvPr id="168" name="Google Shape;168;p7"/>
          <p:cNvPicPr preferRelativeResize="0"/>
          <p:nvPr/>
        </p:nvPicPr>
        <p:blipFill rotWithShape="1">
          <a:blip r:embed="rId2"/>
          <a:srcRect/>
          <a:stretch>
            <a:fillRect/>
          </a:stretch>
        </p:blipFill>
        <p:spPr>
          <a:xfrm>
            <a:off x="1485071" y="3296655"/>
            <a:ext cx="3033919" cy="1304689"/>
          </a:xfrm>
          <a:prstGeom prst="rect">
            <a:avLst/>
          </a:prstGeom>
          <a:noFill/>
          <a:ln>
            <a:noFill/>
          </a:ln>
        </p:spPr>
      </p:pic>
      <p:pic>
        <p:nvPicPr>
          <p:cNvPr id="169" name="Google Shape;169;p7"/>
          <p:cNvPicPr preferRelativeResize="0"/>
          <p:nvPr/>
        </p:nvPicPr>
        <p:blipFill rotWithShape="1">
          <a:blip r:embed="rId3"/>
          <a:srcRect/>
          <a:stretch>
            <a:fillRect/>
          </a:stretch>
        </p:blipFill>
        <p:spPr>
          <a:xfrm>
            <a:off x="1485071" y="4973276"/>
            <a:ext cx="2530337" cy="772864"/>
          </a:xfrm>
          <a:prstGeom prst="rect">
            <a:avLst/>
          </a:prstGeom>
          <a:noFill/>
          <a:ln>
            <a:noFill/>
          </a:ln>
        </p:spPr>
      </p:pic>
      <p:pic>
        <p:nvPicPr>
          <p:cNvPr id="170" name="Google Shape;170;p7"/>
          <p:cNvPicPr preferRelativeResize="0"/>
          <p:nvPr/>
        </p:nvPicPr>
        <p:blipFill rotWithShape="1">
          <a:blip r:embed="rId4"/>
          <a:srcRect/>
          <a:stretch>
            <a:fillRect/>
          </a:stretch>
        </p:blipFill>
        <p:spPr>
          <a:xfrm>
            <a:off x="6172198" y="1947793"/>
            <a:ext cx="5689430" cy="1397578"/>
          </a:xfrm>
          <a:prstGeom prst="rect">
            <a:avLst/>
          </a:prstGeom>
          <a:noFill/>
          <a:ln>
            <a:noFill/>
          </a:ln>
        </p:spPr>
      </p:pic>
      <p:pic>
        <p:nvPicPr>
          <p:cNvPr id="171" name="Google Shape;171;p7"/>
          <p:cNvPicPr preferRelativeResize="0"/>
          <p:nvPr/>
        </p:nvPicPr>
        <p:blipFill rotWithShape="1">
          <a:blip r:embed="rId5"/>
          <a:srcRect/>
          <a:stretch>
            <a:fillRect/>
          </a:stretch>
        </p:blipFill>
        <p:spPr>
          <a:xfrm>
            <a:off x="6134099" y="3852329"/>
            <a:ext cx="5765628" cy="122544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Arial Narrow" panose="020B0606020202030204"/>
              <a:buNone/>
            </a:pPr>
            <a:r>
              <a:rPr lang="en-US"/>
              <a:t>Example: What will be the output ?</a:t>
            </a:r>
            <a:endParaRPr lang="en-US"/>
          </a:p>
        </p:txBody>
      </p:sp>
      <p:sp>
        <p:nvSpPr>
          <p:cNvPr id="177" name="Google Shape;177;p8"/>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1. </a:t>
            </a:r>
            <a:endParaRPr lang="en-US"/>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r>
              <a:rPr lang="en-US"/>
              <a:t>2.</a:t>
            </a:r>
            <a:endParaRPr lang="en-US"/>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r>
              <a:rPr lang="en-US"/>
              <a:t>3. </a:t>
            </a:r>
            <a:endParaRPr lang="en-US"/>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p>
        </p:txBody>
      </p:sp>
      <p:sp>
        <p:nvSpPr>
          <p:cNvPr id="178" name="Google Shape;178;p8"/>
          <p:cNvSpPr txBox="1"/>
          <p:nvPr>
            <p:ph type="body" idx="2"/>
          </p:nvPr>
        </p:nvSpPr>
        <p:spPr>
          <a:xfrm>
            <a:off x="5668616" y="1825625"/>
            <a:ext cx="6099313"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4.</a:t>
            </a:r>
            <a:endParaRPr lang="en-US"/>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r>
              <a:rPr lang="en-US"/>
              <a:t>5. </a:t>
            </a:r>
            <a:endParaRPr lang="en-US"/>
          </a:p>
          <a:p>
            <a:pPr marL="0" lvl="0" indent="0" algn="l" rtl="0">
              <a:lnSpc>
                <a:spcPct val="90000"/>
              </a:lnSpc>
              <a:spcBef>
                <a:spcPts val="1000"/>
              </a:spcBef>
              <a:spcAft>
                <a:spcPts val="0"/>
              </a:spcAft>
              <a:buClr>
                <a:schemeClr val="dk1"/>
              </a:buClr>
              <a:buSzPts val="2800"/>
              <a:buNone/>
            </a:pPr>
          </a:p>
        </p:txBody>
      </p:sp>
      <p:pic>
        <p:nvPicPr>
          <p:cNvPr id="179" name="Google Shape;179;p8"/>
          <p:cNvPicPr preferRelativeResize="0"/>
          <p:nvPr/>
        </p:nvPicPr>
        <p:blipFill rotWithShape="1">
          <a:blip r:embed="rId1"/>
          <a:srcRect/>
          <a:stretch>
            <a:fillRect/>
          </a:stretch>
        </p:blipFill>
        <p:spPr>
          <a:xfrm>
            <a:off x="1485072" y="1875321"/>
            <a:ext cx="3033918" cy="1049403"/>
          </a:xfrm>
          <a:prstGeom prst="rect">
            <a:avLst/>
          </a:prstGeom>
          <a:noFill/>
          <a:ln>
            <a:noFill/>
          </a:ln>
        </p:spPr>
      </p:pic>
      <p:pic>
        <p:nvPicPr>
          <p:cNvPr id="180" name="Google Shape;180;p8"/>
          <p:cNvPicPr preferRelativeResize="0"/>
          <p:nvPr/>
        </p:nvPicPr>
        <p:blipFill rotWithShape="1">
          <a:blip r:embed="rId2"/>
          <a:srcRect/>
          <a:stretch>
            <a:fillRect/>
          </a:stretch>
        </p:blipFill>
        <p:spPr>
          <a:xfrm>
            <a:off x="1485071" y="3296655"/>
            <a:ext cx="3033919" cy="1304689"/>
          </a:xfrm>
          <a:prstGeom prst="rect">
            <a:avLst/>
          </a:prstGeom>
          <a:noFill/>
          <a:ln>
            <a:noFill/>
          </a:ln>
        </p:spPr>
      </p:pic>
      <p:pic>
        <p:nvPicPr>
          <p:cNvPr id="181" name="Google Shape;181;p8"/>
          <p:cNvPicPr preferRelativeResize="0"/>
          <p:nvPr/>
        </p:nvPicPr>
        <p:blipFill rotWithShape="1">
          <a:blip r:embed="rId3"/>
          <a:srcRect/>
          <a:stretch>
            <a:fillRect/>
          </a:stretch>
        </p:blipFill>
        <p:spPr>
          <a:xfrm>
            <a:off x="1485071" y="4973276"/>
            <a:ext cx="2530337" cy="772864"/>
          </a:xfrm>
          <a:prstGeom prst="rect">
            <a:avLst/>
          </a:prstGeom>
          <a:noFill/>
          <a:ln>
            <a:noFill/>
          </a:ln>
        </p:spPr>
      </p:pic>
      <p:pic>
        <p:nvPicPr>
          <p:cNvPr id="182" name="Google Shape;182;p8"/>
          <p:cNvPicPr preferRelativeResize="0"/>
          <p:nvPr/>
        </p:nvPicPr>
        <p:blipFill rotWithShape="1">
          <a:blip r:embed="rId4"/>
          <a:srcRect/>
          <a:stretch>
            <a:fillRect/>
          </a:stretch>
        </p:blipFill>
        <p:spPr>
          <a:xfrm>
            <a:off x="6172198" y="1947793"/>
            <a:ext cx="5689430" cy="1397578"/>
          </a:xfrm>
          <a:prstGeom prst="rect">
            <a:avLst/>
          </a:prstGeom>
          <a:noFill/>
          <a:ln>
            <a:noFill/>
          </a:ln>
        </p:spPr>
      </p:pic>
      <p:pic>
        <p:nvPicPr>
          <p:cNvPr id="183" name="Google Shape;183;p8"/>
          <p:cNvPicPr preferRelativeResize="0"/>
          <p:nvPr/>
        </p:nvPicPr>
        <p:blipFill rotWithShape="1">
          <a:blip r:embed="rId5"/>
          <a:srcRect/>
          <a:stretch>
            <a:fillRect/>
          </a:stretch>
        </p:blipFill>
        <p:spPr>
          <a:xfrm>
            <a:off x="6134099" y="3852329"/>
            <a:ext cx="5765628" cy="1225447"/>
          </a:xfrm>
          <a:prstGeom prst="rect">
            <a:avLst/>
          </a:prstGeom>
          <a:noFill/>
          <a:ln>
            <a:noFill/>
          </a:ln>
        </p:spPr>
      </p:pic>
      <p:sp>
        <p:nvSpPr>
          <p:cNvPr id="184" name="Google Shape;184;p8"/>
          <p:cNvSpPr txBox="1"/>
          <p:nvPr/>
        </p:nvSpPr>
        <p:spPr>
          <a:xfrm>
            <a:off x="1451940" y="2871798"/>
            <a:ext cx="174845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Output: </a:t>
            </a:r>
            <a:r>
              <a:rPr lang="en-US" sz="1800">
                <a:solidFill>
                  <a:schemeClr val="dk1"/>
                </a:solidFill>
                <a:latin typeface="Calibri" panose="020F0502020204030204"/>
                <a:ea typeface="Calibri" panose="020F0502020204030204"/>
                <a:cs typeface="Calibri" panose="020F0502020204030204"/>
                <a:sym typeface="Calibri" panose="020F0502020204030204"/>
              </a:rPr>
              <a:t>Smaller</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5" name="Google Shape;185;p8"/>
          <p:cNvSpPr txBox="1"/>
          <p:nvPr/>
        </p:nvSpPr>
        <p:spPr>
          <a:xfrm>
            <a:off x="1451940" y="4551615"/>
            <a:ext cx="174845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Output: </a:t>
            </a:r>
            <a:r>
              <a:rPr lang="en-US" sz="1800">
                <a:solidFill>
                  <a:schemeClr val="dk1"/>
                </a:solidFill>
                <a:latin typeface="Calibri" panose="020F0502020204030204"/>
                <a:ea typeface="Calibri" panose="020F0502020204030204"/>
                <a:cs typeface="Calibri" panose="020F0502020204030204"/>
                <a:sym typeface="Calibri" panose="020F0502020204030204"/>
              </a:rPr>
              <a:t>Finish</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6" name="Google Shape;186;p8"/>
          <p:cNvSpPr txBox="1"/>
          <p:nvPr/>
        </p:nvSpPr>
        <p:spPr>
          <a:xfrm>
            <a:off x="1391372" y="5638414"/>
            <a:ext cx="174845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Output: </a:t>
            </a:r>
            <a:r>
              <a:rPr lang="en-US" sz="1800">
                <a:solidFill>
                  <a:schemeClr val="dk1"/>
                </a:solidFill>
                <a:latin typeface="Calibri" panose="020F0502020204030204"/>
                <a:ea typeface="Calibri" panose="020F0502020204030204"/>
                <a:cs typeface="Calibri" panose="020F0502020204030204"/>
                <a:sym typeface="Calibri" panose="020F0502020204030204"/>
              </a:rPr>
              <a:t>yay</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7" name="Google Shape;187;p8"/>
          <p:cNvSpPr txBox="1"/>
          <p:nvPr/>
        </p:nvSpPr>
        <p:spPr>
          <a:xfrm>
            <a:off x="6170955" y="3290483"/>
            <a:ext cx="412598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Output: </a:t>
            </a:r>
            <a:r>
              <a:rPr lang="en-US" sz="1800">
                <a:solidFill>
                  <a:schemeClr val="dk1"/>
                </a:solidFill>
                <a:latin typeface="Calibri" panose="020F0502020204030204"/>
                <a:ea typeface="Calibri" panose="020F0502020204030204"/>
                <a:cs typeface="Calibri" panose="020F0502020204030204"/>
                <a:sym typeface="Calibri" panose="020F0502020204030204"/>
              </a:rPr>
              <a:t>3 is a positive number.</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                This is always printed.</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8" name="Google Shape;188;p8"/>
          <p:cNvSpPr txBox="1"/>
          <p:nvPr/>
        </p:nvSpPr>
        <p:spPr>
          <a:xfrm>
            <a:off x="6170955" y="5175042"/>
            <a:ext cx="41259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Output: </a:t>
            </a:r>
            <a:r>
              <a:rPr lang="en-US" sz="1800">
                <a:solidFill>
                  <a:schemeClr val="dk1"/>
                </a:solidFill>
                <a:latin typeface="Calibri" panose="020F0502020204030204"/>
                <a:ea typeface="Calibri" panose="020F0502020204030204"/>
                <a:cs typeface="Calibri" panose="020F0502020204030204"/>
                <a:sym typeface="Calibri" panose="020F0502020204030204"/>
              </a:rPr>
              <a:t>This is also always printed.</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92" name="Shape 192"/>
        <p:cNvGrpSpPr/>
        <p:nvPr/>
      </p:nvGrpSpPr>
      <p:grpSpPr>
        <a:xfrm>
          <a:off x="0" y="0"/>
          <a:ext cx="0" cy="0"/>
          <a:chOff x="0" y="0"/>
          <a:chExt cx="0" cy="0"/>
        </a:xfrm>
      </p:grpSpPr>
      <p:sp>
        <p:nvSpPr>
          <p:cNvPr id="193" name="Google Shape;193;p9"/>
          <p:cNvSpPr txBox="1"/>
          <p:nvPr>
            <p:ph type="title"/>
          </p:nvPr>
        </p:nvSpPr>
        <p:spPr>
          <a:xfrm>
            <a:off x="648929" y="629266"/>
            <a:ext cx="5127031" cy="1676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10"/>
              <a:buFont typeface="Arial Narrow" panose="020B0606020202030204"/>
              <a:buNone/>
            </a:pPr>
            <a:r>
              <a:rPr lang="en-US" sz="4410"/>
              <a:t>if...else Statement</a:t>
            </a:r>
            <a:br>
              <a:rPr lang="en-US" sz="3960"/>
            </a:br>
            <a:r>
              <a:rPr lang="en-US" sz="3960"/>
              <a:t>a.k.a. Two way decisions</a:t>
            </a:r>
            <a:endParaRPr lang="en-US" sz="3960"/>
          </a:p>
        </p:txBody>
      </p:sp>
      <p:sp>
        <p:nvSpPr>
          <p:cNvPr id="194" name="Google Shape;194;p9"/>
          <p:cNvSpPr/>
          <p:nvPr/>
        </p:nvSpPr>
        <p:spPr>
          <a:xfrm>
            <a:off x="648930" y="2454609"/>
            <a:ext cx="5127029" cy="1193400"/>
          </a:xfrm>
          <a:custGeom>
            <a:avLst/>
            <a:gdLst/>
            <a:ahLst/>
            <a:cxnLst/>
            <a:rect l="l" t="t" r="r" b="b"/>
            <a:pathLst>
              <a:path w="5127029" h="1193400" extrusionOk="0">
                <a:moveTo>
                  <a:pt x="0" y="198904"/>
                </a:moveTo>
                <a:cubicBezTo>
                  <a:pt x="0" y="89052"/>
                  <a:pt x="89052" y="0"/>
                  <a:pt x="198904" y="0"/>
                </a:cubicBezTo>
                <a:lnTo>
                  <a:pt x="4928125" y="0"/>
                </a:lnTo>
                <a:cubicBezTo>
                  <a:pt x="5037977" y="0"/>
                  <a:pt x="5127029" y="89052"/>
                  <a:pt x="5127029" y="198904"/>
                </a:cubicBezTo>
                <a:lnTo>
                  <a:pt x="5127029" y="994496"/>
                </a:lnTo>
                <a:cubicBezTo>
                  <a:pt x="5127029" y="1104348"/>
                  <a:pt x="5037977" y="1193400"/>
                  <a:pt x="4928125" y="1193400"/>
                </a:cubicBezTo>
                <a:lnTo>
                  <a:pt x="198904" y="1193400"/>
                </a:lnTo>
                <a:cubicBezTo>
                  <a:pt x="89052" y="1193400"/>
                  <a:pt x="0" y="1104348"/>
                  <a:pt x="0" y="994496"/>
                </a:cubicBezTo>
                <a:lnTo>
                  <a:pt x="0" y="198904"/>
                </a:lnTo>
                <a:close/>
              </a:path>
            </a:pathLst>
          </a:custGeom>
          <a:gradFill>
            <a:gsLst>
              <a:gs pos="0">
                <a:srgbClr val="F7BCA2"/>
              </a:gs>
              <a:gs pos="50000">
                <a:srgbClr val="F4B093"/>
              </a:gs>
              <a:gs pos="100000">
                <a:srgbClr val="F7A47F"/>
              </a:gs>
            </a:gsLst>
            <a:lin ang="5400000" scaled="0"/>
          </a:gradFill>
          <a:ln>
            <a:noFill/>
          </a:ln>
        </p:spPr>
        <p:txBody>
          <a:bodyPr spcFirstLastPara="1" wrap="square" lIns="172550" tIns="172550" rIns="172550" bIns="172550" anchor="ctr" anchorCtr="0">
            <a:noAutofit/>
          </a:bodyPr>
          <a:lstStyle/>
          <a:p>
            <a:pPr marL="0" marR="0" lvl="0" indent="0" algn="l" rtl="0">
              <a:lnSpc>
                <a:spcPct val="90000"/>
              </a:lnSpc>
              <a:spcBef>
                <a:spcPts val="0"/>
              </a:spcBef>
              <a:spcAft>
                <a:spcPts val="0"/>
              </a:spcAft>
              <a:buClr>
                <a:schemeClr val="dk1"/>
              </a:buClr>
              <a:buSzPts val="3000"/>
              <a:buFont typeface="Calibri" panose="020F0502020204030204"/>
              <a:buNone/>
            </a:pPr>
            <a:r>
              <a:rPr lang="en-US" sz="3000">
                <a:solidFill>
                  <a:schemeClr val="dk1"/>
                </a:solidFill>
                <a:latin typeface="Calibri" panose="020F0502020204030204"/>
                <a:ea typeface="Calibri" panose="020F0502020204030204"/>
                <a:cs typeface="Calibri" panose="020F0502020204030204"/>
                <a:sym typeface="Calibri" panose="020F0502020204030204"/>
              </a:rPr>
              <a:t>What happens when the condition is </a:t>
            </a:r>
            <a:r>
              <a:rPr lang="en-US" sz="3000">
                <a:solidFill>
                  <a:srgbClr val="C00000"/>
                </a:solidFill>
                <a:latin typeface="Calibri" panose="020F0502020204030204"/>
                <a:ea typeface="Calibri" panose="020F0502020204030204"/>
                <a:cs typeface="Calibri" panose="020F0502020204030204"/>
                <a:sym typeface="Calibri" panose="020F0502020204030204"/>
              </a:rPr>
              <a:t>untrue or false</a:t>
            </a:r>
            <a:r>
              <a:rPr lang="en-US" sz="3000">
                <a:solidFill>
                  <a:schemeClr val="dk1"/>
                </a:solidFill>
                <a:latin typeface="Calibri" panose="020F0502020204030204"/>
                <a:ea typeface="Calibri" panose="020F0502020204030204"/>
                <a:cs typeface="Calibri" panose="020F0502020204030204"/>
                <a:sym typeface="Calibri" panose="020F0502020204030204"/>
              </a:rPr>
              <a:t>? </a:t>
            </a:r>
            <a:endParaRPr sz="3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5" name="Google Shape;195;p9"/>
          <p:cNvSpPr/>
          <p:nvPr/>
        </p:nvSpPr>
        <p:spPr>
          <a:xfrm>
            <a:off x="648930" y="3734409"/>
            <a:ext cx="5127029" cy="1193400"/>
          </a:xfrm>
          <a:custGeom>
            <a:avLst/>
            <a:gdLst/>
            <a:ahLst/>
            <a:cxnLst/>
            <a:rect l="l" t="t" r="r" b="b"/>
            <a:pathLst>
              <a:path w="5127029" h="1193400" extrusionOk="0">
                <a:moveTo>
                  <a:pt x="0" y="198904"/>
                </a:moveTo>
                <a:cubicBezTo>
                  <a:pt x="0" y="89052"/>
                  <a:pt x="89052" y="0"/>
                  <a:pt x="198904" y="0"/>
                </a:cubicBezTo>
                <a:lnTo>
                  <a:pt x="4928125" y="0"/>
                </a:lnTo>
                <a:cubicBezTo>
                  <a:pt x="5037977" y="0"/>
                  <a:pt x="5127029" y="89052"/>
                  <a:pt x="5127029" y="198904"/>
                </a:cubicBezTo>
                <a:lnTo>
                  <a:pt x="5127029" y="994496"/>
                </a:lnTo>
                <a:cubicBezTo>
                  <a:pt x="5127029" y="1104348"/>
                  <a:pt x="5037977" y="1193400"/>
                  <a:pt x="4928125" y="1193400"/>
                </a:cubicBezTo>
                <a:lnTo>
                  <a:pt x="198904" y="1193400"/>
                </a:lnTo>
                <a:cubicBezTo>
                  <a:pt x="89052" y="1193400"/>
                  <a:pt x="0" y="1104348"/>
                  <a:pt x="0" y="994496"/>
                </a:cubicBezTo>
                <a:lnTo>
                  <a:pt x="0" y="198904"/>
                </a:lnTo>
                <a:close/>
              </a:path>
            </a:pathLst>
          </a:custGeom>
          <a:gradFill>
            <a:gsLst>
              <a:gs pos="0">
                <a:srgbClr val="DFBEB7"/>
              </a:gs>
              <a:gs pos="50000">
                <a:srgbClr val="D9B1A9"/>
              </a:gs>
              <a:gs pos="100000">
                <a:srgbClr val="D6A59B"/>
              </a:gs>
            </a:gsLst>
            <a:lin ang="5400000" scaled="0"/>
          </a:gradFill>
          <a:ln>
            <a:noFill/>
          </a:ln>
        </p:spPr>
        <p:txBody>
          <a:bodyPr spcFirstLastPara="1" wrap="square" lIns="172550" tIns="172550" rIns="172550" bIns="172550" anchor="ctr" anchorCtr="0">
            <a:noAutofit/>
          </a:bodyPr>
          <a:lstStyle/>
          <a:p>
            <a:pPr marL="0" marR="0" lvl="0" indent="0" algn="l" rtl="0">
              <a:lnSpc>
                <a:spcPct val="90000"/>
              </a:lnSpc>
              <a:spcBef>
                <a:spcPts val="0"/>
              </a:spcBef>
              <a:spcAft>
                <a:spcPts val="0"/>
              </a:spcAft>
              <a:buClr>
                <a:schemeClr val="dk1"/>
              </a:buClr>
              <a:buSzPts val="3000"/>
              <a:buFont typeface="Calibri" panose="020F0502020204030204"/>
              <a:buNone/>
            </a:pPr>
            <a:r>
              <a:rPr lang="en-US" sz="3000">
                <a:solidFill>
                  <a:schemeClr val="dk1"/>
                </a:solidFill>
                <a:latin typeface="Calibri" panose="020F0502020204030204"/>
                <a:ea typeface="Calibri" panose="020F0502020204030204"/>
                <a:cs typeface="Calibri" panose="020F0502020204030204"/>
                <a:sym typeface="Calibri" panose="020F0502020204030204"/>
              </a:rPr>
              <a:t>We can mention that it in the block after the else statement. </a:t>
            </a:r>
            <a:endParaRPr sz="3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6" name="Google Shape;196;p9"/>
          <p:cNvSpPr/>
          <p:nvPr/>
        </p:nvSpPr>
        <p:spPr>
          <a:xfrm>
            <a:off x="648930" y="5014209"/>
            <a:ext cx="5127029" cy="1193400"/>
          </a:xfrm>
          <a:custGeom>
            <a:avLst/>
            <a:gdLst/>
            <a:ahLst/>
            <a:cxnLst/>
            <a:rect l="l" t="t" r="r" b="b"/>
            <a:pathLst>
              <a:path w="5127029" h="1193400" extrusionOk="0">
                <a:moveTo>
                  <a:pt x="0" y="198904"/>
                </a:moveTo>
                <a:cubicBezTo>
                  <a:pt x="0" y="89052"/>
                  <a:pt x="89052" y="0"/>
                  <a:pt x="198904" y="0"/>
                </a:cubicBezTo>
                <a:lnTo>
                  <a:pt x="4928125" y="0"/>
                </a:lnTo>
                <a:cubicBezTo>
                  <a:pt x="5037977" y="0"/>
                  <a:pt x="5127029" y="89052"/>
                  <a:pt x="5127029" y="198904"/>
                </a:cubicBezTo>
                <a:lnTo>
                  <a:pt x="5127029" y="994496"/>
                </a:lnTo>
                <a:cubicBezTo>
                  <a:pt x="5127029" y="1104348"/>
                  <a:pt x="5037977" y="1193400"/>
                  <a:pt x="4928125" y="1193400"/>
                </a:cubicBezTo>
                <a:lnTo>
                  <a:pt x="198904" y="1193400"/>
                </a:lnTo>
                <a:cubicBezTo>
                  <a:pt x="89052" y="1193400"/>
                  <a:pt x="0" y="1104348"/>
                  <a:pt x="0" y="994496"/>
                </a:cubicBezTo>
                <a:lnTo>
                  <a:pt x="0" y="198904"/>
                </a:lnTo>
                <a:close/>
              </a:path>
            </a:pathLst>
          </a:custGeom>
          <a:gradFill>
            <a:gsLst>
              <a:gs pos="0">
                <a:srgbClr val="D0D0D0"/>
              </a:gs>
              <a:gs pos="50000">
                <a:srgbClr val="C7C7C7"/>
              </a:gs>
              <a:gs pos="100000">
                <a:srgbClr val="BFBFBF"/>
              </a:gs>
            </a:gsLst>
            <a:lin ang="5400000" scaled="0"/>
          </a:gradFill>
          <a:ln>
            <a:noFill/>
          </a:ln>
        </p:spPr>
        <p:txBody>
          <a:bodyPr spcFirstLastPara="1" wrap="square" lIns="172550" tIns="172550" rIns="172550" bIns="172550" anchor="ctr" anchorCtr="0">
            <a:noAutofit/>
          </a:bodyPr>
          <a:lstStyle/>
          <a:p>
            <a:pPr marL="0" marR="0" lvl="0" indent="0" algn="l" rtl="0">
              <a:lnSpc>
                <a:spcPct val="90000"/>
              </a:lnSpc>
              <a:spcBef>
                <a:spcPts val="0"/>
              </a:spcBef>
              <a:spcAft>
                <a:spcPts val="0"/>
              </a:spcAft>
              <a:buClr>
                <a:schemeClr val="dk1"/>
              </a:buClr>
              <a:buSzPts val="3000"/>
              <a:buFont typeface="Calibri" panose="020F0502020204030204"/>
              <a:buNone/>
            </a:pPr>
            <a:r>
              <a:rPr lang="en-US" sz="3000">
                <a:solidFill>
                  <a:schemeClr val="dk1"/>
                </a:solidFill>
                <a:latin typeface="Calibri" panose="020F0502020204030204"/>
                <a:ea typeface="Calibri" panose="020F0502020204030204"/>
                <a:cs typeface="Calibri" panose="020F0502020204030204"/>
                <a:sym typeface="Calibri" panose="020F0502020204030204"/>
              </a:rPr>
              <a:t>An ‘</a:t>
            </a:r>
            <a:r>
              <a:rPr lang="en-US" sz="3000">
                <a:solidFill>
                  <a:srgbClr val="C00000"/>
                </a:solidFill>
                <a:latin typeface="Calibri" panose="020F0502020204030204"/>
                <a:ea typeface="Calibri" panose="020F0502020204030204"/>
                <a:cs typeface="Calibri" panose="020F0502020204030204"/>
                <a:sym typeface="Calibri" panose="020F0502020204030204"/>
              </a:rPr>
              <a:t>else</a:t>
            </a:r>
            <a:r>
              <a:rPr lang="en-US" sz="3000">
                <a:solidFill>
                  <a:schemeClr val="dk1"/>
                </a:solidFill>
                <a:latin typeface="Calibri" panose="020F0502020204030204"/>
                <a:ea typeface="Calibri" panose="020F0502020204030204"/>
                <a:cs typeface="Calibri" panose="020F0502020204030204"/>
                <a:sym typeface="Calibri" panose="020F0502020204030204"/>
              </a:rPr>
              <a:t>’ statement comes right after the block after ‘</a:t>
            </a:r>
            <a:r>
              <a:rPr lang="en-US" sz="3000">
                <a:solidFill>
                  <a:srgbClr val="C00000"/>
                </a:solidFill>
                <a:latin typeface="Calibri" panose="020F0502020204030204"/>
                <a:ea typeface="Calibri" panose="020F0502020204030204"/>
                <a:cs typeface="Calibri" panose="020F0502020204030204"/>
                <a:sym typeface="Calibri" panose="020F0502020204030204"/>
              </a:rPr>
              <a:t>if</a:t>
            </a:r>
            <a:r>
              <a:rPr lang="en-US" sz="3000">
                <a:solidFill>
                  <a:schemeClr val="dk1"/>
                </a:solidFill>
                <a:latin typeface="Calibri" panose="020F0502020204030204"/>
                <a:ea typeface="Calibri" panose="020F0502020204030204"/>
                <a:cs typeface="Calibri" panose="020F0502020204030204"/>
                <a:sym typeface="Calibri" panose="020F0502020204030204"/>
              </a:rPr>
              <a:t>’.</a:t>
            </a:r>
            <a:endParaRPr sz="30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97" name="Google Shape;197;p9" descr="A close up of a sign&#10;&#10;Description automatically generated"/>
          <p:cNvPicPr preferRelativeResize="0"/>
          <p:nvPr/>
        </p:nvPicPr>
        <p:blipFill rotWithShape="1">
          <a:blip r:embed="rId1"/>
          <a:srcRect r="1" b="14420"/>
          <a:stretch>
            <a:fillRect/>
          </a:stretch>
        </p:blipFill>
        <p:spPr>
          <a:xfrm>
            <a:off x="6090613" y="640082"/>
            <a:ext cx="5461724" cy="557783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fade">
                                      <p:cBhvr>
                                        <p:cTn id="7" dur="500"/>
                                        <p:tgtEl>
                                          <p:spTgt spid="1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
                                        </p:tgtEl>
                                        <p:attrNameLst>
                                          <p:attrName>style.visibility</p:attrName>
                                        </p:attrNameLst>
                                      </p:cBhvr>
                                      <p:to>
                                        <p:strVal val="visible"/>
                                      </p:to>
                                    </p:set>
                                    <p:animEffect transition="in" filter="fade">
                                      <p:cBhvr>
                                        <p:cTn id="12" dur="500"/>
                                        <p:tgtEl>
                                          <p:spTgt spid="19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5"/>
                                        </p:tgtEl>
                                        <p:attrNameLst>
                                          <p:attrName>style.visibility</p:attrName>
                                        </p:attrNameLst>
                                      </p:cBhvr>
                                      <p:to>
                                        <p:strVal val="visible"/>
                                      </p:to>
                                    </p:set>
                                    <p:animEffect transition="in" filter="fade">
                                      <p:cBhvr>
                                        <p:cTn id="17" dur="500"/>
                                        <p:tgtEl>
                                          <p:spTgt spid="19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6"/>
                                        </p:tgtEl>
                                        <p:attrNameLst>
                                          <p:attrName>style.visibility</p:attrName>
                                        </p:attrNameLst>
                                      </p:cBhvr>
                                      <p:to>
                                        <p:strVal val="visible"/>
                                      </p:to>
                                    </p:set>
                                    <p:animEffect transition="in" filter="fade">
                                      <p:cBhvr>
                                        <p:cTn id="22" dur="5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9882</Words>
  <Application>WPS Presentation</Application>
  <PresentationFormat/>
  <Paragraphs>440</Paragraphs>
  <Slides>50</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50</vt:i4>
      </vt:variant>
    </vt:vector>
  </HeadingPairs>
  <TitlesOfParts>
    <vt:vector size="62" baseType="lpstr">
      <vt:lpstr>Arial</vt:lpstr>
      <vt:lpstr>SimSun</vt:lpstr>
      <vt:lpstr>Wingdings</vt:lpstr>
      <vt:lpstr>Arial</vt:lpstr>
      <vt:lpstr>Arial Narrow</vt:lpstr>
      <vt:lpstr>Calibri</vt:lpstr>
      <vt:lpstr>Microsoft YaHei</vt:lpstr>
      <vt:lpstr>Arial Unicode MS</vt:lpstr>
      <vt:lpstr>Consolas</vt:lpstr>
      <vt:lpstr>Courier New</vt:lpstr>
      <vt:lpstr>Office Theme</vt:lpstr>
      <vt:lpstr>Office Theme</vt:lpstr>
      <vt:lpstr>Computational Thinking with Programming</vt:lpstr>
      <vt:lpstr>Control Structures</vt:lpstr>
      <vt:lpstr>Control Structures</vt:lpstr>
      <vt:lpstr>Selection Control or Decisions (It is a control statement providing selective execution of instructions)</vt:lpstr>
      <vt:lpstr>If Statement It is a selection control statement based on the value of a given Boolean expression</vt:lpstr>
      <vt:lpstr>If Statement: Example </vt:lpstr>
      <vt:lpstr>Example: What will be the output ?</vt:lpstr>
      <vt:lpstr>Example: What will be the output ?</vt:lpstr>
      <vt:lpstr>if...else Statement a.k.a. Two way decisions</vt:lpstr>
      <vt:lpstr>Example</vt:lpstr>
      <vt:lpstr>Header, Suite and Indentation</vt:lpstr>
      <vt:lpstr>Nested if statements (multi-way selection)</vt:lpstr>
      <vt:lpstr>Nested if statements: Example</vt:lpstr>
      <vt:lpstr>Example: What will be the output?</vt:lpstr>
      <vt:lpstr>Example: What will be the output?</vt:lpstr>
      <vt:lpstr>if...elif...else Statement</vt:lpstr>
      <vt:lpstr>if...elif...else Statement: Example Use</vt:lpstr>
      <vt:lpstr>Example: What will be the output?</vt:lpstr>
      <vt:lpstr>Example: What will be the output?</vt:lpstr>
      <vt:lpstr>Single Statement Condition Write a single statement under if</vt:lpstr>
      <vt:lpstr>Exercise</vt:lpstr>
      <vt:lpstr>Maximum between 3 numbers</vt:lpstr>
      <vt:lpstr>Maximum between 3 numbers</vt:lpstr>
      <vt:lpstr>Maximum between 3 numbers</vt:lpstr>
      <vt:lpstr>MCQs</vt:lpstr>
      <vt:lpstr>MCQs: Answers</vt:lpstr>
      <vt:lpstr>Iterative Control (Loop) </vt:lpstr>
      <vt:lpstr>While Statement (indefinite loop)</vt:lpstr>
      <vt:lpstr>Example 1</vt:lpstr>
      <vt:lpstr>Example 2</vt:lpstr>
      <vt:lpstr>Example 3</vt:lpstr>
      <vt:lpstr>Example 4</vt:lpstr>
      <vt:lpstr>For Loop (definite loop)</vt:lpstr>
      <vt:lpstr>Sequences</vt:lpstr>
      <vt:lpstr>For Loop: What will be the output? </vt:lpstr>
      <vt:lpstr>For Loop: Answers to Previous Questions</vt:lpstr>
      <vt:lpstr>Exercise: Write a program to find whether a given number is prime or not </vt:lpstr>
      <vt:lpstr>PowerPoint 演示文稿</vt:lpstr>
      <vt:lpstr>Nested Loop</vt:lpstr>
      <vt:lpstr>Nested Loop: What will be the output? </vt:lpstr>
      <vt:lpstr>Find all prime numbers between given two numbers</vt:lpstr>
      <vt:lpstr>Find first 100 prime numbers start from 2.</vt:lpstr>
      <vt:lpstr>PowerPoint 演示文稿</vt:lpstr>
      <vt:lpstr>Accept the limit and print the strong numbers from 1 to the given limit.</vt:lpstr>
      <vt:lpstr>PowerPoint 演示文稿</vt:lpstr>
      <vt:lpstr>Infinite loop</vt:lpstr>
      <vt:lpstr>Loop Control Statements</vt:lpstr>
      <vt:lpstr>Break and Continue: Examples</vt:lpstr>
      <vt:lpstr>MCQs</vt:lpstr>
      <vt:lpstr>MCQs: Answers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 Vijaypal Singh Rathor</dc:creator>
  <cp:lastModifiedBy>RGIPT</cp:lastModifiedBy>
  <cp:revision>2</cp:revision>
  <dcterms:created xsi:type="dcterms:W3CDTF">2023-05-31T06:28:59Z</dcterms:created>
  <dcterms:modified xsi:type="dcterms:W3CDTF">2023-05-31T06:50:30Z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94A48B0C6146403094202CD6F26EC254</vt:lpwstr>
  </property>
  <property fmtid="{D5CDD505-2E9C-101B-9397-08002B2CF9AE}" pid="3" name="KSOProductBuildVer">
    <vt:lpwstr>1033-11.2.0.11537</vt:lpwstr>
  </property>
</Properties>
</file>