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2" r:id="rId3"/>
    <p:sldId id="293" r:id="rId4"/>
    <p:sldId id="298" r:id="rId5"/>
    <p:sldId id="295" r:id="rId6"/>
    <p:sldId id="296" r:id="rId7"/>
    <p:sldId id="299" r:id="rId8"/>
    <p:sldId id="300" r:id="rId9"/>
    <p:sldId id="301" r:id="rId10"/>
    <p:sldId id="261" r:id="rId11"/>
    <p:sldId id="258" r:id="rId12"/>
    <p:sldId id="290" r:id="rId13"/>
    <p:sldId id="291" r:id="rId14"/>
    <p:sldId id="259" r:id="rId15"/>
    <p:sldId id="302" r:id="rId16"/>
    <p:sldId id="269" r:id="rId1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FF"/>
    <a:srgbClr val="FF3300"/>
    <a:srgbClr val="FFCCFF"/>
    <a:srgbClr val="FF99FF"/>
    <a:srgbClr val="6600CC"/>
    <a:srgbClr val="00FF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1FE989-3B21-8BFC-DD2F-60B64019C3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B8314-D420-752D-CA53-52EFDC16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15849-A71C-42E2-A43B-D992A0C3A36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71A05-86A0-B355-AF1E-0DF86706C0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DFD38-F8AE-5B82-4A41-44552805A5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C11E-C84B-44EF-9D39-95DAFF62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4058" cy="4667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7393" y="1"/>
            <a:ext cx="3044058" cy="4667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CDF87-9375-4AD0-8A8D-94E60FCBE96F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476" y="4479903"/>
            <a:ext cx="5618150" cy="36653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82"/>
            <a:ext cx="3044058" cy="466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7393" y="8842382"/>
            <a:ext cx="3044058" cy="466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5170A-429C-41FE-A465-96E6B1BB7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3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5170A-429C-41FE-A465-96E6B1BB79C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30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4EE-7E23-4AF1-A368-66312142E8F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F882-8E2B-4288-973A-0A39B8DCB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9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4EE-7E23-4AF1-A368-66312142E8F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F882-8E2B-4288-973A-0A39B8DCB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4EE-7E23-4AF1-A368-66312142E8F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F882-8E2B-4288-973A-0A39B8DCB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8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4EE-7E23-4AF1-A368-66312142E8F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F882-8E2B-4288-973A-0A39B8DCB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91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4EE-7E23-4AF1-A368-66312142E8F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F882-8E2B-4288-973A-0A39B8DCB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2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4EE-7E23-4AF1-A368-66312142E8F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F882-8E2B-4288-973A-0A39B8DCB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1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4EE-7E23-4AF1-A368-66312142E8F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F882-8E2B-4288-973A-0A39B8DCB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4EE-7E23-4AF1-A368-66312142E8F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F882-8E2B-4288-973A-0A39B8DCB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7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4EE-7E23-4AF1-A368-66312142E8F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F882-8E2B-4288-973A-0A39B8DCB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60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4EE-7E23-4AF1-A368-66312142E8F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F882-8E2B-4288-973A-0A39B8DCB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64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54EE-7E23-4AF1-A368-66312142E8F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F882-8E2B-4288-973A-0A39B8DCB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3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54EE-7E23-4AF1-A368-66312142E8F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F882-8E2B-4288-973A-0A39B8DCB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8E44-58E2-FC48-8413-554886EFE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8007723" cy="11521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/>
              <a:t>Mid Semester Examination</a:t>
            </a:r>
            <a:br>
              <a:rPr lang="en-US" sz="4800" b="1" dirty="0"/>
            </a:br>
            <a:r>
              <a:rPr lang="en-US" sz="4800" b="1" dirty="0"/>
              <a:t>Seating Plan: 2023/2021 batch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F555D-5FBB-EF27-6ADA-2F3BE0579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624" y="3284984"/>
            <a:ext cx="6481483" cy="12418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AY: 2023-24</a:t>
            </a:r>
          </a:p>
          <a:p>
            <a:r>
              <a:rPr lang="en-US" b="1" dirty="0">
                <a:solidFill>
                  <a:srgbClr val="0000CC"/>
                </a:solidFill>
              </a:rPr>
              <a:t>Semester: Odd</a:t>
            </a:r>
          </a:p>
        </p:txBody>
      </p:sp>
    </p:spTree>
    <p:extLst>
      <p:ext uri="{BB962C8B-B14F-4D97-AF65-F5344CB8AC3E}">
        <p14:creationId xmlns:p14="http://schemas.microsoft.com/office/powerpoint/2010/main" val="338054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720" y="-27384"/>
            <a:ext cx="904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AB2-LR2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5856" y="1004409"/>
            <a:ext cx="2592288" cy="317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Board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570EF-09A0-76AF-EC5F-6962582DABAC}"/>
              </a:ext>
            </a:extLst>
          </p:cNvPr>
          <p:cNvSpPr txBox="1"/>
          <p:nvPr/>
        </p:nvSpPr>
        <p:spPr>
          <a:xfrm>
            <a:off x="251520" y="565456"/>
            <a:ext cx="6624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Total Students –  </a:t>
            </a:r>
            <a:r>
              <a:rPr lang="en-US" b="1" dirty="0"/>
              <a:t>23M&amp;C: 28  +  23PP:14 + 21M&amp;C: 21 +  21CE: 11   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46A8BA-A52C-3119-9DE9-E0C4558D8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48868"/>
              </p:ext>
            </p:extLst>
          </p:nvPr>
        </p:nvGraphicFramePr>
        <p:xfrm>
          <a:off x="251520" y="2018510"/>
          <a:ext cx="8640959" cy="401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505">
                  <a:extLst>
                    <a:ext uri="{9D8B030D-6E8A-4147-A177-3AD203B41FA5}">
                      <a16:colId xmlns:a16="http://schemas.microsoft.com/office/drawing/2014/main" val="3292654833"/>
                    </a:ext>
                  </a:extLst>
                </a:gridCol>
                <a:gridCol w="75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575">
                  <a:extLst>
                    <a:ext uri="{9D8B030D-6E8A-4147-A177-3AD203B41FA5}">
                      <a16:colId xmlns:a16="http://schemas.microsoft.com/office/drawing/2014/main" val="4245609159"/>
                    </a:ext>
                  </a:extLst>
                </a:gridCol>
                <a:gridCol w="758575">
                  <a:extLst>
                    <a:ext uri="{9D8B030D-6E8A-4147-A177-3AD203B41FA5}">
                      <a16:colId xmlns:a16="http://schemas.microsoft.com/office/drawing/2014/main" val="3119468278"/>
                    </a:ext>
                  </a:extLst>
                </a:gridCol>
                <a:gridCol w="34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637">
                  <a:extLst>
                    <a:ext uri="{9D8B030D-6E8A-4147-A177-3AD203B41FA5}">
                      <a16:colId xmlns:a16="http://schemas.microsoft.com/office/drawing/2014/main" val="3888576537"/>
                    </a:ext>
                  </a:extLst>
                </a:gridCol>
                <a:gridCol w="846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637">
                  <a:extLst>
                    <a:ext uri="{9D8B030D-6E8A-4147-A177-3AD203B41FA5}">
                      <a16:colId xmlns:a16="http://schemas.microsoft.com/office/drawing/2014/main" val="3446146492"/>
                    </a:ext>
                  </a:extLst>
                </a:gridCol>
                <a:gridCol w="955388">
                  <a:extLst>
                    <a:ext uri="{9D8B030D-6E8A-4147-A177-3AD203B41FA5}">
                      <a16:colId xmlns:a16="http://schemas.microsoft.com/office/drawing/2014/main" val="2135976235"/>
                    </a:ext>
                  </a:extLst>
                </a:gridCol>
                <a:gridCol w="955388">
                  <a:extLst>
                    <a:ext uri="{9D8B030D-6E8A-4147-A177-3AD203B41FA5}">
                      <a16:colId xmlns:a16="http://schemas.microsoft.com/office/drawing/2014/main" val="282407586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Column 1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Column2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Column</a:t>
                      </a:r>
                      <a:r>
                        <a:rPr lang="en-US" sz="1100" b="1" baseline="0" dirty="0"/>
                        <a:t> 3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Column4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Column 5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 Column </a:t>
                      </a:r>
                      <a:r>
                        <a:rPr lang="en-IN" sz="1100" b="1" dirty="0"/>
                        <a:t>6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7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8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9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10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23MC3026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21MC3002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23PP3001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21MC3014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23MC3033</a:t>
                      </a:r>
                    </a:p>
                  </a:txBody>
                  <a:tcPr marL="28575" marR="28575" marT="0" marB="0" anchor="ctr"/>
                </a:tc>
                <a:tc rowSpan="7"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23MC3043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21MC3021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23PP3008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21CE3006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23MC3050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23MC3027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21MC3003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23PP3002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21MC3015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23MC3035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23MC3044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21MC3024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23PP3009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21CE3007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23MC3051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23MC3028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21MC3005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23PP3003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21MC3016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23MC3036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23MC3045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21MC3025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23PP3010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21CE3008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23MC3052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23MC3029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21MC3006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23PP3004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21MC3017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23MC3037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23MC3046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21MC3026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23PP3011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21CE3010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23MC3053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23MC3030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21MC3009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23PP3005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21MC3018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23MC3039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23MC3047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21MC3027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23PP3012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21CE3011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23MC3054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438818608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23MC3031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21MC3012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23PP3006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21MC3019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23MC3040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23MC3048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21MC3028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23PP3013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21CE3012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23MC3055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4192219989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23MC3032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21MC3013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23PP3007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21MC3020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23MC3041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23MC3049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21MC3029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23PP3014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1" dirty="0">
                          <a:effectLst/>
                        </a:rPr>
                        <a:t>22L1811002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23MC3056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6102911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3CFF01-D177-9DBB-76DE-843C38D7D3EE}"/>
              </a:ext>
            </a:extLst>
          </p:cNvPr>
          <p:cNvSpPr txBox="1"/>
          <p:nvPr/>
        </p:nvSpPr>
        <p:spPr>
          <a:xfrm>
            <a:off x="629579" y="1614325"/>
            <a:ext cx="129614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21CE3001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A5EFF-E5DA-698A-E486-8CA4AAF70200}"/>
              </a:ext>
            </a:extLst>
          </p:cNvPr>
          <p:cNvSpPr txBox="1"/>
          <p:nvPr/>
        </p:nvSpPr>
        <p:spPr>
          <a:xfrm>
            <a:off x="2391486" y="1631072"/>
            <a:ext cx="129614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21CE3002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FB9A48-B825-B80F-8956-7722046D6208}"/>
              </a:ext>
            </a:extLst>
          </p:cNvPr>
          <p:cNvSpPr txBox="1"/>
          <p:nvPr/>
        </p:nvSpPr>
        <p:spPr>
          <a:xfrm>
            <a:off x="4801465" y="1645798"/>
            <a:ext cx="1179001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21CE3003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C1DAFA-0171-878E-53ED-33CABE4CF248}"/>
              </a:ext>
            </a:extLst>
          </p:cNvPr>
          <p:cNvSpPr txBox="1"/>
          <p:nvPr/>
        </p:nvSpPr>
        <p:spPr>
          <a:xfrm>
            <a:off x="6804248" y="1645798"/>
            <a:ext cx="117900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21CE3005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4328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53467"/>
              </p:ext>
            </p:extLst>
          </p:nvPr>
        </p:nvGraphicFramePr>
        <p:xfrm>
          <a:off x="211991" y="2852936"/>
          <a:ext cx="8600729" cy="197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34">
                  <a:extLst>
                    <a:ext uri="{9D8B030D-6E8A-4147-A177-3AD203B41FA5}">
                      <a16:colId xmlns:a16="http://schemas.microsoft.com/office/drawing/2014/main" val="2902509008"/>
                    </a:ext>
                  </a:extLst>
                </a:gridCol>
                <a:gridCol w="1202253">
                  <a:extLst>
                    <a:ext uri="{9D8B030D-6E8A-4147-A177-3AD203B41FA5}">
                      <a16:colId xmlns:a16="http://schemas.microsoft.com/office/drawing/2014/main" val="1937283356"/>
                    </a:ext>
                  </a:extLst>
                </a:gridCol>
                <a:gridCol w="737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331">
                  <a:extLst>
                    <a:ext uri="{9D8B030D-6E8A-4147-A177-3AD203B41FA5}">
                      <a16:colId xmlns:a16="http://schemas.microsoft.com/office/drawing/2014/main" val="4236913320"/>
                    </a:ext>
                  </a:extLst>
                </a:gridCol>
                <a:gridCol w="1319744">
                  <a:extLst>
                    <a:ext uri="{9D8B030D-6E8A-4147-A177-3AD203B41FA5}">
                      <a16:colId xmlns:a16="http://schemas.microsoft.com/office/drawing/2014/main" val="1498917614"/>
                    </a:ext>
                  </a:extLst>
                </a:gridCol>
              </a:tblGrid>
              <a:tr h="394089">
                <a:tc>
                  <a:txBody>
                    <a:bodyPr/>
                    <a:lstStyle/>
                    <a:p>
                      <a:r>
                        <a:rPr lang="en-US" sz="1600" b="1" dirty="0"/>
                        <a:t> Column 1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Column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  Column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    Column 4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      Column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    Column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23CS2001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23CS2005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23CS2009</a:t>
                      </a:r>
                    </a:p>
                  </a:txBody>
                  <a:tcPr marL="28575" marR="28575" marT="0" marB="0" anchor="ctr"/>
                </a:tc>
                <a:tc rowSpan="4"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23CS2015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23CD3003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23CD3010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540129056"/>
                  </a:ext>
                </a:extLst>
              </a:tr>
              <a:tr h="394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23CS2002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23CS2006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23CS2010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23CS2016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23CD3004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23CD3011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345300996"/>
                  </a:ext>
                </a:extLst>
              </a:tr>
              <a:tr h="394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23CS2003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23CS2007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23CS2011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23CD3001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23CD3007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23CD3012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2820334911"/>
                  </a:ext>
                </a:extLst>
              </a:tr>
              <a:tr h="394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23CS2004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23CS2008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23CS2014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23CD3002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23CD3009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23CD3013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6126455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11784" y="-27384"/>
            <a:ext cx="904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AB2-LR3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9872" y="1260843"/>
            <a:ext cx="2592288" cy="4128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Board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6C73A4-388C-D6C2-A483-C9417DE88E0B}"/>
              </a:ext>
            </a:extLst>
          </p:cNvPr>
          <p:cNvSpPr txBox="1"/>
          <p:nvPr/>
        </p:nvSpPr>
        <p:spPr>
          <a:xfrm>
            <a:off x="251520" y="680096"/>
            <a:ext cx="5184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Total Students –  </a:t>
            </a:r>
            <a:r>
              <a:rPr lang="en-US" b="1" dirty="0"/>
              <a:t>23 ID: 14  +  23CD: 10  + Backlogs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55E30-E0CD-44CF-9F2F-A2179894F987}"/>
              </a:ext>
            </a:extLst>
          </p:cNvPr>
          <p:cNvSpPr txBox="1"/>
          <p:nvPr/>
        </p:nvSpPr>
        <p:spPr>
          <a:xfrm>
            <a:off x="251520" y="2348415"/>
            <a:ext cx="1144263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Calibri" panose="020F0502020204030204" pitchFamily="34" charset="0"/>
              </a:rPr>
              <a:t>22CS3004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14737-40D2-0EDA-2096-9A9CF7161200}"/>
              </a:ext>
            </a:extLst>
          </p:cNvPr>
          <p:cNvSpPr txBox="1"/>
          <p:nvPr/>
        </p:nvSpPr>
        <p:spPr>
          <a:xfrm>
            <a:off x="1742243" y="2348415"/>
            <a:ext cx="1124455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Calibri" panose="020F0502020204030204" pitchFamily="34" charset="0"/>
              </a:rPr>
              <a:t>22CS3036</a:t>
            </a:r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F3E9CA-0DC9-7976-0945-B58E9EE554F5}"/>
              </a:ext>
            </a:extLst>
          </p:cNvPr>
          <p:cNvSpPr txBox="1"/>
          <p:nvPr/>
        </p:nvSpPr>
        <p:spPr>
          <a:xfrm>
            <a:off x="3070330" y="2348415"/>
            <a:ext cx="940631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Calibri" panose="020F0502020204030204" pitchFamily="34" charset="0"/>
              </a:rPr>
              <a:t>22CS2028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55D8F-6977-5FB1-1BEC-849030E2AFBF}"/>
              </a:ext>
            </a:extLst>
          </p:cNvPr>
          <p:cNvSpPr txBox="1"/>
          <p:nvPr/>
        </p:nvSpPr>
        <p:spPr>
          <a:xfrm>
            <a:off x="4642678" y="2348413"/>
            <a:ext cx="940632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Calibri" panose="020F0502020204030204" pitchFamily="34" charset="0"/>
              </a:rPr>
              <a:t>22IT3006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286D2-6D2A-DB69-5EB2-B4A3E4D9DDA4}"/>
              </a:ext>
            </a:extLst>
          </p:cNvPr>
          <p:cNvSpPr txBox="1"/>
          <p:nvPr/>
        </p:nvSpPr>
        <p:spPr>
          <a:xfrm>
            <a:off x="6014004" y="2348413"/>
            <a:ext cx="940632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Calibri" panose="020F0502020204030204" pitchFamily="34" charset="0"/>
              </a:rPr>
              <a:t>22CD3013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089B61-7DFA-947E-4EAF-22AF1785789F}"/>
              </a:ext>
            </a:extLst>
          </p:cNvPr>
          <p:cNvSpPr txBox="1"/>
          <p:nvPr/>
        </p:nvSpPr>
        <p:spPr>
          <a:xfrm>
            <a:off x="7369709" y="2348414"/>
            <a:ext cx="1124455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Calibri" panose="020F0502020204030204" pitchFamily="34" charset="0"/>
              </a:rPr>
              <a:t>22CE3013</a:t>
            </a:r>
            <a:endParaRPr lang="en-US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D9CB93-4215-63FB-C8F4-E02AAE198EEB}"/>
              </a:ext>
            </a:extLst>
          </p:cNvPr>
          <p:cNvSpPr/>
          <p:nvPr/>
        </p:nvSpPr>
        <p:spPr>
          <a:xfrm>
            <a:off x="455145" y="5598080"/>
            <a:ext cx="4736717" cy="755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Backlogs:</a:t>
            </a:r>
            <a:r>
              <a:rPr lang="en-US" sz="1400" b="1" dirty="0">
                <a:solidFill>
                  <a:srgbClr val="FF99FF"/>
                </a:solidFill>
              </a:rPr>
              <a:t> </a:t>
            </a:r>
            <a:r>
              <a:rPr lang="en-US" sz="1400" b="1" dirty="0">
                <a:solidFill>
                  <a:srgbClr val="FF99FF"/>
                </a:solidFill>
                <a:highlight>
                  <a:srgbClr val="000000"/>
                </a:highlight>
              </a:rPr>
              <a:t>Real Analysis and Calculus</a:t>
            </a:r>
            <a:endParaRPr lang="en-US" sz="1400" b="1" dirty="0">
              <a:solidFill>
                <a:schemeClr val="accent6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7197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1784" y="-27384"/>
            <a:ext cx="904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AB2-LR4</a:t>
            </a:r>
          </a:p>
        </p:txBody>
      </p:sp>
      <p:sp>
        <p:nvSpPr>
          <p:cNvPr id="8" name="Rectangle 7"/>
          <p:cNvSpPr/>
          <p:nvPr/>
        </p:nvSpPr>
        <p:spPr>
          <a:xfrm>
            <a:off x="3443777" y="975167"/>
            <a:ext cx="2592288" cy="4128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Board</a:t>
            </a:r>
            <a:endParaRPr lang="en-IN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30144D4-A7A4-F7DD-8364-019E5092A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324238"/>
              </p:ext>
            </p:extLst>
          </p:nvPr>
        </p:nvGraphicFramePr>
        <p:xfrm>
          <a:off x="242958" y="2306334"/>
          <a:ext cx="8424934" cy="360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790">
                  <a:extLst>
                    <a:ext uri="{9D8B030D-6E8A-4147-A177-3AD203B41FA5}">
                      <a16:colId xmlns:a16="http://schemas.microsoft.com/office/drawing/2014/main" val="3292654833"/>
                    </a:ext>
                  </a:extLst>
                </a:gridCol>
                <a:gridCol w="120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313">
                  <a:extLst>
                    <a:ext uri="{9D8B030D-6E8A-4147-A177-3AD203B41FA5}">
                      <a16:colId xmlns:a16="http://schemas.microsoft.com/office/drawing/2014/main" val="3446146492"/>
                    </a:ext>
                  </a:extLst>
                </a:gridCol>
                <a:gridCol w="1512477">
                  <a:extLst>
                    <a:ext uri="{9D8B030D-6E8A-4147-A177-3AD203B41FA5}">
                      <a16:colId xmlns:a16="http://schemas.microsoft.com/office/drawing/2014/main" val="2135976235"/>
                    </a:ext>
                  </a:extLst>
                </a:gridCol>
              </a:tblGrid>
              <a:tr h="37832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Column 1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Column2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Column</a:t>
                      </a:r>
                      <a:r>
                        <a:rPr lang="en-US" sz="1200" b="1" baseline="0" dirty="0"/>
                        <a:t> 3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 Column4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/>
                        <a:t>Column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Column </a:t>
                      </a:r>
                      <a:r>
                        <a:rPr lang="en-IN" sz="12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23CS3001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23CE3001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23CS3009</a:t>
                      </a:r>
                    </a:p>
                  </a:txBody>
                  <a:tcPr marL="28575" marR="28575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23CS3016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23CE3009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23CS3024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23CS3010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23CS3017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23CE3010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23CS3025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23CS3003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23CE3003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23CS3011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23CS3019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23CE3011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23CS3027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23CS3004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23CE3004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23CS3012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23CS3020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23CE3012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23CS3028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23CS3005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23CE3005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23CS3013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23CS3021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23CE3013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23CS3029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438818608"/>
                  </a:ext>
                </a:extLst>
              </a:tr>
              <a:tr h="460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23CS3007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23CE3006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23CS3014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23CS3022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23CE3014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23CS3030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4192219989"/>
                  </a:ext>
                </a:extLst>
              </a:tr>
              <a:tr h="460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23CS3008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23CE3007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23CS3015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23CS3023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23CE3015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23CS3031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6102911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D7D8E1C-A340-4AC2-B4B2-C71F507F5681}"/>
              </a:ext>
            </a:extLst>
          </p:cNvPr>
          <p:cNvSpPr txBox="1"/>
          <p:nvPr/>
        </p:nvSpPr>
        <p:spPr>
          <a:xfrm>
            <a:off x="251520" y="5654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Total Students –  23CS: 28  +  </a:t>
            </a:r>
            <a:r>
              <a:rPr lang="en-US" b="1" dirty="0"/>
              <a:t>23CE: 20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807AF-465A-8483-E551-D1E39FAD18BE}"/>
              </a:ext>
            </a:extLst>
          </p:cNvPr>
          <p:cNvSpPr txBox="1"/>
          <p:nvPr/>
        </p:nvSpPr>
        <p:spPr>
          <a:xfrm>
            <a:off x="321758" y="1748995"/>
            <a:ext cx="93366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23CE3016</a:t>
            </a:r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B0609-0AB3-DAE3-DE20-56A5D7BA90FF}"/>
              </a:ext>
            </a:extLst>
          </p:cNvPr>
          <p:cNvSpPr txBox="1"/>
          <p:nvPr/>
        </p:nvSpPr>
        <p:spPr>
          <a:xfrm>
            <a:off x="1623915" y="1765262"/>
            <a:ext cx="93366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23CE3017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CFDAF-A8D2-1617-4493-B9C69B75B045}"/>
              </a:ext>
            </a:extLst>
          </p:cNvPr>
          <p:cNvSpPr txBox="1"/>
          <p:nvPr/>
        </p:nvSpPr>
        <p:spPr>
          <a:xfrm>
            <a:off x="2848971" y="1763034"/>
            <a:ext cx="93366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23CE3018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B7A8C-DA02-9ED3-EF6E-EB0A70F60627}"/>
              </a:ext>
            </a:extLst>
          </p:cNvPr>
          <p:cNvSpPr txBox="1"/>
          <p:nvPr/>
        </p:nvSpPr>
        <p:spPr>
          <a:xfrm>
            <a:off x="4629930" y="1748996"/>
            <a:ext cx="89195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23CE3019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29EBF-3189-2B4E-E6EC-F96BBF2FE5F9}"/>
              </a:ext>
            </a:extLst>
          </p:cNvPr>
          <p:cNvSpPr txBox="1"/>
          <p:nvPr/>
        </p:nvSpPr>
        <p:spPr>
          <a:xfrm>
            <a:off x="6036065" y="1765262"/>
            <a:ext cx="8919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23CE3020</a:t>
            </a:r>
            <a:endParaRPr 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28959B-2538-795C-0D8D-211B0EC5F90A}"/>
              </a:ext>
            </a:extLst>
          </p:cNvPr>
          <p:cNvSpPr txBox="1"/>
          <p:nvPr/>
        </p:nvSpPr>
        <p:spPr>
          <a:xfrm>
            <a:off x="7491187" y="1763035"/>
            <a:ext cx="89196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23CE3021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3596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97512"/>
              </p:ext>
            </p:extLst>
          </p:nvPr>
        </p:nvGraphicFramePr>
        <p:xfrm>
          <a:off x="185658" y="2411944"/>
          <a:ext cx="8697315" cy="281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30">
                  <a:extLst>
                    <a:ext uri="{9D8B030D-6E8A-4147-A177-3AD203B41FA5}">
                      <a16:colId xmlns:a16="http://schemas.microsoft.com/office/drawing/2014/main" val="3827791591"/>
                    </a:ext>
                  </a:extLst>
                </a:gridCol>
                <a:gridCol w="1355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769">
                  <a:extLst>
                    <a:ext uri="{9D8B030D-6E8A-4147-A177-3AD203B41FA5}">
                      <a16:colId xmlns:a16="http://schemas.microsoft.com/office/drawing/2014/main" val="2068763681"/>
                    </a:ext>
                  </a:extLst>
                </a:gridCol>
                <a:gridCol w="1498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61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Column 1</a:t>
                      </a:r>
                      <a:endParaRPr lang="en-IN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</a:rPr>
                        <a:t>Column</a:t>
                      </a:r>
                      <a:r>
                        <a:rPr lang="en-US" sz="1600" b="1" baseline="0" dirty="0">
                          <a:latin typeface="+mn-lt"/>
                        </a:rPr>
                        <a:t> 2</a:t>
                      </a:r>
                      <a:endParaRPr lang="en-IN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Column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</a:rPr>
                        <a:t>Column 4</a:t>
                      </a:r>
                      <a:endParaRPr lang="en-IN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</a:rPr>
                        <a:t>Column 5</a:t>
                      </a:r>
                      <a:endParaRPr lang="en-IN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</a:rPr>
                        <a:t>Column 6</a:t>
                      </a:r>
                      <a:endParaRPr lang="en-IN" sz="16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23CE3053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23CE3057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23CE3061</a:t>
                      </a:r>
                    </a:p>
                  </a:txBody>
                  <a:tcPr marL="28575" marR="28575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IN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23RE3001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23RE3006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23RE3009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23CE3054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23CE3058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23CE3062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23RE3002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23RE3008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23RE3010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5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23CE3055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23CE3059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23CE3063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23RE3004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23RE3007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23RE3011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3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23CE3056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23CE3060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23CE3064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23RE3005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23RE3012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851398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65307" y="0"/>
            <a:ext cx="904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AB2-LR5</a:t>
            </a:r>
            <a:endParaRPr lang="en-IN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3347864" y="1088830"/>
            <a:ext cx="2592288" cy="317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Board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A2A5D-9196-983C-C0D6-2E3379AA5FAF}"/>
              </a:ext>
            </a:extLst>
          </p:cNvPr>
          <p:cNvSpPr txBox="1"/>
          <p:nvPr/>
        </p:nvSpPr>
        <p:spPr>
          <a:xfrm>
            <a:off x="251520" y="565456"/>
            <a:ext cx="6624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Total Students –  </a:t>
            </a:r>
            <a:r>
              <a:rPr lang="en-US" b="1" dirty="0"/>
              <a:t>23CE: 12  +  23RE:11  + Backlogs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644F5-5FCF-B1BE-5F75-342488DE3D4F}"/>
              </a:ext>
            </a:extLst>
          </p:cNvPr>
          <p:cNvSpPr/>
          <p:nvPr/>
        </p:nvSpPr>
        <p:spPr>
          <a:xfrm>
            <a:off x="251520" y="5871925"/>
            <a:ext cx="44644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Backlogs/Lateral: </a:t>
            </a:r>
            <a:r>
              <a:rPr lang="en-US" sz="1800" b="1" dirty="0">
                <a:solidFill>
                  <a:srgbClr val="FF99FF"/>
                </a:solidFill>
                <a:highlight>
                  <a:srgbClr val="000000"/>
                </a:highlight>
              </a:rPr>
              <a:t>Real Analysis and Calculus</a:t>
            </a:r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F66672-1E7F-1CC3-7C23-C2C26AC823D7}"/>
              </a:ext>
            </a:extLst>
          </p:cNvPr>
          <p:cNvSpPr/>
          <p:nvPr/>
        </p:nvSpPr>
        <p:spPr>
          <a:xfrm>
            <a:off x="5069137" y="5849806"/>
            <a:ext cx="3473353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year CE Backlogs: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FAE758-A5A6-79EA-A01C-CA2AF5C6F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415040"/>
              </p:ext>
            </p:extLst>
          </p:nvPr>
        </p:nvGraphicFramePr>
        <p:xfrm>
          <a:off x="303071" y="1574074"/>
          <a:ext cx="962025" cy="590550"/>
        </p:xfrm>
        <a:graphic>
          <a:graphicData uri="http://schemas.openxmlformats.org/drawingml/2006/table">
            <a:tbl>
              <a:tblPr/>
              <a:tblGrid>
                <a:gridCol w="962025">
                  <a:extLst>
                    <a:ext uri="{9D8B030D-6E8A-4147-A177-3AD203B41FA5}">
                      <a16:colId xmlns:a16="http://schemas.microsoft.com/office/drawing/2014/main" val="4220284153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+mn-lt"/>
                        </a:rPr>
                        <a:t>22CE3014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52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2152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+mn-lt"/>
                        </a:rPr>
                        <a:t>20CE3001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E052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52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52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52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65788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0C99FB5-7A1B-0EFB-C354-8AE7E87D0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57028"/>
              </p:ext>
            </p:extLst>
          </p:nvPr>
        </p:nvGraphicFramePr>
        <p:xfrm>
          <a:off x="1763688" y="1574074"/>
          <a:ext cx="866775" cy="590550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41856628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+mn-lt"/>
                        </a:rPr>
                        <a:t>22CE3019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55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43989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+mn-lt"/>
                        </a:rPr>
                        <a:t>20CE3014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8055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55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5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55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65763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96D83-8C71-1DC9-3F8B-BB0D6290D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98914"/>
              </p:ext>
            </p:extLst>
          </p:nvPr>
        </p:nvGraphicFramePr>
        <p:xfrm>
          <a:off x="3129055" y="1602918"/>
          <a:ext cx="1028700" cy="59055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82531099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+mn-lt"/>
                        </a:rPr>
                        <a:t>22CE3027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5D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29263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+mn-lt"/>
                        </a:rPr>
                        <a:t>20CE3020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705D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D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D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5D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42129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D6AAB2-0652-8C7E-B53A-7BE7DF3F8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23688"/>
              </p:ext>
            </p:extLst>
          </p:nvPr>
        </p:nvGraphicFramePr>
        <p:xfrm>
          <a:off x="4739424" y="1625123"/>
          <a:ext cx="1200728" cy="590550"/>
        </p:xfrm>
        <a:graphic>
          <a:graphicData uri="http://schemas.openxmlformats.org/drawingml/2006/table">
            <a:tbl>
              <a:tblPr/>
              <a:tblGrid>
                <a:gridCol w="1200728">
                  <a:extLst>
                    <a:ext uri="{9D8B030D-6E8A-4147-A177-3AD203B41FA5}">
                      <a16:colId xmlns:a16="http://schemas.microsoft.com/office/drawing/2014/main" val="3321421784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+mn-lt"/>
                        </a:rPr>
                        <a:t>22CE3040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6874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+mn-lt"/>
                        </a:rPr>
                        <a:t>21L181003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7807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D31FAA5-B169-D0EC-7920-FCA741ADCDEB}"/>
              </a:ext>
            </a:extLst>
          </p:cNvPr>
          <p:cNvSpPr txBox="1"/>
          <p:nvPr/>
        </p:nvSpPr>
        <p:spPr>
          <a:xfrm>
            <a:off x="6174966" y="1687552"/>
            <a:ext cx="1061329" cy="30777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effectLst/>
                <a:latin typeface="Calibri" panose="020F0502020204030204" pitchFamily="34" charset="0"/>
              </a:rPr>
              <a:t>22CE3061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B4487D-6BC8-0C7A-BEA7-C68F2B3792A4}"/>
              </a:ext>
            </a:extLst>
          </p:cNvPr>
          <p:cNvSpPr txBox="1"/>
          <p:nvPr/>
        </p:nvSpPr>
        <p:spPr>
          <a:xfrm>
            <a:off x="7610510" y="1655583"/>
            <a:ext cx="931980" cy="30777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effectLst/>
                <a:latin typeface="Calibri" panose="020F0502020204030204" pitchFamily="34" charset="0"/>
              </a:rPr>
              <a:t>22CE3047</a:t>
            </a:r>
            <a:endParaRPr lang="en-US" sz="1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EDA55-6A1F-E3FD-F8A3-DF7D764318DE}"/>
              </a:ext>
            </a:extLst>
          </p:cNvPr>
          <p:cNvSpPr/>
          <p:nvPr/>
        </p:nvSpPr>
        <p:spPr>
          <a:xfrm>
            <a:off x="7380312" y="5918150"/>
            <a:ext cx="871015" cy="22335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88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65307" y="0"/>
            <a:ext cx="904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AB2-LR6</a:t>
            </a:r>
            <a:endParaRPr lang="en-IN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3347864" y="1088830"/>
            <a:ext cx="2592288" cy="317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Board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A2A5D-9196-983C-C0D6-2E3379AA5FAF}"/>
              </a:ext>
            </a:extLst>
          </p:cNvPr>
          <p:cNvSpPr txBox="1"/>
          <p:nvPr/>
        </p:nvSpPr>
        <p:spPr>
          <a:xfrm>
            <a:off x="251520" y="565456"/>
            <a:ext cx="684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Total Students –  </a:t>
            </a:r>
            <a:r>
              <a:rPr lang="en-US" b="1" dirty="0"/>
              <a:t>23CS: 27  +  23CE: 14  +  21CS:28  + 1 Minor Student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B50E3E-821E-B81E-AF37-130E251CD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72479"/>
              </p:ext>
            </p:extLst>
          </p:nvPr>
        </p:nvGraphicFramePr>
        <p:xfrm>
          <a:off x="251520" y="2018510"/>
          <a:ext cx="8640959" cy="401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505">
                  <a:extLst>
                    <a:ext uri="{9D8B030D-6E8A-4147-A177-3AD203B41FA5}">
                      <a16:colId xmlns:a16="http://schemas.microsoft.com/office/drawing/2014/main" val="3292654833"/>
                    </a:ext>
                  </a:extLst>
                </a:gridCol>
                <a:gridCol w="75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575">
                  <a:extLst>
                    <a:ext uri="{9D8B030D-6E8A-4147-A177-3AD203B41FA5}">
                      <a16:colId xmlns:a16="http://schemas.microsoft.com/office/drawing/2014/main" val="4245609159"/>
                    </a:ext>
                  </a:extLst>
                </a:gridCol>
                <a:gridCol w="758575">
                  <a:extLst>
                    <a:ext uri="{9D8B030D-6E8A-4147-A177-3AD203B41FA5}">
                      <a16:colId xmlns:a16="http://schemas.microsoft.com/office/drawing/2014/main" val="3119468278"/>
                    </a:ext>
                  </a:extLst>
                </a:gridCol>
                <a:gridCol w="34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637">
                  <a:extLst>
                    <a:ext uri="{9D8B030D-6E8A-4147-A177-3AD203B41FA5}">
                      <a16:colId xmlns:a16="http://schemas.microsoft.com/office/drawing/2014/main" val="3888576537"/>
                    </a:ext>
                  </a:extLst>
                </a:gridCol>
                <a:gridCol w="846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637">
                  <a:extLst>
                    <a:ext uri="{9D8B030D-6E8A-4147-A177-3AD203B41FA5}">
                      <a16:colId xmlns:a16="http://schemas.microsoft.com/office/drawing/2014/main" val="3446146492"/>
                    </a:ext>
                  </a:extLst>
                </a:gridCol>
                <a:gridCol w="955388">
                  <a:extLst>
                    <a:ext uri="{9D8B030D-6E8A-4147-A177-3AD203B41FA5}">
                      <a16:colId xmlns:a16="http://schemas.microsoft.com/office/drawing/2014/main" val="2135976235"/>
                    </a:ext>
                  </a:extLst>
                </a:gridCol>
                <a:gridCol w="955388">
                  <a:extLst>
                    <a:ext uri="{9D8B030D-6E8A-4147-A177-3AD203B41FA5}">
                      <a16:colId xmlns:a16="http://schemas.microsoft.com/office/drawing/2014/main" val="282407586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Column 1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Column2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Column</a:t>
                      </a:r>
                      <a:r>
                        <a:rPr lang="en-US" sz="1100" b="1" baseline="0" dirty="0"/>
                        <a:t> 3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Column4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Column 5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 Column </a:t>
                      </a:r>
                      <a:r>
                        <a:rPr lang="en-IN" sz="1100" b="1" dirty="0"/>
                        <a:t>6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7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8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9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10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23CS3032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21CS3001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23CE3022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21CS3009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23CS3040</a:t>
                      </a:r>
                    </a:p>
                  </a:txBody>
                  <a:tcPr marL="28575" marR="28575" marT="0" marB="0" anchor="ctr"/>
                </a:tc>
                <a:tc rowSpan="7"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23CS3047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21CS3019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23CE3032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21CS3028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23CS3055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23CS3033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23CE3024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21CS3010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23CS3041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23CS3048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21CS3020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23CE3033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21CS3031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23CS3056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23CS3034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21CS3003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23CE3025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21CS3011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23CS3042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23CS3049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21CS3023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23CE3034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21CS3033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23CS3059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23CS3035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21CS3005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23CE3026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21CS3012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23CS3043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23CS3050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21CS3024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23CE3035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21CS3034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23CS3060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23CS3036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21CS3006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23CE3027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21CS3015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23CS3044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23CS3051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21CS3025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23CE3036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21CS3035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23CS3061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438818608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23CS3037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21CS3007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23CE3030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21CS3016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23CS3045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23CS3052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21CS3026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23CE3037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21CS3036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23CS3062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4192219989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23CS3038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21CS3008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23CE3031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21CS3017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23CS3046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23CS3054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21CS3027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23CE3038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21CS3038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b="1" dirty="0">
                        <a:effectLst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61029116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8C29D45-3EEC-C586-2D6F-464785E24CBA}"/>
              </a:ext>
            </a:extLst>
          </p:cNvPr>
          <p:cNvSpPr/>
          <p:nvPr/>
        </p:nvSpPr>
        <p:spPr>
          <a:xfrm>
            <a:off x="266800" y="6331515"/>
            <a:ext cx="3506380" cy="408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Minor in CSE: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Artificial Intelligence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FD49A-16CB-C089-A1ED-C3EF62335E5F}"/>
              </a:ext>
            </a:extLst>
          </p:cNvPr>
          <p:cNvSpPr txBox="1"/>
          <p:nvPr/>
        </p:nvSpPr>
        <p:spPr>
          <a:xfrm>
            <a:off x="5718844" y="1692745"/>
            <a:ext cx="1187988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i="0" dirty="0">
                <a:effectLst/>
                <a:latin typeface="Calibri" panose="020F0502020204030204" pitchFamily="34" charset="0"/>
              </a:rPr>
              <a:t>21PE3022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743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48921"/>
              </p:ext>
            </p:extLst>
          </p:nvPr>
        </p:nvGraphicFramePr>
        <p:xfrm>
          <a:off x="211991" y="2438734"/>
          <a:ext cx="8600729" cy="238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34">
                  <a:extLst>
                    <a:ext uri="{9D8B030D-6E8A-4147-A177-3AD203B41FA5}">
                      <a16:colId xmlns:a16="http://schemas.microsoft.com/office/drawing/2014/main" val="2902509008"/>
                    </a:ext>
                  </a:extLst>
                </a:gridCol>
                <a:gridCol w="1202253">
                  <a:extLst>
                    <a:ext uri="{9D8B030D-6E8A-4147-A177-3AD203B41FA5}">
                      <a16:colId xmlns:a16="http://schemas.microsoft.com/office/drawing/2014/main" val="1937283356"/>
                    </a:ext>
                  </a:extLst>
                </a:gridCol>
                <a:gridCol w="737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331">
                  <a:extLst>
                    <a:ext uri="{9D8B030D-6E8A-4147-A177-3AD203B41FA5}">
                      <a16:colId xmlns:a16="http://schemas.microsoft.com/office/drawing/2014/main" val="4236913320"/>
                    </a:ext>
                  </a:extLst>
                </a:gridCol>
                <a:gridCol w="1319744">
                  <a:extLst>
                    <a:ext uri="{9D8B030D-6E8A-4147-A177-3AD203B41FA5}">
                      <a16:colId xmlns:a16="http://schemas.microsoft.com/office/drawing/2014/main" val="1498917614"/>
                    </a:ext>
                  </a:extLst>
                </a:gridCol>
              </a:tblGrid>
              <a:tr h="476929">
                <a:tc>
                  <a:txBody>
                    <a:bodyPr/>
                    <a:lstStyle/>
                    <a:p>
                      <a:r>
                        <a:rPr lang="en-US" sz="1600" b="1" dirty="0"/>
                        <a:t> Column 1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Column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  Column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    Column 4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      Column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    Column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23EV3001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23EV3006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23EV3010</a:t>
                      </a:r>
                    </a:p>
                  </a:txBody>
                  <a:tcPr marL="28575" marR="28575" marT="0" marB="0" anchor="ctr"/>
                </a:tc>
                <a:tc rowSpan="4"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23EV3016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23MC3059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23MC3063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540129056"/>
                  </a:ext>
                </a:extLst>
              </a:tr>
              <a:tr h="4769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23EV3002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23EV3007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23EV3011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23EV3017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23MC3060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23MC3064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345300996"/>
                  </a:ext>
                </a:extLst>
              </a:tr>
              <a:tr h="4769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23EV3004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23EV3008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23EV3013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23MC3057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23MC3061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23MC3065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2820334911"/>
                  </a:ext>
                </a:extLst>
              </a:tr>
              <a:tr h="4769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23EV3005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23EV3009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23EV3014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23MC3058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23MC3062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23MC3066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6126455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11784" y="-27384"/>
            <a:ext cx="904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AB2-LR7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1880" y="1371179"/>
            <a:ext cx="2592288" cy="4128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Board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6C73A4-388C-D6C2-A483-C9417DE88E0B}"/>
              </a:ext>
            </a:extLst>
          </p:cNvPr>
          <p:cNvSpPr txBox="1"/>
          <p:nvPr/>
        </p:nvSpPr>
        <p:spPr>
          <a:xfrm>
            <a:off x="293084" y="680096"/>
            <a:ext cx="5184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Total Students –  </a:t>
            </a:r>
            <a:r>
              <a:rPr lang="en-US" b="1" dirty="0"/>
              <a:t>23EV: 14   +   23MC: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2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59F6B4-66CC-15FD-B300-DFA680CCAC4E}"/>
              </a:ext>
            </a:extLst>
          </p:cNvPr>
          <p:cNvSpPr/>
          <p:nvPr/>
        </p:nvSpPr>
        <p:spPr>
          <a:xfrm>
            <a:off x="3034413" y="1100933"/>
            <a:ext cx="2592288" cy="4167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Board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AE73A-8ADD-0594-3555-58ABA51DB57C}"/>
              </a:ext>
            </a:extLst>
          </p:cNvPr>
          <p:cNvSpPr txBox="1"/>
          <p:nvPr/>
        </p:nvSpPr>
        <p:spPr>
          <a:xfrm>
            <a:off x="-165307" y="0"/>
            <a:ext cx="904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AB2-LR8</a:t>
            </a:r>
            <a:endParaRPr lang="en-IN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3D020-C033-3325-8B1E-DD2AD8C96A76}"/>
              </a:ext>
            </a:extLst>
          </p:cNvPr>
          <p:cNvSpPr txBox="1"/>
          <p:nvPr/>
        </p:nvSpPr>
        <p:spPr>
          <a:xfrm>
            <a:off x="251520" y="421396"/>
            <a:ext cx="540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Total Students –  </a:t>
            </a:r>
            <a:r>
              <a:rPr lang="en-US" b="1" dirty="0"/>
              <a:t>21 IDD: 28  +  23CE: 14  + 21CS:28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FC8DFD-DE43-FBA8-6319-1929E2737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88026"/>
              </p:ext>
            </p:extLst>
          </p:nvPr>
        </p:nvGraphicFramePr>
        <p:xfrm>
          <a:off x="251520" y="1781588"/>
          <a:ext cx="8640959" cy="4354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505">
                  <a:extLst>
                    <a:ext uri="{9D8B030D-6E8A-4147-A177-3AD203B41FA5}">
                      <a16:colId xmlns:a16="http://schemas.microsoft.com/office/drawing/2014/main" val="3292654833"/>
                    </a:ext>
                  </a:extLst>
                </a:gridCol>
                <a:gridCol w="75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575">
                  <a:extLst>
                    <a:ext uri="{9D8B030D-6E8A-4147-A177-3AD203B41FA5}">
                      <a16:colId xmlns:a16="http://schemas.microsoft.com/office/drawing/2014/main" val="4245609159"/>
                    </a:ext>
                  </a:extLst>
                </a:gridCol>
                <a:gridCol w="758575">
                  <a:extLst>
                    <a:ext uri="{9D8B030D-6E8A-4147-A177-3AD203B41FA5}">
                      <a16:colId xmlns:a16="http://schemas.microsoft.com/office/drawing/2014/main" val="3119468278"/>
                    </a:ext>
                  </a:extLst>
                </a:gridCol>
                <a:gridCol w="34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637">
                  <a:extLst>
                    <a:ext uri="{9D8B030D-6E8A-4147-A177-3AD203B41FA5}">
                      <a16:colId xmlns:a16="http://schemas.microsoft.com/office/drawing/2014/main" val="3888576537"/>
                    </a:ext>
                  </a:extLst>
                </a:gridCol>
                <a:gridCol w="846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637">
                  <a:extLst>
                    <a:ext uri="{9D8B030D-6E8A-4147-A177-3AD203B41FA5}">
                      <a16:colId xmlns:a16="http://schemas.microsoft.com/office/drawing/2014/main" val="3446146492"/>
                    </a:ext>
                  </a:extLst>
                </a:gridCol>
                <a:gridCol w="955388">
                  <a:extLst>
                    <a:ext uri="{9D8B030D-6E8A-4147-A177-3AD203B41FA5}">
                      <a16:colId xmlns:a16="http://schemas.microsoft.com/office/drawing/2014/main" val="2135976235"/>
                    </a:ext>
                  </a:extLst>
                </a:gridCol>
                <a:gridCol w="955388">
                  <a:extLst>
                    <a:ext uri="{9D8B030D-6E8A-4147-A177-3AD203B41FA5}">
                      <a16:colId xmlns:a16="http://schemas.microsoft.com/office/drawing/2014/main" val="2824075863"/>
                    </a:ext>
                  </a:extLst>
                </a:gridCol>
              </a:tblGrid>
              <a:tr h="39070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Column 1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Column2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Column</a:t>
                      </a:r>
                      <a:r>
                        <a:rPr lang="en-US" sz="1100" b="1" baseline="0" dirty="0"/>
                        <a:t> 3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Column4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Column 5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 Column </a:t>
                      </a:r>
                      <a:r>
                        <a:rPr lang="en-IN" sz="1100" b="1" dirty="0"/>
                        <a:t>6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7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8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9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10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23CS2017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21CS3039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23CE3039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21CS3046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23CS2025</a:t>
                      </a:r>
                    </a:p>
                  </a:txBody>
                  <a:tcPr marL="28575" marR="28575" marT="0" marB="0" anchor="ctr"/>
                </a:tc>
                <a:tc rowSpan="7"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23CS2034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21CS3053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23CE3046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21CS3062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23CS2041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23CS2018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21CS3040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23CE3040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21CS3047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23CS2026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23CS2035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21CS3055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23CE3047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21CS3063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23CS2042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23CS2019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21CS3041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23CE3041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21CS3048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23CS2027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23CS2036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21CS3056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23CE3048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21CS3064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23CS2043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23CS2021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21CS3042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23CE3042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21CS3049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23CS2028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23CS2037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21CS3057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23CE3049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21CS3065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23CS2044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23CS2022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21CS3043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23CE3043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21CS3050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23CS2029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23CS2038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21CS3058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23CE3050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21CS3066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23CS2045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438818608"/>
                  </a:ext>
                </a:extLst>
              </a:tr>
              <a:tr h="566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23CS2023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21CS3044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23CE3044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21CS3051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23CS2032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23CS2039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21CS3060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23CE3051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21CS3067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23CS2046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4192219989"/>
                  </a:ext>
                </a:extLst>
              </a:tr>
              <a:tr h="566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23CS2024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21CS3045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23CE3045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21CS3052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23CS2033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23CS2040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21CS3061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23CE3052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21CS3068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23CS2047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61029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90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35194"/>
              </p:ext>
            </p:extLst>
          </p:nvPr>
        </p:nvGraphicFramePr>
        <p:xfrm>
          <a:off x="359532" y="1833274"/>
          <a:ext cx="8424935" cy="401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125">
                  <a:extLst>
                    <a:ext uri="{9D8B030D-6E8A-4147-A177-3AD203B41FA5}">
                      <a16:colId xmlns:a16="http://schemas.microsoft.com/office/drawing/2014/main" val="3292654833"/>
                    </a:ext>
                  </a:extLst>
                </a:gridCol>
                <a:gridCol w="92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614">
                  <a:extLst>
                    <a:ext uri="{9D8B030D-6E8A-4147-A177-3AD203B41FA5}">
                      <a16:colId xmlns:a16="http://schemas.microsoft.com/office/drawing/2014/main" val="4245609159"/>
                    </a:ext>
                  </a:extLst>
                </a:gridCol>
                <a:gridCol w="417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719">
                  <a:extLst>
                    <a:ext uri="{9D8B030D-6E8A-4147-A177-3AD203B41FA5}">
                      <a16:colId xmlns:a16="http://schemas.microsoft.com/office/drawing/2014/main" val="3888576537"/>
                    </a:ext>
                  </a:extLst>
                </a:gridCol>
                <a:gridCol w="1029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719">
                  <a:extLst>
                    <a:ext uri="{9D8B030D-6E8A-4147-A177-3AD203B41FA5}">
                      <a16:colId xmlns:a16="http://schemas.microsoft.com/office/drawing/2014/main" val="3446146492"/>
                    </a:ext>
                  </a:extLst>
                </a:gridCol>
                <a:gridCol w="1161987">
                  <a:extLst>
                    <a:ext uri="{9D8B030D-6E8A-4147-A177-3AD203B41FA5}">
                      <a16:colId xmlns:a16="http://schemas.microsoft.com/office/drawing/2014/main" val="213597623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   Column 1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Column2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 Column</a:t>
                      </a:r>
                      <a:r>
                        <a:rPr lang="en-US" sz="1100" b="1" baseline="0" dirty="0"/>
                        <a:t> 3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Column4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Column 5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    </a:t>
                      </a: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6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7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8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21IT3001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23PE3001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21IT3010</a:t>
                      </a:r>
                    </a:p>
                  </a:txBody>
                  <a:tcPr marL="28575" marR="28575" marT="0" marB="0" anchor="ctr"/>
                </a:tc>
                <a:tc rowSpan="4"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23IT3012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21IT3021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23PE3008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21IT3030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23IT3003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21IT3011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23IT3013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21IT3022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23PE3009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21IT3031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23IT3004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21IT3003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23PE3003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21IT3013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23IT3014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21IT3024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23PE3010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21IT3032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23IT3006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21IT3004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23PE3004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21IT3014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23IT3015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21IT3025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23PE3011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21IT3033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23IT3007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21IT3006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23PE3005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21IT3016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23IT3016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21IT3026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23PE3012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21IT3037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438818608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23IT3008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21IT3008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23PE3006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21IT3017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23IT3017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21IT3028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23PE3013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21IT3038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4192219989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23IT3009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21IT3009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23PE3007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21IT3018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23IT3018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21IT3029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23PE3014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21IT3040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6102911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720" y="-27384"/>
            <a:ext cx="904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AB1-LR1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7843" y="1022346"/>
            <a:ext cx="2592288" cy="317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Board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570EF-09A0-76AF-EC5F-6962582DABAC}"/>
              </a:ext>
            </a:extLst>
          </p:cNvPr>
          <p:cNvSpPr txBox="1"/>
          <p:nvPr/>
        </p:nvSpPr>
        <p:spPr>
          <a:xfrm>
            <a:off x="251520" y="5654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Total Students –   23IT</a:t>
            </a:r>
            <a:r>
              <a:rPr lang="en-US" b="1" dirty="0"/>
              <a:t>: 17   23PE:14    21IT:29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11B9E-F8A9-5AB7-51B5-5673D82E1E56}"/>
              </a:ext>
            </a:extLst>
          </p:cNvPr>
          <p:cNvSpPr txBox="1"/>
          <p:nvPr/>
        </p:nvSpPr>
        <p:spPr>
          <a:xfrm>
            <a:off x="359533" y="1483349"/>
            <a:ext cx="97210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>
                <a:solidFill>
                  <a:srgbClr val="000000"/>
                </a:solidFill>
                <a:effectLst/>
              </a:rPr>
              <a:t>23IT3001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B43F1-A998-1813-7CD6-8886729CF9A0}"/>
              </a:ext>
            </a:extLst>
          </p:cNvPr>
          <p:cNvSpPr txBox="1"/>
          <p:nvPr/>
        </p:nvSpPr>
        <p:spPr>
          <a:xfrm>
            <a:off x="2111488" y="1483349"/>
            <a:ext cx="97210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0000"/>
                </a:solidFill>
                <a:effectLst/>
              </a:rPr>
              <a:t>23IT3010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D7128-0BB1-C8C2-1877-7E70812DA160}"/>
              </a:ext>
            </a:extLst>
          </p:cNvPr>
          <p:cNvSpPr txBox="1"/>
          <p:nvPr/>
        </p:nvSpPr>
        <p:spPr>
          <a:xfrm>
            <a:off x="4371441" y="1483349"/>
            <a:ext cx="108622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0000"/>
                </a:solidFill>
                <a:effectLst/>
              </a:rPr>
              <a:t>23IT3011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D2474-D13B-5DB7-DCCA-C74027F07B1C}"/>
              </a:ext>
            </a:extLst>
          </p:cNvPr>
          <p:cNvSpPr txBox="1"/>
          <p:nvPr/>
        </p:nvSpPr>
        <p:spPr>
          <a:xfrm>
            <a:off x="6432521" y="1483348"/>
            <a:ext cx="97210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21IT3019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3818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84595"/>
              </p:ext>
            </p:extLst>
          </p:nvPr>
        </p:nvGraphicFramePr>
        <p:xfrm>
          <a:off x="211991" y="2132856"/>
          <a:ext cx="8600729" cy="281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34">
                  <a:extLst>
                    <a:ext uri="{9D8B030D-6E8A-4147-A177-3AD203B41FA5}">
                      <a16:colId xmlns:a16="http://schemas.microsoft.com/office/drawing/2014/main" val="2902509008"/>
                    </a:ext>
                  </a:extLst>
                </a:gridCol>
                <a:gridCol w="1202253">
                  <a:extLst>
                    <a:ext uri="{9D8B030D-6E8A-4147-A177-3AD203B41FA5}">
                      <a16:colId xmlns:a16="http://schemas.microsoft.com/office/drawing/2014/main" val="1937283356"/>
                    </a:ext>
                  </a:extLst>
                </a:gridCol>
                <a:gridCol w="737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331">
                  <a:extLst>
                    <a:ext uri="{9D8B030D-6E8A-4147-A177-3AD203B41FA5}">
                      <a16:colId xmlns:a16="http://schemas.microsoft.com/office/drawing/2014/main" val="4236913320"/>
                    </a:ext>
                  </a:extLst>
                </a:gridCol>
                <a:gridCol w="1319744">
                  <a:extLst>
                    <a:ext uri="{9D8B030D-6E8A-4147-A177-3AD203B41FA5}">
                      <a16:colId xmlns:a16="http://schemas.microsoft.com/office/drawing/2014/main" val="1498917614"/>
                    </a:ext>
                  </a:extLst>
                </a:gridCol>
              </a:tblGrid>
              <a:tr h="39408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 Column 1</a:t>
                      </a:r>
                      <a:endParaRPr lang="en-IN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Column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  Column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    Column 4</a:t>
                      </a:r>
                      <a:endParaRPr lang="en-IN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      Column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    Column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23IT3038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23IT3043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23IT3048</a:t>
                      </a:r>
                    </a:p>
                  </a:txBody>
                  <a:tcPr marL="28575" marR="28575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IN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23IT3053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23CD3017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23CD3022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23IT3039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23IT3044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23IT3049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23CD3014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23CD3018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23CD3023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9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23IT3040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23IT3045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23IT3050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23CD3015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23CD3019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23CD3024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23IT3041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23IT3046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23IT3051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23CD3016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23CD3021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23CD3025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11784" y="-27384"/>
            <a:ext cx="904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AB1-LR2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7376" y="986761"/>
            <a:ext cx="2592288" cy="3658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Board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6C73A4-388C-D6C2-A483-C9417DE88E0B}"/>
              </a:ext>
            </a:extLst>
          </p:cNvPr>
          <p:cNvSpPr txBox="1"/>
          <p:nvPr/>
        </p:nvSpPr>
        <p:spPr>
          <a:xfrm>
            <a:off x="251520" y="5654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Total Students –    23</a:t>
            </a:r>
            <a:r>
              <a:rPr lang="en-US" b="1" dirty="0"/>
              <a:t>IT: 16     23CD: 11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AA753-6B19-10AB-2EDC-008A98D309B2}"/>
              </a:ext>
            </a:extLst>
          </p:cNvPr>
          <p:cNvSpPr txBox="1"/>
          <p:nvPr/>
        </p:nvSpPr>
        <p:spPr>
          <a:xfrm>
            <a:off x="322436" y="1711984"/>
            <a:ext cx="108012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23IT3037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2A56B-48D7-E874-3E3E-C9AF4DA437DC}"/>
              </a:ext>
            </a:extLst>
          </p:cNvPr>
          <p:cNvSpPr txBox="1"/>
          <p:nvPr/>
        </p:nvSpPr>
        <p:spPr>
          <a:xfrm>
            <a:off x="2680990" y="1734250"/>
            <a:ext cx="108012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23IT3042</a:t>
            </a:r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BA442-5FFC-A8EF-33B7-848096386D8E}"/>
              </a:ext>
            </a:extLst>
          </p:cNvPr>
          <p:cNvSpPr txBox="1"/>
          <p:nvPr/>
        </p:nvSpPr>
        <p:spPr>
          <a:xfrm>
            <a:off x="6119664" y="1653400"/>
            <a:ext cx="124925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23IT3052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064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30124"/>
              </p:ext>
            </p:extLst>
          </p:nvPr>
        </p:nvGraphicFramePr>
        <p:xfrm>
          <a:off x="359532" y="1833274"/>
          <a:ext cx="8424936" cy="407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43">
                  <a:extLst>
                    <a:ext uri="{9D8B030D-6E8A-4147-A177-3AD203B41FA5}">
                      <a16:colId xmlns:a16="http://schemas.microsoft.com/office/drawing/2014/main" val="3292654833"/>
                    </a:ext>
                  </a:extLst>
                </a:gridCol>
                <a:gridCol w="7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611">
                  <a:extLst>
                    <a:ext uri="{9D8B030D-6E8A-4147-A177-3AD203B41FA5}">
                      <a16:colId xmlns:a16="http://schemas.microsoft.com/office/drawing/2014/main" val="4245609159"/>
                    </a:ext>
                  </a:extLst>
                </a:gridCol>
                <a:gridCol w="739611">
                  <a:extLst>
                    <a:ext uri="{9D8B030D-6E8A-4147-A177-3AD203B41FA5}">
                      <a16:colId xmlns:a16="http://schemas.microsoft.com/office/drawing/2014/main" val="3119468278"/>
                    </a:ext>
                  </a:extLst>
                </a:gridCol>
                <a:gridCol w="334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471">
                  <a:extLst>
                    <a:ext uri="{9D8B030D-6E8A-4147-A177-3AD203B41FA5}">
                      <a16:colId xmlns:a16="http://schemas.microsoft.com/office/drawing/2014/main" val="3888576537"/>
                    </a:ext>
                  </a:extLst>
                </a:gridCol>
                <a:gridCol w="825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471">
                  <a:extLst>
                    <a:ext uri="{9D8B030D-6E8A-4147-A177-3AD203B41FA5}">
                      <a16:colId xmlns:a16="http://schemas.microsoft.com/office/drawing/2014/main" val="3446146492"/>
                    </a:ext>
                  </a:extLst>
                </a:gridCol>
                <a:gridCol w="931503">
                  <a:extLst>
                    <a:ext uri="{9D8B030D-6E8A-4147-A177-3AD203B41FA5}">
                      <a16:colId xmlns:a16="http://schemas.microsoft.com/office/drawing/2014/main" val="2135976235"/>
                    </a:ext>
                  </a:extLst>
                </a:gridCol>
                <a:gridCol w="931503">
                  <a:extLst>
                    <a:ext uri="{9D8B030D-6E8A-4147-A177-3AD203B41FA5}">
                      <a16:colId xmlns:a16="http://schemas.microsoft.com/office/drawing/2014/main" val="282407586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Column 1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Column2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 Column</a:t>
                      </a:r>
                      <a:r>
                        <a:rPr lang="en-US" sz="1100" b="1" baseline="0" dirty="0"/>
                        <a:t> 3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Column4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Column 5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 Column </a:t>
                      </a:r>
                      <a:r>
                        <a:rPr lang="en-IN" sz="1100" b="1" dirty="0"/>
                        <a:t>6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7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8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9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 </a:t>
                      </a:r>
                      <a:r>
                        <a:rPr lang="en-US" sz="1100" b="1" dirty="0"/>
                        <a:t>Column </a:t>
                      </a:r>
                      <a:r>
                        <a:rPr lang="en-IN" sz="1100" b="1" dirty="0"/>
                        <a:t>10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23PE3015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21PE3001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23IT3019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21PE3009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23PE3022</a:t>
                      </a:r>
                    </a:p>
                  </a:txBody>
                  <a:tcPr marL="28575" marR="28575" marT="0" marB="0" anchor="ctr"/>
                </a:tc>
                <a:tc rowSpan="4"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23PE3029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21PE3016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23IT3027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21PE3026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23PE3038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23PE3016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23IT3020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21PE3010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23PE3023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23PE3030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21PE3019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23IT3028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22L1841001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23PE3039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23PE3017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21PE3003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23IT3021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21PE3011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23PE3024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23PE3032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21PE3021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23IT3029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22L1841002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23PE3040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23PE3018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21PE3004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23IT3022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21PE3012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23PE3025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23PE3033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21PE3022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23IT3030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22L1841003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23PE3041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23PE3019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21PE3005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23IT3023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21PE3013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23PE3026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23PE3034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21PE3023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23IT3031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22L1841004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23IT3034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438818608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23PE3020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21PE3006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23IT3024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21PE3014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23PE3027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23PE3035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21PE3024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23IT3032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22L1841005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23IT3035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4192219989"/>
                  </a:ext>
                </a:extLst>
              </a:tr>
              <a:tr h="52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23PE3021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21PE3008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23IT3026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21PE3015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23PE3028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endParaRPr lang="en-IN" sz="1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23PE3037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21PE3025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23IT3033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b="1" dirty="0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23IT3036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6102911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720" y="-27384"/>
            <a:ext cx="904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AB1-LR3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4023" y="458916"/>
            <a:ext cx="2592288" cy="317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Board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570EF-09A0-76AF-EC5F-6962582DABAC}"/>
              </a:ext>
            </a:extLst>
          </p:cNvPr>
          <p:cNvSpPr txBox="1"/>
          <p:nvPr/>
        </p:nvSpPr>
        <p:spPr>
          <a:xfrm>
            <a:off x="205190" y="454356"/>
            <a:ext cx="5819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Total Students –   23PE</a:t>
            </a:r>
            <a:r>
              <a:rPr lang="en-US" b="1" dirty="0"/>
              <a:t>: 25 + 23IT:17 + 21PE: 27  + Backlogs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11B9E-F8A9-5AB7-51B5-5673D82E1E56}"/>
              </a:ext>
            </a:extLst>
          </p:cNvPr>
          <p:cNvSpPr txBox="1"/>
          <p:nvPr/>
        </p:nvSpPr>
        <p:spPr>
          <a:xfrm>
            <a:off x="359533" y="1483349"/>
            <a:ext cx="972108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docs-Calibri"/>
              </a:rPr>
              <a:t>20PE3004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B43F1-A998-1813-7CD6-8886729CF9A0}"/>
              </a:ext>
            </a:extLst>
          </p:cNvPr>
          <p:cNvSpPr txBox="1"/>
          <p:nvPr/>
        </p:nvSpPr>
        <p:spPr>
          <a:xfrm>
            <a:off x="1879433" y="1483348"/>
            <a:ext cx="972108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docs-Calibri"/>
              </a:rPr>
              <a:t>20PE3020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D7128-0BB1-C8C2-1877-7E70812DA160}"/>
              </a:ext>
            </a:extLst>
          </p:cNvPr>
          <p:cNvSpPr txBox="1"/>
          <p:nvPr/>
        </p:nvSpPr>
        <p:spPr>
          <a:xfrm>
            <a:off x="7041151" y="1025204"/>
            <a:ext cx="1086226" cy="276999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222222"/>
                </a:solidFill>
                <a:effectLst/>
              </a:rPr>
              <a:t>22L1841003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D2474-D13B-5DB7-DCCA-C74027F07B1C}"/>
              </a:ext>
            </a:extLst>
          </p:cNvPr>
          <p:cNvSpPr txBox="1"/>
          <p:nvPr/>
        </p:nvSpPr>
        <p:spPr>
          <a:xfrm>
            <a:off x="4164755" y="1472584"/>
            <a:ext cx="972108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docs-Calibri"/>
              </a:rPr>
              <a:t>EPE19068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C0FF4-61F5-26D6-5E62-E5E6E7F3D43B}"/>
              </a:ext>
            </a:extLst>
          </p:cNvPr>
          <p:cNvSpPr txBox="1"/>
          <p:nvPr/>
        </p:nvSpPr>
        <p:spPr>
          <a:xfrm>
            <a:off x="5349990" y="1026003"/>
            <a:ext cx="1349126" cy="276999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i="0" dirty="0">
                <a:solidFill>
                  <a:srgbClr val="222222"/>
                </a:solidFill>
                <a:effectLst/>
              </a:rPr>
              <a:t>22L1841002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73618-2899-EE11-EBD8-C1FE975BAF31}"/>
              </a:ext>
            </a:extLst>
          </p:cNvPr>
          <p:cNvSpPr txBox="1"/>
          <p:nvPr/>
        </p:nvSpPr>
        <p:spPr>
          <a:xfrm>
            <a:off x="359532" y="1017314"/>
            <a:ext cx="1277888" cy="276999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i="0" dirty="0">
                <a:effectLst/>
              </a:rPr>
              <a:t>22CS3009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DB752-E191-C535-53F0-15FE782A778A}"/>
              </a:ext>
            </a:extLst>
          </p:cNvPr>
          <p:cNvSpPr txBox="1"/>
          <p:nvPr/>
        </p:nvSpPr>
        <p:spPr>
          <a:xfrm>
            <a:off x="1988221" y="1026004"/>
            <a:ext cx="1349896" cy="276999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i="0" dirty="0">
                <a:effectLst/>
              </a:rPr>
              <a:t>22CS3040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672E0E-A133-0F7F-2423-86E6193D52C5}"/>
              </a:ext>
            </a:extLst>
          </p:cNvPr>
          <p:cNvSpPr txBox="1"/>
          <p:nvPr/>
        </p:nvSpPr>
        <p:spPr>
          <a:xfrm>
            <a:off x="3758140" y="1032405"/>
            <a:ext cx="1249815" cy="276999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i="0" dirty="0">
                <a:effectLst/>
              </a:rPr>
              <a:t>22CS3044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5DD08A-ABA3-D000-FB05-7766C5ADFF56}"/>
              </a:ext>
            </a:extLst>
          </p:cNvPr>
          <p:cNvSpPr/>
          <p:nvPr/>
        </p:nvSpPr>
        <p:spPr>
          <a:xfrm>
            <a:off x="326976" y="6340812"/>
            <a:ext cx="410100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Backlogs/Lateral: </a:t>
            </a:r>
            <a:r>
              <a:rPr lang="en-US" b="1" dirty="0" err="1">
                <a:solidFill>
                  <a:srgbClr val="00FFFF"/>
                </a:solidFill>
                <a:highlight>
                  <a:srgbClr val="000000"/>
                </a:highlight>
              </a:rPr>
              <a:t>Engg</a:t>
            </a:r>
            <a:r>
              <a:rPr lang="en-US" b="1" dirty="0">
                <a:solidFill>
                  <a:srgbClr val="00FFFF"/>
                </a:solidFill>
                <a:highlight>
                  <a:srgbClr val="000000"/>
                </a:highlight>
              </a:rPr>
              <a:t>. thermodynamics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3D3734-22C7-81D6-AA0E-7CFFD71FBD7E}"/>
              </a:ext>
            </a:extLst>
          </p:cNvPr>
          <p:cNvSpPr/>
          <p:nvPr/>
        </p:nvSpPr>
        <p:spPr>
          <a:xfrm>
            <a:off x="4885711" y="6340812"/>
            <a:ext cx="263861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PE Dept. Backlogs: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22B393C-AF0C-08EC-E17C-D6AC6BA06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17391"/>
              </p:ext>
            </p:extLst>
          </p:nvPr>
        </p:nvGraphicFramePr>
        <p:xfrm>
          <a:off x="6729867" y="6381784"/>
          <a:ext cx="65975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59">
                  <a:extLst>
                    <a:ext uri="{9D8B030D-6E8A-4147-A177-3AD203B41FA5}">
                      <a16:colId xmlns:a16="http://schemas.microsoft.com/office/drawing/2014/main" val="1065695219"/>
                    </a:ext>
                  </a:extLst>
                </a:gridCol>
              </a:tblGrid>
              <a:tr h="24456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87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9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295546"/>
              </p:ext>
            </p:extLst>
          </p:nvPr>
        </p:nvGraphicFramePr>
        <p:xfrm>
          <a:off x="211991" y="2132856"/>
          <a:ext cx="8600729" cy="281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34">
                  <a:extLst>
                    <a:ext uri="{9D8B030D-6E8A-4147-A177-3AD203B41FA5}">
                      <a16:colId xmlns:a16="http://schemas.microsoft.com/office/drawing/2014/main" val="2902509008"/>
                    </a:ext>
                  </a:extLst>
                </a:gridCol>
                <a:gridCol w="1202253">
                  <a:extLst>
                    <a:ext uri="{9D8B030D-6E8A-4147-A177-3AD203B41FA5}">
                      <a16:colId xmlns:a16="http://schemas.microsoft.com/office/drawing/2014/main" val="1937283356"/>
                    </a:ext>
                  </a:extLst>
                </a:gridCol>
                <a:gridCol w="737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331">
                  <a:extLst>
                    <a:ext uri="{9D8B030D-6E8A-4147-A177-3AD203B41FA5}">
                      <a16:colId xmlns:a16="http://schemas.microsoft.com/office/drawing/2014/main" val="4236913320"/>
                    </a:ext>
                  </a:extLst>
                </a:gridCol>
                <a:gridCol w="1319744">
                  <a:extLst>
                    <a:ext uri="{9D8B030D-6E8A-4147-A177-3AD203B41FA5}">
                      <a16:colId xmlns:a16="http://schemas.microsoft.com/office/drawing/2014/main" val="1498917614"/>
                    </a:ext>
                  </a:extLst>
                </a:gridCol>
              </a:tblGrid>
              <a:tr h="39408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 Column 1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+mn-lt"/>
                        </a:rPr>
                        <a:t>Column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+mn-lt"/>
                        </a:rPr>
                        <a:t>  Column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Column 4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latin typeface="+mn-lt"/>
                        </a:rPr>
                        <a:t> Column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latin typeface="+mn-lt"/>
                        </a:rPr>
                        <a:t>Column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23PE3042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23PE3046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23PE3050</a:t>
                      </a:r>
                    </a:p>
                  </a:txBody>
                  <a:tcPr marL="28575" marR="28575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23PE3054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23PE3058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23PE3063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23PE3043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23PE3047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23PE3051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23PE3055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23PE3059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23GS3002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9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23PE3044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23PE3048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23PE3052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23PE3056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23PE3061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23GS3003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23PE3045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23PE3049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23PE3053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23PE3057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23PE3062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23GS3004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11784" y="-27384"/>
            <a:ext cx="904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AB1-LR4</a:t>
            </a:r>
          </a:p>
        </p:txBody>
      </p:sp>
      <p:sp>
        <p:nvSpPr>
          <p:cNvPr id="8" name="Rectangle 7"/>
          <p:cNvSpPr/>
          <p:nvPr/>
        </p:nvSpPr>
        <p:spPr>
          <a:xfrm>
            <a:off x="5389732" y="577763"/>
            <a:ext cx="2592288" cy="4128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Board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6C73A4-388C-D6C2-A483-C9417DE88E0B}"/>
              </a:ext>
            </a:extLst>
          </p:cNvPr>
          <p:cNvSpPr txBox="1"/>
          <p:nvPr/>
        </p:nvSpPr>
        <p:spPr>
          <a:xfrm>
            <a:off x="187598" y="585633"/>
            <a:ext cx="4944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Total Students –  23PE: 21    23GS: 3  + Backlogs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E50431-AA45-8BFB-335B-DAA597078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30838"/>
              </p:ext>
            </p:extLst>
          </p:nvPr>
        </p:nvGraphicFramePr>
        <p:xfrm>
          <a:off x="226754" y="1135157"/>
          <a:ext cx="1104886" cy="885825"/>
        </p:xfrm>
        <a:graphic>
          <a:graphicData uri="http://schemas.openxmlformats.org/drawingml/2006/table">
            <a:tbl>
              <a:tblPr/>
              <a:tblGrid>
                <a:gridCol w="1104886">
                  <a:extLst>
                    <a:ext uri="{9D8B030D-6E8A-4147-A177-3AD203B41FA5}">
                      <a16:colId xmlns:a16="http://schemas.microsoft.com/office/drawing/2014/main" val="392783119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solidFill>
                            <a:srgbClr val="222222"/>
                          </a:solidFill>
                          <a:effectLst/>
                        </a:rPr>
                        <a:t>21PE3019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5913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solidFill>
                            <a:srgbClr val="222222"/>
                          </a:solidFill>
                          <a:effectLst/>
                        </a:rPr>
                        <a:t>22PE3042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7128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22EV3009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044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403759-C720-2A4A-1867-915E82B2F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74151"/>
              </p:ext>
            </p:extLst>
          </p:nvPr>
        </p:nvGraphicFramePr>
        <p:xfrm>
          <a:off x="1593862" y="1139879"/>
          <a:ext cx="1059310" cy="885825"/>
        </p:xfrm>
        <a:graphic>
          <a:graphicData uri="http://schemas.openxmlformats.org/drawingml/2006/table">
            <a:tbl>
              <a:tblPr/>
              <a:tblGrid>
                <a:gridCol w="1059310">
                  <a:extLst>
                    <a:ext uri="{9D8B030D-6E8A-4147-A177-3AD203B41FA5}">
                      <a16:colId xmlns:a16="http://schemas.microsoft.com/office/drawing/2014/main" val="3157796787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22CS3005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1942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22EV3011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3925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22CS3004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3814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C08D7A-5389-53CB-1359-928444762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27345"/>
              </p:ext>
            </p:extLst>
          </p:nvPr>
        </p:nvGraphicFramePr>
        <p:xfrm>
          <a:off x="2961965" y="1135157"/>
          <a:ext cx="1050047" cy="885825"/>
        </p:xfrm>
        <a:graphic>
          <a:graphicData uri="http://schemas.openxmlformats.org/drawingml/2006/table">
            <a:tbl>
              <a:tblPr/>
              <a:tblGrid>
                <a:gridCol w="1050047">
                  <a:extLst>
                    <a:ext uri="{9D8B030D-6E8A-4147-A177-3AD203B41FA5}">
                      <a16:colId xmlns:a16="http://schemas.microsoft.com/office/drawing/2014/main" val="767407767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22CS3008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45918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22EV3019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8142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22CS3036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87533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614AF6-81D9-AFA3-19E6-CA844C40F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15714"/>
              </p:ext>
            </p:extLst>
          </p:nvPr>
        </p:nvGraphicFramePr>
        <p:xfrm>
          <a:off x="4696637" y="1165104"/>
          <a:ext cx="1052885" cy="885825"/>
        </p:xfrm>
        <a:graphic>
          <a:graphicData uri="http://schemas.openxmlformats.org/drawingml/2006/table">
            <a:tbl>
              <a:tblPr/>
              <a:tblGrid>
                <a:gridCol w="1052885">
                  <a:extLst>
                    <a:ext uri="{9D8B030D-6E8A-4147-A177-3AD203B41FA5}">
                      <a16:colId xmlns:a16="http://schemas.microsoft.com/office/drawing/2014/main" val="2134050485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22CS3009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0327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22CS3036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22555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22CS3069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378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A7A633-189A-D917-A942-CFEAB3A83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43709"/>
              </p:ext>
            </p:extLst>
          </p:nvPr>
        </p:nvGraphicFramePr>
        <p:xfrm>
          <a:off x="6159434" y="1165104"/>
          <a:ext cx="1052885" cy="885825"/>
        </p:xfrm>
        <a:graphic>
          <a:graphicData uri="http://schemas.openxmlformats.org/drawingml/2006/table">
            <a:tbl>
              <a:tblPr/>
              <a:tblGrid>
                <a:gridCol w="1052885">
                  <a:extLst>
                    <a:ext uri="{9D8B030D-6E8A-4147-A177-3AD203B41FA5}">
                      <a16:colId xmlns:a16="http://schemas.microsoft.com/office/drawing/2014/main" val="517281945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22CS3013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5683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22CS3049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1317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22CS3072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82591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A70AA35-40CF-D98D-9FFC-B79FEADD6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24504"/>
              </p:ext>
            </p:extLst>
          </p:nvPr>
        </p:nvGraphicFramePr>
        <p:xfrm>
          <a:off x="7647549" y="1378452"/>
          <a:ext cx="914196" cy="590550"/>
        </p:xfrm>
        <a:graphic>
          <a:graphicData uri="http://schemas.openxmlformats.org/drawingml/2006/table">
            <a:tbl>
              <a:tblPr/>
              <a:tblGrid>
                <a:gridCol w="914196">
                  <a:extLst>
                    <a:ext uri="{9D8B030D-6E8A-4147-A177-3AD203B41FA5}">
                      <a16:colId xmlns:a16="http://schemas.microsoft.com/office/drawing/2014/main" val="131892980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21CS3008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9965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22CS2008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7305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DE76705-AC09-7CDC-9B53-4532F6CD499B}"/>
              </a:ext>
            </a:extLst>
          </p:cNvPr>
          <p:cNvSpPr/>
          <p:nvPr/>
        </p:nvSpPr>
        <p:spPr>
          <a:xfrm>
            <a:off x="411346" y="5692896"/>
            <a:ext cx="4736717" cy="832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Backlogs: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Inorganic and 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Phy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Chemistry</a:t>
            </a: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                 </a:t>
            </a:r>
            <a:r>
              <a:rPr lang="en-US" sz="1400" b="1" dirty="0">
                <a:solidFill>
                  <a:srgbClr val="00FF00"/>
                </a:solidFill>
              </a:rPr>
              <a:t>Classical Physics</a:t>
            </a:r>
          </a:p>
          <a:p>
            <a:pPr algn="ctr"/>
            <a:r>
              <a:rPr lang="en-US" sz="1400" b="1" dirty="0">
                <a:solidFill>
                  <a:schemeClr val="accent6"/>
                </a:solidFill>
              </a:rPr>
              <a:t>	   Fundamental of Electronics </a:t>
            </a:r>
            <a:r>
              <a:rPr lang="en-US" sz="1400" b="1" dirty="0" err="1">
                <a:solidFill>
                  <a:schemeClr val="accent6"/>
                </a:solidFill>
              </a:rPr>
              <a:t>Engg</a:t>
            </a:r>
            <a:r>
              <a:rPr lang="en-US" sz="1400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924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802119"/>
              </p:ext>
            </p:extLst>
          </p:nvPr>
        </p:nvGraphicFramePr>
        <p:xfrm>
          <a:off x="201524" y="2672293"/>
          <a:ext cx="8778827" cy="2988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502">
                  <a:extLst>
                    <a:ext uri="{9D8B030D-6E8A-4147-A177-3AD203B41FA5}">
                      <a16:colId xmlns:a16="http://schemas.microsoft.com/office/drawing/2014/main" val="3827791591"/>
                    </a:ext>
                  </a:extLst>
                </a:gridCol>
                <a:gridCol w="103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158">
                  <a:extLst>
                    <a:ext uri="{9D8B030D-6E8A-4147-A177-3AD203B41FA5}">
                      <a16:colId xmlns:a16="http://schemas.microsoft.com/office/drawing/2014/main" val="4011709315"/>
                    </a:ext>
                  </a:extLst>
                </a:gridCol>
                <a:gridCol w="650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721">
                  <a:extLst>
                    <a:ext uri="{9D8B030D-6E8A-4147-A177-3AD203B41FA5}">
                      <a16:colId xmlns:a16="http://schemas.microsoft.com/office/drawing/2014/main" val="2068763681"/>
                    </a:ext>
                  </a:extLst>
                </a:gridCol>
                <a:gridCol w="1138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8596">
                  <a:extLst>
                    <a:ext uri="{9D8B030D-6E8A-4147-A177-3AD203B41FA5}">
                      <a16:colId xmlns:a16="http://schemas.microsoft.com/office/drawing/2014/main" val="1359744818"/>
                    </a:ext>
                  </a:extLst>
                </a:gridCol>
              </a:tblGrid>
              <a:tr h="51248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   Column 1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  Column</a:t>
                      </a:r>
                      <a:r>
                        <a:rPr lang="en-US" sz="1200" b="1" baseline="0" dirty="0">
                          <a:latin typeface="+mn-lt"/>
                        </a:rPr>
                        <a:t> 2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+mn-lt"/>
                        </a:rPr>
                        <a:t>Column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Column 4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Column 5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Column 6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Column 7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Column 8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21CS2001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23EC3011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21CS2010</a:t>
                      </a:r>
                    </a:p>
                  </a:txBody>
                  <a:tcPr marL="28575" marR="28575" marT="0" marB="0" anchor="ctr"/>
                </a:tc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23EC3020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21CS2019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23EC3029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21CS2028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23EC3003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21CS2002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23EC3012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21CS2011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23EC3021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21CS2020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23EC3030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21CS2029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23EC3004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21CS2006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23EC3013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21CS2014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23EC3022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21CS2022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23EC3031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21CS2030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23EC3005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21CS2007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23EC3014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21CS2015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23EC3023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21CS2024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23EC3032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21CS2031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856291305"/>
                  </a:ext>
                </a:extLst>
              </a:tr>
              <a:tr h="401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23EC3006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21CS2008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23EC3016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21CS2016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23EC3024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21CS2025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23EC3033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21CS2032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858173862"/>
                  </a:ext>
                </a:extLst>
              </a:tr>
              <a:tr h="401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23EC3007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21CS2009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23EC3017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21CS2018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23EC3025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21CS2026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23EC3034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21CS2033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240851398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65307" y="0"/>
            <a:ext cx="904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AB1-LR5</a:t>
            </a:r>
            <a:endParaRPr lang="en-IN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3347864" y="1088830"/>
            <a:ext cx="2592288" cy="317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Board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A2A5D-9196-983C-C0D6-2E3379AA5FAF}"/>
              </a:ext>
            </a:extLst>
          </p:cNvPr>
          <p:cNvSpPr txBox="1"/>
          <p:nvPr/>
        </p:nvSpPr>
        <p:spPr>
          <a:xfrm>
            <a:off x="251520" y="565456"/>
            <a:ext cx="5854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Total Students –  </a:t>
            </a:r>
            <a:r>
              <a:rPr lang="en-US" b="1" dirty="0"/>
              <a:t>23EC: 32  + 21 IDD: 25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620F0-F241-8C28-D9F9-A3855C84B5DC}"/>
              </a:ext>
            </a:extLst>
          </p:cNvPr>
          <p:cNvSpPr txBox="1"/>
          <p:nvPr/>
        </p:nvSpPr>
        <p:spPr>
          <a:xfrm>
            <a:off x="251520" y="2260725"/>
            <a:ext cx="88964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Calibri" panose="020F0502020204030204" pitchFamily="34" charset="0"/>
              </a:rPr>
              <a:t>23EC3001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9FD8B-13F8-F8BA-B2B0-A51E8E0930BC}"/>
              </a:ext>
            </a:extLst>
          </p:cNvPr>
          <p:cNvSpPr txBox="1"/>
          <p:nvPr/>
        </p:nvSpPr>
        <p:spPr>
          <a:xfrm>
            <a:off x="1164076" y="1732318"/>
            <a:ext cx="118798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Calibri" panose="020F0502020204030204" pitchFamily="34" charset="0"/>
              </a:rPr>
              <a:t>23EC3008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D5F898-1E59-3845-C2D0-724868049FEB}"/>
              </a:ext>
            </a:extLst>
          </p:cNvPr>
          <p:cNvSpPr txBox="1"/>
          <p:nvPr/>
        </p:nvSpPr>
        <p:spPr>
          <a:xfrm>
            <a:off x="1758070" y="2257642"/>
            <a:ext cx="89119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Calibri" panose="020F0502020204030204" pitchFamily="34" charset="0"/>
              </a:rPr>
              <a:t>23EC3009</a:t>
            </a:r>
            <a:endParaRPr 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869C5D-B10C-3C8E-3125-A7BD9B6076BF}"/>
              </a:ext>
            </a:extLst>
          </p:cNvPr>
          <p:cNvSpPr txBox="1"/>
          <p:nvPr/>
        </p:nvSpPr>
        <p:spPr>
          <a:xfrm>
            <a:off x="3037223" y="2256886"/>
            <a:ext cx="89119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Calibri" panose="020F0502020204030204" pitchFamily="34" charset="0"/>
              </a:rPr>
              <a:t>23EC3010</a:t>
            </a:r>
            <a:endParaRPr 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DAAF-48A4-290B-F5BD-8C4CD2687550}"/>
              </a:ext>
            </a:extLst>
          </p:cNvPr>
          <p:cNvSpPr txBox="1"/>
          <p:nvPr/>
        </p:nvSpPr>
        <p:spPr>
          <a:xfrm>
            <a:off x="4769986" y="2236096"/>
            <a:ext cx="89119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Calibri" panose="020F0502020204030204" pitchFamily="34" charset="0"/>
              </a:rPr>
              <a:t>23EC3019</a:t>
            </a:r>
            <a:endParaRPr 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BF1B2C-AFFA-3947-E119-0C707677448A}"/>
              </a:ext>
            </a:extLst>
          </p:cNvPr>
          <p:cNvSpPr txBox="1"/>
          <p:nvPr/>
        </p:nvSpPr>
        <p:spPr>
          <a:xfrm>
            <a:off x="6106208" y="2251441"/>
            <a:ext cx="103826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Calibri" panose="020F0502020204030204" pitchFamily="34" charset="0"/>
              </a:rPr>
              <a:t>23EC3026</a:t>
            </a:r>
            <a:endParaRPr 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8AB07-15EC-478C-97B3-9F026C394589}"/>
              </a:ext>
            </a:extLst>
          </p:cNvPr>
          <p:cNvSpPr txBox="1"/>
          <p:nvPr/>
        </p:nvSpPr>
        <p:spPr>
          <a:xfrm>
            <a:off x="7557237" y="2240930"/>
            <a:ext cx="103826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Calibri" panose="020F0502020204030204" pitchFamily="34" charset="0"/>
              </a:rPr>
              <a:t>23EC3027</a:t>
            </a:r>
            <a:endParaRPr 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C0D6F0-7414-7AA8-9966-AFB460ED2E4D}"/>
              </a:ext>
            </a:extLst>
          </p:cNvPr>
          <p:cNvSpPr txBox="1"/>
          <p:nvPr/>
        </p:nvSpPr>
        <p:spPr>
          <a:xfrm>
            <a:off x="7460793" y="1695037"/>
            <a:ext cx="103826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>
                <a:effectLst/>
                <a:latin typeface="Calibri" panose="020F0502020204030204" pitchFamily="34" charset="0"/>
              </a:rPr>
              <a:t>21CS2027</a:t>
            </a:r>
            <a:endParaRPr 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06FEDC-93E8-7495-1A51-E536AB864785}"/>
              </a:ext>
            </a:extLst>
          </p:cNvPr>
          <p:cNvSpPr txBox="1"/>
          <p:nvPr/>
        </p:nvSpPr>
        <p:spPr>
          <a:xfrm>
            <a:off x="2888826" y="1706818"/>
            <a:ext cx="118798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Calibri" panose="020F0502020204030204" pitchFamily="34" charset="0"/>
              </a:rPr>
              <a:t>23EC3018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4818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56103"/>
              </p:ext>
            </p:extLst>
          </p:nvPr>
        </p:nvGraphicFramePr>
        <p:xfrm>
          <a:off x="211991" y="2132856"/>
          <a:ext cx="8600729" cy="281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34">
                  <a:extLst>
                    <a:ext uri="{9D8B030D-6E8A-4147-A177-3AD203B41FA5}">
                      <a16:colId xmlns:a16="http://schemas.microsoft.com/office/drawing/2014/main" val="2902509008"/>
                    </a:ext>
                  </a:extLst>
                </a:gridCol>
                <a:gridCol w="1202253">
                  <a:extLst>
                    <a:ext uri="{9D8B030D-6E8A-4147-A177-3AD203B41FA5}">
                      <a16:colId xmlns:a16="http://schemas.microsoft.com/office/drawing/2014/main" val="1937283356"/>
                    </a:ext>
                  </a:extLst>
                </a:gridCol>
                <a:gridCol w="737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331">
                  <a:extLst>
                    <a:ext uri="{9D8B030D-6E8A-4147-A177-3AD203B41FA5}">
                      <a16:colId xmlns:a16="http://schemas.microsoft.com/office/drawing/2014/main" val="4236913320"/>
                    </a:ext>
                  </a:extLst>
                </a:gridCol>
                <a:gridCol w="1319744">
                  <a:extLst>
                    <a:ext uri="{9D8B030D-6E8A-4147-A177-3AD203B41FA5}">
                      <a16:colId xmlns:a16="http://schemas.microsoft.com/office/drawing/2014/main" val="1498917614"/>
                    </a:ext>
                  </a:extLst>
                </a:gridCol>
              </a:tblGrid>
              <a:tr h="39408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 Column 1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+mn-lt"/>
                        </a:rPr>
                        <a:t>Column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+mn-lt"/>
                        </a:rPr>
                        <a:t>  Column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Column 4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latin typeface="+mn-lt"/>
                        </a:rPr>
                        <a:t> Column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latin typeface="+mn-lt"/>
                        </a:rPr>
                        <a:t>Column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23CD3035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23CD3036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23CD3037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23CD3038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23CD3052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11784" y="-27384"/>
            <a:ext cx="904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AB1-LR6</a:t>
            </a:r>
          </a:p>
        </p:txBody>
      </p:sp>
      <p:sp>
        <p:nvSpPr>
          <p:cNvPr id="8" name="Rectangle 7"/>
          <p:cNvSpPr/>
          <p:nvPr/>
        </p:nvSpPr>
        <p:spPr>
          <a:xfrm>
            <a:off x="5388067" y="536101"/>
            <a:ext cx="2592288" cy="4128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Board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6C73A4-388C-D6C2-A483-C9417DE88E0B}"/>
              </a:ext>
            </a:extLst>
          </p:cNvPr>
          <p:cNvSpPr txBox="1"/>
          <p:nvPr/>
        </p:nvSpPr>
        <p:spPr>
          <a:xfrm>
            <a:off x="187598" y="585633"/>
            <a:ext cx="5699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Total Students –  23CD: 24  + Backlogs/Lateral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E76705-AC09-7CDC-9B53-4532F6CD499B}"/>
              </a:ext>
            </a:extLst>
          </p:cNvPr>
          <p:cNvSpPr/>
          <p:nvPr/>
        </p:nvSpPr>
        <p:spPr>
          <a:xfrm>
            <a:off x="411346" y="5692896"/>
            <a:ext cx="4736717" cy="832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Backlogs: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Inorganic and 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Phy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Chemistry</a:t>
            </a: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                 </a:t>
            </a:r>
            <a:r>
              <a:rPr lang="en-US" sz="1400" b="1" dirty="0">
                <a:solidFill>
                  <a:srgbClr val="00FF00"/>
                </a:solidFill>
              </a:rPr>
              <a:t>Classical Physics</a:t>
            </a:r>
          </a:p>
          <a:p>
            <a:pPr algn="ctr"/>
            <a:r>
              <a:rPr lang="en-US" sz="1400" b="1" dirty="0">
                <a:solidFill>
                  <a:schemeClr val="accent6"/>
                </a:solidFill>
              </a:rPr>
              <a:t>	   Fundamental of Electronics </a:t>
            </a:r>
            <a:r>
              <a:rPr lang="en-US" sz="1400" b="1" dirty="0" err="1">
                <a:solidFill>
                  <a:schemeClr val="accent6"/>
                </a:solidFill>
              </a:rPr>
              <a:t>Engg</a:t>
            </a:r>
            <a:r>
              <a:rPr lang="en-US" sz="1400" b="1" dirty="0">
                <a:solidFill>
                  <a:schemeClr val="accent6"/>
                </a:solidFill>
              </a:rPr>
              <a:t>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9A4FF8-9C1B-DB7A-D26A-B8F8142F4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95318"/>
              </p:ext>
            </p:extLst>
          </p:nvPr>
        </p:nvGraphicFramePr>
        <p:xfrm>
          <a:off x="269915" y="1137889"/>
          <a:ext cx="1333500" cy="847725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384984395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22CD3002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80682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21CS3061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27161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22IT3013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668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B259D1-AD93-1E6D-B6E7-1CCE5FFC2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01474"/>
              </p:ext>
            </p:extLst>
          </p:nvPr>
        </p:nvGraphicFramePr>
        <p:xfrm>
          <a:off x="1835696" y="1137889"/>
          <a:ext cx="1232070" cy="847725"/>
        </p:xfrm>
        <a:graphic>
          <a:graphicData uri="http://schemas.openxmlformats.org/drawingml/2006/table">
            <a:tbl>
              <a:tblPr/>
              <a:tblGrid>
                <a:gridCol w="1232070">
                  <a:extLst>
                    <a:ext uri="{9D8B030D-6E8A-4147-A177-3AD203B41FA5}">
                      <a16:colId xmlns:a16="http://schemas.microsoft.com/office/drawing/2014/main" val="27172013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22CD3005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30392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22CS2007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4041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22IT3015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3031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FB89FC-17ED-B2CB-6606-43CBDFCFE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00062"/>
              </p:ext>
            </p:extLst>
          </p:nvPr>
        </p:nvGraphicFramePr>
        <p:xfrm>
          <a:off x="3280285" y="1102207"/>
          <a:ext cx="1232070" cy="847725"/>
        </p:xfrm>
        <a:graphic>
          <a:graphicData uri="http://schemas.openxmlformats.org/drawingml/2006/table">
            <a:tbl>
              <a:tblPr/>
              <a:tblGrid>
                <a:gridCol w="1232070">
                  <a:extLst>
                    <a:ext uri="{9D8B030D-6E8A-4147-A177-3AD203B41FA5}">
                      <a16:colId xmlns:a16="http://schemas.microsoft.com/office/drawing/2014/main" val="139364732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22CD3016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1859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22CS2034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77791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22IT3035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2479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65687C9-C2FA-CD9D-2CB2-CDBFA60AD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02128"/>
              </p:ext>
            </p:extLst>
          </p:nvPr>
        </p:nvGraphicFramePr>
        <p:xfrm>
          <a:off x="4631647" y="1131909"/>
          <a:ext cx="1124893" cy="847725"/>
        </p:xfrm>
        <a:graphic>
          <a:graphicData uri="http://schemas.openxmlformats.org/drawingml/2006/table">
            <a:tbl>
              <a:tblPr/>
              <a:tblGrid>
                <a:gridCol w="1124893">
                  <a:extLst>
                    <a:ext uri="{9D8B030D-6E8A-4147-A177-3AD203B41FA5}">
                      <a16:colId xmlns:a16="http://schemas.microsoft.com/office/drawing/2014/main" val="401590884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22CD3027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37987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22MC3008 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95277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22CD3011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74221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E3D645F-A2AC-9686-AE52-E22C6F466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33144"/>
              </p:ext>
            </p:extLst>
          </p:nvPr>
        </p:nvGraphicFramePr>
        <p:xfrm>
          <a:off x="5887264" y="1120048"/>
          <a:ext cx="1232070" cy="847725"/>
        </p:xfrm>
        <a:graphic>
          <a:graphicData uri="http://schemas.openxmlformats.org/drawingml/2006/table">
            <a:tbl>
              <a:tblPr/>
              <a:tblGrid>
                <a:gridCol w="1232070">
                  <a:extLst>
                    <a:ext uri="{9D8B030D-6E8A-4147-A177-3AD203B41FA5}">
                      <a16:colId xmlns:a16="http://schemas.microsoft.com/office/drawing/2014/main" val="1702817293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22CD3031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0812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22CE3027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56585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22MC3011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6228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7FDBFDA-3823-BA0B-6FA3-6105014B1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73204"/>
              </p:ext>
            </p:extLst>
          </p:nvPr>
        </p:nvGraphicFramePr>
        <p:xfrm>
          <a:off x="7320421" y="1102207"/>
          <a:ext cx="1303507" cy="847725"/>
        </p:xfrm>
        <a:graphic>
          <a:graphicData uri="http://schemas.openxmlformats.org/drawingml/2006/table">
            <a:tbl>
              <a:tblPr/>
              <a:tblGrid>
                <a:gridCol w="1303507">
                  <a:extLst>
                    <a:ext uri="{9D8B030D-6E8A-4147-A177-3AD203B41FA5}">
                      <a16:colId xmlns:a16="http://schemas.microsoft.com/office/drawing/2014/main" val="338031705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23L1811002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53263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solidFill>
                            <a:srgbClr val="222222"/>
                          </a:solidFill>
                          <a:effectLst/>
                        </a:rPr>
                        <a:t>23L1841001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45591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22MC3034 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2493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C126179-1AA4-7A6D-993E-F6BC3830DDD6}"/>
              </a:ext>
            </a:extLst>
          </p:cNvPr>
          <p:cNvSpPr/>
          <p:nvPr/>
        </p:nvSpPr>
        <p:spPr>
          <a:xfrm>
            <a:off x="5292080" y="5664496"/>
            <a:ext cx="3043331" cy="832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Lateral: </a:t>
            </a:r>
            <a:r>
              <a:rPr lang="en-US" sz="1400" b="1" dirty="0">
                <a:solidFill>
                  <a:srgbClr val="6600CC"/>
                </a:solidFill>
              </a:rPr>
              <a:t>Computer Programing</a:t>
            </a:r>
            <a:endParaRPr lang="en-US" sz="1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94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52175"/>
              </p:ext>
            </p:extLst>
          </p:nvPr>
        </p:nvGraphicFramePr>
        <p:xfrm>
          <a:off x="201523" y="2365819"/>
          <a:ext cx="8778827" cy="3204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502">
                  <a:extLst>
                    <a:ext uri="{9D8B030D-6E8A-4147-A177-3AD203B41FA5}">
                      <a16:colId xmlns:a16="http://schemas.microsoft.com/office/drawing/2014/main" val="3827791591"/>
                    </a:ext>
                  </a:extLst>
                </a:gridCol>
                <a:gridCol w="103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158">
                  <a:extLst>
                    <a:ext uri="{9D8B030D-6E8A-4147-A177-3AD203B41FA5}">
                      <a16:colId xmlns:a16="http://schemas.microsoft.com/office/drawing/2014/main" val="4011709315"/>
                    </a:ext>
                  </a:extLst>
                </a:gridCol>
                <a:gridCol w="650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721">
                  <a:extLst>
                    <a:ext uri="{9D8B030D-6E8A-4147-A177-3AD203B41FA5}">
                      <a16:colId xmlns:a16="http://schemas.microsoft.com/office/drawing/2014/main" val="2068763681"/>
                    </a:ext>
                  </a:extLst>
                </a:gridCol>
                <a:gridCol w="1138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8596">
                  <a:extLst>
                    <a:ext uri="{9D8B030D-6E8A-4147-A177-3AD203B41FA5}">
                      <a16:colId xmlns:a16="http://schemas.microsoft.com/office/drawing/2014/main" val="1359744818"/>
                    </a:ext>
                  </a:extLst>
                </a:gridCol>
              </a:tblGrid>
              <a:tr h="5495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   Column 1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  Column</a:t>
                      </a:r>
                      <a:r>
                        <a:rPr lang="en-US" sz="1200" b="1" baseline="0" dirty="0">
                          <a:latin typeface="+mn-lt"/>
                        </a:rPr>
                        <a:t> 2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+mn-lt"/>
                        </a:rPr>
                        <a:t>Column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Column 4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Column 5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Column 6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Column 7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Column 8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23EC3036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21EC3002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23EC3044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21EC3008</a:t>
                      </a:r>
                    </a:p>
                  </a:txBody>
                  <a:tcPr marL="28575" marR="28575" marT="0" marB="0" anchor="ctr"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23EC3051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21EC3018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23EV3019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23EV3028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7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23EC3037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21EC3003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23EC3046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21EC3009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23EC3052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21EC3021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23EV3020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23EV3029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23EC3038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21EC3004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23EC3047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21EC3010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23EC3053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21EC3022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23EV3021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23EV3030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23EC3039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21EC3005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23EC3048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21EC3012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23EC3054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21EC3023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23EV3022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23EV3031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856291305"/>
                  </a:ext>
                </a:extLst>
              </a:tr>
              <a:tr h="43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23EC3040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21EC3006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23EC3049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21EC3014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23EC3055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21EC3024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23EV3024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</a:rPr>
                        <a:t>23EV3032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858173862"/>
                  </a:ext>
                </a:extLst>
              </a:tr>
              <a:tr h="4303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23EC3042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21EC3007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23EC3050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21EC3017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23EC3056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21EC3026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23EV3025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</a:rPr>
                        <a:t>23EV3033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240851398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65307" y="0"/>
            <a:ext cx="904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AB1-LR7</a:t>
            </a:r>
            <a:endParaRPr lang="en-IN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3347863" y="1326815"/>
            <a:ext cx="2592288" cy="3178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Board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A2A5D-9196-983C-C0D6-2E3379AA5FAF}"/>
              </a:ext>
            </a:extLst>
          </p:cNvPr>
          <p:cNvSpPr txBox="1"/>
          <p:nvPr/>
        </p:nvSpPr>
        <p:spPr>
          <a:xfrm>
            <a:off x="251520" y="565456"/>
            <a:ext cx="5854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Total Students –  </a:t>
            </a:r>
            <a:r>
              <a:rPr lang="en-US" b="1" dirty="0"/>
              <a:t>23EC: 20  +  23EV: 14  + 21EC: 19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620F0-F241-8C28-D9F9-A3855C84B5DC}"/>
              </a:ext>
            </a:extLst>
          </p:cNvPr>
          <p:cNvSpPr txBox="1"/>
          <p:nvPr/>
        </p:nvSpPr>
        <p:spPr>
          <a:xfrm>
            <a:off x="251519" y="1954252"/>
            <a:ext cx="88964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0000"/>
                </a:solidFill>
                <a:effectLst/>
              </a:rPr>
              <a:t>23EC3035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D5F898-1E59-3845-C2D0-724868049FEB}"/>
              </a:ext>
            </a:extLst>
          </p:cNvPr>
          <p:cNvSpPr txBox="1"/>
          <p:nvPr/>
        </p:nvSpPr>
        <p:spPr>
          <a:xfrm>
            <a:off x="1690997" y="1963850"/>
            <a:ext cx="89119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0000"/>
                </a:solidFill>
                <a:effectLst/>
              </a:rPr>
              <a:t>21EC3001</a:t>
            </a:r>
            <a:endParaRPr 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869C5D-B10C-3C8E-3125-A7BD9B6076BF}"/>
              </a:ext>
            </a:extLst>
          </p:cNvPr>
          <p:cNvSpPr txBox="1"/>
          <p:nvPr/>
        </p:nvSpPr>
        <p:spPr>
          <a:xfrm>
            <a:off x="3037222" y="1950413"/>
            <a:ext cx="89119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0000"/>
                </a:solidFill>
                <a:effectLst/>
              </a:rPr>
              <a:t>23EC3043</a:t>
            </a:r>
            <a:endParaRPr 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DAAF-48A4-290B-F5BD-8C4CD2687550}"/>
              </a:ext>
            </a:extLst>
          </p:cNvPr>
          <p:cNvSpPr txBox="1"/>
          <p:nvPr/>
        </p:nvSpPr>
        <p:spPr>
          <a:xfrm>
            <a:off x="5494553" y="1950413"/>
            <a:ext cx="89119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0000"/>
                </a:solidFill>
                <a:effectLst/>
              </a:rPr>
              <a:t>23EV3018</a:t>
            </a:r>
            <a:endParaRPr 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8AB07-15EC-478C-97B3-9F026C394589}"/>
              </a:ext>
            </a:extLst>
          </p:cNvPr>
          <p:cNvSpPr txBox="1"/>
          <p:nvPr/>
        </p:nvSpPr>
        <p:spPr>
          <a:xfrm>
            <a:off x="7557236" y="1934457"/>
            <a:ext cx="103826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000000"/>
                </a:solidFill>
                <a:effectLst/>
              </a:rPr>
              <a:t>23EV3027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3880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64977"/>
              </p:ext>
            </p:extLst>
          </p:nvPr>
        </p:nvGraphicFramePr>
        <p:xfrm>
          <a:off x="211991" y="2132856"/>
          <a:ext cx="8600729" cy="281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34">
                  <a:extLst>
                    <a:ext uri="{9D8B030D-6E8A-4147-A177-3AD203B41FA5}">
                      <a16:colId xmlns:a16="http://schemas.microsoft.com/office/drawing/2014/main" val="2902509008"/>
                    </a:ext>
                  </a:extLst>
                </a:gridCol>
                <a:gridCol w="1202253">
                  <a:extLst>
                    <a:ext uri="{9D8B030D-6E8A-4147-A177-3AD203B41FA5}">
                      <a16:colId xmlns:a16="http://schemas.microsoft.com/office/drawing/2014/main" val="1937283356"/>
                    </a:ext>
                  </a:extLst>
                </a:gridCol>
                <a:gridCol w="737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331">
                  <a:extLst>
                    <a:ext uri="{9D8B030D-6E8A-4147-A177-3AD203B41FA5}">
                      <a16:colId xmlns:a16="http://schemas.microsoft.com/office/drawing/2014/main" val="4236913320"/>
                    </a:ext>
                  </a:extLst>
                </a:gridCol>
                <a:gridCol w="1319744">
                  <a:extLst>
                    <a:ext uri="{9D8B030D-6E8A-4147-A177-3AD203B41FA5}">
                      <a16:colId xmlns:a16="http://schemas.microsoft.com/office/drawing/2014/main" val="1498917614"/>
                    </a:ext>
                  </a:extLst>
                </a:gridCol>
              </a:tblGrid>
              <a:tr h="39408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 Column 1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+mn-lt"/>
                        </a:rPr>
                        <a:t>Column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+mn-lt"/>
                        </a:rPr>
                        <a:t>  Column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Column 4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latin typeface="+mn-lt"/>
                        </a:rPr>
                        <a:t> Column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latin typeface="+mn-lt"/>
                        </a:rPr>
                        <a:t>Column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23MC3001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23MC3005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23MC3009</a:t>
                      </a:r>
                    </a:p>
                  </a:txBody>
                  <a:tcPr marL="28575" marR="28575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IN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23MC3014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23MC3018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23MC3022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23MC3002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23MC3006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23MC3010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23MC3015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23MC3019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23MC3023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9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23MC3003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23MC3007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23MC3012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23MC3016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23MC3020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effectLst/>
                        </a:rPr>
                        <a:t>23MC3024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23MC3004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23MC3008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23MC3013</a:t>
                      </a:r>
                    </a:p>
                  </a:txBody>
                  <a:tcPr marL="28575" marR="28575" marT="0" marB="0" anchor="ctr"/>
                </a:tc>
                <a:tc v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23MC3017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23MC3021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23MC3025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11784" y="-27384"/>
            <a:ext cx="904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AB2-LR1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88067" y="536101"/>
            <a:ext cx="2592288" cy="4128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White Board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6C73A4-388C-D6C2-A483-C9417DE88E0B}"/>
              </a:ext>
            </a:extLst>
          </p:cNvPr>
          <p:cNvSpPr txBox="1"/>
          <p:nvPr/>
        </p:nvSpPr>
        <p:spPr>
          <a:xfrm>
            <a:off x="187598" y="585633"/>
            <a:ext cx="5699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 Total Students –  23M&amp;C: 24  + Backlogs/Lateral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E76705-AC09-7CDC-9B53-4532F6CD499B}"/>
              </a:ext>
            </a:extLst>
          </p:cNvPr>
          <p:cNvSpPr/>
          <p:nvPr/>
        </p:nvSpPr>
        <p:spPr>
          <a:xfrm>
            <a:off x="455145" y="5598080"/>
            <a:ext cx="4736717" cy="755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Backlogs: </a:t>
            </a:r>
            <a:r>
              <a:rPr lang="en-US" sz="1400" b="1" dirty="0" err="1">
                <a:solidFill>
                  <a:srgbClr val="00FFFF"/>
                </a:solidFill>
                <a:highlight>
                  <a:srgbClr val="000000"/>
                </a:highlight>
              </a:rPr>
              <a:t>Engg</a:t>
            </a:r>
            <a:r>
              <a:rPr lang="en-US" sz="1400" b="1" dirty="0">
                <a:solidFill>
                  <a:srgbClr val="00FFFF"/>
                </a:solidFill>
                <a:highlight>
                  <a:srgbClr val="000000"/>
                </a:highlight>
              </a:rPr>
              <a:t>. </a:t>
            </a:r>
            <a:r>
              <a:rPr lang="en-US" sz="1400" b="1" dirty="0" err="1">
                <a:solidFill>
                  <a:srgbClr val="00FFFF"/>
                </a:solidFill>
                <a:highlight>
                  <a:srgbClr val="000000"/>
                </a:highlight>
              </a:rPr>
              <a:t>Thermodynmics</a:t>
            </a:r>
            <a:endParaRPr lang="en-US" sz="1400" b="1" dirty="0">
              <a:solidFill>
                <a:srgbClr val="00FFFF"/>
              </a:solidFill>
              <a:highlight>
                <a:srgbClr val="000000"/>
              </a:highlight>
            </a:endParaRP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>
                <a:solidFill>
                  <a:srgbClr val="FF99FF"/>
                </a:solidFill>
              </a:rPr>
              <a:t>                 	Real Analysis and Calculus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126179-1AA4-7A6D-993E-F6BC3830DDD6}"/>
              </a:ext>
            </a:extLst>
          </p:cNvPr>
          <p:cNvSpPr/>
          <p:nvPr/>
        </p:nvSpPr>
        <p:spPr>
          <a:xfrm>
            <a:off x="5388067" y="5517232"/>
            <a:ext cx="3300788" cy="832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</a:t>
            </a:r>
            <a:r>
              <a:rPr lang="en-US" sz="1400" b="1" baseline="30000" dirty="0">
                <a:solidFill>
                  <a:schemeClr val="tx1"/>
                </a:solidFill>
              </a:rPr>
              <a:t>rd</a:t>
            </a:r>
            <a:r>
              <a:rPr lang="en-US" sz="1400" b="1" dirty="0">
                <a:solidFill>
                  <a:schemeClr val="tx1"/>
                </a:solidFill>
              </a:rPr>
              <a:t> CE Lateral: </a:t>
            </a:r>
            <a:r>
              <a:rPr lang="en-US" sz="1400" b="1" dirty="0">
                <a:solidFill>
                  <a:srgbClr val="FF99FF"/>
                </a:solidFill>
                <a:highlight>
                  <a:srgbClr val="000000"/>
                </a:highlight>
              </a:rPr>
              <a:t>Real Analysis and Calculus</a:t>
            </a:r>
            <a:endParaRPr lang="en-US" sz="1400" b="1" dirty="0">
              <a:solidFill>
                <a:schemeClr val="accent6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200089-F328-9B96-863B-7D44B0A4F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18559"/>
              </p:ext>
            </p:extLst>
          </p:nvPr>
        </p:nvGraphicFramePr>
        <p:xfrm>
          <a:off x="235786" y="1383145"/>
          <a:ext cx="1191657" cy="628396"/>
        </p:xfrm>
        <a:graphic>
          <a:graphicData uri="http://schemas.openxmlformats.org/drawingml/2006/table">
            <a:tbl>
              <a:tblPr/>
              <a:tblGrid>
                <a:gridCol w="1191657">
                  <a:extLst>
                    <a:ext uri="{9D8B030D-6E8A-4147-A177-3AD203B41FA5}">
                      <a16:colId xmlns:a16="http://schemas.microsoft.com/office/drawing/2014/main" val="1255110292"/>
                    </a:ext>
                  </a:extLst>
                </a:gridCol>
              </a:tblGrid>
              <a:tr h="3222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22CS3047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826120"/>
                  </a:ext>
                </a:extLst>
              </a:tr>
              <a:tr h="3061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22PE3017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59836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D91C25-9B40-C771-AA40-86168B3A6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99957"/>
              </p:ext>
            </p:extLst>
          </p:nvPr>
        </p:nvGraphicFramePr>
        <p:xfrm>
          <a:off x="1670036" y="1383145"/>
          <a:ext cx="1153468" cy="628395"/>
        </p:xfrm>
        <a:graphic>
          <a:graphicData uri="http://schemas.openxmlformats.org/drawingml/2006/table">
            <a:tbl>
              <a:tblPr/>
              <a:tblGrid>
                <a:gridCol w="1153468">
                  <a:extLst>
                    <a:ext uri="{9D8B030D-6E8A-4147-A177-3AD203B41FA5}">
                      <a16:colId xmlns:a16="http://schemas.microsoft.com/office/drawing/2014/main" val="820618259"/>
                    </a:ext>
                  </a:extLst>
                </a:gridCol>
              </a:tblGrid>
              <a:tr h="3222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21CS3041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611316"/>
                  </a:ext>
                </a:extLst>
              </a:tr>
              <a:tr h="3061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rgbClr val="222222"/>
                          </a:solidFill>
                          <a:effectLst/>
                        </a:rPr>
                        <a:t>EPE19068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3760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1628FA-2C35-4EBF-9EFB-0BD30318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04570"/>
              </p:ext>
            </p:extLst>
          </p:nvPr>
        </p:nvGraphicFramePr>
        <p:xfrm>
          <a:off x="3168570" y="1340768"/>
          <a:ext cx="1030513" cy="670122"/>
        </p:xfrm>
        <a:graphic>
          <a:graphicData uri="http://schemas.openxmlformats.org/drawingml/2006/table">
            <a:tbl>
              <a:tblPr/>
              <a:tblGrid>
                <a:gridCol w="1030513">
                  <a:extLst>
                    <a:ext uri="{9D8B030D-6E8A-4147-A177-3AD203B41FA5}">
                      <a16:colId xmlns:a16="http://schemas.microsoft.com/office/drawing/2014/main" val="1232954183"/>
                    </a:ext>
                  </a:extLst>
                </a:gridCol>
              </a:tblGrid>
              <a:tr h="343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22IT3030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539875"/>
                  </a:ext>
                </a:extLst>
              </a:tr>
              <a:tr h="3264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22EV3011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5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BF48C1-F87D-51DE-1EEF-FF8C8EE6C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74476"/>
              </p:ext>
            </p:extLst>
          </p:nvPr>
        </p:nvGraphicFramePr>
        <p:xfrm>
          <a:off x="4572000" y="1340768"/>
          <a:ext cx="1009854" cy="647728"/>
        </p:xfrm>
        <a:graphic>
          <a:graphicData uri="http://schemas.openxmlformats.org/drawingml/2006/table">
            <a:tbl>
              <a:tblPr/>
              <a:tblGrid>
                <a:gridCol w="1009854">
                  <a:extLst>
                    <a:ext uri="{9D8B030D-6E8A-4147-A177-3AD203B41FA5}">
                      <a16:colId xmlns:a16="http://schemas.microsoft.com/office/drawing/2014/main" val="3382992368"/>
                    </a:ext>
                  </a:extLst>
                </a:gridCol>
              </a:tblGrid>
              <a:tr h="285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21MC3019 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7835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22EV3033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6564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F78ED0-4104-48EF-D4F3-F58533FDB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19664"/>
              </p:ext>
            </p:extLst>
          </p:nvPr>
        </p:nvGraphicFramePr>
        <p:xfrm>
          <a:off x="5928494" y="1340767"/>
          <a:ext cx="1030513" cy="670773"/>
        </p:xfrm>
        <a:graphic>
          <a:graphicData uri="http://schemas.openxmlformats.org/drawingml/2006/table">
            <a:tbl>
              <a:tblPr/>
              <a:tblGrid>
                <a:gridCol w="1030513">
                  <a:extLst>
                    <a:ext uri="{9D8B030D-6E8A-4147-A177-3AD203B41FA5}">
                      <a16:colId xmlns:a16="http://schemas.microsoft.com/office/drawing/2014/main" val="3784835934"/>
                    </a:ext>
                  </a:extLst>
                </a:gridCol>
              </a:tblGrid>
              <a:tr h="3439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22CE3013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10756"/>
                  </a:ext>
                </a:extLst>
              </a:tr>
              <a:tr h="326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21EC3024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839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9C1847D-004F-6B75-4F74-575DBB7FFD0A}"/>
              </a:ext>
            </a:extLst>
          </p:cNvPr>
          <p:cNvSpPr txBox="1"/>
          <p:nvPr/>
        </p:nvSpPr>
        <p:spPr>
          <a:xfrm>
            <a:off x="7410669" y="1655919"/>
            <a:ext cx="1139372" cy="307777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22L1811002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6717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9727</TotalTime>
  <Words>1376</Words>
  <Application>Microsoft Office PowerPoint</Application>
  <PresentationFormat>On-screen Show (4:3)</PresentationFormat>
  <Paragraphs>918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Mid Semester Examination Seating Plan: 2023/2021 batch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juleesinha1983@gmail.com</cp:lastModifiedBy>
  <cp:revision>180</cp:revision>
  <cp:lastPrinted>2022-12-26T09:53:22Z</cp:lastPrinted>
  <dcterms:created xsi:type="dcterms:W3CDTF">2022-03-03T12:34:35Z</dcterms:created>
  <dcterms:modified xsi:type="dcterms:W3CDTF">2023-10-12T04:41:45Z</dcterms:modified>
</cp:coreProperties>
</file>