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416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June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June 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8970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guoyonfan/improved-binary-lgb-baseline-0-8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綠色網線和節點抽象背景">
            <a:extLst>
              <a:ext uri="{FF2B5EF4-FFF2-40B4-BE49-F238E27FC236}">
                <a16:creationId xmlns:a16="http://schemas.microsoft.com/office/drawing/2014/main" id="{8F227493-CBCD-D48E-78F6-1C22FC735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497D098-793F-600E-A495-9B2329A1C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22" y="478284"/>
            <a:ext cx="3812677" cy="3531403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en-US" altLang="zh-TW" sz="5300" dirty="0">
                <a:solidFill>
                  <a:schemeClr val="bg1"/>
                </a:solidFill>
              </a:rPr>
              <a:t>DSAI REPORT</a:t>
            </a:r>
            <a:br>
              <a:rPr kumimoji="1" lang="en-US" altLang="zh-TW" sz="3200" dirty="0">
                <a:solidFill>
                  <a:schemeClr val="bg1"/>
                </a:solidFill>
              </a:rPr>
            </a:br>
            <a:r>
              <a:rPr lang="en-US" altLang="zh-TW" sz="2700" dirty="0">
                <a:solidFill>
                  <a:schemeClr val="bg1"/>
                </a:solidFill>
              </a:rPr>
              <a:t>Foursquare - Location Matching</a:t>
            </a:r>
            <a:br>
              <a:rPr kumimoji="1" lang="en-US" altLang="zh-TW" sz="3200" dirty="0">
                <a:solidFill>
                  <a:schemeClr val="bg1"/>
                </a:solidFill>
              </a:rPr>
            </a:br>
            <a:br>
              <a:rPr kumimoji="1" lang="en-US" altLang="zh-TW" sz="3200" dirty="0">
                <a:solidFill>
                  <a:schemeClr val="bg1"/>
                </a:solidFill>
              </a:rPr>
            </a:br>
            <a:br>
              <a:rPr lang="en-US" altLang="zh-TW" sz="2700" dirty="0">
                <a:solidFill>
                  <a:schemeClr val="bg1"/>
                </a:solidFill>
              </a:rPr>
            </a:br>
            <a:endParaRPr kumimoji="1" lang="zh-TW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45080F-6261-7C55-1F54-9E8E4254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64" y="4679775"/>
            <a:ext cx="2937753" cy="1600225"/>
          </a:xfrm>
        </p:spPr>
        <p:txBody>
          <a:bodyPr anchor="b">
            <a:normAutofit/>
          </a:bodyPr>
          <a:lstStyle/>
          <a:p>
            <a:pPr algn="l"/>
            <a:r>
              <a:rPr kumimoji="1" lang="zh-TW" altLang="en-US" sz="2000" dirty="0">
                <a:solidFill>
                  <a:schemeClr val="bg1"/>
                </a:solidFill>
              </a:rPr>
              <a:t>組長：楊 昇</a:t>
            </a:r>
            <a:endParaRPr kumimoji="1" lang="en-US" altLang="zh-TW" sz="2000" dirty="0">
              <a:solidFill>
                <a:schemeClr val="bg1"/>
              </a:solidFill>
            </a:endParaRPr>
          </a:p>
          <a:p>
            <a:pPr algn="l"/>
            <a:r>
              <a:rPr kumimoji="1" lang="zh-TW" altLang="en-US" sz="2000" dirty="0">
                <a:solidFill>
                  <a:schemeClr val="bg1"/>
                </a:solidFill>
              </a:rPr>
              <a:t>組員：蔡宇喨</a:t>
            </a:r>
          </a:p>
        </p:txBody>
      </p:sp>
    </p:spTree>
    <p:extLst>
      <p:ext uri="{BB962C8B-B14F-4D97-AF65-F5344CB8AC3E}">
        <p14:creationId xmlns:p14="http://schemas.microsoft.com/office/powerpoint/2010/main" val="138983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A3A8C8DC-0FB1-6026-F438-1BCCFBD8F1AD}"/>
              </a:ext>
            </a:extLst>
          </p:cNvPr>
          <p:cNvSpPr txBox="1">
            <a:spLocks/>
          </p:cNvSpPr>
          <p:nvPr/>
        </p:nvSpPr>
        <p:spPr>
          <a:xfrm>
            <a:off x="401125" y="2928041"/>
            <a:ext cx="3248863" cy="1001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reference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385182-7887-E9FD-AA27-DCB48D1680B4}"/>
              </a:ext>
            </a:extLst>
          </p:cNvPr>
          <p:cNvSpPr txBox="1"/>
          <p:nvPr/>
        </p:nvSpPr>
        <p:spPr>
          <a:xfrm>
            <a:off x="4368182" y="637699"/>
            <a:ext cx="7422693" cy="55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https://www.kaggle.com/competitions/foursquare-location-matching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https://www.kaggle.com/code/guoyonfan/improved-binary-lgb-baseline-0-839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https://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zh.m.wikipedia.org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zh-tw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曼哈頓距離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https://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zh.wikipedia.org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zh-tw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欧几里得距离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https://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zh.wikipedia.org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zh-tw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半正矢公式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https://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ithelp.ithome.com.tw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/articles/10274577</a:t>
            </a:r>
          </a:p>
        </p:txBody>
      </p:sp>
    </p:spTree>
    <p:extLst>
      <p:ext uri="{BB962C8B-B14F-4D97-AF65-F5344CB8AC3E}">
        <p14:creationId xmlns:p14="http://schemas.microsoft.com/office/powerpoint/2010/main" val="315692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294C2-8B1C-7AC0-FCB3-6C8666DA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015909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kumimoji="1" lang="en-US" altLang="zh-TW" sz="4400" spc="750" dirty="0">
                <a:solidFill>
                  <a:schemeClr val="bg1"/>
                </a:solidFill>
              </a:rPr>
              <a:t>THANKS </a:t>
            </a:r>
            <a:br>
              <a:rPr kumimoji="1" lang="en-US" altLang="zh-TW" sz="4400" spc="750" dirty="0">
                <a:solidFill>
                  <a:schemeClr val="bg1"/>
                </a:solidFill>
              </a:rPr>
            </a:br>
            <a:r>
              <a:rPr kumimoji="1" lang="en-US" altLang="zh-TW" sz="4400" spc="750" dirty="0">
                <a:solidFill>
                  <a:schemeClr val="bg1"/>
                </a:solidFill>
              </a:rPr>
              <a:t>FOR</a:t>
            </a:r>
            <a:br>
              <a:rPr kumimoji="1" lang="en-US" altLang="zh-TW" sz="4400" spc="750" dirty="0">
                <a:solidFill>
                  <a:schemeClr val="bg1"/>
                </a:solidFill>
              </a:rPr>
            </a:br>
            <a:r>
              <a:rPr kumimoji="1" lang="en-US" altLang="zh-TW" sz="4400" spc="750" dirty="0">
                <a:solidFill>
                  <a:schemeClr val="bg1"/>
                </a:solidFill>
              </a:rPr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41850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B96CA8-3384-5909-BF31-992FA7F5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25" y="2928041"/>
            <a:ext cx="3248863" cy="1001486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BASELINE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CABC52B-40F8-6C78-43A4-4B485B0E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8" y="3742528"/>
            <a:ext cx="6769100" cy="12319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D1B0909-B6B6-2650-B31F-37135A36AA67}"/>
              </a:ext>
            </a:extLst>
          </p:cNvPr>
          <p:cNvSpPr txBox="1"/>
          <p:nvPr/>
        </p:nvSpPr>
        <p:spPr>
          <a:xfrm>
            <a:off x="4824480" y="2404134"/>
            <a:ext cx="5416868" cy="114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只用最簡單的方式：將自己與自己配對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當作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Baseline</a:t>
            </a:r>
            <a:endParaRPr kumimoji="1" lang="zh-TW" altLang="en-US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28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3082255-9083-6A56-36F2-14BA596A2EA8}"/>
              </a:ext>
            </a:extLst>
          </p:cNvPr>
          <p:cNvSpPr txBox="1">
            <a:spLocks/>
          </p:cNvSpPr>
          <p:nvPr/>
        </p:nvSpPr>
        <p:spPr>
          <a:xfrm>
            <a:off x="401125" y="2928041"/>
            <a:ext cx="3248863" cy="1001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NOT-AI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1AF049-8D07-E356-0887-C154D36563A9}"/>
              </a:ext>
            </a:extLst>
          </p:cNvPr>
          <p:cNvSpPr txBox="1"/>
          <p:nvPr/>
        </p:nvSpPr>
        <p:spPr>
          <a:xfrm>
            <a:off x="4259288" y="2148954"/>
            <a:ext cx="5441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採用人工配對的方式：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將經緯度和差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0.01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並且含有種類相同的地點做配對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公式：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((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經度相減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)</a:t>
            </a:r>
            <a:r>
              <a:rPr kumimoji="1" lang="en-US" altLang="zh-TW" sz="2400" b="1" baseline="30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+ (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緯度相減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)</a:t>
            </a:r>
            <a:r>
              <a:rPr kumimoji="1" lang="en-US" altLang="zh-TW" sz="2400" b="1" baseline="30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)</a:t>
            </a:r>
            <a:r>
              <a:rPr kumimoji="1" lang="en-US" altLang="zh-TW" sz="2400" b="1" baseline="300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0.5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endParaRPr kumimoji="1" lang="zh-TW" altLang="en-US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98C485-4C0F-72C1-8E71-5CDB9BA8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282" y="-2"/>
            <a:ext cx="1955800" cy="6019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DD6063-ABEB-A98A-9D18-057152A4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74" y="4985299"/>
            <a:ext cx="7567408" cy="11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BFAE72D-A0BF-DF98-A8EF-643254754CDD}"/>
              </a:ext>
            </a:extLst>
          </p:cNvPr>
          <p:cNvSpPr txBox="1">
            <a:spLocks/>
          </p:cNvSpPr>
          <p:nvPr/>
        </p:nvSpPr>
        <p:spPr>
          <a:xfrm>
            <a:off x="401125" y="2928041"/>
            <a:ext cx="3248863" cy="1001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XGBOOST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2341D2-484F-BDF1-C075-FF2CC0AE4EFF}"/>
              </a:ext>
            </a:extLst>
          </p:cNvPr>
          <p:cNvSpPr txBox="1"/>
          <p:nvPr/>
        </p:nvSpPr>
        <p:spPr>
          <a:xfrm>
            <a:off x="4438961" y="1872749"/>
            <a:ext cx="6757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選用特徵：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id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latitude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longitude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categories</a:t>
            </a:r>
          </a:p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先用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KNN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NearestNeighbors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找出最近幾個點，再用經緯度算距離差當作新的特徵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最後使用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XGBoost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預測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1CF685E-6478-C3FD-2F8C-2C436315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19" y="4512256"/>
            <a:ext cx="7617571" cy="9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11CFB2-D4AA-FC4B-13AC-B63F2AF34224}"/>
              </a:ext>
            </a:extLst>
          </p:cNvPr>
          <p:cNvSpPr txBox="1"/>
          <p:nvPr/>
        </p:nvSpPr>
        <p:spPr>
          <a:xfrm>
            <a:off x="4367685" y="1055562"/>
            <a:ext cx="7219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選用特徵：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id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latitude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longitude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city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state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country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、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categories</a:t>
            </a:r>
          </a:p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除了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categories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外都用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Labelencoder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轉換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Categories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用最常出現的種類替代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例：各種 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Restaurant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用 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Restaurant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統一代替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預想是先在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Colab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訓練好，再將模型上傳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Kaggle</a:t>
            </a:r>
          </a:p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但因為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Colab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Ram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不夠，模型訓練不起來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3E4E1E8-49DC-877C-9835-B88BD13F13C6}"/>
              </a:ext>
            </a:extLst>
          </p:cNvPr>
          <p:cNvGrpSpPr/>
          <p:nvPr/>
        </p:nvGrpSpPr>
        <p:grpSpPr>
          <a:xfrm>
            <a:off x="4367685" y="4646664"/>
            <a:ext cx="7732783" cy="1546811"/>
            <a:chOff x="4200978" y="3742528"/>
            <a:chExt cx="7732783" cy="154681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FB6E6A5-6F17-89E8-647F-28BF2891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978" y="3742528"/>
              <a:ext cx="7732783" cy="914400"/>
            </a:xfrm>
            <a:prstGeom prst="rect">
              <a:avLst/>
            </a:prstGeom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3B62333B-EF53-F49F-4F73-9EC21EA5C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978" y="4654339"/>
              <a:ext cx="4356100" cy="635000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532F7CCB-1C84-FF96-201E-8F4A1C0A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7" y="2933484"/>
            <a:ext cx="3441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171E60-7F24-E4F1-14C3-989ED9C6EC80}"/>
              </a:ext>
            </a:extLst>
          </p:cNvPr>
          <p:cNvSpPr txBox="1"/>
          <p:nvPr/>
        </p:nvSpPr>
        <p:spPr>
          <a:xfrm>
            <a:off x="4361094" y="1124799"/>
            <a:ext cx="721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參考以下文章：使用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LightGBM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C22ED2CE-566A-92A5-5D8F-7F26D8F6D4BF}"/>
              </a:ext>
            </a:extLst>
          </p:cNvPr>
          <p:cNvSpPr txBox="1">
            <a:spLocks/>
          </p:cNvSpPr>
          <p:nvPr/>
        </p:nvSpPr>
        <p:spPr>
          <a:xfrm>
            <a:off x="401125" y="2928041"/>
            <a:ext cx="3248863" cy="1001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3200" dirty="0">
                <a:solidFill>
                  <a:schemeClr val="bg1"/>
                </a:solidFill>
              </a:rPr>
              <a:t>參考別人的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F58D79-A8B8-AEE8-54EA-A6C4A1AE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61" y="2281775"/>
            <a:ext cx="7432021" cy="38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1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B36A41-BF38-4C0A-BA59-CDCE04AE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36A8B-01FD-4675-9D35-FA0CC50FD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6D76E8-086A-40F9-B995-AEFD77D9C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6B5A88-E462-24FE-AFB4-8FB624A7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7" y="5209157"/>
            <a:ext cx="3696014" cy="6692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F26EA55-048F-A2D5-D232-E22A78AE933C}"/>
              </a:ext>
            </a:extLst>
          </p:cNvPr>
          <p:cNvSpPr txBox="1"/>
          <p:nvPr/>
        </p:nvSpPr>
        <p:spPr>
          <a:xfrm>
            <a:off x="105415" y="361508"/>
            <a:ext cx="20024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簡單流程圖：</a:t>
            </a:r>
            <a:endParaRPr kumimoji="1"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endParaRPr kumimoji="1"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kumimoji="1"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先以國家分類</a:t>
            </a:r>
            <a:endParaRPr kumimoji="1"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↓</a:t>
            </a:r>
            <a:endParaRPr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用</a:t>
            </a:r>
            <a:r>
              <a:rPr lang="en-US" altLang="zh-TW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KNN</a:t>
            </a:r>
            <a:r>
              <a:rPr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找鄰近點</a:t>
            </a:r>
            <a:endParaRPr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↓</a:t>
            </a:r>
            <a:endParaRPr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新增各種特徵</a:t>
            </a:r>
            <a:endParaRPr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↓</a:t>
            </a:r>
            <a:endParaRPr lang="en-US" altLang="zh-TW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 algn="ctr"/>
            <a:r>
              <a:rPr kumimoji="1"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用</a:t>
            </a:r>
            <a:r>
              <a:rPr kumimoji="1" lang="en-US" altLang="zh-TW" dirty="0" err="1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LightGBM</a:t>
            </a:r>
            <a:r>
              <a:rPr kumimoji="1" lang="zh-TW" altLang="en-US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配對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0DB735-401B-DAED-8FAE-1D8107CCE39A}"/>
              </a:ext>
            </a:extLst>
          </p:cNvPr>
          <p:cNvSpPr txBox="1"/>
          <p:nvPr/>
        </p:nvSpPr>
        <p:spPr>
          <a:xfrm>
            <a:off x="342586" y="4516447"/>
            <a:ext cx="276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Manhattan distance: </a:t>
            </a:r>
            <a:endParaRPr kumimoji="1" lang="zh-TW" altLang="en-US" sz="24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3261EEF-289B-9CAC-DB7E-C7830320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278" y="1183306"/>
            <a:ext cx="7683500" cy="13081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661707D-E42F-E64B-9033-8F09EE993694}"/>
              </a:ext>
            </a:extLst>
          </p:cNvPr>
          <p:cNvSpPr txBox="1"/>
          <p:nvPr/>
        </p:nvSpPr>
        <p:spPr>
          <a:xfrm>
            <a:off x="2428101" y="5490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新增的特徵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2C633D-1E3B-82BD-A90B-583996BA6AF1}"/>
              </a:ext>
            </a:extLst>
          </p:cNvPr>
          <p:cNvSpPr txBox="1"/>
          <p:nvPr/>
        </p:nvSpPr>
        <p:spPr>
          <a:xfrm>
            <a:off x="4468245" y="4518991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Euclidean distance: </a:t>
            </a:r>
            <a:endParaRPr kumimoji="1" lang="zh-TW" altLang="en-US" sz="240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9384342-35C1-E195-1AD5-A4155E97E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245" y="5284620"/>
            <a:ext cx="4601327" cy="51831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7BC4366B-27B7-ECA5-493B-E1BD438E090A}"/>
              </a:ext>
            </a:extLst>
          </p:cNvPr>
          <p:cNvSpPr txBox="1"/>
          <p:nvPr/>
        </p:nvSpPr>
        <p:spPr>
          <a:xfrm>
            <a:off x="4468245" y="2597192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Haversine: </a:t>
            </a:r>
            <a:endParaRPr kumimoji="1"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E46AA500-74C7-DC91-6461-4740E117E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245" y="3123681"/>
            <a:ext cx="6781800" cy="4318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7314348-D3E3-DB7E-BCFD-A5B0BFBB7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823" y="3555481"/>
            <a:ext cx="5005175" cy="13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8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E1DDFEE-5DEA-9D28-6D26-C4037F4480B6}"/>
              </a:ext>
            </a:extLst>
          </p:cNvPr>
          <p:cNvSpPr txBox="1">
            <a:spLocks/>
          </p:cNvSpPr>
          <p:nvPr/>
        </p:nvSpPr>
        <p:spPr>
          <a:xfrm>
            <a:off x="401125" y="2928041"/>
            <a:ext cx="3248863" cy="1001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TW" altLang="en-US" sz="3200" dirty="0">
                <a:solidFill>
                  <a:schemeClr val="bg1"/>
                </a:solidFill>
              </a:rPr>
              <a:t>參考別人的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38C424-FB0A-687D-99C6-12E7DC77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80" y="4572985"/>
            <a:ext cx="7958856" cy="116999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F88EC8-87B6-1FD1-8736-67932E792FEF}"/>
              </a:ext>
            </a:extLst>
          </p:cNvPr>
          <p:cNvSpPr txBox="1"/>
          <p:nvPr/>
        </p:nvSpPr>
        <p:spPr>
          <a:xfrm>
            <a:off x="4232380" y="1527533"/>
            <a:ext cx="721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原始的成績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18F455-5099-AB79-6350-CC2FA91B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82" y="2198305"/>
            <a:ext cx="7639157" cy="12596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FD8092-E8BC-D83C-CE5F-D7D11AC377D7}"/>
              </a:ext>
            </a:extLst>
          </p:cNvPr>
          <p:cNvSpPr txBox="1"/>
          <p:nvPr/>
        </p:nvSpPr>
        <p:spPr>
          <a:xfrm>
            <a:off x="4315244" y="3905460"/>
            <a:ext cx="721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有略微調整參數嘗試過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26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A7AFC91-5EB6-8EEF-9CF1-648A0BB86225}"/>
              </a:ext>
            </a:extLst>
          </p:cNvPr>
          <p:cNvSpPr txBox="1">
            <a:spLocks/>
          </p:cNvSpPr>
          <p:nvPr/>
        </p:nvSpPr>
        <p:spPr>
          <a:xfrm>
            <a:off x="401125" y="2928041"/>
            <a:ext cx="3248863" cy="1001486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WHAT</a:t>
            </a:r>
          </a:p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kumimoji="1" lang="en-US" altLang="zh-TW" sz="3200" dirty="0">
                <a:solidFill>
                  <a:schemeClr val="bg1"/>
                </a:solidFill>
              </a:rPr>
              <a:t>Learned</a:t>
            </a: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E187BA-CF7E-5DFE-EDF0-0B1BF212A921}"/>
              </a:ext>
            </a:extLst>
          </p:cNvPr>
          <p:cNvSpPr txBox="1"/>
          <p:nvPr/>
        </p:nvSpPr>
        <p:spPr>
          <a:xfrm>
            <a:off x="4258537" y="627056"/>
            <a:ext cx="7532338" cy="55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本次的競賽對我們而言算是蠻重大的突破也學到很多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競賽資料量很大，對於複雜模型可能要經過更多前處理，壓縮資料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預測目標種類並不是單純的只有幾種可能，光是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POI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就有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70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萬種以上，對於只使用過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XGBoost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Classifier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或是 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Random Forest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簡單分類器的我們來說，複雜很多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學到了新的競賽神器 </a:t>
            </a:r>
            <a:r>
              <a:rPr kumimoji="1" lang="en-US" altLang="zh-TW" sz="2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LightGBM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相關知識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資料前處理的部分學到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LCS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等比較字串的方式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學習到</a:t>
            </a:r>
            <a:r>
              <a:rPr kumimoji="1" lang="en-US" altLang="zh-TW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KNN</a:t>
            </a:r>
            <a:r>
              <a:rPr kumimoji="1" lang="zh-TW" altLang="en-US" sz="2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可以先對資料進行簡單分類</a:t>
            </a:r>
            <a:endParaRPr kumimoji="1" lang="en-US" altLang="zh-TW" sz="2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1784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33B938"/>
      </a:accent1>
      <a:accent2>
        <a:srgbClr val="26B869"/>
      </a:accent2>
      <a:accent3>
        <a:srgbClr val="31B3A2"/>
      </a:accent3>
      <a:accent4>
        <a:srgbClr val="2897C4"/>
      </a:accent4>
      <a:accent5>
        <a:srgbClr val="3A68D6"/>
      </a:accent5>
      <a:accent6>
        <a:srgbClr val="5544CB"/>
      </a:accent6>
      <a:hlink>
        <a:srgbClr val="B87F3D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424</Words>
  <Application>Microsoft Macintosh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Lantinghei SC Demibold</vt:lpstr>
      <vt:lpstr>Lantinghei SC Extralight</vt:lpstr>
      <vt:lpstr>Arial</vt:lpstr>
      <vt:lpstr>Gill Sans Nova</vt:lpstr>
      <vt:lpstr>GradientRiseVTI</vt:lpstr>
      <vt:lpstr>DSAI REPORT Foursquare - Location Matching   </vt:lpstr>
      <vt:lpstr>BASELINE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DSAI REPORT Foursquare - Location Matching   </dc:title>
  <dc:creator>楊  昇</dc:creator>
  <cp:lastModifiedBy>楊  昇</cp:lastModifiedBy>
  <cp:revision>5</cp:revision>
  <dcterms:created xsi:type="dcterms:W3CDTF">2022-06-06T08:45:11Z</dcterms:created>
  <dcterms:modified xsi:type="dcterms:W3CDTF">2022-06-07T02:18:25Z</dcterms:modified>
</cp:coreProperties>
</file>