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94" r:id="rId2"/>
    <p:sldId id="396" r:id="rId3"/>
    <p:sldId id="401" r:id="rId4"/>
    <p:sldId id="400" r:id="rId5"/>
    <p:sldId id="403" r:id="rId6"/>
    <p:sldId id="399" r:id="rId7"/>
    <p:sldId id="405" r:id="rId8"/>
    <p:sldId id="397" r:id="rId9"/>
    <p:sldId id="398" r:id="rId10"/>
    <p:sldId id="404" r:id="rId11"/>
    <p:sldId id="406" r:id="rId12"/>
    <p:sldId id="407" r:id="rId13"/>
  </p:sldIdLst>
  <p:sldSz cx="9144000" cy="5143500" type="screen16x9"/>
  <p:notesSz cx="7315200" cy="96012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159" autoAdjust="0"/>
  </p:normalViewPr>
  <p:slideViewPr>
    <p:cSldViewPr snapToGrid="0">
      <p:cViewPr varScale="1">
        <p:scale>
          <a:sx n="163" d="100"/>
          <a:sy n="163" d="100"/>
        </p:scale>
        <p:origin x="150" y="12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4620502"/>
            <a:ext cx="9144000" cy="523003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1" rIns="68580" bIns="342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" y="4570638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888" y="4765132"/>
            <a:ext cx="2171541" cy="29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5239" y="4620501"/>
            <a:ext cx="490700" cy="52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7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3341716"/>
            <a:ext cx="7543800" cy="857250"/>
          </a:xfrm>
        </p:spPr>
        <p:txBody>
          <a:bodyPr lIns="68580" rIns="68580">
            <a:normAutofit/>
          </a:bodyPr>
          <a:lstStyle>
            <a:lvl1pPr marL="0" indent="0" algn="l">
              <a:buNone/>
              <a:defRPr sz="1800" cap="all" spc="151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  <a:lvl2pPr marL="342891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4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9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1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2" y="4844839"/>
            <a:ext cx="361710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7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Confidential and proprietary to NYU, do not distribute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39"/>
            <a:ext cx="98401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20502"/>
            <a:ext cx="9144000" cy="523003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1" rIns="68580" bIns="342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6936897" y="4869656"/>
            <a:ext cx="984019" cy="2738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3429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800" smtClean="0"/>
              <a:pPr/>
              <a:t>‹#›</a:t>
            </a:fld>
            <a:endParaRPr lang="en-US" sz="800" dirty="0"/>
          </a:p>
        </p:txBody>
      </p:sp>
      <p:pic>
        <p:nvPicPr>
          <p:cNvPr id="23" name="Picture 22" descr="final-logo-3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23" y="4717896"/>
            <a:ext cx="923615" cy="675657"/>
          </a:xfrm>
          <a:prstGeom prst="rect">
            <a:avLst/>
          </a:prstGeom>
        </p:spPr>
      </p:pic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2764642" y="4844839"/>
            <a:ext cx="3617103" cy="2738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ctr" defTabSz="342900" rtl="0" eaLnBrk="1" latinLnBrk="0" hangingPunct="1">
              <a:defRPr sz="7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latin typeface="Times New Roman"/>
                <a:cs typeface="Times New Roman"/>
              </a:rPr>
              <a:t>© 2018 NYU WIRELESS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" y="4702730"/>
            <a:ext cx="2113225" cy="334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78" indent="-68578">
              <a:buSzPct val="100000"/>
              <a:buFont typeface="Wingdings" panose="05000000000000000000" pitchFamily="2" charset="2"/>
              <a:buChar char="q"/>
              <a:defRPr>
                <a:latin typeface="Times New Roman"/>
                <a:cs typeface="Times New Roman"/>
              </a:defRPr>
            </a:lvl1pPr>
            <a:lvl2pPr>
              <a:defRPr>
                <a:latin typeface="Times New Roman"/>
                <a:cs typeface="Times New Roman"/>
              </a:defRPr>
            </a:lvl2pPr>
            <a:lvl3pPr>
              <a:defRPr>
                <a:latin typeface="Times New Roman"/>
                <a:cs typeface="Times New Roman"/>
              </a:defRPr>
            </a:lvl3pPr>
            <a:lvl4pPr>
              <a:defRPr>
                <a:latin typeface="Times New Roman"/>
                <a:cs typeface="Times New Roman"/>
              </a:defRPr>
            </a:lvl4pPr>
            <a:lvl5pPr>
              <a:defRPr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© 2018 NYU WIRELESS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620502"/>
            <a:ext cx="9144000" cy="523003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1" rIns="68580" bIns="3429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" y="4570638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78015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54458"/>
            <a:ext cx="7543800" cy="3247363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2" y="4844839"/>
            <a:ext cx="361710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7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Times New Roman"/>
                <a:cs typeface="Times New Roman"/>
              </a:rPr>
              <a:t>© 2018 NYU WIRELESS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897" y="4869656"/>
            <a:ext cx="98401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2" y="107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" y="4702730"/>
            <a:ext cx="2113225" cy="334949"/>
          </a:xfrm>
          <a:prstGeom prst="rect">
            <a:avLst/>
          </a:prstGeom>
        </p:spPr>
      </p:pic>
      <p:pic>
        <p:nvPicPr>
          <p:cNvPr id="7" name="Picture 6" descr="final-logo-3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23" y="4717896"/>
            <a:ext cx="923615" cy="675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7" baseline="0">
          <a:solidFill>
            <a:schemeClr val="tx1">
              <a:lumMod val="75000"/>
              <a:lumOff val="25000"/>
            </a:schemeClr>
          </a:solidFill>
          <a:latin typeface="Times New Roman"/>
          <a:ea typeface="+mj-ea"/>
          <a:cs typeface="Times New Roman"/>
        </a:defRPr>
      </a:lvl1pPr>
    </p:titleStyle>
    <p:bodyStyle>
      <a:lvl1pPr marL="68578" indent="-68578" algn="l" defTabSz="685783" rtl="0" eaLnBrk="1" latinLnBrk="0" hangingPunct="1">
        <a:lnSpc>
          <a:spcPct val="90000"/>
        </a:lnSpc>
        <a:spcBef>
          <a:spcPts val="900"/>
        </a:spcBef>
        <a:spcAft>
          <a:spcPts val="15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1pPr>
      <a:lvl2pPr marL="288029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2pPr>
      <a:lvl3pPr marL="425185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3pPr>
      <a:lvl4pPr marL="562342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4pPr>
      <a:lvl5pPr marL="699499" indent="-137157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5pPr>
      <a:lvl6pPr marL="824979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8" indent="-171446" algn="l" defTabSz="685783" rtl="0" eaLnBrk="1" latinLnBrk="0" hangingPunct="1">
        <a:lnSpc>
          <a:spcPct val="90000"/>
        </a:lnSpc>
        <a:spcBef>
          <a:spcPts val="151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hyperlink" Target="https://arxiv.org/abs/1704.0002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425347" y="4844840"/>
            <a:ext cx="984019" cy="273844"/>
          </a:xfrm>
        </p:spPr>
        <p:txBody>
          <a:bodyPr/>
          <a:lstStyle/>
          <a:p>
            <a:fld id="{4FAB73BC-B049-4115-A692-8D63A059BFB8}" type="slidenum">
              <a:rPr lang="en-US" smtClean="0">
                <a:latin typeface="Times New Roman"/>
                <a:cs typeface="Times New Roman"/>
              </a:rPr>
              <a:pPr/>
              <a:t>1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2174" y="4779731"/>
            <a:ext cx="138564" cy="284695"/>
          </a:xfrm>
          <a:prstGeom prst="rect">
            <a:avLst/>
          </a:prstGeom>
          <a:noFill/>
        </p:spPr>
        <p:txBody>
          <a:bodyPr wrap="none" lIns="68580" tIns="34291" rIns="68580" bIns="34291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9378" y="4903194"/>
            <a:ext cx="138564" cy="284695"/>
          </a:xfrm>
          <a:prstGeom prst="rect">
            <a:avLst/>
          </a:prstGeom>
          <a:noFill/>
        </p:spPr>
        <p:txBody>
          <a:bodyPr wrap="none" lIns="68580" tIns="34291" rIns="68580" bIns="34291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774115" y="569215"/>
            <a:ext cx="8023044" cy="2674620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Ray Tracing Data Interpolation</a:t>
            </a:r>
          </a:p>
        </p:txBody>
      </p:sp>
      <p:sp>
        <p:nvSpPr>
          <p:cNvPr id="23" name="Subtitle 6"/>
          <p:cNvSpPr>
            <a:spLocks noGrp="1"/>
          </p:cNvSpPr>
          <p:nvPr>
            <p:ph type="subTitle" idx="1"/>
          </p:nvPr>
        </p:nvSpPr>
        <p:spPr>
          <a:xfrm>
            <a:off x="825039" y="3341717"/>
            <a:ext cx="7543800" cy="857251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Seongjoon, kang</a:t>
            </a:r>
          </a:p>
          <a:p>
            <a:endParaRPr lang="en-US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24" name="Picture 23" descr="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07" y="20323"/>
            <a:ext cx="2243435" cy="1265741"/>
          </a:xfrm>
          <a:prstGeom prst="rect">
            <a:avLst/>
          </a:prstGeom>
        </p:spPr>
      </p:pic>
      <p:pic>
        <p:nvPicPr>
          <p:cNvPr id="25" name="Picture 24" descr="square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96" y="33095"/>
            <a:ext cx="1043013" cy="104301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893764" y="3273062"/>
            <a:ext cx="996696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42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F6D9-A076-F12E-4E6A-BD08C3DE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3573-EE5E-6900-D3F4-6744DB8FE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Conditional </a:t>
                </a:r>
                <a:r>
                  <a:rPr lang="en-US" altLang="ko-KR" dirty="0">
                    <a:hlinkClick r:id="rId2"/>
                  </a:rPr>
                  <a:t>W-GAN with Gradient Penalty</a:t>
                </a:r>
                <a:endParaRPr lang="en-US" altLang="ko-KR" dirty="0"/>
              </a:p>
              <a:p>
                <a:r>
                  <a:rPr lang="en-US" altLang="ko-KR" dirty="0"/>
                  <a:t> Capture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i="1" dirty="0"/>
              </a:p>
              <a:p>
                <a:pPr lvl="1"/>
                <a:r>
                  <a:rPr lang="en-US" altLang="ko-KR" b="1" dirty="0"/>
                  <a:t>H</a:t>
                </a:r>
                <a:r>
                  <a:rPr lang="en-US" altLang="ko-KR" dirty="0"/>
                  <a:t>: channel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2-d distance at time </a:t>
                </a:r>
                <a:r>
                  <a:rPr lang="en-US" altLang="ko-KR" i="1" dirty="0"/>
                  <a:t>I</a:t>
                </a:r>
              </a:p>
              <a:p>
                <a:r>
                  <a:rPr lang="ko-KR" altLang="en-US" i="1" dirty="0"/>
                  <a:t> </a:t>
                </a:r>
                <a:r>
                  <a:rPr lang="en-US" altLang="ko-KR" i="1" dirty="0"/>
                  <a:t>Different positions of transmitters ? 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3573-EE5E-6900-D3F4-6744DB8FE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4" t="-1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25FB7-A9A8-603C-A1EA-1746E8EF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F2404-4A70-E5DA-C629-56158FF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61993-93EC-EB65-EA1D-C6584C704F2B}"/>
              </a:ext>
            </a:extLst>
          </p:cNvPr>
          <p:cNvSpPr/>
          <p:nvPr/>
        </p:nvSpPr>
        <p:spPr>
          <a:xfrm>
            <a:off x="5706740" y="2340448"/>
            <a:ext cx="2574880" cy="2398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Generator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79CC5-18B8-6994-2F42-6503612AB472}"/>
              </a:ext>
            </a:extLst>
          </p:cNvPr>
          <p:cNvSpPr/>
          <p:nvPr/>
        </p:nvSpPr>
        <p:spPr>
          <a:xfrm>
            <a:off x="5950282" y="3605236"/>
            <a:ext cx="2574880" cy="239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Critic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B30A2-F59F-2957-BC06-8338B02ED0E9}"/>
              </a:ext>
            </a:extLst>
          </p:cNvPr>
          <p:cNvCxnSpPr>
            <a:cxnSpLocks/>
          </p:cNvCxnSpPr>
          <p:nvPr/>
        </p:nvCxnSpPr>
        <p:spPr>
          <a:xfrm>
            <a:off x="6480171" y="1651732"/>
            <a:ext cx="0" cy="2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527156-987F-22C3-B35B-BE69025FCA27}"/>
              </a:ext>
            </a:extLst>
          </p:cNvPr>
          <p:cNvCxnSpPr/>
          <p:nvPr/>
        </p:nvCxnSpPr>
        <p:spPr>
          <a:xfrm>
            <a:off x="7345984" y="1935028"/>
            <a:ext cx="0" cy="36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9CE364-87C5-7F3A-13DF-E733D3B011B3}"/>
                  </a:ext>
                </a:extLst>
              </p:cNvPr>
              <p:cNvSpPr txBox="1"/>
              <p:nvPr/>
            </p:nvSpPr>
            <p:spPr>
              <a:xfrm>
                <a:off x="5938157" y="1387012"/>
                <a:ext cx="1146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9CE364-87C5-7F3A-13DF-E733D3B0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57" y="1387012"/>
                <a:ext cx="1146747" cy="307777"/>
              </a:xfrm>
              <a:prstGeom prst="rect">
                <a:avLst/>
              </a:prstGeom>
              <a:blipFill>
                <a:blip r:embed="rId4"/>
                <a:stretch>
                  <a:fillRect l="-8511" r="-2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4C4FE-BEF1-7257-11A2-5038284C1A0F}"/>
                  </a:ext>
                </a:extLst>
              </p:cNvPr>
              <p:cNvSpPr txBox="1"/>
              <p:nvPr/>
            </p:nvSpPr>
            <p:spPr>
              <a:xfrm>
                <a:off x="7375698" y="1626430"/>
                <a:ext cx="750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4C4FE-BEF1-7257-11A2-5038284C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98" y="1626430"/>
                <a:ext cx="750130" cy="307777"/>
              </a:xfrm>
              <a:prstGeom prst="rect">
                <a:avLst/>
              </a:prstGeom>
              <a:blipFill>
                <a:blip r:embed="rId5"/>
                <a:stretch>
                  <a:fillRect l="-16260" r="-15447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2494F-8527-1AB0-8988-DB362F67238C}"/>
              </a:ext>
            </a:extLst>
          </p:cNvPr>
          <p:cNvCxnSpPr>
            <a:cxnSpLocks/>
          </p:cNvCxnSpPr>
          <p:nvPr/>
        </p:nvCxnSpPr>
        <p:spPr>
          <a:xfrm>
            <a:off x="7399867" y="3310467"/>
            <a:ext cx="1978" cy="28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FD737-D56E-2F5A-7E81-5EC1CB4FDECA}"/>
                  </a:ext>
                </a:extLst>
              </p:cNvPr>
              <p:cNvSpPr txBox="1"/>
              <p:nvPr/>
            </p:nvSpPr>
            <p:spPr>
              <a:xfrm>
                <a:off x="7026781" y="2966308"/>
                <a:ext cx="7869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FD737-D56E-2F5A-7E81-5EC1CB4F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81" y="2966308"/>
                <a:ext cx="78698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F5058-CD14-30C3-760F-4C76AC87C258}"/>
                  </a:ext>
                </a:extLst>
              </p:cNvPr>
              <p:cNvSpPr txBox="1"/>
              <p:nvPr/>
            </p:nvSpPr>
            <p:spPr>
              <a:xfrm>
                <a:off x="5808371" y="2642468"/>
                <a:ext cx="1146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F5058-CD14-30C3-760F-4C76AC87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71" y="2642468"/>
                <a:ext cx="1146747" cy="307777"/>
              </a:xfrm>
              <a:prstGeom prst="rect">
                <a:avLst/>
              </a:prstGeom>
              <a:blipFill>
                <a:blip r:embed="rId7"/>
                <a:stretch>
                  <a:fillRect l="-8511" r="-2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75BF9B-2616-296C-8820-55A7488831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473786" y="2954263"/>
            <a:ext cx="0" cy="15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67FFB-CB3E-33FA-3002-D848E2A29768}"/>
              </a:ext>
            </a:extLst>
          </p:cNvPr>
          <p:cNvSpPr/>
          <p:nvPr/>
        </p:nvSpPr>
        <p:spPr>
          <a:xfrm>
            <a:off x="6105106" y="1911541"/>
            <a:ext cx="750130" cy="197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</a:t>
            </a:r>
            <a:endParaRPr lang="ko-KR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1A005A-D15C-EF69-11BE-4A7685392AD2}"/>
              </a:ext>
            </a:extLst>
          </p:cNvPr>
          <p:cNvCxnSpPr>
            <a:cxnSpLocks/>
          </p:cNvCxnSpPr>
          <p:nvPr/>
        </p:nvCxnSpPr>
        <p:spPr>
          <a:xfrm>
            <a:off x="6473786" y="2121362"/>
            <a:ext cx="0" cy="23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144DB2-3182-A03B-0861-B75E77E929B5}"/>
              </a:ext>
            </a:extLst>
          </p:cNvPr>
          <p:cNvSpPr/>
          <p:nvPr/>
        </p:nvSpPr>
        <p:spPr>
          <a:xfrm>
            <a:off x="6098721" y="3113610"/>
            <a:ext cx="750130" cy="197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</a:t>
            </a:r>
            <a:endParaRPr lang="ko-KR" alt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72CF2E-9543-1787-0348-A7B9AD536CC4}"/>
              </a:ext>
            </a:extLst>
          </p:cNvPr>
          <p:cNvCxnSpPr>
            <a:cxnSpLocks/>
          </p:cNvCxnSpPr>
          <p:nvPr/>
        </p:nvCxnSpPr>
        <p:spPr>
          <a:xfrm>
            <a:off x="6467401" y="3323431"/>
            <a:ext cx="0" cy="23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060057-FEA8-3478-0C9C-432EE24719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420273" y="2658531"/>
            <a:ext cx="0" cy="30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5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24A43-2529-8E1A-AD90-D47529A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0E81D-57F6-B58F-72EF-A9DC5595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C8F9D0-15C1-C24E-3AA2-81AADC271AFE}"/>
              </a:ext>
            </a:extLst>
          </p:cNvPr>
          <p:cNvGrpSpPr/>
          <p:nvPr/>
        </p:nvGrpSpPr>
        <p:grpSpPr>
          <a:xfrm>
            <a:off x="2328203" y="1617778"/>
            <a:ext cx="1146517" cy="477464"/>
            <a:chOff x="1716258" y="1470072"/>
            <a:chExt cx="1146517" cy="47746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3D532A-6E41-8C66-9C2C-4D104728F8A3}"/>
                </a:ext>
              </a:extLst>
            </p:cNvPr>
            <p:cNvSpPr/>
            <p:nvPr/>
          </p:nvSpPr>
          <p:spPr>
            <a:xfrm>
              <a:off x="1716258" y="1470072"/>
              <a:ext cx="1146517" cy="23651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Conv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1-1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3276A0-AE4C-57F3-BEA3-53695E333C62}"/>
                </a:ext>
              </a:extLst>
            </p:cNvPr>
            <p:cNvSpPr/>
            <p:nvPr/>
          </p:nvSpPr>
          <p:spPr>
            <a:xfrm>
              <a:off x="1716258" y="1711023"/>
              <a:ext cx="1146517" cy="23651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Conv 1-2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09C85-90CE-D5D0-0F18-C22408259E48}"/>
              </a:ext>
            </a:extLst>
          </p:cNvPr>
          <p:cNvGrpSpPr/>
          <p:nvPr/>
        </p:nvGrpSpPr>
        <p:grpSpPr>
          <a:xfrm>
            <a:off x="2328543" y="2391559"/>
            <a:ext cx="1146517" cy="477464"/>
            <a:chOff x="1716598" y="2215717"/>
            <a:chExt cx="1146517" cy="4774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0EA74DA-C777-0840-875D-8F2347F63CDD}"/>
                </a:ext>
              </a:extLst>
            </p:cNvPr>
            <p:cNvSpPr/>
            <p:nvPr/>
          </p:nvSpPr>
          <p:spPr>
            <a:xfrm>
              <a:off x="1716598" y="2215717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Conv 2-1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CCDE16-4A68-83A3-9117-DD2590B3B229}"/>
                </a:ext>
              </a:extLst>
            </p:cNvPr>
            <p:cNvSpPr/>
            <p:nvPr/>
          </p:nvSpPr>
          <p:spPr>
            <a:xfrm>
              <a:off x="1716598" y="2456668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Conv 2-2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E162AD-22C6-EEC7-5DCB-BBC2790FD361}"/>
              </a:ext>
            </a:extLst>
          </p:cNvPr>
          <p:cNvGrpSpPr/>
          <p:nvPr/>
        </p:nvGrpSpPr>
        <p:grpSpPr>
          <a:xfrm>
            <a:off x="2328203" y="3152442"/>
            <a:ext cx="1146517" cy="713977"/>
            <a:chOff x="1737359" y="3123980"/>
            <a:chExt cx="1146517" cy="71397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C851F06-A16E-B710-9396-DB1D069068F7}"/>
                </a:ext>
              </a:extLst>
            </p:cNvPr>
            <p:cNvSpPr/>
            <p:nvPr/>
          </p:nvSpPr>
          <p:spPr>
            <a:xfrm>
              <a:off x="1737359" y="3123980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Conv 3-1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009E666-3241-FB3B-AE2D-B7E3030B67F2}"/>
                </a:ext>
              </a:extLst>
            </p:cNvPr>
            <p:cNvSpPr/>
            <p:nvPr/>
          </p:nvSpPr>
          <p:spPr>
            <a:xfrm>
              <a:off x="1737359" y="3364931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FC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FA991E-44F0-CE20-F984-7A0B85426A6D}"/>
                </a:ext>
              </a:extLst>
            </p:cNvPr>
            <p:cNvSpPr/>
            <p:nvPr/>
          </p:nvSpPr>
          <p:spPr>
            <a:xfrm>
              <a:off x="1737359" y="3601444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FC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6E248F-C503-CB82-2321-D456CAB284A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901462" y="2095242"/>
            <a:ext cx="340" cy="29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C19947-66DE-EAAD-8E61-54609DA103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901462" y="2869023"/>
            <a:ext cx="340" cy="28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7950F5-3423-333A-0115-F172A4E2657E}"/>
              </a:ext>
            </a:extLst>
          </p:cNvPr>
          <p:cNvCxnSpPr>
            <a:endCxn id="10" idx="0"/>
          </p:cNvCxnSpPr>
          <p:nvPr/>
        </p:nvCxnSpPr>
        <p:spPr>
          <a:xfrm>
            <a:off x="2901460" y="1420832"/>
            <a:ext cx="2" cy="19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D1CA29-5132-3D09-AE01-A9CCE4B6DED1}"/>
              </a:ext>
            </a:extLst>
          </p:cNvPr>
          <p:cNvCxnSpPr/>
          <p:nvPr/>
        </p:nvCxnSpPr>
        <p:spPr>
          <a:xfrm>
            <a:off x="2901460" y="3863582"/>
            <a:ext cx="2" cy="19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D0714D-781A-CED2-0009-5613EF019DAC}"/>
                  </a:ext>
                </a:extLst>
              </p:cNvPr>
              <p:cNvSpPr txBox="1"/>
              <p:nvPr/>
            </p:nvSpPr>
            <p:spPr>
              <a:xfrm>
                <a:off x="2357286" y="1087864"/>
                <a:ext cx="1067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Input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D0714D-781A-CED2-0009-5613EF01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86" y="1087864"/>
                <a:ext cx="1067920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121F8EC-2D7D-FCFC-D2CA-465636135309}"/>
              </a:ext>
            </a:extLst>
          </p:cNvPr>
          <p:cNvSpPr txBox="1"/>
          <p:nvPr/>
        </p:nvSpPr>
        <p:spPr>
          <a:xfrm>
            <a:off x="2469218" y="3974888"/>
            <a:ext cx="84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F74CE1-08AD-8C5C-04E2-E91CC7891976}"/>
              </a:ext>
            </a:extLst>
          </p:cNvPr>
          <p:cNvSpPr/>
          <p:nvPr/>
        </p:nvSpPr>
        <p:spPr>
          <a:xfrm>
            <a:off x="3643525" y="2412613"/>
            <a:ext cx="1202108" cy="4853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 cell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06768CB-075B-063E-93C0-E83F53344B54}"/>
              </a:ext>
            </a:extLst>
          </p:cNvPr>
          <p:cNvSpPr/>
          <p:nvPr/>
        </p:nvSpPr>
        <p:spPr>
          <a:xfrm>
            <a:off x="5835745" y="2410372"/>
            <a:ext cx="1202108" cy="4853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 cell 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EEBD7B-3270-0447-08E8-812044865C79}"/>
              </a:ext>
            </a:extLst>
          </p:cNvPr>
          <p:cNvCxnSpPr/>
          <p:nvPr/>
        </p:nvCxnSpPr>
        <p:spPr>
          <a:xfrm>
            <a:off x="4845633" y="2483430"/>
            <a:ext cx="701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5E6F58-A23E-B7CE-3494-CD56B4695398}"/>
              </a:ext>
            </a:extLst>
          </p:cNvPr>
          <p:cNvCxnSpPr/>
          <p:nvPr/>
        </p:nvCxnSpPr>
        <p:spPr>
          <a:xfrm>
            <a:off x="4838599" y="2830592"/>
            <a:ext cx="701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7F99DD-44DE-B725-A16F-E70BCB8E0DEF}"/>
                  </a:ext>
                </a:extLst>
              </p:cNvPr>
              <p:cNvSpPr txBox="1"/>
              <p:nvPr/>
            </p:nvSpPr>
            <p:spPr>
              <a:xfrm>
                <a:off x="4733088" y="2223831"/>
                <a:ext cx="865843" cy="28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7F99DD-44DE-B725-A16F-E70BCB8E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88" y="2223831"/>
                <a:ext cx="865843" cy="28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B6FF2C-2D73-5338-B3A4-1D5C4308B6C8}"/>
                  </a:ext>
                </a:extLst>
              </p:cNvPr>
              <p:cNvSpPr txBox="1"/>
              <p:nvPr/>
            </p:nvSpPr>
            <p:spPr>
              <a:xfrm>
                <a:off x="4756536" y="2571647"/>
                <a:ext cx="865843" cy="28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B6FF2C-2D73-5338-B3A4-1D5C4308B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36" y="2571647"/>
                <a:ext cx="865843" cy="28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596E4E8-EC44-D1EC-9656-327FB37FB097}"/>
              </a:ext>
            </a:extLst>
          </p:cNvPr>
          <p:cNvSpPr txBox="1"/>
          <p:nvPr/>
        </p:nvSpPr>
        <p:spPr>
          <a:xfrm>
            <a:off x="5547352" y="2279349"/>
            <a:ext cx="30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12FA5C-34C4-84F1-E7D7-5A907EC540D7}"/>
              </a:ext>
            </a:extLst>
          </p:cNvPr>
          <p:cNvSpPr txBox="1"/>
          <p:nvPr/>
        </p:nvSpPr>
        <p:spPr>
          <a:xfrm>
            <a:off x="5522008" y="2621499"/>
            <a:ext cx="30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5E910B-CEC8-554D-3546-235166AACC9D}"/>
              </a:ext>
            </a:extLst>
          </p:cNvPr>
          <p:cNvSpPr/>
          <p:nvPr/>
        </p:nvSpPr>
        <p:spPr>
          <a:xfrm>
            <a:off x="5881458" y="3152442"/>
            <a:ext cx="1146517" cy="2365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FC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EDCBB2-5BDC-5CFF-48C7-61510E227B13}"/>
              </a:ext>
            </a:extLst>
          </p:cNvPr>
          <p:cNvSpPr/>
          <p:nvPr/>
        </p:nvSpPr>
        <p:spPr>
          <a:xfrm>
            <a:off x="5880286" y="3390747"/>
            <a:ext cx="1146517" cy="2365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FC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3E160E-A673-9C69-F63B-75C12C1E41AB}"/>
              </a:ext>
            </a:extLst>
          </p:cNvPr>
          <p:cNvCxnSpPr>
            <a:cxnSpLocks/>
          </p:cNvCxnSpPr>
          <p:nvPr/>
        </p:nvCxnSpPr>
        <p:spPr>
          <a:xfrm>
            <a:off x="4244579" y="1858729"/>
            <a:ext cx="0" cy="53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515777-0A3C-9C87-0992-B8050C5F4FC9}"/>
                  </a:ext>
                </a:extLst>
              </p:cNvPr>
              <p:cNvSpPr txBox="1"/>
              <p:nvPr/>
            </p:nvSpPr>
            <p:spPr>
              <a:xfrm>
                <a:off x="3558126" y="1539446"/>
                <a:ext cx="2568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Series of inputs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515777-0A3C-9C87-0992-B8050C5F4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126" y="1539446"/>
                <a:ext cx="2568350" cy="307777"/>
              </a:xfrm>
              <a:prstGeom prst="rect">
                <a:avLst/>
              </a:prstGeom>
              <a:blipFill>
                <a:blip r:embed="rId5"/>
                <a:stretch>
                  <a:fillRect l="-713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2608E5-D3C5-4EAA-3645-0B30477B9499}"/>
              </a:ext>
            </a:extLst>
          </p:cNvPr>
          <p:cNvCxnSpPr>
            <a:cxnSpLocks/>
          </p:cNvCxnSpPr>
          <p:nvPr/>
        </p:nvCxnSpPr>
        <p:spPr>
          <a:xfrm>
            <a:off x="6421398" y="2895763"/>
            <a:ext cx="9039" cy="24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629EE2-735D-B5B7-610F-C1BE4439BE51}"/>
              </a:ext>
            </a:extLst>
          </p:cNvPr>
          <p:cNvCxnSpPr>
            <a:cxnSpLocks/>
          </p:cNvCxnSpPr>
          <p:nvPr/>
        </p:nvCxnSpPr>
        <p:spPr>
          <a:xfrm>
            <a:off x="6425408" y="3620226"/>
            <a:ext cx="0" cy="247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575BCA-52F6-D9E8-F802-0B0EF648DF2A}"/>
              </a:ext>
            </a:extLst>
          </p:cNvPr>
          <p:cNvSpPr txBox="1"/>
          <p:nvPr/>
        </p:nvSpPr>
        <p:spPr>
          <a:xfrm>
            <a:off x="5936065" y="3820999"/>
            <a:ext cx="92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230178-BBBA-5B68-F67C-CCE286A56804}"/>
              </a:ext>
            </a:extLst>
          </p:cNvPr>
          <p:cNvCxnSpPr/>
          <p:nvPr/>
        </p:nvCxnSpPr>
        <p:spPr>
          <a:xfrm>
            <a:off x="3573194" y="1151170"/>
            <a:ext cx="0" cy="31948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8D83BBD-2E69-0542-63C2-AD1009A259A4}"/>
              </a:ext>
            </a:extLst>
          </p:cNvPr>
          <p:cNvSpPr txBox="1"/>
          <p:nvPr/>
        </p:nvSpPr>
        <p:spPr>
          <a:xfrm>
            <a:off x="2264897" y="4268597"/>
            <a:ext cx="12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CNN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D21FD6-9FE1-2498-4A8A-C17A7AE5FD30}"/>
              </a:ext>
            </a:extLst>
          </p:cNvPr>
          <p:cNvSpPr txBox="1"/>
          <p:nvPr/>
        </p:nvSpPr>
        <p:spPr>
          <a:xfrm>
            <a:off x="4620232" y="4245424"/>
            <a:ext cx="12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Conv-LSTM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292E640-FAEA-895B-6184-061FBF4582AE}"/>
              </a:ext>
            </a:extLst>
          </p:cNvPr>
          <p:cNvCxnSpPr>
            <a:cxnSpLocks/>
          </p:cNvCxnSpPr>
          <p:nvPr/>
        </p:nvCxnSpPr>
        <p:spPr>
          <a:xfrm flipH="1">
            <a:off x="2138289" y="2223831"/>
            <a:ext cx="763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432F46-1C4B-A29F-506E-72D32F650450}"/>
              </a:ext>
            </a:extLst>
          </p:cNvPr>
          <p:cNvCxnSpPr>
            <a:cxnSpLocks/>
          </p:cNvCxnSpPr>
          <p:nvPr/>
        </p:nvCxnSpPr>
        <p:spPr>
          <a:xfrm flipV="1">
            <a:off x="2138289" y="2223831"/>
            <a:ext cx="0" cy="77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CBB603-63B2-105D-C7D0-43504A6FC6B1}"/>
              </a:ext>
            </a:extLst>
          </p:cNvPr>
          <p:cNvCxnSpPr/>
          <p:nvPr/>
        </p:nvCxnSpPr>
        <p:spPr>
          <a:xfrm>
            <a:off x="2138289" y="3003452"/>
            <a:ext cx="763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0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FB8E0-ABEF-65FA-191E-A0073394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6AD9-09AC-D572-2EBD-651BC0F6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F1C841-2EE9-ED6B-CA3C-95AC97B5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51" y="745839"/>
            <a:ext cx="4919898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BD5E-616D-13AC-B1A2-E078203E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Generation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1FEFE-EF47-A059-29FA-52F8CE146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Network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area: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1120m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1200m</a:t>
                </a:r>
              </a:p>
              <a:p>
                <a:pPr lvl="1"/>
                <a:r>
                  <a:rPr lang="en-US" altLang="ko-KR" dirty="0"/>
                  <a:t>Number of BSs with 200m ISD : Area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4/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 = </a:t>
                </a:r>
                <a:r>
                  <a:rPr lang="en-US" altLang="ko-KR" b="1" dirty="0"/>
                  <a:t>43</a:t>
                </a:r>
              </a:p>
              <a:p>
                <a:r>
                  <a:rPr lang="en-US" altLang="ko-KR" b="1" dirty="0"/>
                  <a:t> </a:t>
                </a:r>
                <a:r>
                  <a:rPr lang="en-US" altLang="ko-KR" dirty="0"/>
                  <a:t>UAVs are located in rectangular grids with 2m intervals at </a:t>
                </a:r>
                <a:r>
                  <a:rPr lang="en-US" altLang="ko-KR" b="1" dirty="0"/>
                  <a:t>30m height</a:t>
                </a:r>
              </a:p>
              <a:p>
                <a:r>
                  <a:rPr lang="en-US" altLang="ko-KR" b="1" dirty="0"/>
                  <a:t> </a:t>
                </a:r>
                <a:r>
                  <a:rPr lang="en-US" altLang="ko-KR" dirty="0"/>
                  <a:t>Run </a:t>
                </a:r>
                <a:r>
                  <a:rPr lang="en-US" altLang="ko-KR" dirty="0" err="1"/>
                  <a:t>Remcomm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raytracer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It takes more than one week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1FEFE-EF47-A059-29FA-52F8CE146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4" t="-1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B12BE-23A8-F934-A588-0AA87027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© 2022 NYU WIRELESS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1135F-1551-20FE-4653-4AD01B38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16E83-8A27-AA23-448E-120C5BF7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10" y="2092109"/>
            <a:ext cx="2041611" cy="2160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B395F-807F-5E36-4015-6B10E89FC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65" y="2063598"/>
            <a:ext cx="2731519" cy="2252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5F57-0B5E-F6A7-D766-2589366998BF}"/>
              </a:ext>
            </a:extLst>
          </p:cNvPr>
          <p:cNvSpPr txBox="1"/>
          <p:nvPr/>
        </p:nvSpPr>
        <p:spPr>
          <a:xfrm>
            <a:off x="7134574" y="4236484"/>
            <a:ext cx="167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Deployment of BSs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116BD-206E-3B66-3E7D-F7AE7D1C463C}"/>
              </a:ext>
            </a:extLst>
          </p:cNvPr>
          <p:cNvSpPr txBox="1"/>
          <p:nvPr/>
        </p:nvSpPr>
        <p:spPr>
          <a:xfrm>
            <a:off x="4676677" y="4237047"/>
            <a:ext cx="18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Deployment of UAVs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25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190C-6E0C-1A4D-0FBC-80FFD979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with Gaussian Process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44AAF-A269-1C2B-C266-2A46ABDF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0E921-FC5A-9A6D-0A02-34643FB7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1624F7C-A957-6BEF-55F9-D7F559B2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6" t="2265" r="6489" b="-277"/>
          <a:stretch/>
        </p:blipFill>
        <p:spPr>
          <a:xfrm>
            <a:off x="306492" y="1905530"/>
            <a:ext cx="3088640" cy="2281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346179-EB1D-286D-A39D-C457C999B66F}"/>
              </a:ext>
            </a:extLst>
          </p:cNvPr>
          <p:cNvSpPr txBox="1"/>
          <p:nvPr/>
        </p:nvSpPr>
        <p:spPr>
          <a:xfrm>
            <a:off x="474978" y="4279465"/>
            <a:ext cx="2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Error of CDF</a:t>
            </a:r>
            <a:endParaRPr lang="ko-KR" altLang="en-US" b="1" dirty="0"/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E2F794A3-E3C4-AB1C-99E8-43445E77A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53" t="2720" r="8791" b="3305"/>
          <a:stretch/>
        </p:blipFill>
        <p:spPr>
          <a:xfrm>
            <a:off x="6231466" y="1905530"/>
            <a:ext cx="2336800" cy="1974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54DA16-4090-E7F9-C029-1E26017B470F}"/>
              </a:ext>
            </a:extLst>
          </p:cNvPr>
          <p:cNvSpPr txBox="1"/>
          <p:nvPr/>
        </p:nvSpPr>
        <p:spPr>
          <a:xfrm>
            <a:off x="3853184" y="415635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Part of image after prediction</a:t>
            </a:r>
            <a:endParaRPr lang="ko-KR" altLang="en-US" sz="1200" b="1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7E5C165-222A-08EE-F7BE-ABCA9DF2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Error = |predicted value – original value|</a:t>
            </a:r>
            <a:endParaRPr lang="ko-KR" altLang="en-US" dirty="0"/>
          </a:p>
        </p:txBody>
      </p:sp>
      <p:pic>
        <p:nvPicPr>
          <p:cNvPr id="22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DB82020F-BE85-8957-1380-315C949A10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09" r="8595" b="1749"/>
          <a:stretch/>
        </p:blipFill>
        <p:spPr>
          <a:xfrm>
            <a:off x="3760051" y="1908575"/>
            <a:ext cx="2396067" cy="2087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226680-65ED-E10E-228D-AD4DF239EE9D}"/>
              </a:ext>
            </a:extLst>
          </p:cNvPr>
          <p:cNvSpPr txBox="1"/>
          <p:nvPr/>
        </p:nvSpPr>
        <p:spPr>
          <a:xfrm>
            <a:off x="6294966" y="4139618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Part of original image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299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9D9A-CE61-4CB3-7520-12757C75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with Gaussian Process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EAE7-12B2-BCAC-66E1-63EB2A3B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DDEBC-D2CA-34EA-627A-4E31B21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EEF160-A0CD-516A-3F38-D8CDA8C8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54458"/>
            <a:ext cx="6695440" cy="2215275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903632A5-CA49-143F-2BF5-F7341BDA0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8" t="3756" r="9358" b="1"/>
          <a:stretch/>
        </p:blipFill>
        <p:spPr>
          <a:xfrm>
            <a:off x="659389" y="1709476"/>
            <a:ext cx="3081911" cy="253048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3F5015A4-B930-9981-B227-58907104F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0" t="3870" r="9414"/>
          <a:stretch/>
        </p:blipFill>
        <p:spPr>
          <a:xfrm>
            <a:off x="3811730" y="1724890"/>
            <a:ext cx="3121540" cy="2530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E09E91-F290-CFDE-A68B-90D85D829891}"/>
              </a:ext>
            </a:extLst>
          </p:cNvPr>
          <p:cNvSpPr txBox="1"/>
          <p:nvPr/>
        </p:nvSpPr>
        <p:spPr>
          <a:xfrm>
            <a:off x="1024466" y="4170704"/>
            <a:ext cx="2075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Original path gain map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CACFD-95DD-097E-497C-423A2AF68A54}"/>
              </a:ext>
            </a:extLst>
          </p:cNvPr>
          <p:cNvSpPr txBox="1"/>
          <p:nvPr/>
        </p:nvSpPr>
        <p:spPr>
          <a:xfrm>
            <a:off x="4306612" y="4170703"/>
            <a:ext cx="2075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Predicted path gain map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28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46AC-9AAE-6EA2-20BC-129EE9B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 with Neural Networks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82ED-EDE8-133C-01D7-9344D14E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When inputs are displacement vectors and pathloss values</a:t>
            </a:r>
          </a:p>
          <a:p>
            <a:pPr lvl="1"/>
            <a:r>
              <a:rPr lang="en-US" altLang="ko-KR" dirty="0"/>
              <a:t>Dimension of input vector is 12 if 4 points are chosen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B9B-4B65-4B1F-02D8-9826CF4C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© 2018 NYU WIRELESS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CA00-1E18-B279-412A-48C2C03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38648-4F17-CF01-601F-A510C4B7C832}"/>
              </a:ext>
            </a:extLst>
          </p:cNvPr>
          <p:cNvSpPr/>
          <p:nvPr/>
        </p:nvSpPr>
        <p:spPr>
          <a:xfrm>
            <a:off x="6884117" y="3322323"/>
            <a:ext cx="710043" cy="107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NN</a:t>
            </a:r>
            <a:endParaRPr lang="ko-KR" altLang="en-US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D0075-6D58-D56A-F2C2-F89AE6E83CE8}"/>
              </a:ext>
            </a:extLst>
          </p:cNvPr>
          <p:cNvCxnSpPr>
            <a:cxnSpLocks/>
          </p:cNvCxnSpPr>
          <p:nvPr/>
        </p:nvCxnSpPr>
        <p:spPr>
          <a:xfrm>
            <a:off x="5344032" y="3928978"/>
            <a:ext cx="14974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F52FE-4E8D-8791-171F-1DBBC079C2E9}"/>
              </a:ext>
            </a:extLst>
          </p:cNvPr>
          <p:cNvSpPr txBox="1"/>
          <p:nvPr/>
        </p:nvSpPr>
        <p:spPr>
          <a:xfrm>
            <a:off x="4522489" y="3474281"/>
            <a:ext cx="2813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Nearest displacement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Corresponding pathloss values 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3EB592-3A26-9347-9E08-5AF43E4A722C}"/>
              </a:ext>
            </a:extLst>
          </p:cNvPr>
          <p:cNvCxnSpPr>
            <a:cxnSpLocks/>
          </p:cNvCxnSpPr>
          <p:nvPr/>
        </p:nvCxnSpPr>
        <p:spPr>
          <a:xfrm>
            <a:off x="7594160" y="3928978"/>
            <a:ext cx="7519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6F8C79-72C2-2D1B-65FE-AB5D88A901E1}"/>
              </a:ext>
            </a:extLst>
          </p:cNvPr>
          <p:cNvSpPr txBox="1"/>
          <p:nvPr/>
        </p:nvSpPr>
        <p:spPr>
          <a:xfrm>
            <a:off x="7657218" y="3549296"/>
            <a:ext cx="202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Path Loss (dB)</a:t>
            </a:r>
            <a:endParaRPr lang="ko-KR" altLang="en-US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479184-3357-2706-3FC8-3B389644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7" y="2074634"/>
            <a:ext cx="3339490" cy="2226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63ABA7-4335-1EF9-4D76-FEAF9738BBA6}"/>
              </a:ext>
            </a:extLst>
          </p:cNvPr>
          <p:cNvSpPr txBox="1"/>
          <p:nvPr/>
        </p:nvSpPr>
        <p:spPr>
          <a:xfrm>
            <a:off x="822960" y="4243275"/>
            <a:ext cx="2898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Error = |predicted value – original value| </a:t>
            </a:r>
            <a:endParaRPr lang="ko-KR" altLang="en-US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A34CFE-FEC0-4938-F77C-BF2C94F02805}"/>
              </a:ext>
            </a:extLst>
          </p:cNvPr>
          <p:cNvSpPr/>
          <p:nvPr/>
        </p:nvSpPr>
        <p:spPr>
          <a:xfrm>
            <a:off x="5105400" y="2305806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1AEE9E-DE21-57E6-8B79-EE6F4FCCEF59}"/>
              </a:ext>
            </a:extLst>
          </p:cNvPr>
          <p:cNvSpPr/>
          <p:nvPr/>
        </p:nvSpPr>
        <p:spPr>
          <a:xfrm>
            <a:off x="5098499" y="2518849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ECC05-B599-37CF-C706-7876D2E41DC3}"/>
              </a:ext>
            </a:extLst>
          </p:cNvPr>
          <p:cNvSpPr/>
          <p:nvPr/>
        </p:nvSpPr>
        <p:spPr>
          <a:xfrm>
            <a:off x="4859866" y="2070401"/>
            <a:ext cx="245534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60741-E532-280B-FD3F-D83155133257}"/>
              </a:ext>
            </a:extLst>
          </p:cNvPr>
          <p:cNvSpPr/>
          <p:nvPr/>
        </p:nvSpPr>
        <p:spPr>
          <a:xfrm>
            <a:off x="5105400" y="2066168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8549A-45D9-3A0B-575C-D7354EEA2D73}"/>
              </a:ext>
            </a:extLst>
          </p:cNvPr>
          <p:cNvSpPr/>
          <p:nvPr/>
        </p:nvSpPr>
        <p:spPr>
          <a:xfrm>
            <a:off x="4859866" y="2290652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1DA67-9BFA-BE28-856D-C88C8984EBD0}"/>
              </a:ext>
            </a:extLst>
          </p:cNvPr>
          <p:cNvSpPr/>
          <p:nvPr/>
        </p:nvSpPr>
        <p:spPr>
          <a:xfrm>
            <a:off x="5105400" y="2291623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7E120-0063-5D9C-E69C-33304621FC2A}"/>
              </a:ext>
            </a:extLst>
          </p:cNvPr>
          <p:cNvSpPr/>
          <p:nvPr/>
        </p:nvSpPr>
        <p:spPr>
          <a:xfrm>
            <a:off x="4859866" y="2512161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C8BBA-E754-9B4F-0659-66FBF2F0C0EE}"/>
              </a:ext>
            </a:extLst>
          </p:cNvPr>
          <p:cNvSpPr/>
          <p:nvPr/>
        </p:nvSpPr>
        <p:spPr>
          <a:xfrm>
            <a:off x="5106965" y="2512161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CA7F7-2575-4A88-FD74-7E34607415A6}"/>
              </a:ext>
            </a:extLst>
          </p:cNvPr>
          <p:cNvSpPr/>
          <p:nvPr/>
        </p:nvSpPr>
        <p:spPr>
          <a:xfrm>
            <a:off x="5361177" y="2067067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692B0F-7278-4ED3-11EA-CC7B61E2030E}"/>
              </a:ext>
            </a:extLst>
          </p:cNvPr>
          <p:cNvSpPr/>
          <p:nvPr/>
        </p:nvSpPr>
        <p:spPr>
          <a:xfrm>
            <a:off x="5357834" y="2293107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494A9E-9A03-EA88-ACBF-CCA40D9C2E5B}"/>
              </a:ext>
            </a:extLst>
          </p:cNvPr>
          <p:cNvSpPr/>
          <p:nvPr/>
        </p:nvSpPr>
        <p:spPr>
          <a:xfrm>
            <a:off x="4840308" y="2045001"/>
            <a:ext cx="45719" cy="59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C7144A-A040-CB68-68CD-C65BFE002433}"/>
              </a:ext>
            </a:extLst>
          </p:cNvPr>
          <p:cNvSpPr/>
          <p:nvPr/>
        </p:nvSpPr>
        <p:spPr>
          <a:xfrm>
            <a:off x="5355166" y="2523082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D2166-65BB-1247-45A7-F5BE390202D0}"/>
              </a:ext>
            </a:extLst>
          </p:cNvPr>
          <p:cNvSpPr/>
          <p:nvPr/>
        </p:nvSpPr>
        <p:spPr>
          <a:xfrm>
            <a:off x="5334974" y="2028069"/>
            <a:ext cx="45719" cy="59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36444B-B54F-AC0C-B2FB-93EA2236E19D}"/>
              </a:ext>
            </a:extLst>
          </p:cNvPr>
          <p:cNvSpPr/>
          <p:nvPr/>
        </p:nvSpPr>
        <p:spPr>
          <a:xfrm>
            <a:off x="4830105" y="2479486"/>
            <a:ext cx="45719" cy="59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C1D766-C33C-106E-8195-2A8AFD270EAE}"/>
              </a:ext>
            </a:extLst>
          </p:cNvPr>
          <p:cNvSpPr/>
          <p:nvPr/>
        </p:nvSpPr>
        <p:spPr>
          <a:xfrm>
            <a:off x="5334973" y="2483756"/>
            <a:ext cx="45719" cy="59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68A43E-C4A4-E938-7667-68A26215CD63}"/>
              </a:ext>
            </a:extLst>
          </p:cNvPr>
          <p:cNvSpPr/>
          <p:nvPr/>
        </p:nvSpPr>
        <p:spPr>
          <a:xfrm>
            <a:off x="5089441" y="2251341"/>
            <a:ext cx="45719" cy="59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326C08-8C30-965C-2137-DC3D3167169A}"/>
              </a:ext>
            </a:extLst>
          </p:cNvPr>
          <p:cNvSpPr/>
          <p:nvPr/>
        </p:nvSpPr>
        <p:spPr>
          <a:xfrm>
            <a:off x="5836438" y="2047873"/>
            <a:ext cx="45719" cy="59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DAEFFF-7DA7-0076-B47A-4A0760FA79D6}"/>
              </a:ext>
            </a:extLst>
          </p:cNvPr>
          <p:cNvSpPr/>
          <p:nvPr/>
        </p:nvSpPr>
        <p:spPr>
          <a:xfrm>
            <a:off x="5620665" y="2070659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975B5F-F8B5-052E-242F-B1AAAE1E54B3}"/>
              </a:ext>
            </a:extLst>
          </p:cNvPr>
          <p:cNvSpPr/>
          <p:nvPr/>
        </p:nvSpPr>
        <p:spPr>
          <a:xfrm>
            <a:off x="5620112" y="2283829"/>
            <a:ext cx="245533" cy="2160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36DD05E-CF32-114F-92C9-36D00BD69B87}"/>
              </a:ext>
            </a:extLst>
          </p:cNvPr>
          <p:cNvSpPr/>
          <p:nvPr/>
        </p:nvSpPr>
        <p:spPr>
          <a:xfrm>
            <a:off x="5826041" y="2448920"/>
            <a:ext cx="45719" cy="592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0E1405-14B2-792C-4BFC-01E33D8D3862}"/>
              </a:ext>
            </a:extLst>
          </p:cNvPr>
          <p:cNvSpPr txBox="1"/>
          <p:nvPr/>
        </p:nvSpPr>
        <p:spPr>
          <a:xfrm>
            <a:off x="6208904" y="1960267"/>
            <a:ext cx="2530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= [[1,1], [-1,1], [1,-1], [-1,-1]]</a:t>
            </a:r>
          </a:p>
          <a:p>
            <a:r>
              <a:rPr lang="en-US" altLang="ko-KR" dirty="0"/>
              <a:t>Or </a:t>
            </a:r>
          </a:p>
          <a:p>
            <a:r>
              <a:rPr lang="en-US" altLang="ko-KR" dirty="0"/>
              <a:t>d  = [[1,1], [-1,1], [3,-1], [3,1]]</a:t>
            </a:r>
          </a:p>
        </p:txBody>
      </p:sp>
    </p:spTree>
    <p:extLst>
      <p:ext uri="{BB962C8B-B14F-4D97-AF65-F5344CB8AC3E}">
        <p14:creationId xmlns:p14="http://schemas.microsoft.com/office/powerpoint/2010/main" val="247794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46AC-9AAE-6EA2-20BC-129EE9B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 with Neural Networks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82ED-EDE8-133C-01D7-9344D14E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Error = |predicted value – original value| </a:t>
            </a:r>
          </a:p>
          <a:p>
            <a:r>
              <a:rPr lang="en-US" altLang="ko-KR" dirty="0"/>
              <a:t> When inputs are RX locations</a:t>
            </a:r>
          </a:p>
          <a:p>
            <a:pPr lvl="1"/>
            <a:r>
              <a:rPr lang="en-US" altLang="ko-KR" dirty="0"/>
              <a:t>Dimension of input vector is 2 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B9B-4B65-4B1F-02D8-9826CF4C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CA00-1E18-B279-412A-48C2C03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B5AA353-EF13-0EF3-DA27-23A2F383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075182"/>
            <a:ext cx="3414764" cy="2326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138648-4F17-CF01-601F-A510C4B7C832}"/>
              </a:ext>
            </a:extLst>
          </p:cNvPr>
          <p:cNvSpPr/>
          <p:nvPr/>
        </p:nvSpPr>
        <p:spPr>
          <a:xfrm>
            <a:off x="6313062" y="2991675"/>
            <a:ext cx="710043" cy="107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NN</a:t>
            </a:r>
            <a:endParaRPr lang="ko-KR" altLang="en-US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D0075-6D58-D56A-F2C2-F89AE6E83CE8}"/>
              </a:ext>
            </a:extLst>
          </p:cNvPr>
          <p:cNvCxnSpPr>
            <a:cxnSpLocks/>
          </p:cNvCxnSpPr>
          <p:nvPr/>
        </p:nvCxnSpPr>
        <p:spPr>
          <a:xfrm>
            <a:off x="4648899" y="3531424"/>
            <a:ext cx="16360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F52FE-4E8D-8791-171F-1DBBC079C2E9}"/>
              </a:ext>
            </a:extLst>
          </p:cNvPr>
          <p:cNvSpPr txBox="1"/>
          <p:nvPr/>
        </p:nvSpPr>
        <p:spPr>
          <a:xfrm>
            <a:off x="4408061" y="3191897"/>
            <a:ext cx="176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X, Y of RX positions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3EB592-3A26-9347-9E08-5AF43E4A722C}"/>
              </a:ext>
            </a:extLst>
          </p:cNvPr>
          <p:cNvCxnSpPr>
            <a:stCxn id="9" idx="3"/>
          </p:cNvCxnSpPr>
          <p:nvPr/>
        </p:nvCxnSpPr>
        <p:spPr>
          <a:xfrm>
            <a:off x="7023105" y="3531424"/>
            <a:ext cx="7519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6F8C79-72C2-2D1B-65FE-AB5D88A901E1}"/>
              </a:ext>
            </a:extLst>
          </p:cNvPr>
          <p:cNvSpPr txBox="1"/>
          <p:nvPr/>
        </p:nvSpPr>
        <p:spPr>
          <a:xfrm>
            <a:off x="7281567" y="3160147"/>
            <a:ext cx="176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Path Loss (dB)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59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DCE-EC95-C9B6-9627-2EB76682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4425-6B2E-959A-AE0F-6A530833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A5EC2-99AF-3497-A97B-AFD5C2D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66FF6-932A-44D3-CD82-B11D8F7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418E-7936-4B62-5B19-9841359A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4E5930-8728-76FB-1E0C-2CA335D5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37" y="1489528"/>
            <a:ext cx="4770609" cy="24820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DA889-87FE-0638-F530-06B2A721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52FDD-7156-98AD-D25A-323489CD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B02660-65F2-42FB-A6FE-C25E4350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14" y="1728062"/>
            <a:ext cx="3678622" cy="20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8B86-8634-C8B0-7BA3-88602FDB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Interpolation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17D8-17A7-81EB-727D-EB0E75B7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54457"/>
            <a:ext cx="7543800" cy="3247363"/>
          </a:xfrm>
        </p:spPr>
        <p:txBody>
          <a:bodyPr/>
          <a:lstStyle/>
          <a:p>
            <a:r>
              <a:rPr lang="en-US" altLang="ko-KR" dirty="0"/>
              <a:t> interpolation of LOS paths </a:t>
            </a:r>
          </a:p>
          <a:p>
            <a:pPr lvl="1"/>
            <a:r>
              <a:rPr lang="en-US" altLang="ko-KR" b="1" dirty="0"/>
              <a:t>TX – RX</a:t>
            </a:r>
          </a:p>
          <a:p>
            <a:pPr lvl="1"/>
            <a:r>
              <a:rPr lang="en-US" altLang="ko-KR" b="1" dirty="0"/>
              <a:t>TX - Reflection – RX</a:t>
            </a:r>
          </a:p>
          <a:p>
            <a:pPr lvl="1"/>
            <a:r>
              <a:rPr lang="en-US" altLang="ko-KR" dirty="0"/>
              <a:t>TX - Deflection - RX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86E6-2D42-E3B8-ABE9-26B8529E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© 2018 NYU WIRELESS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F7EEE-7052-8AAC-495E-3D30EBF5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99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32336</TotalTime>
  <Words>410</Words>
  <Application>Microsoft Office PowerPoint</Application>
  <PresentationFormat>On-screen Show (16:9)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Wingdings</vt:lpstr>
      <vt:lpstr>Retrospect</vt:lpstr>
      <vt:lpstr>PowerPoint Presentation</vt:lpstr>
      <vt:lpstr>Data Generation</vt:lpstr>
      <vt:lpstr>Interpolation with Gaussian Process</vt:lpstr>
      <vt:lpstr>Interpolation with Gaussian Process</vt:lpstr>
      <vt:lpstr>Interpolation  with Neural Networks</vt:lpstr>
      <vt:lpstr>Interpolation  with Neural Networks</vt:lpstr>
      <vt:lpstr>PowerPoint Presentation</vt:lpstr>
      <vt:lpstr>PowerPoint Presentation</vt:lpstr>
      <vt:lpstr>Path Interpolation</vt:lpstr>
      <vt:lpstr>Generative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Seongjoon Kang</cp:lastModifiedBy>
  <cp:revision>746</cp:revision>
  <cp:lastPrinted>2016-03-03T17:57:35Z</cp:lastPrinted>
  <dcterms:created xsi:type="dcterms:W3CDTF">2015-03-22T11:15:32Z</dcterms:created>
  <dcterms:modified xsi:type="dcterms:W3CDTF">2024-02-25T01:14:37Z</dcterms:modified>
</cp:coreProperties>
</file>