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7" r:id="rId3"/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- Call stack bug </a:t>
            </a:r>
            <a:r>
              <a:rPr lang="en" sz="1800">
                <a:solidFill>
                  <a:schemeClr val="dk1"/>
                </a:solidFill>
              </a:rPr>
              <a:t>(loses funds, if miner is bad or attacker is fast)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- Block number bug </a:t>
            </a:r>
            <a:r>
              <a:rPr lang="en" sz="1800">
                <a:solidFill>
                  <a:schemeClr val="dk1"/>
                </a:solidFill>
              </a:rPr>
              <a:t>(miner steals funds if winner is offline)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- Misaligned incentives </a:t>
            </a:r>
            <a:r>
              <a:rPr lang="en" sz="1800">
                <a:solidFill>
                  <a:schemeClr val="dk1"/>
                </a:solidFill>
              </a:rPr>
              <a:t>(miners can cheat)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Shape 4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Shape 4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Shape 5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Shape 5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780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63500" lvl="1" marL="5207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76200" lvl="2" marL="8636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88900" lvl="3" marL="12065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88900" lvl="4" marL="15494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88900" lvl="5" marL="18923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88900" lvl="6" marL="22352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88900" lvl="7" marL="25781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88900" lvl="8" marL="292100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00000"/>
              <a:defRPr sz="1100"/>
            </a:lvl1pPr>
            <a:lvl2pPr indent="0" lvl="1" marL="342900" marR="0" rtl="0" algn="l">
              <a:spcBef>
                <a:spcPts val="0"/>
              </a:spcBef>
              <a:buSzPct val="100000"/>
              <a:defRPr sz="1100"/>
            </a:lvl2pPr>
            <a:lvl3pPr indent="0" lvl="2" marL="685800" marR="0" rtl="0" algn="l">
              <a:spcBef>
                <a:spcPts val="0"/>
              </a:spcBef>
              <a:buSzPct val="100000"/>
              <a:defRPr sz="1100"/>
            </a:lvl3pPr>
            <a:lvl4pPr indent="0" lvl="3" marL="1028700" marR="0" rtl="0" algn="l">
              <a:spcBef>
                <a:spcPts val="0"/>
              </a:spcBef>
              <a:buSzPct val="100000"/>
              <a:defRPr sz="1100"/>
            </a:lvl4pPr>
            <a:lvl5pPr indent="0" lvl="4" marL="1371600" marR="0" rtl="0" algn="l">
              <a:spcBef>
                <a:spcPts val="0"/>
              </a:spcBef>
              <a:buSzPct val="100000"/>
              <a:defRPr sz="1100"/>
            </a:lvl5pPr>
            <a:lvl6pPr indent="0" lvl="5" marL="1714500" marR="0" rtl="0" algn="l">
              <a:spcBef>
                <a:spcPts val="0"/>
              </a:spcBef>
              <a:buSzPct val="100000"/>
              <a:defRPr sz="1100"/>
            </a:lvl6pPr>
            <a:lvl7pPr indent="0" lvl="6" marL="2057400" marR="0" rtl="0" algn="l">
              <a:spcBef>
                <a:spcPts val="0"/>
              </a:spcBef>
              <a:buSzPct val="100000"/>
              <a:defRPr sz="1100"/>
            </a:lvl7pPr>
            <a:lvl8pPr indent="0" lvl="7" marL="2400300" marR="0" rtl="0" algn="l">
              <a:spcBef>
                <a:spcPts val="0"/>
              </a:spcBef>
              <a:buSzPct val="100000"/>
              <a:defRPr sz="1100"/>
            </a:lvl8pPr>
            <a:lvl9pPr indent="0" lvl="8" marL="274320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3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00000"/>
              <a:defRPr sz="1100"/>
            </a:lvl1pPr>
            <a:lvl2pPr indent="0" lvl="1" marL="342900" marR="0" rtl="0" algn="l">
              <a:spcBef>
                <a:spcPts val="0"/>
              </a:spcBef>
              <a:buSzPct val="100000"/>
              <a:defRPr sz="1100"/>
            </a:lvl2pPr>
            <a:lvl3pPr indent="0" lvl="2" marL="685800" marR="0" rtl="0" algn="l">
              <a:spcBef>
                <a:spcPts val="0"/>
              </a:spcBef>
              <a:buSzPct val="100000"/>
              <a:defRPr sz="1100"/>
            </a:lvl3pPr>
            <a:lvl4pPr indent="0" lvl="3" marL="1028700" marR="0" rtl="0" algn="l">
              <a:spcBef>
                <a:spcPts val="0"/>
              </a:spcBef>
              <a:buSzPct val="100000"/>
              <a:defRPr sz="1100"/>
            </a:lvl4pPr>
            <a:lvl5pPr indent="0" lvl="4" marL="1371600" marR="0" rtl="0" algn="l">
              <a:spcBef>
                <a:spcPts val="0"/>
              </a:spcBef>
              <a:buSzPct val="100000"/>
              <a:defRPr sz="1100"/>
            </a:lvl5pPr>
            <a:lvl6pPr indent="0" lvl="5" marL="1714500" marR="0" rtl="0" algn="l">
              <a:spcBef>
                <a:spcPts val="0"/>
              </a:spcBef>
              <a:buSzPct val="100000"/>
              <a:defRPr sz="1100"/>
            </a:lvl6pPr>
            <a:lvl7pPr indent="0" lvl="6" marL="2057400" marR="0" rtl="0" algn="l">
              <a:spcBef>
                <a:spcPts val="0"/>
              </a:spcBef>
              <a:buSzPct val="100000"/>
              <a:defRPr sz="1100"/>
            </a:lvl7pPr>
            <a:lvl8pPr indent="0" lvl="7" marL="2400300" marR="0" rtl="0" algn="l">
              <a:spcBef>
                <a:spcPts val="0"/>
              </a:spcBef>
              <a:buSzPct val="100000"/>
              <a:defRPr sz="1100"/>
            </a:lvl8pPr>
            <a:lvl9pPr indent="0" lvl="8" marL="2743200" marR="0" rtl="0" algn="l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rtl="0" algn="l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rtl="0" algn="l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rtl="0" algn="l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rtl="0" algn="l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rtl="0" algn="l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rtl="0" algn="l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4767262"/>
            <a:ext cx="21335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1371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4" marL="18288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5" marL="22860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6" marL="27432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7" marL="32004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8" marL="3657600" marR="0" rtl="0" algn="l">
              <a:spcBef>
                <a:spcPts val="0"/>
              </a:spcBef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hyperlink" Target="https://gist.github.com/amiller/665cc46970f2c0684d2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LeastAuthority/ethereum-analyses/blob/master/GasEcon.md#case-study-the-crowfunding-contract-exampl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Relationship Id="rId4" Type="http://schemas.openxmlformats.org/officeDocument/2006/relationships/hyperlink" Target="https://www.reddit.com/r/ethereum/6e8y9o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0" Type="http://schemas.openxmlformats.org/officeDocument/2006/relationships/hyperlink" Target="http://fc16.ifca.ai/bitcoin/papers/DAKMS16.pd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github.com/ConsenSys/smart-contract-best-practices" TargetMode="External"/><Relationship Id="rId4" Type="http://schemas.openxmlformats.org/officeDocument/2006/relationships/hyperlink" Target="http://hdl.handle.net/2142/97207" TargetMode="External"/><Relationship Id="rId9" Type="http://schemas.openxmlformats.org/officeDocument/2006/relationships/hyperlink" Target="https://arxiv.org/pdf/1703.06322.pdf" TargetMode="External"/><Relationship Id="rId5" Type="http://schemas.openxmlformats.org/officeDocument/2006/relationships/hyperlink" Target="https://github.com/oyente/oyente" TargetMode="External"/><Relationship Id="rId6" Type="http://schemas.openxmlformats.org/officeDocument/2006/relationships/hyperlink" Target="https://eprint.iacr.org/2016/633.pdf" TargetMode="External"/><Relationship Id="rId7" Type="http://schemas.openxmlformats.org/officeDocument/2006/relationships/hyperlink" Target="https://www.cs.umd.edu/~aseem/solidetherplas.pdf" TargetMode="External"/><Relationship Id="rId8" Type="http://schemas.openxmlformats.org/officeDocument/2006/relationships/hyperlink" Target="https://eprint.iacr.org/2016/1007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880500"/>
          </a:xfrm>
          <a:prstGeom prst="rect">
            <a:avLst/>
          </a:prstGeom>
          <a:solidFill>
            <a:srgbClr val="9C2A4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012" y="62085"/>
            <a:ext cx="1455975" cy="7563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>
            <p:ph idx="4294967295" type="subTitle"/>
          </p:nvPr>
        </p:nvSpPr>
        <p:spPr>
          <a:xfrm>
            <a:off x="1149025" y="3123675"/>
            <a:ext cx="6834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Andrew Miller</a:t>
            </a:r>
          </a:p>
          <a:p>
            <a:pPr lv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Initiative for CryptoCurrencies and Contracts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Decentralized Systems Lab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University of Illinois at Urbana-Champaign</a:t>
            </a:r>
          </a:p>
        </p:txBody>
      </p:sp>
      <p:sp>
        <p:nvSpPr>
          <p:cNvPr id="87" name="Shape 87"/>
          <p:cNvSpPr/>
          <p:nvPr/>
        </p:nvSpPr>
        <p:spPr>
          <a:xfrm>
            <a:off x="561900" y="62100"/>
            <a:ext cx="7923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812" y="-49382"/>
            <a:ext cx="762474" cy="9792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52400" y="838200"/>
            <a:ext cx="8731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100">
                <a:solidFill>
                  <a:schemeClr val="dk1"/>
                </a:solidFill>
              </a:rPr>
              <a:t>Day 1 Afternoon: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4100">
                <a:solidFill>
                  <a:schemeClr val="dk1"/>
                </a:solidFill>
              </a:rPr>
              <a:t>	</a:t>
            </a:r>
            <a:r>
              <a:rPr lang="en" sz="3500">
                <a:solidFill>
                  <a:schemeClr val="dk1"/>
                </a:solidFill>
              </a:rPr>
              <a:t>Security Hazards in Smart Contracts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4350" y="3764775"/>
            <a:ext cx="935074" cy="93507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7656075" y="4624675"/>
            <a:ext cx="14559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@socrates1024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04800" y="2034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 this talk: Stories of failures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/>
              <a:t>from Ethereum’s first 2 years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E            therpot Story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30" y="2646275"/>
            <a:ext cx="8229600" cy="164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12" y="1500200"/>
            <a:ext cx="8165775" cy="11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7525" y="307349"/>
            <a:ext cx="3505200" cy="75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7451425" y="2366700"/>
            <a:ext cx="10875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</a:rPr>
              <a:t>August 26, 2015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/>
        </p:nvSpPr>
        <p:spPr>
          <a:xfrm>
            <a:off x="2978175" y="1354150"/>
            <a:ext cx="1486800" cy="183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/>
        </p:nvSpPr>
        <p:spPr>
          <a:xfrm>
            <a:off x="3183362" y="1014625"/>
            <a:ext cx="1076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Subpot</a:t>
            </a:r>
          </a:p>
        </p:txBody>
      </p:sp>
      <p:pic>
        <p:nvPicPr>
          <p:cNvPr descr="Free vector graphic: User, Person, Generic, Single - Free Image on ..."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52" y="1163750"/>
            <a:ext cx="469550" cy="72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Shape 200"/>
          <p:cNvCxnSpPr/>
          <p:nvPr/>
        </p:nvCxnSpPr>
        <p:spPr>
          <a:xfrm>
            <a:off x="967100" y="1513775"/>
            <a:ext cx="16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1" name="Shape 201"/>
          <p:cNvSpPr txBox="1"/>
          <p:nvPr/>
        </p:nvSpPr>
        <p:spPr>
          <a:xfrm>
            <a:off x="1353450" y="1132075"/>
            <a:ext cx="989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$</a:t>
            </a:r>
            <a:r>
              <a:rPr lang="en"/>
              <a:t>1</a:t>
            </a:r>
          </a:p>
        </p:txBody>
      </p:sp>
      <p:pic>
        <p:nvPicPr>
          <p:cNvPr descr="Free vector graphic: User, Person, Generic, Single - Free Image on ..."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52" y="1925750"/>
            <a:ext cx="469550" cy="72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Shape 203"/>
          <p:cNvCxnSpPr/>
          <p:nvPr/>
        </p:nvCxnSpPr>
        <p:spPr>
          <a:xfrm>
            <a:off x="967100" y="2275775"/>
            <a:ext cx="16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4" name="Shape 204"/>
          <p:cNvSpPr txBox="1"/>
          <p:nvPr/>
        </p:nvSpPr>
        <p:spPr>
          <a:xfrm>
            <a:off x="1353450" y="1894075"/>
            <a:ext cx="989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$1</a:t>
            </a:r>
          </a:p>
        </p:txBody>
      </p:sp>
      <p:pic>
        <p:nvPicPr>
          <p:cNvPr descr="Free vector graphic: User, Person, Generic, Single - Free Image on ..."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52" y="2687750"/>
            <a:ext cx="469550" cy="72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Shape 206"/>
          <p:cNvCxnSpPr/>
          <p:nvPr/>
        </p:nvCxnSpPr>
        <p:spPr>
          <a:xfrm>
            <a:off x="967100" y="3037775"/>
            <a:ext cx="165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7" name="Shape 207"/>
          <p:cNvSpPr txBox="1"/>
          <p:nvPr/>
        </p:nvSpPr>
        <p:spPr>
          <a:xfrm>
            <a:off x="1353450" y="2656075"/>
            <a:ext cx="989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$1</a:t>
            </a:r>
          </a:p>
        </p:txBody>
      </p:sp>
      <p:sp>
        <p:nvSpPr>
          <p:cNvPr id="208" name="Shape 208"/>
          <p:cNvSpPr/>
          <p:nvPr/>
        </p:nvSpPr>
        <p:spPr>
          <a:xfrm>
            <a:off x="4883175" y="1354150"/>
            <a:ext cx="1486800" cy="183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5088375" y="1014625"/>
            <a:ext cx="10764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Subpot</a:t>
            </a:r>
          </a:p>
        </p:txBody>
      </p:sp>
      <p:pic>
        <p:nvPicPr>
          <p:cNvPr descr="Free vector graphic: User, Person, Generic, Single - Free Image on ..."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52" y="3525950"/>
            <a:ext cx="469550" cy="7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1429650" y="3570475"/>
            <a:ext cx="989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$1</a:t>
            </a:r>
          </a:p>
        </p:txBody>
      </p:sp>
      <p:sp>
        <p:nvSpPr>
          <p:cNvPr id="212" name="Shape 212"/>
          <p:cNvSpPr/>
          <p:nvPr/>
        </p:nvSpPr>
        <p:spPr>
          <a:xfrm>
            <a:off x="3071175" y="1471800"/>
            <a:ext cx="821100" cy="5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Ticket</a:t>
            </a:r>
          </a:p>
        </p:txBody>
      </p:sp>
      <p:sp>
        <p:nvSpPr>
          <p:cNvPr id="213" name="Shape 213"/>
          <p:cNvSpPr/>
          <p:nvPr/>
        </p:nvSpPr>
        <p:spPr>
          <a:xfrm>
            <a:off x="3071175" y="2025139"/>
            <a:ext cx="821100" cy="5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Ticket</a:t>
            </a:r>
          </a:p>
        </p:txBody>
      </p:sp>
      <p:sp>
        <p:nvSpPr>
          <p:cNvPr id="214" name="Shape 214"/>
          <p:cNvSpPr/>
          <p:nvPr/>
        </p:nvSpPr>
        <p:spPr>
          <a:xfrm>
            <a:off x="3071175" y="2578478"/>
            <a:ext cx="821100" cy="5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Ticket</a:t>
            </a:r>
          </a:p>
        </p:txBody>
      </p:sp>
      <p:cxnSp>
        <p:nvCxnSpPr>
          <p:cNvPr id="215" name="Shape 215"/>
          <p:cNvCxnSpPr>
            <a:endCxn id="216" idx="2"/>
          </p:cNvCxnSpPr>
          <p:nvPr/>
        </p:nvCxnSpPr>
        <p:spPr>
          <a:xfrm flipH="1" rot="10800000">
            <a:off x="1082175" y="1803775"/>
            <a:ext cx="3713400" cy="2121600"/>
          </a:xfrm>
          <a:prstGeom prst="bentConnector3">
            <a:avLst>
              <a:gd fmla="val 955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7" name="Shape 217"/>
          <p:cNvSpPr/>
          <p:nvPr/>
        </p:nvSpPr>
        <p:spPr>
          <a:xfrm>
            <a:off x="4976175" y="1471800"/>
            <a:ext cx="821100" cy="5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Ticket</a:t>
            </a:r>
          </a:p>
        </p:txBody>
      </p:sp>
      <p:sp>
        <p:nvSpPr>
          <p:cNvPr id="216" name="Shape 216"/>
          <p:cNvSpPr/>
          <p:nvPr/>
        </p:nvSpPr>
        <p:spPr>
          <a:xfrm>
            <a:off x="4795575" y="1713475"/>
            <a:ext cx="180600" cy="180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457200" y="-226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Etherpot Works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375725" y="3967399"/>
            <a:ext cx="1578999" cy="54604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Shape 220"/>
          <p:cNvSpPr txBox="1"/>
          <p:nvPr/>
        </p:nvSpPr>
        <p:spPr>
          <a:xfrm>
            <a:off x="4161025" y="4172150"/>
            <a:ext cx="1720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 hashes used as random seeds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3071175" y="2041037"/>
            <a:ext cx="821100" cy="469500"/>
          </a:xfrm>
          <a:prstGeom prst="rect">
            <a:avLst/>
          </a:prstGeom>
          <a:noFill/>
          <a:ln cap="flat" cmpd="sng" w="1524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4899975" y="1507637"/>
            <a:ext cx="821100" cy="469500"/>
          </a:xfrm>
          <a:prstGeom prst="rect">
            <a:avLst/>
          </a:prstGeom>
          <a:noFill/>
          <a:ln cap="flat" cmpd="sng" w="1524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6689450" y="960800"/>
            <a:ext cx="22539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1. Each round lasts 1 day. (Everything is reset after a round.)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2. Users deposit money to purchase Tickets at a fixed price.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Each “Subpot” holds a fixed number of tickets.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3. After the round ends, the next </a:t>
            </a:r>
            <a:r>
              <a:rPr i="1" lang="en"/>
              <a:t>N</a:t>
            </a:r>
            <a:r>
              <a:rPr lang="en"/>
              <a:t> block hashes are used as random seeds to determine the winners of N subpots.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(1 block for each subpot)</a:t>
            </a:r>
          </a:p>
        </p:txBody>
      </p:sp>
      <p:cxnSp>
        <p:nvCxnSpPr>
          <p:cNvPr id="224" name="Shape 224"/>
          <p:cNvCxnSpPr/>
          <p:nvPr/>
        </p:nvCxnSpPr>
        <p:spPr>
          <a:xfrm rot="10800000">
            <a:off x="1054775" y="3185800"/>
            <a:ext cx="18276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5" name="Shape 225"/>
          <p:cNvSpPr txBox="1"/>
          <p:nvPr/>
        </p:nvSpPr>
        <p:spPr>
          <a:xfrm>
            <a:off x="1658250" y="3113275"/>
            <a:ext cx="989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8761D"/>
                </a:solidFill>
              </a:rPr>
              <a:t>$3</a:t>
            </a:r>
          </a:p>
        </p:txBody>
      </p:sp>
      <p:cxnSp>
        <p:nvCxnSpPr>
          <p:cNvPr id="226" name="Shape 226"/>
          <p:cNvCxnSpPr/>
          <p:nvPr/>
        </p:nvCxnSpPr>
        <p:spPr>
          <a:xfrm rot="10800000">
            <a:off x="1283375" y="4024000"/>
            <a:ext cx="18276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" name="Shape 227"/>
          <p:cNvSpPr txBox="1"/>
          <p:nvPr/>
        </p:nvSpPr>
        <p:spPr>
          <a:xfrm>
            <a:off x="1886850" y="3951475"/>
            <a:ext cx="9897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8761D"/>
                </a:solidFill>
              </a:rPr>
              <a:t>$1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200150"/>
            <a:ext cx="8229600" cy="34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/>
              <a:t>Within days, hundreds of dollars of Eth paid out to the wrong recipient.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Multiple more bugs were found.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3" name="Shape 2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Bugs in Etherpot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875" y="350149"/>
            <a:ext cx="3505200" cy="75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399" y="2898475"/>
            <a:ext cx="2538953" cy="5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831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Many idioms for calling functions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16500" y="1076275"/>
            <a:ext cx="1386000" cy="5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Serpent: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706950" y="1459325"/>
            <a:ext cx="6595500" cy="13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send(recipient, </a:t>
            </a:r>
            <a:r>
              <a:rPr b="1" lang="en">
                <a:solidFill>
                  <a:srgbClr val="38761D"/>
                </a:solidFill>
              </a:rPr>
              <a:t>100</a:t>
            </a:r>
            <a:r>
              <a:rPr lang="en"/>
              <a:t>)		returns 0				all of it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send(</a:t>
            </a:r>
            <a:r>
              <a:rPr b="1" lang="en">
                <a:solidFill>
                  <a:srgbClr val="FF0000"/>
                </a:solidFill>
              </a:rPr>
              <a:t>25</a:t>
            </a:r>
            <a:r>
              <a:rPr lang="en"/>
              <a:t>, recipient, </a:t>
            </a:r>
            <a:r>
              <a:rPr b="1" lang="en">
                <a:solidFill>
                  <a:srgbClr val="38761D"/>
                </a:solidFill>
              </a:rPr>
              <a:t>100</a:t>
            </a:r>
            <a:r>
              <a:rPr lang="en"/>
              <a:t>)	returns 0				</a:t>
            </a:r>
            <a:r>
              <a:rPr b="1" lang="en">
                <a:solidFill>
                  <a:srgbClr val="FF0000"/>
                </a:solidFill>
              </a:rPr>
              <a:t>25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recipient.foo(</a:t>
            </a:r>
            <a:r>
              <a:rPr lang="en"/>
              <a:t>55</a:t>
            </a:r>
            <a:r>
              <a:rPr lang="en"/>
              <a:t>)			returns 0				all of it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recipient.foo(55, gas=</a:t>
            </a:r>
            <a:r>
              <a:rPr b="1" lang="en">
                <a:solidFill>
                  <a:srgbClr val="FF0000"/>
                </a:solidFill>
              </a:rPr>
              <a:t>25</a:t>
            </a:r>
            <a:r>
              <a:rPr lang="en"/>
              <a:t>)	returns 0				</a:t>
            </a:r>
            <a:r>
              <a:rPr b="1" lang="en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1706950" y="1087025"/>
            <a:ext cx="65955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387350" lvl="0" marL="182880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/>
              <a:t>Exception behavior		Gas sent		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797800" y="3226375"/>
            <a:ext cx="6898800" cy="13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recipient.send(</a:t>
            </a:r>
            <a:r>
              <a:rPr b="1" lang="en">
                <a:solidFill>
                  <a:srgbClr val="38761D"/>
                </a:solidFill>
              </a:rPr>
              <a:t>100</a:t>
            </a:r>
            <a:r>
              <a:rPr lang="en"/>
              <a:t>)				returns 0				</a:t>
            </a:r>
            <a:r>
              <a:rPr b="1" lang="en">
                <a:solidFill>
                  <a:srgbClr val="0000FF"/>
                </a:solidFill>
              </a:rPr>
              <a:t>minimum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recipient.call.value(</a:t>
            </a:r>
            <a:r>
              <a:rPr b="1" lang="en">
                <a:solidFill>
                  <a:srgbClr val="38761D"/>
                </a:solidFill>
              </a:rPr>
              <a:t>100</a:t>
            </a:r>
            <a:r>
              <a:rPr lang="en">
                <a:solidFill>
                  <a:schemeClr val="dk1"/>
                </a:solidFill>
              </a:rPr>
              <a:t>).gas(</a:t>
            </a:r>
            <a:r>
              <a:rPr b="1" lang="en">
                <a:solidFill>
                  <a:srgbClr val="FF0000"/>
                </a:solidFill>
              </a:rPr>
              <a:t>25</a:t>
            </a:r>
            <a:r>
              <a:rPr lang="en">
                <a:solidFill>
                  <a:schemeClr val="dk1"/>
                </a:solidFill>
              </a:rPr>
              <a:t>)()		returns 0				</a:t>
            </a:r>
            <a:r>
              <a:rPr b="1" lang="en">
                <a:solidFill>
                  <a:srgbClr val="FF0000"/>
                </a:solidFill>
              </a:rPr>
              <a:t>25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recipient.foo</a:t>
            </a:r>
            <a:r>
              <a:rPr lang="en"/>
              <a:t>.value(</a:t>
            </a:r>
            <a:r>
              <a:rPr b="1" lang="en">
                <a:solidFill>
                  <a:srgbClr val="38761D"/>
                </a:solidFill>
              </a:rPr>
              <a:t>100</a:t>
            </a:r>
            <a:r>
              <a:rPr lang="en"/>
              <a:t>)(55)</a:t>
            </a:r>
            <a:r>
              <a:rPr lang="en"/>
              <a:t>			exception				all of it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recipient.foo(55)					exception				all of it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16500" y="2828875"/>
            <a:ext cx="1386000" cy="5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Solidity</a:t>
            </a:r>
            <a:r>
              <a:rPr lang="en"/>
              <a:t>: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6380900" y="347450"/>
            <a:ext cx="2451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100	</a:t>
            </a:r>
            <a:r>
              <a:rPr lang="en"/>
              <a:t>Amount in Ether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25</a:t>
            </a:r>
            <a:r>
              <a:rPr lang="en"/>
              <a:t>	Amount in gas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55</a:t>
            </a:r>
            <a:r>
              <a:rPr lang="en"/>
              <a:t>	Data argument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3600500" y="2264375"/>
            <a:ext cx="37737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/>
              <a:t>Contract B: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function b()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C.send(100);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return “Hello “;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252" name="Shape 2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Call stack hazard: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Maximum call stack depth is 1023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171500" y="2188175"/>
            <a:ext cx="31812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/>
              <a:t>Contract A: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unction recurse(int i) {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 (i == 1022)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	 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eturn B.b() + “World”;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lse recurse(i+1);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eturn OK;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6724700" y="2188175"/>
            <a:ext cx="24267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/>
              <a:t>Contract C: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unction()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Alice.send(100);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255" name="Shape 255"/>
          <p:cNvCxnSpPr/>
          <p:nvPr/>
        </p:nvCxnSpPr>
        <p:spPr>
          <a:xfrm flipH="1" rot="10800000">
            <a:off x="2109425" y="2724675"/>
            <a:ext cx="1484700" cy="18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6" name="Shape 256"/>
          <p:cNvCxnSpPr/>
          <p:nvPr/>
        </p:nvCxnSpPr>
        <p:spPr>
          <a:xfrm flipH="1" rot="10800000">
            <a:off x="5930925" y="2715500"/>
            <a:ext cx="902100" cy="145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lg" w="lg" type="none"/>
            <a:tailEnd len="lg" w="lg" type="triangle"/>
          </a:ln>
        </p:spPr>
      </p:cxnSp>
      <p:sp>
        <p:nvSpPr>
          <p:cNvPr id="257" name="Shape 257"/>
          <p:cNvSpPr/>
          <p:nvPr/>
        </p:nvSpPr>
        <p:spPr>
          <a:xfrm>
            <a:off x="3660175" y="2535150"/>
            <a:ext cx="2528400" cy="302700"/>
          </a:xfrm>
          <a:prstGeom prst="rect">
            <a:avLst/>
          </a:prstGeom>
          <a:solidFill>
            <a:srgbClr val="00EA37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3660175" y="2839950"/>
            <a:ext cx="2528400" cy="167400"/>
          </a:xfrm>
          <a:prstGeom prst="rect">
            <a:avLst/>
          </a:prstGeom>
          <a:solidFill>
            <a:srgbClr val="00EA37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171500" y="4777850"/>
            <a:ext cx="29763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</a:rPr>
              <a:t>Returns “Hello World!”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317850" y="1423125"/>
            <a:ext cx="49773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Suppose we call A.recurse(0). Does Alice get 100?</a:t>
            </a:r>
          </a:p>
        </p:txBody>
      </p:sp>
      <p:sp>
        <p:nvSpPr>
          <p:cNvPr id="261" name="Shape 261"/>
          <p:cNvSpPr/>
          <p:nvPr/>
        </p:nvSpPr>
        <p:spPr>
          <a:xfrm>
            <a:off x="3660175" y="2992350"/>
            <a:ext cx="2528400" cy="243300"/>
          </a:xfrm>
          <a:prstGeom prst="rect">
            <a:avLst/>
          </a:prstGeom>
          <a:solidFill>
            <a:srgbClr val="00EA37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231175" y="2458950"/>
            <a:ext cx="2528400" cy="243300"/>
          </a:xfrm>
          <a:prstGeom prst="rect">
            <a:avLst/>
          </a:prstGeom>
          <a:solidFill>
            <a:srgbClr val="00EA37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231175" y="3104675"/>
            <a:ext cx="2528400" cy="243300"/>
          </a:xfrm>
          <a:prstGeom prst="rect">
            <a:avLst/>
          </a:prstGeom>
          <a:solidFill>
            <a:srgbClr val="00EA37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238400" y="3828725"/>
            <a:ext cx="50061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A.recurse(0)			Stack depth = 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A.recurse(1)			Stack depth = 1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….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A.recurse(1022)			Stack depth = 1022</a:t>
            </a:r>
          </a:p>
        </p:txBody>
      </p:sp>
      <p:sp>
        <p:nvSpPr>
          <p:cNvPr id="265" name="Shape 265"/>
          <p:cNvSpPr/>
          <p:nvPr/>
        </p:nvSpPr>
        <p:spPr>
          <a:xfrm>
            <a:off x="231175" y="2718025"/>
            <a:ext cx="2528400" cy="186600"/>
          </a:xfrm>
          <a:prstGeom prst="rect">
            <a:avLst/>
          </a:prstGeom>
          <a:solidFill>
            <a:srgbClr val="00EA37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/>
        </p:nvSpPr>
        <p:spPr>
          <a:xfrm>
            <a:off x="4299000" y="2063375"/>
            <a:ext cx="22242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Stack depth = 1023</a:t>
            </a:r>
          </a:p>
        </p:txBody>
      </p:sp>
      <p:sp>
        <p:nvSpPr>
          <p:cNvPr id="267" name="Shape 267"/>
          <p:cNvSpPr/>
          <p:nvPr/>
        </p:nvSpPr>
        <p:spPr>
          <a:xfrm>
            <a:off x="666700" y="2904625"/>
            <a:ext cx="2528400" cy="186600"/>
          </a:xfrm>
          <a:prstGeom prst="rect">
            <a:avLst/>
          </a:prstGeom>
          <a:solidFill>
            <a:srgbClr val="00EA37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Callstack hazard in Etherpot</a:t>
            </a: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 b="91222" l="0" r="0" t="0"/>
          <a:stretch/>
        </p:blipFill>
        <p:spPr>
          <a:xfrm>
            <a:off x="3510950" y="1371875"/>
            <a:ext cx="5279762" cy="560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4">
            <a:alphaModFix/>
          </a:blip>
          <a:srcRect b="0" l="0" r="0" t="63923"/>
          <a:stretch/>
        </p:blipFill>
        <p:spPr>
          <a:xfrm>
            <a:off x="3510987" y="2208674"/>
            <a:ext cx="5279762" cy="23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4064661" y="1712798"/>
            <a:ext cx="20232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….</a:t>
            </a:r>
          </a:p>
        </p:txBody>
      </p:sp>
      <p:sp>
        <p:nvSpPr>
          <p:cNvPr id="276" name="Shape 276"/>
          <p:cNvSpPr/>
          <p:nvPr/>
        </p:nvSpPr>
        <p:spPr>
          <a:xfrm>
            <a:off x="3937100" y="2971800"/>
            <a:ext cx="2338200" cy="415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3937100" y="3505200"/>
            <a:ext cx="4912800" cy="658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171500" y="1883375"/>
            <a:ext cx="2775900" cy="16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/>
              <a:t>Attack Contract: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function recurse(int i)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if (i == 1022)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	 Etherpot.cash(r,idx)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else recurse(i+1);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return OK;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03400" y="4645050"/>
            <a:ext cx="8487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/>
              <a:t>Result: </a:t>
            </a:r>
            <a:r>
              <a:rPr b="1" i="1" lang="en" sz="1800"/>
              <a:t>attacker can destroy all the funds in the contract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0" y="0"/>
            <a:ext cx="5743200" cy="2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 u="sng">
                <a:solidFill>
                  <a:srgbClr val="B7B7B7"/>
                </a:solidFill>
                <a:hlinkClick r:id="rId5"/>
              </a:rPr>
              <a:t>https://gist.github.com/amiller/665cc46970f2c0684d2a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096" y="3446171"/>
            <a:ext cx="6181403" cy="167705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EtherPot’s incentive mechanism</a:t>
            </a:r>
          </a:p>
        </p:txBody>
      </p:sp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50" y="834774"/>
            <a:ext cx="6099421" cy="2515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EtherPot’s incentive mechanism</a:t>
            </a:r>
          </a:p>
        </p:txBody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700"/>
              <a:t>Can miners influence the outcome of lottery?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/>
              <a:t>      Yes - by withholding blocks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700"/>
              <a:t>Solution:  “subpots” smaller than block reward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700"/>
          </a:p>
          <a:p>
            <a:pPr lvl="0" rtl="0">
              <a:spcBef>
                <a:spcPts val="0"/>
              </a:spcBef>
              <a:buNone/>
            </a:pPr>
            <a:r>
              <a:rPr lang="en" sz="2700"/>
              <a:t>Problem: GHOST</a:t>
            </a:r>
          </a:p>
          <a:p>
            <a:pPr lvl="0">
              <a:spcBef>
                <a:spcPts val="0"/>
              </a:spcBef>
              <a:buNone/>
            </a:pPr>
            <a:r>
              <a:rPr lang="en" sz="2700"/>
              <a:t>	Withheld blocks can still get 88% reward if revealed in the next round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 number bug</a:t>
            </a:r>
          </a:p>
        </p:txBody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457200" y="2571750"/>
            <a:ext cx="8229600" cy="102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function getHashOfBlock(uint blockIndex) constant returns(uint){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	return uint(block.blockhash(blockIndex));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300" name="Shape 300"/>
          <p:cNvCxnSpPr/>
          <p:nvPr/>
        </p:nvCxnSpPr>
        <p:spPr>
          <a:xfrm rot="10800000">
            <a:off x="4849125" y="3414708"/>
            <a:ext cx="1697700" cy="8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1" name="Shape 301"/>
          <p:cNvSpPr txBox="1"/>
          <p:nvPr/>
        </p:nvSpPr>
        <p:spPr>
          <a:xfrm>
            <a:off x="3850400" y="4191325"/>
            <a:ext cx="48363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Index of the block that determines lottery outcome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748025" y="4436975"/>
            <a:ext cx="19104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Hash of that block</a:t>
            </a:r>
          </a:p>
        </p:txBody>
      </p:sp>
      <p:cxnSp>
        <p:nvCxnSpPr>
          <p:cNvPr id="303" name="Shape 303"/>
          <p:cNvCxnSpPr/>
          <p:nvPr/>
        </p:nvCxnSpPr>
        <p:spPr>
          <a:xfrm flipH="1" rot="10800000">
            <a:off x="1703225" y="3419075"/>
            <a:ext cx="1568700" cy="10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 b="59213" l="0" r="0" t="0"/>
          <a:stretch/>
        </p:blipFill>
        <p:spPr>
          <a:xfrm>
            <a:off x="381000" y="176875"/>
            <a:ext cx="8229600" cy="23738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305" name="Shape 305"/>
          <p:cNvPicPr preferRelativeResize="0"/>
          <p:nvPr/>
        </p:nvPicPr>
        <p:blipFill rotWithShape="1">
          <a:blip r:embed="rId3">
            <a:alphaModFix/>
          </a:blip>
          <a:srcRect b="3137" l="0" r="0" t="70001"/>
          <a:stretch/>
        </p:blipFill>
        <p:spPr>
          <a:xfrm>
            <a:off x="287800" y="3513437"/>
            <a:ext cx="8229600" cy="1563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306" name="Shape 306"/>
          <p:cNvSpPr/>
          <p:nvPr/>
        </p:nvSpPr>
        <p:spPr>
          <a:xfrm>
            <a:off x="5649175" y="2044400"/>
            <a:ext cx="2477700" cy="209400"/>
          </a:xfrm>
          <a:prstGeom prst="rect">
            <a:avLst/>
          </a:prstGeom>
          <a:solidFill>
            <a:srgbClr val="EA0000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1248725" y="2232625"/>
            <a:ext cx="651300" cy="259800"/>
          </a:xfrm>
          <a:prstGeom prst="rect">
            <a:avLst/>
          </a:prstGeom>
          <a:solidFill>
            <a:srgbClr val="EA0000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1172525" y="4330900"/>
            <a:ext cx="6033000" cy="494700"/>
          </a:xfrm>
          <a:prstGeom prst="rect">
            <a:avLst/>
          </a:prstGeom>
          <a:solidFill>
            <a:srgbClr val="EA0000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457200" y="8953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1.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function add_player() payable;</a:t>
            </a:r>
          </a:p>
          <a:p>
            <a:pPr lvl="0">
              <a:spcBef>
                <a:spcPts val="0"/>
              </a:spcBef>
              <a:buNone/>
            </a:pPr>
            <a:r>
              <a:rPr lang="en" sz="2200"/>
              <a:t>		Takes player’s deposit of 1 ETH.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/>
          </a:p>
          <a:p>
            <a:pPr lvl="0">
              <a:spcBef>
                <a:spcPts val="0"/>
              </a:spcBef>
              <a:buNone/>
            </a:pPr>
            <a:r>
              <a:rPr lang="en"/>
              <a:t>2.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function input(uint choice);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200"/>
              <a:t>Records player’s choice (0 or 1 or 2)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200"/>
          </a:p>
          <a:p>
            <a:pPr lvl="0">
              <a:spcBef>
                <a:spcPts val="0"/>
              </a:spcBef>
              <a:buNone/>
            </a:pPr>
            <a:r>
              <a:rPr lang="en"/>
              <a:t>3.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function check_winner();</a:t>
            </a:r>
          </a:p>
          <a:p>
            <a:pPr lvl="0">
              <a:spcBef>
                <a:spcPts val="0"/>
              </a:spcBef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2200"/>
              <a:t>Decides who wins, pays the winner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384625" y="203625"/>
            <a:ext cx="85674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1"/>
                </a:solidFill>
              </a:rPr>
              <a:t>Warmup: Rock Paper Scissors in Ethereum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ctrTitle"/>
          </p:nvPr>
        </p:nvSpPr>
        <p:spPr>
          <a:xfrm>
            <a:off x="311708" y="-174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King of the Ether Throne</a:t>
            </a:r>
          </a:p>
        </p:txBody>
      </p:sp>
      <p:sp>
        <p:nvSpPr>
          <p:cNvPr id="314" name="Shape 3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5" name="Shape 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24" y="2453199"/>
            <a:ext cx="7659349" cy="176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1543100" y="2264375"/>
            <a:ext cx="37737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/>
              <a:t>Contract A</a:t>
            </a:r>
            <a:r>
              <a:rPr b="1" lang="en" sz="15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function payWinnings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Winner.send();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selfdestruct;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/>
          </a:p>
        </p:txBody>
      </p:sp>
      <p:sp>
        <p:nvSpPr>
          <p:cNvPr id="321" name="Shape 3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Call stack hazard: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Exceptions are not propagated (for default function)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4972100" y="2035775"/>
            <a:ext cx="3393300" cy="27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/>
              <a:t>Contract Wallet</a:t>
            </a:r>
            <a:r>
              <a:rPr b="1" lang="en" sz="150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() { // handle payment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//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Do more than 2300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   // gas worth of work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323" name="Shape 323"/>
          <p:cNvCxnSpPr/>
          <p:nvPr/>
        </p:nvCxnSpPr>
        <p:spPr>
          <a:xfrm flipH="1" rot="10800000">
            <a:off x="4080400" y="2486825"/>
            <a:ext cx="847500" cy="37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24" name="Shape 324"/>
          <p:cNvCxnSpPr/>
          <p:nvPr/>
        </p:nvCxnSpPr>
        <p:spPr>
          <a:xfrm rot="10508960">
            <a:off x="3782279" y="2989463"/>
            <a:ext cx="1263023" cy="302576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5" name="Shape 325"/>
          <p:cNvSpPr txBox="1"/>
          <p:nvPr/>
        </p:nvSpPr>
        <p:spPr>
          <a:xfrm rot="489770">
            <a:off x="3894638" y="3086174"/>
            <a:ext cx="1039531" cy="8843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 of gas</a:t>
            </a:r>
          </a:p>
        </p:txBody>
      </p:sp>
      <p:sp>
        <p:nvSpPr>
          <p:cNvPr id="326" name="Shape 326"/>
          <p:cNvSpPr/>
          <p:nvPr/>
        </p:nvSpPr>
        <p:spPr>
          <a:xfrm>
            <a:off x="1602775" y="2611350"/>
            <a:ext cx="2528400" cy="167400"/>
          </a:xfrm>
          <a:prstGeom prst="rect">
            <a:avLst/>
          </a:prstGeom>
          <a:solidFill>
            <a:srgbClr val="00EA37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031775" y="2306550"/>
            <a:ext cx="2943600" cy="265200"/>
          </a:xfrm>
          <a:prstGeom prst="rect">
            <a:avLst/>
          </a:prstGeom>
          <a:solidFill>
            <a:srgbClr val="00EA37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5295150" y="2571750"/>
            <a:ext cx="2086500" cy="427500"/>
          </a:xfrm>
          <a:prstGeom prst="rect">
            <a:avLst/>
          </a:prstGeom>
          <a:solidFill>
            <a:srgbClr val="EA0000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u="sng">
              <a:solidFill>
                <a:srgbClr val="F4CCCC"/>
              </a:solidFill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1602775" y="2814000"/>
            <a:ext cx="2528400" cy="167400"/>
          </a:xfrm>
          <a:prstGeom prst="rect">
            <a:avLst/>
          </a:prstGeom>
          <a:solidFill>
            <a:srgbClr val="00EA37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/>
        </p:nvSpPr>
        <p:spPr>
          <a:xfrm>
            <a:off x="317850" y="1423125"/>
            <a:ext cx="49773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an exception caused by Out of Gas</a:t>
            </a:r>
          </a:p>
        </p:txBody>
      </p:sp>
      <p:sp>
        <p:nvSpPr>
          <p:cNvPr id="331" name="Shape 331"/>
          <p:cNvSpPr txBox="1"/>
          <p:nvPr/>
        </p:nvSpPr>
        <p:spPr>
          <a:xfrm rot="-1121152">
            <a:off x="3923311" y="1709204"/>
            <a:ext cx="2729577" cy="3033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Minimum amount of gas (2300)</a:t>
            </a:r>
          </a:p>
        </p:txBody>
      </p:sp>
      <p:sp>
        <p:nvSpPr>
          <p:cNvPr id="332" name="Shape 332"/>
          <p:cNvSpPr/>
          <p:nvPr/>
        </p:nvSpPr>
        <p:spPr>
          <a:xfrm>
            <a:off x="1602775" y="2966400"/>
            <a:ext cx="2528400" cy="265200"/>
          </a:xfrm>
          <a:prstGeom prst="rect">
            <a:avLst/>
          </a:prstGeom>
          <a:solidFill>
            <a:srgbClr val="00EA37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3" name="Shape 333"/>
          <p:cNvSpPr txBox="1"/>
          <p:nvPr/>
        </p:nvSpPr>
        <p:spPr>
          <a:xfrm>
            <a:off x="1343675" y="4132150"/>
            <a:ext cx="62199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Result: If you played King of Ether Throne using a 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“Wallet Contract”, your winnings would be destroyed forever.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50" y="96574"/>
            <a:ext cx="8254250" cy="47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All about TheDAO</a:t>
            </a:r>
          </a:p>
        </p:txBody>
      </p:sp>
      <p:sp>
        <p:nvSpPr>
          <p:cNvPr id="345" name="Shape 3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slock.it	a </a:t>
            </a:r>
            <a:r>
              <a:rPr lang="en"/>
              <a:t>Blockchain + IoT company</a:t>
            </a:r>
            <a:r>
              <a:rPr lang="en"/>
              <a:t>		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5341825" y="652025"/>
            <a:ext cx="36594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700"/>
              <a:t>Example use case: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>
              <a:spcBef>
                <a:spcPts val="0"/>
              </a:spcBef>
              <a:buNone/>
            </a:pPr>
            <a:r>
              <a:rPr lang="en" sz="1700"/>
              <a:t>1. AirBnB user submits payment to the Ethereum blockchain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>
              <a:spcBef>
                <a:spcPts val="0"/>
              </a:spcBef>
              <a:buNone/>
            </a:pPr>
            <a:r>
              <a:rPr lang="en" sz="1700"/>
              <a:t>2. Slock Home Server (Ethereum client) receives the transaction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>
              <a:spcBef>
                <a:spcPts val="0"/>
              </a:spcBef>
              <a:buNone/>
            </a:pPr>
            <a:r>
              <a:rPr lang="en" sz="1700"/>
              <a:t>3. Power switch connected to Home Server receives “unlock” command, unlocks the door</a:t>
            </a: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b="21462" l="0" r="9272" t="45969"/>
          <a:stretch/>
        </p:blipFill>
        <p:spPr>
          <a:xfrm>
            <a:off x="-326000" y="3243000"/>
            <a:ext cx="5476724" cy="18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Shape 353"/>
          <p:cNvPicPr preferRelativeResize="0"/>
          <p:nvPr/>
        </p:nvPicPr>
        <p:blipFill rotWithShape="1">
          <a:blip r:embed="rId4">
            <a:alphaModFix/>
          </a:blip>
          <a:srcRect b="3353" l="0" r="0" t="0"/>
          <a:stretch/>
        </p:blipFill>
        <p:spPr>
          <a:xfrm>
            <a:off x="222550" y="618324"/>
            <a:ext cx="4695348" cy="254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lock.it built The DAO as a custom fundraising tool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“DAO”: Decentralized Autonomous Organization (coined by Vitalik in 2013)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Built by slock.it to raise funds for their company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Main idea: A decentralized hedge fund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Investors contribute funds, receive ownership “tokens”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Investors jointly decide how to spend funds, by voting in proportion to tokens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Many additional mechanisms: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“Splitting” to prevent hostile takeover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Reward disbursing</a:t>
            </a:r>
          </a:p>
        </p:txBody>
      </p:sp>
      <p:pic>
        <p:nvPicPr>
          <p:cNvPr id="360" name="Shape 3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372" y="3641547"/>
            <a:ext cx="4388350" cy="128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100" y="0"/>
            <a:ext cx="53577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750"/>
            <a:ext cx="9143998" cy="507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Shape 373"/>
          <p:cNvSpPr/>
          <p:nvPr/>
        </p:nvSpPr>
        <p:spPr>
          <a:xfrm>
            <a:off x="419000" y="3409725"/>
            <a:ext cx="1545900" cy="664500"/>
          </a:xfrm>
          <a:prstGeom prst="rect">
            <a:avLst/>
          </a:prstGeom>
          <a:noFill/>
          <a:ln cap="flat" cmpd="sng" w="15240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4" name="Shape 374"/>
          <p:cNvSpPr txBox="1"/>
          <p:nvPr/>
        </p:nvSpPr>
        <p:spPr>
          <a:xfrm>
            <a:off x="1141375" y="4283850"/>
            <a:ext cx="6414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500">
                <a:solidFill>
                  <a:srgbClr val="FFFFFF"/>
                </a:solidFill>
              </a:rPr>
              <a:t>Raised ~150 million dollars in ~ 1 month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1743075" y="1693250"/>
            <a:ext cx="2244900" cy="64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6927525" y="990400"/>
            <a:ext cx="1366200" cy="32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/>
        </p:nvSpPr>
        <p:spPr>
          <a:xfrm>
            <a:off x="1809675" y="1955100"/>
            <a:ext cx="17130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balances[attacker]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91175" y="2349750"/>
            <a:ext cx="3796800" cy="21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/>
              <a:t>Contract 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mapping (address =&gt; int64) balances;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function withdraw(uint x)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if (balances[msg.sender] &gt;= 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callee.call.value(balance)();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balances[msg.sender] -= 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83" name="Shape 3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Re-entrancy hazards in Ethereum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4727475" y="1311275"/>
            <a:ext cx="3566100" cy="260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/>
              <a:t>Contract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doWithdraw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A.withdraw(100);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function()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EventMoneyReceived(msg.value);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cxnSp>
        <p:nvCxnSpPr>
          <p:cNvPr id="385" name="Shape 385"/>
          <p:cNvCxnSpPr/>
          <p:nvPr/>
        </p:nvCxnSpPr>
        <p:spPr>
          <a:xfrm flipH="1">
            <a:off x="2615925" y="2338675"/>
            <a:ext cx="2514300" cy="10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86" name="Shape 386"/>
          <p:cNvCxnSpPr/>
          <p:nvPr/>
        </p:nvCxnSpPr>
        <p:spPr>
          <a:xfrm flipH="1" rot="10800000">
            <a:off x="3453075" y="2759600"/>
            <a:ext cx="1314900" cy="99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7" name="Shape 387"/>
          <p:cNvSpPr txBox="1"/>
          <p:nvPr/>
        </p:nvSpPr>
        <p:spPr>
          <a:xfrm>
            <a:off x="7779625" y="1028800"/>
            <a:ext cx="3774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7699825" y="1042400"/>
            <a:ext cx="537000" cy="244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3395625" y="2041041"/>
            <a:ext cx="537000" cy="2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3395625" y="2031925"/>
            <a:ext cx="537000" cy="244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3441675" y="1746750"/>
            <a:ext cx="537000" cy="2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3441675" y="1746750"/>
            <a:ext cx="537000" cy="244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6927525" y="952000"/>
            <a:ext cx="919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Balance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2551725" y="1708362"/>
            <a:ext cx="883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Balance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/>
        </p:nvSpPr>
        <p:spPr>
          <a:xfrm>
            <a:off x="1743075" y="1693250"/>
            <a:ext cx="2244900" cy="64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0" name="Shape 400"/>
          <p:cNvSpPr/>
          <p:nvPr/>
        </p:nvSpPr>
        <p:spPr>
          <a:xfrm>
            <a:off x="6927525" y="990400"/>
            <a:ext cx="1366200" cy="32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 txBox="1"/>
          <p:nvPr/>
        </p:nvSpPr>
        <p:spPr>
          <a:xfrm>
            <a:off x="1809675" y="1955100"/>
            <a:ext cx="17130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balances[attacker]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191175" y="2349750"/>
            <a:ext cx="3796800" cy="217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/>
              <a:t>Contract 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apping (address =&gt; int64) balances;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function withdraw(uint x)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if (balances[msg.sender] &gt;= x)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callee.call.value(balance)();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balances[msg.sender] -= x;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03" name="Shape 4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Re-entrancy hazards in Ethereum</a:t>
            </a:r>
          </a:p>
        </p:txBody>
      </p:sp>
      <p:sp>
        <p:nvSpPr>
          <p:cNvPr id="404" name="Shape 404"/>
          <p:cNvSpPr txBox="1"/>
          <p:nvPr/>
        </p:nvSpPr>
        <p:spPr>
          <a:xfrm>
            <a:off x="4727475" y="1311275"/>
            <a:ext cx="3566100" cy="260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/>
              <a:t>Attacker Contract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function startAttack()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A.withdraw(100);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function() {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 A.withdraw(100);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cxnSp>
        <p:nvCxnSpPr>
          <p:cNvPr id="405" name="Shape 405"/>
          <p:cNvCxnSpPr/>
          <p:nvPr/>
        </p:nvCxnSpPr>
        <p:spPr>
          <a:xfrm flipH="1">
            <a:off x="2615925" y="2338675"/>
            <a:ext cx="2514300" cy="10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6" name="Shape 406"/>
          <p:cNvCxnSpPr/>
          <p:nvPr/>
        </p:nvCxnSpPr>
        <p:spPr>
          <a:xfrm flipH="1" rot="10800000">
            <a:off x="3751350" y="2643800"/>
            <a:ext cx="1032600" cy="10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7" name="Shape 407"/>
          <p:cNvSpPr txBox="1"/>
          <p:nvPr/>
        </p:nvSpPr>
        <p:spPr>
          <a:xfrm>
            <a:off x="7779625" y="1028800"/>
            <a:ext cx="3774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7699825" y="1042400"/>
            <a:ext cx="537000" cy="244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699825" y="1042400"/>
            <a:ext cx="537000" cy="244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</a:p>
        </p:txBody>
      </p:sp>
      <p:cxnSp>
        <p:nvCxnSpPr>
          <p:cNvPr id="410" name="Shape 410"/>
          <p:cNvCxnSpPr/>
          <p:nvPr/>
        </p:nvCxnSpPr>
        <p:spPr>
          <a:xfrm flipH="1" rot="10800000">
            <a:off x="3751350" y="2720000"/>
            <a:ext cx="1032600" cy="10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1" name="Shape 411"/>
          <p:cNvCxnSpPr/>
          <p:nvPr/>
        </p:nvCxnSpPr>
        <p:spPr>
          <a:xfrm flipH="1">
            <a:off x="2985800" y="3415250"/>
            <a:ext cx="2157900" cy="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2" name="Shape 412"/>
          <p:cNvCxnSpPr/>
          <p:nvPr/>
        </p:nvCxnSpPr>
        <p:spPr>
          <a:xfrm flipH="1" rot="10800000">
            <a:off x="3751350" y="2796200"/>
            <a:ext cx="1032600" cy="104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3" name="Shape 413"/>
          <p:cNvSpPr txBox="1"/>
          <p:nvPr/>
        </p:nvSpPr>
        <p:spPr>
          <a:xfrm>
            <a:off x="7699825" y="1042400"/>
            <a:ext cx="537000" cy="244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3395625" y="2041041"/>
            <a:ext cx="537000" cy="2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3395625" y="2031925"/>
            <a:ext cx="537000" cy="2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3367875" y="2031937"/>
            <a:ext cx="592500" cy="2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-100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3367875" y="2031937"/>
            <a:ext cx="592500" cy="2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-200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3441675" y="1746750"/>
            <a:ext cx="537000" cy="2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3441675" y="1746750"/>
            <a:ext cx="537000" cy="2442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3441675" y="1746762"/>
            <a:ext cx="537000" cy="244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6927525" y="952000"/>
            <a:ext cx="9198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Balance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2551725" y="1708362"/>
            <a:ext cx="883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Balance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3434925" y="1746775"/>
            <a:ext cx="537000" cy="244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</a:p>
        </p:txBody>
      </p:sp>
      <p:cxnSp>
        <p:nvCxnSpPr>
          <p:cNvPr id="424" name="Shape 424"/>
          <p:cNvCxnSpPr/>
          <p:nvPr/>
        </p:nvCxnSpPr>
        <p:spPr>
          <a:xfrm flipH="1">
            <a:off x="2894900" y="3352800"/>
            <a:ext cx="22488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25" name="Shape 425"/>
          <p:cNvCxnSpPr/>
          <p:nvPr/>
        </p:nvCxnSpPr>
        <p:spPr>
          <a:xfrm flipH="1">
            <a:off x="2940350" y="3290350"/>
            <a:ext cx="2248800" cy="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6" name="Shape 426"/>
          <p:cNvSpPr/>
          <p:nvPr/>
        </p:nvSpPr>
        <p:spPr>
          <a:xfrm>
            <a:off x="3333500" y="3568650"/>
            <a:ext cx="458400" cy="4098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 txBox="1"/>
          <p:nvPr/>
        </p:nvSpPr>
        <p:spPr>
          <a:xfrm>
            <a:off x="3367875" y="2031925"/>
            <a:ext cx="592500" cy="24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3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-300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304800" y="3619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struct Player {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uint choice;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	uint addr;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add_player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() payable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assert(num_players &lt; 2);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assert(msg.value &gt;= 2000 szabo);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reward += msg.value;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player[num_players].addr = msg.sender;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player[num_players].choice = choice;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num_players++;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(uint choice, uint idx)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assert(msg.sender == player[idx].addr);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 player[idx].choice = choice;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393875" y="315050"/>
            <a:ext cx="4419300" cy="3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uint num_players = 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uint reward = 0;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mapping (uint =&gt; Player) player;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function </a:t>
            </a:r>
            <a:r>
              <a:rPr b="1" lang="en" sz="13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check_winner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returns(int)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var p0_choice = player[0].choice;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var p1_choice = player[1].choice;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(p0_choice - p1_choice % 3 == 1)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Player 0 wins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player[0].addr.send(reward);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else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(p0_choice - p1_choice % 3 == 2)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 Player 1 wins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player[1].addr.send(reward);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player[0].addr.send(reward/2);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player[1].addr.send(reward/2);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idx="1" type="body"/>
          </p:nvPr>
        </p:nvSpPr>
        <p:spPr>
          <a:xfrm>
            <a:off x="311700" y="847675"/>
            <a:ext cx="8520600" cy="404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June 12:  slock.it developers announce that the bug is found, but no funds at risk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June 17 (Morning):  attacker drains ⅓ of the DAO’s Ether ($50M) over 24 hrs</a:t>
            </a:r>
          </a:p>
          <a:p>
            <a:pPr indent="457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Attacker’s funds were trapped in a subcontract for 40 days (July 27)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June 17 (Evening): Eth Foundation proposes a “Soft Fork” to freeze the funds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June 28:	Cornell freshmen identify a flaw in the Soft Fork Proposal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July 15 (Morning):   Eth Foundation proposes a “Hard Fork” to recover funds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July 15 (Evening):  “Ethereum Classic” manifesto published on github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July 19:  “Hard Fork” moves funds from attacker’s contract to recovery contract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Ethereum Classic blockchain survives and is traded on exchanges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Ethereum and Ethereum Classic are both around, reached new peaks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Shape 43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Timeline and Aftermath of The DAO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 b="62391" l="0" r="0" t="0"/>
          <a:stretch/>
        </p:blipFill>
        <p:spPr>
          <a:xfrm>
            <a:off x="152400" y="152400"/>
            <a:ext cx="8623750" cy="181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Shape 439"/>
          <p:cNvPicPr preferRelativeResize="0"/>
          <p:nvPr/>
        </p:nvPicPr>
        <p:blipFill rotWithShape="1">
          <a:blip r:embed="rId3">
            <a:alphaModFix/>
          </a:blip>
          <a:srcRect b="0" l="0" r="0" t="37146"/>
          <a:stretch/>
        </p:blipFill>
        <p:spPr>
          <a:xfrm>
            <a:off x="152400" y="2044424"/>
            <a:ext cx="8623750" cy="30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" type="body"/>
          </p:nvPr>
        </p:nvSpPr>
        <p:spPr>
          <a:xfrm>
            <a:off x="311700" y="3142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The “I told you so” report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2014: Forum post on re-entrancy hazards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- Suggested mitigations at the language level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45" name="Shape 4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25" y="2131325"/>
            <a:ext cx="6724650" cy="2085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4">
            <a:alphaModFix/>
          </a:blip>
          <a:srcRect b="57837" l="0" r="5793" t="0"/>
          <a:stretch/>
        </p:blipFill>
        <p:spPr>
          <a:xfrm>
            <a:off x="4584700" y="2137675"/>
            <a:ext cx="3170549" cy="4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Shape 4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9524" y="2290074"/>
            <a:ext cx="458275" cy="4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/>
          <p:nvPr>
            <p:ph idx="1" type="body"/>
          </p:nvPr>
        </p:nvSpPr>
        <p:spPr>
          <a:xfrm>
            <a:off x="311700" y="314275"/>
            <a:ext cx="8520600" cy="185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The “I told you so” report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2014: Forum post on re-entrancy hazards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- Suggested mitigations at the language level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333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453" name="Shape 453"/>
          <p:cNvSpPr txBox="1"/>
          <p:nvPr/>
        </p:nvSpPr>
        <p:spPr>
          <a:xfrm>
            <a:off x="304800" y="1981200"/>
            <a:ext cx="8206800" cy="21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chemeClr val="dk1"/>
                </a:solidFill>
              </a:rPr>
              <a:t>2015: ETH-commissioned </a:t>
            </a:r>
            <a:r>
              <a:rPr lang="en" sz="2500" u="sng">
                <a:solidFill>
                  <a:schemeClr val="accent5"/>
                </a:solidFill>
                <a:hlinkClick r:id="rId3"/>
              </a:rPr>
              <a:t>report on EVM security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900">
                <a:solidFill>
                  <a:schemeClr val="dk1"/>
                </a:solidFill>
              </a:rPr>
              <a:t>- Official ETH examples (crowdfund.se) also exhibit this flaw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900">
                <a:solidFill>
                  <a:schemeClr val="dk1"/>
                </a:solidFill>
              </a:rPr>
              <a:t> (they happen not to be exploitable, but without showing why)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457200" lvl="0" rtl="0">
              <a:spcBef>
                <a:spcPts val="0"/>
              </a:spcBef>
              <a:buNone/>
            </a:pPr>
            <a:r>
              <a:rPr i="1" lang="en">
                <a:solidFill>
                  <a:schemeClr val="dk1"/>
                </a:solidFill>
              </a:rPr>
              <a:t>“the refund callback could make a new donation, triggering another refund cycle, potentially double-refunding the earlier contributions, or failing to refund later ones”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304800" y="4034100"/>
            <a:ext cx="676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chemeClr val="dk1"/>
                </a:solidFill>
              </a:rPr>
              <a:t>2016: The DAO happens anyway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“Checks / Effects / Interactions” paradigm</a:t>
            </a:r>
          </a:p>
        </p:txBody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311700" y="771475"/>
            <a:ext cx="4607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Best Practice guideline for safe smart contract behavior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When receiving a message, do the following in order: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1. Perform all input validation and checks on current state. Discard the message if validation fails.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2. Update local state.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/>
              <a:t>3. Finally, pass on interactions to trigger other contracts.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5132350" y="1423675"/>
            <a:ext cx="3451500" cy="265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/>
              <a:t>Contract A: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public address callee;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public int balance =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function withdraw()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only(callee) {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if (balance &lt;= 0) return;</a:t>
            </a:r>
          </a:p>
          <a:p>
            <a:pPr lv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var toSend = balance;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alance = 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callee.recv.value(toSend)();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62" name="Shape 462"/>
          <p:cNvSpPr/>
          <p:nvPr/>
        </p:nvSpPr>
        <p:spPr>
          <a:xfrm>
            <a:off x="281725" y="2477850"/>
            <a:ext cx="4276500" cy="1025700"/>
          </a:xfrm>
          <a:prstGeom prst="rect">
            <a:avLst/>
          </a:prstGeom>
          <a:solidFill>
            <a:srgbClr val="00EA37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5230850" y="3107025"/>
            <a:ext cx="2730000" cy="237600"/>
          </a:xfrm>
          <a:prstGeom prst="rect">
            <a:avLst/>
          </a:prstGeom>
          <a:solidFill>
            <a:srgbClr val="00EA37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281725" y="3579750"/>
            <a:ext cx="4276500" cy="534600"/>
          </a:xfrm>
          <a:prstGeom prst="rect">
            <a:avLst/>
          </a:prstGeom>
          <a:solidFill>
            <a:srgbClr val="EA0000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5" name="Shape 465"/>
          <p:cNvSpPr/>
          <p:nvPr/>
        </p:nvSpPr>
        <p:spPr>
          <a:xfrm>
            <a:off x="5230850" y="3537100"/>
            <a:ext cx="2730000" cy="237600"/>
          </a:xfrm>
          <a:prstGeom prst="rect">
            <a:avLst/>
          </a:prstGeom>
          <a:solidFill>
            <a:srgbClr val="EA0000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6" name="Shape 466"/>
          <p:cNvSpPr/>
          <p:nvPr/>
        </p:nvSpPr>
        <p:spPr>
          <a:xfrm>
            <a:off x="205525" y="4189350"/>
            <a:ext cx="4276500" cy="572700"/>
          </a:xfrm>
          <a:prstGeom prst="rect">
            <a:avLst/>
          </a:prstGeom>
          <a:solidFill>
            <a:srgbClr val="0098EA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5230850" y="3765700"/>
            <a:ext cx="2982900" cy="237600"/>
          </a:xfrm>
          <a:prstGeom prst="rect">
            <a:avLst/>
          </a:prstGeom>
          <a:solidFill>
            <a:srgbClr val="0098EA">
              <a:alpha val="18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Replay Attacks across Hard Forks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 Forks in Ethereum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 Ethereum has had several hard forks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- July 20th, 2016	(to cancel “The DAO” attack)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- October 18, 2016		- November 22, 2016  		Mitigate DoS attacks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Ethereum’s July 20 fork preceded a split: ETH and ETC (Ethereum Classic)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ETC is traded on exchanges, currently ~1/20 size of ETH (market cap)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No evidence of “un-upgraded nodes”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ETC has also hard forked, Oct 25, 2016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Replay attacks on Exchanges</a:t>
            </a:r>
          </a:p>
        </p:txBody>
      </p:sp>
      <p:sp>
        <p:nvSpPr>
          <p:cNvPr id="484" name="Shape 484"/>
          <p:cNvSpPr/>
          <p:nvPr/>
        </p:nvSpPr>
        <p:spPr>
          <a:xfrm>
            <a:off x="5527975" y="587725"/>
            <a:ext cx="1545900" cy="10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Accounts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Alice: $50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572875" y="223725"/>
            <a:ext cx="9897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Exchange</a:t>
            </a:r>
          </a:p>
        </p:txBody>
      </p:sp>
      <p:sp>
        <p:nvSpPr>
          <p:cNvPr id="486" name="Shape 486"/>
          <p:cNvSpPr/>
          <p:nvPr/>
        </p:nvSpPr>
        <p:spPr>
          <a:xfrm>
            <a:off x="7128175" y="587725"/>
            <a:ext cx="1719000" cy="10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Ethereum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$100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...</a:t>
            </a:r>
          </a:p>
        </p:txBody>
      </p:sp>
      <p:sp>
        <p:nvSpPr>
          <p:cNvPr id="487" name="Shape 487"/>
          <p:cNvSpPr/>
          <p:nvPr/>
        </p:nvSpPr>
        <p:spPr>
          <a:xfrm>
            <a:off x="782750" y="3537900"/>
            <a:ext cx="16101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ETH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Exchange: 	$100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Alice: 	$1</a:t>
            </a:r>
            <a:r>
              <a:rPr lang="en"/>
              <a:t>0</a:t>
            </a:r>
          </a:p>
        </p:txBody>
      </p:sp>
      <p:sp>
        <p:nvSpPr>
          <p:cNvPr id="488" name="Shape 488"/>
          <p:cNvSpPr/>
          <p:nvPr/>
        </p:nvSpPr>
        <p:spPr>
          <a:xfrm>
            <a:off x="2542483" y="3537900"/>
            <a:ext cx="16101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ETH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Exchange: 	$100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Alice: 	$10</a:t>
            </a:r>
          </a:p>
        </p:txBody>
      </p:sp>
      <p:sp>
        <p:nvSpPr>
          <p:cNvPr id="489" name="Shape 489"/>
          <p:cNvSpPr/>
          <p:nvPr/>
        </p:nvSpPr>
        <p:spPr>
          <a:xfrm>
            <a:off x="2542483" y="4275425"/>
            <a:ext cx="16101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ETC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Exchange: 	$100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Alice:		$10</a:t>
            </a:r>
          </a:p>
        </p:txBody>
      </p:sp>
      <p:sp>
        <p:nvSpPr>
          <p:cNvPr id="490" name="Shape 490"/>
          <p:cNvSpPr/>
          <p:nvPr/>
        </p:nvSpPr>
        <p:spPr>
          <a:xfrm>
            <a:off x="4295083" y="3537900"/>
            <a:ext cx="16101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0000FF"/>
                </a:solidFill>
              </a:rPr>
              <a:t>ETH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Exchange: </a:t>
            </a:r>
            <a:r>
              <a:rPr b="1" lang="en">
                <a:solidFill>
                  <a:srgbClr val="0000FF"/>
                </a:solidFill>
              </a:rPr>
              <a:t>	$110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Alice: 	</a:t>
            </a:r>
            <a:r>
              <a:rPr b="1" lang="en">
                <a:solidFill>
                  <a:srgbClr val="0000FF"/>
                </a:solidFill>
              </a:rPr>
              <a:t>$0</a:t>
            </a:r>
          </a:p>
        </p:txBody>
      </p:sp>
      <p:sp>
        <p:nvSpPr>
          <p:cNvPr id="491" name="Shape 491"/>
          <p:cNvSpPr/>
          <p:nvPr/>
        </p:nvSpPr>
        <p:spPr>
          <a:xfrm>
            <a:off x="4295083" y="4275425"/>
            <a:ext cx="16101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ETC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Exchange: 	$100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Alice:		$10</a:t>
            </a:r>
          </a:p>
        </p:txBody>
      </p:sp>
      <p:sp>
        <p:nvSpPr>
          <p:cNvPr id="492" name="Shape 492"/>
          <p:cNvSpPr txBox="1"/>
          <p:nvPr/>
        </p:nvSpPr>
        <p:spPr>
          <a:xfrm>
            <a:off x="191100" y="1021850"/>
            <a:ext cx="27018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 Blockchain splits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Alice has 	$10 in </a:t>
            </a:r>
            <a:r>
              <a:rPr b="1" lang="en">
                <a:solidFill>
                  <a:srgbClr val="0000FF"/>
                </a:solidFill>
              </a:rPr>
              <a:t>ETH</a:t>
            </a:r>
            <a:r>
              <a:rPr lang="en"/>
              <a:t> and </a:t>
            </a:r>
          </a:p>
          <a:p>
            <a:pPr indent="387350" lvl="0" marL="45720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$10 in </a:t>
            </a:r>
            <a:r>
              <a:rPr b="1" lang="en">
                <a:solidFill>
                  <a:srgbClr val="FF0000"/>
                </a:solidFill>
              </a:rPr>
              <a:t>ETC</a:t>
            </a:r>
          </a:p>
        </p:txBody>
      </p:sp>
      <p:pic>
        <p:nvPicPr>
          <p:cNvPr descr="Free vector graphic: User, Person, Generic, Single - Free Image on ..." id="493" name="Shape 4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077" y="890425"/>
            <a:ext cx="469550" cy="722399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Shape 494"/>
          <p:cNvSpPr/>
          <p:nvPr/>
        </p:nvSpPr>
        <p:spPr>
          <a:xfrm>
            <a:off x="2933225" y="1765212"/>
            <a:ext cx="2008200" cy="223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300"/>
              <a:t>Alice -- $10 -&gt; Alice</a:t>
            </a:r>
          </a:p>
        </p:txBody>
      </p:sp>
      <p:sp>
        <p:nvSpPr>
          <p:cNvPr id="495" name="Shape 495"/>
          <p:cNvSpPr/>
          <p:nvPr/>
        </p:nvSpPr>
        <p:spPr>
          <a:xfrm>
            <a:off x="2933225" y="1460412"/>
            <a:ext cx="2008200" cy="223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Alice -- $10 -&gt; Exchange</a:t>
            </a:r>
          </a:p>
        </p:txBody>
      </p:sp>
      <p:sp>
        <p:nvSpPr>
          <p:cNvPr id="496" name="Shape 496"/>
          <p:cNvSpPr/>
          <p:nvPr/>
        </p:nvSpPr>
        <p:spPr>
          <a:xfrm>
            <a:off x="3259000" y="4919687"/>
            <a:ext cx="2008200" cy="223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Alice -- $10 -&gt; Alice</a:t>
            </a:r>
          </a:p>
        </p:txBody>
      </p:sp>
      <p:sp>
        <p:nvSpPr>
          <p:cNvPr id="497" name="Shape 497"/>
          <p:cNvSpPr/>
          <p:nvPr/>
        </p:nvSpPr>
        <p:spPr>
          <a:xfrm>
            <a:off x="3238025" y="3365412"/>
            <a:ext cx="2008200" cy="223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Alice -- $10 -&gt; Exchange</a:t>
            </a:r>
          </a:p>
        </p:txBody>
      </p:sp>
      <p:sp>
        <p:nvSpPr>
          <p:cNvPr id="498" name="Shape 498"/>
          <p:cNvSpPr/>
          <p:nvPr/>
        </p:nvSpPr>
        <p:spPr>
          <a:xfrm>
            <a:off x="5971483" y="3537900"/>
            <a:ext cx="1610099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ETH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Exchange: 	$100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Alice: 	$10</a:t>
            </a:r>
          </a:p>
        </p:txBody>
      </p:sp>
      <p:sp>
        <p:nvSpPr>
          <p:cNvPr id="499" name="Shape 499"/>
          <p:cNvSpPr/>
          <p:nvPr/>
        </p:nvSpPr>
        <p:spPr>
          <a:xfrm>
            <a:off x="5971483" y="4275425"/>
            <a:ext cx="1610099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ETC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Exchange: 	</a:t>
            </a:r>
            <a:r>
              <a:rPr b="1" lang="en">
                <a:solidFill>
                  <a:srgbClr val="FF0000"/>
                </a:solidFill>
              </a:rPr>
              <a:t>$90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Alice:		</a:t>
            </a:r>
            <a:r>
              <a:rPr b="1" lang="en">
                <a:solidFill>
                  <a:srgbClr val="38761D"/>
                </a:solidFill>
              </a:rPr>
              <a:t>$20</a:t>
            </a:r>
          </a:p>
        </p:txBody>
      </p:sp>
      <p:sp>
        <p:nvSpPr>
          <p:cNvPr id="500" name="Shape 500"/>
          <p:cNvSpPr/>
          <p:nvPr/>
        </p:nvSpPr>
        <p:spPr>
          <a:xfrm>
            <a:off x="5752775" y="3365425"/>
            <a:ext cx="2008200" cy="223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Exchange</a:t>
            </a:r>
            <a:r>
              <a:rPr lang="en" sz="1300"/>
              <a:t> -- $10 -&gt; Alice</a:t>
            </a:r>
          </a:p>
        </p:txBody>
      </p:sp>
      <p:sp>
        <p:nvSpPr>
          <p:cNvPr id="501" name="Shape 501"/>
          <p:cNvSpPr/>
          <p:nvPr/>
        </p:nvSpPr>
        <p:spPr>
          <a:xfrm>
            <a:off x="5752775" y="4889425"/>
            <a:ext cx="2008200" cy="223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Exchange -- $10 -&gt; Alice</a:t>
            </a:r>
          </a:p>
        </p:txBody>
      </p:sp>
      <p:cxnSp>
        <p:nvCxnSpPr>
          <p:cNvPr id="502" name="Shape 502"/>
          <p:cNvCxnSpPr/>
          <p:nvPr/>
        </p:nvCxnSpPr>
        <p:spPr>
          <a:xfrm flipH="1">
            <a:off x="7404375" y="3026875"/>
            <a:ext cx="831000" cy="14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503" name="Shape 503"/>
          <p:cNvSpPr txBox="1"/>
          <p:nvPr/>
        </p:nvSpPr>
        <p:spPr>
          <a:xfrm>
            <a:off x="5938150" y="2250625"/>
            <a:ext cx="28146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Result: the exchange doesn’t care about ETC, so it doesn’t even try to play the ETC game</a:t>
            </a:r>
          </a:p>
        </p:txBody>
      </p:sp>
      <p:sp>
        <p:nvSpPr>
          <p:cNvPr id="504" name="Shape 504"/>
          <p:cNvSpPr/>
          <p:nvPr/>
        </p:nvSpPr>
        <p:spPr>
          <a:xfrm>
            <a:off x="6057575" y="1765225"/>
            <a:ext cx="2008200" cy="223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/>
              <a:t>Exchange -- $10 -&gt; Alice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028100" y="1014025"/>
            <a:ext cx="544800" cy="32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$60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7247300" y="1090225"/>
            <a:ext cx="818400" cy="32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$110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191100" y="1828800"/>
            <a:ext cx="31137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2. Alice mines a deposit tx on </a:t>
            </a:r>
            <a:r>
              <a:rPr b="1" lang="en">
                <a:solidFill>
                  <a:srgbClr val="0000FF"/>
                </a:solidFill>
              </a:rPr>
              <a:t>ETH</a:t>
            </a:r>
            <a:r>
              <a:rPr lang="en">
                <a:solidFill>
                  <a:schemeClr val="dk1"/>
                </a:solidFill>
              </a:rPr>
              <a:t> and a self-send on </a:t>
            </a:r>
            <a:r>
              <a:rPr b="1" lang="en">
                <a:solidFill>
                  <a:srgbClr val="FF0000"/>
                </a:solidFill>
              </a:rPr>
              <a:t>ETC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191100" y="2514600"/>
            <a:ext cx="29706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3. Alice withraws. Exchange issues a withdrawal on </a:t>
            </a:r>
            <a:r>
              <a:rPr b="1" lang="en">
                <a:solidFill>
                  <a:srgbClr val="0000FF"/>
                </a:solidFill>
              </a:rPr>
              <a:t>ETH</a:t>
            </a:r>
            <a:r>
              <a:rPr lang="en">
                <a:solidFill>
                  <a:schemeClr val="dk1"/>
                </a:solidFill>
              </a:rPr>
              <a:t>, which also gets mined on </a:t>
            </a:r>
            <a:r>
              <a:rPr b="1" lang="en">
                <a:solidFill>
                  <a:srgbClr val="FF0000"/>
                </a:solidFill>
              </a:rPr>
              <a:t>ETC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7247300" y="1090225"/>
            <a:ext cx="818400" cy="32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$100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6028100" y="1014025"/>
            <a:ext cx="544800" cy="322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$60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ERC 20 Tokens</a:t>
            </a:r>
          </a:p>
        </p:txBody>
      </p:sp>
      <p:sp>
        <p:nvSpPr>
          <p:cNvPr id="516" name="Shape 5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3" name="Shape 523"/>
          <p:cNvGrpSpPr/>
          <p:nvPr/>
        </p:nvGrpSpPr>
        <p:grpSpPr>
          <a:xfrm>
            <a:off x="0" y="228589"/>
            <a:ext cx="9143995" cy="4626071"/>
            <a:chOff x="1524000" y="517375"/>
            <a:chExt cx="7619996" cy="4108776"/>
          </a:xfrm>
        </p:grpSpPr>
        <p:pic>
          <p:nvPicPr>
            <p:cNvPr id="524" name="Shape 524"/>
            <p:cNvPicPr preferRelativeResize="0"/>
            <p:nvPr/>
          </p:nvPicPr>
          <p:blipFill rotWithShape="1">
            <a:blip r:embed="rId3">
              <a:alphaModFix/>
            </a:blip>
            <a:srcRect b="0" l="4033" r="85204" t="0"/>
            <a:stretch/>
          </p:blipFill>
          <p:spPr>
            <a:xfrm>
              <a:off x="1524000" y="517375"/>
              <a:ext cx="1105271" cy="4108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Shape 525"/>
            <p:cNvPicPr preferRelativeResize="0"/>
            <p:nvPr/>
          </p:nvPicPr>
          <p:blipFill rotWithShape="1">
            <a:blip r:embed="rId3">
              <a:alphaModFix/>
            </a:blip>
            <a:srcRect b="0" l="28722" r="6936" t="0"/>
            <a:stretch/>
          </p:blipFill>
          <p:spPr>
            <a:xfrm>
              <a:off x="2535623" y="517375"/>
              <a:ext cx="6608372" cy="41087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problem: Front Running</a:t>
            </a:r>
          </a:p>
        </p:txBody>
      </p:sp>
      <p:pic>
        <p:nvPicPr>
          <p:cNvPr descr="Free vector graphic: User, Person, Generic, Single - Free Image on ...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900" y="1531500"/>
            <a:ext cx="929250" cy="142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graphic: User, Person, Generic, Single - Free Image on ..."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8850" y="1531500"/>
            <a:ext cx="929250" cy="142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ETHEREUM-YOUTUBE-PROFILE-PIC.png - Wikimedia Commons"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3412" y="1211462"/>
            <a:ext cx="1105551" cy="110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705575" y="2451124"/>
            <a:ext cx="1578999" cy="54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/>
          <p:nvPr/>
        </p:nvSpPr>
        <p:spPr>
          <a:xfrm>
            <a:off x="2213825" y="1362075"/>
            <a:ext cx="1618200" cy="549000"/>
          </a:xfrm>
          <a:prstGeom prst="wedgeEllipseCallout">
            <a:avLst>
              <a:gd fmla="val -77214" name="adj1"/>
              <a:gd fmla="val 5220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Rock!</a:t>
            </a:r>
          </a:p>
        </p:txBody>
      </p:sp>
      <p:sp>
        <p:nvSpPr>
          <p:cNvPr id="114" name="Shape 114"/>
          <p:cNvSpPr/>
          <p:nvPr/>
        </p:nvSpPr>
        <p:spPr>
          <a:xfrm>
            <a:off x="5192700" y="1362075"/>
            <a:ext cx="1618200" cy="549000"/>
          </a:xfrm>
          <a:prstGeom prst="wedgeEllipseCallout">
            <a:avLst>
              <a:gd fmla="val 58437" name="adj1"/>
              <a:gd fmla="val 5323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Paper</a:t>
            </a:r>
            <a:r>
              <a:rPr lang="en" sz="2400"/>
              <a:t>!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142150" y="3565275"/>
            <a:ext cx="27702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Seconds go by....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31" name="Shape 5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48" y="42873"/>
            <a:ext cx="7314650" cy="26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Shape 5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012" y="2663962"/>
            <a:ext cx="79152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ERC20 defines interfaces for basic token behavior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24292E"/>
                </a:solidFill>
                <a:highlight>
                  <a:srgbClr val="F6F8FA"/>
                </a:highlight>
              </a:rPr>
              <a:t>Basic functionality:</a:t>
            </a:r>
          </a:p>
          <a:p>
            <a:pPr indent="-6985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totalSupply</a:t>
            </a:r>
            <a:r>
              <a:rPr lang="en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() constant returns (uint256 totalSupply)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balanceOf</a:t>
            </a:r>
            <a:r>
              <a:rPr lang="en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(address _owner) constant returns (uint256 balance)</a:t>
            </a:r>
          </a:p>
          <a:p>
            <a:pPr indent="-69850" lvl="0" marL="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24292E"/>
                </a:solidFill>
                <a:highlight>
                  <a:srgbClr val="F6F8FA"/>
                </a:highlight>
              </a:rPr>
              <a:t>Delegating control:</a:t>
            </a:r>
          </a:p>
          <a:p>
            <a:pPr indent="-6985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transfer</a:t>
            </a:r>
            <a:r>
              <a:rPr lang="en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(address _to, uint256 _value) returns (bool success)</a:t>
            </a:r>
          </a:p>
          <a:p>
            <a:pPr indent="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transferFrom</a:t>
            </a:r>
            <a:r>
              <a:rPr lang="en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(address _from, address _to, uint256 _value) returns (bool success)</a:t>
            </a:r>
          </a:p>
          <a:p>
            <a:pPr indent="-69850" lvl="0" marL="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24292E"/>
                </a:solidFill>
                <a:highlight>
                  <a:srgbClr val="F6F8FA"/>
                </a:highlight>
              </a:rPr>
              <a:t>Delegating control:</a:t>
            </a:r>
          </a:p>
          <a:p>
            <a:pPr indent="-6985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approve</a:t>
            </a:r>
            <a:r>
              <a:rPr lang="en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(address _spender, uint256 _value) returns (bool success)</a:t>
            </a:r>
          </a:p>
          <a:p>
            <a:pPr indent="-6985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allowance</a:t>
            </a:r>
            <a:r>
              <a:rPr lang="en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(address _owner, address _spender) constant returns (uint256 remaining)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24292E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/>
        </p:nvSpPr>
        <p:spPr>
          <a:xfrm>
            <a:off x="1568425" y="4671850"/>
            <a:ext cx="1537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padding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4650825" y="4671850"/>
            <a:ext cx="26751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/>
              <a:t>alue (little endian, 32 bytes)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304800" y="2057400"/>
            <a:ext cx="83715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Reality:		compiled EVM interprets all data as array of 32-byte blocks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 rtl="0">
              <a:lnSpc>
                <a:spcPct val="142857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650">
              <a:solidFill>
                <a:srgbClr val="292F3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650">
              <a:solidFill>
                <a:srgbClr val="292F3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650">
              <a:solidFill>
                <a:srgbClr val="292F34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lnSpc>
                <a:spcPct val="142857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650">
                <a:solidFill>
                  <a:srgbClr val="292F34"/>
                </a:solidFill>
                <a:highlight>
                  <a:srgbClr val="FFFFFF"/>
                </a:highlight>
              </a:rPr>
              <a:t>var callData = "0"*12 + (</a:t>
            </a:r>
            <a:r>
              <a:rPr b="1" lang="en" sz="1650">
                <a:solidFill>
                  <a:srgbClr val="6AA84F"/>
                </a:solidFill>
                <a:highlight>
                  <a:srgbClr val="FFFFFF"/>
                </a:highlight>
              </a:rPr>
              <a:t>$(#userAddr).val()</a:t>
            </a:r>
            <a:r>
              <a:rPr lang="en" sz="1650">
                <a:solidFill>
                  <a:srgbClr val="292F34"/>
                </a:solidFill>
                <a:highlight>
                  <a:srgbClr val="FFFFFF"/>
                </a:highlight>
              </a:rPr>
              <a:t>) + </a:t>
            </a:r>
            <a:r>
              <a:rPr lang="en" sz="1650">
                <a:solidFill>
                  <a:srgbClr val="9900FF"/>
                </a:solidFill>
                <a:highlight>
                  <a:srgbClr val="FFFFFF"/>
                </a:highlight>
              </a:rPr>
              <a:t>toHex($(#amt).val(), 32)</a:t>
            </a:r>
          </a:p>
        </p:txBody>
      </p:sp>
      <p:sp>
        <p:nvSpPr>
          <p:cNvPr id="546" name="Shape 54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Failure of ERC20 token exchanges</a:t>
            </a:r>
          </a:p>
        </p:txBody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x="311700" y="619075"/>
            <a:ext cx="8520600" cy="152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Several online exchanges allow you to transfer tokens from a web form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Assumption:		All interactions with contracts respects function interface</a:t>
            </a:r>
          </a:p>
          <a:p>
            <a:pPr indent="-69850" lvl="0" marL="152400" marR="15240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rgbClr val="D73A49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00">
                <a:solidFill>
                  <a:srgbClr val="6F42C1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transfer</a:t>
            </a:r>
            <a:r>
              <a:rPr lang="en" sz="1300">
                <a:solidFill>
                  <a:srgbClr val="24292E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(address _to, uint256 _value) returns (bool success)</a:t>
            </a:r>
          </a:p>
        </p:txBody>
      </p:sp>
      <p:sp>
        <p:nvSpPr>
          <p:cNvPr id="548" name="Shape 548"/>
          <p:cNvSpPr/>
          <p:nvPr/>
        </p:nvSpPr>
        <p:spPr>
          <a:xfrm rot="-5400000">
            <a:off x="1985350" y="4410200"/>
            <a:ext cx="144600" cy="596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/>
          <p:nvPr/>
        </p:nvSpPr>
        <p:spPr>
          <a:xfrm rot="-5400000">
            <a:off x="5801650" y="3641900"/>
            <a:ext cx="144600" cy="2133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0" name="Shape 550"/>
          <p:cNvSpPr txBox="1"/>
          <p:nvPr/>
        </p:nvSpPr>
        <p:spPr>
          <a:xfrm>
            <a:off x="2900725" y="4671850"/>
            <a:ext cx="1537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 byte address</a:t>
            </a:r>
          </a:p>
        </p:txBody>
      </p:sp>
      <p:sp>
        <p:nvSpPr>
          <p:cNvPr id="551" name="Shape 551"/>
          <p:cNvSpPr/>
          <p:nvPr/>
        </p:nvSpPr>
        <p:spPr>
          <a:xfrm rot="-5400000">
            <a:off x="3466300" y="3842900"/>
            <a:ext cx="144600" cy="1731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 txBox="1"/>
          <p:nvPr/>
        </p:nvSpPr>
        <p:spPr>
          <a:xfrm>
            <a:off x="1238575" y="3539775"/>
            <a:ext cx="7227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0000...0000 </a:t>
            </a:r>
            <a:r>
              <a:rPr b="1" lang="en" sz="15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AAAAAAAA...AAAAAAAA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00000000...0000000055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260050" y="3539775"/>
            <a:ext cx="11052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</a:t>
            </a:r>
          </a:p>
        </p:txBody>
      </p:sp>
      <p:sp>
        <p:nvSpPr>
          <p:cNvPr id="554" name="Shape 554"/>
          <p:cNvSpPr/>
          <p:nvPr/>
        </p:nvSpPr>
        <p:spPr>
          <a:xfrm>
            <a:off x="252850" y="2716225"/>
            <a:ext cx="7657500" cy="823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 txBox="1"/>
          <p:nvPr/>
        </p:nvSpPr>
        <p:spPr>
          <a:xfrm>
            <a:off x="336250" y="2701575"/>
            <a:ext cx="77547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Attack</a:t>
            </a:r>
            <a:r>
              <a:rPr lang="en"/>
              <a:t>:  attacker finds a key for an address of the form   0x</a:t>
            </a:r>
            <a:r>
              <a:rPr b="1" lang="en" sz="15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AAAAAAAA...AAAAA000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/>
              <a:t>     and types the 17-byte prefix into the #amt field</a:t>
            </a:r>
          </a:p>
        </p:txBody>
      </p:sp>
      <p:sp>
        <p:nvSpPr>
          <p:cNvPr id="556" name="Shape 556"/>
          <p:cNvSpPr txBox="1"/>
          <p:nvPr/>
        </p:nvSpPr>
        <p:spPr>
          <a:xfrm>
            <a:off x="1238575" y="3158775"/>
            <a:ext cx="7227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0000...0000 </a:t>
            </a:r>
            <a:r>
              <a:rPr b="1" lang="en" sz="15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AAAAAAAA...AAAAA</a:t>
            </a:r>
            <a:r>
              <a:rPr b="1" lang="en" sz="15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00000...0000000055</a:t>
            </a:r>
            <a:r>
              <a:rPr b="1" lang="en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000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ERC20 Tokens lost because of other errors</a:t>
            </a:r>
          </a:p>
        </p:txBody>
      </p:sp>
      <p:pic>
        <p:nvPicPr>
          <p:cNvPr id="562" name="Shape 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7" y="1343025"/>
            <a:ext cx="629602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Shape 563"/>
          <p:cNvSpPr txBox="1"/>
          <p:nvPr/>
        </p:nvSpPr>
        <p:spPr>
          <a:xfrm>
            <a:off x="4481350" y="4677375"/>
            <a:ext cx="45963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https://www.reddit.com/r/ethereum/6e8y9o/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 recent: Parity Wallet bug</a:t>
            </a:r>
          </a:p>
        </p:txBody>
      </p:sp>
      <p:sp>
        <p:nvSpPr>
          <p:cNvPr id="569" name="Shape 5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 $30 million drained due to an exploitable bug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- An “initialize()” function to set the owner of the contract, was missing the “onlyOnce” modifier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Process error more than anything -&gt; mistriaged as “UX upgrade,” skipped review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93525" y="445025"/>
            <a:ext cx="89571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500"/>
              <a:t>Many things we can do to improve smart contract security</a:t>
            </a: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- Trial by fire - we learn about pitfalls to avoid by watching others’ mistakes		(status quo)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- Design “language abstractions” for making secure-by-construction programs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- Design program analysis tools to exclude classes of errors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500"/>
              <a:t>Many reasons why nothing might get done</a:t>
            </a:r>
          </a:p>
        </p:txBody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Fear-of-Missing-Out vs. Prudence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Externalities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sz="2400"/>
              <a:t>Failures drag the price down for everyone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Who should take responsibility for security?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Investors?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App developers?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Protocol engineers/stewards?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resources on Smart Contract Security</a:t>
            </a:r>
          </a:p>
        </p:txBody>
      </p:sp>
      <p:sp>
        <p:nvSpPr>
          <p:cNvPr id="587" name="Shape 587"/>
          <p:cNvSpPr txBox="1"/>
          <p:nvPr>
            <p:ph idx="1" type="body"/>
          </p:nvPr>
        </p:nvSpPr>
        <p:spPr>
          <a:xfrm>
            <a:off x="311700" y="1000075"/>
            <a:ext cx="8520600" cy="402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 ConsenSys’s </a:t>
            </a:r>
            <a:r>
              <a:rPr lang="en" u="sng">
                <a:solidFill>
                  <a:schemeClr val="hlink"/>
                </a:solidFill>
                <a:hlinkClick r:id="rId3"/>
              </a:rPr>
              <a:t>“Smart Contract Best Practices”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K EVM Semantics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http://hdl.handle.net/2142/97207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5"/>
              </a:rPr>
              <a:t>Oyente</a:t>
            </a:r>
            <a:r>
              <a:rPr lang="en"/>
              <a:t> tool catches some errors </a:t>
            </a:r>
            <a:r>
              <a:rPr lang="en" u="sng">
                <a:solidFill>
                  <a:schemeClr val="hlink"/>
                </a:solidFill>
                <a:hlinkClick r:id="rId6"/>
              </a:rPr>
              <a:t>“Making Smart Contracts Smarter”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7"/>
              </a:rPr>
              <a:t>Formal Verification of Smart Contracts </a:t>
            </a:r>
            <a:r>
              <a:rPr lang="en"/>
              <a:t>- compiler written/checked in F*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8"/>
              </a:rPr>
              <a:t>A survey of attacks on Ethereum smart contracts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9"/>
              </a:rPr>
              <a:t>An empirical analysis of smart contracts: platforms, applications, and design patterns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r:id="rId10"/>
              </a:rPr>
              <a:t>Step by Step Towards a Safe Smart Contract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/>
              <a:t>Avoid Front-Running with Commitments</a:t>
            </a:r>
          </a:p>
        </p:txBody>
      </p:sp>
      <p:pic>
        <p:nvPicPr>
          <p:cNvPr descr="Free vector graphic: User, Person, Generic, Single - Free Image on ...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" y="2077249"/>
            <a:ext cx="516950" cy="79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graphic: User, Person, Generic, Single - Free Image on ...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200" y="2077250"/>
            <a:ext cx="516950" cy="7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250925" y="1304275"/>
            <a:ext cx="2707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</a:t>
            </a:r>
            <a:r>
              <a:rPr lang="en"/>
              <a:t>once0 ← Random String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H0 = hash(   nonce0, “Rock” )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137125" y="1304275"/>
            <a:ext cx="3204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nonce1 ← Random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H1 = hash(   nonce1, “Scissors” )</a:t>
            </a:r>
          </a:p>
        </p:txBody>
      </p:sp>
      <p:sp>
        <p:nvSpPr>
          <p:cNvPr id="125" name="Shape 125"/>
          <p:cNvSpPr/>
          <p:nvPr/>
        </p:nvSpPr>
        <p:spPr>
          <a:xfrm>
            <a:off x="1914375" y="2029950"/>
            <a:ext cx="1892700" cy="491100"/>
          </a:xfrm>
          <a:prstGeom prst="wedgeEllipseCallout">
            <a:avLst>
              <a:gd fmla="val -71001" name="adj1"/>
              <a:gd fmla="val 5140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Commit to H0</a:t>
            </a:r>
          </a:p>
        </p:txBody>
      </p:sp>
      <p:sp>
        <p:nvSpPr>
          <p:cNvPr id="126" name="Shape 126"/>
          <p:cNvSpPr/>
          <p:nvPr/>
        </p:nvSpPr>
        <p:spPr>
          <a:xfrm>
            <a:off x="5343375" y="2029950"/>
            <a:ext cx="1892700" cy="491100"/>
          </a:xfrm>
          <a:prstGeom prst="wedgeEllipseCallout">
            <a:avLst>
              <a:gd fmla="val 66157" name="adj1"/>
              <a:gd fmla="val 3826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Commit to </a:t>
            </a:r>
            <a:r>
              <a:rPr lang="en"/>
              <a:t>H1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1502600" y="3388750"/>
            <a:ext cx="662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 txBox="1"/>
          <p:nvPr/>
        </p:nvSpPr>
        <p:spPr>
          <a:xfrm>
            <a:off x="159625" y="3036650"/>
            <a:ext cx="19866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Commitment Deadline</a:t>
            </a:r>
          </a:p>
        </p:txBody>
      </p:sp>
      <p:pic>
        <p:nvPicPr>
          <p:cNvPr descr="File:ETHEREUM-YOUTUBE-PROFILE-PIC.png - Wikimedia Commons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175" y="1247174"/>
            <a:ext cx="874425" cy="99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821129" y="2396856"/>
            <a:ext cx="1425494" cy="4318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graphic: User, Person, Generic, Single - Free Image on ..."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" y="3829849"/>
            <a:ext cx="516950" cy="7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/>
          <p:nvPr/>
        </p:nvSpPr>
        <p:spPr>
          <a:xfrm>
            <a:off x="1914375" y="3630150"/>
            <a:ext cx="2253900" cy="660300"/>
          </a:xfrm>
          <a:prstGeom prst="wedgeEllipseCallout">
            <a:avLst>
              <a:gd fmla="val -71001" name="adj1"/>
              <a:gd fmla="val 5140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Reveal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nonce0, “Rock” </a:t>
            </a:r>
          </a:p>
        </p:txBody>
      </p:sp>
      <p:sp>
        <p:nvSpPr>
          <p:cNvPr id="133" name="Shape 133"/>
          <p:cNvSpPr/>
          <p:nvPr/>
        </p:nvSpPr>
        <p:spPr>
          <a:xfrm>
            <a:off x="5114775" y="3630150"/>
            <a:ext cx="2463300" cy="660300"/>
          </a:xfrm>
          <a:prstGeom prst="wedgeEllipseCallout">
            <a:avLst>
              <a:gd fmla="val 61851" name="adj1"/>
              <a:gd fmla="val 4243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Reveal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n</a:t>
            </a:r>
            <a:r>
              <a:rPr lang="en"/>
              <a:t>once1, “Scissors”</a:t>
            </a:r>
          </a:p>
        </p:txBody>
      </p:sp>
      <p:pic>
        <p:nvPicPr>
          <p:cNvPr descr="Free vector graphic: User, Person, Generic, Single - Free Image on ...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00" y="3906050"/>
            <a:ext cx="516950" cy="79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are the “nonces” necessary?</a:t>
            </a:r>
          </a:p>
        </p:txBody>
      </p:sp>
      <p:pic>
        <p:nvPicPr>
          <p:cNvPr descr="Free vector graphic: User, Person, Generic, Single - Free Image on ..."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" y="2077249"/>
            <a:ext cx="516950" cy="79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graphic: User, Person, Generic, Single - Free Image on ..."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200" y="2077250"/>
            <a:ext cx="516950" cy="7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1250925" y="1304275"/>
            <a:ext cx="2707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H0 = hash( “Rock” )</a:t>
            </a:r>
          </a:p>
        </p:txBody>
      </p:sp>
      <p:sp>
        <p:nvSpPr>
          <p:cNvPr id="143" name="Shape 143"/>
          <p:cNvSpPr/>
          <p:nvPr/>
        </p:nvSpPr>
        <p:spPr>
          <a:xfrm>
            <a:off x="1914375" y="2029950"/>
            <a:ext cx="1892700" cy="491100"/>
          </a:xfrm>
          <a:prstGeom prst="wedgeEllipseCallout">
            <a:avLst>
              <a:gd fmla="val -71001" name="adj1"/>
              <a:gd fmla="val 5140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commit(H0)</a:t>
            </a:r>
          </a:p>
        </p:txBody>
      </p:sp>
      <p:pic>
        <p:nvPicPr>
          <p:cNvPr descr="File:ETHEREUM-YOUTUBE-PROFILE-PIC.png - Wikimedia Commons"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175" y="1247174"/>
            <a:ext cx="874425" cy="99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821129" y="2396856"/>
            <a:ext cx="1425494" cy="431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-22621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/>
              <a:t>Avoid Front-Running with Commitments</a:t>
            </a:r>
          </a:p>
        </p:txBody>
      </p:sp>
      <p:pic>
        <p:nvPicPr>
          <p:cNvPr descr="Free vector graphic: User, Person, Generic, Single - Free Image on ..."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" y="1848649"/>
            <a:ext cx="516950" cy="795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graphic: User, Person, Generic, Single - Free Image on ..."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200" y="1848650"/>
            <a:ext cx="516950" cy="7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1250925" y="1075675"/>
            <a:ext cx="2707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nonce0 ← Random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H0 = hash(   nonce0, “Rock” )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5137125" y="1075675"/>
            <a:ext cx="3204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nonce1 ← Random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H1 = hash(   nonce1, “Scissors” )</a:t>
            </a:r>
          </a:p>
        </p:txBody>
      </p:sp>
      <p:sp>
        <p:nvSpPr>
          <p:cNvPr id="155" name="Shape 155"/>
          <p:cNvSpPr/>
          <p:nvPr/>
        </p:nvSpPr>
        <p:spPr>
          <a:xfrm>
            <a:off x="1914375" y="1801350"/>
            <a:ext cx="1892700" cy="491100"/>
          </a:xfrm>
          <a:prstGeom prst="wedgeEllipseCallout">
            <a:avLst>
              <a:gd fmla="val -71001" name="adj1"/>
              <a:gd fmla="val 5140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Commit to H0</a:t>
            </a:r>
          </a:p>
        </p:txBody>
      </p:sp>
      <p:sp>
        <p:nvSpPr>
          <p:cNvPr id="156" name="Shape 156"/>
          <p:cNvSpPr/>
          <p:nvPr/>
        </p:nvSpPr>
        <p:spPr>
          <a:xfrm>
            <a:off x="5343375" y="1801350"/>
            <a:ext cx="1892700" cy="491100"/>
          </a:xfrm>
          <a:prstGeom prst="wedgeEllipseCallout">
            <a:avLst>
              <a:gd fmla="val 66157" name="adj1"/>
              <a:gd fmla="val 38261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Commit to H1</a:t>
            </a:r>
          </a:p>
        </p:txBody>
      </p:sp>
      <p:cxnSp>
        <p:nvCxnSpPr>
          <p:cNvPr id="157" name="Shape 157"/>
          <p:cNvCxnSpPr/>
          <p:nvPr/>
        </p:nvCxnSpPr>
        <p:spPr>
          <a:xfrm>
            <a:off x="1502600" y="3160150"/>
            <a:ext cx="662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8" name="Shape 158"/>
          <p:cNvSpPr txBox="1"/>
          <p:nvPr/>
        </p:nvSpPr>
        <p:spPr>
          <a:xfrm>
            <a:off x="159625" y="2808050"/>
            <a:ext cx="1986600" cy="2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Commitment Deadline</a:t>
            </a:r>
          </a:p>
        </p:txBody>
      </p:sp>
      <p:pic>
        <p:nvPicPr>
          <p:cNvPr descr="File:ETHEREUM-YOUTUBE-PROFILE-PIC.png - Wikimedia Commons"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175" y="1018574"/>
            <a:ext cx="874425" cy="99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821129" y="2168256"/>
            <a:ext cx="1425494" cy="4318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graphic: User, Person, Generic, Single - Free Image on ...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" y="3601249"/>
            <a:ext cx="516950" cy="7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/>
          <p:nvPr/>
        </p:nvSpPr>
        <p:spPr>
          <a:xfrm>
            <a:off x="1914375" y="3401550"/>
            <a:ext cx="2253900" cy="660300"/>
          </a:xfrm>
          <a:prstGeom prst="wedgeEllipseCallout">
            <a:avLst>
              <a:gd fmla="val -71001" name="adj1"/>
              <a:gd fmla="val 51404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Reveal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nonce0, “Rock” </a:t>
            </a:r>
          </a:p>
        </p:txBody>
      </p:sp>
      <p:sp>
        <p:nvSpPr>
          <p:cNvPr id="163" name="Shape 163"/>
          <p:cNvSpPr/>
          <p:nvPr/>
        </p:nvSpPr>
        <p:spPr>
          <a:xfrm>
            <a:off x="5114775" y="3401550"/>
            <a:ext cx="2463300" cy="660300"/>
          </a:xfrm>
          <a:prstGeom prst="wedgeEllipseCallout">
            <a:avLst>
              <a:gd fmla="val 61851" name="adj1"/>
              <a:gd fmla="val 42435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Reveal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nonce1, “Scissors”</a:t>
            </a:r>
          </a:p>
        </p:txBody>
      </p:sp>
      <p:pic>
        <p:nvPicPr>
          <p:cNvPr descr="Free vector graphic: User, Person, Generic, Single - Free Image on ..."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00" y="3677450"/>
            <a:ext cx="516950" cy="7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type="title"/>
          </p:nvPr>
        </p:nvSpPr>
        <p:spPr>
          <a:xfrm>
            <a:off x="457200" y="41683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remaining problems are there?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Security Hazards in Smart Contract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457200" y="535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Bugs occur in all software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457200" y="4095750"/>
            <a:ext cx="8229600" cy="82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Smart Contracts, they’re easily monetized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646487" y="3152925"/>
            <a:ext cx="76140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50">
                <a:solidFill>
                  <a:srgbClr val="505050"/>
                </a:solidFill>
                <a:highlight>
                  <a:srgbClr val="FFFFFF"/>
                </a:highlight>
              </a:rPr>
              <a:t> A 2003 study commissioned by the Department of Commerce’s National Institute of Standards and Technology found that </a:t>
            </a:r>
            <a:r>
              <a:rPr b="1" lang="en" sz="1650">
                <a:solidFill>
                  <a:srgbClr val="505050"/>
                </a:solidFill>
                <a:highlight>
                  <a:srgbClr val="FFFFFF"/>
                </a:highlight>
              </a:rPr>
              <a:t>software bugs cost the US economy $59.5 billion annually.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10511" l="4545" r="4536" t="10511"/>
          <a:stretch/>
        </p:blipFill>
        <p:spPr>
          <a:xfrm>
            <a:off x="1238700" y="987175"/>
            <a:ext cx="6429599" cy="19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