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15"/>
  </p:notesMasterIdLst>
  <p:sldIdLst>
    <p:sldId id="256" r:id="rId4"/>
    <p:sldId id="257" r:id="rId5"/>
    <p:sldId id="258" r:id="rId6"/>
    <p:sldId id="265" r:id="rId7"/>
    <p:sldId id="262" r:id="rId8"/>
    <p:sldId id="264" r:id="rId9"/>
    <p:sldId id="263" r:id="rId10"/>
    <p:sldId id="270" r:id="rId11"/>
    <p:sldId id="271" r:id="rId12"/>
    <p:sldId id="272" r:id="rId13"/>
    <p:sldId id="273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4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9ADC-4220-44D2-9F46-38E287E3D2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D422-03C9-4C07-8D7D-A86014062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06F3414-48C5-4F66-992F-D02E28ABBDF2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92F47-7A1F-4A9B-B08F-41A712F9DD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8411D6-FD7A-4E96-AF9F-340A2BAC8D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F3414-48C5-4F66-992F-D02E28ABBDF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5C203-BA59-4DB1-A7A4-8B6DFEB923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BD7E3-5A4D-4DB7-A4F2-E258EBA926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667E0-EB51-4A82-BB3C-5E66069D50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BD0E-E3C3-4737-84B5-37A59824B3C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6C173-E55D-4FEF-B147-583279CD2E9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3622-2970-4F96-AF8C-DDF0B93242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5C203-BA59-4DB1-A7A4-8B6DFEB923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BFE1C-EBD3-45C8-8A9A-52768B32FE7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ACAB4-1B74-4F4C-AECE-14678CC3DE9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92F47-7A1F-4A9B-B08F-41A712F9DD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8411D6-FD7A-4E96-AF9F-340A2BAC8D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7843F-4AC4-46DE-828F-850857D2C5B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3BD7E3-5A4D-4DB7-A4F2-E258EBA926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667E0-EB51-4A82-BB3C-5E66069D50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BBD0E-E3C3-4737-84B5-37A59824B3C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6C173-E55D-4FEF-B147-583279CD2E9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3622-2970-4F96-AF8C-DDF0B93242B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BFE1C-EBD3-45C8-8A9A-52768B32FE7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FACAB4-1B74-4F4C-AECE-14678CC3DE9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1C17843F-4AC4-46DE-828F-850857D2C5B7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  <a:ea typeface="+mn-ea"/>
              </a:defRPr>
            </a:lvl1pPr>
          </a:lstStyle>
          <a:p>
            <a:fld id="{1C17843F-4AC4-46DE-828F-850857D2C5B7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196975"/>
            <a:ext cx="12192000" cy="71438"/>
          </a:xfrm>
          <a:prstGeom prst="rect">
            <a:avLst/>
          </a:prstGeom>
          <a:gradFill rotWithShape="1">
            <a:gsLst>
              <a:gs pos="0">
                <a:srgbClr val="CC0000"/>
              </a:gs>
              <a:gs pos="50000">
                <a:srgbClr val="FFCC00"/>
              </a:gs>
              <a:gs pos="100000">
                <a:srgbClr val="CC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40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2.xml"/><Relationship Id="rId2" Type="http://schemas.openxmlformats.org/officeDocument/2006/relationships/image" Target="../media/image9.png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pintia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24.xml"/><Relationship Id="rId17" Type="http://schemas.openxmlformats.org/officeDocument/2006/relationships/image" Target="../media/image5.png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5" Type="http://schemas.openxmlformats.org/officeDocument/2006/relationships/slideLayout" Target="../slideLayouts/slideLayout19.xml"/><Relationship Id="rId14" Type="http://schemas.openxmlformats.org/officeDocument/2006/relationships/tags" Target="../tags/tag37.xml"/><Relationship Id="rId13" Type="http://schemas.openxmlformats.org/officeDocument/2006/relationships/image" Target="../media/image5.png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2025-2026(1)</a:t>
            </a:r>
            <a:endParaRPr lang="en-US" altLang="zh-CN" dirty="0"/>
          </a:p>
          <a:p>
            <a:r>
              <a:rPr lang="zh-CN" altLang="en-US" dirty="0"/>
              <a:t>王铁军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平时成绩占总成绩的</a:t>
            </a:r>
            <a:r>
              <a:rPr lang="en-US" altLang="zh-CN" dirty="0"/>
              <a:t>30%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6438265" cy="49314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、考勤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20分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，缺勤一次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扣3分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个实验收取纸质的实验报告（文件和数据库），占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分；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个实验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+ 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个国庆作业，每个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分，合计</a:t>
            </a:r>
            <a:r>
              <a:rPr lang="en-US" altLang="zh-CN" sz="3200" b="1" dirty="0">
                <a:solidFill>
                  <a:srgbClr val="00B0F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40分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（第一个实验不算在内）；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、</a:t>
            </a:r>
            <a:r>
              <a:rPr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平时成绩考前公布，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</a:t>
            </a:r>
            <a:r>
              <a:rPr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天公示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40370" y="188595"/>
            <a:ext cx="2537460" cy="6549390"/>
            <a:chOff x="11074" y="410"/>
            <a:chExt cx="3996" cy="1031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4" y="410"/>
              <a:ext cx="3996" cy="103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图片 4" descr="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31" y="8008"/>
              <a:ext cx="685" cy="685"/>
            </a:xfrm>
            <a:prstGeom prst="rect">
              <a:avLst/>
            </a:prstGeom>
          </p:spPr>
        </p:pic>
        <p:pic>
          <p:nvPicPr>
            <p:cNvPr id="6" name="图片 5" descr="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31" y="8802"/>
              <a:ext cx="685" cy="685"/>
            </a:xfrm>
            <a:prstGeom prst="rect">
              <a:avLst/>
            </a:prstGeom>
          </p:spPr>
        </p:pic>
      </p:grp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3"/>
            <p:custDataLst>
              <p:tags r:id="rId1"/>
            </p:custDataLst>
          </p:nvPr>
        </p:nvSpPr>
        <p:spPr>
          <a:xfrm>
            <a:off x="695960" y="1245235"/>
            <a:ext cx="5564505" cy="4931410"/>
          </a:xfrm>
        </p:spPr>
        <p:txBody>
          <a:bodyPr/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期末考试成绩占总成绩的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70%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，期末考试为上机考试，考完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即出成绩。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sz="280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7392035" y="908685"/>
            <a:ext cx="3977640" cy="3977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1890" y="5227955"/>
            <a:ext cx="4138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/>
              <a:t>平时成绩</a:t>
            </a:r>
            <a:endParaRPr lang="zh-CN" altLang="en-US" sz="3200" b="1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775"/>
            <a:ext cx="4968875" cy="4502150"/>
          </a:xfrm>
        </p:spPr>
        <p:txBody>
          <a:bodyPr/>
          <a:lstStyle/>
          <a:p>
            <a:r>
              <a:rPr lang="zh-CN" altLang="en-US" dirty="0"/>
              <a:t>教师</a:t>
            </a:r>
            <a:r>
              <a:rPr lang="en-US" altLang="zh-CN" dirty="0"/>
              <a:t>: </a:t>
            </a:r>
            <a:endParaRPr lang="en-US" altLang="zh-CN" dirty="0"/>
          </a:p>
          <a:p>
            <a:pPr marL="693420" lvl="2" indent="0">
              <a:buNone/>
            </a:pPr>
            <a:r>
              <a:rPr lang="zh-CN" altLang="en-US" sz="2800" dirty="0"/>
              <a:t>王铁军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r>
              <a:rPr lang="zh-CN" altLang="en-US" dirty="0"/>
              <a:t>课程总学时：</a:t>
            </a:r>
            <a:r>
              <a:rPr lang="en-US" altLang="zh-CN" dirty="0">
                <a:solidFill>
                  <a:schemeClr val="tx2"/>
                </a:solidFill>
              </a:rPr>
              <a:t>64</a:t>
            </a:r>
            <a:r>
              <a:rPr lang="zh-CN" altLang="en-US" dirty="0"/>
              <a:t>学时</a:t>
            </a:r>
            <a:endParaRPr lang="zh-CN" altLang="en-US" dirty="0"/>
          </a:p>
          <a:p>
            <a:pPr lvl="1"/>
            <a:r>
              <a:rPr lang="zh-CN" altLang="en-US" dirty="0"/>
              <a:t>讲授：</a:t>
            </a:r>
            <a:r>
              <a:rPr lang="en-US" altLang="zh-CN" dirty="0">
                <a:solidFill>
                  <a:schemeClr val="tx2"/>
                </a:solidFill>
              </a:rPr>
              <a:t>40</a:t>
            </a:r>
            <a:r>
              <a:rPr lang="zh-CN" altLang="en-US" dirty="0"/>
              <a:t>学时 ；</a:t>
            </a:r>
            <a:endParaRPr lang="en-US" altLang="zh-CN" dirty="0"/>
          </a:p>
          <a:p>
            <a:pPr lvl="1"/>
            <a:r>
              <a:rPr lang="zh-CN" altLang="en-US" dirty="0"/>
              <a:t>实验：</a:t>
            </a:r>
            <a:r>
              <a:rPr lang="en-US" altLang="zh-CN" dirty="0">
                <a:solidFill>
                  <a:schemeClr val="tx2"/>
                </a:solidFill>
              </a:rPr>
              <a:t>24</a:t>
            </a:r>
            <a:r>
              <a:rPr lang="zh-CN" altLang="en-US" dirty="0"/>
              <a:t>学时。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08345" y="792480"/>
            <a:ext cx="4968875" cy="5338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zh-CN" altLang="en-US" dirty="0"/>
              <a:t>理论课：</a:t>
            </a:r>
            <a:r>
              <a:rPr lang="en-US" altLang="zh-CN" dirty="0"/>
              <a:t>1~10</a:t>
            </a:r>
            <a:r>
              <a:rPr lang="zh-CN" altLang="en-US" dirty="0"/>
              <a:t>周</a:t>
            </a:r>
            <a:endParaRPr lang="zh-CN" altLang="en-US" dirty="0"/>
          </a:p>
          <a:p>
            <a:pPr lvl="0"/>
            <a:r>
              <a:rPr lang="zh-CN" altLang="en-US" dirty="0"/>
              <a:t>时间地点：</a:t>
            </a:r>
            <a:endParaRPr lang="zh-CN" altLang="en-US" dirty="0"/>
          </a:p>
          <a:p>
            <a:pPr lvl="1"/>
            <a:r>
              <a:rPr lang="zh-CN" altLang="en-US" dirty="0"/>
              <a:t>周一，</a:t>
            </a:r>
            <a:r>
              <a:rPr lang="en-US" altLang="zh-CN" dirty="0"/>
              <a:t>1~2</a:t>
            </a:r>
            <a:r>
              <a:rPr lang="zh-CN" altLang="en-US" dirty="0"/>
              <a:t>节，</a:t>
            </a:r>
            <a:r>
              <a:rPr lang="en-US" altLang="zh-CN" dirty="0"/>
              <a:t>H1209</a:t>
            </a:r>
            <a:endParaRPr lang="en-US" altLang="zh-CN" dirty="0"/>
          </a:p>
          <a:p>
            <a:pPr lvl="1"/>
            <a:r>
              <a:rPr lang="zh-CN" altLang="en-US" dirty="0"/>
              <a:t>周四，</a:t>
            </a:r>
            <a:r>
              <a:rPr lang="en-US" altLang="zh-CN" dirty="0"/>
              <a:t>3~4</a:t>
            </a:r>
            <a:r>
              <a:rPr lang="zh-CN" altLang="en-US" dirty="0"/>
              <a:t>节，</a:t>
            </a:r>
            <a:r>
              <a:rPr lang="en-US" altLang="zh-CN" dirty="0"/>
              <a:t>H1203</a:t>
            </a:r>
            <a:endParaRPr lang="zh-CN" altLang="en-US" dirty="0"/>
          </a:p>
          <a:p>
            <a:pPr lvl="1"/>
            <a:endParaRPr lang="zh-CN" altLang="en-US" dirty="0"/>
          </a:p>
          <a:p>
            <a:pPr lvl="0"/>
            <a:r>
              <a:rPr lang="zh-CN" altLang="en-US" dirty="0"/>
              <a:t>实验课：</a:t>
            </a:r>
            <a:r>
              <a:rPr lang="en-US" altLang="zh-CN" dirty="0"/>
              <a:t>2~13</a:t>
            </a:r>
            <a:r>
              <a:rPr lang="zh-CN" altLang="en-US" dirty="0"/>
              <a:t>周</a:t>
            </a:r>
            <a:endParaRPr lang="zh-CN" altLang="en-US" dirty="0"/>
          </a:p>
          <a:p>
            <a:pPr lvl="0"/>
            <a:r>
              <a:rPr lang="zh-CN" altLang="en-US" dirty="0"/>
              <a:t>地点：双中心</a:t>
            </a:r>
            <a:r>
              <a:rPr lang="en-US" altLang="zh-CN" dirty="0"/>
              <a:t>B213</a:t>
            </a:r>
            <a:endParaRPr lang="en-US" altLang="zh-CN" dirty="0"/>
          </a:p>
          <a:p>
            <a:pPr lvl="0"/>
            <a:r>
              <a:rPr lang="zh-CN" altLang="en-US" dirty="0"/>
              <a:t>时间：</a:t>
            </a:r>
            <a:endParaRPr lang="zh-CN" altLang="en-US" dirty="0"/>
          </a:p>
          <a:p>
            <a:pPr lvl="1"/>
            <a:r>
              <a:rPr lang="en-US" altLang="zh-CN" dirty="0"/>
              <a:t>243</a:t>
            </a:r>
            <a:r>
              <a:rPr lang="zh-CN" altLang="en-US" dirty="0"/>
              <a:t>班：周一，第</a:t>
            </a:r>
            <a:r>
              <a:rPr lang="en-US" altLang="zh-CN" dirty="0"/>
              <a:t>5~6</a:t>
            </a:r>
            <a:r>
              <a:rPr lang="zh-CN" altLang="en-US" dirty="0"/>
              <a:t>节</a:t>
            </a:r>
            <a:endParaRPr lang="zh-CN" altLang="en-US" dirty="0"/>
          </a:p>
          <a:p>
            <a:pPr lvl="1"/>
            <a:r>
              <a:rPr lang="en-US" altLang="zh-CN" dirty="0"/>
              <a:t>244</a:t>
            </a:r>
            <a:r>
              <a:rPr lang="zh-CN" altLang="en-US" dirty="0"/>
              <a:t>班：周一，第</a:t>
            </a:r>
            <a:r>
              <a:rPr lang="en-US" altLang="zh-CN" dirty="0"/>
              <a:t>3~4</a:t>
            </a:r>
            <a:r>
              <a:rPr lang="zh-CN" altLang="en-US" dirty="0"/>
              <a:t>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628775"/>
            <a:ext cx="8496944" cy="45021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教材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耿祥义、张跃平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著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),《Java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面向对象程序设计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》(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版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，清华大学出版社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郑莉、王行言、马素霞编著，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《 Java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语言程序设计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，清华大学出版社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Peter C. Dibble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滕启明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译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实时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平台编程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，机械工业出版社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龚天富，侯文永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编著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《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程序设计语言与编译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，电子工业出版社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Grady </a:t>
            </a:r>
            <a:r>
              <a:rPr lang="en-US" alt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Booch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James </a:t>
            </a:r>
            <a:r>
              <a:rPr lang="en-US" alt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Rumbaugh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&amp; </a:t>
            </a:r>
            <a:r>
              <a:rPr lang="en-US" alt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Ivar</a:t>
            </a:r>
            <a:r>
              <a:rPr lang="en-US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Jacobson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《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UML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用户指南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，机械工业出版社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......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58520" lvl="1" indent="-514350">
              <a:lnSpc>
                <a:spcPct val="80000"/>
              </a:lnSpc>
              <a:buFont typeface="+mj-lt"/>
              <a:buAutoNum type="arabicPeriod"/>
              <a:defRPr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辅助教学平台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PTA</a:t>
            </a:r>
            <a:r>
              <a:rPr lang="zh-CN" altLang="en-US"/>
              <a:t>，程序设计类实验辅助教学平台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</a:t>
            </a:r>
            <a:r>
              <a:rPr lang="en-US" altLang="zh-CN">
                <a:hlinkClick r:id="rId1"/>
              </a:rPr>
              <a:t>https://pintia.cn/</a:t>
            </a: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5" y="2780410"/>
            <a:ext cx="5876969" cy="3305795"/>
          </a:xfrm>
          <a:prstGeom prst="rect">
            <a:avLst/>
          </a:prstGeom>
        </p:spPr>
      </p:pic>
      <p:pic>
        <p:nvPicPr>
          <p:cNvPr id="6" name="图片 5" descr="httpspintia.c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690" y="2132965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628774"/>
            <a:ext cx="8229600" cy="4729183"/>
          </a:xfrm>
        </p:spPr>
        <p:txBody>
          <a:bodyPr/>
          <a:lstStyle/>
          <a:p>
            <a:pPr>
              <a:buNone/>
            </a:pPr>
            <a:r>
              <a:rPr lang="zh-CN" altLang="en-US" sz="2400" dirty="0"/>
              <a:t>第</a:t>
            </a:r>
            <a:r>
              <a:rPr lang="en-US" altLang="zh-CN" sz="2400"/>
              <a:t>1</a:t>
            </a:r>
            <a:r>
              <a:rPr lang="zh-CN" altLang="en-US" sz="2400"/>
              <a:t>章 </a:t>
            </a:r>
            <a:r>
              <a:rPr lang="en-US" altLang="zh-CN" sz="2400"/>
              <a:t>Java</a:t>
            </a:r>
            <a:r>
              <a:rPr lang="zh-CN" altLang="en-US" sz="2400"/>
              <a:t>入门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2</a:t>
            </a:r>
            <a:r>
              <a:rPr lang="zh-CN" altLang="en-US" sz="2400"/>
              <a:t>章 </a:t>
            </a:r>
            <a:r>
              <a:rPr lang="en-US" altLang="zh-CN" sz="2400"/>
              <a:t>Java</a:t>
            </a:r>
            <a:r>
              <a:rPr lang="zh-CN" altLang="en-US" sz="2400"/>
              <a:t>数据类型、数组和枚举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章 类</a:t>
            </a:r>
            <a:r>
              <a:rPr lang="zh-CN" altLang="en-US" sz="2400" dirty="0"/>
              <a:t>与对象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4</a:t>
            </a:r>
            <a:r>
              <a:rPr lang="zh-CN" altLang="en-US" sz="2400"/>
              <a:t>章 继承与接口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5</a:t>
            </a:r>
            <a:r>
              <a:rPr lang="zh-CN" altLang="en-US" sz="2400"/>
              <a:t>章 常用实用类</a:t>
            </a:r>
            <a:r>
              <a:rPr lang="en-US" altLang="zh-CN" sz="2400"/>
              <a:t>(String)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6</a:t>
            </a:r>
            <a:r>
              <a:rPr lang="zh-CN" altLang="en-US" sz="2400"/>
              <a:t>章 异常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7</a:t>
            </a:r>
            <a:r>
              <a:rPr lang="zh-CN" altLang="en-US" sz="2400"/>
              <a:t>章 泛型与集合框架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8</a:t>
            </a:r>
            <a:r>
              <a:rPr lang="zh-CN" altLang="en-US" sz="2400"/>
              <a:t>章 输入流</a:t>
            </a:r>
            <a:r>
              <a:rPr lang="zh-CN" altLang="en-US" sz="2400" dirty="0"/>
              <a:t>与输出流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9</a:t>
            </a:r>
            <a:r>
              <a:rPr lang="zh-CN" altLang="en-US" sz="2400"/>
              <a:t>章 </a:t>
            </a:r>
            <a:r>
              <a:rPr lang="en-US" altLang="zh-CN" sz="2400"/>
              <a:t>JDBC</a:t>
            </a:r>
            <a:r>
              <a:rPr lang="zh-CN" altLang="en-US" sz="2400"/>
              <a:t>与</a:t>
            </a:r>
            <a:r>
              <a:rPr lang="en-US" altLang="zh-CN" sz="2400"/>
              <a:t>MySQL</a:t>
            </a:r>
            <a:r>
              <a:rPr lang="zh-CN" altLang="en-US" sz="2400"/>
              <a:t>数据库</a:t>
            </a:r>
            <a:endParaRPr lang="en-US" altLang="zh-CN" sz="2400"/>
          </a:p>
          <a:p>
            <a:pPr>
              <a:buNone/>
            </a:pPr>
            <a:r>
              <a:rPr lang="zh-CN" altLang="en-US" sz="2400"/>
              <a:t>第</a:t>
            </a:r>
            <a:r>
              <a:rPr lang="en-US" altLang="zh-CN" sz="2400"/>
              <a:t>10</a:t>
            </a:r>
            <a:r>
              <a:rPr lang="zh-CN" altLang="en-US" sz="2400"/>
              <a:t>章 </a:t>
            </a:r>
            <a:r>
              <a:rPr lang="en-US" altLang="zh-CN" sz="2400"/>
              <a:t>Java</a:t>
            </a:r>
            <a:r>
              <a:rPr lang="zh-CN" altLang="en-US" sz="2400"/>
              <a:t>多线程机制</a:t>
            </a:r>
            <a:endParaRPr lang="en-US" altLang="zh-CN" sz="240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240145" y="1700530"/>
            <a:ext cx="2412365" cy="4729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学时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学时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学时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  <a:p>
            <a:pPr>
              <a:buNone/>
            </a:pP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学时</a:t>
            </a:r>
            <a:endParaRPr lang="zh-CN" altLang="en-US" sz="24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0325" y="2997200"/>
            <a:ext cx="4387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https://gitee.com/tiejunwang/OOP_JAVA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80325" y="5804535"/>
            <a:ext cx="4387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https://github.com/sk8boy/OOP_JAVA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7952105" y="3500755"/>
            <a:ext cx="2280285" cy="223901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952105" y="716915"/>
            <a:ext cx="2280285" cy="22802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27950" y="140335"/>
            <a:ext cx="21971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2000" b="1">
                <a:ln/>
                <a:solidFill>
                  <a:srgbClr val="C00000"/>
                </a:solidFill>
                <a:effectLst/>
              </a:rPr>
              <a:t>课程相关代码</a:t>
            </a:r>
            <a:endParaRPr lang="zh-CN" altLang="en-US" sz="2000" b="1">
              <a:ln/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</a:t>
            </a:r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572895" y="1633855"/>
          <a:ext cx="8130540" cy="4589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150"/>
                <a:gridCol w="5144135"/>
                <a:gridCol w="1659255"/>
              </a:tblGrid>
              <a:tr h="37846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序号</a:t>
                      </a:r>
                      <a:endParaRPr lang="zh-CN" sz="2000" b="1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项目名称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实验学时</a:t>
                      </a:r>
                      <a:endParaRPr lang="zh-CN" sz="2000" b="1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23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1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程序的编写、编译与运行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程序设计</a:t>
                      </a: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基础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3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的面向对象特征</a:t>
                      </a:r>
                      <a:endParaRPr lang="zh-CN" altLang="en-US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4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4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继承与多态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5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异常处理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6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集合练习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alt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7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文件操作练习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4</a:t>
                      </a:r>
                      <a:endParaRPr lang="en-US" alt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8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多线程应用练习</a:t>
                      </a:r>
                      <a:endParaRPr lang="zh-CN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9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Java</a:t>
                      </a:r>
                      <a:r>
                        <a:rPr lang="zh-CN" altLang="en-US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数据库编程</a:t>
                      </a:r>
                      <a:endParaRPr lang="zh-CN" altLang="en-US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4</a:t>
                      </a:r>
                      <a:endParaRPr lang="en-US" sz="2000" kern="10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l">
                        <a:spcAft>
                          <a:spcPts val="0"/>
                        </a:spcAft>
                      </a:pP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Tahoma" panose="020B0604030504040204" pitchFamily="34" charset="0"/>
                        </a:rPr>
                        <a:t>24</a:t>
                      </a:r>
                      <a:endParaRPr lang="en-US" altLang="zh-CN" sz="2400" b="1" kern="100" dirty="0"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970" y="122555"/>
            <a:ext cx="11382375" cy="1020445"/>
          </a:xfrm>
        </p:spPr>
        <p:txBody>
          <a:bodyPr/>
          <a:lstStyle/>
          <a:p>
            <a:r>
              <a:rPr lang="en-US" altLang="zh-CN" sz="3200"/>
              <a:t>《</a:t>
            </a:r>
            <a:r>
              <a:rPr lang="zh-CN" altLang="en-US" sz="3200"/>
              <a:t>成都信息工程大学本科学生课程考核与成绩管理办法</a:t>
            </a:r>
            <a:r>
              <a:rPr lang="en-US" altLang="zh-CN" sz="3200"/>
              <a:t>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785" y="1484630"/>
            <a:ext cx="10518140" cy="4824730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学生到课（考勤）、作业、实习、实验等环节全部完成并合格，则取得该课程的考核资格。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22605" indent="-522605">
              <a:buFont typeface="+mj-ea"/>
              <a:buAutoNum type="ea1JpnChsDbPeriod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学生有以下情况之一者，</a:t>
            </a: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取消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期末考试及</a:t>
            </a: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补考资格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。成绩以“</a:t>
            </a: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禁考</a:t>
            </a:r>
            <a:r>
              <a:rPr lang="en-US" altLang="zh-CN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记。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未经批准或未办理选课手续，擅自修读该门课程者。</a:t>
            </a:r>
            <a:endParaRPr lang="zh-CN" altLang="en-US" sz="21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缺课五分之一（</a:t>
            </a:r>
            <a:r>
              <a:rPr lang="zh-CN" altLang="en-US" sz="21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含五分之一</a:t>
            </a: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）及以上者；</a:t>
            </a:r>
            <a:endParaRPr lang="zh-CN" altLang="en-US" sz="21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课程作业</a:t>
            </a:r>
            <a:r>
              <a:rPr lang="zh-CN" altLang="en-US" sz="21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缺交三分之一</a:t>
            </a: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（含三分之一）及以上者；或有</a:t>
            </a:r>
            <a:r>
              <a:rPr lang="zh-CN" altLang="en-US" sz="21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二分之一不合格</a:t>
            </a: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者；</a:t>
            </a:r>
            <a:endParaRPr lang="zh-CN" altLang="en-US" sz="210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课程实习、实验作业缺做或实习、实验报告</a:t>
            </a:r>
            <a:r>
              <a:rPr lang="zh-CN" altLang="en-US" sz="21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缺交三分之一</a:t>
            </a: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（含三分之一）及以上者；或有</a:t>
            </a:r>
            <a:r>
              <a:rPr lang="zh-CN" altLang="en-US" sz="21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二分之一不合格</a:t>
            </a:r>
            <a:r>
              <a:rPr lang="zh-CN" altLang="en-US" sz="21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者。</a:t>
            </a:r>
            <a:endParaRPr lang="en-US" altLang="zh-CN" sz="21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522605" indent="-522605">
              <a:buFont typeface="+mj-ea"/>
              <a:buAutoNum type="ea1JpnChsDbPeriod" startAt="3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学生有以下情况者，仅取消期末考试资格，学生</a:t>
            </a: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可参加补考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，成绩以“</a:t>
            </a:r>
            <a:r>
              <a:rPr lang="zh-CN" altLang="en-US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禁考</a:t>
            </a:r>
            <a:r>
              <a:rPr lang="en-US" altLang="zh-CN" sz="24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记。学生没有上述第七条（二）款情况，但教师按照课程教学大纲的要求评定平时成绩后，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平时成绩不及格者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根据教务处规定，平时成绩不及格，将？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要想通过本门课程，需要期末成绩更高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不能参加期末考试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不能参加补考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必须重修本课程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根据教务处相关规定，“禁考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”后仍有机会参加补考？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可以参加补考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只能重修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Item"/>
</p:tagLst>
</file>

<file path=ppt/tags/tag1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ProblemSubmit"/>
  <p:tag name="RAINPROBLEMTYPE" val="MultipleChoice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" val="ProblemSetting"/>
  <p:tag name="RAINPROBLEMTYPE" val="MultipleChoice"/>
</p:tagLst>
</file>

<file path=ppt/tags/tag24.xml><?xml version="1.0" encoding="utf-8"?>
<p:tagLst xmlns:p="http://schemas.openxmlformats.org/presentationml/2006/main">
  <p:tag name="RAINPROBLEM" val="MultipleChoice"/>
  <p:tag name="PROBLEMSCORE" val="1.0"/>
</p:tagLst>
</file>

<file path=ppt/tags/tag25.xml><?xml version="1.0" encoding="utf-8"?>
<p:tagLst xmlns:p="http://schemas.openxmlformats.org/presentationml/2006/main">
  <p:tag name="RAINPROBLEM" val="ProblemBody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30.xml><?xml version="1.0" encoding="utf-8"?>
<p:tagLst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RAINPROBLEM" val="MultipleChoice"/>
  <p:tag name="PROBLEMSCORE" val="1.0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  <p:tag name="resource_record_key" val="{&quot;10&quot;:[3632997]}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43.xml><?xml version="1.0" encoding="utf-8"?>
<p:tagLst xmlns:p="http://schemas.openxmlformats.org/presentationml/2006/main">
  <p:tag name="COMMONDATA" val="eyJoZGlkIjoiZTQ4ODQwNThiYTg4YTBlNDhkZDRmNGNiNWM5NWE1YzAifQ=="/>
  <p:tag name="resource_record_key" val="{&quot;10&quot;:[3632997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TABLE_ENDDRAG_ORIGIN_RECT" val="640*361"/>
  <p:tag name="TABLE_ENDDRAG_RECT" val="196*145*640*361"/>
</p:tagLst>
</file>

<file path=ppt/tags/tag8.xml><?xml version="1.0" encoding="utf-8"?>
<p:tagLst xmlns:p="http://schemas.openxmlformats.org/presentationml/2006/main">
  <p:tag name="RAINPROBLEM" val="ProblemBody"/>
</p:tagLst>
</file>

<file path=ppt/tags/tag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1364</Words>
  <Application>WPS 演示</Application>
  <PresentationFormat>宽屏</PresentationFormat>
  <Paragraphs>221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华文楷体</vt:lpstr>
      <vt:lpstr>MiSans Normal</vt:lpstr>
      <vt:lpstr>Wingdings</vt:lpstr>
      <vt:lpstr>黑体</vt:lpstr>
      <vt:lpstr>Times New Roman</vt:lpstr>
      <vt:lpstr>楷体_GB2312</vt:lpstr>
      <vt:lpstr>微软雅黑</vt:lpstr>
      <vt:lpstr>Tahoma</vt:lpstr>
      <vt:lpstr>Arial Unicode MS</vt:lpstr>
      <vt:lpstr>Calibri</vt:lpstr>
      <vt:lpstr>Franklin Gothic Book</vt:lpstr>
      <vt:lpstr>主题1</vt:lpstr>
      <vt:lpstr>主题2</vt:lpstr>
      <vt:lpstr>面向对象程序设计(Java)</vt:lpstr>
      <vt:lpstr>课程介绍</vt:lpstr>
      <vt:lpstr>课程介绍</vt:lpstr>
      <vt:lpstr>辅助教学平台</vt:lpstr>
      <vt:lpstr>课程内容</vt:lpstr>
      <vt:lpstr>实验内容</vt:lpstr>
      <vt:lpstr>《成都信息工程大学本科学生课程考核与成绩管理办法》</vt:lpstr>
      <vt:lpstr>PowerPoint 演示文稿</vt:lpstr>
      <vt:lpstr>PowerPoint 演示文稿</vt:lpstr>
      <vt:lpstr>平时成绩占总成绩的30%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王老师</cp:lastModifiedBy>
  <cp:revision>82</cp:revision>
  <dcterms:created xsi:type="dcterms:W3CDTF">2017-09-04T08:53:00Z</dcterms:created>
  <dcterms:modified xsi:type="dcterms:W3CDTF">2025-09-08T00:44:59Z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0D98F82FA8604F7C88AE6D0B471DD88C_12</vt:lpwstr>
  </property>
  <property fmtid="{D5CDD505-2E9C-101B-9397-08002B2CF9AE}" pid="3" name="KSOProductBuildVer">
    <vt:lpwstr>2052-12.1.0.22529</vt:lpwstr>
  </property>
</Properties>
</file>