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15"/>
  </p:notesMasterIdLst>
  <p:handoutMasterIdLst>
    <p:handoutMasterId r:id="rId60"/>
  </p:handoutMasterIdLst>
  <p:sldIdLst>
    <p:sldId id="284" r:id="rId4"/>
    <p:sldId id="323" r:id="rId5"/>
    <p:sldId id="329" r:id="rId6"/>
    <p:sldId id="287" r:id="rId7"/>
    <p:sldId id="262" r:id="rId8"/>
    <p:sldId id="377" r:id="rId9"/>
    <p:sldId id="335" r:id="rId10"/>
    <p:sldId id="374" r:id="rId11"/>
    <p:sldId id="384" r:id="rId12"/>
    <p:sldId id="385" r:id="rId13"/>
    <p:sldId id="288" r:id="rId14"/>
    <p:sldId id="289" r:id="rId16"/>
    <p:sldId id="292" r:id="rId17"/>
    <p:sldId id="386" r:id="rId18"/>
    <p:sldId id="291" r:id="rId19"/>
    <p:sldId id="290" r:id="rId20"/>
    <p:sldId id="294" r:id="rId21"/>
    <p:sldId id="378" r:id="rId22"/>
    <p:sldId id="331" r:id="rId23"/>
    <p:sldId id="332" r:id="rId24"/>
    <p:sldId id="336" r:id="rId25"/>
    <p:sldId id="330" r:id="rId26"/>
    <p:sldId id="375" r:id="rId27"/>
    <p:sldId id="333" r:id="rId28"/>
    <p:sldId id="299" r:id="rId29"/>
    <p:sldId id="334" r:id="rId30"/>
    <p:sldId id="379" r:id="rId31"/>
    <p:sldId id="271" r:id="rId32"/>
    <p:sldId id="380" r:id="rId33"/>
    <p:sldId id="300" r:id="rId34"/>
    <p:sldId id="376" r:id="rId35"/>
    <p:sldId id="273" r:id="rId36"/>
    <p:sldId id="311" r:id="rId37"/>
    <p:sldId id="303" r:id="rId38"/>
    <p:sldId id="304" r:id="rId39"/>
    <p:sldId id="305" r:id="rId40"/>
    <p:sldId id="306" r:id="rId41"/>
    <p:sldId id="337" r:id="rId42"/>
    <p:sldId id="307" r:id="rId43"/>
    <p:sldId id="308" r:id="rId44"/>
    <p:sldId id="381" r:id="rId45"/>
    <p:sldId id="309" r:id="rId46"/>
    <p:sldId id="315" r:id="rId47"/>
    <p:sldId id="316" r:id="rId48"/>
    <p:sldId id="382" r:id="rId49"/>
    <p:sldId id="317" r:id="rId50"/>
    <p:sldId id="318" r:id="rId51"/>
    <p:sldId id="319" r:id="rId52"/>
    <p:sldId id="320" r:id="rId53"/>
    <p:sldId id="327" r:id="rId54"/>
    <p:sldId id="328" r:id="rId55"/>
    <p:sldId id="285" r:id="rId56"/>
    <p:sldId id="322" r:id="rId57"/>
    <p:sldId id="383" r:id="rId58"/>
    <p:sldId id="310" r:id="rId59"/>
  </p:sldIdLst>
  <p:sldSz cx="12192000" cy="6858000"/>
  <p:notesSz cx="6858000" cy="9144000"/>
  <p:custDataLst>
    <p:tags r:id="rId6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" y="1128"/>
      </p:cViewPr>
      <p:guideLst>
        <p:guide orient="horz" pos="215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tags" Target="tags/tag120.xml"/><Relationship Id="rId64" Type="http://schemas.openxmlformats.org/officeDocument/2006/relationships/commentAuthors" Target="commentAuthors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D8990-875A-4302-8389-D48516B095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B9A1-E946-4260-A71B-65E3EE0BEF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动态性主要体现在反射机制上，可以在框架开发、插件系统中发挥作用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FB9A1-E946-4260-A71B-65E3EE0BEF2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E4206D9-5998-4317-BB58-E924A27A7F55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00A8EC9-428C-4AFF-8E5D-12FD80C8819C}" type="slidenum">
              <a:rPr lang="en-US" altLang="zh-CN"/>
            </a:fld>
            <a:endParaRPr lang="en-US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FC8B0-BF63-4F6D-912B-3E8D66918001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D39331-28A8-46B1-9497-4676E162173F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A2952BA6-0D86-46DB-84C0-61BE35FAB043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33457D-7D7E-4CB3-94E6-B776446524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AF06D1-07C9-4344-BD22-7313AD30A9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C56A7-FB36-4FCD-AB74-334C025205C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4C24-71F6-4A8D-BC98-A7A075EE22D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A0D7-6BF3-4322-A8A5-48A1AD8B53F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84E5F-E9D0-448C-879B-227705AEE7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D1F8-5C12-4886-9AF8-DF0C0897AD2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0884-859E-409E-B06C-7AD9EE7D232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783D-9E96-4700-A5EB-9B814CF4EF9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2A78-12C3-42DE-A886-28210F88CBF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E0150C-53B8-4383-AEAD-B194759F62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8B472-EB18-4D63-B634-14228458E15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BB30-17DF-4827-9393-321ACDEA23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7F11-4DA4-4F04-93E9-3F3BB70E7EF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DA6D46-5DB0-41E8-BB82-2B2B6F62376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652719-18EC-4B95-8464-595F9F7EAE3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BEF4CB-DFEF-48E4-8C19-740ED6C2A20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8728B-21B4-4033-B3CC-683970D9D01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EC59F9-8745-4C9C-85B5-D01D7C1E004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7525F0-1CA5-4BF6-BB23-7FC59FEBEFF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80540F-5B5E-4221-B016-624F3E01190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457DB210-6E81-47AE-8D63-974A6CF1F5A6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87F6D-B0AF-42E6-B551-00BE6FF7335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3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51.xml"/><Relationship Id="rId17" Type="http://schemas.openxmlformats.org/officeDocument/2006/relationships/image" Target="../media/image3.png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8.xml"/><Relationship Id="rId17" Type="http://schemas.openxmlformats.org/officeDocument/2006/relationships/image" Target="../media/image3.png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85.xml"/><Relationship Id="rId17" Type="http://schemas.openxmlformats.org/officeDocument/2006/relationships/image" Target="../media/image3.png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tags" Target="../tags/tag6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hyperlink" Target="&#20195;&#30721;/chapter1/&#20363;&#23376;2/Rect.java" TargetMode="Externa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hyperlink" Target="Java&#38754;&#21521;&#23545;&#35937;&#31532;3&#29256;&#20195;&#30721;/chapter1/&#20363;&#23376;3/MainClass.java" TargetMode="External"/><Relationship Id="rId2" Type="http://schemas.openxmlformats.org/officeDocument/2006/relationships/hyperlink" Target="Java&#38754;&#21521;&#23545;&#35937;&#31532;3&#29256;&#20195;&#30721;/chapter1/&#20363;&#23376;3/Rectangle.java" TargetMode="External"/><Relationship Id="rId1" Type="http://schemas.openxmlformats.org/officeDocument/2006/relationships/hyperlink" Target="Java&#38754;&#21521;&#23545;&#35937;&#31532;3&#29256;&#20195;&#30721;/chapter1/&#20363;&#23376;3/Circle.java" TargetMode="Externa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02.xml"/><Relationship Id="rId17" Type="http://schemas.openxmlformats.org/officeDocument/2006/relationships/image" Target="../media/image3.png"/><Relationship Id="rId16" Type="http://schemas.openxmlformats.org/officeDocument/2006/relationships/tags" Target="../tags/tag101.xml"/><Relationship Id="rId15" Type="http://schemas.openxmlformats.org/officeDocument/2006/relationships/tags" Target="../tags/tag100.xml"/><Relationship Id="rId14" Type="http://schemas.openxmlformats.org/officeDocument/2006/relationships/tags" Target="../tags/tag99.xml"/><Relationship Id="rId13" Type="http://schemas.openxmlformats.org/officeDocument/2006/relationships/tags" Target="../tags/tag98.xml"/><Relationship Id="rId12" Type="http://schemas.openxmlformats.org/officeDocument/2006/relationships/tags" Target="../tags/tag97.xml"/><Relationship Id="rId11" Type="http://schemas.openxmlformats.org/officeDocument/2006/relationships/tags" Target="../tags/tag96.xml"/><Relationship Id="rId10" Type="http://schemas.openxmlformats.org/officeDocument/2006/relationships/tags" Target="../tags/tag95.xml"/><Relationship Id="rId1" Type="http://schemas.openxmlformats.org/officeDocument/2006/relationships/tags" Target="../tags/tag8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9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9.xml"/><Relationship Id="rId17" Type="http://schemas.openxmlformats.org/officeDocument/2006/relationships/image" Target="../media/image3.png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3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hyperlink" Target="https://spectrum.ieee.org/top-programming-languages-2024" TargetMode="Externa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www.tiobe.com/tiobe-index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TIOBE 2025 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编程语言排行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2030095"/>
            <a:ext cx="10972800" cy="3665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1.</a:t>
            </a:r>
            <a:r>
              <a:rPr lang="zh-CN" altLang="en-US"/>
              <a:t>2   </a:t>
            </a:r>
            <a:r>
              <a:rPr lang="en-US" altLang="zh-CN"/>
              <a:t>Java</a:t>
            </a:r>
            <a:r>
              <a:rPr lang="zh-CN" altLang="en-US"/>
              <a:t>语言</a:t>
            </a:r>
            <a:r>
              <a:rPr lang="zh-CN" altLang="en-US">
                <a:latin typeface="宋体" panose="02010600030101010101" pitchFamily="2" charset="-122"/>
              </a:rPr>
              <a:t>的</a:t>
            </a:r>
            <a:r>
              <a:rPr lang="zh-CN" altLang="en-US" dirty="0">
                <a:latin typeface="宋体" panose="02010600030101010101" pitchFamily="2" charset="-122"/>
              </a:rPr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简单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>
                <a:latin typeface="宋体" panose="02010600030101010101" pitchFamily="2" charset="-122"/>
              </a:rPr>
              <a:t>要比</a:t>
            </a:r>
            <a:r>
              <a:rPr lang="en-US" altLang="zh-CN" dirty="0"/>
              <a:t>C++</a:t>
            </a:r>
            <a:r>
              <a:rPr lang="zh-CN" altLang="en-US" dirty="0">
                <a:latin typeface="宋体" panose="02010600030101010101" pitchFamily="2" charset="-122"/>
              </a:rPr>
              <a:t>简单，</a:t>
            </a:r>
            <a:r>
              <a:rPr lang="en-US" altLang="zh-CN" dirty="0"/>
              <a:t>C++</a:t>
            </a:r>
            <a:r>
              <a:rPr lang="zh-CN" altLang="en-US" dirty="0">
                <a:latin typeface="宋体" panose="02010600030101010101" pitchFamily="2" charset="-122"/>
              </a:rPr>
              <a:t>中许多容易混淆的概念，被</a:t>
            </a:r>
            <a:r>
              <a:rPr lang="en-US" altLang="zh-CN" dirty="0"/>
              <a:t>Java</a:t>
            </a:r>
            <a:r>
              <a:rPr lang="zh-CN" altLang="en-US" dirty="0">
                <a:latin typeface="宋体" panose="02010600030101010101" pitchFamily="2" charset="-122"/>
              </a:rPr>
              <a:t>弃之不用了。</a:t>
            </a:r>
            <a:endParaRPr lang="en-US" altLang="zh-CN" sz="700" dirty="0">
              <a:latin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面向对象 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 Java</a:t>
            </a:r>
            <a:r>
              <a:rPr lang="zh-CN" altLang="en-US" dirty="0">
                <a:latin typeface="宋体" panose="02010600030101010101" pitchFamily="2" charset="-122"/>
              </a:rPr>
              <a:t>是面向对象的编程语言。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r>
              <a:rPr lang="zh-CN" altLang="en-US" sz="2400" b="1" dirty="0">
                <a:solidFill>
                  <a:srgbClr val="0000FF"/>
                </a:solidFill>
              </a:rPr>
              <a:t>平台无关 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/>
            <a:r>
              <a:rPr lang="zh-CN" altLang="en-US" sz="2000" dirty="0"/>
              <a:t>只要平台提供了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运行环境，</a:t>
            </a:r>
            <a:r>
              <a:rPr lang="en-US" altLang="zh-CN" sz="2000" dirty="0"/>
              <a:t>Java</a:t>
            </a:r>
            <a:r>
              <a:rPr lang="zh-CN" altLang="en-US" sz="2000" dirty="0"/>
              <a:t>编写的软件就能在其上运行。</a:t>
            </a:r>
            <a:endParaRPr lang="en-US" altLang="zh-CN" sz="2000" dirty="0"/>
          </a:p>
          <a:p>
            <a:pPr lvl="1"/>
            <a:r>
              <a:rPr lang="en-CA" altLang="zh-CN" sz="2000" b="1" i="1" dirty="0">
                <a:solidFill>
                  <a:srgbClr val="009900"/>
                </a:solidFill>
              </a:rPr>
              <a:t>Write Once, Run Anywhere!</a:t>
            </a:r>
            <a:endParaRPr lang="en-US" altLang="zh-CN" sz="2000" dirty="0"/>
          </a:p>
          <a:p>
            <a:r>
              <a:rPr lang="zh-CN" altLang="en-US" sz="2400" b="1" dirty="0">
                <a:solidFill>
                  <a:srgbClr val="0000FF"/>
                </a:solidFill>
              </a:rPr>
              <a:t>多线程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动态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lvl="1"/>
            <a:endParaRPr lang="zh-CN" altLang="en-US" sz="2000" dirty="0">
              <a:solidFill>
                <a:srgbClr val="0000FF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zh-CN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0000CC"/>
                </a:solidFill>
              </a:rPr>
              <a:t>也称为：</a:t>
            </a:r>
            <a:r>
              <a:rPr lang="zh-CN" altLang="en-US" b="1">
                <a:solidFill>
                  <a:srgbClr val="0000CC"/>
                </a:solidFill>
              </a:rPr>
              <a:t>可移植性</a:t>
            </a:r>
            <a:r>
              <a:rPr lang="en-US" altLang="zh-CN">
                <a:solidFill>
                  <a:srgbClr val="0000CC"/>
                </a:solidFill>
              </a:rPr>
              <a:t>/</a:t>
            </a:r>
            <a:r>
              <a:rPr lang="zh-CN" altLang="en-US" b="1">
                <a:solidFill>
                  <a:srgbClr val="0000CC"/>
                </a:solidFill>
              </a:rPr>
              <a:t>跨平台性  </a:t>
            </a:r>
            <a:r>
              <a:rPr lang="zh-CN" altLang="en-US">
                <a:solidFill>
                  <a:srgbClr val="0000CC"/>
                </a:solidFill>
              </a:rPr>
              <a:t>等</a:t>
            </a:r>
            <a:endParaRPr lang="en-US" altLang="zh-CN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1．平台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机器指令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/>
              <a:t> </a:t>
            </a:r>
            <a:r>
              <a:rPr lang="zh-CN" altLang="zh-CN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平台</a:t>
            </a:r>
            <a:r>
              <a:rPr lang="zh-CN" altLang="zh-CN"/>
              <a:t>是由</a:t>
            </a:r>
            <a:r>
              <a:rPr lang="zh-CN" altLang="zh-CN" b="1">
                <a:solidFill>
                  <a:srgbClr val="C00000"/>
                </a:solidFill>
              </a:rPr>
              <a:t>操作系统</a:t>
            </a:r>
            <a:r>
              <a:rPr lang="en-US" altLang="zh-CN" b="1">
                <a:solidFill>
                  <a:srgbClr val="C00000"/>
                </a:solidFill>
              </a:rPr>
              <a:t>(OS)</a:t>
            </a:r>
            <a:r>
              <a:rPr lang="zh-CN" altLang="zh-CN" b="1"/>
              <a:t>和</a:t>
            </a:r>
            <a:r>
              <a:rPr lang="zh-CN" altLang="zh-CN" b="1">
                <a:solidFill>
                  <a:srgbClr val="C00000"/>
                </a:solidFill>
              </a:rPr>
              <a:t>处理器</a:t>
            </a:r>
            <a:r>
              <a:rPr lang="en-US" altLang="zh-CN" b="1">
                <a:solidFill>
                  <a:srgbClr val="C00000"/>
                </a:solidFill>
              </a:rPr>
              <a:t>(CPU)</a:t>
            </a:r>
            <a:r>
              <a:rPr lang="zh-CN" altLang="zh-CN" b="1"/>
              <a:t>所构成</a:t>
            </a:r>
            <a:r>
              <a:rPr lang="zh-CN" altLang="zh-CN"/>
              <a:t>。</a:t>
            </a:r>
            <a:endParaRPr lang="en-US" altLang="zh-CN"/>
          </a:p>
          <a:p>
            <a:pPr lvl="1">
              <a:spcBef>
                <a:spcPts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每个平台都会形成自己独特的机器指令，所谓平台的机器指令就是可以被该平台直接识别、执行的一种由0、1组成的序列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代码。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与平台无关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是指软件的运行不因操作系统、处理器的变化和发生无法运行或出现运行错误。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C08FB1-F2DD-42C9-9793-56EF76B9C8D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825" y="122238"/>
            <a:ext cx="7369175" cy="1020746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285860"/>
            <a:ext cx="8169275" cy="48323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程序依赖平台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6965157" y="1699746"/>
            <a:ext cx="2856865" cy="39878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Source Code (</a:t>
            </a:r>
            <a:r>
              <a:rPr kumimoji="1" lang="zh-CN" altLang="zh-TW" sz="200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源代码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, </a:t>
            </a:r>
            <a:r>
              <a:rPr kumimoji="1" lang="en-US" altLang="zh-TW" sz="2000" i="1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t.c</a:t>
            </a:r>
            <a:r>
              <a: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</a:t>
            </a:r>
            <a:endParaRPr kumimoji="1" lang="en-US" altLang="zh-TW" sz="20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327140" y="2886075"/>
            <a:ext cx="4192905" cy="726440"/>
            <a:chOff x="9964" y="4545"/>
            <a:chExt cx="6603" cy="1144"/>
          </a:xfrm>
        </p:grpSpPr>
        <p:sp>
          <p:nvSpPr>
            <p:cNvPr id="1032" name="Text Box 6"/>
            <p:cNvSpPr txBox="1">
              <a:spLocks noChangeArrowheads="1"/>
            </p:cNvSpPr>
            <p:nvPr/>
          </p:nvSpPr>
          <p:spPr bwMode="auto">
            <a:xfrm>
              <a:off x="9964" y="5061"/>
              <a:ext cx="6603" cy="62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Object Code (</a:t>
              </a:r>
              <a:r>
                <a: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目标</a:t>
              </a:r>
              <a:r>
                <a:rPr kumimoji="1" lang="zh-CN" altLang="zh-TW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代码</a:t>
              </a:r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, </a:t>
              </a:r>
              <a:r>
                <a:rPr kumimoji="1" lang="en-US" altLang="zh-TW" sz="2000" i="1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t.obj</a:t>
              </a:r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)</a:t>
              </a:r>
              <a:endPara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 flipH="1">
              <a:off x="13253" y="4545"/>
              <a:ext cx="0" cy="4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782945" y="4494530"/>
            <a:ext cx="5220970" cy="662305"/>
            <a:chOff x="9107" y="7078"/>
            <a:chExt cx="8222" cy="1043"/>
          </a:xfrm>
        </p:grpSpPr>
        <p:sp>
          <p:nvSpPr>
            <p:cNvPr id="1035" name="Text Box 9"/>
            <p:cNvSpPr txBox="1">
              <a:spLocks noChangeArrowheads="1"/>
            </p:cNvSpPr>
            <p:nvPr/>
          </p:nvSpPr>
          <p:spPr bwMode="auto">
            <a:xfrm>
              <a:off x="9107" y="7493"/>
              <a:ext cx="8222" cy="62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Executable Code (</a:t>
              </a:r>
              <a:r>
                <a: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可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执</a:t>
              </a:r>
              <a:r>
                <a: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行程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序或库</a:t>
              </a:r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, </a:t>
              </a:r>
              <a:r>
                <a:rPr kumimoji="1" lang="en-US" altLang="zh-TW" sz="2000" i="1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t.exe</a:t>
              </a:r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 or</a:t>
              </a:r>
              <a:r>
                <a:rPr kumimoji="1" lang="en-US" altLang="zh-TW" sz="2000" i="1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 </a:t>
              </a:r>
              <a:r>
                <a:rPr kumimoji="1" lang="en-US" altLang="zh-TW" sz="2000" i="1" dirty="0" err="1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t.so</a:t>
              </a:r>
              <a:r>
                <a:rPr kumimoji="1" lang="en-US" altLang="zh-TW" sz="2000" dirty="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rPr>
                <a:t>)</a:t>
              </a:r>
              <a:endParaRPr kumimoji="1" lang="en-US" altLang="zh-TW" sz="20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13254" y="7078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881620" y="5182235"/>
            <a:ext cx="2282190" cy="1189990"/>
            <a:chOff x="12412" y="8161"/>
            <a:chExt cx="3594" cy="1874"/>
          </a:xfrm>
        </p:grpSpPr>
        <p:sp>
          <p:nvSpPr>
            <p:cNvPr id="1042" name="Line 16"/>
            <p:cNvSpPr>
              <a:spLocks noChangeShapeType="1"/>
            </p:cNvSpPr>
            <p:nvPr/>
          </p:nvSpPr>
          <p:spPr bwMode="auto">
            <a:xfrm>
              <a:off x="13242" y="8161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" name="Group 17"/>
            <p:cNvGrpSpPr/>
            <p:nvPr/>
          </p:nvGrpSpPr>
          <p:grpSpPr bwMode="auto">
            <a:xfrm>
              <a:off x="12412" y="8609"/>
              <a:ext cx="3595" cy="1427"/>
              <a:chOff x="2996" y="3456"/>
              <a:chExt cx="1438" cy="611"/>
            </a:xfrm>
          </p:grpSpPr>
          <p:graphicFrame>
            <p:nvGraphicFramePr>
              <p:cNvPr id="1026" name="Object 18"/>
              <p:cNvGraphicFramePr>
                <a:graphicFrameLocks noChangeAspect="1"/>
              </p:cNvGraphicFramePr>
              <p:nvPr/>
            </p:nvGraphicFramePr>
            <p:xfrm>
              <a:off x="2996" y="3456"/>
              <a:ext cx="672" cy="6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CorelDRAW" r:id="rId1" imgW="4470400" imgH="4064000" progId="CorelDraw.Graphic.9">
                      <p:embed/>
                    </p:oleObj>
                  </mc:Choice>
                  <mc:Fallback>
                    <p:oleObj name="CorelDRAW" r:id="rId1" imgW="4470400" imgH="4064000" progId="CorelDraw.Graphic.9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6" y="3456"/>
                            <a:ext cx="672" cy="6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0" name="Text Box 19"/>
              <p:cNvSpPr txBox="1">
                <a:spLocks noChangeArrowheads="1"/>
              </p:cNvSpPr>
              <p:nvPr/>
            </p:nvSpPr>
            <p:spPr bwMode="auto">
              <a:xfrm>
                <a:off x="3679" y="3636"/>
                <a:ext cx="755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200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Computer</a:t>
                </a:r>
                <a:endParaRPr kumimoji="1" lang="en-US" altLang="zh-TW" sz="2000"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698740" y="2099945"/>
            <a:ext cx="3342640" cy="763270"/>
            <a:chOff x="12124" y="3307"/>
            <a:chExt cx="5264" cy="1202"/>
          </a:xfrm>
        </p:grpSpPr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13253" y="3307"/>
              <a:ext cx="0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20"/>
            <p:cNvGrpSpPr/>
            <p:nvPr/>
          </p:nvGrpSpPr>
          <p:grpSpPr bwMode="auto">
            <a:xfrm>
              <a:off x="12124" y="3783"/>
              <a:ext cx="5265" cy="726"/>
              <a:chOff x="2896" y="1590"/>
              <a:chExt cx="2106" cy="311"/>
            </a:xfrm>
          </p:grpSpPr>
          <p:sp>
            <p:nvSpPr>
              <p:cNvPr id="1048" name="Text Box 21"/>
              <p:cNvSpPr txBox="1">
                <a:spLocks noChangeArrowheads="1"/>
              </p:cNvSpPr>
              <p:nvPr/>
            </p:nvSpPr>
            <p:spPr bwMode="auto">
              <a:xfrm>
                <a:off x="2896" y="1590"/>
                <a:ext cx="840" cy="311"/>
              </a:xfrm>
              <a:prstGeom prst="rect">
                <a:avLst/>
              </a:prstGeom>
              <a:solidFill>
                <a:srgbClr val="1A6818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Compiler</a:t>
                </a:r>
                <a:endParaRPr kumimoji="1" lang="en-US" altLang="zh-TW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9" name="Text Box 22"/>
              <p:cNvSpPr txBox="1">
                <a:spLocks noChangeArrowheads="1"/>
              </p:cNvSpPr>
              <p:nvPr/>
            </p:nvSpPr>
            <p:spPr bwMode="auto">
              <a:xfrm>
                <a:off x="3739" y="1604"/>
                <a:ext cx="1263" cy="26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000" b="1" dirty="0">
                    <a:solidFill>
                      <a:srgbClr val="FD234D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(</a:t>
                </a:r>
                <a:r>
                  <a:rPr kumimoji="1" lang="zh-CN" altLang="en-US" sz="2000" b="1" dirty="0">
                    <a:solidFill>
                      <a:srgbClr val="FD234D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编译</a:t>
                </a:r>
                <a:r>
                  <a:rPr kumimoji="1" lang="en-US" altLang="zh-TW" sz="2000" b="1" dirty="0">
                    <a:solidFill>
                      <a:srgbClr val="FD234D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Compiling)</a:t>
                </a:r>
                <a:endParaRPr kumimoji="1" lang="en-US" altLang="zh-TW" sz="2000" b="1" dirty="0">
                  <a:solidFill>
                    <a:srgbClr val="FD234D"/>
                  </a:solidFill>
                  <a:latin typeface="Times New Roman" panose="02020603050405020304" pitchFamily="18" charset="0"/>
                  <a:ea typeface="PMingLiU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5828665" y="3622040"/>
            <a:ext cx="5229225" cy="967740"/>
            <a:chOff x="9179" y="5704"/>
            <a:chExt cx="8235" cy="1524"/>
          </a:xfrm>
        </p:grpSpPr>
        <p:sp>
          <p:nvSpPr>
            <p:cNvPr id="1033" name="Text Box 7"/>
            <p:cNvSpPr txBox="1">
              <a:spLocks noChangeArrowheads="1"/>
            </p:cNvSpPr>
            <p:nvPr/>
          </p:nvSpPr>
          <p:spPr bwMode="auto">
            <a:xfrm>
              <a:off x="9179" y="5743"/>
              <a:ext cx="3088" cy="62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/>
              <a:r>
                <a: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其他的</a:t>
              </a:r>
              <a:r>
                <a:rPr kumimoji="1" lang="zh-CN" altLang="zh-TW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目标</a:t>
              </a:r>
              <a:r>
                <a: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程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rPr>
                <a:t>序</a:t>
              </a:r>
              <a:endParaRPr kumimoji="1" lang="zh-TW" altLang="en-US" sz="2000" dirty="0"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1524" y="5704"/>
              <a:ext cx="5890" cy="1524"/>
              <a:chOff x="11524" y="5704"/>
              <a:chExt cx="5890" cy="1524"/>
            </a:xfrm>
          </p:grpSpPr>
          <p:sp>
            <p:nvSpPr>
              <p:cNvPr id="1034" name="Text Box 8"/>
              <p:cNvSpPr txBox="1">
                <a:spLocks noChangeArrowheads="1"/>
              </p:cNvSpPr>
              <p:nvPr/>
            </p:nvSpPr>
            <p:spPr bwMode="auto">
              <a:xfrm>
                <a:off x="14462" y="5751"/>
                <a:ext cx="2953" cy="6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en-US" altLang="zh-TW" sz="2000" dirty="0"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rPr>
                  <a:t>(Library)</a:t>
                </a:r>
                <a:r>
                  <a:rPr kumimoji="1" lang="zh-TW" altLang="en-US" sz="2000" dirty="0">
                    <a:latin typeface="Times New Roman" panose="02020603050405020304" pitchFamily="18" charset="0"/>
                    <a:ea typeface="楷体_GB2312" panose="02010609030101010101" charset="-122"/>
                    <a:cs typeface="Times New Roman" panose="02020603050405020304" pitchFamily="18" charset="0"/>
                  </a:rPr>
                  <a:t>函</a:t>
                </a:r>
                <a:r>
                  <a:rPr kumimoji="1" lang="zh-CN" altLang="en-US" sz="2000" dirty="0">
                    <a:latin typeface="Times New Roman" panose="02020603050405020304" pitchFamily="18" charset="0"/>
                    <a:ea typeface="楷体_GB2312" panose="02010609030101010101" charset="-122"/>
                    <a:cs typeface="Times New Roman" panose="02020603050405020304" pitchFamily="18" charset="0"/>
                  </a:rPr>
                  <a:t>数库</a:t>
                </a:r>
                <a:endParaRPr kumimoji="1" lang="zh-TW" altLang="en-US" sz="2000" dirty="0">
                  <a:latin typeface="Times New Roman" panose="02020603050405020304" pitchFamily="18" charset="0"/>
                  <a:ea typeface="楷体_GB2312" panose="0201060903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8" name="Line 12"/>
              <p:cNvSpPr>
                <a:spLocks noChangeShapeType="1"/>
              </p:cNvSpPr>
              <p:nvPr/>
            </p:nvSpPr>
            <p:spPr bwMode="auto">
              <a:xfrm>
                <a:off x="13253" y="5704"/>
                <a:ext cx="0" cy="58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9" name="Line 13"/>
              <p:cNvSpPr>
                <a:spLocks noChangeShapeType="1"/>
              </p:cNvSpPr>
              <p:nvPr/>
            </p:nvSpPr>
            <p:spPr bwMode="auto">
              <a:xfrm>
                <a:off x="11524" y="6294"/>
                <a:ext cx="840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0" name="Line 14"/>
              <p:cNvSpPr>
                <a:spLocks noChangeShapeType="1"/>
              </p:cNvSpPr>
              <p:nvPr/>
            </p:nvSpPr>
            <p:spPr bwMode="auto">
              <a:xfrm flipH="1">
                <a:off x="14164" y="6337"/>
                <a:ext cx="635" cy="29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</p:spPr>
            <p:txBody>
              <a:bodyPr wrap="none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" name="Group 23"/>
              <p:cNvGrpSpPr/>
              <p:nvPr/>
            </p:nvGrpSpPr>
            <p:grpSpPr bwMode="auto">
              <a:xfrm>
                <a:off x="12459" y="6308"/>
                <a:ext cx="4260" cy="920"/>
                <a:chOff x="3014" y="2598"/>
                <a:chExt cx="1704" cy="394"/>
              </a:xfrm>
            </p:grpSpPr>
            <p:sp>
              <p:nvSpPr>
                <p:cNvPr id="104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014" y="2598"/>
                  <a:ext cx="627" cy="311"/>
                </a:xfrm>
                <a:prstGeom prst="rect">
                  <a:avLst/>
                </a:prstGeom>
                <a:solidFill>
                  <a:srgbClr val="1A6818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2400" dirty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PMingLiU" pitchFamily="18" charset="-120"/>
                      <a:cs typeface="Times New Roman" panose="02020603050405020304" pitchFamily="18" charset="0"/>
                    </a:rPr>
                    <a:t>Linker</a:t>
                  </a:r>
                  <a:endParaRPr kumimoji="1" lang="en-US" altLang="zh-TW" sz="24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4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33" y="2723"/>
                  <a:ext cx="1085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kumimoji="1" lang="en-US" altLang="zh-TW" sz="2000" b="1" dirty="0">
                      <a:solidFill>
                        <a:srgbClr val="FD234D"/>
                      </a:solidFill>
                      <a:latin typeface="Times New Roman" panose="02020603050405020304" pitchFamily="18" charset="0"/>
                      <a:ea typeface="PMingLiU" pitchFamily="18" charset="-120"/>
                      <a:cs typeface="Times New Roman" panose="02020603050405020304" pitchFamily="18" charset="0"/>
                    </a:rPr>
                    <a:t>(</a:t>
                  </a:r>
                  <a:r>
                    <a:rPr kumimoji="1" lang="zh-CN" altLang="en-US" sz="2000" b="1" dirty="0">
                      <a:solidFill>
                        <a:srgbClr val="FD234D"/>
                      </a:solidFill>
                      <a:latin typeface="Times New Roman" panose="02020603050405020304" pitchFamily="18" charset="0"/>
                      <a:ea typeface="PMingLiU" pitchFamily="18" charset="-120"/>
                      <a:cs typeface="Times New Roman" panose="02020603050405020304" pitchFamily="18" charset="0"/>
                    </a:rPr>
                    <a:t>连接</a:t>
                  </a:r>
                  <a:r>
                    <a:rPr kumimoji="1" lang="en-US" altLang="zh-TW" sz="2000" b="1" dirty="0">
                      <a:solidFill>
                        <a:srgbClr val="FD234D"/>
                      </a:solidFill>
                      <a:latin typeface="Times New Roman" panose="02020603050405020304" pitchFamily="18" charset="0"/>
                      <a:ea typeface="PMingLiU" pitchFamily="18" charset="-120"/>
                      <a:cs typeface="Times New Roman" panose="02020603050405020304" pitchFamily="18" charset="0"/>
                    </a:rPr>
                    <a:t>Linking)</a:t>
                  </a:r>
                  <a:endParaRPr kumimoji="1" lang="en-US" altLang="zh-TW" sz="2000" b="1" dirty="0">
                    <a:solidFill>
                      <a:srgbClr val="FD234D"/>
                    </a:solidFill>
                    <a:latin typeface="Times New Roman" panose="02020603050405020304" pitchFamily="18" charset="0"/>
                    <a:ea typeface="PMingLiU" pitchFamily="18" charset="-12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7" name="TextBox 26"/>
          <p:cNvSpPr txBox="1"/>
          <p:nvPr/>
        </p:nvSpPr>
        <p:spPr>
          <a:xfrm>
            <a:off x="623570" y="1960880"/>
            <a:ext cx="4323080" cy="13220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针对当前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源程序所在的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特定平台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对其源文件进行编译、连接，生成机器指令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，即：根据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当前平台的机器指令生成</a:t>
            </a: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执行文件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(.exe</a:t>
            </a:r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525" y="3717290"/>
            <a:ext cx="2910840" cy="25533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lvl="0" algn="just">
              <a:buClrTx/>
              <a:buSzTx/>
              <a:buFontTx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在Linux系统中，大多数可执行文件都使用了一种叫做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（Executable and Linkable Format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的文件格式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 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ELF文件格式具有可扩展性，可用于存储可执行文件、共享库、目标文件等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28035" y="3717290"/>
            <a:ext cx="1937385" cy="25533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pPr lvl="0" algn="just">
              <a:buClrTx/>
              <a:buSzTx/>
              <a:buFontTx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是目前Windows平台上主流的可执行文件格式，包括常见的可执行程序EXE文件、动态链接库DLL文件等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" grpId="0" bldLvl="0" animBg="1"/>
      <p:bldP spid="1031" grpId="1" animBg="1"/>
      <p:bldP spid="27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62340" y="6248400"/>
            <a:ext cx="2844800" cy="457200"/>
          </a:xfrm>
          <a:noFill/>
        </p:spPr>
        <p:txBody>
          <a:bodyPr/>
          <a:lstStyle/>
          <a:p>
            <a:fld id="{65C08FB1-F2DD-42C9-9793-56EF76B9C8DF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2155825" y="122238"/>
            <a:ext cx="7369175" cy="1020746"/>
          </a:xfrm>
        </p:spPr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5915" y="1268730"/>
            <a:ext cx="4345305" cy="799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2．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程序依赖平台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816735" y="4293235"/>
            <a:ext cx="1367790" cy="74041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4368165" y="4293235"/>
            <a:ext cx="1367790" cy="74041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2</a:t>
            </a:r>
            <a:r>
              <a:rPr lang="zh-CN" altLang="en-US"/>
              <a:t>、</a:t>
            </a:r>
            <a:r>
              <a:rPr lang="zh-CN" altLang="en-US"/>
              <a:t>编译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6456045" y="4293235"/>
            <a:ext cx="1367790" cy="74041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r>
              <a:rPr lang="zh-CN" altLang="en-US"/>
              <a:t>、</a:t>
            </a:r>
            <a:r>
              <a:rPr lang="zh-CN" altLang="en-US"/>
              <a:t>汇编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9088120" y="4293235"/>
            <a:ext cx="1367790" cy="74041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4</a:t>
            </a:r>
            <a:r>
              <a:rPr lang="zh-CN" altLang="en-US"/>
              <a:t>、</a:t>
            </a:r>
            <a:r>
              <a:rPr lang="zh-CN" altLang="en-US"/>
              <a:t>链接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672590" y="5157470"/>
            <a:ext cx="1552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展开头文件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宏</a:t>
            </a:r>
            <a:r>
              <a:rPr lang="zh-CN" altLang="en-US" sz="1600"/>
              <a:t>展开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条件</a:t>
            </a:r>
            <a:r>
              <a:rPr lang="zh-CN" altLang="en-US" sz="1600"/>
              <a:t>编译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删除</a:t>
            </a:r>
            <a:r>
              <a:rPr lang="zh-CN" altLang="en-US" sz="1600"/>
              <a:t>注释</a:t>
            </a:r>
            <a:endParaRPr lang="zh-CN" altLang="en-US" sz="1600"/>
          </a:p>
        </p:txBody>
      </p:sp>
      <p:sp>
        <p:nvSpPr>
          <p:cNvPr id="19" name="文本框 18"/>
          <p:cNvSpPr txBox="1"/>
          <p:nvPr/>
        </p:nvSpPr>
        <p:spPr>
          <a:xfrm>
            <a:off x="4276090" y="5157470"/>
            <a:ext cx="1552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词法分析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语法分析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语义分析</a:t>
            </a:r>
            <a:endParaRPr lang="zh-CN" altLang="en-US" sz="1600"/>
          </a:p>
        </p:txBody>
      </p:sp>
      <p:grpSp>
        <p:nvGrpSpPr>
          <p:cNvPr id="24" name="组合 23"/>
          <p:cNvGrpSpPr/>
          <p:nvPr/>
        </p:nvGrpSpPr>
        <p:grpSpPr>
          <a:xfrm>
            <a:off x="839470" y="2277110"/>
            <a:ext cx="927100" cy="1673225"/>
            <a:chOff x="1096" y="3132"/>
            <a:chExt cx="1460" cy="2635"/>
          </a:xfrm>
        </p:grpSpPr>
        <p:pic>
          <p:nvPicPr>
            <p:cNvPr id="22" name="图片 21" descr="文件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96" y="3132"/>
              <a:ext cx="1440" cy="1440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1096" y="4606"/>
              <a:ext cx="146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.c</a:t>
              </a:r>
              <a:r>
                <a:rPr lang="zh-CN" altLang="en-US"/>
                <a:t>文件</a:t>
              </a:r>
              <a:endParaRPr lang="zh-CN" altLang="en-US"/>
            </a:p>
            <a:p>
              <a:pPr algn="ctr"/>
              <a:endParaRPr lang="zh-CN" altLang="en-US" sz="1200" b="1"/>
            </a:p>
            <a:p>
              <a:pPr algn="ctr"/>
              <a:r>
                <a:rPr lang="zh-CN" altLang="en-US" sz="1200" b="1"/>
                <a:t>源文件</a:t>
              </a:r>
              <a:endParaRPr lang="zh-CN" altLang="en-US" sz="1200" b="1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221355" y="2277110"/>
            <a:ext cx="1460500" cy="1858010"/>
            <a:chOff x="764" y="3132"/>
            <a:chExt cx="2300" cy="2926"/>
          </a:xfrm>
        </p:grpSpPr>
        <p:pic>
          <p:nvPicPr>
            <p:cNvPr id="28" name="图片 27" descr="文件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96" y="3132"/>
              <a:ext cx="1440" cy="1440"/>
            </a:xfrm>
            <a:prstGeom prst="rect">
              <a:avLst/>
            </a:prstGeom>
          </p:spPr>
        </p:pic>
        <p:sp>
          <p:nvSpPr>
            <p:cNvPr id="29" name="文本框 28"/>
            <p:cNvSpPr txBox="1"/>
            <p:nvPr/>
          </p:nvSpPr>
          <p:spPr>
            <a:xfrm>
              <a:off x="764" y="4606"/>
              <a:ext cx="2300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.i</a:t>
              </a:r>
              <a:r>
                <a:rPr lang="zh-CN" altLang="en-US"/>
                <a:t>文件</a:t>
              </a:r>
              <a:endParaRPr lang="zh-CN" altLang="en-US"/>
            </a:p>
            <a:p>
              <a:pPr algn="ctr"/>
              <a:endParaRPr lang="zh-CN" altLang="en-US" sz="1200" b="1"/>
            </a:p>
            <a:p>
              <a:pPr algn="ctr"/>
              <a:r>
                <a:rPr lang="zh-CN" altLang="en-US" sz="1200" b="1"/>
                <a:t>预处理后的</a:t>
              </a:r>
              <a:endParaRPr lang="zh-CN" altLang="en-US" sz="1200" b="1"/>
            </a:p>
            <a:p>
              <a:pPr algn="ctr"/>
              <a:r>
                <a:rPr lang="zh-CN" altLang="en-US" sz="1200" b="1"/>
                <a:t>源文件</a:t>
              </a:r>
              <a:endParaRPr lang="zh-CN" altLang="en-US" sz="1200" b="1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65750" y="2277110"/>
            <a:ext cx="1460500" cy="1673225"/>
            <a:chOff x="764" y="3132"/>
            <a:chExt cx="2300" cy="2635"/>
          </a:xfrm>
        </p:grpSpPr>
        <p:pic>
          <p:nvPicPr>
            <p:cNvPr id="32" name="图片 31" descr="文件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96" y="3132"/>
              <a:ext cx="1440" cy="1440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764" y="4606"/>
              <a:ext cx="230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.s</a:t>
              </a:r>
              <a:r>
                <a:rPr lang="zh-CN" altLang="en-US"/>
                <a:t>文件</a:t>
              </a:r>
              <a:endParaRPr lang="zh-CN" altLang="en-US"/>
            </a:p>
            <a:p>
              <a:pPr algn="ctr"/>
              <a:endParaRPr lang="zh-CN" altLang="en-US" sz="1200" b="1"/>
            </a:p>
            <a:p>
              <a:pPr algn="ctr"/>
              <a:r>
                <a:rPr lang="zh-CN" altLang="en-US" sz="1200" b="1"/>
                <a:t>汇编</a:t>
              </a:r>
              <a:r>
                <a:rPr lang="zh-CN" altLang="en-US" sz="1200" b="1"/>
                <a:t>文件</a:t>
              </a:r>
              <a:endParaRPr lang="zh-CN" altLang="en-US" sz="1200" b="1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20965" y="2277110"/>
            <a:ext cx="1460500" cy="1673225"/>
            <a:chOff x="764" y="3132"/>
            <a:chExt cx="2300" cy="2635"/>
          </a:xfrm>
        </p:grpSpPr>
        <p:pic>
          <p:nvPicPr>
            <p:cNvPr id="35" name="图片 34" descr="文件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96" y="3132"/>
              <a:ext cx="1440" cy="1440"/>
            </a:xfrm>
            <a:prstGeom prst="rect">
              <a:avLst/>
            </a:prstGeom>
          </p:spPr>
        </p:pic>
        <p:sp>
          <p:nvSpPr>
            <p:cNvPr id="36" name="文本框 35"/>
            <p:cNvSpPr txBox="1"/>
            <p:nvPr/>
          </p:nvSpPr>
          <p:spPr>
            <a:xfrm>
              <a:off x="764" y="4606"/>
              <a:ext cx="2300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.o/.obj</a:t>
              </a:r>
              <a:r>
                <a:rPr lang="zh-CN" altLang="en-US"/>
                <a:t>文件</a:t>
              </a:r>
              <a:endParaRPr lang="zh-CN" altLang="en-US"/>
            </a:p>
            <a:p>
              <a:pPr algn="ctr"/>
              <a:endParaRPr lang="zh-CN" altLang="en-US" sz="1200" b="1"/>
            </a:p>
            <a:p>
              <a:pPr algn="ctr"/>
              <a:r>
                <a:rPr lang="zh-CN" altLang="en-US" sz="1200" b="1"/>
                <a:t>预处理后的源文件</a:t>
              </a:r>
              <a:endParaRPr lang="zh-CN" altLang="en-US" sz="1200" b="1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10455910" y="2277110"/>
            <a:ext cx="1534795" cy="1673225"/>
            <a:chOff x="599" y="3132"/>
            <a:chExt cx="2417" cy="2635"/>
          </a:xfrm>
        </p:grpSpPr>
        <p:pic>
          <p:nvPicPr>
            <p:cNvPr id="38" name="图片 37" descr="文件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096" y="3132"/>
              <a:ext cx="1440" cy="1440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99" y="4606"/>
              <a:ext cx="2417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.out/.exe</a:t>
              </a:r>
              <a:r>
                <a:rPr lang="zh-CN" altLang="en-US"/>
                <a:t>文件</a:t>
              </a:r>
              <a:endParaRPr lang="zh-CN" altLang="en-US"/>
            </a:p>
            <a:p>
              <a:pPr algn="ctr"/>
              <a:endParaRPr lang="zh-CN" altLang="en-US" sz="1200" b="1"/>
            </a:p>
            <a:p>
              <a:pPr algn="ctr"/>
              <a:r>
                <a:rPr lang="zh-CN" altLang="en-US" sz="1200" b="1"/>
                <a:t>可执行</a:t>
              </a:r>
              <a:r>
                <a:rPr lang="zh-CN" altLang="en-US" sz="1200" b="1"/>
                <a:t>文件</a:t>
              </a:r>
              <a:endParaRPr lang="zh-CN" altLang="en-US" sz="1200" b="1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6360160" y="5157470"/>
            <a:ext cx="1552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逐条翻译成</a:t>
            </a:r>
            <a:r>
              <a:rPr lang="zh-CN" altLang="en-US" sz="1600"/>
              <a:t>机器码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打包成目标</a:t>
            </a:r>
            <a:r>
              <a:rPr lang="zh-CN" altLang="en-US" sz="1600"/>
              <a:t>文件</a:t>
            </a:r>
            <a:endParaRPr lang="zh-CN" altLang="en-US" sz="1600"/>
          </a:p>
        </p:txBody>
      </p:sp>
      <p:sp>
        <p:nvSpPr>
          <p:cNvPr id="41" name="文本框 40"/>
          <p:cNvSpPr txBox="1"/>
          <p:nvPr/>
        </p:nvSpPr>
        <p:spPr>
          <a:xfrm>
            <a:off x="9000490" y="5157470"/>
            <a:ext cx="155257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找到依赖的所有库</a:t>
            </a:r>
            <a:r>
              <a:rPr lang="zh-CN" altLang="en-US" sz="1600"/>
              <a:t>文件</a:t>
            </a:r>
            <a:endParaRPr lang="zh-CN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链接到目标文件</a:t>
            </a:r>
            <a:r>
              <a:rPr lang="zh-CN" altLang="en-US" sz="1600"/>
              <a:t>中</a:t>
            </a:r>
            <a:endParaRPr lang="zh-CN" altLang="en-US" sz="1600"/>
          </a:p>
        </p:txBody>
      </p:sp>
      <p:sp>
        <p:nvSpPr>
          <p:cNvPr id="43" name="圆角矩形标注 42"/>
          <p:cNvSpPr/>
          <p:nvPr/>
        </p:nvSpPr>
        <p:spPr>
          <a:xfrm>
            <a:off x="6531610" y="2060575"/>
            <a:ext cx="1359535" cy="1149350"/>
          </a:xfrm>
          <a:prstGeom prst="wedgeRoundRectCallout">
            <a:avLst>
              <a:gd name="adj1" fmla="val -51821"/>
              <a:gd name="adj2" fmla="val 84450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solidFill>
                  <a:schemeClr val="tx1"/>
                </a:solidFill>
                <a:latin typeface="quote-cjk-patch"/>
                <a:ea typeface="quote-cjk-patch"/>
                <a:sym typeface="+mn-ea"/>
              </a:rPr>
              <a:t>一种低级、人类可读的机器指令助记符语言</a:t>
            </a:r>
            <a:endParaRPr lang="zh-CN" altLang="en-US" sz="1600" b="0" i="0">
              <a:solidFill>
                <a:schemeClr val="tx1"/>
              </a:solidFill>
              <a:latin typeface="quote-cjk-patch"/>
              <a:ea typeface="quote-cjk-patch"/>
            </a:endParaRPr>
          </a:p>
        </p:txBody>
      </p:sp>
      <p:sp>
        <p:nvSpPr>
          <p:cNvPr id="44" name="右箭头 43"/>
          <p:cNvSpPr/>
          <p:nvPr/>
        </p:nvSpPr>
        <p:spPr>
          <a:xfrm rot="3240000">
            <a:off x="157226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右箭头 44"/>
          <p:cNvSpPr/>
          <p:nvPr/>
        </p:nvSpPr>
        <p:spPr>
          <a:xfrm rot="18360000" flipV="1">
            <a:off x="250825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3240000">
            <a:off x="416433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18360000" flipV="1">
            <a:off x="510032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3240000">
            <a:off x="6227445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18360000" flipV="1">
            <a:off x="7163435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 rot="3240000">
            <a:off x="891667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右箭头 52"/>
          <p:cNvSpPr/>
          <p:nvPr/>
        </p:nvSpPr>
        <p:spPr>
          <a:xfrm rot="18360000" flipV="1">
            <a:off x="9852660" y="3717925"/>
            <a:ext cx="864235" cy="29337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的平台无关性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2．</a:t>
            </a: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程序依赖平台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81356" y="3933057"/>
            <a:ext cx="5609524" cy="209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14216" y="2228671"/>
            <a:ext cx="7743804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不能保证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源程序所产生的可执行文件在所有的平台上都能正确的被运行，其原因是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不同平台可能具有不同的机器指令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Java</a:t>
            </a:r>
            <a:r>
              <a:rPr lang="zh-CN" altLang="en-US" dirty="0">
                <a:solidFill>
                  <a:srgbClr val="002060"/>
                </a:solidFill>
              </a:rPr>
              <a:t>的平台无关性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7408" y="1628775"/>
            <a:ext cx="9649072" cy="45021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3</a:t>
            </a:r>
            <a:r>
              <a:rPr lang="zh-CN" altLang="en-US" dirty="0">
                <a:latin typeface="宋体" panose="02010600030101010101" pitchFamily="2" charset="-122"/>
              </a:rPr>
              <a:t>．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虚拟机与字节码 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在平台之上提供一个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运行环境：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4170" lvl="1" indent="0" algn="ctr">
              <a:buNone/>
            </a:pP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</a:t>
            </a:r>
            <a:r>
              <a:rPr lang="en-US" altLang="zh-CN" dirty="0">
                <a:latin typeface="+mj-lt"/>
              </a:rPr>
              <a:t>ava 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R</a:t>
            </a:r>
            <a:r>
              <a:rPr lang="en-US" altLang="zh-CN" dirty="0">
                <a:latin typeface="+mj-lt"/>
              </a:rPr>
              <a:t>untime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E</a:t>
            </a:r>
            <a:r>
              <a:rPr lang="en-US" altLang="zh-CN" dirty="0" err="1">
                <a:latin typeface="+mj-lt"/>
              </a:rPr>
              <a:t>nvironment，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JRE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344170" lvl="1" indent="0" algn="ctr">
              <a:buNone/>
            </a:pPr>
            <a:endParaRPr lang="en-US" altLang="zh-CN" dirty="0">
              <a:latin typeface="+mj-lt"/>
            </a:endParaRP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Java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运行环境</a:t>
            </a:r>
            <a:r>
              <a:rPr lang="zh-CN" altLang="en-US" dirty="0">
                <a:latin typeface="+mj-lt"/>
              </a:rPr>
              <a:t>由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Java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虚拟机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>
                <a:solidFill>
                  <a:srgbClr val="3333FF"/>
                </a:solidFill>
              </a:rPr>
              <a:t>J</a:t>
            </a:r>
            <a:r>
              <a:rPr lang="en-US" altLang="zh-CN" b="1" dirty="0"/>
              <a:t>ava </a:t>
            </a:r>
            <a:r>
              <a:rPr lang="en-US" altLang="zh-CN" b="1" dirty="0">
                <a:solidFill>
                  <a:srgbClr val="3333FF"/>
                </a:solidFill>
              </a:rPr>
              <a:t>V</a:t>
            </a:r>
            <a:r>
              <a:rPr lang="en-US" altLang="zh-CN" b="1" dirty="0"/>
              <a:t>irtual </a:t>
            </a:r>
            <a:r>
              <a:rPr lang="en-US" altLang="zh-CN" b="1" dirty="0" err="1">
                <a:solidFill>
                  <a:srgbClr val="3333FF"/>
                </a:solidFill>
              </a:rPr>
              <a:t>M</a:t>
            </a:r>
            <a:r>
              <a:rPr lang="en-US" altLang="zh-CN" b="1" dirty="0" err="1"/>
              <a:t>achine</a:t>
            </a:r>
            <a:r>
              <a:rPr lang="en-US" altLang="zh-CN" dirty="0" err="1">
                <a:latin typeface="+mj-lt"/>
              </a:rPr>
              <a:t>，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JVM</a:t>
            </a:r>
            <a:r>
              <a:rPr lang="en-US" altLang="zh-CN" dirty="0">
                <a:latin typeface="+mj-lt"/>
              </a:rPr>
              <a:t>)、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类库</a:t>
            </a:r>
            <a:r>
              <a:rPr lang="zh-CN" altLang="en-US" dirty="0">
                <a:latin typeface="+mj-lt"/>
              </a:rPr>
              <a:t>以及一些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核心文件</a:t>
            </a:r>
            <a:r>
              <a:rPr lang="zh-CN" altLang="en-US" dirty="0">
                <a:latin typeface="+mj-lt"/>
              </a:rPr>
              <a:t>组成。</a:t>
            </a:r>
            <a:endParaRPr lang="en-US" altLang="zh-CN" dirty="0">
              <a:latin typeface="+mj-lt"/>
            </a:endParaRPr>
          </a:p>
          <a:p>
            <a:pPr lvl="1"/>
            <a:endParaRPr lang="zh-CN" altLang="en-US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语言提供的编译器不针对特定的操作系统和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芯片进行编译，而是针对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Java</a:t>
            </a: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虚拟机</a:t>
            </a:r>
            <a:r>
              <a:rPr lang="zh-CN" altLang="en-US" dirty="0">
                <a:latin typeface="+mj-lt"/>
              </a:rPr>
              <a:t>把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源程序编译成称为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字节码</a:t>
            </a:r>
            <a:r>
              <a:rPr lang="zh-CN" altLang="en-US" dirty="0">
                <a:latin typeface="+mj-lt"/>
              </a:rPr>
              <a:t>的“中间代码”。</a:t>
            </a:r>
            <a:endParaRPr lang="zh-CN" altLang="en-US" dirty="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2060"/>
                </a:solidFill>
              </a:rPr>
              <a:t>Java</a:t>
            </a:r>
            <a:r>
              <a:rPr lang="zh-CN" altLang="en-US" dirty="0">
                <a:solidFill>
                  <a:srgbClr val="002060"/>
                </a:solidFill>
              </a:rPr>
              <a:t>的平台无关性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在一个计算机上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编译</a:t>
            </a:r>
            <a:r>
              <a:rPr lang="zh-CN" altLang="en-US" sz="2400" dirty="0">
                <a:latin typeface="宋体" panose="02010600030101010101" pitchFamily="2" charset="-122"/>
              </a:rPr>
              <a:t>得到的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字节码</a:t>
            </a:r>
            <a:r>
              <a:rPr lang="zh-CN" altLang="en-US" sz="2400" dirty="0">
                <a:latin typeface="宋体" panose="02010600030101010101" pitchFamily="2" charset="-122"/>
              </a:rPr>
              <a:t>文件可以复制到任何一个</a:t>
            </a:r>
            <a:r>
              <a:rPr lang="zh-CN" altLang="en-US" sz="2400">
                <a:latin typeface="宋体" panose="02010600030101010101" pitchFamily="2" charset="-122"/>
              </a:rPr>
              <a:t>安装了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400" b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运行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环境</a:t>
            </a:r>
            <a:r>
              <a:rPr lang="zh-CN" altLang="en-US" sz="2400" dirty="0">
                <a:latin typeface="宋体" panose="02010600030101010101" pitchFamily="2" charset="-122"/>
              </a:rPr>
              <a:t>的计算机上直接使用。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</a:rPr>
              <a:t>字节码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虚拟机负责解释运行</a:t>
            </a:r>
            <a:r>
              <a:rPr lang="zh-CN" altLang="en-US" sz="2400" dirty="0">
                <a:latin typeface="宋体" panose="02010600030101010101" pitchFamily="2" charset="-122"/>
              </a:rPr>
              <a:t>，</a:t>
            </a:r>
            <a:r>
              <a:rPr lang="zh-CN" altLang="en-US" sz="2400">
                <a:latin typeface="宋体" panose="02010600030101010101" pitchFamily="2" charset="-122"/>
              </a:rPr>
              <a:t>即：</a:t>
            </a:r>
            <a:endParaRPr lang="en-US" altLang="zh-CN" sz="240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000">
                <a:solidFill>
                  <a:srgbClr val="0000CC"/>
                </a:solidFill>
                <a:latin typeface="宋体" panose="02010600030101010101" pitchFamily="2" charset="-122"/>
              </a:rPr>
              <a:t>Java</a:t>
            </a:r>
            <a:r>
              <a:rPr lang="zh-CN" altLang="en-US" sz="2000" dirty="0">
                <a:solidFill>
                  <a:srgbClr val="0000CC"/>
                </a:solidFill>
                <a:latin typeface="宋体" panose="02010600030101010101" pitchFamily="2" charset="-122"/>
              </a:rPr>
              <a:t>虚拟机</a:t>
            </a:r>
            <a:r>
              <a:rPr lang="zh-CN" altLang="en-US" sz="2000" dirty="0">
                <a:latin typeface="宋体" panose="02010600030101010101" pitchFamily="2" charset="-122"/>
              </a:rPr>
              <a:t>负责将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字节码</a:t>
            </a:r>
            <a:r>
              <a:rPr lang="zh-CN" altLang="en-US" sz="2000" dirty="0">
                <a:latin typeface="宋体" panose="02010600030101010101" pitchFamily="2" charset="-122"/>
              </a:rPr>
              <a:t>翻译成本地计算机的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+mn-ea"/>
              </a:rPr>
              <a:t>机器码</a:t>
            </a:r>
            <a:r>
              <a:rPr lang="zh-CN" altLang="en-US" sz="2000" dirty="0">
                <a:latin typeface="宋体" panose="02010600030101010101" pitchFamily="2" charset="-122"/>
              </a:rPr>
              <a:t>，并将机器码交给本地的操作系统来运行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999740" y="3573145"/>
            <a:ext cx="6321425" cy="2971800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5395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虚拟机（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JVM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）和字节码的描述，以下哪些是正确的？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55802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虚拟机是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运行环境的一部分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588822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编译器将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源程序编译成字节码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654862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虚拟机直接将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源程序编译成机器码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55612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字节码是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编译器生成的中间代码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CA1BC45-D1C5-49E5-B668-6FEA8DD9B68D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Java Virtual Machine </a:t>
            </a:r>
            <a:r>
              <a:rPr lang="en-US" altLang="zh-CN" b="0"/>
              <a:t>(JVM)</a:t>
            </a:r>
            <a:endParaRPr lang="en-US" altLang="zh-CN" b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eaLnBrk="1" hangingPunct="1"/>
            <a:endParaRPr lang="en-US" altLang="zh-CN">
              <a:solidFill>
                <a:schemeClr val="bg2"/>
              </a:solidFill>
            </a:endParaRPr>
          </a:p>
          <a:p>
            <a:pPr eaLnBrk="1" hangingPunct="1"/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28994" y="29716"/>
            <a:ext cx="6758812" cy="6783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348" y="2928934"/>
            <a:ext cx="7772400" cy="1362075"/>
          </a:xfrm>
        </p:spPr>
        <p:txBody>
          <a:bodyPr/>
          <a:lstStyle/>
          <a:p>
            <a:pPr algn="ctr"/>
            <a:r>
              <a:rPr lang="zh-CN" altLang="en-US" sz="6000" dirty="0">
                <a:latin typeface="楷体_GB2312" panose="02010609030101010101" charset="-122"/>
              </a:rPr>
              <a:t>第</a:t>
            </a:r>
            <a:r>
              <a:rPr lang="en-US" altLang="zh-CN" sz="6000" dirty="0">
                <a:latin typeface="楷体_GB2312" panose="02010609030101010101" charset="-122"/>
              </a:rPr>
              <a:t>1</a:t>
            </a:r>
            <a:r>
              <a:rPr lang="zh-CN" altLang="en-US" sz="6000">
                <a:latin typeface="楷体_GB2312" panose="02010609030101010101" charset="-122"/>
              </a:rPr>
              <a:t>章 </a:t>
            </a:r>
            <a:r>
              <a:rPr lang="en-US" altLang="zh-CN" sz="6000">
                <a:latin typeface="楷体_GB2312" panose="02010609030101010101" charset="-122"/>
              </a:rPr>
              <a:t>Java</a:t>
            </a:r>
            <a:r>
              <a:rPr lang="zh-CN" altLang="en-US" sz="6000">
                <a:latin typeface="楷体_GB2312" panose="02010609030101010101" charset="-122"/>
              </a:rPr>
              <a:t>入门</a:t>
            </a:r>
            <a:endParaRPr lang="zh-CN" altLang="en-US" sz="6000" dirty="0">
              <a:latin typeface="楷体_GB2312" panose="02010609030101010101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75642"/>
            <a:ext cx="9144000" cy="1557338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Java</a:t>
            </a:r>
            <a:r>
              <a:rPr lang="zh-CN" altLang="en-US">
                <a:solidFill>
                  <a:schemeClr val="tx1"/>
                </a:solidFill>
              </a:rPr>
              <a:t>程序的跨平台运行机制</a:t>
            </a:r>
            <a:br>
              <a:rPr lang="zh-CN" altLang="en-US">
                <a:solidFill>
                  <a:srgbClr val="F8F8F8"/>
                </a:solidFill>
              </a:rPr>
            </a:br>
            <a:r>
              <a:rPr lang="en-US" altLang="zh-CN" sz="2000">
                <a:solidFill>
                  <a:srgbClr val="C00000"/>
                </a:solidFill>
              </a:rPr>
              <a:t>The </a:t>
            </a:r>
            <a:r>
              <a:rPr lang="en-US" altLang="zh-CN" sz="2800" b="1">
                <a:solidFill>
                  <a:srgbClr val="C00000"/>
                </a:solidFill>
              </a:rPr>
              <a:t>platform independent</a:t>
            </a:r>
            <a:r>
              <a:rPr lang="en-US" altLang="zh-CN" sz="2000" b="1">
                <a:solidFill>
                  <a:srgbClr val="C00000"/>
                </a:solidFill>
              </a:rPr>
              <a:t>  </a:t>
            </a:r>
            <a:r>
              <a:rPr lang="en-US" altLang="zh-CN" sz="2000">
                <a:solidFill>
                  <a:srgbClr val="C00000"/>
                </a:solidFill>
              </a:rPr>
              <a:t>running mechanism  of Java program</a:t>
            </a:r>
            <a:endParaRPr lang="en-US" altLang="zh-CN" sz="2000">
              <a:solidFill>
                <a:srgbClr val="C00000"/>
              </a:solidFill>
            </a:endParaRPr>
          </a:p>
        </p:txBody>
      </p:sp>
      <p:sp>
        <p:nvSpPr>
          <p:cNvPr id="28684" name="灯片编号占位符 2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6674D3-BD48-4139-B625-5B054FE4D552}" type="slidenum">
              <a:rPr lang="en-US" altLang="zh-CN"/>
            </a:fld>
            <a:endParaRPr lang="en-US" altLang="zh-CN"/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648075" y="2060575"/>
            <a:ext cx="4897438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 Code (</a:t>
            </a:r>
            <a:r>
              <a:rPr lang="zh-CN" altLang="en-US" sz="2400"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源程序 *</a:t>
            </a: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.java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648075" y="3355975"/>
            <a:ext cx="4897438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Byte Code(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字节码文件 *</a:t>
            </a:r>
            <a:r>
              <a:rPr lang="en-US" altLang="zh-CN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.class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32"/>
          <p:cNvGrpSpPr/>
          <p:nvPr/>
        </p:nvGrpSpPr>
        <p:grpSpPr bwMode="auto">
          <a:xfrm>
            <a:off x="5735638" y="2492375"/>
            <a:ext cx="3168650" cy="863600"/>
            <a:chOff x="2562" y="1389"/>
            <a:chExt cx="1996" cy="544"/>
          </a:xfrm>
        </p:grpSpPr>
        <p:sp>
          <p:nvSpPr>
            <p:cNvPr id="26645" name="Line 6"/>
            <p:cNvSpPr>
              <a:spLocks noChangeShapeType="1"/>
            </p:cNvSpPr>
            <p:nvPr/>
          </p:nvSpPr>
          <p:spPr bwMode="auto">
            <a:xfrm>
              <a:off x="2699" y="1389"/>
              <a:ext cx="0" cy="544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2562" y="1502"/>
              <a:ext cx="199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complie (</a:t>
              </a:r>
              <a:r>
                <a:rPr lang="zh-CN" altLang="en-US" sz="2800">
                  <a:solidFill>
                    <a:srgbClr val="0000CC"/>
                  </a:solidFill>
                  <a:ea typeface="黑体" panose="02010609060101010101" pitchFamily="49" charset="-122"/>
                </a:rPr>
                <a:t>编译</a:t>
              </a: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)</a:t>
              </a:r>
              <a:endParaRPr lang="en-US" altLang="zh-CN" sz="2800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16500" y="3806964"/>
            <a:ext cx="2052638" cy="2790686"/>
            <a:chOff x="3492500" y="3806964"/>
            <a:chExt cx="2052638" cy="2790686"/>
          </a:xfrm>
        </p:grpSpPr>
        <p:sp>
          <p:nvSpPr>
            <p:cNvPr id="26648" name="Rectangle 10"/>
            <p:cNvSpPr>
              <a:spLocks noChangeArrowheads="1"/>
            </p:cNvSpPr>
            <p:nvPr/>
          </p:nvSpPr>
          <p:spPr bwMode="auto">
            <a:xfrm>
              <a:off x="3492500" y="4724400"/>
              <a:ext cx="2052638" cy="7921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JVM 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(Java</a:t>
              </a:r>
              <a:r>
                <a:rPr lang="zh-CN" altLang="en-US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 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79" name="Rectangle 16"/>
            <p:cNvSpPr>
              <a:spLocks noChangeArrowheads="1"/>
            </p:cNvSpPr>
            <p:nvPr/>
          </p:nvSpPr>
          <p:spPr bwMode="auto">
            <a:xfrm>
              <a:off x="3492500" y="6092825"/>
              <a:ext cx="2052638" cy="504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Linux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42" name="Line 13"/>
            <p:cNvSpPr>
              <a:spLocks noChangeShapeType="1"/>
            </p:cNvSpPr>
            <p:nvPr/>
          </p:nvSpPr>
          <p:spPr bwMode="auto">
            <a:xfrm>
              <a:off x="4447381" y="3806964"/>
              <a:ext cx="1588" cy="9366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19"/>
            <p:cNvSpPr>
              <a:spLocks noChangeShapeType="1"/>
            </p:cNvSpPr>
            <p:nvPr/>
          </p:nvSpPr>
          <p:spPr bwMode="auto">
            <a:xfrm>
              <a:off x="4447382" y="5516563"/>
              <a:ext cx="0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971381" y="3806965"/>
            <a:ext cx="3906045" cy="2790685"/>
            <a:chOff x="4447381" y="3806965"/>
            <a:chExt cx="3906045" cy="2790685"/>
          </a:xfrm>
        </p:grpSpPr>
        <p:sp>
          <p:nvSpPr>
            <p:cNvPr id="26647" name="Rectangle 9"/>
            <p:cNvSpPr>
              <a:spLocks noChangeArrowheads="1"/>
            </p:cNvSpPr>
            <p:nvPr/>
          </p:nvSpPr>
          <p:spPr bwMode="auto">
            <a:xfrm>
              <a:off x="6300788" y="4724400"/>
              <a:ext cx="2052638" cy="792163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JVM 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(Java</a:t>
              </a:r>
              <a:r>
                <a:rPr lang="zh-CN" altLang="en-US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 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680" name="Rectangle 17"/>
            <p:cNvSpPr>
              <a:spLocks noChangeArrowheads="1"/>
            </p:cNvSpPr>
            <p:nvPr/>
          </p:nvSpPr>
          <p:spPr bwMode="auto">
            <a:xfrm>
              <a:off x="6300788" y="6092825"/>
              <a:ext cx="2052637" cy="504825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Unix</a:t>
              </a:r>
              <a:endParaRPr lang="en-US" altLang="zh-CN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643" name="Line 14"/>
            <p:cNvSpPr>
              <a:spLocks noChangeShapeType="1"/>
            </p:cNvSpPr>
            <p:nvPr/>
          </p:nvSpPr>
          <p:spPr bwMode="auto">
            <a:xfrm>
              <a:off x="4447381" y="3806965"/>
              <a:ext cx="2931319" cy="885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20"/>
            <p:cNvSpPr>
              <a:spLocks noChangeShapeType="1"/>
            </p:cNvSpPr>
            <p:nvPr/>
          </p:nvSpPr>
          <p:spPr bwMode="auto">
            <a:xfrm>
              <a:off x="7398544" y="5516563"/>
              <a:ext cx="0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82006" y="3787775"/>
            <a:ext cx="3889375" cy="2790686"/>
            <a:chOff x="558006" y="3806964"/>
            <a:chExt cx="3889375" cy="2790686"/>
          </a:xfrm>
        </p:grpSpPr>
        <p:sp>
          <p:nvSpPr>
            <p:cNvPr id="26644" name="Text Box 23"/>
            <p:cNvSpPr txBox="1">
              <a:spLocks noChangeArrowheads="1"/>
            </p:cNvSpPr>
            <p:nvPr/>
          </p:nvSpPr>
          <p:spPr bwMode="auto">
            <a:xfrm>
              <a:off x="558006" y="3951427"/>
              <a:ext cx="2232025" cy="52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load (</a:t>
              </a:r>
              <a:r>
                <a:rPr lang="zh-CN" altLang="en-US" sz="2800">
                  <a:solidFill>
                    <a:srgbClr val="0000CC"/>
                  </a:solidFill>
                  <a:ea typeface="黑体" panose="02010609060101010101" pitchFamily="49" charset="-122"/>
                </a:rPr>
                <a:t>载入</a:t>
              </a:r>
              <a:r>
                <a:rPr lang="en-US" altLang="zh-CN" sz="2800">
                  <a:solidFill>
                    <a:srgbClr val="0000CC"/>
                  </a:solidFill>
                  <a:ea typeface="黑体" panose="02010609060101010101" pitchFamily="49" charset="-122"/>
                </a:rPr>
                <a:t>)</a:t>
              </a:r>
              <a:endParaRPr lang="en-US" altLang="zh-CN" sz="2800">
                <a:solidFill>
                  <a:srgbClr val="0000CC"/>
                </a:solidFill>
                <a:ea typeface="黑体" panose="02010609060101010101" pitchFamily="49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58006" y="3806964"/>
              <a:ext cx="3889375" cy="2790686"/>
              <a:chOff x="558006" y="3806964"/>
              <a:chExt cx="3889375" cy="2790686"/>
            </a:xfrm>
          </p:grpSpPr>
          <p:sp>
            <p:nvSpPr>
              <p:cNvPr id="28678" name="Rectangle 15"/>
              <p:cNvSpPr>
                <a:spLocks noChangeArrowheads="1"/>
              </p:cNvSpPr>
              <p:nvPr/>
            </p:nvSpPr>
            <p:spPr bwMode="auto">
              <a:xfrm>
                <a:off x="755650" y="6092825"/>
                <a:ext cx="2052638" cy="504825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Windows</a:t>
                </a:r>
                <a:endParaRPr lang="en-US" altLang="zh-CN" sz="2400">
                  <a:solidFill>
                    <a:srgbClr val="FF33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558006" y="3806964"/>
                <a:ext cx="3889375" cy="2285861"/>
                <a:chOff x="558006" y="3806964"/>
                <a:chExt cx="3889375" cy="2285861"/>
              </a:xfrm>
            </p:grpSpPr>
            <p:sp>
              <p:nvSpPr>
                <p:cNvPr id="26649" name="Rectangle 11"/>
                <p:cNvSpPr>
                  <a:spLocks noChangeArrowheads="1"/>
                </p:cNvSpPr>
                <p:nvPr/>
              </p:nvSpPr>
              <p:spPr bwMode="auto">
                <a:xfrm>
                  <a:off x="755650" y="4724400"/>
                  <a:ext cx="2052638" cy="792163"/>
                </a:xfrm>
                <a:prstGeom prst="rect">
                  <a:avLst/>
                </a:prstGeom>
                <a:solidFill>
                  <a:srgbClr val="F8F8F8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JVM </a:t>
                  </a:r>
                  <a:endParaRPr lang="en-US" altLang="zh-CN" sz="240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(Java</a:t>
                  </a:r>
                  <a:r>
                    <a:rPr lang="zh-CN" altLang="en-US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虚拟机</a:t>
                  </a:r>
                  <a:r>
                    <a:rPr lang="en-US" altLang="zh-CN" sz="2400">
                      <a:solidFill>
                        <a:srgbClr val="FF33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 </a:t>
                  </a:r>
                  <a:endParaRPr lang="en-US" altLang="zh-CN" sz="2400">
                    <a:solidFill>
                      <a:srgbClr val="FF33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6641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710531" y="3806964"/>
                  <a:ext cx="2736850" cy="89824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37" name="Line 18"/>
                <p:cNvSpPr>
                  <a:spLocks noChangeShapeType="1"/>
                </p:cNvSpPr>
                <p:nvPr/>
              </p:nvSpPr>
              <p:spPr bwMode="auto">
                <a:xfrm>
                  <a:off x="1781969" y="5516563"/>
                  <a:ext cx="0" cy="5762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664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558006" y="5568950"/>
                  <a:ext cx="2736850" cy="3987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execute (</a:t>
                  </a:r>
                  <a:r>
                    <a:rPr lang="zh-CN" altLang="en-US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解释执行</a:t>
                  </a:r>
                  <a:r>
                    <a:rPr lang="en-US" altLang="zh-CN" sz="2000">
                      <a:solidFill>
                        <a:srgbClr val="0000CC"/>
                      </a:solidFill>
                      <a:ea typeface="黑体" panose="02010609060101010101" pitchFamily="49" charset="-122"/>
                    </a:rPr>
                    <a:t>)</a:t>
                  </a:r>
                  <a:endParaRPr lang="en-US" altLang="zh-CN" sz="2000">
                    <a:solidFill>
                      <a:srgbClr val="0000CC"/>
                    </a:solidFill>
                    <a:ea typeface="黑体" panose="02010609060101010101" pitchFamily="49" charset="-122"/>
                  </a:endParaRPr>
                </a:p>
              </p:txBody>
            </p:sp>
          </p:grpSp>
        </p:grpSp>
      </p:grpSp>
      <p:sp>
        <p:nvSpPr>
          <p:cNvPr id="11" name="文本框 10"/>
          <p:cNvSpPr txBox="1"/>
          <p:nvPr/>
        </p:nvSpPr>
        <p:spPr>
          <a:xfrm>
            <a:off x="8902700" y="2060575"/>
            <a:ext cx="1625600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/>
              <a:t>Java</a:t>
            </a:r>
            <a:r>
              <a:rPr lang="zh-CN" altLang="en-US" sz="2000" b="1"/>
              <a:t>源程序</a:t>
            </a:r>
            <a:endParaRPr lang="zh-CN" altLang="en-US" sz="2000" b="1"/>
          </a:p>
        </p:txBody>
      </p:sp>
      <p:sp>
        <p:nvSpPr>
          <p:cNvPr id="32" name="文本框 31"/>
          <p:cNvSpPr txBox="1"/>
          <p:nvPr/>
        </p:nvSpPr>
        <p:spPr>
          <a:xfrm>
            <a:off x="8922385" y="3372485"/>
            <a:ext cx="1605915" cy="398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字节码</a:t>
            </a:r>
            <a:r>
              <a:rPr lang="zh-CN" altLang="en-US" sz="2000" b="1"/>
              <a:t>文件</a:t>
            </a:r>
            <a:endParaRPr lang="zh-CN" altLang="en-US" sz="2000" b="1"/>
          </a:p>
        </p:txBody>
      </p:sp>
      <p:sp>
        <p:nvSpPr>
          <p:cNvPr id="33" name="矩形 32"/>
          <p:cNvSpPr/>
          <p:nvPr/>
        </p:nvSpPr>
        <p:spPr>
          <a:xfrm>
            <a:off x="7647377" y="4627562"/>
            <a:ext cx="2826568" cy="20594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9196135" y="4193623"/>
            <a:ext cx="10146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平台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ldLvl="0" animBg="1"/>
      <p:bldP spid="11" grpId="0" bldLvl="0" animBg="1"/>
      <p:bldP spid="32" grpId="0" bldLvl="0" animBg="1"/>
      <p:bldP spid="33" grpId="0" bldLvl="0" animBg="1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1.3 </a:t>
            </a:r>
            <a:r>
              <a:rPr lang="zh-CN" altLang="zh-CN" sz="4000" b="1"/>
              <a:t>安装</a:t>
            </a:r>
            <a:r>
              <a:rPr lang="en-US" altLang="zh-CN" sz="4000" b="1"/>
              <a:t>JDK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>
                <a:solidFill>
                  <a:srgbClr val="0070C0"/>
                </a:solidFill>
              </a:rPr>
              <a:t>1.3.1 </a:t>
            </a:r>
            <a:r>
              <a:rPr lang="zh-CN" altLang="en-US" sz="2800" b="1">
                <a:solidFill>
                  <a:srgbClr val="0070C0"/>
                </a:solidFill>
              </a:rPr>
              <a:t>三种平台简介</a:t>
            </a:r>
            <a:endParaRPr lang="zh-CN" altLang="en-US" sz="2800" b="1">
              <a:solidFill>
                <a:srgbClr val="0070C0"/>
              </a:solidFill>
            </a:endParaRPr>
          </a:p>
          <a:p>
            <a:r>
              <a:rPr lang="en-US" altLang="zh-CN" sz="2800" b="1">
                <a:solidFill>
                  <a:srgbClr val="C00000"/>
                </a:solidFill>
              </a:rPr>
              <a:t>1.3.2 </a:t>
            </a:r>
            <a:r>
              <a:rPr lang="zh-CN" altLang="en-US" sz="2800" b="1">
                <a:solidFill>
                  <a:srgbClr val="C00000"/>
                </a:solidFill>
              </a:rPr>
              <a:t>安装</a:t>
            </a:r>
            <a:r>
              <a:rPr lang="en-US" altLang="zh-CN" sz="2800" b="1">
                <a:solidFill>
                  <a:srgbClr val="C00000"/>
                </a:solidFill>
              </a:rPr>
              <a:t>Java SE</a:t>
            </a:r>
            <a:r>
              <a:rPr lang="zh-CN" altLang="en-US" sz="2800" b="1">
                <a:solidFill>
                  <a:srgbClr val="C00000"/>
                </a:solidFill>
              </a:rPr>
              <a:t>平台</a:t>
            </a:r>
            <a:endParaRPr lang="zh-CN" altLang="en-US" sz="2800" b="1">
              <a:solidFill>
                <a:srgbClr val="C00000"/>
              </a:solidFill>
            </a:endParaRPr>
          </a:p>
          <a:p>
            <a:r>
              <a:rPr lang="en-US" altLang="zh-CN" sz="2800" b="1">
                <a:solidFill>
                  <a:srgbClr val="0070C0"/>
                </a:solidFill>
              </a:rPr>
              <a:t>1.3.3 </a:t>
            </a:r>
            <a:r>
              <a:rPr lang="zh-CN" altLang="en-US" sz="2800" b="1">
                <a:solidFill>
                  <a:srgbClr val="0070C0"/>
                </a:solidFill>
              </a:rPr>
              <a:t>设置系统环境变量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1.3.1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三种平台简介</a:t>
            </a:r>
            <a:endParaRPr lang="zh-CN" altLang="en-US" sz="4000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针对桌面计算、企业计算和移动计算，</a:t>
            </a:r>
            <a:r>
              <a:rPr lang="en-US" altLang="zh-CN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400"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平台提供了三个版本，形成了三大技术体系：</a:t>
            </a:r>
            <a:r>
              <a:rPr lang="zh-CN" altLang="en-US" sz="2400">
                <a:solidFill>
                  <a:srgbClr val="0000FF"/>
                </a:solidFill>
                <a:latin typeface="Tahoma" panose="020B0604030504040204" pitchFamily="34" charset="0"/>
                <a:ea typeface="+mj-ea"/>
                <a:cs typeface="Tahoma" panose="020B0604030504040204" pitchFamily="34" charset="0"/>
              </a:rPr>
              <a:t> </a:t>
            </a:r>
            <a:endParaRPr lang="zh-CN" altLang="en-US" sz="2400" dirty="0">
              <a:solidFill>
                <a:srgbClr val="0000FF"/>
              </a:solidFill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  <a:p>
            <a:pPr marL="801370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SE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Standard Edition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称为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标准版或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标准平台。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1370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EE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Enterprise Edition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称为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企业版或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企业平台。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1370" lvl="1" indent="-457200" algn="just">
              <a:buFont typeface="+mj-lt"/>
              <a:buAutoNum type="arabicPeriod"/>
            </a:pPr>
            <a:r>
              <a:rPr lang="en-US" altLang="zh-CN" b="1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ME</a:t>
            </a:r>
            <a:r>
              <a:rPr lang="en-US" altLang="zh-CN" dirty="0">
                <a:solidFill>
                  <a:srgbClr val="99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</a:t>
            </a:r>
            <a:r>
              <a:rPr lang="en-US" altLang="zh-CN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 Micro Edition</a:t>
            </a:r>
            <a:r>
              <a:rPr lang="zh-CN" altLang="en-US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，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称为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微型版或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小型平台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。  </a:t>
            </a:r>
            <a:r>
              <a:rPr lang="zh-CN" altLang="en-US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en-US" altLang="zh-CN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4170" lvl="1" indent="0" algn="just">
              <a:buNone/>
            </a:pPr>
            <a:r>
              <a:rPr lang="zh-CN" altLang="en-US">
                <a:solidFill>
                  <a:schemeClr val="accent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en-US" altLang="zh-CN">
              <a:solidFill>
                <a:schemeClr val="accent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>
                <a:latin typeface="Tahoma" panose="020B0604030504040204" pitchFamily="34" charset="0"/>
                <a:cs typeface="Tahoma" panose="020B0604030504040204" pitchFamily="34" charset="0"/>
              </a:rPr>
              <a:t>其它应用： </a:t>
            </a:r>
            <a:endParaRPr lang="zh-CN" altLang="en-US" sz="240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200" b="1">
                <a:solidFill>
                  <a:srgbClr val="CC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zh-CN" altLang="en-US" sz="2200">
                <a:latin typeface="Tahoma" panose="020B0604030504040204" pitchFamily="34" charset="0"/>
                <a:cs typeface="Tahoma" panose="020B0604030504040204" pitchFamily="34" charset="0"/>
              </a:rPr>
              <a:t>是第一个</a:t>
            </a:r>
            <a:r>
              <a:rPr lang="zh-CN" altLang="en-US" sz="22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内置</a:t>
            </a:r>
            <a:r>
              <a:rPr lang="zh-CN" altLang="en-US" sz="2200">
                <a:latin typeface="Tahoma" panose="020B0604030504040204" pitchFamily="34" charset="0"/>
                <a:cs typeface="Tahoma" panose="020B0604030504040204" pitchFamily="34" charset="0"/>
              </a:rPr>
              <a:t>支持</a:t>
            </a:r>
            <a:r>
              <a:rPr lang="en-US" altLang="zh-C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200">
                <a:latin typeface="Tahoma" panose="020B0604030504040204" pitchFamily="34" charset="0"/>
                <a:cs typeface="Tahoma" panose="020B0604030504040204" pitchFamily="34" charset="0"/>
              </a:rPr>
              <a:t>的操作系统，</a:t>
            </a:r>
            <a:r>
              <a:rPr lang="en-US" altLang="zh-C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</a:t>
            </a:r>
            <a:r>
              <a:rPr lang="zh-CN" altLang="en-US" sz="2200">
                <a:latin typeface="Tahoma" panose="020B0604030504040204" pitchFamily="34" charset="0"/>
                <a:cs typeface="Tahoma" panose="020B0604030504040204" pitchFamily="34" charset="0"/>
              </a:rPr>
              <a:t>自带的应用程序使用</a:t>
            </a:r>
            <a:r>
              <a:rPr lang="en-US" altLang="zh-CN"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zh-CN" altLang="en-US" sz="2200">
                <a:latin typeface="Tahoma" panose="020B0604030504040204" pitchFamily="34" charset="0"/>
                <a:cs typeface="Tahoma" panose="020B0604030504040204" pitchFamily="34" charset="0"/>
              </a:rPr>
              <a:t>语言编写。</a:t>
            </a:r>
            <a:endParaRPr lang="zh-CN" altLang="en-US" sz="2200" i="1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4170" lvl="1" indent="0" algn="just">
              <a:buNone/>
            </a:pPr>
            <a:r>
              <a:rPr lang="zh-CN" altLang="en-US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zh-CN" alt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JDK</a:t>
            </a:r>
            <a:r>
              <a:rPr lang="zh-CN" altLang="en-US"/>
              <a:t>发行版本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9380" y="1641475"/>
            <a:ext cx="5542549" cy="38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345" y="1641475"/>
            <a:ext cx="6278925" cy="388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600" b="0">
                <a:latin typeface="Times New Roman" panose="02020603050405020304" pitchFamily="18" charset="0"/>
                <a:cs typeface="Times New Roman" panose="02020603050405020304" pitchFamily="18" charset="0"/>
              </a:rPr>
              <a:t>程序的开发工具</a:t>
            </a:r>
            <a:endParaRPr lang="zh-CN" altLang="en-US" sz="3600" b="0">
              <a:solidFill>
                <a:schemeClr val="tx1"/>
              </a:solidFill>
            </a:endParaRPr>
          </a:p>
        </p:txBody>
      </p:sp>
      <p:sp>
        <p:nvSpPr>
          <p:cNvPr id="327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5625" y="1600200"/>
            <a:ext cx="8540750" cy="3808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/>
              <a:t>JDK(Java Development Kit)</a:t>
            </a: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 eaLnBrk="1" hangingPunct="1">
              <a:lnSpc>
                <a:spcPct val="90000"/>
              </a:lnSpc>
            </a:pPr>
            <a:endParaRPr lang="en-US" altLang="zh-CN" b="1"/>
          </a:p>
          <a:p>
            <a:pPr>
              <a:lnSpc>
                <a:spcPct val="90000"/>
              </a:lnSpc>
            </a:pPr>
            <a:r>
              <a:rPr lang="en-US" altLang="zh-CN" b="1"/>
              <a:t>Java</a:t>
            </a:r>
            <a:r>
              <a:rPr lang="zh-CN" altLang="en-US" b="1"/>
              <a:t>集成开发环境</a:t>
            </a:r>
            <a:r>
              <a:rPr lang="en-US" altLang="zh-CN" b="1"/>
              <a:t>(IDE,</a:t>
            </a:r>
            <a:r>
              <a:rPr lang="en-US" altLang="zh-CN"/>
              <a:t> Integrated Development Environment 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423592" y="2060848"/>
            <a:ext cx="76327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Java Runtime Environment (JRE) (Java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执行环境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Tools 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各种工具程序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Java Class Library Source Files (Java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类库源码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FontTx/>
              <a:buChar char="-"/>
            </a:pP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 Demo (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</a:rPr>
              <a:t>关于各种类的例程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3035226" y="4964087"/>
            <a:ext cx="6769100" cy="12299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       </a:t>
            </a:r>
            <a:r>
              <a:rPr lang="en-US" altLang="zh-CN" sz="32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JBuilder</a:t>
            </a:r>
            <a:r>
              <a:rPr lang="en-US" altLang="zh-CN" sz="2800">
                <a:latin typeface="Times New Roman" panose="02020603050405020304" pitchFamily="18" charset="0"/>
              </a:rPr>
              <a:t>      </a:t>
            </a:r>
            <a:r>
              <a:rPr lang="en-US" altLang="zh-CN" sz="2800" dirty="0" err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Netbeans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Workshop                                    WSAD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3143672" y="5011737"/>
            <a:ext cx="1511300" cy="5835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Eclipse</a:t>
            </a:r>
            <a:endParaRPr lang="en-US" altLang="zh-CN" sz="32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E6FE3B-5C40-4578-8B69-770CF4173D03}" type="slidenum">
              <a:rPr lang="en-US" altLang="zh-CN"/>
            </a:fld>
            <a:endParaRPr lang="en-US" altLang="zh-CN"/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4872355" y="5664835"/>
            <a:ext cx="2616835" cy="58356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3200" b="1" dirty="0" err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IntelliJ IDEA</a:t>
            </a:r>
            <a:endParaRPr lang="en-US" altLang="zh-CN" sz="3200" b="1" dirty="0" err="1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ldLvl="0" animBg="1"/>
      <p:bldP spid="24583" grpId="0" bldLvl="0" animBg="1"/>
      <p:bldP spid="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安装</a:t>
            </a:r>
            <a:r>
              <a:rPr lang="en-US" altLang="zh-CN" dirty="0"/>
              <a:t>Java SE</a:t>
            </a:r>
            <a:r>
              <a:rPr lang="zh-CN" altLang="en-US" dirty="0">
                <a:latin typeface="宋体" panose="02010600030101010101" pitchFamily="2" charset="-122"/>
              </a:rPr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915" y="1628775"/>
            <a:ext cx="5686436" cy="4502150"/>
          </a:xfrm>
        </p:spPr>
        <p:txBody>
          <a:bodyPr/>
          <a:lstStyle/>
          <a:p>
            <a:r>
              <a:rPr lang="en-US" altLang="zh-CN" sz="2400" dirty="0"/>
              <a:t>Java SE</a:t>
            </a:r>
            <a:r>
              <a:rPr lang="zh-CN" altLang="en-US" sz="2400" dirty="0"/>
              <a:t>平台是学习掌握</a:t>
            </a:r>
            <a:r>
              <a:rPr lang="en-US" altLang="zh-CN" sz="2400" dirty="0"/>
              <a:t>Java</a:t>
            </a:r>
            <a:r>
              <a:rPr lang="zh-CN" altLang="en-US" sz="2400" dirty="0"/>
              <a:t>语言的最佳平台，而掌握</a:t>
            </a:r>
            <a:r>
              <a:rPr lang="en-US" altLang="zh-CN" sz="2400" dirty="0"/>
              <a:t>Java SE</a:t>
            </a:r>
            <a:r>
              <a:rPr lang="zh-CN" altLang="en-US" sz="2400" dirty="0"/>
              <a:t>又是进一步学习</a:t>
            </a:r>
            <a:r>
              <a:rPr lang="en-US" altLang="zh-CN" sz="2400" dirty="0"/>
              <a:t>Java EE</a:t>
            </a:r>
            <a:r>
              <a:rPr lang="zh-CN" altLang="en-US" sz="2400" dirty="0"/>
              <a:t>和</a:t>
            </a:r>
            <a:r>
              <a:rPr lang="en-US" altLang="zh-CN" sz="2400" dirty="0"/>
              <a:t>Java ME</a:t>
            </a:r>
            <a:r>
              <a:rPr lang="zh-CN" altLang="en-US" sz="2400" dirty="0"/>
              <a:t>所必须的。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b="1" dirty="0"/>
              <a:t>安装</a:t>
            </a:r>
            <a:r>
              <a:rPr lang="en-US" altLang="zh-CN" sz="2400" b="1" dirty="0"/>
              <a:t>JDK(</a:t>
            </a:r>
            <a:r>
              <a:rPr lang="zh-CN" altLang="en-US" sz="2400" b="1" dirty="0"/>
              <a:t>教材</a:t>
            </a:r>
            <a:r>
              <a:rPr lang="en-US" altLang="zh-CN" sz="2400" b="1" dirty="0"/>
              <a:t>P4)</a:t>
            </a:r>
            <a:endParaRPr lang="zh-CN" altLang="en-US" sz="2400" dirty="0"/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CC"/>
                </a:solidFill>
              </a:rPr>
              <a:t>下载</a:t>
            </a:r>
            <a:r>
              <a:rPr lang="en-US" altLang="zh-CN" b="1" dirty="0">
                <a:solidFill>
                  <a:srgbClr val="0000CC"/>
                </a:solidFill>
              </a:rPr>
              <a:t>JDK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CC"/>
                </a:solidFill>
              </a:rPr>
              <a:t>配置环境变量。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2"/>
            <a:r>
              <a:rPr lang="zh-CN" altLang="en-US" sz="2000" b="1" dirty="0">
                <a:solidFill>
                  <a:srgbClr val="C00000"/>
                </a:solidFill>
              </a:rPr>
              <a:t>环境变量是</a:t>
            </a:r>
            <a:r>
              <a:rPr lang="zh-CN" altLang="en-US" sz="2000" dirty="0"/>
              <a:t>操作系统需要的参数，如：命令的路径、文件的路径等。</a:t>
            </a:r>
            <a:endParaRPr lang="en-US" altLang="zh-CN" sz="2000" dirty="0"/>
          </a:p>
          <a:p>
            <a:pPr marL="801370" lvl="1" indent="-457200">
              <a:buFont typeface="+mj-ea"/>
              <a:buAutoNum type="circleNumDbPlain"/>
            </a:pP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4" name="云形标注 3"/>
          <p:cNvSpPr/>
          <p:nvPr/>
        </p:nvSpPr>
        <p:spPr>
          <a:xfrm>
            <a:off x="7572380" y="138098"/>
            <a:ext cx="2914656" cy="1490702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课后请在个人电脑完成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0100" y="2924810"/>
            <a:ext cx="5953125" cy="30384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配置环境变量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安装完</a:t>
            </a:r>
            <a:r>
              <a:rPr lang="en-US" altLang="zh-CN" sz="2400" dirty="0"/>
              <a:t>JDK</a:t>
            </a:r>
            <a:r>
              <a:rPr lang="zh-CN" altLang="en-US" sz="2400" dirty="0"/>
              <a:t>后，若不配置</a:t>
            </a:r>
            <a:r>
              <a:rPr lang="en-US" altLang="zh-CN" sz="2400" dirty="0"/>
              <a:t>Java</a:t>
            </a:r>
            <a:r>
              <a:rPr lang="zh-CN" altLang="en-US" sz="2400" dirty="0"/>
              <a:t>环境变量，那么，在</a:t>
            </a:r>
            <a:r>
              <a:rPr lang="zh-CN" altLang="en-US" b="1" dirty="0">
                <a:solidFill>
                  <a:srgbClr val="C00000"/>
                </a:solidFill>
              </a:rPr>
              <a:t>命令行</a:t>
            </a:r>
            <a:r>
              <a:rPr lang="zh-CN" altLang="en-US" sz="2400" dirty="0"/>
              <a:t>环境下面，就找不到</a:t>
            </a:r>
            <a:r>
              <a:rPr lang="en-US" altLang="zh-CN" sz="2400" dirty="0"/>
              <a:t>Java</a:t>
            </a:r>
            <a:r>
              <a:rPr lang="zh-CN" altLang="en-US" sz="2400" dirty="0"/>
              <a:t>的编译程序</a:t>
            </a:r>
            <a:r>
              <a:rPr lang="en-US" altLang="zh-CN" sz="2400" dirty="0"/>
              <a:t>javac.exe</a:t>
            </a:r>
            <a:r>
              <a:rPr lang="zh-CN" altLang="en-US" sz="2400" dirty="0"/>
              <a:t>和</a:t>
            </a:r>
            <a:r>
              <a:rPr lang="en-US" altLang="zh-CN" sz="2400" dirty="0"/>
              <a:t>Java</a:t>
            </a:r>
            <a:r>
              <a:rPr lang="zh-CN" altLang="en-US" sz="2400" dirty="0"/>
              <a:t>的运行程序</a:t>
            </a:r>
            <a:r>
              <a:rPr lang="en-US" altLang="zh-CN" sz="2400" dirty="0"/>
              <a:t>java.exe</a:t>
            </a:r>
            <a:r>
              <a:rPr lang="zh-CN" altLang="en-US" sz="2400" dirty="0"/>
              <a:t>，则将</a:t>
            </a:r>
            <a:r>
              <a:rPr lang="zh-CN" altLang="en-US" sz="2400" dirty="0"/>
              <a:t>导致：</a:t>
            </a:r>
            <a:endParaRPr lang="zh-CN" altLang="en-US" sz="2400" dirty="0"/>
          </a:p>
          <a:p>
            <a:pPr lvl="1"/>
            <a:r>
              <a:rPr lang="zh-CN" altLang="en-US" sz="2055" dirty="0">
                <a:solidFill>
                  <a:srgbClr val="0000CC"/>
                </a:solidFill>
              </a:rPr>
              <a:t>不能在</a:t>
            </a:r>
            <a:r>
              <a:rPr lang="zh-CN" altLang="en-US" sz="2055" b="1" dirty="0">
                <a:solidFill>
                  <a:srgbClr val="C00000"/>
                </a:solidFill>
                <a:sym typeface="+mn-ea"/>
              </a:rPr>
              <a:t>命令行</a:t>
            </a:r>
            <a:r>
              <a:rPr lang="zh-CN" altLang="en-US" sz="2055" dirty="0">
                <a:sym typeface="+mn-ea"/>
              </a:rPr>
              <a:t>环境</a:t>
            </a:r>
            <a:r>
              <a:rPr lang="zh-CN" altLang="en-US" sz="2055" dirty="0">
                <a:solidFill>
                  <a:srgbClr val="0000CC"/>
                </a:solidFill>
              </a:rPr>
              <a:t>下进行</a:t>
            </a:r>
            <a:r>
              <a:rPr lang="en-US" altLang="zh-CN" sz="2055" dirty="0">
                <a:solidFill>
                  <a:srgbClr val="0000CC"/>
                </a:solidFill>
              </a:rPr>
              <a:t>Java</a:t>
            </a:r>
            <a:r>
              <a:rPr lang="zh-CN" altLang="en-US" sz="2055" dirty="0">
                <a:solidFill>
                  <a:srgbClr val="0000CC"/>
                </a:solidFill>
              </a:rPr>
              <a:t>编译与运行程序</a:t>
            </a:r>
            <a:r>
              <a:rPr lang="zh-CN" altLang="en-US" sz="2055" dirty="0"/>
              <a:t>。</a:t>
            </a:r>
            <a:endParaRPr lang="zh-CN" altLang="en-US" sz="2055" dirty="0"/>
          </a:p>
          <a:p>
            <a:pPr lvl="1"/>
            <a:r>
              <a:rPr lang="zh-CN" altLang="en-US" sz="2055" dirty="0"/>
              <a:t>其他依赖</a:t>
            </a:r>
            <a:r>
              <a:rPr lang="en-US" altLang="zh-CN" sz="2055" dirty="0"/>
              <a:t>Java</a:t>
            </a:r>
            <a:r>
              <a:rPr lang="zh-CN" altLang="en-US" sz="2055" dirty="0"/>
              <a:t>环境的程序，如</a:t>
            </a:r>
            <a:r>
              <a:rPr lang="en-US" altLang="zh-CN" sz="2055" dirty="0"/>
              <a:t>Tomcat</a:t>
            </a:r>
            <a:r>
              <a:rPr lang="zh-CN" altLang="en-US" sz="2055" dirty="0"/>
              <a:t>，则无法运行。</a:t>
            </a:r>
            <a:endParaRPr lang="en-US" altLang="zh-CN" sz="2055" dirty="0"/>
          </a:p>
          <a:p>
            <a:endParaRPr lang="en-US" altLang="zh-CN" sz="2400" dirty="0"/>
          </a:p>
          <a:p>
            <a:r>
              <a:rPr lang="zh-CN" altLang="en-US" dirty="0"/>
              <a:t>三个环境变量</a:t>
            </a:r>
            <a:endParaRPr lang="en-US" altLang="zh-CN" dirty="0"/>
          </a:p>
          <a:p>
            <a:pPr marL="806450" lvl="1" indent="-45720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</a:rPr>
              <a:t>JAVA_HOME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806450" lvl="1" indent="-457200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</a:rPr>
              <a:t>Path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806450" lvl="1" indent="-457200" algn="l">
              <a:buFont typeface="+mj-ea"/>
              <a:buAutoNum type="circleNumDbPlain"/>
            </a:pPr>
            <a:r>
              <a:rPr lang="en-US" altLang="zh-CN" b="1" dirty="0">
                <a:solidFill>
                  <a:srgbClr val="0000CC"/>
                </a:solidFill>
                <a:cs typeface="+mn-ea"/>
              </a:rPr>
              <a:t>CLASSPATH</a:t>
            </a:r>
            <a:endParaRPr lang="en-US" altLang="zh-CN" sz="2400" b="1" dirty="0">
              <a:solidFill>
                <a:srgbClr val="0000CC"/>
              </a:solidFill>
              <a:cs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标注 4"/>
          <p:cNvSpPr/>
          <p:nvPr/>
        </p:nvSpPr>
        <p:spPr>
          <a:xfrm>
            <a:off x="7037848" y="3645024"/>
            <a:ext cx="3143240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自学，课后在个人电脑完成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5612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配置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环境变量的必要性是什么？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39102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提高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程序的运行速度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19036"/>
            <a:ext cx="7785354" cy="49149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在命令行环境下找到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的编译程序和运行程序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35800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增强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程序的安全性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39102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简化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程序的开发过程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3050"/>
            <a:ext cx="6707088" cy="1162050"/>
          </a:xfrm>
        </p:spPr>
        <p:txBody>
          <a:bodyPr>
            <a:normAutofit/>
          </a:bodyPr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1.3.3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设置系统环境变量</a:t>
            </a:r>
            <a:br>
              <a:rPr lang="zh-CN" altLang="zh-CN" sz="2400" b="1" dirty="0"/>
            </a:br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6079" y="1340388"/>
            <a:ext cx="8036321" cy="201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/>
              <a:t>1</a:t>
            </a:r>
            <a:r>
              <a:rPr lang="zh-CN" altLang="zh-CN" sz="2400" b="1" dirty="0"/>
              <a:t>．设置系统环境变量</a:t>
            </a:r>
            <a:r>
              <a:rPr lang="en-US" altLang="zh-CN" sz="2400" b="1" dirty="0">
                <a:solidFill>
                  <a:srgbClr val="FF0000"/>
                </a:solidFill>
              </a:rPr>
              <a:t>JAVA_HOME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zh-CN" altLang="zh-CN" sz="1800" dirty="0"/>
              <a:t>右键单击“我的电脑或计算机”，在弹出的快捷菜单中选择“属性”，弹出“系统特性”对话框，再单击该对话框中的“高级属性设置”，然后单击按钮“环境变量”，添加系统环境变量</a:t>
            </a:r>
            <a:r>
              <a:rPr lang="en-US" altLang="zh-CN" sz="1800" b="1" dirty="0">
                <a:solidFill>
                  <a:srgbClr val="C00000"/>
                </a:solidFill>
              </a:rPr>
              <a:t>JAVA_HOME</a:t>
            </a:r>
            <a:r>
              <a:rPr lang="zh-CN" altLang="zh-CN" sz="1800" dirty="0"/>
              <a:t>（不分大小写），让</a:t>
            </a:r>
            <a:r>
              <a:rPr lang="zh-CN" altLang="zh-CN" sz="1800" b="1" dirty="0">
                <a:solidFill>
                  <a:srgbClr val="C00000"/>
                </a:solidFill>
              </a:rPr>
              <a:t>该系统环境变量的值是安装</a:t>
            </a:r>
            <a:r>
              <a:rPr lang="en-US" altLang="zh-CN" sz="1800" b="1" dirty="0">
                <a:solidFill>
                  <a:srgbClr val="C00000"/>
                </a:solidFill>
              </a:rPr>
              <a:t>JDK</a:t>
            </a:r>
            <a:r>
              <a:rPr lang="zh-CN" altLang="zh-CN" sz="1800" b="1" dirty="0">
                <a:solidFill>
                  <a:srgbClr val="C00000"/>
                </a:solidFill>
              </a:rPr>
              <a:t>的根目录，例如</a:t>
            </a:r>
            <a:r>
              <a:rPr lang="en-US" altLang="zh-CN" sz="1800" b="1" dirty="0">
                <a:solidFill>
                  <a:srgbClr val="C00000"/>
                </a:solidFill>
              </a:rPr>
              <a:t>C:\Java\jdk-17</a:t>
            </a:r>
            <a:r>
              <a:rPr lang="zh-CN" altLang="zh-CN" sz="1800" dirty="0"/>
              <a:t>，如</a:t>
            </a:r>
            <a:r>
              <a:rPr lang="zh-CN" altLang="en-US" sz="1800" dirty="0"/>
              <a:t>下</a:t>
            </a:r>
            <a:r>
              <a:rPr lang="zh-CN" altLang="zh-CN" sz="1800"/>
              <a:t>图。</a:t>
            </a:r>
            <a:endParaRPr lang="zh-CN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3860800"/>
            <a:ext cx="621982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50188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在设置系统环境变量时，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JAVA_HOME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的值应该是什么？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35134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安装目录的根目录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015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安装目录的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bin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椭圆 16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389921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安装目录的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lib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椭圆 1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39516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JDK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安装目录的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椭圆 2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: 圆角 2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7" name="图片 6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导 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的地位；</a:t>
            </a:r>
            <a:endParaRPr lang="zh-CN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的特点；</a:t>
            </a:r>
            <a:endParaRPr lang="zh-CN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/>
              <a:t>安装</a:t>
            </a:r>
            <a:r>
              <a:rPr lang="en-US" altLang="zh-CN" b="1"/>
              <a:t>JDK</a:t>
            </a:r>
            <a:r>
              <a:rPr lang="zh-CN" altLang="zh-CN" b="1"/>
              <a:t>；</a:t>
            </a:r>
            <a:endParaRPr lang="zh-CN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/>
              <a:t>简单的</a:t>
            </a:r>
            <a:r>
              <a:rPr lang="en-US" altLang="zh-CN" b="1"/>
              <a:t>Java</a:t>
            </a:r>
            <a:r>
              <a:rPr lang="zh-CN" altLang="zh-CN" b="1"/>
              <a:t>应用程序；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Java</a:t>
            </a:r>
            <a:r>
              <a:rPr lang="zh-CN" altLang="zh-CN" b="1"/>
              <a:t>应用程序的基本结构</a:t>
            </a:r>
            <a:r>
              <a:rPr lang="zh-CN" altLang="en-US" b="1"/>
              <a:t>；</a:t>
            </a:r>
            <a:endParaRPr lang="zh-CN" altLang="zh-CN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/>
              <a:t>注释；</a:t>
            </a:r>
            <a:endParaRPr lang="zh-CN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b="1"/>
              <a:t>编程风格。</a:t>
            </a:r>
            <a:endParaRPr lang="zh-CN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555"/>
            <a:ext cx="10058400" cy="572135"/>
          </a:xfrm>
        </p:spPr>
        <p:txBody>
          <a:bodyPr/>
          <a:lstStyle/>
          <a:p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系统环境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的设置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380" y="836930"/>
            <a:ext cx="6292215" cy="4502150"/>
          </a:xfrm>
        </p:spPr>
        <p:txBody>
          <a:bodyPr/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平台提供的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编译器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(javac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解释器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</a:t>
            </a:r>
            <a:r>
              <a:rPr lang="en-US" altLang="zh-CN" sz="24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位于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安装目录的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文件夹中，为了能在任何目录中使用编译器和解释器，应在系统特性中设置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注意：是在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环境变量中插入，而非替换新的值。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6322" name="Object 1024"/>
          <p:cNvGraphicFramePr>
            <a:graphicFrameLocks noChangeAspect="1"/>
          </p:cNvGraphicFramePr>
          <p:nvPr/>
        </p:nvGraphicFramePr>
        <p:xfrm>
          <a:off x="335280" y="3775710"/>
          <a:ext cx="6069965" cy="254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位图图像" r:id="rId1" imgW="4457700" imgH="2047875" progId="PBrush">
                  <p:embed/>
                </p:oleObj>
              </mc:Choice>
              <mc:Fallback>
                <p:oleObj name="位图图像" r:id="rId1" imgW="4457700" imgH="2047875" progId="PBrush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" y="3775710"/>
                        <a:ext cx="6069965" cy="2540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云形标注 4"/>
          <p:cNvSpPr/>
          <p:nvPr/>
        </p:nvSpPr>
        <p:spPr>
          <a:xfrm>
            <a:off x="5520358" y="5805267"/>
            <a:ext cx="6271976" cy="693743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自学，课后在个人电脑完成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122555"/>
            <a:ext cx="5019675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3. JDK</a:t>
            </a:r>
            <a:r>
              <a:rPr lang="zh-CN" altLang="en-US"/>
              <a:t>版本切换</a:t>
            </a:r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43475" y="260350"/>
            <a:ext cx="6953885" cy="234378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2"/>
        </p:blipFill>
        <p:spPr>
          <a:xfrm>
            <a:off x="1003935" y="2708910"/>
            <a:ext cx="9270365" cy="39547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262748"/>
            <a:ext cx="5251124" cy="864388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800" dirty="0"/>
              <a:t>1.4 Java</a:t>
            </a:r>
            <a:r>
              <a:rPr lang="zh-CN" altLang="zh-CN" sz="2800" dirty="0"/>
              <a:t>程序的开发步骤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31628" y="3690612"/>
            <a:ext cx="5678064" cy="46743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使用</a:t>
            </a:r>
            <a:r>
              <a:rPr lang="en-US" altLang="zh-CN" sz="2000" dirty="0"/>
              <a:t>java</a:t>
            </a:r>
            <a:r>
              <a:rPr lang="zh-CN" altLang="zh-CN" sz="2000" dirty="0"/>
              <a:t>解释器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java.exe)</a:t>
            </a:r>
            <a:r>
              <a:rPr lang="zh-CN" altLang="zh-CN" sz="2000" dirty="0"/>
              <a:t>来解释执行字节码文件</a:t>
            </a:r>
            <a:r>
              <a:rPr lang="zh-CN" altLang="en-US" sz="2000" dirty="0"/>
              <a:t>。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10" name="文本占位符 3"/>
          <p:cNvSpPr txBox="1"/>
          <p:nvPr/>
        </p:nvSpPr>
        <p:spPr>
          <a:xfrm>
            <a:off x="2151125" y="1686286"/>
            <a:ext cx="2083235" cy="497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编写源文件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2" name="文本占位符 3"/>
          <p:cNvSpPr txBox="1"/>
          <p:nvPr/>
        </p:nvSpPr>
        <p:spPr>
          <a:xfrm>
            <a:off x="2131396" y="2742532"/>
            <a:ext cx="2083235" cy="4970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</a:rPr>
              <a:t>2. </a:t>
            </a:r>
            <a:r>
              <a:rPr lang="zh-CN" altLang="en-US" sz="2400" b="1">
                <a:solidFill>
                  <a:srgbClr val="C00000"/>
                </a:solidFill>
              </a:rPr>
              <a:t>编译源文件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13" name="文本占位符 3"/>
          <p:cNvSpPr txBox="1"/>
          <p:nvPr/>
        </p:nvSpPr>
        <p:spPr>
          <a:xfrm>
            <a:off x="2132330" y="3672840"/>
            <a:ext cx="2082800" cy="4972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</a:rPr>
              <a:t>3. </a:t>
            </a:r>
            <a:r>
              <a:rPr lang="zh-CN" altLang="en-US" sz="2400" b="1">
                <a:solidFill>
                  <a:srgbClr val="C00000"/>
                </a:solidFill>
              </a:rPr>
              <a:t>运行</a:t>
            </a:r>
            <a:r>
              <a:rPr lang="zh-CN" altLang="en-US" sz="2400" b="1" dirty="0">
                <a:solidFill>
                  <a:srgbClr val="C00000"/>
                </a:solidFill>
              </a:rPr>
              <a:t>程序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6" name="内容占位符 2"/>
          <p:cNvSpPr txBox="1"/>
          <p:nvPr/>
        </p:nvSpPr>
        <p:spPr>
          <a:xfrm>
            <a:off x="4303781" y="2662175"/>
            <a:ext cx="5551850" cy="67383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000" dirty="0"/>
              <a:t>使用</a:t>
            </a:r>
            <a:r>
              <a:rPr lang="en-US" altLang="zh-CN" sz="2000" dirty="0"/>
              <a:t>Java</a:t>
            </a:r>
            <a:r>
              <a:rPr lang="zh-CN" altLang="zh-CN" sz="2000" dirty="0"/>
              <a:t>编译器</a:t>
            </a:r>
            <a:r>
              <a:rPr lang="en-US" altLang="zh-CN" sz="2000" dirty="0"/>
              <a:t>(</a:t>
            </a:r>
            <a:r>
              <a:rPr lang="en-US" altLang="zh-CN" sz="2000" b="1" dirty="0">
                <a:solidFill>
                  <a:srgbClr val="C00000"/>
                </a:solidFill>
              </a:rPr>
              <a:t>javac.exe)</a:t>
            </a:r>
            <a:r>
              <a:rPr lang="zh-CN" altLang="zh-CN" sz="2000" dirty="0"/>
              <a:t>编译源文件，得到</a:t>
            </a:r>
            <a:r>
              <a:rPr lang="zh-CN" altLang="zh-CN" sz="2000" b="1" dirty="0">
                <a:solidFill>
                  <a:srgbClr val="C00000"/>
                </a:solidFill>
              </a:rPr>
              <a:t>字节码</a:t>
            </a:r>
            <a:r>
              <a:rPr lang="zh-CN" altLang="zh-CN" sz="2000" dirty="0"/>
              <a:t>文件</a:t>
            </a:r>
            <a:r>
              <a:rPr lang="en-US" altLang="zh-CN" sz="2000" dirty="0"/>
              <a:t>(.class)</a:t>
            </a:r>
            <a:r>
              <a:rPr lang="zh-CN" altLang="zh-CN" sz="2000" dirty="0"/>
              <a:t>。</a:t>
            </a:r>
            <a:endParaRPr lang="zh-CN" altLang="zh-CN" sz="2000" dirty="0"/>
          </a:p>
        </p:txBody>
      </p:sp>
      <p:sp>
        <p:nvSpPr>
          <p:cNvPr id="17" name="内容占位符 2"/>
          <p:cNvSpPr txBox="1"/>
          <p:nvPr/>
        </p:nvSpPr>
        <p:spPr>
          <a:xfrm>
            <a:off x="4308023" y="1425139"/>
            <a:ext cx="5551851" cy="10193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zh-CN" sz="2000" dirty="0"/>
              <a:t>使用一个</a:t>
            </a:r>
            <a:r>
              <a:rPr lang="zh-CN" altLang="zh-CN" sz="2000" b="1" dirty="0">
                <a:solidFill>
                  <a:srgbClr val="C00000"/>
                </a:solidFill>
              </a:rPr>
              <a:t>文本编辑器</a:t>
            </a:r>
            <a:r>
              <a:rPr lang="zh-CN" altLang="zh-CN" sz="2000" dirty="0"/>
              <a:t>，如</a:t>
            </a:r>
            <a:r>
              <a:rPr lang="en-US" altLang="zh-CN" sz="2000" dirty="0" err="1"/>
              <a:t>EditPlus</a:t>
            </a:r>
            <a:r>
              <a:rPr lang="zh-CN" altLang="zh-CN" sz="2000" dirty="0"/>
              <a:t>或</a:t>
            </a:r>
            <a:r>
              <a:rPr lang="zh-CN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记事本</a:t>
            </a:r>
            <a:r>
              <a:rPr lang="zh-CN" altLang="zh-CN" sz="2000" dirty="0"/>
              <a:t>来编写源文件。将编辑好的源文件保存起来，</a:t>
            </a:r>
            <a:r>
              <a:rPr lang="zh-CN" altLang="zh-CN" sz="2000" b="1" dirty="0">
                <a:solidFill>
                  <a:srgbClr val="C00000"/>
                </a:solidFill>
              </a:rPr>
              <a:t>源文件的扩展名必须是</a:t>
            </a:r>
            <a:r>
              <a:rPr lang="en-US" altLang="zh-CN" sz="2000" b="1" dirty="0">
                <a:solidFill>
                  <a:srgbClr val="C00000"/>
                </a:solidFill>
              </a:rPr>
              <a:t>.java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911" y="4436529"/>
            <a:ext cx="767715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16" grpId="0" bldLvl="0" animBg="1"/>
      <p:bldP spid="17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4800" dirty="0">
                <a:solidFill>
                  <a:schemeClr val="tx1"/>
                </a:solidFill>
              </a:rPr>
              <a:t>Java</a:t>
            </a:r>
            <a:r>
              <a:rPr lang="zh-CN" altLang="en-US" sz="4800" dirty="0">
                <a:solidFill>
                  <a:schemeClr val="tx1"/>
                </a:solidFill>
              </a:rPr>
              <a:t>程序开发过程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5123" name="灯片编号占位符 3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509819-3538-45B5-91E9-6DD4904FCC2E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2279650" y="1700213"/>
            <a:ext cx="1223963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lang="en-US" altLang="zh-CN" sz="2000" b="1">
                <a:latin typeface="Times New Roman" panose="02020603050405020304" pitchFamily="18" charset="0"/>
                <a:ea typeface="黑体" panose="02010609060101010101" pitchFamily="49" charset="-122"/>
              </a:rPr>
              <a:t>JDK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4511675" y="1700213"/>
            <a:ext cx="2016125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设置环境变量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7608888" y="1700213"/>
            <a:ext cx="1223962" cy="433387"/>
          </a:xfrm>
          <a:prstGeom prst="flowChartAlternateProcess">
            <a:avLst/>
          </a:prstGeom>
          <a:solidFill>
            <a:srgbClr val="00CCFF"/>
          </a:solidFill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IDE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7" name="AutoShape 7"/>
          <p:cNvSpPr>
            <a:spLocks noChangeArrowheads="1"/>
          </p:cNvSpPr>
          <p:nvPr/>
        </p:nvSpPr>
        <p:spPr bwMode="auto">
          <a:xfrm>
            <a:off x="7391400" y="3573463"/>
            <a:ext cx="2447925" cy="503237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源程序文件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(*.java)</a:t>
            </a:r>
            <a:endParaRPr lang="en-US" altLang="zh-CN" sz="2000" b="1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8" name="AutoShape 8"/>
          <p:cNvSpPr>
            <a:spLocks noChangeArrowheads="1"/>
          </p:cNvSpPr>
          <p:nvPr/>
        </p:nvSpPr>
        <p:spPr bwMode="auto">
          <a:xfrm>
            <a:off x="5664200" y="3573463"/>
            <a:ext cx="793750" cy="503237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ea typeface="黑体" panose="02010609060101010101" pitchFamily="49" charset="-122"/>
              </a:rPr>
              <a:t>编译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4872038" y="4581525"/>
            <a:ext cx="2520950" cy="503238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字节码文件 </a:t>
            </a:r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(*.class)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0" name="AutoShape 11"/>
          <p:cNvSpPr>
            <a:spLocks noChangeArrowheads="1"/>
          </p:cNvSpPr>
          <p:nvPr/>
        </p:nvSpPr>
        <p:spPr bwMode="auto">
          <a:xfrm>
            <a:off x="7608888" y="2636838"/>
            <a:ext cx="1223962" cy="433387"/>
          </a:xfrm>
          <a:prstGeom prst="flowChartAlternateProcess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程序设计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1" name="AutoShape 12"/>
          <p:cNvSpPr>
            <a:spLocks noChangeArrowheads="1"/>
          </p:cNvSpPr>
          <p:nvPr/>
        </p:nvSpPr>
        <p:spPr bwMode="auto">
          <a:xfrm>
            <a:off x="5448300" y="2636838"/>
            <a:ext cx="1223963" cy="431800"/>
          </a:xfrm>
          <a:prstGeom prst="flowChartAlternateProcess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>
                <a:latin typeface="Times New Roman" panose="02020603050405020304" pitchFamily="18" charset="0"/>
                <a:ea typeface="黑体" panose="02010609060101010101" pitchFamily="49" charset="-122"/>
              </a:rPr>
              <a:t>程序修改</a:t>
            </a:r>
            <a:endParaRPr lang="zh-CN" altLang="en-US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3503613" y="1916113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6527800" y="1916113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6527800" y="1989138"/>
            <a:ext cx="1512888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5" name="Line 16"/>
          <p:cNvSpPr>
            <a:spLocks noChangeShapeType="1"/>
          </p:cNvSpPr>
          <p:nvPr/>
        </p:nvSpPr>
        <p:spPr bwMode="auto">
          <a:xfrm flipH="1">
            <a:off x="8256588" y="213360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6" name="Line 17"/>
          <p:cNvSpPr>
            <a:spLocks noChangeShapeType="1"/>
          </p:cNvSpPr>
          <p:nvPr/>
        </p:nvSpPr>
        <p:spPr bwMode="auto">
          <a:xfrm>
            <a:off x="6672263" y="2852738"/>
            <a:ext cx="14398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7" name="Line 18"/>
          <p:cNvSpPr>
            <a:spLocks noChangeShapeType="1"/>
          </p:cNvSpPr>
          <p:nvPr/>
        </p:nvSpPr>
        <p:spPr bwMode="auto">
          <a:xfrm flipH="1">
            <a:off x="8256588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8" name="Line 19"/>
          <p:cNvSpPr>
            <a:spLocks noChangeShapeType="1"/>
          </p:cNvSpPr>
          <p:nvPr/>
        </p:nvSpPr>
        <p:spPr bwMode="auto">
          <a:xfrm flipH="1">
            <a:off x="6456363" y="3789363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39" name="Line 20"/>
          <p:cNvSpPr>
            <a:spLocks noChangeShapeType="1"/>
          </p:cNvSpPr>
          <p:nvPr/>
        </p:nvSpPr>
        <p:spPr bwMode="auto">
          <a:xfrm flipV="1">
            <a:off x="6024563" y="3068638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0" name="Text Box 21"/>
          <p:cNvSpPr txBox="1">
            <a:spLocks noChangeArrowheads="1"/>
          </p:cNvSpPr>
          <p:nvPr/>
        </p:nvSpPr>
        <p:spPr bwMode="auto">
          <a:xfrm>
            <a:off x="5232400" y="3141663"/>
            <a:ext cx="865188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anose="02010609060101010101" pitchFamily="49" charset="-122"/>
              </a:rPr>
              <a:t>错误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6024563" y="40767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2" name="Text Box 23"/>
          <p:cNvSpPr txBox="1">
            <a:spLocks noChangeArrowheads="1"/>
          </p:cNvSpPr>
          <p:nvPr/>
        </p:nvSpPr>
        <p:spPr bwMode="auto">
          <a:xfrm>
            <a:off x="5230813" y="4076700"/>
            <a:ext cx="86518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anose="02010609060101010101" pitchFamily="49" charset="-122"/>
              </a:rPr>
              <a:t>成功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5143" name="Text Box 24"/>
          <p:cNvSpPr txBox="1">
            <a:spLocks noChangeArrowheads="1"/>
          </p:cNvSpPr>
          <p:nvPr/>
        </p:nvSpPr>
        <p:spPr bwMode="auto">
          <a:xfrm>
            <a:off x="8183563" y="3068638"/>
            <a:ext cx="86518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>
                <a:ea typeface="黑体" panose="02010609060101010101" pitchFamily="49" charset="-122"/>
              </a:rPr>
              <a:t>保存</a:t>
            </a:r>
            <a:endParaRPr lang="zh-CN" altLang="en-US" sz="2000">
              <a:ea typeface="黑体" panose="02010609060101010101" pitchFamily="49" charset="-122"/>
            </a:endParaRPr>
          </a:p>
        </p:txBody>
      </p:sp>
      <p:sp>
        <p:nvSpPr>
          <p:cNvPr id="5144" name="AutoShape 25"/>
          <p:cNvSpPr>
            <a:spLocks noChangeArrowheads="1"/>
          </p:cNvSpPr>
          <p:nvPr/>
        </p:nvSpPr>
        <p:spPr bwMode="auto">
          <a:xfrm>
            <a:off x="1847850" y="5805488"/>
            <a:ext cx="1222375" cy="503237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Applet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45" name="AutoShape 26"/>
          <p:cNvSpPr>
            <a:spLocks noChangeArrowheads="1"/>
          </p:cNvSpPr>
          <p:nvPr/>
        </p:nvSpPr>
        <p:spPr bwMode="auto">
          <a:xfrm>
            <a:off x="3216275" y="6092825"/>
            <a:ext cx="1943100" cy="503238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Rich Client App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46" name="AutoShape 27"/>
          <p:cNvSpPr>
            <a:spLocks noChangeArrowheads="1"/>
          </p:cNvSpPr>
          <p:nvPr/>
        </p:nvSpPr>
        <p:spPr bwMode="auto">
          <a:xfrm>
            <a:off x="5303838" y="5805488"/>
            <a:ext cx="2305050" cy="503237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J2EE Server App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47" name="Line 28"/>
          <p:cNvSpPr>
            <a:spLocks noChangeShapeType="1"/>
          </p:cNvSpPr>
          <p:nvPr/>
        </p:nvSpPr>
        <p:spPr bwMode="auto">
          <a:xfrm flipH="1">
            <a:off x="2424113" y="5084763"/>
            <a:ext cx="360045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8" name="Line 29"/>
          <p:cNvSpPr>
            <a:spLocks noChangeShapeType="1"/>
          </p:cNvSpPr>
          <p:nvPr/>
        </p:nvSpPr>
        <p:spPr bwMode="auto">
          <a:xfrm flipH="1">
            <a:off x="4151313" y="5084763"/>
            <a:ext cx="18732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49" name="Line 30"/>
          <p:cNvSpPr>
            <a:spLocks noChangeShapeType="1"/>
          </p:cNvSpPr>
          <p:nvPr/>
        </p:nvSpPr>
        <p:spPr bwMode="auto">
          <a:xfrm>
            <a:off x="6024563" y="5084763"/>
            <a:ext cx="287337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0" name="Line 31"/>
          <p:cNvSpPr>
            <a:spLocks noChangeShapeType="1"/>
          </p:cNvSpPr>
          <p:nvPr/>
        </p:nvSpPr>
        <p:spPr bwMode="auto">
          <a:xfrm>
            <a:off x="1524000" y="2420938"/>
            <a:ext cx="9144000" cy="0"/>
          </a:xfrm>
          <a:prstGeom prst="line">
            <a:avLst/>
          </a:prstGeom>
          <a:noFill/>
          <a:ln w="28575">
            <a:solidFill>
              <a:srgbClr val="660066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1" name="Line 32"/>
          <p:cNvSpPr>
            <a:spLocks noChangeShapeType="1"/>
          </p:cNvSpPr>
          <p:nvPr/>
        </p:nvSpPr>
        <p:spPr bwMode="auto">
          <a:xfrm>
            <a:off x="1524000" y="5373688"/>
            <a:ext cx="9144000" cy="0"/>
          </a:xfrm>
          <a:prstGeom prst="line">
            <a:avLst/>
          </a:prstGeom>
          <a:noFill/>
          <a:ln w="28575">
            <a:solidFill>
              <a:srgbClr val="660066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2" name="AutoShape 34"/>
          <p:cNvSpPr>
            <a:spLocks noChangeArrowheads="1"/>
          </p:cNvSpPr>
          <p:nvPr/>
        </p:nvSpPr>
        <p:spPr bwMode="auto">
          <a:xfrm>
            <a:off x="7753350" y="6021388"/>
            <a:ext cx="1727200" cy="503237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latin typeface="Times New Roman" panose="02020603050405020304" pitchFamily="18" charset="0"/>
                <a:ea typeface="黑体" panose="02010609060101010101" pitchFamily="49" charset="-122"/>
              </a:rPr>
              <a:t>J2ME App</a:t>
            </a:r>
            <a:endParaRPr lang="en-US" altLang="zh-CN" sz="20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6024563" y="5084763"/>
            <a:ext cx="2519362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54" name="Text Box 36"/>
          <p:cNvSpPr txBox="1">
            <a:spLocks noChangeArrowheads="1"/>
          </p:cNvSpPr>
          <p:nvPr/>
        </p:nvSpPr>
        <p:spPr bwMode="auto">
          <a:xfrm>
            <a:off x="9120188" y="1625600"/>
            <a:ext cx="1152525" cy="58356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 dirty="0">
                <a:ea typeface="黑体" panose="02010609060101010101" pitchFamily="49" charset="-122"/>
              </a:rPr>
              <a:t>安装</a:t>
            </a:r>
            <a:endParaRPr lang="zh-CN" altLang="en-US" sz="3200" b="1" dirty="0">
              <a:ea typeface="黑体" panose="02010609060101010101" pitchFamily="49" charset="-122"/>
            </a:endParaRPr>
          </a:p>
        </p:txBody>
      </p:sp>
      <p:sp>
        <p:nvSpPr>
          <p:cNvPr id="5155" name="Text Box 37"/>
          <p:cNvSpPr txBox="1">
            <a:spLocks noChangeArrowheads="1"/>
          </p:cNvSpPr>
          <p:nvPr/>
        </p:nvSpPr>
        <p:spPr bwMode="auto">
          <a:xfrm>
            <a:off x="1992313" y="3500438"/>
            <a:ext cx="1152525" cy="58356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开发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  <p:sp>
        <p:nvSpPr>
          <p:cNvPr id="5156" name="Text Box 38"/>
          <p:cNvSpPr txBox="1">
            <a:spLocks noChangeArrowheads="1"/>
          </p:cNvSpPr>
          <p:nvPr/>
        </p:nvSpPr>
        <p:spPr bwMode="auto">
          <a:xfrm>
            <a:off x="9468899" y="5589899"/>
            <a:ext cx="1152525" cy="583565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  <a:lin ang="16200000" scaled="1"/>
          </a:gra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200" b="1">
                <a:ea typeface="黑体" panose="02010609060101010101" pitchFamily="49" charset="-122"/>
              </a:rPr>
              <a:t>运行</a:t>
            </a:r>
            <a:endParaRPr lang="zh-CN" altLang="en-US" sz="32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4" grpId="0" bldLvl="0" animBg="1"/>
      <p:bldP spid="5155" grpId="0" bldLvl="0" animBg="1"/>
      <p:bldP spid="515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/>
              <a:t>1.5 </a:t>
            </a:r>
            <a:r>
              <a:rPr lang="zh-CN" altLang="zh-CN" sz="4000"/>
              <a:t>简单的</a:t>
            </a:r>
            <a:r>
              <a:rPr lang="en-US" altLang="zh-CN" sz="4000"/>
              <a:t>Java</a:t>
            </a:r>
            <a:r>
              <a:rPr lang="zh-CN" altLang="zh-CN" sz="4000"/>
              <a:t>应用程序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7686700" cy="4502150"/>
          </a:xfrm>
        </p:spPr>
        <p:txBody>
          <a:bodyPr/>
          <a:lstStyle/>
          <a:p>
            <a:r>
              <a:rPr lang="zh-CN" altLang="en-US" sz="2800" b="1"/>
              <a:t>一个</a:t>
            </a:r>
            <a:r>
              <a:rPr lang="en-US" altLang="zh-CN" sz="2800" b="1"/>
              <a:t>Java</a:t>
            </a:r>
            <a:r>
              <a:rPr lang="zh-CN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r>
              <a:rPr lang="zh-CN" altLang="zh-CN" sz="2800"/>
              <a:t>的源文件是由</a:t>
            </a:r>
            <a:r>
              <a:rPr lang="zh-CN" altLang="zh-CN" sz="2800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若干个书写形式互相独立的类</a:t>
            </a:r>
            <a:r>
              <a:rPr lang="zh-CN" altLang="zh-CN" sz="2800"/>
              <a:t>组成</a:t>
            </a:r>
            <a:r>
              <a:rPr lang="zh-CN" altLang="en-US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例1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en-US" altLang="zh-CN" dirty="0"/>
              <a:t>Java</a:t>
            </a:r>
            <a:r>
              <a:rPr lang="zh-CN" altLang="en-US" dirty="0">
                <a:latin typeface="宋体" panose="02010600030101010101" pitchFamily="2" charset="-122"/>
              </a:rPr>
              <a:t>源文件</a:t>
            </a:r>
            <a:r>
              <a:rPr lang="en-US" altLang="zh-CN" i="1" dirty="0">
                <a:solidFill>
                  <a:srgbClr val="C00000"/>
                </a:solidFill>
              </a:rPr>
              <a:t>Hello.java</a:t>
            </a:r>
            <a:r>
              <a:rPr lang="zh-CN" altLang="en-US" dirty="0">
                <a:latin typeface="宋体" panose="02010600030101010101" pitchFamily="2" charset="-122"/>
              </a:rPr>
              <a:t>是由两个名字分别为</a:t>
            </a:r>
            <a:r>
              <a:rPr lang="en-US" altLang="zh-CN" dirty="0">
                <a:solidFill>
                  <a:srgbClr val="0000FF"/>
                </a:solidFill>
              </a:rPr>
              <a:t>Hello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0000FF"/>
                </a:solidFill>
              </a:rPr>
              <a:t>Student</a:t>
            </a:r>
            <a:r>
              <a:rPr lang="zh-CN" altLang="en-US" dirty="0">
                <a:latin typeface="宋体" panose="02010600030101010101" pitchFamily="2" charset="-122"/>
              </a:rPr>
              <a:t>的类组成。</a:t>
            </a:r>
            <a:r>
              <a:rPr lang="zh-CN" altLang="en-US" dirty="0"/>
              <a:t> </a:t>
            </a:r>
            <a:endParaRPr lang="zh-CN" altLang="en-US" dirty="0"/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344" y="268601"/>
            <a:ext cx="10972800" cy="1143000"/>
          </a:xfrm>
        </p:spPr>
        <p:txBody>
          <a:bodyPr/>
          <a:lstStyle/>
          <a:p>
            <a:pPr algn="l"/>
            <a:r>
              <a:rPr lang="en-US" altLang="zh-CN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Hello.java</a:t>
            </a:r>
            <a:endParaRPr lang="zh-CN" altLang="en-US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399524" y="300999"/>
            <a:ext cx="787266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Hello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这是一个简单的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应用程序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 stu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Student();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.speak(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"We are students"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3378099" y="3671948"/>
            <a:ext cx="787266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Student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speak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1.5.1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源文件的编写与保存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编写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源文件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</a:rPr>
              <a:t>使用一个文本编辑器，</a:t>
            </a:r>
            <a:r>
              <a:rPr lang="zh-CN" altLang="en-US">
                <a:latin typeface="宋体" panose="02010600030101010101" pitchFamily="2" charset="-122"/>
              </a:rPr>
              <a:t>如</a:t>
            </a:r>
            <a:r>
              <a:rPr lang="en-US" altLang="zh-CN">
                <a:latin typeface="宋体" panose="02010600030101010101" pitchFamily="2" charset="-122"/>
              </a:rPr>
              <a:t>EditPlus</a:t>
            </a:r>
            <a:r>
              <a:rPr lang="zh-CN" altLang="en-US">
                <a:latin typeface="宋体" panose="02010600030101010101" pitchFamily="2" charset="-122"/>
              </a:rPr>
              <a:t>或</a:t>
            </a:r>
            <a:r>
              <a:rPr lang="zh-CN" altLang="en-US" dirty="0">
                <a:latin typeface="宋体" panose="02010600030101010101" pitchFamily="2" charset="-122"/>
              </a:rPr>
              <a:t>记事本编写上述例子1给出的</a:t>
            </a:r>
            <a:r>
              <a:rPr lang="zh-CN" altLang="en-US">
                <a:latin typeface="宋体" panose="02010600030101010101" pitchFamily="2" charset="-122"/>
              </a:rPr>
              <a:t>源文件。</a:t>
            </a:r>
            <a:endParaRPr lang="en-US" altLang="zh-CN">
              <a:latin typeface="宋体" panose="02010600030101010101" pitchFamily="2" charset="-122"/>
            </a:endParaRPr>
          </a:p>
          <a:p>
            <a:pPr lvl="1" algn="just"/>
            <a:endParaRPr lang="zh-CN" altLang="en-US" dirty="0"/>
          </a:p>
          <a:p>
            <a:pPr lvl="1" algn="just"/>
            <a:r>
              <a:rPr lang="en-US" altLang="zh-CN" dirty="0"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源程序中语句所涉及到的小括号及标点符号都是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英文状态下输入</a:t>
            </a:r>
            <a:r>
              <a:rPr lang="zh-CN" altLang="en-US" dirty="0">
                <a:latin typeface="宋体" panose="02010600030101010101" pitchFamily="2" charset="-122"/>
              </a:rPr>
              <a:t>的括号和标点符号，比如：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 algn="just"/>
            <a:r>
              <a:rPr lang="zh-CN" altLang="en-US" dirty="0">
                <a:latin typeface="宋体" panose="02010600030101010101" pitchFamily="2" charset="-122"/>
              </a:rPr>
              <a:t>"大家好!"中的引号必须是英文状态下的引号，而字符串里面的符号不受汉字符或英文字符的限制。</a:t>
            </a:r>
            <a:r>
              <a:rPr lang="zh-CN" altLang="en-US" sz="1900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编写与保存源文件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00174"/>
            <a:ext cx="8229600" cy="4630751"/>
          </a:xfrm>
        </p:spPr>
        <p:txBody>
          <a:bodyPr/>
          <a:lstStyle/>
          <a:p>
            <a:pPr algn="just">
              <a:buNone/>
            </a:pP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2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</a:rPr>
              <a:t> 保存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</a:rPr>
              <a:t>源文件</a:t>
            </a:r>
            <a:endParaRPr lang="en-US" altLang="zh-CN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algn="just"/>
            <a:r>
              <a:rPr lang="zh-CN" altLang="en-US" dirty="0"/>
              <a:t>如果源文件中有多个类，那么</a:t>
            </a:r>
            <a:r>
              <a:rPr lang="zh-CN" altLang="en-US" dirty="0">
                <a:solidFill>
                  <a:srgbClr val="0000FF"/>
                </a:solidFill>
              </a:rPr>
              <a:t>只能有一个</a:t>
            </a:r>
            <a:r>
              <a:rPr lang="zh-CN" altLang="en-US" dirty="0"/>
              <a:t>类是</a:t>
            </a:r>
            <a:r>
              <a:rPr lang="en-US" altLang="zh-CN" dirty="0">
                <a:solidFill>
                  <a:srgbClr val="0000FF"/>
                </a:solidFill>
              </a:rPr>
              <a:t>public</a:t>
            </a:r>
            <a:r>
              <a:rPr lang="zh-CN" altLang="en-US" dirty="0"/>
              <a:t>类；</a:t>
            </a:r>
            <a:endParaRPr lang="en-US" altLang="zh-CN" dirty="0"/>
          </a:p>
          <a:p>
            <a:pPr lvl="2" algn="just"/>
            <a:r>
              <a:rPr lang="zh-CN" altLang="en-US" sz="2000" dirty="0"/>
              <a:t>如果</a:t>
            </a:r>
            <a:r>
              <a:rPr lang="zh-CN" altLang="en-US" sz="2000" dirty="0">
                <a:solidFill>
                  <a:srgbClr val="0000FF"/>
                </a:solidFill>
              </a:rPr>
              <a:t>有一个类是</a:t>
            </a:r>
            <a:r>
              <a:rPr lang="en-US" altLang="zh-CN" sz="2000" dirty="0">
                <a:solidFill>
                  <a:srgbClr val="0000FF"/>
                </a:solidFill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</a:rPr>
              <a:t>类</a:t>
            </a:r>
            <a:r>
              <a:rPr lang="zh-CN" altLang="en-US" sz="2000" dirty="0"/>
              <a:t>，那么源文件的名字</a:t>
            </a:r>
            <a:r>
              <a:rPr lang="zh-CN" altLang="en-US" sz="2000" dirty="0">
                <a:solidFill>
                  <a:srgbClr val="0000FF"/>
                </a:solidFill>
              </a:rPr>
              <a:t>必须与这个类的名字完全相同</a:t>
            </a:r>
            <a:r>
              <a:rPr lang="zh-CN" altLang="en-US" sz="2000" dirty="0"/>
              <a:t>，</a:t>
            </a:r>
            <a:r>
              <a:rPr lang="zh-CN" altLang="en-US" sz="2000"/>
              <a:t>扩展名是</a:t>
            </a:r>
            <a:r>
              <a:rPr lang="en-US" altLang="zh-CN" sz="2000" b="1">
                <a:solidFill>
                  <a:srgbClr val="FF0000"/>
                </a:solidFill>
              </a:rPr>
              <a:t>.java</a:t>
            </a:r>
            <a:r>
              <a:rPr lang="en-US" altLang="zh-CN" sz="2000" dirty="0"/>
              <a:t>；</a:t>
            </a:r>
            <a:endParaRPr lang="en-US" altLang="zh-CN" sz="2000" dirty="0"/>
          </a:p>
          <a:p>
            <a:pPr lvl="2" algn="just"/>
            <a:r>
              <a:rPr lang="zh-CN" altLang="en-US" sz="2000" dirty="0"/>
              <a:t>如果源文件</a:t>
            </a:r>
            <a:r>
              <a:rPr lang="zh-CN" altLang="en-US" sz="2000" dirty="0">
                <a:solidFill>
                  <a:srgbClr val="0000FF"/>
                </a:solidFill>
              </a:rPr>
              <a:t>没有</a:t>
            </a:r>
            <a:r>
              <a:rPr lang="en-US" altLang="zh-CN" sz="2000" dirty="0">
                <a:solidFill>
                  <a:srgbClr val="0000FF"/>
                </a:solidFill>
              </a:rPr>
              <a:t>public</a:t>
            </a:r>
            <a:r>
              <a:rPr lang="zh-CN" altLang="en-US" sz="2000" dirty="0">
                <a:solidFill>
                  <a:srgbClr val="0000FF"/>
                </a:solidFill>
              </a:rPr>
              <a:t>类</a:t>
            </a:r>
            <a:r>
              <a:rPr lang="zh-CN" altLang="en-US" sz="2000" dirty="0"/>
              <a:t>，那么</a:t>
            </a:r>
            <a:r>
              <a:rPr lang="zh-CN" altLang="en-US" sz="2000" dirty="0">
                <a:solidFill>
                  <a:srgbClr val="0000FF"/>
                </a:solidFill>
              </a:rPr>
              <a:t>源文件的名字只要和某个类的名字相同</a:t>
            </a:r>
            <a:r>
              <a:rPr lang="zh-CN" altLang="en-US" sz="2000" dirty="0"/>
              <a:t>，并且</a:t>
            </a:r>
            <a:r>
              <a:rPr lang="zh-CN" altLang="en-US" sz="2000">
                <a:solidFill>
                  <a:srgbClr val="0000FF"/>
                </a:solidFill>
              </a:rPr>
              <a:t>扩展名是</a:t>
            </a:r>
            <a:r>
              <a:rPr lang="en-US" altLang="zh-CN" sz="2000" b="1">
                <a:solidFill>
                  <a:srgbClr val="FF0000"/>
                </a:solidFill>
              </a:rPr>
              <a:t>.java</a:t>
            </a:r>
            <a:r>
              <a:rPr lang="zh-CN" altLang="en-US" sz="2000" dirty="0"/>
              <a:t>就可以</a:t>
            </a:r>
            <a:r>
              <a:rPr lang="zh-CN" altLang="en-US" sz="2000"/>
              <a:t>了。</a:t>
            </a:r>
            <a:endParaRPr lang="en-US" altLang="zh-CN" sz="2000"/>
          </a:p>
          <a:p>
            <a:pPr lvl="2" algn="just"/>
            <a:endParaRPr lang="en-US" altLang="zh-CN" sz="2000" dirty="0"/>
          </a:p>
          <a:p>
            <a:pPr lvl="1" algn="just"/>
            <a:r>
              <a:rPr lang="zh-CN" altLang="en-US" dirty="0"/>
              <a:t>上述例子1中的源文件必须命名为</a:t>
            </a:r>
            <a:r>
              <a:rPr lang="en-US" altLang="zh-CN" dirty="0" err="1"/>
              <a:t>Hello.java</a:t>
            </a:r>
            <a:r>
              <a:rPr lang="en-US" altLang="zh-CN" dirty="0"/>
              <a:t>。</a:t>
            </a:r>
            <a:r>
              <a:rPr lang="zh-CN" altLang="en-US" dirty="0"/>
              <a:t>我们将</a:t>
            </a:r>
            <a:r>
              <a:rPr lang="en-US" altLang="zh-CN" dirty="0" err="1">
                <a:solidFill>
                  <a:srgbClr val="0000FF"/>
                </a:solidFill>
              </a:rPr>
              <a:t>Hello.java</a:t>
            </a:r>
            <a:r>
              <a:rPr lang="zh-CN" altLang="en-US" dirty="0"/>
              <a:t>保存到：</a:t>
            </a:r>
            <a:r>
              <a:rPr lang="en-US" altLang="zh-CN" dirty="0" err="1">
                <a:solidFill>
                  <a:srgbClr val="0000FF"/>
                </a:solidFill>
              </a:rPr>
              <a:t>C:\chapter1</a:t>
            </a:r>
            <a:r>
              <a:rPr lang="zh-CN" altLang="en-US" dirty="0"/>
              <a:t>文件夹中。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312" y="4986221"/>
            <a:ext cx="7821488" cy="171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注意：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000" dirty="0"/>
              <a:t>在保存源文件时，不可以将源文件命名为</a:t>
            </a:r>
            <a:r>
              <a:rPr lang="en-US" altLang="zh-CN" sz="2000" dirty="0"/>
              <a:t>hello.java</a:t>
            </a:r>
            <a:r>
              <a:rPr lang="zh-CN" altLang="zh-CN" sz="2000" dirty="0"/>
              <a:t>，因为</a:t>
            </a:r>
            <a:r>
              <a:rPr lang="en-US" altLang="zh-CN" sz="2000" dirty="0"/>
              <a:t>Java</a:t>
            </a:r>
            <a:r>
              <a:rPr lang="zh-CN" altLang="zh-CN" sz="2000" dirty="0"/>
              <a:t>语言是</a:t>
            </a:r>
            <a:r>
              <a:rPr lang="zh-CN" altLang="zh-CN" sz="2000" b="1" dirty="0">
                <a:solidFill>
                  <a:srgbClr val="C00000"/>
                </a:solidFill>
              </a:rPr>
              <a:t>区分大小写</a:t>
            </a:r>
            <a:r>
              <a:rPr lang="zh-CN" altLang="zh-CN" sz="2000" dirty="0"/>
              <a:t>的。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在保存文件时，必须将</a:t>
            </a:r>
            <a:r>
              <a:rPr lang="zh-CN" altLang="zh-CN" sz="2000" b="1" dirty="0">
                <a:solidFill>
                  <a:srgbClr val="C00000"/>
                </a:solidFill>
              </a:rPr>
              <a:t>“保存类型”选择为“所有文件”，将“编码”选择为“</a:t>
            </a:r>
            <a:r>
              <a:rPr lang="en-US" altLang="zh-CN" sz="2000" b="1" dirty="0">
                <a:solidFill>
                  <a:srgbClr val="C00000"/>
                </a:solidFill>
              </a:rPr>
              <a:t>UTF-8</a:t>
            </a:r>
            <a:r>
              <a:rPr lang="zh-CN" altLang="zh-CN" sz="2000" b="1" dirty="0">
                <a:solidFill>
                  <a:srgbClr val="C00000"/>
                </a:solidFill>
              </a:rPr>
              <a:t>”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zh-CN" sz="2000" dirty="0"/>
              <a:t>如果在保存文件文件时，系统总是自动给文件名尾加上“</a:t>
            </a:r>
            <a:r>
              <a:rPr lang="en-US" altLang="zh-CN" sz="2000" dirty="0"/>
              <a:t>.txt</a:t>
            </a:r>
            <a:r>
              <a:rPr lang="zh-CN" altLang="zh-CN" sz="2000" dirty="0"/>
              <a:t>”</a:t>
            </a:r>
            <a:r>
              <a:rPr lang="en-US" altLang="zh-CN" sz="2000" dirty="0"/>
              <a:t>(</a:t>
            </a:r>
            <a:r>
              <a:rPr lang="zh-CN" altLang="zh-CN" sz="2000" dirty="0"/>
              <a:t>这是不允许的</a:t>
            </a:r>
            <a:r>
              <a:rPr lang="en-US" altLang="zh-CN" sz="2000" dirty="0"/>
              <a:t>)</a:t>
            </a:r>
            <a:r>
              <a:rPr lang="zh-CN" altLang="zh-CN" sz="2000" dirty="0"/>
              <a:t>，那么在保存文件时可以将文件名用双引号括起</a:t>
            </a:r>
            <a:r>
              <a:rPr lang="zh-CN" altLang="en-US" sz="2000" dirty="0"/>
              <a:t>。或者调整系统设置，显示文件扩展名。</a:t>
            </a:r>
            <a:endParaRPr lang="zh-CN" altLang="zh-CN" sz="20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C00000"/>
                </a:solidFill>
              </a:rPr>
              <a:t>1.5.2 </a:t>
            </a:r>
            <a:r>
              <a:rPr lang="zh-CN" altLang="en-US">
                <a:solidFill>
                  <a:srgbClr val="C00000"/>
                </a:solidFill>
              </a:rPr>
              <a:t>编译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57387" y="1641165"/>
            <a:ext cx="8229600" cy="4502150"/>
          </a:xfrm>
        </p:spPr>
        <p:txBody>
          <a:bodyPr/>
          <a:lstStyle/>
          <a:p>
            <a:pPr>
              <a:buNone/>
            </a:pP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编译器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进入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源文件所在当前目录中，使用编译器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编译源文件。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None/>
            </a:pP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C:\chapter1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Hello.java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7462429" y="4149080"/>
            <a:ext cx="2519362" cy="1152525"/>
          </a:xfrm>
          <a:prstGeom prst="wedgeEllipseCallout">
            <a:avLst>
              <a:gd name="adj1" fmla="val -22329"/>
              <a:gd name="adj2" fmla="val -114190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lIns="90000" tIns="46800" rIns="90000" bIns="46800"/>
          <a:lstStyle/>
          <a:p>
            <a:pPr algn="ctr"/>
            <a:r>
              <a:rPr lang="en-US" altLang="zh-CN" sz="2400" b="1" dirty="0">
                <a:cs typeface="Arial" panose="020B0604020202020204" pitchFamily="34" charset="0"/>
              </a:rPr>
              <a:t>Java</a:t>
            </a:r>
            <a:r>
              <a:rPr lang="zh-CN" altLang="en-US" sz="2400" b="1" dirty="0">
                <a:cs typeface="Arial" panose="020B0604020202020204" pitchFamily="34" charset="0"/>
              </a:rPr>
              <a:t>源程序后缀名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765657" y="4076700"/>
            <a:ext cx="2519362" cy="1152525"/>
          </a:xfrm>
          <a:prstGeom prst="wedgeEllipseCallout">
            <a:avLst>
              <a:gd name="adj1" fmla="val 5121"/>
              <a:gd name="adj2" fmla="val -116848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lIns="90000" tIns="46800" rIns="90000" bIns="46800"/>
          <a:lstStyle/>
          <a:p>
            <a:pPr algn="ctr"/>
            <a:r>
              <a:rPr lang="zh-CN" altLang="en-US" sz="2400" b="1" dirty="0">
                <a:cs typeface="Arial" panose="020B0604020202020204" pitchFamily="34" charset="0"/>
              </a:rPr>
              <a:t>编译</a:t>
            </a:r>
            <a:r>
              <a:rPr lang="en-US" altLang="zh-CN" sz="2400" b="1" dirty="0">
                <a:cs typeface="Arial" panose="020B0604020202020204" pitchFamily="34" charset="0"/>
              </a:rPr>
              <a:t>.java</a:t>
            </a:r>
            <a:r>
              <a:rPr lang="zh-CN" altLang="en-US" sz="2400" b="1" dirty="0">
                <a:cs typeface="Arial" panose="020B0604020202020204" pitchFamily="34" charset="0"/>
              </a:rPr>
              <a:t>源程序的命令</a:t>
            </a:r>
            <a:endParaRPr lang="zh-CN" altLang="en-US" sz="2400" b="1" dirty="0"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92" y="5452752"/>
            <a:ext cx="4700437" cy="1356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/>
              <a:t>的先导知识与后继技术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20" y="2132856"/>
            <a:ext cx="6534150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1.5.2 </a:t>
            </a:r>
            <a:r>
              <a:rPr lang="zh-CN" altLang="en-US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编译</a:t>
            </a:r>
            <a:endParaRPr lang="zh-CN" altLang="en-US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字节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码文件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文件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编译源文件将生成多个扩展名为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的文件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每个扩展名是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的文件中只存放一个类的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字节码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，其文件名与该类的名字相同。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170" lvl="1" indent="0">
              <a:buNone/>
            </a:pP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88632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在编译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源文件时，生成的字节码文件的扩展名是什么？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8126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.java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1004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.class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89928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.exe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77685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92184"/>
          </a:xfrm>
        </p:spPr>
        <p:txBody>
          <a:bodyPr/>
          <a:lstStyle/>
          <a:p>
            <a:pPr algn="l"/>
            <a:r>
              <a:rPr lang="en-US" altLang="zh-CN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1.5.3 </a:t>
            </a:r>
            <a:r>
              <a:rPr lang="zh-CN" altLang="en-US" sz="40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运行</a:t>
            </a:r>
            <a:endParaRPr lang="zh-CN" alt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62613"/>
            <a:ext cx="8229600" cy="46307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zh-CN" altLang="en-US" sz="28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应用程序的主类</a:t>
            </a:r>
            <a:endParaRPr lang="en-US" altLang="zh-CN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一个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应用程序必须有一个类含有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方法：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])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这个类是应用程序的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主类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2．解释器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(java) 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just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应用程序总是从主类的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方法开始执行。因此，需进入主类字节码所在路径，然后使用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解释器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.exe)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运行主类的字节码。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266700" algn="ctr">
              <a:buNone/>
            </a:pP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MingLiU" pitchFamily="49" charset="-120"/>
                <a:cs typeface="Arial" panose="020B0604020202020204" pitchFamily="34" charset="0"/>
              </a:rPr>
              <a:t>   </a:t>
            </a:r>
            <a:r>
              <a:rPr lang="en-US" altLang="zh-C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C:\chapter1\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Hello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231904" y="4592838"/>
            <a:ext cx="2418254" cy="868221"/>
          </a:xfrm>
          <a:prstGeom prst="wedgeEllipseCallout">
            <a:avLst>
              <a:gd name="adj1" fmla="val 27500"/>
              <a:gd name="adj2" fmla="val -83216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lIns="90000" tIns="46800" rIns="90000" bIns="46800"/>
          <a:lstStyle/>
          <a:p>
            <a:pPr algn="ctr"/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运行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字节码程序的命令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42234" y="4595301"/>
            <a:ext cx="1661255" cy="868220"/>
          </a:xfrm>
          <a:prstGeom prst="wedgeEllipseCallout">
            <a:avLst>
              <a:gd name="adj1" fmla="val -38910"/>
              <a:gd name="adj2" fmla="val -82354"/>
            </a:avLst>
          </a:prstGeom>
          <a:noFill/>
          <a:ln w="9525" algn="ctr">
            <a:solidFill>
              <a:srgbClr val="800080"/>
            </a:solidFill>
            <a:prstDash val="dash"/>
            <a:miter lim="800000"/>
          </a:ln>
        </p:spPr>
        <p:txBody>
          <a:bodyPr lIns="90000" tIns="46800" rIns="90000" bIns="46800"/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.class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字节码程序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1504" y="5693364"/>
            <a:ext cx="3391271" cy="11114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63600"/>
            <a:ext cx="8229600" cy="60475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  <a:hlinkClick r:id="rId1"/>
              </a:rPr>
              <a:t>例子</a:t>
            </a:r>
            <a:r>
              <a:rPr lang="zh-CN" altLang="en-US" dirty="0">
                <a:hlinkClick r:id="rId1"/>
              </a:rPr>
              <a:t>2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07368" y="2372492"/>
            <a:ext cx="4067944" cy="1087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</a:rPr>
              <a:t>1 保存</a:t>
            </a:r>
            <a:r>
              <a:rPr lang="en-US" altLang="zh-CN" b="0" dirty="0" err="1">
                <a:latin typeface="Arial" panose="020B0604020202020204" pitchFamily="34" charset="0"/>
              </a:rPr>
              <a:t>Rect.java</a:t>
            </a:r>
            <a:r>
              <a:rPr lang="zh-CN" altLang="en-US" b="0" dirty="0">
                <a:latin typeface="Arial" panose="020B0604020202020204" pitchFamily="34" charset="0"/>
              </a:rPr>
              <a:t>在</a:t>
            </a:r>
            <a:r>
              <a:rPr lang="en-US" altLang="zh-CN" b="0" dirty="0">
                <a:latin typeface="Arial" panose="020B0604020202020204" pitchFamily="34" charset="0"/>
              </a:rPr>
              <a:t>C:\chapter1</a:t>
            </a:r>
            <a:r>
              <a:rPr lang="zh-CN" altLang="en-US" b="0" dirty="0">
                <a:latin typeface="Arial" panose="020B0604020202020204" pitchFamily="34" charset="0"/>
              </a:rPr>
              <a:t>下</a:t>
            </a:r>
            <a:endParaRPr lang="zh-CN" altLang="en-US" b="0" dirty="0"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</a:rPr>
              <a:t>2 编译</a:t>
            </a:r>
            <a:r>
              <a:rPr lang="en-US" altLang="zh-CN" b="0" dirty="0">
                <a:latin typeface="Arial" panose="020B0604020202020204" pitchFamily="34" charset="0"/>
              </a:rPr>
              <a:t>C:\chapter1\&gt;javac  Rect.java</a:t>
            </a:r>
            <a:endParaRPr lang="en-US" altLang="zh-CN" b="0" dirty="0"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FF0066"/>
                </a:solidFill>
                <a:latin typeface="Arial" panose="020B0604020202020204" pitchFamily="34" charset="0"/>
              </a:rPr>
              <a:t>3 执行</a:t>
            </a:r>
            <a:r>
              <a:rPr lang="en-US" altLang="zh-CN" b="0" dirty="0">
                <a:latin typeface="Arial" panose="020B0604020202020204" pitchFamily="34" charset="0"/>
              </a:rPr>
              <a:t>C:\chapter1\&gt;java  Example1_2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7176120" y="4314876"/>
            <a:ext cx="2279144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课后练习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7605" y="777590"/>
            <a:ext cx="5378395" cy="59400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长方形的宽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长方形的高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getArea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() {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返回长方形的面积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width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Example1_2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主类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 rectangle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rectangle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Rect();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rectangle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width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1.819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rectangle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height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1.5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double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area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rectangle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.getArea();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矩形的面积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area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1.</a:t>
            </a:r>
            <a:r>
              <a:rPr lang="en-US" altLang="zh-CN">
                <a:latin typeface="宋体" panose="02010600030101010101" pitchFamily="2" charset="-122"/>
              </a:rPr>
              <a:t>4</a:t>
            </a:r>
            <a:r>
              <a:rPr lang="zh-CN" altLang="en-US">
                <a:latin typeface="宋体" panose="02010600030101010101" pitchFamily="2" charset="-122"/>
              </a:rPr>
              <a:t>  </a:t>
            </a:r>
            <a:r>
              <a:rPr lang="en-US" altLang="zh-CN" dirty="0">
                <a:latin typeface="宋体" panose="02010600030101010101" pitchFamily="2" charset="-122"/>
              </a:rPr>
              <a:t>Java</a:t>
            </a:r>
            <a:r>
              <a:rPr lang="zh-CN" altLang="en-US" dirty="0">
                <a:latin typeface="宋体" panose="02010600030101010101" pitchFamily="2" charset="-122"/>
              </a:rPr>
              <a:t>应用程序的基本结构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r>
              <a:rPr lang="en-US" altLang="zh-CN" sz="2400" dirty="0"/>
              <a:t>(</a:t>
            </a:r>
            <a:r>
              <a:rPr lang="zh-CN" altLang="en-US" sz="2400" dirty="0"/>
              <a:t>也称为一个工程</a:t>
            </a:r>
            <a:r>
              <a:rPr lang="en-US" altLang="zh-CN" sz="2400" dirty="0"/>
              <a:t>)</a:t>
            </a:r>
            <a:r>
              <a:rPr lang="zh-CN" altLang="en-US" sz="2400" dirty="0"/>
              <a:t>是由</a:t>
            </a:r>
            <a:r>
              <a:rPr lang="zh-CN" altLang="en-US" sz="2400" b="1" dirty="0">
                <a:solidFill>
                  <a:srgbClr val="0000CC"/>
                </a:solidFill>
              </a:rPr>
              <a:t>若干个类</a:t>
            </a:r>
            <a:r>
              <a:rPr lang="zh-CN" altLang="en-US" sz="2400" dirty="0"/>
              <a:t>所构成。</a:t>
            </a:r>
            <a:endParaRPr lang="en-US" altLang="zh-CN" sz="2400" dirty="0"/>
          </a:p>
          <a:p>
            <a:r>
              <a:rPr lang="zh-CN" altLang="en-US" sz="2400" dirty="0"/>
              <a:t>这些类可以在一个源文件中，也可以分布在若干个源文件中。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77200" y="6193228"/>
            <a:ext cx="21336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占位符 3"/>
          <p:cNvSpPr txBox="1"/>
          <p:nvPr/>
        </p:nvSpPr>
        <p:spPr>
          <a:xfrm>
            <a:off x="7694970" y="4295848"/>
            <a:ext cx="2515830" cy="10801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1" action="ppaction://hlinkfile"/>
              </a:rPr>
              <a:t>Circle.java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2" action="ppaction://hlinkfile"/>
              </a:rPr>
              <a:t>Rectangle.java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hlinkClick r:id="rId3" action="ppaction://hlinkfile"/>
              </a:rPr>
              <a:t>MainClass.java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本占位符 5"/>
          <p:cNvSpPr txBox="1"/>
          <p:nvPr/>
        </p:nvSpPr>
        <p:spPr>
          <a:xfrm>
            <a:off x="7694970" y="3706140"/>
            <a:ext cx="1306488" cy="40972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92150" indent="-34798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 sz="24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87425" indent="-29400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81430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989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561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5133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9705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427730" indent="-31623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kern="0">
                <a:solidFill>
                  <a:schemeClr val="tx1"/>
                </a:solidFill>
              </a:rPr>
              <a:t>例子</a:t>
            </a:r>
            <a:r>
              <a:rPr lang="en-US" altLang="zh-CN" sz="1800" b="1" kern="0">
                <a:solidFill>
                  <a:schemeClr val="tx1"/>
                </a:solidFill>
              </a:rPr>
              <a:t>3</a:t>
            </a:r>
            <a:endParaRPr lang="zh-CN" altLang="en-US" sz="1800" b="1" kern="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780928"/>
            <a:ext cx="5400600" cy="324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78726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应用程序的基本结构，下列说法正确的是？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8914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应用程序是由若干个类构成的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9008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应用程序只能有一个类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72122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应用程序的所有类必须在一个源文件中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75424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一个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应用程序的类可以分布在若干个源文件中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例题3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4"/>
            <a:ext cx="8229600" cy="4824561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j-lt"/>
                <a:cs typeface="Times New Roman" panose="02020603050405020304" pitchFamily="18" charset="0"/>
              </a:rPr>
              <a:t>1．</a:t>
            </a:r>
            <a:r>
              <a:rPr lang="zh-CN" altLang="en-US">
                <a:latin typeface="+mj-lt"/>
                <a:cs typeface="Times New Roman" panose="02020603050405020304" pitchFamily="18" charset="0"/>
              </a:rPr>
              <a:t>编写源文件</a:t>
            </a:r>
            <a:r>
              <a:rPr lang="zh-CN" altLang="en-US">
                <a:latin typeface="+mj-lt"/>
              </a:rPr>
              <a:t>：</a:t>
            </a:r>
            <a:endParaRPr lang="zh-CN" altLang="en-US"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>
                <a:latin typeface="+mj-lt"/>
              </a:rPr>
              <a:t>分别编辑、保存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三个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Java</a:t>
            </a:r>
            <a:r>
              <a:rPr lang="zh-CN" altLang="en-US" b="1">
                <a:solidFill>
                  <a:srgbClr val="C00000"/>
                </a:solidFill>
                <a:latin typeface="+mj-lt"/>
              </a:rPr>
              <a:t>源文件</a:t>
            </a:r>
            <a:r>
              <a:rPr lang="zh-CN" altLang="en-US">
                <a:latin typeface="+mj-lt"/>
              </a:rPr>
              <a:t>中：</a:t>
            </a:r>
            <a:endParaRPr lang="en-US" altLang="zh-CN"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anose="02010509060101010101" pitchFamily="49" charset="-122"/>
              </a:rPr>
              <a:t>Circle</a:t>
            </a:r>
            <a:r>
              <a:rPr lang="en-US" altLang="zh-CN" err="1">
                <a:latin typeface="+mj-lt"/>
                <a:ea typeface="隶书" panose="02010509060101010101" pitchFamily="49" charset="-122"/>
              </a:rPr>
              <a:t>.</a:t>
            </a:r>
            <a:r>
              <a:rPr lang="en-US" altLang="zh-CN">
                <a:latin typeface="+mj-lt"/>
                <a:ea typeface="隶书" panose="02010509060101010101" pitchFamily="49" charset="-122"/>
              </a:rPr>
              <a:t>java</a:t>
            </a:r>
            <a:endParaRPr lang="en-US" altLang="zh-CN"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anose="02010509060101010101" pitchFamily="49" charset="-122"/>
              </a:rPr>
              <a:t>Rectangle</a:t>
            </a:r>
            <a:r>
              <a:rPr lang="en-US" altLang="zh-CN" err="1">
                <a:latin typeface="+mj-lt"/>
                <a:ea typeface="隶书" panose="02010509060101010101" pitchFamily="49" charset="-122"/>
              </a:rPr>
              <a:t>.</a:t>
            </a:r>
            <a:r>
              <a:rPr lang="en-US" altLang="zh-CN">
                <a:latin typeface="+mj-lt"/>
                <a:ea typeface="隶书" panose="02010509060101010101" pitchFamily="49" charset="-122"/>
              </a:rPr>
              <a:t>java</a:t>
            </a:r>
            <a:endParaRPr lang="en-US" altLang="zh-CN">
              <a:latin typeface="+mj-lt"/>
              <a:ea typeface="隶书" panose="02010509060101010101" pitchFamily="49" charset="-122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>
                <a:latin typeface="+mj-lt"/>
                <a:ea typeface="隶书" panose="02010509060101010101" pitchFamily="49" charset="-122"/>
              </a:rPr>
              <a:t>MainClass</a:t>
            </a:r>
            <a:r>
              <a:rPr lang="en-US" altLang="zh-CN" err="1">
                <a:latin typeface="+mj-lt"/>
                <a:ea typeface="隶书" panose="02010509060101010101" pitchFamily="49" charset="-122"/>
              </a:rPr>
              <a:t>.</a:t>
            </a:r>
            <a:r>
              <a:rPr lang="en-US" altLang="zh-CN">
                <a:latin typeface="+mj-lt"/>
                <a:ea typeface="隶书" panose="02010509060101010101" pitchFamily="49" charset="-122"/>
              </a:rPr>
              <a:t>java</a:t>
            </a:r>
            <a:endParaRPr lang="en-US" altLang="zh-CN">
              <a:latin typeface="+mj-lt"/>
              <a:ea typeface="隶书" panose="02010509060101010101" pitchFamily="49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>
                <a:latin typeface="+mj-lt"/>
              </a:rPr>
              <a:t>其中</a:t>
            </a:r>
            <a:r>
              <a:rPr lang="en-US" altLang="zh-CN" dirty="0" err="1">
                <a:latin typeface="+mj-lt"/>
              </a:rPr>
              <a:t>MainClass.java</a:t>
            </a:r>
            <a:r>
              <a:rPr lang="zh-CN" altLang="en-US" dirty="0">
                <a:latin typeface="+mj-lt"/>
              </a:rPr>
              <a:t>是含有主类的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应用程序的</a:t>
            </a:r>
            <a:r>
              <a:rPr lang="zh-CN" altLang="en-US">
                <a:latin typeface="+mj-lt"/>
              </a:rPr>
              <a:t>源文件。</a:t>
            </a:r>
            <a:endParaRPr lang="en-US" altLang="zh-CN">
              <a:latin typeface="+mj-lt"/>
            </a:endParaRPr>
          </a:p>
          <a:p>
            <a:pPr lvl="1" algn="just">
              <a:spcBef>
                <a:spcPts val="0"/>
              </a:spcBef>
            </a:pPr>
            <a:endParaRPr lang="en-US" altLang="zh-CN" dirty="0">
              <a:latin typeface="+mj-lt"/>
            </a:endParaRPr>
          </a:p>
          <a:p>
            <a:pPr marL="0" indent="-5080" algn="just">
              <a:spcBef>
                <a:spcPts val="0"/>
              </a:spcBef>
              <a:buNone/>
            </a:pPr>
            <a:r>
              <a:rPr lang="en-US" altLang="zh-CN">
                <a:latin typeface="+mj-lt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．</a:t>
            </a:r>
            <a:r>
              <a:rPr lang="zh-CN" altLang="en-US" dirty="0">
                <a:latin typeface="+mj-lt"/>
                <a:cs typeface="Times New Roman" panose="02020603050405020304" pitchFamily="18" charset="0"/>
              </a:rPr>
              <a:t>编译</a:t>
            </a:r>
            <a:r>
              <a:rPr lang="en-US" altLang="zh-CN" dirty="0">
                <a:latin typeface="+mj-lt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+mj-lt"/>
                <a:cs typeface="Times New Roman" panose="02020603050405020304" pitchFamily="18" charset="0"/>
              </a:rPr>
              <a:t>源程序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algn="ctr"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  <a:latin typeface="+mj-lt"/>
              </a:rPr>
              <a:t>C:\chapter1\&gt;javac MainClass.</a:t>
            </a:r>
            <a:r>
              <a:rPr lang="en-US" altLang="zh-CN">
                <a:solidFill>
                  <a:srgbClr val="0000CC"/>
                </a:solidFill>
                <a:latin typeface="+mj-lt"/>
              </a:rPr>
              <a:t>java </a:t>
            </a:r>
            <a:endParaRPr lang="en-US" altLang="zh-CN" dirty="0">
              <a:solidFill>
                <a:srgbClr val="0000CC"/>
              </a:solidFill>
              <a:latin typeface="+mj-lt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3. </a:t>
            </a:r>
            <a:r>
              <a:rPr lang="zh-CN" altLang="en-US" dirty="0">
                <a:latin typeface="+mj-lt"/>
              </a:rPr>
              <a:t>运行</a:t>
            </a:r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程序  </a:t>
            </a:r>
            <a:endParaRPr lang="zh-CN" altLang="en-US" dirty="0">
              <a:latin typeface="+mj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            </a:t>
            </a:r>
            <a:r>
              <a:rPr lang="en-US" altLang="zh-CN" dirty="0" err="1">
                <a:solidFill>
                  <a:srgbClr val="0000CC"/>
                </a:solidFill>
                <a:latin typeface="+mj-lt"/>
              </a:rPr>
              <a:t>C:\chapter1\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&gt;java </a:t>
            </a:r>
            <a:r>
              <a:rPr lang="en-US" altLang="zh-CN" dirty="0" err="1">
                <a:solidFill>
                  <a:srgbClr val="0000CC"/>
                </a:solidFill>
                <a:latin typeface="+mj-lt"/>
              </a:rPr>
              <a:t>MainClass</a:t>
            </a:r>
            <a:endParaRPr lang="en-US" altLang="zh-CN" dirty="0">
              <a:solidFill>
                <a:srgbClr val="0000CC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6356609" y="228953"/>
            <a:ext cx="3143240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课后在个人电脑完成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注释</a:t>
            </a:r>
            <a:r>
              <a:rPr lang="zh-CN" altLang="en-US">
                <a:latin typeface="Tahoma" panose="020B0604030504040204" pitchFamily="34" charset="0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/>
              <a:t>编译器忽略注释内容，注释的目的是有利于代码的维护和阅读，因此给代码增加注释是一个良好的编程习惯。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/>
              <a:t>支持两种格式的注释：单行注释和多行</a:t>
            </a:r>
            <a:r>
              <a:rPr lang="zh-CN" altLang="en-US" sz="2400"/>
              <a:t>注释。</a:t>
            </a:r>
            <a:endParaRPr lang="en-US" altLang="zh-CN" sz="2400"/>
          </a:p>
          <a:p>
            <a:pPr algn="just"/>
            <a:endParaRPr lang="zh-CN" altLang="en-US" sz="2400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宋体" panose="02010600030101010101" pitchFamily="2" charset="-122"/>
              </a:rPr>
              <a:t>单行注释使用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表示单行注释的开始，即该行中从</a:t>
            </a:r>
            <a:r>
              <a:rPr lang="zh-CN" altLang="en-US" sz="2400" dirty="0"/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//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开始的后续内容为</a:t>
            </a:r>
            <a:r>
              <a:rPr lang="zh-CN" altLang="en-US" sz="2400">
                <a:latin typeface="宋体" panose="02010600030101010101" pitchFamily="2" charset="-122"/>
              </a:rPr>
              <a:t>注释。</a:t>
            </a:r>
            <a:endParaRPr lang="en-US" altLang="zh-CN" sz="2400">
              <a:latin typeface="宋体" panose="02010600030101010101" pitchFamily="2" charset="-122"/>
            </a:endParaRPr>
          </a:p>
          <a:p>
            <a:pPr algn="just"/>
            <a:endParaRPr lang="zh-CN" altLang="en-US" sz="2400" dirty="0">
              <a:latin typeface="宋体" panose="02010600030101010101" pitchFamily="2" charset="-122"/>
            </a:endParaRPr>
          </a:p>
          <a:p>
            <a:pPr algn="just"/>
            <a:r>
              <a:rPr lang="zh-CN" altLang="en-US" sz="2400" dirty="0">
                <a:latin typeface="宋体" panose="02010600030101010101" pitchFamily="2" charset="-122"/>
              </a:rPr>
              <a:t>多行注释的使用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/*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表示注释的开始，以</a:t>
            </a:r>
            <a:r>
              <a:rPr lang="zh-CN" altLang="en-US" sz="2400" dirty="0"/>
              <a:t>“</a:t>
            </a:r>
            <a:r>
              <a:rPr lang="zh-CN" altLang="en-US" sz="2400" dirty="0">
                <a:solidFill>
                  <a:srgbClr val="0000CC"/>
                </a:solidFill>
                <a:latin typeface="宋体" panose="02010600030101010101" pitchFamily="2" charset="-122"/>
              </a:rPr>
              <a:t>*/</a:t>
            </a:r>
            <a:r>
              <a:rPr lang="zh-CN" altLang="en-US" sz="2400" dirty="0"/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表示</a:t>
            </a:r>
            <a:r>
              <a:rPr lang="zh-CN" altLang="en-US" sz="2400">
                <a:latin typeface="宋体" panose="02010600030101010101" pitchFamily="2" charset="-122"/>
              </a:rPr>
              <a:t>注释结束</a:t>
            </a:r>
            <a:r>
              <a:rPr lang="zh-CN" altLang="en-US" sz="240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注释</a:t>
            </a:r>
            <a:r>
              <a:rPr lang="zh-CN" altLang="en-US">
                <a:latin typeface="Tahoma" panose="020B0604030504040204" pitchFamily="34" charset="0"/>
              </a:rPr>
              <a:t> </a:t>
            </a:r>
            <a:endParaRPr lang="en-US" altLang="zh-CN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2809"/>
            <a:ext cx="7787208" cy="5183857"/>
          </a:xfrm>
          <a:ln>
            <a:solidFill>
              <a:schemeClr val="accent1"/>
            </a:solidFill>
            <a:prstDash val="solid"/>
          </a:ln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/* First Java Program HelloWorld.java */</a:t>
            </a: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//Author: Mary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HelloWorld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{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  {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);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  }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96231" y="1340768"/>
            <a:ext cx="5542236" cy="129614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编程</a:t>
            </a:r>
            <a:r>
              <a:rPr lang="zh-CN" altLang="en-US" dirty="0">
                <a:latin typeface="宋体" panose="02010600030101010101" pitchFamily="2" charset="-122"/>
              </a:rPr>
              <a:t>风格</a:t>
            </a:r>
            <a:r>
              <a:rPr lang="zh-CN" altLang="en-US" dirty="0">
                <a:latin typeface="Tahoma" panose="020B0604030504040204" pitchFamily="34" charset="0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1 </a:t>
            </a:r>
            <a:r>
              <a:rPr lang="zh-CN" altLang="en-US" dirty="0"/>
              <a:t>、</a:t>
            </a:r>
            <a:r>
              <a:rPr lang="en-US" altLang="zh-CN" dirty="0" err="1">
                <a:cs typeface="Times New Roman" panose="02020603050405020304" pitchFamily="18" charset="0"/>
              </a:rPr>
              <a:t>Allmans</a:t>
            </a:r>
            <a:r>
              <a:rPr lang="zh-CN" altLang="en-US" dirty="0"/>
              <a:t>风格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dirty="0" err="1"/>
              <a:t>Allmans</a:t>
            </a:r>
            <a:r>
              <a:rPr lang="zh-CN" altLang="en-US" dirty="0"/>
              <a:t>风格也称“独行”风格</a:t>
            </a:r>
            <a:r>
              <a:rPr lang="zh-CN" altLang="en-US"/>
              <a:t>，即：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、右大括号各自独占一行。</a:t>
            </a:r>
            <a:endParaRPr lang="en-US" altLang="zh-CN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/>
            <a:endParaRPr lang="zh-CN" altLang="en-US" dirty="0"/>
          </a:p>
          <a:p>
            <a:pPr algn="just"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2 </a:t>
            </a:r>
            <a:r>
              <a:rPr lang="zh-CN" altLang="en-US" dirty="0"/>
              <a:t>、</a:t>
            </a:r>
            <a:r>
              <a:rPr lang="en-US" altLang="zh-CN" dirty="0">
                <a:cs typeface="Times New Roman" panose="02020603050405020304" pitchFamily="18" charset="0"/>
              </a:rPr>
              <a:t>Kernighan</a:t>
            </a:r>
            <a:r>
              <a:rPr lang="zh-CN" altLang="en-US" dirty="0"/>
              <a:t>风格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1" algn="just"/>
            <a:r>
              <a:rPr lang="en-US" altLang="zh-CN" dirty="0"/>
              <a:t>Kernighan</a:t>
            </a:r>
            <a:r>
              <a:rPr lang="zh-CN" altLang="en-US" dirty="0"/>
              <a:t>风格也称“行尾”风格</a:t>
            </a:r>
            <a:r>
              <a:rPr lang="zh-CN" altLang="en-US"/>
              <a:t>，即：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大括号在上一行的行尾，而右大括号</a:t>
            </a:r>
            <a:r>
              <a:rPr lang="zh-CN" altLang="en-US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独占一行</a:t>
            </a:r>
            <a:r>
              <a:rPr lang="zh-CN" altLang="en-US"/>
              <a:t>。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云形标注 3"/>
          <p:cNvSpPr/>
          <p:nvPr/>
        </p:nvSpPr>
        <p:spPr>
          <a:xfrm>
            <a:off x="6096000" y="5262554"/>
            <a:ext cx="2592288" cy="1214446"/>
          </a:xfrm>
          <a:prstGeom prst="cloudCallout">
            <a:avLst>
              <a:gd name="adj1" fmla="val -15010"/>
              <a:gd name="adj2" fmla="val 4914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自学！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F3B970-CB39-467B-9737-D11B86E46ED9}" type="slidenum">
              <a:rPr lang="en-US" altLang="zh-CN"/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36576" y="404664"/>
            <a:ext cx="7543800" cy="930275"/>
          </a:xfrm>
        </p:spPr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语言的发展历史和发展现状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00808"/>
            <a:ext cx="10670976" cy="4903192"/>
          </a:xfrm>
        </p:spPr>
        <p:txBody>
          <a:bodyPr/>
          <a:lstStyle/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1991</a:t>
            </a:r>
            <a:r>
              <a:rPr lang="en-US" altLang="zh-CN" sz="2400" dirty="0"/>
              <a:t>     </a:t>
            </a:r>
            <a:r>
              <a:rPr lang="en-US" altLang="zh-CN" sz="2400" i="1" dirty="0">
                <a:solidFill>
                  <a:srgbClr val="990000"/>
                </a:solidFill>
              </a:rPr>
              <a:t>James Gosling</a:t>
            </a:r>
            <a:r>
              <a:rPr lang="zh-CN" altLang="en-US" sz="2400" dirty="0"/>
              <a:t>团队在</a:t>
            </a:r>
            <a:r>
              <a:rPr lang="en-US" altLang="zh-CN" sz="2400" dirty="0"/>
              <a:t>C++</a:t>
            </a:r>
            <a:r>
              <a:rPr lang="zh-CN" altLang="en-US" sz="2400" dirty="0"/>
              <a:t>基础上，开发了一种           </a:t>
            </a:r>
            <a:endParaRPr lang="en-US" altLang="zh-CN" sz="2400" dirty="0"/>
          </a:p>
          <a:p>
            <a:pPr marL="0" indent="0">
              <a:buSzTx/>
              <a:buNone/>
            </a:pPr>
            <a:r>
              <a:rPr lang="en-US" altLang="zh-CN" sz="2400" dirty="0"/>
              <a:t>                 </a:t>
            </a:r>
            <a:r>
              <a:rPr lang="zh-CN" altLang="en-US" sz="2400" dirty="0"/>
              <a:t>称为</a:t>
            </a:r>
            <a:r>
              <a:rPr lang="en-US" altLang="zh-CN" sz="2400" b="1" dirty="0">
                <a:solidFill>
                  <a:srgbClr val="0000CC"/>
                </a:solidFill>
              </a:rPr>
              <a:t>Oak</a:t>
            </a:r>
            <a:r>
              <a:rPr lang="zh-CN" altLang="en-US" sz="2400" dirty="0"/>
              <a:t>的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面向对象</a:t>
            </a:r>
            <a:r>
              <a:rPr lang="zh-CN" altLang="en-US" sz="2400" dirty="0"/>
              <a:t>语言；</a:t>
            </a:r>
            <a:endParaRPr lang="en-US" altLang="zh-CN" sz="2400" dirty="0"/>
          </a:p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1994 </a:t>
            </a:r>
            <a:r>
              <a:rPr lang="en-US" altLang="zh-CN" sz="2400" dirty="0"/>
              <a:t>   </a:t>
            </a:r>
            <a:r>
              <a:rPr lang="en-US" altLang="zh-CN" sz="2400" b="1" dirty="0">
                <a:solidFill>
                  <a:srgbClr val="0000CC"/>
                </a:solidFill>
              </a:rPr>
              <a:t> Oak</a:t>
            </a:r>
            <a:r>
              <a:rPr lang="zh-CN" altLang="en-US" sz="2400" dirty="0"/>
              <a:t>被用于万维网</a:t>
            </a:r>
            <a:r>
              <a:rPr lang="en-US" altLang="zh-CN" sz="2400" dirty="0"/>
              <a:t>(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orld 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ide </a:t>
            </a:r>
            <a:r>
              <a:rPr lang="en-US" altLang="zh-CN" sz="2400" b="1" dirty="0">
                <a:solidFill>
                  <a:srgbClr val="990000"/>
                </a:solidFill>
              </a:rPr>
              <a:t>W</a:t>
            </a:r>
            <a:r>
              <a:rPr lang="en-US" altLang="zh-CN" sz="2400" b="1" dirty="0"/>
              <a:t>eb)</a:t>
            </a:r>
            <a:r>
              <a:rPr lang="zh-CN" altLang="en-US" sz="2400" dirty="0"/>
              <a:t>应用开发</a:t>
            </a:r>
            <a:r>
              <a:rPr lang="en-US" altLang="zh-CN" sz="2400" b="1" dirty="0"/>
              <a:t>;</a:t>
            </a:r>
            <a:endParaRPr lang="en-US" altLang="zh-CN" sz="2400" dirty="0"/>
          </a:p>
          <a:p>
            <a:pPr>
              <a:buSzTx/>
            </a:pPr>
            <a:r>
              <a:rPr lang="en-US" altLang="zh-CN" sz="2400" b="1" dirty="0">
                <a:solidFill>
                  <a:schemeClr val="tx2"/>
                </a:solidFill>
              </a:rPr>
              <a:t>1995     </a:t>
            </a:r>
            <a:r>
              <a:rPr lang="en-US" altLang="zh-CN" sz="2400" b="1" dirty="0">
                <a:solidFill>
                  <a:srgbClr val="0000CC"/>
                </a:solidFill>
              </a:rPr>
              <a:t>Oak</a:t>
            </a:r>
            <a:r>
              <a:rPr lang="zh-CN" altLang="en-US" sz="2400" dirty="0"/>
              <a:t>语言改名为“</a:t>
            </a:r>
            <a:r>
              <a:rPr lang="en-US" altLang="zh-CN" sz="2400" dirty="0">
                <a:solidFill>
                  <a:srgbClr val="0000CC"/>
                </a:solidFill>
                <a:latin typeface="Arial Black" panose="020B0A04020102020204" pitchFamily="34" charset="0"/>
              </a:rPr>
              <a:t>Java</a:t>
            </a:r>
            <a:r>
              <a:rPr lang="en-US" altLang="zh-CN" sz="2400" dirty="0"/>
              <a:t>”</a:t>
            </a:r>
            <a:r>
              <a:rPr lang="zh-CN" altLang="en-US" sz="2400" dirty="0"/>
              <a:t>，并正式向公众推出；</a:t>
            </a:r>
            <a:endParaRPr lang="en-US" altLang="zh-CN" sz="2400" dirty="0"/>
          </a:p>
          <a:p>
            <a:pPr>
              <a:buSzTx/>
            </a:pPr>
            <a:endParaRPr lang="en-US" altLang="zh-CN" sz="2400" b="1" i="1" dirty="0">
              <a:solidFill>
                <a:srgbClr val="009900"/>
              </a:solidFill>
            </a:endParaRPr>
          </a:p>
          <a:p>
            <a:pPr>
              <a:buSzTx/>
            </a:pPr>
            <a:r>
              <a:rPr lang="en-US" altLang="zh-CN" sz="2400" dirty="0"/>
              <a:t>2009</a:t>
            </a:r>
            <a:r>
              <a:rPr lang="zh-CN" altLang="en-US" sz="2400" dirty="0"/>
              <a:t>年</a:t>
            </a:r>
            <a:r>
              <a:rPr lang="en-US" altLang="zh-CN" sz="2400" dirty="0"/>
              <a:t>04</a:t>
            </a:r>
            <a:r>
              <a:rPr lang="zh-CN" altLang="en-US" sz="2400" dirty="0"/>
              <a:t>月</a:t>
            </a:r>
            <a:r>
              <a:rPr lang="en-US" altLang="zh-CN" sz="2400" dirty="0"/>
              <a:t>20</a:t>
            </a:r>
            <a:r>
              <a:rPr lang="zh-CN" altLang="en-US" sz="2400" dirty="0"/>
              <a:t>日，</a:t>
            </a:r>
            <a:r>
              <a:rPr lang="en-US" altLang="zh-CN" sz="2400" dirty="0"/>
              <a:t>Oracle</a:t>
            </a:r>
            <a:r>
              <a:rPr lang="zh-CN" altLang="en-US" sz="2400" dirty="0"/>
              <a:t>以</a:t>
            </a:r>
            <a:r>
              <a:rPr lang="en-US" altLang="zh-CN" sz="2400" dirty="0"/>
              <a:t>74</a:t>
            </a:r>
            <a:r>
              <a:rPr lang="zh-CN" altLang="en-US" sz="2400" dirty="0"/>
              <a:t>亿美元收购</a:t>
            </a:r>
            <a:r>
              <a:rPr lang="en-US" altLang="zh-CN" sz="2400" dirty="0"/>
              <a:t>Sun</a:t>
            </a:r>
            <a:r>
              <a:rPr lang="zh-CN" altLang="en-US" sz="2400" dirty="0"/>
              <a:t>，取得</a:t>
            </a:r>
            <a:r>
              <a:rPr lang="en-US" altLang="zh-CN" sz="2400" dirty="0"/>
              <a:t>Java</a:t>
            </a:r>
            <a:r>
              <a:rPr lang="zh-CN" altLang="en-US" sz="2400" dirty="0"/>
              <a:t>的版权。</a:t>
            </a:r>
            <a:endParaRPr lang="en-US" altLang="zh-CN" sz="2400" dirty="0"/>
          </a:p>
          <a:p>
            <a:pPr marL="0" indent="0">
              <a:buSzTx/>
              <a:buNone/>
            </a:pPr>
            <a:endParaRPr lang="en-US" altLang="zh-CN" sz="2000" dirty="0"/>
          </a:p>
          <a:p>
            <a:pPr>
              <a:buSzTx/>
            </a:pPr>
            <a:r>
              <a:rPr lang="en-US" altLang="zh-CN" sz="2000" dirty="0"/>
              <a:t>JDK21</a:t>
            </a:r>
            <a:r>
              <a:rPr lang="zh-CN" altLang="en-US" sz="2000" dirty="0"/>
              <a:t>是</a:t>
            </a:r>
            <a:r>
              <a:rPr lang="en-US" altLang="zh-CN" sz="2000" dirty="0"/>
              <a:t>Java SE</a:t>
            </a:r>
            <a:r>
              <a:rPr lang="zh-CN" altLang="en-US" sz="2000" dirty="0"/>
              <a:t>平台的最新长期支持版本，支持到 </a:t>
            </a:r>
            <a:r>
              <a:rPr lang="en-US" altLang="zh-CN" sz="2000" dirty="0"/>
              <a:t>2026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月。</a:t>
            </a:r>
            <a:endParaRPr lang="en-US" altLang="zh-CN" sz="2000" dirty="0"/>
          </a:p>
          <a:p>
            <a:pPr>
              <a:buSzTx/>
            </a:pPr>
            <a:endParaRPr lang="en-US" altLang="zh-CN" sz="2000" dirty="0"/>
          </a:p>
          <a:p>
            <a:pPr>
              <a:buSzTx/>
            </a:pPr>
            <a:r>
              <a:rPr lang="zh-CN" altLang="en-US" sz="2000" dirty="0"/>
              <a:t>目前，最新版本为</a:t>
            </a:r>
            <a:r>
              <a:rPr lang="en-US" altLang="zh-CN" sz="2000" dirty="0"/>
              <a:t>JDK22</a:t>
            </a:r>
            <a:r>
              <a:rPr lang="zh-CN" altLang="en-US" sz="2000" dirty="0"/>
              <a:t>，到</a:t>
            </a: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月将被</a:t>
            </a:r>
            <a:r>
              <a:rPr lang="en-US" altLang="zh-CN" sz="2000" dirty="0"/>
              <a:t>JDK23</a:t>
            </a:r>
            <a:r>
              <a:rPr lang="zh-CN" altLang="en-US" sz="2000" dirty="0"/>
              <a:t>取代。</a:t>
            </a:r>
            <a:endParaRPr lang="en-US" altLang="zh-CN" sz="2000" dirty="0"/>
          </a:p>
          <a:p>
            <a:pPr>
              <a:buSzTx/>
            </a:pPr>
            <a:endParaRPr lang="en-US" altLang="zh-CN" sz="2000" dirty="0"/>
          </a:p>
          <a:p>
            <a:pPr>
              <a:buSzTx/>
            </a:pPr>
            <a:r>
              <a:rPr lang="zh-CN" altLang="en-US" sz="2000" dirty="0"/>
              <a:t>目前使用最多的还是</a:t>
            </a:r>
            <a:r>
              <a:rPr lang="en-US" altLang="zh-CN" sz="2000" b="1" dirty="0">
                <a:solidFill>
                  <a:srgbClr val="C00000"/>
                </a:solidFill>
              </a:rPr>
              <a:t>JDK8</a:t>
            </a:r>
            <a:r>
              <a:rPr lang="zh-CN" altLang="en-US" sz="2000" dirty="0"/>
              <a:t>，</a:t>
            </a:r>
            <a:r>
              <a:rPr lang="en-US" altLang="zh-CN" sz="2000" dirty="0"/>
              <a:t>JDK8</a:t>
            </a:r>
            <a:r>
              <a:rPr lang="zh-CN" altLang="en-US" sz="2000" dirty="0"/>
              <a:t>到 </a:t>
            </a:r>
            <a:r>
              <a:rPr lang="en-US" altLang="zh-CN" sz="2000" dirty="0"/>
              <a:t>2030</a:t>
            </a:r>
            <a:r>
              <a:rPr lang="zh-CN" altLang="en-US" sz="2000" dirty="0"/>
              <a:t>年</a:t>
            </a:r>
            <a:r>
              <a:rPr lang="en-US" altLang="zh-CN" sz="2000" dirty="0"/>
              <a:t>12</a:t>
            </a:r>
            <a:r>
              <a:rPr lang="zh-CN" altLang="en-US" sz="2000" dirty="0"/>
              <a:t>月。</a:t>
            </a:r>
            <a:r>
              <a:rPr lang="en-US" altLang="zh-CN" sz="2000" dirty="0"/>
              <a:t>JDK11</a:t>
            </a:r>
            <a:r>
              <a:rPr lang="zh-CN" altLang="en-US" sz="2000" dirty="0"/>
              <a:t>持续更新到</a:t>
            </a:r>
            <a:r>
              <a:rPr lang="en-US" altLang="zh-CN" sz="2000" dirty="0"/>
              <a:t>2032</a:t>
            </a:r>
            <a:r>
              <a:rPr lang="zh-CN" altLang="en-US" sz="2000" dirty="0"/>
              <a:t>年</a:t>
            </a:r>
            <a:r>
              <a:rPr lang="en-US" altLang="zh-CN" sz="2000" dirty="0"/>
              <a:t>11</a:t>
            </a:r>
            <a:r>
              <a:rPr lang="zh-CN" altLang="en-US" sz="2000" dirty="0"/>
              <a:t>月。</a:t>
            </a:r>
            <a:r>
              <a:rPr lang="en-US" altLang="zh-CN" sz="2000" dirty="0"/>
              <a:t> </a:t>
            </a:r>
            <a:endParaRPr lang="zh-CN" altLang="en-US" dirty="0"/>
          </a:p>
        </p:txBody>
      </p:sp>
      <p:pic>
        <p:nvPicPr>
          <p:cNvPr id="16389" name="Picture 4" descr="Java logo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85390"/>
            <a:ext cx="1072546" cy="858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Allmans</a:t>
            </a:r>
            <a:r>
              <a:rPr lang="zh-CN" altLang="en-US"/>
              <a:t>风格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643050"/>
            <a:ext cx="8677275" cy="4881575"/>
          </a:xfrm>
          <a:ln>
            <a:noFill/>
            <a:prstDash val="dash"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/*****First Java Program: </a:t>
            </a:r>
            <a:r>
              <a:rPr lang="en-US" altLang="zh-CN" sz="2400" b="1" dirty="0" err="1">
                <a:solidFill>
                  <a:srgbClr val="CC0000"/>
                </a:solidFill>
                <a:latin typeface="Tahoma" panose="020B0604030504040204" pitchFamily="34" charset="0"/>
              </a:rPr>
              <a:t>HelloWorld.java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 *****/</a:t>
            </a: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//* Author: Mary</a:t>
            </a: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HelloWorld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);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  }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52596" y="1643050"/>
            <a:ext cx="8143932" cy="9286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Times New Roman" panose="02020603050405020304" pitchFamily="18" charset="0"/>
              </a:rPr>
              <a:t>Kernighan</a:t>
            </a:r>
            <a:r>
              <a:rPr lang="zh-CN" altLang="en-US"/>
              <a:t>风格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643050"/>
            <a:ext cx="8677275" cy="4881575"/>
          </a:xfrm>
          <a:ln>
            <a:noFill/>
            <a:prstDash val="dash"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/*****First Java Program: </a:t>
            </a:r>
            <a:r>
              <a:rPr lang="en-US" altLang="zh-CN" sz="2400" b="1" dirty="0" err="1">
                <a:solidFill>
                  <a:srgbClr val="CC0000"/>
                </a:solidFill>
                <a:latin typeface="Tahoma" panose="020B0604030504040204" pitchFamily="34" charset="0"/>
              </a:rPr>
              <a:t>HelloWorld.java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 *****/</a:t>
            </a: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//* Author: Mary</a:t>
            </a: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public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class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HelloWorld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public static void </a:t>
            </a:r>
            <a:r>
              <a:rPr lang="en-US" altLang="zh-CN" sz="2400" b="1" dirty="0">
                <a:solidFill>
                  <a:srgbClr val="A50021"/>
                </a:solidFill>
                <a:latin typeface="Tahoma" panose="020B0604030504040204" pitchFamily="34" charset="0"/>
              </a:rPr>
              <a:t>main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String[ ]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args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   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		 </a:t>
            </a:r>
            <a:r>
              <a:rPr lang="en-US" altLang="zh-CN" sz="2400" b="1" dirty="0" err="1">
                <a:solidFill>
                  <a:srgbClr val="000066"/>
                </a:solidFill>
                <a:latin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( 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Hello, world!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"</a:t>
            </a: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);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66"/>
                </a:solidFill>
                <a:latin typeface="Tahoma" panose="020B0604030504040204" pitchFamily="34" charset="0"/>
              </a:rPr>
              <a:t>   }</a:t>
            </a:r>
            <a:endParaRPr lang="en-US" altLang="zh-CN" sz="2400" b="1" dirty="0">
              <a:solidFill>
                <a:srgbClr val="000066"/>
              </a:solidFill>
              <a:latin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FA450C-7135-460C-8951-A96FC0DA89E9}" type="slidenum"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952596" y="1643050"/>
            <a:ext cx="8143932" cy="928694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3792" y="18331"/>
            <a:ext cx="6836503" cy="1162050"/>
          </a:xfrm>
        </p:spPr>
        <p:txBody>
          <a:bodyPr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b="1" dirty="0"/>
              <a:t>1.9  </a:t>
            </a:r>
            <a:r>
              <a:rPr lang="en-US" altLang="zh-CN" dirty="0"/>
              <a:t>Java</a:t>
            </a:r>
            <a:r>
              <a:rPr lang="zh-CN" altLang="zh-CN" b="1" dirty="0"/>
              <a:t>之父</a:t>
            </a:r>
            <a:r>
              <a:rPr lang="en-US" altLang="zh-CN" b="1" dirty="0"/>
              <a:t>-James Gosling</a:t>
            </a:r>
            <a:br>
              <a:rPr lang="zh-CN" altLang="zh-CN" sz="2400" b="1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3792" y="1772816"/>
            <a:ext cx="6199974" cy="4142098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 1990</a:t>
            </a:r>
            <a:r>
              <a:rPr lang="zh-CN" altLang="zh-CN" sz="2400" dirty="0"/>
              <a:t>年</a:t>
            </a:r>
            <a:r>
              <a:rPr lang="en-US" altLang="zh-CN" sz="2400" dirty="0"/>
              <a:t>Sun</a:t>
            </a:r>
            <a:r>
              <a:rPr lang="zh-CN" altLang="zh-CN" sz="2400" dirty="0"/>
              <a:t>公司成立了由</a:t>
            </a:r>
            <a:r>
              <a:rPr lang="en-US" altLang="zh-CN" sz="2400" b="1" dirty="0">
                <a:solidFill>
                  <a:srgbClr val="C00000"/>
                </a:solidFill>
              </a:rPr>
              <a:t>James Gosling</a:t>
            </a:r>
            <a:r>
              <a:rPr lang="zh-CN" altLang="zh-CN" sz="2400" dirty="0"/>
              <a:t>领导的开发小组，开始致力于开发一种可移植的、跨平台的语言，该语言能生成正确运行于各种操作系统、各种</a:t>
            </a:r>
            <a:r>
              <a:rPr lang="en-US" altLang="zh-CN" sz="2400" dirty="0"/>
              <a:t>CPU</a:t>
            </a:r>
            <a:r>
              <a:rPr lang="zh-CN" altLang="zh-CN" sz="2400" dirty="0"/>
              <a:t>芯片上的代码。他们的精心研究和努力促成了</a:t>
            </a:r>
            <a:r>
              <a:rPr lang="en-US" altLang="zh-CN" sz="2400" dirty="0"/>
              <a:t>Java</a:t>
            </a:r>
            <a:r>
              <a:rPr lang="zh-CN" altLang="zh-CN" sz="2400" dirty="0"/>
              <a:t>语言的</a:t>
            </a:r>
            <a:r>
              <a:rPr lang="zh-CN" altLang="zh-CN" sz="2400"/>
              <a:t>诞生。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 dirty="0"/>
              <a:t> 1995</a:t>
            </a:r>
            <a:r>
              <a:rPr lang="zh-CN" altLang="zh-CN" sz="2400" dirty="0"/>
              <a:t>年</a:t>
            </a:r>
            <a:r>
              <a:rPr lang="en-US" altLang="zh-CN" sz="2400" dirty="0"/>
              <a:t>5</a:t>
            </a:r>
            <a:r>
              <a:rPr lang="zh-CN" altLang="zh-CN" sz="2400" dirty="0"/>
              <a:t>月</a:t>
            </a:r>
            <a:r>
              <a:rPr lang="en-US" altLang="zh-CN" sz="2400" dirty="0"/>
              <a:t>Sun</a:t>
            </a:r>
            <a:r>
              <a:rPr lang="zh-CN" altLang="zh-CN" sz="2400"/>
              <a:t>公司推出</a:t>
            </a:r>
            <a:r>
              <a:rPr lang="en-US" altLang="zh-CN" sz="2400"/>
              <a:t>Java Development Kit(JDK)1.0a2 </a:t>
            </a:r>
            <a:r>
              <a:rPr lang="zh-CN" altLang="zh-CN" sz="2400"/>
              <a:t>版本，标志</a:t>
            </a:r>
            <a:r>
              <a:rPr lang="zh-CN" altLang="zh-CN" sz="2400" dirty="0"/>
              <a:t>着</a:t>
            </a:r>
            <a:r>
              <a:rPr lang="en-US" altLang="zh-CN" sz="2400" dirty="0"/>
              <a:t>Java</a:t>
            </a:r>
            <a:r>
              <a:rPr lang="zh-CN" altLang="zh-CN" sz="2400" dirty="0"/>
              <a:t>的</a:t>
            </a:r>
            <a:r>
              <a:rPr lang="zh-CN" altLang="zh-CN" sz="2400"/>
              <a:t>诞生。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zh-CN" sz="2400" dirty="0"/>
              <a:t>美国的著名杂志《</a:t>
            </a:r>
            <a:r>
              <a:rPr lang="en-US" altLang="zh-CN" sz="2400" dirty="0"/>
              <a:t>PC Magazine</a:t>
            </a:r>
            <a:r>
              <a:rPr lang="zh-CN" altLang="zh-CN" sz="2400" dirty="0"/>
              <a:t>》将</a:t>
            </a:r>
            <a:r>
              <a:rPr lang="en-US" altLang="zh-CN" sz="2400" dirty="0"/>
              <a:t>Java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zh-CN" sz="2400" dirty="0"/>
              <a:t>语言评为</a:t>
            </a:r>
            <a:r>
              <a:rPr lang="en-US" altLang="zh-CN" sz="2400" dirty="0"/>
              <a:t>1995</a:t>
            </a:r>
            <a:r>
              <a:rPr lang="zh-CN" altLang="zh-CN" sz="2400" dirty="0"/>
              <a:t>年十大优秀科技产品之一。</a:t>
            </a:r>
            <a:endParaRPr lang="zh-CN" altLang="en-US" sz="24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03512" y="1268760"/>
            <a:ext cx="2376264" cy="203259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zh-CN" altLang="en-US" sz="1800" dirty="0"/>
              <a:t>印度尼西亚有一个重要的盛产咖啡的岛屿叫</a:t>
            </a:r>
            <a:r>
              <a:rPr lang="en-US" altLang="zh-CN" sz="1800" b="1" dirty="0">
                <a:solidFill>
                  <a:srgbClr val="C00000"/>
                </a:solidFill>
              </a:rPr>
              <a:t>Java</a:t>
            </a:r>
            <a:r>
              <a:rPr lang="zh-CN" altLang="en-US" sz="1800" dirty="0"/>
              <a:t>，中文译名为</a:t>
            </a:r>
            <a:r>
              <a:rPr lang="zh-CN" altLang="en-US" sz="1800" b="1" dirty="0">
                <a:solidFill>
                  <a:srgbClr val="C00000"/>
                </a:solidFill>
              </a:rPr>
              <a:t>爪哇</a:t>
            </a:r>
            <a:r>
              <a:rPr lang="zh-CN" altLang="en-US" sz="1800" dirty="0"/>
              <a:t>，开发人员为这种新的语言起名为</a:t>
            </a:r>
            <a:r>
              <a:rPr lang="en-US" altLang="zh-CN" sz="1800" dirty="0"/>
              <a:t>Java</a:t>
            </a:r>
            <a:r>
              <a:rPr lang="zh-CN" altLang="en-US" sz="1800" dirty="0"/>
              <a:t>，其寓意是为世人端上一杯热咖啡。</a:t>
            </a:r>
            <a:endParaRPr lang="zh-CN" altLang="en-US" sz="1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3501008"/>
            <a:ext cx="1021080" cy="1676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小结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1．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语言是面向对象编程，编写的软件与平台无关。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语言涉及到网络、多线程等重要的基础知识，特别适合于</a:t>
            </a:r>
            <a:r>
              <a:rPr lang="en-US" altLang="zh-CN" sz="2400" dirty="0"/>
              <a:t>Internet</a:t>
            </a:r>
            <a:r>
              <a:rPr lang="zh-CN" altLang="en-US" sz="2400" dirty="0">
                <a:latin typeface="宋体" panose="02010600030101010101" pitchFamily="2" charset="-122"/>
              </a:rPr>
              <a:t>的应用开发。很多新的技术领域都涉及到了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语言，学习和掌握</a:t>
            </a:r>
            <a:r>
              <a:rPr lang="en-US" altLang="zh-CN" sz="2400" dirty="0"/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已成为共识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r>
              <a:rPr lang="zh-CN" altLang="en-US" sz="2400"/>
              <a:t> </a:t>
            </a:r>
            <a:endParaRPr lang="en-US" altLang="zh-CN" sz="2400"/>
          </a:p>
          <a:p>
            <a:pPr algn="just">
              <a:spcBef>
                <a:spcPct val="10000"/>
              </a:spcBef>
              <a:buNone/>
            </a:pP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2．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源文件是由若干个书写形式互相独立的类组成。开发一个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程序需经过三个步骤：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编写源文件、编译源文件生成字节码、加载运行字节</a:t>
            </a:r>
            <a:r>
              <a:rPr lang="zh-CN" altLang="en-US" sz="2400">
                <a:solidFill>
                  <a:srgbClr val="C00000"/>
                </a:solidFill>
                <a:latin typeface="宋体" panose="02010600030101010101" pitchFamily="2" charset="-122"/>
              </a:rPr>
              <a:t>码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>
              <a:spcBef>
                <a:spcPct val="10000"/>
              </a:spcBef>
              <a:buNone/>
            </a:pPr>
            <a:endParaRPr lang="zh-CN" altLang="en-US" sz="2400" dirty="0"/>
          </a:p>
          <a:p>
            <a:pPr algn="just">
              <a:spcBef>
                <a:spcPct val="10000"/>
              </a:spcBef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3．</a:t>
            </a:r>
            <a:r>
              <a:rPr lang="zh-CN" altLang="en-US" sz="2400" dirty="0">
                <a:latin typeface="宋体" panose="02010600030101010101" pitchFamily="2" charset="-122"/>
              </a:rPr>
              <a:t>编写代码务必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遵守行业的习惯风格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5706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以下哪些是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语言的特点？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262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面向对象编程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与平台无关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350691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适合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Internet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应用开发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需要编译生成字节码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dirty="0"/>
              <a:t>课后作业</a:t>
            </a:r>
            <a:endParaRPr lang="en-US" altLang="zh-CN" sz="4800" dirty="0"/>
          </a:p>
        </p:txBody>
      </p:sp>
      <p:sp>
        <p:nvSpPr>
          <p:cNvPr id="3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75520" y="1700808"/>
            <a:ext cx="8640960" cy="4442836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在个人电脑上，下载并安装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JDK</a:t>
            </a:r>
            <a:r>
              <a:rPr lang="zh-CN" altLang="en-US" sz="2400" b="1" dirty="0">
                <a:latin typeface="Times New Roman" panose="02020603050405020304" pitchFamily="18" charset="0"/>
              </a:rPr>
              <a:t>；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按照教材步骤，编译并运行例子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和例子</a:t>
            </a:r>
            <a:r>
              <a:rPr lang="zh-CN" altLang="en-US" sz="2400" dirty="0"/>
              <a:t>2程序，</a:t>
            </a:r>
            <a:r>
              <a:rPr lang="zh-CN" altLang="en-US" sz="2400" dirty="0">
                <a:latin typeface="宋体" panose="02010600030101010101" pitchFamily="2" charset="-122"/>
              </a:rPr>
              <a:t>并观察字节码程序的生成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按照教材步骤，编译并运行例题3程序，了解一个应用程序内包含多个类的程序结构；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宋体" panose="02010600030101010101" pitchFamily="2" charset="-122"/>
              </a:rPr>
              <a:t>熟悉</a:t>
            </a:r>
            <a:r>
              <a:rPr lang="en-US" altLang="zh-CN" sz="2400" dirty="0">
                <a:latin typeface="宋体" panose="02010600030101010101" pitchFamily="2" charset="-122"/>
              </a:rPr>
              <a:t>Java</a:t>
            </a:r>
            <a:r>
              <a:rPr lang="zh-CN" altLang="en-US" sz="2400" dirty="0">
                <a:latin typeface="宋体" panose="02010600030101010101" pitchFamily="2" charset="-122"/>
              </a:rPr>
              <a:t>程序的开发过程。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/>
              <a:t>在个人电脑上，下载并安装集成开发环境：</a:t>
            </a:r>
            <a:r>
              <a:rPr lang="en-US" altLang="zh-CN" sz="2400" b="1" dirty="0">
                <a:latin typeface="Times New Roman" panose="02020603050405020304" pitchFamily="18" charset="0"/>
              </a:rPr>
              <a:t>Eclipse/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IDEA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  <a:defRPr/>
            </a:pPr>
            <a:endParaRPr lang="en-US" altLang="zh-CN" sz="32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endParaRPr lang="zh-CN" altLang="en-US" sz="3200" dirty="0"/>
          </a:p>
        </p:txBody>
      </p:sp>
      <p:sp>
        <p:nvSpPr>
          <p:cNvPr id="33796" name="灯片编号占位符 2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2D32B1-AB47-40C7-A039-FF3CA4D32E0C}" type="slidenum">
              <a:rPr lang="en-US" altLang="zh-CN" smtClean="0">
                <a:ea typeface="宋体" panose="02010600030101010101" pitchFamily="2" charset="-122"/>
              </a:rPr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5706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语言最初的名字是什么？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1313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Oak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9607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Pine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271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Maple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2084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Cedar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IEEE Spectrum 2024 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编程语言 </a:t>
            </a:r>
            <a:r>
              <a:rPr lang="en-US" altLang="zh-CN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Top 16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5440" y="1244207"/>
            <a:ext cx="6696303" cy="5034411"/>
          </a:xfrm>
          <a:prstGeom prst="rect">
            <a:avLst/>
          </a:prstGeom>
        </p:spPr>
      </p:pic>
      <p:pic>
        <p:nvPicPr>
          <p:cNvPr id="8" name="图片 7" descr="httpsspectrum.ieee.orgtop-programming-languages-20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500" y="2867660"/>
            <a:ext cx="2571115" cy="257111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015865" y="63093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linkClick r:id="rId3" action="ppaction://hlinkfile"/>
              </a:rPr>
              <a:t>https://spectrum.ieee.org/top-programming-languages-2024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TIOBE 2024 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编程语言排行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63975" y="5661025"/>
            <a:ext cx="3867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hlinkClick r:id="rId1" action="ppaction://hlinkfile"/>
              </a:rPr>
              <a:t>https://www.tiobe.com/tiobe-index/</a:t>
            </a:r>
            <a:endParaRPr lang="zh-CN" altLang="en-US"/>
          </a:p>
        </p:txBody>
      </p:sp>
      <p:pic>
        <p:nvPicPr>
          <p:cNvPr id="5" name="图片 4" descr="httpswww.tiobe.comtiobe-inde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15" y="4652645"/>
            <a:ext cx="2183765" cy="2183765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815" y="1052830"/>
            <a:ext cx="10972800" cy="35934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TIOBE 2025 </a:t>
            </a:r>
            <a:r>
              <a:rPr lang="zh-CN" altLang="en-US" sz="2800" b="0" i="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编程语言排行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9150" y="1268730"/>
            <a:ext cx="10554335" cy="4405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" val="ProblemSetting"/>
  <p:tag name="RAINPROBLEMTYPE" val="MultipleChoiceMA"/>
</p:tagLst>
</file>

<file path=ppt/tags/tag102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103.xml><?xml version="1.0" encoding="utf-8"?>
<p:tagLst xmlns:p="http://schemas.openxmlformats.org/presentationml/2006/main">
  <p:tag name="RAINPROBLEM" val="ProblemBody"/>
</p:tagLst>
</file>

<file path=ppt/tags/tag104.xml><?xml version="1.0" encoding="utf-8"?>
<p:tagLst xmlns:p="http://schemas.openxmlformats.org/presentationml/2006/main">
  <p:tag name="RAINPROBLEM" val="ProblemItem"/>
</p:tagLst>
</file>

<file path=ppt/tags/tag10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06.xml><?xml version="1.0" encoding="utf-8"?>
<p:tagLst xmlns:p="http://schemas.openxmlformats.org/presentationml/2006/main">
  <p:tag name="RAINPROBLEM" val="ProblemItem"/>
</p:tagLst>
</file>

<file path=ppt/tags/tag10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08.xml><?xml version="1.0" encoding="utf-8"?>
<p:tagLst xmlns:p="http://schemas.openxmlformats.org/presentationml/2006/main">
  <p:tag name="RAINPROBLEM" val="ProblemItem"/>
</p:tagLst>
</file>

<file path=ppt/tags/tag10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ProblemItem"/>
</p:tagLst>
</file>

<file path=ppt/tags/tag11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12.xml><?xml version="1.0" encoding="utf-8"?>
<p:tagLst xmlns:p="http://schemas.openxmlformats.org/presentationml/2006/main">
  <p:tag name="RAINPROBLEM" val="ProblemSubmit"/>
  <p:tag name="RAINPROBLEMTYPE" val="MultipleChoiceMA"/>
</p:tagLst>
</file>

<file path=ppt/tags/tag113.xml><?xml version="1.0" encoding="utf-8"?>
<p:tagLst xmlns:p="http://schemas.openxmlformats.org/presentationml/2006/main">
  <p:tag name="RAINPROBLEMTYPE" val="ProblemTypeMarker"/>
</p:tagLst>
</file>

<file path=ppt/tags/tag114.xml><?xml version="1.0" encoding="utf-8"?>
<p:tagLst xmlns:p="http://schemas.openxmlformats.org/presentationml/2006/main">
  <p:tag name="RAINPROBLEMTYPE" val="ProblemTypeMarker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</p:tagLst>
</file>

<file path=ppt/tags/tag117.xml><?xml version="1.0" encoding="utf-8"?>
<p:tagLst xmlns:p="http://schemas.openxmlformats.org/presentationml/2006/main">
  <p:tag name="RAINPROBLEMTYPE" val="ProblemTypeMarker"/>
</p:tagLst>
</file>

<file path=ppt/tags/tag118.xml><?xml version="1.0" encoding="utf-8"?>
<p:tagLst xmlns:p="http://schemas.openxmlformats.org/presentationml/2006/main">
  <p:tag name="RAINPROBLEM" val="ProblemSetting"/>
  <p:tag name="RAINPROBLEMTYPE" val="MultipleChoiceMA"/>
</p:tagLst>
</file>

<file path=ppt/tags/tag119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COMMONDATA" val="eyJoZGlkIjoiZTQ4ODQwNThiYTg4YTBlNDhkZDRmNGNiNWM5NWE1YzAifQ=="/>
  <p:tag name="resource_record_key" val="{&quot;10&quot;:[50031834]}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8.xml><?xml version="1.0" encoding="utf-8"?>
<p:tagLst xmlns:p="http://schemas.openxmlformats.org/presentationml/2006/main">
  <p:tag name="RAINPROBLEM" val="ProblemBody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.xml><?xml version="1.0" encoding="utf-8"?>
<p:tagLst xmlns:p="http://schemas.openxmlformats.org/presentationml/2006/main">
  <p:tag name="RAINPROBLEM" val="ProblemItem"/>
</p:tagLst>
</file>

<file path=ppt/tags/tag2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7.xml><?xml version="1.0" encoding="utf-8"?>
<p:tagLst xmlns:p="http://schemas.openxmlformats.org/presentationml/2006/main">
  <p:tag name="RAINPROBLEM" val="ProblemSubmit"/>
  <p:tag name="RAINPROBLEMTYPE" val="MultipleChoiceMA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MA"/>
</p:tagLst>
</file>

<file path=ppt/tags/tag34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Item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Item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Item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2.xml><?xml version="1.0" encoding="utf-8"?>
<p:tagLst xmlns:p="http://schemas.openxmlformats.org/presentationml/2006/main">
  <p:tag name="RAINPROBLEM" val="ProblemItem"/>
</p:tagLst>
</file>

<file path=ppt/tags/tag4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4.xml><?xml version="1.0" encoding="utf-8"?>
<p:tagLst xmlns:p="http://schemas.openxmlformats.org/presentationml/2006/main">
  <p:tag name="RAINPROBLEM" val="ProblemSubmit"/>
  <p:tag name="RAINPROBLEMTYPE" val="MultipleChoice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Item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Item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Item"/>
</p:tagLst>
</file>

<file path=ppt/tags/tag5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1.xml><?xml version="1.0" encoding="utf-8"?>
<p:tagLst xmlns:p="http://schemas.openxmlformats.org/presentationml/2006/main">
  <p:tag name="RAINPROBLEM" val="ProblemSubmit"/>
  <p:tag name="RAINPROBLEMTYPE" val="MultipleChoice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" val="ProblemSetting"/>
  <p:tag name="RAINPROBLEMTYPE" val="MultipleChoice"/>
</p:tagLst>
</file>

<file path=ppt/tags/tag68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69.xml><?xml version="1.0" encoding="utf-8"?>
<p:tagLst xmlns:p="http://schemas.openxmlformats.org/presentationml/2006/main">
  <p:tag name="RAINPROBLEM" val="ProblemBody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RAINPROBLEM" val="ProblemItem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Item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4.xml><?xml version="1.0" encoding="utf-8"?>
<p:tagLst xmlns:p="http://schemas.openxmlformats.org/presentationml/2006/main">
  <p:tag name="RAINPROBLEM" val="ProblemItem"/>
</p:tagLst>
</file>

<file path=ppt/tags/tag7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6.xml><?xml version="1.0" encoding="utf-8"?>
<p:tagLst xmlns:p="http://schemas.openxmlformats.org/presentationml/2006/main">
  <p:tag name="RAINPROBLEM" val="ProblemItem"/>
</p:tagLst>
</file>

<file path=ppt/tags/tag7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8.xml><?xml version="1.0" encoding="utf-8"?>
<p:tagLst xmlns:p="http://schemas.openxmlformats.org/presentationml/2006/main">
  <p:tag name="RAINPROBLEM" val="ProblemSubmit"/>
  <p:tag name="RAINPROBLEMTYPE" val="MultipleChoice"/>
</p:tagLst>
</file>

<file path=ppt/tags/tag79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" val="ProblemSetting"/>
  <p:tag name="RAINPROBLEMTYPE" val="MultipleChoice"/>
</p:tagLst>
</file>

<file path=ppt/tags/tag85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86.xml><?xml version="1.0" encoding="utf-8"?>
<p:tagLst xmlns:p="http://schemas.openxmlformats.org/presentationml/2006/main">
  <p:tag name="RAINPROBLEM" val="ProblemBody"/>
</p:tagLst>
</file>

<file path=ppt/tags/tag87.xml><?xml version="1.0" encoding="utf-8"?>
<p:tagLst xmlns:p="http://schemas.openxmlformats.org/presentationml/2006/main">
  <p:tag name="RAINPROBLEM" val="ProblemItem"/>
</p:tagLst>
</file>

<file path=ppt/tags/tag8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9.xml><?xml version="1.0" encoding="utf-8"?>
<p:tagLst xmlns:p="http://schemas.openxmlformats.org/presentationml/2006/main">
  <p:tag name="RAINPROBLEM" val="ProblemItem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1.xml><?xml version="1.0" encoding="utf-8"?>
<p:tagLst xmlns:p="http://schemas.openxmlformats.org/presentationml/2006/main">
  <p:tag name="RAINPROBLEM" val="ProblemItem"/>
</p:tagLst>
</file>

<file path=ppt/tags/tag92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3.xml><?xml version="1.0" encoding="utf-8"?>
<p:tagLst xmlns:p="http://schemas.openxmlformats.org/presentationml/2006/main">
  <p:tag name="RAINPROBLEM" val="ProblemItem"/>
</p:tagLst>
</file>

<file path=ppt/tags/tag94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5.xml><?xml version="1.0" encoding="utf-8"?>
<p:tagLst xmlns:p="http://schemas.openxmlformats.org/presentationml/2006/main">
  <p:tag name="RAINPROBLEM" val="ProblemSubmit"/>
  <p:tag name="RAINPROBLEMTYPE" val="MultipleChoiceMA"/>
</p:tagLst>
</file>

<file path=ppt/tags/tag96.xml><?xml version="1.0" encoding="utf-8"?>
<p:tagLst xmlns:p="http://schemas.openxmlformats.org/presentationml/2006/main">
  <p:tag name="RAINPROBLEMTYPE" val="ProblemTypeMarker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8095</Words>
  <Application>WPS 演示</Application>
  <PresentationFormat>宽屏</PresentationFormat>
  <Paragraphs>829</Paragraphs>
  <Slides>55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55</vt:i4>
      </vt:variant>
    </vt:vector>
  </HeadingPairs>
  <TitlesOfParts>
    <vt:vector size="87" baseType="lpstr">
      <vt:lpstr>Arial</vt:lpstr>
      <vt:lpstr>宋体</vt:lpstr>
      <vt:lpstr>Wingdings</vt:lpstr>
      <vt:lpstr>华文楷体</vt:lpstr>
      <vt:lpstr>楷体_GB2312</vt:lpstr>
      <vt:lpstr>华文行楷</vt:lpstr>
      <vt:lpstr>Arial Black</vt:lpstr>
      <vt:lpstr>微软雅黑</vt:lpstr>
      <vt:lpstr>-apple-system</vt:lpstr>
      <vt:lpstr>Segoe Print</vt:lpstr>
      <vt:lpstr>Times New Roman</vt:lpstr>
      <vt:lpstr>华文新魏</vt:lpstr>
      <vt:lpstr>Arial Unicode MS</vt:lpstr>
      <vt:lpstr>Calibri</vt:lpstr>
      <vt:lpstr>PMingLiU</vt:lpstr>
      <vt:lpstr>MingLiU-ExtB</vt:lpstr>
      <vt:lpstr>Tahoma</vt:lpstr>
      <vt:lpstr>黑体</vt:lpstr>
      <vt:lpstr>Arial Unicode MS</vt:lpstr>
      <vt:lpstr>JetBrains Mono</vt:lpstr>
      <vt:lpstr>Courier New</vt:lpstr>
      <vt:lpstr>MingLiU</vt:lpstr>
      <vt:lpstr>隶书</vt:lpstr>
      <vt:lpstr>汉仪君黑-45简</vt:lpstr>
      <vt:lpstr>Wonder Arial</vt:lpstr>
      <vt:lpstr>PMingLiU-ExtB</vt:lpstr>
      <vt:lpstr>汉仪雅酷黑-85J</vt:lpstr>
      <vt:lpstr>quote-cjk-patch</vt:lpstr>
      <vt:lpstr>主题1</vt:lpstr>
      <vt:lpstr>Office 主题</vt:lpstr>
      <vt:lpstr>CorelDraw.Graphic.9</vt:lpstr>
      <vt:lpstr>PBrush</vt:lpstr>
      <vt:lpstr>面向对象程序设计(Java)</vt:lpstr>
      <vt:lpstr>第1章 Java入门</vt:lpstr>
      <vt:lpstr>导 读</vt:lpstr>
      <vt:lpstr>Java的先导知识与后继技术</vt:lpstr>
      <vt:lpstr>Java语言的发展历史和发展现状</vt:lpstr>
      <vt:lpstr>PowerPoint 演示文稿</vt:lpstr>
      <vt:lpstr>IEEE Spectrum 2024 编程语言 Top 16</vt:lpstr>
      <vt:lpstr>TIOBE 2024 编程语言排行</vt:lpstr>
      <vt:lpstr>TIOBE 2024 编程语言排行</vt:lpstr>
      <vt:lpstr>TIOBE 2025 编程语言排行</vt:lpstr>
      <vt:lpstr>1.2   Java语言的特点</vt:lpstr>
      <vt:lpstr>Java的平台无关性</vt:lpstr>
      <vt:lpstr>Java的平台无关性</vt:lpstr>
      <vt:lpstr>Java的平台无关性</vt:lpstr>
      <vt:lpstr>Java的平台无关性</vt:lpstr>
      <vt:lpstr>Java的平台无关性</vt:lpstr>
      <vt:lpstr>Java的平台无关性</vt:lpstr>
      <vt:lpstr>PowerPoint 演示文稿</vt:lpstr>
      <vt:lpstr>Java Virtual Machine (JVM)</vt:lpstr>
      <vt:lpstr>Java程序的跨平台运行机制 The platform independent  running mechanism  of Java program</vt:lpstr>
      <vt:lpstr>1.3 安装JDK</vt:lpstr>
      <vt:lpstr>1.3.1 三种平台简介</vt:lpstr>
      <vt:lpstr>JDK发行版本</vt:lpstr>
      <vt:lpstr>Java程序的开发工具</vt:lpstr>
      <vt:lpstr>安装Java SE平台</vt:lpstr>
      <vt:lpstr>配置环境变量</vt:lpstr>
      <vt:lpstr>PowerPoint 演示文稿</vt:lpstr>
      <vt:lpstr>1.3.3 设置系统环境变量 </vt:lpstr>
      <vt:lpstr>PowerPoint 演示文稿</vt:lpstr>
      <vt:lpstr> 2. 系统环境Path的设置</vt:lpstr>
      <vt:lpstr>3. JDK版本切换</vt:lpstr>
      <vt:lpstr>1.4 Java程序的开发步骤</vt:lpstr>
      <vt:lpstr>Java程序开发过程</vt:lpstr>
      <vt:lpstr>1.5 简单的Java应用程序</vt:lpstr>
      <vt:lpstr>Hello.java</vt:lpstr>
      <vt:lpstr>1.5.1 源文件的编写与保存</vt:lpstr>
      <vt:lpstr>编写与保存源文件</vt:lpstr>
      <vt:lpstr>注意：</vt:lpstr>
      <vt:lpstr>1.5.2 编译</vt:lpstr>
      <vt:lpstr>1.5.2 编译</vt:lpstr>
      <vt:lpstr>PowerPoint 演示文稿</vt:lpstr>
      <vt:lpstr>1.5.3 运行</vt:lpstr>
      <vt:lpstr>例子2：</vt:lpstr>
      <vt:lpstr>1.4  Java应用程序的基本结构 </vt:lpstr>
      <vt:lpstr>PowerPoint 演示文稿</vt:lpstr>
      <vt:lpstr>例题3 </vt:lpstr>
      <vt:lpstr>注释 </vt:lpstr>
      <vt:lpstr>注释 </vt:lpstr>
      <vt:lpstr>编程风格 </vt:lpstr>
      <vt:lpstr>Allmans风格</vt:lpstr>
      <vt:lpstr>Kernighan风格</vt:lpstr>
      <vt:lpstr>1.9  Java之父-James Gosling </vt:lpstr>
      <vt:lpstr>小结 </vt:lpstr>
      <vt:lpstr>PowerPoint 演示文稿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王老师</cp:lastModifiedBy>
  <cp:revision>149</cp:revision>
  <dcterms:created xsi:type="dcterms:W3CDTF">2017-09-04T09:30:00Z</dcterms:created>
  <dcterms:modified xsi:type="dcterms:W3CDTF">2025-09-08T02:50:57Z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3EAB32246BF14D1AA863B3C61F6BB501_12</vt:lpwstr>
  </property>
  <property fmtid="{D5CDD505-2E9C-101B-9397-08002B2CF9AE}" pid="3" name="KSOProductBuildVer">
    <vt:lpwstr>2052-12.1.0.22529</vt:lpwstr>
  </property>
</Properties>
</file>