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7" r:id="rId3"/>
    <p:sldId id="260" r:id="rId4"/>
    <p:sldId id="258" r:id="rId5"/>
    <p:sldId id="259" r:id="rId6"/>
    <p:sldId id="261" r:id="rId7"/>
    <p:sldId id="262" r:id="rId9"/>
    <p:sldId id="263" r:id="rId10"/>
    <p:sldId id="284" r:id="rId11"/>
    <p:sldId id="264" r:id="rId12"/>
    <p:sldId id="265" r:id="rId13"/>
    <p:sldId id="28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86" r:id="rId22"/>
    <p:sldId id="273" r:id="rId23"/>
    <p:sldId id="275" r:id="rId24"/>
    <p:sldId id="276" r:id="rId25"/>
    <p:sldId id="274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20" y="1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5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B5D56-1C8F-45E9-B1F7-DBCEF99116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5C715-1E5B-43DA-B004-C5D8443507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5C715-1E5B-43DA-B004-C5D844350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B0666F0-2633-484E-9DEF-FF73DA9035E5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349000-68AE-4EF2-A162-B6CDB6BFFB4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099D36-8DC9-4420-AA2B-4197BF0E99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CFE56-ACF2-4BF2-92C8-903FE5A7CCF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8CDF62-2EE3-47A9-89B0-A34B5D3B14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BA94F5-2C8F-408C-8F33-5C8A997268E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067C7C-C9AA-4A0A-AD05-3B86897CC75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9DDB2-956C-4681-BEED-3F7CE5FEA32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528EA6-D518-468C-ABD6-8F5F473D3F7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C453CB-4705-4B21-BA30-67E9778E9BE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BEAB20-ECDF-4EB8-A4D4-F85947752D4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6CD62F4A-5B1F-44F1-96CC-493C441FD5C2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.xml"/><Relationship Id="rId17" Type="http://schemas.openxmlformats.org/officeDocument/2006/relationships/image" Target="../media/image3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1.xml"/><Relationship Id="rId17" Type="http://schemas.openxmlformats.org/officeDocument/2006/relationships/image" Target="../media/image3.png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3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38348" y="3071810"/>
            <a:ext cx="6357982" cy="936625"/>
          </a:xfrm>
        </p:spPr>
        <p:txBody>
          <a:bodyPr/>
          <a:lstStyle/>
          <a:p>
            <a:pPr algn="ctr"/>
            <a:r>
              <a:rPr lang="zh-CN" altLang="en-US" sz="5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en-US" altLang="zh-CN" sz="5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Java </a:t>
            </a:r>
            <a:r>
              <a:rPr lang="zh-CN" altLang="en-US" sz="5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基本命令</a:t>
            </a:r>
            <a:endParaRPr lang="zh-CN" altLang="en-US" sz="5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71472" y="1857364"/>
            <a:ext cx="6635741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《</a:t>
            </a: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面向对象程序设计</a:t>
            </a:r>
            <a:r>
              <a:rPr lang="en-US" altLang="zh-CN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(Java)》</a:t>
            </a:r>
            <a:endParaRPr lang="zh-CN" altLang="en-US" sz="4000" b="1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3359763" y="4364689"/>
            <a:ext cx="6048375" cy="18148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成都信息工程大学  计算机学院 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ym typeface="+mn-ea"/>
              </a:rPr>
              <a:t>2025-2026(1)</a:t>
            </a:r>
            <a:endParaRPr lang="en-US" altLang="zh-CN" sz="2800" dirty="0">
              <a:sym typeface="+mn-ea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sym typeface="+mn-ea"/>
              </a:rPr>
              <a:t>王铁军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BE6F2-1D00-41F1-9BEC-3F29A2EC361E}" type="slidenum">
              <a:rPr lang="en-US" altLang="zh-CN"/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jar</a:t>
            </a:r>
            <a:r>
              <a:rPr lang="zh-CN" altLang="en-US"/>
              <a:t>命令用法</a:t>
            </a:r>
            <a:endParaRPr lang="zh-CN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714489"/>
            <a:ext cx="8486775" cy="485778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基本用法</a:t>
            </a:r>
            <a:r>
              <a:rPr lang="zh-CN" altLang="en-US" sz="3200" dirty="0">
                <a:latin typeface="Times New Roman" panose="02020603050405020304" pitchFamily="18" charset="0"/>
              </a:rPr>
              <a:t> 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22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jar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可选项</a:t>
            </a:r>
            <a:r>
              <a:rPr lang="en-US" altLang="zh-CN" sz="22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&gt;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存档文件</a:t>
            </a:r>
            <a:r>
              <a:rPr lang="en-US" altLang="zh-CN" sz="22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&gt;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清单文件</a:t>
            </a:r>
            <a:r>
              <a:rPr lang="en-US" altLang="zh-CN" sz="22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&gt; &lt;</a:t>
            </a:r>
            <a:r>
              <a:rPr lang="zh-CN" altLang="en-US" sz="22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目录或文件名列表</a:t>
            </a:r>
            <a:r>
              <a:rPr lang="en-US" altLang="zh-CN" sz="22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200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可选项由选项名和选项值两部分构成，中间用空格符隔开，选项与选项之间用空格符隔开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-c </a:t>
            </a:r>
            <a:r>
              <a:rPr lang="zh-CN" altLang="en-US" sz="2000" dirty="0">
                <a:latin typeface="Times New Roman" panose="02020603050405020304" pitchFamily="18" charset="0"/>
              </a:rPr>
              <a:t>－创建新的存档文件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-v </a:t>
            </a:r>
            <a:r>
              <a:rPr lang="zh-CN" altLang="en-US" sz="2000" dirty="0">
                <a:latin typeface="Times New Roman" panose="02020603050405020304" pitchFamily="18" charset="0"/>
              </a:rPr>
              <a:t>－输出创建存档文件整个过程的相关信息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-f </a:t>
            </a:r>
            <a:r>
              <a:rPr lang="zh-CN" altLang="en-US" sz="2000" dirty="0">
                <a:latin typeface="Times New Roman" panose="02020603050405020304" pitchFamily="18" charset="0"/>
              </a:rPr>
              <a:t>－指定存档文件名，指定</a:t>
            </a:r>
            <a:r>
              <a:rPr lang="en-US" altLang="zh-CN" sz="2000" dirty="0">
                <a:latin typeface="Times New Roman" panose="02020603050405020304" pitchFamily="18" charset="0"/>
              </a:rPr>
              <a:t>-f</a:t>
            </a:r>
            <a:r>
              <a:rPr lang="zh-CN" altLang="en-US" sz="2000" dirty="0">
                <a:latin typeface="Times New Roman" panose="02020603050405020304" pitchFamily="18" charset="0"/>
              </a:rPr>
              <a:t>选项后应在</a:t>
            </a:r>
            <a:r>
              <a:rPr lang="en-US" altLang="zh-CN" sz="2000" dirty="0">
                <a:latin typeface="Times New Roman" panose="02020603050405020304" pitchFamily="18" charset="0"/>
              </a:rPr>
              <a:t>jar</a:t>
            </a:r>
            <a:r>
              <a:rPr lang="zh-CN" altLang="en-US" sz="2000" dirty="0">
                <a:latin typeface="Times New Roman" panose="02020603050405020304" pitchFamily="18" charset="0"/>
              </a:rPr>
              <a:t>命令的</a:t>
            </a:r>
            <a:r>
              <a:rPr lang="en-US" altLang="zh-CN" sz="2000" dirty="0">
                <a:latin typeface="Times New Roman" panose="02020603050405020304" pitchFamily="18" charset="0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</a:rPr>
              <a:t>存档文件</a:t>
            </a:r>
            <a:r>
              <a:rPr lang="en-US" altLang="zh-CN" sz="2000" dirty="0">
                <a:latin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</a:rPr>
              <a:t>位置给出要创建的存档文件名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“文件名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.jar”</a:t>
            </a:r>
            <a:endParaRPr lang="en-US" altLang="zh-CN" sz="20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-m</a:t>
            </a:r>
            <a:r>
              <a:rPr lang="en-US" altLang="zh-CN" sz="2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－包含来自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清单</a:t>
            </a:r>
            <a:r>
              <a:rPr lang="en-US" altLang="zh-CN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(manifest)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文件</a:t>
            </a:r>
            <a:r>
              <a:rPr lang="zh-CN" altLang="en-US" sz="2000" dirty="0">
                <a:latin typeface="Times New Roman" panose="02020603050405020304" pitchFamily="18" charset="0"/>
              </a:rPr>
              <a:t>的信息，清单文件是在</a:t>
            </a:r>
            <a:r>
              <a:rPr lang="en-US" altLang="zh-CN" sz="2000" dirty="0">
                <a:latin typeface="Times New Roman" panose="02020603050405020304" pitchFamily="18" charset="0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</a:rPr>
              <a:t>清单文件</a:t>
            </a:r>
            <a:r>
              <a:rPr lang="en-US" altLang="zh-CN" sz="2000" dirty="0">
                <a:latin typeface="Times New Roman" panose="02020603050405020304" pitchFamily="18" charset="0"/>
              </a:rPr>
              <a:t>&gt;</a:t>
            </a:r>
            <a:r>
              <a:rPr lang="zh-CN" altLang="en-US" sz="2000" dirty="0">
                <a:latin typeface="Times New Roman" panose="02020603050405020304" pitchFamily="18" charset="0"/>
              </a:rPr>
              <a:t>位置指定的文件路径，如果要创建可执行的存档文件则应在清单文件中包含</a:t>
            </a:r>
            <a:r>
              <a:rPr lang="en-US" altLang="zh-CN" sz="2000" dirty="0">
                <a:latin typeface="Times New Roman" panose="02020603050405020304" pitchFamily="18" charset="0"/>
              </a:rPr>
              <a:t>Main-Class</a:t>
            </a:r>
            <a:r>
              <a:rPr lang="zh-CN" altLang="en-US" sz="2000" dirty="0">
                <a:latin typeface="Times New Roman" panose="02020603050405020304" pitchFamily="18" charset="0"/>
              </a:rPr>
              <a:t>信息。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264602"/>
            <a:ext cx="9495155" cy="88392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在使用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命令创建新的存档文件时，哪个选项用于指定存档文件名？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5892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-c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5972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-v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5384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-f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7337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-m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4B809-1098-4E9C-A5D5-A4D09166C2B8}" type="slidenum">
              <a:rPr lang="en-US" altLang="zh-CN"/>
            </a:fld>
            <a:endParaRPr lang="en-US" altLang="zh-CN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50021"/>
                </a:solidFill>
              </a:rPr>
              <a:t>jar</a:t>
            </a:r>
            <a:r>
              <a:rPr lang="zh-CN" altLang="en-US" dirty="0"/>
              <a:t>命令用法</a:t>
            </a:r>
            <a:endParaRPr lang="zh-CN" altLang="en-US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714489"/>
            <a:ext cx="8559800" cy="4883162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+mj-ea"/>
                <a:ea typeface="+mj-ea"/>
              </a:rPr>
              <a:t>目录或文件名列表</a:t>
            </a:r>
            <a:r>
              <a:rPr lang="zh-CN" altLang="en-US" sz="3200" b="1" dirty="0">
                <a:solidFill>
                  <a:srgbClr val="C00000"/>
                </a:solidFill>
                <a:latin typeface="+mj-ea"/>
                <a:ea typeface="+mj-ea"/>
              </a:rPr>
              <a:t>  </a:t>
            </a:r>
            <a:endParaRPr lang="zh-CN" altLang="en-US" sz="32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文件名一般指编译后创建的</a:t>
            </a:r>
            <a:r>
              <a:rPr lang="zh-CN" altLang="en-US" dirty="0">
                <a:solidFill>
                  <a:srgbClr val="A50021"/>
                </a:solidFill>
                <a:latin typeface="+mj-ea"/>
                <a:ea typeface="+mj-ea"/>
              </a:rPr>
              <a:t>字节码文件名</a:t>
            </a:r>
            <a:r>
              <a:rPr lang="zh-CN" altLang="en-US" dirty="0">
                <a:latin typeface="+mj-ea"/>
                <a:ea typeface="+mj-ea"/>
              </a:rPr>
              <a:t>，也可以是在程序使用的</a:t>
            </a:r>
            <a:r>
              <a:rPr lang="zh-CN" altLang="en-US" dirty="0">
                <a:solidFill>
                  <a:srgbClr val="A50021"/>
                </a:solidFill>
                <a:latin typeface="+mj-ea"/>
                <a:ea typeface="+mj-ea"/>
              </a:rPr>
              <a:t>资源文件</a:t>
            </a:r>
            <a:r>
              <a:rPr lang="zh-CN" altLang="en-US" dirty="0">
                <a:latin typeface="+mj-ea"/>
                <a:ea typeface="+mj-ea"/>
              </a:rPr>
              <a:t>名，如图片文件名。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如果指定了目录，则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命令将把指定的目录及其子目录中所有的文件都放入新建的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存档文件中，如果有多个文件或目录，中间用空格符隔开。</a:t>
            </a:r>
            <a:endParaRPr lang="zh-CN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A50021"/>
                </a:solidFill>
              </a:rPr>
              <a:t>jar</a:t>
            </a:r>
            <a:r>
              <a:rPr lang="zh-CN" altLang="en-US" dirty="0"/>
              <a:t>命令用法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ea typeface="黑体" panose="02010609060101010101" pitchFamily="2" charset="-122"/>
              </a:rPr>
              <a:t>清单文件</a:t>
            </a:r>
            <a:endParaRPr lang="zh-CN" altLang="en-US" b="1" dirty="0">
              <a:solidFill>
                <a:srgbClr val="C00000"/>
              </a:solidFill>
              <a:ea typeface="黑体" panose="02010609060101010101" pitchFamily="2" charset="-122"/>
            </a:endParaRPr>
          </a:p>
          <a:p>
            <a:pPr lvl="1"/>
            <a:r>
              <a:rPr lang="zh-CN" altLang="en-US" dirty="0">
                <a:solidFill>
                  <a:srgbClr val="800000"/>
                </a:solidFill>
                <a:latin typeface="+mj-ea"/>
                <a:ea typeface="+mj-ea"/>
              </a:rPr>
              <a:t>清单</a:t>
            </a:r>
            <a:r>
              <a:rPr lang="en-US" altLang="zh-CN" dirty="0">
                <a:solidFill>
                  <a:srgbClr val="800000"/>
                </a:solidFill>
                <a:latin typeface="+mj-ea"/>
                <a:ea typeface="+mj-ea"/>
              </a:rPr>
              <a:t>(manifest)</a:t>
            </a:r>
            <a:r>
              <a:rPr lang="zh-CN" altLang="en-US" dirty="0">
                <a:solidFill>
                  <a:srgbClr val="800000"/>
                </a:solidFill>
                <a:latin typeface="+mj-ea"/>
                <a:ea typeface="+mj-ea"/>
              </a:rPr>
              <a:t>文件</a:t>
            </a:r>
            <a:r>
              <a:rPr lang="zh-CN" altLang="en-US" dirty="0">
                <a:latin typeface="+mj-ea"/>
                <a:ea typeface="+mj-ea"/>
              </a:rPr>
              <a:t>是一个文本文件，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命令在创建</a:t>
            </a:r>
            <a:r>
              <a:rPr lang="en-US" altLang="zh-CN" dirty="0">
                <a:latin typeface="+mj-ea"/>
                <a:ea typeface="+mj-ea"/>
              </a:rPr>
              <a:t>JAR</a:t>
            </a:r>
            <a:r>
              <a:rPr lang="zh-CN" altLang="en-US" dirty="0">
                <a:latin typeface="+mj-ea"/>
                <a:ea typeface="+mj-ea"/>
              </a:rPr>
              <a:t>存档文件时，如果指定了</a:t>
            </a: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-m</a:t>
            </a:r>
            <a:r>
              <a:rPr lang="zh-CN" altLang="en-US" dirty="0">
                <a:latin typeface="+mj-ea"/>
                <a:ea typeface="+mj-ea"/>
              </a:rPr>
              <a:t>选项，则可从清单文件中提取一些关于存档文件的附加信息，如：指定存档文件中的</a:t>
            </a: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主类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拥有</a:t>
            </a:r>
            <a:r>
              <a:rPr lang="en-US" altLang="zh-CN" dirty="0">
                <a:latin typeface="+mj-ea"/>
                <a:ea typeface="+mj-ea"/>
              </a:rPr>
              <a:t>main</a:t>
            </a:r>
            <a:r>
              <a:rPr lang="zh-CN" altLang="en-US" dirty="0">
                <a:latin typeface="+mj-ea"/>
                <a:ea typeface="+mj-ea"/>
              </a:rPr>
              <a:t>方法的类</a:t>
            </a:r>
            <a:r>
              <a:rPr lang="en-US" altLang="zh-CN" dirty="0">
                <a:latin typeface="+mj-ea"/>
                <a:ea typeface="+mj-ea"/>
              </a:rPr>
              <a:t>)</a:t>
            </a:r>
            <a:endParaRPr lang="en-US" altLang="zh-CN" dirty="0">
              <a:latin typeface="+mj-ea"/>
              <a:ea typeface="+mj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A7C7-6D5A-4C58-B5EE-16F66B2EF0C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6BDA-2987-451A-BAE8-2ECFA182DBA1}" type="slidenum">
              <a:rPr lang="en-US" altLang="zh-CN"/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清单文件的格式</a:t>
            </a:r>
            <a:r>
              <a:rPr lang="en-US" altLang="zh-CN" dirty="0">
                <a:ea typeface="黑体" panose="02010609060101010101" pitchFamily="2" charset="-122"/>
              </a:rPr>
              <a:t>(</a:t>
            </a:r>
            <a:r>
              <a:rPr lang="en-US" altLang="zh-CN" b="1" dirty="0">
                <a:solidFill>
                  <a:srgbClr val="0000CC"/>
                </a:solidFill>
              </a:rPr>
              <a:t>.mf</a:t>
            </a:r>
            <a:r>
              <a:rPr lang="zh-CN" altLang="en-US" b="1" dirty="0">
                <a:solidFill>
                  <a:srgbClr val="0000CC"/>
                </a:solidFill>
              </a:rPr>
              <a:t>文件</a:t>
            </a:r>
            <a:r>
              <a:rPr lang="en-US" altLang="zh-CN" dirty="0">
                <a:ea typeface="黑体" panose="02010609060101010101" pitchFamily="2" charset="-122"/>
              </a:rPr>
              <a:t>)</a:t>
            </a:r>
            <a:endParaRPr lang="en-US" altLang="zh-CN" dirty="0">
              <a:ea typeface="黑体" panose="0201060906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latin typeface="+mj-ea"/>
                <a:ea typeface="+mj-ea"/>
              </a:rPr>
              <a:t>清单文件是一个</a:t>
            </a:r>
            <a:r>
              <a:rPr lang="en-US" altLang="zh-CN" sz="2400" dirty="0">
                <a:latin typeface="+mj-ea"/>
                <a:ea typeface="+mj-ea"/>
              </a:rPr>
              <a:t>ASCII</a:t>
            </a:r>
            <a:r>
              <a:rPr lang="zh-CN" altLang="en-US" sz="2400" dirty="0">
                <a:latin typeface="+mj-ea"/>
                <a:ea typeface="+mj-ea"/>
              </a:rPr>
              <a:t>文本文件，文件名可以任意指定，文件后缀名为</a:t>
            </a:r>
            <a:r>
              <a:rPr lang="en-US" altLang="zh-CN" sz="2400" b="1" dirty="0">
                <a:solidFill>
                  <a:srgbClr val="C00000"/>
                </a:solidFill>
                <a:latin typeface="+mj-ea"/>
                <a:ea typeface="+mj-ea"/>
              </a:rPr>
              <a:t>.mf</a:t>
            </a:r>
            <a:r>
              <a:rPr lang="zh-CN" altLang="en-US" sz="2400" dirty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清单文件必须以一个空行作为结尾。</a:t>
            </a:r>
            <a:endParaRPr lang="zh-CN" altLang="en-US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创建可执行的</a:t>
            </a:r>
            <a:r>
              <a:rPr lang="en-US" altLang="zh-CN" sz="2400" dirty="0">
                <a:latin typeface="+mj-ea"/>
                <a:ea typeface="+mj-ea"/>
              </a:rPr>
              <a:t>JAR</a:t>
            </a:r>
            <a:r>
              <a:rPr lang="zh-CN" altLang="en-US" sz="2400" dirty="0">
                <a:latin typeface="+mj-ea"/>
                <a:ea typeface="+mj-ea"/>
              </a:rPr>
              <a:t>存档文件，必须在清单文件中指定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M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ain-Class</a:t>
            </a:r>
            <a:r>
              <a:rPr lang="zh-CN" altLang="en-US" sz="2400" dirty="0">
                <a:latin typeface="+mj-ea"/>
                <a:ea typeface="+mj-ea"/>
              </a:rPr>
              <a:t>属性。</a:t>
            </a:r>
            <a:endParaRPr lang="zh-CN" altLang="en-US" sz="2400" dirty="0">
              <a:latin typeface="+mj-ea"/>
              <a:ea typeface="+mj-ea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2952728" y="4357694"/>
            <a:ext cx="1727200" cy="398463"/>
            <a:chOff x="340" y="2659"/>
            <a:chExt cx="1088" cy="251"/>
          </a:xfrm>
        </p:grpSpPr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111" y="2795"/>
              <a:ext cx="31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8" name="Text Box 8"/>
            <p:cNvSpPr txBox="1">
              <a:spLocks noChangeArrowheads="1"/>
            </p:cNvSpPr>
            <p:nvPr/>
          </p:nvSpPr>
          <p:spPr bwMode="auto">
            <a:xfrm>
              <a:off x="340" y="2659"/>
              <a:ext cx="862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CC"/>
                  </a:solidFill>
                  <a:latin typeface="+mj-ea"/>
                  <a:ea typeface="+mj-ea"/>
                </a:rPr>
                <a:t>空行结尾</a:t>
              </a:r>
              <a:endParaRPr lang="zh-CN" altLang="en-US" sz="2000" b="1" dirty="0">
                <a:solidFill>
                  <a:srgbClr val="0000CC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81931" name="Picture 1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810116" y="3643314"/>
            <a:ext cx="41529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F1FE4-0795-427C-BF94-54DA6BE60C37}" type="slidenum">
              <a:rPr lang="en-US" altLang="zh-CN"/>
            </a:fld>
            <a:endParaRPr lang="en-US" altLang="zh-CN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Jar</a:t>
            </a:r>
            <a:r>
              <a:rPr lang="zh-CN" altLang="en-US" sz="4000"/>
              <a:t>打包</a:t>
            </a:r>
            <a:r>
              <a:rPr lang="en-US" altLang="zh-CN" sz="4000"/>
              <a:t>Java</a:t>
            </a:r>
            <a:r>
              <a:rPr lang="zh-CN" altLang="en-US" sz="4000"/>
              <a:t>应用程序的步骤：</a:t>
            </a:r>
            <a:endParaRPr lang="zh-CN" altLang="en-US" sz="400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20" y="2017713"/>
            <a:ext cx="8643998" cy="4114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编写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应用程序</a:t>
            </a:r>
            <a:r>
              <a:rPr lang="en-US" altLang="zh-CN" sz="2400" dirty="0">
                <a:solidFill>
                  <a:srgbClr val="A500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Employee.java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；</a:t>
            </a:r>
            <a:endParaRPr lang="zh-CN" altLang="en-US" sz="2400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编译应用程序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Hello.java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，编译无误后，产生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Employee.class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文件；</a:t>
            </a:r>
            <a:endParaRPr lang="zh-CN" altLang="en-US" sz="2400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编写</a:t>
            </a:r>
            <a:r>
              <a:rPr lang="en-US" altLang="zh-CN" sz="2400" dirty="0" err="1">
                <a:solidFill>
                  <a:srgbClr val="A500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manifest.mf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清单文件，格式如下页所示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保存这个</a:t>
            </a:r>
            <a:r>
              <a:rPr lang="en-US" altLang="zh-CN" sz="2400" dirty="0" err="1">
                <a:solidFill>
                  <a:srgbClr val="A500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manifest.mf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清单文件到</a:t>
            </a:r>
            <a:r>
              <a:rPr lang="en-US" altLang="zh-CN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Employee.class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文件所在的文件夹里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endParaRPr lang="en-US" altLang="zh-C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在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下进入程序文件目录，键入以下命令：</a:t>
            </a:r>
            <a:endParaRPr lang="zh-CN" altLang="en-US" sz="2400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jar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cvfm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A500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</a:t>
            </a:r>
            <a:r>
              <a:rPr lang="en-US" altLang="zh-CN" sz="2400" b="1" dirty="0" err="1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.jar</a:t>
            </a:r>
            <a:r>
              <a:rPr lang="en-US" altLang="zh-CN" sz="2400" b="1" dirty="0">
                <a:solidFill>
                  <a:schemeClr val="folHlin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manifest.mf</a:t>
            </a: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.class</a:t>
            </a:r>
            <a:endParaRPr lang="en-US" altLang="zh-CN" sz="2400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folHlin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可以使用</a:t>
            </a:r>
            <a:r>
              <a:rPr lang="en-US" altLang="zh-CN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命令直接运行</a:t>
            </a:r>
            <a:r>
              <a:rPr lang="en-US" altLang="zh-CN" sz="2400" dirty="0" err="1">
                <a:solidFill>
                  <a:srgbClr val="A500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</a:t>
            </a:r>
            <a:r>
              <a:rPr lang="en-US" altLang="zh-CN" sz="2400" dirty="0" err="1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.jar</a:t>
            </a:r>
            <a:r>
              <a:rPr lang="zh-CN" altLang="en-US" sz="2400" dirty="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存档文件</a:t>
            </a:r>
            <a:endParaRPr lang="zh-CN" altLang="en-US" sz="2400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  <a:p>
            <a:pPr algn="ctr">
              <a:lnSpc>
                <a:spcPct val="80000"/>
              </a:lnSpc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–jar </a:t>
            </a:r>
            <a:r>
              <a:rPr lang="en-US" altLang="zh-CN" sz="24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Employee.jar</a:t>
            </a:r>
            <a:endParaRPr lang="en-US" altLang="zh-CN" sz="24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编写</a:t>
            </a:r>
            <a:r>
              <a:rPr lang="en-US" altLang="zh-CN" dirty="0" err="1">
                <a:solidFill>
                  <a:srgbClr val="A5002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manifest.mf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清单文件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095736" y="2643182"/>
            <a:ext cx="50673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Group 9"/>
          <p:cNvGrpSpPr/>
          <p:nvPr/>
        </p:nvGrpSpPr>
        <p:grpSpPr bwMode="auto">
          <a:xfrm>
            <a:off x="2309786" y="3429000"/>
            <a:ext cx="1727200" cy="398463"/>
            <a:chOff x="340" y="2659"/>
            <a:chExt cx="1088" cy="251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111" y="2795"/>
              <a:ext cx="317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340" y="2659"/>
              <a:ext cx="862" cy="25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CC"/>
                  </a:solidFill>
                  <a:latin typeface="+mj-ea"/>
                  <a:ea typeface="+mj-ea"/>
                </a:rPr>
                <a:t>空行结尾</a:t>
              </a:r>
              <a:endParaRPr lang="zh-CN" altLang="en-US" sz="2000" b="1" dirty="0">
                <a:solidFill>
                  <a:srgbClr val="0000CC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" name="线形标注 1 7"/>
          <p:cNvSpPr/>
          <p:nvPr/>
        </p:nvSpPr>
        <p:spPr>
          <a:xfrm>
            <a:off x="4738678" y="1714488"/>
            <a:ext cx="1714512" cy="469772"/>
          </a:xfrm>
          <a:prstGeom prst="borderCallout1">
            <a:avLst>
              <a:gd name="adj1" fmla="val 105414"/>
              <a:gd name="adj2" fmla="val 51345"/>
              <a:gd name="adj3" fmla="val 318898"/>
              <a:gd name="adj4" fmla="val 3650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个空格字符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jar</a:t>
            </a:r>
            <a:r>
              <a:rPr lang="zh-CN" altLang="en-US" dirty="0"/>
              <a:t>打包并运行程序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5472" y="1500174"/>
            <a:ext cx="818153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50BC7-35B2-4B34-9A6E-A98EE3A1F12D}" type="slidenum">
              <a:rPr lang="en-US" altLang="zh-CN"/>
            </a:fld>
            <a:endParaRPr lang="en-US" altLang="zh-C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javap</a:t>
            </a:r>
            <a:r>
              <a:rPr lang="zh-CN" altLang="en-US" dirty="0"/>
              <a:t>命令用法</a:t>
            </a:r>
            <a:endParaRPr lang="zh-CN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A50021"/>
                </a:solidFill>
              </a:rPr>
              <a:t>Javap</a:t>
            </a:r>
            <a:r>
              <a:rPr lang="zh-CN" altLang="en-US" dirty="0">
                <a:solidFill>
                  <a:srgbClr val="A50021"/>
                </a:solidFill>
              </a:rPr>
              <a:t>：</a:t>
            </a:r>
            <a:endParaRPr lang="zh-CN" altLang="en-US" dirty="0">
              <a:solidFill>
                <a:srgbClr val="A50021"/>
              </a:solidFill>
            </a:endParaRP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反汇编器，显示编译类文件中的可访问功能和数据，同时显示字节代码含义 </a:t>
            </a:r>
            <a:endParaRPr lang="zh-CN" altLang="en-US" dirty="0"/>
          </a:p>
          <a:p>
            <a:r>
              <a:rPr lang="zh-CN" altLang="en-US" b="1" dirty="0"/>
              <a:t>语法：</a:t>
            </a:r>
            <a:r>
              <a:rPr lang="zh-CN" altLang="en-US" sz="3200" dirty="0"/>
              <a:t> </a:t>
            </a:r>
            <a:endParaRPr lang="zh-CN" altLang="en-US" sz="3200" dirty="0"/>
          </a:p>
          <a:p>
            <a:pPr lvl="1"/>
            <a:r>
              <a:rPr lang="en-US" altLang="zh-CN" dirty="0" err="1"/>
              <a:t>javap</a:t>
            </a:r>
            <a:r>
              <a:rPr lang="en-US" altLang="zh-CN" dirty="0"/>
              <a:t> [ </a:t>
            </a:r>
            <a:r>
              <a:rPr lang="zh-CN" altLang="en-US" dirty="0"/>
              <a:t>命令选项 </a:t>
            </a:r>
            <a:r>
              <a:rPr lang="en-US" altLang="zh-CN" dirty="0"/>
              <a:t>] class. . . </a:t>
            </a:r>
            <a:endParaRPr lang="en-US" altLang="zh-CN" dirty="0"/>
          </a:p>
          <a:p>
            <a:r>
              <a:rPr lang="zh-CN" altLang="en-US" b="1" dirty="0"/>
              <a:t>补充说明：</a:t>
            </a:r>
            <a:r>
              <a:rPr lang="zh-CN" altLang="en-US" sz="3200" dirty="0"/>
              <a:t> </a:t>
            </a:r>
            <a:endParaRPr lang="zh-CN" altLang="en-US" sz="3200" dirty="0"/>
          </a:p>
          <a:p>
            <a:pPr lvl="1"/>
            <a:r>
              <a:rPr lang="en-US" altLang="zh-CN" dirty="0" err="1"/>
              <a:t>javap</a:t>
            </a:r>
            <a:r>
              <a:rPr lang="en-US" altLang="zh-CN" dirty="0"/>
              <a:t> </a:t>
            </a:r>
            <a:r>
              <a:rPr lang="zh-CN" altLang="en-US" dirty="0"/>
              <a:t>命令用于解析类文件。其输出取决于所用的选项。若没有使用选项，</a:t>
            </a:r>
            <a:r>
              <a:rPr lang="en-US" altLang="zh-CN" dirty="0" err="1"/>
              <a:t>javap</a:t>
            </a:r>
            <a:r>
              <a:rPr lang="en-US" altLang="zh-CN" dirty="0"/>
              <a:t> </a:t>
            </a:r>
            <a:r>
              <a:rPr lang="zh-CN" altLang="en-US" dirty="0"/>
              <a:t>将输出传递给它的类的 </a:t>
            </a:r>
            <a:r>
              <a:rPr lang="en-US" altLang="zh-CN" dirty="0"/>
              <a:t>public </a:t>
            </a:r>
            <a:r>
              <a:rPr lang="zh-CN" altLang="en-US" dirty="0"/>
              <a:t>域及方法。</a:t>
            </a:r>
            <a:r>
              <a:rPr lang="en-US" altLang="zh-CN" dirty="0" err="1"/>
              <a:t>javap</a:t>
            </a:r>
            <a:r>
              <a:rPr lang="en-US" altLang="zh-CN" dirty="0"/>
              <a:t> </a:t>
            </a:r>
            <a:r>
              <a:rPr lang="zh-CN" altLang="en-US" dirty="0"/>
              <a:t>将其输出到标准输出设备上。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478180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Javap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命令的基本用途是什么？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39102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用于编译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源代码文件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29196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用于运行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4573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用于解析类文件并显示其内容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35800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用于打包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应用程序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en-US"/>
              <a:t>中的基本命令</a:t>
            </a: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命令所在目录：</a:t>
            </a:r>
            <a:r>
              <a:rPr lang="en-US" altLang="zh-CN" dirty="0"/>
              <a:t>${</a:t>
            </a:r>
            <a:r>
              <a:rPr lang="en-US" altLang="zh-CN" dirty="0" err="1"/>
              <a:t>JAVA_HOME</a:t>
            </a:r>
            <a:r>
              <a:rPr lang="en-US" altLang="zh-CN" dirty="0"/>
              <a:t>}/bin</a:t>
            </a:r>
            <a:endParaRPr lang="en-US" altLang="zh-CN" dirty="0"/>
          </a:p>
          <a:p>
            <a:pPr lvl="1"/>
            <a:r>
              <a:rPr lang="en-US" altLang="zh-CN" sz="2800" b="1" dirty="0" err="1"/>
              <a:t>javac</a:t>
            </a:r>
            <a:endParaRPr lang="zh-CN" altLang="en-US" sz="2800" b="1" dirty="0"/>
          </a:p>
          <a:p>
            <a:pPr lvl="1"/>
            <a:r>
              <a:rPr lang="en-US" altLang="zh-CN" sz="2800" b="1" dirty="0"/>
              <a:t>java</a:t>
            </a:r>
            <a:endParaRPr lang="zh-CN" altLang="en-US" sz="2800" b="1" dirty="0"/>
          </a:p>
          <a:p>
            <a:pPr lvl="1"/>
            <a:r>
              <a:rPr lang="en-US" altLang="zh-CN" sz="2800" b="1" dirty="0"/>
              <a:t>jar</a:t>
            </a:r>
            <a:endParaRPr lang="zh-CN" altLang="en-US" sz="2800" b="1" dirty="0"/>
          </a:p>
          <a:p>
            <a:pPr lvl="1"/>
            <a:r>
              <a:rPr lang="en-US" altLang="zh-CN" sz="2800" b="1" dirty="0" err="1"/>
              <a:t>javap</a:t>
            </a:r>
            <a:endParaRPr lang="en-US" altLang="zh-CN" sz="2800" b="1" dirty="0"/>
          </a:p>
          <a:p>
            <a:pPr lvl="1"/>
            <a:r>
              <a:rPr lang="en-US" altLang="zh-CN" sz="2800" b="1" dirty="0" err="1"/>
              <a:t>javadoc</a:t>
            </a:r>
            <a:endParaRPr lang="zh-CN" altLang="en-US" sz="2800" b="1" dirty="0"/>
          </a:p>
          <a:p>
            <a:pPr lvl="1"/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ea typeface="黑体" panose="02010609060101010101" pitchFamily="2" charset="-122"/>
              </a:rPr>
              <a:t>(</a:t>
            </a:r>
            <a:r>
              <a:rPr lang="zh-CN" altLang="en-US" dirty="0"/>
              <a:t>命令的帮助文档查看，如：</a:t>
            </a:r>
            <a:r>
              <a:rPr lang="zh-CN" altLang="en-US" sz="2000" dirty="0">
                <a:ea typeface="黑体" panose="02010609060101010101" pitchFamily="2" charset="-122"/>
              </a:rPr>
              <a:t>使用</a:t>
            </a:r>
            <a:r>
              <a:rPr lang="en-US" altLang="zh-CN" sz="2000" dirty="0" err="1">
                <a:solidFill>
                  <a:srgbClr val="800000"/>
                </a:solidFill>
                <a:ea typeface="黑体" panose="02010609060101010101" pitchFamily="2" charset="-122"/>
              </a:rPr>
              <a:t>javac</a:t>
            </a:r>
            <a:r>
              <a:rPr lang="en-US" altLang="zh-CN" sz="2000" dirty="0">
                <a:solidFill>
                  <a:srgbClr val="800000"/>
                </a:solidFill>
                <a:ea typeface="黑体" panose="02010609060101010101" pitchFamily="2" charset="-122"/>
              </a:rPr>
              <a:t> </a:t>
            </a:r>
            <a:r>
              <a:rPr lang="en-US" altLang="zh-CN" sz="2000" dirty="0">
                <a:solidFill>
                  <a:srgbClr val="800000"/>
                </a:solidFill>
                <a:latin typeface="Arial" panose="020B0604020202020204"/>
                <a:ea typeface="黑体" panose="02010609060101010101" pitchFamily="2" charset="-122"/>
              </a:rPr>
              <a:t>–</a:t>
            </a:r>
            <a:r>
              <a:rPr lang="en-US" altLang="zh-CN" sz="2000" dirty="0">
                <a:solidFill>
                  <a:srgbClr val="800000"/>
                </a:solidFill>
                <a:ea typeface="黑体" panose="02010609060101010101" pitchFamily="2" charset="-122"/>
              </a:rPr>
              <a:t>h</a:t>
            </a:r>
            <a:r>
              <a:rPr lang="zh-CN" altLang="en-US" sz="2000" dirty="0">
                <a:ea typeface="黑体" panose="02010609060101010101" pitchFamily="2" charset="-122"/>
              </a:rPr>
              <a:t>查看详细信息</a:t>
            </a:r>
            <a:r>
              <a:rPr lang="en-US" altLang="zh-CN" sz="2000" dirty="0">
                <a:ea typeface="黑体" panose="02010609060101010101" pitchFamily="2" charset="-122"/>
              </a:rPr>
              <a:t>)</a:t>
            </a:r>
            <a:endParaRPr lang="en-US" altLang="zh-CN" sz="2000" dirty="0">
              <a:ea typeface="黑体" panose="02010609060101010101" pitchFamily="2" charset="-122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221A1-3184-4420-972C-6FD6B0D4AF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4DF9-04FD-42C4-8DF7-0B6C6F7E8BEC}" type="slidenum">
              <a:rPr lang="en-US" altLang="zh-CN"/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javap</a:t>
            </a:r>
            <a:r>
              <a:rPr lang="zh-CN" altLang="en-US"/>
              <a:t>命令用法</a:t>
            </a: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714489"/>
            <a:ext cx="8559800" cy="4883162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基本用法</a:t>
            </a:r>
            <a:r>
              <a:rPr lang="zh-CN" altLang="en-US" sz="3200" dirty="0">
                <a:latin typeface="+mj-ea"/>
                <a:ea typeface="+mj-ea"/>
              </a:rPr>
              <a:t>  </a:t>
            </a:r>
            <a:endParaRPr lang="zh-CN" altLang="en-US" sz="3200" dirty="0">
              <a:latin typeface="+mj-ea"/>
              <a:ea typeface="+mj-ea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00CC"/>
                </a:solidFill>
                <a:latin typeface="+mj-ea"/>
                <a:ea typeface="+mj-ea"/>
              </a:rPr>
              <a:t>javap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 &lt;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可选项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&gt; &lt;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类的限定名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&gt;</a:t>
            </a:r>
            <a:endParaRPr lang="en-US" altLang="zh-CN" sz="3200" b="1" dirty="0">
              <a:solidFill>
                <a:srgbClr val="0000CC"/>
              </a:solidFill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可选项由选项名和选项值两部分构成，中间用空格符隔开，选项与选项之间用空格符隔开。</a:t>
            </a:r>
            <a:endParaRPr lang="zh-CN" altLang="en-US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</a:t>
            </a:r>
            <a:r>
              <a:rPr lang="en-US" altLang="zh-CN" sz="2400" b="1" dirty="0" err="1">
                <a:solidFill>
                  <a:srgbClr val="0000CC"/>
                </a:solidFill>
                <a:latin typeface="+mj-ea"/>
                <a:ea typeface="+mj-ea"/>
              </a:rPr>
              <a:t>classpath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指定</a:t>
            </a:r>
            <a:r>
              <a:rPr lang="en-US" altLang="zh-CN" sz="2400" dirty="0" err="1">
                <a:latin typeface="+mj-ea"/>
                <a:ea typeface="+mj-ea"/>
              </a:rPr>
              <a:t>javap</a:t>
            </a:r>
            <a:r>
              <a:rPr lang="zh-CN" altLang="en-US" sz="2400" dirty="0">
                <a:latin typeface="+mj-ea"/>
                <a:ea typeface="+mj-ea"/>
              </a:rPr>
              <a:t>用来查找类的路径</a:t>
            </a:r>
            <a:endParaRPr lang="zh-CN" altLang="en-US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-public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显示</a:t>
            </a:r>
            <a:r>
              <a:rPr lang="en-US" altLang="zh-CN" sz="2400" dirty="0">
                <a:latin typeface="+mj-ea"/>
                <a:ea typeface="+mj-ea"/>
              </a:rPr>
              <a:t>public</a:t>
            </a:r>
            <a:r>
              <a:rPr lang="zh-CN" altLang="en-US" sz="2400" dirty="0">
                <a:latin typeface="+mj-ea"/>
                <a:ea typeface="+mj-ea"/>
              </a:rPr>
              <a:t>类及成员</a:t>
            </a:r>
            <a:endParaRPr lang="zh-CN" altLang="en-US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-protected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显示</a:t>
            </a:r>
            <a:r>
              <a:rPr lang="en-US" altLang="zh-CN" sz="2400" dirty="0">
                <a:latin typeface="+mj-ea"/>
                <a:ea typeface="+mj-ea"/>
              </a:rPr>
              <a:t>protected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public</a:t>
            </a:r>
            <a:r>
              <a:rPr lang="zh-CN" altLang="en-US" sz="2400" dirty="0">
                <a:latin typeface="+mj-ea"/>
                <a:ea typeface="+mj-ea"/>
              </a:rPr>
              <a:t>类及成员</a:t>
            </a:r>
            <a:endParaRPr lang="zh-CN" altLang="en-US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-package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显示包、</a:t>
            </a:r>
            <a:r>
              <a:rPr lang="en-US" altLang="zh-CN" sz="2400" dirty="0">
                <a:latin typeface="+mj-ea"/>
                <a:ea typeface="+mj-ea"/>
              </a:rPr>
              <a:t>protected</a:t>
            </a:r>
            <a:r>
              <a:rPr lang="zh-CN" altLang="en-US" sz="2400" dirty="0">
                <a:latin typeface="+mj-ea"/>
                <a:ea typeface="+mj-ea"/>
              </a:rPr>
              <a:t>和</a:t>
            </a:r>
            <a:r>
              <a:rPr lang="en-US" altLang="zh-CN" sz="2400" dirty="0">
                <a:latin typeface="+mj-ea"/>
                <a:ea typeface="+mj-ea"/>
              </a:rPr>
              <a:t>public</a:t>
            </a:r>
            <a:r>
              <a:rPr lang="zh-CN" altLang="en-US" sz="2400" dirty="0">
                <a:latin typeface="+mj-ea"/>
                <a:ea typeface="+mj-ea"/>
              </a:rPr>
              <a:t>类及成员    </a:t>
            </a:r>
            <a:endParaRPr lang="zh-CN" altLang="en-US" sz="24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    </a:t>
            </a:r>
            <a:r>
              <a:rPr lang="en-US" altLang="zh-CN" sz="2400" b="1" dirty="0">
                <a:solidFill>
                  <a:srgbClr val="0000CC"/>
                </a:solidFill>
                <a:latin typeface="+mj-ea"/>
                <a:ea typeface="+mj-ea"/>
              </a:rPr>
              <a:t>-private</a:t>
            </a:r>
            <a:r>
              <a:rPr lang="zh-CN" altLang="en-US" sz="2400" b="1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zh-CN" altLang="en-US" sz="2400" dirty="0">
                <a:latin typeface="+mj-ea"/>
                <a:ea typeface="+mj-ea"/>
              </a:rPr>
              <a:t>显示所有类及成员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877870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javap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java.util.Date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38348" y="1214422"/>
            <a:ext cx="79724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949308"/>
          </a:xfrm>
        </p:spPr>
        <p:txBody>
          <a:bodyPr/>
          <a:lstStyle/>
          <a:p>
            <a:r>
              <a:rPr lang="en-US" altLang="zh-CN" sz="3200" dirty="0" err="1">
                <a:solidFill>
                  <a:srgbClr val="C00000"/>
                </a:solidFill>
              </a:rPr>
              <a:t>javap</a:t>
            </a:r>
            <a:r>
              <a:rPr lang="en-US" altLang="zh-CN" sz="3200" dirty="0"/>
              <a:t> -private </a:t>
            </a:r>
            <a:r>
              <a:rPr lang="en-US" altLang="zh-CN" sz="3200" dirty="0" err="1"/>
              <a:t>javax.swing.JButton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24034" y="1357298"/>
            <a:ext cx="79724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4FBAE-0393-47A3-BDB0-33588989F0C8}" type="slidenum">
              <a:rPr lang="en-US" altLang="zh-CN"/>
            </a:fld>
            <a:endParaRPr lang="en-US" altLang="zh-CN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</a:rPr>
              <a:t>使用</a:t>
            </a:r>
            <a:r>
              <a:rPr lang="en-US" altLang="zh-CN" sz="2800" dirty="0" err="1">
                <a:latin typeface="+mj-ea"/>
              </a:rPr>
              <a:t>javap</a:t>
            </a:r>
            <a:r>
              <a:rPr lang="zh-CN" altLang="en-US" sz="2800" dirty="0">
                <a:latin typeface="+mj-ea"/>
              </a:rPr>
              <a:t>解析</a:t>
            </a:r>
            <a:r>
              <a:rPr lang="en-US" altLang="zh-CN" sz="2800" dirty="0" err="1">
                <a:latin typeface="+mj-ea"/>
              </a:rPr>
              <a:t>Employee.class</a:t>
            </a:r>
            <a:r>
              <a:rPr lang="zh-CN" altLang="en-US" sz="2800" dirty="0">
                <a:latin typeface="+mj-ea"/>
              </a:rPr>
              <a:t>字节码文件：</a:t>
            </a:r>
            <a:endParaRPr lang="en-US" altLang="zh-CN" sz="2800" dirty="0">
              <a:latin typeface="+mj-ea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59496" y="1628775"/>
            <a:ext cx="8272175" cy="4949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+mj-ea"/>
              </a:rPr>
              <a:t>使用</a:t>
            </a:r>
            <a:r>
              <a:rPr lang="en-US" altLang="zh-CN" sz="2800" dirty="0" err="1">
                <a:latin typeface="+mj-ea"/>
              </a:rPr>
              <a:t>javap</a:t>
            </a:r>
            <a:r>
              <a:rPr lang="zh-CN" altLang="en-US" sz="2800" dirty="0">
                <a:latin typeface="+mj-ea"/>
              </a:rPr>
              <a:t>解析</a:t>
            </a:r>
            <a:r>
              <a:rPr lang="en-US" altLang="zh-CN" sz="2800" dirty="0" err="1">
                <a:latin typeface="+mj-ea"/>
              </a:rPr>
              <a:t>Employee.class</a:t>
            </a:r>
            <a:r>
              <a:rPr lang="zh-CN" altLang="en-US" sz="2800" dirty="0">
                <a:latin typeface="+mj-ea"/>
              </a:rPr>
              <a:t>字节码文件，并将解析后的内容存入某个文件：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0099"/>
                </a:solidFill>
              </a:rPr>
              <a:t>javap</a:t>
            </a:r>
            <a:r>
              <a:rPr lang="en-US" altLang="zh-CN" b="1" dirty="0">
                <a:solidFill>
                  <a:srgbClr val="000099"/>
                </a:solidFill>
              </a:rPr>
              <a:t> Employee  &gt; </a:t>
            </a:r>
            <a:r>
              <a:rPr lang="en-US" altLang="zh-CN" b="1" dirty="0" err="1">
                <a:solidFill>
                  <a:srgbClr val="000099"/>
                </a:solidFill>
              </a:rPr>
              <a:t>Emp.java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0099"/>
                </a:solidFill>
              </a:rPr>
              <a:t>javap</a:t>
            </a:r>
            <a:r>
              <a:rPr lang="en-US" altLang="zh-CN" b="1" dirty="0">
                <a:solidFill>
                  <a:srgbClr val="000099"/>
                </a:solidFill>
              </a:rPr>
              <a:t> Employee  &gt; </a:t>
            </a:r>
            <a:r>
              <a:rPr lang="en-US" altLang="zh-CN" b="1" dirty="0" err="1">
                <a:solidFill>
                  <a:srgbClr val="000099"/>
                </a:solidFill>
              </a:rPr>
              <a:t>Emp.txt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/>
          <a:srcRect r="29005"/>
          <a:stretch>
            <a:fillRect/>
          </a:stretch>
        </p:blipFill>
        <p:spPr bwMode="auto">
          <a:xfrm>
            <a:off x="5674026" y="1330233"/>
            <a:ext cx="5855344" cy="5099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javap</a:t>
            </a:r>
            <a:r>
              <a:rPr lang="zh-CN" altLang="en-US" dirty="0">
                <a:latin typeface="+mj-ea"/>
              </a:rPr>
              <a:t>解析</a:t>
            </a:r>
            <a:r>
              <a:rPr lang="en-US" altLang="zh-CN" dirty="0" err="1">
                <a:latin typeface="+mj-ea"/>
              </a:rPr>
              <a:t>Employee.class</a:t>
            </a:r>
            <a:r>
              <a:rPr lang="zh-CN" altLang="en-US" dirty="0">
                <a:latin typeface="+mj-ea"/>
              </a:rPr>
              <a:t>得到的文件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9416" y="1597748"/>
            <a:ext cx="8500465" cy="48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javadoc</a:t>
            </a:r>
            <a:r>
              <a:rPr lang="zh-CN" altLang="en-US" dirty="0"/>
              <a:t>命令用法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4"/>
            <a:ext cx="8229600" cy="4514869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JDK</a:t>
            </a:r>
            <a:r>
              <a:rPr lang="zh-CN" altLang="en-US" dirty="0"/>
              <a:t>提供的</a:t>
            </a:r>
            <a:r>
              <a:rPr lang="en-US" altLang="zh-CN" b="1" dirty="0" err="1">
                <a:solidFill>
                  <a:srgbClr val="C00000"/>
                </a:solidFill>
              </a:rPr>
              <a:t>javadoc</a:t>
            </a:r>
            <a:r>
              <a:rPr lang="en-US" altLang="zh-CN" dirty="0" err="1"/>
              <a:t>.exe</a:t>
            </a:r>
            <a:r>
              <a:rPr lang="zh-CN" altLang="en-US" dirty="0"/>
              <a:t>可以制做源文件的</a:t>
            </a:r>
            <a:r>
              <a:rPr lang="en-US" altLang="zh-CN" b="1" dirty="0">
                <a:solidFill>
                  <a:srgbClr val="000099"/>
                </a:solidFill>
              </a:rPr>
              <a:t>html</a:t>
            </a:r>
            <a:r>
              <a:rPr lang="zh-CN" altLang="en-US" dirty="0"/>
              <a:t>格式文档。</a:t>
            </a:r>
            <a:endParaRPr lang="en-US" altLang="zh-CN" dirty="0"/>
          </a:p>
          <a:p>
            <a:r>
              <a:rPr lang="zh-CN" altLang="en-US" dirty="0"/>
              <a:t>用法：</a:t>
            </a:r>
            <a:endParaRPr lang="en-US" altLang="zh-CN" dirty="0"/>
          </a:p>
          <a:p>
            <a:pPr algn="ctr">
              <a:buNone/>
            </a:pPr>
            <a:r>
              <a:rPr lang="en-US" altLang="zh-CN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javadoc</a:t>
            </a:r>
            <a:r>
              <a:rPr lang="en-US" altLang="zh-CN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Employee.java</a:t>
            </a:r>
            <a:endParaRPr lang="en-US" altLang="zh-CN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dirty="0"/>
              <a:t>生成</a:t>
            </a:r>
            <a:r>
              <a:rPr lang="en-US" altLang="zh-CN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</a:t>
            </a:r>
            <a:r>
              <a:rPr lang="en-US" altLang="zh-CN" dirty="0" err="1">
                <a:solidFill>
                  <a:srgbClr val="000099"/>
                </a:solidFill>
              </a:rPr>
              <a:t>.java</a:t>
            </a:r>
            <a:r>
              <a:rPr lang="zh-CN" altLang="en-US" dirty="0"/>
              <a:t>的</a:t>
            </a:r>
            <a:r>
              <a:rPr lang="en-US" altLang="zh-CN" dirty="0"/>
              <a:t>html</a:t>
            </a:r>
            <a:r>
              <a:rPr lang="zh-CN" altLang="en-US" dirty="0"/>
              <a:t>格式文挡。</a:t>
            </a:r>
            <a:endParaRPr lang="en-US" altLang="zh-CN" dirty="0"/>
          </a:p>
          <a:p>
            <a:r>
              <a:rPr lang="zh-CN" altLang="en-US" dirty="0"/>
              <a:t>如果需要将生成的</a:t>
            </a:r>
            <a:r>
              <a:rPr lang="en-US" altLang="zh-CN" dirty="0"/>
              <a:t>html</a:t>
            </a:r>
            <a:r>
              <a:rPr lang="zh-CN" altLang="en-US" dirty="0"/>
              <a:t>格式文档放到指定目录，则命令如下：</a:t>
            </a:r>
            <a:endParaRPr lang="en-US" altLang="zh-CN" dirty="0"/>
          </a:p>
          <a:p>
            <a:pPr algn="ctr">
              <a:buNone/>
            </a:pPr>
            <a:r>
              <a:rPr lang="pt-BR" altLang="zh-CN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javadoc </a:t>
            </a:r>
            <a:r>
              <a:rPr lang="pt-BR" altLang="zh-CN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-d E:\Java\html </a:t>
            </a:r>
            <a:r>
              <a:rPr lang="pt-BR" altLang="zh-CN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Employee.java</a:t>
            </a:r>
            <a:endParaRPr lang="zh-CN" altLang="en-US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4095736" y="5500702"/>
            <a:ext cx="278608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线形标注 1 5"/>
          <p:cNvSpPr/>
          <p:nvPr/>
        </p:nvSpPr>
        <p:spPr>
          <a:xfrm>
            <a:off x="3595670" y="6072206"/>
            <a:ext cx="3286148" cy="469772"/>
          </a:xfrm>
          <a:prstGeom prst="borderCallout1">
            <a:avLst>
              <a:gd name="adj1" fmla="val -4468"/>
              <a:gd name="adj2" fmla="val 53065"/>
              <a:gd name="adj3" fmla="val -117489"/>
              <a:gd name="adj4" fmla="val 5284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指定</a:t>
            </a:r>
            <a:r>
              <a:rPr lang="en-US" altLang="zh-CN" sz="2400" dirty="0">
                <a:solidFill>
                  <a:schemeClr val="tx1"/>
                </a:solidFill>
              </a:rPr>
              <a:t>html</a:t>
            </a:r>
            <a:r>
              <a:rPr lang="zh-CN" altLang="en-US" sz="2400" dirty="0">
                <a:solidFill>
                  <a:schemeClr val="tx1"/>
                </a:solidFill>
              </a:rPr>
              <a:t>文件存储目录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9416" y="548680"/>
            <a:ext cx="9747453" cy="615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生成的</a:t>
            </a:r>
            <a:r>
              <a:rPr lang="en-US" altLang="zh-CN" dirty="0"/>
              <a:t>html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87488" y="1417638"/>
            <a:ext cx="9303365" cy="5251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生成的</a:t>
            </a:r>
            <a:r>
              <a:rPr lang="en-US" altLang="zh-CN" dirty="0" err="1"/>
              <a:t>Employee.java</a:t>
            </a:r>
            <a:r>
              <a:rPr lang="zh-CN" altLang="en-US" dirty="0"/>
              <a:t>说明文档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18660" y="1417637"/>
            <a:ext cx="9241835" cy="519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0F91-3133-4F62-9187-18C16DC4C548}" type="slidenum">
              <a:rPr lang="en-US" altLang="zh-CN"/>
            </a:fld>
            <a:endParaRPr lang="en-US" altLang="zh-CN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Dos</a:t>
            </a:r>
            <a:r>
              <a:rPr lang="zh-CN" altLang="en-US"/>
              <a:t>环境下切换路径的命令</a:t>
            </a:r>
            <a:endParaRPr lang="zh-CN" alt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714489"/>
            <a:ext cx="8280400" cy="2146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不同的盘之间切换，如：</a:t>
            </a:r>
            <a:r>
              <a:rPr lang="en-US" altLang="zh-CN" dirty="0"/>
              <a:t>c</a:t>
            </a:r>
            <a:r>
              <a:rPr lang="zh-CN" altLang="en-US" dirty="0"/>
              <a:t>盘切换到</a:t>
            </a:r>
            <a:r>
              <a:rPr lang="en-US" altLang="zh-CN" dirty="0"/>
              <a:t>e</a:t>
            </a:r>
            <a:r>
              <a:rPr lang="zh-CN" altLang="en-US" dirty="0"/>
              <a:t>盘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/>
              <a:t>e: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在同一个盘里面切换到其它目录：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cd</a:t>
            </a:r>
            <a:r>
              <a:rPr lang="en-US" altLang="zh-CN" dirty="0"/>
              <a:t> </a:t>
            </a:r>
            <a:r>
              <a:rPr lang="zh-CN" altLang="en-US" dirty="0"/>
              <a:t>－ </a:t>
            </a:r>
            <a:r>
              <a:rPr lang="en-US" altLang="zh-CN" dirty="0"/>
              <a:t>change directory</a:t>
            </a:r>
            <a:r>
              <a:rPr lang="zh-CN" altLang="en-US" dirty="0"/>
              <a:t>，改变目录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en-US" altLang="zh-CN" dirty="0"/>
          </a:p>
        </p:txBody>
      </p:sp>
      <p:pic>
        <p:nvPicPr>
          <p:cNvPr id="125960" name="Picture 8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5472" y="3500438"/>
            <a:ext cx="8001056" cy="3031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32C41-5BE6-4D4E-923E-A2DCDC28BD8C}" type="slidenum">
              <a:rPr lang="en-US" altLang="zh-CN"/>
            </a:fld>
            <a:endParaRPr lang="en-US" altLang="zh-CN"/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15480" y="663557"/>
            <a:ext cx="8290103" cy="5467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67900" y="3500438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53520" y="3214686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0" y="1916832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Employee.java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19987" y="151793"/>
            <a:ext cx="5830442" cy="6494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Employee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/**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Employee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是一个构造方法，无类型。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Arial Unicode MS"/>
              </a:rPr>
              <a:t>  </a:t>
            </a:r>
            <a:r>
              <a:rPr lang="en-US" altLang="zh-CN" sz="1600" i="1" dirty="0">
                <a:solidFill>
                  <a:srgbClr val="8C8C8C"/>
                </a:solidFill>
                <a:latin typeface="Arial Unicode MS"/>
              </a:rPr>
              <a:t>   </a:t>
            </a:r>
            <a:r>
              <a:rPr lang="zh-CN" altLang="zh-CN" sz="1600" i="1" dirty="0">
                <a:solidFill>
                  <a:srgbClr val="8C8C8C"/>
                </a:solidFill>
                <a:latin typeface="Arial Unicode MS"/>
              </a:rPr>
              <a:t>*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@param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3D3D3D"/>
                </a:solidFill>
                <a:effectLst/>
                <a:latin typeface="Arial Unicode MS"/>
                <a:ea typeface="JetBrains Mono"/>
              </a:rPr>
              <a:t>number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是雇员的号码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*/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Employee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number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/**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getNumber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是一个实例方法。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lang="zh-CN" altLang="zh-CN" sz="1600" i="1" dirty="0">
                <a:solidFill>
                  <a:srgbClr val="8C8C8C"/>
                </a:solidFill>
                <a:latin typeface="Arial Unicode MS"/>
              </a:rPr>
              <a:t> </a:t>
            </a:r>
            <a:r>
              <a:rPr lang="en-US" altLang="zh-CN" sz="1600" i="1" dirty="0">
                <a:solidFill>
                  <a:srgbClr val="8C8C8C"/>
                </a:solidFill>
                <a:latin typeface="Arial Unicode MS"/>
              </a:rPr>
              <a:t>   </a:t>
            </a:r>
            <a:r>
              <a:rPr lang="zh-CN" altLang="zh-CN" sz="1600" i="1" dirty="0">
                <a:solidFill>
                  <a:srgbClr val="8C8C8C"/>
                </a:solidFill>
                <a:latin typeface="Arial Unicode MS"/>
              </a:rPr>
              <a:t> *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 @return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该方法返回一个整数，即返回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number.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 */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getNumber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Employee emp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Employee(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2024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"Employee Number: 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emp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javac</a:t>
            </a:r>
            <a:r>
              <a:rPr lang="zh-CN" altLang="en-US" dirty="0"/>
              <a:t>命令用法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源程序文件列表</a:t>
            </a:r>
            <a:endParaRPr lang="zh-CN" altLang="en-US" b="1" dirty="0"/>
          </a:p>
          <a:p>
            <a:pPr lvl="1"/>
            <a:r>
              <a:rPr lang="zh-CN" altLang="en-US" dirty="0"/>
              <a:t>源程序文件名必须文件的全名，如：   </a:t>
            </a:r>
            <a:endParaRPr lang="zh-CN" altLang="en-US" dirty="0"/>
          </a:p>
          <a:p>
            <a:pPr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        </a:t>
            </a:r>
            <a:r>
              <a:rPr lang="en-US" altLang="zh-CN" sz="2400" b="1" dirty="0" err="1">
                <a:solidFill>
                  <a:srgbClr val="0000CC"/>
                </a:solidFill>
                <a:cs typeface="Courier New" panose="02070309020205020404" pitchFamily="49" charset="0"/>
              </a:rPr>
              <a:t>javac</a:t>
            </a:r>
            <a:r>
              <a:rPr lang="en-US" altLang="zh-CN" sz="2400" b="1" dirty="0">
                <a:solidFill>
                  <a:srgbClr val="0000CC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</a:rPr>
              <a:t>Employee.java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>
              <a:buNone/>
            </a:pPr>
            <a:endParaRPr lang="en-US" altLang="zh-CN" sz="2400" b="1" dirty="0">
              <a:solidFill>
                <a:srgbClr val="800000"/>
              </a:solidFill>
            </a:endParaRPr>
          </a:p>
          <a:p>
            <a:pPr lvl="1"/>
            <a:r>
              <a:rPr lang="zh-CN" altLang="en-US" dirty="0"/>
              <a:t>如果有多个源程序文件，则中间用空格符隔开，如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        </a:t>
            </a:r>
            <a:r>
              <a:rPr lang="en-US" altLang="zh-CN" sz="2400" b="1" dirty="0" err="1">
                <a:solidFill>
                  <a:srgbClr val="800000"/>
                </a:solidFill>
              </a:rPr>
              <a:t>javac</a:t>
            </a:r>
            <a:r>
              <a:rPr lang="en-US" altLang="zh-CN" sz="2400" b="1" dirty="0">
                <a:solidFill>
                  <a:srgbClr val="800000"/>
                </a:solidFill>
              </a:rPr>
              <a:t> </a:t>
            </a:r>
            <a:r>
              <a:rPr lang="en-US" altLang="zh-CN" sz="2400" b="1" dirty="0" err="1"/>
              <a:t>ClassA.java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ClassB.java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ClassC.java</a:t>
            </a:r>
            <a:endParaRPr lang="en-US" altLang="zh-CN" sz="24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命令用法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类的限定名</a:t>
            </a:r>
            <a:r>
              <a:rPr lang="zh-CN" altLang="en-US" sz="3200" dirty="0">
                <a:latin typeface="宋体" panose="02010600030101010101" pitchFamily="2" charset="-122"/>
              </a:rPr>
              <a:t>  </a:t>
            </a:r>
            <a:endParaRPr lang="zh-CN" altLang="en-US" sz="3200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如果类没有指定包，则直接使用类名，如：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/>
              <a:t>          </a:t>
            </a:r>
            <a:r>
              <a:rPr lang="en-US" altLang="zh-CN" b="1" dirty="0">
                <a:solidFill>
                  <a:srgbClr val="800000"/>
                </a:solidFill>
                <a:cs typeface="Courier New" panose="02070309020205020404" pitchFamily="49" charset="0"/>
              </a:rPr>
              <a:t>java </a:t>
            </a:r>
            <a:r>
              <a:rPr lang="en-US" altLang="zh-CN" b="1" dirty="0">
                <a:solidFill>
                  <a:srgbClr val="0000CC"/>
                </a:solidFill>
              </a:rPr>
              <a:t>Employee</a:t>
            </a:r>
            <a:endParaRPr lang="en-US" altLang="zh-CN" b="1" dirty="0">
              <a:solidFill>
                <a:srgbClr val="800000"/>
              </a:solidFill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如果类属于特定包，则必须使用类的限定名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包名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  <a:r>
              <a:rPr lang="zh-CN" altLang="en-US" dirty="0">
                <a:latin typeface="宋体" panose="02010600030101010101" pitchFamily="2" charset="-122"/>
              </a:rPr>
              <a:t>类名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，如：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1" dirty="0">
                <a:solidFill>
                  <a:srgbClr val="800000"/>
                </a:solidFill>
                <a:latin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800000"/>
                </a:solidFill>
                <a:cs typeface="Courier New" panose="02070309020205020404" pitchFamily="49" charset="0"/>
              </a:rPr>
              <a:t>java cn.edu.cuit.cs</a:t>
            </a:r>
            <a:r>
              <a:rPr lang="en-US" altLang="zh-CN" b="1" dirty="0" err="1">
                <a:solidFill>
                  <a:srgbClr val="800000"/>
                </a:solidFill>
                <a:cs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CC"/>
                </a:solidFill>
              </a:rPr>
              <a:t>Employee</a:t>
            </a:r>
            <a:endParaRPr lang="en-US" altLang="zh-CN" b="1" dirty="0">
              <a:solidFill>
                <a:srgbClr val="800000"/>
              </a:solidFill>
              <a:cs typeface="Courier New" panose="02070309020205020404" pitchFamily="49" charset="0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参数列表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如果有多个参数，中间用空格符隔开，如：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solidFill>
                  <a:srgbClr val="800000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b="1" dirty="0">
                <a:solidFill>
                  <a:srgbClr val="800000"/>
                </a:solidFill>
                <a:cs typeface="Courier New" panose="02070309020205020404" pitchFamily="49" charset="0"/>
              </a:rPr>
              <a:t>java </a:t>
            </a:r>
            <a:r>
              <a:rPr lang="en-US" altLang="zh-CN" b="1" dirty="0">
                <a:solidFill>
                  <a:srgbClr val="0000CC"/>
                </a:solidFill>
              </a:rPr>
              <a:t>Employee</a:t>
            </a:r>
            <a:r>
              <a:rPr lang="en-US" altLang="zh-CN" b="1" dirty="0">
                <a:solidFill>
                  <a:srgbClr val="8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800000"/>
                </a:solidFill>
                <a:cs typeface="Courier New" panose="02070309020205020404" pitchFamily="49" charset="0"/>
              </a:rPr>
              <a:t>p1</a:t>
            </a:r>
            <a:r>
              <a:rPr lang="en-US" altLang="zh-CN" b="1" dirty="0">
                <a:solidFill>
                  <a:srgbClr val="8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800000"/>
                </a:solidFill>
                <a:cs typeface="Courier New" panose="02070309020205020404" pitchFamily="49" charset="0"/>
              </a:rPr>
              <a:t>p2</a:t>
            </a:r>
            <a:r>
              <a:rPr lang="en-US" altLang="zh-CN" b="1" dirty="0">
                <a:solidFill>
                  <a:srgbClr val="8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solidFill>
                  <a:srgbClr val="800000"/>
                </a:solidFill>
                <a:cs typeface="Courier New" panose="02070309020205020404" pitchFamily="49" charset="0"/>
              </a:rPr>
              <a:t>p3</a:t>
            </a:r>
            <a:r>
              <a:rPr lang="en-US" altLang="zh-CN" b="1" dirty="0">
                <a:solidFill>
                  <a:srgbClr val="800000"/>
                </a:solidFill>
                <a:cs typeface="Courier New" panose="02070309020205020404" pitchFamily="49" charset="0"/>
              </a:rPr>
              <a:t> ……</a:t>
            </a:r>
            <a:endParaRPr lang="en-US" altLang="zh-CN" b="1" dirty="0">
              <a:solidFill>
                <a:srgbClr val="8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49008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以下哪个命令用于执行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106699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javac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901891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678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jar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11302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javap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jar</a:t>
            </a:r>
            <a:r>
              <a:rPr lang="zh-CN" altLang="en-US" dirty="0"/>
              <a:t>命令用法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00000"/>
                </a:solidFill>
              </a:rPr>
              <a:t>jar </a:t>
            </a:r>
            <a:r>
              <a:rPr lang="en-US" altLang="zh-CN" dirty="0"/>
              <a:t>– </a:t>
            </a:r>
            <a:r>
              <a:rPr lang="zh-CN" altLang="en-US" dirty="0"/>
              <a:t>打包工具，将相关的类文件打包成一个文件 </a:t>
            </a:r>
            <a:endParaRPr lang="zh-CN" altLang="en-US" dirty="0"/>
          </a:p>
          <a:p>
            <a:r>
              <a:rPr lang="en-US" altLang="zh-CN" dirty="0"/>
              <a:t>jar</a:t>
            </a:r>
            <a:r>
              <a:rPr lang="zh-CN" altLang="en-US" dirty="0"/>
              <a:t>文件实际上是</a:t>
            </a:r>
            <a:r>
              <a:rPr lang="en-US" altLang="zh-CN" dirty="0"/>
              <a:t>class </a:t>
            </a:r>
            <a:r>
              <a:rPr lang="zh-CN" altLang="en-US" dirty="0"/>
              <a:t>文件的</a:t>
            </a:r>
            <a:r>
              <a:rPr lang="en-US" altLang="zh-CN" dirty="0"/>
              <a:t>ZIP</a:t>
            </a:r>
            <a:r>
              <a:rPr lang="zh-CN" altLang="en-US" dirty="0"/>
              <a:t>压缩存档 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b="1" dirty="0"/>
              <a:t>语法：</a:t>
            </a:r>
            <a:r>
              <a:rPr lang="zh-CN" altLang="en-US" dirty="0"/>
              <a:t> </a:t>
            </a:r>
            <a:endParaRPr lang="zh-CN" altLang="en-US" dirty="0"/>
          </a:p>
          <a:p>
            <a:pPr algn="ctr">
              <a:buNone/>
            </a:pP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jar &lt;</a:t>
            </a:r>
            <a:r>
              <a:rPr lang="zh-CN" altLang="en-US" sz="2000" dirty="0">
                <a:solidFill>
                  <a:srgbClr val="800000"/>
                </a:solidFill>
              </a:rPr>
              <a:t>命令</a:t>
            </a:r>
            <a:r>
              <a:rPr lang="zh-CN" altLang="en-US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选项</a:t>
            </a: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&gt; &lt;</a:t>
            </a:r>
            <a:r>
              <a:rPr lang="zh-CN" altLang="en-US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存档文件</a:t>
            </a: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&gt; &lt;</a:t>
            </a:r>
            <a:r>
              <a:rPr lang="zh-CN" altLang="en-US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清单文件</a:t>
            </a: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&gt; &lt;</a:t>
            </a:r>
            <a:r>
              <a:rPr lang="zh-CN" altLang="en-US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目录或文件名列表</a:t>
            </a: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800000"/>
                </a:solidFill>
              </a:rPr>
              <a:t> </a:t>
            </a:r>
            <a:endParaRPr lang="en-US" altLang="zh-CN" sz="2000" dirty="0">
              <a:solidFill>
                <a:srgbClr val="8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09333-13BC-46DF-8BE9-8096108171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Item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2.xml><?xml version="1.0" encoding="utf-8"?>
<p:tagLst xmlns:p="http://schemas.openxmlformats.org/presentationml/2006/main">
  <p:tag name="RAINPROBLEM" val="ProblemItem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p="http://schemas.openxmlformats.org/presentationml/2006/main">
  <p:tag name="RAINPROBLEM" val="ProblemSubmit"/>
  <p:tag name="RAINPROBLEMTYPE" val="MultipleChoice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0.xml><?xml version="1.0" encoding="utf-8"?>
<p:tagLst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52.xml><?xml version="1.0" encoding="utf-8"?>
<p:tagLst xmlns:p="http://schemas.openxmlformats.org/presentationml/2006/main">
  <p:tag name="COMMONDATA" val="eyJoZGlkIjoiZTQ4ODQwNThiYTg4YTBlNDhkZDRmNGNiNWM5NWE1YzAifQ=="/>
</p:tagLst>
</file>

<file path=ppt/tags/tag6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3077</Words>
  <Application>WPS 演示</Application>
  <PresentationFormat>宽屏</PresentationFormat>
  <Paragraphs>298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华文楷体</vt:lpstr>
      <vt:lpstr>Times New Roman</vt:lpstr>
      <vt:lpstr>黑体</vt:lpstr>
      <vt:lpstr>Arial</vt:lpstr>
      <vt:lpstr>Arial Unicode MS</vt:lpstr>
      <vt:lpstr>JetBrains Mono</vt:lpstr>
      <vt:lpstr>Courier New</vt:lpstr>
      <vt:lpstr>微软雅黑</vt:lpstr>
      <vt:lpstr>Arial Unicode MS</vt:lpstr>
      <vt:lpstr>Calibri</vt:lpstr>
      <vt:lpstr>Tahoma</vt:lpstr>
      <vt:lpstr>Segoe Print</vt:lpstr>
      <vt:lpstr>主题1</vt:lpstr>
      <vt:lpstr>  Java 基本命令</vt:lpstr>
      <vt:lpstr>JDK中的基本命令</vt:lpstr>
      <vt:lpstr>Dos环境下切换路径的命令</vt:lpstr>
      <vt:lpstr>PowerPoint 演示文稿</vt:lpstr>
      <vt:lpstr>PowerPoint 演示文稿</vt:lpstr>
      <vt:lpstr>javac命令用法</vt:lpstr>
      <vt:lpstr>java命令用法</vt:lpstr>
      <vt:lpstr>PowerPoint 演示文稿</vt:lpstr>
      <vt:lpstr>jar命令用法</vt:lpstr>
      <vt:lpstr>jar命令用法</vt:lpstr>
      <vt:lpstr>PowerPoint 演示文稿</vt:lpstr>
      <vt:lpstr>jar命令用法</vt:lpstr>
      <vt:lpstr>jar命令用法</vt:lpstr>
      <vt:lpstr>清单文件的格式(.mf文件)</vt:lpstr>
      <vt:lpstr>Jar打包Java应用程序的步骤：</vt:lpstr>
      <vt:lpstr>编写manifest.mf清单文件</vt:lpstr>
      <vt:lpstr>jar打包并运行程序</vt:lpstr>
      <vt:lpstr>javap命令用法</vt:lpstr>
      <vt:lpstr>PowerPoint 演示文稿</vt:lpstr>
      <vt:lpstr>javap命令用法</vt:lpstr>
      <vt:lpstr> javap java.util.Date </vt:lpstr>
      <vt:lpstr>javap -private javax.swing.JButton</vt:lpstr>
      <vt:lpstr>使用javap解析Employee.class字节码文件：</vt:lpstr>
      <vt:lpstr>使用javap解析Employee.class字节码文件，并将解析后的内容存入某个文件：</vt:lpstr>
      <vt:lpstr>javap解析Employee.class得到的文件</vt:lpstr>
      <vt:lpstr>javadoc命令用法</vt:lpstr>
      <vt:lpstr>PowerPoint 演示文稿</vt:lpstr>
      <vt:lpstr>生成的html文件</vt:lpstr>
      <vt:lpstr>生成的Employee.java说明文档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Java 基本命令</dc:title>
  <dc:creator>User</dc:creator>
  <cp:lastModifiedBy>王老师</cp:lastModifiedBy>
  <cp:revision>48</cp:revision>
  <dcterms:created xsi:type="dcterms:W3CDTF">2017-09-21T13:17:00Z</dcterms:created>
  <dcterms:modified xsi:type="dcterms:W3CDTF">2025-09-11T00:30:29Z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75BC86C365804C5DBE16CDB65A3444E5_12</vt:lpwstr>
  </property>
  <property fmtid="{D5CDD505-2E9C-101B-9397-08002B2CF9AE}" pid="3" name="KSOProductBuildVer">
    <vt:lpwstr>2052-12.1.0.22529</vt:lpwstr>
  </property>
</Properties>
</file>