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 id="2147483685" r:id="rId5"/>
  </p:sldMasterIdLst>
  <p:notesMasterIdLst>
    <p:notesMasterId r:id="rId71"/>
  </p:notesMasterIdLst>
  <p:sldIdLst>
    <p:sldId id="342" r:id="rId6"/>
    <p:sldId id="343" r:id="rId7"/>
    <p:sldId id="258" r:id="rId8"/>
    <p:sldId id="344" r:id="rId9"/>
    <p:sldId id="259" r:id="rId10"/>
    <p:sldId id="331" r:id="rId11"/>
    <p:sldId id="260" r:id="rId12"/>
    <p:sldId id="335" r:id="rId13"/>
    <p:sldId id="334" r:id="rId14"/>
    <p:sldId id="345" r:id="rId15"/>
    <p:sldId id="262" r:id="rId16"/>
    <p:sldId id="266" r:id="rId17"/>
    <p:sldId id="261" r:id="rId18"/>
    <p:sldId id="332" r:id="rId19"/>
    <p:sldId id="269" r:id="rId20"/>
    <p:sldId id="300" r:id="rId21"/>
    <p:sldId id="279" r:id="rId22"/>
    <p:sldId id="270" r:id="rId23"/>
    <p:sldId id="275" r:id="rId24"/>
    <p:sldId id="277" r:id="rId25"/>
    <p:sldId id="278" r:id="rId26"/>
    <p:sldId id="271" r:id="rId27"/>
    <p:sldId id="272" r:id="rId28"/>
    <p:sldId id="276" r:id="rId29"/>
    <p:sldId id="274" r:id="rId30"/>
    <p:sldId id="280" r:id="rId31"/>
    <p:sldId id="346" r:id="rId32"/>
    <p:sldId id="284" r:id="rId33"/>
    <p:sldId id="298" r:id="rId34"/>
    <p:sldId id="336" r:id="rId35"/>
    <p:sldId id="337" r:id="rId36"/>
    <p:sldId id="283" r:id="rId37"/>
    <p:sldId id="289" r:id="rId38"/>
    <p:sldId id="299" r:id="rId39"/>
    <p:sldId id="351" r:id="rId40"/>
    <p:sldId id="352" r:id="rId41"/>
    <p:sldId id="301" r:id="rId42"/>
    <p:sldId id="291" r:id="rId43"/>
    <p:sldId id="293" r:id="rId44"/>
    <p:sldId id="302" r:id="rId45"/>
    <p:sldId id="303" r:id="rId46"/>
    <p:sldId id="304" r:id="rId47"/>
    <p:sldId id="307" r:id="rId48"/>
    <p:sldId id="347" r:id="rId49"/>
    <p:sldId id="330" r:id="rId50"/>
    <p:sldId id="338" r:id="rId51"/>
    <p:sldId id="339" r:id="rId52"/>
    <p:sldId id="340" r:id="rId53"/>
    <p:sldId id="319" r:id="rId54"/>
    <p:sldId id="310" r:id="rId55"/>
    <p:sldId id="314" r:id="rId56"/>
    <p:sldId id="329" r:id="rId57"/>
    <p:sldId id="348" r:id="rId58"/>
    <p:sldId id="349" r:id="rId59"/>
    <p:sldId id="309" r:id="rId60"/>
    <p:sldId id="328" r:id="rId61"/>
    <p:sldId id="312" r:id="rId62"/>
    <p:sldId id="320" r:id="rId63"/>
    <p:sldId id="318" r:id="rId64"/>
    <p:sldId id="317" r:id="rId65"/>
    <p:sldId id="316" r:id="rId66"/>
    <p:sldId id="311" r:id="rId67"/>
    <p:sldId id="286" r:id="rId68"/>
    <p:sldId id="350" r:id="rId69"/>
    <p:sldId id="325" r:id="rId70"/>
  </p:sldIdLst>
  <p:sldSz cx="12192000" cy="6858000"/>
  <p:notesSz cx="6858000" cy="9144000"/>
  <p:custDataLst>
    <p:tags r:id="rId7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80" autoAdjust="0"/>
  </p:normalViewPr>
  <p:slideViewPr>
    <p:cSldViewPr showGuides="1">
      <p:cViewPr varScale="1">
        <p:scale>
          <a:sx n="145" d="100"/>
          <a:sy n="145" d="100"/>
        </p:scale>
        <p:origin x="2526"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gs" Target="tags/tag1.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notesMaster" Target="notesMasters/notesMaster1.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23EE0-5F11-4E76-9A47-B7124C5DEA3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5215-8457-4B52-AF74-80491F4E8F4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2EF0BE0A-A864-4725-94CD-F8D49269FCDE}"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2BFDFFD6-9A7F-4957-9D5A-63360926DFE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8424FB32-3D64-4429-8AB9-B6E999D05DB3}"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EF0BE0A-A864-4725-94CD-F8D49269FCDE}"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047650"/>
          </a:xfrm>
        </p:spPr>
        <p:txBody>
          <a:bodyPr>
            <a:normAutofit/>
          </a:bodyPr>
          <a:lstStyle>
            <a:lvl1pPr>
              <a:defRPr sz="4000">
                <a:latin typeface="宋体" panose="02010600030101010101" pitchFamily="2" charset="-122"/>
                <a:ea typeface="宋体" panose="02010600030101010101" pitchFamily="2" charset="-122"/>
              </a:defRPr>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556792"/>
            <a:ext cx="10515600" cy="4620171"/>
          </a:xfrm>
        </p:spPr>
        <p:txBody>
          <a:bodyPr/>
          <a:lstStyle>
            <a:lvl1pPr marL="171450" indent="-171450">
              <a:buFont typeface="Wingdings" panose="05000000000000000000" pitchFamily="2" charset="2"/>
              <a:buChar char="Ø"/>
              <a:defRPr sz="2800">
                <a:latin typeface="宋体" panose="02010600030101010101" pitchFamily="2" charset="-122"/>
                <a:ea typeface="宋体" panose="02010600030101010101" pitchFamily="2" charset="-122"/>
              </a:defRPr>
            </a:lvl1pPr>
            <a:lvl2pPr>
              <a:defRPr sz="2400">
                <a:latin typeface="宋体" panose="02010600030101010101" pitchFamily="2" charset="-122"/>
                <a:ea typeface="宋体" panose="02010600030101010101" pitchFamily="2" charset="-122"/>
              </a:defRPr>
            </a:lvl2pPr>
            <a:lvl3pPr>
              <a:defRPr sz="2000">
                <a:latin typeface="宋体" panose="02010600030101010101" pitchFamily="2" charset="-122"/>
                <a:ea typeface="宋体" panose="02010600030101010101" pitchFamily="2" charset="-122"/>
              </a:defRPr>
            </a:lvl3pPr>
            <a:lvl4pPr>
              <a:defRPr sz="1800">
                <a:latin typeface="宋体" panose="02010600030101010101" pitchFamily="2" charset="-122"/>
                <a:ea typeface="宋体" panose="02010600030101010101" pitchFamily="2" charset="-122"/>
              </a:defRPr>
            </a:lvl4pPr>
            <a:lvl5pPr>
              <a:defRPr>
                <a:latin typeface="宋体" panose="02010600030101010101" pitchFamily="2" charset="-122"/>
                <a:ea typeface="宋体" panose="0201060003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506E293-5DD2-4B8B-B1FA-AB15CDC6860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70910CF-C896-484C-9523-182AFC52695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942427A-1BAD-4FA7-974A-986677F7870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4318505-CBFC-4538-AEE7-97409DBF41AE}"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DCAF46E-A0F5-4B4F-8D9E-34A28BA05B4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05C44E-5D84-4809-BDF5-699011A400D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6FC684C9-6F94-43B4-8238-B5DC666C883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2506E293-5DD2-4B8B-B1FA-AB15CDC6860F}"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1E4654D-46F6-43CE-90E5-EDCD9C3D6D30}"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FDFFD6-9A7F-4957-9D5A-63360926DFEC}"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420A09C-E0DE-461B-8E12-2171FBC709A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2" name="Line 2"/>
          <p:cNvSpPr>
            <a:spLocks noChangeShapeType="1"/>
          </p:cNvSpPr>
          <p:nvPr/>
        </p:nvSpPr>
        <p:spPr bwMode="auto">
          <a:xfrm>
            <a:off x="9753600" y="1066800"/>
            <a:ext cx="0" cy="4495800"/>
          </a:xfrm>
          <a:prstGeom prst="line">
            <a:avLst/>
          </a:prstGeom>
          <a:noFill/>
          <a:ln w="9525">
            <a:solidFill>
              <a:schemeClr val="tx1"/>
            </a:solidFill>
            <a:round/>
          </a:ln>
          <a:effectLst/>
        </p:spPr>
        <p:txBody>
          <a:bodyPr/>
          <a:lstStyle/>
          <a:p>
            <a:endParaRPr lang="zh-CN" altLang="en-US"/>
          </a:p>
        </p:txBody>
      </p:sp>
      <p:sp>
        <p:nvSpPr>
          <p:cNvPr id="5123" name="Rectangle 3"/>
          <p:cNvSpPr>
            <a:spLocks noGrp="1" noChangeArrowheads="1"/>
          </p:cNvSpPr>
          <p:nvPr>
            <p:ph type="ctrTitle"/>
          </p:nvPr>
        </p:nvSpPr>
        <p:spPr>
          <a:xfrm>
            <a:off x="421217" y="466725"/>
            <a:ext cx="9042400" cy="2133600"/>
          </a:xfrm>
        </p:spPr>
        <p:txBody>
          <a:bodyPr/>
          <a:lstStyle>
            <a:lvl1pPr algn="r">
              <a:defRPr sz="50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000"/>
            </a:lvl1pPr>
          </a:lstStyle>
          <a:p>
            <a:r>
              <a:rPr lang="zh-CN" altLang="en-US"/>
              <a:t>单击此处编辑母版副标题样式</a:t>
            </a:r>
            <a:endParaRPr lang="zh-CN" altLang="en-US"/>
          </a:p>
        </p:txBody>
      </p:sp>
      <p:sp>
        <p:nvSpPr>
          <p:cNvPr id="5125" name="Rectangle 5"/>
          <p:cNvSpPr>
            <a:spLocks noGrp="1" noChangeArrowheads="1"/>
          </p:cNvSpPr>
          <p:nvPr>
            <p:ph type="dt" sz="half" idx="2"/>
          </p:nvPr>
        </p:nvSpPr>
        <p:spPr/>
        <p:txBody>
          <a:bodyPr/>
          <a:lstStyle>
            <a:lvl1pPr>
              <a:defRPr/>
            </a:lvl1pPr>
          </a:lstStyle>
          <a:p>
            <a:fld id="{2EF0BE0A-A864-4725-94CD-F8D49269FCDE}" type="datetime1">
              <a:rPr lang="zh-CN" altLang="en-US" smtClean="0"/>
            </a:fld>
            <a:endParaRPr lang="zh-CN" altLang="en-US"/>
          </a:p>
        </p:txBody>
      </p:sp>
      <p:sp>
        <p:nvSpPr>
          <p:cNvPr id="5126" name="Rectangle 6"/>
          <p:cNvSpPr>
            <a:spLocks noGrp="1" noChangeArrowheads="1"/>
          </p:cNvSpPr>
          <p:nvPr>
            <p:ph type="ftr" sz="quarter" idx="3"/>
          </p:nvPr>
        </p:nvSpPr>
        <p:spPr/>
        <p:txBody>
          <a:bodyPr/>
          <a:lstStyle>
            <a:lvl1pPr>
              <a:defRPr sz="1200" b="1">
                <a:solidFill>
                  <a:schemeClr val="bg2"/>
                </a:solidFill>
                <a:latin typeface="华文楷体" panose="02010600040101010101" pitchFamily="2" charset="-122"/>
                <a:ea typeface="华文楷体" panose="02010600040101010101" pitchFamily="2" charset="-122"/>
              </a:defRPr>
            </a:lvl1pPr>
          </a:lstStyle>
          <a:p>
            <a:endParaRPr lang="zh-CN" altLang="en-US"/>
          </a:p>
        </p:txBody>
      </p:sp>
      <p:sp>
        <p:nvSpPr>
          <p:cNvPr id="5127" name="Rectangle 7"/>
          <p:cNvSpPr>
            <a:spLocks noGrp="1" noChangeArrowheads="1"/>
          </p:cNvSpPr>
          <p:nvPr>
            <p:ph type="sldNum" sz="quarter" idx="4"/>
          </p:nvPr>
        </p:nvSpPr>
        <p:spPr/>
        <p:txBody>
          <a:bodyPr/>
          <a:lstStyle>
            <a:lvl1pPr>
              <a:defRPr/>
            </a:lvl1pPr>
          </a:lstStyle>
          <a:p>
            <a:fld id="{0C913308-F349-4B6D-A68A-DD1791B4A57B}" type="slidenum">
              <a:rPr lang="zh-CN" altLang="en-US" smtClean="0"/>
            </a:fld>
            <a:endParaRPr lang="zh-CN" altLang="en-US"/>
          </a:p>
        </p:txBody>
      </p:sp>
      <p:grpSp>
        <p:nvGrpSpPr>
          <p:cNvPr id="2" name="Group 8"/>
          <p:cNvGrpSpPr/>
          <p:nvPr/>
        </p:nvGrpSpPr>
        <p:grpSpPr bwMode="auto">
          <a:xfrm>
            <a:off x="9990667" y="2992438"/>
            <a:ext cx="1784351" cy="2189162"/>
            <a:chOff x="4704" y="1885"/>
            <a:chExt cx="843" cy="1379"/>
          </a:xfrm>
        </p:grpSpPr>
        <p:sp>
          <p:nvSpPr>
            <p:cNvPr id="5129" name="Oval 9"/>
            <p:cNvSpPr>
              <a:spLocks noChangeArrowheads="1"/>
            </p:cNvSpPr>
            <p:nvPr/>
          </p:nvSpPr>
          <p:spPr bwMode="auto">
            <a:xfrm>
              <a:off x="4704" y="1885"/>
              <a:ext cx="127" cy="127"/>
            </a:xfrm>
            <a:prstGeom prst="ellipse">
              <a:avLst/>
            </a:prstGeom>
            <a:solidFill>
              <a:schemeClr val="tx2"/>
            </a:solidFill>
            <a:ln w="9525">
              <a:noFill/>
              <a:round/>
            </a:ln>
            <a:effectLst/>
          </p:spPr>
          <p:txBody>
            <a:bodyPr wrap="none" anchor="ctr"/>
            <a:lstStyle/>
            <a:p>
              <a:endParaRPr lang="zh-CN" altLang="en-US"/>
            </a:p>
          </p:txBody>
        </p:sp>
        <p:sp>
          <p:nvSpPr>
            <p:cNvPr id="5130" name="Oval 10"/>
            <p:cNvSpPr>
              <a:spLocks noChangeArrowheads="1"/>
            </p:cNvSpPr>
            <p:nvPr/>
          </p:nvSpPr>
          <p:spPr bwMode="auto">
            <a:xfrm>
              <a:off x="4883" y="1885"/>
              <a:ext cx="127" cy="127"/>
            </a:xfrm>
            <a:prstGeom prst="ellipse">
              <a:avLst/>
            </a:prstGeom>
            <a:solidFill>
              <a:schemeClr val="tx2"/>
            </a:solidFill>
            <a:ln w="9525">
              <a:noFill/>
              <a:round/>
            </a:ln>
            <a:effectLst/>
          </p:spPr>
          <p:txBody>
            <a:bodyPr wrap="none" anchor="ctr"/>
            <a:lstStyle/>
            <a:p>
              <a:endParaRPr lang="zh-CN" altLang="en-US"/>
            </a:p>
          </p:txBody>
        </p:sp>
        <p:sp>
          <p:nvSpPr>
            <p:cNvPr id="5131" name="Oval 11"/>
            <p:cNvSpPr>
              <a:spLocks noChangeArrowheads="1"/>
            </p:cNvSpPr>
            <p:nvPr/>
          </p:nvSpPr>
          <p:spPr bwMode="auto">
            <a:xfrm>
              <a:off x="5062" y="1885"/>
              <a:ext cx="127" cy="127"/>
            </a:xfrm>
            <a:prstGeom prst="ellipse">
              <a:avLst/>
            </a:prstGeom>
            <a:solidFill>
              <a:schemeClr val="tx2"/>
            </a:solidFill>
            <a:ln w="9525">
              <a:noFill/>
              <a:round/>
            </a:ln>
            <a:effectLst/>
          </p:spPr>
          <p:txBody>
            <a:bodyPr wrap="none" anchor="ctr"/>
            <a:lstStyle/>
            <a:p>
              <a:endParaRPr lang="zh-CN" altLang="en-US"/>
            </a:p>
          </p:txBody>
        </p:sp>
        <p:sp>
          <p:nvSpPr>
            <p:cNvPr id="5132" name="Oval 12"/>
            <p:cNvSpPr>
              <a:spLocks noChangeArrowheads="1"/>
            </p:cNvSpPr>
            <p:nvPr/>
          </p:nvSpPr>
          <p:spPr bwMode="auto">
            <a:xfrm>
              <a:off x="4704" y="2064"/>
              <a:ext cx="127" cy="127"/>
            </a:xfrm>
            <a:prstGeom prst="ellipse">
              <a:avLst/>
            </a:prstGeom>
            <a:solidFill>
              <a:schemeClr val="tx2"/>
            </a:solidFill>
            <a:ln w="9525">
              <a:noFill/>
              <a:round/>
            </a:ln>
            <a:effectLst/>
          </p:spPr>
          <p:txBody>
            <a:bodyPr wrap="none" anchor="ctr"/>
            <a:lstStyle/>
            <a:p>
              <a:endParaRPr lang="zh-CN" altLang="en-US"/>
            </a:p>
          </p:txBody>
        </p:sp>
        <p:sp>
          <p:nvSpPr>
            <p:cNvPr id="5133" name="Oval 13"/>
            <p:cNvSpPr>
              <a:spLocks noChangeArrowheads="1"/>
            </p:cNvSpPr>
            <p:nvPr/>
          </p:nvSpPr>
          <p:spPr bwMode="auto">
            <a:xfrm>
              <a:off x="4883" y="2064"/>
              <a:ext cx="127" cy="127"/>
            </a:xfrm>
            <a:prstGeom prst="ellipse">
              <a:avLst/>
            </a:prstGeom>
            <a:solidFill>
              <a:schemeClr val="tx2"/>
            </a:solidFill>
            <a:ln w="9525">
              <a:noFill/>
              <a:round/>
            </a:ln>
            <a:effectLst/>
          </p:spPr>
          <p:txBody>
            <a:bodyPr wrap="none" anchor="ctr"/>
            <a:lstStyle/>
            <a:p>
              <a:endParaRPr lang="zh-CN" altLang="en-US"/>
            </a:p>
          </p:txBody>
        </p:sp>
        <p:sp>
          <p:nvSpPr>
            <p:cNvPr id="5134" name="Oval 14"/>
            <p:cNvSpPr>
              <a:spLocks noChangeArrowheads="1"/>
            </p:cNvSpPr>
            <p:nvPr/>
          </p:nvSpPr>
          <p:spPr bwMode="auto">
            <a:xfrm>
              <a:off x="5062" y="2064"/>
              <a:ext cx="127" cy="127"/>
            </a:xfrm>
            <a:prstGeom prst="ellipse">
              <a:avLst/>
            </a:prstGeom>
            <a:solidFill>
              <a:schemeClr val="tx2"/>
            </a:solidFill>
            <a:ln w="9525">
              <a:noFill/>
              <a:round/>
            </a:ln>
            <a:effectLst/>
          </p:spPr>
          <p:txBody>
            <a:bodyPr wrap="none" anchor="ctr"/>
            <a:lstStyle/>
            <a:p>
              <a:endParaRPr lang="zh-CN" altLang="en-US"/>
            </a:p>
          </p:txBody>
        </p:sp>
        <p:sp>
          <p:nvSpPr>
            <p:cNvPr id="5135" name="Oval 15"/>
            <p:cNvSpPr>
              <a:spLocks noChangeArrowheads="1"/>
            </p:cNvSpPr>
            <p:nvPr/>
          </p:nvSpPr>
          <p:spPr bwMode="auto">
            <a:xfrm>
              <a:off x="5241" y="2064"/>
              <a:ext cx="127" cy="127"/>
            </a:xfrm>
            <a:prstGeom prst="ellipse">
              <a:avLst/>
            </a:prstGeom>
            <a:solidFill>
              <a:schemeClr val="accent2"/>
            </a:solidFill>
            <a:ln w="9525">
              <a:noFill/>
              <a:round/>
            </a:ln>
            <a:effectLst/>
          </p:spPr>
          <p:txBody>
            <a:bodyPr wrap="none" anchor="ctr"/>
            <a:lstStyle/>
            <a:p>
              <a:endParaRPr lang="zh-CN" altLang="en-US"/>
            </a:p>
          </p:txBody>
        </p:sp>
        <p:sp>
          <p:nvSpPr>
            <p:cNvPr id="5136" name="Oval 16"/>
            <p:cNvSpPr>
              <a:spLocks noChangeArrowheads="1"/>
            </p:cNvSpPr>
            <p:nvPr/>
          </p:nvSpPr>
          <p:spPr bwMode="auto">
            <a:xfrm>
              <a:off x="4704" y="2243"/>
              <a:ext cx="127" cy="127"/>
            </a:xfrm>
            <a:prstGeom prst="ellipse">
              <a:avLst/>
            </a:prstGeom>
            <a:solidFill>
              <a:schemeClr val="tx2"/>
            </a:solidFill>
            <a:ln w="9525">
              <a:noFill/>
              <a:round/>
            </a:ln>
            <a:effectLst/>
          </p:spPr>
          <p:txBody>
            <a:bodyPr wrap="none" anchor="ctr"/>
            <a:lstStyle/>
            <a:p>
              <a:endParaRPr lang="zh-CN" altLang="en-US"/>
            </a:p>
          </p:txBody>
        </p:sp>
        <p:sp>
          <p:nvSpPr>
            <p:cNvPr id="5137" name="Oval 17"/>
            <p:cNvSpPr>
              <a:spLocks noChangeArrowheads="1"/>
            </p:cNvSpPr>
            <p:nvPr/>
          </p:nvSpPr>
          <p:spPr bwMode="auto">
            <a:xfrm>
              <a:off x="4883" y="2243"/>
              <a:ext cx="127" cy="127"/>
            </a:xfrm>
            <a:prstGeom prst="ellipse">
              <a:avLst/>
            </a:prstGeom>
            <a:solidFill>
              <a:schemeClr val="tx2"/>
            </a:solidFill>
            <a:ln w="9525">
              <a:noFill/>
              <a:round/>
            </a:ln>
            <a:effectLst/>
          </p:spPr>
          <p:txBody>
            <a:bodyPr wrap="none" anchor="ctr"/>
            <a:lstStyle/>
            <a:p>
              <a:endParaRPr lang="zh-CN" altLang="en-US"/>
            </a:p>
          </p:txBody>
        </p:sp>
        <p:sp>
          <p:nvSpPr>
            <p:cNvPr id="5138" name="Oval 18"/>
            <p:cNvSpPr>
              <a:spLocks noChangeArrowheads="1"/>
            </p:cNvSpPr>
            <p:nvPr/>
          </p:nvSpPr>
          <p:spPr bwMode="auto">
            <a:xfrm>
              <a:off x="5062" y="2243"/>
              <a:ext cx="127" cy="127"/>
            </a:xfrm>
            <a:prstGeom prst="ellipse">
              <a:avLst/>
            </a:prstGeom>
            <a:solidFill>
              <a:schemeClr val="accent2"/>
            </a:solidFill>
            <a:ln w="9525">
              <a:noFill/>
              <a:round/>
            </a:ln>
            <a:effectLst/>
          </p:spPr>
          <p:txBody>
            <a:bodyPr wrap="none" anchor="ctr"/>
            <a:lstStyle/>
            <a:p>
              <a:endParaRPr lang="zh-CN" altLang="en-US"/>
            </a:p>
          </p:txBody>
        </p:sp>
        <p:sp>
          <p:nvSpPr>
            <p:cNvPr id="5139" name="Oval 19"/>
            <p:cNvSpPr>
              <a:spLocks noChangeArrowheads="1"/>
            </p:cNvSpPr>
            <p:nvPr/>
          </p:nvSpPr>
          <p:spPr bwMode="auto">
            <a:xfrm>
              <a:off x="5241" y="2243"/>
              <a:ext cx="127" cy="127"/>
            </a:xfrm>
            <a:prstGeom prst="ellipse">
              <a:avLst/>
            </a:prstGeom>
            <a:solidFill>
              <a:schemeClr val="accent2"/>
            </a:solidFill>
            <a:ln w="9525">
              <a:noFill/>
              <a:round/>
            </a:ln>
            <a:effectLst/>
          </p:spPr>
          <p:txBody>
            <a:bodyPr wrap="none" anchor="ctr"/>
            <a:lstStyle/>
            <a:p>
              <a:endParaRPr lang="zh-CN" altLang="en-US"/>
            </a:p>
          </p:txBody>
        </p:sp>
        <p:sp>
          <p:nvSpPr>
            <p:cNvPr id="5140" name="Oval 20"/>
            <p:cNvSpPr>
              <a:spLocks noChangeArrowheads="1"/>
            </p:cNvSpPr>
            <p:nvPr/>
          </p:nvSpPr>
          <p:spPr bwMode="auto">
            <a:xfrm>
              <a:off x="5420" y="2243"/>
              <a:ext cx="127" cy="127"/>
            </a:xfrm>
            <a:prstGeom prst="ellipse">
              <a:avLst/>
            </a:prstGeom>
            <a:solidFill>
              <a:schemeClr val="accent1"/>
            </a:solidFill>
            <a:ln w="9525">
              <a:noFill/>
              <a:round/>
            </a:ln>
            <a:effectLst/>
          </p:spPr>
          <p:txBody>
            <a:bodyPr wrap="none" anchor="ctr"/>
            <a:lstStyle/>
            <a:p>
              <a:endParaRPr lang="zh-CN" altLang="en-US"/>
            </a:p>
          </p:txBody>
        </p:sp>
        <p:sp>
          <p:nvSpPr>
            <p:cNvPr id="5141" name="Oval 21"/>
            <p:cNvSpPr>
              <a:spLocks noChangeArrowheads="1"/>
            </p:cNvSpPr>
            <p:nvPr/>
          </p:nvSpPr>
          <p:spPr bwMode="auto">
            <a:xfrm>
              <a:off x="4704" y="2421"/>
              <a:ext cx="127" cy="128"/>
            </a:xfrm>
            <a:prstGeom prst="ellipse">
              <a:avLst/>
            </a:prstGeom>
            <a:solidFill>
              <a:schemeClr val="tx2"/>
            </a:solidFill>
            <a:ln w="9525">
              <a:noFill/>
              <a:round/>
            </a:ln>
            <a:effectLst/>
          </p:spPr>
          <p:txBody>
            <a:bodyPr wrap="none" anchor="ctr"/>
            <a:lstStyle/>
            <a:p>
              <a:endParaRPr lang="zh-CN" altLang="en-US"/>
            </a:p>
          </p:txBody>
        </p:sp>
        <p:sp>
          <p:nvSpPr>
            <p:cNvPr id="5142" name="Oval 22"/>
            <p:cNvSpPr>
              <a:spLocks noChangeArrowheads="1"/>
            </p:cNvSpPr>
            <p:nvPr/>
          </p:nvSpPr>
          <p:spPr bwMode="auto">
            <a:xfrm>
              <a:off x="4883" y="2421"/>
              <a:ext cx="127" cy="128"/>
            </a:xfrm>
            <a:prstGeom prst="ellipse">
              <a:avLst/>
            </a:prstGeom>
            <a:solidFill>
              <a:schemeClr val="accent2"/>
            </a:solidFill>
            <a:ln w="9525">
              <a:noFill/>
              <a:round/>
            </a:ln>
            <a:effectLst/>
          </p:spPr>
          <p:txBody>
            <a:bodyPr wrap="none" anchor="ctr"/>
            <a:lstStyle/>
            <a:p>
              <a:endParaRPr lang="zh-CN" altLang="en-US"/>
            </a:p>
          </p:txBody>
        </p:sp>
        <p:sp>
          <p:nvSpPr>
            <p:cNvPr id="5143" name="Oval 23"/>
            <p:cNvSpPr>
              <a:spLocks noChangeArrowheads="1"/>
            </p:cNvSpPr>
            <p:nvPr/>
          </p:nvSpPr>
          <p:spPr bwMode="auto">
            <a:xfrm>
              <a:off x="5062" y="2421"/>
              <a:ext cx="127" cy="128"/>
            </a:xfrm>
            <a:prstGeom prst="ellipse">
              <a:avLst/>
            </a:prstGeom>
            <a:solidFill>
              <a:schemeClr val="accent2"/>
            </a:solidFill>
            <a:ln w="9525">
              <a:noFill/>
              <a:round/>
            </a:ln>
            <a:effectLst/>
          </p:spPr>
          <p:txBody>
            <a:bodyPr wrap="none" anchor="ctr"/>
            <a:lstStyle/>
            <a:p>
              <a:endParaRPr lang="zh-CN" altLang="en-US"/>
            </a:p>
          </p:txBody>
        </p:sp>
        <p:sp>
          <p:nvSpPr>
            <p:cNvPr id="5144" name="Oval 24"/>
            <p:cNvSpPr>
              <a:spLocks noChangeArrowheads="1"/>
            </p:cNvSpPr>
            <p:nvPr/>
          </p:nvSpPr>
          <p:spPr bwMode="auto">
            <a:xfrm>
              <a:off x="5241" y="2421"/>
              <a:ext cx="127" cy="128"/>
            </a:xfrm>
            <a:prstGeom prst="ellipse">
              <a:avLst/>
            </a:prstGeom>
            <a:solidFill>
              <a:schemeClr val="accent1"/>
            </a:solidFill>
            <a:ln w="9525">
              <a:noFill/>
              <a:round/>
            </a:ln>
            <a:effectLst/>
          </p:spPr>
          <p:txBody>
            <a:bodyPr wrap="none" anchor="ctr"/>
            <a:lstStyle/>
            <a:p>
              <a:endParaRPr lang="zh-CN" altLang="en-US"/>
            </a:p>
          </p:txBody>
        </p:sp>
        <p:sp>
          <p:nvSpPr>
            <p:cNvPr id="5145" name="Oval 25"/>
            <p:cNvSpPr>
              <a:spLocks noChangeArrowheads="1"/>
            </p:cNvSpPr>
            <p:nvPr/>
          </p:nvSpPr>
          <p:spPr bwMode="auto">
            <a:xfrm>
              <a:off x="4704" y="2600"/>
              <a:ext cx="127" cy="128"/>
            </a:xfrm>
            <a:prstGeom prst="ellipse">
              <a:avLst/>
            </a:prstGeom>
            <a:solidFill>
              <a:schemeClr val="accent2"/>
            </a:solidFill>
            <a:ln w="9525">
              <a:noFill/>
              <a:round/>
            </a:ln>
            <a:effectLst/>
          </p:spPr>
          <p:txBody>
            <a:bodyPr wrap="none" anchor="ctr"/>
            <a:lstStyle/>
            <a:p>
              <a:endParaRPr lang="zh-CN" altLang="en-US"/>
            </a:p>
          </p:txBody>
        </p:sp>
        <p:sp>
          <p:nvSpPr>
            <p:cNvPr id="5146" name="Oval 26"/>
            <p:cNvSpPr>
              <a:spLocks noChangeArrowheads="1"/>
            </p:cNvSpPr>
            <p:nvPr/>
          </p:nvSpPr>
          <p:spPr bwMode="auto">
            <a:xfrm>
              <a:off x="4883" y="2600"/>
              <a:ext cx="127" cy="128"/>
            </a:xfrm>
            <a:prstGeom prst="ellipse">
              <a:avLst/>
            </a:prstGeom>
            <a:solidFill>
              <a:schemeClr val="accent2"/>
            </a:solidFill>
            <a:ln w="9525">
              <a:noFill/>
              <a:round/>
            </a:ln>
            <a:effectLst/>
          </p:spPr>
          <p:txBody>
            <a:bodyPr wrap="none" anchor="ctr"/>
            <a:lstStyle/>
            <a:p>
              <a:endParaRPr lang="zh-CN" altLang="en-US"/>
            </a:p>
          </p:txBody>
        </p:sp>
        <p:sp>
          <p:nvSpPr>
            <p:cNvPr id="5147" name="Oval 27"/>
            <p:cNvSpPr>
              <a:spLocks noChangeArrowheads="1"/>
            </p:cNvSpPr>
            <p:nvPr/>
          </p:nvSpPr>
          <p:spPr bwMode="auto">
            <a:xfrm>
              <a:off x="5062" y="2600"/>
              <a:ext cx="127" cy="128"/>
            </a:xfrm>
            <a:prstGeom prst="ellipse">
              <a:avLst/>
            </a:prstGeom>
            <a:solidFill>
              <a:schemeClr val="accent1"/>
            </a:solidFill>
            <a:ln w="9525">
              <a:noFill/>
              <a:round/>
            </a:ln>
            <a:effectLst/>
          </p:spPr>
          <p:txBody>
            <a:bodyPr wrap="none" anchor="ctr"/>
            <a:lstStyle/>
            <a:p>
              <a:endParaRPr lang="zh-CN" altLang="en-US"/>
            </a:p>
          </p:txBody>
        </p:sp>
        <p:sp>
          <p:nvSpPr>
            <p:cNvPr id="5148" name="Oval 28"/>
            <p:cNvSpPr>
              <a:spLocks noChangeArrowheads="1"/>
            </p:cNvSpPr>
            <p:nvPr/>
          </p:nvSpPr>
          <p:spPr bwMode="auto">
            <a:xfrm>
              <a:off x="5241" y="2600"/>
              <a:ext cx="127" cy="128"/>
            </a:xfrm>
            <a:prstGeom prst="ellipse">
              <a:avLst/>
            </a:prstGeom>
            <a:solidFill>
              <a:schemeClr val="accent1"/>
            </a:solidFill>
            <a:ln w="9525">
              <a:noFill/>
              <a:round/>
            </a:ln>
            <a:effectLst/>
          </p:spPr>
          <p:txBody>
            <a:bodyPr wrap="none" anchor="ctr"/>
            <a:lstStyle/>
            <a:p>
              <a:endParaRPr lang="zh-CN" altLang="en-US"/>
            </a:p>
          </p:txBody>
        </p:sp>
        <p:sp>
          <p:nvSpPr>
            <p:cNvPr id="5149" name="Oval 29"/>
            <p:cNvSpPr>
              <a:spLocks noChangeArrowheads="1"/>
            </p:cNvSpPr>
            <p:nvPr/>
          </p:nvSpPr>
          <p:spPr bwMode="auto">
            <a:xfrm>
              <a:off x="5420" y="2600"/>
              <a:ext cx="127" cy="128"/>
            </a:xfrm>
            <a:prstGeom prst="ellipse">
              <a:avLst/>
            </a:prstGeom>
            <a:solidFill>
              <a:schemeClr val="folHlink"/>
            </a:solidFill>
            <a:ln w="9525">
              <a:noFill/>
              <a:round/>
            </a:ln>
            <a:effectLst/>
          </p:spPr>
          <p:txBody>
            <a:bodyPr wrap="none" anchor="ctr"/>
            <a:lstStyle/>
            <a:p>
              <a:endParaRPr lang="zh-CN" altLang="en-US"/>
            </a:p>
          </p:txBody>
        </p:sp>
        <p:sp>
          <p:nvSpPr>
            <p:cNvPr id="5150" name="Oval 30"/>
            <p:cNvSpPr>
              <a:spLocks noChangeArrowheads="1"/>
            </p:cNvSpPr>
            <p:nvPr/>
          </p:nvSpPr>
          <p:spPr bwMode="auto">
            <a:xfrm>
              <a:off x="4704" y="2779"/>
              <a:ext cx="127" cy="127"/>
            </a:xfrm>
            <a:prstGeom prst="ellipse">
              <a:avLst/>
            </a:prstGeom>
            <a:solidFill>
              <a:schemeClr val="accent2"/>
            </a:solidFill>
            <a:ln w="9525">
              <a:noFill/>
              <a:round/>
            </a:ln>
            <a:effectLst/>
          </p:spPr>
          <p:txBody>
            <a:bodyPr wrap="none" anchor="ctr"/>
            <a:lstStyle/>
            <a:p>
              <a:endParaRPr lang="zh-CN" altLang="en-US"/>
            </a:p>
          </p:txBody>
        </p:sp>
        <p:sp>
          <p:nvSpPr>
            <p:cNvPr id="5151" name="Oval 31"/>
            <p:cNvSpPr>
              <a:spLocks noChangeArrowheads="1"/>
            </p:cNvSpPr>
            <p:nvPr/>
          </p:nvSpPr>
          <p:spPr bwMode="auto">
            <a:xfrm>
              <a:off x="4883" y="2779"/>
              <a:ext cx="127" cy="127"/>
            </a:xfrm>
            <a:prstGeom prst="ellipse">
              <a:avLst/>
            </a:prstGeom>
            <a:solidFill>
              <a:schemeClr val="accent1"/>
            </a:solidFill>
            <a:ln w="9525">
              <a:noFill/>
              <a:round/>
            </a:ln>
            <a:effectLst/>
          </p:spPr>
          <p:txBody>
            <a:bodyPr wrap="none" anchor="ctr"/>
            <a:lstStyle/>
            <a:p>
              <a:endParaRPr lang="zh-CN" altLang="en-US"/>
            </a:p>
          </p:txBody>
        </p:sp>
        <p:sp>
          <p:nvSpPr>
            <p:cNvPr id="5152" name="Oval 32"/>
            <p:cNvSpPr>
              <a:spLocks noChangeArrowheads="1"/>
            </p:cNvSpPr>
            <p:nvPr/>
          </p:nvSpPr>
          <p:spPr bwMode="auto">
            <a:xfrm>
              <a:off x="5062" y="2779"/>
              <a:ext cx="127" cy="127"/>
            </a:xfrm>
            <a:prstGeom prst="ellipse">
              <a:avLst/>
            </a:prstGeom>
            <a:solidFill>
              <a:schemeClr val="accent1"/>
            </a:solidFill>
            <a:ln w="9525">
              <a:noFill/>
              <a:round/>
            </a:ln>
            <a:effectLst/>
          </p:spPr>
          <p:txBody>
            <a:bodyPr wrap="none" anchor="ctr"/>
            <a:lstStyle/>
            <a:p>
              <a:endParaRPr lang="zh-CN" altLang="en-US"/>
            </a:p>
          </p:txBody>
        </p:sp>
        <p:sp>
          <p:nvSpPr>
            <p:cNvPr id="5153" name="Oval 33"/>
            <p:cNvSpPr>
              <a:spLocks noChangeArrowheads="1"/>
            </p:cNvSpPr>
            <p:nvPr/>
          </p:nvSpPr>
          <p:spPr bwMode="auto">
            <a:xfrm>
              <a:off x="5241" y="2779"/>
              <a:ext cx="127" cy="127"/>
            </a:xfrm>
            <a:prstGeom prst="ellipse">
              <a:avLst/>
            </a:prstGeom>
            <a:solidFill>
              <a:schemeClr val="folHlink"/>
            </a:solidFill>
            <a:ln w="9525">
              <a:noFill/>
              <a:round/>
            </a:ln>
            <a:effectLst/>
          </p:spPr>
          <p:txBody>
            <a:bodyPr wrap="none" anchor="ctr"/>
            <a:lstStyle/>
            <a:p>
              <a:endParaRPr lang="zh-CN" altLang="en-US"/>
            </a:p>
          </p:txBody>
        </p:sp>
        <p:sp>
          <p:nvSpPr>
            <p:cNvPr id="5154" name="Oval 34"/>
            <p:cNvSpPr>
              <a:spLocks noChangeArrowheads="1"/>
            </p:cNvSpPr>
            <p:nvPr/>
          </p:nvSpPr>
          <p:spPr bwMode="auto">
            <a:xfrm>
              <a:off x="4704" y="2958"/>
              <a:ext cx="127" cy="127"/>
            </a:xfrm>
            <a:prstGeom prst="ellipse">
              <a:avLst/>
            </a:prstGeom>
            <a:solidFill>
              <a:schemeClr val="accent1"/>
            </a:solidFill>
            <a:ln w="9525">
              <a:noFill/>
              <a:round/>
            </a:ln>
            <a:effectLst/>
          </p:spPr>
          <p:txBody>
            <a:bodyPr wrap="none" anchor="ctr"/>
            <a:lstStyle/>
            <a:p>
              <a:endParaRPr lang="zh-CN" altLang="en-US"/>
            </a:p>
          </p:txBody>
        </p:sp>
        <p:sp>
          <p:nvSpPr>
            <p:cNvPr id="5155" name="Oval 35"/>
            <p:cNvSpPr>
              <a:spLocks noChangeArrowheads="1"/>
            </p:cNvSpPr>
            <p:nvPr/>
          </p:nvSpPr>
          <p:spPr bwMode="auto">
            <a:xfrm>
              <a:off x="4883" y="2958"/>
              <a:ext cx="127" cy="127"/>
            </a:xfrm>
            <a:prstGeom prst="ellipse">
              <a:avLst/>
            </a:prstGeom>
            <a:solidFill>
              <a:schemeClr val="accent1"/>
            </a:solidFill>
            <a:ln w="9525">
              <a:noFill/>
              <a:round/>
            </a:ln>
            <a:effectLst/>
          </p:spPr>
          <p:txBody>
            <a:bodyPr wrap="none" anchor="ctr"/>
            <a:lstStyle/>
            <a:p>
              <a:endParaRPr lang="zh-CN" altLang="en-US"/>
            </a:p>
          </p:txBody>
        </p:sp>
        <p:sp>
          <p:nvSpPr>
            <p:cNvPr id="5156" name="Oval 36"/>
            <p:cNvSpPr>
              <a:spLocks noChangeArrowheads="1"/>
            </p:cNvSpPr>
            <p:nvPr/>
          </p:nvSpPr>
          <p:spPr bwMode="auto">
            <a:xfrm>
              <a:off x="5062"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7" name="Oval 37"/>
            <p:cNvSpPr>
              <a:spLocks noChangeArrowheads="1"/>
            </p:cNvSpPr>
            <p:nvPr/>
          </p:nvSpPr>
          <p:spPr bwMode="auto">
            <a:xfrm>
              <a:off x="5241" y="2958"/>
              <a:ext cx="127" cy="127"/>
            </a:xfrm>
            <a:prstGeom prst="ellipse">
              <a:avLst/>
            </a:prstGeom>
            <a:solidFill>
              <a:schemeClr val="folHlink"/>
            </a:solidFill>
            <a:ln w="9525">
              <a:noFill/>
              <a:round/>
            </a:ln>
            <a:effectLst/>
          </p:spPr>
          <p:txBody>
            <a:bodyPr wrap="none" anchor="ctr"/>
            <a:lstStyle/>
            <a:p>
              <a:endParaRPr lang="zh-CN" altLang="en-US"/>
            </a:p>
          </p:txBody>
        </p:sp>
        <p:sp>
          <p:nvSpPr>
            <p:cNvPr id="5158" name="Oval 38"/>
            <p:cNvSpPr>
              <a:spLocks noChangeArrowheads="1"/>
            </p:cNvSpPr>
            <p:nvPr/>
          </p:nvSpPr>
          <p:spPr bwMode="auto">
            <a:xfrm>
              <a:off x="4883" y="3137"/>
              <a:ext cx="127" cy="127"/>
            </a:xfrm>
            <a:prstGeom prst="ellipse">
              <a:avLst/>
            </a:prstGeom>
            <a:solidFill>
              <a:schemeClr val="folHlink"/>
            </a:solidFill>
            <a:ln w="9525">
              <a:noFill/>
              <a:round/>
            </a:ln>
            <a:effectLst/>
          </p:spPr>
          <p:txBody>
            <a:bodyPr wrap="none" anchor="ctr"/>
            <a:lstStyle/>
            <a:p>
              <a:endParaRPr lang="zh-CN" altLang="en-US"/>
            </a:p>
          </p:txBody>
        </p:sp>
        <p:sp>
          <p:nvSpPr>
            <p:cNvPr id="5159" name="Oval 39"/>
            <p:cNvSpPr>
              <a:spLocks noChangeArrowheads="1"/>
            </p:cNvSpPr>
            <p:nvPr/>
          </p:nvSpPr>
          <p:spPr bwMode="auto">
            <a:xfrm>
              <a:off x="5241" y="3137"/>
              <a:ext cx="127" cy="127"/>
            </a:xfrm>
            <a:prstGeom prst="ellipse">
              <a:avLst/>
            </a:prstGeom>
            <a:solidFill>
              <a:schemeClr val="folHlink"/>
            </a:solidFill>
            <a:ln w="9525">
              <a:noFill/>
              <a:round/>
            </a:ln>
            <a:effectLst/>
          </p:spPr>
          <p:txBody>
            <a:bodyPr wrap="none" anchor="ctr"/>
            <a:lstStyle/>
            <a:p>
              <a:endParaRPr lang="zh-CN" altLang="en-US"/>
            </a:p>
          </p:txBody>
        </p:sp>
      </p:grpSp>
      <p:sp>
        <p:nvSpPr>
          <p:cNvPr id="5160" name="Line 40"/>
          <p:cNvSpPr>
            <a:spLocks noChangeShapeType="1"/>
          </p:cNvSpPr>
          <p:nvPr/>
        </p:nvSpPr>
        <p:spPr bwMode="auto">
          <a:xfrm>
            <a:off x="406400" y="2819400"/>
            <a:ext cx="10972800" cy="0"/>
          </a:xfrm>
          <a:prstGeom prst="line">
            <a:avLst/>
          </a:prstGeom>
          <a:noFill/>
          <a:ln w="6350">
            <a:solidFill>
              <a:schemeClr val="tx1"/>
            </a:solidFill>
            <a:round/>
          </a:ln>
          <a:effectLst/>
        </p:spPr>
        <p:txBody>
          <a:bodyPr/>
          <a:lstStyle/>
          <a:p>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2506E293-5DD2-4B8B-B1FA-AB15CDC6860F}"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170910CF-C896-484C-9523-182AFC526959}"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lvl1pPr>
              <a:defRPr/>
            </a:lvl1pPr>
          </a:lstStyle>
          <a:p>
            <a:fld id="{5942427A-1BAD-4FA7-974A-986677F7870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lvl1pPr>
              <a:defRPr/>
            </a:lvl1pPr>
          </a:lstStyle>
          <a:p>
            <a:fld id="{F4318505-CBFC-4538-AEE7-97409DBF41AE}"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DCAF46E-A0F5-4B4F-8D9E-34A28BA05B44}"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005C44E-5D84-4809-BDF5-699011A400D3}"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170910CF-C896-484C-9523-182AFC526959}"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6FC684C9-6F94-43B4-8238-B5DC666C883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F1E4654D-46F6-43CE-90E5-EDCD9C3D6D3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2BFDFFD6-9A7F-4957-9D5A-63360926DFEC}"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38"/>
            <a:ext cx="27432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22238"/>
            <a:ext cx="8026400" cy="600868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lvl1pPr>
              <a:defRPr/>
            </a:lvl1pPr>
          </a:lstStyle>
          <a:p>
            <a:fld id="{0420A09C-E0DE-461B-8E12-2171FBC709AD}" type="datetime1">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762000"/>
            <a:ext cx="8839200" cy="685800"/>
          </a:xfrm>
        </p:spPr>
        <p:txBody>
          <a:bodyPr/>
          <a:lstStyle/>
          <a:p>
            <a:r>
              <a:rPr lang="zh-CN" altLang="en-US"/>
              <a:t>单击此处编辑母版标题样式</a:t>
            </a:r>
            <a:endParaRPr lang="zh-CN" altLang="en-US"/>
          </a:p>
        </p:txBody>
      </p:sp>
      <p:sp>
        <p:nvSpPr>
          <p:cNvPr id="3" name="SmartArt 占位符 2"/>
          <p:cNvSpPr>
            <a:spLocks noGrp="1"/>
          </p:cNvSpPr>
          <p:nvPr>
            <p:ph type="dgm" idx="1" hasCustomPrompt="1"/>
          </p:nvPr>
        </p:nvSpPr>
        <p:spPr>
          <a:xfrm>
            <a:off x="914400" y="1981200"/>
            <a:ext cx="10363200" cy="4114800"/>
          </a:xfrm>
        </p:spPr>
        <p:txBody>
          <a:bodyPr/>
          <a:lstStyle/>
          <a:p>
            <a:r>
              <a:rPr lang="zh-CN" altLang="en-US"/>
              <a:t>单击图标添加 </a:t>
            </a:r>
            <a:r>
              <a:rPr lang="en-US" altLang="zh-CN"/>
              <a:t>SmartArt </a:t>
            </a:r>
            <a:r>
              <a:rPr lang="zh-CN" altLang="en-US"/>
              <a:t>图形</a:t>
            </a:r>
            <a:endParaRPr lang="zh-CN" altLang="en-US"/>
          </a:p>
        </p:txBody>
      </p:sp>
      <p:sp>
        <p:nvSpPr>
          <p:cNvPr id="4" name="日期占位符 3"/>
          <p:cNvSpPr>
            <a:spLocks noGrp="1"/>
          </p:cNvSpPr>
          <p:nvPr>
            <p:ph type="dt" sz="half" idx="10"/>
          </p:nvPr>
        </p:nvSpPr>
        <p:spPr>
          <a:xfrm>
            <a:off x="88900" y="6497638"/>
            <a:ext cx="2540000" cy="319087"/>
          </a:xfrm>
        </p:spPr>
        <p:txBody>
          <a:bodyPr/>
          <a:lstStyle>
            <a:lvl1pPr>
              <a:defRPr/>
            </a:lvl1pPr>
          </a:lstStyle>
          <a:p>
            <a:fld id="{0420A09C-E0DE-461B-8E12-2171FBC709AD}" type="datetime1">
              <a:rPr lang="zh-CN" altLang="en-US" smtClean="0"/>
            </a:fld>
            <a:endParaRPr lang="zh-CN" altLang="en-US"/>
          </a:p>
        </p:txBody>
      </p:sp>
      <p:sp>
        <p:nvSpPr>
          <p:cNvPr id="5" name="页脚占位符 4"/>
          <p:cNvSpPr>
            <a:spLocks noGrp="1"/>
          </p:cNvSpPr>
          <p:nvPr>
            <p:ph type="ftr" sz="quarter" idx="11"/>
          </p:nvPr>
        </p:nvSpPr>
        <p:spPr>
          <a:xfrm>
            <a:off x="4267200" y="6629400"/>
            <a:ext cx="3860800" cy="228600"/>
          </a:xfrm>
        </p:spPr>
        <p:txBody>
          <a:bodyPr/>
          <a:lstStyle>
            <a:lvl1pPr>
              <a:defRPr/>
            </a:lvl1pPr>
          </a:lstStyle>
          <a:p>
            <a:endParaRPr lang="zh-CN" altLang="en-US"/>
          </a:p>
        </p:txBody>
      </p:sp>
      <p:sp>
        <p:nvSpPr>
          <p:cNvPr id="6" name="灯片编号占位符 5"/>
          <p:cNvSpPr>
            <a:spLocks noGrp="1"/>
          </p:cNvSpPr>
          <p:nvPr>
            <p:ph type="sldNum" sz="quarter" idx="12"/>
          </p:nvPr>
        </p:nvSpPr>
        <p:spPr>
          <a:xfrm>
            <a:off x="8737600" y="6248400"/>
            <a:ext cx="2540000" cy="457200"/>
          </a:xfrm>
        </p:spPr>
        <p:txBody>
          <a:bodyPr/>
          <a:lstStyle>
            <a:lvl1pPr>
              <a:defRPr/>
            </a:lvl1pPr>
          </a:lstStyle>
          <a:p>
            <a:fld id="{0C913308-F349-4B6D-A68A-DD1791B4A57B}" type="slidenum">
              <a:rPr lang="zh-CN" altLang="en-US" smtClean="0"/>
            </a:fld>
            <a:endParaRPr lang="zh-CN" altLang="en-US"/>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4C41320-4B67-4708-A9B3-2F52B101941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0308094-E166-4673-9C51-7DA43D2AA44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0283DBC-89B8-4FED-B918-C367A0A9FD8D}"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010CD27-D07F-4DD3-8FD6-16DD3E77116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8663D4C-7012-46AC-A1B7-18B03129A457}"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28775"/>
            <a:ext cx="5384800" cy="4502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5942427A-1BAD-4FA7-974A-986677F7870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03B8B51-F6B3-4E38-B503-5546E5122BC9}"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4FF52-2A75-42F5-97FF-A2A444CBD12E}"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D077FF7-4680-4FDE-A23D-B4BBB036323A}"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F29D2E-0F00-468B-823A-7C6F9BDE81D1}"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44CB02-B06C-4CDA-BB62-914C6810BC7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BFB672C-F3F4-41C6-9CD5-255101D83B8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F4318505-CBFC-4538-AEE7-97409DBF41AE}" type="datetime1">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8DCAF46E-A0F5-4B4F-8D9E-34A28BA05B44}" type="datetime1">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D005C44E-5D84-4809-BDF5-699011A400D3}" type="datetime1">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6FC684C9-6F94-43B4-8238-B5DC666C883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F1E4654D-46F6-43CE-90E5-EDCD9C3D6D30}" type="datetime1">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0420A09C-E0DE-461B-8E12-2171FBC709AD}"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20A09C-E0DE-461B-8E12-2171FBC709AD}" type="datetime1">
              <a:rPr lang="zh-CN" altLang="en-US" smtClean="0"/>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Line 2"/>
          <p:cNvSpPr>
            <a:spLocks noChangeShapeType="1"/>
          </p:cNvSpPr>
          <p:nvPr/>
        </p:nvSpPr>
        <p:spPr bwMode="auto">
          <a:xfrm>
            <a:off x="10617200" y="152400"/>
            <a:ext cx="0" cy="1524000"/>
          </a:xfrm>
          <a:prstGeom prst="line">
            <a:avLst/>
          </a:prstGeom>
          <a:noFill/>
          <a:ln w="9525">
            <a:solidFill>
              <a:schemeClr val="tx1"/>
            </a:solidFill>
            <a:round/>
          </a:ln>
          <a:effectLst/>
        </p:spPr>
        <p:txBody>
          <a:bodyPr/>
          <a:lstStyle/>
          <a:p>
            <a:endParaRPr lang="zh-CN" altLang="en-US"/>
          </a:p>
        </p:txBody>
      </p:sp>
      <p:sp>
        <p:nvSpPr>
          <p:cNvPr id="4099" name="Rectangle 3"/>
          <p:cNvSpPr>
            <a:spLocks noGrp="1" noChangeArrowheads="1"/>
          </p:cNvSpPr>
          <p:nvPr>
            <p:ph type="title"/>
          </p:nvPr>
        </p:nvSpPr>
        <p:spPr bwMode="auto">
          <a:xfrm>
            <a:off x="609600" y="122238"/>
            <a:ext cx="10058400" cy="1295400"/>
          </a:xfrm>
          <a:prstGeom prst="rect">
            <a:avLst/>
          </a:prstGeom>
          <a:noFill/>
          <a:ln w="9525">
            <a:noFill/>
            <a:miter lim="800000"/>
          </a:ln>
          <a:effec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4100" name="Rectangle 4"/>
          <p:cNvSpPr>
            <a:spLocks noGrp="1" noChangeArrowheads="1"/>
          </p:cNvSpPr>
          <p:nvPr>
            <p:ph type="body" idx="1"/>
          </p:nvPr>
        </p:nvSpPr>
        <p:spPr bwMode="auto">
          <a:xfrm>
            <a:off x="609600" y="1628775"/>
            <a:ext cx="10972800" cy="450215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1" name="Rectangle 5"/>
          <p:cNvSpPr>
            <a:spLocks noGrp="1" noChangeArrowheads="1"/>
          </p:cNvSpPr>
          <p:nvPr>
            <p:ph type="dt" sz="half" idx="2"/>
          </p:nvPr>
        </p:nvSpPr>
        <p:spPr bwMode="auto">
          <a:xfrm>
            <a:off x="609600" y="6248400"/>
            <a:ext cx="2844800" cy="457200"/>
          </a:xfrm>
          <a:prstGeom prst="rect">
            <a:avLst/>
          </a:prstGeom>
          <a:noFill/>
          <a:ln w="9525">
            <a:noFill/>
            <a:miter lim="800000"/>
          </a:ln>
          <a:effectLst/>
        </p:spPr>
        <p:txBody>
          <a:bodyPr vert="horz" wrap="square" lIns="91440" tIns="45720" rIns="91440" bIns="45720" numCol="1" anchor="t" anchorCtr="0" compatLnSpc="1"/>
          <a:lstStyle>
            <a:lvl1pPr>
              <a:defRPr sz="1000"/>
            </a:lvl1pPr>
          </a:lstStyle>
          <a:p>
            <a:fld id="{0420A09C-E0DE-461B-8E12-2171FBC709AD}" type="datetime1">
              <a:rPr lang="zh-CN" altLang="en-US" smtClean="0"/>
            </a:fld>
            <a:endParaRPr lang="zh-CN" altLang="en-US"/>
          </a:p>
        </p:txBody>
      </p:sp>
      <p:sp>
        <p:nvSpPr>
          <p:cNvPr id="4102" name="Rectangle 6"/>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000"/>
            </a:lvl1pPr>
          </a:lstStyle>
          <a:p>
            <a:endParaRPr lang="zh-CN" altLang="en-US"/>
          </a:p>
        </p:txBody>
      </p:sp>
      <p:sp>
        <p:nvSpPr>
          <p:cNvPr id="4103" name="Rectangle 7"/>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fld id="{0C913308-F349-4B6D-A68A-DD1791B4A57B}" type="slidenum">
              <a:rPr lang="zh-CN" altLang="en-US" smtClean="0"/>
            </a:fld>
            <a:endParaRPr lang="zh-CN" altLang="en-US"/>
          </a:p>
        </p:txBody>
      </p:sp>
      <p:grpSp>
        <p:nvGrpSpPr>
          <p:cNvPr id="2" name="Group 8"/>
          <p:cNvGrpSpPr/>
          <p:nvPr/>
        </p:nvGrpSpPr>
        <p:grpSpPr bwMode="auto">
          <a:xfrm>
            <a:off x="10871200" y="152400"/>
            <a:ext cx="1056217" cy="1295400"/>
            <a:chOff x="5136" y="960"/>
            <a:chExt cx="528" cy="864"/>
          </a:xfrm>
        </p:grpSpPr>
        <p:sp>
          <p:nvSpPr>
            <p:cNvPr id="4105" name="Oval 9"/>
            <p:cNvSpPr>
              <a:spLocks noChangeArrowheads="1"/>
            </p:cNvSpPr>
            <p:nvPr/>
          </p:nvSpPr>
          <p:spPr bwMode="auto">
            <a:xfrm>
              <a:off x="5136" y="960"/>
              <a:ext cx="80" cy="80"/>
            </a:xfrm>
            <a:prstGeom prst="ellipse">
              <a:avLst/>
            </a:prstGeom>
            <a:solidFill>
              <a:schemeClr val="tx2"/>
            </a:solidFill>
            <a:ln w="9525">
              <a:noFill/>
              <a:round/>
            </a:ln>
            <a:effectLst/>
          </p:spPr>
          <p:txBody>
            <a:bodyPr wrap="none" anchor="ctr"/>
            <a:lstStyle/>
            <a:p>
              <a:endParaRPr lang="zh-CN" altLang="en-US"/>
            </a:p>
          </p:txBody>
        </p:sp>
        <p:sp>
          <p:nvSpPr>
            <p:cNvPr id="4106" name="Oval 10"/>
            <p:cNvSpPr>
              <a:spLocks noChangeArrowheads="1"/>
            </p:cNvSpPr>
            <p:nvPr/>
          </p:nvSpPr>
          <p:spPr bwMode="auto">
            <a:xfrm>
              <a:off x="5248" y="960"/>
              <a:ext cx="80" cy="80"/>
            </a:xfrm>
            <a:prstGeom prst="ellipse">
              <a:avLst/>
            </a:prstGeom>
            <a:solidFill>
              <a:schemeClr val="tx2"/>
            </a:solidFill>
            <a:ln w="9525">
              <a:noFill/>
              <a:round/>
            </a:ln>
            <a:effectLst/>
          </p:spPr>
          <p:txBody>
            <a:bodyPr wrap="none" anchor="ctr"/>
            <a:lstStyle/>
            <a:p>
              <a:endParaRPr lang="zh-CN" altLang="en-US"/>
            </a:p>
          </p:txBody>
        </p:sp>
        <p:sp>
          <p:nvSpPr>
            <p:cNvPr id="4107" name="Oval 11"/>
            <p:cNvSpPr>
              <a:spLocks noChangeArrowheads="1"/>
            </p:cNvSpPr>
            <p:nvPr/>
          </p:nvSpPr>
          <p:spPr bwMode="auto">
            <a:xfrm>
              <a:off x="5360" y="960"/>
              <a:ext cx="80" cy="80"/>
            </a:xfrm>
            <a:prstGeom prst="ellipse">
              <a:avLst/>
            </a:prstGeom>
            <a:solidFill>
              <a:schemeClr val="tx2"/>
            </a:solidFill>
            <a:ln w="9525">
              <a:noFill/>
              <a:round/>
            </a:ln>
            <a:effectLst/>
          </p:spPr>
          <p:txBody>
            <a:bodyPr wrap="none" anchor="ctr"/>
            <a:lstStyle/>
            <a:p>
              <a:endParaRPr lang="zh-CN" altLang="en-US"/>
            </a:p>
          </p:txBody>
        </p:sp>
        <p:sp>
          <p:nvSpPr>
            <p:cNvPr id="4108" name="Oval 12"/>
            <p:cNvSpPr>
              <a:spLocks noChangeArrowheads="1"/>
            </p:cNvSpPr>
            <p:nvPr/>
          </p:nvSpPr>
          <p:spPr bwMode="auto">
            <a:xfrm>
              <a:off x="5136" y="1072"/>
              <a:ext cx="80" cy="80"/>
            </a:xfrm>
            <a:prstGeom prst="ellipse">
              <a:avLst/>
            </a:prstGeom>
            <a:solidFill>
              <a:schemeClr val="tx2"/>
            </a:solidFill>
            <a:ln w="9525">
              <a:noFill/>
              <a:round/>
            </a:ln>
            <a:effectLst/>
          </p:spPr>
          <p:txBody>
            <a:bodyPr wrap="none" anchor="ctr"/>
            <a:lstStyle/>
            <a:p>
              <a:endParaRPr lang="zh-CN" altLang="en-US"/>
            </a:p>
          </p:txBody>
        </p:sp>
        <p:sp>
          <p:nvSpPr>
            <p:cNvPr id="4109" name="Oval 13"/>
            <p:cNvSpPr>
              <a:spLocks noChangeArrowheads="1"/>
            </p:cNvSpPr>
            <p:nvPr/>
          </p:nvSpPr>
          <p:spPr bwMode="auto">
            <a:xfrm>
              <a:off x="5248" y="1072"/>
              <a:ext cx="80" cy="80"/>
            </a:xfrm>
            <a:prstGeom prst="ellipse">
              <a:avLst/>
            </a:prstGeom>
            <a:solidFill>
              <a:schemeClr val="tx2"/>
            </a:solidFill>
            <a:ln w="9525">
              <a:noFill/>
              <a:round/>
            </a:ln>
            <a:effectLst/>
          </p:spPr>
          <p:txBody>
            <a:bodyPr wrap="none" anchor="ctr"/>
            <a:lstStyle/>
            <a:p>
              <a:endParaRPr lang="zh-CN" altLang="en-US"/>
            </a:p>
          </p:txBody>
        </p:sp>
        <p:sp>
          <p:nvSpPr>
            <p:cNvPr id="4110" name="Oval 14"/>
            <p:cNvSpPr>
              <a:spLocks noChangeArrowheads="1"/>
            </p:cNvSpPr>
            <p:nvPr/>
          </p:nvSpPr>
          <p:spPr bwMode="auto">
            <a:xfrm>
              <a:off x="5360" y="1072"/>
              <a:ext cx="80" cy="80"/>
            </a:xfrm>
            <a:prstGeom prst="ellipse">
              <a:avLst/>
            </a:prstGeom>
            <a:solidFill>
              <a:schemeClr val="tx2"/>
            </a:solidFill>
            <a:ln w="9525">
              <a:noFill/>
              <a:round/>
            </a:ln>
            <a:effectLst/>
          </p:spPr>
          <p:txBody>
            <a:bodyPr wrap="none" anchor="ctr"/>
            <a:lstStyle/>
            <a:p>
              <a:endParaRPr lang="zh-CN" altLang="en-US"/>
            </a:p>
          </p:txBody>
        </p:sp>
        <p:sp>
          <p:nvSpPr>
            <p:cNvPr id="4111" name="Oval 15"/>
            <p:cNvSpPr>
              <a:spLocks noChangeArrowheads="1"/>
            </p:cNvSpPr>
            <p:nvPr/>
          </p:nvSpPr>
          <p:spPr bwMode="auto">
            <a:xfrm>
              <a:off x="5472" y="1072"/>
              <a:ext cx="80" cy="80"/>
            </a:xfrm>
            <a:prstGeom prst="ellipse">
              <a:avLst/>
            </a:prstGeom>
            <a:solidFill>
              <a:schemeClr val="accent2"/>
            </a:solidFill>
            <a:ln w="9525">
              <a:noFill/>
              <a:round/>
            </a:ln>
            <a:effectLst/>
          </p:spPr>
          <p:txBody>
            <a:bodyPr wrap="none" anchor="ctr"/>
            <a:lstStyle/>
            <a:p>
              <a:endParaRPr lang="zh-CN" altLang="en-US"/>
            </a:p>
          </p:txBody>
        </p:sp>
        <p:sp>
          <p:nvSpPr>
            <p:cNvPr id="4112" name="Oval 16"/>
            <p:cNvSpPr>
              <a:spLocks noChangeArrowheads="1"/>
            </p:cNvSpPr>
            <p:nvPr/>
          </p:nvSpPr>
          <p:spPr bwMode="auto">
            <a:xfrm>
              <a:off x="5136" y="1184"/>
              <a:ext cx="80" cy="80"/>
            </a:xfrm>
            <a:prstGeom prst="ellipse">
              <a:avLst/>
            </a:prstGeom>
            <a:solidFill>
              <a:schemeClr val="tx2"/>
            </a:solidFill>
            <a:ln w="9525">
              <a:noFill/>
              <a:round/>
            </a:ln>
            <a:effectLst/>
          </p:spPr>
          <p:txBody>
            <a:bodyPr wrap="none" anchor="ctr"/>
            <a:lstStyle/>
            <a:p>
              <a:endParaRPr lang="zh-CN" altLang="en-US"/>
            </a:p>
          </p:txBody>
        </p:sp>
        <p:sp>
          <p:nvSpPr>
            <p:cNvPr id="4113" name="Oval 17"/>
            <p:cNvSpPr>
              <a:spLocks noChangeArrowheads="1"/>
            </p:cNvSpPr>
            <p:nvPr/>
          </p:nvSpPr>
          <p:spPr bwMode="auto">
            <a:xfrm>
              <a:off x="5248" y="1184"/>
              <a:ext cx="80" cy="80"/>
            </a:xfrm>
            <a:prstGeom prst="ellipse">
              <a:avLst/>
            </a:prstGeom>
            <a:solidFill>
              <a:schemeClr val="tx2"/>
            </a:solidFill>
            <a:ln w="9525">
              <a:noFill/>
              <a:round/>
            </a:ln>
            <a:effectLst/>
          </p:spPr>
          <p:txBody>
            <a:bodyPr wrap="none" anchor="ctr"/>
            <a:lstStyle/>
            <a:p>
              <a:endParaRPr lang="zh-CN" altLang="en-US"/>
            </a:p>
          </p:txBody>
        </p:sp>
        <p:sp>
          <p:nvSpPr>
            <p:cNvPr id="4114" name="Oval 18"/>
            <p:cNvSpPr>
              <a:spLocks noChangeArrowheads="1"/>
            </p:cNvSpPr>
            <p:nvPr/>
          </p:nvSpPr>
          <p:spPr bwMode="auto">
            <a:xfrm>
              <a:off x="5360" y="1184"/>
              <a:ext cx="80" cy="80"/>
            </a:xfrm>
            <a:prstGeom prst="ellipse">
              <a:avLst/>
            </a:prstGeom>
            <a:solidFill>
              <a:schemeClr val="accent2"/>
            </a:solidFill>
            <a:ln w="9525">
              <a:noFill/>
              <a:round/>
            </a:ln>
            <a:effectLst/>
          </p:spPr>
          <p:txBody>
            <a:bodyPr wrap="none" anchor="ctr"/>
            <a:lstStyle/>
            <a:p>
              <a:endParaRPr lang="zh-CN" altLang="en-US"/>
            </a:p>
          </p:txBody>
        </p:sp>
        <p:sp>
          <p:nvSpPr>
            <p:cNvPr id="4115" name="Oval 19"/>
            <p:cNvSpPr>
              <a:spLocks noChangeArrowheads="1"/>
            </p:cNvSpPr>
            <p:nvPr/>
          </p:nvSpPr>
          <p:spPr bwMode="auto">
            <a:xfrm>
              <a:off x="5472" y="1184"/>
              <a:ext cx="80" cy="80"/>
            </a:xfrm>
            <a:prstGeom prst="ellipse">
              <a:avLst/>
            </a:prstGeom>
            <a:solidFill>
              <a:schemeClr val="accent2"/>
            </a:solidFill>
            <a:ln w="9525">
              <a:noFill/>
              <a:round/>
            </a:ln>
            <a:effectLst/>
          </p:spPr>
          <p:txBody>
            <a:bodyPr wrap="none" anchor="ctr"/>
            <a:lstStyle/>
            <a:p>
              <a:endParaRPr lang="zh-CN" altLang="en-US"/>
            </a:p>
          </p:txBody>
        </p:sp>
        <p:sp>
          <p:nvSpPr>
            <p:cNvPr id="4116" name="Oval 20"/>
            <p:cNvSpPr>
              <a:spLocks noChangeArrowheads="1"/>
            </p:cNvSpPr>
            <p:nvPr/>
          </p:nvSpPr>
          <p:spPr bwMode="auto">
            <a:xfrm>
              <a:off x="5584" y="1184"/>
              <a:ext cx="80" cy="80"/>
            </a:xfrm>
            <a:prstGeom prst="ellipse">
              <a:avLst/>
            </a:prstGeom>
            <a:solidFill>
              <a:schemeClr val="accent1"/>
            </a:solidFill>
            <a:ln w="9525">
              <a:noFill/>
              <a:round/>
            </a:ln>
            <a:effectLst/>
          </p:spPr>
          <p:txBody>
            <a:bodyPr wrap="none" anchor="ctr"/>
            <a:lstStyle/>
            <a:p>
              <a:endParaRPr lang="zh-CN" altLang="en-US"/>
            </a:p>
          </p:txBody>
        </p:sp>
        <p:sp>
          <p:nvSpPr>
            <p:cNvPr id="4117" name="Oval 21"/>
            <p:cNvSpPr>
              <a:spLocks noChangeArrowheads="1"/>
            </p:cNvSpPr>
            <p:nvPr/>
          </p:nvSpPr>
          <p:spPr bwMode="auto">
            <a:xfrm>
              <a:off x="5136" y="1296"/>
              <a:ext cx="80" cy="80"/>
            </a:xfrm>
            <a:prstGeom prst="ellipse">
              <a:avLst/>
            </a:prstGeom>
            <a:solidFill>
              <a:schemeClr val="tx2"/>
            </a:solidFill>
            <a:ln w="9525">
              <a:noFill/>
              <a:round/>
            </a:ln>
            <a:effectLst/>
          </p:spPr>
          <p:txBody>
            <a:bodyPr wrap="none" anchor="ctr"/>
            <a:lstStyle/>
            <a:p>
              <a:endParaRPr lang="zh-CN" altLang="en-US"/>
            </a:p>
          </p:txBody>
        </p:sp>
        <p:sp>
          <p:nvSpPr>
            <p:cNvPr id="4118" name="Oval 22"/>
            <p:cNvSpPr>
              <a:spLocks noChangeArrowheads="1"/>
            </p:cNvSpPr>
            <p:nvPr/>
          </p:nvSpPr>
          <p:spPr bwMode="auto">
            <a:xfrm>
              <a:off x="5248" y="1296"/>
              <a:ext cx="80" cy="80"/>
            </a:xfrm>
            <a:prstGeom prst="ellipse">
              <a:avLst/>
            </a:prstGeom>
            <a:solidFill>
              <a:schemeClr val="accent2"/>
            </a:solidFill>
            <a:ln w="9525">
              <a:noFill/>
              <a:round/>
            </a:ln>
            <a:effectLst/>
          </p:spPr>
          <p:txBody>
            <a:bodyPr wrap="none" anchor="ctr"/>
            <a:lstStyle/>
            <a:p>
              <a:endParaRPr lang="zh-CN" altLang="en-US"/>
            </a:p>
          </p:txBody>
        </p:sp>
        <p:sp>
          <p:nvSpPr>
            <p:cNvPr id="4119" name="Oval 23"/>
            <p:cNvSpPr>
              <a:spLocks noChangeArrowheads="1"/>
            </p:cNvSpPr>
            <p:nvPr/>
          </p:nvSpPr>
          <p:spPr bwMode="auto">
            <a:xfrm>
              <a:off x="5360" y="1296"/>
              <a:ext cx="80" cy="80"/>
            </a:xfrm>
            <a:prstGeom prst="ellipse">
              <a:avLst/>
            </a:prstGeom>
            <a:solidFill>
              <a:schemeClr val="accent2"/>
            </a:solidFill>
            <a:ln w="9525">
              <a:noFill/>
              <a:round/>
            </a:ln>
            <a:effectLst/>
          </p:spPr>
          <p:txBody>
            <a:bodyPr wrap="none" anchor="ctr"/>
            <a:lstStyle/>
            <a:p>
              <a:endParaRPr lang="zh-CN" altLang="en-US"/>
            </a:p>
          </p:txBody>
        </p:sp>
        <p:sp>
          <p:nvSpPr>
            <p:cNvPr id="4120" name="Oval 24"/>
            <p:cNvSpPr>
              <a:spLocks noChangeArrowheads="1"/>
            </p:cNvSpPr>
            <p:nvPr/>
          </p:nvSpPr>
          <p:spPr bwMode="auto">
            <a:xfrm>
              <a:off x="5472" y="1296"/>
              <a:ext cx="80" cy="80"/>
            </a:xfrm>
            <a:prstGeom prst="ellipse">
              <a:avLst/>
            </a:prstGeom>
            <a:solidFill>
              <a:schemeClr val="accent1"/>
            </a:solidFill>
            <a:ln w="9525">
              <a:noFill/>
              <a:round/>
            </a:ln>
            <a:effectLst/>
          </p:spPr>
          <p:txBody>
            <a:bodyPr wrap="none" anchor="ctr"/>
            <a:lstStyle/>
            <a:p>
              <a:endParaRPr lang="zh-CN" altLang="en-US"/>
            </a:p>
          </p:txBody>
        </p:sp>
        <p:sp>
          <p:nvSpPr>
            <p:cNvPr id="4121" name="Oval 25"/>
            <p:cNvSpPr>
              <a:spLocks noChangeArrowheads="1"/>
            </p:cNvSpPr>
            <p:nvPr/>
          </p:nvSpPr>
          <p:spPr bwMode="auto">
            <a:xfrm>
              <a:off x="5136" y="1408"/>
              <a:ext cx="80" cy="80"/>
            </a:xfrm>
            <a:prstGeom prst="ellipse">
              <a:avLst/>
            </a:prstGeom>
            <a:solidFill>
              <a:schemeClr val="accent2"/>
            </a:solidFill>
            <a:ln w="9525">
              <a:noFill/>
              <a:round/>
            </a:ln>
            <a:effectLst/>
          </p:spPr>
          <p:txBody>
            <a:bodyPr wrap="none" anchor="ctr"/>
            <a:lstStyle/>
            <a:p>
              <a:endParaRPr lang="zh-CN" altLang="en-US"/>
            </a:p>
          </p:txBody>
        </p:sp>
        <p:sp>
          <p:nvSpPr>
            <p:cNvPr id="4122" name="Oval 26"/>
            <p:cNvSpPr>
              <a:spLocks noChangeArrowheads="1"/>
            </p:cNvSpPr>
            <p:nvPr/>
          </p:nvSpPr>
          <p:spPr bwMode="auto">
            <a:xfrm>
              <a:off x="5248" y="1408"/>
              <a:ext cx="80" cy="80"/>
            </a:xfrm>
            <a:prstGeom prst="ellipse">
              <a:avLst/>
            </a:prstGeom>
            <a:solidFill>
              <a:schemeClr val="accent2"/>
            </a:solidFill>
            <a:ln w="9525">
              <a:noFill/>
              <a:round/>
            </a:ln>
            <a:effectLst/>
          </p:spPr>
          <p:txBody>
            <a:bodyPr wrap="none" anchor="ctr"/>
            <a:lstStyle/>
            <a:p>
              <a:endParaRPr lang="zh-CN" altLang="en-US"/>
            </a:p>
          </p:txBody>
        </p:sp>
        <p:sp>
          <p:nvSpPr>
            <p:cNvPr id="4123" name="Oval 27"/>
            <p:cNvSpPr>
              <a:spLocks noChangeArrowheads="1"/>
            </p:cNvSpPr>
            <p:nvPr/>
          </p:nvSpPr>
          <p:spPr bwMode="auto">
            <a:xfrm>
              <a:off x="5360" y="1408"/>
              <a:ext cx="80" cy="80"/>
            </a:xfrm>
            <a:prstGeom prst="ellipse">
              <a:avLst/>
            </a:prstGeom>
            <a:solidFill>
              <a:schemeClr val="accent1"/>
            </a:solidFill>
            <a:ln w="9525">
              <a:noFill/>
              <a:round/>
            </a:ln>
            <a:effectLst/>
          </p:spPr>
          <p:txBody>
            <a:bodyPr wrap="none" anchor="ctr"/>
            <a:lstStyle/>
            <a:p>
              <a:endParaRPr lang="zh-CN" altLang="en-US"/>
            </a:p>
          </p:txBody>
        </p:sp>
        <p:sp>
          <p:nvSpPr>
            <p:cNvPr id="4124" name="Oval 28"/>
            <p:cNvSpPr>
              <a:spLocks noChangeArrowheads="1"/>
            </p:cNvSpPr>
            <p:nvPr/>
          </p:nvSpPr>
          <p:spPr bwMode="auto">
            <a:xfrm>
              <a:off x="5472" y="1408"/>
              <a:ext cx="80" cy="80"/>
            </a:xfrm>
            <a:prstGeom prst="ellipse">
              <a:avLst/>
            </a:prstGeom>
            <a:solidFill>
              <a:schemeClr val="accent1"/>
            </a:solidFill>
            <a:ln w="9525">
              <a:noFill/>
              <a:round/>
            </a:ln>
            <a:effectLst/>
          </p:spPr>
          <p:txBody>
            <a:bodyPr wrap="none" anchor="ctr"/>
            <a:lstStyle/>
            <a:p>
              <a:endParaRPr lang="zh-CN" altLang="en-US"/>
            </a:p>
          </p:txBody>
        </p:sp>
        <p:sp>
          <p:nvSpPr>
            <p:cNvPr id="4125" name="Oval 29"/>
            <p:cNvSpPr>
              <a:spLocks noChangeArrowheads="1"/>
            </p:cNvSpPr>
            <p:nvPr/>
          </p:nvSpPr>
          <p:spPr bwMode="auto">
            <a:xfrm>
              <a:off x="5584" y="1408"/>
              <a:ext cx="80" cy="80"/>
            </a:xfrm>
            <a:prstGeom prst="ellipse">
              <a:avLst/>
            </a:prstGeom>
            <a:solidFill>
              <a:schemeClr val="folHlink"/>
            </a:solidFill>
            <a:ln w="9525">
              <a:noFill/>
              <a:round/>
            </a:ln>
            <a:effectLst/>
          </p:spPr>
          <p:txBody>
            <a:bodyPr wrap="none" anchor="ctr"/>
            <a:lstStyle/>
            <a:p>
              <a:endParaRPr lang="zh-CN" altLang="en-US"/>
            </a:p>
          </p:txBody>
        </p:sp>
        <p:sp>
          <p:nvSpPr>
            <p:cNvPr id="4126" name="Oval 30"/>
            <p:cNvSpPr>
              <a:spLocks noChangeArrowheads="1"/>
            </p:cNvSpPr>
            <p:nvPr/>
          </p:nvSpPr>
          <p:spPr bwMode="auto">
            <a:xfrm>
              <a:off x="5136" y="1520"/>
              <a:ext cx="80" cy="80"/>
            </a:xfrm>
            <a:prstGeom prst="ellipse">
              <a:avLst/>
            </a:prstGeom>
            <a:solidFill>
              <a:schemeClr val="accent2"/>
            </a:solidFill>
            <a:ln w="9525">
              <a:noFill/>
              <a:round/>
            </a:ln>
            <a:effectLst/>
          </p:spPr>
          <p:txBody>
            <a:bodyPr wrap="none" anchor="ctr"/>
            <a:lstStyle/>
            <a:p>
              <a:endParaRPr lang="zh-CN" altLang="en-US"/>
            </a:p>
          </p:txBody>
        </p:sp>
        <p:sp>
          <p:nvSpPr>
            <p:cNvPr id="4127" name="Oval 31"/>
            <p:cNvSpPr>
              <a:spLocks noChangeArrowheads="1"/>
            </p:cNvSpPr>
            <p:nvPr/>
          </p:nvSpPr>
          <p:spPr bwMode="auto">
            <a:xfrm>
              <a:off x="5248" y="1520"/>
              <a:ext cx="80" cy="80"/>
            </a:xfrm>
            <a:prstGeom prst="ellipse">
              <a:avLst/>
            </a:prstGeom>
            <a:solidFill>
              <a:schemeClr val="accent1"/>
            </a:solidFill>
            <a:ln w="9525">
              <a:noFill/>
              <a:round/>
            </a:ln>
            <a:effectLst/>
          </p:spPr>
          <p:txBody>
            <a:bodyPr wrap="none" anchor="ctr"/>
            <a:lstStyle/>
            <a:p>
              <a:endParaRPr lang="zh-CN" altLang="en-US"/>
            </a:p>
          </p:txBody>
        </p:sp>
        <p:sp>
          <p:nvSpPr>
            <p:cNvPr id="4128" name="Oval 32"/>
            <p:cNvSpPr>
              <a:spLocks noChangeArrowheads="1"/>
            </p:cNvSpPr>
            <p:nvPr/>
          </p:nvSpPr>
          <p:spPr bwMode="auto">
            <a:xfrm>
              <a:off x="5360" y="1520"/>
              <a:ext cx="80" cy="80"/>
            </a:xfrm>
            <a:prstGeom prst="ellipse">
              <a:avLst/>
            </a:prstGeom>
            <a:solidFill>
              <a:schemeClr val="accent1"/>
            </a:solidFill>
            <a:ln w="9525">
              <a:noFill/>
              <a:round/>
            </a:ln>
            <a:effectLst/>
          </p:spPr>
          <p:txBody>
            <a:bodyPr wrap="none" anchor="ctr"/>
            <a:lstStyle/>
            <a:p>
              <a:endParaRPr lang="zh-CN" altLang="en-US"/>
            </a:p>
          </p:txBody>
        </p:sp>
        <p:sp>
          <p:nvSpPr>
            <p:cNvPr id="4129" name="Oval 33"/>
            <p:cNvSpPr>
              <a:spLocks noChangeArrowheads="1"/>
            </p:cNvSpPr>
            <p:nvPr/>
          </p:nvSpPr>
          <p:spPr bwMode="auto">
            <a:xfrm>
              <a:off x="5472" y="1520"/>
              <a:ext cx="80" cy="80"/>
            </a:xfrm>
            <a:prstGeom prst="ellipse">
              <a:avLst/>
            </a:prstGeom>
            <a:solidFill>
              <a:schemeClr val="folHlink"/>
            </a:solidFill>
            <a:ln w="9525">
              <a:noFill/>
              <a:round/>
            </a:ln>
            <a:effectLst/>
          </p:spPr>
          <p:txBody>
            <a:bodyPr wrap="none" anchor="ctr"/>
            <a:lstStyle/>
            <a:p>
              <a:endParaRPr lang="zh-CN" altLang="en-US"/>
            </a:p>
          </p:txBody>
        </p:sp>
        <p:sp>
          <p:nvSpPr>
            <p:cNvPr id="4130" name="Oval 34"/>
            <p:cNvSpPr>
              <a:spLocks noChangeArrowheads="1"/>
            </p:cNvSpPr>
            <p:nvPr/>
          </p:nvSpPr>
          <p:spPr bwMode="auto">
            <a:xfrm>
              <a:off x="5136" y="1632"/>
              <a:ext cx="80" cy="80"/>
            </a:xfrm>
            <a:prstGeom prst="ellipse">
              <a:avLst/>
            </a:prstGeom>
            <a:solidFill>
              <a:schemeClr val="accent1"/>
            </a:solidFill>
            <a:ln w="9525">
              <a:noFill/>
              <a:round/>
            </a:ln>
            <a:effectLst/>
          </p:spPr>
          <p:txBody>
            <a:bodyPr wrap="none" anchor="ctr"/>
            <a:lstStyle/>
            <a:p>
              <a:endParaRPr lang="zh-CN" altLang="en-US"/>
            </a:p>
          </p:txBody>
        </p:sp>
        <p:sp>
          <p:nvSpPr>
            <p:cNvPr id="4131" name="Oval 35"/>
            <p:cNvSpPr>
              <a:spLocks noChangeArrowheads="1"/>
            </p:cNvSpPr>
            <p:nvPr/>
          </p:nvSpPr>
          <p:spPr bwMode="auto">
            <a:xfrm>
              <a:off x="5248" y="1632"/>
              <a:ext cx="80" cy="80"/>
            </a:xfrm>
            <a:prstGeom prst="ellipse">
              <a:avLst/>
            </a:prstGeom>
            <a:solidFill>
              <a:schemeClr val="accent1"/>
            </a:solidFill>
            <a:ln w="9525">
              <a:noFill/>
              <a:round/>
            </a:ln>
            <a:effectLst/>
          </p:spPr>
          <p:txBody>
            <a:bodyPr wrap="none" anchor="ctr"/>
            <a:lstStyle/>
            <a:p>
              <a:endParaRPr lang="zh-CN" altLang="en-US"/>
            </a:p>
          </p:txBody>
        </p:sp>
        <p:sp>
          <p:nvSpPr>
            <p:cNvPr id="4132" name="Oval 36"/>
            <p:cNvSpPr>
              <a:spLocks noChangeArrowheads="1"/>
            </p:cNvSpPr>
            <p:nvPr/>
          </p:nvSpPr>
          <p:spPr bwMode="auto">
            <a:xfrm>
              <a:off x="5360" y="1632"/>
              <a:ext cx="80" cy="80"/>
            </a:xfrm>
            <a:prstGeom prst="ellipse">
              <a:avLst/>
            </a:prstGeom>
            <a:solidFill>
              <a:schemeClr val="folHlink"/>
            </a:solidFill>
            <a:ln w="9525">
              <a:noFill/>
              <a:round/>
            </a:ln>
            <a:effectLst/>
          </p:spPr>
          <p:txBody>
            <a:bodyPr wrap="none" anchor="ctr"/>
            <a:lstStyle/>
            <a:p>
              <a:endParaRPr lang="zh-CN" altLang="en-US"/>
            </a:p>
          </p:txBody>
        </p:sp>
        <p:sp>
          <p:nvSpPr>
            <p:cNvPr id="4133" name="Oval 37"/>
            <p:cNvSpPr>
              <a:spLocks noChangeArrowheads="1"/>
            </p:cNvSpPr>
            <p:nvPr/>
          </p:nvSpPr>
          <p:spPr bwMode="auto">
            <a:xfrm>
              <a:off x="5472" y="1632"/>
              <a:ext cx="80" cy="80"/>
            </a:xfrm>
            <a:prstGeom prst="ellipse">
              <a:avLst/>
            </a:prstGeom>
            <a:solidFill>
              <a:schemeClr val="folHlink"/>
            </a:solidFill>
            <a:ln w="9525">
              <a:noFill/>
              <a:round/>
            </a:ln>
            <a:effectLst/>
          </p:spPr>
          <p:txBody>
            <a:bodyPr wrap="none" anchor="ctr"/>
            <a:lstStyle/>
            <a:p>
              <a:endParaRPr lang="zh-CN" altLang="en-US"/>
            </a:p>
          </p:txBody>
        </p:sp>
        <p:sp>
          <p:nvSpPr>
            <p:cNvPr id="4134" name="Oval 38"/>
            <p:cNvSpPr>
              <a:spLocks noChangeArrowheads="1"/>
            </p:cNvSpPr>
            <p:nvPr/>
          </p:nvSpPr>
          <p:spPr bwMode="auto">
            <a:xfrm>
              <a:off x="5248" y="1744"/>
              <a:ext cx="80" cy="80"/>
            </a:xfrm>
            <a:prstGeom prst="ellipse">
              <a:avLst/>
            </a:prstGeom>
            <a:solidFill>
              <a:schemeClr val="folHlink"/>
            </a:solidFill>
            <a:ln w="9525">
              <a:noFill/>
              <a:round/>
            </a:ln>
            <a:effectLst/>
          </p:spPr>
          <p:txBody>
            <a:bodyPr wrap="none" anchor="ctr"/>
            <a:lstStyle/>
            <a:p>
              <a:endParaRPr lang="zh-CN" altLang="en-US"/>
            </a:p>
          </p:txBody>
        </p:sp>
        <p:sp>
          <p:nvSpPr>
            <p:cNvPr id="4135" name="Oval 39"/>
            <p:cNvSpPr>
              <a:spLocks noChangeArrowheads="1"/>
            </p:cNvSpPr>
            <p:nvPr/>
          </p:nvSpPr>
          <p:spPr bwMode="auto">
            <a:xfrm>
              <a:off x="5472" y="1744"/>
              <a:ext cx="80" cy="80"/>
            </a:xfrm>
            <a:prstGeom prst="ellipse">
              <a:avLst/>
            </a:prstGeom>
            <a:solidFill>
              <a:schemeClr val="folHlink"/>
            </a:solidFill>
            <a:ln w="9525">
              <a:noFill/>
              <a:round/>
            </a:ln>
            <a:effec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rtl="0" eaLnBrk="1" fontAlgn="base" hangingPunct="1">
        <a:spcBef>
          <a:spcPct val="0"/>
        </a:spcBef>
        <a:spcAft>
          <a:spcPct val="0"/>
        </a:spcAft>
        <a:defRPr sz="4000" b="1">
          <a:solidFill>
            <a:schemeClr val="tx2"/>
          </a:solidFill>
          <a:latin typeface="+mj-lt"/>
          <a:ea typeface="+mj-ea"/>
          <a:cs typeface="+mj-cs"/>
        </a:defRPr>
      </a:lvl1pPr>
      <a:lvl2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000" b="1">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2800">
          <a:solidFill>
            <a:schemeClr val="tx1"/>
          </a:solidFill>
          <a:latin typeface="+mn-lt"/>
          <a:ea typeface="+mn-ea"/>
          <a:cs typeface="+mn-cs"/>
        </a:defRPr>
      </a:lvl1pPr>
      <a:lvl2pPr marL="692150" indent="-347980" algn="l" rtl="0" eaLnBrk="1" fontAlgn="base" hangingPunct="1">
        <a:spcBef>
          <a:spcPct val="20000"/>
        </a:spcBef>
        <a:spcAft>
          <a:spcPct val="0"/>
        </a:spcAft>
        <a:buClr>
          <a:schemeClr val="accent2"/>
        </a:buClr>
        <a:buSzPct val="70000"/>
        <a:buFont typeface="Wingdings" panose="05000000000000000000" pitchFamily="2" charset="2"/>
        <a:buChar char="Ø"/>
        <a:defRPr sz="2400">
          <a:solidFill>
            <a:schemeClr val="tx1"/>
          </a:solidFill>
          <a:latin typeface="+mn-lt"/>
          <a:ea typeface="+mn-ea"/>
        </a:defRPr>
      </a:lvl2pPr>
      <a:lvl3pPr marL="987425" indent="-294005" algn="l" rtl="0" eaLnBrk="1" fontAlgn="base" hangingPunct="1">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1" fontAlgn="base" hangingPunct="1">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eaLnBrk="1" fontAlgn="base" hangingPunct="1">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597A68-4C51-476D-950E-86248B6FD5C3}" type="datetime1">
              <a:rPr lang="zh-CN" altLang="en-US" smtClean="0"/>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mysql.com/download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emf"/><Relationship Id="rId1" Type="http://schemas.openxmlformats.org/officeDocument/2006/relationships/package" Target="../embeddings/Workbook1.xls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4050"/>
              <a:t>面向对象程序设计</a:t>
            </a:r>
            <a:r>
              <a:rPr lang="en-US" altLang="zh-CN" sz="4050"/>
              <a:t>(Java)</a:t>
            </a:r>
            <a:endParaRPr lang="zh-CN" altLang="en-US" dirty="0"/>
          </a:p>
        </p:txBody>
      </p:sp>
      <p:sp>
        <p:nvSpPr>
          <p:cNvPr id="3" name="副标题 2"/>
          <p:cNvSpPr>
            <a:spLocks noGrp="1"/>
          </p:cNvSpPr>
          <p:nvPr>
            <p:ph type="subTitle" idx="1"/>
          </p:nvPr>
        </p:nvSpPr>
        <p:spPr>
          <a:xfrm>
            <a:off x="1132205" y="3049905"/>
            <a:ext cx="8331200" cy="2993390"/>
          </a:xfrm>
        </p:spPr>
        <p:txBody>
          <a:bodyPr>
            <a:normAutofit/>
          </a:bodyPr>
          <a:lstStyle/>
          <a:p>
            <a:r>
              <a:rPr lang="zh-CN" altLang="en-US" dirty="0">
                <a:sym typeface="+mn-ea"/>
              </a:rPr>
              <a:t>计算机学院</a:t>
            </a:r>
            <a:endParaRPr lang="en-US" altLang="zh-CN" dirty="0"/>
          </a:p>
          <a:p>
            <a:r>
              <a:rPr lang="zh-CN" altLang="en-US" dirty="0">
                <a:sym typeface="+mn-ea"/>
              </a:rPr>
              <a:t>成都信息工程大学</a:t>
            </a:r>
            <a:endParaRPr lang="en-US" altLang="zh-CN" dirty="0"/>
          </a:p>
          <a:p>
            <a:endParaRPr lang="zh-CN" altLang="en-US" dirty="0"/>
          </a:p>
          <a:p>
            <a:r>
              <a:rPr lang="en-US" altLang="zh-CN" dirty="0">
                <a:sym typeface="+mn-ea"/>
              </a:rPr>
              <a:t>2025-2026(1)</a:t>
            </a:r>
            <a:endParaRPr lang="en-US" altLang="zh-CN" dirty="0">
              <a:sym typeface="+mn-ea"/>
            </a:endParaRPr>
          </a:p>
          <a:p>
            <a:r>
              <a:rPr lang="zh-CN" altLang="en-US" dirty="0">
                <a:sym typeface="+mn-ea"/>
              </a:rPr>
              <a:t>王铁军</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2650" y="692696"/>
            <a:ext cx="7886700" cy="5484267"/>
          </a:xfrm>
        </p:spPr>
        <p:txBody>
          <a:bodyPr/>
          <a:lstStyle/>
          <a:p>
            <a:r>
              <a:rPr lang="en-US" altLang="zh-CN">
                <a:latin typeface="Arial" panose="020B0604020202020204" pitchFamily="34" charset="0"/>
                <a:cs typeface="Arial" panose="020B0604020202020204" pitchFamily="34" charset="0"/>
              </a:rPr>
              <a:t>JDBC</a:t>
            </a:r>
            <a:r>
              <a:rPr lang="zh-CN" altLang="en-US">
                <a:latin typeface="Arial" panose="020B0604020202020204" pitchFamily="34" charset="0"/>
                <a:cs typeface="Arial" panose="020B0604020202020204" pitchFamily="34" charset="0"/>
              </a:rPr>
              <a:t>操作不同的数据库仅仅是连接方式上的差异而已，使用</a:t>
            </a:r>
            <a:r>
              <a:rPr lang="en-US" altLang="zh-CN">
                <a:latin typeface="Arial" panose="020B0604020202020204" pitchFamily="34" charset="0"/>
                <a:cs typeface="Arial" panose="020B0604020202020204" pitchFamily="34" charset="0"/>
              </a:rPr>
              <a:t>JDBC</a:t>
            </a:r>
            <a:r>
              <a:rPr lang="zh-CN" altLang="en-US">
                <a:latin typeface="Arial" panose="020B0604020202020204" pitchFamily="34" charset="0"/>
                <a:cs typeface="Arial" panose="020B0604020202020204" pitchFamily="34" charset="0"/>
              </a:rPr>
              <a:t>的应用程序一旦和数据库建立连接，就可以使用</a:t>
            </a:r>
            <a:r>
              <a:rPr lang="en-US" altLang="zh-CN">
                <a:latin typeface="Arial" panose="020B0604020202020204" pitchFamily="34" charset="0"/>
                <a:cs typeface="Arial" panose="020B0604020202020204" pitchFamily="34" charset="0"/>
              </a:rPr>
              <a:t>JDBC</a:t>
            </a:r>
            <a:r>
              <a:rPr lang="zh-CN" altLang="en-US">
                <a:latin typeface="Arial" panose="020B0604020202020204" pitchFamily="34" charset="0"/>
                <a:cs typeface="Arial" panose="020B0604020202020204" pitchFamily="34" charset="0"/>
              </a:rPr>
              <a:t>提供的</a:t>
            </a:r>
            <a:r>
              <a:rPr lang="en-US" altLang="zh-CN">
                <a:latin typeface="Arial" panose="020B0604020202020204" pitchFamily="34" charset="0"/>
                <a:cs typeface="Arial" panose="020B0604020202020204" pitchFamily="34" charset="0"/>
              </a:rPr>
              <a:t>API</a:t>
            </a:r>
            <a:r>
              <a:rPr lang="zh-CN" altLang="en-US">
                <a:latin typeface="Arial" panose="020B0604020202020204" pitchFamily="34" charset="0"/>
                <a:cs typeface="Arial" panose="020B0604020202020204" pitchFamily="34" charset="0"/>
              </a:rPr>
              <a:t>操作数据库。</a:t>
            </a:r>
            <a:endParaRPr lang="zh-CN" altLang="en-US">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9536" y="2461977"/>
            <a:ext cx="857282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标注: 线形 6"/>
          <p:cNvSpPr/>
          <p:nvPr/>
        </p:nvSpPr>
        <p:spPr>
          <a:xfrm>
            <a:off x="4283357" y="5157192"/>
            <a:ext cx="1800200" cy="514292"/>
          </a:xfrm>
          <a:prstGeom prst="borderCallout1">
            <a:avLst>
              <a:gd name="adj1" fmla="val -10138"/>
              <a:gd name="adj2" fmla="val 48469"/>
              <a:gd name="adj3" fmla="val -108973"/>
              <a:gd name="adj4" fmla="val 441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solidFill>
                  <a:srgbClr val="0000CC"/>
                </a:solidFill>
                <a:latin typeface="隶书" panose="02010509060101010101" pitchFamily="49" charset="-122"/>
                <a:ea typeface="隶书" panose="02010509060101010101" pitchFamily="49" charset="-122"/>
                <a:cs typeface="Arial" panose="020B0604020202020204" pitchFamily="34" charset="0"/>
              </a:rPr>
              <a:t>驱动程序</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zh-CN" altLang="en-US"/>
              <a:t>14.</a:t>
            </a:r>
            <a:r>
              <a:rPr lang="en-US" altLang="zh-CN"/>
              <a:t>4</a:t>
            </a:r>
            <a:r>
              <a:rPr lang="zh-CN" altLang="en-US"/>
              <a:t>   </a:t>
            </a:r>
            <a:r>
              <a:rPr lang="en-US" altLang="zh-CN" dirty="0"/>
              <a:t>JDBC</a:t>
            </a:r>
            <a:endParaRPr lang="zh-CN" altLang="en-US" dirty="0"/>
          </a:p>
        </p:txBody>
      </p:sp>
      <p:sp>
        <p:nvSpPr>
          <p:cNvPr id="3" name="内容占位符 2"/>
          <p:cNvSpPr>
            <a:spLocks noGrp="1"/>
          </p:cNvSpPr>
          <p:nvPr>
            <p:ph idx="1"/>
          </p:nvPr>
        </p:nvSpPr>
        <p:spPr/>
        <p:txBody>
          <a:bodyPr/>
          <a:lstStyle/>
          <a:p>
            <a:pPr>
              <a:spcBef>
                <a:spcPct val="50000"/>
              </a:spcBef>
            </a:pPr>
            <a:r>
              <a:rPr lang="zh-CN" altLang="en-US" dirty="0">
                <a:latin typeface="+mj-lt"/>
              </a:rPr>
              <a:t>简单地说，</a:t>
            </a:r>
            <a:r>
              <a:rPr lang="en-US" altLang="zh-CN" b="1" dirty="0">
                <a:solidFill>
                  <a:srgbClr val="0000CC"/>
                </a:solidFill>
                <a:latin typeface="+mj-lt"/>
              </a:rPr>
              <a:t>JDBC</a:t>
            </a:r>
            <a:r>
              <a:rPr lang="zh-CN" altLang="en-US" dirty="0">
                <a:latin typeface="+mj-lt"/>
              </a:rPr>
              <a:t>能完成3件事：</a:t>
            </a:r>
            <a:endParaRPr lang="zh-CN" altLang="en-US" dirty="0">
              <a:latin typeface="+mj-lt"/>
            </a:endParaRPr>
          </a:p>
          <a:p>
            <a:pPr marL="801370" lvl="1" indent="-457200">
              <a:buFont typeface="+mj-lt"/>
              <a:buAutoNum type="arabicPeriod"/>
            </a:pPr>
            <a:r>
              <a:rPr lang="zh-CN" altLang="en-US" dirty="0">
                <a:latin typeface="+mj-lt"/>
              </a:rPr>
              <a:t> 与一个数据库建立连接。</a:t>
            </a:r>
            <a:endParaRPr lang="zh-CN" altLang="en-US" dirty="0">
              <a:latin typeface="+mj-lt"/>
            </a:endParaRPr>
          </a:p>
          <a:p>
            <a:pPr marL="801370" lvl="1" indent="-457200">
              <a:buFont typeface="+mj-lt"/>
              <a:buAutoNum type="arabicPeriod"/>
            </a:pPr>
            <a:r>
              <a:rPr lang="zh-CN" altLang="en-US" dirty="0">
                <a:latin typeface="+mj-lt"/>
              </a:rPr>
              <a:t> 向数据库发送</a:t>
            </a:r>
            <a:r>
              <a:rPr lang="en-US" altLang="zh-CN" dirty="0">
                <a:latin typeface="+mj-lt"/>
              </a:rPr>
              <a:t>SQL</a:t>
            </a:r>
            <a:r>
              <a:rPr lang="zh-CN" altLang="en-US" dirty="0">
                <a:latin typeface="+mj-lt"/>
              </a:rPr>
              <a:t>语句。</a:t>
            </a:r>
            <a:endParaRPr lang="zh-CN" altLang="en-US" dirty="0">
              <a:latin typeface="+mj-lt"/>
            </a:endParaRPr>
          </a:p>
          <a:p>
            <a:pPr marL="801370" lvl="1" indent="-457200">
              <a:buFont typeface="+mj-lt"/>
              <a:buAutoNum type="arabicPeriod"/>
            </a:pPr>
            <a:r>
              <a:rPr lang="zh-CN" altLang="en-US" dirty="0">
                <a:latin typeface="+mj-lt"/>
              </a:rPr>
              <a:t> 处理数据库返回的结果。</a:t>
            </a: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fld>
            <a:endParaRPr lang="zh-CN" altLang="en-US">
              <a:latin typeface="+mj-lt"/>
            </a:endParaRPr>
          </a:p>
        </p:txBody>
      </p:sp>
      <p:pic>
        <p:nvPicPr>
          <p:cNvPr id="2051" name="Picture 3"/>
          <p:cNvPicPr>
            <a:picLocks noChangeAspect="1" noChangeArrowheads="1"/>
          </p:cNvPicPr>
          <p:nvPr/>
        </p:nvPicPr>
        <p:blipFill>
          <a:blip r:embed="rId1"/>
          <a:srcRect/>
          <a:stretch>
            <a:fillRect/>
          </a:stretch>
        </p:blipFill>
        <p:spPr bwMode="auto">
          <a:xfrm>
            <a:off x="2738414" y="3857628"/>
            <a:ext cx="6705600" cy="2209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14.5  </a:t>
            </a:r>
            <a:r>
              <a:rPr lang="zh-CN" altLang="zh-CN"/>
              <a:t>连接</a:t>
            </a:r>
            <a:r>
              <a:rPr lang="en-US" altLang="zh-CN"/>
              <a:t>MySQL</a:t>
            </a:r>
            <a:r>
              <a:rPr lang="zh-CN" altLang="zh-CN"/>
              <a:t>数据库</a:t>
            </a:r>
            <a:endParaRPr lang="zh-CN" altLang="en-US" dirty="0"/>
          </a:p>
        </p:txBody>
      </p:sp>
      <p:sp>
        <p:nvSpPr>
          <p:cNvPr id="3" name="内容占位符 2"/>
          <p:cNvSpPr>
            <a:spLocks noGrp="1"/>
          </p:cNvSpPr>
          <p:nvPr>
            <p:ph idx="1"/>
          </p:nvPr>
        </p:nvSpPr>
        <p:spPr>
          <a:xfrm>
            <a:off x="1981200" y="1628775"/>
            <a:ext cx="8472518" cy="4502150"/>
          </a:xfrm>
        </p:spPr>
        <p:txBody>
          <a:bodyPr/>
          <a:lstStyle/>
          <a:p>
            <a:r>
              <a:rPr lang="zh-CN" altLang="en-US" b="1"/>
              <a:t>加载</a:t>
            </a:r>
            <a:r>
              <a:rPr lang="en-US" altLang="zh-CN" b="1"/>
              <a:t>Java</a:t>
            </a:r>
            <a:r>
              <a:rPr lang="zh-CN" altLang="en-US" b="1" dirty="0"/>
              <a:t>数据库驱动程序。</a:t>
            </a:r>
            <a:endParaRPr lang="en-US" altLang="zh-CN" b="1" dirty="0"/>
          </a:p>
          <a:p>
            <a:endParaRPr lang="en-US" altLang="zh-CN" dirty="0"/>
          </a:p>
          <a:p>
            <a:endParaRPr lang="en-US" altLang="zh-CN" dirty="0"/>
          </a:p>
          <a:p>
            <a:endParaRPr lang="en-US" altLang="zh-CN" dirty="0"/>
          </a:p>
          <a:p>
            <a:endParaRPr lang="en-US" altLang="zh-CN" dirty="0"/>
          </a:p>
          <a:p>
            <a:endParaRPr lang="en-US" altLang="zh-CN" sz="2400" dirty="0"/>
          </a:p>
          <a:p>
            <a:pPr>
              <a:spcBef>
                <a:spcPts val="0"/>
              </a:spcBef>
            </a:pPr>
            <a:r>
              <a:rPr lang="zh-CN" altLang="en-US" sz="2400" dirty="0"/>
              <a:t>不同的数据库厂商或者同一厂商的不同数据库版本都会提供不同</a:t>
            </a:r>
            <a:r>
              <a:rPr lang="zh-CN" altLang="en-US" sz="2400"/>
              <a:t>的驱动；</a:t>
            </a:r>
            <a:endParaRPr lang="en-US" altLang="zh-CN" sz="2400"/>
          </a:p>
          <a:p>
            <a:pPr>
              <a:spcBef>
                <a:spcPts val="0"/>
              </a:spcBef>
            </a:pPr>
            <a:r>
              <a:rPr lang="zh-CN" altLang="en-US" sz="2400"/>
              <a:t>任何</a:t>
            </a:r>
            <a:r>
              <a:rPr lang="zh-CN" altLang="en-US" sz="2400" dirty="0"/>
              <a:t>应用程序都是通过这个驱动来操作特定厂商、特定版本的数据库的。</a:t>
            </a:r>
            <a:endParaRPr lang="zh-CN" altLang="en-US" sz="2400" dirty="0"/>
          </a:p>
          <a:p>
            <a:pPr>
              <a:spcBef>
                <a:spcPts val="0"/>
              </a:spcBef>
            </a:pPr>
            <a:r>
              <a:rPr lang="zh-CN" altLang="en-US" sz="2400" b="1" dirty="0">
                <a:solidFill>
                  <a:srgbClr val="0000CC"/>
                </a:solidFill>
              </a:rPr>
              <a:t>使用</a:t>
            </a:r>
            <a:r>
              <a:rPr lang="en-US" altLang="zh-CN" sz="2400" b="1" dirty="0">
                <a:solidFill>
                  <a:srgbClr val="0000CC"/>
                </a:solidFill>
              </a:rPr>
              <a:t>JDBC</a:t>
            </a:r>
            <a:r>
              <a:rPr lang="zh-CN" altLang="en-US" sz="2400" b="1" dirty="0">
                <a:solidFill>
                  <a:srgbClr val="0000CC"/>
                </a:solidFill>
              </a:rPr>
              <a:t>的第一步就是要</a:t>
            </a:r>
            <a:r>
              <a:rPr lang="zh-CN" altLang="en-US" sz="2400" b="1" dirty="0">
                <a:solidFill>
                  <a:srgbClr val="C00000"/>
                </a:solidFill>
              </a:rPr>
              <a:t>注册</a:t>
            </a:r>
            <a:r>
              <a:rPr lang="en-US" altLang="zh-CN" sz="2400" b="1" dirty="0">
                <a:solidFill>
                  <a:srgbClr val="C00000"/>
                </a:solidFill>
              </a:rPr>
              <a:t>(</a:t>
            </a:r>
            <a:r>
              <a:rPr lang="zh-CN" altLang="en-US" sz="2400" b="1" dirty="0">
                <a:solidFill>
                  <a:srgbClr val="C00000"/>
                </a:solidFill>
              </a:rPr>
              <a:t>加载</a:t>
            </a:r>
            <a:r>
              <a:rPr lang="en-US" altLang="zh-CN" sz="2400" b="1" dirty="0">
                <a:solidFill>
                  <a:srgbClr val="C00000"/>
                </a:solidFill>
              </a:rPr>
              <a:t>)</a:t>
            </a:r>
            <a:r>
              <a:rPr lang="zh-CN" altLang="en-US" sz="2400" b="1" dirty="0">
                <a:solidFill>
                  <a:srgbClr val="C00000"/>
                </a:solidFill>
              </a:rPr>
              <a:t>这个驱动</a:t>
            </a:r>
            <a:r>
              <a:rPr lang="zh-CN" altLang="en-US" sz="2400" dirty="0"/>
              <a:t>。 </a:t>
            </a:r>
            <a:endParaRPr lang="zh-CN" altLang="en-US" sz="2400"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22530" name="Picture 2"/>
          <p:cNvPicPr>
            <a:picLocks noChangeAspect="1" noChangeArrowheads="1"/>
          </p:cNvPicPr>
          <p:nvPr/>
        </p:nvPicPr>
        <p:blipFill>
          <a:blip r:embed="rId1"/>
          <a:srcRect/>
          <a:stretch>
            <a:fillRect/>
          </a:stretch>
        </p:blipFill>
        <p:spPr bwMode="auto">
          <a:xfrm>
            <a:off x="2452662" y="2214554"/>
            <a:ext cx="6566904" cy="2071702"/>
          </a:xfrm>
          <a:prstGeom prst="rect">
            <a:avLst/>
          </a:prstGeom>
          <a:noFill/>
          <a:ln w="9525">
            <a:noFill/>
            <a:miter lim="800000"/>
            <a:headEnd/>
            <a:tailEnd/>
          </a:ln>
          <a:effectLst/>
        </p:spPr>
      </p:pic>
      <p:sp>
        <p:nvSpPr>
          <p:cNvPr id="6" name="椭圆 5"/>
          <p:cNvSpPr/>
          <p:nvPr/>
        </p:nvSpPr>
        <p:spPr>
          <a:xfrm>
            <a:off x="4810116" y="3071810"/>
            <a:ext cx="2428892" cy="107157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a:t>14.5  </a:t>
            </a:r>
            <a:r>
              <a:rPr lang="zh-CN" altLang="zh-CN" sz="3600"/>
              <a:t>连接</a:t>
            </a:r>
            <a:r>
              <a:rPr lang="en-US" altLang="zh-CN" sz="3600"/>
              <a:t>MySQL</a:t>
            </a:r>
            <a:r>
              <a:rPr lang="zh-CN" altLang="zh-CN" sz="3600"/>
              <a:t>数据库</a:t>
            </a:r>
            <a:endParaRPr lang="zh-CN" altLang="en-US" dirty="0"/>
          </a:p>
        </p:txBody>
      </p:sp>
      <p:sp>
        <p:nvSpPr>
          <p:cNvPr id="3" name="内容占位符 2"/>
          <p:cNvSpPr>
            <a:spLocks noGrp="1"/>
          </p:cNvSpPr>
          <p:nvPr>
            <p:ph idx="1"/>
          </p:nvPr>
        </p:nvSpPr>
        <p:spPr/>
        <p:txBody>
          <a:bodyPr/>
          <a:lstStyle/>
          <a:p>
            <a:r>
              <a:rPr lang="zh-CN" altLang="en-US" b="1" dirty="0"/>
              <a:t>下载</a:t>
            </a:r>
            <a:r>
              <a:rPr lang="en-US" altLang="zh-CN" b="1" dirty="0"/>
              <a:t>JDBC-MySQL</a:t>
            </a:r>
            <a:r>
              <a:rPr lang="zh-CN" altLang="en-US" b="1" dirty="0">
                <a:solidFill>
                  <a:srgbClr val="C00000"/>
                </a:solidFill>
                <a:latin typeface="隶书" panose="02010509060101010101" pitchFamily="49" charset="-122"/>
                <a:ea typeface="隶书" panose="02010509060101010101" pitchFamily="49" charset="-122"/>
              </a:rPr>
              <a:t>数据库连接器</a:t>
            </a:r>
            <a:r>
              <a:rPr lang="en-US" altLang="zh-CN" b="1" dirty="0"/>
              <a:t>(</a:t>
            </a:r>
            <a:r>
              <a:rPr lang="zh-CN" altLang="en-US" b="1" dirty="0">
                <a:solidFill>
                  <a:srgbClr val="C00000"/>
                </a:solidFill>
                <a:latin typeface="隶书" panose="02010509060101010101" pitchFamily="49" charset="-122"/>
                <a:ea typeface="隶书" panose="02010509060101010101" pitchFamily="49" charset="-122"/>
              </a:rPr>
              <a:t>驱动程序</a:t>
            </a:r>
            <a:r>
              <a:rPr lang="en-US" altLang="zh-CN" b="1" dirty="0"/>
              <a:t>)</a:t>
            </a:r>
            <a:endParaRPr lang="zh-CN" altLang="en-US" b="1" dirty="0"/>
          </a:p>
          <a:p>
            <a:pPr lvl="1">
              <a:buNone/>
            </a:pPr>
            <a:endParaRPr lang="en-US" altLang="zh-CN" dirty="0">
              <a:latin typeface="Tahoma" panose="020B0604030504040204" pitchFamily="34" charset="0"/>
              <a:ea typeface="Tahoma" panose="020B0604030504040204" pitchFamily="34" charset="0"/>
              <a:cs typeface="Tahoma" panose="020B0604030504040204" pitchFamily="34" charset="0"/>
            </a:endParaRPr>
          </a:p>
          <a:p>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矩形 5"/>
          <p:cNvSpPr/>
          <p:nvPr/>
        </p:nvSpPr>
        <p:spPr>
          <a:xfrm>
            <a:off x="2162464" y="2329735"/>
            <a:ext cx="7197120" cy="368300"/>
          </a:xfrm>
          <a:prstGeom prst="rect">
            <a:avLst/>
          </a:prstGeom>
        </p:spPr>
        <p:txBody>
          <a:bodyPr wrap="square">
            <a:spAutoFit/>
          </a:bodyPr>
          <a:lstStyle/>
          <a:p>
            <a:pPr marL="285750" indent="-285750">
              <a:buFont typeface="Arial" panose="020B0604020202020204" pitchFamily="34" charset="0"/>
              <a:buChar char="•"/>
            </a:pPr>
            <a:r>
              <a:rPr lang="en-US" altLang="zh-CN" kern="100">
                <a:latin typeface="Times New Roman" panose="02020603050405020304" pitchFamily="18" charset="0"/>
                <a:ea typeface="宋体" panose="02010600030101010101" pitchFamily="2" charset="-122"/>
                <a:cs typeface="Times New Roman" panose="02020603050405020304" pitchFamily="18" charset="0"/>
              </a:rPr>
              <a:t>MySQL</a:t>
            </a:r>
            <a:r>
              <a:rPr lang="zh-CN" altLang="zh-CN" kern="100">
                <a:latin typeface="Times New Roman" panose="02020603050405020304" pitchFamily="18" charset="0"/>
                <a:ea typeface="宋体" panose="02010600030101010101" pitchFamily="2" charset="-122"/>
                <a:cs typeface="Times New Roman" panose="02020603050405020304" pitchFamily="18" charset="0"/>
              </a:rPr>
              <a:t>官网下载地址</a:t>
            </a:r>
            <a:r>
              <a:rPr lang="zh-CN" altLang="en-US" kern="100">
                <a:latin typeface="Times New Roman" panose="02020603050405020304" pitchFamily="18" charset="0"/>
                <a:ea typeface="宋体" panose="02010600030101010101" pitchFamily="2" charset="-122"/>
                <a:cs typeface="Times New Roman" panose="02020603050405020304" pitchFamily="18" charset="0"/>
              </a:rPr>
              <a:t>：</a:t>
            </a:r>
            <a:r>
              <a:rPr lang="en-US" altLang="zh-CN" u="sng">
                <a:solidFill>
                  <a:srgbClr val="0563C1"/>
                </a:solidFill>
                <a:latin typeface="Times New Roman" panose="02020603050405020304" pitchFamily="18" charset="0"/>
                <a:ea typeface="宋体" panose="02010600030101010101" pitchFamily="2" charset="-122"/>
                <a:cs typeface="Times New Roman" panose="02020603050405020304" pitchFamily="18" charset="0"/>
                <a:hlinkClick r:id="rId1"/>
              </a:rPr>
              <a:t>https://dev.mysql.com/downloads/</a:t>
            </a:r>
            <a:endParaRPr lang="en-US" altLang="zh-CN" kern="1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2162464" y="2864187"/>
            <a:ext cx="7835327" cy="1014730"/>
          </a:xfrm>
          <a:prstGeom prst="rect">
            <a:avLst/>
          </a:prstGeom>
        </p:spPr>
        <p:txBody>
          <a:bodyPr wrap="square">
            <a:spAutoFit/>
          </a:bodyPr>
          <a:lstStyle/>
          <a:p>
            <a:pPr marL="342900" indent="-342900">
              <a:buFont typeface="Arial" panose="020B0604020202020204" pitchFamily="34" charset="0"/>
              <a:buChar char="•"/>
            </a:pPr>
            <a:r>
              <a:rPr lang="zh-CN" altLang="en-US" sz="2000" dirty="0"/>
              <a:t>选择</a:t>
            </a:r>
            <a:r>
              <a:rPr lang="en-US" altLang="zh-CN" sz="2000" dirty="0"/>
              <a:t>Platform Independent (Architecture Independent), ZIP</a:t>
            </a:r>
            <a:r>
              <a:rPr lang="zh-CN" altLang="en-US" sz="2000" dirty="0"/>
              <a:t>格式，单击</a:t>
            </a:r>
            <a:r>
              <a:rPr lang="en-US" altLang="zh-CN" sz="2000" dirty="0"/>
              <a:t>download</a:t>
            </a:r>
            <a:r>
              <a:rPr lang="zh-CN" altLang="en-US" sz="2000" dirty="0"/>
              <a:t>下载按钮即可。</a:t>
            </a:r>
            <a:r>
              <a:rPr lang="zh-CN" altLang="zh-CN" sz="2000" dirty="0"/>
              <a:t>本教材下载的是</a:t>
            </a:r>
            <a:r>
              <a:rPr lang="en-US" altLang="zh-CN" sz="2000" dirty="0"/>
              <a:t>mysql-connector-java-8.0.15.zip</a:t>
            </a:r>
            <a:r>
              <a:rPr lang="zh-CN" altLang="en-US" sz="2000" dirty="0"/>
              <a:t>。</a:t>
            </a:r>
            <a:endParaRPr lang="zh-CN" altLang="en-US" sz="2000" dirty="0"/>
          </a:p>
        </p:txBody>
      </p:sp>
      <p:sp>
        <p:nvSpPr>
          <p:cNvPr id="10" name="矩形 9"/>
          <p:cNvSpPr/>
          <p:nvPr/>
        </p:nvSpPr>
        <p:spPr>
          <a:xfrm>
            <a:off x="2083683" y="4138691"/>
            <a:ext cx="7992888" cy="829945"/>
          </a:xfrm>
          <a:prstGeom prst="rect">
            <a:avLst/>
          </a:prstGeom>
        </p:spPr>
        <p:txBody>
          <a:bodyPr wrap="square">
            <a:spAutoFit/>
          </a:bodyPr>
          <a:lstStyle/>
          <a:p>
            <a:pPr marL="342900" indent="-342900">
              <a:buFont typeface="Arial" panose="020B0604020202020204" pitchFamily="34" charset="0"/>
              <a:buChar char="•"/>
            </a:pPr>
            <a:r>
              <a:rPr lang="zh-CN" altLang="en-US" sz="2400" dirty="0"/>
              <a:t>解压目录下的</a:t>
            </a:r>
            <a:r>
              <a:rPr lang="en-US" altLang="zh-CN" sz="2400" b="1" dirty="0">
                <a:solidFill>
                  <a:srgbClr val="0000CC"/>
                </a:solidFill>
              </a:rPr>
              <a:t>mysql-connector-java-8.0.15.jar</a:t>
            </a:r>
            <a:r>
              <a:rPr lang="zh-CN" altLang="en-US" sz="2400" dirty="0"/>
              <a:t>文件就是连接</a:t>
            </a:r>
            <a:r>
              <a:rPr lang="en-US" altLang="zh-CN" sz="2400" dirty="0"/>
              <a:t>MySQL</a:t>
            </a:r>
            <a:r>
              <a:rPr lang="zh-CN" altLang="en-US" sz="2400" dirty="0"/>
              <a:t>数据库的</a:t>
            </a:r>
            <a:r>
              <a:rPr lang="en-US" altLang="zh-CN" sz="2400" dirty="0">
                <a:solidFill>
                  <a:srgbClr val="C00000"/>
                </a:solidFill>
                <a:latin typeface="华文新魏" panose="02010800040101010101" pitchFamily="2" charset="-122"/>
                <a:ea typeface="华文新魏" panose="02010800040101010101" pitchFamily="2" charset="-122"/>
              </a:rPr>
              <a:t>JDBC-MySQL</a:t>
            </a:r>
            <a:r>
              <a:rPr lang="zh-CN" altLang="en-US" sz="2400" b="1" dirty="0">
                <a:solidFill>
                  <a:srgbClr val="C00000"/>
                </a:solidFill>
                <a:latin typeface="华文新魏" panose="02010800040101010101" pitchFamily="2" charset="-122"/>
                <a:ea typeface="华文新魏" panose="02010800040101010101" pitchFamily="2" charset="-122"/>
              </a:rPr>
              <a:t>数据库连接器</a:t>
            </a:r>
            <a:r>
              <a:rPr lang="zh-CN" altLang="en-US" sz="2400" dirty="0"/>
              <a:t>。</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编程环境</a:t>
            </a:r>
            <a:endParaRPr lang="zh-CN" altLang="en-US">
              <a:solidFill>
                <a:schemeClr val="tx1"/>
              </a:solidFill>
            </a:endParaRPr>
          </a:p>
        </p:txBody>
      </p:sp>
      <p:sp>
        <p:nvSpPr>
          <p:cNvPr id="3" name="内容占位符 2"/>
          <p:cNvSpPr>
            <a:spLocks noGrp="1"/>
          </p:cNvSpPr>
          <p:nvPr>
            <p:ph idx="1"/>
          </p:nvPr>
        </p:nvSpPr>
        <p:spPr/>
        <p:txBody>
          <a:bodyPr/>
          <a:lstStyle/>
          <a:p>
            <a:r>
              <a:rPr lang="zh-CN" altLang="en-US" b="1" dirty="0"/>
              <a:t>课件示例的编程环境：</a:t>
            </a:r>
            <a:endParaRPr lang="en-US" altLang="zh-CN" b="1" dirty="0"/>
          </a:p>
          <a:p>
            <a:pPr marL="863600" lvl="1" indent="-514350">
              <a:buFont typeface="+mj-lt"/>
              <a:buAutoNum type="arabicPeriod"/>
            </a:pPr>
            <a:r>
              <a:rPr lang="en-US" altLang="zh-CN" b="1" dirty="0"/>
              <a:t>MySQL</a:t>
            </a:r>
            <a:endParaRPr lang="en-US" altLang="zh-CN" b="1" dirty="0"/>
          </a:p>
          <a:p>
            <a:pPr marL="863600" lvl="1" indent="-514350">
              <a:buFont typeface="+mj-lt"/>
              <a:buAutoNum type="arabicPeriod"/>
            </a:pPr>
            <a:r>
              <a:rPr lang="en-US" altLang="zh-CN" b="1" dirty="0"/>
              <a:t>JDBC Driver For MYSQL</a:t>
            </a:r>
            <a:endParaRPr lang="en-US" altLang="zh-CN" b="1" dirty="0"/>
          </a:p>
          <a:p>
            <a:pPr marL="863600" lvl="1" indent="-514350">
              <a:buFont typeface="+mj-lt"/>
              <a:buAutoNum type="arabicPeriod"/>
            </a:pPr>
            <a:r>
              <a:rPr lang="en-US" altLang="zh-CN" dirty="0"/>
              <a:t>Eclipse</a:t>
            </a:r>
            <a:r>
              <a:rPr lang="zh-CN" altLang="en-US" dirty="0"/>
              <a:t>、</a:t>
            </a:r>
            <a:r>
              <a:rPr lang="en-US" altLang="zh-CN" dirty="0"/>
              <a:t>JDK12</a:t>
            </a:r>
            <a:endParaRPr lang="en-US" altLang="zh-CN" dirty="0"/>
          </a:p>
          <a:p>
            <a:pPr marL="863600" lvl="1" indent="-514350">
              <a:buFont typeface="+mj-lt"/>
              <a:buAutoNum type="arabicPeriod"/>
            </a:pPr>
            <a:endParaRPr lang="en-US" altLang="zh-CN" dirty="0"/>
          </a:p>
          <a:p>
            <a:pPr marL="514350" indent="-514350"/>
            <a:r>
              <a:rPr lang="zh-CN" altLang="en-US" sz="2400" dirty="0"/>
              <a:t>在使用</a:t>
            </a:r>
            <a:r>
              <a:rPr lang="en-US" altLang="zh-CN" sz="2400" dirty="0"/>
              <a:t>JDBC</a:t>
            </a:r>
            <a:r>
              <a:rPr lang="zh-CN" altLang="en-US" sz="2400" dirty="0"/>
              <a:t>程序连接</a:t>
            </a:r>
            <a:r>
              <a:rPr lang="en-US" altLang="zh-CN" sz="2400" dirty="0"/>
              <a:t>MySQL</a:t>
            </a:r>
            <a:r>
              <a:rPr lang="zh-CN" altLang="en-US" sz="2400" dirty="0"/>
              <a:t>数据库时，需要一个驱动程序来提供连接支持，</a:t>
            </a:r>
            <a:r>
              <a:rPr lang="en-US" altLang="zh-CN" sz="2400" dirty="0"/>
              <a:t>JDBC</a:t>
            </a:r>
            <a:r>
              <a:rPr lang="zh-CN" altLang="en-US" sz="2400" dirty="0"/>
              <a:t>访问</a:t>
            </a:r>
            <a:r>
              <a:rPr lang="en-US" altLang="zh-CN" sz="2400" dirty="0"/>
              <a:t>MySQL</a:t>
            </a:r>
            <a:r>
              <a:rPr lang="zh-CN" altLang="en-US" sz="2400" dirty="0"/>
              <a:t>的驱动程序：</a:t>
            </a:r>
            <a:endParaRPr lang="en-US" altLang="zh-CN" sz="2400" dirty="0"/>
          </a:p>
          <a:p>
            <a:pPr algn="ctr">
              <a:buNone/>
            </a:pPr>
            <a:r>
              <a:rPr lang="en-US" altLang="zh-CN" b="1" dirty="0">
                <a:solidFill>
                  <a:srgbClr val="C00000"/>
                </a:solidFill>
              </a:rPr>
              <a:t>JDBC Driver For </a:t>
            </a:r>
            <a:r>
              <a:rPr lang="en-US" altLang="zh-CN" b="1" dirty="0">
                <a:solidFill>
                  <a:srgbClr val="0000CC"/>
                </a:solidFill>
              </a:rPr>
              <a:t>MYSQL</a:t>
            </a:r>
            <a:endParaRPr lang="en-US" altLang="zh-CN" b="1" dirty="0">
              <a:solidFill>
                <a:srgbClr val="0000CC"/>
              </a:solidFill>
            </a:endParaRPr>
          </a:p>
          <a:p>
            <a:pPr algn="ctr">
              <a:buNone/>
            </a:pPr>
            <a:endParaRPr lang="en-US" altLang="zh-CN" b="1" dirty="0">
              <a:solidFill>
                <a:srgbClr val="C00000"/>
              </a:solidFill>
            </a:endParaRPr>
          </a:p>
          <a:p>
            <a:pPr marL="863600" lvl="1" indent="-514350">
              <a:buFont typeface="+mj-lt"/>
              <a:buAutoNum type="arabicPeriod"/>
            </a:pPr>
            <a:endParaRPr lang="en-US" altLang="zh-CN" dirty="0"/>
          </a:p>
          <a:p>
            <a:endParaRPr lang="en-US" altLang="zh-CN" b="1"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1"/>
                </a:solidFill>
              </a:rPr>
              <a:t>编程环境</a:t>
            </a:r>
            <a:endParaRPr lang="zh-CN" altLang="en-US" dirty="0">
              <a:solidFill>
                <a:schemeClr val="tx1"/>
              </a:solidFill>
            </a:endParaRPr>
          </a:p>
        </p:txBody>
      </p:sp>
      <p:sp>
        <p:nvSpPr>
          <p:cNvPr id="3" name="内容占位符 2"/>
          <p:cNvSpPr>
            <a:spLocks noGrp="1"/>
          </p:cNvSpPr>
          <p:nvPr>
            <p:ph idx="1"/>
          </p:nvPr>
        </p:nvSpPr>
        <p:spPr>
          <a:xfrm>
            <a:off x="1842356" y="1581944"/>
            <a:ext cx="8507288" cy="4502150"/>
          </a:xfrm>
        </p:spPr>
        <p:txBody>
          <a:bodyPr/>
          <a:lstStyle/>
          <a:p>
            <a:pPr marL="342900" lvl="2" indent="-342900">
              <a:buClr>
                <a:schemeClr val="tx2"/>
              </a:buClr>
            </a:pPr>
            <a:r>
              <a:rPr lang="zh-CN" altLang="en-US" sz="2400" b="1" dirty="0"/>
              <a:t>编程环境准备：</a:t>
            </a:r>
            <a:endParaRPr lang="en-US" altLang="zh-CN" sz="2400" dirty="0"/>
          </a:p>
          <a:p>
            <a:pPr marL="808355" lvl="3" indent="-514350">
              <a:buFont typeface="+mj-lt"/>
              <a:buAutoNum type="arabicPeriod"/>
            </a:pPr>
            <a:r>
              <a:rPr lang="zh-CN" altLang="en-US" sz="2100" dirty="0"/>
              <a:t>安装</a:t>
            </a:r>
            <a:r>
              <a:rPr lang="en-US" altLang="zh-CN" sz="2100" b="1" dirty="0">
                <a:solidFill>
                  <a:srgbClr val="0000CC"/>
                </a:solidFill>
              </a:rPr>
              <a:t>My</a:t>
            </a:r>
            <a:r>
              <a:rPr lang="en-US" altLang="en-US" sz="2100" b="1" dirty="0">
                <a:solidFill>
                  <a:srgbClr val="0000CC"/>
                </a:solidFill>
              </a:rPr>
              <a:t>SQL</a:t>
            </a:r>
            <a:r>
              <a:rPr lang="zh-CN" altLang="en-US" sz="2100" dirty="0"/>
              <a:t>数据库，对</a:t>
            </a:r>
            <a:r>
              <a:rPr lang="en-US" altLang="zh-CN" sz="2100" dirty="0"/>
              <a:t>My</a:t>
            </a:r>
            <a:r>
              <a:rPr lang="en-US" altLang="en-US" sz="2100" dirty="0"/>
              <a:t>SQL Server</a:t>
            </a:r>
            <a:r>
              <a:rPr lang="zh-CN" altLang="en-US" sz="2100" dirty="0"/>
              <a:t>的登录方式、端口等进行配置。</a:t>
            </a:r>
            <a:endParaRPr lang="en-US" altLang="zh-CN" sz="2100" dirty="0"/>
          </a:p>
          <a:p>
            <a:pPr marL="808355" lvl="3" indent="-514350">
              <a:buFont typeface="+mj-lt"/>
              <a:buAutoNum type="arabicPeriod"/>
            </a:pPr>
            <a:r>
              <a:rPr lang="zh-CN" altLang="en-US" sz="2100" dirty="0"/>
              <a:t>安装</a:t>
            </a:r>
            <a:r>
              <a:rPr lang="en-US" altLang="zh-CN" sz="2100" dirty="0"/>
              <a:t>My</a:t>
            </a:r>
            <a:r>
              <a:rPr lang="en-US" altLang="en-US" sz="2100" dirty="0"/>
              <a:t>SQL</a:t>
            </a:r>
            <a:r>
              <a:rPr lang="zh-CN" altLang="en-US" sz="2100" dirty="0"/>
              <a:t>数据库的图形化管理软件，如：</a:t>
            </a:r>
            <a:r>
              <a:rPr lang="en-US" altLang="zh-CN" sz="2100" b="1" dirty="0" err="1">
                <a:solidFill>
                  <a:srgbClr val="0000CC"/>
                </a:solidFill>
              </a:rPr>
              <a:t>navicat</a:t>
            </a:r>
            <a:r>
              <a:rPr lang="en-US" altLang="zh-CN" sz="2100" b="1" dirty="0">
                <a:solidFill>
                  <a:srgbClr val="0000CC"/>
                </a:solidFill>
              </a:rPr>
              <a:t> for </a:t>
            </a:r>
            <a:r>
              <a:rPr lang="en-US" altLang="zh-CN" sz="2100" b="1" dirty="0" err="1">
                <a:solidFill>
                  <a:srgbClr val="0000CC"/>
                </a:solidFill>
              </a:rPr>
              <a:t>mysql</a:t>
            </a:r>
            <a:r>
              <a:rPr lang="zh-CN" altLang="en-US" sz="2100" dirty="0"/>
              <a:t>。</a:t>
            </a:r>
            <a:r>
              <a:rPr lang="en-US" altLang="zh-CN" sz="2100" dirty="0"/>
              <a:t> </a:t>
            </a:r>
            <a:endParaRPr lang="en-US" altLang="zh-CN" sz="2100" dirty="0"/>
          </a:p>
          <a:p>
            <a:pPr marL="808355" lvl="3" indent="-514350">
              <a:buFont typeface="+mj-lt"/>
              <a:buAutoNum type="arabicPeriod"/>
            </a:pPr>
            <a:r>
              <a:rPr lang="zh-CN" altLang="en-US" sz="2100" dirty="0"/>
              <a:t>下载</a:t>
            </a:r>
            <a:r>
              <a:rPr lang="en-US" altLang="zh-CN" sz="2400" b="1" dirty="0">
                <a:solidFill>
                  <a:srgbClr val="C00000"/>
                </a:solidFill>
              </a:rPr>
              <a:t>JDBC Driver For MYSQL</a:t>
            </a:r>
            <a:r>
              <a:rPr lang="zh-CN" altLang="en-US" sz="2100" dirty="0"/>
              <a:t>驱动程序，</a:t>
            </a:r>
            <a:r>
              <a:rPr lang="zh-CN" altLang="en-US" sz="2400" dirty="0"/>
              <a:t>解压后得到</a:t>
            </a:r>
            <a:r>
              <a:rPr lang="en-US" altLang="zh-CN" sz="2400" dirty="0"/>
              <a:t>jar</a:t>
            </a:r>
            <a:r>
              <a:rPr lang="zh-CN" altLang="en-US" sz="2400" dirty="0"/>
              <a:t>库文件，</a:t>
            </a:r>
            <a:r>
              <a:rPr lang="zh-CN" altLang="en-US" sz="2100" dirty="0"/>
              <a:t>并</a:t>
            </a:r>
            <a:r>
              <a:rPr lang="zh-CN" altLang="en-US" sz="2100" dirty="0">
                <a:latin typeface="+mj-lt"/>
                <a:ea typeface="隶书" panose="02010509060101010101" pitchFamily="49" charset="-122"/>
              </a:rPr>
              <a:t>将该驱动程序加载到</a:t>
            </a:r>
            <a:r>
              <a:rPr lang="en-US" sz="2100" dirty="0">
                <a:latin typeface="+mj-lt"/>
                <a:ea typeface="隶书" panose="02010509060101010101" pitchFamily="49" charset="-122"/>
              </a:rPr>
              <a:t>Eclipse</a:t>
            </a:r>
            <a:r>
              <a:rPr lang="zh-CN" altLang="en-US" sz="2100" dirty="0">
                <a:latin typeface="+mj-lt"/>
                <a:ea typeface="隶书" panose="02010509060101010101" pitchFamily="49" charset="-122"/>
              </a:rPr>
              <a:t>的</a:t>
            </a:r>
            <a:r>
              <a:rPr lang="en-US" altLang="zh-CN" sz="2100" dirty="0">
                <a:latin typeface="+mj-lt"/>
                <a:ea typeface="隶书" panose="02010509060101010101" pitchFamily="49" charset="-122"/>
              </a:rPr>
              <a:t>Java</a:t>
            </a:r>
            <a:r>
              <a:rPr lang="zh-CN" altLang="en-US" sz="2100" dirty="0">
                <a:latin typeface="+mj-lt"/>
                <a:ea typeface="隶书" panose="02010509060101010101" pitchFamily="49" charset="-122"/>
              </a:rPr>
              <a:t>项目中</a:t>
            </a:r>
            <a:r>
              <a:rPr lang="zh-CN" altLang="en-US" sz="2100" dirty="0"/>
              <a:t>。</a:t>
            </a:r>
            <a:endParaRPr lang="en-US" altLang="zh-CN" sz="2100" dirty="0"/>
          </a:p>
          <a:p>
            <a:pPr marL="808355" lvl="3" indent="-514350">
              <a:buFont typeface="+mj-lt"/>
              <a:buAutoNum type="arabicPeriod"/>
            </a:pPr>
            <a:endParaRPr lang="en-US" altLang="zh-CN" sz="2100" dirty="0"/>
          </a:p>
          <a:p>
            <a:pPr marL="514350" lvl="2" indent="-514350"/>
            <a:r>
              <a:rPr lang="zh-CN" altLang="en-US" sz="2400" dirty="0"/>
              <a:t>比如：</a:t>
            </a:r>
            <a:endParaRPr lang="en-US" sz="2800" b="1" dirty="0"/>
          </a:p>
          <a:p>
            <a:pPr marL="0" lvl="2" indent="0" algn="ctr">
              <a:buClr>
                <a:schemeClr val="tx2"/>
              </a:buClr>
              <a:buNone/>
            </a:pPr>
            <a:r>
              <a:rPr lang="en-US" sz="2800" b="1" dirty="0"/>
              <a:t>mysql-connector-java-8.0.19.jar</a:t>
            </a:r>
            <a:endParaRPr lang="en-US" sz="28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3791744" y="5442527"/>
            <a:ext cx="4608512" cy="482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java.sql </a:t>
            </a:r>
            <a:r>
              <a:rPr lang="zh-CN" altLang="en-US"/>
              <a:t>包</a:t>
            </a:r>
            <a:endParaRPr lang="zh-CN" altLang="en-US"/>
          </a:p>
        </p:txBody>
      </p:sp>
      <p:sp>
        <p:nvSpPr>
          <p:cNvPr id="3" name="内容占位符 2"/>
          <p:cNvSpPr>
            <a:spLocks noGrp="1"/>
          </p:cNvSpPr>
          <p:nvPr>
            <p:ph idx="1"/>
          </p:nvPr>
        </p:nvSpPr>
        <p:spPr/>
        <p:txBody>
          <a:bodyPr/>
          <a:lstStyle/>
          <a:p>
            <a:r>
              <a:rPr lang="en-US" altLang="zh-CN" b="1"/>
              <a:t>java.sql </a:t>
            </a:r>
            <a:r>
              <a:rPr lang="zh-CN" altLang="en-US" b="1"/>
              <a:t>包，是</a:t>
            </a:r>
            <a:r>
              <a:rPr lang="en-US" altLang="zh-CN"/>
              <a:t>JDBC </a:t>
            </a:r>
            <a:r>
              <a:rPr lang="zh-CN" altLang="en-US"/>
              <a:t>核心 </a:t>
            </a:r>
            <a:r>
              <a:rPr lang="en-US" altLang="zh-CN"/>
              <a:t>API</a:t>
            </a:r>
            <a:r>
              <a:rPr lang="zh-CN" altLang="en-US"/>
              <a:t>。</a:t>
            </a:r>
            <a:endParaRPr lang="zh-CN" altLang="en-US" b="1"/>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54273" name="Object 1"/>
          <p:cNvGraphicFramePr>
            <a:graphicFrameLocks noChangeAspect="1"/>
          </p:cNvGraphicFramePr>
          <p:nvPr/>
        </p:nvGraphicFramePr>
        <p:xfrm>
          <a:off x="2166910" y="2428868"/>
          <a:ext cx="7854819" cy="2428892"/>
        </p:xfrm>
        <a:graphic>
          <a:graphicData uri="http://schemas.openxmlformats.org/presentationml/2006/ole">
            <mc:AlternateContent xmlns:mc="http://schemas.openxmlformats.org/markup-compatibility/2006">
              <mc:Choice xmlns:v="urn:schemas-microsoft-com:vml" Requires="v">
                <p:oleObj spid="_x0000_s5" name="工作表" r:id="rId1" imgW="4149725" imgH="1284605" progId="Excel.Sheet.12">
                  <p:embed/>
                </p:oleObj>
              </mc:Choice>
              <mc:Fallback>
                <p:oleObj name="工作表" r:id="rId1" imgW="4149725" imgH="1284605" progId="Excel.Sheet.12">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10" y="2428868"/>
                        <a:ext cx="7854819" cy="242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14.5  </a:t>
            </a:r>
            <a:r>
              <a:rPr lang="zh-CN" altLang="zh-CN" sz="4000"/>
              <a:t>连接</a:t>
            </a:r>
            <a:r>
              <a:rPr lang="en-US" altLang="zh-CN" sz="4000"/>
              <a:t>MySQL</a:t>
            </a:r>
            <a:r>
              <a:rPr lang="zh-CN" altLang="zh-CN" sz="4000"/>
              <a:t>数据库</a:t>
            </a:r>
            <a:endParaRPr lang="zh-CN" altLang="en-US" dirty="0"/>
          </a:p>
        </p:txBody>
      </p:sp>
      <p:sp>
        <p:nvSpPr>
          <p:cNvPr id="3" name="内容占位符 2"/>
          <p:cNvSpPr>
            <a:spLocks noGrp="1"/>
          </p:cNvSpPr>
          <p:nvPr>
            <p:ph idx="1"/>
          </p:nvPr>
        </p:nvSpPr>
        <p:spPr>
          <a:xfrm>
            <a:off x="1981200" y="1628775"/>
            <a:ext cx="8435280" cy="4502150"/>
          </a:xfrm>
        </p:spPr>
        <p:txBody>
          <a:bodyPr/>
          <a:lstStyle/>
          <a:p>
            <a:pPr marL="514350" indent="-514350"/>
            <a:r>
              <a:rPr lang="en-US" altLang="zh-CN" b="1" dirty="0"/>
              <a:t>Java</a:t>
            </a:r>
            <a:r>
              <a:rPr lang="zh-CN" altLang="en-US" b="1" dirty="0"/>
              <a:t>程序连接数据库的步骤：</a:t>
            </a:r>
            <a:endParaRPr lang="en-US" altLang="zh-CN" b="1" dirty="0"/>
          </a:p>
          <a:p>
            <a:pPr marL="514350" indent="-514350"/>
            <a:endParaRPr lang="en-US" altLang="zh-CN" b="1" dirty="0"/>
          </a:p>
          <a:p>
            <a:pPr marL="863600" lvl="1" indent="-514350">
              <a:buFont typeface="+mj-lt"/>
              <a:buAutoNum type="arabicPeriod"/>
            </a:pPr>
            <a:r>
              <a:rPr lang="zh-CN" altLang="en-US" sz="2800" dirty="0"/>
              <a:t>加载驱动程序；</a:t>
            </a:r>
            <a:endParaRPr lang="en-US" altLang="zh-CN" sz="2800" dirty="0"/>
          </a:p>
          <a:p>
            <a:pPr marL="863600" lvl="1" indent="-514350">
              <a:buFont typeface="+mj-lt"/>
              <a:buAutoNum type="arabicPeriod"/>
            </a:pPr>
            <a:r>
              <a:rPr lang="zh-CN" altLang="en-US" sz="2800" dirty="0"/>
              <a:t>程序与数据库建立</a:t>
            </a:r>
            <a:r>
              <a:rPr lang="zh-CN" altLang="en-US" sz="2800" dirty="0">
                <a:solidFill>
                  <a:srgbClr val="C00000"/>
                </a:solidFill>
                <a:latin typeface="华文新魏" panose="02010800040101010101" pitchFamily="2" charset="-122"/>
                <a:ea typeface="华文新魏" panose="02010800040101010101" pitchFamily="2" charset="-122"/>
              </a:rPr>
              <a:t>连接</a:t>
            </a:r>
            <a:r>
              <a:rPr lang="zh-CN" altLang="en-US" sz="2800" dirty="0"/>
              <a:t>；</a:t>
            </a:r>
            <a:endParaRPr lang="en-US" altLang="zh-CN" sz="2800" dirty="0"/>
          </a:p>
          <a:p>
            <a:pPr marL="863600" lvl="1" indent="-514350">
              <a:buFont typeface="+mj-lt"/>
              <a:buAutoNum type="arabicPeriod"/>
            </a:pPr>
            <a:r>
              <a:rPr lang="zh-CN" altLang="en-US" sz="2800" dirty="0"/>
              <a:t>执行</a:t>
            </a:r>
            <a:r>
              <a:rPr lang="en-US" altLang="zh-CN" sz="2800" dirty="0"/>
              <a:t>SQL</a:t>
            </a:r>
            <a:r>
              <a:rPr lang="zh-CN" altLang="en-US" sz="2800" dirty="0"/>
              <a:t>语句，获得结果集</a:t>
            </a:r>
            <a:r>
              <a:rPr lang="en-US" altLang="zh-CN" sz="2800" dirty="0" err="1">
                <a:solidFill>
                  <a:srgbClr val="C00000"/>
                </a:solidFill>
              </a:rPr>
              <a:t>ResultSet</a:t>
            </a:r>
            <a:r>
              <a:rPr lang="zh-CN" altLang="en-US" sz="2800" dirty="0"/>
              <a:t>；</a:t>
            </a:r>
            <a:endParaRPr lang="en-US" altLang="zh-CN" sz="2800" dirty="0"/>
          </a:p>
          <a:p>
            <a:pPr marL="863600" lvl="1" indent="-514350">
              <a:buFont typeface="+mj-lt"/>
              <a:buAutoNum type="arabicPeriod"/>
            </a:pPr>
            <a:r>
              <a:rPr lang="zh-CN" altLang="en-US" sz="2800" dirty="0"/>
              <a:t>操作结果集</a:t>
            </a:r>
            <a:r>
              <a:rPr lang="en-US" altLang="zh-CN" sz="2800" dirty="0" err="1">
                <a:solidFill>
                  <a:srgbClr val="C00000"/>
                </a:solidFill>
              </a:rPr>
              <a:t>ResultSet</a:t>
            </a:r>
            <a:r>
              <a:rPr lang="zh-CN" altLang="en-US" sz="2800" dirty="0"/>
              <a:t>；</a:t>
            </a:r>
            <a:endParaRPr lang="en-US" altLang="zh-CN" sz="2800" dirty="0"/>
          </a:p>
          <a:p>
            <a:pPr marL="863600" lvl="1" indent="-514350">
              <a:buFont typeface="+mj-lt"/>
              <a:buAutoNum type="arabicPeriod"/>
            </a:pPr>
            <a:r>
              <a:rPr lang="zh-CN" altLang="en-US" sz="2800" dirty="0"/>
              <a:t>关闭数据库连接。</a:t>
            </a:r>
            <a:endParaRPr lang="en-US" altLang="zh-CN" sz="2800" dirty="0"/>
          </a:p>
          <a:p>
            <a:pPr>
              <a:buNone/>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14.5  </a:t>
            </a:r>
            <a:r>
              <a:rPr lang="zh-CN" altLang="zh-CN" sz="4000"/>
              <a:t>连接</a:t>
            </a:r>
            <a:r>
              <a:rPr lang="en-US" altLang="zh-CN" sz="4000"/>
              <a:t>MySQL</a:t>
            </a:r>
            <a:r>
              <a:rPr lang="zh-CN" altLang="zh-CN" sz="4000"/>
              <a:t>数据库</a:t>
            </a:r>
            <a:endParaRPr lang="zh-CN" altLang="en-US" dirty="0"/>
          </a:p>
        </p:txBody>
      </p:sp>
      <p:sp>
        <p:nvSpPr>
          <p:cNvPr id="3" name="内容占位符 2"/>
          <p:cNvSpPr>
            <a:spLocks noGrp="1"/>
          </p:cNvSpPr>
          <p:nvPr>
            <p:ph idx="1"/>
          </p:nvPr>
        </p:nvSpPr>
        <p:spPr>
          <a:xfrm>
            <a:off x="1881158" y="1628775"/>
            <a:ext cx="8643998" cy="4502150"/>
          </a:xfrm>
        </p:spPr>
        <p:txBody>
          <a:bodyPr/>
          <a:lstStyle/>
          <a:p>
            <a:pPr marL="514350" indent="-514350">
              <a:buAutoNum type="arabicPeriod"/>
            </a:pPr>
            <a:r>
              <a:rPr lang="zh-CN" altLang="en-US" b="1"/>
              <a:t>加载</a:t>
            </a:r>
            <a:r>
              <a:rPr lang="en-US" altLang="zh-CN" b="1"/>
              <a:t>MySQL</a:t>
            </a:r>
            <a:r>
              <a:rPr lang="zh-CN" altLang="en-US" b="1"/>
              <a:t>驱动程序类</a:t>
            </a:r>
            <a:endParaRPr lang="en-US" altLang="zh-CN" b="1"/>
          </a:p>
          <a:p>
            <a:endParaRPr lang="en-US" altLang="zh-CN" b="1" dirty="0"/>
          </a:p>
          <a:p>
            <a:pPr marL="514350" indent="-514350" algn="ctr">
              <a:buNone/>
            </a:pPr>
            <a:endParaRPr lang="en-US" altLang="zh-CN" sz="2000" b="1">
              <a:latin typeface="Tahoma" panose="020B0604030504040204" pitchFamily="34" charset="0"/>
              <a:ea typeface="Tahoma" panose="020B0604030504040204" pitchFamily="34" charset="0"/>
              <a:cs typeface="Tahoma" panose="020B0604030504040204" pitchFamily="34" charset="0"/>
            </a:endParaRPr>
          </a:p>
          <a:p>
            <a:pPr marL="514350" indent="-514350" algn="ctr">
              <a:buNone/>
            </a:pPr>
            <a:r>
              <a:rPr lang="zh-CN" altLang="en-US" sz="2000" b="1">
                <a:latin typeface="Tahoma" panose="020B0604030504040204" pitchFamily="34" charset="0"/>
                <a:ea typeface="Tahoma" panose="020B0604030504040204" pitchFamily="34" charset="0"/>
                <a:cs typeface="Tahoma" panose="020B0604030504040204" pitchFamily="34" charset="0"/>
              </a:rPr>
              <a:t>或者</a:t>
            </a:r>
            <a:endParaRPr lang="en-US" sz="2000" b="1" dirty="0">
              <a:latin typeface="Tahoma" panose="020B0604030504040204" pitchFamily="34" charset="0"/>
              <a:ea typeface="Tahoma" panose="020B0604030504040204" pitchFamily="34" charset="0"/>
              <a:cs typeface="Tahoma" panose="020B0604030504040204" pitchFamily="34" charset="0"/>
            </a:endParaRPr>
          </a:p>
          <a:p>
            <a:pPr>
              <a:buNone/>
            </a:pPr>
            <a:endParaRPr lang="en-US" altLang="zh-CN" sz="2200" dirty="0"/>
          </a:p>
          <a:p>
            <a:pPr marL="514350" indent="-514350" algn="ctr">
              <a:buNone/>
            </a:pPr>
            <a:endParaRPr lang="en-US" altLang="zh-CN" sz="2000" b="1" dirty="0">
              <a:latin typeface="Tahoma" panose="020B0604030504040204" pitchFamily="34" charset="0"/>
              <a:ea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标注: 线形 4"/>
          <p:cNvSpPr/>
          <p:nvPr/>
        </p:nvSpPr>
        <p:spPr>
          <a:xfrm>
            <a:off x="5663952" y="4973466"/>
            <a:ext cx="3861048" cy="830997"/>
          </a:xfrm>
          <a:prstGeom prst="borderCallout1">
            <a:avLst>
              <a:gd name="adj1" fmla="val 106"/>
              <a:gd name="adj2" fmla="val 52597"/>
              <a:gd name="adj3" fmla="val -113466"/>
              <a:gd name="adj4" fmla="val 349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tx1"/>
                </a:solidFill>
              </a:rPr>
              <a:t>驱动程序的类名，</a:t>
            </a:r>
            <a:endParaRPr lang="en-US" altLang="zh-CN" sz="2400" b="1" dirty="0">
              <a:solidFill>
                <a:schemeClr val="tx1"/>
              </a:solidFill>
            </a:endParaRPr>
          </a:p>
          <a:p>
            <a:r>
              <a:rPr lang="zh-CN" altLang="en-US" sz="2400" b="1" dirty="0">
                <a:solidFill>
                  <a:schemeClr val="tx1"/>
                </a:solidFill>
              </a:rPr>
              <a:t>也是</a:t>
            </a:r>
            <a:r>
              <a:rPr lang="zh-CN" altLang="en-US" sz="2400" b="1" dirty="0">
                <a:solidFill>
                  <a:srgbClr val="006600"/>
                </a:solidFill>
              </a:rPr>
              <a:t>驱动程序类的完整路径</a:t>
            </a:r>
            <a:endParaRPr lang="zh-CN" altLang="en-US" sz="2400" b="1" dirty="0">
              <a:solidFill>
                <a:srgbClr val="006600"/>
              </a:solidFill>
            </a:endParaRPr>
          </a:p>
        </p:txBody>
      </p:sp>
      <p:sp>
        <p:nvSpPr>
          <p:cNvPr id="6" name="文本框 5"/>
          <p:cNvSpPr txBox="1"/>
          <p:nvPr/>
        </p:nvSpPr>
        <p:spPr>
          <a:xfrm>
            <a:off x="2763666" y="2367802"/>
            <a:ext cx="6610350" cy="460375"/>
          </a:xfrm>
          <a:prstGeom prst="rect">
            <a:avLst/>
          </a:prstGeom>
          <a:noFill/>
          <a:ln>
            <a:solidFill>
              <a:schemeClr val="accent1"/>
            </a:solidFill>
          </a:ln>
        </p:spPr>
        <p:txBody>
          <a:bodyPr wrap="none" rtlCol="0">
            <a:spAutoFit/>
          </a:bodyPr>
          <a:lstStyle/>
          <a:p>
            <a:pPr marL="514350" indent="-514350">
              <a:buNone/>
            </a:pPr>
            <a:r>
              <a:rPr lang="en-US" altLang="zh-CN" sz="2400" b="1">
                <a:solidFill>
                  <a:srgbClr val="006600"/>
                </a:solidFill>
              </a:rPr>
              <a:t>Class.forName</a:t>
            </a:r>
            <a:r>
              <a:rPr lang="en-US" altLang="zh-CN" sz="2400" b="1">
                <a:latin typeface="Tahoma" panose="020B0604030504040204" pitchFamily="34" charset="0"/>
                <a:ea typeface="Tahoma" panose="020B0604030504040204" pitchFamily="34" charset="0"/>
                <a:cs typeface="Tahoma" panose="020B0604030504040204" pitchFamily="34" charset="0"/>
              </a:rPr>
              <a:t>("</a:t>
            </a:r>
            <a:r>
              <a:rPr lang="en-US" altLang="zh-CN" sz="2400" b="1">
                <a:solidFill>
                  <a:srgbClr val="FF0000"/>
                </a:solidFill>
              </a:rPr>
              <a:t>com.mysql.cj.jdbc.Driver</a:t>
            </a:r>
            <a:r>
              <a:rPr lang="en-US" altLang="zh-CN" sz="2400" b="1">
                <a:latin typeface="Tahoma" panose="020B0604030504040204" pitchFamily="34" charset="0"/>
                <a:ea typeface="Tahoma" panose="020B0604030504040204" pitchFamily="34" charset="0"/>
                <a:cs typeface="Tahoma" panose="020B0604030504040204" pitchFamily="34" charset="0"/>
              </a:rPr>
              <a:t>");</a:t>
            </a:r>
            <a:endParaRPr lang="en-US" altLang="zh-CN" sz="2400" b="1">
              <a:latin typeface="Tahoma" panose="020B0604030504040204" pitchFamily="34" charset="0"/>
              <a:ea typeface="Tahoma" panose="020B0604030504040204" pitchFamily="34" charset="0"/>
              <a:cs typeface="Tahoma" panose="020B0604030504040204" pitchFamily="34" charset="0"/>
            </a:endParaRPr>
          </a:p>
        </p:txBody>
      </p:sp>
      <p:sp>
        <p:nvSpPr>
          <p:cNvPr id="7" name="文本框 6"/>
          <p:cNvSpPr txBox="1"/>
          <p:nvPr/>
        </p:nvSpPr>
        <p:spPr>
          <a:xfrm>
            <a:off x="2763458" y="3597660"/>
            <a:ext cx="6879398" cy="829945"/>
          </a:xfrm>
          <a:prstGeom prst="rect">
            <a:avLst/>
          </a:prstGeom>
          <a:noFill/>
          <a:ln>
            <a:solidFill>
              <a:schemeClr val="accent1"/>
            </a:solidFill>
          </a:ln>
        </p:spPr>
        <p:txBody>
          <a:bodyPr wrap="square" rtlCol="0">
            <a:spAutoFit/>
          </a:bodyPr>
          <a:lstStyle/>
          <a:p>
            <a:pPr>
              <a:buNone/>
            </a:pPr>
            <a:r>
              <a:rPr lang="en-US" altLang="zh-CN" sz="2400"/>
              <a:t>String </a:t>
            </a:r>
            <a:r>
              <a:rPr lang="en-US" altLang="zh-CN" sz="2400" b="1">
                <a:solidFill>
                  <a:srgbClr val="0000CC"/>
                </a:solidFill>
              </a:rPr>
              <a:t>driver</a:t>
            </a:r>
            <a:r>
              <a:rPr lang="en-US" altLang="zh-CN" sz="2400"/>
              <a:t> = "</a:t>
            </a:r>
            <a:r>
              <a:rPr lang="en-US" altLang="zh-CN" sz="2400" b="1">
                <a:solidFill>
                  <a:srgbClr val="FF0000"/>
                </a:solidFill>
              </a:rPr>
              <a:t>com.mysql.cj.jdbc.Driver</a:t>
            </a:r>
            <a:r>
              <a:rPr lang="en-US" altLang="zh-CN" sz="2400"/>
              <a:t>";</a:t>
            </a:r>
            <a:endParaRPr lang="en-US" altLang="zh-CN" sz="2400"/>
          </a:p>
          <a:p>
            <a:pPr>
              <a:buNone/>
            </a:pPr>
            <a:r>
              <a:rPr lang="en-US" altLang="zh-CN" sz="2400" b="1">
                <a:solidFill>
                  <a:srgbClr val="006600"/>
                </a:solidFill>
              </a:rPr>
              <a:t>Class.forName</a:t>
            </a:r>
            <a:r>
              <a:rPr lang="en-US" altLang="zh-CN" sz="2400"/>
              <a:t>(</a:t>
            </a:r>
            <a:r>
              <a:rPr lang="en-US" altLang="zh-CN" sz="2400" b="1">
                <a:solidFill>
                  <a:srgbClr val="0000CC"/>
                </a:solidFill>
              </a:rPr>
              <a:t>driver</a:t>
            </a:r>
            <a:r>
              <a:rPr lang="en-US" altLang="zh-CN" sz="2400"/>
              <a:t>);</a:t>
            </a:r>
            <a:endParaRPr lang="en-US" altLang="zh-CN" sz="2400" b="1">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不同数据库公司提供的驱动类</a:t>
            </a:r>
            <a:endParaRPr lang="zh-CN" altLang="en-US" dirty="0">
              <a:solidFill>
                <a:schemeClr val="tx1"/>
              </a:solidFill>
            </a:endParaRPr>
          </a:p>
        </p:txBody>
      </p:sp>
      <p:sp>
        <p:nvSpPr>
          <p:cNvPr id="3" name="内容占位符 2"/>
          <p:cNvSpPr>
            <a:spLocks noGrp="1"/>
          </p:cNvSpPr>
          <p:nvPr>
            <p:ph idx="1"/>
          </p:nvPr>
        </p:nvSpPr>
        <p:spPr/>
        <p:txBody>
          <a:bodyPr/>
          <a:lstStyle/>
          <a:p>
            <a:r>
              <a:rPr lang="en-US" altLang="zh-CN" dirty="0"/>
              <a:t>Oracle</a:t>
            </a:r>
            <a:endParaRPr lang="en-US" altLang="zh-CN" dirty="0"/>
          </a:p>
          <a:p>
            <a:pPr algn="ctr">
              <a:buNone/>
            </a:pPr>
            <a:r>
              <a:rPr lang="en-US" altLang="zh-CN" dirty="0"/>
              <a:t>String driver=”</a:t>
            </a:r>
            <a:r>
              <a:rPr lang="en-US" altLang="zh-CN" dirty="0" err="1">
                <a:solidFill>
                  <a:srgbClr val="0000CC"/>
                </a:solidFill>
              </a:rPr>
              <a:t>oracle.jdbc.driver.OracleDriver</a:t>
            </a:r>
            <a:r>
              <a:rPr lang="en-US" altLang="zh-CN" dirty="0"/>
              <a:t>”;</a:t>
            </a:r>
            <a:endParaRPr lang="en-US" altLang="zh-CN" dirty="0"/>
          </a:p>
          <a:p>
            <a:endParaRPr lang="en-US" altLang="zh-CN" dirty="0"/>
          </a:p>
          <a:p>
            <a:r>
              <a:rPr lang="en-US" altLang="zh-CN" dirty="0"/>
              <a:t>SQL Server</a:t>
            </a:r>
            <a:endParaRPr lang="en-US" altLang="zh-CN" dirty="0"/>
          </a:p>
          <a:p>
            <a:pPr algn="ctr">
              <a:buNone/>
            </a:pPr>
            <a:r>
              <a:rPr lang="en-US" altLang="zh-CN" sz="2000" b="1" dirty="0"/>
              <a:t>String driver=”</a:t>
            </a:r>
            <a:r>
              <a:rPr lang="en-US" altLang="zh-CN" sz="2000" b="1" dirty="0" err="1">
                <a:solidFill>
                  <a:srgbClr val="0000CC"/>
                </a:solidFill>
              </a:rPr>
              <a:t>com.microsoft.jdbc.sqlserver.SQLServerDrive</a:t>
            </a:r>
            <a:r>
              <a:rPr lang="en-US" altLang="zh-CN" sz="2000" b="1" dirty="0" err="1"/>
              <a:t>r</a:t>
            </a:r>
            <a:r>
              <a:rPr lang="en-US" altLang="zh-CN" sz="2000" b="1" dirty="0"/>
              <a:t>”;</a:t>
            </a:r>
            <a:endParaRPr lang="zh-CN" altLang="en-US" sz="20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79576" y="2276872"/>
            <a:ext cx="7543800" cy="1295400"/>
          </a:xfrm>
        </p:spPr>
        <p:txBody>
          <a:bodyPr/>
          <a:lstStyle/>
          <a:p>
            <a:pPr algn="ctr"/>
            <a:r>
              <a:rPr lang="zh-CN" altLang="en-US" dirty="0"/>
              <a:t>第</a:t>
            </a:r>
            <a:r>
              <a:rPr lang="en-US" altLang="zh-CN" dirty="0"/>
              <a:t>14</a:t>
            </a:r>
            <a:r>
              <a:rPr lang="zh-CN" altLang="en-US" dirty="0"/>
              <a:t>章 </a:t>
            </a:r>
            <a:r>
              <a:rPr lang="en-US" altLang="zh-CN" dirty="0"/>
              <a:t>JDBC</a:t>
            </a:r>
            <a:r>
              <a:rPr lang="zh-CN" altLang="zh-CN" dirty="0"/>
              <a:t>与</a:t>
            </a:r>
            <a:r>
              <a:rPr lang="en-US" altLang="zh-CN" dirty="0"/>
              <a:t>MySQL</a:t>
            </a:r>
            <a:r>
              <a:rPr lang="zh-CN" altLang="zh-CN" dirty="0"/>
              <a:t>数据库</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14.5  </a:t>
            </a:r>
            <a:r>
              <a:rPr lang="zh-CN" altLang="zh-CN" sz="4000"/>
              <a:t>连接</a:t>
            </a:r>
            <a:r>
              <a:rPr lang="en-US" altLang="zh-CN" sz="4000"/>
              <a:t>MySQL</a:t>
            </a:r>
            <a:r>
              <a:rPr lang="zh-CN" altLang="zh-CN" sz="4000"/>
              <a:t>数据库</a:t>
            </a:r>
            <a:endParaRPr lang="zh-CN" altLang="en-US" dirty="0"/>
          </a:p>
        </p:txBody>
      </p:sp>
      <p:sp>
        <p:nvSpPr>
          <p:cNvPr id="3" name="内容占位符 2"/>
          <p:cNvSpPr>
            <a:spLocks noGrp="1"/>
          </p:cNvSpPr>
          <p:nvPr>
            <p:ph idx="1"/>
          </p:nvPr>
        </p:nvSpPr>
        <p:spPr>
          <a:xfrm>
            <a:off x="1981200" y="1628775"/>
            <a:ext cx="8372476" cy="4502150"/>
          </a:xfrm>
        </p:spPr>
        <p:txBody>
          <a:bodyPr/>
          <a:lstStyle/>
          <a:p>
            <a:pPr marL="514350" indent="-514350">
              <a:buNone/>
            </a:pPr>
            <a:r>
              <a:rPr lang="en-US" altLang="zh-CN" b="1" dirty="0"/>
              <a:t>2. </a:t>
            </a:r>
            <a:r>
              <a:rPr lang="zh-CN" altLang="en-US" b="1" dirty="0"/>
              <a:t>建立数据库连接</a:t>
            </a:r>
            <a:r>
              <a:rPr lang="en-US" altLang="zh-CN" b="1" dirty="0"/>
              <a:t>(</a:t>
            </a:r>
            <a:r>
              <a:rPr lang="zh-CN" altLang="en-US" b="1" dirty="0"/>
              <a:t>获取一个</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Connection</a:t>
            </a:r>
            <a:r>
              <a:rPr lang="zh-CN" altLang="en-US" dirty="0">
                <a:solidFill>
                  <a:srgbClr val="0000FF"/>
                </a:solidFill>
                <a:latin typeface="Tahoma" panose="020B0604030504040204" pitchFamily="34" charset="0"/>
                <a:cs typeface="Tahoma" panose="020B0604030504040204" pitchFamily="34" charset="0"/>
              </a:rPr>
              <a:t>类对象</a:t>
            </a:r>
            <a:r>
              <a:rPr lang="en-US" altLang="zh-CN" b="1" dirty="0"/>
              <a:t>)</a:t>
            </a:r>
            <a:endParaRPr lang="en-US" altLang="zh-CN" b="1" dirty="0"/>
          </a:p>
          <a:p>
            <a:pPr lvl="1">
              <a:spcBef>
                <a:spcPts val="0"/>
              </a:spcBef>
            </a:pPr>
            <a:r>
              <a:rPr lang="zh-CN" altLang="en-US" dirty="0"/>
              <a:t>通过</a:t>
            </a:r>
            <a:r>
              <a:rPr lang="zh-CN" altLang="en-US" b="1" dirty="0">
                <a:latin typeface="隶书" panose="02010509060101010101" pitchFamily="49" charset="-122"/>
                <a:ea typeface="隶书" panose="02010509060101010101" pitchFamily="49" charset="-122"/>
              </a:rPr>
              <a:t>驱动类</a:t>
            </a:r>
            <a:r>
              <a:rPr lang="en-US" altLang="zh-CN" b="1" dirty="0" err="1">
                <a:solidFill>
                  <a:srgbClr val="C00000"/>
                </a:solidFill>
              </a:rPr>
              <a:t>DriverManager</a:t>
            </a:r>
            <a:r>
              <a:rPr lang="zh-CN" altLang="en-US" dirty="0"/>
              <a:t>获取与数据库的</a:t>
            </a:r>
            <a:r>
              <a:rPr lang="zh-CN" altLang="en-US" dirty="0">
                <a:latin typeface="Tahoma" panose="020B0604030504040204" pitchFamily="34" charset="0"/>
                <a:cs typeface="Tahoma" panose="020B0604030504040204" pitchFamily="34" charset="0"/>
              </a:rPr>
              <a:t>连接</a:t>
            </a:r>
            <a:endParaRPr lang="en-US" altLang="zh-CN" dirty="0">
              <a:latin typeface="Tahoma" panose="020B0604030504040204" pitchFamily="34" charset="0"/>
              <a:cs typeface="Tahoma" panose="020B0604030504040204" pitchFamily="34" charset="0"/>
            </a:endParaRPr>
          </a:p>
          <a:p>
            <a:pPr lvl="1">
              <a:spcBef>
                <a:spcPts val="0"/>
              </a:spcBef>
            </a:pPr>
            <a:endParaRPr lang="en-US" altLang="zh-CN" dirty="0">
              <a:latin typeface="Tahoma" panose="020B0604030504040204" pitchFamily="34" charset="0"/>
              <a:ea typeface="Tahoma" panose="020B0604030504040204" pitchFamily="34" charset="0"/>
              <a:cs typeface="Tahoma" panose="020B0604030504040204" pitchFamily="34" charset="0"/>
            </a:endParaRPr>
          </a:p>
          <a:p>
            <a:pPr marL="863600" lvl="1" indent="-514350">
              <a:spcBef>
                <a:spcPts val="0"/>
              </a:spcBef>
              <a:buFont typeface="+mj-lt"/>
              <a:buAutoNum type="arabicPeriod"/>
            </a:pPr>
            <a:r>
              <a:rPr lang="zh-CN" altLang="en-US" dirty="0">
                <a:latin typeface="Tahoma" panose="020B0604030504040204" pitchFamily="34" charset="0"/>
                <a:cs typeface="Tahoma" panose="020B0604030504040204" pitchFamily="34" charset="0"/>
              </a:rPr>
              <a:t>使用</a:t>
            </a:r>
            <a:r>
              <a:rPr lang="en-US" altLang="zh-CN" b="1" dirty="0">
                <a:latin typeface="Tahoma" panose="020B0604030504040204" pitchFamily="34" charset="0"/>
                <a:ea typeface="Tahoma" panose="020B0604030504040204" pitchFamily="34" charset="0"/>
                <a:cs typeface="Tahoma" panose="020B0604030504040204" pitchFamily="34" charset="0"/>
              </a:rPr>
              <a:t>java.sql</a:t>
            </a:r>
            <a:r>
              <a:rPr lang="zh-CN" altLang="en-US" dirty="0">
                <a:latin typeface="Tahoma" panose="020B0604030504040204" pitchFamily="34" charset="0"/>
                <a:cs typeface="Tahoma" panose="020B0604030504040204" pitchFamily="34" charset="0"/>
              </a:rPr>
              <a:t>包中的</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Connection</a:t>
            </a:r>
            <a:r>
              <a:rPr lang="zh-CN" altLang="en-US" dirty="0">
                <a:solidFill>
                  <a:srgbClr val="0000FF"/>
                </a:solidFill>
                <a:latin typeface="Tahoma" panose="020B0604030504040204" pitchFamily="34" charset="0"/>
                <a:cs typeface="Tahoma" panose="020B0604030504040204" pitchFamily="34" charset="0"/>
              </a:rPr>
              <a:t>类</a:t>
            </a:r>
            <a:r>
              <a:rPr lang="zh-CN" altLang="en-US" dirty="0">
                <a:latin typeface="Tahoma" panose="020B0604030504040204" pitchFamily="34" charset="0"/>
                <a:cs typeface="Tahoma" panose="020B0604030504040204" pitchFamily="34" charset="0"/>
              </a:rPr>
              <a:t>声明一个对象，</a:t>
            </a:r>
            <a:endParaRPr lang="en-US" altLang="zh-CN" dirty="0">
              <a:latin typeface="Tahoma" panose="020B0604030504040204" pitchFamily="34" charset="0"/>
              <a:cs typeface="Tahoma" panose="020B0604030504040204" pitchFamily="34" charset="0"/>
            </a:endParaRPr>
          </a:p>
          <a:p>
            <a:pPr marL="863600" lvl="1" indent="-514350">
              <a:spcBef>
                <a:spcPts val="0"/>
              </a:spcBef>
              <a:buFont typeface="+mj-lt"/>
              <a:buAutoNum type="arabicPeriod"/>
            </a:pPr>
            <a:r>
              <a:rPr lang="zh-CN" altLang="en-US" dirty="0">
                <a:latin typeface="Tahoma" panose="020B0604030504040204" pitchFamily="34" charset="0"/>
                <a:cs typeface="Tahoma" panose="020B0604030504040204" pitchFamily="34" charset="0"/>
              </a:rPr>
              <a:t>再使用类</a:t>
            </a:r>
            <a:r>
              <a:rPr lang="en-US" altLang="zh-CN" b="1" dirty="0" err="1">
                <a:solidFill>
                  <a:srgbClr val="C00000"/>
                </a:solidFill>
              </a:rPr>
              <a:t>DriverManager</a:t>
            </a:r>
            <a:r>
              <a:rPr lang="zh-CN" altLang="en-US" dirty="0">
                <a:latin typeface="Tahoma" panose="020B0604030504040204" pitchFamily="34" charset="0"/>
                <a:cs typeface="Tahoma" panose="020B0604030504040204" pitchFamily="34" charset="0"/>
              </a:rPr>
              <a:t>调用它的</a:t>
            </a:r>
            <a:r>
              <a:rPr lang="zh-CN" altLang="en-US" dirty="0">
                <a:latin typeface="隶书" panose="02010509060101010101" pitchFamily="49" charset="-122"/>
                <a:ea typeface="隶书" panose="02010509060101010101" pitchFamily="49" charset="-122"/>
                <a:cs typeface="Tahoma" panose="020B0604030504040204" pitchFamily="34" charset="0"/>
              </a:rPr>
              <a:t>静态方法</a:t>
            </a:r>
            <a:r>
              <a:rPr lang="en-US" altLang="zh-CN" dirty="0" err="1">
                <a:latin typeface="Tahoma" panose="020B0604030504040204" pitchFamily="34" charset="0"/>
                <a:ea typeface="Tahoma" panose="020B0604030504040204" pitchFamily="34" charset="0"/>
                <a:cs typeface="Tahoma" panose="020B0604030504040204" pitchFamily="34" charset="0"/>
              </a:rPr>
              <a:t>getConnection</a:t>
            </a:r>
            <a:r>
              <a:rPr lang="zh-CN" altLang="en-US" dirty="0">
                <a:latin typeface="Tahoma" panose="020B0604030504040204" pitchFamily="34" charset="0"/>
                <a:cs typeface="Tahoma" panose="020B0604030504040204" pitchFamily="34" charset="0"/>
              </a:rPr>
              <a:t>创建这个连接对象。</a:t>
            </a:r>
            <a:endParaRPr lang="en-US" altLang="zh-CN" dirty="0">
              <a:latin typeface="Tahoma" panose="020B0604030504040204" pitchFamily="34" charset="0"/>
              <a:cs typeface="Tahoma" panose="020B0604030504040204" pitchFamily="34" charset="0"/>
            </a:endParaRPr>
          </a:p>
          <a:p>
            <a:pPr marL="349250" lvl="1" indent="0">
              <a:buNone/>
            </a:pPr>
            <a:endParaRPr lang="en-US" altLang="zh-CN" dirty="0">
              <a:latin typeface="Tahoma" panose="020B0604030504040204" pitchFamily="34" charset="0"/>
              <a:cs typeface="Tahoma" panose="020B0604030504040204" pitchFamily="34" charset="0"/>
            </a:endParaRPr>
          </a:p>
          <a:p>
            <a:pPr marL="349250" lvl="1" indent="0">
              <a:buNone/>
            </a:pPr>
            <a:endParaRPr lang="en-US" altLang="zh-CN" dirty="0">
              <a:latin typeface="Tahoma" panose="020B0604030504040204" pitchFamily="34" charset="0"/>
              <a:cs typeface="Tahoma" panose="020B0604030504040204" pitchFamily="34" charset="0"/>
            </a:endParaRPr>
          </a:p>
          <a:p>
            <a:pPr marL="349250" lvl="1" indent="0">
              <a:buNone/>
            </a:pPr>
            <a:endParaRPr lang="en-US" altLang="zh-CN" dirty="0">
              <a:latin typeface="Tahoma" panose="020B0604030504040204" pitchFamily="34" charset="0"/>
              <a:cs typeface="Tahoma" panose="020B0604030504040204" pitchFamily="34" charset="0"/>
            </a:endParaRPr>
          </a:p>
          <a:p>
            <a:pPr lvl="1" indent="-342900"/>
            <a:r>
              <a:rPr lang="zh-CN" altLang="en-US" dirty="0">
                <a:latin typeface="Tahoma" panose="020B0604030504040204" pitchFamily="34" charset="0"/>
                <a:cs typeface="Tahoma" panose="020B0604030504040204" pitchFamily="34" charset="0"/>
              </a:rPr>
              <a:t>建立连接时，应捕获</a:t>
            </a:r>
            <a:r>
              <a:rPr lang="en-US" altLang="zh-CN" dirty="0" err="1">
                <a:latin typeface="Tahoma" panose="020B0604030504040204" pitchFamily="34" charset="0"/>
                <a:ea typeface="Tahoma" panose="020B0604030504040204" pitchFamily="34" charset="0"/>
                <a:cs typeface="Tahoma" panose="020B0604030504040204" pitchFamily="34" charset="0"/>
              </a:rPr>
              <a:t>SQLException</a:t>
            </a:r>
            <a:r>
              <a:rPr lang="zh-CN" altLang="en-US" dirty="0">
                <a:latin typeface="Tahoma" panose="020B0604030504040204" pitchFamily="34" charset="0"/>
                <a:cs typeface="Tahoma" panose="020B0604030504040204" pitchFamily="34" charset="0"/>
              </a:rPr>
              <a:t>异常。</a:t>
            </a:r>
            <a:endParaRPr lang="en-US" altLang="zh-CN" dirty="0"/>
          </a:p>
          <a:p>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文本框 5"/>
          <p:cNvSpPr txBox="1"/>
          <p:nvPr/>
        </p:nvSpPr>
        <p:spPr>
          <a:xfrm>
            <a:off x="1828183" y="4221088"/>
            <a:ext cx="8496944" cy="768350"/>
          </a:xfrm>
          <a:prstGeom prst="rect">
            <a:avLst/>
          </a:prstGeom>
          <a:noFill/>
          <a:ln>
            <a:solidFill>
              <a:schemeClr val="accent1"/>
            </a:solidFill>
          </a:ln>
        </p:spPr>
        <p:txBody>
          <a:bodyPr wrap="square" rtlCol="0">
            <a:spAutoFit/>
          </a:bodyPr>
          <a:lstStyle/>
          <a:p>
            <a:pPr marL="514350" indent="-514350">
              <a:spcBef>
                <a:spcPts val="0"/>
              </a:spcBef>
              <a:buNone/>
            </a:pPr>
            <a:r>
              <a:rPr lang="en-US" altLang="zh-CN" sz="2200" b="1" dirty="0">
                <a:solidFill>
                  <a:srgbClr val="0000CC"/>
                </a:solidFill>
              </a:rPr>
              <a:t>Connection conn</a:t>
            </a:r>
            <a:r>
              <a:rPr lang="zh-CN" altLang="en-US" sz="2200" b="1" dirty="0">
                <a:solidFill>
                  <a:srgbClr val="0000CC"/>
                </a:solidFill>
              </a:rPr>
              <a:t>；</a:t>
            </a:r>
            <a:endParaRPr lang="en-US" altLang="zh-CN" sz="2200" b="1" dirty="0">
              <a:solidFill>
                <a:srgbClr val="0000CC"/>
              </a:solidFill>
            </a:endParaRPr>
          </a:p>
          <a:p>
            <a:pPr>
              <a:buNone/>
            </a:pPr>
            <a:r>
              <a:rPr lang="en-US" altLang="zh-CN" sz="2200" b="1" dirty="0">
                <a:solidFill>
                  <a:srgbClr val="0000CC"/>
                </a:solidFill>
              </a:rPr>
              <a:t>conn </a:t>
            </a:r>
            <a:r>
              <a:rPr lang="en-US" altLang="zh-CN" sz="2200" b="1" dirty="0">
                <a:latin typeface="Arial" panose="020B0604020202020204" pitchFamily="34" charset="0"/>
                <a:cs typeface="Arial" panose="020B0604020202020204" pitchFamily="34" charset="0"/>
              </a:rPr>
              <a:t>=</a:t>
            </a:r>
            <a:r>
              <a:rPr lang="en-US" altLang="zh-CN" sz="2200" b="1" dirty="0"/>
              <a:t> </a:t>
            </a:r>
            <a:r>
              <a:rPr lang="en-US" altLang="zh-CN" sz="2200" b="1" dirty="0" err="1"/>
              <a:t>DriverManager.</a:t>
            </a:r>
            <a:r>
              <a:rPr lang="en-US" altLang="zh-CN" sz="2200" b="1" dirty="0" err="1">
                <a:solidFill>
                  <a:srgbClr val="006600"/>
                </a:solidFill>
              </a:rPr>
              <a:t>getConnection</a:t>
            </a:r>
            <a:r>
              <a:rPr lang="en-US" altLang="zh-CN" sz="2200" b="1" dirty="0"/>
              <a:t>(URL,USER,PASSWORD); </a:t>
            </a:r>
            <a:endParaRPr lang="zh-CN" altLang="en-US" sz="2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43847" y="4034209"/>
            <a:ext cx="8640960" cy="1222252"/>
          </a:xfrm>
        </p:spPr>
        <p:txBody>
          <a:bodyPr>
            <a:normAutofit lnSpcReduction="10000"/>
          </a:bodyPr>
          <a:lstStyle/>
          <a:p>
            <a:pPr marL="514350" indent="-514350">
              <a:spcBef>
                <a:spcPts val="0"/>
              </a:spcBef>
            </a:pPr>
            <a:r>
              <a:rPr lang="zh-CN" altLang="en-US" sz="2400" b="1">
                <a:latin typeface="Arial" panose="020B0604020202020204" pitchFamily="34" charset="0"/>
                <a:ea typeface="宋体" panose="02010600030101010101" pitchFamily="2" charset="-122"/>
                <a:cs typeface="Arial" panose="020B0604020202020204" pitchFamily="34" charset="0"/>
              </a:rPr>
              <a:t>参数说明 </a:t>
            </a:r>
            <a:endParaRPr lang="en-US" altLang="zh-CN" sz="2400" b="1">
              <a:latin typeface="Arial" panose="020B0604020202020204" pitchFamily="34" charset="0"/>
              <a:ea typeface="宋体" panose="02010600030101010101" pitchFamily="2" charset="-122"/>
              <a:cs typeface="Arial" panose="020B0604020202020204" pitchFamily="34" charset="0"/>
            </a:endParaRPr>
          </a:p>
          <a:p>
            <a:pPr marL="863600" lvl="1" indent="-514350">
              <a:spcBef>
                <a:spcPts val="0"/>
              </a:spcBef>
              <a:buFont typeface="Wingdings" panose="05000000000000000000" pitchFamily="2" charset="2"/>
              <a:buChar char="Ø"/>
            </a:pPr>
            <a:r>
              <a:rPr lang="en-US" altLang="zh-CN" sz="2000" b="1">
                <a:solidFill>
                  <a:srgbClr val="C00000"/>
                </a:solidFill>
                <a:latin typeface="Arial" panose="020B0604020202020204" pitchFamily="34" charset="0"/>
                <a:cs typeface="Arial" panose="020B0604020202020204" pitchFamily="34" charset="0"/>
              </a:rPr>
              <a:t>URL</a:t>
            </a:r>
            <a:r>
              <a:rPr lang="en-US" altLang="zh-CN" sz="2000">
                <a:latin typeface="Arial" panose="020B0604020202020204" pitchFamily="34" charset="0"/>
                <a:cs typeface="Arial" panose="020B0604020202020204" pitchFamily="34" charset="0"/>
              </a:rPr>
              <a:t>：</a:t>
            </a:r>
            <a:r>
              <a:rPr lang="zh-CN" altLang="en-US" sz="2000">
                <a:latin typeface="Arial" panose="020B0604020202020204" pitchFamily="34" charset="0"/>
                <a:cs typeface="Arial" panose="020B0604020202020204" pitchFamily="34" charset="0"/>
              </a:rPr>
              <a:t>数据库地址</a:t>
            </a:r>
            <a:endParaRPr lang="en-US" altLang="zh-CN" sz="2000">
              <a:latin typeface="Arial" panose="020B0604020202020204" pitchFamily="34" charset="0"/>
              <a:cs typeface="Arial" panose="020B0604020202020204" pitchFamily="34" charset="0"/>
            </a:endParaRPr>
          </a:p>
          <a:p>
            <a:pPr marL="863600" lvl="1" indent="-514350">
              <a:spcBef>
                <a:spcPts val="0"/>
              </a:spcBef>
              <a:buFont typeface="Wingdings" panose="05000000000000000000" pitchFamily="2" charset="2"/>
              <a:buChar char="Ø"/>
            </a:pPr>
            <a:r>
              <a:rPr lang="en-US" sz="2000" b="1">
                <a:solidFill>
                  <a:srgbClr val="C00000"/>
                </a:solidFill>
                <a:latin typeface="Arial" panose="020B0604020202020204" pitchFamily="34" charset="0"/>
                <a:ea typeface="宋体" panose="02010600030101010101" pitchFamily="2" charset="-122"/>
                <a:cs typeface="Arial" panose="020B0604020202020204" pitchFamily="34" charset="0"/>
              </a:rPr>
              <a:t>USER</a:t>
            </a:r>
            <a:r>
              <a:rPr lang="en-US" sz="2000">
                <a:latin typeface="Arial" panose="020B0604020202020204" pitchFamily="34" charset="0"/>
                <a:ea typeface="宋体" panose="02010600030101010101" pitchFamily="2" charset="-122"/>
                <a:cs typeface="Arial" panose="020B0604020202020204" pitchFamily="34" charset="0"/>
              </a:rPr>
              <a:t>：</a:t>
            </a:r>
            <a:r>
              <a:rPr lang="zh-CN" altLang="en-US" sz="2000">
                <a:latin typeface="Arial" panose="020B0604020202020204" pitchFamily="34" charset="0"/>
                <a:ea typeface="宋体" panose="02010600030101010101" pitchFamily="2" charset="-122"/>
                <a:cs typeface="Arial" panose="020B0604020202020204" pitchFamily="34" charset="0"/>
              </a:rPr>
              <a:t>登陆数据库的用户名 </a:t>
            </a:r>
            <a:endParaRPr lang="en-US" altLang="zh-CN" sz="2000">
              <a:latin typeface="Arial" panose="020B0604020202020204" pitchFamily="34" charset="0"/>
              <a:ea typeface="宋体" panose="02010600030101010101" pitchFamily="2" charset="-122"/>
              <a:cs typeface="Arial" panose="020B0604020202020204" pitchFamily="34" charset="0"/>
            </a:endParaRPr>
          </a:p>
          <a:p>
            <a:pPr marL="863600" lvl="1" indent="-514350">
              <a:spcBef>
                <a:spcPts val="0"/>
              </a:spcBef>
              <a:buFont typeface="Wingdings" panose="05000000000000000000" pitchFamily="2" charset="2"/>
              <a:buChar char="Ø"/>
            </a:pPr>
            <a:r>
              <a:rPr lang="en-US" altLang="zh-CN" sz="2000" b="1">
                <a:solidFill>
                  <a:srgbClr val="006600"/>
                </a:solidFill>
                <a:latin typeface="Arial" panose="020B0604020202020204" pitchFamily="34" charset="0"/>
                <a:ea typeface="宋体" panose="02010600030101010101" pitchFamily="2" charset="-122"/>
                <a:cs typeface="Arial" panose="020B0604020202020204" pitchFamily="34" charset="0"/>
              </a:rPr>
              <a:t>PASSWORD </a:t>
            </a:r>
            <a:r>
              <a:rPr lang="en-US" sz="2000">
                <a:latin typeface="Arial" panose="020B0604020202020204" pitchFamily="34" charset="0"/>
                <a:ea typeface="宋体" panose="02010600030101010101" pitchFamily="2" charset="-122"/>
                <a:cs typeface="Arial" panose="020B0604020202020204" pitchFamily="34" charset="0"/>
              </a:rPr>
              <a:t>：</a:t>
            </a:r>
            <a:r>
              <a:rPr lang="zh-CN" altLang="en-US" sz="2000">
                <a:latin typeface="Arial" panose="020B0604020202020204" pitchFamily="34" charset="0"/>
                <a:ea typeface="宋体" panose="02010600030101010101" pitchFamily="2" charset="-122"/>
                <a:cs typeface="Arial" panose="020B0604020202020204" pitchFamily="34" charset="0"/>
              </a:rPr>
              <a:t>数据库用户登录时的验证密码</a:t>
            </a:r>
            <a:endParaRPr lang="zh-CN" altLang="en-US" sz="2000" b="1">
              <a:latin typeface="Arial" panose="020B0604020202020204" pitchFamily="34" charset="0"/>
              <a:ea typeface="宋体"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1631505" y="1246705"/>
            <a:ext cx="8928992" cy="2584450"/>
          </a:xfrm>
          <a:prstGeom prst="rect">
            <a:avLst/>
          </a:prstGeom>
          <a:noFill/>
          <a:ln>
            <a:solidFill>
              <a:schemeClr val="accent1"/>
            </a:solidFill>
          </a:ln>
        </p:spPr>
        <p:txBody>
          <a:bodyPr wrap="square" rtlCol="0">
            <a:spAutoFit/>
          </a:bodyPr>
          <a:lstStyle/>
          <a:p>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设置数据库名称和登录用户信息</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private static String </a:t>
            </a:r>
            <a:r>
              <a:rPr lang="en-US" altLang="zh-CN" b="1" dirty="0">
                <a:solidFill>
                  <a:srgbClr val="006600"/>
                </a:solidFill>
                <a:latin typeface="Arial" panose="020B0604020202020204" pitchFamily="34" charset="0"/>
                <a:ea typeface="宋体" panose="02010600030101010101" pitchFamily="2" charset="-122"/>
                <a:cs typeface="Arial" panose="020B0604020202020204" pitchFamily="34" charset="0"/>
              </a:rPr>
              <a:t>URL=</a:t>
            </a:r>
            <a:r>
              <a:rPr lang="en-US" altLang="zh-CN" dirty="0">
                <a:latin typeface="Arial" panose="020B0604020202020204" pitchFamily="34" charset="0"/>
                <a:ea typeface="宋体" panose="02010600030101010101" pitchFamily="2" charset="-122"/>
                <a:cs typeface="Arial" panose="020B0604020202020204" pitchFamily="34" charset="0"/>
              </a:rPr>
              <a:t>"</a:t>
            </a:r>
            <a:r>
              <a:rPr lang="en-US" altLang="zh-CN" dirty="0" err="1">
                <a:solidFill>
                  <a:srgbClr val="0000CC"/>
                </a:solidFill>
                <a:latin typeface="Arial" panose="020B0604020202020204" pitchFamily="34" charset="0"/>
                <a:ea typeface="宋体" panose="02010600030101010101" pitchFamily="2" charset="-122"/>
                <a:cs typeface="Arial" panose="020B0604020202020204" pitchFamily="34" charset="0"/>
              </a:rPr>
              <a:t>jdbc:mysql</a:t>
            </a:r>
            <a:r>
              <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rPr>
              <a:t>://</a:t>
            </a:r>
            <a:r>
              <a:rPr lang="en-US" altLang="zh-CN" dirty="0">
                <a:solidFill>
                  <a:srgbClr val="C00000"/>
                </a:solidFill>
                <a:latin typeface="Arial" panose="020B0604020202020204" pitchFamily="34" charset="0"/>
                <a:ea typeface="宋体" panose="02010600030101010101" pitchFamily="2" charset="-122"/>
                <a:cs typeface="Arial" panose="020B0604020202020204" pitchFamily="34" charset="0"/>
              </a:rPr>
              <a:t>localhost</a:t>
            </a:r>
            <a:r>
              <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rPr>
              <a:t>:3306/</a:t>
            </a:r>
            <a:r>
              <a:rPr lang="en-US" altLang="zh-CN" dirty="0" err="1">
                <a:solidFill>
                  <a:srgbClr val="0000CC"/>
                </a:solidFill>
                <a:latin typeface="Arial" panose="020B0604020202020204" pitchFamily="34" charset="0"/>
                <a:ea typeface="宋体" panose="02010600030101010101" pitchFamily="2" charset="-122"/>
                <a:cs typeface="Arial" panose="020B0604020202020204" pitchFamily="34" charset="0"/>
              </a:rPr>
              <a:t>factory</a:t>
            </a:r>
            <a:r>
              <a:rPr lang="en-US" altLang="zh-CN" dirty="0" err="1">
                <a:solidFill>
                  <a:srgbClr val="FF0000"/>
                </a:solidFill>
                <a:latin typeface="Arial" panose="020B0604020202020204" pitchFamily="34" charset="0"/>
                <a:ea typeface="宋体" panose="02010600030101010101" pitchFamily="2" charset="-122"/>
                <a:cs typeface="Arial" panose="020B0604020202020204" pitchFamily="34" charset="0"/>
              </a:rPr>
              <a:t>?serverTimezone</a:t>
            </a:r>
            <a:r>
              <a:rPr lang="en-US" altLang="zh-CN" dirty="0">
                <a:solidFill>
                  <a:srgbClr val="FF0000"/>
                </a:solidFill>
                <a:latin typeface="Arial" panose="020B0604020202020204" pitchFamily="34" charset="0"/>
                <a:ea typeface="宋体" panose="02010600030101010101" pitchFamily="2" charset="-122"/>
                <a:cs typeface="Arial" panose="020B0604020202020204" pitchFamily="34" charset="0"/>
              </a:rPr>
              <a:t>=UTC</a:t>
            </a:r>
            <a:r>
              <a:rPr lang="en-US" altLang="zh-CN" dirty="0">
                <a:latin typeface="Arial" panose="020B0604020202020204" pitchFamily="34" charset="0"/>
                <a:ea typeface="宋体" panose="02010600030101010101" pitchFamily="2" charset="-122"/>
                <a:cs typeface="Arial" panose="020B0604020202020204" pitchFamily="34" charset="0"/>
              </a:rPr>
              <a:t>";</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private static final String </a:t>
            </a:r>
            <a:r>
              <a:rPr lang="en-US" altLang="zh-CN" b="1" dirty="0">
                <a:solidFill>
                  <a:srgbClr val="006600"/>
                </a:solidFill>
                <a:latin typeface="Arial" panose="020B0604020202020204" pitchFamily="34" charset="0"/>
                <a:ea typeface="宋体" panose="02010600030101010101" pitchFamily="2" charset="-122"/>
                <a:cs typeface="Arial" panose="020B0604020202020204" pitchFamily="34" charset="0"/>
              </a:rPr>
              <a:t>USER</a:t>
            </a:r>
            <a:r>
              <a:rPr lang="en-US" altLang="zh-CN" dirty="0">
                <a:latin typeface="Arial" panose="020B0604020202020204" pitchFamily="34" charset="0"/>
                <a:ea typeface="宋体" panose="02010600030101010101" pitchFamily="2" charset="-122"/>
                <a:cs typeface="Arial" panose="020B0604020202020204" pitchFamily="34" charset="0"/>
              </a:rPr>
              <a:t>=“root";	      //</a:t>
            </a:r>
            <a:r>
              <a:rPr lang="zh-CN" altLang="en-US" dirty="0">
                <a:latin typeface="Arial" panose="020B0604020202020204" pitchFamily="34" charset="0"/>
                <a:ea typeface="宋体" panose="02010600030101010101" pitchFamily="2" charset="-122"/>
                <a:cs typeface="Arial" panose="020B0604020202020204" pitchFamily="34" charset="0"/>
              </a:rPr>
              <a:t>数据库用户</a:t>
            </a:r>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private static final String </a:t>
            </a:r>
            <a:r>
              <a:rPr lang="en-US" altLang="zh-CN" b="1" dirty="0">
                <a:solidFill>
                  <a:srgbClr val="006600"/>
                </a:solidFill>
                <a:latin typeface="Arial" panose="020B0604020202020204" pitchFamily="34" charset="0"/>
                <a:ea typeface="宋体" panose="02010600030101010101" pitchFamily="2" charset="-122"/>
                <a:cs typeface="Arial" panose="020B0604020202020204" pitchFamily="34" charset="0"/>
              </a:rPr>
              <a:t>PASSWORD</a:t>
            </a:r>
            <a:r>
              <a:rPr lang="en-US" altLang="zh-CN" dirty="0">
                <a:latin typeface="Arial" panose="020B0604020202020204" pitchFamily="34" charset="0"/>
                <a:ea typeface="宋体" panose="02010600030101010101" pitchFamily="2" charset="-122"/>
                <a:cs typeface="Arial" panose="020B0604020202020204" pitchFamily="34" charset="0"/>
              </a:rPr>
              <a:t>="12345";  //</a:t>
            </a:r>
            <a:r>
              <a:rPr lang="zh-CN" altLang="en-US" dirty="0">
                <a:latin typeface="Arial" panose="020B0604020202020204" pitchFamily="34" charset="0"/>
                <a:ea typeface="宋体" panose="02010600030101010101" pitchFamily="2" charset="-122"/>
                <a:cs typeface="Arial" panose="020B0604020202020204" pitchFamily="34" charset="0"/>
              </a:rPr>
              <a:t>用户</a:t>
            </a:r>
            <a:r>
              <a:rPr lang="en-US" altLang="zh-CN" dirty="0">
                <a:latin typeface="Arial" panose="020B0604020202020204" pitchFamily="34" charset="0"/>
                <a:ea typeface="宋体" panose="02010600030101010101" pitchFamily="2" charset="-122"/>
                <a:cs typeface="Arial" panose="020B0604020202020204" pitchFamily="34" charset="0"/>
              </a:rPr>
              <a:t>root</a:t>
            </a:r>
            <a:r>
              <a:rPr lang="zh-CN" altLang="en-US" dirty="0">
                <a:latin typeface="Arial" panose="020B0604020202020204" pitchFamily="34" charset="0"/>
                <a:ea typeface="宋体" panose="02010600030101010101" pitchFamily="2" charset="-122"/>
                <a:cs typeface="Arial" panose="020B0604020202020204" pitchFamily="34" charset="0"/>
              </a:rPr>
              <a:t>连接数据库的密码</a:t>
            </a:r>
            <a:endParaRPr lang="en-US" altLang="zh-CN" dirty="0">
              <a:latin typeface="Arial" panose="020B0604020202020204" pitchFamily="34" charset="0"/>
              <a:ea typeface="宋体" panose="02010600030101010101" pitchFamily="2" charset="-122"/>
              <a:cs typeface="Arial" panose="020B0604020202020204" pitchFamily="34" charset="0"/>
            </a:endParaRPr>
          </a:p>
          <a:p>
            <a:endPar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marL="514350" indent="-514350"/>
            <a:r>
              <a:rPr lang="en-US" altLang="zh-CN" dirty="0">
                <a:latin typeface="Arial" panose="020B0604020202020204" pitchFamily="34" charset="0"/>
                <a:ea typeface="宋体" panose="02010600030101010101" pitchFamily="2" charset="-122"/>
                <a:cs typeface="Arial" panose="020B0604020202020204" pitchFamily="34" charset="0"/>
              </a:rPr>
              <a:t>try{ </a:t>
            </a:r>
            <a:endParaRPr lang="en-US" altLang="zh-CN" dirty="0">
              <a:latin typeface="Arial" panose="020B0604020202020204" pitchFamily="34" charset="0"/>
              <a:ea typeface="宋体" panose="02010600030101010101" pitchFamily="2" charset="-122"/>
              <a:cs typeface="Arial" panose="020B0604020202020204" pitchFamily="34" charset="0"/>
            </a:endParaRPr>
          </a:p>
          <a:p>
            <a:pPr marL="514350" indent="-514350">
              <a:spcBef>
                <a:spcPts val="0"/>
              </a:spcBef>
              <a:buNone/>
            </a:pP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Connection conn</a:t>
            </a:r>
            <a:r>
              <a:rPr lang="zh-CN" altLang="en-US" b="1" dirty="0">
                <a:solidFill>
                  <a:srgbClr val="0000CC"/>
                </a:solidFill>
                <a:latin typeface="Arial" panose="020B0604020202020204" pitchFamily="34" charset="0"/>
                <a:ea typeface="宋体" panose="02010600030101010101" pitchFamily="2" charset="-122"/>
                <a:cs typeface="Arial" panose="020B0604020202020204" pitchFamily="34" charset="0"/>
              </a:rPr>
              <a:t>；</a:t>
            </a:r>
            <a:endPar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marL="514350" indent="-514350">
              <a:spcBef>
                <a:spcPts val="0"/>
              </a:spcBef>
              <a:buNone/>
            </a:pP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conn =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DriverManager.</a:t>
            </a:r>
            <a:r>
              <a:rPr lang="en-US" altLang="zh-CN" b="1" dirty="0" err="1">
                <a:solidFill>
                  <a:srgbClr val="FF0000"/>
                </a:solidFill>
                <a:latin typeface="Arial" panose="020B0604020202020204" pitchFamily="34" charset="0"/>
                <a:ea typeface="宋体" panose="02010600030101010101" pitchFamily="2" charset="-122"/>
                <a:cs typeface="Arial" panose="020B0604020202020204" pitchFamily="34" charset="0"/>
              </a:rPr>
              <a:t>getConnection</a:t>
            </a:r>
            <a:r>
              <a:rPr lang="en-US" altLang="zh-CN" b="1" dirty="0">
                <a:latin typeface="Arial" panose="020B0604020202020204" pitchFamily="34" charset="0"/>
                <a:ea typeface="宋体" panose="02010600030101010101" pitchFamily="2" charset="-122"/>
                <a:cs typeface="Arial" panose="020B0604020202020204" pitchFamily="34" charset="0"/>
              </a:rPr>
              <a:t> (</a:t>
            </a:r>
            <a:r>
              <a:rPr lang="en-US" altLang="zh-CN" b="1" dirty="0">
                <a:solidFill>
                  <a:srgbClr val="C00000"/>
                </a:solidFill>
                <a:latin typeface="Arial" panose="020B0604020202020204" pitchFamily="34" charset="0"/>
                <a:ea typeface="宋体" panose="02010600030101010101" pitchFamily="2" charset="-122"/>
                <a:cs typeface="Arial" panose="020B0604020202020204" pitchFamily="34" charset="0"/>
              </a:rPr>
              <a:t>URL</a:t>
            </a:r>
            <a:r>
              <a:rPr lang="en-US" altLang="zh-CN" b="1" dirty="0">
                <a:latin typeface="Arial" panose="020B0604020202020204" pitchFamily="34" charset="0"/>
                <a:ea typeface="宋体" panose="02010600030101010101" pitchFamily="2" charset="-122"/>
                <a:cs typeface="Arial" panose="020B0604020202020204" pitchFamily="34" charset="0"/>
              </a:rPr>
              <a:t>, </a:t>
            </a:r>
            <a:r>
              <a:rPr lang="en-US" altLang="zh-CN" b="1" dirty="0">
                <a:solidFill>
                  <a:srgbClr val="C00000"/>
                </a:solidFill>
                <a:latin typeface="Arial" panose="020B0604020202020204" pitchFamily="34" charset="0"/>
                <a:ea typeface="宋体" panose="02010600030101010101" pitchFamily="2" charset="-122"/>
                <a:cs typeface="Arial" panose="020B0604020202020204" pitchFamily="34" charset="0"/>
              </a:rPr>
              <a:t>USER</a:t>
            </a:r>
            <a:r>
              <a:rPr lang="en-US" altLang="zh-CN" b="1" dirty="0">
                <a:latin typeface="Arial" panose="020B0604020202020204" pitchFamily="34" charset="0"/>
                <a:ea typeface="宋体" panose="02010600030101010101" pitchFamily="2" charset="-122"/>
                <a:cs typeface="Arial" panose="020B0604020202020204" pitchFamily="34" charset="0"/>
              </a:rPr>
              <a:t>, </a:t>
            </a:r>
            <a:r>
              <a:rPr lang="en-US" altLang="zh-CN" b="1" dirty="0">
                <a:solidFill>
                  <a:srgbClr val="006600"/>
                </a:solidFill>
                <a:latin typeface="Arial" panose="020B0604020202020204" pitchFamily="34" charset="0"/>
                <a:ea typeface="宋体" panose="02010600030101010101" pitchFamily="2" charset="-122"/>
                <a:cs typeface="Arial" panose="020B0604020202020204" pitchFamily="34" charset="0"/>
              </a:rPr>
              <a:t>PASSWORD</a:t>
            </a:r>
            <a:r>
              <a:rPr lang="en-US" altLang="zh-CN" b="1" dirty="0">
                <a:latin typeface="Arial" panose="020B0604020202020204" pitchFamily="34" charset="0"/>
                <a:ea typeface="宋体" panose="02010600030101010101" pitchFamily="2" charset="-122"/>
                <a:cs typeface="Arial" panose="020B0604020202020204" pitchFamily="34" charset="0"/>
              </a:rPr>
              <a:t>);</a:t>
            </a:r>
            <a:endParaRPr lang="en-US" altLang="zh-CN" b="1" dirty="0">
              <a:latin typeface="Arial" panose="020B0604020202020204" pitchFamily="34" charset="0"/>
              <a:ea typeface="宋体" panose="02010600030101010101" pitchFamily="2" charset="-122"/>
              <a:cs typeface="Arial" panose="020B0604020202020204" pitchFamily="34" charset="0"/>
            </a:endParaRPr>
          </a:p>
          <a:p>
            <a:pPr marL="514350" indent="-514350"/>
            <a:r>
              <a:rPr lang="en-US" altLang="zh-CN" dirty="0">
                <a:latin typeface="Arial" panose="020B0604020202020204" pitchFamily="34" charset="0"/>
                <a:ea typeface="宋体" panose="02010600030101010101" pitchFamily="2" charset="-122"/>
                <a:cs typeface="Arial" panose="020B0604020202020204" pitchFamily="34" charset="0"/>
              </a:rPr>
              <a:t>} catch(</a:t>
            </a:r>
            <a:r>
              <a:rPr lang="en-US" altLang="zh-CN" b="1" dirty="0" err="1">
                <a:solidFill>
                  <a:srgbClr val="7030A0"/>
                </a:solidFill>
                <a:latin typeface="Arial" panose="020B0604020202020204" pitchFamily="34" charset="0"/>
                <a:ea typeface="宋体" panose="02010600030101010101" pitchFamily="2" charset="-122"/>
                <a:cs typeface="Arial" panose="020B0604020202020204" pitchFamily="34" charset="0"/>
              </a:rPr>
              <a:t>SQLException</a:t>
            </a:r>
            <a:r>
              <a:rPr lang="en-US" altLang="zh-CN" dirty="0">
                <a:latin typeface="Arial" panose="020B0604020202020204" pitchFamily="34" charset="0"/>
                <a:ea typeface="宋体" panose="02010600030101010101" pitchFamily="2" charset="-122"/>
                <a:cs typeface="Arial" panose="020B0604020202020204" pitchFamily="34" charset="0"/>
              </a:rPr>
              <a:t> e){  }</a:t>
            </a:r>
            <a:endParaRPr lang="en-US" altLang="zh-CN" b="1" dirty="0">
              <a:latin typeface="Arial" panose="020B0604020202020204" pitchFamily="34" charset="0"/>
              <a:ea typeface="宋体" panose="02010600030101010101" pitchFamily="2" charset="-122"/>
              <a:cs typeface="Arial" panose="020B0604020202020204" pitchFamily="34" charset="0"/>
            </a:endParaRPr>
          </a:p>
        </p:txBody>
      </p:sp>
      <p:sp>
        <p:nvSpPr>
          <p:cNvPr id="7" name="文本框 6"/>
          <p:cNvSpPr txBox="1"/>
          <p:nvPr/>
        </p:nvSpPr>
        <p:spPr>
          <a:xfrm>
            <a:off x="2028070" y="5468822"/>
            <a:ext cx="8026048" cy="368300"/>
          </a:xfrm>
          <a:prstGeom prst="rect">
            <a:avLst/>
          </a:prstGeom>
          <a:noFill/>
          <a:ln>
            <a:solidFill>
              <a:schemeClr val="accent1"/>
            </a:solidFill>
          </a:ln>
        </p:spPr>
        <p:txBody>
          <a:bodyPr wrap="square" rtlCol="0">
            <a:spAutoFit/>
          </a:bodyPr>
          <a:lstStyle/>
          <a:p>
            <a:pPr marL="514350" indent="-514350">
              <a:spcBef>
                <a:spcPts val="0"/>
              </a:spcBef>
              <a:buNone/>
            </a:pPr>
            <a:r>
              <a:rPr lang="en-US" altLang="zh-CN" b="1" dirty="0"/>
              <a:t>String </a:t>
            </a:r>
            <a:r>
              <a:rPr lang="en-US" altLang="zh-CN" b="1" dirty="0" err="1"/>
              <a:t>url</a:t>
            </a:r>
            <a:r>
              <a:rPr lang="en-US" altLang="zh-CN" b="1" dirty="0"/>
              <a:t>=“</a:t>
            </a:r>
            <a:r>
              <a:rPr lang="en-US" altLang="zh-CN" b="1" dirty="0" err="1">
                <a:solidFill>
                  <a:srgbClr val="0000CC"/>
                </a:solidFill>
              </a:rPr>
              <a:t>jdbc:mysql</a:t>
            </a:r>
            <a:r>
              <a:rPr lang="en-US" altLang="zh-CN" b="1" dirty="0">
                <a:solidFill>
                  <a:srgbClr val="0000CC"/>
                </a:solidFill>
              </a:rPr>
              <a:t>://</a:t>
            </a:r>
            <a:r>
              <a:rPr lang="en-US" altLang="zh-CN" b="1" dirty="0">
                <a:solidFill>
                  <a:srgbClr val="C00000"/>
                </a:solidFill>
              </a:rPr>
              <a:t>127.0.0.1:</a:t>
            </a:r>
            <a:r>
              <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rPr>
              <a:t> 3306/</a:t>
            </a:r>
            <a:r>
              <a:rPr lang="en-US" altLang="zh-CN" dirty="0" err="1">
                <a:solidFill>
                  <a:srgbClr val="0000CC"/>
                </a:solidFill>
                <a:latin typeface="Arial" panose="020B0604020202020204" pitchFamily="34" charset="0"/>
                <a:ea typeface="宋体" panose="02010600030101010101" pitchFamily="2" charset="-122"/>
                <a:cs typeface="Arial" panose="020B0604020202020204" pitchFamily="34" charset="0"/>
              </a:rPr>
              <a:t>factory</a:t>
            </a:r>
            <a:r>
              <a:rPr lang="en-US" altLang="zh-CN" dirty="0" err="1">
                <a:solidFill>
                  <a:srgbClr val="FF0000"/>
                </a:solidFill>
                <a:latin typeface="Arial" panose="020B0604020202020204" pitchFamily="34" charset="0"/>
                <a:ea typeface="宋体" panose="02010600030101010101" pitchFamily="2" charset="-122"/>
                <a:cs typeface="Arial" panose="020B0604020202020204" pitchFamily="34" charset="0"/>
              </a:rPr>
              <a:t>?serverTimezone</a:t>
            </a:r>
            <a:r>
              <a:rPr lang="en-US" altLang="zh-CN" dirty="0">
                <a:solidFill>
                  <a:srgbClr val="FF0000"/>
                </a:solidFill>
                <a:latin typeface="Arial" panose="020B0604020202020204" pitchFamily="34" charset="0"/>
                <a:ea typeface="宋体" panose="02010600030101010101" pitchFamily="2" charset="-122"/>
                <a:cs typeface="Arial" panose="020B0604020202020204" pitchFamily="34" charset="0"/>
              </a:rPr>
              <a:t>=UTC</a:t>
            </a:r>
            <a:r>
              <a:rPr lang="en-US" altLang="zh-CN" b="1" dirty="0">
                <a:solidFill>
                  <a:srgbClr val="0000CC"/>
                </a:solidFill>
              </a:rPr>
              <a:t>”;</a:t>
            </a:r>
            <a:endParaRPr lang="en-US" altLang="zh-CN" b="1" dirty="0">
              <a:solidFill>
                <a:srgbClr val="0000CC"/>
              </a:solidFill>
            </a:endParaRPr>
          </a:p>
        </p:txBody>
      </p:sp>
      <p:sp>
        <p:nvSpPr>
          <p:cNvPr id="8" name="标注: 线形 7"/>
          <p:cNvSpPr/>
          <p:nvPr/>
        </p:nvSpPr>
        <p:spPr>
          <a:xfrm>
            <a:off x="7608168" y="476672"/>
            <a:ext cx="905455" cy="500849"/>
          </a:xfrm>
          <a:prstGeom prst="borderCallout1">
            <a:avLst>
              <a:gd name="adj1" fmla="val 110843"/>
              <a:gd name="adj2" fmla="val 45922"/>
              <a:gd name="adj3" fmla="val 225625"/>
              <a:gd name="adj4" fmla="val 115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数据库名称</a:t>
            </a:r>
            <a:endParaRPr lang="zh-CN" altLang="en-US" sz="1600" b="1">
              <a:solidFill>
                <a:schemeClr val="tx1"/>
              </a:solidFill>
              <a:latin typeface="宋体" panose="02010600030101010101" pitchFamily="2" charset="-122"/>
              <a:ea typeface="宋体" panose="02010600030101010101" pitchFamily="2" charset="-122"/>
            </a:endParaRPr>
          </a:p>
        </p:txBody>
      </p:sp>
      <p:sp>
        <p:nvSpPr>
          <p:cNvPr id="10" name="标注: 线形 9"/>
          <p:cNvSpPr/>
          <p:nvPr/>
        </p:nvSpPr>
        <p:spPr>
          <a:xfrm>
            <a:off x="8904312" y="365128"/>
            <a:ext cx="1337503" cy="612120"/>
          </a:xfrm>
          <a:prstGeom prst="borderCallout1">
            <a:avLst>
              <a:gd name="adj1" fmla="val 110843"/>
              <a:gd name="adj2" fmla="val 45922"/>
              <a:gd name="adj3" fmla="val 205410"/>
              <a:gd name="adj4" fmla="val 131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设置数据库时区</a:t>
            </a:r>
            <a:endParaRPr lang="zh-CN" altLang="en-US" sz="1600" b="1">
              <a:solidFill>
                <a:schemeClr val="tx1"/>
              </a:solidFill>
              <a:latin typeface="宋体" panose="02010600030101010101" pitchFamily="2" charset="-122"/>
              <a:ea typeface="宋体" panose="02010600030101010101" pitchFamily="2" charset="-122"/>
            </a:endParaRPr>
          </a:p>
        </p:txBody>
      </p:sp>
      <p:sp>
        <p:nvSpPr>
          <p:cNvPr id="11" name="标注: 线形 10"/>
          <p:cNvSpPr/>
          <p:nvPr/>
        </p:nvSpPr>
        <p:spPr>
          <a:xfrm>
            <a:off x="6469639" y="226247"/>
            <a:ext cx="905455" cy="500849"/>
          </a:xfrm>
          <a:prstGeom prst="borderCallout1">
            <a:avLst>
              <a:gd name="adj1" fmla="val 110843"/>
              <a:gd name="adj2" fmla="val 45922"/>
              <a:gd name="adj3" fmla="val 270777"/>
              <a:gd name="adj4" fmla="val 593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数据库端口</a:t>
            </a:r>
            <a:endParaRPr lang="zh-CN" altLang="en-US" sz="1600" b="1">
              <a:solidFill>
                <a:schemeClr val="tx1"/>
              </a:solidFill>
              <a:latin typeface="宋体" panose="02010600030101010101" pitchFamily="2" charset="-122"/>
              <a:ea typeface="宋体" panose="02010600030101010101" pitchFamily="2" charset="-122"/>
            </a:endParaRPr>
          </a:p>
        </p:txBody>
      </p:sp>
      <p:sp>
        <p:nvSpPr>
          <p:cNvPr id="13" name="标注: 线形 12"/>
          <p:cNvSpPr/>
          <p:nvPr/>
        </p:nvSpPr>
        <p:spPr>
          <a:xfrm>
            <a:off x="3647728" y="476671"/>
            <a:ext cx="1944216" cy="305835"/>
          </a:xfrm>
          <a:prstGeom prst="borderCallout1">
            <a:avLst>
              <a:gd name="adj1" fmla="val 73717"/>
              <a:gd name="adj2" fmla="val 49768"/>
              <a:gd name="adj3" fmla="val 357365"/>
              <a:gd name="adj4" fmla="val 4808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tx1"/>
                </a:solidFill>
                <a:latin typeface="宋体" panose="02010600030101010101" pitchFamily="2" charset="-122"/>
                <a:ea typeface="宋体" panose="02010600030101010101" pitchFamily="2" charset="-122"/>
              </a:rPr>
              <a:t>访问数据库的协议</a:t>
            </a:r>
            <a:endParaRPr lang="zh-CN" altLang="en-US" sz="1600" b="1">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anim calcmode="lin" valueType="num">
                                      <p:cBhvr>
                                        <p:cTn id="52" dur="1000" fill="hold"/>
                                        <p:tgtEl>
                                          <p:spTgt spid="7"/>
                                        </p:tgtEl>
                                        <p:attrNameLst>
                                          <p:attrName>ppt_x</p:attrName>
                                        </p:attrNameLst>
                                      </p:cBhvr>
                                      <p:tavLst>
                                        <p:tav tm="0">
                                          <p:val>
                                            <p:strVal val="#ppt_x"/>
                                          </p:val>
                                        </p:tav>
                                        <p:tav tm="100000">
                                          <p:val>
                                            <p:strVal val="#ppt_x"/>
                                          </p:val>
                                        </p:tav>
                                      </p:tavLst>
                                    </p:anim>
                                    <p:anim calcmode="lin" valueType="num">
                                      <p:cBhvr>
                                        <p:cTn id="5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ldLvl="0" animBg="1"/>
      <p:bldP spid="8" grpId="0" bldLvl="0" animBg="1"/>
      <p:bldP spid="10" grpId="0" bldLvl="0" animBg="1"/>
      <p:bldP spid="11" grpId="0" bldLvl="0" animBg="1"/>
      <p:bldP spid="1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14.6  </a:t>
            </a:r>
            <a:r>
              <a:rPr lang="zh-CN" altLang="zh-CN" sz="4000"/>
              <a:t>查 询 操 作</a:t>
            </a:r>
            <a:endParaRPr lang="zh-CN" altLang="en-US" dirty="0"/>
          </a:p>
        </p:txBody>
      </p:sp>
      <p:sp>
        <p:nvSpPr>
          <p:cNvPr id="3" name="内容占位符 2"/>
          <p:cNvSpPr>
            <a:spLocks noGrp="1"/>
          </p:cNvSpPr>
          <p:nvPr>
            <p:ph idx="1"/>
          </p:nvPr>
        </p:nvSpPr>
        <p:spPr>
          <a:xfrm>
            <a:off x="1981200" y="1521302"/>
            <a:ext cx="8435280" cy="4502150"/>
          </a:xfrm>
        </p:spPr>
        <p:txBody>
          <a:bodyPr/>
          <a:lstStyle/>
          <a:p>
            <a:pPr>
              <a:buNone/>
            </a:pPr>
            <a:r>
              <a:rPr lang="en-US" altLang="zh-CN" b="1" dirty="0"/>
              <a:t>3. </a:t>
            </a:r>
            <a:r>
              <a:rPr lang="zh-CN" altLang="en-US" b="1" dirty="0"/>
              <a:t>执行</a:t>
            </a:r>
            <a:r>
              <a:rPr lang="en-US" altLang="zh-CN" b="1" dirty="0"/>
              <a:t>SQL</a:t>
            </a:r>
            <a:r>
              <a:rPr lang="zh-CN" altLang="en-US" b="1" dirty="0"/>
              <a:t>语句</a:t>
            </a:r>
            <a:endParaRPr lang="en-US" altLang="zh-CN" b="1" dirty="0"/>
          </a:p>
          <a:p>
            <a:pPr marL="801370" lvl="1" indent="-457200">
              <a:buFont typeface="+mj-lt"/>
              <a:buAutoNum type="arabicPeriod"/>
            </a:pPr>
            <a:r>
              <a:rPr lang="zh-CN" altLang="en-US" dirty="0"/>
              <a:t>得到连接</a:t>
            </a:r>
            <a:r>
              <a:rPr lang="en-US" altLang="zh-CN" b="1" i="1" dirty="0" err="1">
                <a:solidFill>
                  <a:srgbClr val="C00000"/>
                </a:solidFill>
              </a:rPr>
              <a:t>conn</a:t>
            </a:r>
            <a:r>
              <a:rPr lang="zh-CN" altLang="en-US" dirty="0"/>
              <a:t>后，获取可执行</a:t>
            </a:r>
            <a:r>
              <a:rPr lang="en-US" altLang="zh-CN" dirty="0" err="1"/>
              <a:t>sql</a:t>
            </a:r>
            <a:r>
              <a:rPr lang="zh-CN" altLang="en-US" dirty="0"/>
              <a:t>语句的</a:t>
            </a:r>
            <a:r>
              <a:rPr lang="en-US" altLang="zh-CN" b="1" dirty="0">
                <a:solidFill>
                  <a:srgbClr val="C00000"/>
                </a:solidFill>
                <a:latin typeface="+mj-lt"/>
                <a:ea typeface="隶书" panose="02010509060101010101" pitchFamily="49" charset="-122"/>
              </a:rPr>
              <a:t>Statement</a:t>
            </a:r>
            <a:r>
              <a:rPr lang="zh-CN" altLang="en-US" b="1" dirty="0">
                <a:latin typeface="+mj-lt"/>
                <a:ea typeface="隶书" panose="02010509060101010101" pitchFamily="49" charset="-122"/>
              </a:rPr>
              <a:t>对象</a:t>
            </a:r>
            <a:r>
              <a:rPr lang="en-US" altLang="zh-CN" b="1" kern="1200" dirty="0" err="1">
                <a:solidFill>
                  <a:srgbClr val="7030A0"/>
                </a:solidFill>
                <a:cs typeface="+mn-cs"/>
              </a:rPr>
              <a:t>stmt</a:t>
            </a:r>
            <a:r>
              <a:rPr lang="zh-CN" altLang="en-US" dirty="0"/>
              <a:t>。</a:t>
            </a:r>
            <a:endParaRPr lang="en-US" altLang="zh-CN" b="1" dirty="0">
              <a:solidFill>
                <a:srgbClr val="0000CC"/>
              </a:solidFill>
            </a:endParaRPr>
          </a:p>
          <a:p>
            <a:pPr marL="801370" lvl="1" indent="-457200">
              <a:buFont typeface="+mj-lt"/>
              <a:buAutoNum type="arabicPeriod"/>
            </a:pPr>
            <a:r>
              <a:rPr lang="zh-CN" altLang="en-US" dirty="0"/>
              <a:t>新建</a:t>
            </a:r>
            <a:r>
              <a:rPr lang="en-US" altLang="zh-CN" dirty="0" err="1"/>
              <a:t>sql</a:t>
            </a:r>
            <a:r>
              <a:rPr lang="zh-CN" altLang="en-US" dirty="0"/>
              <a:t>语句</a:t>
            </a:r>
            <a:r>
              <a:rPr lang="en-US" altLang="zh-CN" dirty="0"/>
              <a:t>, </a:t>
            </a:r>
            <a:r>
              <a:rPr lang="zh-CN" altLang="en-US" dirty="0"/>
              <a:t>通过</a:t>
            </a:r>
            <a:r>
              <a:rPr lang="en-US" altLang="zh-CN" b="1" kern="1200" dirty="0" err="1">
                <a:solidFill>
                  <a:srgbClr val="7030A0"/>
                </a:solidFill>
                <a:cs typeface="+mn-cs"/>
              </a:rPr>
              <a:t>stmt</a:t>
            </a:r>
            <a:r>
              <a:rPr lang="zh-CN" altLang="en-US" dirty="0"/>
              <a:t>的</a:t>
            </a:r>
            <a:r>
              <a:rPr lang="en-US" altLang="zh-CN" b="1" dirty="0" err="1">
                <a:solidFill>
                  <a:srgbClr val="FF0000"/>
                </a:solidFill>
              </a:rPr>
              <a:t>executeQuery</a:t>
            </a:r>
            <a:r>
              <a:rPr lang="en-US" altLang="zh-CN" b="1" dirty="0">
                <a:solidFill>
                  <a:srgbClr val="FF0000"/>
                </a:solidFill>
              </a:rPr>
              <a:t>(</a:t>
            </a:r>
            <a:r>
              <a:rPr lang="en-US" altLang="zh-CN" b="1" dirty="0" err="1">
                <a:solidFill>
                  <a:srgbClr val="FF0000"/>
                </a:solidFill>
              </a:rPr>
              <a:t>sql</a:t>
            </a:r>
            <a:r>
              <a:rPr lang="en-US" altLang="zh-CN" b="1" dirty="0">
                <a:solidFill>
                  <a:srgbClr val="FF0000"/>
                </a:solidFill>
              </a:rPr>
              <a:t>)</a:t>
            </a:r>
            <a:r>
              <a:rPr lang="zh-CN" altLang="en-US" dirty="0"/>
              <a:t>方法，执行查询语句，并返回得到结果集</a:t>
            </a:r>
            <a:r>
              <a:rPr lang="en-US" altLang="zh-CN" b="1" dirty="0" err="1"/>
              <a:t>ResultSet</a:t>
            </a:r>
            <a:r>
              <a:rPr lang="zh-CN" altLang="en-US" dirty="0"/>
              <a:t>。</a:t>
            </a:r>
            <a:endParaRPr lang="en-US" altLang="zh-CN" b="1" dirty="0">
              <a:solidFill>
                <a:srgbClr val="0000CC"/>
              </a:solidFill>
              <a:cs typeface="+mn-cs"/>
            </a:endParaRPr>
          </a:p>
          <a:p>
            <a:pPr lvl="1" algn="ctr">
              <a:spcBef>
                <a:spcPts val="0"/>
              </a:spcBef>
              <a:buNone/>
            </a:pPr>
            <a:endParaRPr lang="en-US" altLang="zh-CN" b="1" dirty="0">
              <a:solidFill>
                <a:srgbClr val="0000CC"/>
              </a:solidFill>
              <a:cs typeface="+mn-cs"/>
            </a:endParaRPr>
          </a:p>
          <a:p>
            <a:pPr lvl="1" algn="ctr">
              <a:spcBef>
                <a:spcPts val="0"/>
              </a:spcBef>
              <a:buNone/>
            </a:pPr>
            <a:endParaRPr lang="en-US" altLang="zh-CN" b="1" dirty="0">
              <a:solidFill>
                <a:srgbClr val="0000CC"/>
              </a:solidFill>
              <a:cs typeface="+mn-cs"/>
            </a:endParaRPr>
          </a:p>
          <a:p>
            <a:pPr lvl="1" algn="ctr">
              <a:spcBef>
                <a:spcPts val="0"/>
              </a:spcBef>
              <a:buNone/>
            </a:pPr>
            <a:endParaRPr lang="en-US" altLang="zh-CN" b="1" dirty="0">
              <a:solidFill>
                <a:srgbClr val="0000CC"/>
              </a:solidFill>
              <a:cs typeface="+mn-cs"/>
            </a:endParaRPr>
          </a:p>
          <a:p>
            <a:pPr lvl="1" algn="ctr">
              <a:spcBef>
                <a:spcPts val="0"/>
              </a:spcBef>
              <a:buNone/>
            </a:pPr>
            <a:endParaRPr lang="en-US" altLang="zh-CN" b="1" dirty="0">
              <a:solidFill>
                <a:srgbClr val="0000CC"/>
              </a:solidFill>
              <a:cs typeface="+mn-cs"/>
            </a:endParaRPr>
          </a:p>
          <a:p>
            <a:pPr lvl="1" algn="ctr">
              <a:spcBef>
                <a:spcPts val="0"/>
              </a:spcBef>
              <a:buNone/>
            </a:pPr>
            <a:r>
              <a:rPr lang="zh-CN" altLang="en-US" b="1" dirty="0">
                <a:solidFill>
                  <a:srgbClr val="0000CC"/>
                </a:solidFill>
                <a:cs typeface="+mn-cs"/>
              </a:rPr>
              <a:t>或者</a:t>
            </a:r>
            <a:endParaRPr lang="en-US" altLang="zh-CN" b="1" dirty="0">
              <a:solidFill>
                <a:srgbClr val="0000CC"/>
              </a:solidFill>
              <a:cs typeface="+mn-cs"/>
            </a:endParaRPr>
          </a:p>
          <a:p>
            <a:pPr lvl="1" algn="ctr">
              <a:spcBef>
                <a:spcPts val="0"/>
              </a:spcBef>
              <a:buNone/>
            </a:pPr>
            <a:endParaRPr lang="en-US" altLang="zh-CN" b="1" dirty="0">
              <a:solidFill>
                <a:srgbClr val="0000CC"/>
              </a:solidFill>
              <a:cs typeface="+mn-cs"/>
            </a:endParaRPr>
          </a:p>
          <a:p>
            <a:pPr lvl="1" algn="ctr">
              <a:buNone/>
            </a:pPr>
            <a:endParaRPr lang="zh-CN" altLang="en-US" sz="2800" b="1" dirty="0">
              <a:solidFill>
                <a:srgbClr val="0000CC"/>
              </a:solidFill>
              <a:cs typeface="+mn-cs"/>
            </a:endParaRPr>
          </a:p>
        </p:txBody>
      </p:sp>
      <p:sp>
        <p:nvSpPr>
          <p:cNvPr id="4" name="灯片编号占位符 3"/>
          <p:cNvSpPr>
            <a:spLocks noGrp="1"/>
          </p:cNvSpPr>
          <p:nvPr>
            <p:ph type="sldNum" sz="quarter" idx="12"/>
          </p:nvPr>
        </p:nvSpPr>
        <p:spPr>
          <a:xfrm>
            <a:off x="9596462" y="6248400"/>
            <a:ext cx="614338" cy="457200"/>
          </a:xfrm>
        </p:spPr>
        <p:txBody>
          <a:bodyPr/>
          <a:lstStyle/>
          <a:p>
            <a:fld id="{0C913308-F349-4B6D-A68A-DD1791B4A57B}" type="slidenum">
              <a:rPr lang="zh-CN" altLang="en-US" smtClean="0"/>
            </a:fld>
            <a:endParaRPr lang="zh-CN" altLang="en-US" dirty="0"/>
          </a:p>
        </p:txBody>
      </p:sp>
      <p:sp>
        <p:nvSpPr>
          <p:cNvPr id="5" name="文本框 4"/>
          <p:cNvSpPr txBox="1"/>
          <p:nvPr/>
        </p:nvSpPr>
        <p:spPr>
          <a:xfrm>
            <a:off x="3287688" y="3717032"/>
            <a:ext cx="5996963" cy="1106805"/>
          </a:xfrm>
          <a:prstGeom prst="rect">
            <a:avLst/>
          </a:prstGeom>
          <a:noFill/>
          <a:ln>
            <a:solidFill>
              <a:schemeClr val="accent1"/>
            </a:solidFill>
          </a:ln>
        </p:spPr>
        <p:txBody>
          <a:bodyPr wrap="square" rtlCol="0">
            <a:spAutoFit/>
          </a:bodyPr>
          <a:lstStyle/>
          <a:p>
            <a:pPr indent="-113030"/>
            <a:r>
              <a:rPr lang="en-US" altLang="zh-CN" sz="2200" b="1" dirty="0">
                <a:solidFill>
                  <a:srgbClr val="C00000"/>
                </a:solidFill>
              </a:rPr>
              <a:t>Statement</a:t>
            </a:r>
            <a:r>
              <a:rPr lang="en-US" altLang="zh-CN" sz="2200" b="1" dirty="0">
                <a:solidFill>
                  <a:srgbClr val="0000CC"/>
                </a:solidFill>
              </a:rPr>
              <a:t> </a:t>
            </a:r>
            <a:r>
              <a:rPr lang="en-US" altLang="zh-CN" sz="2200" b="1" dirty="0" err="1">
                <a:solidFill>
                  <a:srgbClr val="7030A0"/>
                </a:solidFill>
              </a:rPr>
              <a:t>stmt</a:t>
            </a:r>
            <a:r>
              <a:rPr lang="en-US" altLang="zh-CN" sz="2200" b="1" dirty="0">
                <a:solidFill>
                  <a:srgbClr val="0000CC"/>
                </a:solidFill>
              </a:rPr>
              <a:t> = </a:t>
            </a:r>
            <a:r>
              <a:rPr lang="en-US" altLang="zh-CN" sz="2200" b="1" dirty="0" err="1">
                <a:solidFill>
                  <a:srgbClr val="0000CC"/>
                </a:solidFill>
              </a:rPr>
              <a:t>conn.createStatement</a:t>
            </a:r>
            <a:r>
              <a:rPr lang="en-US" altLang="zh-CN" sz="2200" b="1" dirty="0">
                <a:solidFill>
                  <a:srgbClr val="0000CC"/>
                </a:solidFill>
              </a:rPr>
              <a:t>()；</a:t>
            </a:r>
            <a:r>
              <a:rPr lang="en-US" altLang="zh-CN" sz="2200" b="1" dirty="0">
                <a:solidFill>
                  <a:srgbClr val="006600"/>
                </a:solidFill>
              </a:rPr>
              <a:t>String </a:t>
            </a:r>
            <a:r>
              <a:rPr lang="en-US" altLang="zh-CN" sz="2200" b="1" dirty="0" err="1">
                <a:solidFill>
                  <a:srgbClr val="006600"/>
                </a:solidFill>
              </a:rPr>
              <a:t>sql</a:t>
            </a:r>
            <a:r>
              <a:rPr lang="en-US" altLang="zh-CN" sz="2200" b="1" dirty="0">
                <a:solidFill>
                  <a:srgbClr val="006600"/>
                </a:solidFill>
              </a:rPr>
              <a:t> = “select * from person”; </a:t>
            </a:r>
            <a:endParaRPr lang="en-US" altLang="zh-CN" sz="2200" b="1" dirty="0">
              <a:solidFill>
                <a:srgbClr val="006600"/>
              </a:solidFill>
            </a:endParaRPr>
          </a:p>
          <a:p>
            <a:pPr indent="-113030"/>
            <a:r>
              <a:rPr lang="en-US" altLang="zh-CN" sz="2200" b="1" dirty="0" err="1">
                <a:solidFill>
                  <a:srgbClr val="0000CC"/>
                </a:solidFill>
              </a:rPr>
              <a:t>ResultSet</a:t>
            </a:r>
            <a:r>
              <a:rPr lang="en-US" altLang="zh-CN" sz="2200" b="1" dirty="0">
                <a:solidFill>
                  <a:srgbClr val="0000CC"/>
                </a:solidFill>
              </a:rPr>
              <a:t> </a:t>
            </a:r>
            <a:r>
              <a:rPr lang="en-US" altLang="zh-CN" sz="2200" b="1" dirty="0" err="1">
                <a:solidFill>
                  <a:srgbClr val="0000CC"/>
                </a:solidFill>
              </a:rPr>
              <a:t>rs</a:t>
            </a:r>
            <a:r>
              <a:rPr lang="en-US" altLang="zh-CN" sz="2200" b="1" dirty="0">
                <a:solidFill>
                  <a:srgbClr val="0000CC"/>
                </a:solidFill>
              </a:rPr>
              <a:t> = </a:t>
            </a:r>
            <a:r>
              <a:rPr lang="en-US" altLang="zh-CN" sz="2200" b="1" dirty="0" err="1">
                <a:solidFill>
                  <a:srgbClr val="7030A0"/>
                </a:solidFill>
              </a:rPr>
              <a:t>stmt</a:t>
            </a:r>
            <a:r>
              <a:rPr lang="en-US" altLang="zh-CN" sz="2200" b="1" dirty="0" err="1">
                <a:solidFill>
                  <a:srgbClr val="0000CC"/>
                </a:solidFill>
              </a:rPr>
              <a:t>.</a:t>
            </a:r>
            <a:r>
              <a:rPr lang="en-US" altLang="zh-CN" sz="2200" b="1" dirty="0" err="1">
                <a:solidFill>
                  <a:srgbClr val="FF0000"/>
                </a:solidFill>
              </a:rPr>
              <a:t>exectueQuery</a:t>
            </a:r>
            <a:r>
              <a:rPr lang="en-US" altLang="zh-CN" sz="2200" b="1" dirty="0">
                <a:solidFill>
                  <a:srgbClr val="0000CC"/>
                </a:solidFill>
              </a:rPr>
              <a:t>(</a:t>
            </a:r>
            <a:r>
              <a:rPr lang="en-US" altLang="zh-CN" sz="2200" b="1" dirty="0" err="1">
                <a:solidFill>
                  <a:srgbClr val="006600"/>
                </a:solidFill>
              </a:rPr>
              <a:t>sql</a:t>
            </a:r>
            <a:r>
              <a:rPr lang="en-US" altLang="zh-CN" sz="2200" b="1" dirty="0">
                <a:solidFill>
                  <a:srgbClr val="0000CC"/>
                </a:solidFill>
              </a:rPr>
              <a:t>);</a:t>
            </a:r>
            <a:endParaRPr lang="zh-CN" altLang="en-US" sz="2200" dirty="0"/>
          </a:p>
        </p:txBody>
      </p:sp>
      <p:sp>
        <p:nvSpPr>
          <p:cNvPr id="6" name="文本框 5"/>
          <p:cNvSpPr txBox="1"/>
          <p:nvPr/>
        </p:nvSpPr>
        <p:spPr>
          <a:xfrm>
            <a:off x="2470648" y="5517232"/>
            <a:ext cx="7184390" cy="706755"/>
          </a:xfrm>
          <a:prstGeom prst="rect">
            <a:avLst/>
          </a:prstGeom>
          <a:noFill/>
          <a:ln>
            <a:solidFill>
              <a:schemeClr val="accent1"/>
            </a:solidFill>
          </a:ln>
        </p:spPr>
        <p:txBody>
          <a:bodyPr wrap="none" rtlCol="0">
            <a:spAutoFit/>
          </a:bodyPr>
          <a:lstStyle/>
          <a:p>
            <a:r>
              <a:rPr lang="en-US" altLang="zh-CN" sz="2000" b="1" dirty="0">
                <a:solidFill>
                  <a:srgbClr val="C00000"/>
                </a:solidFill>
              </a:rPr>
              <a:t>Statement</a:t>
            </a:r>
            <a:r>
              <a:rPr lang="en-US" altLang="zh-CN" sz="2000" b="1" dirty="0">
                <a:solidFill>
                  <a:srgbClr val="0000CC"/>
                </a:solidFill>
              </a:rPr>
              <a:t> </a:t>
            </a:r>
            <a:r>
              <a:rPr lang="en-US" altLang="zh-CN" sz="2000" b="1" dirty="0" err="1">
                <a:solidFill>
                  <a:srgbClr val="0000CC"/>
                </a:solidFill>
              </a:rPr>
              <a:t>stmt</a:t>
            </a:r>
            <a:r>
              <a:rPr lang="en-US" altLang="zh-CN" sz="2000" b="1" dirty="0">
                <a:solidFill>
                  <a:srgbClr val="0000CC"/>
                </a:solidFill>
              </a:rPr>
              <a:t> = </a:t>
            </a:r>
            <a:r>
              <a:rPr lang="en-US" altLang="zh-CN" sz="2000" b="1" dirty="0" err="1">
                <a:solidFill>
                  <a:srgbClr val="0000CC"/>
                </a:solidFill>
              </a:rPr>
              <a:t>conn.createStatement</a:t>
            </a:r>
            <a:r>
              <a:rPr lang="en-US" altLang="zh-CN" sz="2000" b="1" dirty="0">
                <a:solidFill>
                  <a:srgbClr val="0000CC"/>
                </a:solidFill>
              </a:rPr>
              <a:t>()；</a:t>
            </a:r>
            <a:endParaRPr lang="en-US" altLang="zh-CN" sz="2000" b="1" dirty="0">
              <a:solidFill>
                <a:srgbClr val="0000CC"/>
              </a:solidFill>
            </a:endParaRPr>
          </a:p>
          <a:p>
            <a:r>
              <a:rPr lang="en-US" altLang="zh-CN" sz="2000" b="1" dirty="0" err="1">
                <a:solidFill>
                  <a:srgbClr val="0000CC"/>
                </a:solidFill>
              </a:rPr>
              <a:t>ResultSet</a:t>
            </a:r>
            <a:r>
              <a:rPr lang="en-US" altLang="zh-CN" sz="2000" b="1" dirty="0">
                <a:solidFill>
                  <a:srgbClr val="0000CC"/>
                </a:solidFill>
              </a:rPr>
              <a:t> </a:t>
            </a:r>
            <a:r>
              <a:rPr lang="en-US" altLang="zh-CN" sz="2000" b="1" dirty="0" err="1">
                <a:solidFill>
                  <a:srgbClr val="0000CC"/>
                </a:solidFill>
              </a:rPr>
              <a:t>rs</a:t>
            </a:r>
            <a:r>
              <a:rPr lang="en-US" altLang="zh-CN" sz="2000" b="1" dirty="0">
                <a:solidFill>
                  <a:srgbClr val="0000CC"/>
                </a:solidFill>
              </a:rPr>
              <a:t> = </a:t>
            </a:r>
            <a:r>
              <a:rPr lang="en-US" altLang="zh-CN" sz="2000" b="1" dirty="0" err="1">
                <a:solidFill>
                  <a:srgbClr val="0000CC"/>
                </a:solidFill>
              </a:rPr>
              <a:t>stmt.</a:t>
            </a:r>
            <a:r>
              <a:rPr lang="en-US" altLang="zh-CN" sz="2000" b="1" dirty="0" err="1">
                <a:solidFill>
                  <a:srgbClr val="FF0000"/>
                </a:solidFill>
              </a:rPr>
              <a:t>exectueQuery</a:t>
            </a:r>
            <a:r>
              <a:rPr lang="en-US" altLang="zh-CN" sz="2000" b="1" dirty="0">
                <a:solidFill>
                  <a:srgbClr val="0000CC"/>
                </a:solidFill>
              </a:rPr>
              <a:t>(</a:t>
            </a:r>
            <a:r>
              <a:rPr lang="en-US" altLang="zh-CN" sz="2000" b="1" dirty="0"/>
              <a:t>“select * from person”</a:t>
            </a:r>
            <a:r>
              <a:rPr lang="en-US" altLang="zh-CN" sz="2000" b="1" dirty="0">
                <a:solidFill>
                  <a:srgbClr val="0000CC"/>
                </a:solidFill>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14.6  </a:t>
            </a:r>
            <a:r>
              <a:rPr lang="zh-CN" altLang="zh-CN" sz="4000"/>
              <a:t>查 询 操 作</a:t>
            </a:r>
            <a:endParaRPr lang="zh-CN" altLang="en-US" dirty="0"/>
          </a:p>
        </p:txBody>
      </p:sp>
      <p:sp>
        <p:nvSpPr>
          <p:cNvPr id="3" name="内容占位符 2"/>
          <p:cNvSpPr>
            <a:spLocks noGrp="1"/>
          </p:cNvSpPr>
          <p:nvPr>
            <p:ph idx="1"/>
          </p:nvPr>
        </p:nvSpPr>
        <p:spPr/>
        <p:txBody>
          <a:bodyPr/>
          <a:lstStyle/>
          <a:p>
            <a:pPr>
              <a:buNone/>
            </a:pPr>
            <a:r>
              <a:rPr lang="en-US" altLang="zh-CN" b="1" dirty="0"/>
              <a:t>4. </a:t>
            </a:r>
            <a:r>
              <a:rPr lang="zh-CN" altLang="en-US" b="1" dirty="0"/>
              <a:t>操作结果集</a:t>
            </a:r>
            <a:endParaRPr lang="en-US" altLang="zh-CN" b="1" dirty="0"/>
          </a:p>
          <a:p>
            <a:pPr lvl="1"/>
            <a:r>
              <a:rPr lang="zh-CN" altLang="en-US" dirty="0">
                <a:latin typeface="华文新魏" panose="02010800040101010101" pitchFamily="2" charset="-122"/>
                <a:ea typeface="华文新魏" panose="02010800040101010101" pitchFamily="2" charset="-122"/>
              </a:rPr>
              <a:t>遍历</a:t>
            </a:r>
            <a:r>
              <a:rPr lang="zh-CN" altLang="en-US" dirty="0">
                <a:solidFill>
                  <a:srgbClr val="C00000"/>
                </a:solidFill>
                <a:latin typeface="华文新魏" panose="02010800040101010101" pitchFamily="2" charset="-122"/>
                <a:ea typeface="华文新魏" panose="02010800040101010101" pitchFamily="2" charset="-122"/>
              </a:rPr>
              <a:t>结果集</a:t>
            </a:r>
            <a:r>
              <a:rPr lang="en-US" altLang="zh-CN" dirty="0" err="1">
                <a:solidFill>
                  <a:srgbClr val="C00000"/>
                </a:solidFill>
                <a:latin typeface="华文新魏" panose="02010800040101010101" pitchFamily="2" charset="-122"/>
                <a:ea typeface="华文新魏" panose="02010800040101010101" pitchFamily="2" charset="-122"/>
              </a:rPr>
              <a:t>rs</a:t>
            </a:r>
            <a:r>
              <a:rPr lang="zh-CN" altLang="en-US" dirty="0"/>
              <a:t>，输出</a:t>
            </a:r>
            <a:r>
              <a:rPr lang="en-US" altLang="zh-CN" dirty="0"/>
              <a:t>person</a:t>
            </a:r>
            <a:r>
              <a:rPr lang="zh-CN" altLang="en-US" dirty="0"/>
              <a:t>关系表中的记录</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a:buNone/>
            </a:pPr>
            <a:r>
              <a:rPr lang="en-US" altLang="zh-CN" b="1" dirty="0"/>
              <a:t>5. </a:t>
            </a:r>
            <a:r>
              <a:rPr lang="zh-CN" altLang="en-US" b="1" dirty="0"/>
              <a:t>关闭数据库连接</a:t>
            </a:r>
            <a:endParaRPr lang="en-US" altLang="zh-CN" b="1" dirty="0"/>
          </a:p>
          <a:p>
            <a:pPr algn="ctr">
              <a:buNone/>
            </a:pPr>
            <a:r>
              <a:rPr lang="en-US" b="1" dirty="0" err="1">
                <a:solidFill>
                  <a:srgbClr val="0000CC"/>
                </a:solidFill>
              </a:rPr>
              <a:t>conn.close</a:t>
            </a:r>
            <a:r>
              <a:rPr lang="en-US" b="1" dirty="0">
                <a:solidFill>
                  <a:srgbClr val="0000CC"/>
                </a:solidFill>
              </a:rPr>
              <a:t>();</a:t>
            </a:r>
            <a:endParaRPr lang="zh-CN" altLang="en-US" b="1" dirty="0">
              <a:solidFill>
                <a:srgbClr val="0000CC"/>
              </a:solidFill>
            </a:endParaRPr>
          </a:p>
          <a:p>
            <a:pPr lvl="1"/>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2381224" y="2996952"/>
            <a:ext cx="7429552" cy="1938020"/>
          </a:xfrm>
          <a:prstGeom prst="rect">
            <a:avLst/>
          </a:prstGeom>
          <a:noFill/>
          <a:ln>
            <a:solidFill>
              <a:schemeClr val="accent1">
                <a:shade val="50000"/>
              </a:schemeClr>
            </a:solidFill>
          </a:ln>
        </p:spPr>
        <p:txBody>
          <a:bodyPr wrap="square" rtlCol="0">
            <a:spAutoFit/>
          </a:bodyPr>
          <a:lstStyle/>
          <a:p>
            <a:r>
              <a:rPr lang="en-US" sz="2400" dirty="0"/>
              <a:t>while (</a:t>
            </a:r>
            <a:r>
              <a:rPr lang="en-US" sz="2400" b="1" dirty="0" err="1">
                <a:solidFill>
                  <a:srgbClr val="0000CC"/>
                </a:solidFill>
              </a:rPr>
              <a:t>rs.next</a:t>
            </a:r>
            <a:r>
              <a:rPr lang="en-US" sz="2400" b="1" dirty="0">
                <a:solidFill>
                  <a:srgbClr val="0000CC"/>
                </a:solidFill>
              </a:rPr>
              <a:t>()</a:t>
            </a:r>
            <a:r>
              <a:rPr lang="en-US" sz="2400" dirty="0"/>
              <a:t>){ </a:t>
            </a:r>
            <a:endParaRPr lang="en-US" sz="2400" dirty="0"/>
          </a:p>
          <a:p>
            <a:r>
              <a:rPr lang="en-US" sz="2400" dirty="0"/>
              <a:t>	String number = </a:t>
            </a:r>
            <a:r>
              <a:rPr lang="en-US" sz="2400" b="1" dirty="0" err="1"/>
              <a:t>rs.</a:t>
            </a:r>
            <a:r>
              <a:rPr lang="en-US" sz="2400" b="1" err="1"/>
              <a:t>getString</a:t>
            </a:r>
            <a:r>
              <a:rPr lang="en-US" sz="2400" b="1"/>
              <a:t>(“</a:t>
            </a:r>
            <a:r>
              <a:rPr lang="en-US" sz="2400" b="1">
                <a:solidFill>
                  <a:srgbClr val="FF0000"/>
                </a:solidFill>
              </a:rPr>
              <a:t>id</a:t>
            </a:r>
            <a:r>
              <a:rPr lang="en-US" sz="2400" b="1"/>
              <a:t>");</a:t>
            </a:r>
            <a:endParaRPr lang="en-US" sz="2400" b="1" dirty="0"/>
          </a:p>
          <a:p>
            <a:r>
              <a:rPr lang="en-US" sz="2400" dirty="0"/>
              <a:t>	String name = </a:t>
            </a:r>
            <a:r>
              <a:rPr lang="en-US" sz="2400" b="1" dirty="0" err="1"/>
              <a:t>rs.getString</a:t>
            </a:r>
            <a:r>
              <a:rPr lang="en-US" sz="2400" b="1" dirty="0"/>
              <a:t>(“</a:t>
            </a:r>
            <a:r>
              <a:rPr lang="en-US" sz="2400" b="1" dirty="0">
                <a:solidFill>
                  <a:srgbClr val="FF0000"/>
                </a:solidFill>
              </a:rPr>
              <a:t>name</a:t>
            </a:r>
            <a:r>
              <a:rPr lang="en-US" sz="2400" b="1" dirty="0"/>
              <a:t>"); </a:t>
            </a:r>
            <a:endParaRPr lang="en-US" sz="2400" b="1" dirty="0"/>
          </a:p>
          <a:p>
            <a:r>
              <a:rPr lang="en-US" sz="2400" dirty="0"/>
              <a:t>	</a:t>
            </a:r>
            <a:r>
              <a:rPr lang="en-US" sz="2400" dirty="0" err="1"/>
              <a:t>System.out.println</a:t>
            </a:r>
            <a:r>
              <a:rPr lang="en-US" sz="2400" dirty="0"/>
              <a:t>(number+”,”+name); </a:t>
            </a:r>
            <a:endParaRPr lang="en-US" sz="2400" dirty="0"/>
          </a:p>
          <a:p>
            <a:r>
              <a:rPr lang="en-US" sz="2400" dirty="0"/>
              <a:t>}</a:t>
            </a:r>
            <a:endParaRPr lang="zh-CN" altLang="en-US" sz="2400" dirty="0"/>
          </a:p>
        </p:txBody>
      </p:sp>
      <p:sp>
        <p:nvSpPr>
          <p:cNvPr id="6" name="标注: 线形 5"/>
          <p:cNvSpPr/>
          <p:nvPr/>
        </p:nvSpPr>
        <p:spPr>
          <a:xfrm>
            <a:off x="7144080" y="2566844"/>
            <a:ext cx="1999920" cy="405317"/>
          </a:xfrm>
          <a:prstGeom prst="borderCallout1">
            <a:avLst>
              <a:gd name="adj1" fmla="val 110843"/>
              <a:gd name="adj2" fmla="val 45922"/>
              <a:gd name="adj3" fmla="val 194585"/>
              <a:gd name="adj4" fmla="val 3080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ea typeface="宋体" panose="02010600030101010101" pitchFamily="2" charset="-122"/>
              </a:rPr>
              <a:t>person</a:t>
            </a:r>
            <a:r>
              <a:rPr lang="zh-CN" altLang="en-US" b="1">
                <a:solidFill>
                  <a:schemeClr val="tx1"/>
                </a:solidFill>
                <a:ea typeface="宋体" panose="02010600030101010101" pitchFamily="2" charset="-122"/>
              </a:rPr>
              <a:t>表的列名</a:t>
            </a:r>
            <a:endParaRPr lang="zh-CN" altLang="en-US" b="1">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en-US" altLang="zh-CN" sz="4000"/>
              <a:t>14.6</a:t>
            </a:r>
            <a:r>
              <a:rPr lang="en-US" altLang="zh-CN"/>
              <a:t>.1</a:t>
            </a:r>
            <a:r>
              <a:rPr lang="en-US" altLang="zh-CN" sz="4000"/>
              <a:t>  </a:t>
            </a:r>
            <a:r>
              <a:rPr lang="zh-CN" altLang="en-US" sz="4000"/>
              <a:t>顺序查询</a:t>
            </a:r>
            <a:endParaRPr lang="zh-CN" altLang="en-US" dirty="0"/>
          </a:p>
        </p:txBody>
      </p:sp>
      <p:sp>
        <p:nvSpPr>
          <p:cNvPr id="3" name="内容占位符 2"/>
          <p:cNvSpPr>
            <a:spLocks noGrp="1"/>
          </p:cNvSpPr>
          <p:nvPr>
            <p:ph idx="1"/>
          </p:nvPr>
        </p:nvSpPr>
        <p:spPr/>
        <p:txBody>
          <a:bodyPr/>
          <a:lstStyle/>
          <a:p>
            <a:r>
              <a:rPr lang="zh-CN" altLang="en-US" b="1"/>
              <a:t>例题：</a:t>
            </a:r>
            <a:r>
              <a:rPr lang="en-US" altLang="zh-CN" b="1"/>
              <a:t>ConnectMySQL.java</a:t>
            </a:r>
            <a:endParaRPr lang="en-US" altLang="zh-CN" b="1"/>
          </a:p>
          <a:p>
            <a:endParaRPr lang="en-US" altLang="zh-CN" b="1"/>
          </a:p>
          <a:p>
            <a:r>
              <a:rPr lang="zh-CN" altLang="en-US" b="1"/>
              <a:t>阅读示例程序</a:t>
            </a:r>
            <a:r>
              <a:rPr lang="en-US" altLang="zh-CN" b="1"/>
              <a:t>(</a:t>
            </a:r>
            <a:r>
              <a:rPr lang="zh-CN" altLang="en-US" b="1"/>
              <a:t>见下页</a:t>
            </a:r>
            <a:r>
              <a:rPr lang="en-US" altLang="zh-CN" b="1"/>
              <a:t>)</a:t>
            </a:r>
            <a:r>
              <a:rPr lang="zh-CN" altLang="en-US" b="1"/>
              <a:t>。</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11524" y="188640"/>
            <a:ext cx="8568952" cy="6420754"/>
          </a:xfrm>
          <a:ln>
            <a:solidFill>
              <a:schemeClr val="accent1"/>
            </a:solidFill>
          </a:ln>
        </p:spPr>
        <p:txBody>
          <a:bodyPr>
            <a:normAutofit fontScale="25000" lnSpcReduction="20000"/>
          </a:bodyPr>
          <a:lstStyle/>
          <a:p>
            <a:pPr>
              <a:lnSpc>
                <a:spcPct val="120000"/>
              </a:lnSpc>
              <a:spcBef>
                <a:spcPts val="0"/>
              </a:spcBef>
              <a:buNone/>
            </a:pPr>
            <a:r>
              <a:rPr lang="en-US" altLang="zh-CN" sz="7200" b="1" dirty="0">
                <a:solidFill>
                  <a:srgbClr val="FF0000"/>
                </a:solidFill>
                <a:latin typeface="Arial" panose="020B0604020202020204" pitchFamily="34" charset="0"/>
                <a:cs typeface="Arial" panose="020B0604020202020204" pitchFamily="34" charset="0"/>
              </a:rPr>
              <a:t>import </a:t>
            </a:r>
            <a:r>
              <a:rPr lang="en-US" altLang="zh-CN" sz="7200" b="1" dirty="0" err="1">
                <a:solidFill>
                  <a:srgbClr val="FF0000"/>
                </a:solidFill>
                <a:latin typeface="Arial" panose="020B0604020202020204" pitchFamily="34" charset="0"/>
                <a:cs typeface="Arial" panose="020B0604020202020204" pitchFamily="34" charset="0"/>
              </a:rPr>
              <a:t>java.sql</a:t>
            </a:r>
            <a:r>
              <a:rPr lang="en-US" altLang="zh-CN" sz="7200" b="1" dirty="0">
                <a:solidFill>
                  <a:srgbClr val="FF0000"/>
                </a:solidFill>
                <a:latin typeface="Arial" panose="020B0604020202020204" pitchFamily="34" charset="0"/>
                <a:cs typeface="Arial" panose="020B0604020202020204" pitchFamily="34" charset="0"/>
              </a:rPr>
              <a:t>.*;</a:t>
            </a:r>
            <a:endParaRPr lang="en-US" altLang="zh-CN" sz="7200" b="1" dirty="0">
              <a:solidFill>
                <a:srgbClr val="FF0000"/>
              </a:solidFill>
              <a:latin typeface="Arial" panose="020B0604020202020204" pitchFamily="34" charset="0"/>
              <a:cs typeface="Arial" panose="020B0604020202020204" pitchFamily="34" charset="0"/>
            </a:endParaRPr>
          </a:p>
          <a:p>
            <a:pPr>
              <a:lnSpc>
                <a:spcPct val="120000"/>
              </a:lnSpc>
              <a:spcBef>
                <a:spcPts val="0"/>
              </a:spcBef>
              <a:buNone/>
            </a:pPr>
            <a:endParaRPr lang="zh-CN" altLang="en-US" sz="4000" dirty="0">
              <a:solidFill>
                <a:srgbClr val="FF00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b="1" dirty="0">
                <a:latin typeface="Arial" panose="020B0604020202020204" pitchFamily="34" charset="0"/>
                <a:cs typeface="Arial" panose="020B0604020202020204" pitchFamily="34" charset="0"/>
              </a:rPr>
              <a:t>public class </a:t>
            </a:r>
            <a:r>
              <a:rPr lang="en-US" altLang="zh-CN" sz="7200" b="1" dirty="0" err="1">
                <a:latin typeface="Arial" panose="020B0604020202020204" pitchFamily="34" charset="0"/>
                <a:cs typeface="Arial" panose="020B0604020202020204" pitchFamily="34" charset="0"/>
              </a:rPr>
              <a:t>ConnectMySQL</a:t>
            </a:r>
            <a:r>
              <a:rPr lang="en-US" altLang="zh-CN" sz="7200" b="1" dirty="0">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public static void main(String </a:t>
            </a:r>
            <a:r>
              <a:rPr lang="en-US" altLang="zh-CN" sz="7200" b="1" dirty="0" err="1">
                <a:latin typeface="Arial" panose="020B0604020202020204" pitchFamily="34" charset="0"/>
                <a:cs typeface="Arial" panose="020B0604020202020204" pitchFamily="34" charset="0"/>
              </a:rPr>
              <a:t>args</a:t>
            </a:r>
            <a:r>
              <a:rPr lang="en-US" altLang="zh-CN" sz="7200" b="1" dirty="0">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r>
              <a:rPr lang="zh-CN" altLang="en-US" sz="7200" dirty="0">
                <a:latin typeface="Arial" panose="020B0604020202020204" pitchFamily="34" charset="0"/>
                <a:cs typeface="Arial" panose="020B0604020202020204" pitchFamily="34" charset="0"/>
              </a:rPr>
              <a:t>设置数据库参数</a:t>
            </a:r>
            <a:endParaRPr lang="zh-CN" altLang="en-US"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b="1" dirty="0">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String URL = "</a:t>
            </a:r>
            <a:r>
              <a:rPr lang="en-US" altLang="zh-CN" sz="7200" b="1" dirty="0" err="1">
                <a:solidFill>
                  <a:srgbClr val="006600"/>
                </a:solidFill>
                <a:latin typeface="Arial" panose="020B0604020202020204" pitchFamily="34" charset="0"/>
                <a:cs typeface="Arial" panose="020B0604020202020204" pitchFamily="34" charset="0"/>
              </a:rPr>
              <a:t>jdbc:mysql</a:t>
            </a:r>
            <a:r>
              <a:rPr lang="en-US" altLang="zh-CN" sz="7200" b="1" dirty="0">
                <a:solidFill>
                  <a:srgbClr val="006600"/>
                </a:solidFill>
                <a:latin typeface="Arial" panose="020B0604020202020204" pitchFamily="34" charset="0"/>
                <a:cs typeface="Arial" panose="020B0604020202020204" pitchFamily="34" charset="0"/>
              </a:rPr>
              <a:t>://localhost:3306/</a:t>
            </a:r>
            <a:r>
              <a:rPr lang="en-US" altLang="zh-CN" sz="7200" b="1" dirty="0" err="1">
                <a:solidFill>
                  <a:srgbClr val="006600"/>
                </a:solidFill>
                <a:latin typeface="Arial" panose="020B0604020202020204" pitchFamily="34" charset="0"/>
                <a:cs typeface="Arial" panose="020B0604020202020204" pitchFamily="34" charset="0"/>
              </a:rPr>
              <a:t>factory?serverTimezone</a:t>
            </a:r>
            <a:r>
              <a:rPr lang="en-US" altLang="zh-CN" sz="7200" b="1" dirty="0">
                <a:solidFill>
                  <a:srgbClr val="006600"/>
                </a:solidFill>
                <a:latin typeface="Arial" panose="020B0604020202020204" pitchFamily="34" charset="0"/>
                <a:cs typeface="Arial" panose="020B0604020202020204" pitchFamily="34" charset="0"/>
              </a:rPr>
              <a:t>=UTC";</a:t>
            </a:r>
            <a:endParaRPr lang="en-US" altLang="zh-CN" sz="7200" b="1" dirty="0">
              <a:solidFill>
                <a:srgbClr val="0066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solidFill>
                  <a:srgbClr val="006600"/>
                </a:solidFill>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final String USER=“root";	</a:t>
            </a:r>
            <a:r>
              <a:rPr lang="en-US" altLang="zh-CN" sz="7200" dirty="0">
                <a:latin typeface="Arial" panose="020B0604020202020204" pitchFamily="34" charset="0"/>
                <a:cs typeface="Arial" panose="020B0604020202020204" pitchFamily="34" charset="0"/>
              </a:rPr>
              <a:t> 	//</a:t>
            </a:r>
            <a:r>
              <a:rPr lang="zh-CN" altLang="en-US" sz="7200" dirty="0">
                <a:latin typeface="Arial" panose="020B0604020202020204" pitchFamily="34" charset="0"/>
                <a:cs typeface="Arial" panose="020B0604020202020204" pitchFamily="34" charset="0"/>
              </a:rPr>
              <a:t>数据库用户</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solidFill>
                  <a:srgbClr val="006600"/>
                </a:solidFill>
                <a:latin typeface="Arial" panose="020B0604020202020204" pitchFamily="34" charset="0"/>
                <a:cs typeface="Arial" panose="020B0604020202020204" pitchFamily="34" charset="0"/>
              </a:rPr>
              <a:t>     </a:t>
            </a:r>
            <a:r>
              <a:rPr lang="en-US" altLang="zh-CN" sz="7200" b="1" dirty="0">
                <a:solidFill>
                  <a:srgbClr val="006600"/>
                </a:solidFill>
                <a:latin typeface="Arial" panose="020B0604020202020204" pitchFamily="34" charset="0"/>
                <a:cs typeface="Arial" panose="020B0604020202020204" pitchFamily="34" charset="0"/>
              </a:rPr>
              <a:t>final String PASSWORD="12345“;</a:t>
            </a:r>
            <a:r>
              <a:rPr lang="zh-CN" altLang="en-US" sz="7200" dirty="0">
                <a:solidFill>
                  <a:srgbClr val="006600"/>
                </a:solidFill>
                <a:latin typeface="Arial" panose="020B0604020202020204" pitchFamily="34" charset="0"/>
                <a:cs typeface="Arial" panose="020B0604020202020204" pitchFamily="34" charset="0"/>
              </a:rPr>
              <a:t> </a:t>
            </a:r>
            <a:r>
              <a:rPr lang="en-US" altLang="zh-CN" sz="7200" dirty="0">
                <a:solidFill>
                  <a:srgbClr val="006600"/>
                </a:solidFill>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r>
              <a:rPr lang="zh-CN" altLang="en-US" sz="7200" dirty="0">
                <a:latin typeface="Arial" panose="020B0604020202020204" pitchFamily="34" charset="0"/>
                <a:cs typeface="Arial" panose="020B0604020202020204" pitchFamily="34" charset="0"/>
              </a:rPr>
              <a:t>用户</a:t>
            </a:r>
            <a:r>
              <a:rPr lang="en-US" altLang="zh-CN" sz="7200" dirty="0">
                <a:latin typeface="Arial" panose="020B0604020202020204" pitchFamily="34" charset="0"/>
                <a:cs typeface="Arial" panose="020B0604020202020204" pitchFamily="34" charset="0"/>
              </a:rPr>
              <a:t>root</a:t>
            </a:r>
            <a:r>
              <a:rPr lang="zh-CN" altLang="en-US" sz="7200" dirty="0">
                <a:latin typeface="Arial" panose="020B0604020202020204" pitchFamily="34" charset="0"/>
                <a:cs typeface="Arial" panose="020B0604020202020204" pitchFamily="34" charset="0"/>
              </a:rPr>
              <a:t>的连接数据库的密码</a:t>
            </a:r>
            <a:endParaRPr lang="zh-CN" altLang="en-US"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Connection con;	</a:t>
            </a:r>
            <a:r>
              <a:rPr lang="en-US" altLang="zh-CN" sz="7200" dirty="0">
                <a:latin typeface="Arial" panose="020B0604020202020204" pitchFamily="34" charset="0"/>
                <a:cs typeface="Arial" panose="020B0604020202020204" pitchFamily="34" charset="0"/>
              </a:rPr>
              <a:t>	//</a:t>
            </a:r>
            <a:r>
              <a:rPr lang="zh-CN" altLang="en-US" sz="7200" dirty="0">
                <a:latin typeface="Arial" panose="020B0604020202020204" pitchFamily="34" charset="0"/>
                <a:cs typeface="Arial" panose="020B0604020202020204" pitchFamily="34" charset="0"/>
              </a:rPr>
              <a:t>数据库连接</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Statement </a:t>
            </a:r>
            <a:r>
              <a:rPr lang="en-US" altLang="zh-CN" sz="7200" b="1" dirty="0" err="1">
                <a:latin typeface="Arial" panose="020B0604020202020204" pitchFamily="34" charset="0"/>
                <a:cs typeface="Arial" panose="020B0604020202020204" pitchFamily="34" charset="0"/>
              </a:rPr>
              <a:t>stmt</a:t>
            </a:r>
            <a:r>
              <a:rPr lang="en-US" altLang="zh-CN" sz="7200" b="1"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	</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ResultSet</a:t>
            </a:r>
            <a:r>
              <a:rPr lang="en-US" altLang="zh-CN" sz="7200" b="1"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rs</a:t>
            </a:r>
            <a:r>
              <a:rPr lang="en-US" altLang="zh-CN" sz="7200" b="1" dirty="0">
                <a:latin typeface="Arial" panose="020B0604020202020204" pitchFamily="34" charset="0"/>
                <a:cs typeface="Arial" panose="020B0604020202020204" pitchFamily="34" charset="0"/>
              </a:rPr>
              <a:t>;</a:t>
            </a:r>
            <a:endParaRPr lang="en-US" altLang="zh-CN" sz="4000" dirty="0">
              <a:latin typeface="Arial" panose="020B0604020202020204" pitchFamily="34" charset="0"/>
              <a:cs typeface="Arial" panose="020B0604020202020204" pitchFamily="34" charset="0"/>
            </a:endParaRPr>
          </a:p>
          <a:p>
            <a:pPr>
              <a:lnSpc>
                <a:spcPct val="120000"/>
              </a:lnSpc>
              <a:spcBef>
                <a:spcPts val="0"/>
              </a:spcBef>
              <a:buNone/>
            </a:pPr>
            <a:r>
              <a:rPr lang="en-US" altLang="zh-CN" sz="4000" dirty="0">
                <a:latin typeface="Arial" panose="020B0604020202020204" pitchFamily="34" charset="0"/>
                <a:cs typeface="Arial" panose="020B0604020202020204" pitchFamily="34" charset="0"/>
              </a:rPr>
              <a:t>	</a:t>
            </a:r>
            <a:endParaRPr lang="zh-CN" altLang="en-US" sz="40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try{</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b="1" dirty="0">
                <a:solidFill>
                  <a:srgbClr val="C00000"/>
                </a:solidFill>
                <a:latin typeface="Arial" panose="020B0604020202020204" pitchFamily="34" charset="0"/>
                <a:cs typeface="Arial" panose="020B0604020202020204" pitchFamily="34" charset="0"/>
              </a:rPr>
              <a:t>		//1.</a:t>
            </a:r>
            <a:r>
              <a:rPr lang="zh-CN" altLang="en-US" sz="7200" b="1" dirty="0">
                <a:solidFill>
                  <a:srgbClr val="C00000"/>
                </a:solidFill>
                <a:latin typeface="Arial" panose="020B0604020202020204" pitchFamily="34" charset="0"/>
                <a:cs typeface="Arial" panose="020B0604020202020204" pitchFamily="34" charset="0"/>
              </a:rPr>
              <a:t>加载驱动程序</a:t>
            </a:r>
            <a:endParaRPr lang="zh-CN" altLang="en-US" sz="7200" b="1" dirty="0">
              <a:solidFill>
                <a:srgbClr val="C000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Class.forName</a:t>
            </a:r>
            <a:r>
              <a:rPr lang="en-US" altLang="zh-CN" sz="7200" b="1" dirty="0">
                <a:latin typeface="Arial" panose="020B0604020202020204" pitchFamily="34" charset="0"/>
                <a:cs typeface="Arial" panose="020B0604020202020204" pitchFamily="34" charset="0"/>
              </a:rPr>
              <a:t>("</a:t>
            </a:r>
            <a:r>
              <a:rPr lang="en-US" altLang="zh-CN" sz="7200" b="1" dirty="0" err="1">
                <a:solidFill>
                  <a:srgbClr val="0000CC"/>
                </a:solidFill>
                <a:latin typeface="Arial" panose="020B0604020202020204" pitchFamily="34" charset="0"/>
                <a:cs typeface="Arial" panose="020B0604020202020204" pitchFamily="34" charset="0"/>
              </a:rPr>
              <a:t>com.mysql.cj.jdbc.Driver</a:t>
            </a:r>
            <a:r>
              <a:rPr lang="en-US" altLang="zh-CN" sz="7200" b="1" dirty="0">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solidFill>
                  <a:srgbClr val="C00000"/>
                </a:solidFill>
                <a:latin typeface="Arial" panose="020B0604020202020204" pitchFamily="34" charset="0"/>
                <a:cs typeface="Arial" panose="020B0604020202020204" pitchFamily="34" charset="0"/>
              </a:rPr>
              <a:t>   	//</a:t>
            </a:r>
            <a:r>
              <a:rPr lang="en-US" altLang="zh-CN" sz="7200" b="1" dirty="0">
                <a:solidFill>
                  <a:srgbClr val="C00000"/>
                </a:solidFill>
                <a:latin typeface="Arial" panose="020B0604020202020204" pitchFamily="34" charset="0"/>
                <a:cs typeface="Arial" panose="020B0604020202020204" pitchFamily="34" charset="0"/>
              </a:rPr>
              <a:t>2.</a:t>
            </a:r>
            <a:r>
              <a:rPr lang="zh-CN" altLang="en-US" sz="7200" b="1" dirty="0">
                <a:solidFill>
                  <a:srgbClr val="C00000"/>
                </a:solidFill>
                <a:latin typeface="Arial" panose="020B0604020202020204" pitchFamily="34" charset="0"/>
                <a:cs typeface="Arial" panose="020B0604020202020204" pitchFamily="34" charset="0"/>
              </a:rPr>
              <a:t>获得数据库的连接</a:t>
            </a:r>
            <a:r>
              <a:rPr lang="en-US" altLang="zh-CN" sz="7200" b="1" dirty="0">
                <a:solidFill>
                  <a:srgbClr val="C00000"/>
                </a:solidFill>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con=</a:t>
            </a:r>
            <a:r>
              <a:rPr lang="en-US" altLang="zh-CN" sz="7200" b="1" dirty="0" err="1">
                <a:latin typeface="Arial" panose="020B0604020202020204" pitchFamily="34" charset="0"/>
                <a:cs typeface="Arial" panose="020B0604020202020204" pitchFamily="34" charset="0"/>
              </a:rPr>
              <a:t>DriverManager.getConnection</a:t>
            </a:r>
            <a:r>
              <a:rPr lang="en-US" altLang="zh-CN" sz="7200" b="1" dirty="0">
                <a:latin typeface="Arial" panose="020B0604020202020204" pitchFamily="34" charset="0"/>
                <a:cs typeface="Arial" panose="020B0604020202020204" pitchFamily="34" charset="0"/>
              </a:rPr>
              <a:t>(</a:t>
            </a:r>
            <a:r>
              <a:rPr lang="en-US" altLang="zh-CN" sz="7200" b="1" dirty="0">
                <a:solidFill>
                  <a:srgbClr val="006600"/>
                </a:solidFill>
                <a:latin typeface="Arial" panose="020B0604020202020204" pitchFamily="34" charset="0"/>
                <a:cs typeface="Arial" panose="020B0604020202020204" pitchFamily="34" charset="0"/>
              </a:rPr>
              <a:t>URL,USER,PASSWORD</a:t>
            </a:r>
            <a:r>
              <a:rPr lang="en-US" altLang="zh-CN" sz="7200" b="1" dirty="0">
                <a:latin typeface="Arial" panose="020B0604020202020204" pitchFamily="34" charset="0"/>
                <a:cs typeface="Arial" panose="020B0604020202020204" pitchFamily="34" charset="0"/>
              </a:rPr>
              <a:t>);</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b="1" dirty="0">
                <a:solidFill>
                  <a:srgbClr val="C00000"/>
                </a:solidFill>
                <a:latin typeface="Arial" panose="020B0604020202020204" pitchFamily="34" charset="0"/>
                <a:cs typeface="Arial" panose="020B0604020202020204" pitchFamily="34" charset="0"/>
              </a:rPr>
              <a:t>	       //3.1 </a:t>
            </a:r>
            <a:r>
              <a:rPr lang="zh-CN" altLang="en-US" sz="7200" b="1" dirty="0">
                <a:solidFill>
                  <a:srgbClr val="C00000"/>
                </a:solidFill>
                <a:latin typeface="Arial" panose="020B0604020202020204" pitchFamily="34" charset="0"/>
                <a:cs typeface="Arial" panose="020B0604020202020204" pitchFamily="34" charset="0"/>
              </a:rPr>
              <a:t>得到连接</a:t>
            </a:r>
            <a:r>
              <a:rPr lang="en-US" altLang="zh-CN" sz="7200" b="1" dirty="0">
                <a:solidFill>
                  <a:srgbClr val="C00000"/>
                </a:solidFill>
                <a:latin typeface="Arial" panose="020B0604020202020204" pitchFamily="34" charset="0"/>
                <a:cs typeface="Arial" panose="020B0604020202020204" pitchFamily="34" charset="0"/>
              </a:rPr>
              <a:t>conn</a:t>
            </a:r>
            <a:r>
              <a:rPr lang="zh-CN" altLang="en-US" sz="7200" b="1" dirty="0">
                <a:solidFill>
                  <a:srgbClr val="C00000"/>
                </a:solidFill>
                <a:latin typeface="Arial" panose="020B0604020202020204" pitchFamily="34" charset="0"/>
                <a:cs typeface="Arial" panose="020B0604020202020204" pitchFamily="34" charset="0"/>
              </a:rPr>
              <a:t>后，获取可执行</a:t>
            </a:r>
            <a:r>
              <a:rPr lang="en-US" altLang="zh-CN" sz="7200" b="1" dirty="0" err="1">
                <a:solidFill>
                  <a:srgbClr val="C00000"/>
                </a:solidFill>
                <a:latin typeface="Arial" panose="020B0604020202020204" pitchFamily="34" charset="0"/>
                <a:cs typeface="Arial" panose="020B0604020202020204" pitchFamily="34" charset="0"/>
              </a:rPr>
              <a:t>sql</a:t>
            </a:r>
            <a:r>
              <a:rPr lang="zh-CN" altLang="en-US" sz="7200" b="1" dirty="0">
                <a:solidFill>
                  <a:srgbClr val="C00000"/>
                </a:solidFill>
                <a:latin typeface="Arial" panose="020B0604020202020204" pitchFamily="34" charset="0"/>
                <a:cs typeface="Arial" panose="020B0604020202020204" pitchFamily="34" charset="0"/>
              </a:rPr>
              <a:t>语句的</a:t>
            </a:r>
            <a:r>
              <a:rPr lang="en-US" altLang="zh-CN" sz="7200" b="1" dirty="0">
                <a:solidFill>
                  <a:srgbClr val="C00000"/>
                </a:solidFill>
                <a:latin typeface="Arial" panose="020B0604020202020204" pitchFamily="34" charset="0"/>
                <a:cs typeface="Arial" panose="020B0604020202020204" pitchFamily="34" charset="0"/>
              </a:rPr>
              <a:t>Statement</a:t>
            </a:r>
            <a:r>
              <a:rPr lang="zh-CN" altLang="en-US" sz="7200" b="1" dirty="0">
                <a:solidFill>
                  <a:srgbClr val="C00000"/>
                </a:solidFill>
                <a:latin typeface="Arial" panose="020B0604020202020204" pitchFamily="34" charset="0"/>
                <a:cs typeface="Arial" panose="020B0604020202020204" pitchFamily="34" charset="0"/>
              </a:rPr>
              <a:t>对象</a:t>
            </a:r>
            <a:r>
              <a:rPr lang="en-US" altLang="zh-CN" sz="7200" dirty="0" err="1">
                <a:solidFill>
                  <a:srgbClr val="C00000"/>
                </a:solidFill>
                <a:latin typeface="Arial" panose="020B0604020202020204" pitchFamily="34" charset="0"/>
                <a:cs typeface="Arial" panose="020B0604020202020204" pitchFamily="34" charset="0"/>
              </a:rPr>
              <a:t>stmt</a:t>
            </a:r>
            <a:endParaRPr lang="zh-CN" altLang="en-US" sz="7200" b="1" dirty="0">
              <a:solidFill>
                <a:srgbClr val="C000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b="1"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stmt</a:t>
            </a:r>
            <a:r>
              <a:rPr lang="en-US" altLang="zh-CN" sz="7200" b="1" dirty="0">
                <a:latin typeface="Arial" panose="020B0604020202020204" pitchFamily="34" charset="0"/>
                <a:cs typeface="Arial" panose="020B0604020202020204" pitchFamily="34" charset="0"/>
              </a:rPr>
              <a:t>=</a:t>
            </a:r>
            <a:r>
              <a:rPr lang="en-US" altLang="zh-CN" sz="7200" b="1" dirty="0" err="1">
                <a:latin typeface="Arial" panose="020B0604020202020204" pitchFamily="34" charset="0"/>
                <a:cs typeface="Arial" panose="020B0604020202020204" pitchFamily="34" charset="0"/>
              </a:rPr>
              <a:t>con.createStatement</a:t>
            </a:r>
            <a:r>
              <a:rPr lang="en-US" altLang="zh-CN" sz="7200" b="1" dirty="0">
                <a:latin typeface="Arial" panose="020B0604020202020204" pitchFamily="34" charset="0"/>
                <a:cs typeface="Arial" panose="020B0604020202020204" pitchFamily="34" charset="0"/>
              </a:rPr>
              <a:t>();</a:t>
            </a:r>
            <a:r>
              <a:rPr lang="zh-CN" altLang="en-US" sz="7200" b="1" dirty="0">
                <a:latin typeface="Arial" panose="020B0604020202020204" pitchFamily="34" charset="0"/>
                <a:cs typeface="Arial" panose="020B0604020202020204" pitchFamily="34" charset="0"/>
              </a:rPr>
              <a:t>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zh-CN" altLang="en-US" sz="3200" b="1" dirty="0">
                <a:latin typeface="Arial" panose="020B0604020202020204" pitchFamily="34" charset="0"/>
                <a:cs typeface="Arial" panose="020B0604020202020204" pitchFamily="34" charset="0"/>
              </a:rPr>
              <a:t>      </a:t>
            </a:r>
            <a:r>
              <a:rPr lang="en-US" altLang="zh-CN" sz="3200" dirty="0">
                <a:solidFill>
                  <a:srgbClr val="C00000"/>
                </a:solidFill>
                <a:latin typeface="Arial" panose="020B0604020202020204" pitchFamily="34" charset="0"/>
                <a:cs typeface="Arial" panose="020B0604020202020204" pitchFamily="34" charset="0"/>
              </a:rPr>
              <a:t>	</a:t>
            </a:r>
            <a:endParaRPr lang="en-US" altLang="zh-CN" sz="3200" dirty="0">
              <a:solidFill>
                <a:srgbClr val="C000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solidFill>
                  <a:srgbClr val="C00000"/>
                </a:solidFill>
                <a:latin typeface="Arial" panose="020B0604020202020204" pitchFamily="34" charset="0"/>
                <a:cs typeface="Arial" panose="020B0604020202020204" pitchFamily="34" charset="0"/>
              </a:rPr>
              <a:t>		//</a:t>
            </a:r>
            <a:r>
              <a:rPr lang="en-US" altLang="zh-CN" sz="7200" b="1" dirty="0">
                <a:solidFill>
                  <a:srgbClr val="C00000"/>
                </a:solidFill>
                <a:latin typeface="Arial" panose="020B0604020202020204" pitchFamily="34" charset="0"/>
                <a:cs typeface="Arial" panose="020B0604020202020204" pitchFamily="34" charset="0"/>
              </a:rPr>
              <a:t>3.2</a:t>
            </a:r>
            <a:r>
              <a:rPr lang="en-US" altLang="zh-CN" sz="7200" dirty="0">
                <a:solidFill>
                  <a:srgbClr val="C00000"/>
                </a:solidFill>
                <a:latin typeface="Arial" panose="020B0604020202020204" pitchFamily="34" charset="0"/>
                <a:cs typeface="Arial" panose="020B0604020202020204" pitchFamily="34" charset="0"/>
              </a:rPr>
              <a:t> </a:t>
            </a:r>
            <a:r>
              <a:rPr lang="en-US" altLang="zh-CN" sz="7200" dirty="0" err="1">
                <a:solidFill>
                  <a:srgbClr val="C00000"/>
                </a:solidFill>
                <a:latin typeface="Arial" panose="020B0604020202020204" pitchFamily="34" charset="0"/>
                <a:cs typeface="Arial" panose="020B0604020202020204" pitchFamily="34" charset="0"/>
              </a:rPr>
              <a:t>stmt</a:t>
            </a:r>
            <a:r>
              <a:rPr lang="zh-CN" altLang="en-US" sz="7200" dirty="0">
                <a:solidFill>
                  <a:srgbClr val="C00000"/>
                </a:solidFill>
                <a:latin typeface="Arial" panose="020B0604020202020204" pitchFamily="34" charset="0"/>
                <a:cs typeface="Arial" panose="020B0604020202020204" pitchFamily="34" charset="0"/>
              </a:rPr>
              <a:t>对象执行查询数据库的</a:t>
            </a:r>
            <a:r>
              <a:rPr lang="en-US" altLang="zh-CN" sz="7200" dirty="0">
                <a:solidFill>
                  <a:srgbClr val="C00000"/>
                </a:solidFill>
                <a:latin typeface="Arial" panose="020B0604020202020204" pitchFamily="34" charset="0"/>
                <a:cs typeface="Arial" panose="020B0604020202020204" pitchFamily="34" charset="0"/>
              </a:rPr>
              <a:t>SQL</a:t>
            </a:r>
            <a:r>
              <a:rPr lang="zh-CN" altLang="en-US" sz="7200" dirty="0">
                <a:solidFill>
                  <a:srgbClr val="C00000"/>
                </a:solidFill>
                <a:latin typeface="Arial" panose="020B0604020202020204" pitchFamily="34" charset="0"/>
                <a:cs typeface="Arial" panose="020B0604020202020204" pitchFamily="34" charset="0"/>
              </a:rPr>
              <a:t>语句，返回一个结果集</a:t>
            </a:r>
            <a:r>
              <a:rPr lang="en-US" altLang="zh-CN" sz="7200" dirty="0">
                <a:solidFill>
                  <a:srgbClr val="C00000"/>
                </a:solidFill>
                <a:latin typeface="Arial" panose="020B0604020202020204" pitchFamily="34" charset="0"/>
                <a:cs typeface="Arial" panose="020B0604020202020204" pitchFamily="34" charset="0"/>
              </a:rPr>
              <a:t>(</a:t>
            </a:r>
            <a:r>
              <a:rPr lang="en-US" altLang="zh-CN" sz="7200" dirty="0" err="1">
                <a:solidFill>
                  <a:srgbClr val="C00000"/>
                </a:solidFill>
                <a:latin typeface="Arial" panose="020B0604020202020204" pitchFamily="34" charset="0"/>
                <a:cs typeface="Arial" panose="020B0604020202020204" pitchFamily="34" charset="0"/>
              </a:rPr>
              <a:t>ResultSet</a:t>
            </a:r>
            <a:r>
              <a:rPr lang="en-US" altLang="zh-CN" sz="7200" dirty="0">
                <a:solidFill>
                  <a:srgbClr val="C00000"/>
                </a:solidFill>
                <a:latin typeface="Arial" panose="020B0604020202020204" pitchFamily="34" charset="0"/>
                <a:cs typeface="Arial" panose="020B0604020202020204" pitchFamily="34" charset="0"/>
              </a:rPr>
              <a:t>)</a:t>
            </a:r>
            <a:r>
              <a:rPr lang="zh-CN" altLang="en-US" sz="7200" dirty="0">
                <a:solidFill>
                  <a:srgbClr val="C00000"/>
                </a:solidFill>
                <a:latin typeface="Arial" panose="020B0604020202020204" pitchFamily="34" charset="0"/>
                <a:cs typeface="Arial" panose="020B0604020202020204" pitchFamily="34" charset="0"/>
              </a:rPr>
              <a:t>对象。</a:t>
            </a:r>
            <a:endParaRPr lang="zh-CN" altLang="en-US" sz="7200" dirty="0">
              <a:solidFill>
                <a:srgbClr val="C00000"/>
              </a:solidFill>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rs</a:t>
            </a:r>
            <a:r>
              <a:rPr lang="en-US" altLang="zh-CN" sz="7200" b="1" dirty="0">
                <a:latin typeface="Arial" panose="020B0604020202020204" pitchFamily="34" charset="0"/>
                <a:cs typeface="Arial" panose="020B0604020202020204" pitchFamily="34" charset="0"/>
              </a:rPr>
              <a:t>=</a:t>
            </a:r>
            <a:r>
              <a:rPr lang="en-US" altLang="zh-CN" sz="7200" b="1" dirty="0" err="1">
                <a:latin typeface="Arial" panose="020B0604020202020204" pitchFamily="34" charset="0"/>
                <a:cs typeface="Arial" panose="020B0604020202020204" pitchFamily="34" charset="0"/>
              </a:rPr>
              <a:t>stmt.executeQuery</a:t>
            </a:r>
            <a:r>
              <a:rPr lang="en-US" altLang="zh-CN" sz="7200" b="1" dirty="0">
                <a:latin typeface="Arial" panose="020B0604020202020204" pitchFamily="34" charset="0"/>
                <a:cs typeface="Arial" panose="020B0604020202020204" pitchFamily="34" charset="0"/>
              </a:rPr>
              <a:t>("SELECT * FROM person");</a:t>
            </a:r>
            <a:endParaRPr lang="en-US" altLang="zh-CN" sz="7200" b="1" dirty="0">
              <a:latin typeface="Arial" panose="020B0604020202020204" pitchFamily="34" charset="0"/>
              <a:cs typeface="Arial" panose="020B0604020202020204" pitchFamily="34" charset="0"/>
            </a:endParaRPr>
          </a:p>
          <a:p>
            <a:pPr>
              <a:buNone/>
            </a:pPr>
            <a:endParaRPr lang="en-US" altLang="zh-CN" sz="7200" dirty="0">
              <a:latin typeface="Arial" panose="020B0604020202020204" pitchFamily="34" charset="0"/>
              <a:cs typeface="Arial" panose="020B0604020202020204" pitchFamily="34" charset="0"/>
            </a:endParaRPr>
          </a:p>
          <a:p>
            <a:pPr>
              <a:buNone/>
            </a:pPr>
            <a:r>
              <a:rPr lang="zh-CN" altLang="en-US"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a:p>
            <a:pPr>
              <a:buNone/>
            </a:pP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9" end="1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39516" y="224018"/>
            <a:ext cx="8712968" cy="6132333"/>
          </a:xfrm>
          <a:ln>
            <a:solidFill>
              <a:schemeClr val="accent1"/>
            </a:solidFill>
          </a:ln>
        </p:spPr>
        <p:txBody>
          <a:bodyPr>
            <a:normAutofit fontScale="25000" lnSpcReduction="20000"/>
          </a:bodyPr>
          <a:lstStyle/>
          <a:p>
            <a:pPr>
              <a:lnSpc>
                <a:spcPct val="120000"/>
              </a:lnSpc>
              <a:spcBef>
                <a:spcPts val="0"/>
              </a:spcBef>
              <a:buNone/>
            </a:pPr>
            <a:r>
              <a:rPr lang="zh-CN" altLang="en-US" sz="7200" b="1" dirty="0">
                <a:latin typeface="Arial" panose="020B0604020202020204" pitchFamily="34" charset="0"/>
                <a:cs typeface="Arial" panose="020B0604020202020204" pitchFamily="34" charset="0"/>
              </a:rPr>
              <a:t>          </a:t>
            </a:r>
            <a:r>
              <a:rPr lang="en-US" altLang="zh-CN" sz="7200" b="1" dirty="0">
                <a:solidFill>
                  <a:srgbClr val="C00000"/>
                </a:solidFill>
                <a:latin typeface="Arial" panose="020B0604020202020204" pitchFamily="34" charset="0"/>
                <a:cs typeface="Arial" panose="020B0604020202020204" pitchFamily="34" charset="0"/>
              </a:rPr>
              <a:t>//4.</a:t>
            </a:r>
            <a:r>
              <a:rPr lang="zh-CN" altLang="en-US" sz="7200" b="1" dirty="0">
                <a:solidFill>
                  <a:srgbClr val="C00000"/>
                </a:solidFill>
                <a:latin typeface="Arial" panose="020B0604020202020204" pitchFamily="34" charset="0"/>
                <a:cs typeface="Arial" panose="020B0604020202020204" pitchFamily="34" charset="0"/>
              </a:rPr>
              <a:t> 操作结果集</a:t>
            </a:r>
            <a:endParaRPr lang="zh-CN" altLang="en-US" sz="7200" b="1" dirty="0">
              <a:solidFill>
                <a:srgbClr val="C00000"/>
              </a:solidFill>
              <a:latin typeface="Arial" panose="020B0604020202020204" pitchFamily="34" charset="0"/>
              <a:cs typeface="Arial" panose="020B0604020202020204" pitchFamily="34" charset="0"/>
            </a:endParaRPr>
          </a:p>
          <a:p>
            <a:pPr marL="0" indent="0">
              <a:lnSpc>
                <a:spcPct val="120000"/>
              </a:lnSpc>
              <a:spcBef>
                <a:spcPts val="0"/>
              </a:spcBef>
              <a:buNone/>
            </a:pPr>
            <a:r>
              <a:rPr lang="en-US" altLang="zh-CN" sz="7200" b="1" dirty="0">
                <a:latin typeface="Arial" panose="020B0604020202020204" pitchFamily="34" charset="0"/>
                <a:cs typeface="Arial" panose="020B0604020202020204" pitchFamily="34" charset="0"/>
              </a:rPr>
              <a:t>          while(</a:t>
            </a:r>
            <a:r>
              <a:rPr lang="en-US" altLang="zh-CN" sz="7200" b="1" dirty="0" err="1">
                <a:latin typeface="Arial" panose="020B0604020202020204" pitchFamily="34" charset="0"/>
                <a:cs typeface="Arial" panose="020B0604020202020204" pitchFamily="34" charset="0"/>
              </a:rPr>
              <a:t>rs.next</a:t>
            </a:r>
            <a:r>
              <a:rPr lang="en-US" altLang="zh-CN" sz="7200" b="1" dirty="0">
                <a:latin typeface="Arial" panose="020B0604020202020204" pitchFamily="34" charset="0"/>
                <a:cs typeface="Arial" panose="020B0604020202020204" pitchFamily="34" charset="0"/>
              </a:rPr>
              <a:t>()){   //</a:t>
            </a:r>
            <a:r>
              <a:rPr lang="zh-CN" altLang="en-US" sz="7200" b="1" dirty="0">
                <a:latin typeface="Arial" panose="020B0604020202020204" pitchFamily="34" charset="0"/>
                <a:cs typeface="Arial" panose="020B0604020202020204" pitchFamily="34" charset="0"/>
              </a:rPr>
              <a:t>如果对象中有数据，就会循环打印出来</a:t>
            </a:r>
            <a:endParaRPr lang="zh-CN" altLang="en-US" sz="7200" b="1" dirty="0">
              <a:latin typeface="Arial" panose="020B0604020202020204" pitchFamily="34" charset="0"/>
              <a:cs typeface="Arial" panose="020B0604020202020204" pitchFamily="34" charset="0"/>
            </a:endParaRPr>
          </a:p>
          <a:p>
            <a:pPr marL="342900" lvl="1" indent="0">
              <a:lnSpc>
                <a:spcPct val="120000"/>
              </a:lnSpc>
              <a:spcBef>
                <a:spcPts val="0"/>
              </a:spcBef>
              <a:buNone/>
            </a:pPr>
            <a:r>
              <a:rPr lang="en-US" altLang="zh-CN" sz="6800" b="1" dirty="0">
                <a:latin typeface="Arial" panose="020B0604020202020204" pitchFamily="34" charset="0"/>
                <a:cs typeface="Arial" panose="020B0604020202020204" pitchFamily="34" charset="0"/>
              </a:rPr>
              <a:t>            </a:t>
            </a:r>
            <a:r>
              <a:rPr lang="en-US" altLang="zh-CN" sz="6800" b="1" dirty="0" err="1">
                <a:latin typeface="Arial" panose="020B0604020202020204" pitchFamily="34" charset="0"/>
                <a:cs typeface="Arial" panose="020B0604020202020204" pitchFamily="34" charset="0"/>
              </a:rPr>
              <a:t>System.out.print</a:t>
            </a:r>
            <a:r>
              <a:rPr lang="en-US" altLang="zh-CN" sz="6800" b="1" dirty="0">
                <a:latin typeface="Arial" panose="020B0604020202020204" pitchFamily="34" charset="0"/>
                <a:cs typeface="Arial" panose="020B0604020202020204" pitchFamily="34" charset="0"/>
              </a:rPr>
              <a:t>(</a:t>
            </a:r>
            <a:r>
              <a:rPr lang="en-US" altLang="zh-CN" sz="6800" b="1" dirty="0" err="1">
                <a:solidFill>
                  <a:srgbClr val="0000CC"/>
                </a:solidFill>
                <a:latin typeface="Arial" panose="020B0604020202020204" pitchFamily="34" charset="0"/>
                <a:cs typeface="Arial" panose="020B0604020202020204" pitchFamily="34" charset="0"/>
              </a:rPr>
              <a:t>rs.getString</a:t>
            </a:r>
            <a:r>
              <a:rPr lang="en-US" altLang="zh-CN" sz="6800" b="1" dirty="0">
                <a:solidFill>
                  <a:srgbClr val="0000CC"/>
                </a:solidFill>
                <a:latin typeface="Arial" panose="020B0604020202020204" pitchFamily="34" charset="0"/>
                <a:cs typeface="Arial" panose="020B0604020202020204" pitchFamily="34" charset="0"/>
              </a:rPr>
              <a:t>("id")</a:t>
            </a:r>
            <a:r>
              <a:rPr lang="en-US" altLang="zh-CN" sz="6800" b="1" dirty="0">
                <a:latin typeface="Arial" panose="020B0604020202020204" pitchFamily="34" charset="0"/>
                <a:cs typeface="Arial" panose="020B0604020202020204" pitchFamily="34" charset="0"/>
              </a:rPr>
              <a:t>+",");</a:t>
            </a:r>
            <a:endParaRPr lang="en-US" altLang="zh-CN" sz="6800" b="1" dirty="0">
              <a:latin typeface="Arial" panose="020B0604020202020204" pitchFamily="34" charset="0"/>
              <a:cs typeface="Arial" panose="020B0604020202020204" pitchFamily="34" charset="0"/>
            </a:endParaRPr>
          </a:p>
          <a:p>
            <a:pPr marL="342900" lvl="1" indent="0">
              <a:lnSpc>
                <a:spcPct val="120000"/>
              </a:lnSpc>
              <a:spcBef>
                <a:spcPts val="0"/>
              </a:spcBef>
              <a:buNone/>
            </a:pPr>
            <a:r>
              <a:rPr lang="en-US" altLang="zh-CN" sz="6800" b="1" dirty="0">
                <a:latin typeface="Arial" panose="020B0604020202020204" pitchFamily="34" charset="0"/>
                <a:cs typeface="Arial" panose="020B0604020202020204" pitchFamily="34" charset="0"/>
              </a:rPr>
              <a:t>            </a:t>
            </a:r>
            <a:r>
              <a:rPr lang="en-US" altLang="zh-CN" sz="6800" b="1" dirty="0" err="1">
                <a:latin typeface="Arial" panose="020B0604020202020204" pitchFamily="34" charset="0"/>
                <a:cs typeface="Arial" panose="020B0604020202020204" pitchFamily="34" charset="0"/>
              </a:rPr>
              <a:t>System.out.print</a:t>
            </a:r>
            <a:r>
              <a:rPr lang="en-US" altLang="zh-CN" sz="6800" b="1" dirty="0">
                <a:latin typeface="Arial" panose="020B0604020202020204" pitchFamily="34" charset="0"/>
                <a:cs typeface="Arial" panose="020B0604020202020204" pitchFamily="34" charset="0"/>
              </a:rPr>
              <a:t>(</a:t>
            </a:r>
            <a:r>
              <a:rPr lang="en-US" altLang="zh-CN" sz="6800" b="1" dirty="0" err="1">
                <a:solidFill>
                  <a:srgbClr val="0000CC"/>
                </a:solidFill>
                <a:latin typeface="Arial" panose="020B0604020202020204" pitchFamily="34" charset="0"/>
                <a:cs typeface="Arial" panose="020B0604020202020204" pitchFamily="34" charset="0"/>
              </a:rPr>
              <a:t>rs.getString</a:t>
            </a:r>
            <a:r>
              <a:rPr lang="en-US" altLang="zh-CN" sz="6800" b="1" dirty="0">
                <a:solidFill>
                  <a:srgbClr val="0000CC"/>
                </a:solidFill>
                <a:latin typeface="Arial" panose="020B0604020202020204" pitchFamily="34" charset="0"/>
                <a:cs typeface="Arial" panose="020B0604020202020204" pitchFamily="34" charset="0"/>
              </a:rPr>
              <a:t>("name")</a:t>
            </a:r>
            <a:r>
              <a:rPr lang="en-US" altLang="zh-CN" sz="6800" b="1" dirty="0">
                <a:latin typeface="Arial" panose="020B0604020202020204" pitchFamily="34" charset="0"/>
                <a:cs typeface="Arial" panose="020B0604020202020204" pitchFamily="34" charset="0"/>
              </a:rPr>
              <a:t>+",");</a:t>
            </a:r>
            <a:endParaRPr lang="en-US" altLang="zh-CN" sz="6800" b="1" dirty="0">
              <a:latin typeface="Arial" panose="020B0604020202020204" pitchFamily="34" charset="0"/>
              <a:cs typeface="Arial" panose="020B0604020202020204" pitchFamily="34" charset="0"/>
            </a:endParaRPr>
          </a:p>
          <a:p>
            <a:pPr marL="342900" lvl="1" indent="0">
              <a:lnSpc>
                <a:spcPct val="120000"/>
              </a:lnSpc>
              <a:spcBef>
                <a:spcPts val="0"/>
              </a:spcBef>
              <a:buNone/>
            </a:pPr>
            <a:r>
              <a:rPr lang="en-US" altLang="zh-CN" sz="6800" b="1" dirty="0">
                <a:latin typeface="Arial" panose="020B0604020202020204" pitchFamily="34" charset="0"/>
                <a:cs typeface="Arial" panose="020B0604020202020204" pitchFamily="34" charset="0"/>
              </a:rPr>
              <a:t>            </a:t>
            </a:r>
            <a:r>
              <a:rPr lang="en-US" altLang="zh-CN" sz="6800" b="1" dirty="0" err="1">
                <a:latin typeface="Arial" panose="020B0604020202020204" pitchFamily="34" charset="0"/>
                <a:cs typeface="Arial" panose="020B0604020202020204" pitchFamily="34" charset="0"/>
              </a:rPr>
              <a:t>System.out.print</a:t>
            </a:r>
            <a:r>
              <a:rPr lang="en-US" altLang="zh-CN" sz="6800" b="1" dirty="0">
                <a:latin typeface="Arial" panose="020B0604020202020204" pitchFamily="34" charset="0"/>
                <a:cs typeface="Arial" panose="020B0604020202020204" pitchFamily="34" charset="0"/>
              </a:rPr>
              <a:t>(</a:t>
            </a:r>
            <a:r>
              <a:rPr lang="en-US" altLang="zh-CN" sz="6800" b="1" dirty="0" err="1">
                <a:solidFill>
                  <a:srgbClr val="0000CC"/>
                </a:solidFill>
                <a:latin typeface="Arial" panose="020B0604020202020204" pitchFamily="34" charset="0"/>
                <a:cs typeface="Arial" panose="020B0604020202020204" pitchFamily="34" charset="0"/>
              </a:rPr>
              <a:t>rs.getString</a:t>
            </a:r>
            <a:r>
              <a:rPr lang="en-US" altLang="zh-CN" sz="6800" b="1" dirty="0">
                <a:solidFill>
                  <a:srgbClr val="0000CC"/>
                </a:solidFill>
                <a:latin typeface="Arial" panose="020B0604020202020204" pitchFamily="34" charset="0"/>
                <a:cs typeface="Arial" panose="020B0604020202020204" pitchFamily="34" charset="0"/>
              </a:rPr>
              <a:t>("password")</a:t>
            </a:r>
            <a:r>
              <a:rPr lang="en-US" altLang="zh-CN" sz="6800" b="1" dirty="0">
                <a:latin typeface="Arial" panose="020B0604020202020204" pitchFamily="34" charset="0"/>
                <a:cs typeface="Arial" panose="020B0604020202020204" pitchFamily="34" charset="0"/>
              </a:rPr>
              <a:t>+",");</a:t>
            </a:r>
            <a:endParaRPr lang="en-US" altLang="zh-CN" sz="6800" b="1" dirty="0">
              <a:latin typeface="Arial" panose="020B0604020202020204" pitchFamily="34" charset="0"/>
              <a:cs typeface="Arial" panose="020B0604020202020204" pitchFamily="34" charset="0"/>
            </a:endParaRPr>
          </a:p>
          <a:p>
            <a:pPr marL="342900" lvl="1" indent="0">
              <a:lnSpc>
                <a:spcPct val="120000"/>
              </a:lnSpc>
              <a:spcBef>
                <a:spcPts val="0"/>
              </a:spcBef>
              <a:buNone/>
            </a:pPr>
            <a:r>
              <a:rPr lang="en-US" altLang="zh-CN" sz="6800" b="1" dirty="0">
                <a:latin typeface="Arial" panose="020B0604020202020204" pitchFamily="34" charset="0"/>
                <a:cs typeface="Arial" panose="020B0604020202020204" pitchFamily="34" charset="0"/>
              </a:rPr>
              <a:t>            </a:t>
            </a:r>
            <a:r>
              <a:rPr lang="en-US" altLang="zh-CN" sz="6800" b="1" dirty="0" err="1">
                <a:latin typeface="Arial" panose="020B0604020202020204" pitchFamily="34" charset="0"/>
                <a:cs typeface="Arial" panose="020B0604020202020204" pitchFamily="34" charset="0"/>
              </a:rPr>
              <a:t>System.out.print</a:t>
            </a:r>
            <a:r>
              <a:rPr lang="en-US" altLang="zh-CN" sz="6800" b="1" dirty="0">
                <a:latin typeface="Arial" panose="020B0604020202020204" pitchFamily="34" charset="0"/>
                <a:cs typeface="Arial" panose="020B0604020202020204" pitchFamily="34" charset="0"/>
              </a:rPr>
              <a:t>(</a:t>
            </a:r>
            <a:r>
              <a:rPr lang="en-US" altLang="zh-CN" sz="6800" b="1" dirty="0" err="1">
                <a:solidFill>
                  <a:srgbClr val="0000CC"/>
                </a:solidFill>
                <a:latin typeface="Arial" panose="020B0604020202020204" pitchFamily="34" charset="0"/>
                <a:cs typeface="Arial" panose="020B0604020202020204" pitchFamily="34" charset="0"/>
              </a:rPr>
              <a:t>rs.getDate</a:t>
            </a:r>
            <a:r>
              <a:rPr lang="en-US" altLang="zh-CN" sz="6800" b="1" dirty="0">
                <a:solidFill>
                  <a:srgbClr val="0000CC"/>
                </a:solidFill>
                <a:latin typeface="Arial" panose="020B0604020202020204" pitchFamily="34" charset="0"/>
                <a:cs typeface="Arial" panose="020B0604020202020204" pitchFamily="34" charset="0"/>
              </a:rPr>
              <a:t>("birthday")</a:t>
            </a:r>
            <a:r>
              <a:rPr lang="en-US" altLang="zh-CN" sz="6800" b="1" dirty="0">
                <a:latin typeface="Arial" panose="020B0604020202020204" pitchFamily="34" charset="0"/>
                <a:cs typeface="Arial" panose="020B0604020202020204" pitchFamily="34" charset="0"/>
              </a:rPr>
              <a:t>);</a:t>
            </a:r>
            <a:endParaRPr lang="en-US" altLang="zh-CN" sz="6800" b="1" dirty="0">
              <a:latin typeface="Arial" panose="020B0604020202020204" pitchFamily="34" charset="0"/>
              <a:cs typeface="Arial" panose="020B0604020202020204" pitchFamily="34" charset="0"/>
            </a:endParaRPr>
          </a:p>
          <a:p>
            <a:pPr marL="342900" lvl="1" indent="0">
              <a:lnSpc>
                <a:spcPct val="120000"/>
              </a:lnSpc>
              <a:spcBef>
                <a:spcPts val="0"/>
              </a:spcBef>
              <a:buNone/>
            </a:pPr>
            <a:r>
              <a:rPr lang="en-US" altLang="zh-CN" sz="6800" b="1" dirty="0">
                <a:latin typeface="Arial" panose="020B0604020202020204" pitchFamily="34" charset="0"/>
                <a:cs typeface="Arial" panose="020B0604020202020204" pitchFamily="34" charset="0"/>
              </a:rPr>
              <a:t>            </a:t>
            </a:r>
            <a:r>
              <a:rPr lang="en-US" altLang="zh-CN" sz="6800" b="1" dirty="0" err="1">
                <a:latin typeface="Arial" panose="020B0604020202020204" pitchFamily="34" charset="0"/>
                <a:cs typeface="Arial" panose="020B0604020202020204" pitchFamily="34" charset="0"/>
              </a:rPr>
              <a:t>System.out.println</a:t>
            </a:r>
            <a:r>
              <a:rPr lang="en-US" altLang="zh-CN" sz="6800" b="1" dirty="0">
                <a:latin typeface="Arial" panose="020B0604020202020204" pitchFamily="34" charset="0"/>
                <a:cs typeface="Arial" panose="020B0604020202020204" pitchFamily="34" charset="0"/>
              </a:rPr>
              <a:t>();</a:t>
            </a:r>
            <a:endParaRPr lang="en-US" altLang="zh-CN" sz="6800" b="1" dirty="0">
              <a:latin typeface="Arial" panose="020B0604020202020204" pitchFamily="34" charset="0"/>
              <a:cs typeface="Arial" panose="020B0604020202020204" pitchFamily="34" charset="0"/>
            </a:endParaRPr>
          </a:p>
          <a:p>
            <a:pPr marL="0" indent="0">
              <a:lnSpc>
                <a:spcPct val="120000"/>
              </a:lnSpc>
              <a:spcBef>
                <a:spcPts val="0"/>
              </a:spcBef>
              <a:buNone/>
            </a:pPr>
            <a:r>
              <a:rPr lang="zh-CN" altLang="en-US" sz="7200" b="1"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	}	</a:t>
            </a:r>
            <a:r>
              <a:rPr lang="en-US" altLang="zh-CN" sz="7200" dirty="0">
                <a:latin typeface="Arial" panose="020B0604020202020204" pitchFamily="34" charset="0"/>
                <a:cs typeface="Arial" panose="020B0604020202020204" pitchFamily="34" charset="0"/>
              </a:rPr>
              <a:t> </a:t>
            </a:r>
            <a:endParaRPr lang="en-US" altLang="zh-CN" sz="7200" dirty="0">
              <a:latin typeface="Arial" panose="020B0604020202020204" pitchFamily="34" charset="0"/>
              <a:cs typeface="Arial" panose="020B0604020202020204" pitchFamily="34" charset="0"/>
            </a:endParaRPr>
          </a:p>
          <a:p>
            <a:pPr marL="0" indent="0">
              <a:lnSpc>
                <a:spcPct val="120000"/>
              </a:lnSpc>
              <a:spcBef>
                <a:spcPts val="0"/>
              </a:spcBef>
              <a:buNone/>
            </a:pPr>
            <a:endParaRPr lang="en-US" altLang="zh-CN" sz="7200" dirty="0">
              <a:latin typeface="Arial" panose="020B0604020202020204" pitchFamily="34" charset="0"/>
              <a:cs typeface="Arial" panose="020B0604020202020204" pitchFamily="34" charset="0"/>
            </a:endParaRPr>
          </a:p>
          <a:p>
            <a:pPr marL="0" indent="0">
              <a:lnSpc>
                <a:spcPct val="120000"/>
              </a:lnSpc>
              <a:spcBef>
                <a:spcPts val="0"/>
              </a:spcBef>
              <a:buNone/>
            </a:pPr>
            <a:r>
              <a:rPr lang="en-US" altLang="zh-CN" sz="7200" dirty="0">
                <a:solidFill>
                  <a:srgbClr val="C00000"/>
                </a:solidFill>
                <a:latin typeface="Arial" panose="020B0604020202020204" pitchFamily="34" charset="0"/>
                <a:cs typeface="Arial" panose="020B0604020202020204" pitchFamily="34" charset="0"/>
              </a:rPr>
              <a:t>	</a:t>
            </a:r>
            <a:r>
              <a:rPr lang="en-US" altLang="zh-CN" sz="7200" b="1" dirty="0">
                <a:solidFill>
                  <a:srgbClr val="C00000"/>
                </a:solidFill>
                <a:latin typeface="Arial" panose="020B0604020202020204" pitchFamily="34" charset="0"/>
                <a:cs typeface="Arial" panose="020B0604020202020204" pitchFamily="34" charset="0"/>
              </a:rPr>
              <a:t>//5. </a:t>
            </a:r>
            <a:r>
              <a:rPr lang="zh-CN" altLang="en-US" sz="7200" b="1" dirty="0">
                <a:solidFill>
                  <a:srgbClr val="C00000"/>
                </a:solidFill>
                <a:latin typeface="Arial" panose="020B0604020202020204" pitchFamily="34" charset="0"/>
                <a:cs typeface="Arial" panose="020B0604020202020204" pitchFamily="34" charset="0"/>
              </a:rPr>
              <a:t>关闭数据库连接</a:t>
            </a:r>
            <a:endParaRPr lang="en-US" altLang="zh-CN" sz="7200" b="1" dirty="0">
              <a:solidFill>
                <a:srgbClr val="C00000"/>
              </a:solidFill>
              <a:latin typeface="Arial" panose="020B0604020202020204" pitchFamily="34" charset="0"/>
              <a:cs typeface="Arial" panose="020B0604020202020204" pitchFamily="34" charset="0"/>
            </a:endParaRPr>
          </a:p>
          <a:p>
            <a:pPr marL="0" indent="0">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b="1" dirty="0" err="1">
                <a:latin typeface="Arial" panose="020B0604020202020204" pitchFamily="34" charset="0"/>
                <a:cs typeface="Arial" panose="020B0604020202020204" pitchFamily="34" charset="0"/>
              </a:rPr>
              <a:t>con.close</a:t>
            </a:r>
            <a:r>
              <a:rPr lang="en-US" altLang="zh-CN" sz="7200" b="1" dirty="0">
                <a:latin typeface="Arial" panose="020B0604020202020204" pitchFamily="34" charset="0"/>
                <a:cs typeface="Arial" panose="020B0604020202020204" pitchFamily="34" charset="0"/>
              </a:rPr>
              <a:t>();</a:t>
            </a:r>
            <a:r>
              <a:rPr lang="en-US" altLang="zh-CN" sz="7200" b="1" dirty="0">
                <a:solidFill>
                  <a:srgbClr val="C00000"/>
                </a:solidFill>
                <a:latin typeface="Arial" panose="020B0604020202020204" pitchFamily="34" charset="0"/>
                <a:cs typeface="Arial" panose="020B0604020202020204" pitchFamily="34" charset="0"/>
              </a:rPr>
              <a:t> 	</a:t>
            </a:r>
            <a:r>
              <a:rPr lang="en-US" altLang="zh-CN" sz="7200" dirty="0">
                <a:solidFill>
                  <a:srgbClr val="C00000"/>
                </a:solidFill>
                <a:latin typeface="Arial" panose="020B0604020202020204" pitchFamily="34" charset="0"/>
                <a:cs typeface="Arial" panose="020B0604020202020204" pitchFamily="34" charset="0"/>
              </a:rPr>
              <a:t>	</a:t>
            </a:r>
            <a:endParaRPr lang="en-US" altLang="zh-CN" sz="7200" dirty="0">
              <a:solidFill>
                <a:srgbClr val="C00000"/>
              </a:solidFill>
              <a:latin typeface="Arial" panose="020B0604020202020204" pitchFamily="34" charset="0"/>
              <a:cs typeface="Arial" panose="020B0604020202020204" pitchFamily="34" charset="0"/>
            </a:endParaRPr>
          </a:p>
          <a:p>
            <a:pPr marL="0" indent="0">
              <a:lnSpc>
                <a:spcPct val="120000"/>
              </a:lnSpc>
              <a:spcBef>
                <a:spcPts val="0"/>
              </a:spcBef>
              <a:buNone/>
            </a:pP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 </a:t>
            </a:r>
            <a:r>
              <a:rPr lang="en-US" altLang="zh-CN" sz="7200" b="1" dirty="0">
                <a:latin typeface="Arial" panose="020B0604020202020204" pitchFamily="34" charset="0"/>
                <a:cs typeface="Arial" panose="020B0604020202020204" pitchFamily="34" charset="0"/>
              </a:rPr>
              <a:t>catch(</a:t>
            </a:r>
            <a:r>
              <a:rPr lang="en-US" altLang="zh-CN" sz="7200" b="1" dirty="0" err="1">
                <a:latin typeface="Arial" panose="020B0604020202020204" pitchFamily="34" charset="0"/>
                <a:cs typeface="Arial" panose="020B0604020202020204" pitchFamily="34" charset="0"/>
              </a:rPr>
              <a:t>ClassNotFoundException</a:t>
            </a:r>
            <a:r>
              <a:rPr lang="en-US" altLang="zh-CN" sz="7200" b="1" dirty="0">
                <a:latin typeface="Arial" panose="020B0604020202020204" pitchFamily="34" charset="0"/>
                <a:cs typeface="Arial" panose="020B0604020202020204" pitchFamily="34" charset="0"/>
              </a:rPr>
              <a:t> e) {</a:t>
            </a:r>
            <a:endParaRPr lang="en-US" altLang="zh-CN" sz="7200" b="1"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            </a:t>
            </a:r>
            <a:r>
              <a:rPr lang="en-US" altLang="zh-CN" sz="7200" dirty="0" err="1">
                <a:latin typeface="Arial" panose="020B0604020202020204" pitchFamily="34" charset="0"/>
                <a:cs typeface="Arial" panose="020B0604020202020204" pitchFamily="34" charset="0"/>
              </a:rPr>
              <a:t>System.out.print</a:t>
            </a:r>
            <a:r>
              <a:rPr lang="en-US" altLang="zh-CN" sz="7200" dirty="0">
                <a:latin typeface="Arial" panose="020B0604020202020204" pitchFamily="34" charset="0"/>
                <a:cs typeface="Arial" panose="020B0604020202020204" pitchFamily="34" charset="0"/>
              </a:rPr>
              <a:t>(e);</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}catch(</a:t>
            </a:r>
            <a:r>
              <a:rPr lang="en-US" altLang="zh-CN" sz="7200" b="1" dirty="0" err="1">
                <a:solidFill>
                  <a:srgbClr val="006600"/>
                </a:solidFill>
                <a:latin typeface="Arial" panose="020B0604020202020204" pitchFamily="34" charset="0"/>
                <a:cs typeface="Arial" panose="020B0604020202020204" pitchFamily="34" charset="0"/>
              </a:rPr>
              <a:t>SQLException</a:t>
            </a:r>
            <a:r>
              <a:rPr lang="en-US" altLang="zh-CN" sz="7200" dirty="0">
                <a:latin typeface="Arial" panose="020B0604020202020204" pitchFamily="34" charset="0"/>
                <a:cs typeface="Arial" panose="020B0604020202020204" pitchFamily="34" charset="0"/>
              </a:rPr>
              <a:t> e) { </a:t>
            </a:r>
            <a:endParaRPr lang="en-US" altLang="zh-CN" sz="7200" dirty="0">
              <a:latin typeface="Arial" panose="020B0604020202020204" pitchFamily="34" charset="0"/>
              <a:cs typeface="Arial" panose="020B0604020202020204" pitchFamily="34" charset="0"/>
            </a:endParaRPr>
          </a:p>
          <a:p>
            <a:pPr lvl="1">
              <a:lnSpc>
                <a:spcPct val="120000"/>
              </a:lnSpc>
              <a:spcBef>
                <a:spcPts val="0"/>
              </a:spcBef>
              <a:buNone/>
            </a:pPr>
            <a:r>
              <a:rPr lang="en-US" altLang="zh-CN" sz="6800" dirty="0">
                <a:latin typeface="Arial" panose="020B0604020202020204" pitchFamily="34" charset="0"/>
                <a:cs typeface="Arial" panose="020B0604020202020204" pitchFamily="34" charset="0"/>
              </a:rPr>
              <a:t>       </a:t>
            </a:r>
            <a:r>
              <a:rPr lang="en-US" altLang="zh-CN" sz="6800" dirty="0" err="1">
                <a:latin typeface="Arial" panose="020B0604020202020204" pitchFamily="34" charset="0"/>
                <a:cs typeface="Arial" panose="020B0604020202020204" pitchFamily="34" charset="0"/>
              </a:rPr>
              <a:t>System.out.println</a:t>
            </a:r>
            <a:r>
              <a:rPr lang="en-US" altLang="zh-CN" sz="6800" dirty="0">
                <a:latin typeface="Arial" panose="020B0604020202020204" pitchFamily="34" charset="0"/>
                <a:cs typeface="Arial" panose="020B0604020202020204" pitchFamily="34" charset="0"/>
              </a:rPr>
              <a:t>(e);</a:t>
            </a:r>
            <a:endParaRPr lang="en-US" altLang="zh-CN" sz="6800" dirty="0">
              <a:latin typeface="Arial" panose="020B0604020202020204" pitchFamily="34" charset="0"/>
              <a:cs typeface="Arial" panose="020B0604020202020204" pitchFamily="34" charset="0"/>
            </a:endParaRPr>
          </a:p>
          <a:p>
            <a:pPr>
              <a:lnSpc>
                <a:spcPct val="120000"/>
              </a:lnSpc>
              <a:spcBef>
                <a:spcPts val="0"/>
              </a:spcBef>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a:t>
            </a:r>
            <a:endParaRPr lang="en-US" altLang="zh-CN" sz="7200" dirty="0">
              <a:latin typeface="Arial" panose="020B0604020202020204" pitchFamily="34" charset="0"/>
              <a:cs typeface="Arial" panose="020B0604020202020204" pitchFamily="34" charset="0"/>
            </a:endParaRPr>
          </a:p>
          <a:p>
            <a:pPr>
              <a:lnSpc>
                <a:spcPct val="120000"/>
              </a:lnSpc>
              <a:spcBef>
                <a:spcPts val="0"/>
              </a:spcBef>
              <a:buNone/>
            </a:pPr>
            <a:r>
              <a:rPr lang="en-US" altLang="zh-CN" sz="7200" dirty="0">
                <a:latin typeface="Arial" panose="020B0604020202020204" pitchFamily="34" charset="0"/>
                <a:cs typeface="Arial" panose="020B0604020202020204" pitchFamily="34" charset="0"/>
              </a:rPr>
              <a:t>}</a:t>
            </a:r>
            <a:endParaRPr lang="zh-CN" altLang="en-US" sz="7200" dirty="0">
              <a:latin typeface="Arial" panose="020B0604020202020204" pitchFamily="34" charset="0"/>
              <a:cs typeface="Arial" panose="020B0604020202020204" pitchFamily="34" charset="0"/>
            </a:endParaRPr>
          </a:p>
          <a:p>
            <a:pPr>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a:t>14.6.1  </a:t>
            </a:r>
            <a:r>
              <a:rPr lang="zh-CN" altLang="en-US"/>
              <a:t>顺序查询</a:t>
            </a:r>
            <a:endParaRPr lang="zh-CN" altLang="en-US" dirty="0"/>
          </a:p>
        </p:txBody>
      </p:sp>
      <p:sp>
        <p:nvSpPr>
          <p:cNvPr id="3" name="内容占位符 2"/>
          <p:cNvSpPr>
            <a:spLocks noGrp="1"/>
          </p:cNvSpPr>
          <p:nvPr>
            <p:ph idx="1"/>
          </p:nvPr>
        </p:nvSpPr>
        <p:spPr/>
        <p:txBody>
          <a:bodyPr/>
          <a:lstStyle/>
          <a:p>
            <a:r>
              <a:rPr lang="zh-CN" altLang="en-US" b="1">
                <a:latin typeface="Arial" panose="020B0604020202020204" pitchFamily="34" charset="0"/>
                <a:cs typeface="Arial" panose="020B0604020202020204" pitchFamily="34" charset="0"/>
              </a:rPr>
              <a:t>例题：</a:t>
            </a:r>
            <a:r>
              <a:rPr lang="en-US" altLang="zh-CN" b="1">
                <a:latin typeface="Arial" panose="020B0604020202020204" pitchFamily="34" charset="0"/>
                <a:cs typeface="Arial" panose="020B0604020202020204" pitchFamily="34" charset="0"/>
              </a:rPr>
              <a:t>ConnectMySQL.java</a:t>
            </a:r>
            <a:endParaRPr lang="en-US" altLang="zh-CN" b="1">
              <a:latin typeface="Arial" panose="020B0604020202020204" pitchFamily="34" charset="0"/>
              <a:cs typeface="Arial" panose="020B0604020202020204" pitchFamily="34" charset="0"/>
            </a:endParaRPr>
          </a:p>
          <a:p>
            <a:endParaRPr lang="en-US" altLang="zh-CN" b="1"/>
          </a:p>
          <a:p>
            <a:r>
              <a:rPr lang="zh-CN" altLang="en-US" b="1"/>
              <a:t>程序运行结果：</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3287688" y="3284984"/>
            <a:ext cx="4772025" cy="17430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r>
              <a:rPr lang="zh-CN" altLang="en-US" dirty="0">
                <a:solidFill>
                  <a:schemeClr val="tx1"/>
                </a:solidFill>
              </a:rPr>
              <a:t>接口</a:t>
            </a:r>
            <a:endParaRPr lang="zh-CN" altLang="en-US" dirty="0"/>
          </a:p>
        </p:txBody>
      </p:sp>
      <p:sp>
        <p:nvSpPr>
          <p:cNvPr id="3" name="内容占位符 2"/>
          <p:cNvSpPr>
            <a:spLocks noGrp="1"/>
          </p:cNvSpPr>
          <p:nvPr>
            <p:ph idx="1"/>
          </p:nvPr>
        </p:nvSpPr>
        <p:spPr>
          <a:xfrm>
            <a:off x="1981200" y="1484784"/>
            <a:ext cx="8229600" cy="4502150"/>
          </a:xfrm>
        </p:spPr>
        <p:txBody>
          <a:bodyPr/>
          <a:lstStyle/>
          <a:p>
            <a:pPr>
              <a:spcBef>
                <a:spcPts val="0"/>
              </a:spcBef>
            </a:pPr>
            <a:r>
              <a:rPr lang="zh-CN" altLang="en-US" sz="2400" b="1" dirty="0">
                <a:solidFill>
                  <a:srgbClr val="C00000"/>
                </a:solidFill>
                <a:latin typeface="华文新魏" panose="02010800040101010101" pitchFamily="2" charset="-122"/>
                <a:ea typeface="华文新魏" panose="02010800040101010101" pitchFamily="2" charset="-122"/>
              </a:rPr>
              <a:t>结果集</a:t>
            </a:r>
            <a:r>
              <a:rPr lang="en-US" altLang="zh-CN" sz="2400" b="1" dirty="0">
                <a:solidFill>
                  <a:srgbClr val="C00000"/>
                </a:solidFill>
                <a:latin typeface="华文新魏" panose="02010800040101010101" pitchFamily="2" charset="-122"/>
                <a:ea typeface="华文新魏" panose="02010800040101010101" pitchFamily="2" charset="-122"/>
              </a:rPr>
              <a:t>(</a:t>
            </a:r>
            <a:r>
              <a:rPr lang="en-US" altLang="zh-CN" sz="2400" b="1" dirty="0" err="1">
                <a:solidFill>
                  <a:srgbClr val="C00000"/>
                </a:solidFill>
                <a:latin typeface="华文新魏" panose="02010800040101010101" pitchFamily="2" charset="-122"/>
                <a:ea typeface="华文新魏" panose="02010800040101010101" pitchFamily="2" charset="-122"/>
              </a:rPr>
              <a:t>ResultSet</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dirty="0"/>
              <a:t>是一个存储查询结果的对象。</a:t>
            </a:r>
            <a:endParaRPr lang="en-US" altLang="zh-CN" sz="2400" dirty="0"/>
          </a:p>
          <a:p>
            <a:pPr>
              <a:spcBef>
                <a:spcPts val="0"/>
              </a:spcBef>
            </a:pPr>
            <a:r>
              <a:rPr lang="zh-CN" altLang="en-US" sz="2400" dirty="0"/>
              <a:t>但是</a:t>
            </a:r>
            <a:r>
              <a:rPr lang="zh-CN" altLang="en-US" sz="2400" b="1" dirty="0">
                <a:solidFill>
                  <a:srgbClr val="C00000"/>
                </a:solidFill>
                <a:latin typeface="华文新魏" panose="02010800040101010101" pitchFamily="2" charset="-122"/>
                <a:ea typeface="华文新魏" panose="02010800040101010101" pitchFamily="2" charset="-122"/>
              </a:rPr>
              <a:t>结果集</a:t>
            </a:r>
            <a:r>
              <a:rPr lang="en-US" altLang="zh-CN" sz="2400" b="1" dirty="0">
                <a:solidFill>
                  <a:srgbClr val="C00000"/>
                </a:solidFill>
                <a:latin typeface="华文新魏" panose="02010800040101010101" pitchFamily="2" charset="-122"/>
                <a:ea typeface="华文新魏" panose="02010800040101010101" pitchFamily="2" charset="-122"/>
              </a:rPr>
              <a:t>(</a:t>
            </a:r>
            <a:r>
              <a:rPr lang="en-US" altLang="zh-CN" sz="2400" b="1" dirty="0" err="1">
                <a:solidFill>
                  <a:srgbClr val="C00000"/>
                </a:solidFill>
                <a:latin typeface="华文新魏" panose="02010800040101010101" pitchFamily="2" charset="-122"/>
                <a:ea typeface="华文新魏" panose="02010800040101010101" pitchFamily="2" charset="-122"/>
              </a:rPr>
              <a:t>ResultSet</a:t>
            </a:r>
            <a:r>
              <a:rPr lang="en-US" altLang="zh-CN" sz="2400" b="1" dirty="0">
                <a:solidFill>
                  <a:srgbClr val="C00000"/>
                </a:solidFill>
                <a:latin typeface="华文新魏" panose="02010800040101010101" pitchFamily="2" charset="-122"/>
                <a:ea typeface="华文新魏" panose="02010800040101010101" pitchFamily="2" charset="-122"/>
              </a:rPr>
              <a:t>)</a:t>
            </a:r>
            <a:r>
              <a:rPr lang="zh-CN" altLang="en-US" sz="2400" dirty="0"/>
              <a:t>并不仅仅具有存储的功能，它同时还具有</a:t>
            </a:r>
            <a:r>
              <a:rPr lang="zh-CN" altLang="en-US" sz="2400" dirty="0">
                <a:solidFill>
                  <a:srgbClr val="0000CC"/>
                </a:solidFill>
                <a:latin typeface="华文新魏" panose="02010800040101010101" pitchFamily="2" charset="-122"/>
                <a:ea typeface="华文新魏" panose="02010800040101010101" pitchFamily="2" charset="-122"/>
              </a:rPr>
              <a:t>操纵数据</a:t>
            </a:r>
            <a:r>
              <a:rPr lang="zh-CN" altLang="en-US" sz="2400" dirty="0"/>
              <a:t>的功能，</a:t>
            </a:r>
            <a:r>
              <a:rPr lang="zh-CN" altLang="en-US" sz="2400" dirty="0">
                <a:latin typeface="华文新魏" panose="02010800040101010101" pitchFamily="2" charset="-122"/>
                <a:ea typeface="华文新魏" panose="02010800040101010101" pitchFamily="2" charset="-122"/>
              </a:rPr>
              <a:t>可以完成对数据的更新</a:t>
            </a:r>
            <a:r>
              <a:rPr lang="zh-CN" altLang="en-US" sz="2400" dirty="0"/>
              <a:t>等。</a:t>
            </a:r>
            <a:endParaRPr lang="en-US" altLang="zh-CN" sz="2400" dirty="0"/>
          </a:p>
          <a:p>
            <a:pPr>
              <a:spcBef>
                <a:spcPts val="0"/>
              </a:spcBef>
            </a:pPr>
            <a:endParaRPr lang="en-US" altLang="zh-CN" sz="2400" b="1" dirty="0">
              <a:solidFill>
                <a:srgbClr val="C00000"/>
              </a:solidFill>
            </a:endParaRPr>
          </a:p>
          <a:p>
            <a:pPr>
              <a:spcBef>
                <a:spcPts val="0"/>
              </a:spcBef>
            </a:pPr>
            <a:r>
              <a:rPr lang="zh-CN" altLang="en-US" b="1" dirty="0">
                <a:solidFill>
                  <a:srgbClr val="C00000"/>
                </a:solidFill>
                <a:latin typeface="华文新魏" panose="02010800040101010101" pitchFamily="2" charset="-122"/>
                <a:ea typeface="华文新魏" panose="02010800040101010101" pitchFamily="2" charset="-122"/>
              </a:rPr>
              <a:t>结果集</a:t>
            </a:r>
            <a:r>
              <a:rPr lang="en-US" altLang="zh-CN" b="1" dirty="0">
                <a:solidFill>
                  <a:srgbClr val="C00000"/>
                </a:solidFill>
                <a:latin typeface="华文新魏" panose="02010800040101010101" pitchFamily="2" charset="-122"/>
                <a:ea typeface="华文新魏" panose="02010800040101010101" pitchFamily="2" charset="-122"/>
              </a:rPr>
              <a:t>(</a:t>
            </a:r>
            <a:r>
              <a:rPr lang="en-US" altLang="zh-CN" b="1" dirty="0" err="1">
                <a:solidFill>
                  <a:srgbClr val="C00000"/>
                </a:solidFill>
                <a:latin typeface="华文新魏" panose="02010800040101010101" pitchFamily="2" charset="-122"/>
                <a:ea typeface="华文新魏" panose="02010800040101010101" pitchFamily="2" charset="-122"/>
              </a:rPr>
              <a:t>ResultSet</a:t>
            </a:r>
            <a:r>
              <a:rPr lang="en-US" altLang="zh-CN" b="1" dirty="0">
                <a:solidFill>
                  <a:srgbClr val="C00000"/>
                </a:solidFill>
                <a:latin typeface="华文新魏" panose="02010800040101010101" pitchFamily="2" charset="-122"/>
                <a:ea typeface="华文新魏" panose="02010800040101010101" pitchFamily="2" charset="-122"/>
              </a:rPr>
              <a:t>)</a:t>
            </a:r>
            <a:r>
              <a:rPr lang="zh-CN" altLang="en-US" dirty="0"/>
              <a:t>读取数据的方法：</a:t>
            </a:r>
            <a:endParaRPr lang="en-US" altLang="zh-CN" dirty="0"/>
          </a:p>
          <a:p>
            <a:pPr marL="349250" lvl="1" indent="0">
              <a:spcBef>
                <a:spcPts val="0"/>
              </a:spcBef>
              <a:buNone/>
            </a:pPr>
            <a:r>
              <a:rPr lang="en-US" altLang="zh-CN" b="1" dirty="0">
                <a:solidFill>
                  <a:srgbClr val="0000CC"/>
                </a:solidFill>
              </a:rPr>
              <a:t>1) XXX </a:t>
            </a:r>
            <a:r>
              <a:rPr lang="en-US" altLang="zh-CN" b="1" dirty="0" err="1">
                <a:solidFill>
                  <a:srgbClr val="0000CC"/>
                </a:solidFill>
              </a:rPr>
              <a:t>getXXX</a:t>
            </a:r>
            <a:r>
              <a:rPr lang="en-US" altLang="zh-CN" b="1" dirty="0">
                <a:solidFill>
                  <a:srgbClr val="0000CC"/>
                </a:solidFill>
              </a:rPr>
              <a:t>(…); </a:t>
            </a:r>
            <a:endParaRPr lang="en-US" altLang="zh-CN" dirty="0"/>
          </a:p>
          <a:p>
            <a:pPr lvl="1">
              <a:spcBef>
                <a:spcPts val="0"/>
              </a:spcBef>
            </a:pPr>
            <a:r>
              <a:rPr lang="zh-CN" altLang="en-US" sz="2000" dirty="0"/>
              <a:t>该</a:t>
            </a:r>
            <a:r>
              <a:rPr lang="zh-CN" altLang="en-US" sz="2000" dirty="0">
                <a:latin typeface="华文新魏" panose="02010800040101010101" pitchFamily="2" charset="-122"/>
                <a:ea typeface="华文新魏" panose="02010800040101010101" pitchFamily="2" charset="-122"/>
              </a:rPr>
              <a:t>方法的参数</a:t>
            </a:r>
            <a:r>
              <a:rPr lang="zh-CN" altLang="en-US" sz="2000" dirty="0"/>
              <a:t>是</a:t>
            </a:r>
            <a:r>
              <a:rPr lang="en-US" altLang="zh-CN" sz="2000" b="1" dirty="0">
                <a:solidFill>
                  <a:srgbClr val="0000CC"/>
                </a:solidFill>
                <a:latin typeface="隶书" panose="02010509060101010101" pitchFamily="49" charset="-122"/>
                <a:ea typeface="隶书" panose="02010509060101010101" pitchFamily="49" charset="-122"/>
              </a:rPr>
              <a:t>int</a:t>
            </a:r>
            <a:r>
              <a:rPr lang="zh-CN" altLang="en-US" sz="2000" b="1" dirty="0">
                <a:solidFill>
                  <a:srgbClr val="0000CC"/>
                </a:solidFill>
                <a:latin typeface="隶书" panose="02010509060101010101" pitchFamily="49" charset="-122"/>
                <a:ea typeface="隶书" panose="02010509060101010101" pitchFamily="49" charset="-122"/>
              </a:rPr>
              <a:t>型列号</a:t>
            </a:r>
            <a:r>
              <a:rPr lang="en-US" altLang="zh-CN" sz="2000" b="1" dirty="0">
                <a:solidFill>
                  <a:srgbClr val="C00000"/>
                </a:solidFill>
              </a:rPr>
              <a:t>(</a:t>
            </a:r>
            <a:r>
              <a:rPr lang="zh-CN" altLang="en-US" sz="2000" dirty="0"/>
              <a:t>从</a:t>
            </a:r>
            <a:r>
              <a:rPr lang="en-US" altLang="zh-CN" sz="2000" b="1" dirty="0">
                <a:solidFill>
                  <a:srgbClr val="FF0000"/>
                </a:solidFill>
              </a:rPr>
              <a:t>1</a:t>
            </a:r>
            <a:r>
              <a:rPr lang="zh-CN" altLang="en-US" sz="2000" dirty="0"/>
              <a:t>开始</a:t>
            </a:r>
            <a:r>
              <a:rPr lang="en-US" altLang="zh-CN" sz="2000" dirty="0"/>
              <a:t>)</a:t>
            </a:r>
            <a:r>
              <a:rPr lang="zh-CN" altLang="en-US" sz="2000" dirty="0"/>
              <a:t>或者</a:t>
            </a:r>
            <a:r>
              <a:rPr lang="zh-CN" altLang="en-US" sz="2000" b="1" dirty="0">
                <a:solidFill>
                  <a:srgbClr val="0000CC"/>
                </a:solidFill>
                <a:latin typeface="隶书" panose="02010509060101010101" pitchFamily="49" charset="-122"/>
                <a:ea typeface="隶书" panose="02010509060101010101" pitchFamily="49" charset="-122"/>
              </a:rPr>
              <a:t>列名</a:t>
            </a:r>
            <a:r>
              <a:rPr lang="en-US" altLang="zh-CN" sz="2000" b="1" dirty="0">
                <a:solidFill>
                  <a:srgbClr val="0000CC"/>
                </a:solidFill>
                <a:latin typeface="隶书" panose="02010509060101010101" pitchFamily="49" charset="-122"/>
                <a:ea typeface="隶书" panose="02010509060101010101" pitchFamily="49" charset="-122"/>
              </a:rPr>
              <a:t>(String</a:t>
            </a:r>
            <a:r>
              <a:rPr lang="zh-CN" altLang="en-US" sz="2000" b="1" dirty="0">
                <a:solidFill>
                  <a:srgbClr val="0000CC"/>
                </a:solidFill>
                <a:latin typeface="隶书" panose="02010509060101010101" pitchFamily="49" charset="-122"/>
                <a:ea typeface="隶书" panose="02010509060101010101" pitchFamily="49" charset="-122"/>
              </a:rPr>
              <a:t>类型</a:t>
            </a:r>
            <a:r>
              <a:rPr lang="en-US" altLang="zh-CN" sz="2000" b="1" dirty="0">
                <a:solidFill>
                  <a:srgbClr val="0000CC"/>
                </a:solidFill>
                <a:latin typeface="隶书" panose="02010509060101010101" pitchFamily="49" charset="-122"/>
                <a:ea typeface="隶书" panose="02010509060101010101" pitchFamily="49" charset="-122"/>
              </a:rPr>
              <a:t>)</a:t>
            </a:r>
            <a:r>
              <a:rPr lang="zh-CN" altLang="en-US" sz="2000" dirty="0"/>
              <a:t>。</a:t>
            </a:r>
            <a:endParaRPr lang="en-US" altLang="zh-CN" sz="2000" dirty="0"/>
          </a:p>
          <a:p>
            <a:pPr lvl="1">
              <a:spcBef>
                <a:spcPts val="0"/>
              </a:spcBef>
            </a:pPr>
            <a:r>
              <a:rPr lang="zh-CN" altLang="en-US" sz="2000" dirty="0"/>
              <a:t>该方法返回的是对应的</a:t>
            </a:r>
            <a:r>
              <a:rPr lang="en-US" altLang="zh-CN" b="1" dirty="0">
                <a:solidFill>
                  <a:srgbClr val="0000CC"/>
                </a:solidFill>
                <a:cs typeface="+mn-cs"/>
              </a:rPr>
              <a:t>XXX</a:t>
            </a:r>
            <a:r>
              <a:rPr lang="zh-CN" altLang="en-US" b="1" dirty="0">
                <a:solidFill>
                  <a:srgbClr val="0000CC"/>
                </a:solidFill>
                <a:cs typeface="+mn-cs"/>
              </a:rPr>
              <a:t>类型</a:t>
            </a:r>
            <a:r>
              <a:rPr lang="zh-CN" altLang="en-US" sz="2000" dirty="0"/>
              <a:t>的值。</a:t>
            </a:r>
            <a:endParaRPr lang="en-US" altLang="zh-CN" sz="2000" dirty="0"/>
          </a:p>
          <a:p>
            <a:pPr lvl="2">
              <a:spcBef>
                <a:spcPts val="0"/>
              </a:spcBef>
            </a:pPr>
            <a:r>
              <a:rPr lang="zh-CN" altLang="en-US" sz="2000" dirty="0"/>
              <a:t>如果对应那列是</a:t>
            </a:r>
            <a:r>
              <a:rPr lang="zh-CN" altLang="en-US" sz="2000" dirty="0">
                <a:latin typeface="华文新魏" panose="02010800040101010101" pitchFamily="2" charset="-122"/>
                <a:ea typeface="华文新魏" panose="02010800040101010101" pitchFamily="2" charset="-122"/>
              </a:rPr>
              <a:t>空值</a:t>
            </a:r>
            <a:r>
              <a:rPr lang="zh-CN" altLang="en-US" sz="2000" dirty="0"/>
              <a:t>，</a:t>
            </a:r>
            <a:r>
              <a:rPr lang="en-US" altLang="zh-CN" sz="2400" b="1" dirty="0">
                <a:solidFill>
                  <a:srgbClr val="0000CC"/>
                </a:solidFill>
                <a:cs typeface="+mn-cs"/>
              </a:rPr>
              <a:t>XXX</a:t>
            </a:r>
            <a:r>
              <a:rPr lang="zh-CN" altLang="en-US" sz="2000" dirty="0"/>
              <a:t>是对象的话返回</a:t>
            </a:r>
            <a:r>
              <a:rPr lang="en-US" altLang="zh-CN" sz="2400" b="1" dirty="0">
                <a:solidFill>
                  <a:srgbClr val="0000CC"/>
                </a:solidFill>
                <a:cs typeface="+mn-cs"/>
              </a:rPr>
              <a:t>XXX</a:t>
            </a:r>
            <a:r>
              <a:rPr lang="zh-CN" altLang="en-US" sz="2000" dirty="0"/>
              <a:t>型的</a:t>
            </a:r>
            <a:r>
              <a:rPr lang="zh-CN" altLang="en-US" sz="2000" dirty="0">
                <a:latin typeface="华文行楷" panose="02010800040101010101" pitchFamily="2" charset="-122"/>
                <a:ea typeface="华文行楷" panose="02010800040101010101" pitchFamily="2" charset="-122"/>
              </a:rPr>
              <a:t>空值</a:t>
            </a:r>
            <a:r>
              <a:rPr lang="zh-CN" altLang="en-US" sz="2000" dirty="0"/>
              <a:t>，</a:t>
            </a:r>
            <a:endParaRPr lang="en-US" altLang="zh-CN" sz="2000" dirty="0"/>
          </a:p>
          <a:p>
            <a:pPr lvl="2">
              <a:spcBef>
                <a:spcPts val="0"/>
              </a:spcBef>
            </a:pPr>
            <a:r>
              <a:rPr lang="zh-CN" altLang="en-US" sz="2000" dirty="0"/>
              <a:t>如果</a:t>
            </a:r>
            <a:r>
              <a:rPr lang="en-US" altLang="zh-CN" sz="2400" b="1" dirty="0">
                <a:solidFill>
                  <a:srgbClr val="0000CC"/>
                </a:solidFill>
                <a:cs typeface="+mn-cs"/>
              </a:rPr>
              <a:t>XXX</a:t>
            </a:r>
            <a:r>
              <a:rPr lang="zh-CN" altLang="en-US" sz="2000" dirty="0"/>
              <a:t>是数字类型，如：</a:t>
            </a:r>
            <a:r>
              <a:rPr lang="en-US" altLang="zh-CN" sz="2000" dirty="0"/>
              <a:t>float</a:t>
            </a:r>
            <a:r>
              <a:rPr lang="zh-CN" altLang="en-US" sz="2000" dirty="0"/>
              <a:t>等则返回</a:t>
            </a:r>
            <a:r>
              <a:rPr lang="en-US" altLang="zh-CN" sz="2000" dirty="0"/>
              <a:t>0</a:t>
            </a:r>
            <a:r>
              <a:rPr lang="zh-CN" altLang="en-US" sz="2000" dirty="0"/>
              <a:t>，</a:t>
            </a:r>
            <a:r>
              <a:rPr lang="en-US" altLang="zh-CN" sz="2000" dirty="0" err="1"/>
              <a:t>boolean</a:t>
            </a:r>
            <a:r>
              <a:rPr lang="zh-CN" altLang="en-US" sz="2000" dirty="0"/>
              <a:t>返回</a:t>
            </a:r>
            <a:r>
              <a:rPr lang="en-US" altLang="zh-CN" sz="2000" dirty="0"/>
              <a:t>false</a:t>
            </a:r>
            <a:r>
              <a:rPr lang="zh-CN" altLang="en-US" sz="2000" dirty="0"/>
              <a:t>，即：</a:t>
            </a:r>
            <a:r>
              <a:rPr lang="zh-CN" altLang="en-US" sz="2000" dirty="0">
                <a:latin typeface="华文新魏" panose="02010800040101010101" pitchFamily="2" charset="-122"/>
                <a:ea typeface="华文新魏" panose="02010800040101010101" pitchFamily="2" charset="-122"/>
              </a:rPr>
              <a:t>基本数据的默认取值</a:t>
            </a:r>
            <a:r>
              <a:rPr lang="zh-CN" altLang="en-US" sz="2000" dirty="0"/>
              <a:t>。</a:t>
            </a:r>
            <a:endParaRPr lang="zh-CN" altLang="en-US"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endParaRPr lang="zh-CN" altLang="en-US" dirty="0"/>
          </a:p>
        </p:txBody>
      </p:sp>
      <p:sp>
        <p:nvSpPr>
          <p:cNvPr id="3" name="内容占位符 2"/>
          <p:cNvSpPr>
            <a:spLocks noGrp="1"/>
          </p:cNvSpPr>
          <p:nvPr>
            <p:ph idx="1"/>
          </p:nvPr>
        </p:nvSpPr>
        <p:spPr>
          <a:xfrm>
            <a:off x="1847528" y="1556792"/>
            <a:ext cx="8229600" cy="4502150"/>
          </a:xfrm>
        </p:spPr>
        <p:txBody>
          <a:bodyPr/>
          <a:lstStyle/>
          <a:p>
            <a:pPr>
              <a:spcBef>
                <a:spcPts val="0"/>
              </a:spcBef>
            </a:pPr>
            <a:r>
              <a:rPr lang="en-US" altLang="zh-CN" sz="2400" b="1" dirty="0">
                <a:solidFill>
                  <a:srgbClr val="0000CC"/>
                </a:solidFill>
              </a:rPr>
              <a:t>String </a:t>
            </a:r>
            <a:r>
              <a:rPr lang="en-US" sz="2400" b="1" dirty="0" err="1">
                <a:solidFill>
                  <a:srgbClr val="0000CC"/>
                </a:solidFill>
              </a:rPr>
              <a:t>getString</a:t>
            </a:r>
            <a:r>
              <a:rPr lang="en-US" sz="2400" b="1" dirty="0">
                <a:solidFill>
                  <a:srgbClr val="0000CC"/>
                </a:solidFill>
              </a:rPr>
              <a:t>(...);</a:t>
            </a:r>
            <a:endParaRPr lang="en-US" sz="2400" b="1" dirty="0">
              <a:solidFill>
                <a:srgbClr val="0000CC"/>
              </a:solidFill>
            </a:endParaRPr>
          </a:p>
          <a:p>
            <a:pPr lvl="1">
              <a:spcBef>
                <a:spcPts val="0"/>
              </a:spcBef>
            </a:pPr>
            <a:r>
              <a:rPr lang="zh-CN" altLang="en-US" dirty="0"/>
              <a:t>可以返回</a:t>
            </a:r>
            <a:r>
              <a:rPr lang="zh-CN" altLang="en-US" dirty="0">
                <a:latin typeface="华文新魏" panose="02010800040101010101" pitchFamily="2" charset="-122"/>
                <a:ea typeface="华文新魏" panose="02010800040101010101" pitchFamily="2" charset="-122"/>
              </a:rPr>
              <a:t>任何种类属性的列</a:t>
            </a:r>
            <a:r>
              <a:rPr lang="zh-CN" altLang="en-US" dirty="0"/>
              <a:t>的值，不过返回的都是</a:t>
            </a:r>
            <a:r>
              <a:rPr lang="zh-CN" altLang="en-US" dirty="0">
                <a:solidFill>
                  <a:srgbClr val="C00000"/>
                </a:solidFill>
                <a:latin typeface="华文新魏" panose="02010800040101010101" pitchFamily="2" charset="-122"/>
                <a:ea typeface="华文新魏" panose="02010800040101010101" pitchFamily="2" charset="-122"/>
              </a:rPr>
              <a:t>字符串类型</a:t>
            </a:r>
            <a:r>
              <a:rPr lang="zh-CN" altLang="en-US" dirty="0"/>
              <a:t>。</a:t>
            </a:r>
            <a:endParaRPr lang="en-US" altLang="zh-CN" dirty="0"/>
          </a:p>
          <a:p>
            <a:pPr>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lvl="1">
              <a:spcBef>
                <a:spcPts val="0"/>
              </a:spcBef>
            </a:pPr>
            <a:endParaRPr lang="en-US" altLang="zh-CN" dirty="0"/>
          </a:p>
          <a:p>
            <a:pPr>
              <a:spcBef>
                <a:spcPts val="0"/>
              </a:spcBef>
            </a:pPr>
            <a:r>
              <a:rPr lang="en-US" altLang="zh-CN" sz="2400" b="1" dirty="0" err="1">
                <a:solidFill>
                  <a:srgbClr val="0000CC"/>
                </a:solidFill>
              </a:rPr>
              <a:t>getXXX</a:t>
            </a:r>
            <a:r>
              <a:rPr lang="en-US" altLang="zh-CN" sz="2400" b="1" dirty="0">
                <a:solidFill>
                  <a:srgbClr val="0000CC"/>
                </a:solidFill>
              </a:rPr>
              <a:t>(…)</a:t>
            </a:r>
            <a:r>
              <a:rPr lang="zh-CN" altLang="en-US" sz="2400" dirty="0"/>
              <a:t>方法查看一行记录时，不可以颠倒字段</a:t>
            </a:r>
            <a:r>
              <a:rPr lang="en-US" altLang="zh-CN" sz="2400" dirty="0"/>
              <a:t>(/</a:t>
            </a:r>
            <a:r>
              <a:rPr lang="zh-CN" altLang="en-US" sz="2400" dirty="0"/>
              <a:t>列</a:t>
            </a:r>
            <a:r>
              <a:rPr lang="en-US" altLang="zh-CN" sz="2400" dirty="0"/>
              <a:t>)</a:t>
            </a:r>
            <a:r>
              <a:rPr lang="zh-CN" altLang="en-US" sz="2400" dirty="0"/>
              <a:t>顺序，只能</a:t>
            </a:r>
            <a:r>
              <a:rPr lang="zh-CN" altLang="en-US" sz="2400" dirty="0">
                <a:latin typeface="华文行楷" panose="02010800040101010101" pitchFamily="2" charset="-122"/>
                <a:ea typeface="华文行楷" panose="02010800040101010101" pitchFamily="2" charset="-122"/>
              </a:rPr>
              <a:t>按照</a:t>
            </a:r>
            <a:r>
              <a:rPr lang="zh-CN" altLang="en-US" sz="2400" dirty="0">
                <a:solidFill>
                  <a:srgbClr val="FF0000"/>
                </a:solidFill>
                <a:latin typeface="华文行楷" panose="02010800040101010101" pitchFamily="2" charset="-122"/>
                <a:ea typeface="华文行楷" panose="02010800040101010101" pitchFamily="2" charset="-122"/>
              </a:rPr>
              <a:t>列的顺序</a:t>
            </a:r>
            <a:r>
              <a:rPr lang="zh-CN" altLang="en-US" sz="2400" dirty="0">
                <a:latin typeface="华文行楷" panose="02010800040101010101" pitchFamily="2" charset="-122"/>
                <a:ea typeface="华文行楷" panose="02010800040101010101" pitchFamily="2" charset="-122"/>
              </a:rPr>
              <a:t>查看结果</a:t>
            </a:r>
            <a:r>
              <a:rPr lang="zh-CN" altLang="en-US" sz="2400" dirty="0"/>
              <a:t>。</a:t>
            </a:r>
            <a:endParaRPr lang="en-US" altLang="zh-CN" sz="2400" dirty="0"/>
          </a:p>
          <a:p>
            <a:pPr lvl="1">
              <a:spcBef>
                <a:spcPts val="0"/>
              </a:spcBef>
            </a:pPr>
            <a:endParaRPr lang="en-US" altLang="zh-CN" dirty="0"/>
          </a:p>
          <a:p>
            <a:pPr>
              <a:spcBef>
                <a:spcPts val="0"/>
              </a:spcBef>
            </a:pP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0" name="文本框 9"/>
          <p:cNvSpPr txBox="1"/>
          <p:nvPr/>
        </p:nvSpPr>
        <p:spPr>
          <a:xfrm>
            <a:off x="2114872" y="2857798"/>
            <a:ext cx="8041232" cy="460375"/>
          </a:xfrm>
          <a:prstGeom prst="rect">
            <a:avLst/>
          </a:prstGeom>
          <a:noFill/>
          <a:ln>
            <a:solidFill>
              <a:schemeClr val="accent1"/>
            </a:solidFill>
          </a:ln>
        </p:spPr>
        <p:txBody>
          <a:bodyPr wrap="square" rtlCol="0">
            <a:spAutoFit/>
          </a:bodyPr>
          <a:lstStyle/>
          <a:p>
            <a:r>
              <a:rPr lang="en-US" altLang="zh-CN" sz="2400" b="1" dirty="0">
                <a:solidFill>
                  <a:srgbClr val="C00000"/>
                </a:solidFill>
              </a:rPr>
              <a:t>String</a:t>
            </a:r>
            <a:r>
              <a:rPr lang="en-US" altLang="zh-CN" sz="2400" b="1" dirty="0">
                <a:solidFill>
                  <a:srgbClr val="0000CC"/>
                </a:solidFill>
              </a:rPr>
              <a:t> </a:t>
            </a:r>
            <a:r>
              <a:rPr lang="en-US" altLang="zh-CN" sz="2400" b="1" dirty="0" err="1">
                <a:solidFill>
                  <a:srgbClr val="0000CC"/>
                </a:solidFill>
              </a:rPr>
              <a:t>getString</a:t>
            </a:r>
            <a:r>
              <a:rPr lang="en-US" altLang="zh-CN" sz="2400" b="1" dirty="0">
                <a:solidFill>
                  <a:srgbClr val="0000CC"/>
                </a:solidFill>
              </a:rPr>
              <a:t>(int </a:t>
            </a:r>
            <a:r>
              <a:rPr lang="en-US" altLang="zh-CN" sz="2400" b="1" dirty="0" err="1">
                <a:solidFill>
                  <a:srgbClr val="006600"/>
                </a:solidFill>
              </a:rPr>
              <a:t>columnIndex</a:t>
            </a:r>
            <a:r>
              <a:rPr lang="en-US" altLang="zh-CN" sz="2400" b="1" dirty="0">
                <a:solidFill>
                  <a:srgbClr val="0000CC"/>
                </a:solidFill>
              </a:rPr>
              <a:t>);		//</a:t>
            </a:r>
            <a:r>
              <a:rPr lang="zh-CN" altLang="en-US" sz="2400" b="1" dirty="0">
                <a:solidFill>
                  <a:srgbClr val="0000CC"/>
                </a:solidFill>
              </a:rPr>
              <a:t>列的序号</a:t>
            </a:r>
            <a:endParaRPr lang="zh-CN" altLang="en-US" sz="2400" b="1" dirty="0">
              <a:solidFill>
                <a:srgbClr val="0000CC"/>
              </a:solidFill>
            </a:endParaRPr>
          </a:p>
        </p:txBody>
      </p:sp>
      <p:sp>
        <p:nvSpPr>
          <p:cNvPr id="11" name="文本框 10"/>
          <p:cNvSpPr txBox="1"/>
          <p:nvPr/>
        </p:nvSpPr>
        <p:spPr>
          <a:xfrm>
            <a:off x="2114872" y="3538538"/>
            <a:ext cx="7962256" cy="460375"/>
          </a:xfrm>
          <a:prstGeom prst="rect">
            <a:avLst/>
          </a:prstGeom>
          <a:noFill/>
          <a:ln>
            <a:solidFill>
              <a:schemeClr val="accent1"/>
            </a:solidFill>
          </a:ln>
        </p:spPr>
        <p:txBody>
          <a:bodyPr wrap="square" rtlCol="0">
            <a:spAutoFit/>
          </a:bodyPr>
          <a:lstStyle/>
          <a:p>
            <a:pPr>
              <a:buNone/>
            </a:pPr>
            <a:r>
              <a:rPr lang="en-US" altLang="zh-CN" sz="2400" b="1" dirty="0">
                <a:solidFill>
                  <a:srgbClr val="C00000"/>
                </a:solidFill>
              </a:rPr>
              <a:t>String</a:t>
            </a:r>
            <a:r>
              <a:rPr lang="en-US" altLang="zh-CN" sz="2400" b="1" dirty="0">
                <a:solidFill>
                  <a:srgbClr val="0000CC"/>
                </a:solidFill>
              </a:rPr>
              <a:t> </a:t>
            </a:r>
            <a:r>
              <a:rPr lang="en-US" altLang="zh-CN" sz="2400" b="1" dirty="0" err="1">
                <a:solidFill>
                  <a:srgbClr val="0000CC"/>
                </a:solidFill>
              </a:rPr>
              <a:t>getString</a:t>
            </a:r>
            <a:r>
              <a:rPr lang="en-US" altLang="zh-CN" sz="2400" b="1" dirty="0">
                <a:solidFill>
                  <a:srgbClr val="0000CC"/>
                </a:solidFill>
              </a:rPr>
              <a:t>(String </a:t>
            </a:r>
            <a:r>
              <a:rPr lang="en-US" altLang="zh-CN" sz="2400" b="1" dirty="0" err="1">
                <a:solidFill>
                  <a:srgbClr val="006600"/>
                </a:solidFill>
              </a:rPr>
              <a:t>columnLabel</a:t>
            </a:r>
            <a:r>
              <a:rPr lang="en-US" altLang="zh-CN" sz="2400" b="1" dirty="0">
                <a:solidFill>
                  <a:srgbClr val="0000CC"/>
                </a:solidFill>
              </a:rPr>
              <a:t>);		//</a:t>
            </a:r>
            <a:r>
              <a:rPr lang="zh-CN" altLang="en-US" sz="2400" b="1" dirty="0">
                <a:solidFill>
                  <a:srgbClr val="0000CC"/>
                </a:solidFill>
              </a:rPr>
              <a:t>列名</a:t>
            </a:r>
            <a:endParaRPr lang="zh-CN" altLang="en-US" sz="2400" b="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latin typeface="Tahoma" panose="020B0604030504040204" pitchFamily="34" charset="0"/>
              </a:rPr>
              <a:t>主要内容</a:t>
            </a:r>
            <a:endParaRPr lang="zh-CN" altLang="en-US" dirty="0">
              <a:solidFill>
                <a:schemeClr val="tx1"/>
              </a:solidFill>
            </a:endParaRPr>
          </a:p>
        </p:txBody>
      </p:sp>
      <p:sp>
        <p:nvSpPr>
          <p:cNvPr id="3" name="内容占位符 2"/>
          <p:cNvSpPr>
            <a:spLocks noGrp="1"/>
          </p:cNvSpPr>
          <p:nvPr>
            <p:ph idx="1"/>
          </p:nvPr>
        </p:nvSpPr>
        <p:spPr/>
        <p:txBody>
          <a:bodyPr/>
          <a:lstStyle/>
          <a:p>
            <a:pPr marL="285750" lvl="0" indent="-285750">
              <a:buFont typeface="Wingdings" panose="05000000000000000000" pitchFamily="2" charset="2"/>
              <a:buChar char="l"/>
            </a:pPr>
            <a:r>
              <a:rPr lang="en-US" altLang="zh-CN"/>
              <a:t>MySQL</a:t>
            </a:r>
            <a:r>
              <a:rPr lang="zh-CN" altLang="en-US"/>
              <a:t>数据库管理系统</a:t>
            </a:r>
            <a:endParaRPr lang="en-US" altLang="zh-CN"/>
          </a:p>
          <a:p>
            <a:pPr marL="285750" indent="-285750"/>
            <a:r>
              <a:rPr lang="zh-CN" altLang="en-US"/>
              <a:t>连接</a:t>
            </a:r>
            <a:r>
              <a:rPr lang="en-US" altLang="zh-CN"/>
              <a:t>MySQL</a:t>
            </a:r>
            <a:r>
              <a:rPr lang="zh-CN" altLang="en-US"/>
              <a:t>数据库</a:t>
            </a:r>
            <a:endParaRPr lang="en-US" altLang="zh-CN"/>
          </a:p>
          <a:p>
            <a:pPr marL="285750" indent="-285750"/>
            <a:r>
              <a:rPr lang="en-US" altLang="zh-CN"/>
              <a:t>JDBC(Java DataBase Connection)</a:t>
            </a:r>
            <a:endParaRPr lang="en-US" altLang="zh-CN"/>
          </a:p>
          <a:p>
            <a:pPr marL="285750" indent="-285750"/>
            <a:r>
              <a:rPr lang="zh-CN" altLang="en-US"/>
              <a:t>查询</a:t>
            </a:r>
            <a:r>
              <a:rPr lang="zh-CN" altLang="en-US" dirty="0"/>
              <a:t>操作</a:t>
            </a:r>
            <a:endParaRPr lang="zh-CN" altLang="en-US" dirty="0"/>
          </a:p>
          <a:p>
            <a:pPr marL="285750" indent="-285750"/>
            <a:r>
              <a:rPr lang="zh-CN" altLang="en-US" dirty="0"/>
              <a:t>更新、添加与删除操作</a:t>
            </a:r>
            <a:endParaRPr lang="zh-CN" altLang="en-US" dirty="0"/>
          </a:p>
          <a:p>
            <a:pPr marL="285750" indent="-285750"/>
            <a:r>
              <a:rPr lang="zh-CN" altLang="en-US">
                <a:solidFill>
                  <a:schemeClr val="bg1">
                    <a:lumMod val="65000"/>
                  </a:schemeClr>
                </a:solidFill>
              </a:rPr>
              <a:t>查询</a:t>
            </a:r>
            <a:r>
              <a:rPr lang="en-US" altLang="zh-CN" dirty="0">
                <a:solidFill>
                  <a:schemeClr val="bg1">
                    <a:lumMod val="65000"/>
                  </a:schemeClr>
                </a:solidFill>
              </a:rPr>
              <a:t>Excel</a:t>
            </a:r>
            <a:r>
              <a:rPr lang="zh-CN" altLang="en-US" dirty="0">
                <a:solidFill>
                  <a:schemeClr val="bg1">
                    <a:lumMod val="65000"/>
                  </a:schemeClr>
                </a:solidFill>
              </a:rPr>
              <a:t>电子表格</a:t>
            </a:r>
            <a:endParaRPr lang="zh-CN" altLang="en-US" dirty="0">
              <a:solidFill>
                <a:schemeClr val="bg1">
                  <a:lumMod val="65000"/>
                </a:schemeClr>
              </a:solidFill>
            </a:endParaRPr>
          </a:p>
          <a:p>
            <a:pPr marL="285750" indent="-285750"/>
            <a:r>
              <a:rPr lang="zh-CN" altLang="en-US" dirty="0"/>
              <a:t>使用预处理语句</a:t>
            </a:r>
            <a:endParaRPr lang="zh-CN" altLang="en-US" dirty="0"/>
          </a:p>
          <a:p>
            <a:pPr marL="285750" indent="-285750"/>
            <a:r>
              <a:rPr lang="zh-CN" altLang="en-US" dirty="0">
                <a:solidFill>
                  <a:schemeClr val="bg1">
                    <a:lumMod val="65000"/>
                  </a:schemeClr>
                </a:solidFill>
              </a:rPr>
              <a:t>事务</a:t>
            </a:r>
            <a:endParaRPr lang="zh-CN" altLang="en-US" dirty="0">
              <a:solidFill>
                <a:schemeClr val="bg1">
                  <a:lumMod val="65000"/>
                </a:schemeClr>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endParaRPr lang="zh-CN" altLang="en-US"/>
          </a:p>
        </p:txBody>
      </p:sp>
      <p:sp>
        <p:nvSpPr>
          <p:cNvPr id="3" name="内容占位符 2"/>
          <p:cNvSpPr>
            <a:spLocks noGrp="1"/>
          </p:cNvSpPr>
          <p:nvPr>
            <p:ph idx="1"/>
          </p:nvPr>
        </p:nvSpPr>
        <p:spPr/>
        <p:txBody>
          <a:bodyPr/>
          <a:lstStyle/>
          <a:p>
            <a:r>
              <a:rPr lang="zh-CN" altLang="en-US" dirty="0"/>
              <a:t>以 </a:t>
            </a:r>
            <a:r>
              <a:rPr lang="en-US" altLang="zh-CN" b="1" dirty="0">
                <a:solidFill>
                  <a:srgbClr val="006600"/>
                </a:solidFill>
              </a:rPr>
              <a:t>String</a:t>
            </a:r>
            <a:r>
              <a:rPr lang="en-US" altLang="zh-CN" dirty="0"/>
              <a:t> </a:t>
            </a:r>
            <a:r>
              <a:rPr lang="zh-CN" altLang="en-US" dirty="0"/>
              <a:t>的形式获取此 </a:t>
            </a:r>
            <a:r>
              <a:rPr lang="en-US" altLang="zh-CN" dirty="0" err="1"/>
              <a:t>ResultSet</a:t>
            </a:r>
            <a:r>
              <a:rPr lang="en-US" altLang="zh-CN" dirty="0"/>
              <a:t> </a:t>
            </a:r>
            <a:r>
              <a:rPr lang="zh-CN" altLang="en-US" dirty="0"/>
              <a:t>对象的当前行中</a:t>
            </a:r>
            <a:r>
              <a:rPr lang="zh-CN" altLang="en-US" dirty="0">
                <a:solidFill>
                  <a:srgbClr val="FF0000"/>
                </a:solidFill>
                <a:latin typeface="华文行楷" panose="02010800040101010101" pitchFamily="2" charset="-122"/>
                <a:ea typeface="华文行楷" panose="02010800040101010101" pitchFamily="2" charset="-122"/>
              </a:rPr>
              <a:t>列名</a:t>
            </a:r>
            <a:r>
              <a:rPr lang="zh-CN" altLang="en-US" dirty="0"/>
              <a:t>指定列的值。</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文本框 5"/>
          <p:cNvSpPr txBox="1"/>
          <p:nvPr/>
        </p:nvSpPr>
        <p:spPr>
          <a:xfrm>
            <a:off x="2207568" y="2708920"/>
            <a:ext cx="7488832" cy="3338195"/>
          </a:xfrm>
          <a:prstGeom prst="rect">
            <a:avLst/>
          </a:prstGeom>
          <a:noFill/>
          <a:ln>
            <a:solidFill>
              <a:schemeClr val="accent1"/>
            </a:solidFill>
          </a:ln>
        </p:spPr>
        <p:txBody>
          <a:bodyPr wrap="square" rtlCol="0">
            <a:spAutoFit/>
          </a:bodyPr>
          <a:lstStyle/>
          <a:p>
            <a:pPr>
              <a:lnSpc>
                <a:spcPct val="120000"/>
              </a:lnSpc>
              <a:spcBef>
                <a:spcPts val="0"/>
              </a:spcBef>
              <a:buNone/>
            </a:pPr>
            <a:r>
              <a:rPr lang="en-US" altLang="zh-CN" sz="2200" b="1" dirty="0">
                <a:solidFill>
                  <a:srgbClr val="C00000"/>
                </a:solidFill>
                <a:latin typeface="Arial" panose="020B0604020202020204" pitchFamily="34" charset="0"/>
                <a:cs typeface="Arial" panose="020B0604020202020204" pitchFamily="34" charset="0"/>
              </a:rPr>
              <a:t>//4.</a:t>
            </a:r>
            <a:r>
              <a:rPr lang="zh-CN" altLang="en-US" sz="2200" b="1" dirty="0">
                <a:solidFill>
                  <a:srgbClr val="C00000"/>
                </a:solidFill>
                <a:latin typeface="Arial" panose="020B0604020202020204" pitchFamily="34" charset="0"/>
                <a:cs typeface="Arial" panose="020B0604020202020204" pitchFamily="34" charset="0"/>
              </a:rPr>
              <a:t> 操作结果集</a:t>
            </a:r>
            <a:endParaRPr lang="zh-CN" altLang="en-US" sz="2200" b="1" dirty="0">
              <a:solidFill>
                <a:srgbClr val="C00000"/>
              </a:solidFill>
              <a:latin typeface="Arial" panose="020B0604020202020204" pitchFamily="34" charset="0"/>
              <a:cs typeface="Arial" panose="020B0604020202020204" pitchFamily="34" charset="0"/>
            </a:endParaRPr>
          </a:p>
          <a:p>
            <a:pPr>
              <a:lnSpc>
                <a:spcPct val="120000"/>
              </a:lnSpc>
            </a:pPr>
            <a:r>
              <a:rPr lang="en-US" altLang="zh-CN" sz="2200" b="1" dirty="0">
                <a:latin typeface="Arial" panose="020B0604020202020204" pitchFamily="34" charset="0"/>
                <a:cs typeface="Arial" panose="020B0604020202020204" pitchFamily="34" charset="0"/>
              </a:rPr>
              <a:t>while(</a:t>
            </a:r>
            <a:r>
              <a:rPr lang="en-US" altLang="zh-CN" sz="2200" b="1" dirty="0" err="1">
                <a:latin typeface="Arial" panose="020B0604020202020204" pitchFamily="34" charset="0"/>
                <a:cs typeface="Arial" panose="020B0604020202020204" pitchFamily="34" charset="0"/>
              </a:rPr>
              <a:t>rs.next</a:t>
            </a:r>
            <a:r>
              <a:rPr lang="en-US" altLang="zh-CN" sz="2200" b="1" dirty="0">
                <a:latin typeface="Arial" panose="020B0604020202020204" pitchFamily="34" charset="0"/>
                <a:cs typeface="Arial" panose="020B0604020202020204" pitchFamily="34" charset="0"/>
              </a:rPr>
              <a:t>()){   //</a:t>
            </a:r>
            <a:r>
              <a:rPr lang="zh-CN" altLang="en-US" sz="2200" b="1" dirty="0">
                <a:latin typeface="Arial" panose="020B0604020202020204" pitchFamily="34" charset="0"/>
                <a:cs typeface="Arial" panose="020B0604020202020204" pitchFamily="34" charset="0"/>
              </a:rPr>
              <a:t>如果对象中有数据，就会循环打印出来</a:t>
            </a:r>
            <a:endParaRPr lang="zh-CN" altLang="en-US"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id</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name</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password</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rs.getDate</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birthday</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System.out.println</a:t>
            </a:r>
            <a:r>
              <a:rPr lang="en-US" altLang="zh-CN" sz="2200" b="1" dirty="0">
                <a:latin typeface="Arial" panose="020B0604020202020204" pitchFamily="34" charset="0"/>
                <a:cs typeface="Arial" panose="020B0604020202020204" pitchFamily="34" charset="0"/>
              </a:rPr>
              <a:t>();</a:t>
            </a:r>
            <a:r>
              <a:rPr lang="zh-CN" altLang="en-US" sz="2200" b="1" dirty="0">
                <a:latin typeface="Arial" panose="020B0604020202020204" pitchFamily="34" charset="0"/>
                <a:cs typeface="Arial" panose="020B0604020202020204" pitchFamily="34" charset="0"/>
              </a:rPr>
              <a:t>     </a:t>
            </a:r>
            <a:r>
              <a:rPr lang="en-US" altLang="zh-CN" sz="2200" b="1" dirty="0">
                <a:latin typeface="Arial" panose="020B0604020202020204" pitchFamily="34" charset="0"/>
                <a:cs typeface="Arial" panose="020B0604020202020204" pitchFamily="34" charset="0"/>
              </a:rPr>
              <a:t>	</a:t>
            </a:r>
            <a:endParaRPr lang="en-US" altLang="zh-CN" sz="2200" b="1" dirty="0">
              <a:latin typeface="Arial" panose="020B0604020202020204" pitchFamily="34" charset="0"/>
              <a:cs typeface="Arial" panose="020B0604020202020204" pitchFamily="34" charset="0"/>
            </a:endParaRPr>
          </a:p>
          <a:p>
            <a:pPr indent="-114300">
              <a:lnSpc>
                <a:spcPct val="120000"/>
              </a:lnSpc>
            </a:pPr>
            <a:r>
              <a:rPr lang="en-US" altLang="zh-CN" sz="2200" b="1" dirty="0">
                <a:latin typeface="Arial" panose="020B0604020202020204" pitchFamily="34" charset="0"/>
                <a:cs typeface="Arial" panose="020B0604020202020204" pitchFamily="34" charset="0"/>
              </a:rPr>
              <a:t>}</a:t>
            </a:r>
            <a:endParaRPr lang="en-US" altLang="zh-CN"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示例</a:t>
            </a:r>
            <a:endParaRPr lang="zh-CN" altLang="en-US"/>
          </a:p>
        </p:txBody>
      </p:sp>
      <p:sp>
        <p:nvSpPr>
          <p:cNvPr id="3" name="内容占位符 2"/>
          <p:cNvSpPr>
            <a:spLocks noGrp="1"/>
          </p:cNvSpPr>
          <p:nvPr>
            <p:ph idx="1"/>
          </p:nvPr>
        </p:nvSpPr>
        <p:spPr/>
        <p:txBody>
          <a:bodyPr/>
          <a:lstStyle/>
          <a:p>
            <a:r>
              <a:rPr lang="zh-CN" altLang="en-US" dirty="0">
                <a:solidFill>
                  <a:srgbClr val="FF0000"/>
                </a:solidFill>
                <a:latin typeface="华文行楷" panose="02010800040101010101" pitchFamily="2" charset="-122"/>
                <a:ea typeface="华文行楷" panose="02010800040101010101" pitchFamily="2" charset="-122"/>
              </a:rPr>
              <a:t>列的编号</a:t>
            </a:r>
            <a:r>
              <a:rPr lang="zh-CN" altLang="en-US" dirty="0"/>
              <a:t>获取列值：</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711624" y="2310983"/>
            <a:ext cx="6230082" cy="2799715"/>
          </a:xfrm>
          <a:prstGeom prst="rect">
            <a:avLst/>
          </a:prstGeom>
          <a:noFill/>
          <a:ln>
            <a:solidFill>
              <a:schemeClr val="accent1"/>
            </a:solidFill>
          </a:ln>
        </p:spPr>
        <p:txBody>
          <a:bodyPr wrap="square" rtlCol="0">
            <a:spAutoFit/>
          </a:bodyPr>
          <a:lstStyle/>
          <a:p>
            <a:r>
              <a:rPr lang="en-US" altLang="zh-CN" sz="2200" b="1" dirty="0">
                <a:latin typeface="Arial" panose="020B0604020202020204" pitchFamily="34" charset="0"/>
                <a:cs typeface="Arial" panose="020B0604020202020204" pitchFamily="34" charset="0"/>
              </a:rPr>
              <a:t>//</a:t>
            </a:r>
            <a:r>
              <a:rPr lang="zh-CN" altLang="en-US" sz="2200" b="1" dirty="0">
                <a:latin typeface="Arial" panose="020B0604020202020204" pitchFamily="34" charset="0"/>
                <a:cs typeface="Arial" panose="020B0604020202020204" pitchFamily="34" charset="0"/>
              </a:rPr>
              <a:t>如果对象中有数据，就会循环打印出来</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while(</a:t>
            </a:r>
            <a:r>
              <a:rPr lang="en-US" altLang="zh-CN" sz="2200" b="1" dirty="0" err="1">
                <a:solidFill>
                  <a:srgbClr val="C00000"/>
                </a:solidFill>
                <a:latin typeface="Arial" panose="020B0604020202020204" pitchFamily="34" charset="0"/>
                <a:cs typeface="Arial" panose="020B0604020202020204" pitchFamily="34" charset="0"/>
              </a:rPr>
              <a:t>rs.next</a:t>
            </a:r>
            <a:r>
              <a:rPr lang="en-US" altLang="zh-CN" sz="2200" b="1" dirty="0">
                <a:solidFill>
                  <a:srgbClr val="C00000"/>
                </a:solidFill>
                <a:latin typeface="Arial" panose="020B0604020202020204" pitchFamily="34" charset="0"/>
                <a:cs typeface="Arial" panose="020B0604020202020204" pitchFamily="34" charset="0"/>
              </a:rPr>
              <a:t>()</a:t>
            </a:r>
            <a:r>
              <a:rPr lang="en-US" altLang="zh-CN" sz="2200" b="1" dirty="0">
                <a:latin typeface="Arial" panose="020B0604020202020204" pitchFamily="34" charset="0"/>
                <a:cs typeface="Arial" panose="020B0604020202020204" pitchFamily="34" charset="0"/>
              </a:rPr>
              <a:t>){   </a:t>
            </a:r>
            <a:endParaRPr lang="zh-CN" altLang="en-US"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1</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2</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rs.getString</a:t>
            </a:r>
            <a:r>
              <a:rPr lang="en-US" altLang="zh-CN" sz="2200" b="1" dirty="0">
                <a:latin typeface="Arial" panose="020B0604020202020204" pitchFamily="34" charset="0"/>
                <a:cs typeface="Arial" panose="020B0604020202020204" pitchFamily="34" charset="0"/>
              </a:rPr>
              <a:t>(</a:t>
            </a:r>
            <a:r>
              <a:rPr lang="en-US" altLang="zh-CN" sz="2200" b="1" dirty="0">
                <a:solidFill>
                  <a:srgbClr val="FF0000"/>
                </a:solidFill>
                <a:latin typeface="Arial" panose="020B0604020202020204" pitchFamily="34" charset="0"/>
                <a:cs typeface="Arial" panose="020B0604020202020204" pitchFamily="34" charset="0"/>
              </a:rPr>
              <a:t>3</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a:t>
            </a:r>
            <a:r>
              <a:rPr lang="en-US" altLang="zh-CN" sz="2200" b="1" dirty="0">
                <a:latin typeface="Arial" panose="020B0604020202020204" pitchFamily="34" charset="0"/>
                <a:cs typeface="Arial" panose="020B0604020202020204" pitchFamily="34" charset="0"/>
              </a:rPr>
              <a:t>(</a:t>
            </a:r>
            <a:r>
              <a:rPr lang="en-US" altLang="zh-CN" sz="2200" b="1" dirty="0" err="1">
                <a:latin typeface="Arial" panose="020B0604020202020204" pitchFamily="34" charset="0"/>
                <a:cs typeface="Arial" panose="020B0604020202020204" pitchFamily="34" charset="0"/>
              </a:rPr>
              <a:t>rs.getDate</a:t>
            </a:r>
            <a:r>
              <a:rPr lang="en-US" altLang="zh-CN" sz="2200" b="1" dirty="0">
                <a:solidFill>
                  <a:srgbClr val="FF0000"/>
                </a:solidFill>
                <a:latin typeface="Arial" panose="020B0604020202020204" pitchFamily="34" charset="0"/>
                <a:cs typeface="Arial" panose="020B0604020202020204" pitchFamily="34" charset="0"/>
              </a:rPr>
              <a:t>(4</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System.out.println</a:t>
            </a:r>
            <a:r>
              <a:rPr lang="en-US" altLang="zh-CN" sz="2200" b="1" dirty="0">
                <a:latin typeface="Arial" panose="020B0604020202020204" pitchFamily="34" charset="0"/>
                <a:cs typeface="Arial" panose="020B0604020202020204" pitchFamily="34" charset="0"/>
              </a:rPr>
              <a:t>();</a:t>
            </a:r>
            <a:endParaRPr lang="en-US" altLang="zh-CN" sz="2200" b="1" dirty="0">
              <a:latin typeface="Arial" panose="020B0604020202020204" pitchFamily="34" charset="0"/>
              <a:cs typeface="Arial" panose="020B0604020202020204" pitchFamily="34" charset="0"/>
            </a:endParaRPr>
          </a:p>
          <a:p>
            <a:r>
              <a:rPr lang="en-US" altLang="zh-CN" sz="2200" b="1" dirty="0">
                <a:latin typeface="Arial" panose="020B0604020202020204" pitchFamily="34" charset="0"/>
                <a:cs typeface="Arial" panose="020B0604020202020204" pitchFamily="34" charset="0"/>
              </a:rPr>
              <a:t>}</a:t>
            </a:r>
            <a:endParaRPr lang="zh-CN" altLang="en-US" sz="2200" b="1" dirty="0">
              <a:latin typeface="Arial" panose="020B0604020202020204" pitchFamily="34" charset="0"/>
              <a:cs typeface="Arial" panose="020B0604020202020204" pitchFamily="34" charset="0"/>
            </a:endParaRPr>
          </a:p>
        </p:txBody>
      </p:sp>
      <p:sp>
        <p:nvSpPr>
          <p:cNvPr id="6" name="文本框 5"/>
          <p:cNvSpPr txBox="1"/>
          <p:nvPr/>
        </p:nvSpPr>
        <p:spPr>
          <a:xfrm>
            <a:off x="3431704" y="5229225"/>
            <a:ext cx="4291965" cy="521970"/>
          </a:xfrm>
          <a:prstGeom prst="rect">
            <a:avLst/>
          </a:prstGeom>
          <a:noFill/>
        </p:spPr>
        <p:txBody>
          <a:bodyPr wrap="none" rtlCol="0">
            <a:spAutoFit/>
          </a:bodyPr>
          <a:lstStyle/>
          <a:p>
            <a:pPr>
              <a:buNone/>
            </a:pPr>
            <a:r>
              <a:rPr lang="zh-CN" altLang="en-US" sz="2800">
                <a:solidFill>
                  <a:srgbClr val="0000CC"/>
                </a:solidFill>
                <a:latin typeface="宋体" panose="02010600030101010101" pitchFamily="2" charset="-122"/>
                <a:ea typeface="宋体" panose="02010600030101010101" pitchFamily="2" charset="-122"/>
              </a:rPr>
              <a:t>注意：</a:t>
            </a:r>
            <a:r>
              <a:rPr lang="zh-CN" altLang="en-US" sz="2800">
                <a:solidFill>
                  <a:srgbClr val="0000CC"/>
                </a:solidFill>
                <a:latin typeface="+mj-lt"/>
                <a:ea typeface="华文行楷" panose="02010800040101010101" pitchFamily="2" charset="-122"/>
              </a:rPr>
              <a:t>列的编号从</a:t>
            </a:r>
            <a:r>
              <a:rPr lang="en-US" altLang="zh-CN" sz="2800">
                <a:solidFill>
                  <a:srgbClr val="FF0000"/>
                </a:solidFill>
                <a:latin typeface="+mj-lt"/>
                <a:ea typeface="华文行楷" panose="02010800040101010101" pitchFamily="2" charset="-122"/>
              </a:rPr>
              <a:t>1</a:t>
            </a:r>
            <a:r>
              <a:rPr lang="zh-CN" altLang="en-US" sz="2800">
                <a:solidFill>
                  <a:srgbClr val="0000CC"/>
                </a:solidFill>
                <a:latin typeface="+mj-lt"/>
                <a:ea typeface="华文行楷" panose="02010800040101010101" pitchFamily="2" charset="-122"/>
              </a:rPr>
              <a:t>开始。</a:t>
            </a:r>
            <a:endParaRPr lang="zh-CN" altLang="en-US" sz="2800" dirty="0">
              <a:solidFill>
                <a:srgbClr val="0000CC"/>
              </a:solidFill>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ResultSet</a:t>
            </a:r>
            <a:endParaRPr lang="en-US" altLang="zh-CN" dirty="0" err="1">
              <a:solidFill>
                <a:schemeClr val="tx1"/>
              </a:solidFill>
            </a:endParaRPr>
          </a:p>
        </p:txBody>
      </p:sp>
      <p:sp>
        <p:nvSpPr>
          <p:cNvPr id="3" name="内容占位符 2"/>
          <p:cNvSpPr>
            <a:spLocks noGrp="1"/>
          </p:cNvSpPr>
          <p:nvPr>
            <p:ph idx="1"/>
          </p:nvPr>
        </p:nvSpPr>
        <p:spPr>
          <a:xfrm>
            <a:off x="2152650" y="1349053"/>
            <a:ext cx="7886700" cy="4620171"/>
          </a:xfrm>
        </p:spPr>
        <p:txBody>
          <a:bodyPr/>
          <a:lstStyle/>
          <a:p>
            <a:r>
              <a:rPr lang="zh-CN" altLang="en-US" b="1" dirty="0">
                <a:solidFill>
                  <a:schemeClr val="tx1"/>
                </a:solidFill>
                <a:latin typeface="宋体" panose="02010600030101010101" pitchFamily="2" charset="-122"/>
              </a:rPr>
              <a:t>表</a:t>
            </a:r>
            <a:r>
              <a:rPr lang="zh-CN" altLang="en-US" b="1" dirty="0">
                <a:solidFill>
                  <a:schemeClr val="tx1"/>
                </a:solidFill>
              </a:rPr>
              <a:t>14.1</a:t>
            </a:r>
            <a:r>
              <a:rPr lang="zh-CN" altLang="en-US" b="1" dirty="0">
                <a:solidFill>
                  <a:schemeClr val="tx1"/>
                </a:solidFill>
                <a:latin typeface="宋体" panose="02010600030101010101" pitchFamily="2" charset="-122"/>
              </a:rPr>
              <a:t>给了出了</a:t>
            </a:r>
            <a:r>
              <a:rPr lang="en-US" altLang="zh-CN" b="1" dirty="0" err="1">
                <a:solidFill>
                  <a:schemeClr val="tx1"/>
                </a:solidFill>
              </a:rPr>
              <a:t>ResultSet</a:t>
            </a:r>
            <a:r>
              <a:rPr lang="zh-CN" altLang="en-US" b="1" dirty="0">
                <a:solidFill>
                  <a:schemeClr val="tx1"/>
                </a:solidFill>
                <a:latin typeface="宋体" panose="02010600030101010101" pitchFamily="2" charset="-122"/>
              </a:rPr>
              <a:t>对象的若干方法。</a:t>
            </a:r>
            <a:endParaRPr lang="en-US" altLang="zh-CN" b="1" dirty="0">
              <a:solidFill>
                <a:schemeClr val="tx1"/>
              </a:solidFill>
              <a:latin typeface="宋体" panose="02010600030101010101" pitchFamily="2" charset="-122"/>
            </a:endParaRP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734792" y="6130925"/>
            <a:ext cx="6597352" cy="521970"/>
          </a:xfrm>
          <a:prstGeom prst="rect">
            <a:avLst/>
          </a:prstGeom>
          <a:noFill/>
        </p:spPr>
        <p:txBody>
          <a:bodyPr wrap="square" rtlCol="0">
            <a:spAutoFit/>
          </a:bodyPr>
          <a:lstStyle/>
          <a:p>
            <a:pPr>
              <a:buNone/>
            </a:pPr>
            <a:r>
              <a:rPr lang="zh-CN" altLang="en-US" sz="1400" i="1">
                <a:solidFill>
                  <a:schemeClr val="tx1"/>
                </a:solidFill>
              </a:rPr>
              <a:t>传统的关系型数据库是按行存储的。</a:t>
            </a:r>
            <a:r>
              <a:rPr lang="en-US" altLang="zh-CN" sz="1400" i="1">
                <a:solidFill>
                  <a:schemeClr val="tx1"/>
                </a:solidFill>
              </a:rPr>
              <a:t>SQL Server </a:t>
            </a:r>
            <a:r>
              <a:rPr lang="zh-CN" altLang="en-US" sz="1400" i="1">
                <a:solidFill>
                  <a:schemeClr val="tx1"/>
                </a:solidFill>
              </a:rPr>
              <a:t>自</a:t>
            </a:r>
            <a:r>
              <a:rPr lang="en-US" altLang="zh-CN" sz="1400" i="1">
                <a:solidFill>
                  <a:schemeClr val="tx1"/>
                </a:solidFill>
              </a:rPr>
              <a:t>2012</a:t>
            </a:r>
            <a:r>
              <a:rPr lang="zh-CN" altLang="en-US" sz="1400" i="1">
                <a:solidFill>
                  <a:schemeClr val="tx1"/>
                </a:solidFill>
              </a:rPr>
              <a:t>以来引入了列存储的概念，至</a:t>
            </a:r>
            <a:r>
              <a:rPr lang="en-US" altLang="zh-CN" sz="1400" i="1">
                <a:solidFill>
                  <a:schemeClr val="tx1"/>
                </a:solidFill>
              </a:rPr>
              <a:t>2016</a:t>
            </a:r>
            <a:r>
              <a:rPr lang="zh-CN" altLang="en-US" sz="1400" i="1">
                <a:solidFill>
                  <a:schemeClr val="tx1"/>
                </a:solidFill>
              </a:rPr>
              <a:t>对列存储的支持已经是非常友好了。</a:t>
            </a:r>
            <a:endParaRPr lang="zh-CN" altLang="en-US" sz="14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759617"/>
          </a:xfrm>
        </p:spPr>
        <p:txBody>
          <a:bodyPr/>
          <a:lstStyle/>
          <a:p>
            <a:r>
              <a:rPr lang="en-US" altLang="zh-CN">
                <a:latin typeface="Arial" panose="020B0604020202020204" pitchFamily="34" charset="0"/>
                <a:cs typeface="Arial" panose="020B0604020202020204" pitchFamily="34" charset="0"/>
              </a:rPr>
              <a:t>14.6.2 </a:t>
            </a:r>
            <a:r>
              <a:rPr lang="zh-CN" altLang="en-US">
                <a:latin typeface="Arial" panose="020B0604020202020204" pitchFamily="34" charset="0"/>
                <a:cs typeface="Arial" panose="020B0604020202020204" pitchFamily="34" charset="0"/>
              </a:rPr>
              <a:t>控制游标</a:t>
            </a:r>
            <a:r>
              <a:rPr lang="en-US" altLang="zh-CN">
                <a:solidFill>
                  <a:schemeClr val="bg1">
                    <a:lumMod val="65000"/>
                  </a:schemeClr>
                </a:solidFill>
                <a:latin typeface="Arial" panose="020B0604020202020204" pitchFamily="34" charset="0"/>
                <a:cs typeface="Arial" panose="020B0604020202020204" pitchFamily="34" charset="0"/>
              </a:rPr>
              <a:t>/</a:t>
            </a:r>
            <a:r>
              <a:rPr lang="zh-CN" altLang="en-US">
                <a:solidFill>
                  <a:schemeClr val="bg1">
                    <a:lumMod val="65000"/>
                  </a:schemeClr>
                </a:solidFill>
                <a:latin typeface="Arial" panose="020B0604020202020204" pitchFamily="34" charset="0"/>
                <a:cs typeface="Arial" panose="020B0604020202020204" pitchFamily="34" charset="0"/>
              </a:rPr>
              <a:t>随机查询 </a:t>
            </a:r>
            <a:endParaRPr lang="zh-CN" alt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2001124" y="1267237"/>
            <a:ext cx="8191822" cy="4862165"/>
          </a:xfrm>
        </p:spPr>
        <p:txBody>
          <a:bodyPr>
            <a:normAutofit lnSpcReduction="10000"/>
          </a:bodyPr>
          <a:lstStyle/>
          <a:p>
            <a:pPr algn="just">
              <a:buClr>
                <a:schemeClr val="bg2"/>
              </a:buClr>
              <a:buSzPct val="75000"/>
            </a:pPr>
            <a:r>
              <a:rPr lang="zh-CN" altLang="en-US" dirty="0">
                <a:solidFill>
                  <a:srgbClr val="C00000"/>
                </a:solidFill>
                <a:latin typeface="Arial" panose="020B0604020202020204" pitchFamily="34" charset="0"/>
                <a:ea typeface="华文行楷" panose="02010800040101010101" pitchFamily="2" charset="-122"/>
                <a:cs typeface="Arial" panose="020B0604020202020204" pitchFamily="34" charset="0"/>
              </a:rPr>
              <a:t>可滚动的结果集</a:t>
            </a:r>
            <a:endParaRPr lang="en-US" altLang="zh-CN" dirty="0">
              <a:solidFill>
                <a:srgbClr val="C00000"/>
              </a:solidFill>
              <a:latin typeface="Arial" panose="020B0604020202020204" pitchFamily="34" charset="0"/>
              <a:ea typeface="华文行楷" panose="02010800040101010101" pitchFamily="2" charset="-122"/>
              <a:cs typeface="Arial" panose="020B0604020202020204" pitchFamily="34" charset="0"/>
            </a:endParaRPr>
          </a:p>
          <a:p>
            <a:pPr lvl="1" algn="just">
              <a:buClr>
                <a:schemeClr val="bg2"/>
              </a:buClr>
              <a:buSzPct val="75000"/>
            </a:pPr>
            <a:r>
              <a:rPr lang="zh-CN" altLang="en-US" dirty="0">
                <a:solidFill>
                  <a:srgbClr val="C00000"/>
                </a:solidFill>
                <a:latin typeface="Arial" panose="020B0604020202020204" pitchFamily="34" charset="0"/>
                <a:ea typeface="华文行楷" panose="02010800040101010101" pitchFamily="2" charset="-122"/>
                <a:cs typeface="Arial" panose="020B0604020202020204" pitchFamily="34" charset="0"/>
              </a:rPr>
              <a:t>可以</a:t>
            </a:r>
            <a:r>
              <a:rPr lang="zh-CN" altLang="en-US" dirty="0">
                <a:latin typeface="Arial" panose="020B0604020202020204" pitchFamily="34" charset="0"/>
                <a:cs typeface="Arial" panose="020B0604020202020204" pitchFamily="34" charset="0"/>
              </a:rPr>
              <a:t>在</a:t>
            </a:r>
            <a:r>
              <a:rPr lang="zh-CN" altLang="en-US" b="1" dirty="0">
                <a:solidFill>
                  <a:srgbClr val="0000CC"/>
                </a:solidFill>
                <a:latin typeface="华文行楷" panose="02010800040101010101" pitchFamily="2" charset="-122"/>
                <a:ea typeface="华文行楷" panose="02010800040101010101" pitchFamily="2" charset="-122"/>
                <a:cs typeface="Arial" panose="020B0604020202020204" pitchFamily="34" charset="0"/>
              </a:rPr>
              <a:t>结果集</a:t>
            </a:r>
            <a:r>
              <a:rPr lang="zh-CN" altLang="en-US" dirty="0">
                <a:latin typeface="Arial" panose="020B0604020202020204" pitchFamily="34" charset="0"/>
                <a:cs typeface="Arial" panose="020B0604020202020204" pitchFamily="34" charset="0"/>
              </a:rPr>
              <a:t>中</a:t>
            </a:r>
            <a:r>
              <a:rPr lang="zh-CN" altLang="en-US" dirty="0">
                <a:latin typeface="华文新魏" panose="02010800040101010101" pitchFamily="2" charset="-122"/>
                <a:ea typeface="华文新魏" panose="02010800040101010101" pitchFamily="2" charset="-122"/>
                <a:cs typeface="Arial" panose="020B0604020202020204" pitchFamily="34" charset="0"/>
              </a:rPr>
              <a:t>前后移动</a:t>
            </a:r>
            <a:r>
              <a:rPr lang="zh-CN" altLang="en-US" dirty="0">
                <a:latin typeface="Arial" panose="020B0604020202020204" pitchFamily="34" charset="0"/>
                <a:cs typeface="Arial" panose="020B0604020202020204" pitchFamily="34" charset="0"/>
              </a:rPr>
              <a:t>、</a:t>
            </a:r>
            <a:r>
              <a:rPr lang="zh-CN" altLang="en-US" dirty="0">
                <a:latin typeface="华文新魏" panose="02010800040101010101" pitchFamily="2" charset="-122"/>
                <a:ea typeface="华文新魏" panose="02010800040101010101" pitchFamily="2" charset="-122"/>
                <a:cs typeface="Arial" panose="020B0604020202020204" pitchFamily="34" charset="0"/>
              </a:rPr>
              <a:t>显示结果集指定的一条记录</a:t>
            </a:r>
            <a:r>
              <a:rPr lang="zh-CN" altLang="en-US" dirty="0">
                <a:latin typeface="Arial" panose="020B0604020202020204" pitchFamily="34" charset="0"/>
                <a:cs typeface="Arial" panose="020B0604020202020204" pitchFamily="34" charset="0"/>
              </a:rPr>
              <a:t>或</a:t>
            </a:r>
            <a:r>
              <a:rPr lang="zh-CN" altLang="en-US" dirty="0">
                <a:latin typeface="华文新魏" panose="02010800040101010101" pitchFamily="2" charset="-122"/>
                <a:ea typeface="华文新魏" panose="02010800040101010101" pitchFamily="2" charset="-122"/>
                <a:cs typeface="Arial" panose="020B0604020202020204" pitchFamily="34" charset="0"/>
              </a:rPr>
              <a:t>随机显示若干条记录</a:t>
            </a:r>
            <a:r>
              <a:rPr lang="zh-CN" altLang="en-US" dirty="0">
                <a:latin typeface="Arial" panose="020B0604020202020204" pitchFamily="34" charset="0"/>
                <a:cs typeface="Arial" panose="020B0604020202020204" pitchFamily="34" charset="0"/>
              </a:rPr>
              <a:t>等。</a:t>
            </a:r>
            <a:endParaRPr lang="en-US" altLang="zh-CN" dirty="0">
              <a:latin typeface="Arial" panose="020B0604020202020204" pitchFamily="34" charset="0"/>
              <a:cs typeface="Arial" panose="020B0604020202020204" pitchFamily="34" charset="0"/>
            </a:endParaRPr>
          </a:p>
          <a:p>
            <a:pPr algn="just">
              <a:buClr>
                <a:schemeClr val="bg2"/>
              </a:buClr>
              <a:buSzPct val="75000"/>
            </a:pPr>
            <a:endParaRPr lang="en-US" altLang="zh-CN" sz="2400" dirty="0">
              <a:latin typeface="Arial" panose="020B0604020202020204" pitchFamily="34" charset="0"/>
              <a:cs typeface="Arial" panose="020B0604020202020204" pitchFamily="34" charset="0"/>
            </a:endParaRPr>
          </a:p>
          <a:p>
            <a:pPr marL="0" indent="0" algn="just">
              <a:buClr>
                <a:schemeClr val="bg2"/>
              </a:buClr>
              <a:buSzPct val="75000"/>
              <a:buNone/>
            </a:pPr>
            <a:r>
              <a:rPr lang="en-US" altLang="zh-CN" sz="2400" dirty="0">
                <a:latin typeface="Arial" panose="020B0604020202020204" pitchFamily="34" charset="0"/>
                <a:cs typeface="Arial" panose="020B0604020202020204" pitchFamily="34" charset="0"/>
              </a:rPr>
              <a:t>1. </a:t>
            </a:r>
            <a:r>
              <a:rPr lang="zh-CN" altLang="en-US" sz="2400" dirty="0">
                <a:latin typeface="Arial" panose="020B0604020202020204" pitchFamily="34" charset="0"/>
                <a:cs typeface="Arial" panose="020B0604020202020204" pitchFamily="34" charset="0"/>
              </a:rPr>
              <a:t>得到一个</a:t>
            </a:r>
            <a:r>
              <a:rPr lang="zh-CN" altLang="en-US" sz="2400" dirty="0">
                <a:solidFill>
                  <a:srgbClr val="C00000"/>
                </a:solidFill>
                <a:latin typeface="华文新魏" panose="02010800040101010101" pitchFamily="2" charset="-122"/>
                <a:ea typeface="华文新魏" panose="02010800040101010101" pitchFamily="2" charset="-122"/>
                <a:cs typeface="Arial" panose="020B0604020202020204" pitchFamily="34" charset="0"/>
              </a:rPr>
              <a:t>可滚动的结果集</a:t>
            </a:r>
            <a:r>
              <a:rPr lang="zh-CN" altLang="en-US" sz="2400" dirty="0">
                <a:latin typeface="Arial" panose="020B0604020202020204" pitchFamily="34" charset="0"/>
                <a:cs typeface="Arial" panose="020B0604020202020204" pitchFamily="34" charset="0"/>
              </a:rPr>
              <a:t>，需使用下述方法先获得一个</a:t>
            </a:r>
            <a:r>
              <a:rPr lang="en-US" altLang="zh-CN" sz="2400" dirty="0">
                <a:latin typeface="华文新魏" panose="02010800040101010101" pitchFamily="2" charset="-122"/>
                <a:ea typeface="华文新魏" panose="02010800040101010101" pitchFamily="2" charset="-122"/>
                <a:cs typeface="Arial" panose="020B0604020202020204" pitchFamily="34" charset="0"/>
              </a:rPr>
              <a:t>Statement</a:t>
            </a:r>
            <a:r>
              <a:rPr lang="zh-CN" altLang="en-US" sz="2400" dirty="0">
                <a:latin typeface="华文新魏" panose="02010800040101010101" pitchFamily="2" charset="-122"/>
                <a:ea typeface="华文新魏" panose="02010800040101010101" pitchFamily="2" charset="-122"/>
                <a:cs typeface="Arial" panose="020B0604020202020204" pitchFamily="34" charset="0"/>
              </a:rPr>
              <a:t>对象</a:t>
            </a:r>
            <a:r>
              <a:rPr lang="zh-CN" altLang="en-US" sz="2400" dirty="0">
                <a:latin typeface="Arial" panose="020B0604020202020204" pitchFamily="34" charset="0"/>
                <a:cs typeface="Arial" panose="020B0604020202020204" pitchFamily="34" charset="0"/>
              </a:rPr>
              <a:t>，该对象将生成具有</a:t>
            </a:r>
            <a:r>
              <a:rPr lang="zh-CN" altLang="en-US" sz="2400" b="1" dirty="0">
                <a:solidFill>
                  <a:srgbClr val="006600"/>
                </a:solidFill>
                <a:latin typeface="隶书" panose="02010509060101010101" pitchFamily="49" charset="-122"/>
                <a:ea typeface="隶书" panose="02010509060101010101" pitchFamily="49" charset="-122"/>
                <a:cs typeface="Arial" panose="020B0604020202020204" pitchFamily="34" charset="0"/>
              </a:rPr>
              <a:t>给定类型</a:t>
            </a:r>
            <a:r>
              <a:rPr lang="zh-CN" altLang="en-US" sz="2400" dirty="0">
                <a:latin typeface="Arial" panose="020B0604020202020204" pitchFamily="34" charset="0"/>
                <a:cs typeface="Arial" panose="020B0604020202020204" pitchFamily="34" charset="0"/>
              </a:rPr>
              <a:t>和</a:t>
            </a:r>
            <a:r>
              <a:rPr lang="zh-CN" altLang="en-US" sz="2400" b="1" dirty="0">
                <a:solidFill>
                  <a:srgbClr val="006600"/>
                </a:solidFill>
                <a:latin typeface="隶书" panose="02010509060101010101" pitchFamily="49" charset="-122"/>
                <a:ea typeface="隶书" panose="02010509060101010101" pitchFamily="49" charset="-122"/>
                <a:cs typeface="Arial" panose="020B0604020202020204" pitchFamily="34" charset="0"/>
              </a:rPr>
              <a:t>并发性</a:t>
            </a:r>
            <a:r>
              <a:rPr lang="zh-CN" altLang="en-US" sz="2400" dirty="0">
                <a:latin typeface="Arial" panose="020B0604020202020204" pitchFamily="34" charset="0"/>
                <a:cs typeface="Arial" panose="020B0604020202020204" pitchFamily="34" charset="0"/>
              </a:rPr>
              <a:t>的 </a:t>
            </a:r>
            <a:r>
              <a:rPr lang="en-US" altLang="zh-CN" sz="2400" dirty="0" err="1">
                <a:latin typeface="Arial" panose="020B0604020202020204" pitchFamily="34" charset="0"/>
                <a:cs typeface="Arial" panose="020B0604020202020204" pitchFamily="34" charset="0"/>
              </a:rPr>
              <a:t>ResultSet</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对象。</a:t>
            </a:r>
            <a:endParaRPr lang="en-US" altLang="zh-CN" sz="2400" dirty="0">
              <a:latin typeface="Arial" panose="020B0604020202020204" pitchFamily="34" charset="0"/>
              <a:cs typeface="Arial" panose="020B0604020202020204" pitchFamily="34" charset="0"/>
            </a:endParaRPr>
          </a:p>
          <a:p>
            <a:pPr marL="0" indent="0" algn="just">
              <a:lnSpc>
                <a:spcPct val="90000"/>
              </a:lnSpc>
              <a:buClr>
                <a:schemeClr val="bg2"/>
              </a:buClr>
              <a:buSzPct val="75000"/>
              <a:buNone/>
            </a:pPr>
            <a:endParaRPr lang="en-US" altLang="zh-CN" sz="2400" dirty="0">
              <a:latin typeface="Arial" panose="020B0604020202020204" pitchFamily="34" charset="0"/>
              <a:cs typeface="Arial" panose="020B0604020202020204" pitchFamily="34" charset="0"/>
            </a:endParaRPr>
          </a:p>
          <a:p>
            <a:pPr>
              <a:lnSpc>
                <a:spcPct val="90000"/>
              </a:lnSpc>
              <a:buClr>
                <a:schemeClr val="bg2"/>
              </a:buClr>
              <a:buSzPct val="75000"/>
            </a:pPr>
            <a:endParaRPr lang="en-US" altLang="zh-CN" sz="2400" dirty="0">
              <a:latin typeface="Arial" panose="020B0604020202020204" pitchFamily="34" charset="0"/>
              <a:cs typeface="Arial" panose="020B0604020202020204" pitchFamily="34" charset="0"/>
            </a:endParaRPr>
          </a:p>
          <a:p>
            <a:pPr marL="0" indent="0" algn="just">
              <a:lnSpc>
                <a:spcPct val="90000"/>
              </a:lnSpc>
              <a:buClr>
                <a:schemeClr val="bg2"/>
              </a:buClr>
              <a:buSzPct val="75000"/>
              <a:buNone/>
            </a:pPr>
            <a:endParaRPr lang="en-US" altLang="zh-CN" sz="2400" dirty="0">
              <a:latin typeface="Arial" panose="020B0604020202020204" pitchFamily="34" charset="0"/>
              <a:cs typeface="Arial" panose="020B0604020202020204" pitchFamily="34" charset="0"/>
            </a:endParaRPr>
          </a:p>
          <a:p>
            <a:pPr marL="0" indent="0" algn="just">
              <a:lnSpc>
                <a:spcPct val="90000"/>
              </a:lnSpc>
              <a:buClr>
                <a:schemeClr val="bg2"/>
              </a:buClr>
              <a:buSzPct val="75000"/>
              <a:buNone/>
            </a:pPr>
            <a:r>
              <a:rPr lang="en-US" altLang="zh-CN" sz="2400" dirty="0">
                <a:latin typeface="Arial" panose="020B0604020202020204" pitchFamily="34" charset="0"/>
                <a:cs typeface="Arial" panose="020B0604020202020204" pitchFamily="34" charset="0"/>
              </a:rPr>
              <a:t>2. </a:t>
            </a:r>
            <a:r>
              <a:rPr lang="zh-CN" altLang="en-US" sz="2400" dirty="0">
                <a:latin typeface="Arial" panose="020B0604020202020204" pitchFamily="34" charset="0"/>
                <a:cs typeface="Arial" panose="020B0604020202020204" pitchFamily="34" charset="0"/>
              </a:rPr>
              <a:t>然后，根据参数的</a:t>
            </a:r>
            <a:r>
              <a:rPr lang="en-US" altLang="zh-CN" sz="2400" b="1" dirty="0" err="1">
                <a:solidFill>
                  <a:srgbClr val="006600"/>
                </a:solidFill>
                <a:latin typeface="Arial" panose="020B0604020202020204" pitchFamily="34" charset="0"/>
                <a:cs typeface="Arial" panose="020B0604020202020204" pitchFamily="34" charset="0"/>
              </a:rPr>
              <a:t>type</a:t>
            </a:r>
            <a:r>
              <a:rPr lang="en-US" altLang="zh-CN" sz="2400" dirty="0" err="1">
                <a:latin typeface="Arial" panose="020B0604020202020204" pitchFamily="34" charset="0"/>
                <a:cs typeface="Arial" panose="020B0604020202020204" pitchFamily="34" charset="0"/>
              </a:rPr>
              <a:t>、</a:t>
            </a:r>
            <a:r>
              <a:rPr lang="en-US" altLang="zh-CN" sz="2400" b="1" dirty="0" err="1">
                <a:solidFill>
                  <a:srgbClr val="006600"/>
                </a:solidFill>
                <a:latin typeface="Arial" panose="020B0604020202020204" pitchFamily="34" charset="0"/>
                <a:cs typeface="Arial" panose="020B0604020202020204" pitchFamily="34" charset="0"/>
              </a:rPr>
              <a:t>concurrency</a:t>
            </a:r>
            <a:r>
              <a:rPr lang="zh-CN" altLang="en-US" sz="2400" dirty="0">
                <a:latin typeface="Arial" panose="020B0604020202020204" pitchFamily="34" charset="0"/>
                <a:cs typeface="Arial" panose="020B0604020202020204" pitchFamily="34" charset="0"/>
              </a:rPr>
              <a:t>的取值情况，</a:t>
            </a:r>
            <a:r>
              <a:rPr lang="en-US" altLang="zh-CN" sz="2400" dirty="0">
                <a:latin typeface="Arial" panose="020B0604020202020204" pitchFamily="34" charset="0"/>
                <a:cs typeface="Arial" panose="020B0604020202020204" pitchFamily="34" charset="0"/>
              </a:rPr>
              <a:t>stmt</a:t>
            </a:r>
            <a:r>
              <a:rPr lang="zh-CN" altLang="en-US" sz="2400" dirty="0">
                <a:latin typeface="Arial" panose="020B0604020202020204" pitchFamily="34" charset="0"/>
                <a:cs typeface="Arial" panose="020B0604020202020204" pitchFamily="34" charset="0"/>
              </a:rPr>
              <a:t>返回相应类型的结果集：</a:t>
            </a:r>
            <a:endParaRPr lang="zh-CN" altLang="en-US" sz="2400" dirty="0">
              <a:latin typeface="Arial" panose="020B0604020202020204" pitchFamily="34" charset="0"/>
              <a:cs typeface="Arial" panose="020B0604020202020204" pitchFamily="34" charset="0"/>
            </a:endParaRPr>
          </a:p>
          <a:p>
            <a:pPr>
              <a:lnSpc>
                <a:spcPct val="90000"/>
              </a:lnSpc>
              <a:buClr>
                <a:schemeClr val="bg2"/>
              </a:buClr>
              <a:buSzPct val="75000"/>
              <a:buNone/>
            </a:pPr>
            <a:r>
              <a:rPr lang="en-US" altLang="zh-CN" sz="2400" b="1" dirty="0">
                <a:solidFill>
                  <a:srgbClr val="0000FF"/>
                </a:solidFill>
                <a:latin typeface="Arial" panose="020B0604020202020204" pitchFamily="34" charset="0"/>
                <a:cs typeface="Arial" panose="020B0604020202020204" pitchFamily="34" charset="0"/>
              </a:rPr>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cxnSp>
        <p:nvCxnSpPr>
          <p:cNvPr id="6" name="直接箭头连接符 5"/>
          <p:cNvCxnSpPr/>
          <p:nvPr/>
        </p:nvCxnSpPr>
        <p:spPr>
          <a:xfrm flipH="1">
            <a:off x="7320136" y="3356992"/>
            <a:ext cx="360040"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192344" y="3356992"/>
            <a:ext cx="72008"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780182" y="3729505"/>
            <a:ext cx="8712968" cy="768350"/>
          </a:xfrm>
          <a:prstGeom prst="rect">
            <a:avLst/>
          </a:prstGeom>
          <a:noFill/>
          <a:ln>
            <a:solidFill>
              <a:schemeClr val="accent1"/>
            </a:solidFill>
          </a:ln>
        </p:spPr>
        <p:txBody>
          <a:bodyPr wrap="square" rtlCol="0">
            <a:spAutoFit/>
          </a:bodyPr>
          <a:lstStyle/>
          <a:p>
            <a:r>
              <a:rPr lang="en-US" altLang="zh-CN" sz="2200" b="1" dirty="0">
                <a:solidFill>
                  <a:srgbClr val="C00000"/>
                </a:solidFill>
                <a:latin typeface="Arial" panose="020B0604020202020204" pitchFamily="34" charset="0"/>
                <a:cs typeface="Arial" panose="020B0604020202020204" pitchFamily="34" charset="0"/>
              </a:rPr>
              <a:t>Statement</a:t>
            </a:r>
            <a:r>
              <a:rPr lang="en-US" altLang="zh-CN" sz="2200" b="1" dirty="0">
                <a:solidFill>
                  <a:srgbClr val="0000FF"/>
                </a:solidFill>
                <a:latin typeface="Arial" panose="020B0604020202020204" pitchFamily="34" charset="0"/>
                <a:cs typeface="Arial" panose="020B0604020202020204" pitchFamily="34" charset="0"/>
              </a:rPr>
              <a:t> </a:t>
            </a:r>
            <a:r>
              <a:rPr lang="en-US" altLang="zh-CN" sz="2200" b="1" dirty="0" err="1">
                <a:solidFill>
                  <a:srgbClr val="0000FF"/>
                </a:solidFill>
                <a:latin typeface="Arial" panose="020B0604020202020204" pitchFamily="34" charset="0"/>
                <a:cs typeface="Arial" panose="020B0604020202020204" pitchFamily="34" charset="0"/>
              </a:rPr>
              <a:t>stmt</a:t>
            </a:r>
            <a:r>
              <a:rPr lang="en-US" altLang="zh-CN" sz="2200" b="1" dirty="0">
                <a:solidFill>
                  <a:srgbClr val="0000FF"/>
                </a:solidFill>
                <a:latin typeface="Arial" panose="020B0604020202020204" pitchFamily="34" charset="0"/>
                <a:cs typeface="Arial" panose="020B0604020202020204" pitchFamily="34" charset="0"/>
              </a:rPr>
              <a:t>=</a:t>
            </a:r>
            <a:endParaRPr lang="en-US" altLang="zh-CN" sz="2200" b="1" dirty="0">
              <a:solidFill>
                <a:srgbClr val="0000FF"/>
              </a:solidFill>
              <a:latin typeface="Arial" panose="020B0604020202020204" pitchFamily="34" charset="0"/>
              <a:cs typeface="Arial" panose="020B0604020202020204" pitchFamily="34" charset="0"/>
            </a:endParaRPr>
          </a:p>
          <a:p>
            <a:r>
              <a:rPr lang="en-US" altLang="zh-CN" sz="2200" b="1" dirty="0">
                <a:solidFill>
                  <a:srgbClr val="0000FF"/>
                </a:solidFill>
                <a:latin typeface="Arial" panose="020B0604020202020204" pitchFamily="34" charset="0"/>
                <a:cs typeface="Arial" panose="020B0604020202020204" pitchFamily="34" charset="0"/>
              </a:rPr>
              <a:t>           </a:t>
            </a:r>
            <a:r>
              <a:rPr lang="en-US" altLang="zh-CN" sz="2200" b="1" dirty="0" err="1">
                <a:latin typeface="Arial" panose="020B0604020202020204" pitchFamily="34" charset="0"/>
                <a:cs typeface="Arial" panose="020B0604020202020204" pitchFamily="34" charset="0"/>
              </a:rPr>
              <a:t>con.createStatement</a:t>
            </a:r>
            <a:r>
              <a:rPr lang="en-US" altLang="zh-CN" sz="2200" b="1" dirty="0">
                <a:solidFill>
                  <a:srgbClr val="0000FF"/>
                </a:solidFill>
                <a:latin typeface="Arial" panose="020B0604020202020204" pitchFamily="34" charset="0"/>
                <a:cs typeface="Arial" panose="020B0604020202020204" pitchFamily="34" charset="0"/>
              </a:rPr>
              <a:t>(int </a:t>
            </a:r>
            <a:r>
              <a:rPr lang="en-US" altLang="zh-CN" sz="2200" b="1" dirty="0" err="1">
                <a:solidFill>
                  <a:srgbClr val="C00000"/>
                </a:solidFill>
                <a:latin typeface="Arial" panose="020B0604020202020204" pitchFamily="34" charset="0"/>
                <a:cs typeface="Arial" panose="020B0604020202020204" pitchFamily="34" charset="0"/>
              </a:rPr>
              <a:t>resultSetType</a:t>
            </a:r>
            <a:r>
              <a:rPr lang="en-US" altLang="zh-CN" sz="2200" b="1" dirty="0">
                <a:solidFill>
                  <a:srgbClr val="0000FF"/>
                </a:solidFill>
                <a:latin typeface="Arial" panose="020B0604020202020204" pitchFamily="34" charset="0"/>
                <a:cs typeface="Arial" panose="020B0604020202020204" pitchFamily="34" charset="0"/>
              </a:rPr>
              <a:t>, int </a:t>
            </a:r>
            <a:r>
              <a:rPr lang="en-US" altLang="zh-CN" sz="2200" b="1" dirty="0">
                <a:solidFill>
                  <a:srgbClr val="006600"/>
                </a:solidFill>
                <a:latin typeface="Arial" panose="020B0604020202020204" pitchFamily="34" charset="0"/>
                <a:cs typeface="Arial" panose="020B0604020202020204" pitchFamily="34" charset="0"/>
              </a:rPr>
              <a:t>concurrency</a:t>
            </a:r>
            <a:r>
              <a:rPr lang="en-US" altLang="zh-CN" sz="2200" b="1" dirty="0">
                <a:solidFill>
                  <a:srgbClr val="0000FF"/>
                </a:solidFill>
                <a:latin typeface="Arial" panose="020B0604020202020204" pitchFamily="34" charset="0"/>
                <a:cs typeface="Arial" panose="020B0604020202020204" pitchFamily="34" charset="0"/>
              </a:rPr>
              <a:t>);</a:t>
            </a:r>
            <a:endParaRPr lang="zh-CN" altLang="en-US" sz="2200" dirty="0"/>
          </a:p>
        </p:txBody>
      </p:sp>
      <p:sp>
        <p:nvSpPr>
          <p:cNvPr id="13" name="文本框 12"/>
          <p:cNvSpPr txBox="1"/>
          <p:nvPr/>
        </p:nvSpPr>
        <p:spPr>
          <a:xfrm>
            <a:off x="2849548" y="5667737"/>
            <a:ext cx="6677660" cy="460375"/>
          </a:xfrm>
          <a:prstGeom prst="rect">
            <a:avLst/>
          </a:prstGeom>
          <a:noFill/>
          <a:ln>
            <a:solidFill>
              <a:schemeClr val="accent1"/>
            </a:solidFill>
          </a:ln>
        </p:spPr>
        <p:txBody>
          <a:bodyPr wrap="none" rtlCol="0">
            <a:spAutoFit/>
          </a:bodyPr>
          <a:lstStyle/>
          <a:p>
            <a:r>
              <a:rPr lang="en-US" altLang="zh-CN" sz="2400" b="1" dirty="0" err="1">
                <a:latin typeface="Arial" panose="020B0604020202020204" pitchFamily="34" charset="0"/>
                <a:cs typeface="Arial" panose="020B0604020202020204" pitchFamily="34" charset="0"/>
              </a:rPr>
              <a:t>ResultSet</a:t>
            </a:r>
            <a:r>
              <a:rPr lang="en-US" altLang="zh-CN" sz="2400" b="1" dirty="0">
                <a:latin typeface="Arial" panose="020B0604020202020204" pitchFamily="34" charset="0"/>
                <a:cs typeface="Arial" panose="020B0604020202020204" pitchFamily="34" charset="0"/>
              </a:rPr>
              <a:t>  </a:t>
            </a:r>
            <a:r>
              <a:rPr lang="en-US" altLang="zh-CN" sz="2400" b="1" dirty="0" err="1">
                <a:latin typeface="Arial" panose="020B0604020202020204" pitchFamily="34" charset="0"/>
                <a:cs typeface="Arial" panose="020B0604020202020204" pitchFamily="34" charset="0"/>
              </a:rPr>
              <a:t>rs</a:t>
            </a:r>
            <a:r>
              <a:rPr lang="en-US" altLang="zh-CN" sz="2400" b="1" dirty="0">
                <a:latin typeface="Arial" panose="020B0604020202020204" pitchFamily="34" charset="0"/>
                <a:cs typeface="Arial" panose="020B0604020202020204" pitchFamily="34" charset="0"/>
              </a:rPr>
              <a:t> </a:t>
            </a:r>
            <a:r>
              <a:rPr lang="en-US" altLang="zh-CN" sz="2400" b="1" dirty="0">
                <a:solidFill>
                  <a:srgbClr val="0000CC"/>
                </a:solidFill>
                <a:latin typeface="Arial" panose="020B0604020202020204" pitchFamily="34" charset="0"/>
                <a:cs typeface="Arial" panose="020B0604020202020204" pitchFamily="34" charset="0"/>
              </a:rPr>
              <a:t>= </a:t>
            </a:r>
            <a:r>
              <a:rPr lang="en-US" altLang="zh-CN" sz="2400" b="1" dirty="0" err="1">
                <a:solidFill>
                  <a:srgbClr val="0000CC"/>
                </a:solidFill>
                <a:latin typeface="Arial" panose="020B0604020202020204" pitchFamily="34" charset="0"/>
                <a:cs typeface="Arial" panose="020B0604020202020204" pitchFamily="34" charset="0"/>
              </a:rPr>
              <a:t>stmt.executeQuery</a:t>
            </a:r>
            <a:r>
              <a:rPr lang="en-US" altLang="zh-CN" sz="2400" b="1" dirty="0">
                <a:solidFill>
                  <a:srgbClr val="0000CC"/>
                </a:solidFill>
                <a:latin typeface="Arial" panose="020B0604020202020204" pitchFamily="34" charset="0"/>
                <a:cs typeface="Arial" panose="020B0604020202020204" pitchFamily="34" charset="0"/>
              </a:rPr>
              <a:t>(SQL</a:t>
            </a:r>
            <a:r>
              <a:rPr lang="zh-CN" altLang="en-US" sz="2400" b="1" dirty="0">
                <a:solidFill>
                  <a:srgbClr val="0000CC"/>
                </a:solidFill>
                <a:latin typeface="Arial" panose="020B0604020202020204" pitchFamily="34" charset="0"/>
                <a:cs typeface="Arial" panose="020B0604020202020204" pitchFamily="34" charset="0"/>
              </a:rPr>
              <a:t>语句);</a:t>
            </a:r>
            <a:endParaRPr lang="en-US" altLang="zh-CN" sz="2400"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91544" y="107924"/>
            <a:ext cx="8401080" cy="6768752"/>
          </a:xfrm>
        </p:spPr>
        <p:txBody>
          <a:bodyPr>
            <a:normAutofit fontScale="92500" lnSpcReduction="20000"/>
          </a:bodyPr>
          <a:lstStyle/>
          <a:p>
            <a:pPr>
              <a:lnSpc>
                <a:spcPct val="120000"/>
              </a:lnSpc>
              <a:spcBef>
                <a:spcPts val="0"/>
              </a:spcBef>
            </a:pPr>
            <a:r>
              <a:rPr lang="en-US" altLang="zh-CN" sz="2800" b="1" dirty="0">
                <a:latin typeface="Arial" panose="020B0604020202020204" pitchFamily="34" charset="0"/>
                <a:cs typeface="Arial" panose="020B0604020202020204" pitchFamily="34" charset="0"/>
              </a:rPr>
              <a:t>Connection</a:t>
            </a:r>
            <a:r>
              <a:rPr lang="zh-CN" altLang="en-US" sz="2800" b="1" dirty="0">
                <a:latin typeface="Arial" panose="020B0604020202020204" pitchFamily="34" charset="0"/>
                <a:cs typeface="Arial" panose="020B0604020202020204" pitchFamily="34" charset="0"/>
              </a:rPr>
              <a:t>的方法：</a:t>
            </a:r>
            <a:endParaRPr lang="en-US" altLang="zh-CN" sz="2800" b="1" dirty="0">
              <a:latin typeface="仿宋" panose="02010609060101010101" pitchFamily="49" charset="-122"/>
              <a:ea typeface="仿宋" panose="02010609060101010101" pitchFamily="49" charset="-122"/>
            </a:endParaRPr>
          </a:p>
          <a:p>
            <a:pPr>
              <a:lnSpc>
                <a:spcPct val="120000"/>
              </a:lnSpc>
              <a:spcBef>
                <a:spcPts val="0"/>
              </a:spcBef>
            </a:pPr>
            <a:endParaRPr lang="en-US" altLang="zh-CN" sz="2800" b="1" dirty="0">
              <a:latin typeface="仿宋" panose="02010609060101010101" pitchFamily="49" charset="-122"/>
              <a:ea typeface="仿宋" panose="02010609060101010101" pitchFamily="49" charset="-122"/>
            </a:endParaRPr>
          </a:p>
          <a:p>
            <a:pPr>
              <a:lnSpc>
                <a:spcPct val="120000"/>
              </a:lnSpc>
              <a:spcBef>
                <a:spcPts val="0"/>
              </a:spcBef>
            </a:pPr>
            <a:endParaRPr lang="en-US" altLang="zh-CN" sz="1300" b="1" dirty="0">
              <a:solidFill>
                <a:srgbClr val="C00000"/>
              </a:solidFill>
              <a:latin typeface="Arial" panose="020B0604020202020204" pitchFamily="34" charset="0"/>
              <a:ea typeface="宋体" panose="02010600030101010101" pitchFamily="2" charset="-122"/>
              <a:cs typeface="Arial" panose="020B0604020202020204" pitchFamily="34" charset="0"/>
            </a:endParaRPr>
          </a:p>
          <a:p>
            <a:pPr>
              <a:lnSpc>
                <a:spcPct val="120000"/>
              </a:lnSpc>
              <a:spcBef>
                <a:spcPts val="0"/>
              </a:spcBef>
            </a:pPr>
            <a:r>
              <a:rPr lang="en-US" altLang="zh-CN" b="1" dirty="0" err="1">
                <a:solidFill>
                  <a:srgbClr val="C00000"/>
                </a:solidFill>
                <a:latin typeface="Arial" panose="020B0604020202020204" pitchFamily="34" charset="0"/>
                <a:ea typeface="宋体" panose="02010600030101010101" pitchFamily="2" charset="-122"/>
                <a:cs typeface="Arial" panose="020B0604020202020204" pitchFamily="34" charset="0"/>
              </a:rPr>
              <a:t>resultSetType</a:t>
            </a:r>
            <a:r>
              <a:rPr lang="en-US" altLang="zh-CN" dirty="0">
                <a:latin typeface="Arial" panose="020B0604020202020204" pitchFamily="34" charset="0"/>
                <a:ea typeface="宋体" panose="02010600030101010101" pitchFamily="2" charset="-122"/>
                <a:cs typeface="Arial" panose="020B0604020202020204" pitchFamily="34" charset="0"/>
              </a:rPr>
              <a:t> - </a:t>
            </a:r>
            <a:r>
              <a:rPr lang="zh-CN" altLang="en-US" dirty="0">
                <a:latin typeface="Arial" panose="020B0604020202020204" pitchFamily="34" charset="0"/>
                <a:ea typeface="宋体" panose="02010600030101010101" pitchFamily="2" charset="-122"/>
                <a:cs typeface="Arial" panose="020B0604020202020204" pitchFamily="34" charset="0"/>
              </a:rPr>
              <a:t>结果集类型，</a:t>
            </a:r>
            <a:r>
              <a:rPr lang="en-US" altLang="zh-CN" dirty="0">
                <a:latin typeface="Arial" panose="020B0604020202020204" pitchFamily="34" charset="0"/>
                <a:ea typeface="宋体" panose="02010600030101010101" pitchFamily="2" charset="-122"/>
                <a:cs typeface="Arial" panose="020B0604020202020204" pitchFamily="34" charset="0"/>
              </a:rPr>
              <a:t>3</a:t>
            </a:r>
            <a:r>
              <a:rPr lang="zh-CN" altLang="en-US" dirty="0">
                <a:latin typeface="Arial" panose="020B0604020202020204" pitchFamily="34" charset="0"/>
                <a:ea typeface="宋体" panose="02010600030101010101" pitchFamily="2" charset="-122"/>
                <a:cs typeface="Arial" panose="020B0604020202020204" pitchFamily="34" charset="0"/>
              </a:rPr>
              <a:t>选其中之一：</a:t>
            </a:r>
            <a:endParaRPr lang="en-US" altLang="zh-CN" dirty="0">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pPr>
            <a:r>
              <a:rPr lang="zh-CN" altLang="en-US" dirty="0">
                <a:latin typeface="华文新魏" panose="02010800040101010101" pitchFamily="2" charset="-122"/>
                <a:ea typeface="华文新魏" panose="02010800040101010101" pitchFamily="2" charset="-122"/>
                <a:cs typeface="Arial" panose="020B0604020202020204" pitchFamily="34" charset="0"/>
              </a:rPr>
              <a:t>数据库的更新是否同步更新到结果集</a:t>
            </a:r>
            <a:endParaRPr lang="en-US" altLang="zh-CN" dirty="0">
              <a:latin typeface="华文新魏" panose="02010800040101010101" pitchFamily="2" charset="-122"/>
              <a:ea typeface="华文新魏" panose="02010800040101010101" pitchFamily="2" charset="-122"/>
              <a:cs typeface="Arial" panose="020B0604020202020204" pitchFamily="34" charset="0"/>
            </a:endParaRPr>
          </a:p>
          <a:p>
            <a:pPr lvl="1">
              <a:lnSpc>
                <a:spcPct val="120000"/>
              </a:lnSpc>
              <a:spcBef>
                <a:spcPts val="0"/>
              </a:spcBef>
            </a:pPr>
            <a:r>
              <a:rPr lang="en-US" altLang="zh-CN" b="1" dirty="0" err="1">
                <a:latin typeface="Arial" panose="020B0604020202020204" pitchFamily="34" charset="0"/>
                <a:ea typeface="宋体" panose="02010600030101010101" pitchFamily="2" charset="-122"/>
                <a:cs typeface="Arial" panose="020B0604020202020204" pitchFamily="34" charset="0"/>
              </a:rPr>
              <a:t>ResultSet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.TYPE_FORWARD_ONLY</a:t>
            </a:r>
            <a:endPar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2">
              <a:lnSpc>
                <a:spcPct val="120000"/>
              </a:lnSpc>
              <a:spcBef>
                <a:spcPts val="0"/>
              </a:spcBef>
            </a:pP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指针只能</a:t>
            </a:r>
            <a:r>
              <a:rPr lang="zh-CN" altLang="en-US" dirty="0">
                <a:latin typeface="Arial" panose="020B0604020202020204" pitchFamily="34" charset="0"/>
                <a:cs typeface="Arial" panose="020B0604020202020204" pitchFamily="34" charset="0"/>
              </a:rPr>
              <a:t>按照</a:t>
            </a:r>
            <a:r>
              <a:rPr lang="zh-CN" altLang="en-US" dirty="0">
                <a:latin typeface="Arial" panose="020B0604020202020204" pitchFamily="34" charset="0"/>
                <a:ea typeface="宋体" panose="02010600030101010101" pitchFamily="2" charset="-122"/>
                <a:cs typeface="Arial" panose="020B0604020202020204" pitchFamily="34" charset="0"/>
              </a:rPr>
              <a:t>列顺序向前移动</a:t>
            </a:r>
            <a:endPar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pPr>
            <a:r>
              <a:rPr lang="en-US" altLang="zh-CN" b="1" dirty="0" err="1">
                <a:latin typeface="Arial" panose="020B0604020202020204" pitchFamily="34" charset="0"/>
                <a:ea typeface="宋体" panose="02010600030101010101" pitchFamily="2" charset="-122"/>
                <a:cs typeface="Arial" panose="020B0604020202020204" pitchFamily="34" charset="0"/>
              </a:rPr>
              <a:t>ResultSet.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TYPE_SCROLL_INSENSITIVE</a:t>
            </a:r>
            <a:endPar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2">
              <a:lnSpc>
                <a:spcPct val="120000"/>
              </a:lnSpc>
              <a:spcBef>
                <a:spcPts val="0"/>
              </a:spcBef>
            </a:pPr>
            <a:r>
              <a:rPr lang="en-US"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指针可以前后移动，</a:t>
            </a:r>
            <a:r>
              <a:rPr lang="en-US" dirty="0">
                <a:solidFill>
                  <a:srgbClr val="FF0000"/>
                </a:solidFill>
                <a:latin typeface="华文新魏" panose="02010800040101010101" pitchFamily="2" charset="-122"/>
                <a:ea typeface="华文新魏" panose="02010800040101010101" pitchFamily="2" charset="-122"/>
                <a:cs typeface="Arial" panose="020B0604020202020204" pitchFamily="34" charset="0"/>
              </a:rPr>
              <a:t>INSENSITIVE</a:t>
            </a:r>
            <a:r>
              <a:rPr lang="zh-CN" altLang="en-US" dirty="0">
                <a:solidFill>
                  <a:srgbClr val="FF0000"/>
                </a:solidFill>
                <a:latin typeface="华文新魏" panose="02010800040101010101" pitchFamily="2" charset="-122"/>
                <a:ea typeface="华文新魏" panose="02010800040101010101" pitchFamily="2" charset="-122"/>
                <a:cs typeface="Arial" panose="020B0604020202020204" pitchFamily="34" charset="0"/>
              </a:rPr>
              <a:t>表示不及时更新</a:t>
            </a:r>
            <a:r>
              <a:rPr lang="zh-CN" altLang="en-US" dirty="0">
                <a:latin typeface="Arial" panose="020B0604020202020204" pitchFamily="34" charset="0"/>
                <a:ea typeface="宋体" panose="02010600030101010101" pitchFamily="2" charset="-122"/>
                <a:cs typeface="Arial" panose="020B0604020202020204" pitchFamily="34" charset="0"/>
              </a:rPr>
              <a:t>，就是如果数据库里的数据修改过，并不在</a:t>
            </a:r>
            <a:r>
              <a:rPr lang="en-US"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中反映出来；</a:t>
            </a:r>
            <a:endPar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pPr>
            <a:r>
              <a:rPr lang="en-US" altLang="zh-CN" b="1" dirty="0" err="1">
                <a:latin typeface="Arial" panose="020B0604020202020204" pitchFamily="34" charset="0"/>
                <a:ea typeface="宋体" panose="02010600030101010101" pitchFamily="2" charset="-122"/>
                <a:cs typeface="Arial" panose="020B0604020202020204" pitchFamily="34" charset="0"/>
              </a:rPr>
              <a:t>ResultSet.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TYPE_SCROLL_SENSITIVE</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endPar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2">
              <a:lnSpc>
                <a:spcPct val="120000"/>
              </a:lnSpc>
              <a:spcBef>
                <a:spcPts val="0"/>
              </a:spcBef>
            </a:pPr>
            <a:r>
              <a:rPr lang="en-US"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指针可以前后移动，</a:t>
            </a:r>
            <a:r>
              <a:rPr lang="en-US" sz="2100" dirty="0">
                <a:solidFill>
                  <a:srgbClr val="FF0000"/>
                </a:solidFill>
                <a:latin typeface="华文新魏" panose="02010800040101010101" pitchFamily="2" charset="-122"/>
                <a:ea typeface="华文新魏" panose="02010800040101010101" pitchFamily="2" charset="-122"/>
                <a:cs typeface="Arial" panose="020B0604020202020204" pitchFamily="34" charset="0"/>
              </a:rPr>
              <a:t>SENSITIVE</a:t>
            </a:r>
            <a:r>
              <a:rPr lang="zh-CN" altLang="en-US" sz="2100" dirty="0">
                <a:solidFill>
                  <a:srgbClr val="FF0000"/>
                </a:solidFill>
                <a:latin typeface="华文新魏" panose="02010800040101010101" pitchFamily="2" charset="-122"/>
                <a:ea typeface="华文新魏" panose="02010800040101010101" pitchFamily="2" charset="-122"/>
                <a:cs typeface="Arial" panose="020B0604020202020204" pitchFamily="34" charset="0"/>
              </a:rPr>
              <a:t>表示及时跟踪数据库的更新</a:t>
            </a:r>
            <a:r>
              <a:rPr lang="zh-CN" altLang="en-US" dirty="0">
                <a:latin typeface="Arial" panose="020B0604020202020204" pitchFamily="34" charset="0"/>
                <a:ea typeface="宋体" panose="02010600030101010101" pitchFamily="2" charset="-122"/>
                <a:cs typeface="Arial" panose="020B0604020202020204" pitchFamily="34" charset="0"/>
              </a:rPr>
              <a:t>，以便更改</a:t>
            </a:r>
            <a:r>
              <a:rPr lang="en-US"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中的数据。</a:t>
            </a:r>
            <a:endParaRPr lang="en-US" altLang="zh-CN" dirty="0">
              <a:latin typeface="Arial" panose="020B0604020202020204" pitchFamily="34" charset="0"/>
              <a:ea typeface="宋体" panose="02010600030101010101" pitchFamily="2" charset="-122"/>
              <a:cs typeface="Arial" panose="020B0604020202020204" pitchFamily="34" charset="0"/>
            </a:endParaRPr>
          </a:p>
          <a:p>
            <a:pPr lvl="2">
              <a:lnSpc>
                <a:spcPct val="120000"/>
              </a:lnSpc>
              <a:spcBef>
                <a:spcPts val="0"/>
              </a:spcBef>
            </a:pPr>
            <a:endParaRPr lang="zh-CN" altLang="en-US" sz="1100"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a:lnSpc>
                <a:spcPct val="120000"/>
              </a:lnSpc>
              <a:spcBef>
                <a:spcPts val="0"/>
              </a:spcBef>
            </a:pPr>
            <a:r>
              <a:rPr lang="en-US" altLang="zh-CN" b="1" dirty="0" err="1">
                <a:solidFill>
                  <a:srgbClr val="006600"/>
                </a:solidFill>
                <a:latin typeface="Arial" panose="020B0604020202020204" pitchFamily="34" charset="0"/>
                <a:ea typeface="宋体" panose="02010600030101010101" pitchFamily="2" charset="-122"/>
                <a:cs typeface="Arial" panose="020B0604020202020204" pitchFamily="34" charset="0"/>
              </a:rPr>
              <a:t>resultSetConcurrency</a:t>
            </a:r>
            <a:r>
              <a:rPr lang="en-US" altLang="zh-CN" dirty="0">
                <a:latin typeface="Arial" panose="020B0604020202020204" pitchFamily="34" charset="0"/>
                <a:ea typeface="宋体" panose="02010600030101010101" pitchFamily="2" charset="-122"/>
                <a:cs typeface="Arial" panose="020B0604020202020204" pitchFamily="34" charset="0"/>
              </a:rPr>
              <a:t> - </a:t>
            </a:r>
            <a:r>
              <a:rPr lang="zh-CN" altLang="en-US" dirty="0">
                <a:latin typeface="Arial" panose="020B0604020202020204" pitchFamily="34" charset="0"/>
                <a:ea typeface="宋体" panose="02010600030101010101" pitchFamily="2" charset="-122"/>
                <a:cs typeface="Arial" panose="020B0604020202020204" pitchFamily="34" charset="0"/>
              </a:rPr>
              <a:t>并发类型，</a:t>
            </a:r>
            <a:r>
              <a:rPr lang="en-US" altLang="zh-CN" dirty="0">
                <a:latin typeface="Arial" panose="020B0604020202020204" pitchFamily="34" charset="0"/>
                <a:ea typeface="宋体" panose="02010600030101010101" pitchFamily="2" charset="-122"/>
                <a:cs typeface="Arial" panose="020B0604020202020204" pitchFamily="34" charset="0"/>
              </a:rPr>
              <a:t> 2</a:t>
            </a:r>
            <a:r>
              <a:rPr lang="zh-CN" altLang="en-US" dirty="0">
                <a:latin typeface="Arial" panose="020B0604020202020204" pitchFamily="34" charset="0"/>
                <a:ea typeface="宋体" panose="02010600030101010101" pitchFamily="2" charset="-122"/>
                <a:cs typeface="Arial" panose="020B0604020202020204" pitchFamily="34" charset="0"/>
              </a:rPr>
              <a:t>选其中之一：</a:t>
            </a:r>
            <a:endParaRPr lang="en-US" altLang="zh-CN" dirty="0">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pPr>
            <a:r>
              <a:rPr lang="zh-CN" altLang="en-US" dirty="0">
                <a:latin typeface="华文新魏" panose="02010800040101010101" pitchFamily="2" charset="-122"/>
                <a:ea typeface="华文新魏" panose="02010800040101010101" pitchFamily="2" charset="-122"/>
                <a:cs typeface="Arial" panose="020B0604020202020204" pitchFamily="34" charset="0"/>
              </a:rPr>
              <a:t>结果集的更新是否同步并发到数据库</a:t>
            </a:r>
            <a:endParaRPr lang="en-US" altLang="zh-CN" dirty="0">
              <a:latin typeface="华文新魏" panose="02010800040101010101" pitchFamily="2" charset="-122"/>
              <a:ea typeface="华文新魏" panose="02010800040101010101" pitchFamily="2" charset="-122"/>
              <a:cs typeface="Arial" panose="020B0604020202020204" pitchFamily="34" charset="0"/>
            </a:endParaRPr>
          </a:p>
          <a:p>
            <a:pPr lvl="1">
              <a:lnSpc>
                <a:spcPct val="120000"/>
              </a:lnSpc>
              <a:spcBef>
                <a:spcPts val="0"/>
              </a:spcBef>
            </a:pPr>
            <a:r>
              <a:rPr lang="en-US" altLang="zh-CN" b="1" dirty="0" err="1">
                <a:latin typeface="Arial" panose="020B0604020202020204" pitchFamily="34" charset="0"/>
                <a:ea typeface="宋体" panose="02010600030101010101" pitchFamily="2" charset="-122"/>
                <a:cs typeface="Arial" panose="020B0604020202020204" pitchFamily="34" charset="0"/>
              </a:rPr>
              <a:t>ResultSet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.CONCUR_READ_ONLY</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endPar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2">
              <a:lnSpc>
                <a:spcPct val="120000"/>
              </a:lnSpc>
              <a:spcBef>
                <a:spcPts val="0"/>
              </a:spcBef>
            </a:pPr>
            <a:r>
              <a:rPr lang="zh-CN" altLang="en-US" dirty="0">
                <a:latin typeface="Arial" panose="020B0604020202020204" pitchFamily="34" charset="0"/>
                <a:ea typeface="宋体" panose="02010600030101010101" pitchFamily="2" charset="-122"/>
                <a:cs typeface="Arial" panose="020B0604020202020204" pitchFamily="34" charset="0"/>
              </a:rPr>
              <a:t>表示当前</a:t>
            </a:r>
            <a:r>
              <a:rPr lang="en-US"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对象只读，不能更新；</a:t>
            </a:r>
            <a:endPar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endParaRPr>
          </a:p>
          <a:p>
            <a:pPr lvl="1">
              <a:lnSpc>
                <a:spcPct val="120000"/>
              </a:lnSpc>
              <a:spcBef>
                <a:spcPts val="0"/>
              </a:spcBef>
            </a:pPr>
            <a:r>
              <a:rPr lang="en-US" altLang="zh-CN" b="1" dirty="0" err="1">
                <a:latin typeface="Arial" panose="020B0604020202020204" pitchFamily="34" charset="0"/>
                <a:ea typeface="宋体" panose="02010600030101010101" pitchFamily="2" charset="-122"/>
                <a:cs typeface="Arial" panose="020B0604020202020204" pitchFamily="34" charset="0"/>
              </a:rPr>
              <a:t>ResultSet.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CONCUR_UPDATABLE</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endParaRPr lang="en-US" altLang="zh-CN" b="1" dirty="0">
              <a:solidFill>
                <a:srgbClr val="0000CC"/>
              </a:solidFill>
              <a:latin typeface="隶书" panose="02010509060101010101" pitchFamily="49" charset="-122"/>
              <a:ea typeface="隶书" panose="02010509060101010101" pitchFamily="49" charset="-122"/>
              <a:cs typeface="Arial" panose="020B0604020202020204" pitchFamily="34" charset="0"/>
            </a:endParaRPr>
          </a:p>
          <a:p>
            <a:pPr lvl="2">
              <a:lnSpc>
                <a:spcPct val="120000"/>
              </a:lnSpc>
              <a:spcBef>
                <a:spcPts val="0"/>
              </a:spcBef>
            </a:pPr>
            <a:r>
              <a:rPr lang="zh-CN" altLang="en-US" dirty="0">
                <a:latin typeface="Arial" panose="020B0604020202020204" pitchFamily="34" charset="0"/>
                <a:ea typeface="宋体" panose="02010600030101010101" pitchFamily="2" charset="-122"/>
                <a:cs typeface="Arial" panose="020B0604020202020204" pitchFamily="34" charset="0"/>
              </a:rPr>
              <a:t>表示</a:t>
            </a:r>
            <a:r>
              <a:rPr lang="zh-CN" altLang="en-US" dirty="0">
                <a:latin typeface="华文新魏" panose="02010800040101010101" pitchFamily="2" charset="-122"/>
                <a:ea typeface="华文新魏" panose="02010800040101010101" pitchFamily="2" charset="-122"/>
                <a:cs typeface="Arial" panose="020B0604020202020204" pitchFamily="34" charset="0"/>
              </a:rPr>
              <a:t>当前</a:t>
            </a:r>
            <a:r>
              <a:rPr lang="en-US" dirty="0" err="1">
                <a:latin typeface="华文新魏" panose="02010800040101010101" pitchFamily="2" charset="-122"/>
                <a:ea typeface="华文新魏" panose="02010800040101010101" pitchFamily="2" charset="-122"/>
                <a:cs typeface="Arial" panose="020B0604020202020204" pitchFamily="34" charset="0"/>
              </a:rPr>
              <a:t>ResultSet</a:t>
            </a:r>
            <a:r>
              <a:rPr lang="zh-CN" altLang="en-US" dirty="0">
                <a:latin typeface="华文新魏" panose="02010800040101010101" pitchFamily="2" charset="-122"/>
                <a:ea typeface="华文新魏" panose="02010800040101010101" pitchFamily="2" charset="-122"/>
                <a:cs typeface="Arial" panose="020B0604020202020204" pitchFamily="34" charset="0"/>
              </a:rPr>
              <a:t>可以更新数据库中的表</a:t>
            </a:r>
            <a:r>
              <a:rPr lang="zh-CN" altLang="en-US" dirty="0">
                <a:latin typeface="Arial" panose="020B0604020202020204" pitchFamily="34" charset="0"/>
                <a:ea typeface="宋体" panose="02010600030101010101" pitchFamily="2" charset="-122"/>
                <a:cs typeface="Arial" panose="020B0604020202020204" pitchFamily="34" charset="0"/>
              </a:rPr>
              <a:t>。</a:t>
            </a:r>
            <a:endParaRPr lang="en-US" altLang="zh-CN" dirty="0">
              <a:solidFill>
                <a:srgbClr val="0000CC"/>
              </a:solidFill>
              <a:latin typeface="Arial" panose="020B0604020202020204" pitchFamily="34" charset="0"/>
              <a:ea typeface="宋体" panose="02010600030101010101" pitchFamily="2"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文本框 1"/>
          <p:cNvSpPr txBox="1"/>
          <p:nvPr/>
        </p:nvSpPr>
        <p:spPr>
          <a:xfrm>
            <a:off x="1577752" y="620688"/>
            <a:ext cx="9036496" cy="398780"/>
          </a:xfrm>
          <a:prstGeom prst="rect">
            <a:avLst/>
          </a:prstGeom>
          <a:noFill/>
          <a:ln>
            <a:solidFill>
              <a:schemeClr val="accent1">
                <a:shade val="50000"/>
              </a:schemeClr>
            </a:solidFill>
          </a:ln>
        </p:spPr>
        <p:txBody>
          <a:bodyPr wrap="square" rtlCol="0">
            <a:spAutoFit/>
          </a:bodyPr>
          <a:lstStyle/>
          <a:p>
            <a:pPr>
              <a:spcBef>
                <a:spcPts val="0"/>
              </a:spcBef>
              <a:buNone/>
            </a:pPr>
            <a:r>
              <a:rPr lang="en-US" altLang="zh-CN" sz="2000" b="1" dirty="0">
                <a:solidFill>
                  <a:srgbClr val="0000CC"/>
                </a:solidFill>
                <a:latin typeface="Arial" panose="020B0604020202020204" pitchFamily="34" charset="0"/>
                <a:cs typeface="Arial" panose="020B0604020202020204" pitchFamily="34" charset="0"/>
              </a:rPr>
              <a:t>Statement </a:t>
            </a:r>
            <a:r>
              <a:rPr lang="en-US" altLang="zh-CN" sz="2000" b="1" dirty="0" err="1">
                <a:solidFill>
                  <a:srgbClr val="006600"/>
                </a:solidFill>
                <a:latin typeface="Arial" panose="020B0604020202020204" pitchFamily="34" charset="0"/>
                <a:cs typeface="Arial" panose="020B0604020202020204" pitchFamily="34" charset="0"/>
              </a:rPr>
              <a:t>createStatement</a:t>
            </a:r>
            <a:r>
              <a:rPr lang="en-US" altLang="zh-CN" sz="2000" b="1" dirty="0">
                <a:solidFill>
                  <a:srgbClr val="0000CC"/>
                </a:solidFill>
                <a:latin typeface="Arial" panose="020B0604020202020204" pitchFamily="34" charset="0"/>
                <a:cs typeface="Arial" panose="020B0604020202020204" pitchFamily="34" charset="0"/>
              </a:rPr>
              <a:t>(int </a:t>
            </a:r>
            <a:r>
              <a:rPr lang="en-US" altLang="zh-CN" sz="2000" b="1" dirty="0" err="1">
                <a:solidFill>
                  <a:srgbClr val="C00000"/>
                </a:solidFill>
                <a:latin typeface="Arial" panose="020B0604020202020204" pitchFamily="34" charset="0"/>
                <a:cs typeface="Arial" panose="020B0604020202020204" pitchFamily="34" charset="0"/>
              </a:rPr>
              <a:t>resultSetType</a:t>
            </a:r>
            <a:r>
              <a:rPr lang="en-US" altLang="zh-CN" sz="2000" b="1" dirty="0">
                <a:solidFill>
                  <a:srgbClr val="0000CC"/>
                </a:solidFill>
                <a:latin typeface="Arial" panose="020B0604020202020204" pitchFamily="34" charset="0"/>
                <a:cs typeface="Arial" panose="020B0604020202020204" pitchFamily="34" charset="0"/>
              </a:rPr>
              <a:t>, int </a:t>
            </a:r>
            <a:r>
              <a:rPr lang="en-US" altLang="zh-CN" sz="2000" b="1" dirty="0" err="1">
                <a:solidFill>
                  <a:srgbClr val="006600"/>
                </a:solidFill>
                <a:latin typeface="Arial" panose="020B0604020202020204" pitchFamily="34" charset="0"/>
                <a:cs typeface="Arial" panose="020B0604020202020204" pitchFamily="34" charset="0"/>
              </a:rPr>
              <a:t>resultSetConcurrency</a:t>
            </a:r>
            <a:r>
              <a:rPr lang="en-US" altLang="zh-CN" sz="2000" b="1" dirty="0">
                <a:solidFill>
                  <a:srgbClr val="0000CC"/>
                </a:solidFill>
                <a:latin typeface="Arial" panose="020B0604020202020204" pitchFamily="34" charset="0"/>
                <a:cs typeface="Arial" panose="020B0604020202020204" pitchFamily="34" charset="0"/>
              </a:rPr>
              <a:t>); </a:t>
            </a:r>
            <a:endParaRPr lang="en-US" altLang="zh-CN" sz="2000" b="1" dirty="0">
              <a:solidFill>
                <a:srgbClr val="0000CC"/>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err="1">
                <a:latin typeface="Arial" panose="020B0604020202020204" pitchFamily="34" charset="0"/>
                <a:cs typeface="Arial" panose="020B0604020202020204" pitchFamily="34" charset="0"/>
              </a:rPr>
              <a:t>resultSetType</a:t>
            </a:r>
            <a:r>
              <a:rPr lang="zh-CN" altLang="en-US" sz="3200" b="1" dirty="0">
                <a:latin typeface="Arial" panose="020B0604020202020204" pitchFamily="34" charset="0"/>
                <a:cs typeface="Arial" panose="020B0604020202020204" pitchFamily="34" charset="0"/>
              </a:rPr>
              <a:t>和</a:t>
            </a:r>
            <a:r>
              <a:rPr lang="en-US" altLang="zh-CN" sz="3200" b="1" dirty="0" err="1">
                <a:latin typeface="Arial" panose="020B0604020202020204" pitchFamily="34" charset="0"/>
                <a:cs typeface="Arial" panose="020B0604020202020204" pitchFamily="34" charset="0"/>
              </a:rPr>
              <a:t>resultSetConcurrency</a:t>
            </a:r>
            <a:endParaRPr lang="zh-CN" altLang="en-US" sz="3200"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文本框 4"/>
          <p:cNvSpPr txBox="1"/>
          <p:nvPr/>
        </p:nvSpPr>
        <p:spPr>
          <a:xfrm>
            <a:off x="2057112" y="1844824"/>
            <a:ext cx="2160240" cy="353822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pPr algn="ctr"/>
            <a:r>
              <a:rPr lang="en-US" altLang="zh-CN" sz="2800" b="1" dirty="0">
                <a:latin typeface="Arial" panose="020B0604020202020204" pitchFamily="34" charset="0"/>
                <a:cs typeface="Arial" panose="020B0604020202020204" pitchFamily="34" charset="0"/>
              </a:rPr>
              <a:t>Java</a:t>
            </a:r>
            <a:r>
              <a:rPr lang="zh-CN" altLang="en-US" sz="2800" b="1" dirty="0">
                <a:latin typeface="Arial" panose="020B0604020202020204" pitchFamily="34" charset="0"/>
                <a:cs typeface="Arial" panose="020B0604020202020204" pitchFamily="34" charset="0"/>
              </a:rPr>
              <a:t>程序</a:t>
            </a:r>
            <a:endParaRPr lang="en-US" altLang="zh-CN" sz="2800" b="1" dirty="0">
              <a:latin typeface="Arial" panose="020B0604020202020204" pitchFamily="34" charset="0"/>
              <a:cs typeface="Arial" panose="020B0604020202020204" pitchFamily="34" charset="0"/>
            </a:endParaRPr>
          </a:p>
          <a:p>
            <a:pPr algn="ctr"/>
            <a:endParaRPr lang="en-US" altLang="zh-CN" sz="2800" b="1" dirty="0">
              <a:latin typeface="Arial" panose="020B0604020202020204" pitchFamily="34" charset="0"/>
              <a:cs typeface="Arial" panose="020B0604020202020204" pitchFamily="34" charset="0"/>
            </a:endParaRPr>
          </a:p>
          <a:p>
            <a:pPr algn="ctr"/>
            <a:endParaRPr lang="en-US" altLang="zh-CN" sz="2800" b="1" dirty="0">
              <a:latin typeface="Arial" panose="020B0604020202020204" pitchFamily="34" charset="0"/>
              <a:cs typeface="Arial" panose="020B0604020202020204" pitchFamily="34" charset="0"/>
            </a:endParaRPr>
          </a:p>
          <a:p>
            <a:pPr algn="ctr"/>
            <a:r>
              <a:rPr lang="en-US" altLang="zh-CN" sz="2800" b="1" dirty="0" err="1">
                <a:latin typeface="Arial" panose="020B0604020202020204" pitchFamily="34" charset="0"/>
                <a:cs typeface="Arial" panose="020B0604020202020204" pitchFamily="34" charset="0"/>
              </a:rPr>
              <a:t>ResultSet</a:t>
            </a:r>
            <a:endParaRPr lang="en-US" altLang="zh-CN" sz="2800" b="1" dirty="0">
              <a:latin typeface="Arial" panose="020B0604020202020204" pitchFamily="34" charset="0"/>
              <a:cs typeface="Arial" panose="020B0604020202020204" pitchFamily="34" charset="0"/>
            </a:endParaRPr>
          </a:p>
          <a:p>
            <a:pPr algn="ctr"/>
            <a:endParaRPr lang="en-US" altLang="zh-CN" sz="2800" b="1" dirty="0">
              <a:latin typeface="Arial" panose="020B0604020202020204" pitchFamily="34" charset="0"/>
              <a:cs typeface="Arial" panose="020B0604020202020204" pitchFamily="34" charset="0"/>
            </a:endParaRPr>
          </a:p>
          <a:p>
            <a:pPr algn="ctr"/>
            <a:endParaRPr lang="en-US" altLang="zh-CN" sz="2800" b="1" dirty="0">
              <a:latin typeface="Arial" panose="020B0604020202020204" pitchFamily="34" charset="0"/>
              <a:cs typeface="Arial" panose="020B0604020202020204" pitchFamily="34" charset="0"/>
            </a:endParaRPr>
          </a:p>
          <a:p>
            <a:pPr algn="ctr"/>
            <a:endParaRPr lang="en-US" altLang="zh-CN" sz="2800" b="1" dirty="0">
              <a:latin typeface="Arial" panose="020B0604020202020204" pitchFamily="34" charset="0"/>
              <a:cs typeface="Arial" panose="020B0604020202020204" pitchFamily="34" charset="0"/>
            </a:endParaRPr>
          </a:p>
          <a:p>
            <a:pPr algn="ctr"/>
            <a:endParaRPr lang="zh-CN" altLang="en-US" sz="2800" b="1" dirty="0">
              <a:latin typeface="Arial" panose="020B0604020202020204" pitchFamily="34" charset="0"/>
              <a:cs typeface="Arial" panose="020B0604020202020204" pitchFamily="34" charset="0"/>
            </a:endParaRPr>
          </a:p>
        </p:txBody>
      </p:sp>
      <p:sp>
        <p:nvSpPr>
          <p:cNvPr id="6" name="圆柱体 5"/>
          <p:cNvSpPr/>
          <p:nvPr/>
        </p:nvSpPr>
        <p:spPr>
          <a:xfrm>
            <a:off x="8129362" y="1986625"/>
            <a:ext cx="1800200" cy="2951084"/>
          </a:xfrm>
          <a:prstGeom prst="ca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rPr>
              <a:t>数据库</a:t>
            </a:r>
            <a:endParaRPr lang="zh-CN" altLang="en-US" sz="3200" b="1" dirty="0">
              <a:solidFill>
                <a:schemeClr val="tx1"/>
              </a:solidFill>
            </a:endParaRPr>
          </a:p>
          <a:p>
            <a:pPr algn="ctr"/>
            <a:endParaRPr lang="zh-CN" altLang="en-US" dirty="0"/>
          </a:p>
        </p:txBody>
      </p:sp>
      <p:sp>
        <p:nvSpPr>
          <p:cNvPr id="10" name="箭头: 五边形 9"/>
          <p:cNvSpPr/>
          <p:nvPr/>
        </p:nvSpPr>
        <p:spPr>
          <a:xfrm rot="10800000">
            <a:off x="4229927" y="2625060"/>
            <a:ext cx="3893246" cy="515905"/>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箭头: 五边形 10"/>
          <p:cNvSpPr/>
          <p:nvPr/>
        </p:nvSpPr>
        <p:spPr>
          <a:xfrm>
            <a:off x="4217504" y="4052472"/>
            <a:ext cx="3893246" cy="515905"/>
          </a:xfrm>
          <a:prstGeom prst="homePlat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4675477" y="4127523"/>
            <a:ext cx="2967355" cy="398780"/>
          </a:xfrm>
          <a:prstGeom prst="rect">
            <a:avLst/>
          </a:prstGeom>
          <a:noFill/>
        </p:spPr>
        <p:txBody>
          <a:bodyPr wrap="none" rtlCol="0">
            <a:spAutoFit/>
          </a:bodyPr>
          <a:lstStyle/>
          <a:p>
            <a:r>
              <a:rPr lang="en-US" altLang="zh-CN" sz="2000" b="1" dirty="0">
                <a:solidFill>
                  <a:srgbClr val="0000CC"/>
                </a:solidFill>
                <a:latin typeface="Arial" panose="020B0604020202020204" pitchFamily="34" charset="0"/>
                <a:cs typeface="Arial" panose="020B0604020202020204" pitchFamily="34" charset="0"/>
              </a:rPr>
              <a:t>CONCUR_UPDATABLE</a:t>
            </a:r>
            <a:endParaRPr lang="zh-CN" altLang="en-US" sz="2000" dirty="0"/>
          </a:p>
        </p:txBody>
      </p:sp>
      <p:sp>
        <p:nvSpPr>
          <p:cNvPr id="13" name="文本框 12"/>
          <p:cNvSpPr txBox="1"/>
          <p:nvPr/>
        </p:nvSpPr>
        <p:spPr>
          <a:xfrm>
            <a:off x="4450818" y="2709169"/>
            <a:ext cx="3499485" cy="398780"/>
          </a:xfrm>
          <a:prstGeom prst="rect">
            <a:avLst/>
          </a:prstGeom>
          <a:noFill/>
        </p:spPr>
        <p:txBody>
          <a:bodyPr wrap="none" rtlCol="0">
            <a:spAutoFit/>
          </a:bodyPr>
          <a:lstStyle/>
          <a:p>
            <a:r>
              <a:rPr lang="en-US" altLang="zh-CN" sz="2000" b="1" dirty="0">
                <a:solidFill>
                  <a:srgbClr val="0000CC"/>
                </a:solidFill>
                <a:latin typeface="Arial" panose="020B0604020202020204" pitchFamily="34" charset="0"/>
                <a:ea typeface="宋体" panose="02010600030101010101" pitchFamily="2" charset="-122"/>
                <a:cs typeface="Arial" panose="020B0604020202020204" pitchFamily="34" charset="0"/>
              </a:rPr>
              <a:t>TYPE_SCROLL_SENSITIVE</a:t>
            </a:r>
            <a:endParaRPr lang="zh-CN" altLang="en-US" sz="2000" dirty="0"/>
          </a:p>
        </p:txBody>
      </p:sp>
      <p:sp>
        <p:nvSpPr>
          <p:cNvPr id="14" name="文本框 13"/>
          <p:cNvSpPr txBox="1"/>
          <p:nvPr/>
        </p:nvSpPr>
        <p:spPr>
          <a:xfrm>
            <a:off x="4300812" y="2202554"/>
            <a:ext cx="3809938" cy="460375"/>
          </a:xfrm>
          <a:prstGeom prst="rect">
            <a:avLst/>
          </a:prstGeom>
          <a:noFill/>
        </p:spPr>
        <p:txBody>
          <a:bodyPr wrap="square" rtlCol="0">
            <a:spAutoFit/>
          </a:bodyPr>
          <a:lstStyle/>
          <a:p>
            <a:pPr>
              <a:lnSpc>
                <a:spcPct val="120000"/>
              </a:lnSpc>
            </a:pPr>
            <a:r>
              <a:rPr lang="zh-CN" altLang="en-US" sz="2000" dirty="0">
                <a:latin typeface="华文新魏" panose="02010800040101010101" pitchFamily="2" charset="-122"/>
                <a:ea typeface="华文新魏" panose="02010800040101010101" pitchFamily="2" charset="-122"/>
                <a:cs typeface="Arial" panose="020B0604020202020204" pitchFamily="34" charset="0"/>
              </a:rPr>
              <a:t>数据库的更新同步更新到结果集</a:t>
            </a:r>
            <a:endParaRPr lang="en-US" altLang="zh-CN" sz="2000" dirty="0">
              <a:latin typeface="华文新魏" panose="02010800040101010101" pitchFamily="2" charset="-122"/>
              <a:ea typeface="华文新魏" panose="02010800040101010101" pitchFamily="2" charset="-122"/>
              <a:cs typeface="Arial" panose="020B0604020202020204" pitchFamily="34" charset="0"/>
            </a:endParaRPr>
          </a:p>
        </p:txBody>
      </p:sp>
      <p:sp>
        <p:nvSpPr>
          <p:cNvPr id="15" name="文本框 14"/>
          <p:cNvSpPr txBox="1"/>
          <p:nvPr/>
        </p:nvSpPr>
        <p:spPr>
          <a:xfrm>
            <a:off x="4413647" y="4568377"/>
            <a:ext cx="3528392" cy="368300"/>
          </a:xfrm>
          <a:prstGeom prst="rect">
            <a:avLst/>
          </a:prstGeom>
          <a:noFill/>
        </p:spPr>
        <p:txBody>
          <a:bodyPr wrap="square" rtlCol="0">
            <a:spAutoFit/>
          </a:bodyPr>
          <a:lstStyle/>
          <a:p>
            <a:r>
              <a:rPr lang="zh-CN" altLang="en-US" dirty="0">
                <a:latin typeface="华文新魏" panose="02010800040101010101" pitchFamily="2" charset="-122"/>
                <a:ea typeface="华文新魏" panose="02010800040101010101" pitchFamily="2" charset="-122"/>
                <a:cs typeface="Arial" panose="020B0604020202020204" pitchFamily="34" charset="0"/>
              </a:rPr>
              <a:t>结果集的更新同步并发到数据库</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8310" y="148491"/>
            <a:ext cx="7886700" cy="6304845"/>
          </a:xfrm>
          <a:ln>
            <a:solidFill>
              <a:schemeClr val="accent6">
                <a:lumMod val="50000"/>
              </a:schemeClr>
            </a:solidFill>
          </a:ln>
        </p:spPr>
        <p:txBody>
          <a:bodyPr>
            <a:noAutofit/>
          </a:bodyPr>
          <a:lstStyle/>
          <a:p>
            <a:pPr marL="0" indent="0" algn="l">
              <a:lnSpc>
                <a:spcPct val="100000"/>
              </a:lnSpc>
              <a:spcBef>
                <a:spcPts val="0"/>
              </a:spcBef>
              <a:buNone/>
            </a:pPr>
            <a:r>
              <a:rPr lang="en-US" altLang="zh-CN" sz="2200" dirty="0">
                <a:solidFill>
                  <a:srgbClr val="3F7F5F"/>
                </a:solidFill>
                <a:latin typeface="Arial" panose="020B0604020202020204" pitchFamily="34" charset="0"/>
                <a:cs typeface="Arial" panose="020B0604020202020204" pitchFamily="34" charset="0"/>
              </a:rPr>
              <a:t>//</a:t>
            </a:r>
            <a:r>
              <a:rPr lang="zh-CN" altLang="en-US" sz="2200" dirty="0">
                <a:solidFill>
                  <a:srgbClr val="3F7F5F"/>
                </a:solidFill>
                <a:latin typeface="Arial" panose="020B0604020202020204" pitchFamily="34" charset="0"/>
                <a:cs typeface="Arial" panose="020B0604020202020204" pitchFamily="34" charset="0"/>
              </a:rPr>
              <a:t>通过</a:t>
            </a:r>
            <a:r>
              <a:rPr lang="en-US" altLang="zh-CN" sz="2200" dirty="0">
                <a:solidFill>
                  <a:srgbClr val="3F7F5F"/>
                </a:solidFill>
                <a:latin typeface="Arial" panose="020B0604020202020204" pitchFamily="34" charset="0"/>
                <a:cs typeface="Arial" panose="020B0604020202020204" pitchFamily="34" charset="0"/>
              </a:rPr>
              <a:t>updatable</a:t>
            </a:r>
            <a:r>
              <a:rPr lang="zh-CN" altLang="en-US" sz="2200" dirty="0">
                <a:solidFill>
                  <a:srgbClr val="3F7F5F"/>
                </a:solidFill>
                <a:latin typeface="Arial" panose="020B0604020202020204" pitchFamily="34" charset="0"/>
                <a:cs typeface="Arial" panose="020B0604020202020204" pitchFamily="34" charset="0"/>
              </a:rPr>
              <a:t>结果集修改数据库的表</a:t>
            </a:r>
            <a:endParaRPr lang="zh-CN" altLang="en-US" sz="2200" dirty="0">
              <a:solidFill>
                <a:srgbClr val="3F7F5F"/>
              </a:solidFill>
              <a:latin typeface="Arial" panose="020B0604020202020204" pitchFamily="34" charset="0"/>
              <a:cs typeface="Arial" panose="020B0604020202020204" pitchFamily="34" charset="0"/>
            </a:endParaRPr>
          </a:p>
          <a:p>
            <a:pPr marL="0" indent="0" algn="l">
              <a:lnSpc>
                <a:spcPct val="100000"/>
              </a:lnSpc>
              <a:spcBef>
                <a:spcPts val="0"/>
              </a:spcBef>
              <a:buNone/>
            </a:pPr>
            <a:r>
              <a:rPr lang="en-US" altLang="zh-CN" sz="2200" b="1" dirty="0">
                <a:solidFill>
                  <a:srgbClr val="7F0055"/>
                </a:solidFill>
                <a:latin typeface="Arial" panose="020B0604020202020204" pitchFamily="34" charset="0"/>
                <a:cs typeface="Arial" panose="020B0604020202020204" pitchFamily="34" charset="0"/>
              </a:rPr>
              <a:t>public</a:t>
            </a:r>
            <a:r>
              <a:rPr lang="en-US" altLang="zh-CN" sz="2200" b="1" dirty="0">
                <a:solidFill>
                  <a:srgbClr val="000000"/>
                </a:solidFill>
                <a:latin typeface="Arial" panose="020B0604020202020204" pitchFamily="34" charset="0"/>
                <a:cs typeface="Arial" panose="020B0604020202020204" pitchFamily="34" charset="0"/>
              </a:rPr>
              <a:t> </a:t>
            </a:r>
            <a:r>
              <a:rPr lang="en-US" altLang="zh-CN" sz="2200" b="1" dirty="0">
                <a:solidFill>
                  <a:srgbClr val="7F0055"/>
                </a:solidFill>
                <a:latin typeface="Arial" panose="020B0604020202020204" pitchFamily="34" charset="0"/>
                <a:cs typeface="Arial" panose="020B0604020202020204" pitchFamily="34" charset="0"/>
              </a:rPr>
              <a:t>void</a:t>
            </a:r>
            <a:r>
              <a:rPr lang="en-US" altLang="zh-CN" sz="2200" b="1" dirty="0">
                <a:solidFill>
                  <a:srgbClr val="000000"/>
                </a:solidFill>
                <a:latin typeface="Arial" panose="020B0604020202020204" pitchFamily="34" charset="0"/>
                <a:cs typeface="Arial" panose="020B0604020202020204" pitchFamily="34" charset="0"/>
              </a:rPr>
              <a:t> </a:t>
            </a:r>
            <a:r>
              <a:rPr lang="en-US" altLang="zh-CN" sz="2200" b="1" dirty="0" err="1">
                <a:solidFill>
                  <a:srgbClr val="000000"/>
                </a:solidFill>
                <a:latin typeface="Arial" panose="020B0604020202020204" pitchFamily="34" charset="0"/>
                <a:cs typeface="Arial" panose="020B0604020202020204" pitchFamily="34" charset="0"/>
              </a:rPr>
              <a:t>resultUpdateDB</a:t>
            </a:r>
            <a:r>
              <a:rPr lang="en-US" altLang="zh-CN" sz="2200" b="1" dirty="0">
                <a:solidFill>
                  <a:srgbClr val="000000"/>
                </a:solidFill>
                <a:latin typeface="Arial" panose="020B0604020202020204" pitchFamily="34" charset="0"/>
                <a:cs typeface="Arial" panose="020B0604020202020204" pitchFamily="34" charset="0"/>
              </a:rPr>
              <a:t>(){</a:t>
            </a:r>
            <a:endParaRPr lang="en-US" altLang="zh-CN" sz="2200" b="1" dirty="0">
              <a:solidFill>
                <a:srgbClr val="000000"/>
              </a:solidFill>
              <a:latin typeface="Arial" panose="020B0604020202020204" pitchFamily="34" charset="0"/>
              <a:cs typeface="Arial" panose="020B0604020202020204" pitchFamily="34" charset="0"/>
            </a:endParaRPr>
          </a:p>
          <a:p>
            <a:pPr marL="342900" lvl="1" indent="0">
              <a:lnSpc>
                <a:spcPct val="100000"/>
              </a:lnSpc>
              <a:spcBef>
                <a:spcPts val="0"/>
              </a:spcBef>
              <a:buNone/>
            </a:pPr>
            <a:r>
              <a:rPr lang="en-US" altLang="zh-CN" sz="2200" b="1" dirty="0">
                <a:solidFill>
                  <a:srgbClr val="7F0055"/>
                </a:solidFill>
                <a:latin typeface="Arial" panose="020B0604020202020204" pitchFamily="34" charset="0"/>
                <a:cs typeface="Arial" panose="020B0604020202020204" pitchFamily="34" charset="0"/>
              </a:rPr>
              <a:t>try</a:t>
            </a:r>
            <a:r>
              <a:rPr lang="en-US" altLang="zh-CN" sz="2200" b="1" dirty="0">
                <a:solidFill>
                  <a:srgbClr val="000000"/>
                </a:solidFill>
                <a:latin typeface="Arial" panose="020B0604020202020204" pitchFamily="34" charset="0"/>
                <a:cs typeface="Arial" panose="020B0604020202020204" pitchFamily="34" charset="0"/>
              </a:rPr>
              <a:t> {</a:t>
            </a:r>
            <a:endParaRPr lang="en-US" altLang="zh-CN" sz="2200" b="1" dirty="0">
              <a:solidFill>
                <a:srgbClr val="000000"/>
              </a:solidFill>
              <a:latin typeface="Arial" panose="020B0604020202020204" pitchFamily="34" charset="0"/>
              <a:cs typeface="Arial" panose="020B0604020202020204" pitchFamily="34" charset="0"/>
            </a:endParaRPr>
          </a:p>
          <a:p>
            <a:pPr marL="685800" lvl="2" indent="0">
              <a:lnSpc>
                <a:spcPct val="100000"/>
              </a:lnSpc>
              <a:spcBef>
                <a:spcPts val="0"/>
              </a:spcBef>
              <a:buNone/>
            </a:pPr>
            <a:r>
              <a:rPr lang="en-US" altLang="zh-CN" sz="2200" dirty="0" err="1">
                <a:solidFill>
                  <a:srgbClr val="0000C0"/>
                </a:solidFill>
                <a:latin typeface="Arial" panose="020B0604020202020204" pitchFamily="34" charset="0"/>
                <a:cs typeface="Arial" panose="020B0604020202020204" pitchFamily="34" charset="0"/>
              </a:rPr>
              <a:t>rs</a:t>
            </a:r>
            <a:r>
              <a:rPr lang="en-US" altLang="zh-CN" sz="2200" dirty="0" err="1">
                <a:solidFill>
                  <a:srgbClr val="000000"/>
                </a:solidFill>
                <a:latin typeface="Arial" panose="020B0604020202020204" pitchFamily="34" charset="0"/>
                <a:cs typeface="Arial" panose="020B0604020202020204" pitchFamily="34" charset="0"/>
              </a:rPr>
              <a:t>.beforeFirst</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a:solidFill>
                  <a:srgbClr val="3F7F5F"/>
                </a:solidFill>
                <a:latin typeface="Arial" panose="020B0604020202020204" pitchFamily="34" charset="0"/>
                <a:cs typeface="Arial" panose="020B0604020202020204" pitchFamily="34" charset="0"/>
              </a:rPr>
              <a:t> //</a:t>
            </a:r>
            <a:r>
              <a:rPr lang="zh-CN" altLang="en-US" sz="2200" dirty="0">
                <a:solidFill>
                  <a:srgbClr val="3F7F5F"/>
                </a:solidFill>
                <a:latin typeface="Arial" panose="020B0604020202020204" pitchFamily="34" charset="0"/>
                <a:cs typeface="Arial" panose="020B0604020202020204" pitchFamily="34" charset="0"/>
              </a:rPr>
              <a:t>将游标移到第一行之前</a:t>
            </a:r>
            <a:endParaRPr lang="en-US" altLang="zh-CN" sz="2200" dirty="0">
              <a:solidFill>
                <a:srgbClr val="000000"/>
              </a:solidFill>
              <a:latin typeface="Arial" panose="020B0604020202020204" pitchFamily="34" charset="0"/>
              <a:cs typeface="Arial" panose="020B0604020202020204" pitchFamily="34" charset="0"/>
            </a:endParaRPr>
          </a:p>
          <a:p>
            <a:pPr marL="685800" lvl="2" indent="0">
              <a:lnSpc>
                <a:spcPct val="100000"/>
              </a:lnSpc>
              <a:spcBef>
                <a:spcPts val="0"/>
              </a:spcBef>
              <a:buNone/>
            </a:pPr>
            <a:r>
              <a:rPr lang="en-US" altLang="zh-CN" sz="2200" b="1" dirty="0">
                <a:solidFill>
                  <a:srgbClr val="7F0055"/>
                </a:solidFill>
                <a:latin typeface="Arial" panose="020B0604020202020204" pitchFamily="34" charset="0"/>
                <a:cs typeface="Arial" panose="020B0604020202020204" pitchFamily="34" charset="0"/>
              </a:rPr>
              <a:t>while</a:t>
            </a:r>
            <a:r>
              <a:rPr lang="en-US" altLang="zh-CN" sz="2200" b="1" dirty="0">
                <a:solidFill>
                  <a:srgbClr val="000000"/>
                </a:solidFill>
                <a:latin typeface="Arial" panose="020B0604020202020204" pitchFamily="34" charset="0"/>
                <a:cs typeface="Arial" panose="020B0604020202020204" pitchFamily="34" charset="0"/>
              </a:rPr>
              <a:t>(</a:t>
            </a:r>
            <a:r>
              <a:rPr lang="en-US" altLang="zh-CN" sz="2200" b="1" dirty="0" err="1">
                <a:solidFill>
                  <a:srgbClr val="0000C0"/>
                </a:solidFill>
                <a:latin typeface="Arial" panose="020B0604020202020204" pitchFamily="34" charset="0"/>
                <a:cs typeface="Arial" panose="020B0604020202020204" pitchFamily="34" charset="0"/>
              </a:rPr>
              <a:t>rs</a:t>
            </a:r>
            <a:r>
              <a:rPr lang="en-US" altLang="zh-CN" sz="2200" b="1" dirty="0" err="1">
                <a:solidFill>
                  <a:srgbClr val="000000"/>
                </a:solidFill>
                <a:latin typeface="Arial" panose="020B0604020202020204" pitchFamily="34" charset="0"/>
                <a:cs typeface="Arial" panose="020B0604020202020204" pitchFamily="34" charset="0"/>
              </a:rPr>
              <a:t>.next</a:t>
            </a:r>
            <a:r>
              <a:rPr lang="en-US" altLang="zh-CN" sz="2200" b="1" dirty="0">
                <a:solidFill>
                  <a:srgbClr val="000000"/>
                </a:solidFill>
                <a:latin typeface="Arial" panose="020B0604020202020204" pitchFamily="34" charset="0"/>
                <a:cs typeface="Arial" panose="020B0604020202020204" pitchFamily="34" charset="0"/>
              </a:rPr>
              <a:t>()) {</a:t>
            </a:r>
            <a:endParaRPr lang="en-US" altLang="zh-CN" sz="2200" b="1"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String </a:t>
            </a:r>
            <a:r>
              <a:rPr lang="en-US" altLang="zh-CN" sz="2200" dirty="0">
                <a:solidFill>
                  <a:srgbClr val="6A3E3E"/>
                </a:solidFill>
                <a:latin typeface="Arial" panose="020B0604020202020204" pitchFamily="34" charset="0"/>
                <a:cs typeface="Arial" panose="020B0604020202020204" pitchFamily="34" charset="0"/>
              </a:rPr>
              <a:t>id</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err="1">
                <a:solidFill>
                  <a:srgbClr val="0000C0"/>
                </a:solidFill>
                <a:latin typeface="Arial" panose="020B0604020202020204" pitchFamily="34" charset="0"/>
                <a:cs typeface="Arial" panose="020B0604020202020204" pitchFamily="34" charset="0"/>
              </a:rPr>
              <a:t>rs</a:t>
            </a:r>
            <a:r>
              <a:rPr lang="en-US" altLang="zh-CN" sz="2200" dirty="0" err="1">
                <a:solidFill>
                  <a:srgbClr val="000000"/>
                </a:solidFill>
                <a:latin typeface="Arial" panose="020B0604020202020204" pitchFamily="34" charset="0"/>
                <a:cs typeface="Arial" panose="020B0604020202020204" pitchFamily="34" charset="0"/>
              </a:rPr>
              <a:t>.getString</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a:solidFill>
                  <a:srgbClr val="2A00FF"/>
                </a:solidFill>
                <a:latin typeface="Arial" panose="020B0604020202020204" pitchFamily="34" charset="0"/>
                <a:cs typeface="Arial" panose="020B0604020202020204" pitchFamily="34" charset="0"/>
              </a:rPr>
              <a:t>"id"</a:t>
            </a: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String </a:t>
            </a:r>
            <a:r>
              <a:rPr lang="en-US" altLang="zh-CN" sz="2200" dirty="0">
                <a:solidFill>
                  <a:srgbClr val="6A3E3E"/>
                </a:solidFill>
                <a:latin typeface="Arial" panose="020B0604020202020204" pitchFamily="34" charset="0"/>
                <a:cs typeface="Arial" panose="020B0604020202020204" pitchFamily="34" charset="0"/>
              </a:rPr>
              <a:t>name</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err="1">
                <a:solidFill>
                  <a:srgbClr val="0000C0"/>
                </a:solidFill>
                <a:latin typeface="Arial" panose="020B0604020202020204" pitchFamily="34" charset="0"/>
                <a:cs typeface="Arial" panose="020B0604020202020204" pitchFamily="34" charset="0"/>
              </a:rPr>
              <a:t>rs</a:t>
            </a:r>
            <a:r>
              <a:rPr lang="en-US" altLang="zh-CN" sz="2200" dirty="0" err="1">
                <a:solidFill>
                  <a:srgbClr val="000000"/>
                </a:solidFill>
                <a:latin typeface="Arial" panose="020B0604020202020204" pitchFamily="34" charset="0"/>
                <a:cs typeface="Arial" panose="020B0604020202020204" pitchFamily="34" charset="0"/>
              </a:rPr>
              <a:t>.getString</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a:solidFill>
                  <a:srgbClr val="2A00FF"/>
                </a:solidFill>
                <a:latin typeface="Arial" panose="020B0604020202020204" pitchFamily="34" charset="0"/>
                <a:cs typeface="Arial" panose="020B0604020202020204" pitchFamily="34" charset="0"/>
              </a:rPr>
              <a:t>"name"</a:t>
            </a: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String </a:t>
            </a:r>
            <a:r>
              <a:rPr lang="en-US" altLang="zh-CN" sz="2200" dirty="0">
                <a:solidFill>
                  <a:srgbClr val="6A3E3E"/>
                </a:solidFill>
                <a:latin typeface="Arial" panose="020B0604020202020204" pitchFamily="34" charset="0"/>
                <a:cs typeface="Arial" panose="020B0604020202020204" pitchFamily="34" charset="0"/>
              </a:rPr>
              <a:t>password</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err="1">
                <a:solidFill>
                  <a:srgbClr val="0000C0"/>
                </a:solidFill>
                <a:latin typeface="Arial" panose="020B0604020202020204" pitchFamily="34" charset="0"/>
                <a:cs typeface="Arial" panose="020B0604020202020204" pitchFamily="34" charset="0"/>
              </a:rPr>
              <a:t>rs</a:t>
            </a:r>
            <a:r>
              <a:rPr lang="en-US" altLang="zh-CN" sz="2200" dirty="0" err="1">
                <a:solidFill>
                  <a:srgbClr val="000000"/>
                </a:solidFill>
                <a:latin typeface="Arial" panose="020B0604020202020204" pitchFamily="34" charset="0"/>
                <a:cs typeface="Arial" panose="020B0604020202020204" pitchFamily="34" charset="0"/>
              </a:rPr>
              <a:t>.getString</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a:solidFill>
                  <a:srgbClr val="2A00FF"/>
                </a:solidFill>
                <a:latin typeface="Arial" panose="020B0604020202020204" pitchFamily="34" charset="0"/>
                <a:cs typeface="Arial" panose="020B0604020202020204" pitchFamily="34" charset="0"/>
              </a:rPr>
              <a:t>"password"</a:t>
            </a: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Date </a:t>
            </a:r>
            <a:r>
              <a:rPr lang="en-US" altLang="zh-CN" sz="2200" dirty="0">
                <a:solidFill>
                  <a:srgbClr val="6A3E3E"/>
                </a:solidFill>
                <a:latin typeface="Arial" panose="020B0604020202020204" pitchFamily="34" charset="0"/>
                <a:cs typeface="Arial" panose="020B0604020202020204" pitchFamily="34" charset="0"/>
              </a:rPr>
              <a:t>date</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err="1">
                <a:solidFill>
                  <a:srgbClr val="0000C0"/>
                </a:solidFill>
                <a:latin typeface="Arial" panose="020B0604020202020204" pitchFamily="34" charset="0"/>
                <a:cs typeface="Arial" panose="020B0604020202020204" pitchFamily="34" charset="0"/>
              </a:rPr>
              <a:t>rs</a:t>
            </a:r>
            <a:r>
              <a:rPr lang="en-US" altLang="zh-CN" sz="2200" dirty="0" err="1">
                <a:solidFill>
                  <a:srgbClr val="000000"/>
                </a:solidFill>
                <a:latin typeface="Arial" panose="020B0604020202020204" pitchFamily="34" charset="0"/>
                <a:cs typeface="Arial" panose="020B0604020202020204" pitchFamily="34" charset="0"/>
              </a:rPr>
              <a:t>.getDate</a:t>
            </a:r>
            <a:r>
              <a:rPr lang="en-US" altLang="zh-CN" sz="2200" dirty="0">
                <a:solidFill>
                  <a:srgbClr val="000000"/>
                </a:solidFill>
                <a:latin typeface="Arial" panose="020B0604020202020204" pitchFamily="34" charset="0"/>
                <a:cs typeface="Arial" panose="020B0604020202020204" pitchFamily="34" charset="0"/>
              </a:rPr>
              <a:t>(</a:t>
            </a:r>
            <a:r>
              <a:rPr lang="en-US" altLang="zh-CN" sz="2200" dirty="0">
                <a:solidFill>
                  <a:srgbClr val="2A00FF"/>
                </a:solidFill>
                <a:latin typeface="Arial" panose="020B0604020202020204" pitchFamily="34" charset="0"/>
                <a:cs typeface="Arial" panose="020B0604020202020204" pitchFamily="34" charset="0"/>
              </a:rPr>
              <a:t>"birthday"</a:t>
            </a: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zh-CN" altLang="en-US" sz="2200" dirty="0">
                <a:solidFill>
                  <a:srgbClr val="000000"/>
                </a:solidFill>
                <a:latin typeface="Arial" panose="020B0604020202020204" pitchFamily="34" charset="0"/>
                <a:cs typeface="Arial" panose="020B0604020202020204" pitchFamily="34" charset="0"/>
              </a:rPr>
              <a:t>          </a:t>
            </a:r>
            <a:endParaRPr lang="zh-CN" altLang="en-US" sz="2200"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dirty="0">
                <a:solidFill>
                  <a:srgbClr val="3F7F5F"/>
                </a:solidFill>
                <a:latin typeface="Arial" panose="020B0604020202020204" pitchFamily="34" charset="0"/>
                <a:cs typeface="Arial" panose="020B0604020202020204" pitchFamily="34" charset="0"/>
              </a:rPr>
              <a:t>//</a:t>
            </a:r>
            <a:r>
              <a:rPr lang="zh-CN" altLang="en-US" sz="2200" dirty="0">
                <a:solidFill>
                  <a:srgbClr val="3F7F5F"/>
                </a:solidFill>
                <a:latin typeface="Arial" panose="020B0604020202020204" pitchFamily="34" charset="0"/>
                <a:cs typeface="Arial" panose="020B0604020202020204" pitchFamily="34" charset="0"/>
              </a:rPr>
              <a:t>通过</a:t>
            </a:r>
            <a:r>
              <a:rPr lang="en-US" altLang="zh-CN" sz="2200" dirty="0">
                <a:solidFill>
                  <a:srgbClr val="3F7F5F"/>
                </a:solidFill>
                <a:latin typeface="Arial" panose="020B0604020202020204" pitchFamily="34" charset="0"/>
                <a:cs typeface="Arial" panose="020B0604020202020204" pitchFamily="34" charset="0"/>
              </a:rPr>
              <a:t>updatable</a:t>
            </a:r>
            <a:r>
              <a:rPr lang="zh-CN" altLang="en-US" sz="2200" dirty="0">
                <a:solidFill>
                  <a:srgbClr val="3F7F5F"/>
                </a:solidFill>
                <a:latin typeface="Arial" panose="020B0604020202020204" pitchFamily="34" charset="0"/>
                <a:cs typeface="Arial" panose="020B0604020202020204" pitchFamily="34" charset="0"/>
              </a:rPr>
              <a:t>结果集修改数据库的表</a:t>
            </a:r>
            <a:endParaRPr lang="zh-CN" altLang="en-US" sz="2200" dirty="0">
              <a:solidFill>
                <a:srgbClr val="3F7F5F"/>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b="1" dirty="0" err="1">
                <a:solidFill>
                  <a:srgbClr val="0000C0"/>
                </a:solidFill>
                <a:latin typeface="Arial" panose="020B0604020202020204" pitchFamily="34" charset="0"/>
                <a:cs typeface="Arial" panose="020B0604020202020204" pitchFamily="34" charset="0"/>
              </a:rPr>
              <a:t>rs</a:t>
            </a:r>
            <a:r>
              <a:rPr lang="en-US" altLang="zh-CN" sz="2200" b="1" dirty="0" err="1">
                <a:solidFill>
                  <a:srgbClr val="000000"/>
                </a:solidFill>
                <a:latin typeface="Arial" panose="020B0604020202020204" pitchFamily="34" charset="0"/>
                <a:cs typeface="Arial" panose="020B0604020202020204" pitchFamily="34" charset="0"/>
              </a:rPr>
              <a:t>.updateString</a:t>
            </a:r>
            <a:r>
              <a:rPr lang="en-US" altLang="zh-CN" sz="2200" b="1" dirty="0">
                <a:solidFill>
                  <a:srgbClr val="000000"/>
                </a:solidFill>
                <a:latin typeface="Arial" panose="020B0604020202020204" pitchFamily="34" charset="0"/>
                <a:cs typeface="Arial" panose="020B0604020202020204" pitchFamily="34" charset="0"/>
              </a:rPr>
              <a:t>(</a:t>
            </a:r>
            <a:r>
              <a:rPr lang="en-US" altLang="zh-CN" sz="2200" b="1" dirty="0">
                <a:solidFill>
                  <a:srgbClr val="2A00FF"/>
                </a:solidFill>
                <a:latin typeface="Arial" panose="020B0604020202020204" pitchFamily="34" charset="0"/>
                <a:cs typeface="Arial" panose="020B0604020202020204" pitchFamily="34" charset="0"/>
              </a:rPr>
              <a:t>"password"</a:t>
            </a:r>
            <a:r>
              <a:rPr lang="en-US" altLang="zh-CN" sz="2200" b="1" dirty="0">
                <a:solidFill>
                  <a:srgbClr val="000000"/>
                </a:solidFill>
                <a:latin typeface="Arial" panose="020B0604020202020204" pitchFamily="34" charset="0"/>
                <a:cs typeface="Arial" panose="020B0604020202020204" pitchFamily="34" charset="0"/>
              </a:rPr>
              <a:t>,</a:t>
            </a:r>
            <a:r>
              <a:rPr lang="en-US" altLang="zh-CN" sz="2200" b="1" dirty="0">
                <a:solidFill>
                  <a:srgbClr val="2A00FF"/>
                </a:solidFill>
                <a:latin typeface="Arial" panose="020B0604020202020204" pitchFamily="34" charset="0"/>
                <a:cs typeface="Arial" panose="020B0604020202020204" pitchFamily="34" charset="0"/>
              </a:rPr>
              <a:t>"0123456789"</a:t>
            </a:r>
            <a:r>
              <a:rPr lang="en-US" altLang="zh-CN" sz="2200" b="1" dirty="0">
                <a:solidFill>
                  <a:srgbClr val="000000"/>
                </a:solidFill>
                <a:latin typeface="Arial" panose="020B0604020202020204" pitchFamily="34" charset="0"/>
                <a:cs typeface="Arial" panose="020B0604020202020204" pitchFamily="34" charset="0"/>
              </a:rPr>
              <a:t>);</a:t>
            </a:r>
            <a:endParaRPr lang="en-US" altLang="zh-CN" sz="2200" b="1" dirty="0">
              <a:solidFill>
                <a:srgbClr val="000000"/>
              </a:solidFill>
              <a:latin typeface="Arial" panose="020B0604020202020204" pitchFamily="34" charset="0"/>
              <a:cs typeface="Arial" panose="020B0604020202020204" pitchFamily="34" charset="0"/>
            </a:endParaRPr>
          </a:p>
          <a:p>
            <a:pPr marL="1028700" lvl="3" indent="0">
              <a:lnSpc>
                <a:spcPct val="100000"/>
              </a:lnSpc>
              <a:spcBef>
                <a:spcPts val="0"/>
              </a:spcBef>
              <a:buNone/>
            </a:pPr>
            <a:r>
              <a:rPr lang="en-US" altLang="zh-CN" sz="2200" b="1" dirty="0" err="1">
                <a:solidFill>
                  <a:srgbClr val="0000C0"/>
                </a:solidFill>
                <a:latin typeface="Arial" panose="020B0604020202020204" pitchFamily="34" charset="0"/>
                <a:cs typeface="Arial" panose="020B0604020202020204" pitchFamily="34" charset="0"/>
              </a:rPr>
              <a:t>rs</a:t>
            </a:r>
            <a:r>
              <a:rPr lang="en-US" altLang="zh-CN" sz="2200" b="1" dirty="0" err="1">
                <a:solidFill>
                  <a:srgbClr val="000000"/>
                </a:solidFill>
                <a:latin typeface="Arial" panose="020B0604020202020204" pitchFamily="34" charset="0"/>
                <a:cs typeface="Arial" panose="020B0604020202020204" pitchFamily="34" charset="0"/>
              </a:rPr>
              <a:t>.updateRow</a:t>
            </a:r>
            <a:r>
              <a:rPr lang="en-US" altLang="zh-CN" sz="2200" b="1" dirty="0">
                <a:solidFill>
                  <a:srgbClr val="000000"/>
                </a:solidFill>
                <a:latin typeface="Arial" panose="020B0604020202020204" pitchFamily="34" charset="0"/>
                <a:cs typeface="Arial" panose="020B0604020202020204" pitchFamily="34" charset="0"/>
              </a:rPr>
              <a:t>();	//</a:t>
            </a:r>
            <a:r>
              <a:rPr lang="zh-CN" altLang="en-US" sz="2200" b="1" i="0" dirty="0">
                <a:solidFill>
                  <a:srgbClr val="222226"/>
                </a:solidFill>
                <a:effectLst/>
                <a:latin typeface="-apple-system"/>
              </a:rPr>
              <a:t>更新</a:t>
            </a:r>
            <a:r>
              <a:rPr lang="zh-CN" altLang="en-US" sz="2200" b="1" dirty="0">
                <a:solidFill>
                  <a:srgbClr val="222226"/>
                </a:solidFill>
                <a:latin typeface="-apple-system"/>
              </a:rPr>
              <a:t>数据库的</a:t>
            </a:r>
            <a:r>
              <a:rPr lang="zh-CN" altLang="en-US" sz="2200" b="1" i="0" dirty="0">
                <a:solidFill>
                  <a:srgbClr val="222226"/>
                </a:solidFill>
                <a:effectLst/>
                <a:latin typeface="-apple-system"/>
              </a:rPr>
              <a:t>指定行</a:t>
            </a:r>
            <a:endParaRPr lang="en-US" altLang="zh-CN" sz="2200" b="1" dirty="0">
              <a:solidFill>
                <a:srgbClr val="000000"/>
              </a:solidFill>
              <a:latin typeface="Arial" panose="020B0604020202020204" pitchFamily="34" charset="0"/>
              <a:cs typeface="Arial" panose="020B0604020202020204" pitchFamily="34" charset="0"/>
            </a:endParaRPr>
          </a:p>
          <a:p>
            <a:pPr marL="342900" lvl="1"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	}</a:t>
            </a:r>
            <a:endParaRPr lang="en-US" altLang="zh-CN" sz="2200" dirty="0">
              <a:solidFill>
                <a:srgbClr val="000000"/>
              </a:solidFill>
              <a:latin typeface="Arial" panose="020B0604020202020204" pitchFamily="34" charset="0"/>
              <a:cs typeface="Arial" panose="020B0604020202020204" pitchFamily="34" charset="0"/>
            </a:endParaRPr>
          </a:p>
          <a:p>
            <a:pPr marL="342900" lvl="1"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 </a:t>
            </a:r>
            <a:r>
              <a:rPr lang="en-US" altLang="zh-CN" sz="2200" b="1" dirty="0">
                <a:solidFill>
                  <a:srgbClr val="7F0055"/>
                </a:solidFill>
                <a:latin typeface="Arial" panose="020B0604020202020204" pitchFamily="34" charset="0"/>
                <a:cs typeface="Arial" panose="020B0604020202020204" pitchFamily="34" charset="0"/>
              </a:rPr>
              <a:t>catch</a:t>
            </a:r>
            <a:r>
              <a:rPr lang="en-US" altLang="zh-CN" sz="2200" b="1" dirty="0">
                <a:solidFill>
                  <a:srgbClr val="000000"/>
                </a:solidFill>
                <a:latin typeface="Arial" panose="020B0604020202020204" pitchFamily="34" charset="0"/>
                <a:cs typeface="Arial" panose="020B0604020202020204" pitchFamily="34" charset="0"/>
              </a:rPr>
              <a:t> (</a:t>
            </a:r>
            <a:r>
              <a:rPr lang="en-US" altLang="zh-CN" sz="2200" b="1" dirty="0" err="1">
                <a:solidFill>
                  <a:srgbClr val="000000"/>
                </a:solidFill>
                <a:latin typeface="Arial" panose="020B0604020202020204" pitchFamily="34" charset="0"/>
                <a:cs typeface="Arial" panose="020B0604020202020204" pitchFamily="34" charset="0"/>
              </a:rPr>
              <a:t>SQLException</a:t>
            </a:r>
            <a:r>
              <a:rPr lang="en-US" altLang="zh-CN" sz="2200" b="1" dirty="0">
                <a:solidFill>
                  <a:srgbClr val="000000"/>
                </a:solidFill>
                <a:latin typeface="Arial" panose="020B0604020202020204" pitchFamily="34" charset="0"/>
                <a:cs typeface="Arial" panose="020B0604020202020204" pitchFamily="34" charset="0"/>
              </a:rPr>
              <a:t> </a:t>
            </a:r>
            <a:r>
              <a:rPr lang="en-US" altLang="zh-CN" sz="2200" b="1" dirty="0">
                <a:solidFill>
                  <a:srgbClr val="6A3E3E"/>
                </a:solidFill>
                <a:latin typeface="Arial" panose="020B0604020202020204" pitchFamily="34" charset="0"/>
                <a:cs typeface="Arial" panose="020B0604020202020204" pitchFamily="34" charset="0"/>
              </a:rPr>
              <a:t>e</a:t>
            </a:r>
            <a:r>
              <a:rPr lang="en-US" altLang="zh-CN" sz="2200" b="1" dirty="0">
                <a:solidFill>
                  <a:srgbClr val="000000"/>
                </a:solidFill>
                <a:latin typeface="Arial" panose="020B0604020202020204" pitchFamily="34" charset="0"/>
                <a:cs typeface="Arial" panose="020B0604020202020204" pitchFamily="34" charset="0"/>
              </a:rPr>
              <a:t>) {</a:t>
            </a:r>
            <a:endParaRPr lang="en-US" altLang="zh-CN" sz="2200" b="1" dirty="0">
              <a:solidFill>
                <a:srgbClr val="000000"/>
              </a:solidFill>
              <a:latin typeface="Arial" panose="020B0604020202020204" pitchFamily="34" charset="0"/>
              <a:cs typeface="Arial" panose="020B0604020202020204" pitchFamily="34" charset="0"/>
            </a:endParaRPr>
          </a:p>
          <a:p>
            <a:pPr marL="685800" lvl="2" indent="0">
              <a:lnSpc>
                <a:spcPct val="100000"/>
              </a:lnSpc>
              <a:spcBef>
                <a:spcPts val="0"/>
              </a:spcBef>
              <a:buNone/>
            </a:pPr>
            <a:r>
              <a:rPr lang="en-US" altLang="zh-CN" sz="2200" dirty="0" err="1">
                <a:solidFill>
                  <a:srgbClr val="6A3E3E"/>
                </a:solidFill>
                <a:latin typeface="Arial" panose="020B0604020202020204" pitchFamily="34" charset="0"/>
                <a:cs typeface="Arial" panose="020B0604020202020204" pitchFamily="34" charset="0"/>
              </a:rPr>
              <a:t>e</a:t>
            </a:r>
            <a:r>
              <a:rPr lang="en-US" altLang="zh-CN" sz="2200" dirty="0" err="1">
                <a:solidFill>
                  <a:srgbClr val="000000"/>
                </a:solidFill>
                <a:latin typeface="Arial" panose="020B0604020202020204" pitchFamily="34" charset="0"/>
                <a:cs typeface="Arial" panose="020B0604020202020204" pitchFamily="34" charset="0"/>
              </a:rPr>
              <a:t>.printStackTrace</a:t>
            </a: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342900" lvl="1" indent="0">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a:t>
            </a:r>
            <a:endParaRPr lang="en-US" altLang="zh-CN" sz="2200" dirty="0">
              <a:solidFill>
                <a:srgbClr val="000000"/>
              </a:solidFill>
              <a:latin typeface="Arial" panose="020B0604020202020204" pitchFamily="34" charset="0"/>
              <a:cs typeface="Arial" panose="020B0604020202020204" pitchFamily="34" charset="0"/>
            </a:endParaRPr>
          </a:p>
          <a:p>
            <a:pPr marL="0" indent="0" algn="l">
              <a:lnSpc>
                <a:spcPct val="100000"/>
              </a:lnSpc>
              <a:spcBef>
                <a:spcPts val="0"/>
              </a:spcBef>
              <a:buNone/>
            </a:pPr>
            <a:r>
              <a:rPr lang="en-US" altLang="zh-CN" sz="2200" dirty="0">
                <a:solidFill>
                  <a:srgbClr val="000000"/>
                </a:solidFill>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Effect transition="in" filter="fade">
                                      <p:cBhvr>
                                        <p:cTn id="15" dur="500"/>
                                        <p:tgtEl>
                                          <p:spTgt spid="3">
                                            <p:txEl>
                                              <p:pRg st="13" end="1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2650" y="620688"/>
            <a:ext cx="7886700" cy="5484267"/>
          </a:xfrm>
        </p:spPr>
        <p:txBody>
          <a:bodyPr/>
          <a:lstStyle/>
          <a:p>
            <a:pPr marL="342900" lvl="1" indent="-342900">
              <a:buClr>
                <a:schemeClr val="tx2"/>
              </a:buClr>
              <a:buFont typeface="Wingdings" panose="05000000000000000000" pitchFamily="2" charset="2"/>
              <a:buChar char="l"/>
            </a:pPr>
            <a:r>
              <a:rPr lang="en-US" altLang="zh-CN" sz="2400" dirty="0" err="1">
                <a:latin typeface="Arial" panose="020B0604020202020204" pitchFamily="34" charset="0"/>
                <a:ea typeface="宋体" panose="02010600030101010101" pitchFamily="2" charset="-122"/>
                <a:cs typeface="Arial" panose="020B0604020202020204" pitchFamily="34" charset="0"/>
              </a:rPr>
              <a:t>ResultSet.</a:t>
            </a:r>
            <a:r>
              <a:rPr lang="en-US" altLang="zh-CN" sz="2400" dirty="0" err="1">
                <a:solidFill>
                  <a:srgbClr val="0000CC"/>
                </a:solidFill>
                <a:latin typeface="Arial" panose="020B0604020202020204" pitchFamily="34" charset="0"/>
                <a:ea typeface="宋体" panose="02010600030101010101" pitchFamily="2" charset="-122"/>
                <a:cs typeface="Arial" panose="020B0604020202020204" pitchFamily="34" charset="0"/>
              </a:rPr>
              <a:t>CONCUR_</a:t>
            </a:r>
            <a:r>
              <a:rPr lang="en-US" altLang="zh-CN" sz="2400" err="1">
                <a:solidFill>
                  <a:srgbClr val="0000CC"/>
                </a:solidFill>
                <a:latin typeface="Arial" panose="020B0604020202020204" pitchFamily="34" charset="0"/>
                <a:ea typeface="宋体" panose="02010600030101010101" pitchFamily="2" charset="-122"/>
                <a:cs typeface="Arial" panose="020B0604020202020204" pitchFamily="34" charset="0"/>
              </a:rPr>
              <a:t>UPDATABLE</a:t>
            </a:r>
            <a:r>
              <a:rPr lang="en-US" altLang="zh-CN" sz="2400">
                <a:solidFill>
                  <a:srgbClr val="0000CC"/>
                </a:solidFill>
                <a:latin typeface="Arial" panose="020B0604020202020204" pitchFamily="34" charset="0"/>
                <a:ea typeface="宋体" panose="02010600030101010101" pitchFamily="2" charset="-122"/>
                <a:cs typeface="Arial" panose="020B0604020202020204" pitchFamily="34" charset="0"/>
              </a:rPr>
              <a:t> </a:t>
            </a:r>
            <a:r>
              <a:rPr lang="zh-CN" altLang="en-US">
                <a:solidFill>
                  <a:srgbClr val="0000CC"/>
                </a:solidFill>
                <a:latin typeface="Arial" panose="020B0604020202020204" pitchFamily="34" charset="0"/>
                <a:cs typeface="Arial" panose="020B0604020202020204" pitchFamily="34" charset="0"/>
              </a:rPr>
              <a:t>：</a:t>
            </a:r>
            <a:endParaRPr lang="en-US" altLang="zh-CN">
              <a:solidFill>
                <a:srgbClr val="0000CC"/>
              </a:solidFill>
              <a:latin typeface="Arial" panose="020B0604020202020204" pitchFamily="34" charset="0"/>
              <a:cs typeface="Arial" panose="020B0604020202020204" pitchFamily="34" charset="0"/>
            </a:endParaRPr>
          </a:p>
          <a:p>
            <a:pPr marL="685800" lvl="2" indent="-342900">
              <a:buClr>
                <a:schemeClr val="tx2"/>
              </a:buClr>
              <a:buFont typeface="Wingdings" panose="05000000000000000000" pitchFamily="2" charset="2"/>
              <a:buChar char="l"/>
            </a:pPr>
            <a:r>
              <a:rPr lang="zh-CN" altLang="en-US">
                <a:latin typeface="Arial" panose="020B0604020202020204" pitchFamily="34" charset="0"/>
                <a:ea typeface="宋体" panose="02010600030101010101" pitchFamily="2" charset="-122"/>
                <a:cs typeface="Arial" panose="020B0604020202020204" pitchFamily="34" charset="0"/>
              </a:rPr>
              <a:t>使用</a:t>
            </a: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进行数据的修改，则有以下条件</a:t>
            </a:r>
            <a:r>
              <a:rPr lang="zh-CN" altLang="en-US">
                <a:latin typeface="Arial" panose="020B0604020202020204" pitchFamily="34" charset="0"/>
                <a:ea typeface="宋体" panose="02010600030101010101" pitchFamily="2" charset="-122"/>
                <a:cs typeface="Arial" panose="020B0604020202020204" pitchFamily="34" charset="0"/>
              </a:rPr>
              <a:t>限制：</a:t>
            </a:r>
            <a:endParaRPr lang="zh-CN" altLang="en-US" dirty="0">
              <a:solidFill>
                <a:srgbClr val="C00000"/>
              </a:solidFill>
              <a:latin typeface="Arial" panose="020B0604020202020204" pitchFamily="34" charset="0"/>
              <a:ea typeface="宋体" panose="02010600030101010101" pitchFamily="2" charset="-122"/>
              <a:cs typeface="Arial" panose="020B0604020202020204" pitchFamily="34" charset="0"/>
            </a:endParaRPr>
          </a:p>
          <a:p>
            <a:pPr lvl="1">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Arial" panose="020B0604020202020204" pitchFamily="34" charset="0"/>
              </a:rPr>
              <a:t>必须选择单一表格</a:t>
            </a:r>
            <a:endParaRPr lang="zh-CN" altLang="en-US" dirty="0">
              <a:latin typeface="Arial" panose="020B0604020202020204" pitchFamily="34" charset="0"/>
              <a:ea typeface="宋体" panose="02010600030101010101" pitchFamily="2" charset="-122"/>
              <a:cs typeface="Arial" panose="020B0604020202020204" pitchFamily="34" charset="0"/>
            </a:endParaRPr>
          </a:p>
          <a:p>
            <a:pPr lvl="1">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Arial" panose="020B0604020202020204" pitchFamily="34" charset="0"/>
              </a:rPr>
              <a:t>必须选择</a:t>
            </a:r>
            <a:r>
              <a:rPr lang="zh-CN" altLang="en-US" dirty="0">
                <a:latin typeface="华文行楷" panose="02010800040101010101" pitchFamily="2" charset="-122"/>
                <a:ea typeface="华文行楷" panose="02010800040101010101" pitchFamily="2" charset="-122"/>
                <a:cs typeface="Arial" panose="020B0604020202020204" pitchFamily="34" charset="0"/>
              </a:rPr>
              <a:t>主键</a:t>
            </a:r>
            <a:endParaRPr lang="zh-CN" altLang="en-US" dirty="0">
              <a:latin typeface="华文行楷" panose="02010800040101010101" pitchFamily="2" charset="-122"/>
              <a:ea typeface="华文行楷" panose="02010800040101010101" pitchFamily="2" charset="-122"/>
              <a:cs typeface="Arial" panose="020B0604020202020204" pitchFamily="34" charset="0"/>
            </a:endParaRPr>
          </a:p>
          <a:p>
            <a:pPr lvl="1">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Arial" panose="020B0604020202020204" pitchFamily="34" charset="0"/>
              </a:rPr>
              <a:t>必须选择所有</a:t>
            </a:r>
            <a:r>
              <a:rPr lang="en-US" altLang="zh-CN" dirty="0">
                <a:latin typeface="Arial" panose="020B0604020202020204" pitchFamily="34" charset="0"/>
                <a:ea typeface="宋体" panose="02010600030101010101" pitchFamily="2" charset="-122"/>
                <a:cs typeface="Arial" panose="020B0604020202020204" pitchFamily="34" charset="0"/>
              </a:rPr>
              <a:t>NOT NULL</a:t>
            </a:r>
            <a:r>
              <a:rPr lang="zh-CN" altLang="en-US" dirty="0">
                <a:latin typeface="Arial" panose="020B0604020202020204" pitchFamily="34" charset="0"/>
                <a:ea typeface="宋体" panose="02010600030101010101" pitchFamily="2" charset="-122"/>
                <a:cs typeface="Arial" panose="020B0604020202020204" pitchFamily="34" charset="0"/>
              </a:rPr>
              <a:t>的值</a:t>
            </a:r>
            <a:endParaRPr lang="zh-CN" altLang="en-US" dirty="0">
              <a:latin typeface="Arial" panose="020B0604020202020204" pitchFamily="34" charset="0"/>
              <a:ea typeface="宋体" panose="02010600030101010101" pitchFamily="2" charset="-122"/>
              <a:cs typeface="Arial" panose="020B0604020202020204" pitchFamily="34" charset="0"/>
            </a:endParaRPr>
          </a:p>
          <a:p>
            <a:pPr lvl="1">
              <a:buFont typeface="Wingdings" panose="05000000000000000000" pitchFamily="2" charset="2"/>
              <a:buChar char="Ø"/>
            </a:pPr>
            <a:r>
              <a:rPr lang="zh-CN" altLang="en-US" dirty="0">
                <a:latin typeface="Arial" panose="020B0604020202020204" pitchFamily="34" charset="0"/>
                <a:ea typeface="宋体" panose="02010600030101010101" pitchFamily="2" charset="-122"/>
                <a:cs typeface="Arial" panose="020B0604020202020204" pitchFamily="34" charset="0"/>
              </a:rPr>
              <a:t>在</a:t>
            </a:r>
            <a:r>
              <a:rPr lang="en-US" altLang="zh-CN" dirty="0">
                <a:latin typeface="Arial" panose="020B0604020202020204" pitchFamily="34" charset="0"/>
                <a:ea typeface="宋体" panose="02010600030101010101" pitchFamily="2" charset="-122"/>
                <a:cs typeface="Arial" panose="020B0604020202020204" pitchFamily="34" charset="0"/>
              </a:rPr>
              <a:t>SQL</a:t>
            </a:r>
            <a:r>
              <a:rPr lang="zh-CN" altLang="en-US" dirty="0">
                <a:latin typeface="Arial" panose="020B0604020202020204" pitchFamily="34" charset="0"/>
                <a:ea typeface="宋体" panose="02010600030101010101" pitchFamily="2" charset="-122"/>
                <a:cs typeface="Arial" panose="020B0604020202020204" pitchFamily="34" charset="0"/>
              </a:rPr>
              <a:t>语句中不能</a:t>
            </a:r>
            <a:r>
              <a:rPr lang="zh-CN" altLang="en-US">
                <a:latin typeface="Arial" panose="020B0604020202020204" pitchFamily="34" charset="0"/>
                <a:ea typeface="宋体" panose="02010600030101010101" pitchFamily="2" charset="-122"/>
                <a:cs typeface="Arial" panose="020B0604020202020204" pitchFamily="34" charset="0"/>
              </a:rPr>
              <a:t>使用函数</a:t>
            </a:r>
            <a:endParaRPr lang="en-US" altLang="zh-CN">
              <a:latin typeface="Arial" panose="020B0604020202020204" pitchFamily="34" charset="0"/>
              <a:ea typeface="宋体" panose="02010600030101010101" pitchFamily="2" charset="-122"/>
              <a:cs typeface="Arial" panose="020B0604020202020204" pitchFamily="34" charset="0"/>
            </a:endParaRPr>
          </a:p>
          <a:p>
            <a:pPr lvl="1"/>
            <a:endParaRPr lang="en-US" altLang="zh-CN">
              <a:latin typeface="Arial" panose="020B0604020202020204" pitchFamily="34" charset="0"/>
              <a:ea typeface="宋体" panose="02010600030101010101" pitchFamily="2" charset="-122"/>
              <a:cs typeface="Arial" panose="020B0604020202020204" pitchFamily="34" charset="0"/>
            </a:endParaRPr>
          </a:p>
          <a:p>
            <a:r>
              <a:rPr lang="en-US" altLang="zh-CN" sz="2400">
                <a:solidFill>
                  <a:srgbClr val="0000CC"/>
                </a:solidFill>
                <a:latin typeface="Arial" panose="020B0604020202020204" pitchFamily="34" charset="0"/>
                <a:ea typeface="宋体" panose="02010600030101010101" pitchFamily="2" charset="-122"/>
                <a:cs typeface="Arial" panose="020B0604020202020204" pitchFamily="34" charset="0"/>
              </a:rPr>
              <a:t>INSENSITIVE </a:t>
            </a:r>
            <a:r>
              <a:rPr lang="en-US" altLang="zh-CN" sz="2400">
                <a:latin typeface="Arial" panose="020B0604020202020204" pitchFamily="34" charset="0"/>
                <a:ea typeface="宋体" panose="02010600030101010101" pitchFamily="2" charset="-122"/>
                <a:cs typeface="Arial" panose="020B0604020202020204" pitchFamily="34" charset="0"/>
              </a:rPr>
              <a:t>VS. </a:t>
            </a:r>
            <a:r>
              <a:rPr lang="en-US" altLang="zh-CN" sz="2400">
                <a:solidFill>
                  <a:srgbClr val="0000CC"/>
                </a:solidFill>
                <a:latin typeface="Arial" panose="020B0604020202020204" pitchFamily="34" charset="0"/>
                <a:ea typeface="宋体" panose="02010600030101010101" pitchFamily="2" charset="-122"/>
                <a:cs typeface="Arial" panose="020B0604020202020204" pitchFamily="34" charset="0"/>
              </a:rPr>
              <a:t>SENSITIVE</a:t>
            </a:r>
            <a:r>
              <a:rPr lang="en-US" altLang="zh-CN" sz="2400">
                <a:solidFill>
                  <a:srgbClr val="C00000"/>
                </a:solidFill>
                <a:latin typeface="Arial" panose="020B0604020202020204" pitchFamily="34" charset="0"/>
                <a:ea typeface="宋体" panose="02010600030101010101" pitchFamily="2" charset="-122"/>
                <a:cs typeface="Arial" panose="020B0604020202020204" pitchFamily="34" charset="0"/>
              </a:rPr>
              <a:t> </a:t>
            </a:r>
            <a:endParaRPr lang="en-US" altLang="zh-CN" sz="2400">
              <a:latin typeface="Arial" panose="020B0604020202020204" pitchFamily="34" charset="0"/>
              <a:ea typeface="宋体" panose="02010600030101010101" pitchFamily="2" charset="-122"/>
              <a:cs typeface="Arial" panose="020B0604020202020204" pitchFamily="34" charset="0"/>
            </a:endParaRPr>
          </a:p>
          <a:p>
            <a:pPr lvl="1">
              <a:buFont typeface="Wingdings" panose="05000000000000000000" pitchFamily="2" charset="2"/>
              <a:buChar char="Ø"/>
            </a:pPr>
            <a:r>
              <a:rPr lang="zh-CN" altLang="en-US" sz="2100">
                <a:latin typeface="Arial" panose="020B0604020202020204" pitchFamily="34" charset="0"/>
                <a:ea typeface="宋体" panose="02010600030101010101" pitchFamily="2" charset="-122"/>
                <a:cs typeface="Arial" panose="020B0604020202020204" pitchFamily="34" charset="0"/>
              </a:rPr>
              <a:t> 得到</a:t>
            </a:r>
            <a:r>
              <a:rPr lang="en-US" altLang="zh-CN" sz="2100">
                <a:latin typeface="Arial" panose="020B0604020202020204" pitchFamily="34" charset="0"/>
                <a:ea typeface="宋体" panose="02010600030101010101" pitchFamily="2" charset="-122"/>
                <a:cs typeface="Arial" panose="020B0604020202020204" pitchFamily="34" charset="0"/>
              </a:rPr>
              <a:t>resultset</a:t>
            </a:r>
            <a:r>
              <a:rPr lang="zh-CN" altLang="en-US" sz="2100">
                <a:latin typeface="Arial" panose="020B0604020202020204" pitchFamily="34" charset="0"/>
                <a:ea typeface="宋体" panose="02010600030101010101" pitchFamily="2" charset="-122"/>
                <a:cs typeface="Arial" panose="020B0604020202020204" pitchFamily="34" charset="0"/>
              </a:rPr>
              <a:t>后，当它调用</a:t>
            </a:r>
            <a:r>
              <a:rPr lang="en-US" altLang="zh-CN" sz="2100">
                <a:latin typeface="Arial" panose="020B0604020202020204" pitchFamily="34" charset="0"/>
                <a:ea typeface="宋体" panose="02010600030101010101" pitchFamily="2" charset="-122"/>
                <a:cs typeface="Arial" panose="020B0604020202020204" pitchFamily="34" charset="0"/>
              </a:rPr>
              <a:t>next</a:t>
            </a:r>
            <a:r>
              <a:rPr lang="zh-CN" altLang="en-US" sz="2100">
                <a:latin typeface="Arial" panose="020B0604020202020204" pitchFamily="34" charset="0"/>
                <a:ea typeface="宋体" panose="02010600030101010101" pitchFamily="2" charset="-122"/>
                <a:cs typeface="Arial" panose="020B0604020202020204" pitchFamily="34" charset="0"/>
              </a:rPr>
              <a:t>方法来将游标指到下一行之前，如果数据库里对应的下一行的数据发生了变化，当调用了</a:t>
            </a:r>
            <a:r>
              <a:rPr lang="en-US" altLang="zh-CN" sz="2100">
                <a:latin typeface="Arial" panose="020B0604020202020204" pitchFamily="34" charset="0"/>
                <a:ea typeface="宋体" panose="02010600030101010101" pitchFamily="2" charset="-122"/>
                <a:cs typeface="Arial" panose="020B0604020202020204" pitchFamily="34" charset="0"/>
              </a:rPr>
              <a:t>next</a:t>
            </a:r>
            <a:r>
              <a:rPr lang="zh-CN" altLang="en-US" sz="2100">
                <a:latin typeface="Arial" panose="020B0604020202020204" pitchFamily="34" charset="0"/>
                <a:ea typeface="宋体" panose="02010600030101010101" pitchFamily="2" charset="-122"/>
                <a:cs typeface="Arial" panose="020B0604020202020204" pitchFamily="34" charset="0"/>
              </a:rPr>
              <a:t>方法后，使用</a:t>
            </a:r>
            <a:r>
              <a:rPr lang="en-US" altLang="zh-CN" sz="2100">
                <a:latin typeface="Arial" panose="020B0604020202020204" pitchFamily="34" charset="0"/>
                <a:ea typeface="宋体" panose="02010600030101010101" pitchFamily="2" charset="-122"/>
                <a:cs typeface="Arial" panose="020B0604020202020204" pitchFamily="34" charset="0"/>
              </a:rPr>
              <a:t>getXXX</a:t>
            </a:r>
            <a:r>
              <a:rPr lang="zh-CN" altLang="en-US" sz="2100">
                <a:latin typeface="Arial" panose="020B0604020202020204" pitchFamily="34" charset="0"/>
                <a:ea typeface="宋体" panose="02010600030101010101" pitchFamily="2" charset="-122"/>
                <a:cs typeface="Arial" panose="020B0604020202020204" pitchFamily="34" charset="0"/>
              </a:rPr>
              <a:t>取数据的时候，</a:t>
            </a:r>
            <a:endParaRPr lang="en-US" altLang="zh-CN" sz="2100">
              <a:latin typeface="Arial" panose="020B0604020202020204" pitchFamily="34" charset="0"/>
              <a:ea typeface="宋体" panose="02010600030101010101" pitchFamily="2" charset="-122"/>
              <a:cs typeface="Arial" panose="020B0604020202020204" pitchFamily="34" charset="0"/>
            </a:endParaRPr>
          </a:p>
          <a:p>
            <a:pPr lvl="2">
              <a:buFont typeface="Wingdings" panose="05000000000000000000" pitchFamily="2" charset="2"/>
              <a:buChar char="Ø"/>
            </a:pPr>
            <a:r>
              <a:rPr lang="zh-CN" altLang="en-US" sz="1700">
                <a:latin typeface="Arial" panose="020B0604020202020204" pitchFamily="34" charset="0"/>
                <a:ea typeface="宋体" panose="02010600030101010101" pitchFamily="2" charset="-122"/>
                <a:cs typeface="Arial" panose="020B0604020202020204" pitchFamily="34" charset="0"/>
              </a:rPr>
              <a:t>如果设置的是</a:t>
            </a:r>
            <a:r>
              <a:rPr lang="en-US" altLang="zh-CN" sz="1700">
                <a:latin typeface="Arial" panose="020B0604020202020204" pitchFamily="34" charset="0"/>
                <a:ea typeface="宋体" panose="02010600030101010101" pitchFamily="2" charset="-122"/>
                <a:cs typeface="Arial" panose="020B0604020202020204" pitchFamily="34" charset="0"/>
              </a:rPr>
              <a:t>SENSITIVE</a:t>
            </a:r>
            <a:r>
              <a:rPr lang="zh-CN" altLang="en-US" sz="1700">
                <a:latin typeface="Arial" panose="020B0604020202020204" pitchFamily="34" charset="0"/>
                <a:ea typeface="宋体" panose="02010600030101010101" pitchFamily="2" charset="-122"/>
                <a:cs typeface="Arial" panose="020B0604020202020204" pitchFamily="34" charset="0"/>
              </a:rPr>
              <a:t>，就会看到改变后的数据，即：数据库更新，同时更新结果集。</a:t>
            </a:r>
            <a:endParaRPr lang="en-US" altLang="zh-CN" sz="1700">
              <a:latin typeface="Arial" panose="020B0604020202020204" pitchFamily="34" charset="0"/>
              <a:ea typeface="宋体" panose="02010600030101010101" pitchFamily="2" charset="-122"/>
              <a:cs typeface="Arial" panose="020B0604020202020204" pitchFamily="34" charset="0"/>
            </a:endParaRPr>
          </a:p>
          <a:p>
            <a:pPr lvl="2">
              <a:buFont typeface="Wingdings" panose="05000000000000000000" pitchFamily="2" charset="2"/>
              <a:buChar char="Ø"/>
            </a:pPr>
            <a:r>
              <a:rPr lang="zh-CN" altLang="en-US" sz="1700">
                <a:latin typeface="Arial" panose="020B0604020202020204" pitchFamily="34" charset="0"/>
                <a:ea typeface="宋体" panose="02010600030101010101" pitchFamily="2" charset="-122"/>
                <a:cs typeface="Arial" panose="020B0604020202020204" pitchFamily="34" charset="0"/>
              </a:rPr>
              <a:t>如果设置的是</a:t>
            </a:r>
            <a:r>
              <a:rPr lang="en-US" altLang="zh-CN" sz="1700">
                <a:latin typeface="Arial" panose="020B0604020202020204" pitchFamily="34" charset="0"/>
                <a:ea typeface="宋体" panose="02010600030101010101" pitchFamily="2" charset="-122"/>
                <a:cs typeface="Arial" panose="020B0604020202020204" pitchFamily="34" charset="0"/>
              </a:rPr>
              <a:t>INSENSITIVE</a:t>
            </a:r>
            <a:r>
              <a:rPr lang="zh-CN" altLang="en-US" sz="1700">
                <a:latin typeface="Arial" panose="020B0604020202020204" pitchFamily="34" charset="0"/>
                <a:ea typeface="宋体" panose="02010600030101010101" pitchFamily="2" charset="-122"/>
                <a:cs typeface="Arial" panose="020B0604020202020204" pitchFamily="34" charset="0"/>
              </a:rPr>
              <a:t>就看不到更新后的结果。</a:t>
            </a:r>
            <a:endParaRPr lang="zh-CN" altLang="en-US" sz="1700" dirty="0">
              <a:latin typeface="Arial" panose="020B0604020202020204" pitchFamily="34" charset="0"/>
              <a:ea typeface="宋体" panose="02010600030101010101" pitchFamily="2" charset="-122"/>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文本框 1"/>
          <p:cNvSpPr txBox="1"/>
          <p:nvPr/>
        </p:nvSpPr>
        <p:spPr>
          <a:xfrm>
            <a:off x="5087888" y="5715107"/>
            <a:ext cx="1478280" cy="368300"/>
          </a:xfrm>
          <a:prstGeom prst="rect">
            <a:avLst/>
          </a:prstGeom>
          <a:noFill/>
        </p:spPr>
        <p:txBody>
          <a:bodyPr wrap="none" rtlCol="0">
            <a:spAutoFit/>
          </a:bodyPr>
          <a:lstStyle/>
          <a:p>
            <a:r>
              <a:rPr lang="en-US" altLang="zh-CN">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a:t>
            </a:r>
            <a:r>
              <a:rPr lang="zh-CN" altLang="en-US">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不讲，备查</a:t>
            </a:r>
            <a:r>
              <a:rPr lang="en-US" altLang="zh-CN">
                <a:solidFill>
                  <a:schemeClr val="bg1">
                    <a:lumMod val="65000"/>
                  </a:schemeClr>
                </a:solidFill>
                <a:latin typeface="Arial" panose="020B0604020202020204" pitchFamily="34" charset="0"/>
                <a:ea typeface="宋体" panose="02010600030101010101" pitchFamily="2" charset="-122"/>
                <a:cs typeface="Arial" panose="020B0604020202020204" pitchFamily="34" charset="0"/>
              </a:rPr>
              <a:t>)</a:t>
            </a:r>
            <a:endParaRPr lang="zh-CN" altLang="en-US">
              <a:solidFill>
                <a:schemeClr val="bg1">
                  <a:lumMod val="65000"/>
                </a:schemeClr>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宋体" panose="02010600030101010101" pitchFamily="2" charset="-122"/>
              </a:rPr>
              <a:t>14.6.2 </a:t>
            </a:r>
            <a:r>
              <a:rPr lang="zh-CN" altLang="en-US">
                <a:latin typeface="宋体" panose="02010600030101010101" pitchFamily="2" charset="-122"/>
              </a:rPr>
              <a:t>控制游标 </a:t>
            </a:r>
            <a:endParaRPr lang="zh-CN" altLang="en-US" dirty="0">
              <a:latin typeface="宋体" panose="02010600030101010101" pitchFamily="2" charset="-122"/>
            </a:endParaRPr>
          </a:p>
        </p:txBody>
      </p:sp>
      <p:sp>
        <p:nvSpPr>
          <p:cNvPr id="3" name="内容占位符 2"/>
          <p:cNvSpPr>
            <a:spLocks noGrp="1"/>
          </p:cNvSpPr>
          <p:nvPr>
            <p:ph idx="1"/>
          </p:nvPr>
        </p:nvSpPr>
        <p:spPr/>
        <p:txBody>
          <a:bodyPr/>
          <a:lstStyle/>
          <a:p>
            <a:pPr>
              <a:lnSpc>
                <a:spcPct val="90000"/>
              </a:lnSpc>
              <a:buClr>
                <a:schemeClr val="bg2"/>
              </a:buClr>
              <a:buSzPct val="75000"/>
            </a:pPr>
            <a:r>
              <a:rPr lang="zh-CN" altLang="en-US" dirty="0">
                <a:latin typeface="华文行楷" panose="02010800040101010101" pitchFamily="2" charset="-122"/>
                <a:ea typeface="华文行楷" panose="02010800040101010101" pitchFamily="2" charset="-122"/>
              </a:rPr>
              <a:t>滚动查询</a:t>
            </a:r>
            <a:r>
              <a:rPr lang="zh-CN" altLang="en-US" dirty="0"/>
              <a:t>经常用到</a:t>
            </a:r>
            <a:r>
              <a:rPr lang="en-US" altLang="zh-CN" b="1" dirty="0" err="1">
                <a:solidFill>
                  <a:srgbClr val="006600"/>
                </a:solidFill>
              </a:rPr>
              <a:t>ResultSet</a:t>
            </a:r>
            <a:r>
              <a:rPr lang="zh-CN" altLang="en-US" dirty="0"/>
              <a:t>的下述方法：</a:t>
            </a:r>
            <a:endParaRPr lang="zh-CN" altLang="en-US" dirty="0"/>
          </a:p>
          <a:p>
            <a:pPr lvl="1">
              <a:lnSpc>
                <a:spcPct val="90000"/>
              </a:lnSpc>
              <a:buClr>
                <a:schemeClr val="bg2"/>
              </a:buClr>
              <a:buSzPct val="75000"/>
            </a:pPr>
            <a:r>
              <a:rPr lang="en-US" altLang="zh-CN" b="1" dirty="0">
                <a:solidFill>
                  <a:srgbClr val="0000FF"/>
                </a:solidFill>
              </a:rPr>
              <a:t>public </a:t>
            </a:r>
            <a:r>
              <a:rPr lang="en-US" altLang="zh-CN" b="1" dirty="0" err="1">
                <a:solidFill>
                  <a:srgbClr val="0000FF"/>
                </a:solidFill>
              </a:rPr>
              <a:t>boolean</a:t>
            </a:r>
            <a:r>
              <a:rPr lang="en-US" altLang="zh-CN" b="1" dirty="0">
                <a:solidFill>
                  <a:srgbClr val="0000FF"/>
                </a:solidFill>
              </a:rPr>
              <a:t> previous()：</a:t>
            </a:r>
            <a:endParaRPr lang="en-US" altLang="zh-CN" b="1" dirty="0">
              <a:solidFill>
                <a:srgbClr val="0000FF"/>
              </a:solidFill>
            </a:endParaRPr>
          </a:p>
          <a:p>
            <a:pPr lvl="2">
              <a:lnSpc>
                <a:spcPct val="90000"/>
              </a:lnSpc>
              <a:buClr>
                <a:schemeClr val="bg2"/>
              </a:buClr>
              <a:buSzPct val="75000"/>
            </a:pPr>
            <a:r>
              <a:rPr lang="zh-CN" altLang="en-US" sz="2400" dirty="0"/>
              <a:t>将游标向上移动</a:t>
            </a:r>
            <a:endParaRPr lang="zh-CN" altLang="en-US" sz="2400" dirty="0"/>
          </a:p>
          <a:p>
            <a:pPr lvl="1">
              <a:lnSpc>
                <a:spcPct val="90000"/>
              </a:lnSpc>
              <a:buClr>
                <a:schemeClr val="bg2"/>
              </a:buClr>
              <a:buSzPct val="75000"/>
            </a:pPr>
            <a:r>
              <a:rPr lang="en-US" altLang="zh-CN" b="1" dirty="0">
                <a:solidFill>
                  <a:srgbClr val="0000FF"/>
                </a:solidFill>
              </a:rPr>
              <a:t>public void </a:t>
            </a:r>
            <a:r>
              <a:rPr lang="en-US" altLang="zh-CN" b="1" dirty="0" err="1">
                <a:solidFill>
                  <a:srgbClr val="0000FF"/>
                </a:solidFill>
              </a:rPr>
              <a:t>beforeFirst</a:t>
            </a:r>
            <a:r>
              <a:rPr lang="en-US" altLang="zh-CN" b="1" dirty="0">
                <a:solidFill>
                  <a:srgbClr val="0000FF"/>
                </a:solidFill>
              </a:rPr>
              <a:t>()：</a:t>
            </a:r>
            <a:endParaRPr lang="en-US" altLang="zh-CN" b="1" dirty="0">
              <a:solidFill>
                <a:srgbClr val="0000FF"/>
              </a:solidFill>
            </a:endParaRPr>
          </a:p>
          <a:p>
            <a:pPr lvl="2">
              <a:lnSpc>
                <a:spcPct val="90000"/>
              </a:lnSpc>
              <a:buClr>
                <a:schemeClr val="bg2"/>
              </a:buClr>
              <a:buSzPct val="75000"/>
            </a:pPr>
            <a:r>
              <a:rPr lang="zh-CN" altLang="en-US" sz="2400" dirty="0"/>
              <a:t>将游标移动到结果集的</a:t>
            </a:r>
            <a:r>
              <a:rPr lang="zh-CN" altLang="en-US" sz="2400" b="1" dirty="0">
                <a:solidFill>
                  <a:srgbClr val="C00000"/>
                </a:solidFill>
              </a:rPr>
              <a:t>初始位置</a:t>
            </a:r>
            <a:r>
              <a:rPr lang="zh-CN" altLang="en-US" sz="2400" dirty="0"/>
              <a:t>。</a:t>
            </a:r>
            <a:endParaRPr lang="zh-CN" altLang="en-US" sz="2400" dirty="0"/>
          </a:p>
          <a:p>
            <a:pPr lvl="1">
              <a:lnSpc>
                <a:spcPct val="90000"/>
              </a:lnSpc>
              <a:buClr>
                <a:schemeClr val="bg2"/>
              </a:buClr>
              <a:buSzPct val="75000"/>
            </a:pPr>
            <a:r>
              <a:rPr lang="en-US" altLang="zh-CN" b="1" dirty="0">
                <a:solidFill>
                  <a:srgbClr val="0000FF"/>
                </a:solidFill>
              </a:rPr>
              <a:t>public void </a:t>
            </a:r>
            <a:r>
              <a:rPr lang="en-US" altLang="zh-CN" b="1" dirty="0" err="1">
                <a:solidFill>
                  <a:srgbClr val="0000FF"/>
                </a:solidFill>
              </a:rPr>
              <a:t>afterLast</a:t>
            </a:r>
            <a:r>
              <a:rPr lang="en-US" altLang="zh-CN" b="1" dirty="0">
                <a:solidFill>
                  <a:srgbClr val="0000FF"/>
                </a:solidFill>
              </a:rPr>
              <a:t>()：</a:t>
            </a:r>
            <a:endParaRPr lang="en-US" altLang="zh-CN" b="1" dirty="0">
              <a:solidFill>
                <a:srgbClr val="0000FF"/>
              </a:solidFill>
            </a:endParaRPr>
          </a:p>
          <a:p>
            <a:pPr lvl="2">
              <a:lnSpc>
                <a:spcPct val="90000"/>
              </a:lnSpc>
              <a:buClr>
                <a:schemeClr val="bg2"/>
              </a:buClr>
              <a:buSzPct val="75000"/>
            </a:pPr>
            <a:r>
              <a:rPr lang="zh-CN" altLang="en-US" sz="2400" dirty="0"/>
              <a:t>将游标移到结果集最后一行之后。</a:t>
            </a:r>
            <a:endParaRPr lang="zh-CN" altLang="en-US" sz="2400" dirty="0"/>
          </a:p>
          <a:p>
            <a:pPr lvl="1">
              <a:lnSpc>
                <a:spcPct val="90000"/>
              </a:lnSpc>
              <a:buClr>
                <a:schemeClr val="bg2"/>
              </a:buClr>
              <a:buSzPct val="75000"/>
            </a:pPr>
            <a:r>
              <a:rPr lang="en-US" altLang="zh-CN" b="1" dirty="0">
                <a:solidFill>
                  <a:srgbClr val="0000FF"/>
                </a:solidFill>
              </a:rPr>
              <a:t>public void first()：</a:t>
            </a:r>
            <a:endParaRPr lang="en-US" altLang="zh-CN" b="1" dirty="0">
              <a:solidFill>
                <a:srgbClr val="0000FF"/>
              </a:solidFill>
            </a:endParaRPr>
          </a:p>
          <a:p>
            <a:pPr lvl="2">
              <a:lnSpc>
                <a:spcPct val="90000"/>
              </a:lnSpc>
              <a:buClr>
                <a:schemeClr val="bg2"/>
              </a:buClr>
              <a:buSzPct val="75000"/>
            </a:pPr>
            <a:r>
              <a:rPr lang="zh-CN" altLang="en-US" sz="2400" dirty="0"/>
              <a:t>将游标移到结果集的第一行。</a:t>
            </a:r>
            <a:endParaRPr lang="zh-CN" altLang="en-US" sz="2400" dirty="0"/>
          </a:p>
          <a:p>
            <a:pPr lvl="1">
              <a:lnSpc>
                <a:spcPct val="90000"/>
              </a:lnSpc>
              <a:buClr>
                <a:schemeClr val="bg2"/>
              </a:buClr>
              <a:buSzPct val="75000"/>
            </a:pPr>
            <a:r>
              <a:rPr lang="en-US" altLang="zh-CN" b="1" dirty="0">
                <a:solidFill>
                  <a:srgbClr val="0000FF"/>
                </a:solidFill>
              </a:rPr>
              <a:t>public void last()：</a:t>
            </a:r>
            <a:endParaRPr lang="en-US" altLang="zh-CN" b="1" dirty="0">
              <a:solidFill>
                <a:srgbClr val="0000FF"/>
              </a:solidFill>
            </a:endParaRPr>
          </a:p>
          <a:p>
            <a:pPr lvl="2">
              <a:lnSpc>
                <a:spcPct val="90000"/>
              </a:lnSpc>
              <a:buClr>
                <a:schemeClr val="bg2"/>
              </a:buClr>
              <a:buSzPct val="75000"/>
            </a:pPr>
            <a:r>
              <a:rPr lang="zh-CN" altLang="en-US" sz="2400" dirty="0"/>
              <a:t>将游标移到结果集的最后一行。</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642918"/>
            <a:ext cx="8229600" cy="5488007"/>
          </a:xfrm>
        </p:spPr>
        <p:txBody>
          <a:bodyPr/>
          <a:lstStyle/>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dirty="0" err="1">
                <a:solidFill>
                  <a:srgbClr val="0000FF"/>
                </a:solidFill>
                <a:latin typeface="Arial" panose="020B0604020202020204" pitchFamily="34" charset="0"/>
                <a:cs typeface="Arial" panose="020B0604020202020204" pitchFamily="34" charset="0"/>
              </a:rPr>
              <a:t>boolean</a:t>
            </a:r>
            <a:r>
              <a:rPr lang="en-US" altLang="zh-CN" sz="2400" b="1" dirty="0">
                <a:solidFill>
                  <a:srgbClr val="0000FF"/>
                </a:solidFill>
                <a:latin typeface="Arial" panose="020B0604020202020204" pitchFamily="34" charset="0"/>
                <a:cs typeface="Arial" panose="020B0604020202020204" pitchFamily="34" charset="0"/>
              </a:rPr>
              <a:t> </a:t>
            </a:r>
            <a:r>
              <a:rPr lang="en-US" altLang="zh-CN" sz="2400" b="1" dirty="0" err="1">
                <a:solidFill>
                  <a:srgbClr val="0000FF"/>
                </a:solidFill>
                <a:latin typeface="Arial" panose="020B0604020202020204" pitchFamily="34" charset="0"/>
                <a:cs typeface="Arial" panose="020B0604020202020204" pitchFamily="34" charset="0"/>
              </a:rPr>
              <a:t>isAfterLast</a:t>
            </a:r>
            <a:r>
              <a:rPr lang="en-US" altLang="zh-CN" sz="2400" b="1" dirty="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判断游标是否在最后一行之后。</a:t>
            </a:r>
            <a:endParaRPr lang="zh-CN" altLang="en-US" dirty="0">
              <a:latin typeface="Arial" panose="020B0604020202020204" pitchFamily="34" charset="0"/>
              <a:cs typeface="Arial" panose="020B0604020202020204" pitchFamily="34" charset="0"/>
            </a:endParaRPr>
          </a:p>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dirty="0" err="1">
                <a:solidFill>
                  <a:srgbClr val="0000FF"/>
                </a:solidFill>
                <a:latin typeface="Arial" panose="020B0604020202020204" pitchFamily="34" charset="0"/>
                <a:cs typeface="Arial" panose="020B0604020202020204" pitchFamily="34" charset="0"/>
              </a:rPr>
              <a:t>boolean</a:t>
            </a:r>
            <a:r>
              <a:rPr lang="en-US" altLang="zh-CN" sz="2400" b="1" dirty="0">
                <a:solidFill>
                  <a:srgbClr val="0000FF"/>
                </a:solidFill>
                <a:latin typeface="Arial" panose="020B0604020202020204" pitchFamily="34" charset="0"/>
                <a:cs typeface="Arial" panose="020B0604020202020204" pitchFamily="34" charset="0"/>
              </a:rPr>
              <a:t> </a:t>
            </a:r>
            <a:r>
              <a:rPr lang="en-US" altLang="zh-CN" sz="2400" b="1" dirty="0" err="1">
                <a:solidFill>
                  <a:srgbClr val="0000FF"/>
                </a:solidFill>
                <a:latin typeface="Arial" panose="020B0604020202020204" pitchFamily="34" charset="0"/>
                <a:cs typeface="Arial" panose="020B0604020202020204" pitchFamily="34" charset="0"/>
              </a:rPr>
              <a:t>isBeforeFirst</a:t>
            </a:r>
            <a:r>
              <a:rPr lang="en-US" altLang="zh-CN" sz="2400" b="1" dirty="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判断游标是否在第一行之前</a:t>
            </a:r>
            <a:endParaRPr lang="zh-CN" altLang="en-US" dirty="0">
              <a:latin typeface="Arial" panose="020B0604020202020204" pitchFamily="34" charset="0"/>
              <a:cs typeface="Arial" panose="020B0604020202020204" pitchFamily="34" charset="0"/>
            </a:endParaRPr>
          </a:p>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err="1">
                <a:solidFill>
                  <a:srgbClr val="0000FF"/>
                </a:solidFill>
                <a:latin typeface="Arial" panose="020B0604020202020204" pitchFamily="34" charset="0"/>
                <a:cs typeface="Arial" panose="020B0604020202020204" pitchFamily="34" charset="0"/>
              </a:rPr>
              <a:t>boolean</a:t>
            </a:r>
            <a:r>
              <a:rPr lang="en-US" altLang="zh-CN" sz="2400" b="1">
                <a:solidFill>
                  <a:srgbClr val="0000FF"/>
                </a:solidFill>
                <a:latin typeface="Arial" panose="020B0604020202020204" pitchFamily="34" charset="0"/>
                <a:cs typeface="Arial" panose="020B0604020202020204" pitchFamily="34" charset="0"/>
              </a:rPr>
              <a:t> isFirst</a:t>
            </a:r>
            <a:r>
              <a:rPr lang="en-US" altLang="zh-CN" sz="2400" b="1" dirty="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判断游标是否指向结果集的第一行。</a:t>
            </a:r>
            <a:endParaRPr lang="zh-CN" altLang="en-US" dirty="0">
              <a:latin typeface="Arial" panose="020B0604020202020204" pitchFamily="34" charset="0"/>
              <a:cs typeface="Arial" panose="020B0604020202020204" pitchFamily="34" charset="0"/>
            </a:endParaRPr>
          </a:p>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dirty="0" err="1">
                <a:solidFill>
                  <a:srgbClr val="0000FF"/>
                </a:solidFill>
                <a:latin typeface="Arial" panose="020B0604020202020204" pitchFamily="34" charset="0"/>
                <a:cs typeface="Arial" panose="020B0604020202020204" pitchFamily="34" charset="0"/>
              </a:rPr>
              <a:t>boolean</a:t>
            </a:r>
            <a:r>
              <a:rPr lang="en-US" altLang="zh-CN" sz="2400" b="1" dirty="0">
                <a:solidFill>
                  <a:srgbClr val="0000FF"/>
                </a:solidFill>
                <a:latin typeface="Arial" panose="020B0604020202020204" pitchFamily="34" charset="0"/>
                <a:cs typeface="Arial" panose="020B0604020202020204" pitchFamily="34" charset="0"/>
              </a:rPr>
              <a:t> </a:t>
            </a:r>
            <a:r>
              <a:rPr lang="en-US" altLang="zh-CN" sz="2400" b="1" dirty="0" err="1">
                <a:solidFill>
                  <a:srgbClr val="0000FF"/>
                </a:solidFill>
                <a:latin typeface="Arial" panose="020B0604020202020204" pitchFamily="34" charset="0"/>
                <a:cs typeface="Arial" panose="020B0604020202020204" pitchFamily="34" charset="0"/>
              </a:rPr>
              <a:t>isLast</a:t>
            </a:r>
            <a:r>
              <a:rPr lang="en-US" altLang="zh-CN" sz="2400" b="1" dirty="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判断游标是否指向结果集的最后一行。</a:t>
            </a:r>
            <a:endParaRPr lang="zh-CN" altLang="en-US" dirty="0">
              <a:latin typeface="Arial" panose="020B0604020202020204" pitchFamily="34" charset="0"/>
              <a:cs typeface="Arial" panose="020B0604020202020204" pitchFamily="34" charset="0"/>
            </a:endParaRPr>
          </a:p>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dirty="0" err="1">
                <a:solidFill>
                  <a:srgbClr val="0000FF"/>
                </a:solidFill>
                <a:latin typeface="Arial" panose="020B0604020202020204" pitchFamily="34" charset="0"/>
                <a:cs typeface="Arial" panose="020B0604020202020204" pitchFamily="34" charset="0"/>
              </a:rPr>
              <a:t>int</a:t>
            </a:r>
            <a:r>
              <a:rPr lang="en-US" altLang="zh-CN" sz="2400" b="1" dirty="0">
                <a:solidFill>
                  <a:srgbClr val="0000FF"/>
                </a:solidFill>
                <a:latin typeface="Arial" panose="020B0604020202020204" pitchFamily="34" charset="0"/>
                <a:cs typeface="Arial" panose="020B0604020202020204" pitchFamily="34" charset="0"/>
              </a:rPr>
              <a:t> </a:t>
            </a:r>
            <a:r>
              <a:rPr lang="en-US" altLang="zh-CN" sz="2400" b="1" dirty="0" err="1">
                <a:solidFill>
                  <a:srgbClr val="0000FF"/>
                </a:solidFill>
                <a:latin typeface="Arial" panose="020B0604020202020204" pitchFamily="34" charset="0"/>
                <a:cs typeface="Arial" panose="020B0604020202020204" pitchFamily="34" charset="0"/>
              </a:rPr>
              <a:t>getRow</a:t>
            </a:r>
            <a:r>
              <a:rPr lang="en-US" altLang="zh-CN" sz="2400" b="1" dirty="0">
                <a:solidFill>
                  <a:srgbClr val="0000FF"/>
                </a:solidFill>
                <a:latin typeface="Arial" panose="020B0604020202020204" pitchFamily="34" charset="0"/>
                <a:cs typeface="Arial" panose="020B0604020202020204" pitchFamily="34" charset="0"/>
              </a:rPr>
              <a:t>()：</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得到当前游标所指行的行号。</a:t>
            </a:r>
            <a:endParaRPr lang="zh-CN" altLang="en-US" dirty="0">
              <a:latin typeface="Arial" panose="020B0604020202020204" pitchFamily="34" charset="0"/>
              <a:cs typeface="Arial" panose="020B0604020202020204" pitchFamily="34" charset="0"/>
            </a:endParaRPr>
          </a:p>
          <a:p>
            <a:pPr>
              <a:lnSpc>
                <a:spcPct val="90000"/>
              </a:lnSpc>
              <a:buClr>
                <a:schemeClr val="bg2"/>
              </a:buClr>
              <a:buSzPct val="75000"/>
            </a:pPr>
            <a:r>
              <a:rPr lang="en-US" altLang="zh-CN" sz="2400" b="1" dirty="0">
                <a:solidFill>
                  <a:srgbClr val="0000FF"/>
                </a:solidFill>
                <a:latin typeface="Arial" panose="020B0604020202020204" pitchFamily="34" charset="0"/>
                <a:cs typeface="Arial" panose="020B0604020202020204" pitchFamily="34" charset="0"/>
              </a:rPr>
              <a:t>public </a:t>
            </a:r>
            <a:r>
              <a:rPr lang="en-US" altLang="zh-CN" sz="2400" b="1" dirty="0" err="1">
                <a:solidFill>
                  <a:srgbClr val="0000FF"/>
                </a:solidFill>
                <a:latin typeface="Arial" panose="020B0604020202020204" pitchFamily="34" charset="0"/>
                <a:cs typeface="Arial" panose="020B0604020202020204" pitchFamily="34" charset="0"/>
              </a:rPr>
              <a:t>boolean</a:t>
            </a:r>
            <a:r>
              <a:rPr lang="en-US" altLang="zh-CN" sz="2400" b="1" dirty="0">
                <a:solidFill>
                  <a:srgbClr val="0000FF"/>
                </a:solidFill>
                <a:latin typeface="Arial" panose="020B0604020202020204" pitchFamily="34" charset="0"/>
                <a:cs typeface="Arial" panose="020B0604020202020204" pitchFamily="34" charset="0"/>
              </a:rPr>
              <a:t> absolute(</a:t>
            </a:r>
            <a:r>
              <a:rPr lang="en-US" altLang="zh-CN" sz="2400" b="1" dirty="0" err="1">
                <a:solidFill>
                  <a:srgbClr val="0000FF"/>
                </a:solidFill>
                <a:latin typeface="Arial" panose="020B0604020202020204" pitchFamily="34" charset="0"/>
                <a:cs typeface="Arial" panose="020B0604020202020204" pitchFamily="34" charset="0"/>
              </a:rPr>
              <a:t>int</a:t>
            </a:r>
            <a:r>
              <a:rPr lang="en-US" altLang="zh-CN" sz="2400" b="1" dirty="0">
                <a:solidFill>
                  <a:srgbClr val="0000FF"/>
                </a:solidFill>
                <a:latin typeface="Arial" panose="020B0604020202020204" pitchFamily="34" charset="0"/>
                <a:cs typeface="Arial" panose="020B0604020202020204" pitchFamily="34" charset="0"/>
              </a:rPr>
              <a:t> row)：</a:t>
            </a:r>
            <a:endParaRPr lang="en-US" altLang="zh-CN" sz="2400" b="1" dirty="0">
              <a:solidFill>
                <a:srgbClr val="0000FF"/>
              </a:solidFill>
              <a:latin typeface="Arial" panose="020B0604020202020204" pitchFamily="34" charset="0"/>
              <a:cs typeface="Arial" panose="020B0604020202020204" pitchFamily="34" charset="0"/>
            </a:endParaRPr>
          </a:p>
          <a:p>
            <a:pPr lvl="1">
              <a:lnSpc>
                <a:spcPct val="90000"/>
              </a:lnSpc>
              <a:buClr>
                <a:schemeClr val="bg2"/>
              </a:buClr>
              <a:buSzPct val="75000"/>
            </a:pPr>
            <a:r>
              <a:rPr lang="zh-CN" altLang="en-US" dirty="0">
                <a:latin typeface="Arial" panose="020B0604020202020204" pitchFamily="34" charset="0"/>
                <a:cs typeface="Arial" panose="020B0604020202020204" pitchFamily="34" charset="0"/>
              </a:rPr>
              <a:t>将游标移到参数</a:t>
            </a:r>
            <a:r>
              <a:rPr lang="en-US" altLang="zh-CN" dirty="0">
                <a:latin typeface="Arial" panose="020B0604020202020204" pitchFamily="34" charset="0"/>
                <a:cs typeface="Arial" panose="020B0604020202020204" pitchFamily="34" charset="0"/>
              </a:rPr>
              <a:t>row</a:t>
            </a:r>
            <a:r>
              <a:rPr lang="zh-CN" altLang="en-US" dirty="0">
                <a:latin typeface="Arial" panose="020B0604020202020204" pitchFamily="34" charset="0"/>
                <a:cs typeface="Arial" panose="020B0604020202020204" pitchFamily="34" charset="0"/>
              </a:rPr>
              <a:t>指定的行号。</a:t>
            </a:r>
            <a:endParaRPr lang="en-US" altLang="zh-CN" dirty="0">
              <a:latin typeface="Arial" panose="020B0604020202020204" pitchFamily="34" charset="0"/>
              <a:cs typeface="Arial" panose="020B0604020202020204" pitchFamily="34" charset="0"/>
            </a:endParaRPr>
          </a:p>
          <a:p>
            <a:pPr lvl="1">
              <a:lnSpc>
                <a:spcPct val="90000"/>
              </a:lnSpc>
              <a:buClr>
                <a:schemeClr val="bg2"/>
              </a:buClr>
              <a:buSzPct val="75000"/>
            </a:pPr>
            <a:endParaRPr lang="en-US" altLang="zh-CN" sz="2000" dirty="0">
              <a:solidFill>
                <a:srgbClr val="0000FF"/>
              </a:solidFill>
              <a:latin typeface="宋体" panose="02010600030101010101" pitchFamily="2" charset="-122"/>
            </a:endParaRPr>
          </a:p>
          <a:p>
            <a:pPr>
              <a:lnSpc>
                <a:spcPct val="90000"/>
              </a:lnSpc>
              <a:buClr>
                <a:schemeClr val="bg2"/>
              </a:buClr>
              <a:buSzPct val="75000"/>
            </a:pPr>
            <a:r>
              <a:rPr lang="zh-CN" altLang="en-US" b="1" dirty="0">
                <a:latin typeface="宋体" panose="02010600030101010101" pitchFamily="2" charset="-122"/>
              </a:rPr>
              <a:t>例题</a:t>
            </a:r>
            <a:r>
              <a:rPr lang="zh-CN" altLang="en-US" b="1">
                <a:latin typeface="宋体" panose="02010600030101010101" pitchFamily="2" charset="-122"/>
              </a:rPr>
              <a:t>14-</a:t>
            </a:r>
            <a:r>
              <a:rPr lang="en-US" altLang="zh-CN" b="1">
                <a:latin typeface="宋体" panose="02010600030101010101" pitchFamily="2" charset="-122"/>
              </a:rPr>
              <a:t>2(</a:t>
            </a:r>
            <a:r>
              <a:rPr lang="zh-CN" altLang="en-US" b="1" dirty="0">
                <a:latin typeface="宋体" panose="02010600030101010101" pitchFamily="2" charset="-122"/>
              </a:rPr>
              <a:t>课后阅读</a:t>
            </a:r>
            <a:r>
              <a:rPr lang="en-US" altLang="zh-CN" b="1" dirty="0">
                <a:latin typeface="宋体" panose="02010600030101010101" pitchFamily="2" charset="-122"/>
              </a:rPr>
              <a:t>)</a:t>
            </a:r>
            <a:endParaRPr lang="zh-CN" altLang="en-US" b="1" dirty="0">
              <a:latin typeface="宋体" panose="02010600030101010101" pitchFamily="2" charset="-122"/>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§14.1 </a:t>
            </a:r>
            <a:r>
              <a:rPr lang="en-US" altLang="zh-CN" sz="4000"/>
              <a:t>MySQL</a:t>
            </a:r>
            <a:r>
              <a:rPr lang="zh-CN" altLang="zh-CN" sz="4000"/>
              <a:t>数据库管理系统</a:t>
            </a:r>
            <a:endParaRPr lang="zh-CN" altLang="en-US"/>
          </a:p>
        </p:txBody>
      </p:sp>
      <p:sp>
        <p:nvSpPr>
          <p:cNvPr id="3" name="内容占位符 2"/>
          <p:cNvSpPr>
            <a:spLocks noGrp="1"/>
          </p:cNvSpPr>
          <p:nvPr>
            <p:ph idx="1"/>
          </p:nvPr>
        </p:nvSpPr>
        <p:spPr/>
        <p:txBody>
          <a:bodyPr/>
          <a:lstStyle/>
          <a:p>
            <a:pPr marL="0" indent="0">
              <a:buNone/>
            </a:pPr>
            <a:r>
              <a:rPr lang="en-US" altLang="zh-CN" sz="2800">
                <a:solidFill>
                  <a:schemeClr val="bg1">
                    <a:lumMod val="50000"/>
                  </a:schemeClr>
                </a:solidFill>
              </a:rPr>
              <a:t>14.1  MySQL</a:t>
            </a:r>
            <a:r>
              <a:rPr lang="zh-CN" altLang="zh-CN" sz="2800">
                <a:solidFill>
                  <a:schemeClr val="bg1">
                    <a:lumMod val="50000"/>
                  </a:schemeClr>
                </a:solidFill>
              </a:rPr>
              <a:t>数据库管理系统</a:t>
            </a:r>
            <a:endParaRPr lang="en-US" altLang="zh-CN" sz="2800">
              <a:solidFill>
                <a:schemeClr val="bg1">
                  <a:lumMod val="50000"/>
                </a:schemeClr>
              </a:solidFill>
            </a:endParaRPr>
          </a:p>
          <a:p>
            <a:pPr lvl="1"/>
            <a:r>
              <a:rPr lang="zh-CN" altLang="en-US">
                <a:solidFill>
                  <a:schemeClr val="bg1">
                    <a:lumMod val="50000"/>
                  </a:schemeClr>
                </a:solidFill>
              </a:rPr>
              <a:t>下载</a:t>
            </a:r>
            <a:endParaRPr lang="en-US" altLang="zh-CN">
              <a:solidFill>
                <a:schemeClr val="bg1">
                  <a:lumMod val="50000"/>
                </a:schemeClr>
              </a:solidFill>
            </a:endParaRPr>
          </a:p>
          <a:p>
            <a:pPr lvl="1"/>
            <a:r>
              <a:rPr lang="zh-CN" altLang="en-US">
                <a:solidFill>
                  <a:schemeClr val="bg1">
                    <a:lumMod val="50000"/>
                  </a:schemeClr>
                </a:solidFill>
              </a:rPr>
              <a:t>安装</a:t>
            </a:r>
            <a:endParaRPr lang="en-US" altLang="zh-CN">
              <a:solidFill>
                <a:schemeClr val="bg1">
                  <a:lumMod val="50000"/>
                </a:schemeClr>
              </a:solidFill>
            </a:endParaRPr>
          </a:p>
          <a:p>
            <a:pPr marL="0" indent="0">
              <a:buNone/>
            </a:pPr>
            <a:r>
              <a:rPr lang="en-US" altLang="zh-CN" sz="2800">
                <a:solidFill>
                  <a:schemeClr val="bg1">
                    <a:lumMod val="50000"/>
                  </a:schemeClr>
                </a:solidFill>
              </a:rPr>
              <a:t>14.2  </a:t>
            </a:r>
            <a:r>
              <a:rPr lang="zh-CN" altLang="zh-CN" sz="2800">
                <a:solidFill>
                  <a:schemeClr val="bg1">
                    <a:lumMod val="50000"/>
                  </a:schemeClr>
                </a:solidFill>
              </a:rPr>
              <a:t>启动</a:t>
            </a:r>
            <a:r>
              <a:rPr lang="en-US" altLang="zh-CN" sz="2800">
                <a:solidFill>
                  <a:schemeClr val="bg1">
                    <a:lumMod val="50000"/>
                  </a:schemeClr>
                </a:solidFill>
              </a:rPr>
              <a:t>MySQL</a:t>
            </a:r>
            <a:r>
              <a:rPr lang="zh-CN" altLang="zh-CN" sz="2800">
                <a:solidFill>
                  <a:schemeClr val="bg1">
                    <a:lumMod val="50000"/>
                  </a:schemeClr>
                </a:solidFill>
              </a:rPr>
              <a:t>数据库服务器</a:t>
            </a:r>
            <a:endParaRPr lang="en-US" altLang="zh-CN" sz="2800">
              <a:solidFill>
                <a:schemeClr val="bg1">
                  <a:lumMod val="50000"/>
                </a:schemeClr>
              </a:solidFill>
            </a:endParaRPr>
          </a:p>
          <a:p>
            <a:pPr marL="0" indent="0">
              <a:buNone/>
            </a:pPr>
            <a:endParaRPr lang="en-US" altLang="zh-CN" sz="2800">
              <a:solidFill>
                <a:schemeClr val="bg1">
                  <a:lumMod val="50000"/>
                </a:schemeClr>
              </a:solidFill>
            </a:endParaRPr>
          </a:p>
          <a:p>
            <a:pPr marL="0" indent="0">
              <a:buNone/>
            </a:pPr>
            <a:r>
              <a:rPr lang="en-US" altLang="zh-CN" sz="2800">
                <a:solidFill>
                  <a:schemeClr val="bg1">
                    <a:lumMod val="50000"/>
                  </a:schemeClr>
                </a:solidFill>
              </a:rPr>
              <a:t>14.3  MySQL</a:t>
            </a:r>
            <a:r>
              <a:rPr lang="zh-CN" altLang="zh-CN" sz="2800">
                <a:solidFill>
                  <a:schemeClr val="bg1">
                    <a:lumMod val="50000"/>
                  </a:schemeClr>
                </a:solidFill>
              </a:rPr>
              <a:t>客户端管理工具</a:t>
            </a:r>
            <a:endParaRPr lang="zh-CN" altLang="en-US">
              <a:solidFill>
                <a:schemeClr val="bg1">
                  <a:lumMod val="50000"/>
                </a:scheme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文本框 6"/>
          <p:cNvSpPr txBox="1"/>
          <p:nvPr/>
        </p:nvSpPr>
        <p:spPr>
          <a:xfrm>
            <a:off x="5663952" y="5217856"/>
            <a:ext cx="1728192" cy="645160"/>
          </a:xfrm>
          <a:prstGeom prst="rect">
            <a:avLst/>
          </a:prstGeom>
          <a:noFill/>
        </p:spPr>
        <p:txBody>
          <a:bodyPr wrap="square" rtlCol="0">
            <a:spAutoFit/>
          </a:bodyPr>
          <a:lstStyle/>
          <a:p>
            <a:pPr algn="ctr">
              <a:buNone/>
            </a:pPr>
            <a:r>
              <a:rPr lang="zh-CN" altLang="en-US" sz="3600">
                <a:solidFill>
                  <a:schemeClr val="bg1">
                    <a:lumMod val="65000"/>
                  </a:schemeClr>
                </a:solidFill>
                <a:latin typeface="隶书" panose="02010509060101010101" pitchFamily="49" charset="-122"/>
                <a:ea typeface="隶书" panose="02010509060101010101" pitchFamily="49" charset="-122"/>
              </a:rPr>
              <a:t>自 学</a:t>
            </a:r>
            <a:endParaRPr lang="zh-CN" altLang="en-US" sz="3600" dirty="0">
              <a:solidFill>
                <a:schemeClr val="bg1">
                  <a:lumMod val="65000"/>
                </a:schemeClr>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66856" y="334962"/>
            <a:ext cx="8072494" cy="6203951"/>
          </a:xfrm>
          <a:ln>
            <a:solidFill>
              <a:schemeClr val="accent1"/>
            </a:solidFill>
          </a:ln>
        </p:spPr>
        <p:txBody>
          <a:bodyPr>
            <a:noAutofit/>
          </a:bodyPr>
          <a:lstStyle/>
          <a:p>
            <a:pPr>
              <a:spcBef>
                <a:spcPts val="0"/>
              </a:spcBef>
              <a:buNone/>
            </a:pPr>
            <a:r>
              <a:rPr lang="en-US" altLang="zh-CN" sz="2000" dirty="0">
                <a:latin typeface="Arial" panose="020B0604020202020204" pitchFamily="34" charset="0"/>
                <a:cs typeface="Arial" panose="020B0604020202020204" pitchFamily="34" charset="0"/>
              </a:rPr>
              <a:t>public void </a:t>
            </a:r>
            <a:r>
              <a:rPr lang="en-US" altLang="zh-CN" sz="2000" dirty="0" err="1">
                <a:latin typeface="Arial" panose="020B0604020202020204" pitchFamily="34" charset="0"/>
                <a:cs typeface="Arial" panose="020B0604020202020204" pitchFamily="34" charset="0"/>
              </a:rPr>
              <a:t>accessScorllResult</a:t>
            </a:r>
            <a:r>
              <a:rPr lang="en-US" altLang="zh-CN"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try {  </a:t>
            </a:r>
            <a:r>
              <a:rPr lang="zh-CN" altLang="en-US"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a:t>
            </a:r>
            <a:r>
              <a:rPr lang="en-US" altLang="zh-CN" sz="2000" b="1" dirty="0" err="1">
                <a:solidFill>
                  <a:srgbClr val="0000CC"/>
                </a:solidFill>
                <a:latin typeface="Arial" panose="020B0604020202020204" pitchFamily="34" charset="0"/>
                <a:cs typeface="Arial" panose="020B0604020202020204" pitchFamily="34" charset="0"/>
              </a:rPr>
              <a:t>rs</a:t>
            </a:r>
            <a:r>
              <a:rPr lang="en-US" altLang="zh-CN" sz="2000" b="1" err="1">
                <a:solidFill>
                  <a:srgbClr val="0000CC"/>
                </a:solidFill>
                <a:latin typeface="Arial" panose="020B0604020202020204" pitchFamily="34" charset="0"/>
                <a:cs typeface="Arial" panose="020B0604020202020204" pitchFamily="34" charset="0"/>
              </a:rPr>
              <a:t>.</a:t>
            </a:r>
            <a:r>
              <a:rPr lang="en-US" altLang="zh-CN" sz="2000" b="1">
                <a:solidFill>
                  <a:srgbClr val="0000CC"/>
                </a:solidFill>
                <a:latin typeface="Arial" panose="020B0604020202020204" pitchFamily="34" charset="0"/>
                <a:cs typeface="Arial" panose="020B0604020202020204" pitchFamily="34" charset="0"/>
              </a:rPr>
              <a:t>beforeFirst</a:t>
            </a:r>
            <a:r>
              <a:rPr lang="en-US" altLang="zh-CN" sz="2000" b="1" dirty="0">
                <a:solidFill>
                  <a:srgbClr val="0000CC"/>
                </a:solidFill>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a:t>
            </a:r>
            <a:r>
              <a:rPr lang="zh-CN" altLang="en-US" sz="2000" dirty="0">
                <a:solidFill>
                  <a:srgbClr val="C00000"/>
                </a:solidFill>
                <a:latin typeface="Arial" panose="020B0604020202020204" pitchFamily="34" charset="0"/>
                <a:cs typeface="Arial" panose="020B0604020202020204" pitchFamily="34" charset="0"/>
              </a:rPr>
              <a:t>将游标移到第一行之前</a:t>
            </a:r>
            <a:endParaRPr lang="en-US" altLang="zh-CN" sz="2000" dirty="0">
              <a:solidFill>
                <a:srgbClr val="C00000"/>
              </a:solidFill>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int</a:t>
            </a:r>
            <a:r>
              <a:rPr lang="en-US" altLang="zh-CN" sz="2000" dirty="0">
                <a:latin typeface="Arial" panose="020B0604020202020204" pitchFamily="34" charset="0"/>
                <a:cs typeface="Arial" panose="020B0604020202020204" pitchFamily="34" charset="0"/>
              </a:rPr>
              <a:t> row=</a:t>
            </a:r>
            <a:r>
              <a:rPr lang="en-US" altLang="zh-CN" sz="2000" dirty="0" err="1">
                <a:latin typeface="Arial" panose="020B0604020202020204" pitchFamily="34" charset="0"/>
                <a:cs typeface="Arial" panose="020B0604020202020204" pitchFamily="34" charset="0"/>
              </a:rPr>
              <a:t>rs.getRow</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得到行数</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System.out.println</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第一行之前为</a:t>
            </a:r>
            <a:r>
              <a:rPr lang="en-US" altLang="zh-CN" sz="2000" dirty="0">
                <a:latin typeface="Arial" panose="020B0604020202020204" pitchFamily="34" charset="0"/>
                <a:cs typeface="Arial" panose="020B0604020202020204" pitchFamily="34" charset="0"/>
              </a:rPr>
              <a:t>"+row+"</a:t>
            </a:r>
            <a:r>
              <a:rPr lang="zh-CN" altLang="en-US" sz="2000" dirty="0">
                <a:latin typeface="Arial" panose="020B0604020202020204" pitchFamily="34" charset="0"/>
                <a:cs typeface="Arial" panose="020B0604020202020204" pitchFamily="34" charset="0"/>
              </a:rPr>
              <a:t>行：</a:t>
            </a:r>
            <a:r>
              <a:rPr lang="en-US" altLang="zh-CN"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System</a:t>
            </a:r>
            <a:r>
              <a:rPr lang="en-US" altLang="zh-CN" sz="2000" dirty="0" err="1">
                <a:latin typeface="Arial" panose="020B0604020202020204" pitchFamily="34" charset="0"/>
                <a:cs typeface="Arial" panose="020B0604020202020204" pitchFamily="34" charset="0"/>
              </a:rPr>
              <a:t>.out.println</a:t>
            </a:r>
            <a:r>
              <a:rPr lang="en-US" altLang="zh-CN"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a:t>
            </a:r>
            <a:r>
              <a:rPr lang="zh-CN" altLang="en-US" sz="200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a:latin typeface="Arial" panose="020B0604020202020204" pitchFamily="34" charset="0"/>
                <a:cs typeface="Arial" panose="020B0604020202020204" pitchFamily="34" charset="0"/>
              </a:rPr>
              <a:t>     </a:t>
            </a:r>
            <a:r>
              <a:rPr lang="en-US" altLang="zh-CN" sz="2000" b="1">
                <a:solidFill>
                  <a:srgbClr val="0000CC"/>
                </a:solidFill>
                <a:latin typeface="Arial" panose="020B0604020202020204" pitchFamily="34" charset="0"/>
                <a:cs typeface="Arial" panose="020B0604020202020204" pitchFamily="34" charset="0"/>
              </a:rPr>
              <a:t>rs</a:t>
            </a:r>
            <a:r>
              <a:rPr lang="en-US" altLang="zh-CN" sz="2000" b="1" dirty="0" err="1">
                <a:solidFill>
                  <a:srgbClr val="0000CC"/>
                </a:solidFill>
                <a:latin typeface="Arial" panose="020B0604020202020204" pitchFamily="34" charset="0"/>
                <a:cs typeface="Arial" panose="020B0604020202020204" pitchFamily="34" charset="0"/>
              </a:rPr>
              <a:t>.first</a:t>
            </a:r>
            <a:r>
              <a:rPr lang="en-US" altLang="zh-CN" sz="2000" b="1" dirty="0">
                <a:solidFill>
                  <a:srgbClr val="0000CC"/>
                </a:solidFill>
                <a:latin typeface="Arial" panose="020B0604020202020204" pitchFamily="34" charset="0"/>
                <a:cs typeface="Arial" panose="020B0604020202020204" pitchFamily="34" charset="0"/>
              </a:rPr>
              <a:t>();</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a:t>
            </a:r>
            <a:r>
              <a:rPr lang="zh-CN" altLang="en-US" sz="2000" dirty="0">
                <a:solidFill>
                  <a:srgbClr val="C00000"/>
                </a:solidFill>
                <a:latin typeface="Arial" panose="020B0604020202020204" pitchFamily="34" charset="0"/>
                <a:cs typeface="Arial" panose="020B0604020202020204" pitchFamily="34" charset="0"/>
              </a:rPr>
              <a:t>将游标移到第一行</a:t>
            </a:r>
            <a:endParaRPr lang="en-US" altLang="zh-CN" sz="2000" dirty="0">
              <a:solidFill>
                <a:srgbClr val="C00000"/>
              </a:solidFill>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row=</a:t>
            </a:r>
            <a:r>
              <a:rPr lang="en-US" altLang="zh-CN" sz="2000" dirty="0" err="1">
                <a:latin typeface="Arial" panose="020B0604020202020204" pitchFamily="34" charset="0"/>
                <a:cs typeface="Arial" panose="020B0604020202020204" pitchFamily="34" charset="0"/>
              </a:rPr>
              <a:t>rs.getRow</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得到行数</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System.out.println</a:t>
            </a:r>
            <a:r>
              <a:rPr lang="en-US" altLang="zh-CN" sz="2000" dirty="0">
                <a:latin typeface="Arial" panose="020B0604020202020204" pitchFamily="34" charset="0"/>
                <a:cs typeface="Arial" panose="020B0604020202020204" pitchFamily="34" charset="0"/>
              </a:rPr>
              <a:t>("</a:t>
            </a:r>
            <a:r>
              <a:rPr lang="zh-CN" altLang="en-US" sz="2000" dirty="0">
                <a:latin typeface="Arial" panose="020B0604020202020204" pitchFamily="34" charset="0"/>
                <a:cs typeface="Arial" panose="020B0604020202020204" pitchFamily="34" charset="0"/>
              </a:rPr>
              <a:t>第</a:t>
            </a:r>
            <a:r>
              <a:rPr lang="en-US" altLang="zh-CN" sz="2000" dirty="0">
                <a:latin typeface="Arial" panose="020B0604020202020204" pitchFamily="34" charset="0"/>
                <a:cs typeface="Arial" panose="020B0604020202020204" pitchFamily="34" charset="0"/>
              </a:rPr>
              <a:t>"+row+"</a:t>
            </a:r>
            <a:r>
              <a:rPr lang="zh-CN" altLang="en-US" sz="2000" dirty="0">
                <a:latin typeface="Arial" panose="020B0604020202020204" pitchFamily="34" charset="0"/>
                <a:cs typeface="Arial" panose="020B0604020202020204" pitchFamily="34" charset="0"/>
              </a:rPr>
              <a:t>行：</a:t>
            </a:r>
            <a:r>
              <a:rPr lang="en-US" altLang="zh-CN"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dirty="0" err="1">
                <a:latin typeface="Arial" panose="020B0604020202020204" pitchFamily="34" charset="0"/>
                <a:cs typeface="Arial" panose="020B0604020202020204" pitchFamily="34" charset="0"/>
              </a:rPr>
              <a:t>this.outputOneRow</a:t>
            </a:r>
            <a:r>
              <a:rPr lang="en-US" altLang="zh-CN" sz="2000" dirty="0">
                <a:latin typeface="Arial" panose="020B0604020202020204" pitchFamily="34" charset="0"/>
                <a:cs typeface="Arial" panose="020B0604020202020204" pitchFamily="34" charset="0"/>
              </a:rPr>
              <a:t>(row);</a:t>
            </a:r>
            <a:endParaRPr lang="en-US" altLang="zh-CN" sz="2000" dirty="0">
              <a:latin typeface="Arial" panose="020B0604020202020204" pitchFamily="34" charset="0"/>
              <a:cs typeface="Arial" panose="020B0604020202020204" pitchFamily="34" charset="0"/>
            </a:endParaRPr>
          </a:p>
          <a:p>
            <a:pPr lvl="1">
              <a:spcBef>
                <a:spcPts val="0"/>
              </a:spcBef>
              <a:buNone/>
            </a:pPr>
            <a:r>
              <a:rPr lang="zh-CN" altLang="en-US" sz="2000" dirty="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dirty="0">
                <a:latin typeface="Arial" panose="020B0604020202020204" pitchFamily="34" charset="0"/>
                <a:cs typeface="Arial" panose="020B0604020202020204" pitchFamily="34" charset="0"/>
              </a:rPr>
              <a:t>	</a:t>
            </a:r>
            <a:r>
              <a:rPr lang="en-US" altLang="zh-CN" sz="2000">
                <a:latin typeface="Arial" panose="020B0604020202020204" pitchFamily="34" charset="0"/>
                <a:cs typeface="Arial" panose="020B0604020202020204" pitchFamily="34" charset="0"/>
              </a:rPr>
              <a:t>     </a:t>
            </a:r>
            <a:r>
              <a:rPr lang="en-US" altLang="zh-CN" sz="2000" b="1">
                <a:solidFill>
                  <a:srgbClr val="0000CC"/>
                </a:solidFill>
                <a:latin typeface="Arial" panose="020B0604020202020204" pitchFamily="34" charset="0"/>
                <a:cs typeface="Arial" panose="020B0604020202020204" pitchFamily="34" charset="0"/>
              </a:rPr>
              <a:t>rs</a:t>
            </a:r>
            <a:r>
              <a:rPr lang="en-US" altLang="zh-CN" sz="2000" b="1" err="1">
                <a:solidFill>
                  <a:srgbClr val="0000CC"/>
                </a:solidFill>
                <a:latin typeface="Arial" panose="020B0604020202020204" pitchFamily="34" charset="0"/>
                <a:cs typeface="Arial" panose="020B0604020202020204" pitchFamily="34" charset="0"/>
              </a:rPr>
              <a:t>.</a:t>
            </a:r>
            <a:r>
              <a:rPr lang="en-US" altLang="zh-CN" sz="2000" b="1">
                <a:solidFill>
                  <a:srgbClr val="0000CC"/>
                </a:solidFill>
                <a:latin typeface="Arial" panose="020B0604020202020204" pitchFamily="34" charset="0"/>
                <a:cs typeface="Arial" panose="020B0604020202020204" pitchFamily="34" charset="0"/>
              </a:rPr>
              <a:t>afterLast</a:t>
            </a:r>
            <a:r>
              <a:rPr lang="en-US" altLang="zh-CN" sz="2000" b="1" dirty="0">
                <a:solidFill>
                  <a:srgbClr val="0000CC"/>
                </a:solidFill>
                <a:latin typeface="Arial" panose="020B0604020202020204" pitchFamily="34" charset="0"/>
                <a:cs typeface="Arial" panose="020B0604020202020204" pitchFamily="34" charset="0"/>
              </a:rPr>
              <a:t>();</a:t>
            </a:r>
            <a:r>
              <a:rPr lang="zh-CN" altLang="en-US" sz="2000" b="1" dirty="0">
                <a:solidFill>
                  <a:srgbClr val="0000CC"/>
                </a:solidFill>
                <a:latin typeface="Arial" panose="020B0604020202020204" pitchFamily="34" charset="0"/>
                <a:cs typeface="Arial" panose="020B0604020202020204" pitchFamily="34" charset="0"/>
              </a:rPr>
              <a:t> </a:t>
            </a:r>
            <a:r>
              <a:rPr lang="en-US" altLang="zh-CN" sz="2000" dirty="0">
                <a:latin typeface="Arial" panose="020B0604020202020204" pitchFamily="34" charset="0"/>
                <a:cs typeface="Arial" panose="020B0604020202020204" pitchFamily="34" charset="0"/>
              </a:rPr>
              <a:t>	//</a:t>
            </a:r>
            <a:r>
              <a:rPr lang="zh-CN" altLang="en-US" sz="2000" dirty="0">
                <a:solidFill>
                  <a:srgbClr val="C00000"/>
                </a:solidFill>
                <a:latin typeface="Arial" panose="020B0604020202020204" pitchFamily="34" charset="0"/>
                <a:cs typeface="Arial" panose="020B0604020202020204" pitchFamily="34" charset="0"/>
              </a:rPr>
              <a:t>将游标移到最后一行之后</a:t>
            </a:r>
            <a:endParaRPr lang="en-US" altLang="zh-CN" sz="2000" dirty="0">
              <a:solidFill>
                <a:srgbClr val="C00000"/>
              </a:solidFill>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row</a:t>
            </a:r>
            <a:r>
              <a:rPr lang="en-US" altLang="zh-CN" sz="2000" dirty="0">
                <a:latin typeface="Arial" panose="020B0604020202020204" pitchFamily="34" charset="0"/>
                <a:cs typeface="Arial" panose="020B0604020202020204" pitchFamily="34" charset="0"/>
              </a:rPr>
              <a:t>=</a:t>
            </a:r>
            <a:r>
              <a:rPr lang="en-US" altLang="zh-CN" sz="2000" dirty="0" err="1">
                <a:latin typeface="Arial" panose="020B0604020202020204" pitchFamily="34" charset="0"/>
                <a:cs typeface="Arial" panose="020B0604020202020204" pitchFamily="34" charset="0"/>
              </a:rPr>
              <a:t>rs.getRow</a:t>
            </a:r>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得到行数</a:t>
            </a:r>
            <a:endParaRPr lang="zh-CN" altLang="en-US" sz="2000" dirty="0">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System</a:t>
            </a:r>
            <a:r>
              <a:rPr lang="en-US" altLang="zh-CN" sz="2000" dirty="0">
                <a:latin typeface="Arial" panose="020B0604020202020204" pitchFamily="34" charset="0"/>
                <a:cs typeface="Arial" panose="020B0604020202020204" pitchFamily="34" charset="0"/>
              </a:rPr>
              <a:t>.out.</a:t>
            </a:r>
            <a:r>
              <a:rPr lang="en-US" altLang="zh-CN" sz="2000" dirty="0" err="1">
                <a:latin typeface="Arial" panose="020B0604020202020204" pitchFamily="34" charset="0"/>
                <a:cs typeface="Arial" panose="020B0604020202020204" pitchFamily="34" charset="0"/>
              </a:rPr>
              <a:t>println("</a:t>
            </a:r>
            <a:r>
              <a:rPr lang="zh-CN" altLang="en-US" sz="2000" dirty="0">
                <a:latin typeface="Arial" panose="020B0604020202020204" pitchFamily="34" charset="0"/>
                <a:cs typeface="Arial" panose="020B0604020202020204" pitchFamily="34" charset="0"/>
              </a:rPr>
              <a:t>最后一行之后为</a:t>
            </a:r>
            <a:r>
              <a:rPr lang="en-US" altLang="zh-CN" sz="2000" dirty="0">
                <a:latin typeface="Arial" panose="020B0604020202020204" pitchFamily="34" charset="0"/>
                <a:cs typeface="Arial" panose="020B0604020202020204" pitchFamily="34" charset="0"/>
              </a:rPr>
              <a:t>"+row+"</a:t>
            </a:r>
            <a:r>
              <a:rPr lang="zh-CN" altLang="en-US" sz="2000" dirty="0">
                <a:latin typeface="Arial" panose="020B0604020202020204" pitchFamily="34" charset="0"/>
                <a:cs typeface="Arial" panose="020B0604020202020204" pitchFamily="34" charset="0"/>
              </a:rPr>
              <a:t>行：</a:t>
            </a:r>
            <a:r>
              <a:rPr lang="en-US" altLang="zh-CN" sz="2000" dirty="0">
                <a:latin typeface="Arial" panose="020B0604020202020204" pitchFamily="34" charset="0"/>
                <a:cs typeface="Arial" panose="020B0604020202020204" pitchFamily="34" charset="0"/>
              </a:rPr>
              <a:t>");         </a:t>
            </a:r>
            <a:endParaRPr lang="en-US" altLang="zh-CN" sz="2000" dirty="0">
              <a:latin typeface="Arial" panose="020B0604020202020204" pitchFamily="34" charset="0"/>
              <a:cs typeface="Arial" panose="020B0604020202020204" pitchFamily="34" charset="0"/>
            </a:endParaRPr>
          </a:p>
          <a:p>
            <a:pPr lvl="1">
              <a:spcBef>
                <a:spcPts val="0"/>
              </a:spcBef>
              <a:buNone/>
            </a:pPr>
            <a:r>
              <a:rPr lang="en-US" altLang="zh-CN" sz="2000">
                <a:latin typeface="Arial" panose="020B0604020202020204" pitchFamily="34" charset="0"/>
                <a:cs typeface="Arial" panose="020B0604020202020204" pitchFamily="34" charset="0"/>
              </a:rPr>
              <a:t>        System</a:t>
            </a:r>
            <a:r>
              <a:rPr lang="en-US" altLang="zh-CN" sz="2000" dirty="0" err="1">
                <a:latin typeface="Arial" panose="020B0604020202020204" pitchFamily="34" charset="0"/>
                <a:cs typeface="Arial" panose="020B0604020202020204" pitchFamily="34" charset="0"/>
              </a:rPr>
              <a:t>.out.</a:t>
            </a:r>
            <a:r>
              <a:rPr lang="en-US" altLang="zh-CN" sz="2000" err="1">
                <a:latin typeface="Arial" panose="020B0604020202020204" pitchFamily="34" charset="0"/>
                <a:cs typeface="Arial" panose="020B0604020202020204" pitchFamily="34" charset="0"/>
              </a:rPr>
              <a:t>println</a:t>
            </a:r>
            <a:r>
              <a:rPr lang="en-US" altLang="zh-CN" sz="2000">
                <a:latin typeface="Arial" panose="020B0604020202020204" pitchFamily="34" charset="0"/>
                <a:cs typeface="Arial" panose="020B0604020202020204" pitchFamily="34" charset="0"/>
              </a:rPr>
              <a:t>();	</a:t>
            </a:r>
            <a:endParaRPr lang="en-US" altLang="zh-CN" sz="2000">
              <a:latin typeface="Arial" panose="020B0604020202020204" pitchFamily="34" charset="0"/>
              <a:cs typeface="Arial" panose="020B0604020202020204" pitchFamily="34" charset="0"/>
            </a:endParaRPr>
          </a:p>
          <a:p>
            <a:pPr lvl="1">
              <a:spcBef>
                <a:spcPts val="0"/>
              </a:spcBef>
              <a:buNone/>
            </a:pPr>
            <a:endParaRPr lang="en-US" altLang="zh-CN" sz="2000">
              <a:latin typeface="Arial" panose="020B0604020202020204" pitchFamily="34" charset="0"/>
              <a:cs typeface="Arial" panose="020B0604020202020204" pitchFamily="34" charset="0"/>
            </a:endParaRPr>
          </a:p>
          <a:p>
            <a:pPr lvl="1">
              <a:buNone/>
            </a:pPr>
            <a:r>
              <a:rPr lang="en-US" altLang="zh-CN" sz="2000" b="1">
                <a:solidFill>
                  <a:srgbClr val="0000CC"/>
                </a:solidFill>
                <a:latin typeface="Arial" panose="020B0604020202020204" pitchFamily="34" charset="0"/>
                <a:cs typeface="Arial" panose="020B0604020202020204" pitchFamily="34" charset="0"/>
              </a:rPr>
              <a:t>      rs.last(); </a:t>
            </a:r>
            <a:r>
              <a:rPr lang="en-US" altLang="zh-CN" sz="2000">
                <a:latin typeface="Arial" panose="020B0604020202020204" pitchFamily="34" charset="0"/>
                <a:cs typeface="Arial" panose="020B0604020202020204" pitchFamily="34" charset="0"/>
              </a:rPr>
              <a:t>		//</a:t>
            </a:r>
            <a:r>
              <a:rPr lang="zh-CN" altLang="en-US" sz="2000">
                <a:solidFill>
                  <a:srgbClr val="C00000"/>
                </a:solidFill>
                <a:latin typeface="Arial" panose="020B0604020202020204" pitchFamily="34" charset="0"/>
                <a:cs typeface="Arial" panose="020B0604020202020204" pitchFamily="34" charset="0"/>
              </a:rPr>
              <a:t>将游标移到最后一行</a:t>
            </a:r>
            <a:endParaRPr lang="en-US" altLang="zh-CN" sz="2000">
              <a:solidFill>
                <a:srgbClr val="C00000"/>
              </a:solidFill>
              <a:latin typeface="Arial" panose="020B0604020202020204" pitchFamily="34" charset="0"/>
              <a:cs typeface="Arial" panose="020B0604020202020204" pitchFamily="34" charset="0"/>
            </a:endParaRPr>
          </a:p>
          <a:p>
            <a:pPr lvl="1">
              <a:buNone/>
            </a:pPr>
            <a:r>
              <a:rPr lang="en-US" altLang="zh-CN" sz="2000">
                <a:latin typeface="Arial" panose="020B0604020202020204" pitchFamily="34" charset="0"/>
                <a:cs typeface="Arial" panose="020B0604020202020204" pitchFamily="34" charset="0"/>
              </a:rPr>
              <a:t>      row=rs.getRow(); 	//</a:t>
            </a:r>
            <a:r>
              <a:rPr lang="zh-CN" altLang="en-US" sz="2000">
                <a:latin typeface="Arial" panose="020B0604020202020204" pitchFamily="34" charset="0"/>
                <a:cs typeface="Arial" panose="020B0604020202020204" pitchFamily="34" charset="0"/>
              </a:rPr>
              <a:t>得到结果集总行数</a:t>
            </a:r>
            <a:endParaRPr lang="zh-CN" altLang="en-US" sz="2000">
              <a:latin typeface="Arial" panose="020B0604020202020204" pitchFamily="34" charset="0"/>
              <a:cs typeface="Arial" panose="020B0604020202020204" pitchFamily="34" charset="0"/>
            </a:endParaRPr>
          </a:p>
          <a:p>
            <a:pPr lvl="1">
              <a:buNone/>
            </a:pPr>
            <a:r>
              <a:rPr lang="en-US" altLang="zh-CN" sz="2000">
                <a:latin typeface="Arial" panose="020B0604020202020204" pitchFamily="34" charset="0"/>
                <a:cs typeface="Arial" panose="020B0604020202020204" pitchFamily="34" charset="0"/>
              </a:rPr>
              <a:t>      System.out.println("</a:t>
            </a:r>
            <a:r>
              <a:rPr lang="zh-CN" altLang="en-US" sz="2000">
                <a:latin typeface="Arial" panose="020B0604020202020204" pitchFamily="34" charset="0"/>
                <a:cs typeface="Arial" panose="020B0604020202020204" pitchFamily="34" charset="0"/>
              </a:rPr>
              <a:t>第</a:t>
            </a:r>
            <a:r>
              <a:rPr lang="en-US" altLang="zh-CN" sz="2000">
                <a:latin typeface="Arial" panose="020B0604020202020204" pitchFamily="34" charset="0"/>
                <a:cs typeface="Arial" panose="020B0604020202020204" pitchFamily="34" charset="0"/>
              </a:rPr>
              <a:t>"+row+"</a:t>
            </a:r>
            <a:r>
              <a:rPr lang="zh-CN" altLang="en-US" sz="2000">
                <a:latin typeface="Arial" panose="020B0604020202020204" pitchFamily="34" charset="0"/>
                <a:cs typeface="Arial" panose="020B0604020202020204" pitchFamily="34" charset="0"/>
              </a:rPr>
              <a:t>行：</a:t>
            </a:r>
            <a:r>
              <a:rPr lang="en-US" altLang="zh-CN" sz="2000">
                <a:latin typeface="Arial" panose="020B0604020202020204" pitchFamily="34" charset="0"/>
                <a:cs typeface="Arial" panose="020B0604020202020204" pitchFamily="34" charset="0"/>
              </a:rPr>
              <a:t>");     </a:t>
            </a:r>
            <a:endParaRPr lang="en-US" altLang="zh-CN" sz="2000">
              <a:latin typeface="Arial" panose="020B0604020202020204" pitchFamily="34" charset="0"/>
              <a:cs typeface="Arial" panose="020B0604020202020204" pitchFamily="34" charset="0"/>
            </a:endParaRPr>
          </a:p>
          <a:p>
            <a:pPr lvl="1">
              <a:buNone/>
            </a:pPr>
            <a:r>
              <a:rPr lang="en-US" altLang="zh-CN" sz="2000">
                <a:latin typeface="Arial" panose="020B0604020202020204" pitchFamily="34" charset="0"/>
                <a:cs typeface="Arial" panose="020B0604020202020204" pitchFamily="34" charset="0"/>
              </a:rPr>
              <a:t>      this.outputOneRow(row);</a:t>
            </a:r>
            <a:r>
              <a:rPr lang="zh-CN" altLang="en-US" sz="2000">
                <a:latin typeface="Arial" panose="020B0604020202020204" pitchFamily="34" charset="0"/>
                <a:cs typeface="Arial" panose="020B0604020202020204" pitchFamily="34" charset="0"/>
              </a:rPr>
              <a:t>      </a:t>
            </a:r>
            <a:endParaRPr lang="zh-CN" altLang="en-US" sz="2000">
              <a:latin typeface="Arial" panose="020B0604020202020204" pitchFamily="34" charset="0"/>
              <a:cs typeface="Arial" panose="020B0604020202020204" pitchFamily="34" charset="0"/>
            </a:endParaRPr>
          </a:p>
          <a:p>
            <a:pPr lvl="1">
              <a:buNone/>
            </a:pPr>
            <a:r>
              <a:rPr lang="zh-CN" altLang="en-US" sz="1200">
                <a:latin typeface="Arial" panose="020B0604020202020204" pitchFamily="34" charset="0"/>
                <a:cs typeface="Arial" panose="020B0604020202020204" pitchFamily="34" charset="0"/>
              </a:rPr>
              <a:t>            </a:t>
            </a:r>
            <a:endParaRPr lang="en-US" altLang="zh-CN" sz="1200">
              <a:latin typeface="Arial" panose="020B0604020202020204" pitchFamily="34" charset="0"/>
              <a:cs typeface="Arial" panose="020B0604020202020204" pitchFamily="34" charset="0"/>
            </a:endParaRPr>
          </a:p>
          <a:p>
            <a:pPr lvl="1">
              <a:spcBef>
                <a:spcPts val="0"/>
              </a:spcBef>
              <a:buNone/>
            </a:pPr>
            <a:endParaRPr lang="en-US" altLang="zh-CN" sz="2000">
              <a:latin typeface="Arial" panose="020B0604020202020204" pitchFamily="34" charset="0"/>
              <a:cs typeface="Arial" panose="020B0604020202020204" pitchFamily="34" charset="0"/>
            </a:endParaRPr>
          </a:p>
          <a:p>
            <a:pPr lvl="1">
              <a:buNone/>
            </a:pPr>
            <a:endParaRPr lang="en-US" altLang="zh-CN" sz="1600"/>
          </a:p>
          <a:p>
            <a:pPr lvl="1">
              <a:buNone/>
            </a:pPr>
            <a:r>
              <a:rPr lang="en-US" altLang="zh-CN" sz="1600"/>
              <a:t>		</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内容占位符 2"/>
          <p:cNvSpPr txBox="1"/>
          <p:nvPr/>
        </p:nvSpPr>
        <p:spPr>
          <a:xfrm>
            <a:off x="1703512" y="572195"/>
            <a:ext cx="8784976" cy="5112568"/>
          </a:xfrm>
          <a:prstGeom prst="rect">
            <a:avLst/>
          </a:prstGeom>
          <a:ln>
            <a:solidFill>
              <a:schemeClr val="accent1"/>
            </a:solidFill>
          </a:ln>
        </p:spPr>
        <p:txBody>
          <a:bodyPr vert="horz" lIns="91440" tIns="45720" rIns="91440" bIns="45720" rtlCol="0">
            <a:noAutofit/>
          </a:bodyPr>
          <a:lstStyle/>
          <a:p>
            <a:pPr marL="342900" marR="0" lvl="0" indent="-342900" algn="l" defTabSz="914400" rtl="0" eaLnBrk="1" fontAlgn="auto" latinLnBrk="0" hangingPunct="1">
              <a:spcAft>
                <a:spcPts val="0"/>
              </a:spcAft>
              <a:buClrTx/>
              <a:buSzTx/>
              <a:buFont typeface="Arial" panose="020B0604020202020204" pitchFamily="34" charset="0"/>
              <a:buNone/>
              <a:defRPr/>
            </a:pP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b="1" dirty="0">
                <a:latin typeface="Arial" panose="020B0604020202020204" pitchFamily="34" charset="0"/>
                <a:ea typeface="宋体" panose="02010600030101010101" pitchFamily="2" charset="-122"/>
                <a:cs typeface="Arial" panose="020B0604020202020204" pitchFamily="34" charset="0"/>
              </a:rPr>
              <a:t>	</a:t>
            </a:r>
            <a:r>
              <a:rPr lang="en-US" altLang="zh-CN" sz="2000" dirty="0">
                <a:latin typeface="Arial" panose="020B0604020202020204" pitchFamily="34" charset="0"/>
                <a:ea typeface="宋体" panose="02010600030101010101" pitchFamily="2" charset="-122"/>
                <a:cs typeface="Arial" panose="020B0604020202020204" pitchFamily="34" charset="0"/>
              </a:rPr>
              <a:t>row = 2;</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800100" lvl="1" indent="-342900"/>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u="none" strike="noStrike" kern="1200" cap="none" spc="0" normalizeH="0" noProof="0" dirty="0">
                <a:ln>
                  <a:noFill/>
                </a:ln>
                <a:solidFill>
                  <a:srgbClr val="0000CC"/>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b="1" u="none" strike="noStrike" kern="1200" cap="none" spc="0" normalizeH="0" baseline="0" noProof="0" dirty="0" err="1">
                <a:ln>
                  <a:noFill/>
                </a:ln>
                <a:solidFill>
                  <a:srgbClr val="0000CC"/>
                </a:solidFill>
                <a:effectLst/>
                <a:uLnTx/>
                <a:uFillTx/>
                <a:latin typeface="Arial" panose="020B0604020202020204" pitchFamily="34" charset="0"/>
                <a:ea typeface="宋体" panose="02010600030101010101" pitchFamily="2" charset="-122"/>
                <a:cs typeface="Arial" panose="020B0604020202020204" pitchFamily="34" charset="0"/>
              </a:rPr>
              <a:t>rs.absolute</a:t>
            </a:r>
            <a:r>
              <a:rPr kumimoji="0" lang="en-US" altLang="zh-CN" sz="2000" b="1" u="none" strike="noStrike" kern="1200" cap="none" spc="0" normalizeH="0" baseline="0" noProof="0" dirty="0">
                <a:ln>
                  <a:noFill/>
                </a:ln>
                <a:solidFill>
                  <a:srgbClr val="0000CC"/>
                </a:solidFill>
                <a:effectLst/>
                <a:uLnTx/>
                <a:uFillTx/>
                <a:latin typeface="Arial" panose="020B0604020202020204" pitchFamily="34" charset="0"/>
                <a:ea typeface="宋体" panose="02010600030101010101" pitchFamily="2" charset="-122"/>
                <a:cs typeface="Arial" panose="020B0604020202020204" pitchFamily="34" charset="0"/>
              </a:rPr>
              <a:t>(row</a:t>
            </a:r>
            <a:r>
              <a:rPr lang="en-US" altLang="zh-CN" sz="2000"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zh-CN" altLang="en-US" sz="2000" dirty="0">
                <a:solidFill>
                  <a:srgbClr val="C00000"/>
                </a:solidFill>
                <a:latin typeface="Arial" panose="020B0604020202020204" pitchFamily="34" charset="0"/>
                <a:ea typeface="宋体" panose="02010600030101010101" pitchFamily="2" charset="-122"/>
                <a:cs typeface="Arial" panose="020B0604020202020204" pitchFamily="34" charset="0"/>
              </a:rPr>
              <a:t>将游标移到第</a:t>
            </a:r>
            <a:r>
              <a:rPr lang="en-US" altLang="zh-CN" sz="2000" dirty="0">
                <a:solidFill>
                  <a:srgbClr val="C00000"/>
                </a:solidFill>
                <a:latin typeface="Arial" panose="020B0604020202020204" pitchFamily="34" charset="0"/>
                <a:ea typeface="宋体" panose="02010600030101010101" pitchFamily="2" charset="-122"/>
                <a:cs typeface="Arial" panose="020B0604020202020204" pitchFamily="34" charset="0"/>
              </a:rPr>
              <a:t>2</a:t>
            </a:r>
            <a:r>
              <a:rPr lang="zh-CN" altLang="en-US" sz="2000" dirty="0">
                <a:solidFill>
                  <a:srgbClr val="C00000"/>
                </a:solidFill>
                <a:latin typeface="Arial" panose="020B0604020202020204" pitchFamily="34" charset="0"/>
                <a:ea typeface="宋体" panose="02010600030101010101" pitchFamily="2" charset="-122"/>
                <a:cs typeface="Arial" panose="020B0604020202020204" pitchFamily="34" charset="0"/>
              </a:rPr>
              <a:t>行</a:t>
            </a:r>
            <a:endParaRPr lang="en-US" altLang="zh-CN" sz="2000" dirty="0">
              <a:solidFill>
                <a:srgbClr val="C00000"/>
              </a:solidFill>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dirty="0" err="1">
                <a:latin typeface="Arial" panose="020B0604020202020204" pitchFamily="34" charset="0"/>
                <a:ea typeface="宋体" panose="02010600030101010101" pitchFamily="2" charset="-122"/>
                <a:cs typeface="Arial" panose="020B0604020202020204" pitchFamily="34" charset="0"/>
              </a:rPr>
              <a:t>System.out.println</a:t>
            </a:r>
            <a:r>
              <a:rPr lang="en-US" altLang="zh-CN" sz="2000" dirty="0">
                <a:latin typeface="Arial" panose="020B0604020202020204" pitchFamily="34" charset="0"/>
                <a:ea typeface="宋体" panose="02010600030101010101" pitchFamily="2" charset="-122"/>
                <a:cs typeface="Arial" panose="020B0604020202020204" pitchFamily="34" charset="0"/>
              </a:rPr>
              <a:t>("</a:t>
            </a:r>
            <a:r>
              <a:rPr lang="zh-CN" altLang="en-US" sz="2000" dirty="0">
                <a:latin typeface="Arial" panose="020B0604020202020204" pitchFamily="34" charset="0"/>
                <a:ea typeface="宋体" panose="02010600030101010101" pitchFamily="2" charset="-122"/>
                <a:cs typeface="Arial" panose="020B0604020202020204" pitchFamily="34" charset="0"/>
              </a:rPr>
              <a:t>第</a:t>
            </a:r>
            <a:r>
              <a:rPr lang="en-US" altLang="zh-CN" sz="2000" dirty="0">
                <a:latin typeface="Arial" panose="020B0604020202020204" pitchFamily="34" charset="0"/>
                <a:ea typeface="宋体" panose="02010600030101010101" pitchFamily="2" charset="-122"/>
                <a:cs typeface="Arial" panose="020B0604020202020204" pitchFamily="34" charset="0"/>
              </a:rPr>
              <a:t>"+row+"</a:t>
            </a:r>
            <a:r>
              <a:rPr lang="zh-CN" altLang="en-US" sz="2000" dirty="0">
                <a:latin typeface="Arial" panose="020B0604020202020204" pitchFamily="34" charset="0"/>
                <a:ea typeface="宋体" panose="02010600030101010101" pitchFamily="2" charset="-122"/>
                <a:cs typeface="Arial" panose="020B0604020202020204" pitchFamily="34" charset="0"/>
              </a:rPr>
              <a:t>行：</a:t>
            </a:r>
            <a:r>
              <a:rPr lang="en-US" altLang="zh-CN" sz="2000" dirty="0">
                <a:latin typeface="Arial" panose="020B0604020202020204" pitchFamily="34" charset="0"/>
                <a:ea typeface="宋体" panose="02010600030101010101" pitchFamily="2" charset="-122"/>
                <a:cs typeface="Arial" panose="020B0604020202020204" pitchFamily="34" charset="0"/>
              </a:rPr>
              <a:t>");     </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800100" lvl="1" indent="-342900"/>
            <a:r>
              <a:rPr lang="en-US" altLang="zh-CN" sz="2000" dirty="0">
                <a:latin typeface="Arial" panose="020B0604020202020204" pitchFamily="34" charset="0"/>
                <a:ea typeface="宋体" panose="02010600030101010101" pitchFamily="2" charset="-122"/>
                <a:cs typeface="Arial" panose="020B0604020202020204" pitchFamily="34" charset="0"/>
              </a:rPr>
              <a:t>       </a:t>
            </a:r>
            <a:r>
              <a:rPr lang="en-US" altLang="zh-CN" sz="2000" dirty="0" err="1">
                <a:latin typeface="Arial" panose="020B0604020202020204" pitchFamily="34" charset="0"/>
                <a:ea typeface="宋体" panose="02010600030101010101" pitchFamily="2" charset="-122"/>
                <a:cs typeface="Arial" panose="020B0604020202020204" pitchFamily="34" charset="0"/>
              </a:rPr>
              <a:t>this.outputOneRow</a:t>
            </a:r>
            <a:r>
              <a:rPr lang="en-US" altLang="zh-CN" sz="2000" dirty="0">
                <a:latin typeface="Arial" panose="020B0604020202020204" pitchFamily="34" charset="0"/>
                <a:ea typeface="宋体" panose="02010600030101010101" pitchFamily="2" charset="-122"/>
                <a:cs typeface="Arial" panose="020B0604020202020204" pitchFamily="34" charset="0"/>
              </a:rPr>
              <a:t>(row);</a:t>
            </a:r>
            <a:endParaRPr lang="en-US" altLang="zh-CN" sz="2000" dirty="0">
              <a:latin typeface="Arial" panose="020B0604020202020204" pitchFamily="34" charset="0"/>
              <a:ea typeface="宋体" panose="02010600030101010101" pitchFamily="2" charset="-122"/>
              <a:cs typeface="Arial" panose="020B0604020202020204" pitchFamily="34" charset="0"/>
            </a:endParaRPr>
          </a:p>
          <a:p>
            <a:pPr marL="800100" lvl="1" indent="-342900">
              <a:spcBef>
                <a:spcPct val="20000"/>
              </a:spcBef>
              <a:buFont typeface="Arial" panose="020B0604020202020204" pitchFamily="34" charset="0"/>
              <a:buNone/>
            </a:pP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spcBef>
                <a:spcPct val="20000"/>
              </a:spcBef>
              <a:buFont typeface="Arial" panose="020B0604020202020204" pitchFamily="34" charset="0"/>
              <a:buNone/>
            </a:pP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Arial" panose="020B0604020202020204" pitchFamily="34" charset="0"/>
              </a:rPr>
              <a:t>将游标移到某一指定行</a:t>
            </a:r>
            <a:endParaRPr kumimoji="0" lang="zh-CN" altLang="en-US" sz="2000" u="none" strike="noStrike" kern="1200" cap="none" spc="0" normalizeH="0" baseline="0" noProof="0" dirty="0">
              <a:ln>
                <a:noFill/>
              </a:ln>
              <a:solidFill>
                <a:srgbClr val="C00000"/>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int index=(int)(</a:t>
            </a:r>
            <a:r>
              <a:rPr kumimoji="0" lang="en-US" altLang="zh-CN" sz="200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Math.random</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()*row); //[0,1)*</a:t>
            </a: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行数，选取一个随机行数</a:t>
            </a:r>
            <a:endPar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lang="en-US" altLang="zh-CN" sz="2000" b="1" dirty="0" err="1">
                <a:solidFill>
                  <a:srgbClr val="0000CC"/>
                </a:solidFill>
                <a:latin typeface="Arial" panose="020B0604020202020204" pitchFamily="34" charset="0"/>
                <a:ea typeface="宋体" panose="02010600030101010101" pitchFamily="2" charset="-122"/>
                <a:cs typeface="Arial" panose="020B0604020202020204" pitchFamily="34" charset="0"/>
              </a:rPr>
              <a:t>rs.absolute</a:t>
            </a:r>
            <a:r>
              <a:rPr lang="en-US" altLang="zh-CN" sz="2000" b="1" dirty="0">
                <a:solidFill>
                  <a:srgbClr val="0000CC"/>
                </a:solidFill>
                <a:latin typeface="Arial" panose="020B0604020202020204" pitchFamily="34" charset="0"/>
                <a:ea typeface="宋体" panose="02010600030101010101" pitchFamily="2" charset="-122"/>
                <a:cs typeface="Arial" panose="020B0604020202020204" pitchFamily="34" charset="0"/>
              </a:rPr>
              <a:t>(index);                     </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游标移到第</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index</a:t>
            </a: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行</a:t>
            </a:r>
            <a:endPar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System.out.println</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随机行，第</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"+index+"</a:t>
            </a: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行：</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if(index!=0)</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800100" lvl="1" indent="-342900">
              <a:buFont typeface="Arial" panose="020B0604020202020204" pitchFamily="34" charset="0"/>
              <a:buNone/>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this.outputOneRow</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(row);        </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auto" latinLnBrk="0" hangingPunct="1">
              <a:spcAft>
                <a:spcPts val="0"/>
              </a:spcAft>
              <a:buClrTx/>
              <a:buSzTx/>
              <a:buFont typeface="Arial" panose="020B0604020202020204" pitchFamily="34" charset="0"/>
              <a:buNone/>
              <a:defRPr/>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}catch(</a:t>
            </a:r>
            <a:r>
              <a:rPr kumimoji="0" lang="en-US" altLang="zh-CN" sz="200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SQLException</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e) { </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auto" latinLnBrk="0" hangingPunct="1">
              <a:spcAft>
                <a:spcPts val="0"/>
              </a:spcAft>
              <a:buClrTx/>
              <a:buSzTx/>
              <a:buFont typeface="Arial" panose="020B0604020202020204" pitchFamily="34" charset="0"/>
              <a:buNone/>
              <a:defRPr/>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System.out.println</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(e);</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auto" latinLnBrk="0" hangingPunct="1">
              <a:spcAft>
                <a:spcPts val="0"/>
              </a:spcAft>
              <a:buClrTx/>
              <a:buSzTx/>
              <a:buFont typeface="Arial" panose="020B0604020202020204" pitchFamily="34" charset="0"/>
              <a:buNone/>
              <a:defRPr/>
            </a:pPr>
            <a:r>
              <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a:p>
            <a:pPr marL="342900" marR="0" lvl="0" indent="-342900" algn="l" defTabSz="914400" rtl="0" eaLnBrk="1" fontAlgn="auto" latinLnBrk="0" hangingPunct="1">
              <a:spcAft>
                <a:spcPts val="0"/>
              </a:spcAft>
              <a:buClrTx/>
              <a:buSzTx/>
              <a:defRPr/>
            </a:pPr>
            <a:r>
              <a:rPr kumimoji="0" lang="en-US" altLang="zh-CN"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rPr>
              <a:t>}</a:t>
            </a:r>
            <a:endParaRPr kumimoji="0" lang="zh-CN" altLang="en-US" sz="200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solidFill>
                  <a:schemeClr val="tx1"/>
                </a:solidFill>
              </a:rPr>
              <a:t>§</a:t>
            </a:r>
            <a:r>
              <a:rPr lang="zh-CN" altLang="en-US">
                <a:solidFill>
                  <a:schemeClr val="tx1"/>
                </a:solidFill>
              </a:rPr>
              <a:t>14.</a:t>
            </a:r>
            <a:r>
              <a:rPr lang="en-US" altLang="zh-CN">
                <a:solidFill>
                  <a:schemeClr val="tx1"/>
                </a:solidFill>
              </a:rPr>
              <a:t>6</a:t>
            </a:r>
            <a:r>
              <a:rPr lang="zh-CN" altLang="en-US">
                <a:solidFill>
                  <a:schemeClr val="tx1"/>
                </a:solidFill>
              </a:rPr>
              <a:t>.3   </a:t>
            </a:r>
            <a:r>
              <a:rPr lang="zh-CN" altLang="en-US">
                <a:solidFill>
                  <a:schemeClr val="tx1"/>
                </a:solidFill>
                <a:latin typeface="宋体" panose="02010600030101010101" pitchFamily="2" charset="-122"/>
              </a:rPr>
              <a:t>条件与排序查询 </a:t>
            </a:r>
            <a:endParaRPr lang="zh-CN" altLang="en-US" dirty="0">
              <a:solidFill>
                <a:schemeClr val="tx1"/>
              </a:solidFill>
              <a:latin typeface="宋体" panose="02010600030101010101" pitchFamily="2" charset="-122"/>
            </a:endParaRPr>
          </a:p>
        </p:txBody>
      </p:sp>
      <p:sp>
        <p:nvSpPr>
          <p:cNvPr id="3" name="内容占位符 2"/>
          <p:cNvSpPr>
            <a:spLocks noGrp="1"/>
          </p:cNvSpPr>
          <p:nvPr>
            <p:ph idx="1"/>
          </p:nvPr>
        </p:nvSpPr>
        <p:spPr/>
        <p:txBody>
          <a:bodyPr/>
          <a:lstStyle/>
          <a:p>
            <a:r>
              <a:rPr lang="zh-CN" altLang="en-US" dirty="0"/>
              <a:t>在</a:t>
            </a:r>
            <a:r>
              <a:rPr lang="zh-CN" altLang="en-US"/>
              <a:t>例子</a:t>
            </a:r>
            <a:r>
              <a:rPr lang="en-US" altLang="zh-CN">
                <a:solidFill>
                  <a:srgbClr val="C00000"/>
                </a:solidFill>
              </a:rPr>
              <a:t>14-3</a:t>
            </a:r>
            <a:r>
              <a:rPr lang="zh-CN" altLang="en-US"/>
              <a:t>中，查询</a:t>
            </a:r>
            <a:r>
              <a:rPr lang="en-US" altLang="zh-CN"/>
              <a:t>bookList</a:t>
            </a:r>
            <a:r>
              <a:rPr lang="zh-CN" altLang="en-US"/>
              <a:t>表中</a:t>
            </a:r>
            <a:r>
              <a:rPr lang="zh-CN" altLang="en-US" b="1"/>
              <a:t>价格大于</a:t>
            </a:r>
            <a:r>
              <a:rPr lang="en-US" altLang="zh-CN" b="1"/>
              <a:t>30</a:t>
            </a:r>
            <a:r>
              <a:rPr lang="zh-CN" altLang="en-US" b="1"/>
              <a:t>，</a:t>
            </a:r>
            <a:r>
              <a:rPr lang="zh-CN" altLang="en-US"/>
              <a:t>出版日期在</a:t>
            </a:r>
            <a:r>
              <a:rPr lang="en-US" altLang="zh-CN"/>
              <a:t>1999</a:t>
            </a:r>
            <a:r>
              <a:rPr lang="zh-CN" altLang="en-US"/>
              <a:t>至</a:t>
            </a:r>
            <a:r>
              <a:rPr lang="en-US" altLang="zh-CN"/>
              <a:t>2021</a:t>
            </a:r>
            <a:r>
              <a:rPr lang="zh-CN" altLang="en-US"/>
              <a:t>的图书，</a:t>
            </a:r>
            <a:r>
              <a:rPr lang="zh-CN" altLang="en-US" b="1"/>
              <a:t>按价格</a:t>
            </a:r>
            <a:r>
              <a:rPr lang="en-US" altLang="zh-CN" b="1"/>
              <a:t>price</a:t>
            </a:r>
            <a:r>
              <a:rPr lang="zh-CN" altLang="en-US" b="1"/>
              <a:t>排序。</a:t>
            </a:r>
            <a:endParaRPr lang="en-US" altLang="zh-CN" b="1"/>
          </a:p>
          <a:p>
            <a:endParaRPr lang="en-US" altLang="zh-CN" b="1"/>
          </a:p>
          <a:p>
            <a:r>
              <a:rPr lang="zh-CN" altLang="en-US" b="1"/>
              <a:t>课后阅读与运行。</a:t>
            </a:r>
            <a:endParaRPr lang="zh-CN" altLang="en-US" b="1"/>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zh-CN" altLang="en-US"/>
              <a:t>14.</a:t>
            </a:r>
            <a:r>
              <a:rPr lang="en-US" altLang="zh-CN"/>
              <a:t>7</a:t>
            </a:r>
            <a:r>
              <a:rPr lang="zh-CN" altLang="en-US"/>
              <a:t> </a:t>
            </a:r>
            <a:r>
              <a:rPr lang="zh-CN" altLang="en-US">
                <a:latin typeface="宋体" panose="02010600030101010101" pitchFamily="2" charset="-122"/>
              </a:rPr>
              <a:t>更新</a:t>
            </a:r>
            <a:r>
              <a:rPr lang="zh-CN" altLang="en-US" dirty="0">
                <a:latin typeface="宋体" panose="02010600030101010101" pitchFamily="2" charset="-122"/>
              </a:rPr>
              <a:t>、添加与删除操作 </a:t>
            </a:r>
            <a:endParaRPr lang="zh-CN" altLang="en-US" dirty="0"/>
          </a:p>
        </p:txBody>
      </p:sp>
      <p:sp>
        <p:nvSpPr>
          <p:cNvPr id="3" name="内容占位符 2"/>
          <p:cNvSpPr>
            <a:spLocks noGrp="1"/>
          </p:cNvSpPr>
          <p:nvPr>
            <p:ph idx="1"/>
          </p:nvPr>
        </p:nvSpPr>
        <p:spPr/>
        <p:txBody>
          <a:bodyPr/>
          <a:lstStyle/>
          <a:p>
            <a:pPr>
              <a:spcBef>
                <a:spcPts val="0"/>
              </a:spcBef>
            </a:pPr>
            <a:r>
              <a:rPr lang="zh-CN" altLang="en-US"/>
              <a:t> </a:t>
            </a:r>
            <a:r>
              <a:rPr lang="zh-CN" altLang="en-US" dirty="0"/>
              <a:t>更新、添加和删除记录的</a:t>
            </a:r>
            <a:r>
              <a:rPr lang="en-US" altLang="zh-CN"/>
              <a:t>SQL</a:t>
            </a:r>
            <a:r>
              <a:rPr lang="zh-CN" altLang="en-US"/>
              <a:t>语法：</a:t>
            </a:r>
            <a:endParaRPr lang="en-US" altLang="zh-CN"/>
          </a:p>
          <a:p>
            <a:pPr>
              <a:spcBef>
                <a:spcPts val="0"/>
              </a:spcBef>
            </a:pPr>
            <a:endParaRPr lang="zh-CN" altLang="en-US" dirty="0"/>
          </a:p>
          <a:p>
            <a:pPr lvl="1">
              <a:spcBef>
                <a:spcPts val="0"/>
              </a:spcBef>
            </a:pPr>
            <a:r>
              <a:rPr lang="en-US" altLang="zh-CN" sz="2000" b="1" dirty="0">
                <a:solidFill>
                  <a:srgbClr val="C00000"/>
                </a:solidFill>
              </a:rPr>
              <a:t>UPDATE</a:t>
            </a:r>
            <a:r>
              <a:rPr lang="en-US" altLang="zh-CN" sz="2000" dirty="0"/>
              <a:t> &lt;</a:t>
            </a:r>
            <a:r>
              <a:rPr lang="zh-CN" altLang="en-US" sz="2000" dirty="0"/>
              <a:t>表名</a:t>
            </a:r>
            <a:r>
              <a:rPr lang="en-US" altLang="zh-CN" sz="2000" dirty="0"/>
              <a:t>&gt;  SET &lt;</a:t>
            </a:r>
            <a:r>
              <a:rPr lang="zh-CN" altLang="en-US" sz="2000" dirty="0"/>
              <a:t>字段名</a:t>
            </a:r>
            <a:r>
              <a:rPr lang="en-US" altLang="zh-CN" sz="2000" dirty="0"/>
              <a:t>&gt; = </a:t>
            </a:r>
            <a:r>
              <a:rPr lang="zh-CN" altLang="en-US" sz="2000" dirty="0"/>
              <a:t>新值 </a:t>
            </a:r>
            <a:r>
              <a:rPr lang="en-US" altLang="zh-CN" sz="2000" dirty="0"/>
              <a:t>WHERE &lt;</a:t>
            </a:r>
            <a:r>
              <a:rPr lang="zh-CN" altLang="en-US" sz="2000" dirty="0"/>
              <a:t>条件子句</a:t>
            </a:r>
            <a:r>
              <a:rPr lang="en-US" altLang="zh-CN" sz="2000" dirty="0"/>
              <a:t>&gt;</a:t>
            </a:r>
            <a:endParaRPr lang="en-US" altLang="zh-CN" sz="2000" dirty="0"/>
          </a:p>
          <a:p>
            <a:pPr lvl="1">
              <a:spcBef>
                <a:spcPts val="0"/>
              </a:spcBef>
            </a:pPr>
            <a:r>
              <a:rPr lang="en-US" altLang="zh-CN" sz="2000" b="1" dirty="0">
                <a:solidFill>
                  <a:srgbClr val="C00000"/>
                </a:solidFill>
              </a:rPr>
              <a:t>INSERT</a:t>
            </a:r>
            <a:r>
              <a:rPr lang="en-US" altLang="zh-CN" sz="2000" dirty="0"/>
              <a:t> INTO </a:t>
            </a:r>
            <a:r>
              <a:rPr lang="zh-CN" altLang="en-US" sz="2000" dirty="0"/>
              <a:t>表</a:t>
            </a:r>
            <a:r>
              <a:rPr lang="en-US" altLang="zh-CN" sz="2000" dirty="0"/>
              <a:t>(</a:t>
            </a:r>
            <a:r>
              <a:rPr lang="zh-CN" altLang="en-US" sz="2000" dirty="0"/>
              <a:t>字段列表</a:t>
            </a:r>
            <a:r>
              <a:rPr lang="en-US" altLang="zh-CN" sz="2000" dirty="0"/>
              <a:t>) VALUES </a:t>
            </a:r>
            <a:r>
              <a:rPr lang="zh-CN" altLang="en-US" sz="2000" dirty="0"/>
              <a:t>（对应的具体的记录）或</a:t>
            </a:r>
            <a:r>
              <a:rPr lang="en-US" altLang="zh-CN" sz="2000" dirty="0"/>
              <a:t>INSERT INTO </a:t>
            </a:r>
            <a:r>
              <a:rPr lang="zh-CN" altLang="en-US" sz="2000" dirty="0"/>
              <a:t>表</a:t>
            </a:r>
            <a:r>
              <a:rPr lang="en-US" altLang="zh-CN" sz="2000" dirty="0"/>
              <a:t>(VALUES </a:t>
            </a:r>
            <a:r>
              <a:rPr lang="zh-CN" altLang="en-US" sz="2000" dirty="0"/>
              <a:t>（对应的具体的记录）</a:t>
            </a:r>
            <a:endParaRPr lang="zh-CN" altLang="en-US" sz="2000" dirty="0"/>
          </a:p>
          <a:p>
            <a:pPr lvl="1">
              <a:spcBef>
                <a:spcPts val="0"/>
              </a:spcBef>
            </a:pPr>
            <a:r>
              <a:rPr lang="en-US" altLang="zh-CN" sz="2000" b="1" dirty="0">
                <a:solidFill>
                  <a:srgbClr val="C00000"/>
                </a:solidFill>
              </a:rPr>
              <a:t>DELETE</a:t>
            </a:r>
            <a:r>
              <a:rPr lang="en-US" altLang="zh-CN" sz="2000" dirty="0"/>
              <a:t>  FROM  &lt;</a:t>
            </a:r>
            <a:r>
              <a:rPr lang="zh-CN" altLang="en-US" sz="2000" dirty="0"/>
              <a:t>表名</a:t>
            </a:r>
            <a:r>
              <a:rPr lang="en-US" altLang="zh-CN" sz="2000" dirty="0"/>
              <a:t>&gt; WHERE &lt;</a:t>
            </a:r>
            <a:r>
              <a:rPr lang="zh-CN" altLang="en-US" sz="2000" dirty="0"/>
              <a:t>条件子句</a:t>
            </a:r>
            <a:r>
              <a:rPr lang="en-US" altLang="zh-CN" sz="2000" dirty="0"/>
              <a:t>&gt; </a:t>
            </a:r>
            <a:endParaRPr lang="en-US" altLang="zh-CN" sz="2000" dirty="0"/>
          </a:p>
          <a:p>
            <a:pPr lvl="1">
              <a:spcBef>
                <a:spcPts val="0"/>
              </a:spcBef>
            </a:pP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zh-CN" altLang="en-US"/>
              <a:t>14.</a:t>
            </a:r>
            <a:r>
              <a:rPr lang="en-US" altLang="zh-CN"/>
              <a:t>7</a:t>
            </a:r>
            <a:r>
              <a:rPr lang="zh-CN" altLang="en-US"/>
              <a:t> </a:t>
            </a:r>
            <a:r>
              <a:rPr lang="zh-CN" altLang="en-US">
                <a:latin typeface="宋体" panose="02010600030101010101" pitchFamily="2" charset="-122"/>
              </a:rPr>
              <a:t>更新</a:t>
            </a:r>
            <a:r>
              <a:rPr lang="zh-CN" altLang="en-US" dirty="0">
                <a:latin typeface="宋体" panose="02010600030101010101" pitchFamily="2" charset="-122"/>
              </a:rPr>
              <a:t>、添加与删除操作 </a:t>
            </a:r>
            <a:endParaRPr lang="zh-CN" altLang="en-US" dirty="0"/>
          </a:p>
        </p:txBody>
      </p:sp>
      <p:sp>
        <p:nvSpPr>
          <p:cNvPr id="3" name="内容占位符 2"/>
          <p:cNvSpPr>
            <a:spLocks noGrp="1"/>
          </p:cNvSpPr>
          <p:nvPr>
            <p:ph idx="1"/>
          </p:nvPr>
        </p:nvSpPr>
        <p:spPr/>
        <p:txBody>
          <a:bodyPr/>
          <a:lstStyle/>
          <a:p>
            <a:pPr>
              <a:spcBef>
                <a:spcPts val="0"/>
              </a:spcBef>
            </a:pPr>
            <a:r>
              <a:rPr lang="en-US" altLang="zh-CN" dirty="0"/>
              <a:t>Statement</a:t>
            </a:r>
            <a:r>
              <a:rPr lang="zh-CN" altLang="en-US" dirty="0"/>
              <a:t>对象调用方法：</a:t>
            </a:r>
            <a:endParaRPr lang="zh-CN" altLang="en-US" dirty="0"/>
          </a:p>
          <a:p>
            <a:pPr algn="ctr">
              <a:spcBef>
                <a:spcPts val="0"/>
              </a:spcBef>
              <a:buNone/>
            </a:pPr>
            <a:r>
              <a:rPr lang="zh-CN" altLang="en-US"/>
              <a:t> </a:t>
            </a:r>
            <a:endParaRPr lang="en-US" altLang="zh-CN" dirty="0">
              <a:solidFill>
                <a:srgbClr val="0000CC"/>
              </a:solidFill>
            </a:endParaRPr>
          </a:p>
          <a:p>
            <a:pPr lvl="1">
              <a:spcBef>
                <a:spcPts val="0"/>
              </a:spcBef>
            </a:pPr>
            <a:endParaRPr lang="en-US" altLang="zh-CN"/>
          </a:p>
          <a:p>
            <a:pPr lvl="1">
              <a:spcBef>
                <a:spcPts val="0"/>
              </a:spcBef>
            </a:pPr>
            <a:endParaRPr lang="en-US" altLang="zh-CN"/>
          </a:p>
          <a:p>
            <a:pPr lvl="1">
              <a:spcBef>
                <a:spcPts val="0"/>
              </a:spcBef>
            </a:pPr>
            <a:r>
              <a:rPr lang="zh-CN" altLang="en-US"/>
              <a:t>通过</a:t>
            </a:r>
            <a:r>
              <a:rPr lang="zh-CN" altLang="en-US" dirty="0"/>
              <a:t>参数</a:t>
            </a:r>
            <a:r>
              <a:rPr lang="en-US" altLang="zh-CN" dirty="0" err="1"/>
              <a:t>sqlStatement</a:t>
            </a:r>
            <a:r>
              <a:rPr lang="zh-CN" altLang="en-US" dirty="0"/>
              <a:t>指定的方式实现对数据库表中记录的</a:t>
            </a:r>
            <a:r>
              <a:rPr lang="zh-CN" altLang="en-US" dirty="0">
                <a:latin typeface="华文行楷" panose="02010800040101010101" pitchFamily="2" charset="-122"/>
                <a:ea typeface="华文行楷" panose="02010800040101010101" pitchFamily="2" charset="-122"/>
              </a:rPr>
              <a:t>更新</a:t>
            </a:r>
            <a:r>
              <a:rPr lang="zh-CN" altLang="en-US" dirty="0"/>
              <a:t>、</a:t>
            </a:r>
            <a:r>
              <a:rPr lang="zh-CN" altLang="en-US" dirty="0">
                <a:solidFill>
                  <a:srgbClr val="FF0000"/>
                </a:solidFill>
                <a:latin typeface="华文行楷" panose="02010800040101010101" pitchFamily="2" charset="-122"/>
                <a:ea typeface="华文行楷" panose="02010800040101010101" pitchFamily="2" charset="-122"/>
              </a:rPr>
              <a:t>添加</a:t>
            </a:r>
            <a:r>
              <a:rPr lang="zh-CN" altLang="en-US" dirty="0"/>
              <a:t>和</a:t>
            </a:r>
            <a:r>
              <a:rPr lang="zh-CN" altLang="en-US" dirty="0">
                <a:solidFill>
                  <a:srgbClr val="FF0000"/>
                </a:solidFill>
                <a:latin typeface="华文行楷" panose="02010800040101010101" pitchFamily="2" charset="-122"/>
                <a:ea typeface="华文行楷" panose="02010800040101010101" pitchFamily="2" charset="-122"/>
              </a:rPr>
              <a:t>删除</a:t>
            </a:r>
            <a:r>
              <a:rPr lang="zh-CN" altLang="en-US" dirty="0"/>
              <a:t>操作。     </a:t>
            </a:r>
            <a:endParaRPr lang="en-US" altLang="zh-CN" dirty="0"/>
          </a:p>
          <a:p>
            <a:pPr lvl="1">
              <a:spcBef>
                <a:spcPts val="0"/>
              </a:spcBef>
            </a:pPr>
            <a:endParaRPr lang="en-US" altLang="zh-CN" sz="2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2783632" y="2420888"/>
            <a:ext cx="6972300" cy="460375"/>
          </a:xfrm>
          <a:prstGeom prst="rect">
            <a:avLst/>
          </a:prstGeom>
          <a:noFill/>
          <a:ln>
            <a:solidFill>
              <a:schemeClr val="accent1"/>
            </a:solidFill>
          </a:ln>
        </p:spPr>
        <p:txBody>
          <a:bodyPr wrap="none" rtlCol="0">
            <a:spAutoFit/>
          </a:bodyPr>
          <a:lstStyle/>
          <a:p>
            <a:pPr>
              <a:buNone/>
            </a:pPr>
            <a:r>
              <a:rPr lang="en-US" altLang="zh-CN" sz="2400" b="1">
                <a:solidFill>
                  <a:srgbClr val="0000CC"/>
                </a:solidFill>
              </a:rPr>
              <a:t>public int </a:t>
            </a:r>
            <a:r>
              <a:rPr lang="en-US" altLang="zh-CN" sz="2400" b="1">
                <a:solidFill>
                  <a:srgbClr val="006600"/>
                </a:solidFill>
              </a:rPr>
              <a:t>executeUpdate</a:t>
            </a:r>
            <a:r>
              <a:rPr lang="en-US" altLang="zh-CN" sz="2400" b="1">
                <a:solidFill>
                  <a:srgbClr val="0000CC"/>
                </a:solidFill>
              </a:rPr>
              <a:t>(String </a:t>
            </a:r>
            <a:r>
              <a:rPr lang="en-US" altLang="zh-CN" sz="2400" b="1">
                <a:solidFill>
                  <a:srgbClr val="C00000"/>
                </a:solidFill>
              </a:rPr>
              <a:t>sqlStatement</a:t>
            </a:r>
            <a:r>
              <a:rPr lang="en-US" altLang="zh-CN" sz="2400" b="1">
                <a:solidFill>
                  <a:srgbClr val="0000CC"/>
                </a:solidFill>
              </a:rPr>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§14.</a:t>
            </a:r>
            <a:r>
              <a:rPr lang="en-US" altLang="zh-CN"/>
              <a:t>7</a:t>
            </a:r>
            <a:r>
              <a:rPr lang="zh-CN" altLang="en-US"/>
              <a:t> </a:t>
            </a:r>
            <a:r>
              <a:rPr lang="zh-CN" altLang="en-US">
                <a:latin typeface="宋体" panose="02010600030101010101" pitchFamily="2" charset="-122"/>
              </a:rPr>
              <a:t>更新、添加与删除操作 </a:t>
            </a:r>
            <a:endParaRPr lang="zh-CN" altLang="en-US"/>
          </a:p>
        </p:txBody>
      </p:sp>
      <p:sp>
        <p:nvSpPr>
          <p:cNvPr id="3" name="内容占位符 2"/>
          <p:cNvSpPr>
            <a:spLocks noGrp="1"/>
          </p:cNvSpPr>
          <p:nvPr>
            <p:ph idx="1"/>
          </p:nvPr>
        </p:nvSpPr>
        <p:spPr>
          <a:xfrm>
            <a:off x="1981200" y="1556792"/>
            <a:ext cx="8363272" cy="4574133"/>
          </a:xfrm>
        </p:spPr>
        <p:txBody>
          <a:bodyPr>
            <a:normAutofit/>
          </a:bodyPr>
          <a:lstStyle/>
          <a:p>
            <a:pPr>
              <a:lnSpc>
                <a:spcPct val="110000"/>
              </a:lnSpc>
            </a:pPr>
            <a:r>
              <a:rPr lang="en-US" altLang="zh-CN" sz="2400" b="1" dirty="0">
                <a:solidFill>
                  <a:srgbClr val="C00000"/>
                </a:solidFill>
                <a:latin typeface="Arial" panose="020B0604020202020204" pitchFamily="34" charset="0"/>
                <a:cs typeface="Arial" panose="020B0604020202020204" pitchFamily="34" charset="0"/>
              </a:rPr>
              <a:t>Statement</a:t>
            </a:r>
            <a:r>
              <a:rPr lang="en-US" altLang="zh-CN" sz="2400" b="1"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接口提供了</a:t>
            </a:r>
            <a:r>
              <a:rPr lang="en-US" altLang="zh-CN" sz="2400" dirty="0">
                <a:latin typeface="Arial" panose="020B0604020202020204" pitchFamily="34" charset="0"/>
                <a:cs typeface="Arial" panose="020B0604020202020204" pitchFamily="34" charset="0"/>
              </a:rPr>
              <a:t>3</a:t>
            </a:r>
            <a:r>
              <a:rPr lang="zh-CN" altLang="en-US" sz="2400" dirty="0">
                <a:latin typeface="Arial" panose="020B0604020202020204" pitchFamily="34" charset="0"/>
                <a:cs typeface="Arial" panose="020B0604020202020204" pitchFamily="34" charset="0"/>
              </a:rPr>
              <a:t>种执行</a:t>
            </a:r>
            <a:r>
              <a:rPr lang="en-US" altLang="zh-CN" sz="2400" dirty="0">
                <a:latin typeface="Arial" panose="020B0604020202020204" pitchFamily="34" charset="0"/>
                <a:cs typeface="Arial" panose="020B0604020202020204" pitchFamily="34" charset="0"/>
              </a:rPr>
              <a:t>SQL</a:t>
            </a:r>
            <a:r>
              <a:rPr lang="zh-CN" altLang="en-US" sz="2400" dirty="0">
                <a:latin typeface="Arial" panose="020B0604020202020204" pitchFamily="34" charset="0"/>
                <a:cs typeface="Arial" panose="020B0604020202020204" pitchFamily="34" charset="0"/>
              </a:rPr>
              <a:t>语句的方法：</a:t>
            </a:r>
            <a:endParaRPr lang="en-US" altLang="zh-CN" sz="2400" dirty="0">
              <a:latin typeface="Arial" panose="020B0604020202020204" pitchFamily="34" charset="0"/>
              <a:cs typeface="Arial" panose="020B0604020202020204" pitchFamily="34" charset="0"/>
            </a:endParaRPr>
          </a:p>
          <a:p>
            <a:pPr marL="800100" lvl="1" indent="-457200">
              <a:lnSpc>
                <a:spcPct val="100000"/>
              </a:lnSpc>
              <a:spcBef>
                <a:spcPts val="0"/>
              </a:spcBef>
              <a:buFont typeface="+mj-ea"/>
              <a:buAutoNum type="circleNumDbPlain"/>
            </a:pPr>
            <a:r>
              <a:rPr lang="en-US" altLang="zh-CN" b="1" dirty="0" err="1">
                <a:solidFill>
                  <a:srgbClr val="0000CC"/>
                </a:solidFill>
                <a:latin typeface="Arial" panose="020B0604020202020204" pitchFamily="34" charset="0"/>
                <a:cs typeface="Arial" panose="020B0604020202020204" pitchFamily="34" charset="0"/>
              </a:rPr>
              <a:t>executeQuery</a:t>
            </a:r>
            <a:endParaRPr lang="en-US" altLang="zh-CN" b="1" dirty="0">
              <a:latin typeface="Arial" panose="020B0604020202020204" pitchFamily="34" charset="0"/>
              <a:cs typeface="Arial" panose="020B0604020202020204" pitchFamily="34" charset="0"/>
            </a:endParaRPr>
          </a:p>
          <a:p>
            <a:pPr marL="800100" lvl="1" indent="-457200">
              <a:lnSpc>
                <a:spcPct val="100000"/>
              </a:lnSpc>
              <a:spcBef>
                <a:spcPts val="0"/>
              </a:spcBef>
              <a:buFont typeface="+mj-ea"/>
              <a:buAutoNum type="circleNumDbPlain"/>
            </a:pPr>
            <a:r>
              <a:rPr lang="en-US" altLang="zh-CN" b="1" dirty="0" err="1">
                <a:solidFill>
                  <a:srgbClr val="0000CC"/>
                </a:solidFill>
                <a:latin typeface="Arial" panose="020B0604020202020204" pitchFamily="34" charset="0"/>
                <a:cs typeface="Arial" panose="020B0604020202020204" pitchFamily="34" charset="0"/>
              </a:rPr>
              <a:t>executeUpdate</a:t>
            </a:r>
            <a:endParaRPr lang="en-US" altLang="zh-CN" b="1" dirty="0">
              <a:latin typeface="Arial" panose="020B0604020202020204" pitchFamily="34" charset="0"/>
              <a:cs typeface="Arial" panose="020B0604020202020204" pitchFamily="34" charset="0"/>
            </a:endParaRPr>
          </a:p>
          <a:p>
            <a:pPr marL="800100" lvl="1" indent="-457200">
              <a:lnSpc>
                <a:spcPct val="100000"/>
              </a:lnSpc>
              <a:spcBef>
                <a:spcPts val="0"/>
              </a:spcBef>
              <a:buFont typeface="+mj-ea"/>
              <a:buAutoNum type="circleNumDbPlain"/>
            </a:pPr>
            <a:r>
              <a:rPr lang="en-US" altLang="zh-CN" b="1" dirty="0">
                <a:solidFill>
                  <a:srgbClr val="0000CC"/>
                </a:solidFill>
                <a:latin typeface="Arial" panose="020B0604020202020204" pitchFamily="34" charset="0"/>
                <a:cs typeface="Arial" panose="020B0604020202020204" pitchFamily="34" charset="0"/>
              </a:rPr>
              <a:t>execute</a:t>
            </a:r>
            <a:endParaRPr lang="en-US" altLang="zh-CN" b="1" dirty="0">
              <a:solidFill>
                <a:srgbClr val="0000CC"/>
              </a:solidFill>
              <a:latin typeface="Arial" panose="020B0604020202020204" pitchFamily="34" charset="0"/>
              <a:cs typeface="Arial" panose="020B0604020202020204" pitchFamily="34" charset="0"/>
            </a:endParaRPr>
          </a:p>
          <a:p>
            <a:pPr marL="800100" lvl="1" indent="-457200">
              <a:lnSpc>
                <a:spcPct val="100000"/>
              </a:lnSpc>
              <a:spcBef>
                <a:spcPts val="0"/>
              </a:spcBef>
              <a:buFont typeface="+mj-ea"/>
              <a:buAutoNum type="circleNumDbPlain"/>
            </a:pPr>
            <a:endParaRPr lang="en-US" altLang="zh-CN" dirty="0">
              <a:latin typeface="Arial" panose="020B0604020202020204" pitchFamily="34" charset="0"/>
              <a:cs typeface="Arial" panose="020B0604020202020204" pitchFamily="34" charset="0"/>
            </a:endParaRPr>
          </a:p>
          <a:p>
            <a:pPr lvl="1">
              <a:lnSpc>
                <a:spcPct val="110000"/>
              </a:lnSpc>
            </a:pPr>
            <a:r>
              <a:rPr lang="zh-CN" altLang="en-US" dirty="0">
                <a:latin typeface="Arial" panose="020B0604020202020204" pitchFamily="34" charset="0"/>
                <a:cs typeface="Arial" panose="020B0604020202020204" pitchFamily="34" charset="0"/>
              </a:rPr>
              <a:t>使用哪一个方法由</a:t>
            </a:r>
            <a:r>
              <a:rPr lang="en-US" altLang="zh-CN" dirty="0">
                <a:latin typeface="Arial" panose="020B0604020202020204" pitchFamily="34" charset="0"/>
                <a:cs typeface="Arial" panose="020B0604020202020204" pitchFamily="34" charset="0"/>
              </a:rPr>
              <a:t>SQL</a:t>
            </a:r>
            <a:r>
              <a:rPr lang="zh-CN" altLang="en-US" dirty="0">
                <a:latin typeface="Arial" panose="020B0604020202020204" pitchFamily="34" charset="0"/>
                <a:cs typeface="Arial" panose="020B0604020202020204" pitchFamily="34" charset="0"/>
              </a:rPr>
              <a:t>语句所产生的内容决定。</a:t>
            </a:r>
            <a:endParaRPr lang="en-US" altLang="zh-CN" dirty="0">
              <a:latin typeface="Arial" panose="020B0604020202020204" pitchFamily="34" charset="0"/>
              <a:cs typeface="Arial" panose="020B0604020202020204" pitchFamily="34" charset="0"/>
            </a:endParaRPr>
          </a:p>
          <a:p>
            <a:pPr>
              <a:lnSpc>
                <a:spcPct val="110000"/>
              </a:lnSpc>
            </a:pPr>
            <a:endParaRPr lang="en-US" altLang="zh-CN" sz="2400" dirty="0">
              <a:latin typeface="Arial" panose="020B0604020202020204" pitchFamily="34" charset="0"/>
              <a:cs typeface="Arial" panose="020B0604020202020204" pitchFamily="34" charset="0"/>
            </a:endParaRPr>
          </a:p>
          <a:p>
            <a:pPr marL="0" indent="0">
              <a:buNone/>
            </a:pPr>
            <a:r>
              <a:rPr lang="en-US" altLang="zh-CN" sz="2400" dirty="0">
                <a:latin typeface="Arial" panose="020B0604020202020204" pitchFamily="34" charset="0"/>
                <a:cs typeface="Arial" panose="020B0604020202020204" pitchFamily="34" charset="0"/>
              </a:rPr>
              <a:t> </a:t>
            </a:r>
            <a:endParaRPr lang="zh-CN" altLang="en-US" sz="1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35560" y="548680"/>
            <a:ext cx="8119814" cy="5519639"/>
          </a:xfrm>
        </p:spPr>
        <p:txBody>
          <a:bodyPr>
            <a:normAutofit/>
          </a:bodyPr>
          <a:lstStyle/>
          <a:p>
            <a:pPr marL="0" indent="0">
              <a:lnSpc>
                <a:spcPct val="100000"/>
              </a:lnSpc>
              <a:spcBef>
                <a:spcPts val="0"/>
              </a:spcBef>
              <a:buNone/>
            </a:pPr>
            <a:r>
              <a:rPr lang="en-US" altLang="zh-CN" sz="2400" dirty="0">
                <a:latin typeface="Arial" panose="020B0604020202020204" pitchFamily="34" charset="0"/>
                <a:cs typeface="Arial" panose="020B0604020202020204" pitchFamily="34" charset="0"/>
              </a:rPr>
              <a:t>(1)</a:t>
            </a:r>
            <a:r>
              <a:rPr lang="en-US" altLang="zh-CN" sz="2400" dirty="0">
                <a:solidFill>
                  <a:srgbClr val="006600"/>
                </a:solidFill>
                <a:latin typeface="Arial" panose="020B0604020202020204" pitchFamily="34" charset="0"/>
                <a:cs typeface="Arial" panose="020B0604020202020204" pitchFamily="34" charset="0"/>
              </a:rPr>
              <a:t> </a:t>
            </a:r>
            <a:r>
              <a:rPr lang="en-US" altLang="zh-CN" sz="2400" b="1" dirty="0" err="1">
                <a:solidFill>
                  <a:srgbClr val="006600"/>
                </a:solidFill>
                <a:latin typeface="Arial" panose="020B0604020202020204" pitchFamily="34" charset="0"/>
                <a:cs typeface="Arial" panose="020B0604020202020204" pitchFamily="34" charset="0"/>
              </a:rPr>
              <a:t>ResultSet</a:t>
            </a:r>
            <a:r>
              <a:rPr lang="en-US" altLang="zh-CN" sz="2400" b="1" dirty="0">
                <a:solidFill>
                  <a:srgbClr val="006600"/>
                </a:solidFill>
                <a:latin typeface="Arial" panose="020B0604020202020204" pitchFamily="34" charset="0"/>
                <a:cs typeface="Arial" panose="020B0604020202020204" pitchFamily="34" charset="0"/>
              </a:rPr>
              <a:t> </a:t>
            </a:r>
            <a:r>
              <a:rPr lang="en-US" altLang="zh-CN" sz="2400" b="1" dirty="0" err="1">
                <a:solidFill>
                  <a:srgbClr val="0000CC"/>
                </a:solidFill>
                <a:latin typeface="Arial" panose="020B0604020202020204" pitchFamily="34" charset="0"/>
                <a:cs typeface="Arial" panose="020B0604020202020204" pitchFamily="34" charset="0"/>
              </a:rPr>
              <a:t>executeQuery</a:t>
            </a:r>
            <a:r>
              <a:rPr lang="en-US" altLang="zh-CN" sz="2400" b="1" dirty="0">
                <a:solidFill>
                  <a:srgbClr val="0000CC"/>
                </a:solidFill>
                <a:latin typeface="Arial" panose="020B0604020202020204" pitchFamily="34" charset="0"/>
                <a:cs typeface="Arial" panose="020B0604020202020204" pitchFamily="34" charset="0"/>
              </a:rPr>
              <a:t>(String </a:t>
            </a:r>
            <a:r>
              <a:rPr lang="en-US" altLang="zh-CN" sz="2400" b="1" dirty="0" err="1">
                <a:solidFill>
                  <a:srgbClr val="0000CC"/>
                </a:solidFill>
                <a:latin typeface="Arial" panose="020B0604020202020204" pitchFamily="34" charset="0"/>
                <a:cs typeface="Arial" panose="020B0604020202020204" pitchFamily="34" charset="0"/>
              </a:rPr>
              <a:t>sql</a:t>
            </a:r>
            <a:r>
              <a:rPr lang="en-US" altLang="zh-CN" sz="2400" b="1" dirty="0">
                <a:solidFill>
                  <a:srgbClr val="0000CC"/>
                </a:solidFill>
                <a:latin typeface="Arial" panose="020B0604020202020204" pitchFamily="34" charset="0"/>
                <a:cs typeface="Arial" panose="020B0604020202020204" pitchFamily="34" charset="0"/>
              </a:rPr>
              <a:t>); </a:t>
            </a:r>
            <a:endParaRPr lang="en-US" altLang="zh-CN" sz="2400" b="1" dirty="0">
              <a:solidFill>
                <a:srgbClr val="0000CC"/>
              </a:solidFill>
              <a:latin typeface="Arial" panose="020B0604020202020204" pitchFamily="34" charset="0"/>
              <a:cs typeface="Arial" panose="020B0604020202020204" pitchFamily="34" charset="0"/>
            </a:endParaRPr>
          </a:p>
          <a:p>
            <a:pPr lvl="2">
              <a:lnSpc>
                <a:spcPct val="100000"/>
              </a:lnSpc>
              <a:spcBef>
                <a:spcPts val="0"/>
              </a:spcBef>
            </a:pPr>
            <a:r>
              <a:rPr lang="zh-CN" altLang="en-US" sz="2400" b="1" dirty="0">
                <a:latin typeface="Arial" panose="020B0604020202020204" pitchFamily="34" charset="0"/>
                <a:cs typeface="Arial" panose="020B0604020202020204" pitchFamily="34" charset="0"/>
              </a:rPr>
              <a:t>执行</a:t>
            </a:r>
            <a:r>
              <a:rPr lang="en-US" altLang="zh-CN" sz="2400" b="1" dirty="0">
                <a:latin typeface="Arial" panose="020B0604020202020204" pitchFamily="34" charset="0"/>
                <a:cs typeface="Arial" panose="020B0604020202020204" pitchFamily="34" charset="0"/>
              </a:rPr>
              <a:t>SQL</a:t>
            </a:r>
            <a:r>
              <a:rPr lang="zh-CN" altLang="en-US" sz="2400" b="1" dirty="0">
                <a:latin typeface="Arial" panose="020B0604020202020204" pitchFamily="34" charset="0"/>
                <a:cs typeface="Arial" panose="020B0604020202020204" pitchFamily="34" charset="0"/>
              </a:rPr>
              <a:t>查询</a:t>
            </a:r>
            <a:r>
              <a:rPr lang="zh-CN" altLang="en-US" sz="2400" dirty="0">
                <a:latin typeface="Arial" panose="020B0604020202020204" pitchFamily="34" charset="0"/>
                <a:cs typeface="Arial" panose="020B0604020202020204" pitchFamily="34" charset="0"/>
              </a:rPr>
              <a:t>，并返回</a:t>
            </a:r>
            <a:r>
              <a:rPr lang="en-US" altLang="zh-CN" sz="2400" dirty="0" err="1">
                <a:latin typeface="Arial" panose="020B0604020202020204" pitchFamily="34" charset="0"/>
                <a:cs typeface="Arial" panose="020B0604020202020204" pitchFamily="34" charset="0"/>
              </a:rPr>
              <a:t>ResultSet</a:t>
            </a:r>
            <a:r>
              <a:rPr lang="en-US" altLang="zh-CN" sz="2400" dirty="0">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对象。</a:t>
            </a:r>
            <a:endParaRPr lang="en-US" altLang="zh-CN" sz="2400" dirty="0">
              <a:latin typeface="Arial" panose="020B0604020202020204" pitchFamily="34" charset="0"/>
              <a:cs typeface="Arial" panose="020B0604020202020204" pitchFamily="34" charset="0"/>
            </a:endParaRPr>
          </a:p>
          <a:p>
            <a:pPr lvl="2">
              <a:lnSpc>
                <a:spcPct val="100000"/>
              </a:lnSpc>
              <a:spcBef>
                <a:spcPts val="0"/>
              </a:spcBef>
            </a:pPr>
            <a:r>
              <a:rPr lang="zh-CN" altLang="en-US" sz="2400" dirty="0">
                <a:latin typeface="Arial" panose="020B0604020202020204" pitchFamily="34" charset="0"/>
                <a:cs typeface="Arial" panose="020B0604020202020204" pitchFamily="34" charset="0"/>
              </a:rPr>
              <a:t>用于产生</a:t>
            </a:r>
            <a:r>
              <a:rPr lang="zh-CN" altLang="en-US" sz="2400" b="1" dirty="0">
                <a:solidFill>
                  <a:srgbClr val="006600"/>
                </a:solidFill>
                <a:latin typeface="Arial" panose="020B0604020202020204" pitchFamily="34" charset="0"/>
                <a:cs typeface="Arial" panose="020B0604020202020204" pitchFamily="34" charset="0"/>
              </a:rPr>
              <a:t>单个结果集</a:t>
            </a:r>
            <a:r>
              <a:rPr lang="zh-CN" altLang="en-US" sz="2400" dirty="0">
                <a:latin typeface="Arial" panose="020B0604020202020204" pitchFamily="34" charset="0"/>
                <a:cs typeface="Arial" panose="020B0604020202020204" pitchFamily="34" charset="0"/>
              </a:rPr>
              <a:t>的</a:t>
            </a:r>
            <a:r>
              <a:rPr lang="en-US" altLang="zh-CN" sz="2400" dirty="0">
                <a:latin typeface="Arial" panose="020B0604020202020204" pitchFamily="34" charset="0"/>
                <a:cs typeface="Arial" panose="020B0604020202020204" pitchFamily="34" charset="0"/>
              </a:rPr>
              <a:t>SQL</a:t>
            </a:r>
            <a:r>
              <a:rPr lang="zh-CN" altLang="en-US" sz="2400" dirty="0">
                <a:latin typeface="Arial" panose="020B0604020202020204" pitchFamily="34" charset="0"/>
                <a:cs typeface="Arial" panose="020B0604020202020204" pitchFamily="34" charset="0"/>
              </a:rPr>
              <a:t>语句，如</a:t>
            </a:r>
            <a:r>
              <a:rPr lang="en-US" altLang="zh-CN" sz="2400" b="1" dirty="0">
                <a:solidFill>
                  <a:srgbClr val="FF0000"/>
                </a:solidFill>
                <a:latin typeface="Arial" panose="020B0604020202020204" pitchFamily="34" charset="0"/>
                <a:cs typeface="Arial" panose="020B0604020202020204" pitchFamily="34" charset="0"/>
              </a:rPr>
              <a:t>SELECT</a:t>
            </a:r>
            <a:r>
              <a:rPr lang="zh-CN" altLang="en-US" sz="2400" dirty="0">
                <a:latin typeface="Arial" panose="020B0604020202020204" pitchFamily="34" charset="0"/>
                <a:cs typeface="Arial" panose="020B0604020202020204" pitchFamily="34" charset="0"/>
              </a:rPr>
              <a:t>语句。</a:t>
            </a:r>
            <a:endParaRPr lang="en-US" altLang="zh-CN" sz="2400" dirty="0">
              <a:latin typeface="Arial" panose="020B0604020202020204" pitchFamily="34" charset="0"/>
              <a:cs typeface="Arial" panose="020B0604020202020204" pitchFamily="34" charset="0"/>
            </a:endParaRPr>
          </a:p>
          <a:p>
            <a:pPr lvl="2">
              <a:lnSpc>
                <a:spcPct val="100000"/>
              </a:lnSpc>
              <a:spcBef>
                <a:spcPts val="0"/>
              </a:spcBef>
            </a:pPr>
            <a:endParaRPr lang="en-US" altLang="zh-CN" sz="1900" dirty="0">
              <a:latin typeface="Arial" panose="020B0604020202020204" pitchFamily="34" charset="0"/>
              <a:cs typeface="Arial" panose="020B0604020202020204" pitchFamily="34" charset="0"/>
            </a:endParaRPr>
          </a:p>
          <a:p>
            <a:pPr marL="0" indent="0">
              <a:lnSpc>
                <a:spcPct val="100000"/>
              </a:lnSpc>
              <a:spcBef>
                <a:spcPts val="0"/>
              </a:spcBef>
              <a:buNone/>
            </a:pPr>
            <a:r>
              <a:rPr lang="zh-CN" altLang="en-US" sz="2400" dirty="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(2) </a:t>
            </a:r>
            <a:r>
              <a:rPr lang="en-US" altLang="zh-CN" sz="2400" b="1" dirty="0">
                <a:solidFill>
                  <a:srgbClr val="006600"/>
                </a:solidFill>
                <a:latin typeface="Arial" panose="020B0604020202020204" pitchFamily="34" charset="0"/>
                <a:cs typeface="Arial" panose="020B0604020202020204" pitchFamily="34" charset="0"/>
              </a:rPr>
              <a:t>int</a:t>
            </a:r>
            <a:r>
              <a:rPr lang="en-US" altLang="zh-CN" sz="2400" b="1" dirty="0">
                <a:solidFill>
                  <a:srgbClr val="0000CC"/>
                </a:solidFill>
                <a:latin typeface="Arial" panose="020B0604020202020204" pitchFamily="34" charset="0"/>
                <a:cs typeface="Arial" panose="020B0604020202020204" pitchFamily="34" charset="0"/>
              </a:rPr>
              <a:t> </a:t>
            </a:r>
            <a:r>
              <a:rPr lang="en-US" altLang="zh-CN" sz="2400" b="1" dirty="0" err="1">
                <a:solidFill>
                  <a:srgbClr val="0000CC"/>
                </a:solidFill>
                <a:latin typeface="Arial" panose="020B0604020202020204" pitchFamily="34" charset="0"/>
                <a:cs typeface="Arial" panose="020B0604020202020204" pitchFamily="34" charset="0"/>
              </a:rPr>
              <a:t>executeUpdate</a:t>
            </a:r>
            <a:r>
              <a:rPr lang="en-US" altLang="zh-CN" sz="2400" b="1" dirty="0">
                <a:solidFill>
                  <a:srgbClr val="0000CC"/>
                </a:solidFill>
                <a:latin typeface="Arial" panose="020B0604020202020204" pitchFamily="34" charset="0"/>
                <a:cs typeface="Arial" panose="020B0604020202020204" pitchFamily="34" charset="0"/>
              </a:rPr>
              <a:t>(String </a:t>
            </a:r>
            <a:r>
              <a:rPr lang="en-US" altLang="zh-CN" sz="2400" b="1" dirty="0" err="1">
                <a:solidFill>
                  <a:srgbClr val="0000CC"/>
                </a:solidFill>
                <a:latin typeface="Arial" panose="020B0604020202020204" pitchFamily="34" charset="0"/>
                <a:cs typeface="Arial" panose="020B0604020202020204" pitchFamily="34" charset="0"/>
              </a:rPr>
              <a:t>sql</a:t>
            </a:r>
            <a:r>
              <a:rPr lang="en-US" altLang="zh-CN" sz="2400" b="1" dirty="0">
                <a:solidFill>
                  <a:srgbClr val="0000CC"/>
                </a:solidFill>
                <a:latin typeface="Arial" panose="020B0604020202020204" pitchFamily="34" charset="0"/>
                <a:cs typeface="Arial" panose="020B0604020202020204" pitchFamily="34" charset="0"/>
              </a:rPr>
              <a:t>); </a:t>
            </a:r>
            <a:endParaRPr lang="en-US" altLang="zh-CN" sz="2400" b="1" dirty="0">
              <a:solidFill>
                <a:srgbClr val="0000CC"/>
              </a:solidFill>
              <a:latin typeface="Arial" panose="020B0604020202020204" pitchFamily="34" charset="0"/>
              <a:cs typeface="Arial" panose="020B0604020202020204" pitchFamily="34" charset="0"/>
            </a:endParaRPr>
          </a:p>
          <a:p>
            <a:pPr lvl="2">
              <a:lnSpc>
                <a:spcPct val="100000"/>
              </a:lnSpc>
              <a:spcBef>
                <a:spcPts val="0"/>
              </a:spcBef>
            </a:pPr>
            <a:r>
              <a:rPr lang="zh-CN" altLang="en-US" sz="2400" dirty="0">
                <a:latin typeface="Arial" panose="020B0604020202020204" pitchFamily="34" charset="0"/>
                <a:cs typeface="Arial" panose="020B0604020202020204" pitchFamily="34" charset="0"/>
              </a:rPr>
              <a:t>用于执行</a:t>
            </a:r>
            <a:r>
              <a:rPr lang="en-US" altLang="zh-CN" sz="2400" b="1" dirty="0">
                <a:solidFill>
                  <a:srgbClr val="006600"/>
                </a:solidFill>
                <a:latin typeface="Arial" panose="020B0604020202020204" pitchFamily="34" charset="0"/>
                <a:cs typeface="Arial" panose="020B0604020202020204" pitchFamily="34" charset="0"/>
              </a:rPr>
              <a:t>INSERT</a:t>
            </a:r>
            <a:r>
              <a:rPr lang="en-US" altLang="zh-CN" sz="2400" dirty="0">
                <a:latin typeface="Arial" panose="020B0604020202020204" pitchFamily="34" charset="0"/>
                <a:cs typeface="Arial" panose="020B0604020202020204" pitchFamily="34" charset="0"/>
              </a:rPr>
              <a:t>、</a:t>
            </a:r>
            <a:r>
              <a:rPr lang="en-US" altLang="zh-CN" sz="2400" b="1" dirty="0">
                <a:solidFill>
                  <a:srgbClr val="006600"/>
                </a:solidFill>
                <a:latin typeface="Arial" panose="020B0604020202020204" pitchFamily="34" charset="0"/>
                <a:cs typeface="Arial" panose="020B0604020202020204" pitchFamily="34" charset="0"/>
              </a:rPr>
              <a:t>UPDATE</a:t>
            </a:r>
            <a:r>
              <a:rPr lang="en-US" altLang="zh-CN" sz="2400" dirty="0">
                <a:latin typeface="Arial" panose="020B0604020202020204" pitchFamily="34" charset="0"/>
                <a:cs typeface="Arial" panose="020B0604020202020204" pitchFamily="34" charset="0"/>
              </a:rPr>
              <a:t>、</a:t>
            </a:r>
            <a:r>
              <a:rPr lang="en-US" altLang="zh-CN" sz="2400" b="1" dirty="0">
                <a:solidFill>
                  <a:srgbClr val="006600"/>
                </a:solidFill>
                <a:latin typeface="Arial" panose="020B0604020202020204" pitchFamily="34" charset="0"/>
                <a:cs typeface="Arial" panose="020B0604020202020204" pitchFamily="34" charset="0"/>
              </a:rPr>
              <a:t>DELETE</a:t>
            </a:r>
            <a:r>
              <a:rPr lang="zh-CN" altLang="en-US" sz="2400" b="1" dirty="0">
                <a:solidFill>
                  <a:srgbClr val="006600"/>
                </a:solidFill>
                <a:latin typeface="Arial" panose="020B0604020202020204" pitchFamily="34" charset="0"/>
                <a:cs typeface="Arial" panose="020B0604020202020204" pitchFamily="34" charset="0"/>
              </a:rPr>
              <a:t>；</a:t>
            </a:r>
            <a:endParaRPr lang="en-US" altLang="zh-CN" sz="2400" b="1" dirty="0">
              <a:solidFill>
                <a:srgbClr val="006600"/>
              </a:solidFill>
              <a:latin typeface="Arial" panose="020B0604020202020204" pitchFamily="34" charset="0"/>
              <a:cs typeface="Arial" panose="020B0604020202020204" pitchFamily="34" charset="0"/>
            </a:endParaRPr>
          </a:p>
          <a:p>
            <a:pPr lvl="2">
              <a:lnSpc>
                <a:spcPct val="100000"/>
              </a:lnSpc>
              <a:spcBef>
                <a:spcPts val="0"/>
              </a:spcBef>
            </a:pPr>
            <a:r>
              <a:rPr lang="zh-CN" altLang="en-US" sz="2400" dirty="0">
                <a:latin typeface="Arial" panose="020B0604020202020204" pitchFamily="34" charset="0"/>
                <a:cs typeface="Arial" panose="020B0604020202020204" pitchFamily="34" charset="0"/>
              </a:rPr>
              <a:t>用于执行</a:t>
            </a:r>
            <a:r>
              <a:rPr lang="en-US" altLang="zh-CN" sz="2400" b="1" dirty="0">
                <a:solidFill>
                  <a:srgbClr val="006600"/>
                </a:solidFill>
                <a:latin typeface="Arial" panose="020B0604020202020204" pitchFamily="34" charset="0"/>
                <a:cs typeface="Arial" panose="020B0604020202020204" pitchFamily="34" charset="0"/>
              </a:rPr>
              <a:t>DDL</a:t>
            </a:r>
            <a:r>
              <a:rPr lang="en-US" altLang="zh-CN" sz="2400" dirty="0">
                <a:latin typeface="Arial" panose="020B0604020202020204" pitchFamily="34" charset="0"/>
                <a:cs typeface="Arial" panose="020B0604020202020204" pitchFamily="34" charset="0"/>
              </a:rPr>
              <a:t>(Data Definition Language</a:t>
            </a:r>
            <a:r>
              <a:rPr lang="zh-CN" altLang="en-US" sz="2400" dirty="0">
                <a:latin typeface="Arial" panose="020B0604020202020204" pitchFamily="34" charset="0"/>
                <a:cs typeface="Arial" panose="020B0604020202020204" pitchFamily="34" charset="0"/>
              </a:rPr>
              <a:t>，数据定义语言</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语句，例如：</a:t>
            </a:r>
            <a:r>
              <a:rPr lang="en-US" altLang="zh-CN" sz="2400" b="1" dirty="0">
                <a:solidFill>
                  <a:srgbClr val="0000CC"/>
                </a:solidFill>
                <a:latin typeface="Arial" panose="020B0604020202020204" pitchFamily="34" charset="0"/>
                <a:cs typeface="Arial" panose="020B0604020202020204" pitchFamily="34" charset="0"/>
              </a:rPr>
              <a:t>create table</a:t>
            </a:r>
            <a:r>
              <a:rPr lang="zh-CN" altLang="en-US" sz="2400" dirty="0">
                <a:latin typeface="Arial" panose="020B0604020202020204" pitchFamily="34" charset="0"/>
                <a:cs typeface="Arial" panose="020B0604020202020204" pitchFamily="34" charset="0"/>
              </a:rPr>
              <a:t>、</a:t>
            </a:r>
            <a:r>
              <a:rPr lang="en-US" altLang="zh-CN" sz="2400" b="1" dirty="0">
                <a:solidFill>
                  <a:srgbClr val="0000CC"/>
                </a:solidFill>
                <a:latin typeface="Arial" panose="020B0604020202020204" pitchFamily="34" charset="0"/>
                <a:cs typeface="Arial" panose="020B0604020202020204" pitchFamily="34" charset="0"/>
              </a:rPr>
              <a:t>drop table</a:t>
            </a:r>
            <a:r>
              <a:rPr lang="en-US" altLang="zh-CN"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lvl="2">
              <a:lnSpc>
                <a:spcPct val="100000"/>
              </a:lnSpc>
              <a:spcBef>
                <a:spcPts val="0"/>
              </a:spcBef>
            </a:pPr>
            <a:endParaRPr lang="en-US" altLang="zh-CN" sz="2400" dirty="0">
              <a:latin typeface="Arial" panose="020B0604020202020204" pitchFamily="34" charset="0"/>
              <a:cs typeface="Arial" panose="020B0604020202020204" pitchFamily="34" charset="0"/>
            </a:endParaRPr>
          </a:p>
          <a:p>
            <a:pPr lvl="2">
              <a:lnSpc>
                <a:spcPct val="100000"/>
              </a:lnSpc>
              <a:spcBef>
                <a:spcPts val="0"/>
              </a:spcBef>
            </a:pPr>
            <a:r>
              <a:rPr lang="en-US" altLang="zh-CN" sz="2400" dirty="0" err="1">
                <a:latin typeface="Arial" panose="020B0604020202020204" pitchFamily="34" charset="0"/>
                <a:cs typeface="Arial" panose="020B0604020202020204" pitchFamily="34" charset="0"/>
              </a:rPr>
              <a:t>executeUpdate</a:t>
            </a:r>
            <a:r>
              <a:rPr lang="zh-CN" altLang="en-US" sz="2400" dirty="0">
                <a:latin typeface="Arial" panose="020B0604020202020204" pitchFamily="34" charset="0"/>
                <a:cs typeface="Arial" panose="020B0604020202020204" pitchFamily="34" charset="0"/>
              </a:rPr>
              <a:t>的返回值是一个整数，表示它执行的</a:t>
            </a:r>
            <a:r>
              <a:rPr lang="en-US" altLang="zh-CN" sz="2400" dirty="0">
                <a:latin typeface="Arial" panose="020B0604020202020204" pitchFamily="34" charset="0"/>
                <a:cs typeface="Arial" panose="020B0604020202020204" pitchFamily="34" charset="0"/>
              </a:rPr>
              <a:t>SQL</a:t>
            </a:r>
            <a:r>
              <a:rPr lang="zh-CN" altLang="en-US" sz="2400" dirty="0">
                <a:latin typeface="Arial" panose="020B0604020202020204" pitchFamily="34" charset="0"/>
                <a:cs typeface="Arial" panose="020B0604020202020204" pitchFamily="34" charset="0"/>
              </a:rPr>
              <a:t>语句</a:t>
            </a:r>
            <a:r>
              <a:rPr lang="zh-CN" altLang="en-US" sz="2400" dirty="0">
                <a:solidFill>
                  <a:srgbClr val="C00000"/>
                </a:solidFill>
                <a:latin typeface="华文行楷" panose="02010800040101010101" pitchFamily="2" charset="-122"/>
                <a:ea typeface="华文行楷" panose="02010800040101010101" pitchFamily="2" charset="-122"/>
                <a:cs typeface="Arial" panose="020B0604020202020204" pitchFamily="34" charset="0"/>
              </a:rPr>
              <a:t>所影响的数据库中的表的行数</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更新计数</a:t>
            </a:r>
            <a:r>
              <a:rPr lang="en-US" altLang="zh-CN" sz="2400"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  </a:t>
            </a:r>
            <a:endParaRPr lang="en-US" altLang="zh-CN" sz="2400" dirty="0">
              <a:latin typeface="Arial" panose="020B0604020202020204" pitchFamily="34" charset="0"/>
              <a:cs typeface="Arial" panose="020B0604020202020204" pitchFamily="34" charset="0"/>
            </a:endParaRPr>
          </a:p>
          <a:p>
            <a:pPr lvl="2">
              <a:lnSpc>
                <a:spcPct val="100000"/>
              </a:lnSpc>
              <a:spcBef>
                <a:spcPts val="0"/>
              </a:spcBef>
            </a:pPr>
            <a:r>
              <a:rPr lang="zh-CN" altLang="en-US" sz="2400" dirty="0">
                <a:latin typeface="Arial" panose="020B0604020202020204" pitchFamily="34" charset="0"/>
                <a:cs typeface="Arial" panose="020B0604020202020204" pitchFamily="34" charset="0"/>
              </a:rPr>
              <a:t>对于</a:t>
            </a:r>
            <a:r>
              <a:rPr lang="en-US" altLang="zh-CN" sz="2400" dirty="0">
                <a:latin typeface="Arial" panose="020B0604020202020204" pitchFamily="34" charset="0"/>
                <a:cs typeface="Arial" panose="020B0604020202020204" pitchFamily="34" charset="0"/>
              </a:rPr>
              <a:t>create table</a:t>
            </a:r>
            <a:r>
              <a:rPr lang="zh-CN" altLang="en-US" sz="2400" dirty="0">
                <a:latin typeface="Arial" panose="020B0604020202020204" pitchFamily="34" charset="0"/>
                <a:cs typeface="Arial" panose="020B0604020202020204" pitchFamily="34" charset="0"/>
              </a:rPr>
              <a:t>等不操作行的语句，</a:t>
            </a:r>
            <a:r>
              <a:rPr lang="en-US" altLang="zh-CN" sz="2400" dirty="0" err="1">
                <a:latin typeface="Arial" panose="020B0604020202020204" pitchFamily="34" charset="0"/>
                <a:cs typeface="Arial" panose="020B0604020202020204" pitchFamily="34" charset="0"/>
              </a:rPr>
              <a:t>executeupdate</a:t>
            </a:r>
            <a:r>
              <a:rPr lang="zh-CN" altLang="en-US" sz="2400" dirty="0">
                <a:latin typeface="Arial" panose="020B0604020202020204" pitchFamily="34" charset="0"/>
                <a:cs typeface="Arial" panose="020B0604020202020204" pitchFamily="34" charset="0"/>
              </a:rPr>
              <a:t>的返回值为</a:t>
            </a:r>
            <a:r>
              <a:rPr lang="en-US" altLang="zh-CN" sz="2400" dirty="0">
                <a:latin typeface="Arial" panose="020B0604020202020204" pitchFamily="34" charset="0"/>
                <a:cs typeface="Arial" panose="020B0604020202020204" pitchFamily="34" charset="0"/>
              </a:rPr>
              <a:t>0</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lvl="2">
              <a:lnSpc>
                <a:spcPct val="110000"/>
              </a:lnSpc>
              <a:spcBef>
                <a:spcPts val="0"/>
              </a:spcBef>
            </a:pPr>
            <a:endParaRPr lang="en-US" altLang="zh-CN"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9536" y="449769"/>
            <a:ext cx="8352928" cy="5906582"/>
          </a:xfrm>
        </p:spPr>
        <p:txBody>
          <a:bodyPr>
            <a:normAutofit fontScale="92500" lnSpcReduction="20000"/>
          </a:bodyPr>
          <a:lstStyle/>
          <a:p>
            <a:pPr marL="0" indent="0">
              <a:lnSpc>
                <a:spcPct val="110000"/>
              </a:lnSpc>
              <a:spcBef>
                <a:spcPts val="0"/>
              </a:spcBef>
              <a:buNone/>
            </a:pPr>
            <a:r>
              <a:rPr lang="en-US" altLang="zh-CN" sz="2400" dirty="0">
                <a:latin typeface="Arial" panose="020B0604020202020204" pitchFamily="34" charset="0"/>
                <a:cs typeface="Arial" panose="020B0604020202020204" pitchFamily="34" charset="0"/>
              </a:rPr>
              <a:t>(3) </a:t>
            </a:r>
            <a:r>
              <a:rPr lang="en-US" altLang="zh-CN" sz="3000" b="1" dirty="0" err="1">
                <a:solidFill>
                  <a:srgbClr val="006600"/>
                </a:solidFill>
                <a:latin typeface="Arial" panose="020B0604020202020204" pitchFamily="34" charset="0"/>
                <a:cs typeface="Arial" panose="020B0604020202020204" pitchFamily="34" charset="0"/>
              </a:rPr>
              <a:t>boolean</a:t>
            </a:r>
            <a:r>
              <a:rPr lang="en-US" altLang="zh-CN" sz="3000" b="1" dirty="0">
                <a:solidFill>
                  <a:srgbClr val="0000CC"/>
                </a:solidFill>
                <a:latin typeface="Arial" panose="020B0604020202020204" pitchFamily="34" charset="0"/>
                <a:cs typeface="Arial" panose="020B0604020202020204" pitchFamily="34" charset="0"/>
              </a:rPr>
              <a:t> execute(String </a:t>
            </a:r>
            <a:r>
              <a:rPr lang="en-US" altLang="zh-CN" sz="3000" b="1" dirty="0" err="1">
                <a:solidFill>
                  <a:srgbClr val="0000CC"/>
                </a:solidFill>
                <a:latin typeface="Arial" panose="020B0604020202020204" pitchFamily="34" charset="0"/>
                <a:cs typeface="Arial" panose="020B0604020202020204" pitchFamily="34" charset="0"/>
              </a:rPr>
              <a:t>sql</a:t>
            </a:r>
            <a:r>
              <a:rPr lang="en-US" altLang="zh-CN" sz="3000" b="1" dirty="0">
                <a:solidFill>
                  <a:srgbClr val="0000CC"/>
                </a:solidFill>
                <a:latin typeface="Arial" panose="020B0604020202020204" pitchFamily="34" charset="0"/>
                <a:cs typeface="Arial" panose="020B0604020202020204" pitchFamily="34" charset="0"/>
              </a:rPr>
              <a:t>); </a:t>
            </a:r>
            <a:endParaRPr lang="en-US" altLang="zh-CN" sz="3000" b="1" dirty="0">
              <a:solidFill>
                <a:srgbClr val="0000CC"/>
              </a:solidFill>
              <a:latin typeface="Arial" panose="020B0604020202020204" pitchFamily="34" charset="0"/>
              <a:cs typeface="Arial" panose="020B0604020202020204" pitchFamily="34" charset="0"/>
            </a:endParaRPr>
          </a:p>
          <a:p>
            <a:pPr lvl="2">
              <a:lnSpc>
                <a:spcPct val="110000"/>
              </a:lnSpc>
              <a:spcBef>
                <a:spcPts val="0"/>
              </a:spcBef>
            </a:pPr>
            <a:r>
              <a:rPr lang="zh-CN" altLang="en-US" sz="2400" dirty="0">
                <a:latin typeface="Arial" panose="020B0604020202020204" pitchFamily="34" charset="0"/>
                <a:cs typeface="Arial" panose="020B0604020202020204" pitchFamily="34" charset="0"/>
              </a:rPr>
              <a:t>执行如何给定的 </a:t>
            </a:r>
            <a:r>
              <a:rPr lang="en-US" altLang="zh-CN" sz="2400" dirty="0">
                <a:latin typeface="Arial" panose="020B0604020202020204" pitchFamily="34" charset="0"/>
                <a:cs typeface="Arial" panose="020B0604020202020204" pitchFamily="34" charset="0"/>
              </a:rPr>
              <a:t>SQL </a:t>
            </a:r>
            <a:r>
              <a:rPr lang="zh-CN" altLang="en-US" sz="2400" dirty="0">
                <a:latin typeface="Arial" panose="020B0604020202020204" pitchFamily="34" charset="0"/>
                <a:cs typeface="Arial" panose="020B0604020202020204" pitchFamily="34" charset="0"/>
              </a:rPr>
              <a:t>语句，该语句可能</a:t>
            </a:r>
            <a:r>
              <a:rPr lang="zh-CN" altLang="en-US" sz="2400" dirty="0">
                <a:solidFill>
                  <a:srgbClr val="FF0000"/>
                </a:solidFill>
                <a:latin typeface="Arial" panose="020B0604020202020204" pitchFamily="34" charset="0"/>
                <a:ea typeface="华文行楷" panose="02010800040101010101" pitchFamily="2" charset="-122"/>
                <a:cs typeface="Arial" panose="020B0604020202020204" pitchFamily="34" charset="0"/>
              </a:rPr>
              <a:t>返回多个</a:t>
            </a:r>
            <a:r>
              <a:rPr lang="en-US" altLang="zh-CN" sz="2400" dirty="0" err="1">
                <a:solidFill>
                  <a:srgbClr val="FF0000"/>
                </a:solidFill>
                <a:latin typeface="Arial" panose="020B0604020202020204" pitchFamily="34" charset="0"/>
                <a:cs typeface="Arial" panose="020B0604020202020204" pitchFamily="34" charset="0"/>
              </a:rPr>
              <a:t>ResultSet</a:t>
            </a:r>
            <a:r>
              <a:rPr lang="zh-CN" altLang="en-US" sz="2400" dirty="0">
                <a:solidFill>
                  <a:srgbClr val="FF0000"/>
                </a:solidFill>
                <a:latin typeface="Arial" panose="020B0604020202020204" pitchFamily="34" charset="0"/>
                <a:ea typeface="华文行楷" panose="02010800040101010101" pitchFamily="2" charset="-122"/>
                <a:cs typeface="Arial" panose="020B0604020202020204" pitchFamily="34" charset="0"/>
              </a:rPr>
              <a:t>结果</a:t>
            </a:r>
            <a:r>
              <a:rPr lang="zh-CN" altLang="en-US" sz="2400" dirty="0">
                <a:latin typeface="Arial" panose="020B0604020202020204" pitchFamily="34" charset="0"/>
                <a:ea typeface="华文行楷" panose="02010800040101010101" pitchFamily="2" charset="-122"/>
                <a:cs typeface="Arial" panose="020B0604020202020204" pitchFamily="34" charset="0"/>
              </a:rPr>
              <a:t>、</a:t>
            </a:r>
            <a:r>
              <a:rPr lang="zh-CN" altLang="en-US" sz="2400" dirty="0">
                <a:solidFill>
                  <a:srgbClr val="FF0000"/>
                </a:solidFill>
                <a:latin typeface="Arial" panose="020B0604020202020204" pitchFamily="34" charset="0"/>
                <a:ea typeface="华文行楷" panose="02010800040101010101" pitchFamily="2" charset="-122"/>
                <a:cs typeface="Arial" panose="020B0604020202020204" pitchFamily="34" charset="0"/>
              </a:rPr>
              <a:t>执行多条更新</a:t>
            </a:r>
            <a:r>
              <a:rPr lang="zh-CN" altLang="en-US" sz="2400" dirty="0">
                <a:latin typeface="Arial" panose="020B0604020202020204" pitchFamily="34" charset="0"/>
                <a:ea typeface="华文行楷" panose="02010800040101010101" pitchFamily="2" charset="-122"/>
                <a:cs typeface="Arial" panose="020B0604020202020204" pitchFamily="34" charset="0"/>
              </a:rPr>
              <a:t>、</a:t>
            </a:r>
            <a:r>
              <a:rPr lang="zh-CN" altLang="en-US" sz="2400" dirty="0">
                <a:latin typeface="Arial" panose="020B0604020202020204" pitchFamily="34" charset="0"/>
                <a:cs typeface="Arial" panose="020B0604020202020204" pitchFamily="34" charset="0"/>
              </a:rPr>
              <a:t>或</a:t>
            </a:r>
            <a:r>
              <a:rPr lang="en-US" altLang="zh-CN" sz="2400" dirty="0" err="1">
                <a:solidFill>
                  <a:srgbClr val="FF0000"/>
                </a:solidFill>
                <a:latin typeface="Arial" panose="020B0604020202020204" pitchFamily="34" charset="0"/>
                <a:ea typeface="华文行楷" panose="02010800040101010101" pitchFamily="2" charset="-122"/>
                <a:cs typeface="Arial" panose="020B0604020202020204" pitchFamily="34" charset="0"/>
              </a:rPr>
              <a:t>ResultSet</a:t>
            </a:r>
            <a:r>
              <a:rPr lang="zh-CN" altLang="en-US" sz="2400" dirty="0">
                <a:solidFill>
                  <a:srgbClr val="FF0000"/>
                </a:solidFill>
                <a:latin typeface="Arial" panose="020B0604020202020204" pitchFamily="34" charset="0"/>
                <a:ea typeface="华文行楷" panose="02010800040101010101" pitchFamily="2" charset="-122"/>
                <a:cs typeface="Arial" panose="020B0604020202020204" pitchFamily="34" charset="0"/>
              </a:rPr>
              <a:t>对象与更新计数的组合</a:t>
            </a:r>
            <a:r>
              <a:rPr lang="zh-CN" altLang="en-US" sz="2400" dirty="0">
                <a:latin typeface="Arial" panose="020B0604020202020204" pitchFamily="34" charset="0"/>
                <a:cs typeface="Arial" panose="020B0604020202020204" pitchFamily="34" charset="0"/>
              </a:rPr>
              <a:t>时使用。</a:t>
            </a:r>
            <a:endParaRPr lang="en-US" altLang="zh-CN" sz="2400" dirty="0">
              <a:latin typeface="Arial" panose="020B0604020202020204" pitchFamily="34" charset="0"/>
              <a:cs typeface="Arial" panose="020B0604020202020204" pitchFamily="34" charset="0"/>
            </a:endParaRPr>
          </a:p>
          <a:p>
            <a:pPr lvl="2">
              <a:lnSpc>
                <a:spcPct val="110000"/>
              </a:lnSpc>
              <a:spcBef>
                <a:spcPts val="0"/>
              </a:spcBef>
            </a:pPr>
            <a:r>
              <a:rPr lang="zh-CN" altLang="en-US" sz="2400" dirty="0">
                <a:latin typeface="Arial" panose="020B0604020202020204" pitchFamily="34" charset="0"/>
                <a:cs typeface="Arial" panose="020B0604020202020204" pitchFamily="34" charset="0"/>
              </a:rPr>
              <a:t>返回一个</a:t>
            </a:r>
            <a:r>
              <a:rPr lang="en-US" altLang="zh-CN" sz="2400" dirty="0" err="1">
                <a:latin typeface="Arial" panose="020B0604020202020204" pitchFamily="34" charset="0"/>
                <a:cs typeface="Arial" panose="020B0604020202020204" pitchFamily="34" charset="0"/>
              </a:rPr>
              <a:t>boolean</a:t>
            </a:r>
            <a:r>
              <a:rPr lang="zh-CN" altLang="en-US" sz="2400" dirty="0">
                <a:latin typeface="Arial" panose="020B0604020202020204" pitchFamily="34" charset="0"/>
                <a:cs typeface="Arial" panose="020B0604020202020204" pitchFamily="34" charset="0"/>
              </a:rPr>
              <a:t>值，表明执行该</a:t>
            </a:r>
            <a:r>
              <a:rPr lang="en-US" altLang="zh-CN" sz="2400" dirty="0">
                <a:latin typeface="Arial" panose="020B0604020202020204" pitchFamily="34" charset="0"/>
                <a:cs typeface="Arial" panose="020B0604020202020204" pitchFamily="34" charset="0"/>
              </a:rPr>
              <a:t>SQL</a:t>
            </a:r>
            <a:r>
              <a:rPr lang="zh-CN" altLang="en-US" sz="2400" dirty="0">
                <a:latin typeface="Arial" panose="020B0604020202020204" pitchFamily="34" charset="0"/>
                <a:cs typeface="Arial" panose="020B0604020202020204" pitchFamily="34" charset="0"/>
              </a:rPr>
              <a:t>语句是否返回了</a:t>
            </a:r>
            <a:r>
              <a:rPr lang="en-US" altLang="zh-CN" sz="2400" dirty="0" err="1">
                <a:latin typeface="Arial" panose="020B0604020202020204" pitchFamily="34" charset="0"/>
                <a:cs typeface="Arial" panose="020B0604020202020204" pitchFamily="34" charset="0"/>
              </a:rPr>
              <a:t>ResultSet</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lvl="3">
              <a:lnSpc>
                <a:spcPct val="110000"/>
              </a:lnSpc>
              <a:spcBef>
                <a:spcPts val="0"/>
              </a:spcBef>
            </a:pPr>
            <a:r>
              <a:rPr lang="zh-CN" altLang="en-US" sz="2400" dirty="0">
                <a:latin typeface="Arial" panose="020B0604020202020204" pitchFamily="34" charset="0"/>
                <a:cs typeface="Arial" panose="020B0604020202020204" pitchFamily="34" charset="0"/>
              </a:rPr>
              <a:t>返回值是</a:t>
            </a:r>
            <a:r>
              <a:rPr lang="en-US" altLang="zh-CN" sz="2400" dirty="0">
                <a:latin typeface="Arial" panose="020B0604020202020204" pitchFamily="34" charset="0"/>
                <a:cs typeface="Arial" panose="020B0604020202020204" pitchFamily="34" charset="0"/>
              </a:rPr>
              <a:t>true</a:t>
            </a:r>
            <a:r>
              <a:rPr lang="zh-CN" altLang="en-US" sz="2400" dirty="0">
                <a:latin typeface="Arial" panose="020B0604020202020204" pitchFamily="34" charset="0"/>
                <a:cs typeface="Arial" panose="020B0604020202020204" pitchFamily="34" charset="0"/>
              </a:rPr>
              <a:t>时，表示执行的是查询语句，可以通过</a:t>
            </a:r>
            <a:r>
              <a:rPr lang="en-US" altLang="zh-CN" sz="2400" dirty="0" err="1">
                <a:latin typeface="Arial" panose="020B0604020202020204" pitchFamily="34" charset="0"/>
                <a:cs typeface="Arial" panose="020B0604020202020204" pitchFamily="34" charset="0"/>
              </a:rPr>
              <a:t>getResultset</a:t>
            </a:r>
            <a:r>
              <a:rPr lang="zh-CN" altLang="en-US" sz="2400" dirty="0">
                <a:latin typeface="Arial" panose="020B0604020202020204" pitchFamily="34" charset="0"/>
                <a:cs typeface="Arial" panose="020B0604020202020204" pitchFamily="34" charset="0"/>
              </a:rPr>
              <a:t>方法获取结果；</a:t>
            </a:r>
            <a:endParaRPr lang="en-US" altLang="zh-CN" sz="2400" dirty="0">
              <a:latin typeface="Arial" panose="020B0604020202020204" pitchFamily="34" charset="0"/>
              <a:cs typeface="Arial" panose="020B0604020202020204" pitchFamily="34" charset="0"/>
            </a:endParaRPr>
          </a:p>
          <a:p>
            <a:pPr lvl="3">
              <a:lnSpc>
                <a:spcPct val="110000"/>
              </a:lnSpc>
              <a:spcBef>
                <a:spcPts val="0"/>
              </a:spcBef>
            </a:pPr>
            <a:r>
              <a:rPr lang="zh-CN" altLang="en-US" sz="2400" dirty="0">
                <a:latin typeface="Arial" panose="020B0604020202020204" pitchFamily="34" charset="0"/>
                <a:cs typeface="Arial" panose="020B0604020202020204" pitchFamily="34" charset="0"/>
              </a:rPr>
              <a:t>返回值为</a:t>
            </a:r>
            <a:r>
              <a:rPr lang="en-US" altLang="zh-CN" sz="2400" dirty="0">
                <a:latin typeface="Arial" panose="020B0604020202020204" pitchFamily="34" charset="0"/>
                <a:cs typeface="Arial" panose="020B0604020202020204" pitchFamily="34" charset="0"/>
              </a:rPr>
              <a:t>false</a:t>
            </a:r>
            <a:r>
              <a:rPr lang="zh-CN" altLang="en-US" sz="2400" dirty="0">
                <a:latin typeface="Arial" panose="020B0604020202020204" pitchFamily="34" charset="0"/>
                <a:cs typeface="Arial" panose="020B0604020202020204" pitchFamily="34" charset="0"/>
              </a:rPr>
              <a:t>时，执行的是</a:t>
            </a:r>
            <a:r>
              <a:rPr lang="zh-CN" altLang="en-US" sz="2400" dirty="0">
                <a:latin typeface="华文行楷" panose="02010800040101010101" pitchFamily="2" charset="-122"/>
                <a:ea typeface="华文行楷" panose="02010800040101010101" pitchFamily="2" charset="-122"/>
                <a:cs typeface="Arial" panose="020B0604020202020204" pitchFamily="34" charset="0"/>
              </a:rPr>
              <a:t>更新语句</a:t>
            </a:r>
            <a:r>
              <a:rPr lang="zh-CN" altLang="en-US" sz="2400" dirty="0">
                <a:latin typeface="Arial" panose="020B0604020202020204" pitchFamily="34" charset="0"/>
                <a:cs typeface="Arial" panose="020B0604020202020204" pitchFamily="34" charset="0"/>
              </a:rPr>
              <a:t>或</a:t>
            </a:r>
            <a:r>
              <a:rPr lang="en-US" altLang="zh-CN" sz="2400" dirty="0">
                <a:latin typeface="Arial" panose="020B0604020202020204" pitchFamily="34" charset="0"/>
                <a:ea typeface="华文行楷" panose="02010800040101010101" pitchFamily="2" charset="-122"/>
                <a:cs typeface="Arial" panose="020B0604020202020204" pitchFamily="34" charset="0"/>
              </a:rPr>
              <a:t>DDL</a:t>
            </a:r>
            <a:r>
              <a:rPr lang="zh-CN" altLang="en-US" sz="2400" dirty="0">
                <a:latin typeface="Arial" panose="020B0604020202020204" pitchFamily="34" charset="0"/>
                <a:ea typeface="华文行楷" panose="02010800040101010101" pitchFamily="2" charset="-122"/>
                <a:cs typeface="Arial" panose="020B0604020202020204" pitchFamily="34" charset="0"/>
              </a:rPr>
              <a:t>语句</a:t>
            </a:r>
            <a:r>
              <a:rPr lang="zh-CN" altLang="en-US"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getUpdateCount</a:t>
            </a:r>
            <a:r>
              <a:rPr lang="zh-CN" altLang="en-US" sz="2400" dirty="0">
                <a:latin typeface="Arial" panose="020B0604020202020204" pitchFamily="34" charset="0"/>
                <a:cs typeface="Arial" panose="020B0604020202020204" pitchFamily="34" charset="0"/>
              </a:rPr>
              <a:t>方法获取更新的记录数量</a:t>
            </a:r>
            <a:endParaRPr lang="en-US" altLang="zh-CN" sz="2400" dirty="0">
              <a:latin typeface="Arial" panose="020B0604020202020204" pitchFamily="34" charset="0"/>
              <a:cs typeface="Arial" panose="020B0604020202020204" pitchFamily="34" charset="0"/>
            </a:endParaRPr>
          </a:p>
          <a:p>
            <a:pPr lvl="2">
              <a:lnSpc>
                <a:spcPct val="110000"/>
              </a:lnSpc>
              <a:spcBef>
                <a:spcPts val="0"/>
              </a:spcBef>
            </a:pPr>
            <a:endParaRPr lang="en-US" altLang="zh-CN" dirty="0">
              <a:solidFill>
                <a:schemeClr val="bg1">
                  <a:lumMod val="50000"/>
                </a:schemeClr>
              </a:solidFill>
              <a:latin typeface="Arial" panose="020B0604020202020204" pitchFamily="34" charset="0"/>
              <a:cs typeface="Arial" panose="020B0604020202020204" pitchFamily="34" charset="0"/>
            </a:endParaRPr>
          </a:p>
          <a:p>
            <a:pPr lvl="2">
              <a:lnSpc>
                <a:spcPct val="110000"/>
              </a:lnSpc>
              <a:spcBef>
                <a:spcPts val="0"/>
              </a:spcBef>
            </a:pPr>
            <a:r>
              <a:rPr lang="zh-CN" altLang="en-US" dirty="0">
                <a:solidFill>
                  <a:schemeClr val="tx1"/>
                </a:solidFill>
                <a:latin typeface="Arial" panose="020B0604020202020204" pitchFamily="34" charset="0"/>
                <a:cs typeface="Arial" panose="020B0604020202020204" pitchFamily="34" charset="0"/>
              </a:rPr>
              <a:t>当使用方法 </a:t>
            </a:r>
            <a:r>
              <a:rPr lang="en-US" altLang="zh-CN" dirty="0">
                <a:solidFill>
                  <a:schemeClr val="tx1"/>
                </a:solidFill>
                <a:latin typeface="Arial" panose="020B0604020202020204" pitchFamily="34" charset="0"/>
                <a:cs typeface="Arial" panose="020B0604020202020204" pitchFamily="34" charset="0"/>
              </a:rPr>
              <a:t>execute </a:t>
            </a:r>
            <a:r>
              <a:rPr lang="zh-CN" altLang="en-US" dirty="0">
                <a:solidFill>
                  <a:schemeClr val="tx1"/>
                </a:solidFill>
                <a:latin typeface="Arial" panose="020B0604020202020204" pitchFamily="34" charset="0"/>
                <a:cs typeface="Arial" panose="020B0604020202020204" pitchFamily="34" charset="0"/>
              </a:rPr>
              <a:t>执行某个过程返回两个结果集，必须调用方法</a:t>
            </a:r>
            <a:r>
              <a:rPr lang="en-US" altLang="zh-CN" dirty="0" err="1">
                <a:solidFill>
                  <a:schemeClr val="tx1"/>
                </a:solidFill>
                <a:latin typeface="Arial" panose="020B0604020202020204" pitchFamily="34" charset="0"/>
                <a:cs typeface="Arial" panose="020B0604020202020204" pitchFamily="34" charset="0"/>
              </a:rPr>
              <a:t>getResultSet</a:t>
            </a:r>
            <a:r>
              <a:rPr lang="en-US" altLang="zh-CN" dirty="0">
                <a:solidFill>
                  <a:schemeClr val="tx1"/>
                </a:solidFill>
                <a:latin typeface="Arial" panose="020B0604020202020204" pitchFamily="34" charset="0"/>
                <a:cs typeface="Arial" panose="020B0604020202020204" pitchFamily="34" charset="0"/>
              </a:rPr>
              <a:t>()</a:t>
            </a:r>
            <a:r>
              <a:rPr lang="zh-CN" altLang="en-US" dirty="0">
                <a:solidFill>
                  <a:schemeClr val="tx1"/>
                </a:solidFill>
                <a:latin typeface="Arial" panose="020B0604020202020204" pitchFamily="34" charset="0"/>
                <a:cs typeface="Arial" panose="020B0604020202020204" pitchFamily="34" charset="0"/>
              </a:rPr>
              <a:t>获得第一个结果集。获得第二个结果集，则需要先调用</a:t>
            </a:r>
            <a:r>
              <a:rPr lang="en-US" altLang="zh-CN" dirty="0" err="1">
                <a:solidFill>
                  <a:schemeClr val="tx1"/>
                </a:solidFill>
                <a:latin typeface="Arial" panose="020B0604020202020204" pitchFamily="34" charset="0"/>
                <a:cs typeface="Arial" panose="020B0604020202020204" pitchFamily="34" charset="0"/>
              </a:rPr>
              <a:t>getMoreResults</a:t>
            </a:r>
            <a:r>
              <a:rPr lang="en-US" altLang="zh-CN" dirty="0">
                <a:solidFill>
                  <a:schemeClr val="tx1"/>
                </a:solidFill>
                <a:latin typeface="Arial" panose="020B0604020202020204" pitchFamily="34" charset="0"/>
                <a:cs typeface="Arial" panose="020B0604020202020204" pitchFamily="34" charset="0"/>
              </a:rPr>
              <a:t>()</a:t>
            </a:r>
            <a:r>
              <a:rPr lang="zh-CN" altLang="en-US" dirty="0">
                <a:solidFill>
                  <a:schemeClr val="tx1"/>
                </a:solidFill>
                <a:latin typeface="Arial" panose="020B0604020202020204" pitchFamily="34" charset="0"/>
                <a:cs typeface="Arial" panose="020B0604020202020204" pitchFamily="34" charset="0"/>
              </a:rPr>
              <a:t>方法，然后再调用</a:t>
            </a:r>
            <a:r>
              <a:rPr lang="en-US" altLang="zh-CN" dirty="0" err="1">
                <a:solidFill>
                  <a:schemeClr val="tx1"/>
                </a:solidFill>
                <a:latin typeface="Arial" panose="020B0604020202020204" pitchFamily="34" charset="0"/>
                <a:cs typeface="Arial" panose="020B0604020202020204" pitchFamily="34" charset="0"/>
              </a:rPr>
              <a:t>getResultSet</a:t>
            </a:r>
            <a:r>
              <a:rPr lang="zh-CN" altLang="en-US" dirty="0">
                <a:solidFill>
                  <a:schemeClr val="tx1"/>
                </a:solidFill>
                <a:latin typeface="Arial" panose="020B0604020202020204" pitchFamily="34" charset="0"/>
                <a:cs typeface="Arial" panose="020B0604020202020204" pitchFamily="34" charset="0"/>
              </a:rPr>
              <a:t>方法。</a:t>
            </a:r>
            <a:endParaRPr lang="en-US" altLang="zh-CN" sz="2200" dirty="0">
              <a:solidFill>
                <a:schemeClr val="tx1"/>
              </a:solidFill>
              <a:latin typeface="Arial" panose="020B0604020202020204" pitchFamily="34" charset="0"/>
              <a:cs typeface="Arial" panose="020B0604020202020204" pitchFamily="34" charset="0"/>
            </a:endParaRPr>
          </a:p>
          <a:p>
            <a:pPr lvl="2">
              <a:lnSpc>
                <a:spcPct val="110000"/>
              </a:lnSpc>
              <a:spcBef>
                <a:spcPts val="0"/>
              </a:spcBef>
            </a:pPr>
            <a:endParaRPr lang="zh-CN" altLang="en-US" dirty="0">
              <a:latin typeface="Arial" panose="020B0604020202020204" pitchFamily="34" charset="0"/>
              <a:cs typeface="Arial" panose="020B0604020202020204" pitchFamily="34" charset="0"/>
            </a:endParaRPr>
          </a:p>
          <a:p>
            <a:pPr lvl="2">
              <a:lnSpc>
                <a:spcPct val="110000"/>
              </a:lnSpc>
              <a:spcBef>
                <a:spcPts val="0"/>
              </a:spcBef>
            </a:pPr>
            <a:r>
              <a:rPr lang="en-US" altLang="zh-CN" dirty="0">
                <a:latin typeface="Arial" panose="020B0604020202020204" pitchFamily="34" charset="0"/>
                <a:cs typeface="Arial" panose="020B0604020202020204" pitchFamily="34" charset="0"/>
              </a:rPr>
              <a:t>execute()</a:t>
            </a:r>
            <a:r>
              <a:rPr lang="zh-CN" altLang="en-US" dirty="0">
                <a:latin typeface="Arial" panose="020B0604020202020204" pitchFamily="34" charset="0"/>
                <a:cs typeface="Arial" panose="020B0604020202020204" pitchFamily="34" charset="0"/>
              </a:rPr>
              <a:t>方法处理的是较复杂的</a:t>
            </a:r>
            <a:r>
              <a:rPr lang="en-US" altLang="zh-CN" dirty="0">
                <a:latin typeface="Arial" panose="020B0604020202020204" pitchFamily="34" charset="0"/>
                <a:cs typeface="Arial" panose="020B0604020202020204" pitchFamily="34" charset="0"/>
              </a:rPr>
              <a:t>SQL</a:t>
            </a:r>
            <a:r>
              <a:rPr lang="zh-CN" altLang="en-US" dirty="0">
                <a:latin typeface="Arial" panose="020B0604020202020204" pitchFamily="34" charset="0"/>
                <a:cs typeface="Arial" panose="020B0604020202020204" pitchFamily="34" charset="0"/>
              </a:rPr>
              <a:t>语句或结果。</a:t>
            </a:r>
            <a:endParaRPr lang="en-US" altLang="zh-CN" dirty="0">
              <a:latin typeface="Arial" panose="020B0604020202020204" pitchFamily="34" charset="0"/>
              <a:cs typeface="Arial" panose="020B0604020202020204" pitchFamily="34" charset="0"/>
            </a:endParaRPr>
          </a:p>
          <a:p>
            <a:pPr marL="0" indent="0">
              <a:lnSpc>
                <a:spcPct val="110000"/>
              </a:lnSpc>
              <a:spcBef>
                <a:spcPts val="0"/>
              </a:spcBef>
              <a:buNone/>
            </a:pPr>
            <a:endParaRPr lang="en-US" altLang="zh-CN" sz="2200" dirty="0">
              <a:latin typeface="Arial" panose="020B0604020202020204" pitchFamily="34" charset="0"/>
              <a:cs typeface="Arial" panose="020B0604020202020204" pitchFamily="34" charset="0"/>
            </a:endParaRPr>
          </a:p>
          <a:p>
            <a:pPr>
              <a:lnSpc>
                <a:spcPct val="110000"/>
              </a:lnSpc>
              <a:spcBef>
                <a:spcPts val="0"/>
              </a:spcBef>
              <a:buFont typeface="Wingdings" panose="05000000000000000000" pitchFamily="2" charset="2"/>
              <a:buChar char="l"/>
            </a:pPr>
            <a:r>
              <a:rPr lang="zh-CN" altLang="en-US" sz="2600" b="1" dirty="0">
                <a:solidFill>
                  <a:srgbClr val="006600"/>
                </a:solidFill>
                <a:latin typeface="Arial" panose="020B0604020202020204" pitchFamily="34" charset="0"/>
                <a:cs typeface="Arial" panose="020B0604020202020204" pitchFamily="34" charset="0"/>
              </a:rPr>
              <a:t>  课堂阅读</a:t>
            </a:r>
            <a:r>
              <a:rPr lang="en-US" altLang="zh-CN" sz="2600" b="1" dirty="0">
                <a:solidFill>
                  <a:srgbClr val="006600"/>
                </a:solidFill>
                <a:latin typeface="Arial" panose="020B0604020202020204" pitchFamily="34" charset="0"/>
                <a:cs typeface="Arial" panose="020B0604020202020204" pitchFamily="34" charset="0"/>
              </a:rPr>
              <a:t>Example14_4</a:t>
            </a:r>
            <a:r>
              <a:rPr lang="zh-CN" altLang="en-US" sz="2600" b="1" dirty="0">
                <a:solidFill>
                  <a:srgbClr val="006600"/>
                </a:solidFill>
                <a:latin typeface="Arial" panose="020B0604020202020204" pitchFamily="34" charset="0"/>
                <a:cs typeface="Arial" panose="020B0604020202020204" pitchFamily="34" charset="0"/>
              </a:rPr>
              <a:t>。</a:t>
            </a:r>
            <a:endParaRPr lang="en-US" altLang="zh-CN" sz="2600" b="1" dirty="0">
              <a:solidFill>
                <a:srgbClr val="006600"/>
              </a:solidFill>
              <a:latin typeface="Arial" panose="020B0604020202020204" pitchFamily="34" charset="0"/>
              <a:cs typeface="Arial" panose="020B0604020202020204" pitchFamily="34" charset="0"/>
            </a:endParaRPr>
          </a:p>
          <a:p>
            <a:pPr lvl="2"/>
            <a:endParaRPr lang="zh-CN" altLang="en-US" dirty="0">
              <a:latin typeface="Arial" panose="020B0604020202020204" pitchFamily="34" charset="0"/>
              <a:cs typeface="Arial" panose="020B0604020202020204" pitchFamily="34" charset="0"/>
            </a:endParaRPr>
          </a:p>
          <a:p>
            <a:pPr lvl="2"/>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1667508" y="979734"/>
            <a:ext cx="8856984" cy="5354320"/>
          </a:xfrm>
          <a:prstGeom prst="rect">
            <a:avLst/>
          </a:prstGeom>
          <a:noFill/>
          <a:ln>
            <a:solidFill>
              <a:schemeClr val="accent1"/>
            </a:solidFill>
          </a:ln>
        </p:spPr>
        <p:txBody>
          <a:bodyPr wrap="square" rtlCol="0">
            <a:spAutoFit/>
          </a:bodyPr>
          <a:lstStyle/>
          <a:p>
            <a:r>
              <a:rPr lang="en-US" altLang="zh-CN" dirty="0">
                <a:latin typeface="Arial" panose="020B0604020202020204" pitchFamily="34" charset="0"/>
                <a:ea typeface="宋体" panose="02010600030101010101" pitchFamily="2" charset="-122"/>
                <a:cs typeface="Arial" panose="020B0604020202020204" pitchFamily="34" charset="0"/>
              </a:rPr>
              <a:t>Connection conn = </a:t>
            </a:r>
            <a:r>
              <a:rPr lang="en-US" altLang="zh-CN" dirty="0" err="1">
                <a:latin typeface="Arial" panose="020B0604020202020204" pitchFamily="34" charset="0"/>
                <a:ea typeface="宋体" panose="02010600030101010101" pitchFamily="2" charset="-122"/>
                <a:cs typeface="Arial" panose="020B0604020202020204" pitchFamily="34" charset="0"/>
              </a:rPr>
              <a:t>DriverManager.getConnection</a:t>
            </a:r>
            <a:r>
              <a:rPr lang="en-US" altLang="zh-CN" dirty="0">
                <a:latin typeface="Arial" panose="020B0604020202020204" pitchFamily="34" charset="0"/>
                <a:ea typeface="宋体" panose="02010600030101010101" pitchFamily="2" charset="-122"/>
                <a:cs typeface="Arial" panose="020B0604020202020204" pitchFamily="34" charset="0"/>
              </a:rPr>
              <a:t>("</a:t>
            </a:r>
            <a:r>
              <a:rPr lang="en-US" altLang="zh-CN" dirty="0" err="1">
                <a:latin typeface="Arial" panose="020B0604020202020204" pitchFamily="34" charset="0"/>
                <a:ea typeface="宋体" panose="02010600030101010101" pitchFamily="2" charset="-122"/>
                <a:cs typeface="Arial" panose="020B0604020202020204" pitchFamily="34" charset="0"/>
              </a:rPr>
              <a:t>jdbc:mysql</a:t>
            </a:r>
            <a:r>
              <a:rPr lang="en-US" altLang="zh-CN" dirty="0">
                <a:latin typeface="Arial" panose="020B0604020202020204" pitchFamily="34" charset="0"/>
                <a:ea typeface="宋体" panose="02010600030101010101" pitchFamily="2" charset="-122"/>
                <a:cs typeface="Arial" panose="020B0604020202020204" pitchFamily="34" charset="0"/>
              </a:rPr>
              <a:t>://localhost:3306/test",</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"root","1234");</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err="1">
                <a:latin typeface="Arial" panose="020B0604020202020204" pitchFamily="34" charset="0"/>
                <a:ea typeface="宋体" panose="02010600030101010101" pitchFamily="2" charset="-122"/>
                <a:cs typeface="Arial" panose="020B0604020202020204" pitchFamily="34" charset="0"/>
              </a:rPr>
              <a:t>Statment</a:t>
            </a:r>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stmt</a:t>
            </a: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err="1">
                <a:latin typeface="Arial" panose="020B0604020202020204" pitchFamily="34" charset="0"/>
                <a:ea typeface="宋体" panose="02010600030101010101" pitchFamily="2" charset="-122"/>
                <a:cs typeface="Arial" panose="020B0604020202020204" pitchFamily="34" charset="0"/>
              </a:rPr>
              <a:t>conn.createStatement</a:t>
            </a:r>
            <a:r>
              <a:rPr lang="en-US" altLang="zh-CN" dirty="0">
                <a:latin typeface="Arial" panose="020B0604020202020204" pitchFamily="34" charset="0"/>
                <a:ea typeface="宋体" panose="02010600030101010101" pitchFamily="2" charset="-122"/>
                <a:cs typeface="Arial" panose="020B0604020202020204" pitchFamily="34" charset="0"/>
              </a:rPr>
              <a:t>();  //</a:t>
            </a:r>
            <a:r>
              <a:rPr lang="zh-CN" altLang="en-US" dirty="0">
                <a:latin typeface="Arial" panose="020B0604020202020204" pitchFamily="34" charset="0"/>
                <a:ea typeface="宋体" panose="02010600030101010101" pitchFamily="2" charset="-122"/>
                <a:cs typeface="Arial" panose="020B0604020202020204" pitchFamily="34" charset="0"/>
              </a:rPr>
              <a:t>使用</a:t>
            </a:r>
            <a:r>
              <a:rPr lang="en-US" altLang="zh-CN" dirty="0">
                <a:latin typeface="Arial" panose="020B0604020202020204" pitchFamily="34" charset="0"/>
                <a:ea typeface="宋体" panose="02010600030101010101" pitchFamily="2" charset="-122"/>
                <a:cs typeface="Arial" panose="020B0604020202020204" pitchFamily="34" charset="0"/>
              </a:rPr>
              <a:t>Connection</a:t>
            </a:r>
            <a:r>
              <a:rPr lang="zh-CN" altLang="en-US" dirty="0">
                <a:latin typeface="Arial" panose="020B0604020202020204" pitchFamily="34" charset="0"/>
                <a:ea typeface="宋体" panose="02010600030101010101" pitchFamily="2" charset="-122"/>
                <a:cs typeface="Arial" panose="020B0604020202020204" pitchFamily="34" charset="0"/>
              </a:rPr>
              <a:t>来创建一个</a:t>
            </a:r>
            <a:r>
              <a:rPr lang="en-US" altLang="zh-CN" dirty="0" err="1">
                <a:latin typeface="Arial" panose="020B0604020202020204" pitchFamily="34" charset="0"/>
                <a:ea typeface="宋体" panose="02010600030101010101" pitchFamily="2" charset="-122"/>
                <a:cs typeface="Arial" panose="020B0604020202020204" pitchFamily="34" charset="0"/>
              </a:rPr>
              <a:t>Statment</a:t>
            </a:r>
            <a:r>
              <a:rPr lang="zh-CN" altLang="en-US" dirty="0">
                <a:latin typeface="Arial" panose="020B0604020202020204" pitchFamily="34" charset="0"/>
                <a:ea typeface="宋体" panose="02010600030101010101" pitchFamily="2" charset="-122"/>
                <a:cs typeface="Arial" panose="020B0604020202020204" pitchFamily="34" charset="0"/>
              </a:rPr>
              <a:t>对象   </a:t>
            </a:r>
            <a:endParaRPr lang="zh-CN" altLang="en-US" dirty="0">
              <a:latin typeface="Arial" panose="020B0604020202020204" pitchFamily="34" charset="0"/>
              <a:ea typeface="宋体" panose="02010600030101010101" pitchFamily="2" charset="-122"/>
              <a:cs typeface="Arial" panose="020B0604020202020204" pitchFamily="34" charset="0"/>
            </a:endParaRPr>
          </a:p>
          <a:p>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zh-CN" altLang="en-US" dirty="0">
                <a:latin typeface="Arial" panose="020B0604020202020204" pitchFamily="34" charset="0"/>
                <a:ea typeface="宋体" panose="02010600030101010101" pitchFamily="2" charset="-122"/>
                <a:cs typeface="Arial" panose="020B0604020202020204" pitchFamily="34" charset="0"/>
              </a:rPr>
              <a:t>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boolean</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hasResultSet</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stmt.execute</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sql</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执行</a:t>
            </a:r>
            <a:r>
              <a:rPr lang="en-US" altLang="zh-CN" dirty="0">
                <a:latin typeface="Arial" panose="020B0604020202020204" pitchFamily="34" charset="0"/>
                <a:ea typeface="宋体" panose="02010600030101010101" pitchFamily="2" charset="-122"/>
                <a:cs typeface="Arial" panose="020B0604020202020204" pitchFamily="34" charset="0"/>
              </a:rPr>
              <a:t>SQL,</a:t>
            </a:r>
            <a:r>
              <a:rPr lang="zh-CN" altLang="en-US" dirty="0">
                <a:latin typeface="Arial" panose="020B0604020202020204" pitchFamily="34" charset="0"/>
                <a:ea typeface="宋体" panose="02010600030101010101" pitchFamily="2" charset="-122"/>
                <a:cs typeface="Arial" panose="020B0604020202020204" pitchFamily="34" charset="0"/>
              </a:rPr>
              <a:t> 判断是否包含</a:t>
            </a: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en-US" altLang="zh-CN" dirty="0">
                <a:latin typeface="Arial" panose="020B0604020202020204" pitchFamily="34" charset="0"/>
                <a:ea typeface="宋体" panose="02010600030101010101" pitchFamily="2" charset="-122"/>
                <a:cs typeface="Arial" panose="020B0604020202020204" pitchFamily="34" charset="0"/>
              </a:rPr>
              <a:t>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if (</a:t>
            </a:r>
            <a:r>
              <a:rPr lang="en-US" altLang="zh-CN" dirty="0" err="1">
                <a:latin typeface="Arial" panose="020B0604020202020204" pitchFamily="34" charset="0"/>
                <a:ea typeface="宋体" panose="02010600030101010101" pitchFamily="2" charset="-122"/>
                <a:cs typeface="Arial" panose="020B0604020202020204" pitchFamily="34" charset="0"/>
              </a:rPr>
              <a:t>hasResultSet</a:t>
            </a:r>
            <a:r>
              <a:rPr lang="en-US" altLang="zh-CN" dirty="0">
                <a:latin typeface="Arial" panose="020B0604020202020204" pitchFamily="34" charset="0"/>
                <a:ea typeface="宋体" panose="02010600030101010101" pitchFamily="2" charset="-122"/>
                <a:cs typeface="Arial" panose="020B0604020202020204" pitchFamily="34" charset="0"/>
              </a:rPr>
              <a:t>) { //</a:t>
            </a:r>
            <a:r>
              <a:rPr lang="zh-CN" altLang="en-US" dirty="0">
                <a:latin typeface="Arial" panose="020B0604020202020204" pitchFamily="34" charset="0"/>
                <a:ea typeface="宋体" panose="02010600030101010101" pitchFamily="2" charset="-122"/>
                <a:cs typeface="Arial" panose="020B0604020202020204" pitchFamily="34" charset="0"/>
              </a:rPr>
              <a:t>如果执行后有</a:t>
            </a: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结果集</a:t>
            </a:r>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zh-CN" altLang="en-US"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rs</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stmt.getResultSet</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获取结果集    </a:t>
            </a:r>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zh-CN" altLang="en-US"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ResultSetMetaData</a:t>
            </a:r>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rsmd</a:t>
            </a: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err="1">
                <a:latin typeface="Arial" panose="020B0604020202020204" pitchFamily="34" charset="0"/>
                <a:ea typeface="宋体" panose="02010600030101010101" pitchFamily="2" charset="-122"/>
                <a:cs typeface="Arial" panose="020B0604020202020204" pitchFamily="34" charset="0"/>
              </a:rPr>
              <a:t>rs.getMetaData</a:t>
            </a:r>
            <a:r>
              <a:rPr lang="en-US" altLang="zh-CN" dirty="0">
                <a:latin typeface="Arial" panose="020B0604020202020204" pitchFamily="34" charset="0"/>
                <a:ea typeface="宋体" panose="02010600030101010101" pitchFamily="2" charset="-122"/>
                <a:cs typeface="Arial" panose="020B0604020202020204" pitchFamily="34" charset="0"/>
              </a:rPr>
              <a:t>();  //</a:t>
            </a:r>
            <a:r>
              <a:rPr lang="zh-CN" altLang="en-US" dirty="0">
                <a:latin typeface="Arial" panose="020B0604020202020204" pitchFamily="34" charset="0"/>
                <a:ea typeface="宋体" panose="02010600030101010101" pitchFamily="2" charset="-122"/>
                <a:cs typeface="Arial" panose="020B0604020202020204" pitchFamily="34" charset="0"/>
              </a:rPr>
              <a:t>用于分析结果集的元数据接口 </a:t>
            </a:r>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zh-CN" altLang="en-US" dirty="0">
                <a:latin typeface="Arial" panose="020B0604020202020204" pitchFamily="34" charset="0"/>
                <a:ea typeface="宋体" panose="02010600030101010101" pitchFamily="2" charset="-122"/>
                <a:cs typeface="Arial" panose="020B0604020202020204" pitchFamily="34" charset="0"/>
              </a:rPr>
              <a:t>        </a:t>
            </a:r>
            <a:r>
              <a:rPr lang="en-US" altLang="zh-CN" dirty="0">
                <a:latin typeface="Arial" panose="020B0604020202020204" pitchFamily="34" charset="0"/>
                <a:ea typeface="宋体" panose="02010600030101010101" pitchFamily="2" charset="-122"/>
                <a:cs typeface="Arial" panose="020B0604020202020204" pitchFamily="34" charset="0"/>
              </a:rPr>
              <a:t>int  </a:t>
            </a:r>
            <a:r>
              <a:rPr lang="en-US" altLang="zh-CN" dirty="0" err="1">
                <a:latin typeface="Arial" panose="020B0604020202020204" pitchFamily="34" charset="0"/>
                <a:ea typeface="宋体" panose="02010600030101010101" pitchFamily="2" charset="-122"/>
                <a:cs typeface="Arial" panose="020B0604020202020204" pitchFamily="34" charset="0"/>
              </a:rPr>
              <a:t>columnCount</a:t>
            </a: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err="1">
                <a:latin typeface="Arial" panose="020B0604020202020204" pitchFamily="34" charset="0"/>
                <a:ea typeface="宋体" panose="02010600030101010101" pitchFamily="2" charset="-122"/>
                <a:cs typeface="Arial" panose="020B0604020202020204" pitchFamily="34" charset="0"/>
              </a:rPr>
              <a:t>rsmd.getColumnCount</a:t>
            </a:r>
            <a:r>
              <a:rPr lang="en-US" altLang="zh-CN" dirty="0">
                <a:latin typeface="Arial" panose="020B0604020202020204" pitchFamily="34" charset="0"/>
                <a:ea typeface="宋体" panose="02010600030101010101" pitchFamily="2" charset="-122"/>
                <a:cs typeface="Arial" panose="020B0604020202020204" pitchFamily="34" charset="0"/>
              </a:rPr>
              <a:t>();</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while (</a:t>
            </a:r>
            <a:r>
              <a:rPr lang="en-US" altLang="zh-CN" dirty="0" err="1">
                <a:latin typeface="Arial" panose="020B0604020202020204" pitchFamily="34" charset="0"/>
                <a:ea typeface="宋体" panose="02010600030101010101" pitchFamily="2" charset="-122"/>
                <a:cs typeface="Arial" panose="020B0604020202020204" pitchFamily="34" charset="0"/>
              </a:rPr>
              <a:t>rs.next</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输出</a:t>
            </a:r>
            <a:r>
              <a:rPr lang="en-US" altLang="zh-CN" dirty="0" err="1">
                <a:latin typeface="Arial" panose="020B0604020202020204" pitchFamily="34" charset="0"/>
                <a:ea typeface="宋体" panose="02010600030101010101" pitchFamily="2" charset="-122"/>
                <a:cs typeface="Arial" panose="020B0604020202020204" pitchFamily="34" charset="0"/>
              </a:rPr>
              <a:t>ResultSet</a:t>
            </a:r>
            <a:r>
              <a:rPr lang="zh-CN" altLang="en-US" dirty="0">
                <a:latin typeface="Arial" panose="020B0604020202020204" pitchFamily="34" charset="0"/>
                <a:ea typeface="宋体" panose="02010600030101010101" pitchFamily="2" charset="-122"/>
                <a:cs typeface="Arial" panose="020B0604020202020204" pitchFamily="34" charset="0"/>
              </a:rPr>
              <a:t>对象</a:t>
            </a:r>
            <a:endParaRPr lang="zh-CN" altLang="en-US" dirty="0">
              <a:latin typeface="Arial" panose="020B0604020202020204" pitchFamily="34" charset="0"/>
              <a:ea typeface="宋体" panose="02010600030101010101" pitchFamily="2" charset="-122"/>
              <a:cs typeface="Arial" panose="020B0604020202020204" pitchFamily="34" charset="0"/>
            </a:endParaRPr>
          </a:p>
          <a:p>
            <a:r>
              <a:rPr lang="zh-CN" altLang="en-US" dirty="0">
                <a:latin typeface="Arial" panose="020B0604020202020204" pitchFamily="34" charset="0"/>
                <a:ea typeface="宋体" panose="02010600030101010101" pitchFamily="2" charset="-122"/>
                <a:cs typeface="Arial" panose="020B0604020202020204" pitchFamily="34" charset="0"/>
              </a:rPr>
              <a:t>             </a:t>
            </a:r>
            <a:r>
              <a:rPr lang="en-US" altLang="zh-CN" dirty="0">
                <a:latin typeface="Arial" panose="020B0604020202020204" pitchFamily="34" charset="0"/>
                <a:ea typeface="宋体" panose="02010600030101010101" pitchFamily="2" charset="-122"/>
                <a:cs typeface="Arial" panose="020B0604020202020204" pitchFamily="34" charset="0"/>
              </a:rPr>
              <a:t>for (int </a:t>
            </a:r>
            <a:r>
              <a:rPr lang="en-US" altLang="zh-CN" dirty="0" err="1">
                <a:latin typeface="Arial" panose="020B0604020202020204" pitchFamily="34" charset="0"/>
                <a:ea typeface="宋体" panose="02010600030101010101" pitchFamily="2" charset="-122"/>
                <a:cs typeface="Arial" panose="020B0604020202020204" pitchFamily="34" charset="0"/>
              </a:rPr>
              <a:t>i</a:t>
            </a:r>
            <a:r>
              <a:rPr lang="en-US" altLang="zh-CN" dirty="0">
                <a:latin typeface="Arial" panose="020B0604020202020204" pitchFamily="34" charset="0"/>
                <a:ea typeface="宋体" panose="02010600030101010101" pitchFamily="2" charset="-122"/>
                <a:cs typeface="Arial" panose="020B0604020202020204" pitchFamily="34" charset="0"/>
              </a:rPr>
              <a:t> = 0 ; </a:t>
            </a:r>
            <a:r>
              <a:rPr lang="en-US" altLang="zh-CN" dirty="0" err="1">
                <a:latin typeface="Arial" panose="020B0604020202020204" pitchFamily="34" charset="0"/>
                <a:ea typeface="宋体" panose="02010600030101010101" pitchFamily="2" charset="-122"/>
                <a:cs typeface="Arial" panose="020B0604020202020204" pitchFamily="34" charset="0"/>
              </a:rPr>
              <a:t>i</a:t>
            </a:r>
            <a:r>
              <a:rPr lang="en-US" altLang="zh-CN" dirty="0">
                <a:latin typeface="Arial" panose="020B0604020202020204" pitchFamily="34" charset="0"/>
                <a:ea typeface="宋体" panose="02010600030101010101" pitchFamily="2" charset="-122"/>
                <a:cs typeface="Arial" panose="020B0604020202020204" pitchFamily="34" charset="0"/>
              </a:rPr>
              <a:t> &lt; </a:t>
            </a:r>
            <a:r>
              <a:rPr lang="en-US" altLang="zh-CN" dirty="0" err="1">
                <a:latin typeface="Arial" panose="020B0604020202020204" pitchFamily="34" charset="0"/>
                <a:ea typeface="宋体" panose="02010600030101010101" pitchFamily="2" charset="-122"/>
                <a:cs typeface="Arial" panose="020B0604020202020204" pitchFamily="34" charset="0"/>
              </a:rPr>
              <a:t>columnCount</a:t>
            </a:r>
            <a:r>
              <a:rPr lang="en-US" altLang="zh-CN" dirty="0">
                <a:latin typeface="Arial" panose="020B0604020202020204" pitchFamily="34" charset="0"/>
                <a:ea typeface="宋体" panose="02010600030101010101" pitchFamily="2" charset="-122"/>
                <a:cs typeface="Arial" panose="020B0604020202020204" pitchFamily="34" charset="0"/>
              </a:rPr>
              <a:t> ; </a:t>
            </a:r>
            <a:r>
              <a:rPr lang="en-US" altLang="zh-CN" dirty="0" err="1">
                <a:latin typeface="Arial" panose="020B0604020202020204" pitchFamily="34" charset="0"/>
                <a:ea typeface="宋体" panose="02010600030101010101" pitchFamily="2" charset="-122"/>
                <a:cs typeface="Arial" panose="020B0604020202020204" pitchFamily="34" charset="0"/>
              </a:rPr>
              <a:t>i</a:t>
            </a:r>
            <a:r>
              <a:rPr lang="en-US" altLang="zh-CN" dirty="0">
                <a:latin typeface="Arial" panose="020B0604020202020204" pitchFamily="34" charset="0"/>
                <a:ea typeface="宋体" panose="02010600030101010101" pitchFamily="2" charset="-122"/>
                <a:cs typeface="Arial" panose="020B0604020202020204" pitchFamily="34" charset="0"/>
              </a:rPr>
              <a:t>++ )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System.out.print</a:t>
            </a:r>
            <a:r>
              <a:rPr lang="en-US" altLang="zh-CN" dirty="0">
                <a:latin typeface="Arial" panose="020B0604020202020204" pitchFamily="34" charset="0"/>
                <a:ea typeface="宋体" panose="02010600030101010101" pitchFamily="2" charset="-122"/>
                <a:cs typeface="Arial" panose="020B0604020202020204" pitchFamily="34" charset="0"/>
              </a:rPr>
              <a:t>(</a:t>
            </a:r>
            <a:r>
              <a:rPr lang="en-US" altLang="zh-CN" dirty="0" err="1">
                <a:latin typeface="Arial" panose="020B0604020202020204" pitchFamily="34" charset="0"/>
                <a:ea typeface="宋体" panose="02010600030101010101" pitchFamily="2" charset="-122"/>
                <a:cs typeface="Arial" panose="020B0604020202020204" pitchFamily="34" charset="0"/>
              </a:rPr>
              <a:t>rs.getString</a:t>
            </a:r>
            <a:r>
              <a:rPr lang="en-US" altLang="zh-CN" dirty="0">
                <a:latin typeface="Arial" panose="020B0604020202020204" pitchFamily="34" charset="0"/>
                <a:ea typeface="宋体" panose="02010600030101010101" pitchFamily="2" charset="-122"/>
                <a:cs typeface="Arial" panose="020B0604020202020204" pitchFamily="34" charset="0"/>
              </a:rPr>
              <a:t>(</a:t>
            </a:r>
            <a:r>
              <a:rPr lang="en-US" altLang="zh-CN" dirty="0" err="1">
                <a:latin typeface="Arial" panose="020B0604020202020204" pitchFamily="34" charset="0"/>
                <a:ea typeface="宋体" panose="02010600030101010101" pitchFamily="2" charset="-122"/>
                <a:cs typeface="Arial" panose="020B0604020202020204" pitchFamily="34" charset="0"/>
              </a:rPr>
              <a:t>i</a:t>
            </a:r>
            <a:r>
              <a:rPr lang="en-US" altLang="zh-CN" dirty="0">
                <a:latin typeface="Arial" panose="020B0604020202020204" pitchFamily="34" charset="0"/>
                <a:ea typeface="宋体" panose="02010600030101010101" pitchFamily="2" charset="-122"/>
                <a:cs typeface="Arial" panose="020B0604020202020204" pitchFamily="34" charset="0"/>
              </a:rPr>
              <a:t> + 1) + "/t");</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System.out.print</a:t>
            </a:r>
            <a:r>
              <a:rPr lang="en-US" altLang="zh-CN" dirty="0">
                <a:latin typeface="Arial" panose="020B0604020202020204" pitchFamily="34" charset="0"/>
                <a:ea typeface="宋体" panose="02010600030101010101" pitchFamily="2" charset="-122"/>
                <a:cs typeface="Arial" panose="020B0604020202020204" pitchFamily="34" charset="0"/>
              </a:rPr>
              <a:t>("/n");</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 else  {</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dirty="0" err="1">
                <a:latin typeface="Arial" panose="020B0604020202020204" pitchFamily="34" charset="0"/>
                <a:ea typeface="宋体" panose="02010600030101010101" pitchFamily="2" charset="-122"/>
                <a:cs typeface="Arial" panose="020B0604020202020204" pitchFamily="34" charset="0"/>
              </a:rPr>
              <a:t>System.out.println</a:t>
            </a:r>
            <a:r>
              <a:rPr lang="en-US" altLang="zh-CN" dirty="0">
                <a:latin typeface="Arial" panose="020B0604020202020204" pitchFamily="34" charset="0"/>
                <a:ea typeface="宋体" panose="02010600030101010101" pitchFamily="2" charset="-122"/>
                <a:cs typeface="Arial" panose="020B0604020202020204" pitchFamily="34" charset="0"/>
              </a:rPr>
              <a:t>("</a:t>
            </a:r>
            <a:r>
              <a:rPr lang="zh-CN" altLang="en-US" dirty="0">
                <a:latin typeface="Arial" panose="020B0604020202020204" pitchFamily="34" charset="0"/>
                <a:ea typeface="宋体" panose="02010600030101010101" pitchFamily="2" charset="-122"/>
                <a:cs typeface="Arial" panose="020B0604020202020204" pitchFamily="34" charset="0"/>
              </a:rPr>
              <a:t>该</a:t>
            </a:r>
            <a:r>
              <a:rPr lang="en-US" altLang="zh-CN" dirty="0">
                <a:latin typeface="Arial" panose="020B0604020202020204" pitchFamily="34" charset="0"/>
                <a:ea typeface="宋体" panose="02010600030101010101" pitchFamily="2" charset="-122"/>
                <a:cs typeface="Arial" panose="020B0604020202020204" pitchFamily="34" charset="0"/>
              </a:rPr>
              <a:t>SQL</a:t>
            </a:r>
            <a:r>
              <a:rPr lang="zh-CN" altLang="en-US" dirty="0">
                <a:latin typeface="Arial" panose="020B0604020202020204" pitchFamily="34" charset="0"/>
                <a:ea typeface="宋体" panose="02010600030101010101" pitchFamily="2" charset="-122"/>
                <a:cs typeface="Arial" panose="020B0604020202020204" pitchFamily="34" charset="0"/>
              </a:rPr>
              <a:t>语句影响的记录有</a:t>
            </a:r>
            <a:r>
              <a:rPr lang="en-US" altLang="zh-CN" dirty="0">
                <a:latin typeface="Arial" panose="020B0604020202020204" pitchFamily="34" charset="0"/>
                <a:ea typeface="宋体" panose="02010600030101010101" pitchFamily="2" charset="-122"/>
                <a:cs typeface="Arial" panose="020B0604020202020204" pitchFamily="34" charset="0"/>
              </a:rPr>
              <a:t>" </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b="1" dirty="0" err="1">
                <a:solidFill>
                  <a:srgbClr val="0000CC"/>
                </a:solidFill>
                <a:latin typeface="Arial" panose="020B0604020202020204" pitchFamily="34" charset="0"/>
                <a:ea typeface="宋体" panose="02010600030101010101" pitchFamily="2" charset="-122"/>
                <a:cs typeface="Arial" panose="020B0604020202020204" pitchFamily="34" charset="0"/>
              </a:rPr>
              <a:t>stmt.getUpdateCount</a:t>
            </a:r>
            <a:r>
              <a:rPr lang="en-US" altLang="zh-CN" b="1" dirty="0">
                <a:solidFill>
                  <a:srgbClr val="0000CC"/>
                </a:solidFill>
                <a:latin typeface="Arial" panose="020B0604020202020204" pitchFamily="34" charset="0"/>
                <a:ea typeface="宋体" panose="02010600030101010101" pitchFamily="2" charset="-122"/>
                <a:cs typeface="Arial" panose="020B0604020202020204" pitchFamily="34" charset="0"/>
              </a:rPr>
              <a:t>() </a:t>
            </a:r>
            <a:r>
              <a:rPr lang="en-US" altLang="zh-CN" dirty="0">
                <a:latin typeface="Arial" panose="020B0604020202020204" pitchFamily="34" charset="0"/>
                <a:ea typeface="宋体" panose="02010600030101010101" pitchFamily="2" charset="-122"/>
                <a:cs typeface="Arial" panose="020B0604020202020204" pitchFamily="34" charset="0"/>
              </a:rPr>
              <a:t>+ "</a:t>
            </a:r>
            <a:r>
              <a:rPr lang="zh-CN" altLang="en-US" dirty="0">
                <a:latin typeface="Arial" panose="020B0604020202020204" pitchFamily="34" charset="0"/>
                <a:ea typeface="宋体" panose="02010600030101010101" pitchFamily="2" charset="-122"/>
                <a:cs typeface="Arial" panose="020B0604020202020204" pitchFamily="34" charset="0"/>
              </a:rPr>
              <a:t>条</a:t>
            </a:r>
            <a:r>
              <a:rPr lang="en-US" altLang="zh-CN" dirty="0">
                <a:latin typeface="Arial" panose="020B0604020202020204" pitchFamily="34" charset="0"/>
                <a:ea typeface="宋体" panose="02010600030101010101" pitchFamily="2" charset="-122"/>
                <a:cs typeface="Arial" panose="020B0604020202020204" pitchFamily="34" charset="0"/>
              </a:rPr>
              <a:t>");</a:t>
            </a:r>
            <a:endParaRPr lang="en-US" altLang="zh-CN" dirty="0">
              <a:latin typeface="Arial" panose="020B0604020202020204" pitchFamily="34" charset="0"/>
              <a:ea typeface="宋体" panose="02010600030101010101" pitchFamily="2" charset="-122"/>
              <a:cs typeface="Arial" panose="020B0604020202020204" pitchFamily="34" charset="0"/>
            </a:endParaRPr>
          </a:p>
          <a:p>
            <a:r>
              <a:rPr lang="en-US" altLang="zh-CN" dirty="0">
                <a:latin typeface="Arial" panose="020B0604020202020204" pitchFamily="34" charset="0"/>
                <a:ea typeface="宋体" panose="02010600030101010101" pitchFamily="2" charset="-122"/>
                <a:cs typeface="Arial" panose="020B0604020202020204" pitchFamily="34" charset="0"/>
              </a:rPr>
              <a:t>  }</a:t>
            </a:r>
            <a:endParaRPr lang="zh-CN" altLang="en-US" dirty="0">
              <a:latin typeface="Arial" panose="020B0604020202020204" pitchFamily="34" charset="0"/>
              <a:ea typeface="宋体" panose="02010600030101010101" pitchFamily="2" charset="-122"/>
              <a:cs typeface="Arial" panose="020B0604020202020204" pitchFamily="34" charset="0"/>
            </a:endParaRPr>
          </a:p>
        </p:txBody>
      </p:sp>
      <p:sp>
        <p:nvSpPr>
          <p:cNvPr id="8" name="文本框 7"/>
          <p:cNvSpPr txBox="1"/>
          <p:nvPr/>
        </p:nvSpPr>
        <p:spPr>
          <a:xfrm>
            <a:off x="2135560" y="261344"/>
            <a:ext cx="2329815" cy="521970"/>
          </a:xfrm>
          <a:prstGeom prst="rect">
            <a:avLst/>
          </a:prstGeom>
          <a:noFill/>
        </p:spPr>
        <p:txBody>
          <a:bodyPr wrap="none" rtlCol="0">
            <a:spAutoFit/>
          </a:bodyPr>
          <a:lstStyle/>
          <a:p>
            <a:r>
              <a:rPr lang="zh-CN" altLang="en-US" sz="2800" b="1">
                <a:solidFill>
                  <a:schemeClr val="tx1"/>
                </a:solidFill>
                <a:latin typeface="宋体" panose="02010600030101010101" pitchFamily="2" charset="-122"/>
                <a:ea typeface="宋体" panose="02010600030101010101" pitchFamily="2" charset="-122"/>
              </a:rPr>
              <a:t>备注</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a:solidFill>
                  <a:schemeClr val="tx1"/>
                </a:solidFill>
                <a:latin typeface="宋体" panose="02010600030101010101" pitchFamily="2" charset="-122"/>
                <a:ea typeface="宋体" panose="02010600030101010101" pitchFamily="2" charset="-122"/>
              </a:rPr>
              <a:t>自学</a:t>
            </a:r>
            <a:r>
              <a:rPr lang="en-US" altLang="zh-CN" sz="2800" b="1">
                <a:solidFill>
                  <a:schemeClr val="tx1"/>
                </a:solidFill>
                <a:latin typeface="宋体" panose="02010600030101010101" pitchFamily="2" charset="-122"/>
                <a:ea typeface="宋体" panose="02010600030101010101" pitchFamily="2" charset="-122"/>
              </a:rPr>
              <a:t>)</a:t>
            </a:r>
            <a:r>
              <a:rPr lang="zh-CN" altLang="en-US" sz="2800" b="1">
                <a:solidFill>
                  <a:schemeClr val="tx1"/>
                </a:solidFill>
                <a:latin typeface="宋体" panose="02010600030101010101" pitchFamily="2" charset="-122"/>
                <a:ea typeface="宋体" panose="02010600030101010101" pitchFamily="2" charset="-122"/>
              </a:rPr>
              <a:t>：</a:t>
            </a:r>
            <a:endParaRPr lang="zh-CN" altLang="en-US" sz="2800" b="1">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zh-CN" altLang="en-US"/>
              <a:t>14.</a:t>
            </a:r>
            <a:r>
              <a:rPr lang="en-US" altLang="zh-CN"/>
              <a:t>8</a:t>
            </a:r>
            <a:r>
              <a:rPr lang="zh-CN" altLang="en-US"/>
              <a:t>   </a:t>
            </a:r>
            <a:r>
              <a:rPr lang="zh-CN" altLang="en-US" dirty="0">
                <a:latin typeface="宋体" panose="02010600030101010101" pitchFamily="2" charset="-122"/>
              </a:rPr>
              <a:t>使用预处理语句 </a:t>
            </a:r>
            <a:endParaRPr lang="zh-CN" altLang="en-US" dirty="0"/>
          </a:p>
        </p:txBody>
      </p:sp>
      <p:sp>
        <p:nvSpPr>
          <p:cNvPr id="3" name="内容占位符 2"/>
          <p:cNvSpPr>
            <a:spLocks noGrp="1"/>
          </p:cNvSpPr>
          <p:nvPr>
            <p:ph idx="1"/>
          </p:nvPr>
        </p:nvSpPr>
        <p:spPr>
          <a:xfrm>
            <a:off x="1881158" y="1571612"/>
            <a:ext cx="8229600" cy="4502150"/>
          </a:xfrm>
        </p:spPr>
        <p:txBody>
          <a:bodyPr/>
          <a:lstStyle/>
          <a:p>
            <a:r>
              <a:rPr lang="zh-CN" altLang="en-US" dirty="0"/>
              <a:t>为什么需要</a:t>
            </a:r>
            <a:r>
              <a:rPr lang="zh-CN" altLang="en-US" b="1" dirty="0">
                <a:solidFill>
                  <a:srgbClr val="C00000"/>
                </a:solidFill>
              </a:rPr>
              <a:t>预处理</a:t>
            </a:r>
            <a:r>
              <a:rPr lang="en-US" altLang="zh-CN" b="1" dirty="0">
                <a:solidFill>
                  <a:srgbClr val="C00000"/>
                </a:solidFill>
              </a:rPr>
              <a:t>(</a:t>
            </a:r>
            <a:r>
              <a:rPr lang="en-US" altLang="zh-CN" b="1" dirty="0" err="1">
                <a:solidFill>
                  <a:srgbClr val="C00000"/>
                </a:solidFill>
                <a:latin typeface="Arial" panose="020B0604020202020204" pitchFamily="34" charset="0"/>
                <a:cs typeface="Arial" panose="020B0604020202020204" pitchFamily="34" charset="0"/>
              </a:rPr>
              <a:t>PreparedStatement</a:t>
            </a:r>
            <a:r>
              <a:rPr lang="en-US" altLang="zh-CN" b="1" dirty="0">
                <a:solidFill>
                  <a:srgbClr val="C00000"/>
                </a:solidFill>
              </a:rPr>
              <a:t>)</a:t>
            </a:r>
            <a:r>
              <a:rPr lang="zh-CN" altLang="en-US" dirty="0"/>
              <a:t>？</a:t>
            </a:r>
            <a:endParaRPr lang="en-US" altLang="zh-CN" dirty="0"/>
          </a:p>
          <a:p>
            <a:pPr lvl="1"/>
            <a:r>
              <a:rPr lang="en-US" altLang="zh-CN" dirty="0"/>
              <a:t>statement</a:t>
            </a:r>
            <a:r>
              <a:rPr lang="zh-CN" altLang="en-US" dirty="0"/>
              <a:t>每次执行</a:t>
            </a:r>
            <a:r>
              <a:rPr lang="en-US" altLang="zh-CN" dirty="0" err="1"/>
              <a:t>sql</a:t>
            </a:r>
            <a:r>
              <a:rPr lang="zh-CN" altLang="en-US" dirty="0"/>
              <a:t>语句，相关数据库都要</a:t>
            </a:r>
            <a:r>
              <a:rPr lang="zh-CN" altLang="en-US" dirty="0">
                <a:solidFill>
                  <a:srgbClr val="0000CC"/>
                </a:solidFill>
                <a:latin typeface="华文新魏" panose="02010800040101010101" pitchFamily="2" charset="-122"/>
                <a:ea typeface="华文新魏" panose="02010800040101010101" pitchFamily="2" charset="-122"/>
              </a:rPr>
              <a:t>执行</a:t>
            </a:r>
            <a:r>
              <a:rPr lang="en-US" altLang="zh-CN" dirty="0" err="1">
                <a:solidFill>
                  <a:srgbClr val="0000CC"/>
                </a:solidFill>
                <a:latin typeface="华文新魏" panose="02010800040101010101" pitchFamily="2" charset="-122"/>
                <a:ea typeface="华文新魏" panose="02010800040101010101" pitchFamily="2" charset="-122"/>
              </a:rPr>
              <a:t>sql</a:t>
            </a:r>
            <a:r>
              <a:rPr lang="zh-CN" altLang="en-US" dirty="0">
                <a:solidFill>
                  <a:srgbClr val="0000CC"/>
                </a:solidFill>
                <a:latin typeface="华文新魏" panose="02010800040101010101" pitchFamily="2" charset="-122"/>
                <a:ea typeface="华文新魏" panose="02010800040101010101" pitchFamily="2" charset="-122"/>
              </a:rPr>
              <a:t>语句的编译</a:t>
            </a:r>
            <a:r>
              <a:rPr lang="zh-CN" altLang="en-US" dirty="0"/>
              <a:t>。</a:t>
            </a:r>
            <a:endParaRPr lang="en-US" altLang="zh-CN" dirty="0"/>
          </a:p>
          <a:p>
            <a:pPr lvl="1"/>
            <a:r>
              <a:rPr lang="zh-CN" altLang="en-US" dirty="0"/>
              <a:t>例如：</a:t>
            </a:r>
            <a:endParaRPr lang="en-US" altLang="zh-CN" dirty="0"/>
          </a:p>
          <a:p>
            <a:pPr lvl="2"/>
            <a:endParaRPr lang="en-US" altLang="zh-CN" dirty="0"/>
          </a:p>
          <a:p>
            <a:pPr lvl="2"/>
            <a:endParaRPr lang="en-US" altLang="zh-CN" dirty="0"/>
          </a:p>
          <a:p>
            <a:pPr lvl="2"/>
            <a:endParaRPr lang="en-US" altLang="zh-CN" dirty="0"/>
          </a:p>
          <a:p>
            <a:pPr lvl="2"/>
            <a:r>
              <a:rPr lang="zh-CN" altLang="en-US" dirty="0"/>
              <a:t>如果要查询</a:t>
            </a:r>
            <a:r>
              <a:rPr lang="en-US" altLang="zh-CN" dirty="0"/>
              <a:t>1000</a:t>
            </a:r>
            <a:r>
              <a:rPr lang="zh-CN" altLang="en-US" dirty="0"/>
              <a:t>个人，则有</a:t>
            </a:r>
            <a:r>
              <a:rPr lang="en-US" altLang="zh-CN" dirty="0"/>
              <a:t>1000</a:t>
            </a:r>
            <a:r>
              <a:rPr lang="zh-CN" altLang="en-US" dirty="0"/>
              <a:t>条语法结构类似的</a:t>
            </a:r>
            <a:r>
              <a:rPr lang="en-US" altLang="zh-CN" dirty="0" err="1"/>
              <a:t>sql</a:t>
            </a:r>
            <a:r>
              <a:rPr lang="zh-CN" altLang="en-US" dirty="0"/>
              <a:t>语句被逐条发送到数据库管理系统，</a:t>
            </a:r>
            <a:r>
              <a:rPr lang="zh-CN" altLang="en-US" dirty="0">
                <a:latin typeface="华文新魏" panose="02010800040101010101" pitchFamily="2" charset="-122"/>
                <a:ea typeface="华文新魏" panose="02010800040101010101" pitchFamily="2" charset="-122"/>
              </a:rPr>
              <a:t>数据库管理系统需要编译这</a:t>
            </a:r>
            <a:r>
              <a:rPr lang="en-US" altLang="zh-CN" dirty="0">
                <a:latin typeface="华文新魏" panose="02010800040101010101" pitchFamily="2" charset="-122"/>
                <a:ea typeface="华文新魏" panose="02010800040101010101" pitchFamily="2" charset="-122"/>
              </a:rPr>
              <a:t>1000</a:t>
            </a:r>
            <a:r>
              <a:rPr lang="zh-CN" altLang="en-US" dirty="0">
                <a:latin typeface="华文新魏" panose="02010800040101010101" pitchFamily="2" charset="-122"/>
                <a:ea typeface="华文新魏" panose="02010800040101010101" pitchFamily="2" charset="-122"/>
              </a:rPr>
              <a:t>条</a:t>
            </a:r>
            <a:r>
              <a:rPr lang="en-US" altLang="zh-CN" dirty="0" err="1">
                <a:latin typeface="华文新魏" panose="02010800040101010101" pitchFamily="2" charset="-122"/>
                <a:ea typeface="华文新魏" panose="02010800040101010101" pitchFamily="2" charset="-122"/>
              </a:rPr>
              <a:t>sql</a:t>
            </a:r>
            <a:r>
              <a:rPr lang="zh-CN" altLang="en-US" dirty="0">
                <a:latin typeface="华文新魏" panose="02010800040101010101" pitchFamily="2" charset="-122"/>
                <a:ea typeface="华文新魏" panose="02010800040101010101" pitchFamily="2" charset="-122"/>
              </a:rPr>
              <a:t>语句</a:t>
            </a:r>
            <a:r>
              <a:rPr lang="zh-CN" altLang="en-US" dirty="0"/>
              <a:t>。</a:t>
            </a:r>
            <a:endParaRPr lang="en-US" altLang="zh-CN" dirty="0"/>
          </a:p>
          <a:p>
            <a:pPr lvl="2"/>
            <a:endParaRPr lang="en-US" altLang="zh-CN" dirty="0"/>
          </a:p>
          <a:p>
            <a:pPr lvl="1"/>
            <a:endParaRPr lang="zh-CN" altLang="en-US"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6" name="TextBox 5"/>
          <p:cNvSpPr txBox="1"/>
          <p:nvPr/>
        </p:nvSpPr>
        <p:spPr>
          <a:xfrm>
            <a:off x="2238348" y="3357562"/>
            <a:ext cx="7858148" cy="1014730"/>
          </a:xfrm>
          <a:prstGeom prst="rect">
            <a:avLst/>
          </a:prstGeom>
          <a:noFill/>
          <a:ln>
            <a:solidFill>
              <a:schemeClr val="accent1"/>
            </a:solidFill>
          </a:ln>
        </p:spPr>
        <p:txBody>
          <a:bodyPr wrap="square" rtlCol="0">
            <a:spAutoFit/>
          </a:bodyPr>
          <a:lstStyle/>
          <a:p>
            <a:pPr>
              <a:buNone/>
            </a:pPr>
            <a:r>
              <a:rPr lang="en-US" sz="2000" b="1" dirty="0">
                <a:solidFill>
                  <a:srgbClr val="0000CC"/>
                </a:solidFill>
              </a:rPr>
              <a:t>String </a:t>
            </a:r>
            <a:r>
              <a:rPr lang="en-US" sz="2000" b="1" dirty="0" err="1">
                <a:solidFill>
                  <a:srgbClr val="0000CC"/>
                </a:solidFill>
              </a:rPr>
              <a:t>sql</a:t>
            </a:r>
            <a:r>
              <a:rPr lang="en-US" sz="2000" b="1" dirty="0">
                <a:solidFill>
                  <a:srgbClr val="0000CC"/>
                </a:solidFill>
              </a:rPr>
              <a:t> =“SELECT </a:t>
            </a:r>
            <a:r>
              <a:rPr lang="en-US" sz="2000" b="1" dirty="0">
                <a:solidFill>
                  <a:srgbClr val="C00000"/>
                </a:solidFill>
              </a:rPr>
              <a:t>salary</a:t>
            </a:r>
            <a:r>
              <a:rPr lang="en-US" sz="2000" b="1" dirty="0">
                <a:solidFill>
                  <a:srgbClr val="0000CC"/>
                </a:solidFill>
              </a:rPr>
              <a:t> FROM loan WHERE </a:t>
            </a:r>
            <a:r>
              <a:rPr lang="en-US" sz="2000" b="1" dirty="0">
                <a:solidFill>
                  <a:srgbClr val="C00000"/>
                </a:solidFill>
              </a:rPr>
              <a:t>name</a:t>
            </a:r>
            <a:r>
              <a:rPr lang="en-US" sz="2000" b="1" dirty="0">
                <a:solidFill>
                  <a:srgbClr val="0000CC"/>
                </a:solidFill>
              </a:rPr>
              <a:t>=</a:t>
            </a:r>
            <a:r>
              <a:rPr lang="en-US" sz="2000" b="1" dirty="0">
                <a:solidFill>
                  <a:srgbClr val="C00000"/>
                </a:solidFill>
              </a:rPr>
              <a:t>‘</a:t>
            </a:r>
            <a:r>
              <a:rPr lang="zh-CN" altLang="en-US" sz="2000" b="1" dirty="0">
                <a:solidFill>
                  <a:srgbClr val="C00000"/>
                </a:solidFill>
              </a:rPr>
              <a:t>张三</a:t>
            </a:r>
            <a:r>
              <a:rPr lang="en-US" altLang="zh-CN" sz="2000" b="1" dirty="0">
                <a:solidFill>
                  <a:srgbClr val="C00000"/>
                </a:solidFill>
              </a:rPr>
              <a:t>’</a:t>
            </a:r>
            <a:r>
              <a:rPr lang="en-US" sz="2000" b="1" dirty="0">
                <a:solidFill>
                  <a:srgbClr val="C00000"/>
                </a:solidFill>
              </a:rPr>
              <a:t>”</a:t>
            </a:r>
            <a:r>
              <a:rPr lang="zh-CN" altLang="en-US" sz="2000" b="1" dirty="0">
                <a:solidFill>
                  <a:srgbClr val="C00000"/>
                </a:solidFill>
              </a:rPr>
              <a:t>；</a:t>
            </a:r>
            <a:endParaRPr lang="en-US" sz="2000" b="1" dirty="0">
              <a:solidFill>
                <a:srgbClr val="C00000"/>
              </a:solidFill>
            </a:endParaRPr>
          </a:p>
          <a:p>
            <a:pPr>
              <a:buNone/>
            </a:pPr>
            <a:r>
              <a:rPr lang="en-US" altLang="zh-CN" sz="2000" b="1" dirty="0" err="1">
                <a:solidFill>
                  <a:srgbClr val="0000FF"/>
                </a:solidFill>
              </a:rPr>
              <a:t>ResultSet</a:t>
            </a:r>
            <a:r>
              <a:rPr lang="en-US" altLang="zh-CN" sz="2000" b="1" dirty="0">
                <a:solidFill>
                  <a:srgbClr val="0000FF"/>
                </a:solidFill>
              </a:rPr>
              <a:t> </a:t>
            </a:r>
            <a:r>
              <a:rPr lang="en-US" altLang="zh-CN" sz="2000" b="1" dirty="0" err="1">
                <a:solidFill>
                  <a:srgbClr val="0000FF"/>
                </a:solidFill>
              </a:rPr>
              <a:t>rs</a:t>
            </a:r>
            <a:r>
              <a:rPr lang="en-US" altLang="zh-CN" sz="2000" b="1" dirty="0">
                <a:solidFill>
                  <a:srgbClr val="0000FF"/>
                </a:solidFill>
              </a:rPr>
              <a:t>=</a:t>
            </a:r>
            <a:r>
              <a:rPr lang="en-US" altLang="zh-CN" sz="2000" b="1" dirty="0" err="1">
                <a:solidFill>
                  <a:srgbClr val="0000FF"/>
                </a:solidFill>
              </a:rPr>
              <a:t>sql.executeQuery</a:t>
            </a:r>
            <a:r>
              <a:rPr lang="en-US" altLang="zh-CN" sz="2000" b="1" dirty="0">
                <a:solidFill>
                  <a:srgbClr val="0000FF"/>
                </a:solidFill>
              </a:rPr>
              <a:t>(</a:t>
            </a:r>
            <a:r>
              <a:rPr lang="en-US" altLang="zh-CN" sz="2000" b="1" dirty="0" err="1">
                <a:solidFill>
                  <a:srgbClr val="0000FF"/>
                </a:solidFill>
              </a:rPr>
              <a:t>sql</a:t>
            </a:r>
            <a:r>
              <a:rPr lang="en-US" altLang="zh-CN" sz="2000" b="1" dirty="0">
                <a:solidFill>
                  <a:srgbClr val="0000FF"/>
                </a:solidFill>
              </a:rPr>
              <a:t>);</a:t>
            </a:r>
            <a:endParaRPr lang="en-US" altLang="zh-CN" sz="2000" b="1" dirty="0">
              <a:solidFill>
                <a:srgbClr val="0000FF"/>
              </a:solidFill>
            </a:endParaRPr>
          </a:p>
          <a:p>
            <a:pPr>
              <a:buNone/>
            </a:pPr>
            <a:r>
              <a:rPr lang="en-US" altLang="zh-CN" sz="2000" b="1" dirty="0">
                <a:solidFill>
                  <a:srgbClr val="0000FF"/>
                </a:solidFill>
              </a:rPr>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122238"/>
            <a:ext cx="7543800" cy="1092184"/>
          </a:xfrm>
        </p:spPr>
        <p:txBody>
          <a:bodyPr/>
          <a:lstStyle/>
          <a:p>
            <a:r>
              <a:rPr lang="zh-CN" altLang="en-US" sz="3600" dirty="0"/>
              <a:t>§14.</a:t>
            </a:r>
            <a:r>
              <a:rPr lang="zh-CN" altLang="en-US" sz="3600"/>
              <a:t>1 </a:t>
            </a:r>
            <a:r>
              <a:rPr lang="en-US" altLang="zh-CN" sz="3600"/>
              <a:t>MySQL</a:t>
            </a:r>
            <a:r>
              <a:rPr lang="zh-CN" altLang="zh-CN" sz="3600"/>
              <a:t>数据库管理系统</a:t>
            </a:r>
            <a:endParaRPr lang="zh-CN" altLang="en-US" sz="3600" dirty="0"/>
          </a:p>
        </p:txBody>
      </p:sp>
      <p:sp>
        <p:nvSpPr>
          <p:cNvPr id="3" name="内容占位符 2"/>
          <p:cNvSpPr>
            <a:spLocks noGrp="1"/>
          </p:cNvSpPr>
          <p:nvPr>
            <p:ph idx="1"/>
          </p:nvPr>
        </p:nvSpPr>
        <p:spPr>
          <a:xfrm>
            <a:off x="1981200" y="1428736"/>
            <a:ext cx="8229600" cy="4702189"/>
          </a:xfrm>
        </p:spPr>
        <p:txBody>
          <a:bodyPr/>
          <a:lstStyle/>
          <a:p>
            <a:pPr>
              <a:spcBef>
                <a:spcPts val="0"/>
              </a:spcBef>
              <a:buNone/>
            </a:pPr>
            <a:r>
              <a:rPr lang="zh-CN" altLang="en-US" sz="2400" b="1" dirty="0">
                <a:latin typeface="Tahoma" panose="020B0604030504040204" pitchFamily="34" charset="0"/>
                <a:cs typeface="Tahoma" panose="020B0604030504040204" pitchFamily="34" charset="0"/>
              </a:rPr>
              <a:t>1   建立数据库 </a:t>
            </a:r>
            <a:endParaRPr lang="en-US" altLang="zh-CN" sz="2400" b="1" dirty="0">
              <a:latin typeface="Tahoma" panose="020B0604030504040204" pitchFamily="34" charset="0"/>
              <a:ea typeface="Tahoma" panose="020B0604030504040204" pitchFamily="34" charset="0"/>
              <a:cs typeface="Tahoma" panose="020B0604030504040204" pitchFamily="34" charset="0"/>
            </a:endParaRPr>
          </a:p>
          <a:p>
            <a:pPr lvl="1">
              <a:spcBef>
                <a:spcPts val="0"/>
              </a:spcBef>
            </a:pPr>
            <a:r>
              <a:rPr lang="zh-CN" altLang="en-US" dirty="0">
                <a:latin typeface="Tahoma" panose="020B0604030504040204" pitchFamily="34" charset="0"/>
                <a:cs typeface="Tahoma" panose="020B0604030504040204" pitchFamily="34" charset="0"/>
              </a:rPr>
              <a:t>使用</a:t>
            </a:r>
            <a:r>
              <a:rPr lang="en-US" altLang="zh-CN" dirty="0">
                <a:latin typeface="Tahoma" panose="020B0604030504040204" pitchFamily="34" charset="0"/>
                <a:cs typeface="Tahoma" panose="020B0604030504040204" pitchFamily="34" charset="0"/>
              </a:rPr>
              <a:t>My</a:t>
            </a:r>
            <a:r>
              <a:rPr lang="en-US" altLang="zh-CN" dirty="0">
                <a:solidFill>
                  <a:srgbClr val="0000CC"/>
                </a:solidFill>
                <a:latin typeface="Tahoma" panose="020B0604030504040204" pitchFamily="34" charset="0"/>
                <a:ea typeface="Tahoma" panose="020B0604030504040204" pitchFamily="34" charset="0"/>
                <a:cs typeface="Tahoma" panose="020B0604030504040204" pitchFamily="34" charset="0"/>
              </a:rPr>
              <a:t>SQL</a:t>
            </a:r>
            <a:r>
              <a:rPr lang="zh-CN" altLang="en-US" dirty="0">
                <a:latin typeface="Tahoma" panose="020B0604030504040204" pitchFamily="34" charset="0"/>
                <a:cs typeface="Tahoma" panose="020B0604030504040204" pitchFamily="34" charset="0"/>
              </a:rPr>
              <a:t>建立一个名为</a:t>
            </a:r>
            <a:r>
              <a:rPr lang="en-US" altLang="zh-CN" dirty="0">
                <a:solidFill>
                  <a:srgbClr val="C00000"/>
                </a:solidFill>
                <a:latin typeface="Tahoma" panose="020B0604030504040204" pitchFamily="34" charset="0"/>
                <a:ea typeface="Tahoma" panose="020B0604030504040204" pitchFamily="34" charset="0"/>
                <a:cs typeface="Tahoma" panose="020B0604030504040204" pitchFamily="34" charset="0"/>
              </a:rPr>
              <a:t>factory</a:t>
            </a:r>
            <a:r>
              <a:rPr lang="zh-CN" altLang="en-US" dirty="0">
                <a:latin typeface="Tahoma" panose="020B0604030504040204" pitchFamily="34" charset="0"/>
                <a:cs typeface="Tahoma" panose="020B0604030504040204" pitchFamily="34" charset="0"/>
              </a:rPr>
              <a:t>的数据库。</a:t>
            </a:r>
            <a:endParaRPr lang="en-US" altLang="zh-CN" dirty="0">
              <a:latin typeface="Tahoma" panose="020B0604030504040204" pitchFamily="34" charset="0"/>
              <a:ea typeface="Tahoma" panose="020B0604030504040204" pitchFamily="34" charset="0"/>
              <a:cs typeface="Tahoma" panose="020B0604030504040204" pitchFamily="34" charset="0"/>
            </a:endParaRPr>
          </a:p>
          <a:p>
            <a:pPr lvl="1">
              <a:spcBef>
                <a:spcPts val="0"/>
              </a:spcBef>
            </a:pPr>
            <a:endParaRPr lang="en-US" altLang="zh-CN" sz="2400" b="1" dirty="0">
              <a:latin typeface="Tahoma" panose="020B0604030504040204" pitchFamily="34" charset="0"/>
              <a:ea typeface="Tahoma" panose="020B0604030504040204" pitchFamily="34" charset="0"/>
              <a:cs typeface="Tahoma" panose="020B0604030504040204" pitchFamily="34" charset="0"/>
            </a:endParaRPr>
          </a:p>
          <a:p>
            <a:pPr marL="342900" lvl="1" indent="-342900">
              <a:spcBef>
                <a:spcPts val="0"/>
              </a:spcBef>
              <a:buClr>
                <a:schemeClr val="tx2"/>
              </a:buClr>
              <a:buNone/>
            </a:pPr>
            <a:r>
              <a:rPr lang="zh-CN" altLang="en-US" b="1" dirty="0">
                <a:latin typeface="Tahoma" panose="020B0604030504040204" pitchFamily="34" charset="0"/>
                <a:cs typeface="Tahoma" panose="020B0604030504040204" pitchFamily="34" charset="0"/>
              </a:rPr>
              <a:t>2   创建表 </a:t>
            </a:r>
            <a:endParaRPr lang="en-US" altLang="zh-CN" b="1" dirty="0">
              <a:latin typeface="Tahoma" panose="020B0604030504040204" pitchFamily="34" charset="0"/>
              <a:ea typeface="Tahoma" panose="020B0604030504040204" pitchFamily="34" charset="0"/>
              <a:cs typeface="Tahoma" panose="020B0604030504040204" pitchFamily="34" charset="0"/>
            </a:endParaRPr>
          </a:p>
          <a:p>
            <a:pPr lvl="1" algn="just">
              <a:spcBef>
                <a:spcPts val="0"/>
              </a:spcBef>
            </a:pPr>
            <a:r>
              <a:rPr lang="zh-CN" altLang="en-US" dirty="0">
                <a:latin typeface="Tahoma" panose="020B0604030504040204" pitchFamily="34" charset="0"/>
                <a:cs typeface="Tahoma" panose="020B0604030504040204" pitchFamily="34" charset="0"/>
              </a:rPr>
              <a:t>建立的表是</a:t>
            </a:r>
            <a:r>
              <a:rPr lang="en-US" altLang="zh-CN" dirty="0">
                <a:latin typeface="Tahoma" panose="020B0604030504040204" pitchFamily="34" charset="0"/>
                <a:cs typeface="Tahoma" panose="020B0604030504040204" pitchFamily="34" charset="0"/>
              </a:rPr>
              <a:t>person</a:t>
            </a:r>
            <a:r>
              <a:rPr lang="en-US" altLang="zh-CN" dirty="0">
                <a:latin typeface="Tahoma" panose="020B0604030504040204" pitchFamily="34" charset="0"/>
                <a:ea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该表的字段</a:t>
            </a:r>
            <a:r>
              <a:rPr lang="en-US" altLang="zh-CN" dirty="0">
                <a:latin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属性</a:t>
            </a:r>
            <a:r>
              <a:rPr lang="en-US" altLang="zh-CN" dirty="0">
                <a:latin typeface="Tahoma" panose="020B0604030504040204" pitchFamily="34" charset="0"/>
                <a:cs typeface="Tahoma" panose="020B0604030504040204" pitchFamily="34" charset="0"/>
              </a:rPr>
              <a:t>)</a:t>
            </a:r>
            <a:r>
              <a:rPr lang="zh-CN" altLang="en-US" dirty="0">
                <a:latin typeface="Tahoma" panose="020B0604030504040204" pitchFamily="34" charset="0"/>
                <a:cs typeface="Tahoma" panose="020B0604030504040204" pitchFamily="34" charset="0"/>
              </a:rPr>
              <a:t>为：</a:t>
            </a:r>
            <a:endParaRPr lang="en-US" altLang="zh-CN" dirty="0">
              <a:latin typeface="Tahoma" panose="020B0604030504040204" pitchFamily="34" charset="0"/>
              <a:cs typeface="Tahoma" panose="020B0604030504040204" pitchFamily="34" charset="0"/>
            </a:endParaRPr>
          </a:p>
          <a:p>
            <a:pPr lvl="2" algn="just">
              <a:spcBef>
                <a:spcPts val="0"/>
              </a:spcBef>
            </a:pPr>
            <a:r>
              <a:rPr lang="en-US" altLang="zh-CN" dirty="0">
                <a:latin typeface="Tahoma" panose="020B0604030504040204" pitchFamily="34" charset="0"/>
                <a:cs typeface="Tahoma" panose="020B0604030504040204" pitchFamily="34" charset="0"/>
              </a:rPr>
              <a:t>id</a:t>
            </a:r>
            <a:r>
              <a:rPr lang="en-US" altLang="zh-CN"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zh-CN" altLang="en-US" dirty="0">
                <a:solidFill>
                  <a:srgbClr val="0000FF"/>
                </a:solidFill>
                <a:latin typeface="Tahoma" panose="020B0604030504040204" pitchFamily="34" charset="0"/>
                <a:cs typeface="Tahoma" panose="020B0604030504040204" pitchFamily="34" charset="0"/>
              </a:rPr>
              <a:t>文本)：</a:t>
            </a:r>
            <a:r>
              <a:rPr lang="zh-CN" altLang="en-US" dirty="0">
                <a:latin typeface="Tahoma" panose="020B0604030504040204" pitchFamily="34" charset="0"/>
                <a:cs typeface="Tahoma" panose="020B0604030504040204" pitchFamily="34" charset="0"/>
              </a:rPr>
              <a:t> “</a:t>
            </a:r>
            <a:r>
              <a:rPr lang="en-US" altLang="zh-CN" dirty="0">
                <a:latin typeface="Tahoma" panose="020B0604030504040204" pitchFamily="34" charset="0"/>
                <a:ea typeface="Tahoma" panose="020B0604030504040204" pitchFamily="34" charset="0"/>
                <a:cs typeface="Tahoma" panose="020B0604030504040204" pitchFamily="34" charset="0"/>
              </a:rPr>
              <a:t>id”</a:t>
            </a:r>
            <a:r>
              <a:rPr lang="zh-CN" altLang="en-US" dirty="0">
                <a:latin typeface="Tahoma" panose="020B0604030504040204" pitchFamily="34" charset="0"/>
                <a:cs typeface="Tahoma" panose="020B0604030504040204" pitchFamily="34" charset="0"/>
              </a:rPr>
              <a:t>字段为主键 </a:t>
            </a:r>
            <a:endParaRPr lang="en-US" altLang="zh-CN" dirty="0">
              <a:solidFill>
                <a:srgbClr val="0000FF"/>
              </a:solidFill>
              <a:latin typeface="Tahoma" panose="020B0604030504040204" pitchFamily="34" charset="0"/>
              <a:cs typeface="Tahoma" panose="020B0604030504040204" pitchFamily="34" charset="0"/>
            </a:endParaRPr>
          </a:p>
          <a:p>
            <a:pPr lvl="2" algn="just">
              <a:spcBef>
                <a:spcPts val="0"/>
              </a:spcBef>
            </a:pPr>
            <a:r>
              <a:rPr lang="en-US" altLang="zh-CN" dirty="0">
                <a:solidFill>
                  <a:srgbClr val="0000FF"/>
                </a:solidFill>
                <a:latin typeface="Tahoma" panose="020B0604030504040204" pitchFamily="34" charset="0"/>
                <a:ea typeface="Tahoma" panose="020B0604030504040204" pitchFamily="34" charset="0"/>
                <a:cs typeface="Tahoma" panose="020B0604030504040204" pitchFamily="34" charset="0"/>
              </a:rPr>
              <a:t>name(</a:t>
            </a:r>
            <a:r>
              <a:rPr lang="zh-CN" altLang="en-US" dirty="0">
                <a:solidFill>
                  <a:srgbClr val="0000FF"/>
                </a:solidFill>
                <a:latin typeface="Tahoma" panose="020B0604030504040204" pitchFamily="34" charset="0"/>
                <a:cs typeface="Tahoma" panose="020B0604030504040204" pitchFamily="34" charset="0"/>
              </a:rPr>
              <a:t>文本) </a:t>
            </a:r>
            <a:endParaRPr lang="en-US" altLang="zh-CN" dirty="0">
              <a:solidFill>
                <a:srgbClr val="0000FF"/>
              </a:solidFill>
              <a:latin typeface="Tahoma" panose="020B0604030504040204" pitchFamily="34" charset="0"/>
              <a:cs typeface="Tahoma" panose="020B0604030504040204" pitchFamily="34" charset="0"/>
            </a:endParaRPr>
          </a:p>
          <a:p>
            <a:pPr lvl="2" algn="just">
              <a:spcBef>
                <a:spcPts val="0"/>
              </a:spcBef>
            </a:pPr>
            <a:r>
              <a:rPr lang="en-US" altLang="zh-CN" dirty="0">
                <a:solidFill>
                  <a:srgbClr val="0000FF"/>
                </a:solidFill>
                <a:latin typeface="Tahoma" panose="020B0604030504040204" pitchFamily="34" charset="0"/>
                <a:cs typeface="Tahoma" panose="020B0604030504040204" pitchFamily="34" charset="0"/>
              </a:rPr>
              <a:t>password</a:t>
            </a:r>
            <a:r>
              <a:rPr lang="en-US" altLang="zh-CN" dirty="0">
                <a:solidFill>
                  <a:srgbClr val="0000FF"/>
                </a:solidFill>
                <a:latin typeface="Tahoma" panose="020B0604030504040204" pitchFamily="34" charset="0"/>
                <a:ea typeface="Tahoma" panose="020B0604030504040204" pitchFamily="34" charset="0"/>
                <a:cs typeface="Tahoma" panose="020B0604030504040204" pitchFamily="34" charset="0"/>
              </a:rPr>
              <a:t>(</a:t>
            </a:r>
            <a:r>
              <a:rPr lang="zh-CN" altLang="en-US" dirty="0">
                <a:solidFill>
                  <a:srgbClr val="0000FF"/>
                </a:solidFill>
                <a:latin typeface="Tahoma" panose="020B0604030504040204" pitchFamily="34" charset="0"/>
                <a:ea typeface="Tahoma" panose="020B0604030504040204" pitchFamily="34" charset="0"/>
                <a:cs typeface="Tahoma" panose="020B0604030504040204" pitchFamily="34" charset="0"/>
              </a:rPr>
              <a:t>文本</a:t>
            </a:r>
            <a:r>
              <a:rPr lang="zh-CN" altLang="en-US" dirty="0">
                <a:solidFill>
                  <a:srgbClr val="0000FF"/>
                </a:solidFill>
                <a:latin typeface="Tahoma" panose="020B0604030504040204" pitchFamily="34" charset="0"/>
                <a:cs typeface="Tahoma" panose="020B0604030504040204" pitchFamily="34" charset="0"/>
              </a:rPr>
              <a:t>)</a:t>
            </a:r>
            <a:endParaRPr lang="en-US" altLang="zh-CN" dirty="0">
              <a:solidFill>
                <a:srgbClr val="0000FF"/>
              </a:solidFill>
              <a:latin typeface="Tahoma" panose="020B0604030504040204" pitchFamily="34" charset="0"/>
              <a:cs typeface="Tahoma" panose="020B0604030504040204" pitchFamily="34" charset="0"/>
            </a:endParaRPr>
          </a:p>
          <a:p>
            <a:pPr lvl="2" algn="just">
              <a:spcBef>
                <a:spcPts val="0"/>
              </a:spcBef>
            </a:pPr>
            <a:r>
              <a:rPr lang="en-US" altLang="zh-CN" dirty="0">
                <a:solidFill>
                  <a:srgbClr val="0000FF"/>
                </a:solidFill>
                <a:latin typeface="Tahoma" panose="020B0604030504040204" pitchFamily="34" charset="0"/>
                <a:ea typeface="Tahoma" panose="020B0604030504040204" pitchFamily="34" charset="0"/>
                <a:cs typeface="Tahoma" panose="020B0604030504040204" pitchFamily="34" charset="0"/>
              </a:rPr>
              <a:t>birthday(</a:t>
            </a:r>
            <a:r>
              <a:rPr lang="zh-CN" altLang="en-US" dirty="0">
                <a:solidFill>
                  <a:srgbClr val="0000FF"/>
                </a:solidFill>
                <a:latin typeface="Tahoma" panose="020B0604030504040204" pitchFamily="34" charset="0"/>
                <a:cs typeface="Tahoma" panose="020B0604030504040204" pitchFamily="34" charset="0"/>
              </a:rPr>
              <a:t>日期)</a:t>
            </a:r>
            <a:endParaRPr lang="en-US" altLang="zh-CN"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a:buNone/>
            </a:pPr>
            <a:endParaRPr lang="zh-CN" altLang="en-US" b="1" dirty="0">
              <a:latin typeface="Tahoma" panose="020B0604030504040204" pitchFamily="34" charset="0"/>
              <a:cs typeface="Tahoma" panose="020B0604030504040204" pitchFamily="34" charset="0"/>
            </a:endParaRPr>
          </a:p>
          <a:p>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3431704" y="4856626"/>
            <a:ext cx="4810125" cy="15144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§14.</a:t>
            </a:r>
            <a:r>
              <a:rPr lang="en-US" altLang="zh-CN" sz="4000"/>
              <a:t>8</a:t>
            </a:r>
            <a:r>
              <a:rPr lang="zh-CN" altLang="en-US" sz="4000"/>
              <a:t>.1   </a:t>
            </a:r>
            <a:r>
              <a:rPr lang="zh-CN" altLang="en-US" sz="4000">
                <a:latin typeface="宋体" panose="02010600030101010101" pitchFamily="2" charset="-122"/>
              </a:rPr>
              <a:t>预处理语句优点 </a:t>
            </a:r>
            <a:endParaRPr lang="zh-CN" altLang="en-US" dirty="0"/>
          </a:p>
        </p:txBody>
      </p:sp>
      <p:sp>
        <p:nvSpPr>
          <p:cNvPr id="3" name="内容占位符 2"/>
          <p:cNvSpPr>
            <a:spLocks noGrp="1"/>
          </p:cNvSpPr>
          <p:nvPr>
            <p:ph idx="1"/>
          </p:nvPr>
        </p:nvSpPr>
        <p:spPr/>
        <p:txBody>
          <a:bodyPr/>
          <a:lstStyle/>
          <a:p>
            <a:r>
              <a:rPr lang="en-US" altLang="zh-CN" sz="2400" dirty="0">
                <a:latin typeface="Arial" panose="020B0604020202020204" pitchFamily="34" charset="0"/>
                <a:cs typeface="Arial" panose="020B0604020202020204" pitchFamily="34" charset="0"/>
              </a:rPr>
              <a:t>Java</a:t>
            </a:r>
            <a:r>
              <a:rPr lang="zh-CN" altLang="en-US" sz="2400" dirty="0">
                <a:latin typeface="Arial" panose="020B0604020202020204" pitchFamily="34" charset="0"/>
                <a:cs typeface="Arial" panose="020B0604020202020204" pitchFamily="34" charset="0"/>
              </a:rPr>
              <a:t>提供了更高效率的数据库操作机制，就是</a:t>
            </a:r>
            <a:r>
              <a:rPr lang="en-US" altLang="zh-CN" sz="2400" b="1" dirty="0" err="1">
                <a:solidFill>
                  <a:srgbClr val="C00000"/>
                </a:solidFill>
                <a:latin typeface="Arial" panose="020B0604020202020204" pitchFamily="34" charset="0"/>
                <a:cs typeface="Arial" panose="020B0604020202020204" pitchFamily="34" charset="0"/>
              </a:rPr>
              <a:t>PreparedStatement</a:t>
            </a:r>
            <a:r>
              <a:rPr lang="zh-CN" altLang="en-US" sz="2400" dirty="0">
                <a:latin typeface="Arial" panose="020B0604020202020204" pitchFamily="34" charset="0"/>
                <a:cs typeface="Arial" panose="020B0604020202020204" pitchFamily="34" charset="0"/>
              </a:rPr>
              <a:t>对象</a:t>
            </a:r>
            <a:r>
              <a:rPr lang="en-US" altLang="zh-CN" sz="2400" dirty="0">
                <a:latin typeface="Arial" panose="020B0604020202020204" pitchFamily="34" charset="0"/>
                <a:cs typeface="Arial" panose="020B0604020202020204" pitchFamily="34" charset="0"/>
              </a:rPr>
              <a:t>(</a:t>
            </a:r>
            <a:r>
              <a:rPr lang="zh-CN" altLang="en-US" sz="2400" b="1" dirty="0">
                <a:solidFill>
                  <a:srgbClr val="C00000"/>
                </a:solidFill>
                <a:latin typeface="华文行楷" panose="02010800040101010101" pitchFamily="2" charset="-122"/>
                <a:ea typeface="华文行楷" panose="02010800040101010101" pitchFamily="2" charset="-122"/>
                <a:cs typeface="Arial" panose="020B0604020202020204" pitchFamily="34" charset="0"/>
              </a:rPr>
              <a:t>预处理语句</a:t>
            </a:r>
            <a:r>
              <a:rPr lang="zh-CN" altLang="en-US" sz="2400" b="1" dirty="0">
                <a:latin typeface="Arial" panose="020B0604020202020204" pitchFamily="34" charset="0"/>
                <a:cs typeface="Arial" panose="020B0604020202020204" pitchFamily="34" charset="0"/>
              </a:rPr>
              <a:t>对象</a:t>
            </a:r>
            <a:r>
              <a:rPr lang="en-US" altLang="zh-CN" sz="2400" b="1" dirty="0">
                <a:latin typeface="Arial" panose="020B0604020202020204" pitchFamily="34" charset="0"/>
                <a:cs typeface="Arial" panose="020B0604020202020204" pitchFamily="34" charset="0"/>
              </a:rPr>
              <a:t>)</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lvl="1"/>
            <a:r>
              <a:rPr lang="en-US" dirty="0" err="1">
                <a:latin typeface="Arial" panose="020B0604020202020204" pitchFamily="34" charset="0"/>
                <a:cs typeface="Arial" panose="020B0604020202020204" pitchFamily="34" charset="0"/>
              </a:rPr>
              <a:t>Prepared</a:t>
            </a:r>
            <a:r>
              <a:rPr lang="en-US" altLang="zh-CN" dirty="0" err="1">
                <a:latin typeface="Arial" panose="020B0604020202020204" pitchFamily="34" charset="0"/>
                <a:cs typeface="Arial" panose="020B0604020202020204" pitchFamily="34" charset="0"/>
              </a:rPr>
              <a:t>S</a:t>
            </a:r>
            <a:r>
              <a:rPr lang="en-US" dirty="0" err="1">
                <a:latin typeface="Arial" panose="020B0604020202020204" pitchFamily="34" charset="0"/>
                <a:cs typeface="Arial" panose="020B0604020202020204" pitchFamily="34" charset="0"/>
              </a:rPr>
              <a:t>tatement</a:t>
            </a:r>
            <a:r>
              <a:rPr lang="zh-CN" altLang="en-US" dirty="0">
                <a:latin typeface="Arial" panose="020B0604020202020204" pitchFamily="34" charset="0"/>
                <a:cs typeface="Arial" panose="020B0604020202020204" pitchFamily="34" charset="0"/>
              </a:rPr>
              <a:t>对象，可以</a:t>
            </a:r>
            <a:r>
              <a:rPr lang="zh-CN" altLang="en-US" dirty="0">
                <a:latin typeface="华文行楷" panose="02010800040101010101" pitchFamily="2" charset="-122"/>
                <a:ea typeface="华文行楷" panose="02010800040101010101" pitchFamily="2" charset="-122"/>
                <a:cs typeface="Arial" panose="020B0604020202020204" pitchFamily="34" charset="0"/>
              </a:rPr>
              <a:t>预编译</a:t>
            </a:r>
            <a:r>
              <a:rPr lang="zh-CN" altLang="en-US" b="1" dirty="0">
                <a:solidFill>
                  <a:srgbClr val="0000CC"/>
                </a:solidFill>
                <a:latin typeface="Arial" panose="020B0604020202020204" pitchFamily="34" charset="0"/>
                <a:cs typeface="Arial" panose="020B0604020202020204" pitchFamily="34" charset="0"/>
              </a:rPr>
              <a:t>带参数的动态</a:t>
            </a:r>
            <a:r>
              <a:rPr lang="en-US" b="1" dirty="0" err="1">
                <a:solidFill>
                  <a:srgbClr val="0000CC"/>
                </a:solidFill>
                <a:latin typeface="Arial" panose="020B0604020202020204" pitchFamily="34" charset="0"/>
                <a:cs typeface="Arial" panose="020B0604020202020204" pitchFamily="34" charset="0"/>
              </a:rPr>
              <a:t>sql</a:t>
            </a:r>
            <a:r>
              <a:rPr lang="zh-CN" altLang="en-US" b="1" dirty="0">
                <a:solidFill>
                  <a:srgbClr val="0000CC"/>
                </a:solidFill>
                <a:latin typeface="Arial" panose="020B0604020202020204" pitchFamily="34" charset="0"/>
                <a:cs typeface="Arial" panose="020B0604020202020204" pitchFamily="34" charset="0"/>
              </a:rPr>
              <a:t>查询语句</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使用</a:t>
            </a:r>
            <a:r>
              <a:rPr lang="zh-CN" altLang="en-US" b="1" dirty="0">
                <a:solidFill>
                  <a:srgbClr val="C00000"/>
                </a:solidFill>
                <a:latin typeface="+mj-lt"/>
                <a:ea typeface="华文行楷" panose="02010800040101010101" pitchFamily="2" charset="-122"/>
                <a:cs typeface="Arial" panose="020B0604020202020204" pitchFamily="34" charset="0"/>
              </a:rPr>
              <a:t>相同的</a:t>
            </a:r>
            <a:r>
              <a:rPr lang="en-US" altLang="en-US" b="1" dirty="0" err="1">
                <a:solidFill>
                  <a:srgbClr val="C00000"/>
                </a:solidFill>
                <a:latin typeface="+mj-lt"/>
                <a:ea typeface="华文行楷" panose="02010800040101010101" pitchFamily="2" charset="-122"/>
                <a:cs typeface="Arial" panose="020B0604020202020204" pitchFamily="34" charset="0"/>
              </a:rPr>
              <a:t>sql</a:t>
            </a:r>
            <a:r>
              <a:rPr lang="zh-CN" altLang="en-US" b="1" dirty="0">
                <a:solidFill>
                  <a:srgbClr val="C00000"/>
                </a:solidFill>
                <a:latin typeface="+mj-lt"/>
                <a:ea typeface="华文行楷" panose="02010800040101010101" pitchFamily="2" charset="-122"/>
                <a:cs typeface="Arial" panose="020B0604020202020204" pitchFamily="34" charset="0"/>
              </a:rPr>
              <a:t>语句</a:t>
            </a:r>
            <a:r>
              <a:rPr lang="zh-CN" altLang="en-US" dirty="0">
                <a:latin typeface="Arial" panose="020B0604020202020204" pitchFamily="34" charset="0"/>
                <a:cs typeface="Arial" panose="020B0604020202020204" pitchFamily="34" charset="0"/>
              </a:rPr>
              <a:t>和</a:t>
            </a:r>
            <a:r>
              <a:rPr lang="zh-CN" altLang="en-US" b="1" dirty="0">
                <a:solidFill>
                  <a:srgbClr val="C00000"/>
                </a:solidFill>
                <a:latin typeface="+mj-lt"/>
                <a:ea typeface="华文行楷" panose="02010800040101010101" pitchFamily="2" charset="-122"/>
                <a:cs typeface="Arial" panose="020B0604020202020204" pitchFamily="34" charset="0"/>
              </a:rPr>
              <a:t>不同的参数值</a:t>
            </a:r>
            <a:r>
              <a:rPr lang="zh-CN" altLang="en-US" dirty="0">
                <a:latin typeface="Arial" panose="020B0604020202020204" pitchFamily="34" charset="0"/>
                <a:cs typeface="Arial" panose="020B0604020202020204" pitchFamily="34" charset="0"/>
              </a:rPr>
              <a:t>来做查询，只需要编译一次。</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sz="2400" b="1" dirty="0">
                <a:solidFill>
                  <a:srgbClr val="C00000"/>
                </a:solidFill>
                <a:latin typeface="Arial" panose="020B0604020202020204" pitchFamily="34" charset="0"/>
                <a:cs typeface="Arial" panose="020B0604020202020204" pitchFamily="34" charset="0"/>
              </a:rPr>
              <a:t>预处理</a:t>
            </a:r>
            <a:r>
              <a:rPr lang="zh-CN" altLang="en-US" sz="2400" dirty="0">
                <a:latin typeface="Arial" panose="020B0604020202020204" pitchFamily="34" charset="0"/>
                <a:cs typeface="Arial" panose="020B0604020202020204" pitchFamily="34" charset="0"/>
              </a:rPr>
              <a:t>不仅减轻了数据库的负担，而且也提高了访问数据库的速度。</a:t>
            </a:r>
            <a:endParaRPr lang="en-US" altLang="zh-CN" sz="2400"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§14.</a:t>
            </a:r>
            <a:r>
              <a:rPr lang="en-US" altLang="zh-CN" sz="4000"/>
              <a:t>8</a:t>
            </a:r>
            <a:r>
              <a:rPr lang="zh-CN" altLang="en-US" sz="4000"/>
              <a:t>.</a:t>
            </a:r>
            <a:r>
              <a:rPr lang="en-US" altLang="zh-CN" sz="4000"/>
              <a:t>2 </a:t>
            </a:r>
            <a:r>
              <a:rPr lang="zh-CN" altLang="en-US" sz="4000"/>
              <a:t>使用通配符</a:t>
            </a:r>
            <a:r>
              <a:rPr lang="zh-CN" altLang="en-US" sz="4000">
                <a:latin typeface="宋体" panose="02010600030101010101" pitchFamily="2" charset="-122"/>
              </a:rPr>
              <a:t> </a:t>
            </a:r>
            <a:endParaRPr lang="zh-CN" altLang="en-US" dirty="0"/>
          </a:p>
        </p:txBody>
      </p:sp>
      <p:sp>
        <p:nvSpPr>
          <p:cNvPr id="3" name="内容占位符 2"/>
          <p:cNvSpPr>
            <a:spLocks noGrp="1"/>
          </p:cNvSpPr>
          <p:nvPr>
            <p:ph idx="1"/>
          </p:nvPr>
        </p:nvSpPr>
        <p:spPr/>
        <p:txBody>
          <a:bodyPr/>
          <a:lstStyle/>
          <a:p>
            <a:r>
              <a:rPr lang="zh-CN" altLang="en-US" dirty="0"/>
              <a:t>当相似</a:t>
            </a:r>
            <a:r>
              <a:rPr lang="en-US" altLang="zh-CN" dirty="0" err="1"/>
              <a:t>sql</a:t>
            </a:r>
            <a:r>
              <a:rPr lang="zh-CN" altLang="en-US" dirty="0"/>
              <a:t>语句的执行次数较多</a:t>
            </a:r>
            <a:r>
              <a:rPr lang="en-US" altLang="zh-CN" dirty="0"/>
              <a:t>(</a:t>
            </a:r>
            <a:r>
              <a:rPr lang="zh-CN" altLang="en-US" dirty="0"/>
              <a:t>例如：用户登陆，对表频繁操作等</a:t>
            </a:r>
            <a:r>
              <a:rPr lang="en-US" altLang="zh-CN" dirty="0"/>
              <a:t>)</a:t>
            </a:r>
            <a:r>
              <a:rPr lang="zh-CN" altLang="en-US" dirty="0"/>
              <a:t>，语句一样，只是</a:t>
            </a:r>
            <a:r>
              <a:rPr lang="zh-CN" altLang="en-US" b="1" dirty="0">
                <a:solidFill>
                  <a:srgbClr val="C00000"/>
                </a:solidFill>
                <a:latin typeface="华文行楷" panose="02010800040101010101" pitchFamily="2" charset="-122"/>
                <a:ea typeface="华文行楷" panose="02010800040101010101" pitchFamily="2" charset="-122"/>
              </a:rPr>
              <a:t>具体的值</a:t>
            </a:r>
            <a:r>
              <a:rPr lang="zh-CN" altLang="en-US" dirty="0"/>
              <a:t>不一样，该</a:t>
            </a:r>
            <a:r>
              <a:rPr lang="en-US" altLang="zh-CN" dirty="0" err="1"/>
              <a:t>sql</a:t>
            </a:r>
            <a:r>
              <a:rPr lang="zh-CN" altLang="en-US" dirty="0"/>
              <a:t>语句则被称为</a:t>
            </a:r>
            <a:r>
              <a:rPr lang="zh-CN" altLang="en-US" dirty="0">
                <a:solidFill>
                  <a:srgbClr val="C00000"/>
                </a:solidFill>
                <a:latin typeface="Arial" panose="020B0604020202020204" pitchFamily="34" charset="0"/>
                <a:ea typeface="华文行楷" panose="02010800040101010101" pitchFamily="2" charset="-122"/>
                <a:cs typeface="Arial" panose="020B0604020202020204" pitchFamily="34" charset="0"/>
              </a:rPr>
              <a:t>带参数的</a:t>
            </a:r>
            <a:r>
              <a:rPr lang="zh-CN" altLang="en-US" b="1" dirty="0">
                <a:solidFill>
                  <a:srgbClr val="C00000"/>
                </a:solidFill>
                <a:latin typeface="Arial" panose="020B0604020202020204" pitchFamily="34" charset="0"/>
                <a:ea typeface="华文行楷" panose="02010800040101010101" pitchFamily="2" charset="-122"/>
                <a:cs typeface="Arial" panose="020B0604020202020204" pitchFamily="34" charset="0"/>
              </a:rPr>
              <a:t>动态</a:t>
            </a:r>
            <a:r>
              <a:rPr lang="en-US" altLang="zh-CN" b="1" dirty="0">
                <a:solidFill>
                  <a:srgbClr val="C00000"/>
                </a:solidFill>
                <a:latin typeface="Arial" panose="020B0604020202020204" pitchFamily="34" charset="0"/>
                <a:ea typeface="华文行楷" panose="02010800040101010101" pitchFamily="2" charset="-122"/>
                <a:cs typeface="Arial" panose="020B0604020202020204" pitchFamily="34" charset="0"/>
              </a:rPr>
              <a:t>SQL</a:t>
            </a:r>
            <a:r>
              <a:rPr lang="zh-CN" altLang="en-US" b="1" dirty="0">
                <a:solidFill>
                  <a:srgbClr val="0000CC"/>
                </a:solidFill>
              </a:rPr>
              <a:t>。</a:t>
            </a:r>
            <a:endParaRPr lang="en-US" altLang="zh-CN" b="1" dirty="0">
              <a:solidFill>
                <a:srgbClr val="0000CC"/>
              </a:solidFill>
            </a:endParaRPr>
          </a:p>
          <a:p>
            <a:r>
              <a:rPr lang="zh-CN" altLang="en-US" b="1" dirty="0">
                <a:solidFill>
                  <a:srgbClr val="0000CC"/>
                </a:solidFill>
              </a:rPr>
              <a:t>也称为：</a:t>
            </a:r>
            <a:r>
              <a:rPr lang="zh-CN" altLang="en-US" b="1" dirty="0">
                <a:solidFill>
                  <a:srgbClr val="0000CC"/>
                </a:solidFill>
                <a:latin typeface="华文新魏" panose="02010800040101010101" pitchFamily="2" charset="-122"/>
                <a:ea typeface="华文新魏" panose="02010800040101010101" pitchFamily="2" charset="-122"/>
              </a:rPr>
              <a:t>多次执行的</a:t>
            </a:r>
            <a:r>
              <a:rPr lang="zh-CN" altLang="en-US" dirty="0">
                <a:latin typeface="华文新魏" panose="02010800040101010101" pitchFamily="2" charset="-122"/>
                <a:ea typeface="华文新魏" panose="02010800040101010101" pitchFamily="2" charset="-122"/>
              </a:rPr>
              <a:t>相似</a:t>
            </a:r>
            <a:r>
              <a:rPr lang="en-US" altLang="zh-CN" dirty="0" err="1">
                <a:latin typeface="华文新魏" panose="02010800040101010101" pitchFamily="2" charset="-122"/>
                <a:ea typeface="华文新魏" panose="02010800040101010101" pitchFamily="2" charset="-122"/>
              </a:rPr>
              <a:t>sql</a:t>
            </a:r>
            <a:r>
              <a:rPr lang="zh-CN" altLang="en-US" dirty="0">
                <a:latin typeface="华文新魏" panose="02010800040101010101" pitchFamily="2" charset="-122"/>
                <a:ea typeface="华文新魏" panose="02010800040101010101" pitchFamily="2" charset="-122"/>
              </a:rPr>
              <a:t>语句的</a:t>
            </a:r>
            <a:r>
              <a:rPr lang="en-US" altLang="zh-CN" b="1" dirty="0">
                <a:solidFill>
                  <a:srgbClr val="C00000"/>
                </a:solidFill>
                <a:latin typeface="华文新魏" panose="02010800040101010101" pitchFamily="2" charset="-122"/>
                <a:ea typeface="华文新魏" panose="02010800040101010101" pitchFamily="2" charset="-122"/>
              </a:rPr>
              <a:t>SQL</a:t>
            </a:r>
            <a:r>
              <a:rPr lang="zh-CN" altLang="en-US" b="1" dirty="0">
                <a:solidFill>
                  <a:srgbClr val="C00000"/>
                </a:solidFill>
                <a:latin typeface="华文新魏" panose="02010800040101010101" pitchFamily="2" charset="-122"/>
                <a:ea typeface="华文新魏" panose="02010800040101010101" pitchFamily="2" charset="-122"/>
              </a:rPr>
              <a:t>模板</a:t>
            </a:r>
            <a:r>
              <a:rPr lang="zh-CN" altLang="en-US" b="1" dirty="0">
                <a:solidFill>
                  <a:srgbClr val="C00000"/>
                </a:solidFill>
              </a:rPr>
              <a:t>。</a:t>
            </a:r>
            <a:endParaRPr lang="en-US" altLang="zh-CN" b="1" dirty="0">
              <a:solidFill>
                <a:srgbClr val="0000CC"/>
              </a:solidFill>
            </a:endParaRPr>
          </a:p>
          <a:p>
            <a:endParaRPr lang="en-US" altLang="zh-CN" b="1" dirty="0"/>
          </a:p>
          <a:p>
            <a:r>
              <a:rPr lang="zh-CN" altLang="en-US" b="1" dirty="0"/>
              <a:t>例如：</a:t>
            </a:r>
            <a:endParaRPr lang="en-US" altLang="zh-CN" b="1" dirty="0"/>
          </a:p>
          <a:p>
            <a:endParaRPr lang="en-US" altLang="zh-CN" dirty="0"/>
          </a:p>
          <a:p>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线形标注 1 4"/>
          <p:cNvSpPr/>
          <p:nvPr/>
        </p:nvSpPr>
        <p:spPr>
          <a:xfrm>
            <a:off x="7896200" y="5546721"/>
            <a:ext cx="2143172" cy="642942"/>
          </a:xfrm>
          <a:prstGeom prst="borderCallout1">
            <a:avLst>
              <a:gd name="adj1" fmla="val -1240"/>
              <a:gd name="adj2" fmla="val 52235"/>
              <a:gd name="adj3" fmla="val -93910"/>
              <a:gd name="adj4" fmla="val 6915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“？”表示一个参数，值不确定。</a:t>
            </a:r>
            <a:endParaRPr lang="zh-CN" altLang="en-US" sz="2000" b="1" dirty="0">
              <a:solidFill>
                <a:schemeClr val="tx1"/>
              </a:solidFill>
            </a:endParaRPr>
          </a:p>
        </p:txBody>
      </p:sp>
      <p:sp>
        <p:nvSpPr>
          <p:cNvPr id="6" name="文本框 5"/>
          <p:cNvSpPr txBox="1"/>
          <p:nvPr/>
        </p:nvSpPr>
        <p:spPr>
          <a:xfrm>
            <a:off x="2279576" y="4581128"/>
            <a:ext cx="7388225" cy="460375"/>
          </a:xfrm>
          <a:prstGeom prst="rect">
            <a:avLst/>
          </a:prstGeom>
          <a:noFill/>
          <a:ln>
            <a:solidFill>
              <a:schemeClr val="accent1"/>
            </a:solidFill>
          </a:ln>
        </p:spPr>
        <p:txBody>
          <a:bodyPr wrap="none" rtlCol="0">
            <a:spAutoFit/>
          </a:bodyPr>
          <a:lstStyle/>
          <a:p>
            <a:r>
              <a:rPr lang="en-US" altLang="zh-CN" sz="2400" b="1">
                <a:solidFill>
                  <a:srgbClr val="0000CC"/>
                </a:solidFill>
              </a:rPr>
              <a:t>SELECT </a:t>
            </a:r>
            <a:r>
              <a:rPr lang="en-US" altLang="zh-CN" sz="2400" b="1">
                <a:solidFill>
                  <a:srgbClr val="C00000"/>
                </a:solidFill>
              </a:rPr>
              <a:t>salary</a:t>
            </a:r>
            <a:r>
              <a:rPr lang="en-US" altLang="zh-CN" sz="2400" b="1">
                <a:solidFill>
                  <a:srgbClr val="0000CC"/>
                </a:solidFill>
              </a:rPr>
              <a:t> FROM </a:t>
            </a:r>
            <a:r>
              <a:rPr lang="en-US" altLang="zh-CN" sz="2400" b="1">
                <a:solidFill>
                  <a:srgbClr val="006600"/>
                </a:solidFill>
              </a:rPr>
              <a:t>employee</a:t>
            </a:r>
            <a:r>
              <a:rPr lang="en-US" altLang="zh-CN" sz="2400" b="1">
                <a:solidFill>
                  <a:srgbClr val="0000CC"/>
                </a:solidFill>
              </a:rPr>
              <a:t> WHERE </a:t>
            </a:r>
            <a:r>
              <a:rPr lang="en-US" altLang="zh-CN" sz="2400" b="1">
                <a:solidFill>
                  <a:srgbClr val="C00000"/>
                </a:solidFill>
              </a:rPr>
              <a:t>name</a:t>
            </a:r>
            <a:r>
              <a:rPr lang="en-US" altLang="zh-CN" sz="2400" b="1">
                <a:solidFill>
                  <a:srgbClr val="0000CC"/>
                </a:solidFill>
              </a:rPr>
              <a:t>=</a:t>
            </a:r>
            <a:r>
              <a:rPr lang="en-US" altLang="zh-CN" sz="2400" b="1">
                <a:solidFill>
                  <a:srgbClr val="C00000"/>
                </a:solidFill>
              </a:rPr>
              <a:t>?;</a:t>
            </a:r>
            <a:endParaRPr lang="en-US" altLang="zh-CN" sz="2400" b="1">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tx1"/>
                </a:solidFill>
              </a:rPr>
              <a:t>使用</a:t>
            </a:r>
            <a:r>
              <a:rPr lang="en-US" altLang="zh-CN" sz="3200" dirty="0" err="1">
                <a:solidFill>
                  <a:schemeClr val="tx1"/>
                </a:solidFill>
              </a:rPr>
              <a:t>PreparedStatement</a:t>
            </a:r>
            <a:r>
              <a:rPr lang="zh-CN" altLang="en-US" sz="3200" dirty="0">
                <a:solidFill>
                  <a:schemeClr val="tx1"/>
                </a:solidFill>
              </a:rPr>
              <a:t>的三个步骤</a:t>
            </a:r>
            <a:endParaRPr lang="zh-CN" altLang="en-US" sz="3200" dirty="0">
              <a:solidFill>
                <a:schemeClr val="tx1"/>
              </a:solidFill>
            </a:endParaRPr>
          </a:p>
        </p:txBody>
      </p:sp>
      <p:sp>
        <p:nvSpPr>
          <p:cNvPr id="3" name="内容占位符 2"/>
          <p:cNvSpPr>
            <a:spLocks noGrp="1"/>
          </p:cNvSpPr>
          <p:nvPr>
            <p:ph idx="1"/>
          </p:nvPr>
        </p:nvSpPr>
        <p:spPr>
          <a:xfrm>
            <a:off x="1981200" y="1628775"/>
            <a:ext cx="8401080" cy="4502150"/>
          </a:xfrm>
        </p:spPr>
        <p:txBody>
          <a:bodyPr/>
          <a:lstStyle/>
          <a:p>
            <a:pPr>
              <a:buNone/>
            </a:pPr>
            <a:r>
              <a:rPr lang="en-US" altLang="zh-CN" dirty="0"/>
              <a:t>1. </a:t>
            </a:r>
            <a:r>
              <a:rPr lang="zh-CN" altLang="en-US" dirty="0">
                <a:latin typeface="Arial" panose="020B0604020202020204" pitchFamily="34" charset="0"/>
                <a:cs typeface="Arial" panose="020B0604020202020204" pitchFamily="34" charset="0"/>
              </a:rPr>
              <a:t>获取</a:t>
            </a:r>
            <a:r>
              <a:rPr lang="en-US" altLang="zh-CN" b="1" dirty="0" err="1">
                <a:solidFill>
                  <a:srgbClr val="C00000"/>
                </a:solidFill>
                <a:latin typeface="Arial" panose="020B0604020202020204" pitchFamily="34" charset="0"/>
                <a:cs typeface="Arial" panose="020B0604020202020204" pitchFamily="34" charset="0"/>
              </a:rPr>
              <a:t>PreparedStatement</a:t>
            </a:r>
            <a:r>
              <a:rPr lang="zh-CN" altLang="en-US" b="1" dirty="0">
                <a:solidFill>
                  <a:srgbClr val="C00000"/>
                </a:solidFill>
                <a:latin typeface="Arial" panose="020B0604020202020204" pitchFamily="34" charset="0"/>
                <a:cs typeface="Arial" panose="020B0604020202020204" pitchFamily="34" charset="0"/>
              </a:rPr>
              <a:t>对象</a:t>
            </a:r>
            <a:endParaRPr lang="en-US" altLang="zh-CN" dirty="0">
              <a:latin typeface="Arial" panose="020B0604020202020204" pitchFamily="34" charset="0"/>
              <a:cs typeface="Arial" panose="020B0604020202020204" pitchFamily="34" charset="0"/>
            </a:endParaRPr>
          </a:p>
          <a:p>
            <a:pPr marL="514350" indent="-514350" algn="ctr">
              <a:buNone/>
            </a:pPr>
            <a:endParaRPr lang="zh-CN" altLang="en-US" dirty="0"/>
          </a:p>
          <a:p>
            <a:pPr marL="514350" indent="-514350">
              <a:buNone/>
            </a:pPr>
            <a:r>
              <a:rPr lang="en-US" dirty="0"/>
              <a:t>2. </a:t>
            </a:r>
            <a:r>
              <a:rPr lang="en-US" dirty="0" err="1"/>
              <a:t>PreparedStatement</a:t>
            </a:r>
            <a:r>
              <a:rPr lang="zh-CN" altLang="en-US" dirty="0"/>
              <a:t>对象</a:t>
            </a:r>
            <a:r>
              <a:rPr lang="zh-CN" altLang="en-US" dirty="0">
                <a:solidFill>
                  <a:srgbClr val="FF0000"/>
                </a:solidFill>
                <a:latin typeface="华文新魏" panose="02010800040101010101" pitchFamily="2" charset="-122"/>
                <a:ea typeface="华文新魏" panose="02010800040101010101" pitchFamily="2" charset="-122"/>
              </a:rPr>
              <a:t>为</a:t>
            </a:r>
            <a:r>
              <a:rPr lang="en-US" b="1" dirty="0" err="1">
                <a:solidFill>
                  <a:srgbClr val="FF0000"/>
                </a:solidFill>
                <a:latin typeface="华文新魏" panose="02010800040101010101" pitchFamily="2" charset="-122"/>
                <a:ea typeface="华文新魏" panose="02010800040101010101" pitchFamily="2" charset="-122"/>
              </a:rPr>
              <a:t>sql</a:t>
            </a:r>
            <a:r>
              <a:rPr lang="zh-CN" altLang="en-US" b="1" dirty="0">
                <a:solidFill>
                  <a:srgbClr val="FF0000"/>
                </a:solidFill>
                <a:latin typeface="华文新魏" panose="02010800040101010101" pitchFamily="2" charset="-122"/>
                <a:ea typeface="华文新魏" panose="02010800040101010101" pitchFamily="2" charset="-122"/>
              </a:rPr>
              <a:t>模板</a:t>
            </a:r>
            <a:r>
              <a:rPr lang="zh-CN" altLang="en-US" dirty="0">
                <a:solidFill>
                  <a:srgbClr val="FF0000"/>
                </a:solidFill>
                <a:latin typeface="华文新魏" panose="02010800040101010101" pitchFamily="2" charset="-122"/>
                <a:ea typeface="华文新魏" panose="02010800040101010101" pitchFamily="2" charset="-122"/>
              </a:rPr>
              <a:t>中的</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参数</a:t>
            </a:r>
            <a:r>
              <a:rPr lang="zh-CN" altLang="en-US" dirty="0">
                <a:solidFill>
                  <a:srgbClr val="FF0000"/>
                </a:solidFill>
                <a:latin typeface="华文新魏" panose="02010800040101010101" pitchFamily="2" charset="-122"/>
                <a:ea typeface="华文新魏" panose="02010800040101010101" pitchFamily="2" charset="-122"/>
              </a:rPr>
              <a:t>赋值</a:t>
            </a:r>
            <a:r>
              <a:rPr lang="zh-CN" altLang="en-US" dirty="0"/>
              <a:t>。</a:t>
            </a:r>
            <a:endParaRPr lang="en-US" altLang="zh-CN" dirty="0"/>
          </a:p>
          <a:p>
            <a:pPr marL="514350" indent="-514350">
              <a:buNone/>
            </a:pPr>
            <a:endParaRPr lang="zh-CN" altLang="en-US" dirty="0"/>
          </a:p>
          <a:p>
            <a:pPr marL="514350" indent="-514350">
              <a:buNone/>
            </a:pPr>
            <a:r>
              <a:rPr lang="en-US" dirty="0"/>
              <a:t>3. </a:t>
            </a:r>
            <a:r>
              <a:rPr lang="zh-CN" altLang="en-US" dirty="0"/>
              <a:t>执行</a:t>
            </a:r>
            <a:r>
              <a:rPr lang="en-US" altLang="zh-CN" b="1" dirty="0">
                <a:solidFill>
                  <a:srgbClr val="FF0000"/>
                </a:solidFill>
                <a:ea typeface="隶书" panose="02010509060101010101" pitchFamily="49" charset="-122"/>
              </a:rPr>
              <a:t>SQL</a:t>
            </a:r>
            <a:r>
              <a:rPr lang="zh-CN" altLang="en-US" b="1" dirty="0">
                <a:solidFill>
                  <a:srgbClr val="FF0000"/>
                </a:solidFill>
                <a:ea typeface="隶书" panose="02010509060101010101" pitchFamily="49" charset="-122"/>
              </a:rPr>
              <a:t>操作</a:t>
            </a:r>
            <a:endParaRPr lang="en-US" altLang="zh-CN" b="1" dirty="0">
              <a:solidFill>
                <a:srgbClr val="FF0000"/>
              </a:solidFill>
              <a:ea typeface="隶书" panose="02010509060101010101" pitchFamily="49" charset="-122"/>
            </a:endParaRPr>
          </a:p>
          <a:p>
            <a:pPr lvl="1"/>
            <a:r>
              <a:rPr lang="en-US" dirty="0" err="1"/>
              <a:t>PreparedStatement</a:t>
            </a:r>
            <a:r>
              <a:rPr lang="zh-CN" altLang="en-US" dirty="0"/>
              <a:t>对象</a:t>
            </a:r>
            <a:r>
              <a:rPr lang="zh-CN" altLang="en-US" b="1" dirty="0">
                <a:solidFill>
                  <a:srgbClr val="FF0000"/>
                </a:solidFill>
                <a:ea typeface="隶书" panose="02010509060101010101" pitchFamily="49" charset="-122"/>
              </a:rPr>
              <a:t>执行</a:t>
            </a:r>
            <a:r>
              <a:rPr lang="en-US" altLang="zh-CN" b="1" dirty="0">
                <a:solidFill>
                  <a:srgbClr val="FF0000"/>
                </a:solidFill>
                <a:ea typeface="隶书" panose="02010509060101010101" pitchFamily="49" charset="-122"/>
              </a:rPr>
              <a:t>SQL</a:t>
            </a:r>
            <a:r>
              <a:rPr lang="zh-CN" altLang="en-US" b="1" dirty="0">
                <a:solidFill>
                  <a:srgbClr val="FF0000"/>
                </a:solidFill>
                <a:ea typeface="隶书" panose="02010509060101010101" pitchFamily="49" charset="-122"/>
              </a:rPr>
              <a:t>操作，</a:t>
            </a:r>
            <a:r>
              <a:rPr lang="zh-CN" altLang="en-US" dirty="0"/>
              <a:t>调用方法：</a:t>
            </a:r>
            <a:endParaRPr lang="en-US" altLang="zh-CN" dirty="0"/>
          </a:p>
          <a:p>
            <a:pPr marL="344170" lvl="1" indent="0" algn="ctr">
              <a:buNone/>
            </a:pPr>
            <a:r>
              <a:rPr lang="en-US" sz="2800" b="1" dirty="0" err="1">
                <a:solidFill>
                  <a:srgbClr val="006600"/>
                </a:solidFill>
              </a:rPr>
              <a:t>executeUpdate</a:t>
            </a:r>
            <a:r>
              <a:rPr lang="en-US" sz="2800" b="1" dirty="0">
                <a:solidFill>
                  <a:srgbClr val="006600"/>
                </a:solidFill>
              </a:rPr>
              <a:t>()</a:t>
            </a:r>
            <a:endParaRPr lang="en-US" sz="2800" b="1" dirty="0">
              <a:solidFill>
                <a:srgbClr val="006600"/>
              </a:solidFill>
            </a:endParaRPr>
          </a:p>
          <a:p>
            <a:pPr marL="344170" lvl="1" indent="0" algn="ctr">
              <a:buNone/>
            </a:pPr>
            <a:r>
              <a:rPr lang="zh-CN" altLang="en-US" sz="2800" dirty="0"/>
              <a:t>或</a:t>
            </a:r>
            <a:endParaRPr lang="en-US" altLang="zh-CN" sz="2800" dirty="0"/>
          </a:p>
          <a:p>
            <a:pPr marL="344170" lvl="1" indent="0" algn="ctr">
              <a:buNone/>
            </a:pPr>
            <a:r>
              <a:rPr lang="en-US" sz="2800" b="1" dirty="0" err="1">
                <a:solidFill>
                  <a:srgbClr val="006600"/>
                </a:solidFill>
              </a:rPr>
              <a:t>executeQuery</a:t>
            </a:r>
            <a:r>
              <a:rPr lang="en-US" sz="2800" b="1" dirty="0">
                <a:solidFill>
                  <a:srgbClr val="006600"/>
                </a:solidFill>
              </a:rPr>
              <a:t>()</a:t>
            </a:r>
            <a:r>
              <a:rPr lang="zh-CN" altLang="en-US" sz="2800" b="1" dirty="0">
                <a:solidFill>
                  <a:srgbClr val="FF0000"/>
                </a:solidFill>
                <a:latin typeface="+mj-lt"/>
                <a:ea typeface="隶书" panose="02010509060101010101" pitchFamily="49" charset="-122"/>
              </a:rPr>
              <a:t> </a:t>
            </a:r>
            <a:endParaRPr lang="zh-CN" altLang="en-US" sz="28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§14.</a:t>
            </a:r>
            <a:r>
              <a:rPr lang="en-US" altLang="zh-CN" sz="4000"/>
              <a:t>8</a:t>
            </a:r>
            <a:r>
              <a:rPr lang="zh-CN" altLang="en-US" sz="4000"/>
              <a:t>.</a:t>
            </a:r>
            <a:r>
              <a:rPr lang="en-US" altLang="zh-CN" sz="4000"/>
              <a:t>2 </a:t>
            </a:r>
            <a:r>
              <a:rPr lang="zh-CN" altLang="en-US" sz="4000"/>
              <a:t>使用通配符</a:t>
            </a:r>
            <a:r>
              <a:rPr lang="zh-CN" altLang="en-US" sz="4000">
                <a:latin typeface="宋体" panose="02010600030101010101" pitchFamily="2" charset="-122"/>
              </a:rPr>
              <a:t> </a:t>
            </a:r>
            <a:endParaRPr lang="zh-CN" altLang="en-US" dirty="0"/>
          </a:p>
        </p:txBody>
      </p:sp>
      <p:sp>
        <p:nvSpPr>
          <p:cNvPr id="3" name="内容占位符 2"/>
          <p:cNvSpPr>
            <a:spLocks noGrp="1"/>
          </p:cNvSpPr>
          <p:nvPr>
            <p:ph idx="1"/>
          </p:nvPr>
        </p:nvSpPr>
        <p:spPr/>
        <p:txBody>
          <a:bodyPr/>
          <a:lstStyle/>
          <a:p>
            <a:pPr algn="just" eaLnBrk="0" hangingPunct="0"/>
            <a:r>
              <a:rPr lang="zh-CN" altLang="en-US" dirty="0"/>
              <a:t>预处理语句设置统配符“？”的值的常用方法有：</a:t>
            </a:r>
            <a:endParaRPr lang="zh-CN" altLang="en-US" dirty="0">
              <a:latin typeface="宋体" panose="02010600030101010101" pitchFamily="2" charset="-122"/>
            </a:endParaRPr>
          </a:p>
          <a:p>
            <a:pPr lvl="1" algn="just"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Date</a:t>
            </a:r>
            <a:r>
              <a:rPr lang="en-US" altLang="zh-CN" b="1" dirty="0">
                <a:solidFill>
                  <a:srgbClr val="0000CC"/>
                </a:solidFill>
              </a:rPr>
              <a:t>(</a:t>
            </a:r>
            <a:r>
              <a:rPr lang="en-US" altLang="zh-CN" b="1" dirty="0">
                <a:solidFill>
                  <a:srgbClr val="006600"/>
                </a:solidFill>
              </a:rPr>
              <a:t>int</a:t>
            </a:r>
            <a:r>
              <a:rPr lang="en-US" altLang="zh-CN" b="1" dirty="0">
                <a:solidFill>
                  <a:srgbClr val="0000CC"/>
                </a:solidFill>
              </a:rPr>
              <a:t> </a:t>
            </a:r>
            <a:r>
              <a:rPr lang="en-US" altLang="zh-CN" b="1" dirty="0" err="1">
                <a:solidFill>
                  <a:srgbClr val="006600"/>
                </a:solidFill>
              </a:rPr>
              <a:t>parameterIndex</a:t>
            </a:r>
            <a:r>
              <a:rPr lang="en-US" altLang="zh-CN" b="1" dirty="0">
                <a:solidFill>
                  <a:srgbClr val="0000CC"/>
                </a:solidFill>
              </a:rPr>
              <a:t>, Date x)</a:t>
            </a:r>
            <a:endParaRPr lang="en-US" altLang="zh-CN" b="1" dirty="0">
              <a:solidFill>
                <a:srgbClr val="0000CC"/>
              </a:solidFill>
            </a:endParaRPr>
          </a:p>
          <a:p>
            <a:pPr lvl="1" algn="just"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Double</a:t>
            </a:r>
            <a:r>
              <a:rPr lang="en-US" altLang="zh-CN" b="1" dirty="0">
                <a:solidFill>
                  <a:srgbClr val="0000CC"/>
                </a:solidFill>
              </a:rPr>
              <a:t>(</a:t>
            </a:r>
            <a:r>
              <a:rPr lang="en-US" altLang="zh-CN" b="1" dirty="0">
                <a:solidFill>
                  <a:srgbClr val="006600"/>
                </a:solidFill>
              </a:rPr>
              <a:t>int </a:t>
            </a:r>
            <a:r>
              <a:rPr lang="en-US" altLang="zh-CN" b="1" dirty="0" err="1">
                <a:solidFill>
                  <a:srgbClr val="006600"/>
                </a:solidFill>
              </a:rPr>
              <a:t>parameterIndex</a:t>
            </a:r>
            <a:r>
              <a:rPr lang="en-US" altLang="zh-CN" b="1" dirty="0">
                <a:solidFill>
                  <a:srgbClr val="0000CC"/>
                </a:solidFill>
              </a:rPr>
              <a:t>, double x)</a:t>
            </a:r>
            <a:endParaRPr lang="en-US" altLang="zh-CN" b="1" dirty="0">
              <a:solidFill>
                <a:srgbClr val="0000CC"/>
              </a:solidFill>
            </a:endParaRPr>
          </a:p>
          <a:p>
            <a:pPr lvl="1" algn="just"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Float</a:t>
            </a:r>
            <a:r>
              <a:rPr lang="en-US" altLang="zh-CN" b="1" dirty="0">
                <a:solidFill>
                  <a:srgbClr val="0000CC"/>
                </a:solidFill>
              </a:rPr>
              <a:t>(</a:t>
            </a:r>
            <a:r>
              <a:rPr lang="en-US" altLang="zh-CN" b="1" dirty="0">
                <a:solidFill>
                  <a:srgbClr val="006600"/>
                </a:solidFill>
              </a:rPr>
              <a:t>int </a:t>
            </a:r>
            <a:r>
              <a:rPr lang="en-US" altLang="zh-CN" b="1" dirty="0" err="1">
                <a:solidFill>
                  <a:srgbClr val="006600"/>
                </a:solidFill>
              </a:rPr>
              <a:t>parameterIndex</a:t>
            </a:r>
            <a:r>
              <a:rPr lang="en-US" altLang="zh-CN" b="1" dirty="0">
                <a:solidFill>
                  <a:srgbClr val="0000CC"/>
                </a:solidFill>
              </a:rPr>
              <a:t>, float x)</a:t>
            </a:r>
            <a:endParaRPr lang="en-US" altLang="zh-CN" b="1" dirty="0">
              <a:solidFill>
                <a:srgbClr val="0000CC"/>
              </a:solidFill>
            </a:endParaRPr>
          </a:p>
          <a:p>
            <a:pPr lvl="1" algn="just"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Int</a:t>
            </a:r>
            <a:r>
              <a:rPr lang="en-US" altLang="zh-CN" b="1" dirty="0">
                <a:solidFill>
                  <a:srgbClr val="0000CC"/>
                </a:solidFill>
              </a:rPr>
              <a:t>(</a:t>
            </a:r>
            <a:r>
              <a:rPr lang="en-US" altLang="zh-CN" b="1" dirty="0">
                <a:solidFill>
                  <a:srgbClr val="006600"/>
                </a:solidFill>
              </a:rPr>
              <a:t>int </a:t>
            </a:r>
            <a:r>
              <a:rPr lang="en-US" altLang="zh-CN" b="1" dirty="0" err="1">
                <a:solidFill>
                  <a:srgbClr val="006600"/>
                </a:solidFill>
              </a:rPr>
              <a:t>parameterIndex</a:t>
            </a:r>
            <a:r>
              <a:rPr lang="en-US" altLang="zh-CN" b="1" dirty="0">
                <a:solidFill>
                  <a:srgbClr val="0000CC"/>
                </a:solidFill>
              </a:rPr>
              <a:t>, int x)</a:t>
            </a:r>
            <a:endParaRPr lang="en-US" altLang="zh-CN" b="1" dirty="0">
              <a:solidFill>
                <a:srgbClr val="0000CC"/>
              </a:solidFill>
            </a:endParaRPr>
          </a:p>
          <a:p>
            <a:pPr lvl="1" algn="just"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Long</a:t>
            </a:r>
            <a:r>
              <a:rPr lang="en-US" altLang="zh-CN" b="1" dirty="0">
                <a:solidFill>
                  <a:srgbClr val="0000CC"/>
                </a:solidFill>
              </a:rPr>
              <a:t>(</a:t>
            </a:r>
            <a:r>
              <a:rPr lang="en-US" altLang="zh-CN" b="1" dirty="0">
                <a:solidFill>
                  <a:srgbClr val="006600"/>
                </a:solidFill>
              </a:rPr>
              <a:t>int </a:t>
            </a:r>
            <a:r>
              <a:rPr lang="en-US" altLang="zh-CN" b="1" dirty="0" err="1">
                <a:solidFill>
                  <a:srgbClr val="006600"/>
                </a:solidFill>
              </a:rPr>
              <a:t>parameterIndex</a:t>
            </a:r>
            <a:r>
              <a:rPr lang="en-US" altLang="zh-CN" b="1" dirty="0">
                <a:solidFill>
                  <a:srgbClr val="0000CC"/>
                </a:solidFill>
              </a:rPr>
              <a:t>, long x)</a:t>
            </a:r>
            <a:endParaRPr lang="en-US" altLang="zh-CN" b="1" dirty="0">
              <a:solidFill>
                <a:srgbClr val="0000CC"/>
              </a:solidFill>
            </a:endParaRPr>
          </a:p>
          <a:p>
            <a:pPr lvl="1" eaLnBrk="0" hangingPunct="0"/>
            <a:r>
              <a:rPr lang="en-US" altLang="zh-CN" b="1" dirty="0">
                <a:solidFill>
                  <a:srgbClr val="0000CC"/>
                </a:solidFill>
              </a:rPr>
              <a:t>void </a:t>
            </a:r>
            <a:r>
              <a:rPr lang="en-US" altLang="zh-CN" b="1" dirty="0" err="1">
                <a:solidFill>
                  <a:srgbClr val="0000CC"/>
                </a:solidFill>
              </a:rPr>
              <a:t>set</a:t>
            </a:r>
            <a:r>
              <a:rPr lang="en-US" altLang="zh-CN" b="1" dirty="0" err="1">
                <a:solidFill>
                  <a:srgbClr val="C00000"/>
                </a:solidFill>
              </a:rPr>
              <a:t>String</a:t>
            </a:r>
            <a:r>
              <a:rPr lang="en-US" altLang="zh-CN" b="1" dirty="0">
                <a:solidFill>
                  <a:srgbClr val="0000CC"/>
                </a:solidFill>
              </a:rPr>
              <a:t>(</a:t>
            </a:r>
            <a:r>
              <a:rPr lang="en-US" altLang="zh-CN" b="1" dirty="0">
                <a:solidFill>
                  <a:srgbClr val="006600"/>
                </a:solidFill>
              </a:rPr>
              <a:t>int </a:t>
            </a:r>
            <a:r>
              <a:rPr lang="en-US" altLang="zh-CN" b="1" dirty="0" err="1">
                <a:solidFill>
                  <a:srgbClr val="006600"/>
                </a:solidFill>
              </a:rPr>
              <a:t>parameterIndex</a:t>
            </a:r>
            <a:r>
              <a:rPr lang="en-US" altLang="zh-CN" b="1" dirty="0">
                <a:solidFill>
                  <a:srgbClr val="0000CC"/>
                </a:solidFill>
              </a:rPr>
              <a:t>, String x)</a:t>
            </a:r>
            <a:endParaRPr lang="en-US" altLang="zh-CN" b="1" dirty="0">
              <a:solidFill>
                <a:srgbClr val="0000CC"/>
              </a:solidFill>
            </a:endParaRPr>
          </a:p>
          <a:p>
            <a:pPr lvl="1" eaLnBrk="0" hangingPunct="0"/>
            <a:endParaRPr lang="en-US" altLang="zh-CN" b="1" dirty="0">
              <a:solidFill>
                <a:srgbClr val="0000FF"/>
              </a:solidFill>
            </a:endParaRPr>
          </a:p>
          <a:p>
            <a:pPr marL="0" indent="0" eaLnBrk="0" hangingPunct="0">
              <a:buNone/>
            </a:pPr>
            <a:r>
              <a:rPr lang="zh-CN" altLang="en-US" b="1" dirty="0">
                <a:solidFill>
                  <a:srgbClr val="FF0000"/>
                </a:solidFill>
              </a:rPr>
              <a:t> </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线形标注 1 4"/>
          <p:cNvSpPr/>
          <p:nvPr/>
        </p:nvSpPr>
        <p:spPr>
          <a:xfrm>
            <a:off x="5159896" y="5085184"/>
            <a:ext cx="2378544" cy="428652"/>
          </a:xfrm>
          <a:prstGeom prst="borderCallout1">
            <a:avLst>
              <a:gd name="adj1" fmla="val -1240"/>
              <a:gd name="adj2" fmla="val 52235"/>
              <a:gd name="adj3" fmla="val -90255"/>
              <a:gd name="adj4" fmla="val 483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a:solidFill>
                  <a:schemeClr val="tx1"/>
                </a:solidFill>
              </a:rPr>
              <a:t>参数位置，从</a:t>
            </a:r>
            <a:r>
              <a:rPr lang="en-US" altLang="zh-CN" sz="2000" b="1">
                <a:solidFill>
                  <a:schemeClr val="tx1"/>
                </a:solidFill>
              </a:rPr>
              <a:t>1</a:t>
            </a:r>
            <a:r>
              <a:rPr lang="zh-CN" altLang="en-US" sz="2000" b="1">
                <a:solidFill>
                  <a:schemeClr val="tx1"/>
                </a:solidFill>
              </a:rPr>
              <a:t>开始</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sz="4000"/>
              <a:t>§14.</a:t>
            </a:r>
            <a:r>
              <a:rPr lang="en-US" altLang="zh-CN" sz="4000"/>
              <a:t>8</a:t>
            </a:r>
            <a:r>
              <a:rPr lang="zh-CN" altLang="en-US" sz="4000"/>
              <a:t>.</a:t>
            </a:r>
            <a:r>
              <a:rPr lang="en-US" altLang="zh-CN" sz="4000"/>
              <a:t>2 </a:t>
            </a:r>
            <a:r>
              <a:rPr lang="zh-CN" altLang="en-US" sz="4000"/>
              <a:t>使用通配符</a:t>
            </a:r>
            <a:r>
              <a:rPr lang="zh-CN" altLang="en-US" sz="4000">
                <a:latin typeface="宋体" panose="02010600030101010101" pitchFamily="2" charset="-122"/>
              </a:rPr>
              <a:t> </a:t>
            </a:r>
            <a:endParaRPr lang="zh-CN" altLang="en-US" dirty="0"/>
          </a:p>
        </p:txBody>
      </p:sp>
      <p:sp>
        <p:nvSpPr>
          <p:cNvPr id="3" name="内容占位符 2"/>
          <p:cNvSpPr>
            <a:spLocks noGrp="1"/>
          </p:cNvSpPr>
          <p:nvPr>
            <p:ph idx="1"/>
          </p:nvPr>
        </p:nvSpPr>
        <p:spPr/>
        <p:txBody>
          <a:bodyPr/>
          <a:lstStyle/>
          <a:p>
            <a:r>
              <a:rPr lang="zh-CN" altLang="en-US" sz="2400" dirty="0"/>
              <a:t>在对</a:t>
            </a:r>
            <a:r>
              <a:rPr lang="en-US" altLang="zh-CN" sz="2400" dirty="0"/>
              <a:t>SQL</a:t>
            </a:r>
            <a:r>
              <a:rPr lang="zh-CN" altLang="en-US" sz="2400" dirty="0"/>
              <a:t>进行预处理时可以使用</a:t>
            </a:r>
            <a:r>
              <a:rPr lang="zh-CN" altLang="en-US" sz="2400" dirty="0">
                <a:solidFill>
                  <a:srgbClr val="C00000"/>
                </a:solidFill>
                <a:latin typeface="华文新魏" panose="02010800040101010101" pitchFamily="2" charset="-122"/>
                <a:ea typeface="华文新魏" panose="02010800040101010101" pitchFamily="2" charset="-122"/>
              </a:rPr>
              <a:t>统配符“？”</a:t>
            </a:r>
            <a:r>
              <a:rPr lang="zh-CN" altLang="en-US" sz="2400" dirty="0"/>
              <a:t>来代替字段的值，只要</a:t>
            </a:r>
            <a:r>
              <a:rPr lang="zh-CN" altLang="en-US" sz="2400" dirty="0">
                <a:solidFill>
                  <a:srgbClr val="C00000"/>
                </a:solidFill>
                <a:latin typeface="华文新魏" panose="02010800040101010101" pitchFamily="2" charset="-122"/>
                <a:ea typeface="华文新魏" panose="02010800040101010101" pitchFamily="2" charset="-122"/>
              </a:rPr>
              <a:t>在预处理语句执行之前再设置统配符所表示的具体值</a:t>
            </a:r>
            <a:r>
              <a:rPr lang="zh-CN" altLang="en-US" sz="2400" dirty="0"/>
              <a:t>即可。</a:t>
            </a:r>
            <a:endParaRPr lang="en-US" altLang="zh-CN" sz="2400" dirty="0"/>
          </a:p>
          <a:p>
            <a:pPr algn="just" eaLnBrk="0" hangingPunct="0"/>
            <a:r>
              <a:rPr lang="zh-CN" altLang="en-US" dirty="0">
                <a:latin typeface="+mj-lt"/>
              </a:rPr>
              <a:t>那么在</a:t>
            </a:r>
            <a:r>
              <a:rPr lang="en-US" altLang="zh-CN" dirty="0" err="1">
                <a:latin typeface="+mj-lt"/>
              </a:rPr>
              <a:t>sql</a:t>
            </a:r>
            <a:r>
              <a:rPr lang="zh-CN" altLang="en-US" dirty="0">
                <a:latin typeface="+mj-lt"/>
              </a:rPr>
              <a:t>对象执行之前，必须调用相应的方法设置统配符“？”代表的具体值。</a:t>
            </a:r>
            <a:endParaRPr lang="zh-CN" altLang="en-US" dirty="0">
              <a:latin typeface="+mj-lt"/>
            </a:endParaRPr>
          </a:p>
          <a:p>
            <a:pPr algn="just" eaLnBrk="0" hangingPunct="0"/>
            <a:r>
              <a:rPr lang="zh-CN" altLang="en-US" dirty="0">
                <a:latin typeface="+mj-lt"/>
              </a:rPr>
              <a:t>例如：</a:t>
            </a:r>
            <a:endParaRPr lang="en-US" altLang="zh-CN" dirty="0">
              <a:latin typeface="+mj-lt"/>
            </a:endParaRPr>
          </a:p>
          <a:p>
            <a:endParaRPr lang="en-US" altLang="zh-CN" dirty="0">
              <a:latin typeface="+mj-lt"/>
            </a:endParaRPr>
          </a:p>
          <a:p>
            <a:endParaRPr lang="en-US" altLang="zh-CN" dirty="0">
              <a:latin typeface="+mj-lt"/>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1981200" y="4262823"/>
            <a:ext cx="8229600" cy="1106805"/>
          </a:xfrm>
          <a:prstGeom prst="rect">
            <a:avLst/>
          </a:prstGeom>
          <a:noFill/>
          <a:ln>
            <a:solidFill>
              <a:schemeClr val="accent1">
                <a:shade val="50000"/>
              </a:schemeClr>
            </a:solidFill>
          </a:ln>
        </p:spPr>
        <p:txBody>
          <a:bodyPr wrap="square" rtlCol="0">
            <a:spAutoFit/>
          </a:bodyPr>
          <a:lstStyle/>
          <a:p>
            <a:pPr algn="just" eaLnBrk="0" hangingPunct="0">
              <a:buNone/>
            </a:pPr>
            <a:r>
              <a:rPr lang="en-US" altLang="zh-CN" sz="2200" b="1" dirty="0"/>
              <a:t>String </a:t>
            </a:r>
            <a:r>
              <a:rPr lang="en-US" altLang="zh-CN" sz="2200" b="1" dirty="0" err="1"/>
              <a:t>sql</a:t>
            </a:r>
            <a:r>
              <a:rPr lang="en-US" altLang="zh-CN" sz="2200" b="1" dirty="0"/>
              <a:t>="SELECT * FROM employee WHERE salary&lt; </a:t>
            </a:r>
            <a:r>
              <a:rPr lang="en-US" altLang="zh-CN" sz="2200" b="1" dirty="0">
                <a:solidFill>
                  <a:srgbClr val="C00000"/>
                </a:solidFill>
              </a:rPr>
              <a:t>?</a:t>
            </a:r>
            <a:r>
              <a:rPr lang="en-US" altLang="zh-CN" sz="2200" b="1" dirty="0"/>
              <a:t>”;</a:t>
            </a:r>
            <a:endParaRPr lang="zh-CN" altLang="en-US" sz="2200" b="1" dirty="0"/>
          </a:p>
          <a:p>
            <a:pPr algn="just" eaLnBrk="0" hangingPunct="0">
              <a:buNone/>
            </a:pPr>
            <a:r>
              <a:rPr lang="en-US" sz="2200" b="1" dirty="0" err="1">
                <a:solidFill>
                  <a:srgbClr val="C00000"/>
                </a:solidFill>
              </a:rPr>
              <a:t>PreparedStatement</a:t>
            </a:r>
            <a:r>
              <a:rPr lang="en-US" sz="2200" b="1" dirty="0">
                <a:solidFill>
                  <a:srgbClr val="C00000"/>
                </a:solidFill>
              </a:rPr>
              <a:t> </a:t>
            </a:r>
            <a:r>
              <a:rPr lang="en-US" sz="2200" b="1" dirty="0"/>
              <a:t> stmt </a:t>
            </a:r>
            <a:r>
              <a:rPr lang="en-US" altLang="zh-CN" sz="2200" b="1" dirty="0"/>
              <a:t>=</a:t>
            </a:r>
            <a:r>
              <a:rPr lang="en-US" altLang="zh-CN" sz="2200" b="1" dirty="0" err="1">
                <a:solidFill>
                  <a:srgbClr val="0000FF"/>
                </a:solidFill>
              </a:rPr>
              <a:t>con.prepareStatement</a:t>
            </a:r>
            <a:r>
              <a:rPr lang="en-US" altLang="zh-CN" sz="2200" b="1" dirty="0">
                <a:solidFill>
                  <a:srgbClr val="0000FF"/>
                </a:solidFill>
              </a:rPr>
              <a:t>(</a:t>
            </a:r>
            <a:r>
              <a:rPr lang="en-US" altLang="zh-CN" sz="2200" b="1" dirty="0" err="1">
                <a:solidFill>
                  <a:srgbClr val="0000FF"/>
                </a:solidFill>
              </a:rPr>
              <a:t>sql</a:t>
            </a:r>
            <a:r>
              <a:rPr lang="en-US" altLang="zh-CN" sz="2200" b="1" dirty="0">
                <a:solidFill>
                  <a:srgbClr val="0000FF"/>
                </a:solidFill>
              </a:rPr>
              <a:t>);</a:t>
            </a:r>
            <a:endParaRPr lang="en-US" altLang="zh-CN" sz="2200" b="1" dirty="0">
              <a:solidFill>
                <a:srgbClr val="0000FF"/>
              </a:solidFill>
            </a:endParaRPr>
          </a:p>
          <a:p>
            <a:pPr algn="just" eaLnBrk="0" hangingPunct="0">
              <a:buNone/>
            </a:pPr>
            <a:r>
              <a:rPr lang="en-US" altLang="zh-CN" sz="2200" b="1" dirty="0" err="1">
                <a:solidFill>
                  <a:srgbClr val="0000FF"/>
                </a:solidFill>
              </a:rPr>
              <a:t>sql.setFloat</a:t>
            </a:r>
            <a:r>
              <a:rPr lang="en-US" altLang="zh-CN" sz="2200" b="1" dirty="0">
                <a:solidFill>
                  <a:srgbClr val="0000FF"/>
                </a:solidFill>
              </a:rPr>
              <a:t>(1, 2389);</a:t>
            </a:r>
            <a:endParaRPr lang="zh-CN" altLang="en-US" sz="2200" dirty="0"/>
          </a:p>
        </p:txBody>
      </p:sp>
      <p:sp>
        <p:nvSpPr>
          <p:cNvPr id="6" name="线形标注 1 5"/>
          <p:cNvSpPr/>
          <p:nvPr/>
        </p:nvSpPr>
        <p:spPr>
          <a:xfrm>
            <a:off x="2927648" y="5663231"/>
            <a:ext cx="1428760" cy="428652"/>
          </a:xfrm>
          <a:prstGeom prst="borderCallout1">
            <a:avLst>
              <a:gd name="adj1" fmla="val -1240"/>
              <a:gd name="adj2" fmla="val 52235"/>
              <a:gd name="adj3" fmla="val -91563"/>
              <a:gd name="adj4" fmla="val 6099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第</a:t>
            </a:r>
            <a:r>
              <a:rPr lang="en-US" altLang="zh-CN" sz="2000" b="1" dirty="0">
                <a:solidFill>
                  <a:schemeClr val="tx1"/>
                </a:solidFill>
              </a:rPr>
              <a:t>1</a:t>
            </a:r>
            <a:r>
              <a:rPr lang="zh-CN" altLang="en-US" sz="2000" b="1" dirty="0">
                <a:solidFill>
                  <a:schemeClr val="tx1"/>
                </a:solidFill>
              </a:rPr>
              <a:t>个参数</a:t>
            </a:r>
            <a:endParaRPr lang="zh-CN" altLang="en-US" sz="2000" b="1" dirty="0">
              <a:solidFill>
                <a:schemeClr val="tx1"/>
              </a:solidFill>
            </a:endParaRPr>
          </a:p>
        </p:txBody>
      </p:sp>
      <p:sp>
        <p:nvSpPr>
          <p:cNvPr id="7" name="线形标注 1 6"/>
          <p:cNvSpPr/>
          <p:nvPr/>
        </p:nvSpPr>
        <p:spPr>
          <a:xfrm>
            <a:off x="4475292" y="5673352"/>
            <a:ext cx="1872208" cy="428652"/>
          </a:xfrm>
          <a:prstGeom prst="borderCallout1">
            <a:avLst>
              <a:gd name="adj1" fmla="val -1240"/>
              <a:gd name="adj2" fmla="val 52235"/>
              <a:gd name="adj3" fmla="val -99384"/>
              <a:gd name="adj4" fmla="val -63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第</a:t>
            </a:r>
            <a:r>
              <a:rPr lang="en-US" altLang="zh-CN" sz="2000" b="1" dirty="0">
                <a:solidFill>
                  <a:schemeClr val="tx1"/>
                </a:solidFill>
              </a:rPr>
              <a:t>1</a:t>
            </a:r>
            <a:r>
              <a:rPr lang="zh-CN" altLang="en-US" sz="2000" b="1" dirty="0">
                <a:solidFill>
                  <a:schemeClr val="tx1"/>
                </a:solidFill>
              </a:rPr>
              <a:t>个参数的值</a:t>
            </a:r>
            <a:endParaRPr lang="zh-CN" altLang="en-US" sz="20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60924" y="200421"/>
            <a:ext cx="7886700" cy="1047650"/>
          </a:xfrm>
        </p:spPr>
        <p:txBody>
          <a:bodyPr>
            <a:normAutofit/>
          </a:bodyPr>
          <a:lstStyle/>
          <a:p>
            <a:pPr lvl="1"/>
            <a:r>
              <a:rPr lang="zh-CN" altLang="en-US" sz="3600"/>
              <a:t>§14.</a:t>
            </a:r>
            <a:r>
              <a:rPr lang="en-US" altLang="zh-CN" sz="3600"/>
              <a:t>8</a:t>
            </a:r>
            <a:r>
              <a:rPr lang="zh-CN" altLang="en-US" sz="3600"/>
              <a:t>.</a:t>
            </a:r>
            <a:r>
              <a:rPr lang="en-US" altLang="zh-CN" sz="3600"/>
              <a:t>2 </a:t>
            </a:r>
            <a:r>
              <a:rPr lang="zh-CN" altLang="en-US" sz="3600"/>
              <a:t>使用通配符</a:t>
            </a:r>
            <a:r>
              <a:rPr lang="zh-CN" altLang="en-US" sz="3600">
                <a:latin typeface="宋体" panose="02010600030101010101" pitchFamily="2" charset="-122"/>
              </a:rPr>
              <a:t> </a:t>
            </a:r>
            <a:endParaRPr lang="zh-CN" altLang="en-US" sz="3600" dirty="0"/>
          </a:p>
        </p:txBody>
      </p:sp>
      <p:sp>
        <p:nvSpPr>
          <p:cNvPr id="3" name="内容占位符 2"/>
          <p:cNvSpPr>
            <a:spLocks noGrp="1"/>
          </p:cNvSpPr>
          <p:nvPr>
            <p:ph idx="1"/>
          </p:nvPr>
        </p:nvSpPr>
        <p:spPr>
          <a:xfrm>
            <a:off x="1892082" y="1258010"/>
            <a:ext cx="8407836" cy="1543246"/>
          </a:xfrm>
        </p:spPr>
        <p:txBody>
          <a:bodyPr>
            <a:normAutofit/>
          </a:bodyPr>
          <a:lstStyle/>
          <a:p>
            <a:pPr>
              <a:buNone/>
            </a:pPr>
            <a:r>
              <a:rPr lang="en-US" altLang="zh-CN" sz="2600" dirty="0">
                <a:latin typeface="Arial" panose="020B0604020202020204" pitchFamily="34" charset="0"/>
                <a:cs typeface="Arial" panose="020B0604020202020204" pitchFamily="34" charset="0"/>
              </a:rPr>
              <a:t>1. </a:t>
            </a:r>
            <a:r>
              <a:rPr lang="zh-CN" altLang="en-US" sz="2600" dirty="0">
                <a:latin typeface="Arial" panose="020B0604020202020204" pitchFamily="34" charset="0"/>
                <a:cs typeface="Arial" panose="020B0604020202020204" pitchFamily="34" charset="0"/>
              </a:rPr>
              <a:t>获取</a:t>
            </a:r>
            <a:r>
              <a:rPr lang="en-US" altLang="zh-CN" sz="2600" b="1" dirty="0" err="1">
                <a:solidFill>
                  <a:srgbClr val="C00000"/>
                </a:solidFill>
                <a:latin typeface="Arial" panose="020B0604020202020204" pitchFamily="34" charset="0"/>
                <a:cs typeface="Arial" panose="020B0604020202020204" pitchFamily="34" charset="0"/>
              </a:rPr>
              <a:t>PreparedStatement</a:t>
            </a:r>
            <a:r>
              <a:rPr lang="zh-CN" altLang="en-US" sz="2600" b="1" dirty="0">
                <a:solidFill>
                  <a:srgbClr val="C00000"/>
                </a:solidFill>
                <a:latin typeface="Arial" panose="020B0604020202020204" pitchFamily="34" charset="0"/>
                <a:cs typeface="Arial" panose="020B0604020202020204" pitchFamily="34" charset="0"/>
              </a:rPr>
              <a:t>对象</a:t>
            </a:r>
            <a:endParaRPr lang="en-US" altLang="zh-CN" sz="2600" dirty="0">
              <a:latin typeface="Arial" panose="020B0604020202020204" pitchFamily="34" charset="0"/>
              <a:cs typeface="Arial" panose="020B0604020202020204" pitchFamily="34" charset="0"/>
            </a:endParaRPr>
          </a:p>
          <a:p>
            <a:pPr lvl="1"/>
            <a:r>
              <a:rPr lang="zh-CN" altLang="en-US" sz="2200" dirty="0">
                <a:latin typeface="Arial" panose="020B0604020202020204" pitchFamily="34" charset="0"/>
                <a:cs typeface="Arial" panose="020B0604020202020204" pitchFamily="34" charset="0"/>
              </a:rPr>
              <a:t>使用</a:t>
            </a:r>
            <a:r>
              <a:rPr lang="en-US" altLang="zh-CN" sz="2200" dirty="0">
                <a:latin typeface="Arial" panose="020B0604020202020204" pitchFamily="34" charset="0"/>
                <a:ea typeface="Tahoma" panose="020B0604030504040204" pitchFamily="34" charset="0"/>
                <a:cs typeface="Arial" panose="020B0604020202020204" pitchFamily="34" charset="0"/>
              </a:rPr>
              <a:t>Connection</a:t>
            </a:r>
            <a:r>
              <a:rPr lang="zh-CN" altLang="en-US" sz="2200" dirty="0">
                <a:latin typeface="Arial" panose="020B0604020202020204" pitchFamily="34" charset="0"/>
                <a:cs typeface="Arial" panose="020B0604020202020204" pitchFamily="34" charset="0"/>
              </a:rPr>
              <a:t>对象</a:t>
            </a:r>
            <a:r>
              <a:rPr lang="en-US" altLang="zh-CN" sz="2200" dirty="0">
                <a:latin typeface="Arial" panose="020B0604020202020204" pitchFamily="34" charset="0"/>
                <a:ea typeface="Tahoma" panose="020B0604030504040204" pitchFamily="34" charset="0"/>
                <a:cs typeface="Arial" panose="020B0604020202020204" pitchFamily="34" charset="0"/>
              </a:rPr>
              <a:t>con</a:t>
            </a:r>
            <a:r>
              <a:rPr lang="zh-CN" altLang="en-US" sz="2200" dirty="0">
                <a:latin typeface="Arial" panose="020B0604020202020204" pitchFamily="34" charset="0"/>
                <a:cs typeface="Arial" panose="020B0604020202020204" pitchFamily="34" charset="0"/>
              </a:rPr>
              <a:t>调用</a:t>
            </a:r>
            <a:r>
              <a:rPr lang="en-US" altLang="zh-CN" sz="2000" b="1" dirty="0" err="1">
                <a:solidFill>
                  <a:srgbClr val="0000FF"/>
                </a:solidFill>
                <a:latin typeface="Arial" panose="020B0604020202020204" pitchFamily="34" charset="0"/>
                <a:ea typeface="Tahoma" panose="020B0604030504040204" pitchFamily="34" charset="0"/>
                <a:cs typeface="Arial" panose="020B0604020202020204" pitchFamily="34" charset="0"/>
              </a:rPr>
              <a:t>prepareStatement</a:t>
            </a:r>
            <a:r>
              <a:rPr lang="en-US" altLang="zh-CN" sz="2000" b="1" dirty="0">
                <a:solidFill>
                  <a:srgbClr val="0000FF"/>
                </a:solidFill>
                <a:latin typeface="Arial" panose="020B0604020202020204" pitchFamily="34" charset="0"/>
                <a:ea typeface="Tahoma" panose="020B0604030504040204" pitchFamily="34" charset="0"/>
                <a:cs typeface="Arial" panose="020B0604020202020204" pitchFamily="34" charset="0"/>
              </a:rPr>
              <a:t>(String </a:t>
            </a:r>
            <a:r>
              <a:rPr lang="en-US" altLang="zh-CN" sz="2000" b="1" dirty="0" err="1">
                <a:solidFill>
                  <a:srgbClr val="0000FF"/>
                </a:solidFill>
                <a:latin typeface="Arial" panose="020B0604020202020204" pitchFamily="34" charset="0"/>
                <a:ea typeface="Tahoma" panose="020B0604030504040204" pitchFamily="34" charset="0"/>
                <a:cs typeface="Arial" panose="020B0604020202020204" pitchFamily="34" charset="0"/>
              </a:rPr>
              <a:t>sql</a:t>
            </a:r>
            <a:r>
              <a:rPr lang="en-US" altLang="zh-CN" sz="2000" b="1" dirty="0">
                <a:solidFill>
                  <a:srgbClr val="0000FF"/>
                </a:solidFill>
                <a:latin typeface="Arial" panose="020B0604020202020204" pitchFamily="34" charset="0"/>
                <a:ea typeface="Tahoma" panose="020B0604030504040204" pitchFamily="34" charset="0"/>
                <a:cs typeface="Arial" panose="020B0604020202020204" pitchFamily="34" charset="0"/>
              </a:rPr>
              <a:t>)</a:t>
            </a:r>
            <a:r>
              <a:rPr lang="zh-CN" altLang="en-US" sz="2200" dirty="0">
                <a:latin typeface="Arial" panose="020B0604020202020204" pitchFamily="34" charset="0"/>
                <a:cs typeface="Arial" panose="020B0604020202020204" pitchFamily="34" charset="0"/>
              </a:rPr>
              <a:t>方法：</a:t>
            </a:r>
            <a:endParaRPr lang="en-US" altLang="zh-CN" sz="2200" dirty="0">
              <a:latin typeface="Arial" panose="020B0604020202020204" pitchFamily="34" charset="0"/>
              <a:cs typeface="Arial" panose="020B0604020202020204" pitchFamily="34" charset="0"/>
            </a:endParaRPr>
          </a:p>
          <a:p>
            <a:pPr lvl="2"/>
            <a:r>
              <a:rPr lang="zh-CN" altLang="en-US" sz="2200" dirty="0">
                <a:latin typeface="Arial" panose="020B0604020202020204" pitchFamily="34" charset="0"/>
                <a:cs typeface="Arial" panose="020B0604020202020204" pitchFamily="34" charset="0"/>
              </a:rPr>
              <a:t>对</a:t>
            </a:r>
            <a:r>
              <a:rPr lang="zh-CN" altLang="en-US" sz="2200" b="1" dirty="0">
                <a:solidFill>
                  <a:srgbClr val="006600"/>
                </a:solidFill>
                <a:latin typeface="Arial" panose="020B0604020202020204" pitchFamily="34" charset="0"/>
                <a:ea typeface="华文行楷" panose="02010800040101010101" pitchFamily="2" charset="-122"/>
                <a:cs typeface="Arial" panose="020B0604020202020204" pitchFamily="34" charset="0"/>
              </a:rPr>
              <a:t>带参数的</a:t>
            </a:r>
            <a:r>
              <a:rPr lang="en-US" altLang="zh-CN" sz="2200" b="1" dirty="0">
                <a:solidFill>
                  <a:srgbClr val="006600"/>
                </a:solidFill>
                <a:latin typeface="Arial" panose="020B0604020202020204" pitchFamily="34" charset="0"/>
                <a:ea typeface="华文行楷" panose="02010800040101010101" pitchFamily="2" charset="-122"/>
                <a:cs typeface="Arial" panose="020B0604020202020204" pitchFamily="34" charset="0"/>
              </a:rPr>
              <a:t>SQL</a:t>
            </a:r>
            <a:r>
              <a:rPr lang="zh-CN" altLang="en-US" sz="2200" b="1" dirty="0">
                <a:solidFill>
                  <a:srgbClr val="006600"/>
                </a:solidFill>
                <a:latin typeface="Arial" panose="020B0604020202020204" pitchFamily="34" charset="0"/>
                <a:ea typeface="华文行楷" panose="02010800040101010101" pitchFamily="2" charset="-122"/>
                <a:cs typeface="Arial" panose="020B0604020202020204" pitchFamily="34" charset="0"/>
              </a:rPr>
              <a:t>语句</a:t>
            </a:r>
            <a:r>
              <a:rPr lang="zh-CN" altLang="en-US" sz="2200" dirty="0">
                <a:latin typeface="Arial" panose="020B0604020202020204" pitchFamily="34" charset="0"/>
                <a:cs typeface="Arial" panose="020B0604020202020204" pitchFamily="34" charset="0"/>
              </a:rPr>
              <a:t>进行</a:t>
            </a:r>
            <a:r>
              <a:rPr lang="zh-CN" altLang="en-US" sz="2200" dirty="0">
                <a:latin typeface="Arial" panose="020B0604020202020204" pitchFamily="34" charset="0"/>
                <a:ea typeface="华文行楷" panose="02010800040101010101" pitchFamily="2" charset="-122"/>
                <a:cs typeface="Arial" panose="020B0604020202020204" pitchFamily="34" charset="0"/>
              </a:rPr>
              <a:t>预编译</a:t>
            </a:r>
            <a:r>
              <a:rPr lang="zh-CN" altLang="en-US" sz="2200" dirty="0">
                <a:latin typeface="Arial" panose="020B0604020202020204" pitchFamily="34" charset="0"/>
                <a:cs typeface="Arial" panose="020B0604020202020204" pitchFamily="34" charset="0"/>
              </a:rPr>
              <a:t>处理，</a:t>
            </a:r>
            <a:r>
              <a:rPr lang="zh-CN" altLang="en-US" sz="2200" dirty="0">
                <a:latin typeface="Arial" panose="020B0604020202020204" pitchFamily="34" charset="0"/>
                <a:ea typeface="隶书" panose="02010509060101010101" pitchFamily="49" charset="-122"/>
                <a:cs typeface="Arial" panose="020B0604020202020204" pitchFamily="34" charset="0"/>
              </a:rPr>
              <a:t>生成该数据库底层的内部命令</a:t>
            </a:r>
            <a:r>
              <a:rPr lang="zh-CN" altLang="en-US" sz="2200" dirty="0">
                <a:latin typeface="Arial" panose="020B0604020202020204" pitchFamily="34" charset="0"/>
                <a:cs typeface="Arial" panose="020B0604020202020204" pitchFamily="34" charset="0"/>
              </a:rPr>
              <a:t>，并将该</a:t>
            </a:r>
            <a:r>
              <a:rPr lang="zh-CN" altLang="en-US" sz="2200" dirty="0">
                <a:latin typeface="Arial" panose="020B0604020202020204" pitchFamily="34" charset="0"/>
                <a:ea typeface="隶书" panose="02010509060101010101" pitchFamily="49" charset="-122"/>
                <a:cs typeface="Arial" panose="020B0604020202020204" pitchFamily="34" charset="0"/>
              </a:rPr>
              <a:t>命令</a:t>
            </a:r>
            <a:r>
              <a:rPr lang="zh-CN" altLang="en-US" sz="2200" dirty="0">
                <a:latin typeface="Arial" panose="020B0604020202020204" pitchFamily="34" charset="0"/>
                <a:cs typeface="Arial" panose="020B0604020202020204" pitchFamily="34" charset="0"/>
              </a:rPr>
              <a:t>封装在</a:t>
            </a:r>
            <a:r>
              <a:rPr lang="en-US" altLang="zh-CN" sz="2200" b="1" dirty="0" err="1">
                <a:solidFill>
                  <a:srgbClr val="C00000"/>
                </a:solidFill>
                <a:latin typeface="Arial" panose="020B0604020202020204" pitchFamily="34" charset="0"/>
                <a:ea typeface="Tahoma" panose="020B0604030504040204" pitchFamily="34" charset="0"/>
                <a:cs typeface="Arial" panose="020B0604020202020204" pitchFamily="34" charset="0"/>
              </a:rPr>
              <a:t>PreparedStatement</a:t>
            </a:r>
            <a:r>
              <a:rPr lang="zh-CN" altLang="en-US" sz="2200" b="1" dirty="0">
                <a:solidFill>
                  <a:srgbClr val="C00000"/>
                </a:solidFill>
                <a:latin typeface="Arial" panose="020B0604020202020204" pitchFamily="34" charset="0"/>
                <a:cs typeface="Arial" panose="020B0604020202020204" pitchFamily="34" charset="0"/>
              </a:rPr>
              <a:t>对象</a:t>
            </a:r>
            <a:r>
              <a:rPr lang="zh-CN" altLang="en-US" sz="2200" dirty="0">
                <a:latin typeface="Arial" panose="020B0604020202020204" pitchFamily="34" charset="0"/>
                <a:cs typeface="Arial" panose="020B0604020202020204" pitchFamily="34" charset="0"/>
              </a:rPr>
              <a:t>中。</a:t>
            </a:r>
            <a:endParaRPr lang="en-US" altLang="zh-CN" sz="2200" dirty="0">
              <a:latin typeface="Arial" panose="020B0604020202020204" pitchFamily="34" charset="0"/>
              <a:cs typeface="Arial" panose="020B0604020202020204" pitchFamily="34" charset="0"/>
            </a:endParaRPr>
          </a:p>
          <a:p>
            <a:pPr>
              <a:buNone/>
            </a:pPr>
            <a:endParaRPr lang="en-US" altLang="zh-CN" sz="2600" dirty="0">
              <a:latin typeface="Tahoma" panose="020B0604030504040204" pitchFamily="34" charset="0"/>
              <a:cs typeface="Tahoma" panose="020B0604030504040204" pitchFamily="34" charset="0"/>
            </a:endParaRPr>
          </a:p>
          <a:p>
            <a:pPr algn="just" eaLnBrk="0" hangingPunct="0">
              <a:buNone/>
            </a:pPr>
            <a:endParaRPr lang="en-US" altLang="zh-CN" b="1" dirty="0">
              <a:solidFill>
                <a:srgbClr val="0000FF"/>
              </a:solidFill>
            </a:endParaRPr>
          </a:p>
          <a:p>
            <a:pPr lvl="1" algn="just" eaLnBrk="0" hangingPunct="0"/>
            <a:endParaRPr lang="zh-CN" altLang="en-US" sz="2200" dirty="0">
              <a:latin typeface="Tahoma" panose="020B0604030504040204" pitchFamily="34" charset="0"/>
              <a:cs typeface="Tahoma" panose="020B060403050404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TextBox 4"/>
          <p:cNvSpPr txBox="1"/>
          <p:nvPr/>
        </p:nvSpPr>
        <p:spPr>
          <a:xfrm>
            <a:off x="2026234" y="2817281"/>
            <a:ext cx="8139532" cy="829945"/>
          </a:xfrm>
          <a:prstGeom prst="rect">
            <a:avLst/>
          </a:prstGeom>
          <a:noFill/>
          <a:ln>
            <a:solidFill>
              <a:schemeClr val="accent1"/>
            </a:solidFill>
          </a:ln>
        </p:spPr>
        <p:txBody>
          <a:bodyPr wrap="square" rtlCol="0">
            <a:spAutoFit/>
          </a:bodyPr>
          <a:lstStyle/>
          <a:p>
            <a:r>
              <a:rPr lang="en-US" sz="2400" b="1" dirty="0">
                <a:latin typeface="Arial" panose="020B0604020202020204" pitchFamily="34" charset="0"/>
                <a:cs typeface="Arial" panose="020B0604020202020204" pitchFamily="34" charset="0"/>
              </a:rPr>
              <a:t>String </a:t>
            </a:r>
            <a:r>
              <a:rPr lang="en-US" sz="2400" b="1" dirty="0" err="1">
                <a:solidFill>
                  <a:srgbClr val="C00000"/>
                </a:solidFill>
                <a:latin typeface="Arial" panose="020B0604020202020204" pitchFamily="34" charset="0"/>
                <a:cs typeface="Arial" panose="020B0604020202020204" pitchFamily="34" charset="0"/>
              </a:rPr>
              <a:t>sql</a:t>
            </a:r>
            <a:r>
              <a:rPr lang="en-US" sz="2400" b="1" dirty="0">
                <a:solidFill>
                  <a:srgbClr val="C0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2400" b="1" dirty="0">
                <a:solidFill>
                  <a:srgbClr val="006600"/>
                </a:solidFill>
                <a:latin typeface="Arial" panose="020B0604020202020204" pitchFamily="34" charset="0"/>
                <a:cs typeface="Arial" panose="020B0604020202020204" pitchFamily="34" charset="0"/>
              </a:rPr>
              <a:t>insert into person values(?, ?, ?, ?)";</a:t>
            </a:r>
            <a:r>
              <a:rPr lang="en-US" sz="2400" b="1" dirty="0">
                <a:latin typeface="Arial" panose="020B0604020202020204" pitchFamily="34" charset="0"/>
                <a:cs typeface="Arial" panose="020B0604020202020204" pitchFamily="34" charset="0"/>
              </a:rPr>
              <a:t>  </a:t>
            </a:r>
            <a:endParaRPr lang="en-US" sz="2400" b="1" dirty="0">
              <a:latin typeface="Arial" panose="020B0604020202020204" pitchFamily="34" charset="0"/>
              <a:cs typeface="Arial" panose="020B0604020202020204" pitchFamily="34" charset="0"/>
            </a:endParaRPr>
          </a:p>
          <a:p>
            <a:r>
              <a:rPr lang="en-US" sz="2400" b="1" dirty="0" err="1">
                <a:solidFill>
                  <a:srgbClr val="C00000"/>
                </a:solidFill>
                <a:latin typeface="Arial" panose="020B0604020202020204" pitchFamily="34" charset="0"/>
                <a:cs typeface="Arial" panose="020B0604020202020204" pitchFamily="34" charset="0"/>
              </a:rPr>
              <a:t>PreparedStatement</a:t>
            </a:r>
            <a:r>
              <a:rPr lang="en-US" sz="2400" b="1" dirty="0">
                <a:solidFill>
                  <a:srgbClr val="C00000"/>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a:t>
            </a:r>
            <a:r>
              <a:rPr lang="en-US" sz="2400" b="1" dirty="0">
                <a:solidFill>
                  <a:srgbClr val="0000CC"/>
                </a:solidFill>
                <a:latin typeface="Arial" panose="020B0604020202020204" pitchFamily="34" charset="0"/>
                <a:cs typeface="Arial" panose="020B0604020202020204" pitchFamily="34" charset="0"/>
              </a:rPr>
              <a:t>stmt = </a:t>
            </a:r>
            <a:r>
              <a:rPr lang="en-US" sz="2400" b="1" dirty="0" err="1">
                <a:solidFill>
                  <a:srgbClr val="0000CC"/>
                </a:solidFill>
                <a:latin typeface="Arial" panose="020B0604020202020204" pitchFamily="34" charset="0"/>
                <a:cs typeface="Arial" panose="020B0604020202020204" pitchFamily="34" charset="0"/>
              </a:rPr>
              <a:t>con.prepareStatemen</a:t>
            </a:r>
            <a:r>
              <a:rPr lang="en-US" sz="2400" b="1" dirty="0" err="1">
                <a:latin typeface="Arial" panose="020B0604020202020204" pitchFamily="34" charset="0"/>
                <a:cs typeface="Arial" panose="020B0604020202020204" pitchFamily="34" charset="0"/>
              </a:rPr>
              <a:t>t</a:t>
            </a:r>
            <a:r>
              <a:rPr lang="en-US" sz="2400" b="1" dirty="0">
                <a:latin typeface="Arial" panose="020B0604020202020204" pitchFamily="34" charset="0"/>
                <a:cs typeface="Arial" panose="020B0604020202020204" pitchFamily="34" charset="0"/>
              </a:rPr>
              <a:t>(</a:t>
            </a:r>
            <a:r>
              <a:rPr lang="en-US" sz="2400" b="1" dirty="0" err="1">
                <a:solidFill>
                  <a:srgbClr val="C00000"/>
                </a:solidFill>
                <a:latin typeface="Arial" panose="020B0604020202020204" pitchFamily="34" charset="0"/>
                <a:cs typeface="Arial" panose="020B0604020202020204" pitchFamily="34" charset="0"/>
              </a:rPr>
              <a:t>sql</a:t>
            </a:r>
            <a:r>
              <a:rPr lang="en-US" sz="2400" b="1"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7" name="线形标注 1 6"/>
          <p:cNvSpPr/>
          <p:nvPr/>
        </p:nvSpPr>
        <p:spPr>
          <a:xfrm>
            <a:off x="8832304" y="3979944"/>
            <a:ext cx="1584176" cy="328687"/>
          </a:xfrm>
          <a:prstGeom prst="borderCallout1">
            <a:avLst>
              <a:gd name="adj1" fmla="val -1240"/>
              <a:gd name="adj2" fmla="val 52235"/>
              <a:gd name="adj3" fmla="val -120678"/>
              <a:gd name="adj4" fmla="val 524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solidFill>
                  <a:schemeClr val="tx1"/>
                </a:solidFill>
              </a:rPr>
              <a:t>带</a:t>
            </a:r>
            <a:r>
              <a:rPr lang="zh-CN" altLang="en-US" dirty="0">
                <a:solidFill>
                  <a:schemeClr val="tx1"/>
                </a:solidFill>
              </a:rPr>
              <a:t>参数</a:t>
            </a:r>
            <a:r>
              <a:rPr lang="zh-CN" altLang="en-US">
                <a:solidFill>
                  <a:schemeClr val="tx1"/>
                </a:solidFill>
              </a:rPr>
              <a:t>的</a:t>
            </a:r>
            <a:r>
              <a:rPr lang="en-US">
                <a:solidFill>
                  <a:schemeClr val="tx1"/>
                </a:solidFill>
              </a:rPr>
              <a:t>SQL</a:t>
            </a:r>
            <a:endParaRPr lang="zh-CN" altLang="en-US" b="1" dirty="0">
              <a:solidFill>
                <a:schemeClr val="tx1"/>
              </a:solidFill>
            </a:endParaRPr>
          </a:p>
        </p:txBody>
      </p:sp>
      <p:sp>
        <p:nvSpPr>
          <p:cNvPr id="6" name="文本框 5"/>
          <p:cNvSpPr txBox="1"/>
          <p:nvPr/>
        </p:nvSpPr>
        <p:spPr>
          <a:xfrm>
            <a:off x="2094384" y="4604706"/>
            <a:ext cx="8003232" cy="1783715"/>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zh-CN" altLang="en-US" sz="2200" dirty="0">
                <a:latin typeface="Arial" panose="020B0604020202020204" pitchFamily="34" charset="0"/>
                <a:ea typeface="宋体" panose="02010600030101010101" pitchFamily="2" charset="-122"/>
                <a:cs typeface="Arial" panose="020B0604020202020204" pitchFamily="34" charset="0"/>
              </a:rPr>
              <a:t>执行完以上语句后，</a:t>
            </a:r>
            <a:r>
              <a:rPr lang="en-US" altLang="zh-CN" sz="2200" dirty="0">
                <a:latin typeface="Arial" panose="020B0604020202020204" pitchFamily="34" charset="0"/>
                <a:ea typeface="宋体" panose="02010600030101010101" pitchFamily="2" charset="-122"/>
                <a:cs typeface="Arial" panose="020B0604020202020204" pitchFamily="34" charset="0"/>
              </a:rPr>
              <a:t> </a:t>
            </a:r>
            <a:r>
              <a:rPr lang="zh-CN" altLang="en-US" sz="2200" dirty="0">
                <a:latin typeface="华文新魏" panose="02010800040101010101" pitchFamily="2" charset="-122"/>
                <a:ea typeface="华文新魏" panose="02010800040101010101" pitchFamily="2" charset="-122"/>
                <a:cs typeface="Arial" panose="020B0604020202020204" pitchFamily="34" charset="0"/>
              </a:rPr>
              <a:t>生成一个</a:t>
            </a:r>
            <a:r>
              <a:rPr lang="en-US" altLang="zh-CN" sz="2200" b="1" dirty="0" err="1">
                <a:solidFill>
                  <a:srgbClr val="C00000"/>
                </a:solidFill>
                <a:latin typeface="华文新魏" panose="02010800040101010101" pitchFamily="2" charset="-122"/>
                <a:ea typeface="华文新魏" panose="02010800040101010101" pitchFamily="2" charset="-122"/>
                <a:cs typeface="Arial" panose="020B0604020202020204" pitchFamily="34" charset="0"/>
              </a:rPr>
              <a:t>PreparedStatement</a:t>
            </a:r>
            <a:r>
              <a:rPr lang="zh-CN" altLang="en-US" sz="2200" b="1" dirty="0">
                <a:solidFill>
                  <a:srgbClr val="C00000"/>
                </a:solidFill>
                <a:latin typeface="华文新魏" panose="02010800040101010101" pitchFamily="2" charset="-122"/>
                <a:ea typeface="华文新魏" panose="02010800040101010101" pitchFamily="2" charset="-122"/>
                <a:cs typeface="Arial" panose="020B0604020202020204" pitchFamily="34" charset="0"/>
              </a:rPr>
              <a:t>对象</a:t>
            </a:r>
            <a:r>
              <a:rPr lang="en-US" altLang="zh-CN" sz="2200" b="1" dirty="0" err="1">
                <a:solidFill>
                  <a:srgbClr val="0000CC"/>
                </a:solidFill>
                <a:latin typeface="华文新魏" panose="02010800040101010101" pitchFamily="2" charset="-122"/>
                <a:ea typeface="华文新魏" panose="02010800040101010101" pitchFamily="2" charset="-122"/>
                <a:cs typeface="Arial" panose="020B0604020202020204" pitchFamily="34" charset="0"/>
              </a:rPr>
              <a:t>stmt</a:t>
            </a:r>
            <a:r>
              <a:rPr lang="zh-CN" altLang="en-US" sz="2200" b="1" dirty="0">
                <a:solidFill>
                  <a:srgbClr val="0000CC"/>
                </a:solidFill>
                <a:latin typeface="Arial" panose="020B0604020202020204" pitchFamily="34" charset="0"/>
                <a:ea typeface="宋体" panose="02010600030101010101" pitchFamily="2" charset="-122"/>
                <a:cs typeface="Arial" panose="020B0604020202020204" pitchFamily="34" charset="0"/>
              </a:rPr>
              <a:t>，且</a:t>
            </a:r>
            <a:r>
              <a:rPr lang="en-US" altLang="zh-CN" sz="2200" b="1" dirty="0" err="1">
                <a:solidFill>
                  <a:srgbClr val="0000CC"/>
                </a:solidFill>
                <a:latin typeface="Arial" panose="020B0604020202020204" pitchFamily="34" charset="0"/>
                <a:ea typeface="宋体" panose="02010600030101010101" pitchFamily="2" charset="-122"/>
                <a:cs typeface="Arial" panose="020B0604020202020204" pitchFamily="34" charset="0"/>
              </a:rPr>
              <a:t>stmt</a:t>
            </a:r>
            <a:r>
              <a:rPr lang="zh-CN" altLang="en-US" sz="2200" b="1" dirty="0">
                <a:solidFill>
                  <a:srgbClr val="0000CC"/>
                </a:solidFill>
                <a:latin typeface="Arial" panose="020B0604020202020204" pitchFamily="34" charset="0"/>
                <a:ea typeface="宋体" panose="02010600030101010101" pitchFamily="2" charset="-122"/>
                <a:cs typeface="Arial" panose="020B0604020202020204" pitchFamily="34" charset="0"/>
              </a:rPr>
              <a:t>对象</a:t>
            </a:r>
            <a:r>
              <a:rPr lang="zh-CN" altLang="en-US" sz="2200" dirty="0">
                <a:latin typeface="Arial" panose="020B0604020202020204" pitchFamily="34" charset="0"/>
                <a:ea typeface="宋体" panose="02010600030101010101" pitchFamily="2" charset="-122"/>
                <a:cs typeface="Arial" panose="020B0604020202020204" pitchFamily="34" charset="0"/>
              </a:rPr>
              <a:t>中</a:t>
            </a:r>
            <a:r>
              <a:rPr lang="zh-CN" altLang="en-US" sz="2200" dirty="0">
                <a:latin typeface="华文新魏" panose="02010800040101010101" pitchFamily="2" charset="-122"/>
                <a:ea typeface="华文新魏" panose="02010800040101010101" pitchFamily="2" charset="-122"/>
                <a:cs typeface="Arial" panose="020B0604020202020204" pitchFamily="34" charset="0"/>
              </a:rPr>
              <a:t>封装了预编译</a:t>
            </a:r>
            <a:r>
              <a:rPr lang="en-US" altLang="zh-CN" sz="2200" dirty="0" err="1">
                <a:latin typeface="华文新魏" panose="02010800040101010101" pitchFamily="2" charset="-122"/>
                <a:ea typeface="华文新魏" panose="02010800040101010101" pitchFamily="2" charset="-122"/>
                <a:cs typeface="Arial" panose="020B0604020202020204" pitchFamily="34" charset="0"/>
              </a:rPr>
              <a:t>sql</a:t>
            </a:r>
            <a:r>
              <a:rPr lang="zh-CN" altLang="en-US" sz="2200" dirty="0">
                <a:latin typeface="华文新魏" panose="02010800040101010101" pitchFamily="2" charset="-122"/>
                <a:ea typeface="华文新魏" panose="02010800040101010101" pitchFamily="2" charset="-122"/>
                <a:cs typeface="Arial" panose="020B0604020202020204" pitchFamily="34" charset="0"/>
              </a:rPr>
              <a:t>后</a:t>
            </a:r>
            <a:r>
              <a:rPr lang="zh-CN" altLang="en-US" sz="2200" dirty="0">
                <a:latin typeface="Arial" panose="020B0604020202020204" pitchFamily="34" charset="0"/>
                <a:ea typeface="宋体" panose="02010600030101010101" pitchFamily="2" charset="-122"/>
                <a:cs typeface="Arial" panose="020B0604020202020204" pitchFamily="34" charset="0"/>
              </a:rPr>
              <a:t>生成的数据库底层</a:t>
            </a:r>
            <a:r>
              <a:rPr lang="zh-CN" altLang="en-US" sz="2200" b="1" dirty="0">
                <a:solidFill>
                  <a:srgbClr val="006600"/>
                </a:solidFill>
                <a:latin typeface="隶书" panose="02010509060101010101" pitchFamily="49" charset="-122"/>
                <a:ea typeface="隶书" panose="02010509060101010101" pitchFamily="49" charset="-122"/>
                <a:cs typeface="Arial" panose="020B0604020202020204" pitchFamily="34" charset="0"/>
              </a:rPr>
              <a:t>内部命令</a:t>
            </a:r>
            <a:r>
              <a:rPr lang="zh-CN" altLang="en-US" sz="2200" dirty="0">
                <a:latin typeface="Arial" panose="020B0604020202020204" pitchFamily="34" charset="0"/>
                <a:ea typeface="宋体" panose="02010600030101010101" pitchFamily="2" charset="-122"/>
                <a:cs typeface="Arial" panose="020B0604020202020204" pitchFamily="34" charset="0"/>
              </a:rPr>
              <a:t>。</a:t>
            </a:r>
            <a:endParaRPr lang="en-US" altLang="zh-CN" sz="2200" dirty="0">
              <a:latin typeface="Arial" panose="020B0604020202020204" pitchFamily="34" charset="0"/>
              <a:ea typeface="宋体" panose="02010600030101010101" pitchFamily="2" charset="-122"/>
              <a:cs typeface="Arial" panose="020B0604020202020204" pitchFamily="34" charset="0"/>
            </a:endParaRPr>
          </a:p>
          <a:p>
            <a:pPr marL="342900" indent="-342900">
              <a:buFont typeface="Arial" panose="020B0604020202020204" pitchFamily="34" charset="0"/>
              <a:buChar char="•"/>
            </a:pPr>
            <a:endParaRPr lang="en-US" altLang="zh-CN" sz="2200" dirty="0">
              <a:latin typeface="隶书" panose="02010509060101010101" pitchFamily="49" charset="-122"/>
              <a:ea typeface="隶书" panose="02010509060101010101" pitchFamily="49" charset="-122"/>
            </a:endParaRPr>
          </a:p>
          <a:p>
            <a:pPr marL="342900" indent="-342900">
              <a:buFont typeface="Arial" panose="020B0604020202020204" pitchFamily="34" charset="0"/>
              <a:buChar char="•"/>
            </a:pPr>
            <a:r>
              <a:rPr lang="zh-CN" altLang="en-US" sz="2200" dirty="0">
                <a:latin typeface="隶书" panose="02010509060101010101" pitchFamily="49" charset="-122"/>
                <a:ea typeface="隶书" panose="02010509060101010101" pitchFamily="49" charset="-122"/>
              </a:rPr>
              <a:t>数据库管理系统</a:t>
            </a:r>
            <a:r>
              <a:rPr lang="zh-CN" altLang="en-US" sz="2200" dirty="0">
                <a:latin typeface="Arial" panose="020B0604020202020204" pitchFamily="34" charset="0"/>
                <a:ea typeface="宋体" panose="02010600030101010101" pitchFamily="2" charset="-122"/>
                <a:cs typeface="Arial" panose="020B0604020202020204" pitchFamily="34" charset="0"/>
              </a:rPr>
              <a:t>不再需要编译由预编译生成的</a:t>
            </a:r>
            <a:r>
              <a:rPr lang="zh-CN" altLang="en-US" sz="2200" b="1" dirty="0">
                <a:solidFill>
                  <a:srgbClr val="006600"/>
                </a:solidFill>
                <a:latin typeface="隶书" panose="02010509060101010101" pitchFamily="49" charset="-122"/>
                <a:ea typeface="隶书" panose="02010509060101010101" pitchFamily="49" charset="-122"/>
                <a:cs typeface="Arial" panose="020B0604020202020204" pitchFamily="34" charset="0"/>
              </a:rPr>
              <a:t>内部命令，可直接执行。</a:t>
            </a:r>
            <a:endParaRPr lang="zh-CN" altLang="en-US" sz="2200" dirty="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6"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latin typeface="Arial" panose="020B0604020202020204" pitchFamily="34" charset="0"/>
                <a:cs typeface="Arial" panose="020B0604020202020204" pitchFamily="34" charset="0"/>
              </a:rPr>
              <a:t>§14.</a:t>
            </a:r>
            <a:r>
              <a:rPr lang="en-US" altLang="zh-CN" sz="4000">
                <a:latin typeface="Arial" panose="020B0604020202020204" pitchFamily="34" charset="0"/>
                <a:cs typeface="Arial" panose="020B0604020202020204" pitchFamily="34" charset="0"/>
              </a:rPr>
              <a:t>8</a:t>
            </a:r>
            <a:r>
              <a:rPr lang="zh-CN" altLang="en-US" sz="4000">
                <a:latin typeface="Arial" panose="020B0604020202020204" pitchFamily="34" charset="0"/>
                <a:cs typeface="Arial" panose="020B0604020202020204" pitchFamily="34" charset="0"/>
              </a:rPr>
              <a:t>.</a:t>
            </a:r>
            <a:r>
              <a:rPr lang="en-US" altLang="zh-CN" sz="4000">
                <a:latin typeface="Arial" panose="020B0604020202020204" pitchFamily="34" charset="0"/>
                <a:cs typeface="Arial" panose="020B0604020202020204" pitchFamily="34" charset="0"/>
              </a:rPr>
              <a:t>2 </a:t>
            </a:r>
            <a:r>
              <a:rPr lang="zh-CN" altLang="en-US" sz="4000">
                <a:latin typeface="Arial" panose="020B0604020202020204" pitchFamily="34" charset="0"/>
                <a:cs typeface="Arial" panose="020B0604020202020204" pitchFamily="34" charset="0"/>
              </a:rPr>
              <a:t>使用通配符 </a:t>
            </a:r>
            <a:endParaRPr lang="zh-CN" altLang="en-US" dirty="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pPr>
              <a:buNone/>
            </a:pPr>
            <a:r>
              <a:rPr lang="en-US" altLang="zh-CN" dirty="0">
                <a:latin typeface="Arial" panose="020B0604020202020204" pitchFamily="34" charset="0"/>
                <a:cs typeface="Arial" panose="020B0604020202020204" pitchFamily="34" charset="0"/>
              </a:rPr>
              <a:t>2. </a:t>
            </a:r>
            <a:r>
              <a:rPr lang="zh-CN" altLang="en-US" dirty="0">
                <a:latin typeface="Arial" panose="020B0604020202020204" pitchFamily="34" charset="0"/>
                <a:cs typeface="Arial" panose="020B0604020202020204" pitchFamily="34" charset="0"/>
              </a:rPr>
              <a:t>调用</a:t>
            </a:r>
            <a:r>
              <a:rPr lang="en-US" dirty="0" err="1">
                <a:latin typeface="Arial" panose="020B0604020202020204" pitchFamily="34" charset="0"/>
                <a:cs typeface="Arial" panose="020B0604020202020204" pitchFamily="34" charset="0"/>
              </a:rPr>
              <a:t>PreparedStatement</a:t>
            </a:r>
            <a:r>
              <a:rPr lang="zh-CN" altLang="en-US" dirty="0">
                <a:latin typeface="Arial" panose="020B0604020202020204" pitchFamily="34" charset="0"/>
                <a:cs typeface="Arial" panose="020B0604020202020204" pitchFamily="34" charset="0"/>
              </a:rPr>
              <a:t>的</a:t>
            </a:r>
            <a:r>
              <a:rPr lang="en-US" b="1" dirty="0" err="1">
                <a:solidFill>
                  <a:srgbClr val="006600"/>
                </a:solidFill>
                <a:latin typeface="Arial" panose="020B0604020202020204" pitchFamily="34" charset="0"/>
                <a:cs typeface="Arial" panose="020B0604020202020204" pitchFamily="34" charset="0"/>
              </a:rPr>
              <a:t>setXXX</a:t>
            </a:r>
            <a:r>
              <a:rPr lang="en-US" b="1" dirty="0">
                <a:solidFill>
                  <a:srgbClr val="006600"/>
                </a:solidFill>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系列</a:t>
            </a:r>
            <a:r>
              <a:rPr lang="zh-CN" altLang="en-US">
                <a:latin typeface="Arial" panose="020B0604020202020204" pitchFamily="34" charset="0"/>
                <a:cs typeface="Arial" panose="020B0604020202020204" pitchFamily="34" charset="0"/>
              </a:rPr>
              <a:t>方法</a:t>
            </a:r>
            <a:r>
              <a:rPr lang="zh-CN" altLang="en-US">
                <a:latin typeface="Arial" panose="020B0604020202020204" pitchFamily="34" charset="0"/>
                <a:ea typeface="隶书" panose="02010509060101010101" pitchFamily="49" charset="-122"/>
                <a:cs typeface="Arial" panose="020B0604020202020204" pitchFamily="34" charset="0"/>
              </a:rPr>
              <a:t>为问号参数设置值</a:t>
            </a:r>
            <a:r>
              <a:rPr lang="zh-CN" altLang="en-US">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a:xfrm>
            <a:off x="7964900" y="6354450"/>
            <a:ext cx="2057400" cy="365125"/>
          </a:xfrm>
        </p:spPr>
        <p:txBody>
          <a:bodyPr/>
          <a:lstStyle/>
          <a:p>
            <a:fld id="{0C913308-F349-4B6D-A68A-DD1791B4A57B}" type="slidenum">
              <a:rPr lang="zh-CN" altLang="en-US" smtClean="0">
                <a:latin typeface="Arial" panose="020B0604020202020204" pitchFamily="34" charset="0"/>
                <a:cs typeface="Arial" panose="020B0604020202020204" pitchFamily="34" charset="0"/>
              </a:rPr>
            </a:fld>
            <a:endParaRPr lang="zh-CN" altLang="en-US">
              <a:latin typeface="Arial" panose="020B0604020202020204" pitchFamily="34" charset="0"/>
              <a:cs typeface="Arial" panose="020B0604020202020204" pitchFamily="34" charset="0"/>
            </a:endParaRPr>
          </a:p>
        </p:txBody>
      </p:sp>
      <p:sp>
        <p:nvSpPr>
          <p:cNvPr id="5" name="TextBox 4"/>
          <p:cNvSpPr txBox="1"/>
          <p:nvPr/>
        </p:nvSpPr>
        <p:spPr>
          <a:xfrm>
            <a:off x="2166910" y="2714620"/>
            <a:ext cx="8286808" cy="2430145"/>
          </a:xfrm>
          <a:prstGeom prst="rect">
            <a:avLst/>
          </a:prstGeom>
          <a:noFill/>
          <a:ln>
            <a:solidFill>
              <a:schemeClr val="accent1"/>
            </a:solidFill>
          </a:ln>
        </p:spPr>
        <p:txBody>
          <a:bodyPr wrap="square" rtlCol="0">
            <a:spAutoFit/>
          </a:bodyPr>
          <a:lstStyle/>
          <a:p>
            <a:r>
              <a:rPr lang="en-US" sz="2400" dirty="0">
                <a:latin typeface="Arial" panose="020B0604020202020204" pitchFamily="34" charset="0"/>
                <a:cs typeface="Arial" panose="020B0604020202020204" pitchFamily="34" charset="0"/>
              </a:rPr>
              <a:t>String </a:t>
            </a:r>
            <a:r>
              <a:rPr lang="en-US" sz="2400" b="1" dirty="0" err="1">
                <a:solidFill>
                  <a:srgbClr val="C00000"/>
                </a:solidFill>
                <a:latin typeface="Arial" panose="020B0604020202020204" pitchFamily="34" charset="0"/>
                <a:cs typeface="Arial" panose="020B0604020202020204" pitchFamily="34" charset="0"/>
              </a:rPr>
              <a:t>sql</a:t>
            </a:r>
            <a:r>
              <a:rPr lang="en-US" sz="2400" b="1" dirty="0">
                <a:solidFill>
                  <a:srgbClr val="C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b="1" dirty="0">
                <a:solidFill>
                  <a:srgbClr val="006600"/>
                </a:solidFill>
                <a:latin typeface="Arial" panose="020B0604020202020204" pitchFamily="34" charset="0"/>
                <a:cs typeface="Arial" panose="020B0604020202020204" pitchFamily="34" charset="0"/>
              </a:rPr>
              <a:t>insert into </a:t>
            </a:r>
            <a:r>
              <a:rPr lang="en-US" sz="2400" b="1" dirty="0" err="1">
                <a:solidFill>
                  <a:srgbClr val="006600"/>
                </a:solidFill>
                <a:latin typeface="Arial" panose="020B0604020202020204" pitchFamily="34" charset="0"/>
                <a:cs typeface="Arial" panose="020B0604020202020204" pitchFamily="34" charset="0"/>
              </a:rPr>
              <a:t>employeee</a:t>
            </a:r>
            <a:r>
              <a:rPr lang="en-US" sz="2400" b="1" dirty="0">
                <a:solidFill>
                  <a:srgbClr val="006600"/>
                </a:solidFill>
                <a:latin typeface="Arial" panose="020B0604020202020204" pitchFamily="34" charset="0"/>
                <a:cs typeface="Arial" panose="020B0604020202020204" pitchFamily="34" charset="0"/>
              </a:rPr>
              <a:t> values(?, ?, ?, ?)";</a:t>
            </a:r>
            <a:r>
              <a:rPr 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r>
              <a:rPr lang="en-US" sz="2400" b="1" dirty="0" err="1">
                <a:solidFill>
                  <a:srgbClr val="C00000"/>
                </a:solidFill>
                <a:latin typeface="Arial" panose="020B0604020202020204" pitchFamily="34" charset="0"/>
                <a:cs typeface="Arial" panose="020B0604020202020204" pitchFamily="34" charset="0"/>
              </a:rPr>
              <a:t>PreparedStatement</a:t>
            </a:r>
            <a:r>
              <a:rPr lang="en-US" sz="2400" b="1" dirty="0">
                <a:solidFill>
                  <a:srgbClr val="C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t>
            </a:r>
            <a:r>
              <a:rPr lang="en-US" sz="2400" b="1" dirty="0">
                <a:solidFill>
                  <a:srgbClr val="0000CC"/>
                </a:solidFill>
                <a:latin typeface="Arial" panose="020B0604020202020204" pitchFamily="34" charset="0"/>
                <a:cs typeface="Arial" panose="020B0604020202020204" pitchFamily="34" charset="0"/>
              </a:rPr>
              <a:t>stmt</a:t>
            </a:r>
            <a:r>
              <a:rPr lang="en-US" sz="2400" dirty="0">
                <a:latin typeface="Arial" panose="020B0604020202020204" pitchFamily="34" charset="0"/>
                <a:cs typeface="Arial" panose="020B0604020202020204" pitchFamily="34" charset="0"/>
              </a:rPr>
              <a:t> = </a:t>
            </a:r>
            <a:r>
              <a:rPr lang="en-US" sz="2400" dirty="0" err="1">
                <a:latin typeface="Arial" panose="020B0604020202020204" pitchFamily="34" charset="0"/>
                <a:cs typeface="Arial" panose="020B0604020202020204" pitchFamily="34" charset="0"/>
              </a:rPr>
              <a:t>con.prepareStatement</a:t>
            </a:r>
            <a:r>
              <a:rPr lang="en-US" sz="2400">
                <a:latin typeface="Arial" panose="020B0604020202020204" pitchFamily="34" charset="0"/>
                <a:cs typeface="Arial" panose="020B0604020202020204" pitchFamily="34" charset="0"/>
              </a:rPr>
              <a:t>(</a:t>
            </a:r>
            <a:r>
              <a:rPr lang="en-US" sz="2400" b="1">
                <a:solidFill>
                  <a:srgbClr val="C00000"/>
                </a:solidFill>
                <a:latin typeface="Arial" panose="020B0604020202020204" pitchFamily="34" charset="0"/>
                <a:cs typeface="Arial" panose="020B0604020202020204" pitchFamily="34" charset="0"/>
              </a:rPr>
              <a:t>sql</a:t>
            </a:r>
            <a:r>
              <a:rPr lang="en-US" sz="240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a:p>
            <a:r>
              <a:rPr lang="en-US" altLang="zh-CN" sz="2000" b="1">
                <a:solidFill>
                  <a:srgbClr val="0000CC"/>
                </a:solidFill>
                <a:latin typeface="Arial" panose="020B0604020202020204" pitchFamily="34" charset="0"/>
                <a:cs typeface="Arial" panose="020B0604020202020204" pitchFamily="34" charset="0"/>
              </a:rPr>
              <a:t>stmt</a:t>
            </a:r>
            <a:r>
              <a:rPr lang="en-US" altLang="zh-CN" sz="2000" b="1">
                <a:latin typeface="Arial" panose="020B0604020202020204" pitchFamily="34" charset="0"/>
                <a:cs typeface="Arial" panose="020B0604020202020204" pitchFamily="34" charset="0"/>
              </a:rPr>
              <a:t>.setString(1, number+"");</a:t>
            </a:r>
            <a:endParaRPr lang="en-US" altLang="zh-CN" sz="2000" b="1">
              <a:latin typeface="Arial" panose="020B0604020202020204" pitchFamily="34" charset="0"/>
              <a:cs typeface="Arial" panose="020B0604020202020204" pitchFamily="34" charset="0"/>
            </a:endParaRPr>
          </a:p>
          <a:p>
            <a:r>
              <a:rPr lang="en-US" altLang="zh-CN" sz="2000" b="1">
                <a:solidFill>
                  <a:srgbClr val="0000CC"/>
                </a:solidFill>
                <a:latin typeface="Arial" panose="020B0604020202020204" pitchFamily="34" charset="0"/>
                <a:cs typeface="Arial" panose="020B0604020202020204" pitchFamily="34" charset="0"/>
              </a:rPr>
              <a:t>stmt</a:t>
            </a:r>
            <a:r>
              <a:rPr lang="en-US" altLang="zh-CN" sz="2000" b="1">
                <a:latin typeface="Arial" panose="020B0604020202020204" pitchFamily="34" charset="0"/>
                <a:cs typeface="Arial" panose="020B0604020202020204" pitchFamily="34" charset="0"/>
              </a:rPr>
              <a:t>.setString(2, "</a:t>
            </a:r>
            <a:r>
              <a:rPr lang="zh-CN" altLang="en-US" sz="2000" b="1">
                <a:latin typeface="Arial" panose="020B0604020202020204" pitchFamily="34" charset="0"/>
                <a:cs typeface="Arial" panose="020B0604020202020204" pitchFamily="34" charset="0"/>
              </a:rPr>
              <a:t>王五</a:t>
            </a:r>
            <a:r>
              <a:rPr lang="en-US" altLang="zh-CN" sz="2000" b="1">
                <a:latin typeface="Arial" panose="020B0604020202020204" pitchFamily="34" charset="0"/>
                <a:cs typeface="Arial" panose="020B0604020202020204" pitchFamily="34" charset="0"/>
              </a:rPr>
              <a:t>");     </a:t>
            </a:r>
            <a:endParaRPr lang="en-US" altLang="zh-CN" sz="2000" b="1">
              <a:latin typeface="Arial" panose="020B0604020202020204" pitchFamily="34" charset="0"/>
              <a:cs typeface="Arial" panose="020B0604020202020204" pitchFamily="34" charset="0"/>
            </a:endParaRPr>
          </a:p>
          <a:p>
            <a:r>
              <a:rPr lang="en-US" altLang="zh-CN" sz="2000" b="1">
                <a:solidFill>
                  <a:srgbClr val="0000CC"/>
                </a:solidFill>
                <a:latin typeface="Arial" panose="020B0604020202020204" pitchFamily="34" charset="0"/>
                <a:cs typeface="Arial" panose="020B0604020202020204" pitchFamily="34" charset="0"/>
              </a:rPr>
              <a:t>stmt</a:t>
            </a:r>
            <a:r>
              <a:rPr lang="en-US" altLang="zh-CN" sz="2000" b="1">
                <a:latin typeface="Arial" panose="020B0604020202020204" pitchFamily="34" charset="0"/>
                <a:cs typeface="Arial" panose="020B0604020202020204" pitchFamily="34" charset="0"/>
              </a:rPr>
              <a:t>.setString(3,"12345");</a:t>
            </a:r>
            <a:endParaRPr lang="en-US" altLang="zh-CN" sz="2000" b="1">
              <a:latin typeface="Arial" panose="020B0604020202020204" pitchFamily="34" charset="0"/>
              <a:cs typeface="Arial" panose="020B0604020202020204" pitchFamily="34" charset="0"/>
            </a:endParaRPr>
          </a:p>
          <a:p>
            <a:r>
              <a:rPr lang="en-US" altLang="zh-CN" sz="2000" b="1">
                <a:solidFill>
                  <a:srgbClr val="0000CC"/>
                </a:solidFill>
                <a:latin typeface="Arial" panose="020B0604020202020204" pitchFamily="34" charset="0"/>
                <a:cs typeface="Arial" panose="020B0604020202020204" pitchFamily="34" charset="0"/>
              </a:rPr>
              <a:t>stmt</a:t>
            </a:r>
            <a:r>
              <a:rPr lang="en-US" altLang="zh-CN" sz="2000" b="1">
                <a:latin typeface="Arial" panose="020B0604020202020204" pitchFamily="34" charset="0"/>
                <a:cs typeface="Arial" panose="020B0604020202020204" pitchFamily="34" charset="0"/>
              </a:rPr>
              <a:t>.setDate(4, new Date(2010, 10, 01));</a:t>
            </a:r>
            <a:endParaRPr lang="en-US" sz="2000" b="1" dirty="0">
              <a:latin typeface="Arial" panose="020B0604020202020204" pitchFamily="34" charset="0"/>
              <a:cs typeface="Arial" panose="020B0604020202020204" pitchFamily="34" charset="0"/>
            </a:endParaRPr>
          </a:p>
        </p:txBody>
      </p:sp>
      <p:sp>
        <p:nvSpPr>
          <p:cNvPr id="6" name="右大括号 5"/>
          <p:cNvSpPr/>
          <p:nvPr/>
        </p:nvSpPr>
        <p:spPr>
          <a:xfrm>
            <a:off x="7340775" y="3835868"/>
            <a:ext cx="500066" cy="1205930"/>
          </a:xfrm>
          <a:prstGeom prst="rightBrace">
            <a:avLst>
              <a:gd name="adj1" fmla="val 26029"/>
              <a:gd name="adj2" fmla="val 50000"/>
            </a:avLst>
          </a:prstGeom>
          <a:ln w="25400">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7" name="TextBox 6"/>
          <p:cNvSpPr txBox="1"/>
          <p:nvPr/>
        </p:nvSpPr>
        <p:spPr>
          <a:xfrm>
            <a:off x="7984376" y="4254167"/>
            <a:ext cx="2240280" cy="368300"/>
          </a:xfrm>
          <a:prstGeom prst="rect">
            <a:avLst/>
          </a:prstGeom>
          <a:noFill/>
        </p:spPr>
        <p:txBody>
          <a:bodyPr wrap="none" rtlCol="0">
            <a:spAutoFit/>
          </a:bodyPr>
          <a:lstStyle/>
          <a:p>
            <a:pPr>
              <a:buNone/>
            </a:pPr>
            <a:r>
              <a:rPr lang="zh-CN" altLang="en-US" dirty="0">
                <a:latin typeface="Arial" panose="020B0604020202020204" pitchFamily="34" charset="0"/>
                <a:cs typeface="Arial" panose="020B0604020202020204" pitchFamily="34" charset="0"/>
              </a:rPr>
              <a:t>为每一个参数设置值</a:t>
            </a:r>
            <a:endParaRPr lang="zh-CN" altLang="en-US" dirty="0">
              <a:latin typeface="Arial" panose="020B0604020202020204" pitchFamily="34" charset="0"/>
              <a:cs typeface="Arial" panose="020B0604020202020204" pitchFamily="34" charset="0"/>
            </a:endParaRPr>
          </a:p>
        </p:txBody>
      </p:sp>
      <p:sp>
        <p:nvSpPr>
          <p:cNvPr id="8" name="线形标注 1 7"/>
          <p:cNvSpPr/>
          <p:nvPr/>
        </p:nvSpPr>
        <p:spPr>
          <a:xfrm>
            <a:off x="8882050" y="785794"/>
            <a:ext cx="1678446" cy="642942"/>
          </a:xfrm>
          <a:prstGeom prst="borderCallout1">
            <a:avLst>
              <a:gd name="adj1" fmla="val 96683"/>
              <a:gd name="adj2" fmla="val 87068"/>
              <a:gd name="adj3" fmla="val 316559"/>
              <a:gd name="adj4" fmla="val -1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Arial" panose="020B0604020202020204" pitchFamily="34" charset="0"/>
                <a:cs typeface="Arial" panose="020B0604020202020204" pitchFamily="34" charset="0"/>
              </a:rPr>
              <a:t>带有</a:t>
            </a:r>
            <a:r>
              <a:rPr lang="en-US" altLang="zh-CN" sz="2000" b="1" dirty="0">
                <a:solidFill>
                  <a:schemeClr val="tx1"/>
                </a:solidFill>
                <a:latin typeface="Arial" panose="020B0604020202020204" pitchFamily="34" charset="0"/>
                <a:cs typeface="Arial" panose="020B0604020202020204" pitchFamily="34" charset="0"/>
              </a:rPr>
              <a:t>4</a:t>
            </a:r>
            <a:r>
              <a:rPr lang="zh-CN" altLang="en-US" sz="2000" b="1" dirty="0">
                <a:solidFill>
                  <a:schemeClr val="tx1"/>
                </a:solidFill>
                <a:latin typeface="Arial" panose="020B0604020202020204" pitchFamily="34" charset="0"/>
                <a:cs typeface="Arial" panose="020B0604020202020204" pitchFamily="34" charset="0"/>
              </a:rPr>
              <a:t>个参数的</a:t>
            </a:r>
            <a:r>
              <a:rPr lang="en-US" altLang="zh-CN" sz="2000" b="1" dirty="0" err="1">
                <a:solidFill>
                  <a:schemeClr val="tx1"/>
                </a:solidFill>
                <a:latin typeface="Arial" panose="020B0604020202020204" pitchFamily="34" charset="0"/>
                <a:cs typeface="Arial" panose="020B0604020202020204" pitchFamily="34" charset="0"/>
              </a:rPr>
              <a:t>sql</a:t>
            </a:r>
            <a:r>
              <a:rPr lang="zh-CN" altLang="en-US" sz="2000" b="1" dirty="0">
                <a:solidFill>
                  <a:schemeClr val="tx1"/>
                </a:solidFill>
                <a:latin typeface="Arial" panose="020B0604020202020204" pitchFamily="34" charset="0"/>
                <a:cs typeface="Arial" panose="020B0604020202020204" pitchFamily="34" charset="0"/>
              </a:rPr>
              <a:t>语句。</a:t>
            </a:r>
            <a:endParaRPr lang="zh-CN" altLang="en-US" sz="2000" b="1" dirty="0">
              <a:solidFill>
                <a:schemeClr val="tx1"/>
              </a:solidFill>
              <a:latin typeface="Arial" panose="020B0604020202020204" pitchFamily="34" charset="0"/>
              <a:cs typeface="Arial" panose="020B0604020202020204" pitchFamily="34" charset="0"/>
            </a:endParaRPr>
          </a:p>
        </p:txBody>
      </p:sp>
      <p:sp>
        <p:nvSpPr>
          <p:cNvPr id="9" name="线形标注 1 7"/>
          <p:cNvSpPr/>
          <p:nvPr/>
        </p:nvSpPr>
        <p:spPr>
          <a:xfrm>
            <a:off x="2783632" y="5492254"/>
            <a:ext cx="1944216" cy="679394"/>
          </a:xfrm>
          <a:prstGeom prst="borderCallout1">
            <a:avLst>
              <a:gd name="adj1" fmla="val -1661"/>
              <a:gd name="adj2" fmla="val 54033"/>
              <a:gd name="adj3" fmla="val -73907"/>
              <a:gd name="adj4" fmla="val 574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solidFill>
                  <a:schemeClr val="tx1"/>
                </a:solidFill>
                <a:latin typeface="Arial" panose="020B0604020202020204" pitchFamily="34" charset="0"/>
                <a:cs typeface="Arial" panose="020B0604020202020204" pitchFamily="34" charset="0"/>
              </a:rPr>
              <a:t>参数序号</a:t>
            </a:r>
            <a:r>
              <a:rPr lang="en-US" altLang="zh-CN" sz="2000" b="1">
                <a:solidFill>
                  <a:schemeClr val="tx1"/>
                </a:solidFill>
                <a:latin typeface="Arial" panose="020B0604020202020204" pitchFamily="34" charset="0"/>
                <a:cs typeface="Arial" panose="020B0604020202020204" pitchFamily="34" charset="0"/>
              </a:rPr>
              <a:t>/</a:t>
            </a:r>
            <a:r>
              <a:rPr lang="zh-CN" altLang="en-US" sz="2000" b="1">
                <a:solidFill>
                  <a:schemeClr val="tx1"/>
                </a:solidFill>
                <a:latin typeface="Arial" panose="020B0604020202020204" pitchFamily="34" charset="0"/>
                <a:cs typeface="Arial" panose="020B0604020202020204" pitchFamily="34" charset="0"/>
              </a:rPr>
              <a:t>位置，从</a:t>
            </a:r>
            <a:r>
              <a:rPr lang="en-US" altLang="zh-CN" sz="2000" b="1">
                <a:solidFill>
                  <a:schemeClr val="tx1"/>
                </a:solidFill>
                <a:latin typeface="Arial" panose="020B0604020202020204" pitchFamily="34" charset="0"/>
                <a:cs typeface="Arial" panose="020B0604020202020204" pitchFamily="34" charset="0"/>
              </a:rPr>
              <a:t>1</a:t>
            </a:r>
            <a:r>
              <a:rPr lang="zh-CN" altLang="en-US" sz="2000" b="1">
                <a:solidFill>
                  <a:schemeClr val="tx1"/>
                </a:solidFill>
                <a:latin typeface="Arial" panose="020B0604020202020204" pitchFamily="34" charset="0"/>
                <a:cs typeface="Arial" panose="020B0604020202020204" pitchFamily="34" charset="0"/>
              </a:rPr>
              <a:t>开始</a:t>
            </a:r>
            <a:endParaRPr lang="zh-CN" altLang="en-US" sz="2000" b="1" dirty="0">
              <a:solidFill>
                <a:schemeClr val="tx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8" grpId="0" bldLvl="0" animBg="1"/>
      <p:bldP spid="9"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§14.</a:t>
            </a:r>
            <a:r>
              <a:rPr lang="en-US" altLang="zh-CN"/>
              <a:t>8</a:t>
            </a:r>
            <a:r>
              <a:rPr lang="zh-CN" altLang="en-US"/>
              <a:t>.</a:t>
            </a:r>
            <a:r>
              <a:rPr lang="en-US" altLang="zh-CN"/>
              <a:t>2 </a:t>
            </a:r>
            <a:r>
              <a:rPr lang="zh-CN" altLang="en-US"/>
              <a:t>使用通配符</a:t>
            </a:r>
            <a:r>
              <a:rPr lang="zh-CN" altLang="en-US">
                <a:latin typeface="宋体" panose="02010600030101010101" pitchFamily="2" charset="-122"/>
              </a:rPr>
              <a:t> </a:t>
            </a:r>
            <a:endParaRPr lang="zh-CN" altLang="en-US" dirty="0"/>
          </a:p>
        </p:txBody>
      </p:sp>
      <p:sp>
        <p:nvSpPr>
          <p:cNvPr id="3" name="内容占位符 2"/>
          <p:cNvSpPr>
            <a:spLocks noGrp="1"/>
          </p:cNvSpPr>
          <p:nvPr>
            <p:ph idx="1"/>
          </p:nvPr>
        </p:nvSpPr>
        <p:spPr>
          <a:xfrm>
            <a:off x="1981200" y="1628775"/>
            <a:ext cx="8115328" cy="4502150"/>
          </a:xfrm>
        </p:spPr>
        <p:txBody>
          <a:bodyPr/>
          <a:lstStyle/>
          <a:p>
            <a:pPr marL="0" indent="0" algn="just" eaLnBrk="0" hangingPunct="0">
              <a:buNone/>
            </a:pPr>
            <a:r>
              <a:rPr lang="en-US" altLang="zh-CN" sz="2400" b="1" dirty="0">
                <a:solidFill>
                  <a:srgbClr val="C00000"/>
                </a:solidFill>
                <a:latin typeface="Tahoma" panose="020B0604030504040204" pitchFamily="34" charset="0"/>
                <a:ea typeface="Tahoma" panose="020B0604030504040204" pitchFamily="34" charset="0"/>
                <a:cs typeface="Tahoma" panose="020B0604030504040204" pitchFamily="34" charset="0"/>
              </a:rPr>
              <a:t>3. </a:t>
            </a:r>
            <a:r>
              <a:rPr lang="en-US" altLang="zh-CN"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PreparedStatement</a:t>
            </a:r>
            <a:r>
              <a:rPr lang="zh-CN" altLang="en-US" sz="2400" b="1" dirty="0">
                <a:solidFill>
                  <a:srgbClr val="C00000"/>
                </a:solidFill>
                <a:latin typeface="Tahoma" panose="020B0604030504040204" pitchFamily="34" charset="0"/>
                <a:cs typeface="Tahoma" panose="020B0604030504040204" pitchFamily="34" charset="0"/>
              </a:rPr>
              <a:t>对象</a:t>
            </a:r>
            <a:r>
              <a:rPr lang="zh-CN" altLang="en-US" sz="2600" dirty="0">
                <a:latin typeface="Tahoma" panose="020B0604030504040204" pitchFamily="34" charset="0"/>
                <a:cs typeface="Tahoma" panose="020B0604030504040204" pitchFamily="34" charset="0"/>
              </a:rPr>
              <a:t>可以调用下列方法执行已经预编译的</a:t>
            </a:r>
            <a:r>
              <a:rPr lang="en-US" altLang="zh-CN" sz="2600" dirty="0">
                <a:latin typeface="Tahoma" panose="020B0604030504040204" pitchFamily="34" charset="0"/>
                <a:cs typeface="Tahoma" panose="020B0604030504040204" pitchFamily="34" charset="0"/>
              </a:rPr>
              <a:t>SQL</a:t>
            </a:r>
            <a:r>
              <a:rPr lang="zh-CN" altLang="en-US" sz="2600" dirty="0">
                <a:latin typeface="Tahoma" panose="020B0604030504040204" pitchFamily="34" charset="0"/>
                <a:cs typeface="Tahoma" panose="020B0604030504040204" pitchFamily="34" charset="0"/>
              </a:rPr>
              <a:t>模板： </a:t>
            </a:r>
            <a:endParaRPr lang="en-US" altLang="zh-CN" sz="2600" dirty="0">
              <a:latin typeface="Tahoma" panose="020B0604030504040204" pitchFamily="34" charset="0"/>
              <a:ea typeface="Tahoma" panose="020B0604030504040204" pitchFamily="34" charset="0"/>
              <a:cs typeface="Tahoma" panose="020B0604030504040204" pitchFamily="34" charset="0"/>
            </a:endParaRPr>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ResultSet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executeQuery</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boolean</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execute();</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executeUpdate</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1" algn="just" eaLnBrk="0" hangingPunct="0"/>
            <a:endParaRPr lang="en-US" altLang="zh-CN" dirty="0">
              <a:latin typeface="Tahoma" panose="020B0604030504040204" pitchFamily="34" charset="0"/>
              <a:ea typeface="Tahoma" panose="020B0604030504040204" pitchFamily="34" charset="0"/>
              <a:cs typeface="Tahoma" panose="020B0604030504040204" pitchFamily="34" charset="0"/>
            </a:endParaRPr>
          </a:p>
          <a:p>
            <a:r>
              <a:rPr lang="zh-CN" altLang="en-US" sz="2400" dirty="0">
                <a:latin typeface="Tahoma" panose="020B0604030504040204" pitchFamily="34" charset="0"/>
                <a:cs typeface="Tahoma" panose="020B0604030504040204" pitchFamily="34" charset="0"/>
              </a:rPr>
              <a:t>只要编译好了</a:t>
            </a:r>
            <a:r>
              <a:rPr lang="en-US" altLang="zh-CN" sz="2400" b="1" dirty="0" err="1">
                <a:solidFill>
                  <a:srgbClr val="C00000"/>
                </a:solidFill>
                <a:latin typeface="Tahoma" panose="020B0604030504040204" pitchFamily="34" charset="0"/>
                <a:ea typeface="Tahoma" panose="020B0604030504040204" pitchFamily="34" charset="0"/>
                <a:cs typeface="Tahoma" panose="020B0604030504040204" pitchFamily="34" charset="0"/>
              </a:rPr>
              <a:t>PreparedStatement</a:t>
            </a:r>
            <a:r>
              <a:rPr lang="zh-CN" altLang="en-US" sz="2400" b="1" dirty="0">
                <a:solidFill>
                  <a:srgbClr val="C00000"/>
                </a:solidFill>
                <a:latin typeface="Tahoma" panose="020B0604030504040204" pitchFamily="34" charset="0"/>
                <a:cs typeface="Tahoma" panose="020B0604030504040204" pitchFamily="34" charset="0"/>
              </a:rPr>
              <a:t>对象</a:t>
            </a:r>
            <a:r>
              <a:rPr lang="zh-CN" altLang="en-US" sz="2400" dirty="0">
                <a:latin typeface="Tahoma" panose="020B0604030504040204" pitchFamily="34" charset="0"/>
                <a:cs typeface="Tahoma" panose="020B0604030504040204" pitchFamily="34" charset="0"/>
              </a:rPr>
              <a:t>，那么该对象可以随时地执行上述方法，显然</a:t>
            </a:r>
            <a:r>
              <a:rPr lang="zh-CN" altLang="en-US" sz="2400" dirty="0">
                <a:solidFill>
                  <a:srgbClr val="006600"/>
                </a:solidFill>
                <a:latin typeface="华文新魏" panose="02010800040101010101" pitchFamily="2" charset="-122"/>
                <a:ea typeface="华文新魏" panose="02010800040101010101" pitchFamily="2" charset="-122"/>
                <a:cs typeface="Tahoma" panose="020B0604030504040204" pitchFamily="34" charset="0"/>
              </a:rPr>
              <a:t>提高了访问数据库的速度</a:t>
            </a:r>
            <a:r>
              <a:rPr lang="zh-CN" altLang="en-US" sz="2400" dirty="0">
                <a:latin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a:p>
            <a:endParaRPr 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dirty="0"/>
          </a:p>
        </p:txBody>
      </p:sp>
      <p:sp>
        <p:nvSpPr>
          <p:cNvPr id="5" name="右大括号 4"/>
          <p:cNvSpPr/>
          <p:nvPr/>
        </p:nvSpPr>
        <p:spPr>
          <a:xfrm>
            <a:off x="7248128" y="2616711"/>
            <a:ext cx="428628" cy="1214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6"/>
          <p:cNvSpPr txBox="1"/>
          <p:nvPr/>
        </p:nvSpPr>
        <p:spPr>
          <a:xfrm>
            <a:off x="7644117" y="3039268"/>
            <a:ext cx="2286016" cy="368300"/>
          </a:xfrm>
          <a:prstGeom prst="rect">
            <a:avLst/>
          </a:prstGeom>
          <a:noFill/>
        </p:spPr>
        <p:txBody>
          <a:bodyPr wrap="square" rtlCol="0">
            <a:spAutoFit/>
          </a:bodyPr>
          <a:lstStyle/>
          <a:p>
            <a:pPr>
              <a:buNone/>
            </a:pPr>
            <a:r>
              <a:rPr lang="zh-CN" altLang="en-US" b="1" dirty="0"/>
              <a:t>三个方法均无需参数</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2063552" y="1600790"/>
            <a:ext cx="8286808" cy="4276725"/>
          </a:xfrm>
          <a:prstGeom prst="rect">
            <a:avLst/>
          </a:prstGeom>
          <a:noFill/>
          <a:ln>
            <a:solidFill>
              <a:schemeClr val="accent1"/>
            </a:solidFill>
          </a:ln>
        </p:spPr>
        <p:txBody>
          <a:bodyPr wrap="square" rtlCol="0">
            <a:spAutoFit/>
          </a:bodyPr>
          <a:lstStyle/>
          <a:p>
            <a:r>
              <a:rPr lang="en-US" sz="2400" dirty="0">
                <a:solidFill>
                  <a:schemeClr val="tx2">
                    <a:lumMod val="75000"/>
                  </a:schemeClr>
                </a:solidFill>
                <a:latin typeface="华文新魏" panose="02010800040101010101" pitchFamily="2" charset="-122"/>
                <a:ea typeface="华文新魏" panose="02010800040101010101" pitchFamily="2" charset="-122"/>
              </a:rPr>
              <a:t>//</a:t>
            </a:r>
            <a:r>
              <a:rPr lang="en-US" altLang="zh-CN" sz="2400" dirty="0">
                <a:solidFill>
                  <a:schemeClr val="tx2">
                    <a:lumMod val="75000"/>
                  </a:schemeClr>
                </a:solidFill>
                <a:latin typeface="华文新魏" panose="02010800040101010101" pitchFamily="2" charset="-122"/>
                <a:ea typeface="华文新魏" panose="02010800040101010101" pitchFamily="2" charset="-122"/>
                <a:cs typeface="Arial" panose="020B0604020202020204" pitchFamily="34" charset="0"/>
              </a:rPr>
              <a:t>1. </a:t>
            </a:r>
            <a:r>
              <a:rPr lang="zh-CN" altLang="en-US" sz="2400" dirty="0">
                <a:solidFill>
                  <a:schemeClr val="tx2">
                    <a:lumMod val="75000"/>
                  </a:schemeClr>
                </a:solidFill>
                <a:latin typeface="华文新魏" panose="02010800040101010101" pitchFamily="2" charset="-122"/>
                <a:ea typeface="华文新魏" panose="02010800040101010101" pitchFamily="2" charset="-122"/>
                <a:cs typeface="Arial" panose="020B0604020202020204" pitchFamily="34" charset="0"/>
              </a:rPr>
              <a:t>获取</a:t>
            </a:r>
            <a:r>
              <a:rPr lang="en-US" altLang="zh-CN" sz="2400" dirty="0" err="1">
                <a:solidFill>
                  <a:schemeClr val="tx2">
                    <a:lumMod val="75000"/>
                  </a:schemeClr>
                </a:solidFill>
                <a:latin typeface="华文新魏" panose="02010800040101010101" pitchFamily="2" charset="-122"/>
                <a:ea typeface="华文新魏" panose="02010800040101010101" pitchFamily="2" charset="-122"/>
                <a:cs typeface="Arial" panose="020B0604020202020204" pitchFamily="34" charset="0"/>
              </a:rPr>
              <a:t>PreparedStatement</a:t>
            </a:r>
            <a:r>
              <a:rPr lang="zh-CN" altLang="en-US" sz="2400" dirty="0">
                <a:solidFill>
                  <a:schemeClr val="tx2">
                    <a:lumMod val="75000"/>
                  </a:schemeClr>
                </a:solidFill>
                <a:latin typeface="华文新魏" panose="02010800040101010101" pitchFamily="2" charset="-122"/>
                <a:ea typeface="华文新魏" panose="02010800040101010101" pitchFamily="2" charset="-122"/>
                <a:cs typeface="Arial" panose="020B0604020202020204" pitchFamily="34" charset="0"/>
              </a:rPr>
              <a:t>对象</a:t>
            </a:r>
            <a:endParaRPr lang="en-US" sz="2400" dirty="0">
              <a:solidFill>
                <a:schemeClr val="tx2">
                  <a:lumMod val="75000"/>
                </a:schemeClr>
              </a:solidFill>
              <a:latin typeface="华文新魏" panose="02010800040101010101" pitchFamily="2" charset="-122"/>
              <a:ea typeface="华文新魏" panose="02010800040101010101" pitchFamily="2" charset="-122"/>
            </a:endParaRPr>
          </a:p>
          <a:p>
            <a:r>
              <a:rPr lang="en-US" sz="2400" dirty="0"/>
              <a:t>String </a:t>
            </a:r>
            <a:r>
              <a:rPr lang="en-US" sz="2400" b="1" dirty="0" err="1">
                <a:solidFill>
                  <a:srgbClr val="C00000"/>
                </a:solidFill>
              </a:rPr>
              <a:t>sql</a:t>
            </a:r>
            <a:r>
              <a:rPr lang="en-US" sz="2400" b="1" dirty="0">
                <a:solidFill>
                  <a:srgbClr val="C00000"/>
                </a:solidFill>
              </a:rPr>
              <a:t> </a:t>
            </a:r>
            <a:r>
              <a:rPr lang="en-US" sz="2400" dirty="0"/>
              <a:t>= "</a:t>
            </a:r>
            <a:r>
              <a:rPr lang="en-US" sz="2400" b="1" dirty="0">
                <a:solidFill>
                  <a:srgbClr val="006600"/>
                </a:solidFill>
              </a:rPr>
              <a:t>insert into </a:t>
            </a:r>
            <a:r>
              <a:rPr lang="en-US" sz="2400" b="1" dirty="0" err="1">
                <a:solidFill>
                  <a:srgbClr val="006600"/>
                </a:solidFill>
              </a:rPr>
              <a:t>employeee</a:t>
            </a:r>
            <a:r>
              <a:rPr lang="en-US" sz="2400" b="1" dirty="0">
                <a:solidFill>
                  <a:srgbClr val="006600"/>
                </a:solidFill>
              </a:rPr>
              <a:t> values(?, ?, ?, ?)";</a:t>
            </a:r>
            <a:r>
              <a:rPr lang="en-US" sz="2400" dirty="0"/>
              <a:t>  </a:t>
            </a:r>
            <a:endParaRPr lang="en-US" sz="2400" dirty="0"/>
          </a:p>
          <a:p>
            <a:r>
              <a:rPr lang="en-US" sz="2400" b="1" dirty="0" err="1">
                <a:solidFill>
                  <a:srgbClr val="C00000"/>
                </a:solidFill>
              </a:rPr>
              <a:t>PreparedStatement</a:t>
            </a:r>
            <a:r>
              <a:rPr lang="en-US" sz="2400" b="1" dirty="0">
                <a:solidFill>
                  <a:srgbClr val="C00000"/>
                </a:solidFill>
              </a:rPr>
              <a:t> </a:t>
            </a:r>
            <a:r>
              <a:rPr lang="en-US" sz="2400" dirty="0"/>
              <a:t> </a:t>
            </a:r>
            <a:r>
              <a:rPr lang="en-US" sz="2400" b="1" dirty="0">
                <a:solidFill>
                  <a:srgbClr val="0000CC"/>
                </a:solidFill>
              </a:rPr>
              <a:t>stmt</a:t>
            </a:r>
            <a:r>
              <a:rPr lang="en-US" sz="2400" dirty="0"/>
              <a:t> = </a:t>
            </a:r>
            <a:r>
              <a:rPr lang="en-US" sz="2400" dirty="0" err="1"/>
              <a:t>con.prepareStatement</a:t>
            </a:r>
            <a:r>
              <a:rPr lang="en-US" sz="2400" dirty="0"/>
              <a:t>(</a:t>
            </a:r>
            <a:r>
              <a:rPr lang="en-US" sz="2400" b="1" dirty="0" err="1">
                <a:solidFill>
                  <a:srgbClr val="C00000"/>
                </a:solidFill>
              </a:rPr>
              <a:t>sq</a:t>
            </a:r>
            <a:r>
              <a:rPr lang="en-US" sz="2400" dirty="0" err="1"/>
              <a:t>l</a:t>
            </a:r>
            <a:r>
              <a:rPr lang="en-US" sz="2400" dirty="0"/>
              <a:t>); </a:t>
            </a:r>
            <a:endParaRPr lang="en-US" sz="2400" dirty="0"/>
          </a:p>
          <a:p>
            <a:endParaRPr lang="en-US" sz="2400" dirty="0"/>
          </a:p>
          <a:p>
            <a:r>
              <a:rPr lang="en-US" sz="2400" dirty="0">
                <a:solidFill>
                  <a:schemeClr val="tx2">
                    <a:lumMod val="75000"/>
                  </a:schemeClr>
                </a:solidFill>
                <a:latin typeface="华文新魏" panose="02010800040101010101" pitchFamily="2" charset="-122"/>
                <a:ea typeface="华文新魏" panose="02010800040101010101" pitchFamily="2" charset="-122"/>
              </a:rPr>
              <a:t>//2. </a:t>
            </a:r>
            <a:r>
              <a:rPr lang="zh-CN" altLang="en-US" sz="2400" dirty="0">
                <a:solidFill>
                  <a:schemeClr val="tx2">
                    <a:lumMod val="75000"/>
                  </a:schemeClr>
                </a:solidFill>
                <a:latin typeface="华文新魏" panose="02010800040101010101" pitchFamily="2" charset="-122"/>
                <a:ea typeface="华文新魏" panose="02010800040101010101" pitchFamily="2" charset="-122"/>
              </a:rPr>
              <a:t>为将要执行的</a:t>
            </a:r>
            <a:r>
              <a:rPr lang="en-US" altLang="zh-CN" sz="2400" dirty="0" err="1">
                <a:solidFill>
                  <a:schemeClr val="tx2">
                    <a:lumMod val="75000"/>
                  </a:schemeClr>
                </a:solidFill>
                <a:latin typeface="华文新魏" panose="02010800040101010101" pitchFamily="2" charset="-122"/>
                <a:ea typeface="华文新魏" panose="02010800040101010101" pitchFamily="2" charset="-122"/>
              </a:rPr>
              <a:t>sql</a:t>
            </a:r>
            <a:r>
              <a:rPr lang="zh-CN" altLang="en-US" sz="2400" dirty="0">
                <a:solidFill>
                  <a:schemeClr val="tx2">
                    <a:lumMod val="75000"/>
                  </a:schemeClr>
                </a:solidFill>
                <a:latin typeface="华文新魏" panose="02010800040101010101" pitchFamily="2" charset="-122"/>
                <a:ea typeface="华文新魏" panose="02010800040101010101" pitchFamily="2" charset="-122"/>
              </a:rPr>
              <a:t>语句每一个参数设置值</a:t>
            </a:r>
            <a:endParaRPr lang="en-US" sz="2400" dirty="0">
              <a:solidFill>
                <a:schemeClr val="tx2">
                  <a:lumMod val="75000"/>
                </a:schemeClr>
              </a:solidFill>
              <a:latin typeface="华文新魏" panose="02010800040101010101" pitchFamily="2" charset="-122"/>
              <a:ea typeface="华文新魏" panose="02010800040101010101" pitchFamily="2" charset="-122"/>
            </a:endParaRPr>
          </a:p>
          <a:p>
            <a:r>
              <a:rPr lang="en-US" altLang="zh-CN" sz="2000" b="1" dirty="0" err="1">
                <a:solidFill>
                  <a:srgbClr val="0000CC"/>
                </a:solidFill>
              </a:rPr>
              <a:t>stmt</a:t>
            </a:r>
            <a:r>
              <a:rPr lang="en-US" altLang="zh-CN" sz="2000" b="1" dirty="0" err="1">
                <a:latin typeface="Arial" panose="020B0604020202020204" pitchFamily="34" charset="0"/>
                <a:cs typeface="Arial" panose="020B0604020202020204" pitchFamily="34" charset="0"/>
              </a:rPr>
              <a:t>.setString</a:t>
            </a:r>
            <a:r>
              <a:rPr lang="en-US" altLang="zh-CN" sz="2000" b="1" dirty="0">
                <a:latin typeface="Arial" panose="020B0604020202020204" pitchFamily="34" charset="0"/>
                <a:cs typeface="Arial" panose="020B0604020202020204" pitchFamily="34" charset="0"/>
              </a:rPr>
              <a:t>(1, number+"");</a:t>
            </a:r>
            <a:endParaRPr lang="en-US" altLang="zh-CN" sz="2000" b="1" dirty="0">
              <a:latin typeface="Arial" panose="020B0604020202020204" pitchFamily="34" charset="0"/>
              <a:cs typeface="Arial" panose="020B0604020202020204" pitchFamily="34" charset="0"/>
            </a:endParaRPr>
          </a:p>
          <a:p>
            <a:r>
              <a:rPr lang="en-US" altLang="zh-CN" sz="2000" b="1" dirty="0" err="1">
                <a:solidFill>
                  <a:srgbClr val="0000CC"/>
                </a:solidFill>
              </a:rPr>
              <a:t>stmt</a:t>
            </a:r>
            <a:r>
              <a:rPr lang="en-US" altLang="zh-CN" sz="2000" b="1" dirty="0" err="1">
                <a:latin typeface="Arial" panose="020B0604020202020204" pitchFamily="34" charset="0"/>
                <a:cs typeface="Arial" panose="020B0604020202020204" pitchFamily="34" charset="0"/>
              </a:rPr>
              <a:t>.setString</a:t>
            </a:r>
            <a:r>
              <a:rPr lang="en-US" altLang="zh-CN" sz="2000" b="1" dirty="0">
                <a:latin typeface="Arial" panose="020B0604020202020204" pitchFamily="34" charset="0"/>
                <a:cs typeface="Arial" panose="020B0604020202020204" pitchFamily="34" charset="0"/>
              </a:rPr>
              <a:t>(2, "</a:t>
            </a:r>
            <a:r>
              <a:rPr lang="zh-CN" altLang="en-US" sz="2000" b="1" dirty="0">
                <a:latin typeface="Arial" panose="020B0604020202020204" pitchFamily="34" charset="0"/>
                <a:cs typeface="Arial" panose="020B0604020202020204" pitchFamily="34" charset="0"/>
              </a:rPr>
              <a:t>王五</a:t>
            </a:r>
            <a:r>
              <a:rPr lang="en-US" altLang="zh-CN" sz="2000" b="1" dirty="0">
                <a:latin typeface="Arial" panose="020B0604020202020204" pitchFamily="34" charset="0"/>
                <a:cs typeface="Arial" panose="020B0604020202020204" pitchFamily="34" charset="0"/>
              </a:rPr>
              <a:t>");     </a:t>
            </a:r>
            <a:endParaRPr lang="en-US" altLang="zh-CN" sz="2000" b="1" dirty="0">
              <a:latin typeface="Arial" panose="020B0604020202020204" pitchFamily="34" charset="0"/>
              <a:cs typeface="Arial" panose="020B0604020202020204" pitchFamily="34" charset="0"/>
            </a:endParaRPr>
          </a:p>
          <a:p>
            <a:r>
              <a:rPr lang="en-US" altLang="zh-CN" sz="2000" b="1" dirty="0" err="1">
                <a:solidFill>
                  <a:srgbClr val="0000CC"/>
                </a:solidFill>
              </a:rPr>
              <a:t>stmt</a:t>
            </a:r>
            <a:r>
              <a:rPr lang="en-US" altLang="zh-CN" sz="2000" b="1" dirty="0" err="1">
                <a:latin typeface="Arial" panose="020B0604020202020204" pitchFamily="34" charset="0"/>
                <a:cs typeface="Arial" panose="020B0604020202020204" pitchFamily="34" charset="0"/>
              </a:rPr>
              <a:t>.setString</a:t>
            </a:r>
            <a:r>
              <a:rPr lang="en-US" altLang="zh-CN" sz="2000" b="1" dirty="0">
                <a:latin typeface="Arial" panose="020B0604020202020204" pitchFamily="34" charset="0"/>
                <a:cs typeface="Arial" panose="020B0604020202020204" pitchFamily="34" charset="0"/>
              </a:rPr>
              <a:t>(3,"12345");</a:t>
            </a:r>
            <a:endParaRPr lang="en-US" altLang="zh-CN" sz="2000" b="1" dirty="0">
              <a:latin typeface="Arial" panose="020B0604020202020204" pitchFamily="34" charset="0"/>
              <a:cs typeface="Arial" panose="020B0604020202020204" pitchFamily="34" charset="0"/>
            </a:endParaRPr>
          </a:p>
          <a:p>
            <a:r>
              <a:rPr lang="en-US" altLang="zh-CN" sz="2000" b="1" dirty="0" err="1">
                <a:solidFill>
                  <a:srgbClr val="0000CC"/>
                </a:solidFill>
              </a:rPr>
              <a:t>stmt</a:t>
            </a:r>
            <a:r>
              <a:rPr lang="en-US" altLang="zh-CN" sz="2000" b="1" dirty="0" err="1">
                <a:latin typeface="Arial" panose="020B0604020202020204" pitchFamily="34" charset="0"/>
                <a:cs typeface="Arial" panose="020B0604020202020204" pitchFamily="34" charset="0"/>
              </a:rPr>
              <a:t>.setDate</a:t>
            </a:r>
            <a:r>
              <a:rPr lang="en-US" altLang="zh-CN" sz="2000" b="1" dirty="0">
                <a:latin typeface="Arial" panose="020B0604020202020204" pitchFamily="34" charset="0"/>
                <a:cs typeface="Arial" panose="020B0604020202020204" pitchFamily="34" charset="0"/>
              </a:rPr>
              <a:t>(4, new Date(2010, 10, 01));</a:t>
            </a:r>
            <a:endParaRPr lang="en-US" altLang="zh-CN" sz="2000" b="1" dirty="0">
              <a:latin typeface="Arial" panose="020B0604020202020204" pitchFamily="34" charset="0"/>
              <a:cs typeface="Arial" panose="020B0604020202020204" pitchFamily="34" charset="0"/>
            </a:endParaRPr>
          </a:p>
          <a:p>
            <a:r>
              <a:rPr lang="en-US" sz="2400" dirty="0"/>
              <a:t>  </a:t>
            </a:r>
            <a:endParaRPr lang="en-US" sz="2400" dirty="0"/>
          </a:p>
          <a:p>
            <a:r>
              <a:rPr lang="en-US" sz="2400" dirty="0">
                <a:solidFill>
                  <a:schemeClr val="tx2">
                    <a:lumMod val="75000"/>
                  </a:schemeClr>
                </a:solidFill>
                <a:latin typeface="华文新魏" panose="02010800040101010101" pitchFamily="2" charset="-122"/>
                <a:ea typeface="华文新魏" panose="02010800040101010101" pitchFamily="2" charset="-122"/>
              </a:rPr>
              <a:t>//3.</a:t>
            </a:r>
            <a:r>
              <a:rPr lang="zh-CN" altLang="en-US" sz="2400" dirty="0">
                <a:solidFill>
                  <a:schemeClr val="tx2">
                    <a:lumMod val="75000"/>
                  </a:schemeClr>
                </a:solidFill>
                <a:latin typeface="华文新魏" panose="02010800040101010101" pitchFamily="2" charset="-122"/>
                <a:ea typeface="华文新魏" panose="02010800040101010101" pitchFamily="2" charset="-122"/>
              </a:rPr>
              <a:t>执行已预编译的</a:t>
            </a:r>
            <a:r>
              <a:rPr lang="en-US" altLang="zh-CN" sz="2400" dirty="0">
                <a:solidFill>
                  <a:schemeClr val="tx2">
                    <a:lumMod val="75000"/>
                  </a:schemeClr>
                </a:solidFill>
                <a:latin typeface="华文新魏" panose="02010800040101010101" pitchFamily="2" charset="-122"/>
                <a:ea typeface="华文新魏" panose="02010800040101010101" pitchFamily="2" charset="-122"/>
              </a:rPr>
              <a:t>SQL</a:t>
            </a:r>
            <a:endParaRPr lang="en-US" sz="2400" dirty="0">
              <a:solidFill>
                <a:schemeClr val="tx2">
                  <a:lumMod val="75000"/>
                </a:schemeClr>
              </a:solidFill>
              <a:latin typeface="华文新魏" panose="02010800040101010101" pitchFamily="2" charset="-122"/>
              <a:ea typeface="华文新魏" panose="02010800040101010101" pitchFamily="2" charset="-122"/>
            </a:endParaRPr>
          </a:p>
          <a:p>
            <a:r>
              <a:rPr lang="en-US" sz="2400" b="1" dirty="0" err="1">
                <a:solidFill>
                  <a:srgbClr val="0000CC"/>
                </a:solidFill>
              </a:rPr>
              <a:t>stmt.</a:t>
            </a:r>
            <a:r>
              <a:rPr lang="en-US" sz="2400" b="1" dirty="0" err="1">
                <a:solidFill>
                  <a:srgbClr val="FF0000"/>
                </a:solidFill>
              </a:rPr>
              <a:t>executeUpdate</a:t>
            </a:r>
            <a:r>
              <a:rPr lang="en-US" sz="2400" b="1" dirty="0">
                <a:solidFill>
                  <a:srgbClr val="0000CC"/>
                </a:solidFill>
              </a:rPr>
              <a:t>();  </a:t>
            </a:r>
            <a:r>
              <a:rPr lang="en-US" sz="2400" dirty="0">
                <a:solidFill>
                  <a:srgbClr val="0000CC"/>
                </a:solidFill>
              </a:rPr>
              <a:t>	</a:t>
            </a:r>
            <a:endParaRPr lang="zh-CN" altLang="en-US" sz="2400" dirty="0">
              <a:solidFill>
                <a:srgbClr val="0000CC"/>
              </a:solidFill>
            </a:endParaRPr>
          </a:p>
        </p:txBody>
      </p:sp>
      <p:sp>
        <p:nvSpPr>
          <p:cNvPr id="8" name="线形标注 1 7"/>
          <p:cNvSpPr/>
          <p:nvPr/>
        </p:nvSpPr>
        <p:spPr>
          <a:xfrm>
            <a:off x="6302265" y="581303"/>
            <a:ext cx="1785950" cy="642942"/>
          </a:xfrm>
          <a:prstGeom prst="borderCallout1">
            <a:avLst>
              <a:gd name="adj1" fmla="val 99014"/>
              <a:gd name="adj2" fmla="val 50137"/>
              <a:gd name="adj3" fmla="val 221042"/>
              <a:gd name="adj4" fmla="val 1244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rPr>
              <a:t>带有</a:t>
            </a:r>
            <a:r>
              <a:rPr lang="en-US" altLang="zh-CN" sz="2000" b="1" dirty="0">
                <a:solidFill>
                  <a:schemeClr val="tx1"/>
                </a:solidFill>
              </a:rPr>
              <a:t>4</a:t>
            </a:r>
            <a:r>
              <a:rPr lang="zh-CN" altLang="en-US" sz="2000" b="1" dirty="0">
                <a:solidFill>
                  <a:schemeClr val="tx1"/>
                </a:solidFill>
              </a:rPr>
              <a:t>个参数的</a:t>
            </a:r>
            <a:r>
              <a:rPr lang="en-US" altLang="zh-CN" sz="2000" b="1" dirty="0" err="1">
                <a:solidFill>
                  <a:schemeClr val="tx1"/>
                </a:solidFill>
              </a:rPr>
              <a:t>sql</a:t>
            </a:r>
            <a:r>
              <a:rPr lang="zh-CN" altLang="en-US" sz="2000" b="1" dirty="0">
                <a:solidFill>
                  <a:schemeClr val="tx1"/>
                </a:solidFill>
              </a:rPr>
              <a:t>语句。</a:t>
            </a:r>
            <a:endParaRPr lang="zh-CN" altLang="en-US" sz="2000" b="1" dirty="0">
              <a:solidFill>
                <a:schemeClr val="tx1"/>
              </a:solidFill>
            </a:endParaRPr>
          </a:p>
        </p:txBody>
      </p:sp>
      <p:sp>
        <p:nvSpPr>
          <p:cNvPr id="3" name="文本框 2"/>
          <p:cNvSpPr txBox="1"/>
          <p:nvPr/>
        </p:nvSpPr>
        <p:spPr>
          <a:xfrm>
            <a:off x="5519936" y="5509552"/>
            <a:ext cx="2595880" cy="368300"/>
          </a:xfrm>
          <a:prstGeom prst="rect">
            <a:avLst/>
          </a:prstGeom>
          <a:noFill/>
        </p:spPr>
        <p:txBody>
          <a:bodyPr wrap="none" rtlCol="0">
            <a:spAutoFit/>
          </a:bodyPr>
          <a:lstStyle/>
          <a:p>
            <a:pPr>
              <a:buNone/>
            </a:pPr>
            <a:r>
              <a:rPr lang="en-US" altLang="zh-CN" dirty="0">
                <a:solidFill>
                  <a:srgbClr val="0000CC"/>
                </a:solidFill>
              </a:rPr>
              <a:t>//</a:t>
            </a:r>
            <a:r>
              <a:rPr lang="zh-CN" altLang="en-US" dirty="0">
                <a:solidFill>
                  <a:srgbClr val="0000CC"/>
                </a:solidFill>
              </a:rPr>
              <a:t>执行参数化的动态查询</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t>Statement</a:t>
            </a:r>
            <a:r>
              <a:rPr lang="zh-CN" altLang="en-US" sz="3600" b="1" dirty="0"/>
              <a:t>与</a:t>
            </a:r>
            <a:r>
              <a:rPr lang="en-US" sz="3600" b="1" dirty="0" err="1"/>
              <a:t>PreparedStatement</a:t>
            </a:r>
            <a:r>
              <a:rPr lang="en-US" sz="3600" b="1" dirty="0"/>
              <a:t> </a:t>
            </a:r>
            <a:r>
              <a:rPr lang="zh-CN" altLang="en-US" sz="3600" b="1" dirty="0"/>
              <a:t>的差异</a:t>
            </a:r>
            <a:endParaRPr lang="zh-CN" altLang="en-US" sz="3600" dirty="0"/>
          </a:p>
        </p:txBody>
      </p:sp>
      <p:sp>
        <p:nvSpPr>
          <p:cNvPr id="3" name="内容占位符 2"/>
          <p:cNvSpPr>
            <a:spLocks noGrp="1"/>
          </p:cNvSpPr>
          <p:nvPr>
            <p:ph idx="1"/>
          </p:nvPr>
        </p:nvSpPr>
        <p:spPr>
          <a:xfrm>
            <a:off x="1847528" y="1600200"/>
            <a:ext cx="8496944" cy="5135562"/>
          </a:xfrm>
        </p:spPr>
        <p:txBody>
          <a:bodyPr>
            <a:normAutofit fontScale="92500" lnSpcReduction="20000"/>
          </a:bodyPr>
          <a:lstStyle/>
          <a:p>
            <a:pPr>
              <a:lnSpc>
                <a:spcPct val="110000"/>
              </a:lnSpc>
              <a:spcBef>
                <a:spcPts val="0"/>
              </a:spcBef>
            </a:pPr>
            <a:r>
              <a:rPr lang="en-US" dirty="0"/>
              <a:t>Statement </a:t>
            </a:r>
            <a:r>
              <a:rPr lang="zh-CN" altLang="en-US" dirty="0"/>
              <a:t>用于</a:t>
            </a:r>
            <a:r>
              <a:rPr lang="zh-CN" altLang="en-US" dirty="0">
                <a:solidFill>
                  <a:srgbClr val="C00000"/>
                </a:solidFill>
                <a:latin typeface="华文行楷" panose="02010800040101010101" pitchFamily="2" charset="-122"/>
                <a:ea typeface="华文行楷" panose="02010800040101010101" pitchFamily="2" charset="-122"/>
              </a:rPr>
              <a:t>通用查询</a:t>
            </a:r>
            <a:r>
              <a:rPr lang="zh-CN" altLang="en-US" dirty="0"/>
              <a:t>，</a:t>
            </a:r>
            <a:r>
              <a:rPr lang="en-US" dirty="0" err="1"/>
              <a:t>PreparedStatement</a:t>
            </a:r>
            <a:r>
              <a:rPr lang="en-US" dirty="0"/>
              <a:t> </a:t>
            </a:r>
            <a:r>
              <a:rPr lang="zh-CN" altLang="en-US" dirty="0"/>
              <a:t>用于执行</a:t>
            </a:r>
            <a:r>
              <a:rPr lang="zh-CN" altLang="en-US" dirty="0">
                <a:solidFill>
                  <a:srgbClr val="C00000"/>
                </a:solidFill>
                <a:latin typeface="华文行楷" panose="02010800040101010101" pitchFamily="2" charset="-122"/>
                <a:ea typeface="华文行楷" panose="02010800040101010101" pitchFamily="2" charset="-122"/>
              </a:rPr>
              <a:t>参数化查询</a:t>
            </a:r>
            <a:r>
              <a:rPr lang="zh-CN" altLang="en-US" dirty="0"/>
              <a:t>。</a:t>
            </a:r>
            <a:endParaRPr lang="en-US" dirty="0"/>
          </a:p>
          <a:p>
            <a:pPr>
              <a:lnSpc>
                <a:spcPct val="110000"/>
              </a:lnSpc>
              <a:spcBef>
                <a:spcPts val="0"/>
              </a:spcBef>
            </a:pPr>
            <a:r>
              <a:rPr lang="en-US" b="1" dirty="0" err="1"/>
              <a:t>PreparedStatement</a:t>
            </a:r>
            <a:r>
              <a:rPr lang="en-US" b="1" dirty="0"/>
              <a:t> </a:t>
            </a:r>
            <a:r>
              <a:rPr lang="zh-CN" altLang="en-US" b="1" dirty="0"/>
              <a:t>对象继承于</a:t>
            </a:r>
            <a:r>
              <a:rPr lang="en-US" b="1" dirty="0"/>
              <a:t>Statement，</a:t>
            </a:r>
            <a:r>
              <a:rPr lang="zh-CN" altLang="en-US" b="1" dirty="0"/>
              <a:t>但在两方面有所不同：</a:t>
            </a:r>
            <a:endParaRPr lang="zh-CN" altLang="en-US" b="1" dirty="0"/>
          </a:p>
          <a:p>
            <a:pPr lvl="1">
              <a:lnSpc>
                <a:spcPct val="110000"/>
              </a:lnSpc>
              <a:spcBef>
                <a:spcPts val="0"/>
              </a:spcBef>
              <a:buNone/>
            </a:pPr>
            <a:r>
              <a:rPr lang="en-US" altLang="zh-CN" sz="2400" dirty="0"/>
              <a:t>1</a:t>
            </a:r>
            <a:r>
              <a:rPr lang="zh-CN" altLang="en-US" sz="2400" dirty="0"/>
              <a:t>）</a:t>
            </a:r>
            <a:r>
              <a:rPr lang="en-US" sz="2400" dirty="0" err="1">
                <a:solidFill>
                  <a:srgbClr val="C00000"/>
                </a:solidFill>
              </a:rPr>
              <a:t>PreparedStatement</a:t>
            </a:r>
            <a:r>
              <a:rPr lang="en-US" sz="2400" dirty="0">
                <a:solidFill>
                  <a:srgbClr val="C00000"/>
                </a:solidFill>
              </a:rPr>
              <a:t> </a:t>
            </a:r>
            <a:r>
              <a:rPr lang="zh-CN" altLang="en-US" dirty="0">
                <a:solidFill>
                  <a:srgbClr val="C00000"/>
                </a:solidFill>
              </a:rPr>
              <a:t>对象</a:t>
            </a:r>
            <a:r>
              <a:rPr lang="zh-CN" altLang="en-US" sz="2400" dirty="0">
                <a:solidFill>
                  <a:srgbClr val="C00000"/>
                </a:solidFill>
              </a:rPr>
              <a:t>包含已编译的 </a:t>
            </a:r>
            <a:r>
              <a:rPr lang="en-US" sz="2400" dirty="0">
                <a:solidFill>
                  <a:srgbClr val="C00000"/>
                </a:solidFill>
              </a:rPr>
              <a:t>SQL </a:t>
            </a:r>
            <a:r>
              <a:rPr lang="zh-CN" altLang="en-US" sz="2400" dirty="0">
                <a:solidFill>
                  <a:srgbClr val="C00000"/>
                </a:solidFill>
              </a:rPr>
              <a:t>语句</a:t>
            </a:r>
            <a:r>
              <a:rPr lang="zh-CN" altLang="en-US" dirty="0">
                <a:solidFill>
                  <a:srgbClr val="C00000"/>
                </a:solidFill>
              </a:rPr>
              <a:t>模板</a:t>
            </a:r>
            <a:r>
              <a:rPr lang="zh-CN" altLang="en-US" sz="2400" dirty="0">
                <a:solidFill>
                  <a:srgbClr val="C00000"/>
                </a:solidFill>
              </a:rPr>
              <a:t>。</a:t>
            </a:r>
            <a:endParaRPr lang="en-US" altLang="zh-CN" sz="2400" dirty="0">
              <a:solidFill>
                <a:srgbClr val="C00000"/>
              </a:solidFill>
            </a:endParaRPr>
          </a:p>
          <a:p>
            <a:pPr lvl="2">
              <a:lnSpc>
                <a:spcPct val="110000"/>
              </a:lnSpc>
              <a:spcBef>
                <a:spcPts val="0"/>
              </a:spcBef>
            </a:pPr>
            <a:r>
              <a:rPr lang="zh-CN" altLang="en-US" sz="2000" dirty="0">
                <a:solidFill>
                  <a:schemeClr val="tx1"/>
                </a:solidFill>
              </a:rPr>
              <a:t>包含于 </a:t>
            </a:r>
            <a:r>
              <a:rPr lang="en-US" sz="2000" dirty="0" err="1">
                <a:solidFill>
                  <a:schemeClr val="tx1"/>
                </a:solidFill>
              </a:rPr>
              <a:t>PreparedStatement</a:t>
            </a:r>
            <a:r>
              <a:rPr lang="en-US" sz="2000" dirty="0">
                <a:solidFill>
                  <a:schemeClr val="tx1"/>
                </a:solidFill>
              </a:rPr>
              <a:t> </a:t>
            </a:r>
            <a:r>
              <a:rPr lang="zh-CN" altLang="en-US" sz="2000" dirty="0">
                <a:solidFill>
                  <a:schemeClr val="tx1"/>
                </a:solidFill>
              </a:rPr>
              <a:t>对象中的 </a:t>
            </a:r>
            <a:r>
              <a:rPr lang="en-US" sz="2000" dirty="0">
                <a:solidFill>
                  <a:schemeClr val="tx1"/>
                </a:solidFill>
              </a:rPr>
              <a:t>SQL </a:t>
            </a:r>
            <a:r>
              <a:rPr lang="zh-CN" altLang="en-US" sz="2000" dirty="0">
                <a:solidFill>
                  <a:schemeClr val="tx1"/>
                </a:solidFill>
              </a:rPr>
              <a:t>语句可具有一个或多个 </a:t>
            </a:r>
            <a:r>
              <a:rPr lang="en-US" sz="2000" dirty="0">
                <a:solidFill>
                  <a:schemeClr val="tx1"/>
                </a:solidFill>
              </a:rPr>
              <a:t>IN </a:t>
            </a:r>
            <a:r>
              <a:rPr lang="zh-CN" altLang="en-US" sz="2000" dirty="0">
                <a:solidFill>
                  <a:schemeClr val="tx1"/>
                </a:solidFill>
              </a:rPr>
              <a:t>参数。</a:t>
            </a:r>
            <a:endParaRPr lang="en-US" altLang="zh-CN" sz="2000" dirty="0">
              <a:solidFill>
                <a:schemeClr val="tx1"/>
              </a:solidFill>
            </a:endParaRPr>
          </a:p>
          <a:p>
            <a:pPr lvl="2">
              <a:lnSpc>
                <a:spcPct val="110000"/>
              </a:lnSpc>
              <a:spcBef>
                <a:spcPts val="0"/>
              </a:spcBef>
            </a:pPr>
            <a:r>
              <a:rPr lang="en-US" sz="2000" dirty="0">
                <a:solidFill>
                  <a:schemeClr val="tx1"/>
                </a:solidFill>
              </a:rPr>
              <a:t>IN</a:t>
            </a:r>
            <a:r>
              <a:rPr lang="zh-CN" altLang="en-US" sz="2000" dirty="0">
                <a:solidFill>
                  <a:schemeClr val="tx1"/>
                </a:solidFill>
              </a:rPr>
              <a:t>参数的值在 </a:t>
            </a:r>
            <a:r>
              <a:rPr lang="en-US" sz="2000" dirty="0">
                <a:solidFill>
                  <a:schemeClr val="tx1"/>
                </a:solidFill>
              </a:rPr>
              <a:t>SQL </a:t>
            </a:r>
            <a:r>
              <a:rPr lang="zh-CN" altLang="en-US" sz="2000" dirty="0">
                <a:solidFill>
                  <a:schemeClr val="tx1"/>
                </a:solidFill>
              </a:rPr>
              <a:t>语句创建时未被指定。相反的，该语句为每个 </a:t>
            </a:r>
            <a:r>
              <a:rPr lang="en-US" sz="2000" dirty="0">
                <a:solidFill>
                  <a:schemeClr val="tx1"/>
                </a:solidFill>
              </a:rPr>
              <a:t>IN </a:t>
            </a:r>
            <a:r>
              <a:rPr lang="zh-CN" altLang="en-US" sz="2000" dirty="0">
                <a:solidFill>
                  <a:schemeClr val="tx1"/>
                </a:solidFill>
              </a:rPr>
              <a:t>参数保留一个问号（“？”）作为占位符。</a:t>
            </a:r>
            <a:endParaRPr lang="en-US" altLang="zh-CN" sz="2000" dirty="0">
              <a:solidFill>
                <a:schemeClr val="tx1"/>
              </a:solidFill>
            </a:endParaRPr>
          </a:p>
          <a:p>
            <a:pPr lvl="2">
              <a:lnSpc>
                <a:spcPct val="110000"/>
              </a:lnSpc>
              <a:spcBef>
                <a:spcPts val="0"/>
              </a:spcBef>
            </a:pPr>
            <a:r>
              <a:rPr lang="zh-CN" altLang="en-US" sz="2000" dirty="0">
                <a:solidFill>
                  <a:schemeClr val="tx1"/>
                </a:solidFill>
              </a:rPr>
              <a:t>每个问号的值必须在该语句执行之前，通过适当的</a:t>
            </a:r>
            <a:r>
              <a:rPr lang="en-US" sz="2000" dirty="0" err="1">
                <a:solidFill>
                  <a:schemeClr val="tx1"/>
                </a:solidFill>
              </a:rPr>
              <a:t>setXXX</a:t>
            </a:r>
            <a:r>
              <a:rPr lang="en-US" sz="2000" dirty="0">
                <a:solidFill>
                  <a:schemeClr val="tx1"/>
                </a:solidFill>
              </a:rPr>
              <a:t> </a:t>
            </a:r>
            <a:r>
              <a:rPr lang="zh-CN" altLang="en-US" sz="2000" dirty="0">
                <a:solidFill>
                  <a:schemeClr val="tx1"/>
                </a:solidFill>
              </a:rPr>
              <a:t>方法来提供。</a:t>
            </a:r>
            <a:endParaRPr lang="zh-CN" altLang="en-US" sz="2000" dirty="0">
              <a:solidFill>
                <a:schemeClr val="tx1"/>
              </a:solidFill>
            </a:endParaRPr>
          </a:p>
          <a:p>
            <a:pPr lvl="1">
              <a:lnSpc>
                <a:spcPct val="110000"/>
              </a:lnSpc>
              <a:spcBef>
                <a:spcPts val="0"/>
              </a:spcBef>
              <a:buNone/>
            </a:pPr>
            <a:r>
              <a:rPr lang="en-US" altLang="zh-CN" sz="2400" dirty="0"/>
              <a:t>2</a:t>
            </a:r>
            <a:r>
              <a:rPr lang="zh-CN" altLang="en-US" sz="2400" dirty="0"/>
              <a:t>）</a:t>
            </a:r>
            <a:r>
              <a:rPr lang="zh-CN" altLang="en-US" sz="2400" dirty="0">
                <a:solidFill>
                  <a:srgbClr val="C00000"/>
                </a:solidFill>
              </a:rPr>
              <a:t>由于 </a:t>
            </a:r>
            <a:r>
              <a:rPr lang="en-US" sz="2400" dirty="0" err="1">
                <a:solidFill>
                  <a:srgbClr val="C00000"/>
                </a:solidFill>
              </a:rPr>
              <a:t>PreparedStatement</a:t>
            </a:r>
            <a:r>
              <a:rPr lang="en-US" sz="2400" dirty="0">
                <a:solidFill>
                  <a:srgbClr val="C00000"/>
                </a:solidFill>
              </a:rPr>
              <a:t> </a:t>
            </a:r>
            <a:r>
              <a:rPr lang="zh-CN" altLang="en-US" sz="2400" dirty="0">
                <a:solidFill>
                  <a:srgbClr val="C00000"/>
                </a:solidFill>
              </a:rPr>
              <a:t>对象已预编译过，所以其执行速度要快于 </a:t>
            </a:r>
            <a:r>
              <a:rPr lang="en-US" sz="2400" dirty="0">
                <a:solidFill>
                  <a:srgbClr val="C00000"/>
                </a:solidFill>
              </a:rPr>
              <a:t>Statement </a:t>
            </a:r>
            <a:r>
              <a:rPr lang="zh-CN" altLang="en-US" sz="2400" dirty="0">
                <a:solidFill>
                  <a:srgbClr val="C00000"/>
                </a:solidFill>
              </a:rPr>
              <a:t>对象</a:t>
            </a:r>
            <a:r>
              <a:rPr lang="zh-CN" altLang="en-US" sz="2400" dirty="0"/>
              <a:t>。</a:t>
            </a:r>
            <a:endParaRPr lang="en-US" altLang="zh-CN" sz="2400" dirty="0"/>
          </a:p>
          <a:p>
            <a:pPr lvl="1">
              <a:lnSpc>
                <a:spcPct val="110000"/>
              </a:lnSpc>
              <a:spcBef>
                <a:spcPts val="0"/>
              </a:spcBef>
            </a:pPr>
            <a:endParaRPr lang="en-US" altLang="zh-CN" sz="2400" dirty="0"/>
          </a:p>
          <a:p>
            <a:pPr lvl="1">
              <a:lnSpc>
                <a:spcPct val="110000"/>
              </a:lnSpc>
              <a:spcBef>
                <a:spcPts val="0"/>
              </a:spcBef>
            </a:pPr>
            <a:r>
              <a:rPr lang="zh-CN" altLang="en-US" sz="2400" dirty="0"/>
              <a:t>因此，</a:t>
            </a:r>
            <a:r>
              <a:rPr lang="zh-CN" altLang="en-US" sz="2400" b="1" dirty="0">
                <a:solidFill>
                  <a:srgbClr val="0000CC"/>
                </a:solidFill>
                <a:latin typeface="华文新魏" panose="02010800040101010101" pitchFamily="2" charset="-122"/>
                <a:ea typeface="华文新魏" panose="02010800040101010101" pitchFamily="2" charset="-122"/>
              </a:rPr>
              <a:t>多次执行的 </a:t>
            </a:r>
            <a:r>
              <a:rPr lang="en-US" sz="2400" b="1" dirty="0">
                <a:solidFill>
                  <a:srgbClr val="0000CC"/>
                </a:solidFill>
                <a:latin typeface="华文新魏" panose="02010800040101010101" pitchFamily="2" charset="-122"/>
                <a:ea typeface="华文新魏" panose="02010800040101010101" pitchFamily="2" charset="-122"/>
              </a:rPr>
              <a:t>SQL </a:t>
            </a:r>
            <a:r>
              <a:rPr lang="zh-CN" altLang="en-US" sz="2400" b="1" dirty="0">
                <a:solidFill>
                  <a:srgbClr val="0000CC"/>
                </a:solidFill>
                <a:latin typeface="华文新魏" panose="02010800040101010101" pitchFamily="2" charset="-122"/>
                <a:ea typeface="华文新魏" panose="02010800040101010101" pitchFamily="2" charset="-122"/>
              </a:rPr>
              <a:t>语句经常创建为 </a:t>
            </a:r>
            <a:r>
              <a:rPr lang="en-US" sz="2400" b="1" dirty="0" err="1">
                <a:solidFill>
                  <a:srgbClr val="0000CC"/>
                </a:solidFill>
                <a:latin typeface="华文新魏" panose="02010800040101010101" pitchFamily="2" charset="-122"/>
                <a:ea typeface="华文新魏" panose="02010800040101010101" pitchFamily="2" charset="-122"/>
              </a:rPr>
              <a:t>PreparedStatement</a:t>
            </a:r>
            <a:r>
              <a:rPr lang="en-US" sz="2400" b="1" dirty="0">
                <a:solidFill>
                  <a:srgbClr val="0000CC"/>
                </a:solidFill>
                <a:latin typeface="华文新魏" panose="02010800040101010101" pitchFamily="2" charset="-122"/>
                <a:ea typeface="华文新魏" panose="02010800040101010101" pitchFamily="2" charset="-122"/>
              </a:rPr>
              <a:t> </a:t>
            </a:r>
            <a:r>
              <a:rPr lang="zh-CN" altLang="en-US" sz="2400" b="1" dirty="0">
                <a:solidFill>
                  <a:srgbClr val="0000CC"/>
                </a:solidFill>
                <a:latin typeface="华文新魏" panose="02010800040101010101" pitchFamily="2" charset="-122"/>
                <a:ea typeface="华文新魏" panose="02010800040101010101" pitchFamily="2" charset="-122"/>
              </a:rPr>
              <a:t>对象</a:t>
            </a:r>
            <a:r>
              <a:rPr lang="zh-CN" altLang="en-US" sz="2400" dirty="0"/>
              <a:t>，以提高效率。</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365127"/>
            <a:ext cx="7886700" cy="861706"/>
          </a:xfrm>
        </p:spPr>
        <p:txBody>
          <a:bodyPr>
            <a:normAutofit/>
          </a:bodyPr>
          <a:lstStyle/>
          <a:p>
            <a:r>
              <a:rPr lang="zh-CN" altLang="en-US" sz="3600">
                <a:latin typeface="宋体" panose="02010600030101010101" pitchFamily="2" charset="-122"/>
                <a:ea typeface="宋体" panose="02010600030101010101" pitchFamily="2" charset="-122"/>
              </a:rPr>
              <a:t>创建数据库、表、存入数据</a:t>
            </a:r>
            <a:endParaRPr lang="zh-CN" altLang="en-US" sz="360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文本框 4"/>
          <p:cNvSpPr txBox="1"/>
          <p:nvPr/>
        </p:nvSpPr>
        <p:spPr>
          <a:xfrm>
            <a:off x="3822160" y="1335057"/>
            <a:ext cx="4938136" cy="2553335"/>
          </a:xfrm>
          <a:prstGeom prst="rect">
            <a:avLst/>
          </a:prstGeom>
          <a:noFill/>
          <a:ln>
            <a:solidFill>
              <a:schemeClr val="accent1"/>
            </a:solidFill>
          </a:ln>
        </p:spPr>
        <p:txBody>
          <a:bodyPr wrap="square" rtlCol="0">
            <a:spAutoFit/>
          </a:bodyPr>
          <a:lstStyle/>
          <a:p>
            <a:pPr>
              <a:buNone/>
            </a:pPr>
            <a:r>
              <a:rPr lang="en-US" altLang="zh-CN" sz="2000">
                <a:latin typeface="Arial" panose="020B0604020202020204" pitchFamily="34" charset="0"/>
                <a:cs typeface="Arial" panose="020B0604020202020204" pitchFamily="34" charset="0"/>
              </a:rPr>
              <a:t>create database factory</a:t>
            </a:r>
            <a:endParaRPr lang="en-US" altLang="zh-CN" sz="2000">
              <a:latin typeface="Arial" panose="020B0604020202020204" pitchFamily="34" charset="0"/>
              <a:cs typeface="Arial" panose="020B0604020202020204" pitchFamily="34" charset="0"/>
            </a:endParaRPr>
          </a:p>
          <a:p>
            <a:pPr>
              <a:buNone/>
            </a:pP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create table person (</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	id varchar(20) primary key,</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	name varchar(20),</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	password varchar(20),</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	birthday date</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6" name="文本框 5"/>
          <p:cNvSpPr txBox="1"/>
          <p:nvPr/>
        </p:nvSpPr>
        <p:spPr>
          <a:xfrm>
            <a:off x="2496200" y="4228377"/>
            <a:ext cx="7543150" cy="1322070"/>
          </a:xfrm>
          <a:prstGeom prst="rect">
            <a:avLst/>
          </a:prstGeom>
          <a:noFill/>
          <a:ln>
            <a:solidFill>
              <a:schemeClr val="accent1"/>
            </a:solidFill>
          </a:ln>
        </p:spPr>
        <p:txBody>
          <a:bodyPr wrap="square" rtlCol="0">
            <a:spAutoFit/>
          </a:bodyPr>
          <a:lstStyle/>
          <a:p>
            <a:pPr>
              <a:buNone/>
            </a:pPr>
            <a:r>
              <a:rPr lang="en-US" altLang="zh-CN" sz="2000">
                <a:latin typeface="Arial" panose="020B0604020202020204" pitchFamily="34" charset="0"/>
                <a:cs typeface="Arial" panose="020B0604020202020204" pitchFamily="34" charset="0"/>
              </a:rPr>
              <a:t>insert into person values ('001', '</a:t>
            </a:r>
            <a:r>
              <a:rPr lang="zh-CN" altLang="en-US" sz="2000">
                <a:latin typeface="Arial" panose="020B0604020202020204" pitchFamily="34" charset="0"/>
                <a:cs typeface="Arial" panose="020B0604020202020204" pitchFamily="34" charset="0"/>
              </a:rPr>
              <a:t>陈冬</a:t>
            </a:r>
            <a:r>
              <a:rPr lang="en-US" altLang="zh-CN" sz="2000">
                <a:latin typeface="Arial" panose="020B0604020202020204" pitchFamily="34" charset="0"/>
                <a:cs typeface="Arial" panose="020B0604020202020204" pitchFamily="34" charset="0"/>
              </a:rPr>
              <a:t>', 12345, '1989-12-10');</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insert into person VALUES ('002', 'Mary',12345, '1980-12-10');</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insert into person values ('003', 'Tom', 12345, '1990-12-10');</a:t>
            </a:r>
            <a:endParaRPr lang="en-US" altLang="zh-CN" sz="2000">
              <a:latin typeface="Arial" panose="020B0604020202020204" pitchFamily="34" charset="0"/>
              <a:cs typeface="Arial" panose="020B0604020202020204" pitchFamily="34" charset="0"/>
            </a:endParaRPr>
          </a:p>
          <a:p>
            <a:pPr>
              <a:buNone/>
            </a:pPr>
            <a:r>
              <a:rPr lang="en-US" altLang="zh-CN" sz="2000">
                <a:latin typeface="Arial" panose="020B0604020202020204" pitchFamily="34" charset="0"/>
                <a:cs typeface="Arial" panose="020B0604020202020204" pitchFamily="34" charset="0"/>
              </a:rPr>
              <a:t>insert into person values ('004', '</a:t>
            </a:r>
            <a:r>
              <a:rPr lang="zh-CN" altLang="en-US" sz="2000">
                <a:latin typeface="Arial" panose="020B0604020202020204" pitchFamily="34" charset="0"/>
                <a:cs typeface="Arial" panose="020B0604020202020204" pitchFamily="34" charset="0"/>
              </a:rPr>
              <a:t>张三</a:t>
            </a:r>
            <a:r>
              <a:rPr lang="en-US" altLang="zh-CN" sz="2000">
                <a:latin typeface="Arial" panose="020B0604020202020204" pitchFamily="34" charset="0"/>
                <a:cs typeface="Arial" panose="020B0604020202020204" pitchFamily="34" charset="0"/>
              </a:rPr>
              <a:t>', 12345, '1990-12-10');</a:t>
            </a:r>
            <a:endParaRPr lang="zh-CN" alt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600" dirty="0"/>
              <a:t>Statement</a:t>
            </a:r>
            <a:r>
              <a:rPr lang="zh-CN" altLang="en-US" sz="3600" dirty="0"/>
              <a:t>与</a:t>
            </a:r>
            <a:r>
              <a:rPr lang="en-US" sz="3600" dirty="0" err="1"/>
              <a:t>PreparedStatement</a:t>
            </a:r>
            <a:r>
              <a:rPr lang="zh-CN" altLang="en-US" sz="3600" dirty="0"/>
              <a:t>，如何选择？</a:t>
            </a:r>
            <a:endParaRPr lang="zh-CN" altLang="en-US" sz="3600" dirty="0"/>
          </a:p>
        </p:txBody>
      </p:sp>
      <p:sp>
        <p:nvSpPr>
          <p:cNvPr id="3" name="内容占位符 2"/>
          <p:cNvSpPr>
            <a:spLocks noGrp="1"/>
          </p:cNvSpPr>
          <p:nvPr>
            <p:ph idx="1"/>
          </p:nvPr>
        </p:nvSpPr>
        <p:spPr/>
        <p:txBody>
          <a:bodyPr/>
          <a:lstStyle/>
          <a:p>
            <a:r>
              <a:rPr lang="en-US" altLang="zh-CN" b="1" dirty="0">
                <a:solidFill>
                  <a:srgbClr val="C00000"/>
                </a:solidFill>
              </a:rPr>
              <a:t>Statement</a:t>
            </a:r>
            <a:r>
              <a:rPr lang="zh-CN" altLang="en-US" b="1" dirty="0">
                <a:solidFill>
                  <a:srgbClr val="C00000"/>
                </a:solidFill>
              </a:rPr>
              <a:t>对象</a:t>
            </a:r>
            <a:endParaRPr lang="en-US" altLang="zh-CN" b="1" dirty="0">
              <a:solidFill>
                <a:srgbClr val="C00000"/>
              </a:solidFill>
            </a:endParaRPr>
          </a:p>
          <a:p>
            <a:pPr lvl="1">
              <a:spcBef>
                <a:spcPts val="0"/>
              </a:spcBef>
            </a:pPr>
            <a:r>
              <a:rPr lang="zh-CN" altLang="en-US" dirty="0"/>
              <a:t>使用范围：当执行相似</a:t>
            </a:r>
            <a:r>
              <a:rPr lang="en-US" altLang="zh-CN" dirty="0"/>
              <a:t>SQL(</a:t>
            </a:r>
            <a:r>
              <a:rPr lang="zh-CN" altLang="en-US" dirty="0"/>
              <a:t>结构相同，</a:t>
            </a:r>
            <a:r>
              <a:rPr lang="zh-CN" altLang="en-US" b="1" dirty="0">
                <a:solidFill>
                  <a:srgbClr val="0000CC"/>
                </a:solidFill>
              </a:rPr>
              <a:t>具体值</a:t>
            </a:r>
            <a:r>
              <a:rPr lang="zh-CN" altLang="en-US" dirty="0"/>
              <a:t>不同</a:t>
            </a:r>
            <a:r>
              <a:rPr lang="en-US" altLang="zh-CN" dirty="0"/>
              <a:t>)</a:t>
            </a:r>
            <a:r>
              <a:rPr lang="zh-CN" altLang="en-US" dirty="0"/>
              <a:t>语句的</a:t>
            </a:r>
            <a:r>
              <a:rPr lang="zh-CN" altLang="en-US" dirty="0">
                <a:latin typeface="华文新魏" panose="02010800040101010101" pitchFamily="2" charset="-122"/>
                <a:ea typeface="华文新魏" panose="02010800040101010101" pitchFamily="2" charset="-122"/>
              </a:rPr>
              <a:t>次数比较少</a:t>
            </a:r>
            <a:r>
              <a:rPr lang="zh-CN" altLang="en-US" dirty="0"/>
              <a:t>，有时候</a:t>
            </a:r>
            <a:r>
              <a:rPr lang="zh-CN" altLang="en-US" dirty="0">
                <a:latin typeface="华文新魏" panose="02010800040101010101" pitchFamily="2" charset="-122"/>
                <a:ea typeface="华文新魏" panose="02010800040101010101" pitchFamily="2" charset="-122"/>
              </a:rPr>
              <a:t>只执行一次</a:t>
            </a:r>
            <a:r>
              <a:rPr lang="zh-CN" altLang="en-US" dirty="0"/>
              <a:t>。</a:t>
            </a:r>
            <a:endParaRPr lang="zh-CN" altLang="en-US" dirty="0"/>
          </a:p>
          <a:p>
            <a:pPr lvl="2">
              <a:spcBef>
                <a:spcPts val="0"/>
              </a:spcBef>
            </a:pPr>
            <a:r>
              <a:rPr lang="zh-CN" altLang="en-US" sz="2000" dirty="0">
                <a:solidFill>
                  <a:schemeClr val="tx1"/>
                </a:solidFill>
              </a:rPr>
              <a:t>优点：语法简单</a:t>
            </a:r>
            <a:endParaRPr lang="zh-CN" altLang="en-US" sz="2000" dirty="0">
              <a:solidFill>
                <a:schemeClr val="tx1"/>
              </a:solidFill>
            </a:endParaRPr>
          </a:p>
          <a:p>
            <a:pPr lvl="2">
              <a:spcBef>
                <a:spcPts val="0"/>
              </a:spcBef>
            </a:pPr>
            <a:r>
              <a:rPr lang="zh-CN" altLang="en-US" sz="2000" dirty="0">
                <a:solidFill>
                  <a:schemeClr val="tx1"/>
                </a:solidFill>
              </a:rPr>
              <a:t>缺点：采用硬编码效率低，安全性较差。</a:t>
            </a:r>
            <a:endParaRPr lang="zh-CN" altLang="en-US" sz="2000" dirty="0">
              <a:solidFill>
                <a:schemeClr val="tx1"/>
              </a:solidFill>
            </a:endParaRPr>
          </a:p>
          <a:p>
            <a:pPr lvl="2">
              <a:spcBef>
                <a:spcPts val="0"/>
              </a:spcBef>
            </a:pPr>
            <a:r>
              <a:rPr lang="zh-CN" altLang="en-US" sz="2000" dirty="0">
                <a:solidFill>
                  <a:schemeClr val="tx1"/>
                </a:solidFill>
              </a:rPr>
              <a:t>原理：硬编码，每次执行时相似</a:t>
            </a:r>
            <a:r>
              <a:rPr lang="en-US" altLang="zh-CN" sz="2000" dirty="0">
                <a:solidFill>
                  <a:schemeClr val="tx1"/>
                </a:solidFill>
              </a:rPr>
              <a:t>SQL</a:t>
            </a:r>
            <a:r>
              <a:rPr lang="zh-CN" altLang="en-US" sz="2000" dirty="0">
                <a:solidFill>
                  <a:schemeClr val="tx1"/>
                </a:solidFill>
              </a:rPr>
              <a:t>都会进行编译  </a:t>
            </a:r>
            <a:endParaRPr lang="en-US" altLang="zh-CN" sz="2000" dirty="0">
              <a:solidFill>
                <a:schemeClr val="tx1"/>
              </a:solidFill>
            </a:endParaRPr>
          </a:p>
          <a:p>
            <a:pPr lvl="2">
              <a:spcBef>
                <a:spcPts val="0"/>
              </a:spcBef>
            </a:pPr>
            <a:endParaRPr lang="en-US" altLang="zh-CN" sz="2000" dirty="0">
              <a:solidFill>
                <a:schemeClr val="bg1">
                  <a:lumMod val="50000"/>
                </a:schemeClr>
              </a:solidFill>
            </a:endParaRPr>
          </a:p>
          <a:p>
            <a:r>
              <a:rPr lang="en-US" altLang="zh-CN" b="1" dirty="0">
                <a:solidFill>
                  <a:srgbClr val="C00000"/>
                </a:solidFill>
              </a:rPr>
              <a:t>Statement</a:t>
            </a:r>
            <a:r>
              <a:rPr lang="zh-CN" altLang="en-US" b="1" dirty="0">
                <a:solidFill>
                  <a:srgbClr val="C00000"/>
                </a:solidFill>
              </a:rPr>
              <a:t>对象执行查询的方法：</a:t>
            </a:r>
            <a:endParaRPr lang="en-US" altLang="zh-CN" dirty="0"/>
          </a:p>
          <a:p>
            <a:pPr lvl="1"/>
            <a:r>
              <a:rPr lang="en-US" altLang="zh-CN" dirty="0" err="1">
                <a:solidFill>
                  <a:srgbClr val="0000CC"/>
                </a:solidFill>
              </a:rPr>
              <a:t>executeQuery</a:t>
            </a:r>
            <a:r>
              <a:rPr lang="en-US" altLang="zh-CN" dirty="0">
                <a:solidFill>
                  <a:srgbClr val="0000CC"/>
                </a:solidFill>
              </a:rPr>
              <a:t>(String </a:t>
            </a:r>
            <a:r>
              <a:rPr lang="en-US" altLang="zh-CN" dirty="0" err="1">
                <a:solidFill>
                  <a:srgbClr val="0000CC"/>
                </a:solidFill>
              </a:rPr>
              <a:t>sql</a:t>
            </a:r>
            <a:r>
              <a:rPr lang="en-US" altLang="zh-CN" dirty="0">
                <a:solidFill>
                  <a:srgbClr val="0000CC"/>
                </a:solidFill>
              </a:rPr>
              <a:t>)</a:t>
            </a:r>
            <a:endParaRPr lang="en-US" altLang="zh-CN" dirty="0">
              <a:solidFill>
                <a:srgbClr val="0000CC"/>
              </a:solidFill>
            </a:endParaRPr>
          </a:p>
          <a:p>
            <a:pPr lvl="1"/>
            <a:r>
              <a:rPr lang="en-US" altLang="zh-CN" dirty="0" err="1">
                <a:solidFill>
                  <a:srgbClr val="0000CC"/>
                </a:solidFill>
              </a:rPr>
              <a:t>executeUpdate</a:t>
            </a:r>
            <a:r>
              <a:rPr lang="en-US" altLang="zh-CN" dirty="0">
                <a:solidFill>
                  <a:srgbClr val="0000CC"/>
                </a:solidFill>
              </a:rPr>
              <a:t>(String </a:t>
            </a:r>
            <a:r>
              <a:rPr lang="en-US" altLang="zh-CN" dirty="0" err="1">
                <a:solidFill>
                  <a:srgbClr val="0000CC"/>
                </a:solidFill>
              </a:rPr>
              <a:t>sql</a:t>
            </a:r>
            <a:r>
              <a:rPr lang="en-US" altLang="zh-CN" dirty="0">
                <a:solidFill>
                  <a:srgbClr val="0000CC"/>
                </a:solidFill>
              </a:rPr>
              <a:t>)</a:t>
            </a:r>
            <a:endParaRPr lang="en-US" altLang="zh-CN" dirty="0">
              <a:solidFill>
                <a:srgbClr val="0000CC"/>
              </a:solidFill>
            </a:endParaRPr>
          </a:p>
          <a:p>
            <a:pPr lvl="1"/>
            <a:r>
              <a:rPr lang="en-US" altLang="zh-CN" dirty="0">
                <a:solidFill>
                  <a:srgbClr val="0000CC"/>
                </a:solidFill>
              </a:rPr>
              <a:t>execute(String </a:t>
            </a:r>
            <a:r>
              <a:rPr lang="en-US" altLang="zh-CN" dirty="0" err="1">
                <a:solidFill>
                  <a:srgbClr val="0000CC"/>
                </a:solidFill>
              </a:rPr>
              <a:t>sql</a:t>
            </a:r>
            <a:r>
              <a:rPr lang="en-US" altLang="zh-CN" dirty="0">
                <a:solidFill>
                  <a:srgbClr val="0000CC"/>
                </a:solidFill>
              </a:rPr>
              <a:t>)</a:t>
            </a:r>
            <a:endParaRPr lang="zh-CN" altLang="en-US" dirty="0">
              <a:solidFill>
                <a:srgbClr val="0000CC"/>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右大括号 4"/>
          <p:cNvSpPr/>
          <p:nvPr/>
        </p:nvSpPr>
        <p:spPr>
          <a:xfrm>
            <a:off x="6600056" y="4622002"/>
            <a:ext cx="428628" cy="121444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184906" y="4905192"/>
            <a:ext cx="2511493" cy="645160"/>
          </a:xfrm>
          <a:prstGeom prst="rect">
            <a:avLst/>
          </a:prstGeom>
          <a:noFill/>
        </p:spPr>
        <p:txBody>
          <a:bodyPr wrap="square" rtlCol="0">
            <a:spAutoFit/>
          </a:bodyPr>
          <a:lstStyle/>
          <a:p>
            <a:pPr>
              <a:buNone/>
            </a:pPr>
            <a:r>
              <a:rPr lang="zh-CN" altLang="en-US" b="1" dirty="0"/>
              <a:t>三个方法均需参数，参数</a:t>
            </a:r>
            <a:r>
              <a:rPr lang="en-US" altLang="zh-CN" b="1" dirty="0" err="1"/>
              <a:t>sql</a:t>
            </a:r>
            <a:r>
              <a:rPr lang="zh-CN" altLang="en-US" b="1" dirty="0"/>
              <a:t>为要执行的查询。</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965" y="122555"/>
            <a:ext cx="9664065" cy="1295400"/>
          </a:xfrm>
        </p:spPr>
        <p:txBody>
          <a:bodyPr/>
          <a:lstStyle/>
          <a:p>
            <a:r>
              <a:rPr lang="en-US" sz="3600" dirty="0"/>
              <a:t>Statement</a:t>
            </a:r>
            <a:r>
              <a:rPr lang="zh-CN" altLang="en-US" sz="3600" dirty="0"/>
              <a:t>与</a:t>
            </a:r>
            <a:r>
              <a:rPr lang="en-US" sz="3600" dirty="0" err="1"/>
              <a:t>PreparedStatement</a:t>
            </a:r>
            <a:r>
              <a:rPr lang="zh-CN" altLang="en-US" sz="3600" dirty="0"/>
              <a:t>，如何选择？</a:t>
            </a:r>
            <a:endParaRPr lang="zh-CN" altLang="en-US" sz="3600" dirty="0"/>
          </a:p>
        </p:txBody>
      </p:sp>
      <p:sp>
        <p:nvSpPr>
          <p:cNvPr id="3" name="内容占位符 2"/>
          <p:cNvSpPr>
            <a:spLocks noGrp="1"/>
          </p:cNvSpPr>
          <p:nvPr>
            <p:ph idx="1"/>
          </p:nvPr>
        </p:nvSpPr>
        <p:spPr/>
        <p:txBody>
          <a:bodyPr>
            <a:normAutofit lnSpcReduction="10000"/>
          </a:bodyPr>
          <a:lstStyle/>
          <a:p>
            <a:r>
              <a:rPr lang="zh-CN" altLang="en-US" b="1" dirty="0">
                <a:solidFill>
                  <a:srgbClr val="C00000"/>
                </a:solidFill>
              </a:rPr>
              <a:t>预编译</a:t>
            </a:r>
            <a:r>
              <a:rPr lang="en-US" altLang="zh-CN" b="1" dirty="0" err="1">
                <a:solidFill>
                  <a:srgbClr val="C00000"/>
                </a:solidFill>
              </a:rPr>
              <a:t>PreparedStatement</a:t>
            </a:r>
            <a:endParaRPr lang="zh-CN" altLang="en-US" dirty="0">
              <a:solidFill>
                <a:srgbClr val="C00000"/>
              </a:solidFill>
            </a:endParaRPr>
          </a:p>
          <a:p>
            <a:pPr lvl="1"/>
            <a:r>
              <a:rPr lang="zh-CN" altLang="en-US" dirty="0"/>
              <a:t>使用范围：当执行相似</a:t>
            </a:r>
            <a:r>
              <a:rPr lang="en-US" altLang="zh-CN" dirty="0" err="1"/>
              <a:t>sql</a:t>
            </a:r>
            <a:r>
              <a:rPr lang="zh-CN" altLang="en-US" dirty="0"/>
              <a:t>语句的次数比较多</a:t>
            </a:r>
            <a:r>
              <a:rPr lang="en-US" altLang="zh-CN" dirty="0"/>
              <a:t>(</a:t>
            </a:r>
            <a:r>
              <a:rPr lang="zh-CN" altLang="en-US" dirty="0"/>
              <a:t>例如：用户登陆，对表频繁操作等</a:t>
            </a:r>
            <a:r>
              <a:rPr lang="en-US" altLang="zh-CN" dirty="0"/>
              <a:t>)</a:t>
            </a:r>
            <a:r>
              <a:rPr lang="zh-CN" altLang="en-US" dirty="0"/>
              <a:t>，语句一样，只是具体的值不一样，被称为</a:t>
            </a:r>
            <a:r>
              <a:rPr lang="zh-CN" altLang="en-US" b="1" dirty="0">
                <a:solidFill>
                  <a:srgbClr val="0000CC"/>
                </a:solidFill>
              </a:rPr>
              <a:t>动态</a:t>
            </a:r>
            <a:r>
              <a:rPr lang="en-US" altLang="zh-CN" b="1" dirty="0">
                <a:solidFill>
                  <a:srgbClr val="0000CC"/>
                </a:solidFill>
              </a:rPr>
              <a:t>SQL</a:t>
            </a:r>
            <a:r>
              <a:rPr lang="zh-CN" altLang="en-US" b="1" dirty="0">
                <a:solidFill>
                  <a:srgbClr val="0000CC"/>
                </a:solidFill>
              </a:rPr>
              <a:t>。</a:t>
            </a:r>
            <a:endParaRPr lang="zh-CN" altLang="en-US" b="1" dirty="0">
              <a:solidFill>
                <a:srgbClr val="0000CC"/>
              </a:solidFill>
            </a:endParaRPr>
          </a:p>
          <a:p>
            <a:pPr lvl="2"/>
            <a:r>
              <a:rPr lang="zh-CN" altLang="en-US" sz="2200" dirty="0">
                <a:solidFill>
                  <a:schemeClr val="tx1"/>
                </a:solidFill>
              </a:rPr>
              <a:t>优点：语句只编译一次，减少编译次数。提高了安全性</a:t>
            </a:r>
            <a:r>
              <a:rPr lang="en-US" altLang="zh-CN" sz="2200" dirty="0">
                <a:solidFill>
                  <a:schemeClr val="tx1"/>
                </a:solidFill>
              </a:rPr>
              <a:t>(</a:t>
            </a:r>
            <a:r>
              <a:rPr lang="zh-CN" altLang="en-US" sz="2200" dirty="0">
                <a:solidFill>
                  <a:schemeClr val="tx1"/>
                </a:solidFill>
              </a:rPr>
              <a:t>阻止了</a:t>
            </a:r>
            <a:r>
              <a:rPr lang="en-US" altLang="zh-CN" sz="2200" dirty="0">
                <a:solidFill>
                  <a:schemeClr val="tx1"/>
                </a:solidFill>
              </a:rPr>
              <a:t>SQL</a:t>
            </a:r>
            <a:r>
              <a:rPr lang="zh-CN" altLang="en-US" sz="2200" dirty="0">
                <a:solidFill>
                  <a:schemeClr val="tx1"/>
                </a:solidFill>
              </a:rPr>
              <a:t>注入</a:t>
            </a:r>
            <a:r>
              <a:rPr lang="en-US" altLang="zh-CN" sz="2200" dirty="0">
                <a:solidFill>
                  <a:schemeClr val="tx1"/>
                </a:solidFill>
              </a:rPr>
              <a:t>)</a:t>
            </a:r>
            <a:endParaRPr lang="zh-CN" altLang="en-US" sz="2200" dirty="0">
              <a:solidFill>
                <a:schemeClr val="tx1"/>
              </a:solidFill>
            </a:endParaRPr>
          </a:p>
          <a:p>
            <a:pPr lvl="2"/>
            <a:r>
              <a:rPr lang="zh-CN" altLang="en-US" sz="2200" dirty="0">
                <a:solidFill>
                  <a:schemeClr val="tx1"/>
                </a:solidFill>
              </a:rPr>
              <a:t>缺点</a:t>
            </a:r>
            <a:r>
              <a:rPr lang="en-US" altLang="zh-CN" sz="2200" dirty="0">
                <a:solidFill>
                  <a:schemeClr val="tx1"/>
                </a:solidFill>
              </a:rPr>
              <a:t>: </a:t>
            </a:r>
            <a:r>
              <a:rPr lang="zh-CN" altLang="en-US" sz="2200" dirty="0">
                <a:solidFill>
                  <a:schemeClr val="tx1"/>
                </a:solidFill>
              </a:rPr>
              <a:t>执行非相似</a:t>
            </a:r>
            <a:r>
              <a:rPr lang="en-US" altLang="zh-CN" sz="2200" dirty="0">
                <a:solidFill>
                  <a:schemeClr val="tx1"/>
                </a:solidFill>
              </a:rPr>
              <a:t>SQL</a:t>
            </a:r>
            <a:r>
              <a:rPr lang="zh-CN" altLang="en-US" sz="2200" dirty="0">
                <a:solidFill>
                  <a:schemeClr val="tx1"/>
                </a:solidFill>
              </a:rPr>
              <a:t>语句时，速度较慢。</a:t>
            </a:r>
            <a:endParaRPr lang="zh-CN" altLang="en-US" sz="2200" dirty="0">
              <a:solidFill>
                <a:schemeClr val="tx1"/>
              </a:solidFill>
            </a:endParaRPr>
          </a:p>
          <a:p>
            <a:pPr lvl="2"/>
            <a:r>
              <a:rPr lang="zh-CN" altLang="en-US" sz="2200" dirty="0">
                <a:solidFill>
                  <a:schemeClr val="tx1"/>
                </a:solidFill>
              </a:rPr>
              <a:t>原理：相似</a:t>
            </a:r>
            <a:r>
              <a:rPr lang="en-US" altLang="zh-CN" sz="2200" dirty="0">
                <a:solidFill>
                  <a:schemeClr val="tx1"/>
                </a:solidFill>
              </a:rPr>
              <a:t>SQL</a:t>
            </a:r>
            <a:r>
              <a:rPr lang="zh-CN" altLang="en-US" sz="2200" dirty="0">
                <a:solidFill>
                  <a:schemeClr val="tx1"/>
                </a:solidFill>
              </a:rPr>
              <a:t>只编译一次，减少</a:t>
            </a:r>
            <a:r>
              <a:rPr lang="zh-CN" altLang="en-US" sz="2200">
                <a:solidFill>
                  <a:schemeClr val="tx1"/>
                </a:solidFill>
              </a:rPr>
              <a:t>编译次数</a:t>
            </a:r>
            <a:endParaRPr lang="en-US" altLang="zh-CN" sz="2200">
              <a:solidFill>
                <a:schemeClr val="tx1"/>
              </a:solidFill>
            </a:endParaRPr>
          </a:p>
          <a:p>
            <a:pPr marL="693420" lvl="2" indent="0">
              <a:buNone/>
            </a:pPr>
            <a:endParaRPr lang="en-US" altLang="zh-CN" sz="2200" dirty="0">
              <a:solidFill>
                <a:schemeClr val="bg1">
                  <a:lumMod val="50000"/>
                </a:schemeClr>
              </a:solidFill>
            </a:endParaRPr>
          </a:p>
          <a:p>
            <a:r>
              <a:rPr lang="en-US" altLang="zh-CN" b="1" dirty="0" err="1">
                <a:solidFill>
                  <a:srgbClr val="C00000"/>
                </a:solidFill>
              </a:rPr>
              <a:t>PreparedStatemen</a:t>
            </a:r>
            <a:r>
              <a:rPr lang="zh-CN" altLang="en-US" b="1" dirty="0">
                <a:solidFill>
                  <a:srgbClr val="C00000"/>
                </a:solidFill>
              </a:rPr>
              <a:t>对象执行查询的方法：</a:t>
            </a:r>
            <a:endParaRPr lang="en-US" altLang="zh-CN" dirty="0"/>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ResultSet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executeQuery</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boolean</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execute();</a:t>
            </a:r>
            <a:endPar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endParaRPr>
          </a:p>
          <a:p>
            <a:pPr lvl="1" algn="just" eaLnBrk="0" hangingPunct="0"/>
            <a:r>
              <a:rPr lang="en-US" altLang="zh-CN" b="1" dirty="0" err="1">
                <a:solidFill>
                  <a:srgbClr val="0000FF"/>
                </a:solidFill>
                <a:latin typeface="Tahoma" panose="020B0604030504040204" pitchFamily="34" charset="0"/>
                <a:ea typeface="Tahoma" panose="020B0604030504040204" pitchFamily="34" charset="0"/>
                <a:cs typeface="Tahoma" panose="020B0604030504040204" pitchFamily="34" charset="0"/>
              </a:rPr>
              <a:t>int</a:t>
            </a:r>
            <a:r>
              <a:rPr lang="en-US" altLang="zh-CN" b="1"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zh-CN" b="1" err="1">
                <a:solidFill>
                  <a:srgbClr val="0000FF"/>
                </a:solidFill>
                <a:latin typeface="Tahoma" panose="020B0604030504040204" pitchFamily="34" charset="0"/>
                <a:ea typeface="Tahoma" panose="020B0604030504040204" pitchFamily="34" charset="0"/>
                <a:cs typeface="Tahoma" panose="020B0604030504040204" pitchFamily="34" charset="0"/>
              </a:rPr>
              <a:t>executeUpdate</a:t>
            </a:r>
            <a:r>
              <a:rPr lang="en-US" altLang="zh-CN" b="1">
                <a:solidFill>
                  <a:srgbClr val="0000FF"/>
                </a:solidFill>
                <a:latin typeface="Tahoma" panose="020B0604030504040204" pitchFamily="34" charset="0"/>
                <a:ea typeface="Tahoma" panose="020B0604030504040204" pitchFamily="34" charset="0"/>
                <a:cs typeface="Tahoma" panose="020B0604030504040204" pitchFamily="34" charset="0"/>
              </a:rPr>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右大括号 4"/>
          <p:cNvSpPr/>
          <p:nvPr/>
        </p:nvSpPr>
        <p:spPr>
          <a:xfrm>
            <a:off x="7024694" y="4786322"/>
            <a:ext cx="428628" cy="9469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7453322" y="5075123"/>
            <a:ext cx="2286016" cy="368300"/>
          </a:xfrm>
          <a:prstGeom prst="rect">
            <a:avLst/>
          </a:prstGeom>
          <a:noFill/>
        </p:spPr>
        <p:txBody>
          <a:bodyPr wrap="square" rtlCol="0">
            <a:spAutoFit/>
          </a:bodyPr>
          <a:lstStyle/>
          <a:p>
            <a:pPr>
              <a:buNone/>
            </a:pPr>
            <a:r>
              <a:rPr lang="zh-CN" altLang="en-US" b="1" dirty="0"/>
              <a:t>三个方法均无需参数</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30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a:t>§14.</a:t>
            </a:r>
            <a:r>
              <a:rPr lang="en-US" altLang="zh-CN" sz="4000"/>
              <a:t>8</a:t>
            </a:r>
            <a:r>
              <a:rPr lang="zh-CN" altLang="en-US" sz="4000"/>
              <a:t>.</a:t>
            </a:r>
            <a:r>
              <a:rPr lang="en-US" altLang="zh-CN" sz="4000"/>
              <a:t>2 </a:t>
            </a:r>
            <a:r>
              <a:rPr lang="zh-CN" altLang="en-US" sz="4000"/>
              <a:t>使用通配符</a:t>
            </a:r>
            <a:r>
              <a:rPr lang="zh-CN" altLang="en-US" sz="4000">
                <a:latin typeface="宋体" panose="02010600030101010101" pitchFamily="2" charset="-122"/>
              </a:rPr>
              <a:t> </a:t>
            </a:r>
            <a:endParaRPr lang="zh-CN" altLang="en-US" dirty="0"/>
          </a:p>
        </p:txBody>
      </p:sp>
      <p:sp>
        <p:nvSpPr>
          <p:cNvPr id="3" name="内容占位符 2"/>
          <p:cNvSpPr>
            <a:spLocks noGrp="1"/>
          </p:cNvSpPr>
          <p:nvPr>
            <p:ph idx="1"/>
          </p:nvPr>
        </p:nvSpPr>
        <p:spPr/>
        <p:txBody>
          <a:bodyPr/>
          <a:lstStyle/>
          <a:p>
            <a:pPr eaLnBrk="0" hangingPunct="0"/>
            <a:endParaRPr lang="en-US" altLang="zh-CN" sz="3200" b="1" dirty="0">
              <a:solidFill>
                <a:srgbClr val="C00000"/>
              </a:solidFill>
            </a:endParaRPr>
          </a:p>
          <a:p>
            <a:pPr eaLnBrk="0" hangingPunct="0"/>
            <a:r>
              <a:rPr lang="zh-CN" altLang="en-US" sz="3200" b="1" dirty="0">
                <a:solidFill>
                  <a:srgbClr val="C00000"/>
                </a:solidFill>
              </a:rPr>
              <a:t>例题14-</a:t>
            </a:r>
            <a:r>
              <a:rPr lang="en-US" altLang="zh-CN" sz="3200" b="1" dirty="0">
                <a:solidFill>
                  <a:srgbClr val="C00000"/>
                </a:solidFill>
              </a:rPr>
              <a:t>5(</a:t>
            </a:r>
            <a:r>
              <a:rPr lang="zh-CN" altLang="en-US" sz="3200" b="1" dirty="0">
                <a:solidFill>
                  <a:srgbClr val="C00000"/>
                </a:solidFill>
              </a:rPr>
              <a:t>课后阅读</a:t>
            </a:r>
            <a:r>
              <a:rPr lang="en-US" altLang="zh-CN" sz="3200" b="1" dirty="0">
                <a:solidFill>
                  <a:srgbClr val="C00000"/>
                </a:solidFill>
              </a:rPr>
              <a:t>)</a:t>
            </a:r>
            <a:endParaRPr lang="zh-CN" altLang="en-US" sz="3200" b="1" dirty="0">
              <a:solidFill>
                <a:srgbClr val="C00000"/>
              </a:solidFill>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0" hangingPunct="0"/>
            <a:r>
              <a:rPr lang="en-US" altLang="zh-CN" sz="4000"/>
              <a:t>14.9  </a:t>
            </a:r>
            <a:r>
              <a:rPr lang="zh-CN" altLang="zh-CN" sz="4000"/>
              <a:t>通用查询</a:t>
            </a:r>
            <a:endParaRPr lang="en-US" altLang="zh-CN" dirty="0">
              <a:latin typeface="Tahoma" panose="020B0604030504040204" pitchFamily="34" charset="0"/>
              <a:ea typeface="Tahoma" panose="020B0604030504040204" pitchFamily="34" charset="0"/>
              <a:cs typeface="Tahoma" panose="020B0604030504040204" pitchFamily="34" charset="0"/>
            </a:endParaRPr>
          </a:p>
        </p:txBody>
      </p:sp>
      <p:sp>
        <p:nvSpPr>
          <p:cNvPr id="3" name="内容占位符 2"/>
          <p:cNvSpPr>
            <a:spLocks noGrp="1"/>
          </p:cNvSpPr>
          <p:nvPr>
            <p:ph idx="1"/>
          </p:nvPr>
        </p:nvSpPr>
        <p:spPr/>
        <p:txBody>
          <a:bodyPr/>
          <a:lstStyle/>
          <a:p>
            <a:pPr eaLnBrk="0" hangingPunct="0"/>
            <a:r>
              <a:rPr lang="zh-CN" altLang="en-US" sz="2400" dirty="0"/>
              <a:t>为了编写查询，需要知道数据库表的</a:t>
            </a:r>
            <a:r>
              <a:rPr lang="zh-CN" altLang="en-US" sz="2400" b="1" dirty="0">
                <a:latin typeface="华文行楷" panose="02010800040101010101" pitchFamily="2" charset="-122"/>
                <a:ea typeface="华文行楷" panose="02010800040101010101" pitchFamily="2" charset="-122"/>
              </a:rPr>
              <a:t>列</a:t>
            </a:r>
            <a:r>
              <a:rPr lang="en-US" altLang="zh-CN" sz="2400" b="1" dirty="0">
                <a:latin typeface="华文行楷" panose="02010800040101010101" pitchFamily="2" charset="-122"/>
                <a:ea typeface="华文行楷" panose="02010800040101010101" pitchFamily="2" charset="-122"/>
              </a:rPr>
              <a:t>(</a:t>
            </a:r>
            <a:r>
              <a:rPr lang="zh-CN" altLang="en-US" sz="2400" b="1" dirty="0">
                <a:latin typeface="华文行楷" panose="02010800040101010101" pitchFamily="2" charset="-122"/>
                <a:ea typeface="华文行楷" panose="02010800040101010101" pitchFamily="2" charset="-122"/>
              </a:rPr>
              <a:t>字段</a:t>
            </a:r>
            <a:r>
              <a:rPr lang="en-US" altLang="zh-CN" sz="2400" b="1" dirty="0">
                <a:latin typeface="华文行楷" panose="02010800040101010101" pitchFamily="2" charset="-122"/>
                <a:ea typeface="华文行楷" panose="02010800040101010101" pitchFamily="2" charset="-122"/>
              </a:rPr>
              <a:t>)</a:t>
            </a:r>
            <a:r>
              <a:rPr lang="zh-CN" altLang="en-US" sz="2400" b="1" dirty="0">
                <a:latin typeface="华文行楷" panose="02010800040101010101" pitchFamily="2" charset="-122"/>
                <a:ea typeface="华文行楷" panose="02010800040101010101" pitchFamily="2" charset="-122"/>
              </a:rPr>
              <a:t>的名字</a:t>
            </a:r>
            <a:r>
              <a:rPr lang="zh-CN" altLang="en-US" sz="2400" dirty="0"/>
              <a:t>，特别是</a:t>
            </a:r>
            <a:r>
              <a:rPr lang="zh-CN" altLang="en-US" sz="2400" b="1" dirty="0">
                <a:latin typeface="华文新魏" panose="02010800040101010101" pitchFamily="2" charset="-122"/>
                <a:ea typeface="华文新魏" panose="02010800040101010101" pitchFamily="2" charset="-122"/>
              </a:rPr>
              <a:t>表的列数</a:t>
            </a:r>
            <a:r>
              <a:rPr lang="en-US" altLang="zh-CN" sz="2400" b="1" dirty="0">
                <a:latin typeface="华文新魏" panose="02010800040101010101" pitchFamily="2" charset="-122"/>
                <a:ea typeface="华文新魏" panose="02010800040101010101" pitchFamily="2" charset="-122"/>
              </a:rPr>
              <a:t>(</a:t>
            </a:r>
            <a:r>
              <a:rPr lang="zh-CN" altLang="en-US" sz="2400" dirty="0"/>
              <a:t>字段的个数</a:t>
            </a:r>
            <a:r>
              <a:rPr lang="en-US" altLang="zh-CN" sz="2400" dirty="0"/>
              <a:t>)</a:t>
            </a:r>
            <a:r>
              <a:rPr lang="zh-CN" altLang="en-US" sz="2400" dirty="0"/>
              <a:t>，那么一个简单常用的办法是使用返回到程序中的结果集来获取相关的信息。</a:t>
            </a:r>
            <a:endParaRPr lang="en-US" altLang="zh-CN" sz="2400" dirty="0"/>
          </a:p>
          <a:p>
            <a:pPr eaLnBrk="0" hangingPunct="0"/>
            <a:endParaRPr lang="en-US" altLang="zh-CN" sz="2400" dirty="0"/>
          </a:p>
          <a:p>
            <a:pPr eaLnBrk="0" hangingPunct="0"/>
            <a:r>
              <a:rPr lang="zh-CN" altLang="en-US" sz="2400" dirty="0"/>
              <a:t>结果集</a:t>
            </a:r>
            <a:r>
              <a:rPr lang="en-US" altLang="zh-CN" sz="2400" dirty="0" err="1"/>
              <a:t>ResultSet</a:t>
            </a:r>
            <a:r>
              <a:rPr lang="zh-CN" altLang="en-US" sz="2400" dirty="0"/>
              <a:t>对象</a:t>
            </a:r>
            <a:r>
              <a:rPr lang="en-US" altLang="zh-CN" sz="2400" dirty="0" err="1"/>
              <a:t>rs</a:t>
            </a:r>
            <a:r>
              <a:rPr lang="zh-CN" altLang="en-US" sz="2400" dirty="0"/>
              <a:t>调用</a:t>
            </a:r>
            <a:r>
              <a:rPr lang="en-US" altLang="zh-CN" sz="2400" b="1" dirty="0" err="1">
                <a:solidFill>
                  <a:srgbClr val="0000CC"/>
                </a:solidFill>
              </a:rPr>
              <a:t>getMetaData</a:t>
            </a:r>
            <a:r>
              <a:rPr lang="en-US" altLang="zh-CN" sz="2400" b="1" dirty="0">
                <a:solidFill>
                  <a:srgbClr val="0000CC"/>
                </a:solidFill>
              </a:rPr>
              <a:t>()</a:t>
            </a:r>
            <a:r>
              <a:rPr lang="zh-CN" altLang="en-US" sz="2400" dirty="0"/>
              <a:t>方法返回一个</a:t>
            </a:r>
            <a:r>
              <a:rPr lang="en-US" altLang="zh-CN" sz="2400" b="1" dirty="0" err="1">
                <a:solidFill>
                  <a:srgbClr val="FF0000"/>
                </a:solidFill>
              </a:rPr>
              <a:t>ResultSetMetaData</a:t>
            </a:r>
            <a:r>
              <a:rPr lang="zh-CN" altLang="en-US" sz="2400" dirty="0"/>
              <a:t>对象</a:t>
            </a:r>
            <a:r>
              <a:rPr lang="en-US" altLang="zh-CN" sz="2400" dirty="0"/>
              <a:t>(</a:t>
            </a:r>
            <a:r>
              <a:rPr lang="zh-CN" altLang="en-US" sz="2400" dirty="0"/>
              <a:t>结果集的元数据对象</a:t>
            </a:r>
            <a:r>
              <a:rPr lang="en-US" altLang="zh-CN" sz="2400" dirty="0"/>
              <a:t>)</a:t>
            </a:r>
            <a:r>
              <a:rPr lang="zh-CN" altLang="en-US" sz="2400" dirty="0"/>
              <a:t>：</a:t>
            </a:r>
            <a:endParaRPr lang="en-US" altLang="zh-CN" sz="2400" dirty="0"/>
          </a:p>
          <a:p>
            <a:pPr eaLnBrk="0" hangingPunct="0"/>
            <a:endParaRPr lang="en-US" altLang="zh-CN" sz="2400" dirty="0"/>
          </a:p>
          <a:p>
            <a:pPr eaLnBrk="0" hangingPunct="0"/>
            <a:endParaRPr lang="en-US" altLang="zh-CN" sz="2400" dirty="0"/>
          </a:p>
          <a:p>
            <a:endParaRPr lang="en-US" altLang="zh-CN" sz="2400" b="1" dirty="0">
              <a:solidFill>
                <a:srgbClr val="0000CC"/>
              </a:solidFill>
            </a:endParaRPr>
          </a:p>
          <a:p>
            <a:r>
              <a:rPr lang="zh-CN" altLang="en-US" sz="2400" b="1" dirty="0">
                <a:solidFill>
                  <a:srgbClr val="0000CC"/>
                </a:solidFill>
              </a:rPr>
              <a:t>元数据</a:t>
            </a:r>
            <a:r>
              <a:rPr lang="en-US" altLang="zh-CN" sz="2400" b="1" dirty="0">
                <a:solidFill>
                  <a:srgbClr val="0000CC"/>
                </a:solidFill>
              </a:rPr>
              <a:t>(metadata)</a:t>
            </a:r>
            <a:r>
              <a:rPr lang="zh-CN" altLang="en-US" sz="2400" b="1" dirty="0"/>
              <a:t>，</a:t>
            </a:r>
            <a:r>
              <a:rPr lang="zh-CN" altLang="en-US" sz="2400" dirty="0"/>
              <a:t>指数据库中：库、表、列的定义信息。</a:t>
            </a:r>
            <a:endParaRPr lang="en-US" altLang="zh-CN" sz="2400" dirty="0">
              <a:latin typeface="Tahoma" panose="020B0604030504040204" pitchFamily="34" charset="0"/>
              <a:cs typeface="Tahoma" panose="020B0604030504040204" pitchFamily="34" charset="0"/>
            </a:endParaRPr>
          </a:p>
          <a:p>
            <a:pPr lvl="1" eaLnBrk="0" hangingPunct="0"/>
            <a:endParaRPr lang="zh-CN" altLang="en-US" dirty="0">
              <a:latin typeface="Tahoma" panose="020B0604030504040204" pitchFamily="34" charset="0"/>
              <a:cs typeface="Tahoma" panose="020B0604030504040204" pitchFamily="34" charset="0"/>
            </a:endParaRPr>
          </a:p>
          <a:p>
            <a:pPr algn="just" eaLnBrk="0" hangingPunct="0">
              <a:buNone/>
            </a:pPr>
            <a:endParaRPr lang="zh-CN" altLang="en-US" dirty="0">
              <a:latin typeface="Tahoma" panose="020B0604030504040204" pitchFamily="34" charset="0"/>
              <a:cs typeface="Tahoma" panose="020B060403050404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矩形 6"/>
          <p:cNvSpPr/>
          <p:nvPr/>
        </p:nvSpPr>
        <p:spPr>
          <a:xfrm>
            <a:off x="2351584" y="4221088"/>
            <a:ext cx="7560840" cy="4603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err="1">
                <a:solidFill>
                  <a:srgbClr val="006600"/>
                </a:solidFill>
              </a:rPr>
              <a:t>ResultSetMetaData</a:t>
            </a:r>
            <a:r>
              <a:rPr lang="en-US" altLang="zh-CN" sz="2400" b="1" dirty="0">
                <a:solidFill>
                  <a:srgbClr val="006600"/>
                </a:solidFill>
              </a:rPr>
              <a:t>  </a:t>
            </a:r>
            <a:r>
              <a:rPr lang="en-US" altLang="zh-CN" sz="2400" b="1" dirty="0" err="1">
                <a:solidFill>
                  <a:srgbClr val="006600"/>
                </a:solidFill>
              </a:rPr>
              <a:t>metaData</a:t>
            </a:r>
            <a:r>
              <a:rPr lang="en-US" altLang="zh-CN" sz="2400" b="1" dirty="0">
                <a:solidFill>
                  <a:srgbClr val="006600"/>
                </a:solidFill>
              </a:rPr>
              <a:t> = </a:t>
            </a:r>
            <a:r>
              <a:rPr lang="en-US" altLang="zh-CN" sz="2400" b="1" dirty="0" err="1">
                <a:solidFill>
                  <a:srgbClr val="006600"/>
                </a:solidFill>
              </a:rPr>
              <a:t>rs.getMetaData</a:t>
            </a:r>
            <a:r>
              <a:rPr lang="en-US" altLang="zh-CN" sz="2400" b="1" dirty="0">
                <a:solidFill>
                  <a:srgbClr val="006600"/>
                </a:solidFill>
              </a:rPr>
              <a:t>();</a:t>
            </a:r>
            <a:endParaRPr lang="zh-CN" altLang="en-US" sz="2400" b="1" dirty="0">
              <a:solidFill>
                <a:srgbClr val="00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a:t>14.9  </a:t>
            </a:r>
            <a:r>
              <a:rPr lang="zh-CN" altLang="zh-CN" sz="4000"/>
              <a:t>通用查询</a:t>
            </a:r>
            <a:endParaRPr lang="zh-CN" altLang="en-US"/>
          </a:p>
        </p:txBody>
      </p:sp>
      <p:sp>
        <p:nvSpPr>
          <p:cNvPr id="3" name="内容占位符 2"/>
          <p:cNvSpPr>
            <a:spLocks noGrp="1"/>
          </p:cNvSpPr>
          <p:nvPr>
            <p:ph idx="1"/>
          </p:nvPr>
        </p:nvSpPr>
        <p:spPr>
          <a:xfrm>
            <a:off x="1981200" y="1628775"/>
            <a:ext cx="8363272" cy="4502150"/>
          </a:xfrm>
        </p:spPr>
        <p:txBody>
          <a:bodyPr/>
          <a:lstStyle/>
          <a:p>
            <a:r>
              <a:rPr lang="en-US" altLang="zh-CN" dirty="0" err="1"/>
              <a:t>ResultSetMetaData</a:t>
            </a:r>
            <a:r>
              <a:rPr lang="zh-CN" altLang="en-US" dirty="0"/>
              <a:t>对象</a:t>
            </a:r>
            <a:r>
              <a:rPr lang="en-US" altLang="zh-CN" dirty="0" err="1"/>
              <a:t>metaData</a:t>
            </a:r>
            <a:endParaRPr lang="en-US" altLang="zh-CN" dirty="0"/>
          </a:p>
          <a:p>
            <a:pPr lvl="1"/>
            <a:r>
              <a:rPr lang="zh-CN" altLang="en-US" dirty="0"/>
              <a:t>调用</a:t>
            </a:r>
            <a:r>
              <a:rPr lang="en-US" altLang="zh-CN" b="1" dirty="0" err="1">
                <a:solidFill>
                  <a:srgbClr val="0000CC"/>
                </a:solidFill>
              </a:rPr>
              <a:t>getColumnCount</a:t>
            </a:r>
            <a:r>
              <a:rPr lang="en-US" altLang="zh-CN" b="1" dirty="0">
                <a:solidFill>
                  <a:srgbClr val="0000CC"/>
                </a:solidFill>
              </a:rPr>
              <a:t>()</a:t>
            </a:r>
            <a:r>
              <a:rPr lang="zh-CN" altLang="en-US" dirty="0"/>
              <a:t>方法就可以返回结果集</a:t>
            </a:r>
            <a:r>
              <a:rPr lang="en-US" altLang="zh-CN" dirty="0" err="1"/>
              <a:t>rs</a:t>
            </a:r>
            <a:r>
              <a:rPr lang="zh-CN" altLang="en-US" dirty="0"/>
              <a:t>中的</a:t>
            </a:r>
            <a:r>
              <a:rPr lang="zh-CN" altLang="en-US" dirty="0">
                <a:solidFill>
                  <a:srgbClr val="FF0000"/>
                </a:solidFill>
                <a:latin typeface="华文新魏" panose="02010800040101010101" pitchFamily="2" charset="-122"/>
                <a:ea typeface="华文新魏" panose="02010800040101010101" pitchFamily="2" charset="-122"/>
              </a:rPr>
              <a:t>列的数量</a:t>
            </a:r>
            <a:r>
              <a:rPr lang="zh-CN" altLang="en-US" dirty="0"/>
              <a:t>：</a:t>
            </a:r>
            <a:endParaRPr lang="zh-CN" altLang="en-US" dirty="0"/>
          </a:p>
          <a:p>
            <a:endParaRPr lang="en-US" altLang="zh-CN" sz="2400" dirty="0"/>
          </a:p>
          <a:p>
            <a:endParaRPr lang="en-US" altLang="zh-CN" sz="2400" dirty="0"/>
          </a:p>
          <a:p>
            <a:endParaRPr lang="en-US" altLang="zh-CN" sz="2400" dirty="0"/>
          </a:p>
          <a:p>
            <a:pPr lvl="1"/>
            <a:r>
              <a:rPr lang="zh-CN" altLang="en-US" dirty="0"/>
              <a:t>调用</a:t>
            </a:r>
            <a:r>
              <a:rPr lang="en-US" altLang="zh-CN" b="1" dirty="0" err="1">
                <a:solidFill>
                  <a:srgbClr val="0000CC"/>
                </a:solidFill>
              </a:rPr>
              <a:t>getColumnName</a:t>
            </a:r>
            <a:r>
              <a:rPr lang="en-US" altLang="zh-CN" b="1" dirty="0">
                <a:solidFill>
                  <a:srgbClr val="0000CC"/>
                </a:solidFill>
              </a:rPr>
              <a:t>(int </a:t>
            </a:r>
            <a:r>
              <a:rPr lang="en-US" altLang="zh-CN" b="1" dirty="0" err="1">
                <a:solidFill>
                  <a:srgbClr val="0000CC"/>
                </a:solidFill>
              </a:rPr>
              <a:t>i</a:t>
            </a:r>
            <a:r>
              <a:rPr lang="en-US" altLang="zh-CN" b="1" dirty="0">
                <a:solidFill>
                  <a:srgbClr val="0000CC"/>
                </a:solidFill>
              </a:rPr>
              <a:t>)</a:t>
            </a:r>
            <a:r>
              <a:rPr lang="zh-CN" altLang="en-US" dirty="0"/>
              <a:t>方法，就可以返回结果集</a:t>
            </a:r>
            <a:r>
              <a:rPr lang="en-US" altLang="zh-CN" dirty="0" err="1"/>
              <a:t>rs</a:t>
            </a:r>
            <a:r>
              <a:rPr lang="zh-CN" altLang="en-US" dirty="0"/>
              <a:t>中的</a:t>
            </a:r>
            <a:r>
              <a:rPr lang="zh-CN" altLang="en-US" dirty="0">
                <a:solidFill>
                  <a:srgbClr val="FF0000"/>
                </a:solidFill>
                <a:latin typeface="华文新魏" panose="02010800040101010101" pitchFamily="2" charset="-122"/>
                <a:ea typeface="华文新魏" panose="02010800040101010101" pitchFamily="2" charset="-122"/>
              </a:rPr>
              <a:t>第</a:t>
            </a:r>
            <a:r>
              <a:rPr lang="en-US" altLang="zh-CN" dirty="0" err="1">
                <a:solidFill>
                  <a:srgbClr val="FF0000"/>
                </a:solidFill>
                <a:latin typeface="华文新魏" panose="02010800040101010101" pitchFamily="2" charset="-122"/>
                <a:ea typeface="华文新魏" panose="02010800040101010101" pitchFamily="2" charset="-122"/>
              </a:rPr>
              <a:t>i</a:t>
            </a:r>
            <a:r>
              <a:rPr lang="zh-CN" altLang="en-US" dirty="0">
                <a:solidFill>
                  <a:srgbClr val="FF0000"/>
                </a:solidFill>
                <a:latin typeface="华文新魏" panose="02010800040101010101" pitchFamily="2" charset="-122"/>
                <a:ea typeface="华文新魏" panose="02010800040101010101" pitchFamily="2" charset="-122"/>
              </a:rPr>
              <a:t>列的名字</a:t>
            </a:r>
            <a:r>
              <a:rPr lang="zh-CN" altLang="en-US" dirty="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矩形 7"/>
          <p:cNvSpPr/>
          <p:nvPr/>
        </p:nvSpPr>
        <p:spPr>
          <a:xfrm>
            <a:off x="2161898" y="3068960"/>
            <a:ext cx="7868204" cy="460375"/>
          </a:xfrm>
          <a:prstGeom prst="rect">
            <a:avLst/>
          </a:prstGeom>
          <a:ln w="12700"/>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sz="2400" b="1" dirty="0">
                <a:solidFill>
                  <a:schemeClr val="tx1"/>
                </a:solidFill>
              </a:rPr>
              <a:t>int </a:t>
            </a:r>
            <a:r>
              <a:rPr lang="en-US" altLang="zh-CN" sz="2400" b="1" dirty="0" err="1">
                <a:solidFill>
                  <a:schemeClr val="tx1"/>
                </a:solidFill>
              </a:rPr>
              <a:t>columnCount</a:t>
            </a:r>
            <a:r>
              <a:rPr lang="en-US" altLang="zh-CN" sz="2400" b="1" dirty="0">
                <a:solidFill>
                  <a:schemeClr val="tx1"/>
                </a:solidFill>
              </a:rPr>
              <a:t> = </a:t>
            </a:r>
            <a:r>
              <a:rPr lang="en-US" altLang="zh-CN" sz="2400" b="1" dirty="0" err="1">
                <a:solidFill>
                  <a:schemeClr val="tx1"/>
                </a:solidFill>
              </a:rPr>
              <a:t>metaData.</a:t>
            </a:r>
            <a:r>
              <a:rPr lang="en-US" altLang="zh-CN" sz="2400" b="1" dirty="0" err="1">
                <a:solidFill>
                  <a:srgbClr val="0000CC"/>
                </a:solidFill>
              </a:rPr>
              <a:t>getColumnCount</a:t>
            </a:r>
            <a:r>
              <a:rPr lang="en-US" altLang="zh-CN" sz="2400" b="1" dirty="0">
                <a:solidFill>
                  <a:schemeClr val="tx1"/>
                </a:solidFill>
              </a:rPr>
              <a:t>();</a:t>
            </a:r>
            <a:endParaRPr lang="en-US" altLang="zh-CN" sz="2400" b="1" dirty="0">
              <a:solidFill>
                <a:schemeClr val="tx1"/>
              </a:solidFill>
            </a:endParaRPr>
          </a:p>
        </p:txBody>
      </p:sp>
      <p:sp>
        <p:nvSpPr>
          <p:cNvPr id="10" name="矩形 9"/>
          <p:cNvSpPr/>
          <p:nvPr/>
        </p:nvSpPr>
        <p:spPr>
          <a:xfrm>
            <a:off x="2192730" y="5157192"/>
            <a:ext cx="7940212" cy="460375"/>
          </a:xfrm>
          <a:prstGeom prst="rect">
            <a:avLst/>
          </a:prstGeom>
          <a:ln w="12700">
            <a:solidFill>
              <a:srgbClr val="C00000"/>
            </a:solidFill>
          </a:ln>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sz="2400" b="1" dirty="0">
                <a:solidFill>
                  <a:schemeClr val="tx1"/>
                </a:solidFill>
              </a:rPr>
              <a:t>String </a:t>
            </a:r>
            <a:r>
              <a:rPr lang="en-US" altLang="zh-CN" sz="2400" b="1" dirty="0" err="1">
                <a:solidFill>
                  <a:schemeClr val="tx1"/>
                </a:solidFill>
              </a:rPr>
              <a:t>columnName</a:t>
            </a:r>
            <a:r>
              <a:rPr lang="en-US" altLang="zh-CN" sz="2400" b="1" dirty="0">
                <a:solidFill>
                  <a:schemeClr val="tx1"/>
                </a:solidFill>
              </a:rPr>
              <a:t> = </a:t>
            </a:r>
            <a:r>
              <a:rPr lang="en-US" altLang="zh-CN" sz="2400" b="1" dirty="0" err="1">
                <a:solidFill>
                  <a:schemeClr val="tx1"/>
                </a:solidFill>
              </a:rPr>
              <a:t>metaData.</a:t>
            </a:r>
            <a:r>
              <a:rPr lang="en-US" altLang="zh-CN" sz="2400" b="1" dirty="0" err="1">
                <a:solidFill>
                  <a:srgbClr val="0000CC"/>
                </a:solidFill>
              </a:rPr>
              <a:t>getColumnName</a:t>
            </a:r>
            <a:r>
              <a:rPr lang="en-US" altLang="zh-CN" sz="2400" b="1" dirty="0">
                <a:solidFill>
                  <a:schemeClr val="tx1"/>
                </a:solidFill>
              </a:rPr>
              <a:t>(i);</a:t>
            </a:r>
            <a:endParaRPr lang="en-US" altLang="zh-CN" sz="2400" b="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§14. 11  </a:t>
            </a:r>
            <a:r>
              <a:rPr lang="zh-CN" altLang="en-US" dirty="0">
                <a:latin typeface="宋体" panose="02010600030101010101" pitchFamily="2" charset="-122"/>
              </a:rPr>
              <a:t>小结</a:t>
            </a:r>
            <a:r>
              <a:rPr lang="zh-CN" altLang="en-US" dirty="0"/>
              <a:t> </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u"/>
            </a:pPr>
            <a:r>
              <a:rPr lang="en-US" altLang="zh-CN" sz="2400"/>
              <a:t>JDBC</a:t>
            </a:r>
            <a:r>
              <a:rPr lang="zh-CN" altLang="zh-CN" sz="2400"/>
              <a:t>技术在数据库开发中占有很重要的地位，</a:t>
            </a:r>
            <a:r>
              <a:rPr lang="en-US" altLang="zh-CN" sz="2400"/>
              <a:t>JDBC</a:t>
            </a:r>
            <a:r>
              <a:rPr lang="zh-CN" altLang="zh-CN" sz="2400"/>
              <a:t>操作不同的数据库仅仅是连接方式上的差异而已，使用</a:t>
            </a:r>
            <a:r>
              <a:rPr lang="en-US" altLang="zh-CN" sz="2400"/>
              <a:t>JDBC</a:t>
            </a:r>
            <a:r>
              <a:rPr lang="zh-CN" altLang="zh-CN" sz="2400"/>
              <a:t>的应用程序一旦和数据库建立连接，就可以使用</a:t>
            </a:r>
            <a:r>
              <a:rPr lang="en-US" altLang="zh-CN" sz="2400"/>
              <a:t>JDBC</a:t>
            </a:r>
            <a:r>
              <a:rPr lang="zh-CN" altLang="zh-CN" sz="2400"/>
              <a:t>提供的</a:t>
            </a:r>
            <a:r>
              <a:rPr lang="en-US" altLang="zh-CN" sz="2400"/>
              <a:t>API</a:t>
            </a:r>
            <a:r>
              <a:rPr lang="zh-CN" altLang="zh-CN" sz="2400"/>
              <a:t>操作数据库。</a:t>
            </a:r>
            <a:endParaRPr lang="en-US" altLang="zh-CN" sz="2400"/>
          </a:p>
          <a:p>
            <a:pPr marL="342900" indent="-342900">
              <a:buFont typeface="Wingdings" panose="05000000000000000000" pitchFamily="2" charset="2"/>
              <a:buChar char="u"/>
            </a:pPr>
            <a:r>
              <a:rPr lang="zh-CN" altLang="zh-CN" sz="2400"/>
              <a:t>当查询</a:t>
            </a:r>
            <a:r>
              <a:rPr lang="en-US" altLang="zh-CN" sz="2400"/>
              <a:t>ResultSet</a:t>
            </a:r>
            <a:r>
              <a:rPr lang="zh-CN" altLang="zh-CN" sz="2400"/>
              <a:t>对象中的数据时，不可以关闭和数据库的连接。</a:t>
            </a:r>
            <a:endParaRPr lang="zh-CN" altLang="zh-CN" sz="2400"/>
          </a:p>
          <a:p>
            <a:pPr marL="342900" indent="-342900">
              <a:buFont typeface="Wingdings" panose="05000000000000000000" pitchFamily="2" charset="2"/>
              <a:buChar char="u"/>
            </a:pPr>
            <a:r>
              <a:rPr lang="zh-CN" altLang="zh-CN" sz="2400"/>
              <a:t>使用</a:t>
            </a:r>
            <a:r>
              <a:rPr lang="en-US" altLang="zh-CN" sz="2400"/>
              <a:t>PreparedStatement</a:t>
            </a:r>
            <a:r>
              <a:rPr lang="zh-CN" altLang="zh-CN" sz="2400"/>
              <a:t>对象可以提高操作数据库的效率。</a:t>
            </a:r>
            <a:endParaRPr lang="zh-CN" altLang="zh-CN" sz="2400"/>
          </a:p>
          <a:p>
            <a:pPr marL="0" indent="0">
              <a:buNone/>
            </a:pP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a:t>
            </a:r>
            <a:r>
              <a:rPr lang="zh-CN" altLang="en-US"/>
              <a:t>14.</a:t>
            </a:r>
            <a:r>
              <a:rPr lang="en-US" altLang="zh-CN"/>
              <a:t>4</a:t>
            </a:r>
            <a:r>
              <a:rPr lang="zh-CN" altLang="en-US"/>
              <a:t>   </a:t>
            </a:r>
            <a:r>
              <a:rPr lang="en-US" altLang="zh-CN" dirty="0"/>
              <a:t>JDBC</a:t>
            </a:r>
            <a:endParaRPr lang="zh-CN" altLang="en-US" dirty="0"/>
          </a:p>
        </p:txBody>
      </p:sp>
      <p:sp>
        <p:nvSpPr>
          <p:cNvPr id="3" name="内容占位符 2"/>
          <p:cNvSpPr>
            <a:spLocks noGrp="1"/>
          </p:cNvSpPr>
          <p:nvPr>
            <p:ph idx="1"/>
          </p:nvPr>
        </p:nvSpPr>
        <p:spPr/>
        <p:txBody>
          <a:bodyPr/>
          <a:lstStyle/>
          <a:p>
            <a:r>
              <a:rPr lang="en-US" altLang="zh-CN" b="1" dirty="0">
                <a:solidFill>
                  <a:srgbClr val="C00000"/>
                </a:solidFill>
                <a:latin typeface="+mj-lt"/>
              </a:rPr>
              <a:t>JDBC(Java </a:t>
            </a:r>
            <a:r>
              <a:rPr lang="en-US" altLang="zh-CN" b="1" dirty="0" err="1">
                <a:solidFill>
                  <a:srgbClr val="C00000"/>
                </a:solidFill>
                <a:latin typeface="+mj-lt"/>
              </a:rPr>
              <a:t>DataBase</a:t>
            </a:r>
            <a:r>
              <a:rPr lang="en-US" altLang="zh-CN" b="1" dirty="0">
                <a:solidFill>
                  <a:srgbClr val="C00000"/>
                </a:solidFill>
                <a:latin typeface="+mj-lt"/>
              </a:rPr>
              <a:t> Connection</a:t>
            </a:r>
            <a:r>
              <a:rPr lang="en-US" altLang="zh-CN" b="1" dirty="0">
                <a:solidFill>
                  <a:srgbClr val="C00000"/>
                </a:solidFill>
              </a:rPr>
              <a:t>)</a:t>
            </a:r>
            <a:r>
              <a:rPr lang="zh-CN" altLang="en-US" b="1" dirty="0">
                <a:solidFill>
                  <a:srgbClr val="C00000"/>
                </a:solidFill>
                <a:latin typeface="+mj-lt"/>
              </a:rPr>
              <a:t>，</a:t>
            </a:r>
            <a:r>
              <a:rPr lang="zh-CN" altLang="en-US" dirty="0">
                <a:latin typeface="+mj-lt"/>
              </a:rPr>
              <a:t>“</a:t>
            </a:r>
            <a:r>
              <a:rPr lang="en-US" altLang="zh-CN" dirty="0">
                <a:latin typeface="+mj-lt"/>
              </a:rPr>
              <a:t>Java</a:t>
            </a:r>
            <a:r>
              <a:rPr lang="zh-CN" altLang="en-US" dirty="0">
                <a:latin typeface="+mj-lt"/>
              </a:rPr>
              <a:t>数据库连接”</a:t>
            </a:r>
            <a:r>
              <a:rPr lang="zh-CN" altLang="en-US" b="1" dirty="0">
                <a:solidFill>
                  <a:srgbClr val="C00000"/>
                </a:solidFill>
                <a:latin typeface="+mj-lt"/>
              </a:rPr>
              <a:t>。</a:t>
            </a:r>
            <a:endParaRPr lang="en-US" altLang="zh-CN" dirty="0">
              <a:latin typeface="+mj-lt"/>
            </a:endParaRPr>
          </a:p>
          <a:p>
            <a:endParaRPr lang="en-US" altLang="zh-CN" dirty="0">
              <a:latin typeface="+mj-lt"/>
            </a:endParaRPr>
          </a:p>
          <a:p>
            <a:r>
              <a:rPr lang="en-US" altLang="zh-CN" b="1" dirty="0">
                <a:solidFill>
                  <a:srgbClr val="C00000"/>
                </a:solidFill>
              </a:rPr>
              <a:t>JDBC</a:t>
            </a:r>
            <a:r>
              <a:rPr lang="zh-CN" altLang="en-US" dirty="0">
                <a:latin typeface="+mj-lt"/>
              </a:rPr>
              <a:t>是</a:t>
            </a:r>
            <a:r>
              <a:rPr lang="en-US" altLang="zh-CN" dirty="0">
                <a:latin typeface="+mj-lt"/>
              </a:rPr>
              <a:t>Java</a:t>
            </a:r>
            <a:r>
              <a:rPr lang="zh-CN" altLang="en-US" dirty="0">
                <a:latin typeface="+mj-lt"/>
              </a:rPr>
              <a:t>应用程序访问数据库的接口</a:t>
            </a:r>
            <a:r>
              <a:rPr lang="en-US" altLang="zh-CN" dirty="0">
                <a:latin typeface="+mj-lt"/>
              </a:rPr>
              <a:t>(API)</a:t>
            </a:r>
            <a:r>
              <a:rPr lang="zh-CN" altLang="en-US" dirty="0">
                <a:latin typeface="+mj-lt"/>
              </a:rPr>
              <a:t>规范。</a:t>
            </a:r>
            <a:endParaRPr lang="en-US" altLang="zh-CN" dirty="0">
              <a:latin typeface="+mj-lt"/>
            </a:endParaRPr>
          </a:p>
          <a:p>
            <a:pPr lvl="1"/>
            <a:r>
              <a:rPr lang="en-US" altLang="zh-CN" b="1" dirty="0">
                <a:solidFill>
                  <a:srgbClr val="C00000"/>
                </a:solidFill>
              </a:rPr>
              <a:t>JDBC</a:t>
            </a:r>
            <a:r>
              <a:rPr lang="zh-CN" altLang="en-US" dirty="0">
                <a:latin typeface="+mj-lt"/>
              </a:rPr>
              <a:t>由一组用</a:t>
            </a:r>
            <a:r>
              <a:rPr lang="en-US" altLang="zh-CN" dirty="0">
                <a:latin typeface="+mj-lt"/>
              </a:rPr>
              <a:t>Java</a:t>
            </a:r>
            <a:r>
              <a:rPr lang="zh-CN" altLang="en-US" dirty="0">
                <a:latin typeface="+mj-lt"/>
              </a:rPr>
              <a:t>语言编写的</a:t>
            </a:r>
            <a:r>
              <a:rPr lang="zh-CN" altLang="en-US" b="1" dirty="0">
                <a:solidFill>
                  <a:srgbClr val="006600"/>
                </a:solidFill>
                <a:latin typeface="华文行楷" panose="02010800040101010101" pitchFamily="2" charset="-122"/>
                <a:ea typeface="华文行楷" panose="02010800040101010101" pitchFamily="2" charset="-122"/>
              </a:rPr>
              <a:t>类</a:t>
            </a:r>
            <a:r>
              <a:rPr lang="zh-CN" altLang="en-US" dirty="0">
                <a:latin typeface="+mj-lt"/>
              </a:rPr>
              <a:t>和</a:t>
            </a:r>
            <a:r>
              <a:rPr lang="zh-CN" altLang="en-US" b="1" dirty="0">
                <a:solidFill>
                  <a:srgbClr val="006600"/>
                </a:solidFill>
                <a:latin typeface="华文行楷" panose="02010800040101010101" pitchFamily="2" charset="-122"/>
                <a:ea typeface="华文行楷" panose="02010800040101010101" pitchFamily="2" charset="-122"/>
              </a:rPr>
              <a:t>接口</a:t>
            </a:r>
            <a:r>
              <a:rPr lang="zh-CN" altLang="en-US" dirty="0">
                <a:latin typeface="+mj-lt"/>
              </a:rPr>
              <a:t>组成，可以</a:t>
            </a:r>
            <a:r>
              <a:rPr lang="zh-CN" altLang="en-US" dirty="0">
                <a:solidFill>
                  <a:srgbClr val="0000CC"/>
                </a:solidFill>
                <a:latin typeface="+mj-lt"/>
              </a:rPr>
              <a:t>为多种</a:t>
            </a:r>
            <a:r>
              <a:rPr lang="zh-CN" altLang="en-US" dirty="0">
                <a:solidFill>
                  <a:srgbClr val="0000CC"/>
                </a:solidFill>
                <a:latin typeface="隶书" panose="02010509060101010101" pitchFamily="49" charset="-122"/>
                <a:ea typeface="隶书" panose="02010509060101010101" pitchFamily="49" charset="-122"/>
              </a:rPr>
              <a:t>关系数据库</a:t>
            </a:r>
            <a:r>
              <a:rPr lang="zh-CN" altLang="en-US" dirty="0">
                <a:solidFill>
                  <a:srgbClr val="0000CC"/>
                </a:solidFill>
                <a:latin typeface="+mj-lt"/>
              </a:rPr>
              <a:t>提供统一访问</a:t>
            </a:r>
            <a:r>
              <a:rPr lang="zh-CN" altLang="en-US" dirty="0">
                <a:latin typeface="+mj-lt"/>
              </a:rPr>
              <a:t>。</a:t>
            </a:r>
            <a:endParaRPr lang="en-US" altLang="zh-CN" dirty="0">
              <a:latin typeface="+mj-lt"/>
            </a:endParaRPr>
          </a:p>
          <a:p>
            <a:endParaRPr lang="zh-CN" altLang="en-US" dirty="0">
              <a:latin typeface="+mj-lt"/>
            </a:endParaRPr>
          </a:p>
          <a:p>
            <a:pPr>
              <a:spcBef>
                <a:spcPct val="50000"/>
              </a:spcBef>
            </a:pPr>
            <a:endParaRPr lang="zh-CN" altLang="en-US" dirty="0">
              <a:latin typeface="+mj-lt"/>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latin typeface="+mj-lt"/>
              </a:rPr>
            </a:fld>
            <a:endParaRPr lang="zh-CN" altLang="en-US"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§14.</a:t>
            </a:r>
            <a:r>
              <a:rPr lang="en-US" altLang="zh-CN"/>
              <a:t>4</a:t>
            </a:r>
            <a:r>
              <a:rPr lang="zh-CN" altLang="en-US"/>
              <a:t>   </a:t>
            </a:r>
            <a:r>
              <a:rPr lang="en-US" altLang="zh-CN"/>
              <a:t>JDBC</a:t>
            </a:r>
            <a:endParaRPr lang="zh-CN" altLang="en-US"/>
          </a:p>
        </p:txBody>
      </p:sp>
      <p:sp>
        <p:nvSpPr>
          <p:cNvPr id="3" name="内容占位符 2"/>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早期，</a:t>
            </a:r>
            <a:r>
              <a:rPr lang="en-US" altLang="zh-CN" dirty="0">
                <a:latin typeface="Arial" panose="020B0604020202020204" pitchFamily="34" charset="0"/>
                <a:cs typeface="Arial" panose="020B0604020202020204" pitchFamily="34" charset="0"/>
              </a:rPr>
              <a:t>Sun</a:t>
            </a:r>
            <a:r>
              <a:rPr lang="zh-CN" altLang="en-US" dirty="0">
                <a:latin typeface="Arial" panose="020B0604020202020204" pitchFamily="34" charset="0"/>
                <a:cs typeface="Arial" panose="020B0604020202020204" pitchFamily="34" charset="0"/>
              </a:rPr>
              <a:t>公司制定了</a:t>
            </a:r>
            <a:r>
              <a:rPr lang="en-US" altLang="zh-CN" dirty="0">
                <a:latin typeface="Arial" panose="020B0604020202020204" pitchFamily="34" charset="0"/>
                <a:cs typeface="Arial" panose="020B0604020202020204" pitchFamily="34" charset="0"/>
              </a:rPr>
              <a:t>Java</a:t>
            </a:r>
            <a:r>
              <a:rPr lang="zh-CN" altLang="en-US" dirty="0">
                <a:latin typeface="Arial" panose="020B0604020202020204" pitchFamily="34" charset="0"/>
                <a:cs typeface="Arial" panose="020B0604020202020204" pitchFamily="34" charset="0"/>
              </a:rPr>
              <a:t>语言通用的</a:t>
            </a:r>
            <a:r>
              <a:rPr lang="en-US" altLang="zh-CN" dirty="0">
                <a:latin typeface="Arial" panose="020B0604020202020204" pitchFamily="34" charset="0"/>
                <a:cs typeface="Arial" panose="020B0604020202020204" pitchFamily="34" charset="0"/>
              </a:rPr>
              <a:t>SQL</a:t>
            </a:r>
            <a:r>
              <a:rPr lang="zh-CN" altLang="en-US" dirty="0">
                <a:latin typeface="Arial" panose="020B0604020202020204" pitchFamily="34" charset="0"/>
                <a:cs typeface="Arial" panose="020B0604020202020204" pitchFamily="34" charset="0"/>
              </a:rPr>
              <a:t>数据库存取和操作的公共接口，即：</a:t>
            </a:r>
            <a:r>
              <a:rPr lang="en-US" altLang="zh-CN" b="1" dirty="0">
                <a:solidFill>
                  <a:srgbClr val="C00000"/>
                </a:solidFill>
                <a:latin typeface="Arial" panose="020B0604020202020204" pitchFamily="34" charset="0"/>
                <a:cs typeface="Arial" panose="020B0604020202020204" pitchFamily="34" charset="0"/>
              </a:rPr>
              <a:t>JDBC API</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JDBC   API</a:t>
            </a:r>
            <a:r>
              <a:rPr lang="zh-CN" altLang="en-US" dirty="0">
                <a:latin typeface="Arial" panose="020B0604020202020204" pitchFamily="34" charset="0"/>
                <a:cs typeface="Arial" panose="020B0604020202020204" pitchFamily="34" charset="0"/>
              </a:rPr>
              <a:t>包括两个包：</a:t>
            </a:r>
            <a:endParaRPr lang="en-US" altLang="zh-CN" dirty="0">
              <a:latin typeface="Arial" panose="020B0604020202020204" pitchFamily="34" charset="0"/>
              <a:cs typeface="Arial" panose="020B0604020202020204" pitchFamily="34" charset="0"/>
            </a:endParaRPr>
          </a:p>
          <a:p>
            <a:pPr lvl="1"/>
            <a:r>
              <a:rPr lang="en-US" altLang="zh-CN" sz="2600" b="1" dirty="0" err="1">
                <a:solidFill>
                  <a:srgbClr val="0000CC"/>
                </a:solidFill>
                <a:latin typeface="Arial" panose="020B0604020202020204" pitchFamily="34" charset="0"/>
                <a:cs typeface="Arial" panose="020B0604020202020204" pitchFamily="34" charset="0"/>
              </a:rPr>
              <a:t>java.sql</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称之为</a:t>
            </a:r>
            <a:r>
              <a:rPr lang="en-US" altLang="zh-CN" sz="2600" dirty="0">
                <a:latin typeface="Arial" panose="020B0604020202020204" pitchFamily="34" charset="0"/>
                <a:cs typeface="Arial" panose="020B0604020202020204" pitchFamily="34" charset="0"/>
              </a:rPr>
              <a:t>JDBC</a:t>
            </a:r>
            <a:r>
              <a:rPr lang="zh-CN" altLang="en-US" sz="2600" dirty="0">
                <a:latin typeface="Arial" panose="020B0604020202020204" pitchFamily="34" charset="0"/>
                <a:cs typeface="Arial" panose="020B0604020202020204" pitchFamily="34" charset="0"/>
              </a:rPr>
              <a:t>内核</a:t>
            </a:r>
            <a:r>
              <a:rPr lang="en-US" altLang="zh-CN" sz="2600" dirty="0">
                <a:latin typeface="Arial" panose="020B0604020202020204" pitchFamily="34" charset="0"/>
                <a:cs typeface="Arial" panose="020B0604020202020204" pitchFamily="34" charset="0"/>
              </a:rPr>
              <a:t>API</a:t>
            </a:r>
            <a:r>
              <a:rPr lang="zh-CN" altLang="en-US" sz="2600" dirty="0">
                <a:latin typeface="Arial" panose="020B0604020202020204" pitchFamily="34" charset="0"/>
                <a:cs typeface="Arial" panose="020B0604020202020204" pitchFamily="34" charset="0"/>
              </a:rPr>
              <a:t>，</a:t>
            </a:r>
            <a:r>
              <a:rPr lang="en-US" altLang="zh-CN" dirty="0"/>
              <a:t>JDBC</a:t>
            </a:r>
            <a:r>
              <a:rPr lang="zh-CN" altLang="en-US" dirty="0"/>
              <a:t>核心类库</a:t>
            </a:r>
            <a:r>
              <a:rPr lang="en-US" altLang="zh-CN" sz="2600" dirty="0">
                <a:latin typeface="Arial" panose="020B0604020202020204" pitchFamily="34" charset="0"/>
                <a:cs typeface="Arial" panose="020B0604020202020204" pitchFamily="34" charset="0"/>
              </a:rPr>
              <a:t>)</a:t>
            </a:r>
            <a:endParaRPr lang="en-US" altLang="zh-CN" sz="2600" dirty="0">
              <a:latin typeface="Arial" panose="020B0604020202020204" pitchFamily="34" charset="0"/>
              <a:cs typeface="Arial" panose="020B0604020202020204" pitchFamily="34" charset="0"/>
            </a:endParaRPr>
          </a:p>
          <a:p>
            <a:pPr lvl="1"/>
            <a:r>
              <a:rPr lang="en-US" altLang="zh-CN" sz="2600" b="1" dirty="0" err="1">
                <a:solidFill>
                  <a:srgbClr val="0000CC"/>
                </a:solidFill>
                <a:latin typeface="Arial" panose="020B0604020202020204" pitchFamily="34" charset="0"/>
                <a:cs typeface="Arial" panose="020B0604020202020204" pitchFamily="34" charset="0"/>
              </a:rPr>
              <a:t>javax.sql</a:t>
            </a:r>
            <a:r>
              <a:rPr lang="en-US" altLang="zh-CN" sz="2600" dirty="0">
                <a:latin typeface="Arial" panose="020B0604020202020204" pitchFamily="34" charset="0"/>
                <a:cs typeface="Arial" panose="020B0604020202020204" pitchFamily="34" charset="0"/>
              </a:rPr>
              <a:t>(</a:t>
            </a:r>
            <a:r>
              <a:rPr lang="zh-CN" altLang="en-US" sz="2600" dirty="0">
                <a:latin typeface="Arial" panose="020B0604020202020204" pitchFamily="34" charset="0"/>
                <a:cs typeface="Arial" panose="020B0604020202020204" pitchFamily="34" charset="0"/>
              </a:rPr>
              <a:t>称之为</a:t>
            </a:r>
            <a:r>
              <a:rPr lang="en-US" altLang="zh-CN" sz="2600" dirty="0">
                <a:latin typeface="Arial" panose="020B0604020202020204" pitchFamily="34" charset="0"/>
                <a:cs typeface="Arial" panose="020B0604020202020204" pitchFamily="34" charset="0"/>
              </a:rPr>
              <a:t>JDBC</a:t>
            </a:r>
            <a:r>
              <a:rPr lang="zh-CN" altLang="en-US" sz="2600" dirty="0">
                <a:latin typeface="Arial" panose="020B0604020202020204" pitchFamily="34" charset="0"/>
                <a:cs typeface="Arial" panose="020B0604020202020204" pitchFamily="34" charset="0"/>
              </a:rPr>
              <a:t>标准扩展</a:t>
            </a:r>
            <a:r>
              <a:rPr lang="en-US" altLang="zh-CN" sz="2600" dirty="0">
                <a:latin typeface="Arial" panose="020B0604020202020204" pitchFamily="34" charset="0"/>
                <a:cs typeface="Arial" panose="020B0604020202020204" pitchFamily="34" charset="0"/>
              </a:rPr>
              <a:t>)</a:t>
            </a:r>
            <a:endParaRPr lang="en-US" altLang="zh-CN" sz="2600" dirty="0">
              <a:latin typeface="Arial" panose="020B0604020202020204" pitchFamily="34" charset="0"/>
              <a:cs typeface="Arial" panose="020B0604020202020204" pitchFamily="34" charset="0"/>
            </a:endParaRPr>
          </a:p>
          <a:p>
            <a:pPr lvl="1"/>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它们合在一起，包含了用</a:t>
            </a:r>
            <a:r>
              <a:rPr lang="en-US" altLang="zh-CN" dirty="0">
                <a:latin typeface="Arial" panose="020B0604020202020204" pitchFamily="34" charset="0"/>
                <a:cs typeface="Arial" panose="020B0604020202020204" pitchFamily="34" charset="0"/>
              </a:rPr>
              <a:t>Java</a:t>
            </a:r>
            <a:r>
              <a:rPr lang="zh-CN" altLang="en-US" dirty="0">
                <a:latin typeface="Arial" panose="020B0604020202020204" pitchFamily="34" charset="0"/>
                <a:cs typeface="Arial" panose="020B0604020202020204" pitchFamily="34" charset="0"/>
              </a:rPr>
              <a:t>开发数据库应用程序所需的类。</a:t>
            </a:r>
            <a:endParaRPr lang="zh-CN" altLang="en-US" dirty="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836712"/>
            <a:ext cx="8229600" cy="5294213"/>
          </a:xfrm>
        </p:spPr>
        <p:txBody>
          <a:bodyPr>
            <a:normAutofit/>
          </a:bodyPr>
          <a:lstStyle/>
          <a:p>
            <a:r>
              <a:rPr lang="zh-CN" altLang="en-US" sz="2800">
                <a:latin typeface="华文行楷" panose="02010800040101010101" pitchFamily="2" charset="-122"/>
                <a:ea typeface="华文行楷" panose="02010800040101010101" pitchFamily="2" charset="-122"/>
                <a:cs typeface="Arial" panose="020B0604020202020204" pitchFamily="34" charset="0"/>
              </a:rPr>
              <a:t>每个</a:t>
            </a:r>
            <a:r>
              <a:rPr lang="zh-CN" altLang="en-US" sz="2800" dirty="0">
                <a:latin typeface="华文行楷" panose="02010800040101010101" pitchFamily="2" charset="-122"/>
                <a:ea typeface="华文行楷" panose="02010800040101010101" pitchFamily="2" charset="-122"/>
                <a:cs typeface="Arial" panose="020B0604020202020204" pitchFamily="34" charset="0"/>
              </a:rPr>
              <a:t>数据库厂商</a:t>
            </a:r>
            <a:r>
              <a:rPr lang="zh-CN" altLang="en-US" sz="2800" dirty="0">
                <a:latin typeface="Arial" panose="020B0604020202020204" pitchFamily="34" charset="0"/>
                <a:cs typeface="Arial" panose="020B0604020202020204" pitchFamily="34" charset="0"/>
              </a:rPr>
              <a:t>都会提供相应的</a:t>
            </a:r>
            <a:r>
              <a:rPr lang="en-US" altLang="zh-CN" sz="2800" dirty="0">
                <a:latin typeface="Arial" panose="020B0604020202020204" pitchFamily="34" charset="0"/>
                <a:cs typeface="Arial" panose="020B0604020202020204" pitchFamily="34" charset="0"/>
              </a:rPr>
              <a:t>JDBC </a:t>
            </a:r>
            <a:r>
              <a:rPr lang="zh-CN" altLang="en-US" sz="2800" dirty="0">
                <a:latin typeface="Arial" panose="020B0604020202020204" pitchFamily="34" charset="0"/>
                <a:cs typeface="Arial" panose="020B0604020202020204" pitchFamily="34" charset="0"/>
              </a:rPr>
              <a:t>的</a:t>
            </a:r>
            <a:r>
              <a:rPr lang="zh-CN" altLang="en-US" sz="2800">
                <a:solidFill>
                  <a:srgbClr val="C00000"/>
                </a:solidFill>
                <a:latin typeface="隶书" panose="02010509060101010101" pitchFamily="49" charset="-122"/>
                <a:ea typeface="隶书" panose="02010509060101010101" pitchFamily="49" charset="-122"/>
                <a:cs typeface="Arial" panose="020B0604020202020204" pitchFamily="34" charset="0"/>
              </a:rPr>
              <a:t>实现类</a:t>
            </a:r>
            <a:r>
              <a:rPr lang="zh-CN" altLang="en-US" sz="2800">
                <a:latin typeface="Arial" panose="020B0604020202020204" pitchFamily="34" charset="0"/>
                <a:cs typeface="Arial" panose="020B0604020202020204" pitchFamily="34" charset="0"/>
              </a:rPr>
              <a:t>，这些</a:t>
            </a:r>
            <a:r>
              <a:rPr lang="zh-CN" altLang="en-US" sz="2800" dirty="0">
                <a:latin typeface="Arial" panose="020B0604020202020204" pitchFamily="34" charset="0"/>
                <a:cs typeface="Arial" panose="020B0604020202020204" pitchFamily="34" charset="0"/>
              </a:rPr>
              <a:t>实现类就是“</a:t>
            </a:r>
            <a:r>
              <a:rPr lang="zh-CN" altLang="en-US" sz="2800" b="1" dirty="0">
                <a:solidFill>
                  <a:srgbClr val="0000CC"/>
                </a:solidFill>
                <a:latin typeface="隶书" panose="02010509060101010101" pitchFamily="49" charset="-122"/>
                <a:ea typeface="隶书" panose="02010509060101010101" pitchFamily="49" charset="-122"/>
                <a:cs typeface="Arial" panose="020B0604020202020204" pitchFamily="34" charset="0"/>
              </a:rPr>
              <a:t>驱动程序</a:t>
            </a:r>
            <a:r>
              <a:rPr lang="zh-CN" altLang="en-US" sz="2800" dirty="0">
                <a:latin typeface="Arial" panose="020B0604020202020204" pitchFamily="34" charset="0"/>
                <a:cs typeface="Arial" panose="020B0604020202020204" pitchFamily="34" charset="0"/>
              </a:rPr>
              <a:t>”。</a:t>
            </a:r>
            <a:endParaRPr lang="en-US" altLang="zh-CN" sz="28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pic>
        <p:nvPicPr>
          <p:cNvPr id="20482" name="Picture 2"/>
          <p:cNvPicPr>
            <a:picLocks noChangeAspect="1" noChangeArrowheads="1"/>
          </p:cNvPicPr>
          <p:nvPr/>
        </p:nvPicPr>
        <p:blipFill>
          <a:blip r:embed="rId1"/>
          <a:srcRect/>
          <a:stretch>
            <a:fillRect/>
          </a:stretch>
        </p:blipFill>
        <p:spPr bwMode="auto">
          <a:xfrm>
            <a:off x="3457575" y="2060848"/>
            <a:ext cx="5276850" cy="35623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ZTQ4ODQwNThiYTg4YTBlNDhkZDRmNGNiNWM5NWE1YzAifQ=="/>
</p:tagLst>
</file>

<file path=ppt/theme/theme1.xml><?xml version="1.0" encoding="utf-8"?>
<a:theme xmlns:a="http://schemas.openxmlformats.org/drawingml/2006/main" name="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buNone/>
          <a:defRPr dirty="0" smtClean="0"/>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主题1">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15490</Words>
  <Application>WPS 演示</Application>
  <PresentationFormat>宽屏</PresentationFormat>
  <Paragraphs>1023</Paragraphs>
  <Slides>65</Slides>
  <Notes>0</Notes>
  <HiddenSlides>1</HiddenSlides>
  <MMClips>0</MMClips>
  <ScaleCrop>false</ScaleCrop>
  <HeadingPairs>
    <vt:vector size="8" baseType="variant">
      <vt:variant>
        <vt:lpstr>已用的字体</vt:lpstr>
      </vt:variant>
      <vt:variant>
        <vt:i4>16</vt:i4>
      </vt:variant>
      <vt:variant>
        <vt:lpstr>主题</vt:lpstr>
      </vt:variant>
      <vt:variant>
        <vt:i4>4</vt:i4>
      </vt:variant>
      <vt:variant>
        <vt:lpstr>嵌入 OLE 服务器</vt:lpstr>
      </vt:variant>
      <vt:variant>
        <vt:i4>1</vt:i4>
      </vt:variant>
      <vt:variant>
        <vt:lpstr>幻灯片标题</vt:lpstr>
      </vt:variant>
      <vt:variant>
        <vt:i4>65</vt:i4>
      </vt:variant>
    </vt:vector>
  </HeadingPairs>
  <TitlesOfParts>
    <vt:vector size="86" baseType="lpstr">
      <vt:lpstr>Arial</vt:lpstr>
      <vt:lpstr>宋体</vt:lpstr>
      <vt:lpstr>Wingdings</vt:lpstr>
      <vt:lpstr>华文楷体</vt:lpstr>
      <vt:lpstr>Tahoma</vt:lpstr>
      <vt:lpstr>隶书</vt:lpstr>
      <vt:lpstr>华文行楷</vt:lpstr>
      <vt:lpstr>微软雅黑</vt:lpstr>
      <vt:lpstr>Arial Unicode MS</vt:lpstr>
      <vt:lpstr>Calibri</vt:lpstr>
      <vt:lpstr>Times New Roman</vt:lpstr>
      <vt:lpstr>华文新魏</vt:lpstr>
      <vt:lpstr>仿宋</vt:lpstr>
      <vt:lpstr>-apple-system</vt:lpstr>
      <vt:lpstr>Segoe Print</vt:lpstr>
      <vt:lpstr>等线</vt:lpstr>
      <vt:lpstr>主题1</vt:lpstr>
      <vt:lpstr>Office 主题​​</vt:lpstr>
      <vt:lpstr>1_主题1</vt:lpstr>
      <vt:lpstr>Office 主题</vt:lpstr>
      <vt:lpstr>Excel.Sheet.12</vt:lpstr>
      <vt:lpstr>面向对象程序设计(Java)</vt:lpstr>
      <vt:lpstr>第14章 JDBC与MySQL数据库</vt:lpstr>
      <vt:lpstr>主要内容</vt:lpstr>
      <vt:lpstr>§14.1 MySQL数据库管理系统</vt:lpstr>
      <vt:lpstr>§14.1 MySQL数据库管理系统</vt:lpstr>
      <vt:lpstr>创建数据库、表、存入数据</vt:lpstr>
      <vt:lpstr>§14.4   JDBC</vt:lpstr>
      <vt:lpstr>§14.4   JDBC</vt:lpstr>
      <vt:lpstr>PowerPoint 演示文稿</vt:lpstr>
      <vt:lpstr>PowerPoint 演示文稿</vt:lpstr>
      <vt:lpstr>§14.4   JDBC</vt:lpstr>
      <vt:lpstr>14.5  连接MySQL数据库</vt:lpstr>
      <vt:lpstr>14.5  连接MySQL数据库</vt:lpstr>
      <vt:lpstr>编程环境</vt:lpstr>
      <vt:lpstr>编程环境</vt:lpstr>
      <vt:lpstr>java.sql 包</vt:lpstr>
      <vt:lpstr>14.5  连接MySQL数据库</vt:lpstr>
      <vt:lpstr>14.5  连接MySQL数据库</vt:lpstr>
      <vt:lpstr>不同数据库公司提供的驱动类</vt:lpstr>
      <vt:lpstr>14.5  连接MySQL数据库</vt:lpstr>
      <vt:lpstr>PowerPoint 演示文稿</vt:lpstr>
      <vt:lpstr>14.6  查 询 操 作</vt:lpstr>
      <vt:lpstr>14.6  查 询 操 作</vt:lpstr>
      <vt:lpstr>14.6.1  顺序查询</vt:lpstr>
      <vt:lpstr>PowerPoint 演示文稿</vt:lpstr>
      <vt:lpstr>PowerPoint 演示文稿</vt:lpstr>
      <vt:lpstr>14.6.1  顺序查询</vt:lpstr>
      <vt:lpstr>ResultSet接口</vt:lpstr>
      <vt:lpstr>ResultSet</vt:lpstr>
      <vt:lpstr>示例</vt:lpstr>
      <vt:lpstr>示例</vt:lpstr>
      <vt:lpstr>ResultSet</vt:lpstr>
      <vt:lpstr>14.6.2 控制游标/随机查询 </vt:lpstr>
      <vt:lpstr>PowerPoint 演示文稿</vt:lpstr>
      <vt:lpstr>resultSetType和resultSetConcurrency</vt:lpstr>
      <vt:lpstr>PowerPoint 演示文稿</vt:lpstr>
      <vt:lpstr>PowerPoint 演示文稿</vt:lpstr>
      <vt:lpstr>14.6.2 控制游标 </vt:lpstr>
      <vt:lpstr>PowerPoint 演示文稿</vt:lpstr>
      <vt:lpstr>PowerPoint 演示文稿</vt:lpstr>
      <vt:lpstr>PowerPoint 演示文稿</vt:lpstr>
      <vt:lpstr>§14.6.3   条件与排序查询 </vt:lpstr>
      <vt:lpstr>§14.7 更新、添加与删除操作 </vt:lpstr>
      <vt:lpstr>§14.7 更新、添加与删除操作 </vt:lpstr>
      <vt:lpstr>§14.7 更新、添加与删除操作 </vt:lpstr>
      <vt:lpstr>PowerPoint 演示文稿</vt:lpstr>
      <vt:lpstr>PowerPoint 演示文稿</vt:lpstr>
      <vt:lpstr>PowerPoint 演示文稿</vt:lpstr>
      <vt:lpstr>§14.8   使用预处理语句 </vt:lpstr>
      <vt:lpstr>§14.8.1   预处理语句优点 </vt:lpstr>
      <vt:lpstr>§14.8.2 使用通配符 </vt:lpstr>
      <vt:lpstr>使用PreparedStatement的三个步骤</vt:lpstr>
      <vt:lpstr>§14.8.2 使用通配符 </vt:lpstr>
      <vt:lpstr>§14.8.2 使用通配符 </vt:lpstr>
      <vt:lpstr>§14.8.2 使用通配符 </vt:lpstr>
      <vt:lpstr>§14.8.2 使用通配符 </vt:lpstr>
      <vt:lpstr>§14.8.2 使用通配符 </vt:lpstr>
      <vt:lpstr>示例：</vt:lpstr>
      <vt:lpstr>Statement与PreparedStatement 的差异</vt:lpstr>
      <vt:lpstr>Statement与PreparedStatement，如何选择？</vt:lpstr>
      <vt:lpstr>Statement与PreparedStatement，如何选择？</vt:lpstr>
      <vt:lpstr>§14.8.2 使用通配符 </vt:lpstr>
      <vt:lpstr>14.9  通用查询</vt:lpstr>
      <vt:lpstr>14.9  通用查询</vt:lpstr>
      <vt:lpstr>§14. 11  小结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《Java高级编程》</dc:title>
  <dc:creator>Administrator</dc:creator>
  <cp:lastModifiedBy>王老师</cp:lastModifiedBy>
  <cp:revision>536</cp:revision>
  <dcterms:created xsi:type="dcterms:W3CDTF">2018-03-07T11:20:00Z</dcterms:created>
  <dcterms:modified xsi:type="dcterms:W3CDTF">2025-09-11T00:35:52Z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872029BFB5E945C0A5B207E18E4F40D3_12</vt:lpwstr>
  </property>
  <property fmtid="{D5CDD505-2E9C-101B-9397-08002B2CF9AE}" pid="3" name="KSOProductBuildVer">
    <vt:lpwstr>2052-12.1.0.22529</vt:lpwstr>
  </property>
</Properties>
</file>