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  <p:sldMasterId id="2147483672" r:id="rId4"/>
  </p:sldMasterIdLst>
  <p:notesMasterIdLst>
    <p:notesMasterId r:id="rId13"/>
  </p:notesMasterIdLst>
  <p:sldIdLst>
    <p:sldId id="257" r:id="rId5"/>
    <p:sldId id="259" r:id="rId6"/>
    <p:sldId id="258" r:id="rId7"/>
    <p:sldId id="342" r:id="rId8"/>
    <p:sldId id="925" r:id="rId9"/>
    <p:sldId id="947" r:id="rId10"/>
    <p:sldId id="261" r:id="rId11"/>
    <p:sldId id="337" r:id="rId12"/>
    <p:sldId id="926" r:id="rId14"/>
    <p:sldId id="917" r:id="rId15"/>
    <p:sldId id="918" r:id="rId16"/>
    <p:sldId id="346" r:id="rId17"/>
    <p:sldId id="948" r:id="rId18"/>
    <p:sldId id="318" r:id="rId19"/>
    <p:sldId id="262" r:id="rId20"/>
    <p:sldId id="260" r:id="rId21"/>
    <p:sldId id="263" r:id="rId22"/>
    <p:sldId id="319" r:id="rId23"/>
    <p:sldId id="264" r:id="rId24"/>
    <p:sldId id="265" r:id="rId25"/>
    <p:sldId id="267" r:id="rId26"/>
    <p:sldId id="268" r:id="rId27"/>
    <p:sldId id="949" r:id="rId28"/>
    <p:sldId id="338" r:id="rId29"/>
    <p:sldId id="272" r:id="rId30"/>
    <p:sldId id="321" r:id="rId31"/>
    <p:sldId id="950" r:id="rId32"/>
    <p:sldId id="273" r:id="rId33"/>
    <p:sldId id="266" r:id="rId34"/>
    <p:sldId id="269" r:id="rId35"/>
    <p:sldId id="270" r:id="rId36"/>
    <p:sldId id="271" r:id="rId37"/>
    <p:sldId id="945" r:id="rId38"/>
    <p:sldId id="951" r:id="rId39"/>
    <p:sldId id="946" r:id="rId40"/>
    <p:sldId id="928" r:id="rId41"/>
    <p:sldId id="944" r:id="rId42"/>
    <p:sldId id="320" r:id="rId43"/>
    <p:sldId id="275" r:id="rId44"/>
    <p:sldId id="952" r:id="rId45"/>
    <p:sldId id="274" r:id="rId46"/>
    <p:sldId id="276" r:id="rId47"/>
    <p:sldId id="277" r:id="rId48"/>
    <p:sldId id="953" r:id="rId49"/>
    <p:sldId id="278" r:id="rId50"/>
    <p:sldId id="280" r:id="rId51"/>
    <p:sldId id="279" r:id="rId52"/>
    <p:sldId id="929" r:id="rId53"/>
    <p:sldId id="930" r:id="rId54"/>
    <p:sldId id="954" r:id="rId55"/>
    <p:sldId id="285" r:id="rId56"/>
    <p:sldId id="292" r:id="rId57"/>
    <p:sldId id="286" r:id="rId58"/>
    <p:sldId id="287" r:id="rId59"/>
    <p:sldId id="288" r:id="rId60"/>
    <p:sldId id="920" r:id="rId61"/>
    <p:sldId id="955" r:id="rId62"/>
    <p:sldId id="922" r:id="rId63"/>
    <p:sldId id="289" r:id="rId64"/>
    <p:sldId id="291" r:id="rId65"/>
    <p:sldId id="931" r:id="rId66"/>
    <p:sldId id="956" r:id="rId67"/>
    <p:sldId id="919" r:id="rId68"/>
    <p:sldId id="935" r:id="rId69"/>
    <p:sldId id="323" r:id="rId70"/>
    <p:sldId id="934" r:id="rId71"/>
    <p:sldId id="340" r:id="rId72"/>
    <p:sldId id="940" r:id="rId73"/>
    <p:sldId id="290" r:id="rId74"/>
    <p:sldId id="957" r:id="rId75"/>
    <p:sldId id="293" r:id="rId76"/>
    <p:sldId id="294" r:id="rId77"/>
    <p:sldId id="921" r:id="rId78"/>
    <p:sldId id="332" r:id="rId79"/>
    <p:sldId id="958" r:id="rId80"/>
    <p:sldId id="937" r:id="rId81"/>
    <p:sldId id="324" r:id="rId82"/>
    <p:sldId id="296" r:id="rId83"/>
    <p:sldId id="936" r:id="rId84"/>
    <p:sldId id="329" r:id="rId85"/>
    <p:sldId id="943" r:id="rId86"/>
    <p:sldId id="959" r:id="rId87"/>
    <p:sldId id="942" r:id="rId88"/>
    <p:sldId id="939" r:id="rId89"/>
    <p:sldId id="960" r:id="rId90"/>
    <p:sldId id="297" r:id="rId91"/>
    <p:sldId id="325" r:id="rId92"/>
    <p:sldId id="311" r:id="rId93"/>
    <p:sldId id="304" r:id="rId94"/>
    <p:sldId id="961" r:id="rId95"/>
    <p:sldId id="308" r:id="rId96"/>
    <p:sldId id="341" r:id="rId97"/>
    <p:sldId id="317" r:id="rId98"/>
    <p:sldId id="322" r:id="rId99"/>
    <p:sldId id="327" r:id="rId100"/>
    <p:sldId id="326" r:id="rId101"/>
    <p:sldId id="938" r:id="rId102"/>
    <p:sldId id="328" r:id="rId103"/>
  </p:sldIdLst>
  <p:sldSz cx="12192000" cy="6858000"/>
  <p:notesSz cx="6858000" cy="9144000"/>
  <p:custDataLst>
    <p:tags r:id="rId10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3C3"/>
    <a:srgbClr val="006600"/>
    <a:srgbClr val="00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92" autoAdjust="0"/>
  </p:normalViewPr>
  <p:slideViewPr>
    <p:cSldViewPr showGuides="1">
      <p:cViewPr varScale="1">
        <p:scale>
          <a:sx n="95" d="100"/>
          <a:sy n="95" d="100"/>
        </p:scale>
        <p:origin x="90" y="12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" Type="http://schemas.openxmlformats.org/officeDocument/2006/relationships/slide" Target="slides/slide5.xml"/><Relationship Id="rId89" Type="http://schemas.openxmlformats.org/officeDocument/2006/relationships/slide" Target="slides/slide84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4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3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2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8" Type="http://schemas.openxmlformats.org/officeDocument/2006/relationships/tags" Target="tags/tag248.xml"/><Relationship Id="rId107" Type="http://schemas.openxmlformats.org/officeDocument/2006/relationships/commentAuthors" Target="commentAuthors.xml"/><Relationship Id="rId106" Type="http://schemas.openxmlformats.org/officeDocument/2006/relationships/tableStyles" Target="tableStyles.xml"/><Relationship Id="rId105" Type="http://schemas.openxmlformats.org/officeDocument/2006/relationships/viewProps" Target="viewProps.xml"/><Relationship Id="rId104" Type="http://schemas.openxmlformats.org/officeDocument/2006/relationships/presProps" Target="presProps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7T21:55:51.606" idx="4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B3BCD-1B61-44D5-AA9A-B40D80A2CA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3A34A-EC6B-4C7C-8379-68093FF437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A34A-EC6B-4C7C-8379-68093FF43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A34A-EC6B-4C7C-8379-68093FF43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E3A34A-EC6B-4C7C-8379-68093FF43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A34A-EC6B-4C7C-8379-68093FF43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A34A-EC6B-4C7C-8379-68093FF43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A34A-EC6B-4C7C-8379-68093FF43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A34A-EC6B-4C7C-8379-68093FF43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A34A-EC6B-4C7C-8379-68093FF43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39368BA8-D804-4B82-84E4-FAB0F71E668C}" type="datetime1">
              <a:rPr lang="zh-CN" altLang="en-US" smtClean="0"/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7035F8-D785-43D9-BE1D-FA7AFE67103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F4BD43-ABB8-4FEE-A63D-2E7F681E114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8BA8-D804-4B82-84E4-FAB0F71E668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742950" indent="-285750">
              <a:buFont typeface="Wingdings" panose="05000000000000000000" pitchFamily="2" charset="2"/>
              <a:buChar char="Ø"/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0E8E-7FA6-4E75-8196-B34E3CCA060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1ED-C88B-4EE3-AA0A-8FCE16C5773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9E06-F4B7-4D0B-8320-61C7B68DF54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2B84-0317-4D88-91B4-B1CE136DF4C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6ECE-4118-4E6E-8B72-72738996DA6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CDC8-F4D2-4E34-9DCB-354EDE1A8AC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7C4C-E650-41A1-AC9E-CD88552DAB1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DD0E8E-7FA6-4E75-8196-B34E3CCA060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210F-287D-4C52-B20A-59EE61BDC0E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35F8-D785-43D9-BE1D-FA7AFE67103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4BD43-ABB8-4FEE-A63D-2E7F681E114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8BA8-D804-4B82-84E4-FAB0F71E668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D0E8E-7FA6-4E75-8196-B34E3CCA060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71ED-C88B-4EE3-AA0A-8FCE16C5773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A9E06-F4B7-4D0B-8320-61C7B68DF54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2B84-0317-4D88-91B4-B1CE136DF4C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96ECE-4118-4E6E-8B72-72738996DA6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CDC8-F4D2-4E34-9DCB-354EDE1A8AC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F771ED-C88B-4EE3-AA0A-8FCE16C5773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97C4C-E650-41A1-AC9E-CD88552DAB1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210F-287D-4C52-B20A-59EE61BDC0E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35F8-D785-43D9-BE1D-FA7AFE67103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0073C-520C-4391-84C9-A484015B9B2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2A9E06-F4B7-4D0B-8320-61C7B68DF54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82B84-0317-4D88-91B4-B1CE136DF4C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4396ECE-4118-4E6E-8B72-72738996DA6F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7CDC8-F4D2-4E34-9DCB-354EDE1A8AC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597C4C-E650-41A1-AC9E-CD88552DAB1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6D210F-287D-4C52-B20A-59EE61BDC0E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10972800" cy="4502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fld id="{9C20073C-520C-4391-84C9-A484015B9B20}" type="datetime1">
              <a:rPr lang="zh-CN" altLang="en-US" smtClean="0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10871200" y="152400"/>
            <a:ext cx="1056217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073C-520C-4391-84C9-A484015B9B2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073C-520C-4391-84C9-A484015B9B2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4.xml"/><Relationship Id="rId17" Type="http://schemas.openxmlformats.org/officeDocument/2006/relationships/image" Target="../media/image1.png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3.xml"/><Relationship Id="rId1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60.xml"/><Relationship Id="rId17" Type="http://schemas.openxmlformats.org/officeDocument/2006/relationships/image" Target="../media/image1.png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tags" Target="../tags/tag4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77.xml"/><Relationship Id="rId17" Type="http://schemas.openxmlformats.org/officeDocument/2006/relationships/image" Target="../media/image1.png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94.xml"/><Relationship Id="rId17" Type="http://schemas.openxmlformats.org/officeDocument/2006/relationships/image" Target="../media/image1.png"/><Relationship Id="rId16" Type="http://schemas.openxmlformats.org/officeDocument/2006/relationships/tags" Target="../tags/tag93.xml"/><Relationship Id="rId15" Type="http://schemas.openxmlformats.org/officeDocument/2006/relationships/tags" Target="../tags/tag92.xml"/><Relationship Id="rId14" Type="http://schemas.openxmlformats.org/officeDocument/2006/relationships/tags" Target="../tags/tag91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tags" Target="../tags/tag7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tags" Target="../tags/tag101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11.xml"/><Relationship Id="rId17" Type="http://schemas.openxmlformats.org/officeDocument/2006/relationships/image" Target="../media/image1.png"/><Relationship Id="rId16" Type="http://schemas.openxmlformats.org/officeDocument/2006/relationships/tags" Target="../tags/tag110.xml"/><Relationship Id="rId15" Type="http://schemas.openxmlformats.org/officeDocument/2006/relationships/tags" Target="../tags/tag109.xml"/><Relationship Id="rId14" Type="http://schemas.openxmlformats.org/officeDocument/2006/relationships/tags" Target="../tags/tag108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tags" Target="../tags/tag9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128.xml"/><Relationship Id="rId17" Type="http://schemas.openxmlformats.org/officeDocument/2006/relationships/image" Target="../media/image1.png"/><Relationship Id="rId16" Type="http://schemas.openxmlformats.org/officeDocument/2006/relationships/tags" Target="../tags/tag127.xml"/><Relationship Id="rId15" Type="http://schemas.openxmlformats.org/officeDocument/2006/relationships/tags" Target="../tags/tag126.xml"/><Relationship Id="rId14" Type="http://schemas.openxmlformats.org/officeDocument/2006/relationships/tags" Target="../tags/tag125.xml"/><Relationship Id="rId13" Type="http://schemas.openxmlformats.org/officeDocument/2006/relationships/tags" Target="../tags/tag124.xml"/><Relationship Id="rId12" Type="http://schemas.openxmlformats.org/officeDocument/2006/relationships/tags" Target="../tags/tag123.xml"/><Relationship Id="rId11" Type="http://schemas.openxmlformats.org/officeDocument/2006/relationships/tags" Target="../tags/tag122.xml"/><Relationship Id="rId10" Type="http://schemas.openxmlformats.org/officeDocument/2006/relationships/tags" Target="../tags/tag121.xml"/><Relationship Id="rId1" Type="http://schemas.openxmlformats.org/officeDocument/2006/relationships/tags" Target="../tags/tag1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45.xml"/><Relationship Id="rId17" Type="http://schemas.openxmlformats.org/officeDocument/2006/relationships/image" Target="../media/image1.png"/><Relationship Id="rId16" Type="http://schemas.openxmlformats.org/officeDocument/2006/relationships/tags" Target="../tags/tag144.xml"/><Relationship Id="rId15" Type="http://schemas.openxmlformats.org/officeDocument/2006/relationships/tags" Target="../tags/tag143.xml"/><Relationship Id="rId14" Type="http://schemas.openxmlformats.org/officeDocument/2006/relationships/tags" Target="../tags/tag142.xml"/><Relationship Id="rId13" Type="http://schemas.openxmlformats.org/officeDocument/2006/relationships/tags" Target="../tags/tag141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tags" Target="../tags/tag1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7.xml"/><Relationship Id="rId17" Type="http://schemas.openxmlformats.org/officeDocument/2006/relationships/image" Target="../media/image1.png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62.xml"/><Relationship Id="rId17" Type="http://schemas.openxmlformats.org/officeDocument/2006/relationships/image" Target="../media/image1.png"/><Relationship Id="rId16" Type="http://schemas.openxmlformats.org/officeDocument/2006/relationships/tags" Target="../tags/tag161.xml"/><Relationship Id="rId15" Type="http://schemas.openxmlformats.org/officeDocument/2006/relationships/tags" Target="../tags/tag160.xml"/><Relationship Id="rId14" Type="http://schemas.openxmlformats.org/officeDocument/2006/relationships/tags" Target="../tags/tag159.xml"/><Relationship Id="rId13" Type="http://schemas.openxmlformats.org/officeDocument/2006/relationships/tags" Target="../tags/tag15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tags" Target="../tags/tag14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79.xml"/><Relationship Id="rId17" Type="http://schemas.openxmlformats.org/officeDocument/2006/relationships/image" Target="../media/image1.png"/><Relationship Id="rId16" Type="http://schemas.openxmlformats.org/officeDocument/2006/relationships/tags" Target="../tags/tag178.xml"/><Relationship Id="rId15" Type="http://schemas.openxmlformats.org/officeDocument/2006/relationships/tags" Target="../tags/tag177.xml"/><Relationship Id="rId14" Type="http://schemas.openxmlformats.org/officeDocument/2006/relationships/tags" Target="../tags/tag176.xml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96.xml"/><Relationship Id="rId17" Type="http://schemas.openxmlformats.org/officeDocument/2006/relationships/image" Target="../media/image1.png"/><Relationship Id="rId16" Type="http://schemas.openxmlformats.org/officeDocument/2006/relationships/tags" Target="../tags/tag195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tags" Target="../tags/tag18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213.xml"/><Relationship Id="rId17" Type="http://schemas.openxmlformats.org/officeDocument/2006/relationships/image" Target="../media/image1.png"/><Relationship Id="rId16" Type="http://schemas.openxmlformats.org/officeDocument/2006/relationships/tags" Target="../tags/tag212.xml"/><Relationship Id="rId15" Type="http://schemas.openxmlformats.org/officeDocument/2006/relationships/tags" Target="../tags/tag211.xml"/><Relationship Id="rId14" Type="http://schemas.openxmlformats.org/officeDocument/2006/relationships/tags" Target="../tags/tag210.xml"/><Relationship Id="rId13" Type="http://schemas.openxmlformats.org/officeDocument/2006/relationships/tags" Target="../tags/tag209.xml"/><Relationship Id="rId12" Type="http://schemas.openxmlformats.org/officeDocument/2006/relationships/tags" Target="../tags/tag208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tags" Target="../tags/tag19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tags" Target="../tags/tag222.xml"/><Relationship Id="rId8" Type="http://schemas.openxmlformats.org/officeDocument/2006/relationships/tags" Target="../tags/tag221.xml"/><Relationship Id="rId7" Type="http://schemas.openxmlformats.org/officeDocument/2006/relationships/tags" Target="../tags/tag220.xml"/><Relationship Id="rId6" Type="http://schemas.openxmlformats.org/officeDocument/2006/relationships/tags" Target="../tags/tag219.xml"/><Relationship Id="rId5" Type="http://schemas.openxmlformats.org/officeDocument/2006/relationships/tags" Target="../tags/tag218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9" Type="http://schemas.openxmlformats.org/officeDocument/2006/relationships/slideLayout" Target="../slideLayouts/slideLayout18.xml"/><Relationship Id="rId18" Type="http://schemas.openxmlformats.org/officeDocument/2006/relationships/tags" Target="../tags/tag230.xml"/><Relationship Id="rId17" Type="http://schemas.openxmlformats.org/officeDocument/2006/relationships/image" Target="../media/image1.png"/><Relationship Id="rId16" Type="http://schemas.openxmlformats.org/officeDocument/2006/relationships/tags" Target="../tags/tag229.xml"/><Relationship Id="rId15" Type="http://schemas.openxmlformats.org/officeDocument/2006/relationships/tags" Target="../tags/tag228.xml"/><Relationship Id="rId14" Type="http://schemas.openxmlformats.org/officeDocument/2006/relationships/tags" Target="../tags/tag227.xml"/><Relationship Id="rId13" Type="http://schemas.openxmlformats.org/officeDocument/2006/relationships/tags" Target="../tags/tag226.xml"/><Relationship Id="rId12" Type="http://schemas.openxmlformats.org/officeDocument/2006/relationships/tags" Target="../tags/tag225.xml"/><Relationship Id="rId11" Type="http://schemas.openxmlformats.org/officeDocument/2006/relationships/tags" Target="../tags/tag224.xml"/><Relationship Id="rId10" Type="http://schemas.openxmlformats.org/officeDocument/2006/relationships/tags" Target="../tags/tag223.xml"/><Relationship Id="rId1" Type="http://schemas.openxmlformats.org/officeDocument/2006/relationships/tags" Target="../tags/tag2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tags" Target="../tags/tag238.xml"/><Relationship Id="rId7" Type="http://schemas.openxmlformats.org/officeDocument/2006/relationships/tags" Target="../tags/tag237.xml"/><Relationship Id="rId6" Type="http://schemas.openxmlformats.org/officeDocument/2006/relationships/tags" Target="../tags/tag236.xml"/><Relationship Id="rId5" Type="http://schemas.openxmlformats.org/officeDocument/2006/relationships/tags" Target="../tags/tag23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47.xml"/><Relationship Id="rId17" Type="http://schemas.openxmlformats.org/officeDocument/2006/relationships/image" Target="../media/image1.png"/><Relationship Id="rId16" Type="http://schemas.openxmlformats.org/officeDocument/2006/relationships/tags" Target="../tags/tag246.xml"/><Relationship Id="rId15" Type="http://schemas.openxmlformats.org/officeDocument/2006/relationships/tags" Target="../tags/tag245.xml"/><Relationship Id="rId14" Type="http://schemas.openxmlformats.org/officeDocument/2006/relationships/tags" Target="../tags/tag244.xml"/><Relationship Id="rId13" Type="http://schemas.openxmlformats.org/officeDocument/2006/relationships/tags" Target="../tags/tag243.xml"/><Relationship Id="rId12" Type="http://schemas.openxmlformats.org/officeDocument/2006/relationships/tags" Target="../tags/tag242.xml"/><Relationship Id="rId11" Type="http://schemas.openxmlformats.org/officeDocument/2006/relationships/tags" Target="../tags/tag241.xml"/><Relationship Id="rId10" Type="http://schemas.openxmlformats.org/officeDocument/2006/relationships/tags" Target="../tags/tag240.xml"/><Relationship Id="rId1" Type="http://schemas.openxmlformats.org/officeDocument/2006/relationships/tags" Target="../tags/tag23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/>
              <a:t>面向对象程序设计</a:t>
            </a:r>
            <a:r>
              <a:rPr lang="en-US" altLang="zh-CN" sz="5400"/>
              <a:t>(Java)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计算机学院</a:t>
            </a:r>
            <a:endParaRPr lang="en-US" altLang="zh-CN" dirty="0"/>
          </a:p>
          <a:p>
            <a:r>
              <a:rPr lang="zh-CN" altLang="en-US" dirty="0"/>
              <a:t>成都信息工程大学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sym typeface="+mn-ea"/>
              </a:rPr>
              <a:t>2025-2026(1)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王铁军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变量</a:t>
            </a:r>
            <a:r>
              <a:rPr kumimoji="1" lang="en-US" altLang="zh-CN"/>
              <a:t>(</a:t>
            </a:r>
            <a:r>
              <a:rPr lang="en-CA" altLang="zh-CN">
                <a:solidFill>
                  <a:srgbClr val="0000FF"/>
                </a:solidFill>
              </a:rPr>
              <a:t>variable</a:t>
            </a:r>
            <a:r>
              <a:rPr kumimoji="1" lang="en-US" altLang="zh-CN"/>
              <a:t>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1628775"/>
            <a:ext cx="8568952" cy="45021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dirty="0"/>
              <a:t>使用变量的原则：先声明后使用。</a:t>
            </a:r>
            <a:endParaRPr lang="zh-CN" altLang="en-US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变量的三个基本要素：名字、类型和值。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．变量声明 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格式：</a:t>
            </a:r>
            <a:endParaRPr lang="zh-CN" altLang="en-US" dirty="0"/>
          </a:p>
          <a:p>
            <a:pPr marL="0" indent="0" algn="ctr">
              <a:spcBef>
                <a:spcPts val="0"/>
              </a:spcBef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&lt;</a:t>
            </a:r>
            <a:r>
              <a:rPr lang="zh-CN" altLang="en-US" sz="2400" dirty="0"/>
              <a:t>类型</a:t>
            </a:r>
            <a:r>
              <a:rPr lang="en-US" altLang="zh-CN" sz="2400" dirty="0"/>
              <a:t>&gt;&lt;</a:t>
            </a:r>
            <a:r>
              <a:rPr lang="zh-CN" altLang="en-US" sz="2400" dirty="0"/>
              <a:t>变量名</a:t>
            </a:r>
            <a:r>
              <a:rPr lang="en-US" altLang="zh-CN" sz="2400" dirty="0"/>
              <a:t>&gt;[=&lt;</a:t>
            </a:r>
            <a:r>
              <a:rPr lang="zh-CN" altLang="en-US" sz="2400" dirty="0"/>
              <a:t>初值</a:t>
            </a:r>
            <a:r>
              <a:rPr lang="en-US" altLang="zh-CN" sz="2400" dirty="0"/>
              <a:t>&gt;][,&lt;</a:t>
            </a:r>
            <a:r>
              <a:rPr lang="zh-CN" altLang="en-US" sz="2400" dirty="0"/>
              <a:t>变量名</a:t>
            </a:r>
            <a:r>
              <a:rPr lang="en-US" altLang="zh-CN" sz="2400" dirty="0"/>
              <a:t>&gt;[=&lt;</a:t>
            </a:r>
            <a:r>
              <a:rPr lang="zh-CN" altLang="en-US" sz="2400" dirty="0"/>
              <a:t>初值</a:t>
            </a:r>
            <a:r>
              <a:rPr lang="en-US" altLang="zh-CN" sz="2400" dirty="0"/>
              <a:t>&gt;]……]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344170" lvl="1" indent="0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		int  </a:t>
            </a:r>
            <a:r>
              <a:rPr lang="en-US" altLang="zh-CN" b="1" dirty="0" err="1">
                <a:solidFill>
                  <a:srgbClr val="0000CC"/>
                </a:solidFill>
              </a:rPr>
              <a:t>i</a:t>
            </a:r>
            <a:r>
              <a:rPr lang="zh-CN" altLang="en-US" b="1" dirty="0">
                <a:solidFill>
                  <a:srgbClr val="0000CC"/>
                </a:solidFill>
              </a:rPr>
              <a:t>，</a:t>
            </a:r>
            <a:r>
              <a:rPr lang="en-US" altLang="zh-CN" b="1" dirty="0">
                <a:solidFill>
                  <a:srgbClr val="0000CC"/>
                </a:solidFill>
              </a:rPr>
              <a:t>j</a:t>
            </a:r>
            <a:r>
              <a:rPr lang="zh-CN" altLang="en-US" b="1" dirty="0">
                <a:solidFill>
                  <a:srgbClr val="0000CC"/>
                </a:solidFill>
              </a:rPr>
              <a:t>，</a:t>
            </a:r>
            <a:r>
              <a:rPr lang="en-US" altLang="zh-CN" b="1" dirty="0">
                <a:solidFill>
                  <a:srgbClr val="0000CC"/>
                </a:solidFill>
              </a:rPr>
              <a:t>k</a:t>
            </a:r>
            <a:r>
              <a:rPr lang="zh-CN" altLang="en-US" b="1" dirty="0">
                <a:solidFill>
                  <a:srgbClr val="0000CC"/>
                </a:solidFill>
              </a:rPr>
              <a:t>； </a:t>
            </a:r>
            <a:r>
              <a:rPr lang="en-US" altLang="zh-CN" b="1" dirty="0">
                <a:solidFill>
                  <a:srgbClr val="0000CC"/>
                </a:solidFill>
              </a:rPr>
              <a:t>//</a:t>
            </a:r>
            <a:r>
              <a:rPr lang="zh-CN" altLang="en-US" b="1" dirty="0">
                <a:solidFill>
                  <a:srgbClr val="0000CC"/>
                </a:solidFill>
              </a:rPr>
              <a:t>声明三个变量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zh-CN" altLang="en-US" b="1" dirty="0">
              <a:solidFill>
                <a:srgbClr val="0000CC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在声明变量的同时可对变量进行初始化，即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赋初值</a:t>
            </a:r>
            <a:r>
              <a:rPr lang="zh-CN" altLang="en-US" dirty="0"/>
              <a:t>。例如    </a:t>
            </a:r>
            <a:r>
              <a:rPr lang="en-US" altLang="zh-CN" dirty="0"/>
              <a:t>		</a:t>
            </a:r>
            <a:r>
              <a:rPr lang="en-US" altLang="zh-CN" b="1" dirty="0">
                <a:solidFill>
                  <a:srgbClr val="0000CC"/>
                </a:solidFill>
              </a:rPr>
              <a:t>int  </a:t>
            </a:r>
            <a:r>
              <a:rPr lang="en-US" altLang="zh-CN" b="1" dirty="0" err="1">
                <a:solidFill>
                  <a:srgbClr val="0000CC"/>
                </a:solidFill>
              </a:rPr>
              <a:t>i</a:t>
            </a:r>
            <a:r>
              <a:rPr lang="zh-CN" altLang="en-US" b="1" dirty="0">
                <a:solidFill>
                  <a:srgbClr val="0000CC"/>
                </a:solidFill>
              </a:rPr>
              <a:t>＝</a:t>
            </a:r>
            <a:r>
              <a:rPr lang="en-US" altLang="zh-CN" b="1" dirty="0">
                <a:solidFill>
                  <a:srgbClr val="0000CC"/>
                </a:solidFill>
              </a:rPr>
              <a:t>0</a:t>
            </a:r>
            <a:r>
              <a:rPr lang="zh-CN" altLang="en-US" b="1" dirty="0">
                <a:solidFill>
                  <a:srgbClr val="0000CC"/>
                </a:solidFill>
              </a:rPr>
              <a:t>；</a:t>
            </a:r>
            <a:endParaRPr lang="zh-CN" altLang="en-US" b="1" dirty="0">
              <a:solidFill>
                <a:srgbClr val="0000CC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变量的赋值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895"/>
              <a:t>格式：</a:t>
            </a:r>
            <a:endParaRPr lang="en-US" altLang="zh-CN" sz="2895"/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sz="2485"/>
              <a:t>变量名</a:t>
            </a:r>
            <a:r>
              <a:rPr lang="en-US" altLang="zh-CN" sz="2485"/>
              <a:t>=</a:t>
            </a:r>
            <a:r>
              <a:rPr lang="zh-CN" altLang="en-US" sz="2485"/>
              <a:t>值</a:t>
            </a:r>
            <a:endParaRPr lang="zh-CN" altLang="en-US" sz="2485"/>
          </a:p>
          <a:p>
            <a:pPr>
              <a:lnSpc>
                <a:spcPct val="100000"/>
              </a:lnSpc>
            </a:pPr>
            <a:r>
              <a:rPr lang="zh-CN" altLang="en-US" sz="2895"/>
              <a:t>举例：</a:t>
            </a:r>
            <a:endParaRPr lang="zh-CN" altLang="en-US" sz="2895"/>
          </a:p>
          <a:p>
            <a:pPr marL="349250" lvl="1" indent="0">
              <a:buNone/>
            </a:pPr>
            <a:r>
              <a:rPr lang="zh-CN" altLang="en-US" sz="2495"/>
              <a:t>    </a:t>
            </a:r>
            <a:r>
              <a:rPr lang="en-US" altLang="zh-CN"/>
              <a:t>boolean b=true;    	//</a:t>
            </a:r>
            <a:r>
              <a:rPr lang="zh-CN" altLang="en-US"/>
              <a:t>声明</a:t>
            </a:r>
            <a:r>
              <a:rPr lang="en-US" altLang="zh-CN"/>
              <a:t>boolean</a:t>
            </a:r>
            <a:r>
              <a:rPr lang="zh-CN" altLang="en-US"/>
              <a:t>型变量并赋值</a:t>
            </a:r>
            <a:endParaRPr lang="zh-CN" altLang="en-US"/>
          </a:p>
          <a:p>
            <a:pPr marL="349250" lvl="1" indent="0">
              <a:buNone/>
            </a:pPr>
            <a:r>
              <a:rPr lang="zh-CN" altLang="en-US"/>
              <a:t>    </a:t>
            </a:r>
            <a:r>
              <a:rPr lang="en-US" altLang="zh-CN"/>
              <a:t>int x, y=8;         	//</a:t>
            </a:r>
            <a:r>
              <a:rPr lang="zh-CN" altLang="en-US"/>
              <a:t>声明</a:t>
            </a:r>
            <a:r>
              <a:rPr lang="en-US" altLang="zh-CN"/>
              <a:t>int</a:t>
            </a:r>
            <a:r>
              <a:rPr lang="zh-CN" altLang="en-US"/>
              <a:t>型变量</a:t>
            </a:r>
            <a:endParaRPr lang="en-US" altLang="zh-CN"/>
          </a:p>
          <a:p>
            <a:pPr marL="349250" lvl="1" indent="0">
              <a:buNone/>
            </a:pPr>
            <a:r>
              <a:rPr lang="en-US" altLang="zh-CN"/>
              <a:t>    x=12;            		//</a:t>
            </a:r>
            <a:r>
              <a:rPr lang="zh-CN" altLang="en-US"/>
              <a:t>为</a:t>
            </a:r>
            <a:r>
              <a:rPr lang="en-US" altLang="zh-CN"/>
              <a:t>int</a:t>
            </a:r>
            <a:r>
              <a:rPr lang="zh-CN" altLang="en-US"/>
              <a:t>型变量赋值</a:t>
            </a:r>
            <a:endParaRPr lang="zh-CN" altLang="en-US"/>
          </a:p>
          <a:p>
            <a:pPr marL="349250" lvl="1" indent="0">
              <a:buNone/>
            </a:pPr>
            <a:r>
              <a:rPr lang="zh-CN" altLang="en-US"/>
              <a:t>    </a:t>
            </a:r>
            <a:r>
              <a:rPr lang="en-US" altLang="zh-CN"/>
              <a:t>float f=2.718f;     	//</a:t>
            </a:r>
            <a:r>
              <a:rPr lang="zh-CN" altLang="en-US"/>
              <a:t>声明</a:t>
            </a:r>
            <a:r>
              <a:rPr lang="en-US" altLang="zh-CN"/>
              <a:t>float</a:t>
            </a:r>
            <a:r>
              <a:rPr lang="zh-CN" altLang="en-US"/>
              <a:t>型变量并赋值</a:t>
            </a:r>
            <a:endParaRPr lang="zh-CN" altLang="en-US"/>
          </a:p>
          <a:p>
            <a:pPr marL="349250" lvl="1" indent="0">
              <a:buNone/>
            </a:pPr>
            <a:r>
              <a:rPr lang="zh-CN" altLang="en-US"/>
              <a:t>    </a:t>
            </a:r>
            <a:r>
              <a:rPr lang="en-US" altLang="zh-CN"/>
              <a:t>double d=3.1415;  	//</a:t>
            </a:r>
            <a:r>
              <a:rPr lang="zh-CN" altLang="en-US"/>
              <a:t>声明</a:t>
            </a:r>
            <a:r>
              <a:rPr lang="en-US" altLang="zh-CN"/>
              <a:t>double</a:t>
            </a:r>
            <a:r>
              <a:rPr lang="zh-CN" altLang="en-US"/>
              <a:t>型变量并赋值</a:t>
            </a:r>
            <a:endParaRPr lang="zh-CN" altLang="en-US"/>
          </a:p>
          <a:p>
            <a:pPr marL="349250" lvl="1" indent="0">
              <a:buNone/>
            </a:pPr>
            <a:r>
              <a:rPr lang="zh-CN" altLang="en-US"/>
              <a:t>    </a:t>
            </a:r>
            <a:r>
              <a:rPr lang="en-US" altLang="zh-CN"/>
              <a:t>char c;           		//</a:t>
            </a:r>
            <a:r>
              <a:rPr lang="zh-CN" altLang="en-US"/>
              <a:t>声明</a:t>
            </a:r>
            <a:r>
              <a:rPr lang="en-US" altLang="zh-CN"/>
              <a:t>char</a:t>
            </a:r>
            <a:r>
              <a:rPr lang="zh-CN" altLang="en-US"/>
              <a:t>型变量</a:t>
            </a:r>
            <a:endParaRPr lang="zh-CN" altLang="en-US"/>
          </a:p>
          <a:p>
            <a:pPr marL="349250" lvl="1" indent="0">
              <a:buNone/>
            </a:pPr>
            <a:r>
              <a:rPr lang="zh-CN" altLang="en-US"/>
              <a:t>    </a:t>
            </a:r>
            <a:r>
              <a:rPr lang="en-US" altLang="zh-CN"/>
              <a:t>c=’</a:t>
            </a:r>
            <a:r>
              <a:rPr lang="en-US" altLang="zh-CN">
                <a:solidFill>
                  <a:srgbClr val="0000CC"/>
                </a:solidFill>
              </a:rPr>
              <a:t>\u0031</a:t>
            </a:r>
            <a:r>
              <a:rPr lang="en-US" altLang="zh-CN"/>
              <a:t>’ ;       	//</a:t>
            </a:r>
            <a:r>
              <a:rPr lang="zh-CN" altLang="en-US"/>
              <a:t>为</a:t>
            </a:r>
            <a:r>
              <a:rPr lang="en-US" altLang="zh-CN"/>
              <a:t>char</a:t>
            </a:r>
            <a:r>
              <a:rPr lang="zh-CN" altLang="en-US"/>
              <a:t>型变量赋值   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BEA0DB-8586-4508-889D-2547638E1B0B}" type="slidenum">
              <a:rPr lang="en-US" altLang="zh-CN" smtClean="0"/>
            </a:fld>
            <a:endParaRPr lang="en-US" altLang="zh-CN"/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kumimoji="1" lang="zh-CN" altLang="en-US" b="1">
                <a:solidFill>
                  <a:schemeClr val="tx1"/>
                </a:solidFill>
              </a:rPr>
              <a:t>常量</a:t>
            </a:r>
            <a:r>
              <a:rPr kumimoji="1" lang="en-US" altLang="zh-CN" b="1">
                <a:solidFill>
                  <a:schemeClr val="tx1"/>
                </a:solidFill>
              </a:rPr>
              <a:t>(</a:t>
            </a:r>
            <a:r>
              <a:rPr kumimoji="1" lang="en-US" altLang="zh-CN" b="1">
                <a:solidFill>
                  <a:srgbClr val="990000"/>
                </a:solidFill>
              </a:rPr>
              <a:t>final </a:t>
            </a:r>
            <a:r>
              <a:rPr kumimoji="1" lang="en-US" altLang="zh-CN" b="1">
                <a:solidFill>
                  <a:schemeClr val="tx1"/>
                </a:solidFill>
              </a:rPr>
              <a:t>Variable )</a:t>
            </a:r>
            <a:endParaRPr kumimoji="1" lang="en-US" altLang="zh-CN" b="1">
              <a:solidFill>
                <a:schemeClr val="tx1"/>
              </a:solidFill>
            </a:endParaRP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28800"/>
            <a:ext cx="8229600" cy="4502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400"/>
              <a:t>为了修改方便，在程序中常把不允许修改的量用一个标识符表示，该标识符称为符号</a:t>
            </a:r>
            <a:r>
              <a:rPr kumimoji="1" lang="zh-CN" altLang="en-US" sz="240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常量</a:t>
            </a:r>
            <a:r>
              <a:rPr kumimoji="1" lang="zh-CN" altLang="en-US" sz="2400"/>
              <a:t>，又叫常量符号。</a:t>
            </a:r>
            <a:endParaRPr kumimoji="1" lang="zh-CN" altLang="en-US" sz="2400"/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400"/>
              <a:t>Java</a:t>
            </a:r>
            <a:r>
              <a:rPr kumimoji="1" lang="zh-CN" altLang="en-US" sz="2400"/>
              <a:t>中一般只将类的成员定义为常量，称为</a:t>
            </a:r>
            <a:r>
              <a:rPr kumimoji="1" lang="zh-CN" altLang="en-US" sz="2400">
                <a:solidFill>
                  <a:srgbClr val="A5002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类常量</a:t>
            </a:r>
            <a:r>
              <a:rPr kumimoji="1" lang="zh-CN" altLang="en-US" sz="2400"/>
              <a:t>，而不在方法中定义常量，</a:t>
            </a:r>
            <a:r>
              <a:rPr kumimoji="1" lang="zh-CN" altLang="en-US" sz="24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定义常量的同时必须赋值</a:t>
            </a:r>
            <a:r>
              <a:rPr kumimoji="1" lang="zh-CN" altLang="en-US" sz="2400"/>
              <a:t>。具体格式为：</a:t>
            </a:r>
            <a:endParaRPr kumimoji="1" lang="zh-CN" altLang="en-US" sz="240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6600"/>
                </a:solidFill>
              </a:rPr>
              <a:t>final &lt;</a:t>
            </a:r>
            <a:r>
              <a:rPr kumimoji="1" lang="zh-CN" altLang="en-US" sz="2400" b="1">
                <a:solidFill>
                  <a:srgbClr val="006600"/>
                </a:solidFill>
              </a:rPr>
              <a:t>数据类型</a:t>
            </a:r>
            <a:r>
              <a:rPr kumimoji="1" lang="en-US" altLang="zh-CN" sz="2400" b="1">
                <a:solidFill>
                  <a:srgbClr val="006600"/>
                </a:solidFill>
              </a:rPr>
              <a:t>&gt; &lt;</a:t>
            </a:r>
            <a:r>
              <a:rPr kumimoji="1" lang="zh-CN" altLang="en-US" sz="2400" b="1">
                <a:solidFill>
                  <a:srgbClr val="006600"/>
                </a:solidFill>
              </a:rPr>
              <a:t>符号常量名</a:t>
            </a:r>
            <a:r>
              <a:rPr kumimoji="1" lang="en-US" altLang="zh-CN" sz="2400" b="1">
                <a:solidFill>
                  <a:srgbClr val="006600"/>
                </a:solidFill>
              </a:rPr>
              <a:t>&gt;=&lt;</a:t>
            </a:r>
            <a:r>
              <a:rPr kumimoji="1" lang="zh-CN" altLang="en-US" sz="2400" b="1">
                <a:solidFill>
                  <a:srgbClr val="006600"/>
                </a:solidFill>
              </a:rPr>
              <a:t>初值</a:t>
            </a:r>
            <a:r>
              <a:rPr kumimoji="1" lang="en-US" altLang="zh-CN" sz="2400" b="1">
                <a:solidFill>
                  <a:srgbClr val="006600"/>
                </a:solidFill>
              </a:rPr>
              <a:t>&gt;;</a:t>
            </a:r>
            <a:endParaRPr kumimoji="1" lang="en-US" altLang="zh-CN" sz="2400" b="1">
              <a:solidFill>
                <a:srgbClr val="006600"/>
              </a:solidFill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kumimoji="1" lang="en-US" altLang="zh-CN" sz="2400" b="1">
              <a:solidFill>
                <a:srgbClr val="0066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zh-CN" altLang="en-US" sz="2400" b="1">
                <a:latin typeface="华文行楷" panose="02010800040101010101" pitchFamily="2" charset="-122"/>
                <a:ea typeface="华文行楷" panose="02010800040101010101" pitchFamily="2" charset="-122"/>
              </a:rPr>
              <a:t>常量名一般大写</a:t>
            </a:r>
            <a:r>
              <a:rPr kumimoji="1" lang="zh-CN" altLang="en-US" sz="2400" b="1"/>
              <a:t>。如：</a:t>
            </a:r>
            <a:endParaRPr kumimoji="1" lang="zh-CN" altLang="en-US" sz="2400" b="1"/>
          </a:p>
          <a:p>
            <a:pPr marL="1250950" lvl="4" indent="0">
              <a:lnSpc>
                <a:spcPct val="90000"/>
              </a:lnSpc>
              <a:buNone/>
            </a:pPr>
            <a:r>
              <a:rPr kumimoji="1" lang="en-US" altLang="zh-CN" sz="2800" b="1">
                <a:solidFill>
                  <a:srgbClr val="006600"/>
                </a:solidFill>
              </a:rPr>
              <a:t>final double PI=3.14;</a:t>
            </a:r>
            <a:endParaRPr kumimoji="1" lang="en-US" altLang="zh-CN" sz="2800" b="1">
              <a:solidFill>
                <a:srgbClr val="006600"/>
              </a:solidFill>
            </a:endParaRPr>
          </a:p>
          <a:p>
            <a:pPr marL="1250950" lvl="4" indent="0">
              <a:lnSpc>
                <a:spcPct val="90000"/>
              </a:lnSpc>
              <a:buNone/>
            </a:pPr>
            <a:r>
              <a:rPr kumimoji="1" lang="en-US" altLang="zh-CN" sz="2800" b="1">
                <a:solidFill>
                  <a:srgbClr val="006600"/>
                </a:solidFill>
              </a:rPr>
              <a:t>final int N=100;</a:t>
            </a:r>
            <a:r>
              <a:rPr kumimoji="1" lang="en-US" altLang="zh-CN" sz="2400" b="1"/>
              <a:t>	</a:t>
            </a:r>
            <a:endParaRPr kumimoji="1"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4900867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中，如何定义一个常量？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278479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const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关键字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260699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final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关键字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27641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static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关键字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2922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define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关键字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58" y="285728"/>
            <a:ext cx="8229600" cy="792162"/>
          </a:xfrm>
          <a:noFill/>
        </p:spPr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数据类型划分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7100" y="1340768"/>
            <a:ext cx="8291513" cy="5017190"/>
          </a:xfrm>
          <a:noFill/>
        </p:spPr>
        <p:txBody>
          <a:bodyPr/>
          <a:lstStyle/>
          <a:p>
            <a:pPr>
              <a:spcBef>
                <a:spcPct val="45000"/>
              </a:spcBef>
              <a:buClr>
                <a:srgbClr val="000066"/>
              </a:buClr>
            </a:pPr>
            <a:r>
              <a:rPr lang="en-US" altLang="zh-CN" dirty="0">
                <a:latin typeface="+mj-lt"/>
                <a:ea typeface="+mj-ea"/>
              </a:rPr>
              <a:t>Java</a:t>
            </a:r>
            <a:r>
              <a:rPr lang="zh-CN" altLang="en-US" dirty="0">
                <a:latin typeface="+mj-lt"/>
                <a:ea typeface="+mj-ea"/>
              </a:rPr>
              <a:t>中的数据类型：</a:t>
            </a:r>
            <a:endParaRPr lang="en-US" altLang="zh-CN" dirty="0">
              <a:latin typeface="+mj-lt"/>
              <a:ea typeface="+mj-ea"/>
            </a:endParaRPr>
          </a:p>
          <a:p>
            <a:pPr lvl="1">
              <a:spcBef>
                <a:spcPts val="0"/>
              </a:spcBef>
              <a:buClr>
                <a:srgbClr val="000066"/>
              </a:buClr>
            </a:pPr>
            <a:r>
              <a:rPr lang="zh-CN" altLang="en-US" dirty="0">
                <a:solidFill>
                  <a:srgbClr val="0000CC"/>
                </a:solidFill>
                <a:latin typeface="+mj-ea"/>
                <a:ea typeface="+mj-ea"/>
              </a:rPr>
              <a:t>基本数据类型</a:t>
            </a:r>
            <a:endParaRPr lang="en-US" altLang="zh-CN" dirty="0">
              <a:solidFill>
                <a:srgbClr val="0000CC"/>
              </a:solidFill>
              <a:latin typeface="+mj-ea"/>
              <a:ea typeface="+mj-ea"/>
            </a:endParaRPr>
          </a:p>
          <a:p>
            <a:pPr lvl="1">
              <a:spcBef>
                <a:spcPts val="0"/>
              </a:spcBef>
              <a:buClr>
                <a:srgbClr val="000066"/>
              </a:buClr>
            </a:pPr>
            <a:r>
              <a:rPr lang="zh-CN" altLang="en-US" dirty="0">
                <a:solidFill>
                  <a:srgbClr val="0000CC"/>
                </a:solidFill>
                <a:latin typeface="+mj-ea"/>
                <a:ea typeface="+mj-ea"/>
              </a:rPr>
              <a:t>引用数据类型</a:t>
            </a:r>
            <a:endParaRPr lang="en-US" altLang="zh-CN" dirty="0">
              <a:solidFill>
                <a:srgbClr val="0000CC"/>
              </a:solidFill>
              <a:latin typeface="+mj-ea"/>
              <a:ea typeface="+mj-ea"/>
            </a:endParaRPr>
          </a:p>
          <a:p>
            <a:pPr marL="344170" lvl="1" indent="0">
              <a:spcBef>
                <a:spcPts val="0"/>
              </a:spcBef>
              <a:buClr>
                <a:srgbClr val="000066"/>
              </a:buClr>
              <a:buNone/>
            </a:pPr>
            <a:endParaRPr lang="zh-CN" altLang="en-US" dirty="0">
              <a:solidFill>
                <a:srgbClr val="0000CC"/>
              </a:solidFill>
              <a:latin typeface="+mj-ea"/>
              <a:ea typeface="+mj-ea"/>
            </a:endParaRPr>
          </a:p>
          <a:p>
            <a:pPr marL="514350" indent="-514350">
              <a:buClr>
                <a:srgbClr val="000066"/>
              </a:buClr>
              <a:buFont typeface="+mj-lt"/>
              <a:buAutoNum type="arabicPeriod"/>
            </a:pPr>
            <a:r>
              <a:rPr lang="zh-CN" altLang="en-US" b="1" dirty="0">
                <a:solidFill>
                  <a:srgbClr val="0000CC"/>
                </a:solidFill>
                <a:latin typeface="+mj-lt"/>
                <a:ea typeface="+mj-ea"/>
              </a:rPr>
              <a:t>基本数据类型</a:t>
            </a:r>
            <a:r>
              <a:rPr lang="zh-CN" altLang="en-US" dirty="0">
                <a:latin typeface="+mj-lt"/>
                <a:ea typeface="+mj-ea"/>
              </a:rPr>
              <a:t>包括：</a:t>
            </a:r>
            <a:endParaRPr lang="en-US" altLang="zh-CN" dirty="0">
              <a:latin typeface="+mj-lt"/>
              <a:ea typeface="+mj-ea"/>
            </a:endParaRPr>
          </a:p>
          <a:p>
            <a:pPr lvl="1">
              <a:spcBef>
                <a:spcPts val="0"/>
              </a:spcBef>
              <a:buClr>
                <a:srgbClr val="000066"/>
              </a:buClr>
            </a:pPr>
            <a:r>
              <a:rPr lang="zh-CN" altLang="en-US" sz="2000" dirty="0">
                <a:latin typeface="+mj-lt"/>
                <a:ea typeface="+mj-ea"/>
              </a:rPr>
              <a:t>整数类型：</a:t>
            </a:r>
            <a:r>
              <a:rPr lang="en-US" altLang="zh-CN" sz="2000" dirty="0">
                <a:latin typeface="+mj-lt"/>
                <a:ea typeface="+mj-ea"/>
              </a:rPr>
              <a:t>byte</a:t>
            </a:r>
            <a:r>
              <a:rPr lang="zh-CN" altLang="en-US" sz="2000" dirty="0">
                <a:latin typeface="+mj-lt"/>
                <a:ea typeface="+mj-ea"/>
              </a:rPr>
              <a:t>， </a:t>
            </a:r>
            <a:r>
              <a:rPr lang="en-US" altLang="zh-CN" sz="2000" dirty="0">
                <a:latin typeface="+mj-lt"/>
                <a:ea typeface="+mj-ea"/>
              </a:rPr>
              <a:t>short</a:t>
            </a:r>
            <a:r>
              <a:rPr lang="zh-CN" altLang="en-US" sz="2000" dirty="0">
                <a:latin typeface="+mj-lt"/>
                <a:ea typeface="+mj-ea"/>
              </a:rPr>
              <a:t>， </a:t>
            </a:r>
            <a:r>
              <a:rPr lang="en-US" altLang="zh-CN" sz="2000" dirty="0">
                <a:latin typeface="+mj-lt"/>
                <a:ea typeface="+mj-ea"/>
              </a:rPr>
              <a:t>int</a:t>
            </a:r>
            <a:r>
              <a:rPr lang="zh-CN" altLang="en-US" sz="2000" dirty="0">
                <a:latin typeface="+mj-lt"/>
                <a:ea typeface="+mj-ea"/>
              </a:rPr>
              <a:t>， </a:t>
            </a:r>
            <a:r>
              <a:rPr lang="en-US" altLang="zh-CN" sz="2000" dirty="0">
                <a:latin typeface="+mj-lt"/>
                <a:ea typeface="+mj-ea"/>
              </a:rPr>
              <a:t>long</a:t>
            </a:r>
            <a:endParaRPr lang="en-US" altLang="zh-CN" sz="2000" dirty="0">
              <a:latin typeface="+mj-lt"/>
              <a:ea typeface="+mj-ea"/>
            </a:endParaRPr>
          </a:p>
          <a:p>
            <a:pPr lvl="1">
              <a:buClr>
                <a:srgbClr val="000066"/>
              </a:buClr>
            </a:pPr>
            <a:r>
              <a:rPr lang="zh-CN" altLang="en-US" sz="2000" dirty="0">
                <a:latin typeface="+mj-lt"/>
                <a:ea typeface="+mj-ea"/>
              </a:rPr>
              <a:t>浮点类型：</a:t>
            </a:r>
            <a:r>
              <a:rPr lang="en-US" altLang="zh-CN" sz="2000" dirty="0">
                <a:latin typeface="+mj-lt"/>
                <a:ea typeface="+mj-ea"/>
              </a:rPr>
              <a:t>float</a:t>
            </a:r>
            <a:r>
              <a:rPr lang="zh-CN" altLang="en-US" sz="2000" dirty="0">
                <a:latin typeface="+mj-lt"/>
                <a:ea typeface="+mj-ea"/>
              </a:rPr>
              <a:t>，</a:t>
            </a:r>
            <a:r>
              <a:rPr lang="en-US" altLang="zh-CN" sz="2000" dirty="0">
                <a:latin typeface="+mj-lt"/>
                <a:ea typeface="+mj-ea"/>
              </a:rPr>
              <a:t>double</a:t>
            </a:r>
            <a:endParaRPr lang="en-US" altLang="zh-CN" sz="2000" dirty="0">
              <a:latin typeface="+mj-lt"/>
              <a:ea typeface="+mj-ea"/>
            </a:endParaRPr>
          </a:p>
          <a:p>
            <a:pPr lvl="1">
              <a:buClr>
                <a:srgbClr val="000066"/>
              </a:buClr>
            </a:pPr>
            <a:r>
              <a:rPr lang="zh-CN" altLang="en-US" sz="2000" dirty="0">
                <a:latin typeface="+mj-lt"/>
                <a:ea typeface="+mj-ea"/>
              </a:rPr>
              <a:t>字符类型：</a:t>
            </a:r>
            <a:r>
              <a:rPr lang="en-US" altLang="zh-CN" sz="2000" dirty="0">
                <a:latin typeface="+mj-lt"/>
                <a:ea typeface="+mj-ea"/>
              </a:rPr>
              <a:t>char</a:t>
            </a:r>
            <a:endParaRPr lang="en-US" altLang="zh-CN" sz="2000" dirty="0">
              <a:latin typeface="+mj-lt"/>
              <a:ea typeface="+mj-ea"/>
            </a:endParaRPr>
          </a:p>
          <a:p>
            <a:pPr lvl="1">
              <a:buClr>
                <a:srgbClr val="000066"/>
              </a:buClr>
            </a:pPr>
            <a:r>
              <a:rPr lang="zh-CN" altLang="en-US" sz="2000" dirty="0">
                <a:latin typeface="+mj-lt"/>
                <a:ea typeface="+mj-ea"/>
              </a:rPr>
              <a:t>布尔类型：</a:t>
            </a:r>
            <a:r>
              <a:rPr lang="en-US" altLang="zh-CN" sz="2000" dirty="0" err="1">
                <a:latin typeface="+mj-lt"/>
                <a:ea typeface="+mj-ea"/>
              </a:rPr>
              <a:t>boolean</a:t>
            </a:r>
            <a:endParaRPr lang="en-US" altLang="zh-CN" sz="2000" dirty="0">
              <a:latin typeface="+mj-lt"/>
              <a:ea typeface="+mj-ea"/>
            </a:endParaRPr>
          </a:p>
          <a:p>
            <a:pPr marL="514350" indent="-514350">
              <a:buClr>
                <a:srgbClr val="000066"/>
              </a:buClr>
              <a:buSzPct val="70000"/>
              <a:buFont typeface="+mj-lt"/>
              <a:buAutoNum type="arabicPeriod"/>
            </a:pPr>
            <a:r>
              <a:rPr lang="zh-CN" altLang="en-US" b="1" dirty="0">
                <a:solidFill>
                  <a:srgbClr val="0000CC"/>
                </a:solidFill>
                <a:latin typeface="+mj-lt"/>
                <a:ea typeface="+mj-ea"/>
              </a:rPr>
              <a:t>引用数据类型</a:t>
            </a:r>
            <a:r>
              <a:rPr lang="zh-CN" altLang="en-US" dirty="0">
                <a:latin typeface="+mj-lt"/>
                <a:ea typeface="+mj-ea"/>
              </a:rPr>
              <a:t>包括：</a:t>
            </a:r>
            <a:endParaRPr lang="en-US" altLang="zh-CN" dirty="0">
              <a:latin typeface="+mj-lt"/>
              <a:ea typeface="+mj-ea"/>
            </a:endParaRPr>
          </a:p>
          <a:p>
            <a:pPr lvl="1">
              <a:buClr>
                <a:srgbClr val="000066"/>
              </a:buClr>
            </a:pPr>
            <a:r>
              <a:rPr lang="en-US" altLang="zh-CN" sz="2000" dirty="0">
                <a:latin typeface="+mj-lt"/>
                <a:ea typeface="+mj-ea"/>
              </a:rPr>
              <a:t>class(</a:t>
            </a:r>
            <a:r>
              <a:rPr lang="zh-CN" altLang="en-US" sz="2000" dirty="0">
                <a:latin typeface="+mj-lt"/>
                <a:ea typeface="+mj-ea"/>
              </a:rPr>
              <a:t>类</a:t>
            </a:r>
            <a:r>
              <a:rPr lang="en-US" altLang="zh-CN" sz="2000" dirty="0">
                <a:latin typeface="+mj-lt"/>
                <a:ea typeface="+mj-ea"/>
              </a:rPr>
              <a:t>)</a:t>
            </a:r>
            <a:endParaRPr lang="en-US" altLang="zh-CN" sz="2000" dirty="0">
              <a:latin typeface="+mj-lt"/>
              <a:ea typeface="+mj-ea"/>
            </a:endParaRPr>
          </a:p>
          <a:p>
            <a:pPr lvl="1">
              <a:buClr>
                <a:srgbClr val="000066"/>
              </a:buClr>
            </a:pPr>
            <a:r>
              <a:rPr lang="en-US" altLang="zh-CN" sz="2000" dirty="0">
                <a:latin typeface="+mj-lt"/>
                <a:ea typeface="+mj-ea"/>
              </a:rPr>
              <a:t>interface(</a:t>
            </a:r>
            <a:r>
              <a:rPr lang="zh-CN" altLang="en-US" sz="2000" dirty="0">
                <a:latin typeface="+mj-lt"/>
                <a:ea typeface="+mj-ea"/>
              </a:rPr>
              <a:t>接口</a:t>
            </a:r>
            <a:r>
              <a:rPr lang="en-US" altLang="zh-CN" sz="2000" dirty="0">
                <a:latin typeface="+mj-lt"/>
                <a:ea typeface="+mj-ea"/>
              </a:rPr>
              <a:t>)</a:t>
            </a:r>
            <a:endParaRPr lang="en-US" altLang="zh-CN" sz="2000" dirty="0">
              <a:latin typeface="+mj-lt"/>
              <a:ea typeface="+mj-ea"/>
            </a:endParaRPr>
          </a:p>
          <a:p>
            <a:pPr lvl="1">
              <a:buClr>
                <a:srgbClr val="000066"/>
              </a:buClr>
            </a:pPr>
            <a:r>
              <a:rPr lang="zh-CN" altLang="en-US" sz="2000" dirty="0">
                <a:latin typeface="+mj-lt"/>
                <a:ea typeface="+mj-ea"/>
              </a:rPr>
              <a:t>数组</a:t>
            </a:r>
            <a:endParaRPr lang="zh-CN" altLang="en-US" sz="2000" dirty="0"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1AAA3-53BC-4C14-8464-E681EFE64816}" type="slidenum">
              <a:rPr lang="en-US" altLang="zh-CN"/>
            </a:fld>
            <a:r>
              <a:rPr lang="en-US" altLang="zh-CN"/>
              <a:t>/49</a:t>
            </a:r>
            <a:endParaRPr lang="en-US" altLang="zh-CN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09786" y="357166"/>
            <a:ext cx="6988175" cy="876320"/>
          </a:xfrm>
        </p:spPr>
        <p:txBody>
          <a:bodyPr/>
          <a:lstStyle/>
          <a:p>
            <a:r>
              <a:rPr lang="en-US" altLang="zh-CN" b="1"/>
              <a:t>Java</a:t>
            </a:r>
            <a:r>
              <a:rPr lang="zh-CN" altLang="en-US" b="1"/>
              <a:t>的数据类型</a:t>
            </a:r>
            <a:endParaRPr lang="zh-CN" altLang="en-US" b="1"/>
          </a:p>
        </p:txBody>
      </p:sp>
      <p:pic>
        <p:nvPicPr>
          <p:cNvPr id="103427" name="Picture 3" descr="a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91544" y="1762096"/>
            <a:ext cx="8096250" cy="4010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   </a:t>
            </a:r>
            <a:r>
              <a:rPr lang="zh-CN" altLang="en-US">
                <a:latin typeface="宋体" panose="02010600030101010101" pitchFamily="2" charset="-122"/>
              </a:rPr>
              <a:t>基本数据类型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基本数据类型也称作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简单数据类型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</a:pP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Java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语言有8种基本数据类型，这</a:t>
            </a:r>
            <a:r>
              <a:rPr lang="zh-CN" alt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8种基本数据类型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习惯上可分为以下四大类型：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1" indent="0" algn="just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逻辑类型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1" indent="0" algn="just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整数类型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byte、short、int、long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1" indent="0" algn="just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字符类型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9250" lvl="1" indent="0" algn="just"/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浮点类型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float、double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§2.2.1   </a:t>
            </a:r>
            <a:r>
              <a:rPr lang="zh-CN" altLang="en-US">
                <a:latin typeface="宋体" panose="02010600030101010101" pitchFamily="2" charset="-122"/>
              </a:rPr>
              <a:t>逻辑类型</a:t>
            </a:r>
            <a:r>
              <a:rPr lang="en-US" altLang="zh-CN" err="1"/>
              <a:t>boolean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28775"/>
            <a:ext cx="8435280" cy="4502150"/>
          </a:xfrm>
        </p:spPr>
        <p:txBody>
          <a:bodyPr/>
          <a:lstStyle/>
          <a:p>
            <a:r>
              <a:rPr lang="zh-CN" altLang="en-US"/>
              <a:t>常量</a:t>
            </a:r>
            <a:r>
              <a:rPr lang="en-US" altLang="zh-CN"/>
              <a:t>(</a:t>
            </a:r>
            <a:r>
              <a:rPr lang="zh-CN" altLang="en-US"/>
              <a:t>值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b="1">
                <a:solidFill>
                  <a:srgbClr val="C00000"/>
                </a:solidFill>
              </a:rPr>
              <a:t>true</a:t>
            </a:r>
            <a:r>
              <a:rPr lang="zh-CN" altLang="en-US"/>
              <a:t>，</a:t>
            </a:r>
            <a:r>
              <a:rPr lang="en-US" altLang="zh-CN" b="1">
                <a:solidFill>
                  <a:srgbClr val="C00000"/>
                </a:solidFill>
              </a:rPr>
              <a:t>false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/>
              <a:t>变量：</a:t>
            </a:r>
            <a:r>
              <a:rPr lang="zh-CN" altLang="en-US" sz="2400"/>
              <a:t>使用关键字</a:t>
            </a:r>
            <a:r>
              <a:rPr lang="en-US" altLang="zh-CN" sz="2400" err="1"/>
              <a:t>boolean</a:t>
            </a:r>
            <a:r>
              <a:rPr lang="zh-CN" altLang="en-US" sz="2400"/>
              <a:t>来声明逻辑变量，声明时也可以赋给初值。</a:t>
            </a:r>
            <a:endParaRPr lang="zh-CN" altLang="en-US" sz="2400"/>
          </a:p>
          <a:p>
            <a:r>
              <a:rPr lang="zh-CN" altLang="en-US"/>
              <a:t>例如：</a:t>
            </a:r>
            <a:endParaRPr lang="en-US" altLang="zh-CN"/>
          </a:p>
          <a:p>
            <a:pPr lvl="1">
              <a:buNone/>
            </a:pPr>
            <a:r>
              <a:rPr lang="en-US" altLang="zh-CN" sz="2200" b="1" err="1">
                <a:solidFill>
                  <a:srgbClr val="000099"/>
                </a:solidFill>
              </a:rPr>
              <a:t>boolean</a:t>
            </a:r>
            <a:r>
              <a:rPr lang="en-US" altLang="zh-CN" sz="2200" b="1">
                <a:solidFill>
                  <a:srgbClr val="000099"/>
                </a:solidFill>
              </a:rPr>
              <a:t> x; 			</a:t>
            </a:r>
            <a:r>
              <a:rPr lang="en-US" altLang="zh-CN" sz="2200" b="1">
                <a:solidFill>
                  <a:srgbClr val="C00000"/>
                </a:solidFill>
              </a:rPr>
              <a:t>//</a:t>
            </a:r>
            <a:r>
              <a:rPr lang="zh-CN" altLang="en-US" sz="2200" b="1">
                <a:solidFill>
                  <a:srgbClr val="C00000"/>
                </a:solidFill>
              </a:rPr>
              <a:t>声明一个</a:t>
            </a:r>
            <a:r>
              <a:rPr lang="en-US" altLang="zh-CN" sz="2200" b="1">
                <a:solidFill>
                  <a:srgbClr val="C00000"/>
                </a:solidFill>
              </a:rPr>
              <a:t>boolean</a:t>
            </a:r>
            <a:r>
              <a:rPr lang="zh-CN" altLang="en-US" sz="2200" b="1">
                <a:solidFill>
                  <a:srgbClr val="C00000"/>
                </a:solidFill>
              </a:rPr>
              <a:t>型变量</a:t>
            </a:r>
            <a:endParaRPr lang="en-US" altLang="zh-CN" sz="2200" b="1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sz="2200" b="1" err="1">
                <a:solidFill>
                  <a:srgbClr val="000099"/>
                </a:solidFill>
              </a:rPr>
              <a:t>boolean</a:t>
            </a:r>
            <a:r>
              <a:rPr lang="en-US" altLang="zh-CN" sz="2200" b="1">
                <a:solidFill>
                  <a:srgbClr val="000099"/>
                </a:solidFill>
              </a:rPr>
              <a:t> ok=true; 		</a:t>
            </a:r>
            <a:r>
              <a:rPr lang="en-US" altLang="zh-CN" sz="2200" b="1">
                <a:solidFill>
                  <a:srgbClr val="C00000"/>
                </a:solidFill>
              </a:rPr>
              <a:t>//</a:t>
            </a:r>
            <a:r>
              <a:rPr lang="zh-CN" altLang="en-US" sz="2200" b="1">
                <a:solidFill>
                  <a:srgbClr val="C00000"/>
                </a:solidFill>
              </a:rPr>
              <a:t>声明一个</a:t>
            </a:r>
            <a:r>
              <a:rPr lang="en-US" altLang="zh-CN" sz="2200" b="1">
                <a:solidFill>
                  <a:srgbClr val="C00000"/>
                </a:solidFill>
              </a:rPr>
              <a:t>boolean</a:t>
            </a:r>
            <a:r>
              <a:rPr lang="zh-CN" altLang="en-US" sz="2200" b="1">
                <a:solidFill>
                  <a:srgbClr val="C00000"/>
                </a:solidFill>
              </a:rPr>
              <a:t>型变量并赋初值</a:t>
            </a:r>
            <a:endParaRPr lang="en-US" altLang="zh-CN" sz="2200" b="1">
              <a:solidFill>
                <a:srgbClr val="C00000"/>
              </a:solidFill>
            </a:endParaRPr>
          </a:p>
          <a:p>
            <a:pPr lvl="1">
              <a:buNone/>
            </a:pPr>
            <a:r>
              <a:rPr lang="en-US" altLang="zh-CN" sz="2200" b="1" err="1">
                <a:solidFill>
                  <a:srgbClr val="000099"/>
                </a:solidFill>
              </a:rPr>
              <a:t>boolean</a:t>
            </a:r>
            <a:r>
              <a:rPr lang="en-US" altLang="zh-CN" sz="2200" b="1">
                <a:solidFill>
                  <a:srgbClr val="000099"/>
                </a:solidFill>
              </a:rPr>
              <a:t> </a:t>
            </a:r>
            <a:r>
              <a:rPr lang="zh-CN" altLang="en-US" sz="2200" b="1">
                <a:solidFill>
                  <a:srgbClr val="000099"/>
                </a:solidFill>
              </a:rPr>
              <a:t>关闭</a:t>
            </a:r>
            <a:r>
              <a:rPr lang="en-US" altLang="zh-CN" sz="2200" b="1">
                <a:solidFill>
                  <a:srgbClr val="000099"/>
                </a:solidFill>
              </a:rPr>
              <a:t>=false;	</a:t>
            </a:r>
            <a:endParaRPr lang="en-US" altLang="zh-CN" sz="2200" b="1">
              <a:solidFill>
                <a:srgbClr val="000099"/>
              </a:solidFill>
            </a:endParaRPr>
          </a:p>
          <a:p>
            <a:pPr lvl="1">
              <a:buNone/>
            </a:pPr>
            <a:endParaRPr lang="en-US" altLang="zh-CN" sz="2200" b="1">
              <a:solidFill>
                <a:srgbClr val="000099"/>
              </a:solidFill>
            </a:endParaRPr>
          </a:p>
          <a:p>
            <a:pPr lvl="1">
              <a:buNone/>
            </a:pPr>
            <a:r>
              <a:rPr lang="en-US" altLang="zh-CN" sz="2200" b="1">
                <a:solidFill>
                  <a:srgbClr val="000099"/>
                </a:solidFill>
              </a:rPr>
              <a:t>boolean x, ok=true, </a:t>
            </a:r>
            <a:r>
              <a:rPr lang="zh-CN" altLang="en-US" sz="2200" b="1">
                <a:solidFill>
                  <a:srgbClr val="000099"/>
                </a:solidFill>
              </a:rPr>
              <a:t>关闭</a:t>
            </a:r>
            <a:r>
              <a:rPr lang="en-US" altLang="zh-CN" sz="2200" b="1">
                <a:solidFill>
                  <a:srgbClr val="000099"/>
                </a:solidFill>
              </a:rPr>
              <a:t>=false;</a:t>
            </a:r>
            <a:r>
              <a:rPr lang="en-US" altLang="zh-CN" sz="2200" b="1">
                <a:solidFill>
                  <a:srgbClr val="C00000"/>
                </a:solidFill>
              </a:rPr>
              <a:t> 	    //</a:t>
            </a:r>
            <a:r>
              <a:rPr lang="zh-CN" altLang="en-US" sz="2200" b="1">
                <a:solidFill>
                  <a:srgbClr val="C00000"/>
                </a:solidFill>
              </a:rPr>
              <a:t>声明多个</a:t>
            </a:r>
            <a:r>
              <a:rPr lang="en-US" altLang="zh-CN" sz="2200" b="1">
                <a:solidFill>
                  <a:srgbClr val="C00000"/>
                </a:solidFill>
              </a:rPr>
              <a:t>boolean</a:t>
            </a:r>
            <a:r>
              <a:rPr lang="zh-CN" altLang="en-US" sz="2200" b="1">
                <a:solidFill>
                  <a:srgbClr val="C00000"/>
                </a:solidFill>
              </a:rPr>
              <a:t>型变量</a:t>
            </a:r>
            <a:endParaRPr lang="zh-CN" altLang="en-US" sz="2200" b="1">
              <a:solidFill>
                <a:srgbClr val="000099"/>
              </a:solidFill>
            </a:endParaRPr>
          </a:p>
          <a:p>
            <a:pPr lvl="1">
              <a:buNone/>
            </a:pPr>
            <a:endParaRPr lang="zh-CN" altLang="en-US" sz="2200" b="1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91944" y="4365104"/>
            <a:ext cx="263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>
                <a:solidFill>
                  <a:srgbClr val="C00000"/>
                </a:solidFill>
              </a:rPr>
              <a:t>//</a:t>
            </a:r>
            <a:r>
              <a:rPr lang="zh-CN" altLang="en-US" sz="1800" b="1">
                <a:solidFill>
                  <a:srgbClr val="C00000"/>
                </a:solidFill>
              </a:rPr>
              <a:t>不提倡使用中文变量名</a:t>
            </a:r>
            <a:endParaRPr lang="en-US" altLang="zh-CN" sz="1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§2.2.2  </a:t>
            </a:r>
            <a:r>
              <a:rPr lang="zh-CN" altLang="en-US">
                <a:latin typeface="宋体" panose="02010600030101010101" pitchFamily="2" charset="-122"/>
              </a:rPr>
              <a:t>整数类型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Group 140"/>
          <p:cNvGraphicFramePr/>
          <p:nvPr/>
        </p:nvGraphicFramePr>
        <p:xfrm>
          <a:off x="3238480" y="2428868"/>
          <a:ext cx="6000750" cy="2357755"/>
        </p:xfrm>
        <a:graphic>
          <a:graphicData uri="http://schemas.openxmlformats.org/drawingml/2006/table">
            <a:tbl>
              <a:tblPr/>
              <a:tblGrid>
                <a:gridCol w="1692910"/>
                <a:gridCol w="2000250"/>
                <a:gridCol w="2307590"/>
              </a:tblGrid>
              <a:tr h="517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数据类型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所占位数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数的范围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byte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7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～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7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short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15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～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15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01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int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31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～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31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4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long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64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-2</a:t>
                      </a:r>
                      <a:r>
                        <a:rPr kumimoji="0" lang="en-US" altLang="zh-CN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63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63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-1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L="90000" marR="90000" marT="46800" marB="46800"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§2.2.2  </a:t>
            </a:r>
            <a:r>
              <a:rPr lang="zh-CN" altLang="en-US">
                <a:latin typeface="宋体" panose="02010600030101010101" pitchFamily="2" charset="-122"/>
              </a:rPr>
              <a:t>整数类型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1</a:t>
            </a:r>
            <a:r>
              <a:rPr lang="zh-CN" altLang="en-US" b="1" dirty="0">
                <a:solidFill>
                  <a:srgbClr val="000099"/>
                </a:solidFill>
              </a:rPr>
              <a:t>．</a:t>
            </a:r>
            <a:r>
              <a:rPr lang="en-US" altLang="zh-CN" b="1" dirty="0">
                <a:solidFill>
                  <a:srgbClr val="000099"/>
                </a:solidFill>
              </a:rPr>
              <a:t>int </a:t>
            </a:r>
            <a:r>
              <a:rPr lang="zh-CN" altLang="en-US" b="1" dirty="0">
                <a:solidFill>
                  <a:srgbClr val="000099"/>
                </a:solidFill>
              </a:rPr>
              <a:t>型</a:t>
            </a:r>
            <a:endParaRPr lang="zh-CN" altLang="en-US" b="1" dirty="0">
              <a:solidFill>
                <a:srgbClr val="000099"/>
              </a:solidFill>
            </a:endParaRPr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int</a:t>
            </a:r>
            <a:r>
              <a:rPr lang="zh-CN" altLang="en-US" dirty="0"/>
              <a:t>型变量，内存分配给</a:t>
            </a:r>
            <a:r>
              <a:rPr lang="en-US" altLang="zh-CN" dirty="0"/>
              <a:t>4</a:t>
            </a:r>
            <a:r>
              <a:rPr lang="zh-CN" altLang="en-US" dirty="0"/>
              <a:t>个字节</a:t>
            </a:r>
            <a:r>
              <a:rPr lang="en-US" altLang="zh-CN" dirty="0"/>
              <a:t>(byte)</a:t>
            </a:r>
            <a:r>
              <a:rPr lang="zh-CN" altLang="en-US" dirty="0"/>
              <a:t>，占</a:t>
            </a:r>
            <a:r>
              <a:rPr lang="en-US" altLang="zh-CN" b="1" dirty="0">
                <a:solidFill>
                  <a:srgbClr val="C00000"/>
                </a:solidFill>
              </a:rPr>
              <a:t>32</a:t>
            </a:r>
            <a:r>
              <a:rPr lang="zh-CN" altLang="en-US" b="1" dirty="0">
                <a:solidFill>
                  <a:srgbClr val="C00000"/>
                </a:solidFill>
              </a:rPr>
              <a:t>位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/>
            <a:r>
              <a:rPr lang="zh-CN" altLang="en-US" b="1" dirty="0">
                <a:solidFill>
                  <a:srgbClr val="0000CC"/>
                </a:solidFill>
              </a:rPr>
              <a:t>常量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en-US" altLang="zh-CN" dirty="0"/>
              <a:t>123</a:t>
            </a:r>
            <a:r>
              <a:rPr lang="zh-CN" altLang="en-US" dirty="0"/>
              <a:t>、</a:t>
            </a:r>
            <a:r>
              <a:rPr lang="en-US" altLang="zh-CN" dirty="0"/>
              <a:t>6000		(</a:t>
            </a:r>
            <a:r>
              <a:rPr lang="zh-CN" altLang="en-US" dirty="0"/>
              <a:t>十进制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en-US" altLang="zh-CN" b="1" dirty="0">
                <a:solidFill>
                  <a:srgbClr val="C00000"/>
                </a:solidFill>
              </a:rPr>
              <a:t>0</a:t>
            </a:r>
            <a:r>
              <a:rPr lang="en-US" altLang="zh-CN" dirty="0"/>
              <a:t>77			(</a:t>
            </a:r>
            <a:r>
              <a:rPr lang="zh-CN" altLang="en-US" dirty="0"/>
              <a:t>八进制，</a:t>
            </a:r>
            <a:r>
              <a:rPr lang="zh-CN" altLang="en-US" sz="2400" dirty="0">
                <a:ea typeface="黑体" panose="02010609060101010101" pitchFamily="49" charset="-122"/>
              </a:rPr>
              <a:t>以</a:t>
            </a:r>
            <a:r>
              <a:rPr lang="en-US" altLang="zh-CN" sz="2400" b="1" dirty="0">
                <a:solidFill>
                  <a:srgbClr val="C00000"/>
                </a:solidFill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ea typeface="黑体" panose="02010609060101010101" pitchFamily="49" charset="-122"/>
              </a:rPr>
              <a:t>开头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en-US" altLang="zh-CN" b="1" dirty="0">
                <a:solidFill>
                  <a:srgbClr val="C00000"/>
                </a:solidFill>
              </a:rPr>
              <a:t>0x</a:t>
            </a:r>
            <a:r>
              <a:rPr lang="en-US" altLang="zh-CN" dirty="0"/>
              <a:t>3ABC		(</a:t>
            </a:r>
            <a:r>
              <a:rPr lang="zh-CN" altLang="en-US" dirty="0"/>
              <a:t>十六进制，</a:t>
            </a:r>
            <a:r>
              <a:rPr lang="zh-CN" altLang="en-US" sz="2400" dirty="0">
                <a:ea typeface="黑体" panose="02010609060101010101" pitchFamily="49" charset="-122"/>
              </a:rPr>
              <a:t>以</a:t>
            </a:r>
            <a:r>
              <a:rPr lang="en-US" altLang="zh-CN" sz="2400" b="1" dirty="0">
                <a:solidFill>
                  <a:srgbClr val="C00000"/>
                </a:solidFill>
                <a:ea typeface="黑体" panose="02010609060101010101" pitchFamily="49" charset="-122"/>
              </a:rPr>
              <a:t>0x</a:t>
            </a:r>
            <a:r>
              <a:rPr lang="zh-CN" altLang="en-US" sz="2400" dirty="0">
                <a:ea typeface="黑体" panose="02010609060101010101" pitchFamily="49" charset="-122"/>
              </a:rPr>
              <a:t>或</a:t>
            </a:r>
            <a:r>
              <a:rPr lang="en-US" altLang="zh-CN" sz="2400" b="1" dirty="0">
                <a:solidFill>
                  <a:srgbClr val="C00000"/>
                </a:solidFill>
                <a:ea typeface="黑体" panose="02010609060101010101" pitchFamily="49" charset="-122"/>
              </a:rPr>
              <a:t>0X</a:t>
            </a:r>
            <a:r>
              <a:rPr lang="zh-CN" altLang="en-US" sz="2400" dirty="0">
                <a:ea typeface="黑体" panose="02010609060101010101" pitchFamily="49" charset="-122"/>
              </a:rPr>
              <a:t>开头</a:t>
            </a:r>
            <a:r>
              <a:rPr lang="en-US" altLang="zh-CN" dirty="0"/>
              <a:t>)</a:t>
            </a:r>
            <a:endParaRPr lang="zh-CN" altLang="en-US" dirty="0"/>
          </a:p>
          <a:p>
            <a:pPr lvl="1">
              <a:spcBef>
                <a:spcPts val="0"/>
              </a:spcBef>
            </a:pPr>
            <a:endParaRPr lang="en-US" altLang="zh-CN" b="1" dirty="0">
              <a:solidFill>
                <a:srgbClr val="C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变量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使用关键字</a:t>
            </a:r>
            <a:r>
              <a:rPr lang="en-US" altLang="zh-CN" dirty="0"/>
              <a:t>int</a:t>
            </a:r>
            <a:r>
              <a:rPr lang="zh-CN" altLang="en-US" dirty="0"/>
              <a:t>来声明</a:t>
            </a:r>
            <a:r>
              <a:rPr lang="en-US" altLang="zh-CN" dirty="0"/>
              <a:t>int</a:t>
            </a:r>
            <a:r>
              <a:rPr lang="zh-CN" altLang="en-US" dirty="0"/>
              <a:t>型变量，声明时也可以赋给初值，</a:t>
            </a:r>
            <a:endParaRPr lang="en-US" altLang="zh-CN" dirty="0"/>
          </a:p>
          <a:p>
            <a:pPr lvl="2">
              <a:spcBef>
                <a:spcPts val="0"/>
              </a:spcBef>
            </a:pPr>
            <a:r>
              <a:rPr lang="zh-CN" altLang="en-US" dirty="0"/>
              <a:t>例如：</a:t>
            </a:r>
            <a:endParaRPr lang="en-US" altLang="zh-CN" dirty="0"/>
          </a:p>
          <a:p>
            <a:pPr lvl="1" algn="ctr"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rgbClr val="000099"/>
                </a:solidFill>
              </a:rPr>
              <a:t> </a:t>
            </a:r>
            <a:r>
              <a:rPr lang="en-US" altLang="zh-CN" b="1" dirty="0">
                <a:solidFill>
                  <a:srgbClr val="000099"/>
                </a:solidFill>
              </a:rPr>
              <a:t>int x= 12,</a:t>
            </a:r>
            <a:r>
              <a:rPr lang="zh-CN" altLang="en-US" b="1" dirty="0">
                <a:solidFill>
                  <a:srgbClr val="000099"/>
                </a:solidFill>
              </a:rPr>
              <a:t>平均</a:t>
            </a:r>
            <a:r>
              <a:rPr lang="en-US" altLang="zh-CN" b="1" dirty="0">
                <a:solidFill>
                  <a:srgbClr val="000099"/>
                </a:solidFill>
              </a:rPr>
              <a:t>=9898, </a:t>
            </a:r>
            <a:r>
              <a:rPr lang="en-US" altLang="zh-CN" b="1" dirty="0" err="1">
                <a:solidFill>
                  <a:srgbClr val="000099"/>
                </a:solidFill>
              </a:rPr>
              <a:t>jiafei</a:t>
            </a:r>
            <a:r>
              <a:rPr lang="en-US" altLang="zh-CN" b="1" dirty="0">
                <a:solidFill>
                  <a:srgbClr val="000099"/>
                </a:solidFill>
              </a:rPr>
              <a:t>; </a:t>
            </a:r>
            <a:endParaRPr lang="en-US" altLang="zh-CN" b="1" dirty="0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8348" y="2928934"/>
            <a:ext cx="7772400" cy="1362075"/>
          </a:xfrm>
        </p:spPr>
        <p:txBody>
          <a:bodyPr/>
          <a:lstStyle/>
          <a:p>
            <a:r>
              <a:rPr lang="zh-CN" altLang="en-US"/>
              <a:t>第2章 </a:t>
            </a:r>
            <a:r>
              <a:rPr lang="zh-CN" altLang="en-US">
                <a:latin typeface="宋体" panose="02010600030101010101" pitchFamily="2" charset="-122"/>
              </a:rPr>
              <a:t>基本类型、数组和枚举类型</a:t>
            </a:r>
            <a:r>
              <a:rPr lang="zh-CN" altLang="en-US">
                <a:latin typeface="Tahoma" panose="020B0604030504040204" pitchFamily="34" charset="0"/>
              </a:rPr>
              <a:t> </a:t>
            </a:r>
            <a:br>
              <a:rPr lang="zh-CN" altLang="en-US">
                <a:latin typeface="Tahoma" panose="020B0604030504040204" pitchFamily="34" charset="0"/>
              </a:rPr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§2.2.2  </a:t>
            </a:r>
            <a:r>
              <a:rPr lang="zh-CN" altLang="en-US">
                <a:latin typeface="宋体" panose="02010600030101010101" pitchFamily="2" charset="-122"/>
              </a:rPr>
              <a:t>整数类型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2</a:t>
            </a:r>
            <a:r>
              <a:rPr lang="zh-CN" altLang="en-US" b="1" dirty="0">
                <a:solidFill>
                  <a:srgbClr val="000099"/>
                </a:solidFill>
              </a:rPr>
              <a:t>．</a:t>
            </a:r>
            <a:r>
              <a:rPr lang="en-US" altLang="zh-CN" b="1" dirty="0">
                <a:solidFill>
                  <a:srgbClr val="000099"/>
                </a:solidFill>
              </a:rPr>
              <a:t>byte </a:t>
            </a:r>
            <a:r>
              <a:rPr lang="zh-CN" altLang="en-US" b="1" dirty="0">
                <a:solidFill>
                  <a:srgbClr val="000099"/>
                </a:solidFill>
              </a:rPr>
              <a:t>型  </a:t>
            </a:r>
            <a:endParaRPr lang="zh-CN" altLang="en-US" b="1" dirty="0">
              <a:solidFill>
                <a:srgbClr val="000099"/>
              </a:solidFill>
            </a:endParaRPr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byte</a:t>
            </a:r>
            <a:r>
              <a:rPr lang="zh-CN" altLang="en-US" dirty="0"/>
              <a:t>型内存分配给</a:t>
            </a:r>
            <a:r>
              <a:rPr lang="en-US" altLang="zh-CN" dirty="0"/>
              <a:t>1</a:t>
            </a:r>
            <a:r>
              <a:rPr lang="zh-CN" altLang="en-US" dirty="0"/>
              <a:t>个字节，占</a:t>
            </a:r>
            <a:r>
              <a:rPr lang="en-US" altLang="zh-CN" dirty="0">
                <a:solidFill>
                  <a:srgbClr val="C00000"/>
                </a:solidFill>
              </a:rPr>
              <a:t>8</a:t>
            </a:r>
            <a:r>
              <a:rPr lang="zh-CN" altLang="en-US" dirty="0">
                <a:solidFill>
                  <a:srgbClr val="C00000"/>
                </a:solidFill>
              </a:rPr>
              <a:t>位</a:t>
            </a:r>
            <a:r>
              <a:rPr lang="zh-CN" altLang="en-US" dirty="0"/>
              <a:t> 。</a:t>
            </a:r>
            <a:endParaRPr lang="zh-CN" altLang="en-US" dirty="0"/>
          </a:p>
          <a:p>
            <a:pPr lvl="1"/>
            <a:r>
              <a:rPr lang="zh-CN" altLang="en-US" dirty="0"/>
              <a:t>常量：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Java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中不存在</a:t>
            </a:r>
            <a:r>
              <a:rPr lang="en-US" altLang="zh-CN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byte</a:t>
            </a:r>
            <a:r>
              <a:rPr lang="zh-CN" altLang="en-US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型常量的表示法</a:t>
            </a:r>
            <a:r>
              <a:rPr lang="zh-CN" altLang="en-US" dirty="0"/>
              <a:t>，但可以把一定范围内的</a:t>
            </a:r>
            <a:r>
              <a:rPr lang="en-US" altLang="zh-CN" dirty="0"/>
              <a:t>int</a:t>
            </a:r>
            <a:r>
              <a:rPr lang="zh-CN" altLang="en-US" dirty="0"/>
              <a:t>型常量赋值给</a:t>
            </a:r>
            <a:r>
              <a:rPr lang="en-US" altLang="zh-CN" dirty="0"/>
              <a:t>byte</a:t>
            </a:r>
            <a:r>
              <a:rPr lang="zh-CN" altLang="en-US" dirty="0"/>
              <a:t>型变量。  </a:t>
            </a:r>
            <a:endParaRPr lang="zh-CN" altLang="en-US" dirty="0"/>
          </a:p>
          <a:p>
            <a:pPr lvl="1"/>
            <a:r>
              <a:rPr lang="zh-CN" altLang="en-US" dirty="0"/>
              <a:t>变量：</a:t>
            </a:r>
            <a:endParaRPr lang="en-US" altLang="zh-CN" dirty="0"/>
          </a:p>
          <a:p>
            <a:pPr lvl="2"/>
            <a:r>
              <a:rPr lang="zh-CN" altLang="en-US" dirty="0"/>
              <a:t>使用关键字</a:t>
            </a:r>
            <a:r>
              <a:rPr lang="en-US" altLang="zh-CN" dirty="0"/>
              <a:t>byte</a:t>
            </a:r>
            <a:r>
              <a:rPr lang="zh-CN" altLang="en-US" dirty="0"/>
              <a:t>来声明</a:t>
            </a:r>
            <a:r>
              <a:rPr lang="en-US" altLang="zh-CN" dirty="0"/>
              <a:t>byte </a:t>
            </a:r>
            <a:r>
              <a:rPr lang="zh-CN" altLang="en-US" dirty="0"/>
              <a:t>型变量。</a:t>
            </a:r>
            <a:endParaRPr lang="en-US" altLang="zh-CN" dirty="0"/>
          </a:p>
          <a:p>
            <a:pPr lvl="2"/>
            <a:r>
              <a:rPr lang="zh-CN" altLang="en-US" dirty="0"/>
              <a:t>例如： </a:t>
            </a:r>
            <a:endParaRPr lang="en-US" altLang="zh-CN" dirty="0"/>
          </a:p>
          <a:p>
            <a:pPr algn="ctr"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byte x= -12, tom = 28, </a:t>
            </a:r>
            <a:r>
              <a:rPr lang="zh-CN" altLang="en-US" b="1" dirty="0">
                <a:solidFill>
                  <a:srgbClr val="000099"/>
                </a:solidFill>
              </a:rPr>
              <a:t>漂亮 </a:t>
            </a:r>
            <a:r>
              <a:rPr lang="en-US" altLang="zh-CN" b="1" dirty="0">
                <a:solidFill>
                  <a:srgbClr val="000099"/>
                </a:solidFill>
              </a:rPr>
              <a:t>= 98; </a:t>
            </a:r>
            <a:endParaRPr lang="en-US" altLang="zh-CN" b="1" dirty="0">
              <a:solidFill>
                <a:srgbClr val="000099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 flipH="1">
            <a:off x="4583832" y="5841996"/>
            <a:ext cx="928694" cy="500066"/>
          </a:xfrm>
          <a:prstGeom prst="borderCallout1">
            <a:avLst>
              <a:gd name="adj1" fmla="val -307"/>
              <a:gd name="adj2" fmla="val 49822"/>
              <a:gd name="adj3" fmla="val -69191"/>
              <a:gd name="adj4" fmla="val 5261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err="1">
                <a:solidFill>
                  <a:schemeClr val="tx1"/>
                </a:solidFill>
              </a:rPr>
              <a:t>int</a:t>
            </a:r>
            <a:r>
              <a:rPr lang="zh-CN" altLang="en-US" sz="2400">
                <a:solidFill>
                  <a:schemeClr val="tx1"/>
                </a:solidFill>
              </a:rPr>
              <a:t>型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§2.2.2  </a:t>
            </a:r>
            <a:r>
              <a:rPr lang="zh-CN" altLang="en-US">
                <a:latin typeface="宋体" panose="02010600030101010101" pitchFamily="2" charset="-122"/>
              </a:rPr>
              <a:t>整数类型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28775"/>
            <a:ext cx="8229600" cy="4502150"/>
          </a:xfrm>
        </p:spPr>
        <p:txBody>
          <a:bodyPr/>
          <a:lstStyle/>
          <a:p>
            <a:pPr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3 </a:t>
            </a:r>
            <a:r>
              <a:rPr lang="zh-CN" altLang="en-US" b="1" dirty="0">
                <a:solidFill>
                  <a:srgbClr val="000099"/>
                </a:solidFill>
              </a:rPr>
              <a:t>．</a:t>
            </a:r>
            <a:r>
              <a:rPr lang="en-US" altLang="zh-CN" b="1" dirty="0">
                <a:solidFill>
                  <a:srgbClr val="000099"/>
                </a:solidFill>
              </a:rPr>
              <a:t>short </a:t>
            </a:r>
            <a:r>
              <a:rPr lang="zh-CN" altLang="en-US" b="1" dirty="0">
                <a:solidFill>
                  <a:srgbClr val="000099"/>
                </a:solidFill>
              </a:rPr>
              <a:t>型 </a:t>
            </a:r>
            <a:endParaRPr lang="zh-CN" altLang="en-US" b="1" dirty="0">
              <a:solidFill>
                <a:srgbClr val="000099"/>
              </a:solidFill>
            </a:endParaRPr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short</a:t>
            </a:r>
            <a:r>
              <a:rPr lang="zh-CN" altLang="en-US" dirty="0"/>
              <a:t>型变量，内存分配给</a:t>
            </a:r>
            <a:r>
              <a:rPr lang="en-US" altLang="zh-CN" dirty="0"/>
              <a:t>2</a:t>
            </a:r>
            <a:r>
              <a:rPr lang="zh-CN" altLang="en-US" dirty="0"/>
              <a:t>个字节，占</a:t>
            </a:r>
            <a:r>
              <a:rPr lang="en-US" altLang="zh-CN" b="1" dirty="0">
                <a:solidFill>
                  <a:srgbClr val="C00000"/>
                </a:solidFill>
              </a:rPr>
              <a:t>16</a:t>
            </a:r>
            <a:r>
              <a:rPr lang="zh-CN" altLang="en-US" b="1" dirty="0">
                <a:solidFill>
                  <a:srgbClr val="C00000"/>
                </a:solidFill>
              </a:rPr>
              <a:t>位</a:t>
            </a:r>
            <a:r>
              <a:rPr lang="en-US" altLang="zh-CN" dirty="0"/>
              <a:t>.</a:t>
            </a:r>
            <a:endParaRPr lang="zh-CN" altLang="en-US" dirty="0"/>
          </a:p>
          <a:p>
            <a:pPr lvl="1"/>
            <a:r>
              <a:rPr lang="zh-CN" altLang="en-US" dirty="0"/>
              <a:t>常量：</a:t>
            </a:r>
            <a:endParaRPr lang="en-US" altLang="zh-CN" dirty="0"/>
          </a:p>
          <a:p>
            <a:pPr lvl="2"/>
            <a:r>
              <a:rPr lang="zh-CN" altLang="en-US" sz="1900" dirty="0"/>
              <a:t>和</a:t>
            </a:r>
            <a:r>
              <a:rPr lang="en-US" altLang="zh-CN" sz="1900" dirty="0"/>
              <a:t>byte</a:t>
            </a:r>
            <a:r>
              <a:rPr lang="zh-CN" altLang="en-US" sz="1900" dirty="0"/>
              <a:t>型类似，</a:t>
            </a:r>
            <a:r>
              <a:rPr lang="en-US" altLang="zh-CN" sz="1900" dirty="0">
                <a:solidFill>
                  <a:srgbClr val="C00000"/>
                </a:solidFill>
                <a:latin typeface="+mj-lt"/>
                <a:ea typeface="华文行楷" panose="02010800040101010101" pitchFamily="2" charset="-122"/>
              </a:rPr>
              <a:t>Java</a:t>
            </a:r>
            <a:r>
              <a:rPr lang="zh-CN" altLang="en-US" sz="1900" dirty="0">
                <a:solidFill>
                  <a:srgbClr val="C00000"/>
                </a:solidFill>
                <a:latin typeface="+mj-lt"/>
                <a:ea typeface="华文行楷" panose="02010800040101010101" pitchFamily="2" charset="-122"/>
              </a:rPr>
              <a:t>中也不存在</a:t>
            </a:r>
            <a:r>
              <a:rPr lang="en-US" altLang="zh-CN" sz="1900" dirty="0">
                <a:solidFill>
                  <a:srgbClr val="C00000"/>
                </a:solidFill>
                <a:latin typeface="+mj-lt"/>
                <a:ea typeface="华文行楷" panose="02010800040101010101" pitchFamily="2" charset="-122"/>
              </a:rPr>
              <a:t>short</a:t>
            </a:r>
            <a:r>
              <a:rPr lang="zh-CN" altLang="en-US" sz="1900" dirty="0">
                <a:solidFill>
                  <a:srgbClr val="C00000"/>
                </a:solidFill>
                <a:latin typeface="+mj-lt"/>
                <a:ea typeface="华文行楷" panose="02010800040101010101" pitchFamily="2" charset="-122"/>
              </a:rPr>
              <a:t>型常量的表示法</a:t>
            </a:r>
            <a:r>
              <a:rPr lang="zh-CN" altLang="en-US" sz="1900" dirty="0"/>
              <a:t>，但可以把一定范围内的</a:t>
            </a:r>
            <a:r>
              <a:rPr lang="en-US" altLang="zh-CN" sz="1900" dirty="0"/>
              <a:t>int</a:t>
            </a:r>
            <a:r>
              <a:rPr lang="zh-CN" altLang="en-US" sz="1900" dirty="0"/>
              <a:t>型常量赋值给</a:t>
            </a:r>
            <a:r>
              <a:rPr lang="en-US" altLang="zh-CN" sz="1900" dirty="0"/>
              <a:t>short</a:t>
            </a:r>
            <a:r>
              <a:rPr lang="zh-CN" altLang="en-US" sz="1900" dirty="0"/>
              <a:t>型变量。 </a:t>
            </a:r>
            <a:endParaRPr lang="zh-CN" altLang="en-US" sz="1900" dirty="0"/>
          </a:p>
          <a:p>
            <a:pPr lvl="1"/>
            <a:r>
              <a:rPr lang="zh-CN" altLang="en-US" dirty="0"/>
              <a:t>变量：使用关键字</a:t>
            </a:r>
            <a:r>
              <a:rPr lang="en-US" altLang="zh-CN" dirty="0"/>
              <a:t>short</a:t>
            </a:r>
            <a:r>
              <a:rPr lang="zh-CN" altLang="en-US" dirty="0"/>
              <a:t>来声明</a:t>
            </a:r>
            <a:r>
              <a:rPr lang="en-US" altLang="zh-CN" dirty="0"/>
              <a:t>short</a:t>
            </a:r>
            <a:r>
              <a:rPr lang="zh-CN" altLang="en-US" dirty="0"/>
              <a:t>型变量</a:t>
            </a:r>
            <a:endParaRPr lang="zh-CN" altLang="en-US" dirty="0"/>
          </a:p>
          <a:p>
            <a:pPr lvl="1"/>
            <a:r>
              <a:rPr lang="zh-CN" altLang="en-US" dirty="0"/>
              <a:t>例如： </a:t>
            </a:r>
            <a:endParaRPr lang="en-US" altLang="zh-CN" dirty="0"/>
          </a:p>
          <a:p>
            <a:pPr algn="ctr"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short x=12, y=1234;  </a:t>
            </a:r>
            <a:endParaRPr lang="en-US" altLang="zh-CN" b="1" dirty="0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线形标注 1 4"/>
          <p:cNvSpPr/>
          <p:nvPr/>
        </p:nvSpPr>
        <p:spPr>
          <a:xfrm flipH="1">
            <a:off x="5631653" y="5439564"/>
            <a:ext cx="928694" cy="500066"/>
          </a:xfrm>
          <a:prstGeom prst="borderCallout1">
            <a:avLst>
              <a:gd name="adj1" fmla="val -307"/>
              <a:gd name="adj2" fmla="val 49822"/>
              <a:gd name="adj3" fmla="val -95582"/>
              <a:gd name="adj4" fmla="val 5362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err="1">
                <a:solidFill>
                  <a:schemeClr val="tx1"/>
                </a:solidFill>
              </a:rPr>
              <a:t>int</a:t>
            </a:r>
            <a:r>
              <a:rPr lang="zh-CN" altLang="en-US" sz="2400">
                <a:solidFill>
                  <a:schemeClr val="tx1"/>
                </a:solidFill>
              </a:rPr>
              <a:t>型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§2.2.2  </a:t>
            </a:r>
            <a:r>
              <a:rPr lang="zh-CN" altLang="en-US">
                <a:latin typeface="宋体" panose="02010600030101010101" pitchFamily="2" charset="-122"/>
              </a:rPr>
              <a:t>整数类型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4. long </a:t>
            </a:r>
            <a:r>
              <a:rPr lang="zh-CN" altLang="en-US" b="1" dirty="0">
                <a:solidFill>
                  <a:srgbClr val="000099"/>
                </a:solidFill>
                <a:latin typeface="+mj-lt"/>
              </a:rPr>
              <a:t>型 </a:t>
            </a:r>
            <a:endParaRPr lang="zh-CN" altLang="en-US" b="1" dirty="0">
              <a:solidFill>
                <a:srgbClr val="000099"/>
              </a:solidFill>
              <a:latin typeface="+mj-lt"/>
            </a:endParaRPr>
          </a:p>
          <a:p>
            <a:pPr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对于</a:t>
            </a:r>
            <a:r>
              <a:rPr lang="en-US" altLang="zh-CN" dirty="0">
                <a:latin typeface="+mj-lt"/>
              </a:rPr>
              <a:t>long</a:t>
            </a:r>
            <a:r>
              <a:rPr lang="zh-CN" altLang="en-US" dirty="0">
                <a:latin typeface="+mj-lt"/>
              </a:rPr>
              <a:t>型变量，内存分配给</a:t>
            </a:r>
            <a:r>
              <a:rPr lang="zh-CN" altLang="en-US" b="1" dirty="0">
                <a:latin typeface="+mj-lt"/>
              </a:rPr>
              <a:t>8</a:t>
            </a:r>
            <a:r>
              <a:rPr lang="zh-CN" altLang="en-US" dirty="0">
                <a:latin typeface="+mj-lt"/>
              </a:rPr>
              <a:t>个字节，占64位。</a:t>
            </a:r>
            <a:endParaRPr lang="zh-CN" altLang="en-US" dirty="0">
              <a:latin typeface="+mj-lt"/>
            </a:endParaRPr>
          </a:p>
          <a:p>
            <a:pPr algn="just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latin typeface="+mj-lt"/>
              </a:rPr>
              <a:t>常量：</a:t>
            </a:r>
            <a:r>
              <a:rPr lang="en-US" altLang="zh-CN" dirty="0">
                <a:latin typeface="+mj-lt"/>
              </a:rPr>
              <a:t>long</a:t>
            </a:r>
            <a:r>
              <a:rPr lang="zh-CN" altLang="en-US" dirty="0">
                <a:latin typeface="+mj-lt"/>
              </a:rPr>
              <a:t>型常量用</a:t>
            </a:r>
            <a:r>
              <a:rPr lang="zh-CN" altLang="en-US" b="1" dirty="0">
                <a:solidFill>
                  <a:srgbClr val="C00000"/>
                </a:solidFill>
                <a:latin typeface="+mj-lt"/>
              </a:rPr>
              <a:t>后缀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L/l</a:t>
            </a:r>
            <a:r>
              <a:rPr lang="zh-CN" altLang="en-US" dirty="0">
                <a:latin typeface="+mj-lt"/>
              </a:rPr>
              <a:t>来表示，例如：</a:t>
            </a:r>
            <a:endParaRPr lang="en-US" altLang="zh-CN" dirty="0">
              <a:latin typeface="+mj-lt"/>
            </a:endParaRPr>
          </a:p>
          <a:p>
            <a:pPr lvl="2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108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L		</a:t>
            </a:r>
            <a:r>
              <a:rPr lang="en-US" altLang="zh-CN" dirty="0">
                <a:latin typeface="+mj-lt"/>
              </a:rPr>
              <a:t>(</a:t>
            </a:r>
            <a:r>
              <a:rPr lang="zh-CN" altLang="en-US" dirty="0">
                <a:latin typeface="+mj-lt"/>
              </a:rPr>
              <a:t>十进制)</a:t>
            </a:r>
            <a:endParaRPr lang="en-US" altLang="zh-CN" dirty="0">
              <a:latin typeface="+mj-lt"/>
            </a:endParaRPr>
          </a:p>
          <a:p>
            <a:pPr lvl="2" algn="just">
              <a:lnSpc>
                <a:spcPct val="90000"/>
              </a:lnSpc>
            </a:pPr>
            <a:r>
              <a:rPr lang="zh-CN" altLang="en-US" b="1" dirty="0">
                <a:solidFill>
                  <a:srgbClr val="C00000"/>
                </a:solidFill>
                <a:latin typeface="+mj-lt"/>
              </a:rPr>
              <a:t>0</a:t>
            </a:r>
            <a:r>
              <a:rPr lang="zh-CN" altLang="en-US" dirty="0">
                <a:latin typeface="+mj-lt"/>
              </a:rPr>
              <a:t>7123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L	</a:t>
            </a:r>
            <a:r>
              <a:rPr lang="en-US" altLang="zh-CN" dirty="0">
                <a:latin typeface="+mj-lt"/>
              </a:rPr>
              <a:t>(</a:t>
            </a:r>
            <a:r>
              <a:rPr lang="zh-CN" altLang="en-US" dirty="0">
                <a:latin typeface="+mj-lt"/>
              </a:rPr>
              <a:t>八进制)</a:t>
            </a:r>
            <a:endParaRPr lang="en-US" altLang="zh-CN" dirty="0">
              <a:latin typeface="+mj-lt"/>
            </a:endParaRPr>
          </a:p>
          <a:p>
            <a:pPr lvl="2" algn="just">
              <a:lnSpc>
                <a:spcPct val="90000"/>
              </a:lnSpc>
            </a:pPr>
            <a:r>
              <a:rPr lang="zh-CN" altLang="en-US" b="1" dirty="0">
                <a:solidFill>
                  <a:srgbClr val="C00000"/>
                </a:solidFill>
                <a:latin typeface="+mj-lt"/>
              </a:rPr>
              <a:t>0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x</a:t>
            </a:r>
            <a:r>
              <a:rPr lang="en-US" altLang="zh-CN" dirty="0">
                <a:latin typeface="+mj-lt"/>
              </a:rPr>
              <a:t>3ABC</a:t>
            </a:r>
            <a:r>
              <a:rPr lang="en-US" altLang="zh-CN" dirty="0">
                <a:solidFill>
                  <a:srgbClr val="0000CC"/>
                </a:solidFill>
                <a:latin typeface="+mj-lt"/>
              </a:rPr>
              <a:t>L	</a:t>
            </a:r>
            <a:r>
              <a:rPr lang="en-US" altLang="zh-CN" dirty="0">
                <a:latin typeface="+mj-lt"/>
              </a:rPr>
              <a:t>(</a:t>
            </a:r>
            <a:r>
              <a:rPr lang="zh-CN" altLang="en-US" dirty="0">
                <a:latin typeface="+mj-lt"/>
              </a:rPr>
              <a:t>十六进制) </a:t>
            </a:r>
            <a:endParaRPr lang="en-US" altLang="zh-CN" dirty="0">
              <a:latin typeface="+mj-lt"/>
            </a:endParaRPr>
          </a:p>
          <a:p>
            <a:pPr algn="just">
              <a:lnSpc>
                <a:spcPct val="90000"/>
              </a:lnSpc>
            </a:pPr>
            <a:endParaRPr lang="en-US" altLang="zh-CN" dirty="0">
              <a:solidFill>
                <a:srgbClr val="0000FF"/>
              </a:solidFill>
              <a:latin typeface="+mj-lt"/>
            </a:endParaRPr>
          </a:p>
          <a:p>
            <a:pPr algn="just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latin typeface="+mj-lt"/>
              </a:rPr>
              <a:t>变量：</a:t>
            </a:r>
            <a:r>
              <a:rPr lang="zh-CN" altLang="en-US" sz="2400" dirty="0">
                <a:latin typeface="+mj-lt"/>
              </a:rPr>
              <a:t>使用关键字</a:t>
            </a:r>
            <a:r>
              <a:rPr lang="en-US" altLang="zh-CN" sz="2400" dirty="0">
                <a:latin typeface="+mj-lt"/>
              </a:rPr>
              <a:t>long</a:t>
            </a:r>
            <a:r>
              <a:rPr lang="zh-CN" altLang="en-US" sz="2400" dirty="0">
                <a:latin typeface="+mj-lt"/>
              </a:rPr>
              <a:t>来声明</a:t>
            </a:r>
            <a:r>
              <a:rPr lang="en-US" altLang="zh-CN" sz="2400" dirty="0">
                <a:latin typeface="+mj-lt"/>
              </a:rPr>
              <a:t>long</a:t>
            </a:r>
            <a:r>
              <a:rPr lang="zh-CN" altLang="en-US" sz="2400" dirty="0">
                <a:latin typeface="+mj-lt"/>
              </a:rPr>
              <a:t>型变量 </a:t>
            </a:r>
            <a:endParaRPr lang="en-US" altLang="zh-CN" dirty="0">
              <a:latin typeface="+mj-lt"/>
            </a:endParaRPr>
          </a:p>
          <a:p>
            <a:pPr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例如： </a:t>
            </a:r>
            <a:endParaRPr lang="en-US" altLang="zh-CN" dirty="0">
              <a:latin typeface="+mj-lt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long width=12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L</a:t>
            </a: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, height=2005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L</a:t>
            </a: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, length;</a:t>
            </a:r>
            <a:endParaRPr lang="en-US" altLang="zh-CN" b="1" dirty="0">
              <a:solidFill>
                <a:srgbClr val="000099"/>
              </a:solidFill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9247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请解释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long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型变量的内存分配和常量表示方法，并举例说明。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主观题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000099"/>
                </a:solidFill>
              </a:rPr>
              <a:t>例如：</a:t>
            </a:r>
            <a:endParaRPr lang="en-US" altLang="zh-CN" b="1">
              <a:solidFill>
                <a:srgbClr val="000099"/>
              </a:solidFill>
            </a:endParaRPr>
          </a:p>
          <a:p>
            <a:pPr marL="938530" lvl="3" indent="0">
              <a:buNone/>
            </a:pPr>
            <a:r>
              <a:rPr lang="en-US" altLang="zh-CN" sz="2400" b="1">
                <a:solidFill>
                  <a:srgbClr val="000099"/>
                </a:solidFill>
              </a:rPr>
              <a:t>long width=12</a:t>
            </a:r>
            <a:r>
              <a:rPr lang="en-US" altLang="zh-CN" sz="2400" b="1">
                <a:solidFill>
                  <a:srgbClr val="C00000"/>
                </a:solidFill>
              </a:rPr>
              <a:t>L;</a:t>
            </a:r>
            <a:endParaRPr lang="en-US" altLang="zh-CN" sz="2400" b="1">
              <a:solidFill>
                <a:srgbClr val="000099"/>
              </a:solidFill>
            </a:endParaRPr>
          </a:p>
          <a:p>
            <a:pPr marL="938530" lvl="3" indent="0">
              <a:buNone/>
            </a:pPr>
            <a:r>
              <a:rPr lang="en-US" altLang="zh-CN" sz="2400" b="1">
                <a:solidFill>
                  <a:srgbClr val="000099"/>
                </a:solidFill>
              </a:rPr>
              <a:t>long width=12</a:t>
            </a:r>
            <a:r>
              <a:rPr lang="en-US" altLang="zh-CN" sz="2400" b="1">
                <a:solidFill>
                  <a:srgbClr val="C00000"/>
                </a:solidFill>
              </a:rPr>
              <a:t>;</a:t>
            </a:r>
            <a:endParaRPr lang="en-US" altLang="zh-CN" sz="2400" b="1">
              <a:solidFill>
                <a:srgbClr val="C00000"/>
              </a:solidFill>
            </a:endParaRPr>
          </a:p>
          <a:p>
            <a:pPr marL="938530" lvl="3" indent="0">
              <a:buNone/>
            </a:pPr>
            <a:endParaRPr lang="en-US" altLang="zh-CN" sz="2400" b="1">
              <a:solidFill>
                <a:srgbClr val="C00000"/>
              </a:solidFill>
            </a:endParaRPr>
          </a:p>
          <a:p>
            <a:pPr marL="938530" lvl="3" indent="0">
              <a:buNone/>
            </a:pPr>
            <a:endParaRPr lang="en-US" altLang="zh-CN" sz="2400" b="1">
              <a:solidFill>
                <a:srgbClr val="C00000"/>
              </a:solidFill>
            </a:endParaRPr>
          </a:p>
          <a:p>
            <a:pPr lvl="1"/>
            <a:r>
              <a:rPr lang="zh-CN" altLang="en-US"/>
              <a:t>问题：两个语句是否相同？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线形标注 1 4"/>
          <p:cNvSpPr/>
          <p:nvPr/>
        </p:nvSpPr>
        <p:spPr>
          <a:xfrm flipH="1">
            <a:off x="5678418" y="2924815"/>
            <a:ext cx="1152128" cy="500066"/>
          </a:xfrm>
          <a:prstGeom prst="borderCallout1">
            <a:avLst>
              <a:gd name="adj1" fmla="val 55669"/>
              <a:gd name="adj2" fmla="val 98048"/>
              <a:gd name="adj3" fmla="val -25505"/>
              <a:gd name="adj4" fmla="val 2450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err="1">
                <a:solidFill>
                  <a:schemeClr val="tx1"/>
                </a:solidFill>
              </a:rPr>
              <a:t>int</a:t>
            </a:r>
            <a:r>
              <a:rPr lang="zh-CN" altLang="en-US" sz="2400">
                <a:solidFill>
                  <a:schemeClr val="tx1"/>
                </a:solidFill>
              </a:rPr>
              <a:t>型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9" name="线形标注 1 4"/>
          <p:cNvSpPr/>
          <p:nvPr/>
        </p:nvSpPr>
        <p:spPr>
          <a:xfrm flipH="1">
            <a:off x="4800099" y="1700702"/>
            <a:ext cx="1152128" cy="500066"/>
          </a:xfrm>
          <a:prstGeom prst="borderCallout1">
            <a:avLst>
              <a:gd name="adj1" fmla="val 42473"/>
              <a:gd name="adj2" fmla="val 105412"/>
              <a:gd name="adj3" fmla="val 152157"/>
              <a:gd name="adj4" fmla="val 16113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long</a:t>
            </a:r>
            <a:r>
              <a:rPr lang="zh-CN" altLang="en-US" sz="2400">
                <a:solidFill>
                  <a:schemeClr val="tx1"/>
                </a:solidFill>
              </a:rPr>
              <a:t>型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A208A-5952-4BF1-B272-C836AC304FB8}" type="slidenum">
              <a:rPr lang="en-US" altLang="zh-CN"/>
            </a:fld>
            <a:r>
              <a:rPr lang="en-US" altLang="zh-CN"/>
              <a:t>/49</a:t>
            </a:r>
            <a:endParaRPr lang="en-US" altLang="zh-CN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§2.2.3 </a:t>
            </a:r>
            <a:r>
              <a:rPr lang="zh-CN" altLang="en-US">
                <a:latin typeface="宋体" panose="02010600030101010101" pitchFamily="2" charset="-122"/>
              </a:rPr>
              <a:t>字符类型</a:t>
            </a:r>
            <a:r>
              <a:rPr lang="en-US" altLang="zh-CN"/>
              <a:t>char</a:t>
            </a:r>
            <a:r>
              <a:rPr lang="zh-CN" altLang="en-US">
                <a:latin typeface="宋体" panose="02010600030101010101" pitchFamily="2" charset="-122"/>
              </a:rPr>
              <a:t> </a:t>
            </a:r>
            <a:endParaRPr lang="zh-CN" altLang="en-US" b="1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57338"/>
            <a:ext cx="8472518" cy="4824412"/>
          </a:xfrm>
        </p:spPr>
        <p:txBody>
          <a:bodyPr/>
          <a:lstStyle/>
          <a:p>
            <a:pPr>
              <a:lnSpc>
                <a:spcPct val="90000"/>
              </a:lnSpc>
              <a:buSzPct val="90000"/>
            </a:pPr>
            <a:r>
              <a:rPr lang="en-US" altLang="zh-CN"/>
              <a:t>Java</a:t>
            </a:r>
            <a:r>
              <a:rPr lang="zh-CN" altLang="en-US"/>
              <a:t>中的字符为</a:t>
            </a:r>
            <a:r>
              <a:rPr lang="en-US" altLang="zh-CN" b="1">
                <a:solidFill>
                  <a:srgbClr val="0000CC"/>
                </a:solidFill>
              </a:rPr>
              <a:t>Unicode</a:t>
            </a:r>
            <a:r>
              <a:rPr lang="zh-CN" altLang="en-US"/>
              <a:t>字符：</a:t>
            </a:r>
            <a:endParaRPr lang="zh-CN" altLang="en-US"/>
          </a:p>
          <a:p>
            <a:pPr lvl="1">
              <a:lnSpc>
                <a:spcPct val="90000"/>
              </a:lnSpc>
              <a:buSzPct val="90000"/>
            </a:pPr>
            <a:r>
              <a:rPr lang="zh-CN" altLang="en-US" b="1">
                <a:solidFill>
                  <a:srgbClr val="FF0000"/>
                </a:solidFill>
              </a:rPr>
              <a:t>双字节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16</a:t>
            </a:r>
            <a:r>
              <a:rPr lang="en-US" altLang="zh-CN">
                <a:solidFill>
                  <a:srgbClr val="FF0000"/>
                </a:solidFill>
              </a:rPr>
              <a:t>bits</a:t>
            </a:r>
            <a:endParaRPr lang="en-US" altLang="zh-CN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buSzPct val="90000"/>
            </a:pPr>
            <a:r>
              <a:rPr lang="zh-CN" altLang="en-US"/>
              <a:t>范围：</a:t>
            </a:r>
            <a:r>
              <a:rPr lang="zh-CN" altLang="en-US">
                <a:latin typeface="Arial" panose="020B0604020202020204"/>
              </a:rPr>
              <a:t>‘</a:t>
            </a:r>
            <a:r>
              <a:rPr lang="en-US" altLang="zh-CN"/>
              <a:t>\u</a:t>
            </a:r>
            <a:r>
              <a:rPr lang="en-US" altLang="zh-CN">
                <a:solidFill>
                  <a:srgbClr val="0000CC"/>
                </a:solidFill>
              </a:rPr>
              <a:t>0000</a:t>
            </a:r>
            <a:r>
              <a:rPr lang="en-US" altLang="zh-CN">
                <a:latin typeface="Arial" panose="020B0604020202020204"/>
              </a:rPr>
              <a:t>’ </a:t>
            </a:r>
            <a:r>
              <a:rPr lang="en-US" altLang="zh-CN"/>
              <a:t>~ </a:t>
            </a:r>
            <a:r>
              <a:rPr lang="en-US" altLang="zh-CN">
                <a:latin typeface="Arial" panose="020B0604020202020204"/>
              </a:rPr>
              <a:t>‘</a:t>
            </a:r>
            <a:r>
              <a:rPr lang="en-US" altLang="zh-CN"/>
              <a:t>\</a:t>
            </a:r>
            <a:r>
              <a:rPr lang="en-US" altLang="zh-CN" err="1"/>
              <a:t>u</a:t>
            </a:r>
            <a:r>
              <a:rPr lang="en-US" altLang="zh-CN" err="1">
                <a:solidFill>
                  <a:srgbClr val="0000CC"/>
                </a:solidFill>
              </a:rPr>
              <a:t>FFFF</a:t>
            </a:r>
            <a:r>
              <a:rPr lang="en-US" altLang="zh-CN">
                <a:latin typeface="Arial" panose="020B0604020202020204"/>
              </a:rPr>
              <a:t>’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chemeClr val="tx2"/>
                </a:solidFill>
              </a:rPr>
              <a:t>字母</a:t>
            </a:r>
            <a:r>
              <a:rPr kumimoji="1" lang="zh-CN" altLang="en-US" b="1"/>
              <a:t>：</a:t>
            </a:r>
            <a:endParaRPr kumimoji="1" lang="en-US" altLang="zh-CN" b="1"/>
          </a:p>
          <a:p>
            <a:pPr lvl="1">
              <a:lnSpc>
                <a:spcPct val="90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Unicode</a:t>
            </a:r>
            <a:r>
              <a:rPr kumimoji="1" lang="zh-CN" altLang="en-US">
                <a:solidFill>
                  <a:srgbClr val="0000FF"/>
                </a:solidFill>
              </a:rPr>
              <a:t>字符集</a:t>
            </a:r>
            <a:r>
              <a:rPr kumimoji="1" lang="zh-CN" altLang="en-US"/>
              <a:t>中的任意一个都是字母。</a:t>
            </a:r>
            <a:endParaRPr kumimoji="1" lang="en-US" altLang="zh-CN"/>
          </a:p>
          <a:p>
            <a:pPr>
              <a:lnSpc>
                <a:spcPct val="90000"/>
              </a:lnSpc>
            </a:pPr>
            <a:r>
              <a:rPr kumimoji="1" lang="zh-CN" altLang="en-US" b="1"/>
              <a:t>例如：</a:t>
            </a:r>
            <a:endParaRPr kumimoji="1" lang="zh-CN" altLang="en-US" b="1"/>
          </a:p>
          <a:p>
            <a:pPr lvl="1">
              <a:lnSpc>
                <a:spcPct val="90000"/>
              </a:lnSpc>
            </a:pPr>
            <a:r>
              <a:rPr kumimoji="1" lang="zh-CN" altLang="en-US" b="1"/>
              <a:t>  </a:t>
            </a:r>
            <a:r>
              <a:rPr kumimoji="1" lang="en-US" altLang="zh-CN">
                <a:latin typeface="Arial" panose="020B0604020202020204"/>
              </a:rPr>
              <a:t>©</a:t>
            </a:r>
            <a:r>
              <a:rPr kumimoji="1" lang="en-US" altLang="zh-CN"/>
              <a:t>	</a:t>
            </a:r>
            <a:r>
              <a:rPr kumimoji="1" lang="zh-CN" altLang="en-US"/>
              <a:t>版权          </a:t>
            </a:r>
            <a:endParaRPr kumimoji="1" lang="zh-CN" altLang="en-US"/>
          </a:p>
          <a:p>
            <a:pPr lvl="1">
              <a:lnSpc>
                <a:spcPct val="90000"/>
              </a:lnSpc>
            </a:pPr>
            <a:r>
              <a:rPr kumimoji="1" lang="zh-CN" altLang="en-US"/>
              <a:t>  </a:t>
            </a:r>
            <a:r>
              <a:rPr kumimoji="1" lang="zh-CN" altLang="en-US">
                <a:latin typeface="Arial" panose="020B0604020202020204"/>
              </a:rPr>
              <a:t>“</a:t>
            </a:r>
            <a:r>
              <a:rPr kumimoji="1" lang="zh-CN" altLang="en-US"/>
              <a:t>	双引号</a:t>
            </a:r>
            <a:endParaRPr kumimoji="1" lang="zh-CN" altLang="en-US"/>
          </a:p>
          <a:p>
            <a:pPr lvl="1">
              <a:lnSpc>
                <a:spcPct val="90000"/>
              </a:lnSpc>
            </a:pPr>
            <a:r>
              <a:rPr kumimoji="1" lang="zh-CN" altLang="en-US"/>
              <a:t>  </a:t>
            </a:r>
            <a:r>
              <a:rPr kumimoji="1" lang="en-US" altLang="zh-CN">
                <a:latin typeface="Arial" panose="020B0604020202020204"/>
              </a:rPr>
              <a:t>½</a:t>
            </a:r>
            <a:r>
              <a:rPr kumimoji="1" lang="en-US" altLang="zh-CN"/>
              <a:t> 	</a:t>
            </a:r>
            <a:r>
              <a:rPr kumimoji="1" lang="zh-CN" altLang="en-US"/>
              <a:t>分式</a:t>
            </a:r>
            <a:r>
              <a:rPr kumimoji="1" lang="en-US" altLang="zh-CN"/>
              <a:t>1/2       </a:t>
            </a:r>
            <a:endParaRPr kumimoji="1" lang="en-US" altLang="zh-CN"/>
          </a:p>
          <a:p>
            <a:pPr lvl="1">
              <a:lnSpc>
                <a:spcPct val="90000"/>
              </a:lnSpc>
            </a:pPr>
            <a:r>
              <a:rPr kumimoji="1" lang="en-US" altLang="zh-CN"/>
              <a:t>  Δ	</a:t>
            </a:r>
            <a:r>
              <a:rPr kumimoji="1" lang="zh-CN" altLang="en-US"/>
              <a:t>大写希腊字母</a:t>
            </a:r>
            <a:r>
              <a:rPr kumimoji="1" lang="en-US" altLang="zh-CN"/>
              <a:t>delta</a:t>
            </a:r>
            <a:endParaRPr kumimoji="1" lang="en-US" altLang="zh-CN"/>
          </a:p>
          <a:p>
            <a:pPr lvl="1">
              <a:lnSpc>
                <a:spcPct val="90000"/>
              </a:lnSpc>
            </a:pPr>
            <a:r>
              <a:rPr kumimoji="1" lang="en-US" altLang="zh-CN"/>
              <a:t>  </a:t>
            </a:r>
            <a:r>
              <a:rPr kumimoji="1" lang="en-US" altLang="zh-CN">
                <a:latin typeface="Arial" panose="020B0604020202020204"/>
              </a:rPr>
              <a:t>ø</a:t>
            </a:r>
            <a:r>
              <a:rPr kumimoji="1" lang="en-US" altLang="zh-CN"/>
              <a:t>         </a:t>
            </a:r>
            <a:r>
              <a:rPr kumimoji="1" lang="zh-CN" altLang="en-US"/>
              <a:t>斜杠穿过字母</a:t>
            </a:r>
            <a:r>
              <a:rPr kumimoji="1" lang="en-US" altLang="zh-CN"/>
              <a:t>o</a:t>
            </a:r>
            <a:r>
              <a:rPr kumimoji="1" lang="zh-CN" altLang="en-US"/>
              <a:t>的符号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6673-0EA7-4892-A404-02EC0A365BB9}" type="slidenum">
              <a:rPr lang="en-US" altLang="zh-CN"/>
            </a:fld>
            <a:r>
              <a:rPr lang="en-US" altLang="zh-CN"/>
              <a:t>/49</a:t>
            </a:r>
            <a:endParaRPr lang="en-US" altLang="zh-CN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b="1">
                <a:solidFill>
                  <a:schemeClr val="tx1"/>
                </a:solidFill>
              </a:rPr>
              <a:t>Unicode</a:t>
            </a:r>
            <a:endParaRPr kumimoji="1" lang="en-US" altLang="zh-CN" sz="4400" b="1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14488"/>
            <a:ext cx="8229600" cy="4667262"/>
          </a:xfrm>
        </p:spPr>
        <p:txBody>
          <a:bodyPr/>
          <a:lstStyle/>
          <a:p>
            <a:r>
              <a:rPr kumimoji="1" lang="en-US" altLang="zh-CN" sz="2400" b="1" dirty="0">
                <a:solidFill>
                  <a:srgbClr val="0000CC"/>
                </a:solidFill>
              </a:rPr>
              <a:t>ASCII</a:t>
            </a:r>
            <a:endParaRPr kumimoji="1" lang="en-US" altLang="zh-CN" sz="2400" b="1" dirty="0">
              <a:solidFill>
                <a:srgbClr val="0000CC"/>
              </a:solidFill>
            </a:endParaRPr>
          </a:p>
          <a:p>
            <a:pPr lvl="1"/>
            <a:r>
              <a:rPr kumimoji="1" lang="zh-CN" altLang="en-US" sz="2000" dirty="0"/>
              <a:t>最初使用</a:t>
            </a:r>
            <a:r>
              <a:rPr kumimoji="1" lang="en-US" altLang="zh-CN" sz="2000" b="1" dirty="0">
                <a:solidFill>
                  <a:srgbClr val="990000"/>
                </a:solidFill>
              </a:rPr>
              <a:t>7</a:t>
            </a:r>
            <a:r>
              <a:rPr kumimoji="1" lang="zh-CN" altLang="en-US" sz="2000" dirty="0">
                <a:solidFill>
                  <a:srgbClr val="990000"/>
                </a:solidFill>
              </a:rPr>
              <a:t>位</a:t>
            </a:r>
            <a:r>
              <a:rPr kumimoji="1" lang="zh-CN" altLang="en-US" sz="2000" dirty="0"/>
              <a:t>码表示大小写字母、数字</a:t>
            </a:r>
            <a:r>
              <a:rPr kumimoji="1" lang="en-US" altLang="zh-CN" sz="2000" dirty="0"/>
              <a:t>0</a:t>
            </a:r>
            <a:r>
              <a:rPr kumimoji="1" lang="zh-CN" altLang="en-US" sz="2000" dirty="0"/>
              <a:t>～</a:t>
            </a:r>
            <a:r>
              <a:rPr kumimoji="1" lang="en-US" altLang="zh-CN" sz="2000" dirty="0"/>
              <a:t>9</a:t>
            </a:r>
            <a:r>
              <a:rPr kumimoji="1" lang="zh-CN" altLang="en-US" sz="2000" dirty="0"/>
              <a:t>以及若干控制字符；</a:t>
            </a:r>
            <a:endParaRPr kumimoji="1" lang="zh-CN" altLang="en-US" sz="2000" dirty="0"/>
          </a:p>
          <a:p>
            <a:pPr lvl="1"/>
            <a:endParaRPr kumimoji="1" lang="zh-CN" altLang="en-US" sz="2000" dirty="0"/>
          </a:p>
          <a:p>
            <a:r>
              <a:rPr kumimoji="1" lang="en-US" altLang="zh-CN" sz="2400" b="1" dirty="0">
                <a:solidFill>
                  <a:srgbClr val="0000CC"/>
                </a:solidFill>
              </a:rPr>
              <a:t>ISO8859-Latin-1</a:t>
            </a:r>
            <a:r>
              <a:rPr kumimoji="1" lang="zh-CN" altLang="en-US" sz="2400" b="1" dirty="0">
                <a:solidFill>
                  <a:srgbClr val="0000CC"/>
                </a:solidFill>
              </a:rPr>
              <a:t>代码集</a:t>
            </a:r>
            <a:endParaRPr kumimoji="1" lang="en-US" altLang="zh-CN" sz="2400" b="1" dirty="0">
              <a:solidFill>
                <a:srgbClr val="0000CC"/>
              </a:solidFill>
            </a:endParaRPr>
          </a:p>
          <a:p>
            <a:pPr lvl="1"/>
            <a:r>
              <a:rPr kumimoji="1" lang="en-US" altLang="zh-CN" sz="2000" dirty="0"/>
              <a:t>ASCII</a:t>
            </a:r>
            <a:r>
              <a:rPr kumimoji="1" lang="zh-CN" altLang="en-US" sz="2000" dirty="0"/>
              <a:t>代码集被扩展到</a:t>
            </a:r>
            <a:r>
              <a:rPr kumimoji="1" lang="en-US" altLang="zh-CN" sz="2000" b="1" dirty="0">
                <a:solidFill>
                  <a:srgbClr val="990000"/>
                </a:solidFill>
              </a:rPr>
              <a:t>8</a:t>
            </a:r>
            <a:r>
              <a:rPr kumimoji="1" lang="zh-CN" altLang="en-US" sz="2000" dirty="0"/>
              <a:t>位，即增加至</a:t>
            </a:r>
            <a:r>
              <a:rPr kumimoji="1" lang="en-US" altLang="zh-CN" sz="2000" dirty="0"/>
              <a:t>128</a:t>
            </a:r>
            <a:r>
              <a:rPr kumimoji="1" lang="zh-CN" altLang="en-US" sz="2000" dirty="0"/>
              <a:t>个字符，用于表示英文中不存在的各种西欧语言的字符。</a:t>
            </a:r>
            <a:endParaRPr kumimoji="1" lang="en-US" altLang="zh-CN" sz="2000" dirty="0"/>
          </a:p>
          <a:p>
            <a:pPr lvl="1"/>
            <a:endParaRPr kumimoji="1" lang="zh-CN" altLang="en-US" sz="2000" dirty="0"/>
          </a:p>
          <a:p>
            <a:r>
              <a:rPr kumimoji="1" lang="en-US" altLang="zh-CN" sz="2400" b="1" dirty="0">
                <a:solidFill>
                  <a:srgbClr val="CC0000"/>
                </a:solidFill>
              </a:rPr>
              <a:t>Unicode</a:t>
            </a:r>
            <a:endParaRPr kumimoji="1" lang="en-US" altLang="zh-CN" sz="2400" b="1" dirty="0">
              <a:solidFill>
                <a:srgbClr val="CC0000"/>
              </a:solidFill>
            </a:endParaRPr>
          </a:p>
          <a:p>
            <a:pPr lvl="1"/>
            <a:r>
              <a:rPr kumimoji="1" lang="zh-CN" altLang="en-US" sz="2000" dirty="0"/>
              <a:t>是</a:t>
            </a:r>
            <a:r>
              <a:rPr kumimoji="1" lang="en-US" altLang="zh-CN" sz="2000" dirty="0"/>
              <a:t>ISO</a:t>
            </a:r>
            <a:r>
              <a:rPr kumimoji="1" lang="zh-CN" altLang="en-US" sz="2000" dirty="0"/>
              <a:t>标准</a:t>
            </a:r>
            <a:r>
              <a:rPr kumimoji="1" lang="en-US" altLang="zh-CN" sz="2000" b="1" dirty="0">
                <a:solidFill>
                  <a:srgbClr val="990000"/>
                </a:solidFill>
              </a:rPr>
              <a:t>16</a:t>
            </a:r>
            <a:r>
              <a:rPr kumimoji="1" lang="zh-CN" altLang="en-US" sz="2000" dirty="0">
                <a:solidFill>
                  <a:srgbClr val="990000"/>
                </a:solidFill>
              </a:rPr>
              <a:t>位</a:t>
            </a:r>
            <a:r>
              <a:rPr kumimoji="1" lang="zh-CN" altLang="en-US" sz="2000" dirty="0"/>
              <a:t>字符集，支持</a:t>
            </a:r>
            <a:r>
              <a:rPr kumimoji="1" lang="en-US" altLang="zh-CN" sz="2000" b="1" i="1" dirty="0">
                <a:solidFill>
                  <a:srgbClr val="990000"/>
                </a:solidFill>
              </a:rPr>
              <a:t>65 536</a:t>
            </a:r>
            <a:r>
              <a:rPr kumimoji="1" lang="zh-CN" altLang="en-US" sz="2000" dirty="0"/>
              <a:t>个不同的字符。其中大约有</a:t>
            </a:r>
            <a:r>
              <a:rPr kumimoji="1" lang="en-US" altLang="zh-CN" sz="2000" dirty="0"/>
              <a:t>21 000</a:t>
            </a:r>
            <a:r>
              <a:rPr kumimoji="1" lang="zh-CN" altLang="en-US" sz="2000" dirty="0"/>
              <a:t>个字符专门用于中文、日文和韩文的表意文字。</a:t>
            </a:r>
            <a:r>
              <a:rPr kumimoji="1" lang="en-US" altLang="zh-CN" sz="2000" dirty="0"/>
              <a:t>ISO Latin-1</a:t>
            </a:r>
            <a:r>
              <a:rPr kumimoji="1" lang="zh-CN" altLang="en-US" sz="2000" dirty="0"/>
              <a:t>代码集占用</a:t>
            </a:r>
            <a:r>
              <a:rPr kumimoji="1" lang="en-US" altLang="zh-CN" sz="2000" dirty="0"/>
              <a:t>Unicode</a:t>
            </a:r>
            <a:r>
              <a:rPr kumimoji="1" lang="zh-CN" altLang="en-US" sz="2000" dirty="0"/>
              <a:t>的前</a:t>
            </a:r>
            <a:r>
              <a:rPr kumimoji="1" lang="en-US" altLang="zh-CN" sz="2000" dirty="0"/>
              <a:t>256</a:t>
            </a:r>
            <a:r>
              <a:rPr kumimoji="1" lang="zh-CN" altLang="en-US" sz="2000" dirty="0"/>
              <a:t>个字符。</a:t>
            </a:r>
            <a:endParaRPr kumimoji="1" lang="en-US" altLang="zh-CN" sz="2000" dirty="0"/>
          </a:p>
          <a:p>
            <a:pPr marL="0" indent="0" algn="ctr">
              <a:buNone/>
            </a:pPr>
            <a:r>
              <a:rPr kumimoji="1" lang="en-US" altLang="zh-CN" sz="2400" b="1" i="1" dirty="0">
                <a:solidFill>
                  <a:srgbClr val="0000CC"/>
                </a:solidFill>
              </a:rPr>
              <a:t>https://www.unicode.org/charts/</a:t>
            </a:r>
            <a:endParaRPr kumimoji="1" lang="en-US" altLang="zh-CN" sz="2400" b="1" i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649954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ASCII 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代码集最初使用多少位码表示字符？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8051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8051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8051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9988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16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0436"/>
            <a:ext cx="7543800" cy="1347202"/>
          </a:xfrm>
        </p:spPr>
        <p:txBody>
          <a:bodyPr/>
          <a:lstStyle/>
          <a:p>
            <a:r>
              <a:rPr lang="zh-CN" altLang="en-US" sz="4800"/>
              <a:t>§2.2.3 </a:t>
            </a:r>
            <a:r>
              <a:rPr lang="zh-CN" altLang="en-US" sz="4800">
                <a:latin typeface="宋体" panose="02010600030101010101" pitchFamily="2" charset="-122"/>
              </a:rPr>
              <a:t>字符类型</a:t>
            </a:r>
            <a:r>
              <a:rPr lang="en-US" altLang="zh-CN" sz="4800"/>
              <a:t>char</a:t>
            </a:r>
            <a:r>
              <a:rPr lang="zh-CN" altLang="en-US" sz="4800">
                <a:latin typeface="宋体" panose="02010600030101010101" pitchFamily="2" charset="-122"/>
              </a:rPr>
              <a:t> </a:t>
            </a:r>
            <a:endParaRPr lang="en-US" altLang="zh-CN" sz="4800">
              <a:solidFill>
                <a:schemeClr val="tx1"/>
              </a:solidFill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14488"/>
            <a:ext cx="8507413" cy="4954600"/>
          </a:xfrm>
        </p:spPr>
        <p:txBody>
          <a:bodyPr/>
          <a:lstStyle/>
          <a:p>
            <a:r>
              <a:rPr lang="zh-CN" altLang="en-US" b="1" dirty="0">
                <a:solidFill>
                  <a:srgbClr val="0000CC"/>
                </a:solidFill>
              </a:rPr>
              <a:t>字符型</a:t>
            </a:r>
            <a:r>
              <a:rPr lang="zh-CN" altLang="en-US" dirty="0"/>
              <a:t>的常量有三种形式：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en-US" altLang="zh-CN" dirty="0"/>
              <a:t>(1) </a:t>
            </a:r>
            <a:r>
              <a:rPr lang="zh-CN" altLang="en-US" sz="2400" dirty="0"/>
              <a:t>用</a:t>
            </a:r>
            <a:r>
              <a:rPr lang="zh-CN" altLang="en-US" sz="24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单引号</a:t>
            </a:r>
            <a:r>
              <a:rPr lang="zh-CN" altLang="en-US" sz="2400" dirty="0"/>
              <a:t>括起来的单个字符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        </a:t>
            </a:r>
            <a:r>
              <a:rPr lang="en-US" altLang="zh-CN" b="1" dirty="0">
                <a:solidFill>
                  <a:srgbClr val="0000CC"/>
                </a:solidFill>
              </a:rPr>
              <a:t>char a= </a:t>
            </a:r>
            <a:r>
              <a:rPr lang="en-US" altLang="zh-CN" b="1" dirty="0">
                <a:solidFill>
                  <a:srgbClr val="C00000"/>
                </a:solidFill>
              </a:rPr>
              <a:t>‘a’</a:t>
            </a:r>
            <a:r>
              <a:rPr lang="en-US" altLang="zh-CN" b="1" dirty="0">
                <a:solidFill>
                  <a:srgbClr val="0000CC"/>
                </a:solidFill>
              </a:rPr>
              <a:t>, b= </a:t>
            </a:r>
            <a:r>
              <a:rPr lang="en-US" altLang="zh-CN" b="1" dirty="0">
                <a:solidFill>
                  <a:srgbClr val="C00000"/>
                </a:solidFill>
              </a:rPr>
              <a:t>‘B’</a:t>
            </a:r>
            <a:r>
              <a:rPr lang="en-US" altLang="zh-CN" b="1" dirty="0">
                <a:solidFill>
                  <a:srgbClr val="0000CC"/>
                </a:solidFill>
              </a:rPr>
              <a:t>;</a:t>
            </a:r>
            <a:endParaRPr lang="en-US" altLang="zh-CN" b="1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/>
              <a:t>   </a:t>
            </a:r>
            <a:r>
              <a:rPr lang="en-US" altLang="zh-CN" dirty="0"/>
              <a:t>(2) </a:t>
            </a:r>
            <a:r>
              <a:rPr lang="en-US" altLang="zh-CN" sz="2400" dirty="0"/>
              <a:t>Unicode</a:t>
            </a:r>
            <a:r>
              <a:rPr lang="zh-CN" altLang="en-US" sz="2400" dirty="0"/>
              <a:t>的字符转义序列 ‘</a:t>
            </a:r>
            <a:r>
              <a:rPr lang="en-US" altLang="zh-CN" sz="2400" dirty="0"/>
              <a:t>\</a:t>
            </a:r>
            <a:r>
              <a:rPr lang="en-US" altLang="zh-CN" sz="2400" dirty="0" err="1"/>
              <a:t>uXXXX</a:t>
            </a:r>
            <a:r>
              <a:rPr lang="en-US" altLang="zh-CN" sz="2400" dirty="0"/>
              <a:t>’</a:t>
            </a:r>
            <a:endParaRPr lang="en-US" altLang="zh-CN" sz="2400" dirty="0"/>
          </a:p>
          <a:p>
            <a:pPr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        char a= </a:t>
            </a:r>
            <a:r>
              <a:rPr lang="en-US" altLang="zh-CN" b="1" dirty="0">
                <a:solidFill>
                  <a:srgbClr val="C00000"/>
                </a:solidFill>
              </a:rPr>
              <a:t>‘\u0061’</a:t>
            </a:r>
            <a:r>
              <a:rPr lang="en-US" altLang="zh-CN" b="1" dirty="0">
                <a:solidFill>
                  <a:srgbClr val="000099"/>
                </a:solidFill>
              </a:rPr>
              <a:t>,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0000CC"/>
                </a:solidFill>
              </a:rPr>
              <a:t>b= </a:t>
            </a:r>
            <a:r>
              <a:rPr lang="en-US" altLang="zh-CN" b="1" dirty="0">
                <a:solidFill>
                  <a:srgbClr val="C00000"/>
                </a:solidFill>
              </a:rPr>
              <a:t>‘\u0042’</a:t>
            </a:r>
            <a:r>
              <a:rPr lang="en-US" altLang="zh-CN" b="1" dirty="0">
                <a:solidFill>
                  <a:srgbClr val="0000CC"/>
                </a:solidFill>
              </a:rPr>
              <a:t>;</a:t>
            </a:r>
            <a:endParaRPr lang="en-US" altLang="zh-CN" b="1" dirty="0">
              <a:solidFill>
                <a:srgbClr val="0000CC"/>
              </a:solidFill>
            </a:endParaRPr>
          </a:p>
          <a:p>
            <a:pPr>
              <a:buNone/>
            </a:pPr>
            <a:endParaRPr lang="en-US" altLang="zh-CN" b="1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(3) </a:t>
            </a:r>
            <a:r>
              <a:rPr lang="zh-CN" altLang="en-US" sz="2400" dirty="0"/>
              <a:t>特殊字符的</a:t>
            </a:r>
            <a:r>
              <a:rPr lang="zh-CN" altLang="en-US" sz="24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转义</a:t>
            </a:r>
            <a:r>
              <a:rPr lang="zh-CN" altLang="en-US" sz="2400" dirty="0"/>
              <a:t>形式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/>
              <a:t> </a:t>
            </a:r>
            <a:endParaRPr lang="zh-CN" altLang="en-US" sz="2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6C7E-D946-46B0-86A5-F3046478F36B}" type="slidenum">
              <a:rPr lang="en-US" altLang="zh-CN" smtClean="0"/>
            </a:fld>
            <a:endParaRPr lang="en-US" altLang="zh-CN"/>
          </a:p>
        </p:txBody>
      </p:sp>
      <p:sp>
        <p:nvSpPr>
          <p:cNvPr id="6" name="线形标注 1 5"/>
          <p:cNvSpPr/>
          <p:nvPr/>
        </p:nvSpPr>
        <p:spPr>
          <a:xfrm flipH="1">
            <a:off x="7320136" y="2893928"/>
            <a:ext cx="2643206" cy="500066"/>
          </a:xfrm>
          <a:prstGeom prst="borderCallout1">
            <a:avLst>
              <a:gd name="adj1" fmla="val 103291"/>
              <a:gd name="adj2" fmla="val 85479"/>
              <a:gd name="adj3" fmla="val 203169"/>
              <a:gd name="adj4" fmla="val 10307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  <a:ea typeface="黑体" panose="02010609060101010101" pitchFamily="49" charset="-122"/>
              </a:rPr>
              <a:t>四个 </a:t>
            </a:r>
            <a:r>
              <a:rPr lang="en-US" altLang="zh-CN" sz="2400">
                <a:solidFill>
                  <a:schemeClr val="tx1"/>
                </a:solidFill>
                <a:ea typeface="黑体" panose="02010609060101010101" pitchFamily="49" charset="-122"/>
              </a:rPr>
              <a:t>16</a:t>
            </a:r>
            <a:r>
              <a:rPr lang="zh-CN" altLang="en-US" sz="2400">
                <a:solidFill>
                  <a:schemeClr val="tx1"/>
                </a:solidFill>
                <a:ea typeface="黑体" panose="02010609060101010101" pitchFamily="49" charset="-122"/>
              </a:rPr>
              <a:t>进制数字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§2.2.3 </a:t>
            </a:r>
            <a:r>
              <a:rPr lang="zh-CN" altLang="en-US">
                <a:latin typeface="宋体" panose="02010600030101010101" pitchFamily="2" charset="-122"/>
              </a:rPr>
              <a:t>字符类型</a:t>
            </a:r>
            <a:r>
              <a:rPr lang="en-US" altLang="zh-CN"/>
              <a:t>char</a:t>
            </a:r>
            <a:r>
              <a:rPr lang="zh-CN" altLang="en-US">
                <a:latin typeface="宋体" panose="02010600030101010101" pitchFamily="2" charset="-122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  <a:latin typeface="+mj-lt"/>
              </a:rPr>
              <a:t>1. 常量：</a:t>
            </a:r>
            <a:endParaRPr lang="en-US" altLang="zh-CN" b="1" dirty="0">
              <a:solidFill>
                <a:srgbClr val="C00000"/>
              </a:solidFill>
              <a:latin typeface="+mj-lt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即用</a:t>
            </a:r>
            <a:r>
              <a:rPr lang="zh-CN" altLang="en-US" b="1" dirty="0">
                <a:solidFill>
                  <a:srgbClr val="0000CC"/>
                </a:solidFill>
                <a:latin typeface="+mj-lt"/>
              </a:rPr>
              <a:t>单引号</a:t>
            </a:r>
            <a:r>
              <a:rPr lang="zh-CN" altLang="en-US" dirty="0">
                <a:latin typeface="+mj-lt"/>
              </a:rPr>
              <a:t>扩起的</a:t>
            </a:r>
            <a:r>
              <a:rPr lang="en-US" altLang="zh-CN" dirty="0">
                <a:latin typeface="+mj-lt"/>
              </a:rPr>
              <a:t>Unicode</a:t>
            </a:r>
            <a:r>
              <a:rPr lang="zh-CN" altLang="en-US" dirty="0">
                <a:latin typeface="+mj-lt"/>
              </a:rPr>
              <a:t>表中的一个字符。 </a:t>
            </a:r>
            <a:r>
              <a:rPr lang="zh-CN" altLang="en-US" dirty="0">
                <a:solidFill>
                  <a:srgbClr val="0000FF"/>
                </a:solidFill>
                <a:latin typeface="+mj-lt"/>
              </a:rPr>
              <a:t> </a:t>
            </a:r>
            <a:endParaRPr lang="zh-CN" altLang="en-US" dirty="0">
              <a:solidFill>
                <a:srgbClr val="0000FF"/>
              </a:solidFill>
              <a:latin typeface="+mj-lt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例如：</a:t>
            </a:r>
            <a:endParaRPr lang="en-US" altLang="zh-CN" dirty="0">
              <a:latin typeface="+mj-lt"/>
            </a:endParaRPr>
          </a:p>
          <a:p>
            <a:pPr lvl="2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‘</a:t>
            </a:r>
            <a:r>
              <a:rPr lang="en-US" altLang="zh-CN" dirty="0" err="1">
                <a:latin typeface="+mj-lt"/>
              </a:rPr>
              <a:t>A’，‘b</a:t>
            </a:r>
            <a:r>
              <a:rPr lang="en-US" altLang="zh-CN" dirty="0">
                <a:latin typeface="+mj-lt"/>
              </a:rPr>
              <a:t>’，‘?’，‘!’，‘9’，‘</a:t>
            </a:r>
            <a:r>
              <a:rPr lang="zh-CN" altLang="en-US" dirty="0">
                <a:latin typeface="+mj-lt"/>
              </a:rPr>
              <a:t>好’，‘\</a:t>
            </a:r>
            <a:r>
              <a:rPr lang="en-US" altLang="zh-CN" dirty="0">
                <a:latin typeface="+mj-lt"/>
              </a:rPr>
              <a:t>t’，‘</a:t>
            </a:r>
            <a:r>
              <a:rPr lang="zh-CN" altLang="en-US" dirty="0">
                <a:latin typeface="+mj-lt"/>
              </a:rPr>
              <a:t>き’，‘モ’等。</a:t>
            </a:r>
            <a:endParaRPr lang="zh-CN" altLang="en-US" dirty="0">
              <a:latin typeface="+mj-lt"/>
            </a:endParaRPr>
          </a:p>
          <a:p>
            <a:pPr algn="just">
              <a:lnSpc>
                <a:spcPct val="90000"/>
              </a:lnSpc>
            </a:pPr>
            <a:endParaRPr lang="en-US" altLang="zh-CN" b="1" dirty="0">
              <a:latin typeface="+mj-lt"/>
            </a:endParaRPr>
          </a:p>
          <a:p>
            <a:pPr algn="just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C00000"/>
                </a:solidFill>
                <a:latin typeface="+mj-lt"/>
              </a:rPr>
              <a:t>2. 变量：</a:t>
            </a:r>
            <a:r>
              <a:rPr lang="zh-CN" altLang="en-US" b="1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C00000"/>
              </a:solidFill>
              <a:latin typeface="+mj-lt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使用关键字</a:t>
            </a:r>
            <a:r>
              <a:rPr lang="en-US" altLang="zh-CN" dirty="0">
                <a:latin typeface="+mj-lt"/>
              </a:rPr>
              <a:t>char</a:t>
            </a:r>
            <a:r>
              <a:rPr lang="zh-CN" altLang="en-US" dirty="0">
                <a:latin typeface="+mj-lt"/>
              </a:rPr>
              <a:t>来声明</a:t>
            </a:r>
            <a:r>
              <a:rPr lang="en-US" altLang="zh-CN" dirty="0">
                <a:latin typeface="+mj-lt"/>
              </a:rPr>
              <a:t>char</a:t>
            </a:r>
            <a:r>
              <a:rPr lang="zh-CN" altLang="en-US" dirty="0">
                <a:latin typeface="+mj-lt"/>
              </a:rPr>
              <a:t>型变量，</a:t>
            </a:r>
            <a:endParaRPr lang="zh-CN" altLang="en-US" dirty="0">
              <a:latin typeface="+mj-lt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对于</a:t>
            </a:r>
            <a:r>
              <a:rPr lang="en-US" altLang="zh-CN" dirty="0">
                <a:latin typeface="+mj-lt"/>
              </a:rPr>
              <a:t>char</a:t>
            </a:r>
            <a:r>
              <a:rPr lang="zh-CN" altLang="en-US" dirty="0">
                <a:latin typeface="+mj-lt"/>
              </a:rPr>
              <a:t>型变量，内存分配给</a:t>
            </a:r>
            <a:r>
              <a:rPr lang="zh-CN" altLang="en-US" b="1" dirty="0">
                <a:solidFill>
                  <a:srgbClr val="C00000"/>
                </a:solidFill>
                <a:latin typeface="+mj-lt"/>
              </a:rPr>
              <a:t>2个字节</a:t>
            </a:r>
            <a:r>
              <a:rPr lang="zh-CN" altLang="en-US" dirty="0">
                <a:latin typeface="+mj-lt"/>
              </a:rPr>
              <a:t>，占</a:t>
            </a:r>
            <a:r>
              <a:rPr lang="zh-CN" altLang="en-US" b="1" dirty="0">
                <a:solidFill>
                  <a:srgbClr val="C00000"/>
                </a:solidFill>
                <a:latin typeface="+mj-lt"/>
              </a:rPr>
              <a:t>16</a:t>
            </a:r>
            <a:r>
              <a:rPr lang="zh-CN" altLang="en-US" dirty="0">
                <a:latin typeface="+mj-lt"/>
              </a:rPr>
              <a:t>位。</a:t>
            </a:r>
            <a:endParaRPr lang="en-US" altLang="zh-CN" dirty="0">
              <a:latin typeface="+mj-lt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例如：</a:t>
            </a:r>
            <a:endParaRPr lang="en-US" altLang="zh-CN" dirty="0">
              <a:latin typeface="+mj-lt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char </a:t>
            </a:r>
            <a:r>
              <a:rPr lang="en-US" altLang="zh-CN" b="1" dirty="0" err="1">
                <a:solidFill>
                  <a:srgbClr val="000099"/>
                </a:solidFill>
                <a:latin typeface="+mj-lt"/>
              </a:rPr>
              <a:t>ch</a:t>
            </a: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=‘A’, home=‘</a:t>
            </a:r>
            <a:r>
              <a:rPr lang="zh-CN" altLang="en-US" b="1" dirty="0">
                <a:solidFill>
                  <a:srgbClr val="000099"/>
                </a:solidFill>
                <a:latin typeface="+mj-lt"/>
              </a:rPr>
              <a:t>家</a:t>
            </a: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’</a:t>
            </a:r>
            <a:r>
              <a:rPr lang="zh-CN" altLang="en-US" b="1" dirty="0">
                <a:solidFill>
                  <a:srgbClr val="000099"/>
                </a:solidFill>
                <a:latin typeface="+mj-lt"/>
              </a:rPr>
              <a:t>, </a:t>
            </a: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handsome=‘</a:t>
            </a:r>
            <a:r>
              <a:rPr lang="zh-CN" altLang="en-US" b="1" dirty="0">
                <a:solidFill>
                  <a:srgbClr val="000099"/>
                </a:solidFill>
                <a:latin typeface="+mj-lt"/>
              </a:rPr>
              <a:t>酷</a:t>
            </a: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’</a:t>
            </a:r>
            <a:r>
              <a:rPr lang="zh-CN" altLang="en-US" b="1" dirty="0">
                <a:solidFill>
                  <a:srgbClr val="000099"/>
                </a:solidFill>
                <a:latin typeface="+mj-lt"/>
              </a:rPr>
              <a:t>; </a:t>
            </a:r>
            <a:endParaRPr lang="zh-CN" altLang="en-US" b="1" dirty="0">
              <a:solidFill>
                <a:srgbClr val="000099"/>
              </a:solidFill>
              <a:latin typeface="+mj-lt"/>
            </a:endParaRPr>
          </a:p>
          <a:p>
            <a:pPr algn="just">
              <a:lnSpc>
                <a:spcPct val="90000"/>
              </a:lnSpc>
            </a:pPr>
            <a:endParaRPr lang="zh-CN" altLang="en-US" b="1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宋体" panose="02010600030101010101" pitchFamily="2" charset="-122"/>
              </a:rPr>
              <a:t>导读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6250" indent="-476250" algn="just" fontAlgn="t"/>
            <a:r>
              <a:rPr lang="zh-CN" altLang="en-US" sz="3200" b="1">
                <a:solidFill>
                  <a:srgbClr val="3333FF"/>
                </a:solidFill>
                <a:latin typeface="Tahoma" panose="020B0604030504040204" pitchFamily="34" charset="0"/>
              </a:rPr>
              <a:t>主要内容</a:t>
            </a:r>
            <a:endParaRPr lang="zh-CN" altLang="en-US" sz="3200" b="1">
              <a:solidFill>
                <a:srgbClr val="3333FF"/>
              </a:solidFill>
              <a:latin typeface="Tahoma" panose="020B0604030504040204" pitchFamily="34" charset="0"/>
            </a:endParaRPr>
          </a:p>
          <a:p>
            <a:pPr lvl="1" indent="-342900"/>
            <a:r>
              <a:rPr lang="zh-CN" altLang="en-US" b="1">
                <a:solidFill>
                  <a:srgbClr val="002060"/>
                </a:solidFill>
              </a:rPr>
              <a:t>标识符和关键字</a:t>
            </a:r>
            <a:endParaRPr lang="zh-CN" altLang="en-US" b="1">
              <a:solidFill>
                <a:srgbClr val="002060"/>
              </a:solidFill>
            </a:endParaRPr>
          </a:p>
          <a:p>
            <a:pPr lvl="1" indent="-342900"/>
            <a:r>
              <a:rPr lang="zh-CN" altLang="en-US" b="1">
                <a:solidFill>
                  <a:srgbClr val="002060"/>
                </a:solidFill>
              </a:rPr>
              <a:t>基本数据类型</a:t>
            </a:r>
            <a:endParaRPr lang="zh-CN" altLang="en-US" b="1">
              <a:solidFill>
                <a:srgbClr val="002060"/>
              </a:solidFill>
            </a:endParaRPr>
          </a:p>
          <a:p>
            <a:pPr lvl="1" indent="-342900"/>
            <a:r>
              <a:rPr lang="zh-CN" altLang="en-US" b="1">
                <a:solidFill>
                  <a:srgbClr val="002060"/>
                </a:solidFill>
              </a:rPr>
              <a:t>从命令行输入、输出数据</a:t>
            </a:r>
            <a:endParaRPr lang="zh-CN" altLang="en-US" b="1">
              <a:solidFill>
                <a:srgbClr val="002060"/>
              </a:solidFill>
            </a:endParaRPr>
          </a:p>
          <a:p>
            <a:pPr lvl="1" indent="-342900"/>
            <a:r>
              <a:rPr lang="zh-CN" altLang="en-US" b="1">
                <a:solidFill>
                  <a:srgbClr val="002060"/>
                </a:solidFill>
              </a:rPr>
              <a:t>数组</a:t>
            </a:r>
            <a:r>
              <a:rPr lang="en-US" altLang="zh-CN" b="1">
                <a:solidFill>
                  <a:srgbClr val="002060"/>
                </a:solidFill>
              </a:rPr>
              <a:t>(</a:t>
            </a:r>
            <a:r>
              <a:rPr lang="zh-CN" altLang="en-US" b="1">
                <a:solidFill>
                  <a:srgbClr val="002060"/>
                </a:solidFill>
              </a:rPr>
              <a:t>重点、难点</a:t>
            </a:r>
            <a:r>
              <a:rPr lang="en-US" altLang="zh-CN" b="1">
                <a:solidFill>
                  <a:srgbClr val="002060"/>
                </a:solidFill>
              </a:rPr>
              <a:t>)</a:t>
            </a:r>
            <a:endParaRPr lang="en-US" altLang="zh-CN" b="1">
              <a:solidFill>
                <a:srgbClr val="002060"/>
              </a:solidFill>
            </a:endParaRPr>
          </a:p>
          <a:p>
            <a:pPr lvl="1" indent="-342900"/>
            <a:r>
              <a:rPr lang="zh-CN" altLang="en-US" b="1">
                <a:solidFill>
                  <a:srgbClr val="002060"/>
                </a:solidFill>
              </a:rPr>
              <a:t>枚举类型</a:t>
            </a:r>
            <a:endParaRPr lang="zh-CN" altLang="zh-CN" b="1">
              <a:solidFill>
                <a:srgbClr val="002060"/>
              </a:solidFill>
            </a:endParaRPr>
          </a:p>
          <a:p>
            <a:pPr marL="825500" lvl="1" indent="-476250" algn="just" fontAlgn="t">
              <a:buClr>
                <a:srgbClr val="3333FF"/>
              </a:buClr>
              <a:buSzPct val="120000"/>
              <a:buNone/>
            </a:pPr>
            <a:endParaRPr lang="zh-CN" altLang="en-US" b="1">
              <a:latin typeface="Tahoma" panose="020B0604030504040204" pitchFamily="34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§2.2.3 </a:t>
            </a:r>
            <a:r>
              <a:rPr lang="zh-CN" altLang="en-US">
                <a:latin typeface="宋体" panose="02010600030101010101" pitchFamily="2" charset="-122"/>
              </a:rPr>
              <a:t>字符类型</a:t>
            </a:r>
            <a:r>
              <a:rPr lang="en-US" altLang="zh-CN"/>
              <a:t>char</a:t>
            </a:r>
            <a:r>
              <a:rPr lang="zh-CN" altLang="en-US">
                <a:latin typeface="宋体" panose="02010600030101010101" pitchFamily="2" charset="-122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3. 转意字符常量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有些字符</a:t>
            </a:r>
            <a:r>
              <a:rPr lang="en-US" altLang="zh-CN" dirty="0">
                <a:latin typeface="宋体" panose="02010600030101010101" pitchFamily="2" charset="-122"/>
              </a:rPr>
              <a:t>(</a:t>
            </a:r>
            <a:r>
              <a:rPr lang="zh-CN" altLang="en-US" dirty="0">
                <a:latin typeface="宋体" panose="02010600030101010101" pitchFamily="2" charset="-122"/>
              </a:rPr>
              <a:t>如：回车符</a:t>
            </a:r>
            <a:r>
              <a:rPr lang="en-US" altLang="zh-CN" dirty="0">
                <a:latin typeface="宋体" panose="02010600030101010101" pitchFamily="2" charset="-122"/>
              </a:rPr>
              <a:t>)</a:t>
            </a:r>
            <a:r>
              <a:rPr lang="zh-CN" altLang="en-US" dirty="0">
                <a:latin typeface="宋体" panose="02010600030101010101" pitchFamily="2" charset="-122"/>
              </a:rPr>
              <a:t>不能通过键盘输入到字符串或程序中，就需要使用转意字符常量。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转意</a:t>
            </a:r>
            <a:r>
              <a:rPr lang="zh-CN" altLang="en-US" dirty="0">
                <a:latin typeface="宋体" panose="02010600030101010101" pitchFamily="2" charset="-122"/>
              </a:rPr>
              <a:t>符：</a:t>
            </a:r>
            <a:r>
              <a:rPr lang="en-US" altLang="zh-CN" dirty="0">
                <a:solidFill>
                  <a:srgbClr val="990000"/>
                </a:solidFill>
              </a:rPr>
              <a:t> </a:t>
            </a:r>
            <a:r>
              <a:rPr lang="en-US" altLang="zh-CN" b="1" dirty="0">
                <a:solidFill>
                  <a:srgbClr val="CC0000"/>
                </a:solidFill>
                <a:latin typeface="Courier New" panose="02070309020205020404" pitchFamily="49" charset="0"/>
              </a:rPr>
              <a:t>\</a:t>
            </a:r>
            <a:r>
              <a:rPr lang="zh-CN" altLang="en-US" b="1" dirty="0">
                <a:solidFill>
                  <a:srgbClr val="CC0000"/>
                </a:solidFill>
                <a:latin typeface="Courier New" panose="02070309020205020404" pitchFamily="49" charset="0"/>
              </a:rPr>
              <a:t>，反斜杠</a:t>
            </a:r>
            <a:endParaRPr lang="zh-CN" altLang="en-US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例如：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 dirty="0">
                <a:solidFill>
                  <a:srgbClr val="FF0066"/>
                </a:solidFill>
                <a:latin typeface="宋体" panose="02010600030101010101" pitchFamily="2" charset="-122"/>
              </a:rPr>
              <a:t>\</a:t>
            </a:r>
            <a:r>
              <a:rPr lang="en-US" altLang="zh-CN" b="1" dirty="0">
                <a:solidFill>
                  <a:srgbClr val="FF0066"/>
                </a:solidFill>
                <a:latin typeface="宋体" panose="02010600030101010101" pitchFamily="2" charset="-122"/>
              </a:rPr>
              <a:t>n --（</a:t>
            </a:r>
            <a:r>
              <a:rPr lang="zh-CN" altLang="en-US" b="1" dirty="0">
                <a:solidFill>
                  <a:srgbClr val="FF0066"/>
                </a:solidFill>
                <a:latin typeface="宋体" panose="02010600030101010101" pitchFamily="2" charset="-122"/>
              </a:rPr>
              <a:t>换行），</a:t>
            </a:r>
            <a:endParaRPr lang="en-US" altLang="zh-CN" b="1" dirty="0">
              <a:solidFill>
                <a:srgbClr val="FF0066"/>
              </a:solidFill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 dirty="0">
                <a:solidFill>
                  <a:srgbClr val="FF0066"/>
                </a:solidFill>
                <a:latin typeface="宋体" panose="02010600030101010101" pitchFamily="2" charset="-122"/>
              </a:rPr>
              <a:t>\</a:t>
            </a:r>
            <a:r>
              <a:rPr lang="en-US" altLang="zh-CN" b="1" dirty="0">
                <a:solidFill>
                  <a:srgbClr val="FF0066"/>
                </a:solidFill>
                <a:latin typeface="宋体" panose="02010600030101010101" pitchFamily="2" charset="-122"/>
              </a:rPr>
              <a:t>b --（</a:t>
            </a:r>
            <a:r>
              <a:rPr lang="zh-CN" altLang="en-US" b="1" dirty="0">
                <a:solidFill>
                  <a:srgbClr val="FF0066"/>
                </a:solidFill>
                <a:latin typeface="宋体" panose="02010600030101010101" pitchFamily="2" charset="-122"/>
              </a:rPr>
              <a:t>退格），</a:t>
            </a:r>
            <a:endParaRPr lang="en-US" altLang="zh-CN" b="1" dirty="0">
              <a:solidFill>
                <a:srgbClr val="FF0066"/>
              </a:solidFill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 dirty="0">
                <a:solidFill>
                  <a:srgbClr val="FF0066"/>
                </a:solidFill>
                <a:latin typeface="宋体" panose="02010600030101010101" pitchFamily="2" charset="-122"/>
              </a:rPr>
              <a:t>\</a:t>
            </a:r>
            <a:r>
              <a:rPr lang="en-US" altLang="zh-CN" b="1" dirty="0">
                <a:solidFill>
                  <a:srgbClr val="FF0066"/>
                </a:solidFill>
                <a:latin typeface="宋体" panose="02010600030101010101" pitchFamily="2" charset="-122"/>
              </a:rPr>
              <a:t>t --（</a:t>
            </a:r>
            <a:r>
              <a:rPr lang="zh-CN" altLang="en-US" b="1" dirty="0">
                <a:solidFill>
                  <a:srgbClr val="FF0066"/>
                </a:solidFill>
                <a:latin typeface="宋体" panose="02010600030101010101" pitchFamily="2" charset="-122"/>
              </a:rPr>
              <a:t>水平制表），</a:t>
            </a:r>
            <a:endParaRPr lang="zh-CN" altLang="en-US" b="1" dirty="0">
              <a:solidFill>
                <a:srgbClr val="FF0066"/>
              </a:solidFill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 dirty="0">
                <a:solidFill>
                  <a:srgbClr val="FF0066"/>
                </a:solidFill>
                <a:latin typeface="宋体" panose="02010600030101010101" pitchFamily="2" charset="-122"/>
              </a:rPr>
              <a:t>\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/>
              </a:rPr>
              <a:t>‘ 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/>
              </a:rPr>
              <a:t>--</a:t>
            </a:r>
            <a:r>
              <a:rPr lang="zh-CN" altLang="en-US" b="1" dirty="0">
                <a:solidFill>
                  <a:srgbClr val="FF0066"/>
                </a:solidFill>
                <a:latin typeface="宋体" panose="02010600030101010101" pitchFamily="2" charset="-122"/>
              </a:rPr>
              <a:t>（单引号），</a:t>
            </a:r>
            <a:endParaRPr lang="en-US" altLang="zh-CN" b="1" dirty="0">
              <a:solidFill>
                <a:srgbClr val="FF0066"/>
              </a:solidFill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 dirty="0">
                <a:solidFill>
                  <a:srgbClr val="FF0066"/>
                </a:solidFill>
                <a:latin typeface="宋体" panose="02010600030101010101" pitchFamily="2" charset="-122"/>
              </a:rPr>
              <a:t>\</a:t>
            </a:r>
            <a:r>
              <a:rPr lang="zh-CN" altLang="en-US" b="1" dirty="0">
                <a:solidFill>
                  <a:srgbClr val="FF0066"/>
                </a:solidFill>
                <a:latin typeface="Times New Roman" panose="02020603050405020304"/>
              </a:rPr>
              <a:t>“ 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/>
              </a:rPr>
              <a:t>--</a:t>
            </a:r>
            <a:r>
              <a:rPr lang="zh-CN" altLang="en-US" b="1" dirty="0">
                <a:solidFill>
                  <a:srgbClr val="FF0066"/>
                </a:solidFill>
                <a:latin typeface="宋体" panose="02010600030101010101" pitchFamily="2" charset="-122"/>
              </a:rPr>
              <a:t>（双引号），</a:t>
            </a:r>
            <a:endParaRPr lang="en-US" altLang="zh-CN" b="1" dirty="0">
              <a:solidFill>
                <a:srgbClr val="FF0066"/>
              </a:solidFill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 dirty="0">
                <a:solidFill>
                  <a:srgbClr val="FF0066"/>
                </a:solidFill>
                <a:latin typeface="宋体" panose="02010600030101010101" pitchFamily="2" charset="-122"/>
              </a:rPr>
              <a:t>\\ </a:t>
            </a:r>
            <a:r>
              <a:rPr lang="en-US" altLang="zh-CN" b="1" dirty="0">
                <a:solidFill>
                  <a:srgbClr val="FF0066"/>
                </a:solidFill>
                <a:latin typeface="宋体" panose="02010600030101010101" pitchFamily="2" charset="-122"/>
              </a:rPr>
              <a:t>--</a:t>
            </a:r>
            <a:r>
              <a:rPr lang="zh-CN" altLang="en-US" b="1" dirty="0">
                <a:solidFill>
                  <a:srgbClr val="FF0066"/>
                </a:solidFill>
                <a:latin typeface="宋体" panose="02010600030101010101" pitchFamily="2" charset="-122"/>
              </a:rPr>
              <a:t>（反斜线）</a:t>
            </a:r>
            <a:r>
              <a:rPr lang="zh-CN" altLang="en-US" b="1" dirty="0">
                <a:latin typeface="宋体" panose="02010600030101010101" pitchFamily="2" charset="-122"/>
              </a:rPr>
              <a:t>等。 </a:t>
            </a:r>
            <a:endParaRPr lang="zh-CN" altLang="en-US" b="1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§2.2.3 </a:t>
            </a:r>
            <a:r>
              <a:rPr lang="zh-CN" altLang="en-US">
                <a:latin typeface="宋体" panose="02010600030101010101" pitchFamily="2" charset="-122"/>
              </a:rPr>
              <a:t>字符类型</a:t>
            </a:r>
            <a:r>
              <a:rPr lang="en-US" altLang="zh-CN"/>
              <a:t>char</a:t>
            </a:r>
            <a:r>
              <a:rPr lang="zh-CN" altLang="en-US">
                <a:latin typeface="宋体" panose="02010600030101010101" pitchFamily="2" charset="-122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772815"/>
            <a:ext cx="8229600" cy="4358109"/>
          </a:xfrm>
        </p:spPr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latin typeface="+mj-lt"/>
              </a:rPr>
              <a:t>4.要观察一个字符在</a:t>
            </a:r>
            <a:r>
              <a:rPr lang="en-US" altLang="zh-CN" dirty="0">
                <a:solidFill>
                  <a:srgbClr val="0000FF"/>
                </a:solidFill>
                <a:latin typeface="+mj-lt"/>
              </a:rPr>
              <a:t>Unicode</a:t>
            </a:r>
            <a:r>
              <a:rPr lang="zh-CN" altLang="en-US" dirty="0">
                <a:solidFill>
                  <a:srgbClr val="0000FF"/>
                </a:solidFill>
                <a:latin typeface="+mj-lt"/>
              </a:rPr>
              <a:t>表中的顺序位置</a:t>
            </a:r>
            <a:r>
              <a:rPr lang="zh-CN" altLang="en-US" dirty="0">
                <a:latin typeface="+mj-lt"/>
              </a:rPr>
              <a:t>，可以使用</a:t>
            </a:r>
            <a:r>
              <a:rPr lang="en-US" altLang="zh-CN" dirty="0">
                <a:latin typeface="+mj-lt"/>
              </a:rPr>
              <a:t>int</a:t>
            </a:r>
            <a:r>
              <a:rPr lang="zh-CN" altLang="en-US" dirty="0">
                <a:latin typeface="+mj-lt"/>
              </a:rPr>
              <a:t>型显示转换，如：</a:t>
            </a:r>
            <a:endParaRPr lang="en-US" altLang="zh-CN" dirty="0">
              <a:latin typeface="+mj-lt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(</a:t>
            </a:r>
            <a:r>
              <a:rPr lang="en-US" altLang="zh-CN" sz="2400" b="1" dirty="0">
                <a:solidFill>
                  <a:srgbClr val="C00000"/>
                </a:solidFill>
                <a:latin typeface="+mj-lt"/>
              </a:rPr>
              <a:t>int)‘a’ </a:t>
            </a:r>
            <a:endParaRPr lang="en-US" altLang="zh-CN" sz="2400" b="1" dirty="0">
              <a:solidFill>
                <a:srgbClr val="C00000"/>
              </a:solidFill>
              <a:latin typeface="+mj-lt"/>
            </a:endParaRPr>
          </a:p>
          <a:p>
            <a:pPr algn="ctr">
              <a:lnSpc>
                <a:spcPct val="90000"/>
              </a:lnSpc>
              <a:buNone/>
            </a:pPr>
            <a:r>
              <a:rPr lang="zh-CN" altLang="en-US" sz="2400" dirty="0">
                <a:latin typeface="+mj-lt"/>
              </a:rPr>
              <a:t>或 </a:t>
            </a:r>
            <a:endParaRPr lang="en-US" altLang="zh-CN" sz="2400" dirty="0">
              <a:latin typeface="+mj-lt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+mj-lt"/>
              </a:rPr>
              <a:t>int p = 'a’;</a:t>
            </a:r>
            <a:endParaRPr lang="en-US" altLang="zh-CN" sz="2400" b="1" dirty="0">
              <a:solidFill>
                <a:srgbClr val="C00000"/>
              </a:solidFill>
              <a:latin typeface="+mj-lt"/>
            </a:endParaRPr>
          </a:p>
          <a:p>
            <a:pPr algn="just">
              <a:lnSpc>
                <a:spcPct val="90000"/>
              </a:lnSpc>
            </a:pPr>
            <a:endParaRPr lang="en-US" altLang="zh-CN" b="1" dirty="0">
              <a:latin typeface="+mj-lt"/>
            </a:endParaRPr>
          </a:p>
          <a:p>
            <a:pPr algn="just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00FF"/>
                </a:solidFill>
                <a:latin typeface="+mj-lt"/>
              </a:rPr>
              <a:t>5.如果要得到一个0~65536之间的数所代表的</a:t>
            </a:r>
            <a:r>
              <a:rPr lang="en-US" altLang="zh-CN" dirty="0">
                <a:solidFill>
                  <a:srgbClr val="0000FF"/>
                </a:solidFill>
                <a:latin typeface="+mj-lt"/>
              </a:rPr>
              <a:t>Unicode</a:t>
            </a:r>
            <a:r>
              <a:rPr lang="zh-CN" altLang="en-US" dirty="0">
                <a:solidFill>
                  <a:srgbClr val="0000FF"/>
                </a:solidFill>
                <a:latin typeface="+mj-lt"/>
              </a:rPr>
              <a:t>表中相应位置上的字符，</a:t>
            </a:r>
            <a:r>
              <a:rPr lang="zh-CN" altLang="en-US" dirty="0">
                <a:latin typeface="+mj-lt"/>
              </a:rPr>
              <a:t>必须使用</a:t>
            </a:r>
            <a:r>
              <a:rPr lang="en-US" altLang="zh-CN" dirty="0">
                <a:latin typeface="+mj-lt"/>
              </a:rPr>
              <a:t>char</a:t>
            </a:r>
            <a:r>
              <a:rPr lang="zh-CN" altLang="en-US" dirty="0">
                <a:latin typeface="+mj-lt"/>
              </a:rPr>
              <a:t>型显示转换。</a:t>
            </a:r>
            <a:endParaRPr lang="en-US" altLang="zh-CN" dirty="0">
              <a:latin typeface="+mj-lt"/>
            </a:endParaRPr>
          </a:p>
          <a:p>
            <a:pPr algn="just">
              <a:lnSpc>
                <a:spcPct val="90000"/>
              </a:lnSpc>
            </a:pPr>
            <a:endParaRPr lang="en-US" altLang="zh-CN" sz="20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例：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51984" y="5301208"/>
            <a:ext cx="2304256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65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的解码值：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65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81554" y="5429264"/>
            <a:ext cx="85725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输出：</a:t>
            </a:r>
            <a:endParaRPr lang="zh-CN" altLang="en-US" sz="2400" b="1">
              <a:solidFill>
                <a:srgbClr val="000099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19536" y="836712"/>
            <a:ext cx="8587607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UnicodeChar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char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a1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'A'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char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a2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\u0041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       </a:t>
            </a:r>
            <a: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//'1'</a:t>
            </a:r>
            <a: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</a:t>
            </a:r>
            <a: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Unicode</a:t>
            </a:r>
            <a: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解码值</a:t>
            </a:r>
            <a:b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   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a1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a2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的解码值：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a2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8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.println((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65</a:t>
            </a: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字符串连接符 </a:t>
            </a:r>
            <a:r>
              <a:rPr lang="en-US" altLang="zh-CN" sz="4800" dirty="0"/>
              <a:t>+</a:t>
            </a:r>
            <a:endParaRPr lang="en-US" altLang="zh-CN" sz="4800" dirty="0">
              <a:solidFill>
                <a:schemeClr val="tx1"/>
              </a:solidFill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字符串连接运算符</a:t>
            </a:r>
            <a:r>
              <a:rPr lang="zh-CN" altLang="en-US" b="1" dirty="0"/>
              <a:t> </a:t>
            </a:r>
            <a:r>
              <a:rPr lang="en-US" altLang="zh-CN" b="1" dirty="0"/>
              <a:t>+</a:t>
            </a:r>
            <a:r>
              <a:rPr lang="en-US" altLang="zh-CN" dirty="0"/>
              <a:t> </a:t>
            </a:r>
            <a:r>
              <a:rPr lang="zh-CN" altLang="en-US" dirty="0"/>
              <a:t>的使用分两种情况：</a:t>
            </a:r>
            <a:endParaRPr lang="zh-CN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(1) </a:t>
            </a:r>
            <a:r>
              <a:rPr lang="zh-CN" altLang="en-US" b="1" dirty="0">
                <a:solidFill>
                  <a:srgbClr val="000099"/>
                </a:solidFill>
              </a:rPr>
              <a:t>字符串 </a:t>
            </a:r>
            <a:r>
              <a:rPr lang="en-US" altLang="zh-CN" b="1" dirty="0">
                <a:solidFill>
                  <a:srgbClr val="000099"/>
                </a:solidFill>
              </a:rPr>
              <a:t>+ </a:t>
            </a:r>
            <a:r>
              <a:rPr lang="zh-CN" altLang="en-US" b="1" dirty="0">
                <a:solidFill>
                  <a:srgbClr val="000099"/>
                </a:solidFill>
              </a:rPr>
              <a:t>字符串</a:t>
            </a:r>
            <a:endParaRPr lang="zh-CN" altLang="en-US" b="1" dirty="0">
              <a:solidFill>
                <a:srgbClr val="00009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/>
              <a:t>       </a:t>
            </a:r>
            <a:r>
              <a:rPr lang="en-US" altLang="zh-CN" sz="2400" b="1" dirty="0"/>
              <a:t>String boo=“boo”;</a:t>
            </a:r>
            <a:endParaRPr lang="en-US" altLang="zh-CN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       String cry=boo+“</a:t>
            </a:r>
            <a:r>
              <a:rPr lang="en-US" altLang="zh-CN" sz="2400" b="1" dirty="0" err="1"/>
              <a:t>hoo</a:t>
            </a:r>
            <a:r>
              <a:rPr lang="en-US" altLang="zh-CN" sz="2400" b="1" dirty="0"/>
              <a:t>”;</a:t>
            </a:r>
            <a:endParaRPr lang="en-US" altLang="zh-CN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(2) </a:t>
            </a:r>
            <a:r>
              <a:rPr lang="zh-CN" altLang="en-US" b="1" dirty="0">
                <a:solidFill>
                  <a:srgbClr val="000099"/>
                </a:solidFill>
              </a:rPr>
              <a:t>字符串 </a:t>
            </a:r>
            <a:r>
              <a:rPr lang="en-US" altLang="zh-CN" b="1" dirty="0">
                <a:solidFill>
                  <a:srgbClr val="000099"/>
                </a:solidFill>
              </a:rPr>
              <a:t>+ </a:t>
            </a:r>
            <a:r>
              <a:rPr lang="zh-CN" altLang="en-US" b="1" dirty="0">
                <a:solidFill>
                  <a:srgbClr val="000099"/>
                </a:solidFill>
              </a:rPr>
              <a:t>其它类型</a:t>
            </a:r>
            <a:endParaRPr lang="zh-CN" altLang="en-US" b="1" dirty="0">
              <a:solidFill>
                <a:srgbClr val="000099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no=1001;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 String </a:t>
            </a:r>
            <a:r>
              <a:rPr lang="en-US" altLang="zh-CN" sz="2000" b="1" dirty="0" err="1"/>
              <a:t>stuNo</a:t>
            </a:r>
            <a:r>
              <a:rPr lang="en-US" altLang="zh-CN" sz="2000" b="1" dirty="0"/>
              <a:t>=“</a:t>
            </a:r>
            <a:r>
              <a:rPr lang="en-US" altLang="zh-CN" sz="2000" b="1" dirty="0" err="1"/>
              <a:t>cuit</a:t>
            </a:r>
            <a:r>
              <a:rPr lang="en-US" altLang="zh-CN" sz="2000" b="1" dirty="0"/>
              <a:t>”+no;</a:t>
            </a:r>
            <a:endParaRPr lang="en-US" altLang="zh-CN" sz="2000" b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56C7E-D946-46B0-86A5-F3046478F36B}" type="slidenum">
              <a:rPr lang="en-US" altLang="zh-CN" smtClean="0"/>
            </a:fld>
            <a:endParaRPr lang="en-US" altLang="zh-CN"/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6960096" y="3054139"/>
            <a:ext cx="201612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// “boohoo”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6240016" y="4869160"/>
            <a:ext cx="223361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// “cuit1001”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bldLvl="0" animBg="1"/>
      <p:bldP spid="125957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64693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以下关于字符串连接符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的说法正确的是？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51485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字符串会进行字符串拼接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84505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其它类型会将其它类型转换为字符串后进行拼接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44881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数字会进行数值运算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48183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布尔值会进行布尔运算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字符串连接符 ＋</a:t>
            </a:r>
            <a:endParaRPr lang="zh-CN" altLang="en-US" dirty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Example: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b="1" dirty="0">
                <a:solidFill>
                  <a:srgbClr val="006600"/>
                </a:solidFill>
                <a:latin typeface="Courier New" panose="02070309020205020404" pitchFamily="49" charset="0"/>
              </a:rPr>
              <a:t>What is the output?</a:t>
            </a:r>
            <a:endParaRPr lang="en-US" altLang="zh-CN" b="1" dirty="0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pPr eaLnBrk="1" hangingPunct="1"/>
            <a:endParaRPr lang="en-US" altLang="zh-CN" b="1" dirty="0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891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F27406-1D4F-4382-B72A-389EA5512BA6}" type="slidenum">
              <a:rPr lang="en-US" altLang="zh-CN"/>
            </a:fld>
            <a:r>
              <a:rPr lang="en-US" altLang="zh-CN"/>
              <a:t>/49</a:t>
            </a:r>
            <a:endParaRPr lang="en-US" altLang="zh-CN"/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6816080" y="4804667"/>
            <a:ext cx="1584325" cy="138366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3456</a:t>
            </a:r>
            <a:endParaRPr lang="en-US" altLang="zh-CN" sz="28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12345</a:t>
            </a:r>
            <a:endParaRPr lang="en-US" altLang="zh-CN" sz="2800" b="1">
              <a:solidFill>
                <a:srgbClr val="006600"/>
              </a:solidFill>
              <a:latin typeface="Courier New" panose="02070309020205020404" pitchFamily="49" charset="0"/>
            </a:endParaRPr>
          </a:p>
          <a:p>
            <a:r>
              <a:rPr lang="en-US" altLang="zh-CN" sz="2800" b="1">
                <a:solidFill>
                  <a:srgbClr val="006600"/>
                </a:solidFill>
                <a:latin typeface="Courier New" panose="02070309020205020404" pitchFamily="49" charset="0"/>
              </a:rPr>
              <a:t>43229</a:t>
            </a:r>
            <a:endParaRPr lang="en-US" altLang="zh-CN" sz="2800" b="1">
              <a:solidFill>
                <a:srgbClr val="0066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78727" y="1788766"/>
            <a:ext cx="558999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Cancatenate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"456"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"1"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2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345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你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好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你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好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字符串连接符</a:t>
            </a:r>
            <a:r>
              <a:rPr lang="en-US" altLang="zh-CN"/>
              <a:t>+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67608" y="3093708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zh-CN" sz="28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\“</a:t>
            </a:r>
            <a:r>
              <a:rPr lang="en-US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032854" y="3068295"/>
            <a:ext cx="100811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ch1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5481076" y="3068295"/>
            <a:ext cx="213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zh-CN" sz="2800" b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\"</a:t>
            </a:r>
            <a:r>
              <a:rPr lang="zh-CN" altLang="en-US" sz="2800" b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的位置</a:t>
            </a:r>
            <a:r>
              <a:rPr lang="en-US" altLang="zh-CN" sz="2800" b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altLang="zh-CN" sz="28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8006254" y="3068295"/>
            <a:ext cx="184419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(int)ch1</a:t>
            </a:r>
            <a:endParaRPr lang="zh-CN" altLang="en-US" sz="2800"/>
          </a:p>
        </p:txBody>
      </p:sp>
      <p:sp>
        <p:nvSpPr>
          <p:cNvPr id="10" name="文本框 9"/>
          <p:cNvSpPr txBox="1"/>
          <p:nvPr/>
        </p:nvSpPr>
        <p:spPr>
          <a:xfrm>
            <a:off x="4934825" y="3068295"/>
            <a:ext cx="4737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3554838" y="3068295"/>
            <a:ext cx="4737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endParaRPr lang="zh-CN" altLang="en-US" sz="2800"/>
          </a:p>
        </p:txBody>
      </p:sp>
      <p:sp>
        <p:nvSpPr>
          <p:cNvPr id="14" name="文本框 13"/>
          <p:cNvSpPr txBox="1"/>
          <p:nvPr/>
        </p:nvSpPr>
        <p:spPr>
          <a:xfrm>
            <a:off x="7634379" y="3070858"/>
            <a:ext cx="4737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endParaRPr lang="zh-CN" altLang="en-US" sz="2800"/>
          </a:p>
        </p:txBody>
      </p:sp>
      <p:sp>
        <p:nvSpPr>
          <p:cNvPr id="15" name="文本框 14"/>
          <p:cNvSpPr txBox="1"/>
          <p:nvPr/>
        </p:nvSpPr>
        <p:spPr>
          <a:xfrm>
            <a:off x="2726859" y="4325293"/>
            <a:ext cx="66744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/>
              <a:t>“              ω            "</a:t>
            </a:r>
            <a:r>
              <a:rPr lang="zh-CN" altLang="en-US" sz="2800" b="1"/>
              <a:t>的位置</a:t>
            </a:r>
            <a:r>
              <a:rPr lang="en-US" altLang="zh-CN" sz="2800" b="1"/>
              <a:t>:               969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4" grpId="0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例2-1：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881686" y="5429264"/>
            <a:ext cx="3929090" cy="1322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"ω"</a:t>
            </a:r>
            <a:r>
              <a:rPr lang="zh-CN" altLang="en-US" sz="2000" dirty="0"/>
              <a:t>的位置</a:t>
            </a:r>
            <a:r>
              <a:rPr lang="en-US" altLang="zh-CN" sz="2000" dirty="0"/>
              <a:t>:969</a:t>
            </a:r>
            <a:endParaRPr lang="en-US" altLang="zh-CN" sz="2000" dirty="0"/>
          </a:p>
          <a:p>
            <a:r>
              <a:rPr lang="en-US" altLang="zh-CN" sz="2000" dirty="0"/>
              <a:t>"</a:t>
            </a:r>
            <a:r>
              <a:rPr lang="zh-CN" altLang="en-US" sz="2000" dirty="0"/>
              <a:t>好</a:t>
            </a:r>
            <a:r>
              <a:rPr lang="en-US" altLang="zh-CN" sz="2000" dirty="0"/>
              <a:t>"</a:t>
            </a:r>
            <a:r>
              <a:rPr lang="zh-CN" altLang="en-US" sz="2000" dirty="0"/>
              <a:t>的位置</a:t>
            </a:r>
            <a:r>
              <a:rPr lang="en-US" altLang="zh-CN" sz="2000" dirty="0"/>
              <a:t>:22909</a:t>
            </a:r>
            <a:endParaRPr lang="en-US" altLang="zh-CN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32831</a:t>
            </a:r>
            <a:r>
              <a:rPr lang="zh-CN" altLang="en-US" sz="2000" dirty="0"/>
              <a:t>个位置上的字符是</a:t>
            </a:r>
            <a:r>
              <a:rPr lang="en-US" altLang="zh-CN" sz="2000" dirty="0"/>
              <a:t>:</a:t>
            </a:r>
            <a:r>
              <a:rPr lang="zh-CN" altLang="en-US" sz="2000" dirty="0"/>
              <a:t>耿</a:t>
            </a:r>
            <a:endParaRPr lang="zh-CN" altLang="en-US" sz="2000" dirty="0"/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30452</a:t>
            </a:r>
            <a:r>
              <a:rPr lang="zh-CN" altLang="en-US" sz="2000" dirty="0"/>
              <a:t>个位置上的字符是</a:t>
            </a:r>
            <a:r>
              <a:rPr lang="en-US" altLang="zh-CN" sz="2000" dirty="0"/>
              <a:t>:</a:t>
            </a:r>
            <a:r>
              <a:rPr lang="zh-CN" altLang="en-US" sz="2000" dirty="0"/>
              <a:t>直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881554" y="5429264"/>
            <a:ext cx="85725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0099"/>
                </a:solidFill>
              </a:rPr>
              <a:t>输出：</a:t>
            </a:r>
            <a:endParaRPr lang="zh-CN" altLang="en-US" sz="2400" b="1">
              <a:solidFill>
                <a:srgbClr val="000099"/>
              </a:solidFill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135560" y="1530625"/>
            <a:ext cx="9618339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Example2_1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 args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[]) {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char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ch1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'ω'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ch2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好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p1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32831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p2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30452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ch1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的位置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:"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ch1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ch2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的位置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:"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ch2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第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p1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个位置上的字符是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 "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p1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第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p2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个位置上的字符是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: "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 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char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p2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§2.2.4  </a:t>
            </a:r>
            <a:r>
              <a:rPr lang="zh-CN" altLang="en-US">
                <a:latin typeface="宋体" panose="02010600030101010101" pitchFamily="2" charset="-122"/>
              </a:rPr>
              <a:t>浮点类型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Group 89"/>
          <p:cNvGraphicFramePr/>
          <p:nvPr/>
        </p:nvGraphicFramePr>
        <p:xfrm>
          <a:off x="2423587" y="2637170"/>
          <a:ext cx="7276465" cy="2103120"/>
        </p:xfrm>
        <a:graphic>
          <a:graphicData uri="http://schemas.openxmlformats.org/drawingml/2006/table">
            <a:tbl>
              <a:tblPr/>
              <a:tblGrid>
                <a:gridCol w="1821815"/>
                <a:gridCol w="1691640"/>
                <a:gridCol w="3763010"/>
              </a:tblGrid>
              <a:tr h="457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ˎ̥" charset="0"/>
                          <a:ea typeface="宋体" panose="02010600030101010101" pitchFamily="2" charset="-122"/>
                        </a:rPr>
                        <a:t>数据类型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ˎ̥" charset="0"/>
                          <a:ea typeface="宋体" panose="02010600030101010101" pitchFamily="2" charset="-122"/>
                        </a:rPr>
                        <a:t>所占位数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ˎ̥" charset="0"/>
                          <a:ea typeface="宋体" panose="02010600030101010101" pitchFamily="2" charset="-122"/>
                        </a:rPr>
                        <a:t>数的范围</a:t>
                      </a: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anose="02010600030101010101" pitchFamily="2" charset="-122"/>
                        </a:rPr>
                        <a:t>float 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anose="02010600030101010101" pitchFamily="2" charset="-122"/>
                        </a:rPr>
                        <a:t>32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anose="02010600030101010101" pitchFamily="2" charset="-122"/>
                        </a:rPr>
                        <a:t>1.4E-45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anose="02010600030101010101" pitchFamily="2" charset="-122"/>
                        </a:rPr>
                        <a:t>3.4E+38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anose="02010600030101010101" pitchFamily="2" charset="-122"/>
                        </a:rPr>
                        <a:t>double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anose="02010600030101010101" pitchFamily="2" charset="-122"/>
                        </a:rPr>
                        <a:t>64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anose="02010600030101010101" pitchFamily="2" charset="-122"/>
                        </a:rPr>
                        <a:t>4.9E-324 </a:t>
                      </a: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anose="02010600030101010101" pitchFamily="2" charset="-122"/>
                        </a:rPr>
                        <a:t>～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ˎ̥" charset="0"/>
                          <a:ea typeface="宋体" panose="02010600030101010101" pitchFamily="2" charset="-122"/>
                        </a:rPr>
                        <a:t>1.7E308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§2.2.4  </a:t>
            </a:r>
            <a:r>
              <a:rPr lang="zh-CN" altLang="en-US">
                <a:latin typeface="宋体" panose="02010600030101010101" pitchFamily="2" charset="-122"/>
              </a:rPr>
              <a:t>浮点类型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28775"/>
            <a:ext cx="8401080" cy="4502150"/>
          </a:xfrm>
        </p:spPr>
        <p:txBody>
          <a:bodyPr/>
          <a:lstStyle/>
          <a:p>
            <a:pPr marL="457200" indent="-457200" algn="just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1</a:t>
            </a:r>
            <a:r>
              <a:rPr lang="zh-CN" altLang="en-US" b="1" dirty="0">
                <a:solidFill>
                  <a:srgbClr val="000099"/>
                </a:solidFill>
              </a:rPr>
              <a:t>. </a:t>
            </a:r>
            <a:r>
              <a:rPr lang="en-US" altLang="zh-CN" b="1" dirty="0">
                <a:solidFill>
                  <a:srgbClr val="000099"/>
                </a:solidFill>
              </a:rPr>
              <a:t>double </a:t>
            </a:r>
            <a:r>
              <a:rPr lang="zh-CN" altLang="en-US" b="1" dirty="0">
                <a:solidFill>
                  <a:srgbClr val="000099"/>
                </a:solidFill>
              </a:rPr>
              <a:t>型</a:t>
            </a:r>
            <a:endParaRPr lang="zh-CN" altLang="en-US" b="1" dirty="0">
              <a:solidFill>
                <a:srgbClr val="000099"/>
              </a:solidFill>
            </a:endParaRP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对于</a:t>
            </a:r>
            <a:r>
              <a:rPr lang="en-US" altLang="zh-CN" dirty="0">
                <a:latin typeface="+mj-lt"/>
              </a:rPr>
              <a:t>double</a:t>
            </a:r>
            <a:r>
              <a:rPr lang="zh-CN" altLang="en-US" dirty="0">
                <a:latin typeface="+mj-lt"/>
              </a:rPr>
              <a:t>型变量，内存分配给8个字节，占64位 。</a:t>
            </a:r>
            <a:endParaRPr lang="zh-CN" altLang="en-US" dirty="0">
              <a:latin typeface="+mj-lt"/>
            </a:endParaRP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对于</a:t>
            </a:r>
            <a:r>
              <a:rPr lang="en-US" altLang="zh-CN" dirty="0">
                <a:latin typeface="+mj-lt"/>
              </a:rPr>
              <a:t>double</a:t>
            </a:r>
            <a:r>
              <a:rPr lang="zh-CN" altLang="en-US" dirty="0">
                <a:latin typeface="+mj-lt"/>
              </a:rPr>
              <a:t>常量，后面可以有</a:t>
            </a:r>
            <a:r>
              <a:rPr lang="zh-CN" altLang="en-US" dirty="0">
                <a:solidFill>
                  <a:srgbClr val="C00000"/>
                </a:solidFill>
                <a:latin typeface="+mj-lt"/>
              </a:rPr>
              <a:t>后缀“</a:t>
            </a:r>
            <a:r>
              <a:rPr lang="en-US" altLang="zh-CN" dirty="0">
                <a:solidFill>
                  <a:srgbClr val="C00000"/>
                </a:solidFill>
                <a:latin typeface="+mj-lt"/>
              </a:rPr>
              <a:t>d”</a:t>
            </a:r>
            <a:r>
              <a:rPr lang="zh-CN" altLang="en-US" dirty="0">
                <a:solidFill>
                  <a:srgbClr val="C00000"/>
                </a:solidFill>
                <a:latin typeface="+mj-lt"/>
              </a:rPr>
              <a:t>或“</a:t>
            </a:r>
            <a:r>
              <a:rPr lang="en-US" altLang="zh-CN" dirty="0">
                <a:solidFill>
                  <a:srgbClr val="C00000"/>
                </a:solidFill>
                <a:latin typeface="+mj-lt"/>
              </a:rPr>
              <a:t>D”</a:t>
            </a:r>
            <a:r>
              <a:rPr lang="en-US" altLang="zh-CN" dirty="0">
                <a:latin typeface="+mj-lt"/>
              </a:rPr>
              <a:t>，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但允许省略该后缀</a:t>
            </a:r>
            <a:r>
              <a:rPr lang="zh-CN" altLang="en-US" dirty="0">
                <a:latin typeface="+mj-lt"/>
              </a:rPr>
              <a:t>。 </a:t>
            </a:r>
            <a:r>
              <a:rPr lang="zh-CN" altLang="en-US" dirty="0">
                <a:solidFill>
                  <a:srgbClr val="0000FF"/>
                </a:solidFill>
                <a:latin typeface="+mj-lt"/>
              </a:rPr>
              <a:t>例如：</a:t>
            </a:r>
            <a:endParaRPr lang="en-US" altLang="zh-CN" dirty="0">
              <a:solidFill>
                <a:srgbClr val="0000FF"/>
              </a:solidFill>
              <a:latin typeface="+mj-lt"/>
            </a:endParaRPr>
          </a:p>
          <a:p>
            <a:pPr marL="1101725" lvl="2" indent="-457200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2389.539</a:t>
            </a:r>
            <a:r>
              <a:rPr lang="en-US" altLang="zh-CN" dirty="0">
                <a:solidFill>
                  <a:srgbClr val="C00000"/>
                </a:solidFill>
                <a:latin typeface="+mj-lt"/>
              </a:rPr>
              <a:t>d</a:t>
            </a:r>
            <a:r>
              <a:rPr lang="en-US" altLang="zh-CN" dirty="0">
                <a:latin typeface="+mj-lt"/>
              </a:rPr>
              <a:t>，2318908.987，0.05	（</a:t>
            </a:r>
            <a:r>
              <a:rPr lang="zh-CN" altLang="en-US" dirty="0">
                <a:latin typeface="+mj-lt"/>
              </a:rPr>
              <a:t>小数表示法）</a:t>
            </a:r>
            <a:endParaRPr lang="en-US" altLang="zh-CN" dirty="0">
              <a:latin typeface="+mj-lt"/>
            </a:endParaRPr>
          </a:p>
          <a:p>
            <a:pPr marL="1101725" lvl="2" indent="-457200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1</a:t>
            </a:r>
            <a:r>
              <a:rPr lang="en-US" altLang="zh-CN" dirty="0">
                <a:latin typeface="+mj-lt"/>
              </a:rPr>
              <a:t>e-90	（1</a:t>
            </a:r>
            <a:r>
              <a:rPr lang="zh-CN" altLang="en-US" dirty="0">
                <a:latin typeface="+mj-lt"/>
              </a:rPr>
              <a:t>乘10的-90次方，指数表示法）</a:t>
            </a:r>
            <a:endParaRPr lang="en-US" altLang="zh-CN" dirty="0">
              <a:latin typeface="+mj-lt"/>
            </a:endParaRPr>
          </a:p>
          <a:p>
            <a:pPr marL="806450" lvl="1" indent="-457200" algn="just">
              <a:lnSpc>
                <a:spcPct val="90000"/>
              </a:lnSpc>
            </a:pPr>
            <a:endParaRPr lang="en-US" altLang="zh-CN" dirty="0">
              <a:solidFill>
                <a:srgbClr val="0000FF"/>
              </a:solidFill>
              <a:latin typeface="+mj-lt"/>
            </a:endParaRP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latin typeface="+mj-lt"/>
              </a:rPr>
              <a:t>变量：</a:t>
            </a:r>
            <a:endParaRPr lang="en-US" altLang="zh-CN" dirty="0">
              <a:solidFill>
                <a:srgbClr val="0000FF"/>
              </a:solidFill>
              <a:latin typeface="+mj-lt"/>
            </a:endParaRPr>
          </a:p>
          <a:p>
            <a:pPr marL="349250" lvl="1" indent="0" algn="just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double height=23.345, width=34.56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D</a:t>
            </a: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, length=1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e12</a:t>
            </a: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; </a:t>
            </a:r>
            <a:endParaRPr lang="en-US" altLang="zh-CN" b="1" dirty="0">
              <a:solidFill>
                <a:srgbClr val="000099"/>
              </a:solidFill>
              <a:latin typeface="+mj-lt"/>
            </a:endParaRPr>
          </a:p>
          <a:p>
            <a:pPr marL="806450" lvl="1" indent="-457200" algn="ctr">
              <a:lnSpc>
                <a:spcPct val="90000"/>
              </a:lnSpc>
              <a:buNone/>
            </a:pPr>
            <a:endParaRPr lang="zh-CN" altLang="en-US" dirty="0">
              <a:solidFill>
                <a:srgbClr val="000099"/>
              </a:solidFill>
              <a:latin typeface="+mj-lt"/>
            </a:endParaRP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latin typeface="+mj-lt"/>
              </a:rPr>
              <a:t>精度：</a:t>
            </a:r>
            <a:r>
              <a:rPr lang="en-US" altLang="zh-CN" dirty="0">
                <a:latin typeface="+mj-lt"/>
              </a:rPr>
              <a:t>double</a:t>
            </a:r>
            <a:r>
              <a:rPr lang="zh-CN" altLang="en-US" dirty="0">
                <a:latin typeface="+mj-lt"/>
              </a:rPr>
              <a:t>变量在存储</a:t>
            </a:r>
            <a:r>
              <a:rPr lang="en-US" altLang="zh-CN" dirty="0">
                <a:latin typeface="+mj-lt"/>
              </a:rPr>
              <a:t>double</a:t>
            </a:r>
            <a:r>
              <a:rPr lang="zh-CN" altLang="en-US" dirty="0">
                <a:latin typeface="+mj-lt"/>
              </a:rPr>
              <a:t>型数据时保留</a:t>
            </a:r>
            <a:r>
              <a:rPr lang="zh-CN" altLang="en-US" dirty="0">
                <a:solidFill>
                  <a:srgbClr val="000099"/>
                </a:solidFill>
                <a:latin typeface="+mj-lt"/>
              </a:rPr>
              <a:t>16位有效数字</a:t>
            </a:r>
            <a:r>
              <a:rPr lang="zh-CN" altLang="en-US" dirty="0">
                <a:latin typeface="+mj-lt"/>
              </a:rPr>
              <a:t>，实际精度取决于具体数值。</a:t>
            </a:r>
            <a:endParaRPr lang="zh-CN" altLang="en-US" sz="1600" dirty="0"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4DB1-6281-4568-90F6-3C83460E590C}" type="slidenum">
              <a:rPr lang="en-US" altLang="zh-CN" smtClean="0"/>
            </a:fld>
            <a:endParaRPr lang="en-US" altLang="zh-CN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标识符命名规则</a:t>
            </a:r>
            <a:endParaRPr lang="zh-CN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1. 标识符 </a:t>
            </a:r>
            <a:endParaRPr lang="zh-CN" altLang="en-US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lvl="1" algn="just">
              <a:spcBef>
                <a:spcPts val="0"/>
              </a:spcBef>
            </a:pPr>
            <a:r>
              <a:rPr lang="zh-CN" altLang="en-US" dirty="0"/>
              <a:t>用来标识类名、变量名、方法名、类型名、数组名、文件名的有效字符序列称为</a:t>
            </a:r>
            <a:r>
              <a:rPr lang="zh-CN" altLang="en-US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标识符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algn="just">
              <a:spcBef>
                <a:spcPts val="0"/>
              </a:spcBef>
            </a:pPr>
            <a:r>
              <a:rPr lang="zh-CN" altLang="en-US" dirty="0"/>
              <a:t>简单地说，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标识符就是一个名字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algn="just">
              <a:spcBef>
                <a:spcPts val="0"/>
              </a:spcBef>
            </a:pPr>
            <a:endParaRPr lang="zh-CN" altLang="en-US" dirty="0"/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中标识符的命名规则：</a:t>
            </a:r>
            <a:endParaRPr lang="zh-CN" altLang="en-US" dirty="0"/>
          </a:p>
          <a:p>
            <a:pPr marL="1096645" lvl="2" indent="-457200">
              <a:buFont typeface="+mj-lt"/>
              <a:buAutoNum type="arabicPeriod"/>
            </a:pPr>
            <a:r>
              <a:rPr lang="zh-CN" altLang="en-US" sz="2000" dirty="0"/>
              <a:t>只能由英文字母、数字、下划线</a:t>
            </a:r>
            <a:r>
              <a:rPr lang="zh-CN" altLang="en-US" sz="2000" dirty="0">
                <a:latin typeface="Arial" panose="020B0604020202020204"/>
              </a:rPr>
              <a:t>“</a:t>
            </a:r>
            <a:r>
              <a:rPr lang="en-US" altLang="zh-CN" sz="2000" dirty="0"/>
              <a:t>_</a:t>
            </a:r>
            <a:r>
              <a:rPr lang="en-US" altLang="zh-CN" sz="2000" dirty="0">
                <a:latin typeface="Arial" panose="020B0604020202020204"/>
              </a:rPr>
              <a:t>”</a:t>
            </a:r>
            <a:r>
              <a:rPr lang="zh-CN" altLang="en-US" sz="2000" dirty="0"/>
              <a:t>和</a:t>
            </a:r>
            <a:r>
              <a:rPr lang="zh-CN" altLang="en-US" sz="2000" dirty="0">
                <a:latin typeface="Arial" panose="020B0604020202020204"/>
              </a:rPr>
              <a:t>“</a:t>
            </a:r>
            <a:r>
              <a:rPr lang="en-US" altLang="zh-CN" sz="2000" dirty="0"/>
              <a:t>$</a:t>
            </a:r>
            <a:r>
              <a:rPr lang="en-US" altLang="zh-CN" sz="2000" dirty="0">
                <a:latin typeface="Arial" panose="020B0604020202020204"/>
              </a:rPr>
              <a:t>”</a:t>
            </a:r>
            <a:r>
              <a:rPr lang="zh-CN" altLang="en-US" sz="2000" dirty="0"/>
              <a:t>符号组成；</a:t>
            </a:r>
            <a:endParaRPr lang="zh-CN" altLang="en-US" sz="2000" dirty="0"/>
          </a:p>
          <a:p>
            <a:pPr marL="1096645" lvl="2" indent="-457200">
              <a:buFont typeface="+mj-lt"/>
              <a:buAutoNum type="arabicPeriod"/>
            </a:pPr>
            <a:r>
              <a:rPr lang="zh-CN" altLang="en-US" sz="2000" dirty="0"/>
              <a:t>必须以英文字母、</a:t>
            </a:r>
            <a:r>
              <a:rPr lang="zh-CN" altLang="en-US" sz="2000" dirty="0">
                <a:latin typeface="Arial" panose="020B0604020202020204"/>
              </a:rPr>
              <a:t>“</a:t>
            </a:r>
            <a:r>
              <a:rPr lang="en-US" altLang="zh-CN" sz="2000" dirty="0"/>
              <a:t>_</a:t>
            </a:r>
            <a:r>
              <a:rPr lang="en-US" altLang="zh-CN" sz="2000" dirty="0">
                <a:latin typeface="Arial" panose="020B0604020202020204"/>
              </a:rPr>
              <a:t>”</a:t>
            </a:r>
            <a:r>
              <a:rPr lang="zh-CN" altLang="en-US" sz="2000" dirty="0"/>
              <a:t>或</a:t>
            </a:r>
            <a:r>
              <a:rPr lang="zh-CN" altLang="en-US" sz="2000" dirty="0">
                <a:latin typeface="Arial" panose="020B0604020202020204"/>
              </a:rPr>
              <a:t>“</a:t>
            </a:r>
            <a:r>
              <a:rPr lang="en-US" altLang="zh-CN" sz="2000" dirty="0"/>
              <a:t>$</a:t>
            </a:r>
            <a:r>
              <a:rPr lang="en-US" altLang="zh-CN" sz="2000" dirty="0">
                <a:latin typeface="Arial" panose="020B0604020202020204"/>
              </a:rPr>
              <a:t>”</a:t>
            </a:r>
            <a:r>
              <a:rPr lang="zh-CN" altLang="en-US" sz="2000" dirty="0"/>
              <a:t>开头，即：</a:t>
            </a:r>
            <a:r>
              <a:rPr lang="zh-CN" altLang="en-US" sz="20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不能以数字开</a:t>
            </a:r>
            <a:r>
              <a:rPr lang="zh-CN" altLang="en-US" sz="2000" dirty="0">
                <a:solidFill>
                  <a:srgbClr val="0000CC"/>
                </a:solidFill>
              </a:rPr>
              <a:t>头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pPr marL="1096645" lvl="2" indent="-457200">
              <a:buFont typeface="+mj-lt"/>
              <a:buAutoNum type="arabicPeriod"/>
            </a:pPr>
            <a:r>
              <a:rPr lang="zh-CN" altLang="en-US" sz="2000" dirty="0"/>
              <a:t>除</a:t>
            </a:r>
            <a:r>
              <a:rPr lang="zh-CN" altLang="en-US" sz="2000" dirty="0">
                <a:latin typeface="Arial" panose="020B0604020202020204"/>
              </a:rPr>
              <a:t>“</a:t>
            </a:r>
            <a:r>
              <a:rPr lang="en-US" altLang="zh-CN" sz="2000" dirty="0"/>
              <a:t>_</a:t>
            </a:r>
            <a:r>
              <a:rPr lang="en-US" altLang="zh-CN" sz="2000" dirty="0">
                <a:latin typeface="Arial" panose="020B0604020202020204"/>
              </a:rPr>
              <a:t>”</a:t>
            </a:r>
            <a:r>
              <a:rPr lang="zh-CN" altLang="en-US" sz="2000" dirty="0"/>
              <a:t>和</a:t>
            </a:r>
            <a:r>
              <a:rPr lang="zh-CN" altLang="en-US" sz="2000" dirty="0">
                <a:latin typeface="Arial" panose="020B0604020202020204"/>
              </a:rPr>
              <a:t>“</a:t>
            </a:r>
            <a:r>
              <a:rPr lang="en-US" altLang="zh-CN" sz="2000" dirty="0"/>
              <a:t>$</a:t>
            </a:r>
            <a:r>
              <a:rPr lang="en-US" altLang="zh-CN" sz="2000" dirty="0">
                <a:latin typeface="Arial" panose="020B0604020202020204"/>
              </a:rPr>
              <a:t>”</a:t>
            </a:r>
            <a:r>
              <a:rPr lang="zh-CN" altLang="en-US" sz="2000" dirty="0"/>
              <a:t>以外，不能包含其它任何特殊字符；</a:t>
            </a:r>
            <a:endParaRPr lang="zh-CN" altLang="en-US" sz="2000" dirty="0"/>
          </a:p>
          <a:p>
            <a:pPr marL="1096645" lvl="2" indent="-457200">
              <a:buFont typeface="+mj-lt"/>
              <a:buAutoNum type="arabicPeriod"/>
            </a:pPr>
            <a:r>
              <a:rPr lang="zh-CN" altLang="zh-CN" sz="20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标识符不能是关键字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pPr marL="1096645" lvl="2" indent="-457200">
              <a:buFont typeface="+mj-lt"/>
              <a:buAutoNum type="arabicPeriod"/>
            </a:pPr>
            <a:r>
              <a:rPr lang="zh-CN" altLang="en-US" sz="20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严格区分大小写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7991729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关于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double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类型变量，下列说法正确的是？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455644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double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类型变量占用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个字节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58216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double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类型变量可以省略后缀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'd'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'D'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521684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double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类型变量保留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位有效数字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667416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double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类型变量的实际精度取决于具体数值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§2.2.4  </a:t>
            </a:r>
            <a:r>
              <a:rPr lang="zh-CN" altLang="en-US">
                <a:latin typeface="宋体" panose="02010600030101010101" pitchFamily="2" charset="-122"/>
              </a:rPr>
              <a:t>浮点类型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2. float</a:t>
            </a:r>
            <a:r>
              <a:rPr lang="zh-CN" altLang="en-US" b="1" dirty="0">
                <a:solidFill>
                  <a:srgbClr val="000099"/>
                </a:solidFill>
                <a:latin typeface="宋体" panose="02010600030101010101" pitchFamily="2" charset="-122"/>
              </a:rPr>
              <a:t>型</a:t>
            </a:r>
            <a:endParaRPr lang="zh-CN" altLang="en-US" b="1" dirty="0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对于</a:t>
            </a:r>
            <a:r>
              <a:rPr lang="en-US" altLang="zh-CN" dirty="0">
                <a:latin typeface="+mj-lt"/>
              </a:rPr>
              <a:t>float</a:t>
            </a:r>
            <a:r>
              <a:rPr lang="zh-CN" altLang="en-US" dirty="0">
                <a:latin typeface="+mj-lt"/>
              </a:rPr>
              <a:t>型变量，内存分配给4个字节，占</a:t>
            </a:r>
            <a:r>
              <a:rPr lang="zh-CN" altLang="en-US" dirty="0">
                <a:solidFill>
                  <a:srgbClr val="C00000"/>
                </a:solidFill>
                <a:latin typeface="+mj-lt"/>
              </a:rPr>
              <a:t>32位</a:t>
            </a:r>
            <a:r>
              <a:rPr lang="zh-CN" altLang="en-US" dirty="0">
                <a:latin typeface="+mj-lt"/>
              </a:rPr>
              <a:t>。 </a:t>
            </a:r>
            <a:endParaRPr lang="zh-CN" altLang="en-US" dirty="0">
              <a:latin typeface="+mj-lt"/>
            </a:endParaRP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需要特别注意的是：</a:t>
            </a:r>
            <a:endParaRPr lang="en-US" altLang="zh-CN" dirty="0">
              <a:latin typeface="+mj-lt"/>
            </a:endParaRPr>
          </a:p>
          <a:p>
            <a:pPr marL="1101725" lvl="2" indent="-457200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常量后面必须要有</a:t>
            </a:r>
            <a:r>
              <a:rPr lang="zh-CN" altLang="en-US" b="1" dirty="0">
                <a:solidFill>
                  <a:srgbClr val="C00000"/>
                </a:solidFill>
                <a:latin typeface="+mj-lt"/>
              </a:rPr>
              <a:t>后缀“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f”</a:t>
            </a:r>
            <a:r>
              <a:rPr lang="zh-CN" altLang="en-US" b="1" dirty="0">
                <a:solidFill>
                  <a:srgbClr val="C00000"/>
                </a:solidFill>
                <a:latin typeface="+mj-lt"/>
              </a:rPr>
              <a:t>或“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F”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latin typeface="+mj-lt"/>
              </a:rPr>
              <a:t>常量：</a:t>
            </a:r>
            <a:endParaRPr lang="en-US" altLang="zh-CN" dirty="0">
              <a:solidFill>
                <a:srgbClr val="0000FF"/>
              </a:solidFill>
              <a:latin typeface="+mj-lt"/>
            </a:endParaRPr>
          </a:p>
          <a:p>
            <a:pPr marL="1101725" lvl="2" indent="-457200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453.5439</a:t>
            </a:r>
            <a:r>
              <a:rPr lang="en-US" altLang="zh-CN" dirty="0">
                <a:solidFill>
                  <a:srgbClr val="C00000"/>
                </a:solidFill>
                <a:latin typeface="+mj-lt"/>
              </a:rPr>
              <a:t>f</a:t>
            </a:r>
            <a:r>
              <a:rPr lang="en-US" altLang="zh-CN" dirty="0">
                <a:latin typeface="+mj-lt"/>
              </a:rPr>
              <a:t>，21379.987</a:t>
            </a:r>
            <a:r>
              <a:rPr lang="en-US" altLang="zh-CN" dirty="0">
                <a:solidFill>
                  <a:srgbClr val="C00000"/>
                </a:solidFill>
                <a:latin typeface="+mj-lt"/>
              </a:rPr>
              <a:t>F</a:t>
            </a:r>
            <a:r>
              <a:rPr lang="en-US" altLang="zh-CN" dirty="0">
                <a:latin typeface="+mj-lt"/>
              </a:rPr>
              <a:t>，231.0</a:t>
            </a:r>
            <a:r>
              <a:rPr lang="en-US" altLang="zh-CN" dirty="0">
                <a:solidFill>
                  <a:srgbClr val="C00000"/>
                </a:solidFill>
                <a:latin typeface="+mj-lt"/>
              </a:rPr>
              <a:t>f</a:t>
            </a:r>
            <a:r>
              <a:rPr lang="en-US" altLang="zh-CN" dirty="0">
                <a:latin typeface="+mj-lt"/>
              </a:rPr>
              <a:t>（</a:t>
            </a:r>
            <a:r>
              <a:rPr lang="zh-CN" altLang="en-US" dirty="0">
                <a:latin typeface="+mj-lt"/>
              </a:rPr>
              <a:t>小数表示法）</a:t>
            </a:r>
            <a:endParaRPr lang="en-US" altLang="zh-CN" dirty="0">
              <a:latin typeface="+mj-lt"/>
            </a:endParaRPr>
          </a:p>
          <a:p>
            <a:pPr marL="1101725" lvl="2" indent="-457200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2</a:t>
            </a:r>
            <a:r>
              <a:rPr lang="en-US" altLang="zh-CN" dirty="0">
                <a:latin typeface="+mj-lt"/>
              </a:rPr>
              <a:t>e40</a:t>
            </a:r>
            <a:r>
              <a:rPr lang="en-US" altLang="zh-CN" b="1" dirty="0">
                <a:solidFill>
                  <a:srgbClr val="FF0000"/>
                </a:solidFill>
                <a:latin typeface="+mj-lt"/>
              </a:rPr>
              <a:t>f </a:t>
            </a:r>
            <a:r>
              <a:rPr lang="en-US" altLang="zh-CN" b="1" dirty="0">
                <a:latin typeface="+mj-lt"/>
              </a:rPr>
              <a:t>(</a:t>
            </a:r>
            <a:r>
              <a:rPr lang="en-US" altLang="zh-CN" dirty="0">
                <a:latin typeface="+mj-lt"/>
              </a:rPr>
              <a:t>2</a:t>
            </a:r>
            <a:r>
              <a:rPr lang="zh-CN" altLang="en-US" dirty="0">
                <a:latin typeface="+mj-lt"/>
              </a:rPr>
              <a:t>乘10的40次方，指数表示法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+mj-lt"/>
              </a:rPr>
              <a:t> </a:t>
            </a:r>
            <a:endParaRPr lang="zh-CN" altLang="en-US" dirty="0">
              <a:solidFill>
                <a:srgbClr val="0000FF"/>
              </a:solidFill>
              <a:latin typeface="+mj-lt"/>
            </a:endParaRP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latin typeface="+mj-lt"/>
              </a:rPr>
              <a:t>变量：</a:t>
            </a:r>
            <a:endParaRPr lang="en-US" altLang="zh-CN" dirty="0">
              <a:solidFill>
                <a:srgbClr val="0000FF"/>
              </a:solidFill>
              <a:latin typeface="+mj-lt"/>
            </a:endParaRPr>
          </a:p>
          <a:p>
            <a:pPr marL="349250" lvl="1" indent="0" algn="just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float x=22.76f, tom=1234.987f, weight=1e-12F; </a:t>
            </a:r>
            <a:endParaRPr lang="en-US" altLang="zh-CN" b="1" dirty="0">
              <a:solidFill>
                <a:srgbClr val="006600"/>
              </a:solidFill>
              <a:latin typeface="+mj-lt"/>
            </a:endParaRP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latin typeface="+mj-lt"/>
              </a:rPr>
              <a:t>精度：</a:t>
            </a:r>
            <a:endParaRPr lang="en-US" altLang="zh-CN" dirty="0">
              <a:solidFill>
                <a:srgbClr val="0000FF"/>
              </a:solidFill>
              <a:latin typeface="+mj-lt"/>
            </a:endParaRPr>
          </a:p>
          <a:p>
            <a:pPr marL="1101725" lvl="2" indent="-457200" algn="just">
              <a:lnSpc>
                <a:spcPct val="90000"/>
              </a:lnSpc>
            </a:pPr>
            <a:r>
              <a:rPr lang="en-US" altLang="zh-CN" dirty="0">
                <a:latin typeface="+mj-lt"/>
              </a:rPr>
              <a:t>float</a:t>
            </a:r>
            <a:r>
              <a:rPr lang="zh-CN" altLang="en-US" dirty="0">
                <a:latin typeface="+mj-lt"/>
              </a:rPr>
              <a:t>变量在存储</a:t>
            </a:r>
            <a:r>
              <a:rPr lang="en-US" altLang="zh-CN" dirty="0">
                <a:latin typeface="+mj-lt"/>
              </a:rPr>
              <a:t>float</a:t>
            </a:r>
            <a:r>
              <a:rPr lang="zh-CN" altLang="en-US" dirty="0">
                <a:latin typeface="+mj-lt"/>
              </a:rPr>
              <a:t>型数据时保留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8位有效数字</a:t>
            </a:r>
            <a:r>
              <a:rPr lang="zh-CN" altLang="en-US" dirty="0">
                <a:latin typeface="+mj-lt"/>
              </a:rPr>
              <a:t>，实际精度取决于具体数值。 </a:t>
            </a:r>
            <a:endParaRPr lang="zh-CN" altLang="en-US" dirty="0"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9179-8EEC-49A8-8540-A1D67EDD39B4}" type="slidenum">
              <a:rPr lang="en-US" altLang="zh-CN" smtClean="0"/>
            </a:fld>
            <a:endParaRPr lang="en-US" altLang="zh-CN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58" y="428604"/>
            <a:ext cx="7793037" cy="838200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数据类型示例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5612" y="1801420"/>
            <a:ext cx="8269288" cy="4465637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/>
            </a:pPr>
            <a:endParaRPr lang="en-US" altLang="zh-CN" b="1"/>
          </a:p>
          <a:p>
            <a:pPr marL="609600" indent="-609600">
              <a:lnSpc>
                <a:spcPct val="90000"/>
              </a:lnSpc>
              <a:buSzPct val="90000"/>
              <a:buFont typeface="Wingdings" panose="05000000000000000000" pitchFamily="2" charset="2"/>
              <a:buAutoNum type="arabicPeriod"/>
            </a:pPr>
            <a:endParaRPr lang="en-US" altLang="zh-CN" b="1"/>
          </a:p>
          <a:p>
            <a:pPr marL="0" indent="0">
              <a:lnSpc>
                <a:spcPct val="90000"/>
              </a:lnSpc>
              <a:buSzPct val="90000"/>
              <a:buNone/>
            </a:pPr>
            <a:endParaRPr lang="en-US" altLang="zh-CN" b="1"/>
          </a:p>
          <a:p>
            <a:pPr marL="0" indent="0">
              <a:lnSpc>
                <a:spcPct val="90000"/>
              </a:lnSpc>
              <a:buSzPct val="90000"/>
              <a:buNone/>
            </a:pPr>
            <a:endParaRPr lang="en-US" altLang="zh-CN" b="1"/>
          </a:p>
          <a:p>
            <a:pPr marL="0" indent="0">
              <a:lnSpc>
                <a:spcPct val="90000"/>
              </a:lnSpc>
              <a:buSzPct val="90000"/>
              <a:buNone/>
            </a:pP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3935760" y="2210309"/>
            <a:ext cx="3168352" cy="953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800" b="1"/>
              <a:t>float f = 87.363;</a:t>
            </a:r>
            <a:endParaRPr lang="en-US" altLang="zh-CN" sz="2800" b="1"/>
          </a:p>
          <a:p>
            <a:r>
              <a:rPr lang="en-US" altLang="zh-CN" sz="2800" b="1"/>
              <a:t>float f = 87.363</a:t>
            </a:r>
            <a:r>
              <a:rPr lang="en-US" altLang="zh-CN" sz="2800" b="1">
                <a:solidFill>
                  <a:srgbClr val="FF0000"/>
                </a:solidFill>
              </a:rPr>
              <a:t>f</a:t>
            </a:r>
            <a:r>
              <a:rPr lang="en-US" altLang="zh-CN" sz="2800" b="1"/>
              <a:t>;  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2405294" y="4554129"/>
            <a:ext cx="6561412" cy="867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indent="0">
              <a:lnSpc>
                <a:spcPct val="90000"/>
              </a:lnSpc>
              <a:buSzPct val="90000"/>
              <a:buNone/>
            </a:pPr>
            <a:r>
              <a:rPr lang="en-US" altLang="zh-CN" sz="2800" b="1"/>
              <a:t>double d1 = 37.266;    </a:t>
            </a:r>
            <a:endParaRPr lang="en-US" altLang="zh-CN" sz="2800" b="1"/>
          </a:p>
          <a:p>
            <a:pPr marL="0" indent="0">
              <a:lnSpc>
                <a:spcPct val="90000"/>
              </a:lnSpc>
              <a:buSzPct val="90000"/>
              <a:buNone/>
            </a:pPr>
            <a:r>
              <a:rPr lang="en-US" altLang="zh-CN" sz="2800" b="1"/>
              <a:t>double d2 = 37.266</a:t>
            </a:r>
            <a:r>
              <a:rPr lang="en-US" altLang="zh-CN" sz="2800" b="1">
                <a:solidFill>
                  <a:srgbClr val="C00000"/>
                </a:solidFill>
              </a:rPr>
              <a:t>D</a:t>
            </a:r>
            <a:r>
              <a:rPr lang="en-US" altLang="zh-CN" sz="2800" b="1"/>
              <a:t>;   	//(37.266</a:t>
            </a:r>
            <a:r>
              <a:rPr lang="en-US" altLang="zh-CN" sz="2800" b="1">
                <a:solidFill>
                  <a:srgbClr val="C00000"/>
                </a:solidFill>
              </a:rPr>
              <a:t>d</a:t>
            </a:r>
            <a:r>
              <a:rPr lang="en-US" altLang="zh-CN" sz="2800" b="1"/>
              <a:t>)</a:t>
            </a:r>
            <a:endParaRPr lang="en-US" altLang="zh-CN" sz="2800" b="1"/>
          </a:p>
        </p:txBody>
      </p:sp>
      <p:sp>
        <p:nvSpPr>
          <p:cNvPr id="17" name="文本框 16"/>
          <p:cNvSpPr txBox="1"/>
          <p:nvPr/>
        </p:nvSpPr>
        <p:spPr>
          <a:xfrm>
            <a:off x="2279576" y="1524229"/>
            <a:ext cx="457200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/>
              <a:t>问题：两个语句是否相同？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§2.2.5   </a:t>
            </a:r>
            <a:r>
              <a:rPr lang="zh-CN" altLang="en-US">
                <a:latin typeface="宋体" panose="02010600030101010101" pitchFamily="2" charset="-122"/>
              </a:rPr>
              <a:t>基本数据类型的转换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90000"/>
              </a:lnSpc>
            </a:pPr>
            <a:r>
              <a:rPr lang="en-US" altLang="zh-CN" dirty="0"/>
              <a:t>Java</a:t>
            </a:r>
            <a:r>
              <a:rPr lang="zh-CN" altLang="en-US" dirty="0"/>
              <a:t>中数据的基本类型</a:t>
            </a:r>
            <a:r>
              <a:rPr lang="en-US" altLang="zh-CN" dirty="0"/>
              <a:t>(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不包括逻辑类型</a:t>
            </a:r>
            <a:r>
              <a:rPr lang="en-US" altLang="zh-CN" dirty="0"/>
              <a:t>)</a:t>
            </a:r>
            <a:r>
              <a:rPr lang="zh-CN" altLang="en-US" dirty="0"/>
              <a:t>，按精度</a:t>
            </a:r>
            <a:r>
              <a:rPr lang="zh-CN" altLang="en-US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从“低”到“高”</a:t>
            </a:r>
            <a:r>
              <a:rPr lang="zh-CN" altLang="en-US" dirty="0"/>
              <a:t>排列：</a:t>
            </a:r>
            <a:endParaRPr lang="en-US" altLang="zh-CN" dirty="0"/>
          </a:p>
          <a:p>
            <a:pPr marL="457200" indent="-457200" algn="just">
              <a:lnSpc>
                <a:spcPct val="90000"/>
              </a:lnSpc>
            </a:pPr>
            <a:endParaRPr lang="zh-CN" altLang="en-US" b="1" dirty="0"/>
          </a:p>
          <a:p>
            <a:pPr marL="457200" indent="-457200" algn="just">
              <a:lnSpc>
                <a:spcPct val="90000"/>
              </a:lnSpc>
            </a:pPr>
            <a:endParaRPr lang="en-US" altLang="zh-CN" sz="1800" dirty="0">
              <a:latin typeface="Courier New" panose="02070309020205020404" pitchFamily="49" charset="0"/>
            </a:endParaRPr>
          </a:p>
          <a:p>
            <a:pPr marL="457200" indent="-457200" algn="just">
              <a:lnSpc>
                <a:spcPct val="90000"/>
              </a:lnSpc>
            </a:pPr>
            <a:endParaRPr lang="en-US" altLang="zh-CN" sz="2400" b="1" dirty="0">
              <a:solidFill>
                <a:srgbClr val="C00000"/>
              </a:solidFill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zh-CN" altLang="en-US" sz="2400" b="1" dirty="0">
                <a:solidFill>
                  <a:srgbClr val="C00000"/>
                </a:solidFill>
              </a:rPr>
              <a:t>隐型类型转换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sz="2000" dirty="0">
                <a:latin typeface="Courier New" panose="02070309020205020404" pitchFamily="49" charset="0"/>
              </a:rPr>
              <a:t>当把</a:t>
            </a:r>
            <a:r>
              <a:rPr lang="zh-CN" altLang="en-US" sz="2000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级别低的变量</a:t>
            </a:r>
            <a:r>
              <a:rPr lang="zh-CN" altLang="en-US" sz="2000" dirty="0">
                <a:latin typeface="Courier New" panose="02070309020205020404" pitchFamily="49" charset="0"/>
              </a:rPr>
              <a:t>的值赋给</a:t>
            </a:r>
            <a:r>
              <a:rPr lang="zh-CN" altLang="en-US" sz="2000" dirty="0">
                <a:solidFill>
                  <a:srgbClr val="00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级别高的变量</a:t>
            </a:r>
            <a:r>
              <a:rPr lang="zh-CN" altLang="en-US" sz="2000" dirty="0">
                <a:latin typeface="Courier New" panose="02070309020205020404" pitchFamily="49" charset="0"/>
              </a:rPr>
              <a:t>时，系统自动完成数据类型的转换。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sz="2000" dirty="0"/>
              <a:t>在表达式中按照一定的规则由系统</a:t>
            </a:r>
            <a:r>
              <a:rPr lang="zh-CN" altLang="en-US" sz="20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自动执行</a:t>
            </a:r>
            <a:r>
              <a:rPr lang="zh-CN" altLang="en-US" sz="2000" dirty="0"/>
              <a:t>的转换</a:t>
            </a:r>
            <a:r>
              <a:rPr kumimoji="1" lang="zh-CN" altLang="en-US" sz="2000" dirty="0"/>
              <a:t>，</a:t>
            </a:r>
            <a:r>
              <a:rPr kumimoji="1" lang="zh-CN" altLang="en-US" sz="2000" dirty="0">
                <a:solidFill>
                  <a:srgbClr val="0000CC"/>
                </a:solidFill>
              </a:rPr>
              <a:t>在计算机中，</a:t>
            </a:r>
            <a:r>
              <a:rPr kumimoji="1" lang="zh-CN" altLang="en-US" sz="2000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占内存位</a:t>
            </a:r>
            <a:r>
              <a:rPr kumimoji="1" lang="en-US" altLang="zh-CN" sz="2000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(bit)</a:t>
            </a:r>
            <a:r>
              <a:rPr kumimoji="1" lang="zh-CN" altLang="en-US" sz="2000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数少的类型向占位数多的类型转换</a:t>
            </a:r>
            <a:r>
              <a:rPr kumimoji="1" lang="zh-CN" altLang="en-US" sz="2000" dirty="0">
                <a:solidFill>
                  <a:srgbClr val="0000CC"/>
                </a:solidFill>
              </a:rPr>
              <a:t>。</a:t>
            </a:r>
            <a:endParaRPr kumimoji="1" lang="en-US" altLang="zh-CN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sz="2000" dirty="0">
                <a:latin typeface="Courier New" panose="02070309020205020404" pitchFamily="49" charset="0"/>
              </a:rPr>
              <a:t>例如：</a:t>
            </a:r>
            <a:endParaRPr lang="en-US" altLang="zh-CN" sz="2000" dirty="0">
              <a:latin typeface="Courier New" panose="02070309020205020404" pitchFamily="49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</a:rPr>
              <a:t>float x=100;</a:t>
            </a:r>
            <a:r>
              <a:rPr lang="en-US" altLang="zh-CN" sz="2400" b="1" dirty="0"/>
              <a:t> 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marL="806450" lvl="1" indent="-457200">
              <a:lnSpc>
                <a:spcPct val="90000"/>
              </a:lnSpc>
            </a:pPr>
            <a:endParaRPr lang="en-US" altLang="zh-CN" sz="2000" dirty="0">
              <a:latin typeface="Courier New" panose="020703090202050204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1981200" y="2555379"/>
            <a:ext cx="8229600" cy="546100"/>
            <a:chOff x="304" y="3551"/>
            <a:chExt cx="4809" cy="344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04" y="3557"/>
              <a:ext cx="563" cy="3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rgbClr val="C00000"/>
                  </a:solidFill>
                  <a:latin typeface="Times New Roman" panose="02020603050405020304" pitchFamily="18" charset="0"/>
                </a:rPr>
                <a:t>byte</a:t>
              </a:r>
              <a:endParaRPr lang="en-US" altLang="zh-CN" sz="280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010" y="3557"/>
              <a:ext cx="534" cy="3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rgbClr val="C00000"/>
                  </a:solidFill>
                  <a:latin typeface="Times New Roman" panose="02020603050405020304" pitchFamily="18" charset="0"/>
                </a:rPr>
                <a:t>short</a:t>
              </a:r>
              <a:endParaRPr lang="en-US" altLang="zh-CN" sz="280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363" y="3555"/>
              <a:ext cx="381" cy="3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 err="1">
                  <a:solidFill>
                    <a:srgbClr val="C00000"/>
                  </a:solidFill>
                  <a:latin typeface="Times New Roman" panose="02020603050405020304" pitchFamily="18" charset="0"/>
                </a:rPr>
                <a:t>int</a:t>
              </a:r>
              <a:endParaRPr lang="en-US" altLang="zh-CN" sz="280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903" y="3562"/>
              <a:ext cx="635" cy="3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rgbClr val="C00000"/>
                  </a:solidFill>
                  <a:latin typeface="Times New Roman" panose="02020603050405020304" pitchFamily="18" charset="0"/>
                </a:rPr>
                <a:t>long</a:t>
              </a:r>
              <a:endParaRPr lang="en-US" altLang="zh-CN" sz="280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3651" y="3566"/>
              <a:ext cx="635" cy="3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rgbClr val="C00000"/>
                  </a:solidFill>
                  <a:latin typeface="Times New Roman" panose="02020603050405020304" pitchFamily="18" charset="0"/>
                </a:rPr>
                <a:t>float</a:t>
              </a:r>
              <a:endParaRPr lang="en-US" altLang="zh-CN" sz="280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380" y="3551"/>
              <a:ext cx="733" cy="3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rgbClr val="C00000"/>
                  </a:solidFill>
                  <a:latin typeface="Times New Roman" panose="02020603050405020304" pitchFamily="18" charset="0"/>
                </a:rPr>
                <a:t>double</a:t>
              </a:r>
              <a:endParaRPr lang="en-US" altLang="zh-CN" sz="280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711" y="3555"/>
              <a:ext cx="470" cy="3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rgbClr val="C00000"/>
                  </a:solidFill>
                  <a:latin typeface="Times New Roman" panose="02020603050405020304" pitchFamily="18" charset="0"/>
                </a:rPr>
                <a:t>char</a:t>
              </a:r>
              <a:endParaRPr lang="en-US" altLang="zh-CN" sz="280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4150" y="3748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424" y="3748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748" y="3748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143" y="3744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784" y="3730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1531" y="3722"/>
              <a:ext cx="243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6221667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以下哪种类型的变量在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中精度最高？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974852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byte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6940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992569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float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139096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double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§2.2.5   </a:t>
            </a:r>
            <a:r>
              <a:rPr lang="zh-CN" altLang="en-US">
                <a:latin typeface="宋体" panose="02010600030101010101" pitchFamily="2" charset="-122"/>
              </a:rPr>
              <a:t>基本数据类型的转换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90000"/>
              </a:lnSpc>
            </a:pPr>
            <a:r>
              <a:rPr lang="zh-CN" altLang="en-US" sz="2400" dirty="0">
                <a:latin typeface="Courier New" panose="02070309020205020404" pitchFamily="49" charset="0"/>
              </a:rPr>
              <a:t>当把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级别高的变量的值赋给级别低的变量</a:t>
            </a:r>
            <a:r>
              <a:rPr lang="zh-CN" altLang="en-US" sz="2400" dirty="0">
                <a:latin typeface="Courier New" panose="02070309020205020404" pitchFamily="49" charset="0"/>
              </a:rPr>
              <a:t>时，必须使用</a:t>
            </a:r>
            <a:r>
              <a:rPr lang="zh-CN" altLang="en-US" sz="24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显示类型转换</a:t>
            </a:r>
            <a:r>
              <a:rPr lang="en-US" altLang="zh-CN" sz="24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4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强制类型转换</a:t>
            </a:r>
            <a:r>
              <a:rPr lang="zh-CN" altLang="en-US" sz="2400" dirty="0">
                <a:latin typeface="Courier New" panose="02070309020205020404" pitchFamily="49" charset="0"/>
              </a:rPr>
              <a:t>运算。</a:t>
            </a:r>
            <a:endParaRPr lang="en-US" altLang="zh-CN" sz="2400" dirty="0">
              <a:latin typeface="Courier New" panose="02070309020205020404" pitchFamily="49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kumimoji="1" lang="zh-CN" altLang="en-US" dirty="0"/>
              <a:t>转换方法如下：</a:t>
            </a:r>
            <a:endParaRPr kumimoji="1" lang="zh-CN" altLang="en-US" dirty="0"/>
          </a:p>
          <a:p>
            <a:pPr lvl="1" algn="ctr">
              <a:buNone/>
            </a:pPr>
            <a:r>
              <a:rPr kumimoji="1" lang="en-US" altLang="zh-CN" sz="2800" b="1" dirty="0">
                <a:solidFill>
                  <a:srgbClr val="0000CC"/>
                </a:solidFill>
              </a:rPr>
              <a:t>(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&lt;</a:t>
            </a:r>
            <a:r>
              <a:rPr kumimoji="1" lang="zh-CN" altLang="en-US" sz="2800" b="1" dirty="0">
                <a:solidFill>
                  <a:srgbClr val="C00000"/>
                </a:solidFill>
              </a:rPr>
              <a:t>类型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&gt;)</a:t>
            </a:r>
            <a:r>
              <a:rPr kumimoji="1" lang="en-US" altLang="zh-CN" sz="2800" b="1" dirty="0">
                <a:solidFill>
                  <a:srgbClr val="990000"/>
                </a:solidFill>
              </a:rPr>
              <a:t>&lt;</a:t>
            </a:r>
            <a:r>
              <a:rPr kumimoji="1" lang="zh-CN" altLang="en-US" sz="2800" b="1" dirty="0">
                <a:solidFill>
                  <a:srgbClr val="990000"/>
                </a:solidFill>
              </a:rPr>
              <a:t>表达式</a:t>
            </a:r>
            <a:r>
              <a:rPr kumimoji="1" lang="en-US" altLang="zh-CN" sz="2800" b="1" dirty="0">
                <a:solidFill>
                  <a:srgbClr val="990000"/>
                </a:solidFill>
              </a:rPr>
              <a:t>&gt;</a:t>
            </a:r>
            <a:endParaRPr kumimoji="1" lang="en-US" altLang="zh-CN" sz="2800" b="1" dirty="0">
              <a:solidFill>
                <a:srgbClr val="990000"/>
              </a:solidFill>
            </a:endParaRPr>
          </a:p>
          <a:p>
            <a:pPr marL="457200" indent="-457200" algn="just">
              <a:lnSpc>
                <a:spcPct val="90000"/>
              </a:lnSpc>
            </a:pPr>
            <a:endParaRPr lang="en-US" altLang="zh-CN" sz="24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zh-CN" altLang="en-US" sz="24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例如：</a:t>
            </a:r>
            <a:endParaRPr lang="zh-CN" altLang="en-US" sz="2400" b="1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altLang="zh-CN" b="1" dirty="0">
                <a:latin typeface="+mj-lt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+mj-lt"/>
              </a:rPr>
              <a:t>int x = </a:t>
            </a: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(int)</a:t>
            </a:r>
            <a:r>
              <a:rPr lang="en-US" altLang="zh-CN" b="1" dirty="0">
                <a:solidFill>
                  <a:srgbClr val="0000FF"/>
                </a:solidFill>
                <a:latin typeface="+mj-lt"/>
              </a:rPr>
              <a:t>34.89; </a:t>
            </a:r>
            <a:endParaRPr lang="en-US" altLang="zh-CN" b="1" dirty="0">
              <a:solidFill>
                <a:srgbClr val="0000FF"/>
              </a:solidFill>
              <a:latin typeface="+mj-lt"/>
            </a:endParaRPr>
          </a:p>
          <a:p>
            <a:pPr marL="457200" indent="-457200" algn="ctr">
              <a:lnSpc>
                <a:spcPct val="90000"/>
              </a:lnSpc>
              <a:buNone/>
            </a:pPr>
            <a:endParaRPr lang="en-US" altLang="zh-CN" b="1" dirty="0">
              <a:solidFill>
                <a:srgbClr val="0000FF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66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显示类型转换</a:t>
            </a:r>
            <a:r>
              <a:rPr lang="zh-CN" altLang="en-US" dirty="0">
                <a:latin typeface="Courier New" panose="02070309020205020404" pitchFamily="49" charset="0"/>
              </a:rPr>
              <a:t>，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可能将导致精度的损失</a:t>
            </a:r>
            <a:r>
              <a:rPr kumimoji="1" lang="zh-CN" altLang="en-US" dirty="0">
                <a:solidFill>
                  <a:srgbClr val="0000CC"/>
                </a:solidFill>
              </a:rPr>
              <a:t>。</a:t>
            </a:r>
            <a:endParaRPr kumimoji="1" lang="en-US" altLang="zh-CN" dirty="0">
              <a:solidFill>
                <a:srgbClr val="0000CC"/>
              </a:solidFill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zh-CN" altLang="en-US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DDAEC7-37F0-45C0-9951-22195034F88D}" type="slidenum">
              <a:rPr lang="en-US" altLang="zh-CN"/>
            </a:fld>
            <a:r>
              <a:rPr lang="en-US" altLang="zh-CN"/>
              <a:t>/49</a:t>
            </a:r>
            <a:endParaRPr lang="en-US" altLang="zh-CN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43051"/>
            <a:ext cx="7848600" cy="491015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zh-CN" sz="2400" dirty="0"/>
              <a:t>Example: </a:t>
            </a:r>
            <a:endParaRPr lang="en-US" altLang="zh-CN" sz="2400" dirty="0"/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endParaRPr lang="en-US" altLang="zh-CN" sz="900" dirty="0"/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</a:rPr>
              <a:t>class Test {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</a:rPr>
              <a:t>	public static void main(String </a:t>
            </a:r>
            <a:r>
              <a:rPr lang="en-US" altLang="zh-CN" sz="2400" b="1" dirty="0" err="1">
                <a:solidFill>
                  <a:srgbClr val="006600"/>
                </a:solidFill>
              </a:rPr>
              <a:t>args</a:t>
            </a:r>
            <a:r>
              <a:rPr lang="en-US" altLang="zh-CN" sz="2400" b="1" dirty="0">
                <a:solidFill>
                  <a:srgbClr val="006600"/>
                </a:solidFill>
              </a:rPr>
              <a:t>[]) {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</a:rPr>
              <a:t>		int a = 257;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</a:rPr>
              <a:t>		byte b = </a:t>
            </a:r>
            <a:r>
              <a:rPr lang="en-US" altLang="zh-CN" sz="2400" b="1" dirty="0">
                <a:solidFill>
                  <a:srgbClr val="0000CC"/>
                </a:solidFill>
              </a:rPr>
              <a:t>(byte) </a:t>
            </a:r>
            <a:r>
              <a:rPr lang="en-US" altLang="zh-CN" sz="2400" b="1" dirty="0">
                <a:solidFill>
                  <a:srgbClr val="006600"/>
                </a:solidFill>
              </a:rPr>
              <a:t>a;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</a:rPr>
              <a:t>		</a:t>
            </a:r>
            <a:r>
              <a:rPr lang="en-US" altLang="zh-CN" sz="2400" b="1" dirty="0" err="1">
                <a:solidFill>
                  <a:srgbClr val="006600"/>
                </a:solidFill>
              </a:rPr>
              <a:t>System.out.println</a:t>
            </a:r>
            <a:r>
              <a:rPr lang="en-US" altLang="zh-CN" sz="2400" b="1" dirty="0">
                <a:solidFill>
                  <a:srgbClr val="006600"/>
                </a:solidFill>
              </a:rPr>
              <a:t>("a=" + a);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</a:rPr>
              <a:t>		</a:t>
            </a:r>
            <a:r>
              <a:rPr lang="en-US" altLang="zh-CN" sz="2400" b="1" dirty="0" err="1">
                <a:solidFill>
                  <a:srgbClr val="006600"/>
                </a:solidFill>
              </a:rPr>
              <a:t>System.out.println</a:t>
            </a:r>
            <a:r>
              <a:rPr lang="en-US" altLang="zh-CN" sz="2400" b="1" dirty="0">
                <a:solidFill>
                  <a:srgbClr val="006600"/>
                </a:solidFill>
              </a:rPr>
              <a:t>("b=" + b);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</a:rPr>
              <a:t>	}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6600"/>
                </a:solidFill>
              </a:rPr>
              <a:t>}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endParaRPr lang="en-US" altLang="zh-CN" sz="800" b="1" dirty="0">
              <a:solidFill>
                <a:srgbClr val="006600"/>
              </a:solidFill>
            </a:endParaRPr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b="1" dirty="0"/>
              <a:t>257    </a:t>
            </a:r>
            <a:r>
              <a:rPr lang="en-US" altLang="zh-CN" b="1" dirty="0">
                <a:solidFill>
                  <a:srgbClr val="C00000"/>
                </a:solidFill>
              </a:rPr>
              <a:t>00000000 00000000 00000001 </a:t>
            </a:r>
            <a:r>
              <a:rPr lang="en-US" altLang="zh-CN" b="1" dirty="0"/>
              <a:t>00000001</a:t>
            </a:r>
            <a:endParaRPr lang="en-US" altLang="zh-CN" b="1" dirty="0"/>
          </a:p>
          <a:p>
            <a:pPr marL="1371600" lvl="2" indent="-457200" eaLnBrk="1" hangingPunct="1">
              <a:lnSpc>
                <a:spcPct val="90000"/>
              </a:lnSpc>
              <a:buSzPct val="90000"/>
              <a:buFont typeface="Wingdings" panose="05000000000000000000" pitchFamily="2" charset="2"/>
              <a:buNone/>
            </a:pPr>
            <a:r>
              <a:rPr lang="en-US" altLang="zh-CN" b="1" dirty="0"/>
              <a:t>1                                                          </a:t>
            </a:r>
            <a:r>
              <a:rPr lang="en-US" altLang="zh-CN" b="1" dirty="0">
                <a:solidFill>
                  <a:srgbClr val="0000CC"/>
                </a:solidFill>
              </a:rPr>
              <a:t> 00000001</a:t>
            </a:r>
            <a:endParaRPr lang="en-US" altLang="zh-CN" b="1" dirty="0">
              <a:solidFill>
                <a:srgbClr val="0000CC"/>
              </a:solidFill>
            </a:endParaRP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title"/>
          </p:nvPr>
        </p:nvSpPr>
        <p:spPr>
          <a:xfrm>
            <a:off x="1952596" y="357166"/>
            <a:ext cx="7361237" cy="838200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显型类型转换</a:t>
            </a:r>
            <a:r>
              <a:rPr lang="en-US" altLang="zh-CN"/>
              <a:t>/</a:t>
            </a:r>
            <a:r>
              <a:rPr lang="zh-CN" altLang="en-US"/>
              <a:t>强制类型转换</a:t>
            </a:r>
            <a:endParaRPr lang="zh-CN" altLang="en-US"/>
          </a:p>
        </p:txBody>
      </p:sp>
      <p:sp>
        <p:nvSpPr>
          <p:cNvPr id="49158" name="Rectangle 4"/>
          <p:cNvSpPr>
            <a:spLocks noChangeArrowheads="1"/>
          </p:cNvSpPr>
          <p:nvPr/>
        </p:nvSpPr>
        <p:spPr bwMode="auto">
          <a:xfrm>
            <a:off x="3863752" y="3429000"/>
            <a:ext cx="2756106" cy="360362"/>
          </a:xfrm>
          <a:prstGeom prst="rect">
            <a:avLst/>
          </a:prstGeom>
          <a:noFill/>
          <a:ln w="9525">
            <a:solidFill>
              <a:srgbClr val="0000FF"/>
            </a:solidFill>
            <a:prstDash val="dash"/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2738414" y="5500702"/>
            <a:ext cx="6786610" cy="8572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algn="ctr"/>
            <a:endParaRPr lang="zh-CN" altLang="en-US"/>
          </a:p>
        </p:txBody>
      </p:sp>
      <p:sp>
        <p:nvSpPr>
          <p:cNvPr id="8" name="椭圆形标注 7"/>
          <p:cNvSpPr/>
          <p:nvPr/>
        </p:nvSpPr>
        <p:spPr bwMode="auto">
          <a:xfrm>
            <a:off x="7619402" y="4710739"/>
            <a:ext cx="2701611" cy="526985"/>
          </a:xfrm>
          <a:prstGeom prst="wedgeEllipseCallout">
            <a:avLst>
              <a:gd name="adj1" fmla="val -44371"/>
              <a:gd name="adj2" fmla="val 12017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r>
              <a:rPr kumimoji="1" lang="zh-CN" altLang="en-US" b="1"/>
              <a:t>高位数据的丢失</a:t>
            </a:r>
            <a:endParaRPr lang="zh-CN" altLang="en-US" b="1"/>
          </a:p>
        </p:txBody>
      </p:sp>
      <p:sp>
        <p:nvSpPr>
          <p:cNvPr id="9" name="椭圆形标注 7"/>
          <p:cNvSpPr/>
          <p:nvPr/>
        </p:nvSpPr>
        <p:spPr bwMode="auto">
          <a:xfrm>
            <a:off x="8970208" y="2680487"/>
            <a:ext cx="1302256" cy="928694"/>
          </a:xfrm>
          <a:prstGeom prst="wedgeEllipseCallout">
            <a:avLst>
              <a:gd name="adj1" fmla="val -229051"/>
              <a:gd name="adj2" fmla="val 4758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r>
              <a:rPr lang="zh-CN" altLang="en-US" b="1"/>
              <a:t>强制类型转换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 bldLvl="0" animBg="1"/>
      <p:bldP spid="7" grpId="0" bldLvl="0" animBg="1"/>
      <p:bldP spid="8" grpId="0" bldLvl="0" animBg="1"/>
      <p:bldP spid="9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§2.2.5   </a:t>
            </a:r>
            <a:r>
              <a:rPr lang="zh-CN" altLang="en-US">
                <a:latin typeface="宋体" panose="02010600030101010101" pitchFamily="2" charset="-122"/>
              </a:rPr>
              <a:t>基本数据类型的转换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当把一个</a:t>
            </a:r>
            <a:r>
              <a:rPr lang="en-US" altLang="zh-CN" b="1" dirty="0">
                <a:solidFill>
                  <a:srgbClr val="0000CC"/>
                </a:solidFill>
                <a:latin typeface="+mj-lt"/>
              </a:rPr>
              <a:t>int</a:t>
            </a:r>
            <a:r>
              <a:rPr lang="zh-CN" altLang="en-US" dirty="0">
                <a:latin typeface="+mj-lt"/>
              </a:rPr>
              <a:t>型常量赋值给一个</a:t>
            </a:r>
            <a:r>
              <a:rPr lang="en-US" altLang="zh-CN" b="1" dirty="0">
                <a:latin typeface="+mj-lt"/>
              </a:rPr>
              <a:t>byte</a:t>
            </a:r>
            <a:r>
              <a:rPr lang="zh-CN" altLang="en-US" dirty="0">
                <a:latin typeface="+mj-lt"/>
              </a:rPr>
              <a:t>和</a:t>
            </a:r>
            <a:r>
              <a:rPr lang="en-US" altLang="zh-CN" b="1" dirty="0">
                <a:latin typeface="+mj-lt"/>
              </a:rPr>
              <a:t>short</a:t>
            </a:r>
            <a:r>
              <a:rPr lang="zh-CN" altLang="en-US" dirty="0">
                <a:latin typeface="+mj-lt"/>
              </a:rPr>
              <a:t>型变量时，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不可以超出这些变量的取值范围</a:t>
            </a:r>
            <a:r>
              <a:rPr lang="zh-CN" altLang="en-US" b="1" dirty="0">
                <a:solidFill>
                  <a:srgbClr val="C00000"/>
                </a:solidFill>
                <a:latin typeface="+mj-lt"/>
              </a:rPr>
              <a:t>；</a:t>
            </a:r>
            <a:r>
              <a:rPr lang="zh-CN" altLang="en-US" dirty="0">
                <a:latin typeface="+mj-lt"/>
              </a:rPr>
              <a:t>否则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必须进行类型转换运算</a:t>
            </a:r>
            <a:r>
              <a:rPr lang="zh-CN" altLang="en-US" dirty="0">
                <a:latin typeface="+mj-lt"/>
              </a:rPr>
              <a:t>；</a:t>
            </a:r>
            <a:endParaRPr lang="en-US" altLang="zh-CN" dirty="0">
              <a:latin typeface="+mj-lt"/>
            </a:endParaRPr>
          </a:p>
          <a:p>
            <a:pPr marL="457200" indent="-457200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例如：</a:t>
            </a:r>
            <a:endParaRPr lang="en-US" altLang="zh-CN" dirty="0">
              <a:latin typeface="+mj-lt"/>
            </a:endParaRPr>
          </a:p>
          <a:p>
            <a:pPr marL="806450" lvl="1" indent="-457200" algn="just">
              <a:lnSpc>
                <a:spcPct val="90000"/>
              </a:lnSpc>
            </a:pPr>
            <a:r>
              <a:rPr lang="zh-CN" altLang="en-US" sz="2000" dirty="0">
                <a:latin typeface="+mj-lt"/>
              </a:rPr>
              <a:t>常量128的属于</a:t>
            </a:r>
            <a:r>
              <a:rPr lang="en-US" altLang="zh-CN" sz="2000" dirty="0">
                <a:latin typeface="+mj-lt"/>
              </a:rPr>
              <a:t>int</a:t>
            </a:r>
            <a:r>
              <a:rPr lang="zh-CN" altLang="en-US" sz="2000" dirty="0">
                <a:latin typeface="+mj-lt"/>
              </a:rPr>
              <a:t>型常量，超出</a:t>
            </a:r>
            <a:r>
              <a:rPr lang="en-US" altLang="zh-CN" sz="2000" dirty="0">
                <a:latin typeface="+mj-lt"/>
              </a:rPr>
              <a:t>byte</a:t>
            </a:r>
            <a:r>
              <a:rPr lang="zh-CN" altLang="en-US" sz="2000" dirty="0">
                <a:latin typeface="+mj-lt"/>
              </a:rPr>
              <a:t>变量的取值范围，如果赋值给</a:t>
            </a:r>
            <a:r>
              <a:rPr lang="en-US" altLang="zh-CN" sz="2000" dirty="0">
                <a:latin typeface="+mj-lt"/>
              </a:rPr>
              <a:t>byte</a:t>
            </a:r>
            <a:r>
              <a:rPr lang="zh-CN" altLang="en-US" sz="2000" dirty="0">
                <a:latin typeface="+mj-lt"/>
              </a:rPr>
              <a:t>型变量，必须进行</a:t>
            </a:r>
            <a:r>
              <a:rPr lang="en-US" altLang="zh-CN" sz="2000" dirty="0">
                <a:latin typeface="+mj-lt"/>
              </a:rPr>
              <a:t>byte</a:t>
            </a:r>
            <a:r>
              <a:rPr lang="zh-CN" altLang="en-US" sz="2000" dirty="0">
                <a:latin typeface="+mj-lt"/>
              </a:rPr>
              <a:t>类型转换运算</a:t>
            </a:r>
            <a:r>
              <a:rPr lang="en-US" altLang="zh-CN" sz="2000" dirty="0">
                <a:latin typeface="+mj-lt"/>
              </a:rPr>
              <a:t>(</a:t>
            </a:r>
            <a:r>
              <a:rPr lang="zh-CN" altLang="en-US" sz="2000" dirty="0">
                <a:solidFill>
                  <a:srgbClr val="C00000"/>
                </a:solidFill>
                <a:latin typeface="+mj-lt"/>
              </a:rPr>
              <a:t>将导致精度的损失</a:t>
            </a:r>
            <a:r>
              <a:rPr lang="en-US" altLang="zh-CN" sz="2000" dirty="0">
                <a:solidFill>
                  <a:srgbClr val="C00000"/>
                </a:solidFill>
                <a:latin typeface="+mj-lt"/>
              </a:rPr>
              <a:t>)</a:t>
            </a:r>
            <a:r>
              <a:rPr lang="zh-CN" altLang="en-US" sz="2000" dirty="0">
                <a:latin typeface="+mj-lt"/>
              </a:rPr>
              <a:t>，如：</a:t>
            </a:r>
            <a:endParaRPr lang="zh-CN" altLang="en-US" sz="2000" dirty="0">
              <a:latin typeface="+mj-lt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byte a=(byte)128; </a:t>
            </a:r>
            <a:endParaRPr lang="en-US" altLang="zh-CN" sz="2400" b="1" dirty="0">
              <a:solidFill>
                <a:srgbClr val="0000FF"/>
              </a:solidFill>
              <a:latin typeface="+mj-lt"/>
            </a:endParaRPr>
          </a:p>
          <a:p>
            <a:pPr marL="457200" indent="-457200" algn="ctr">
              <a:lnSpc>
                <a:spcPct val="90000"/>
              </a:lnSpc>
              <a:buNone/>
            </a:pPr>
            <a:endParaRPr lang="en-US" altLang="zh-CN" sz="2400" b="1" dirty="0">
              <a:solidFill>
                <a:srgbClr val="0000FF"/>
              </a:solidFill>
              <a:latin typeface="+mj-lt"/>
            </a:endParaRPr>
          </a:p>
          <a:p>
            <a:pPr marL="457200" indent="-457200">
              <a:lnSpc>
                <a:spcPct val="90000"/>
              </a:lnSpc>
            </a:pPr>
            <a:r>
              <a:rPr lang="zh-CN" altLang="en-US" sz="2400" b="1" dirty="0">
                <a:solidFill>
                  <a:srgbClr val="000099"/>
                </a:solidFill>
                <a:latin typeface="+mj-lt"/>
              </a:rPr>
              <a:t> 例2-2，课后运行，了解基本数据的转换</a:t>
            </a:r>
            <a:r>
              <a:rPr lang="zh-CN" altLang="en-US" sz="2400" b="1" dirty="0">
                <a:solidFill>
                  <a:srgbClr val="000099"/>
                </a:solidFill>
                <a:latin typeface="宋体" panose="02010600030101010101" pitchFamily="2" charset="-122"/>
              </a:rPr>
              <a:t>。</a:t>
            </a:r>
            <a:endParaRPr lang="en-US" altLang="zh-CN" sz="2400" b="1" dirty="0">
              <a:solidFill>
                <a:srgbClr val="000099"/>
              </a:solidFill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>
                <a:solidFill>
                  <a:schemeClr val="tx2">
                    <a:lumMod val="75000"/>
                  </a:schemeClr>
                </a:solidFill>
              </a:rPr>
              <a:t>2.3.2 </a:t>
            </a:r>
            <a:r>
              <a:rPr lang="zh-CN" altLang="en-US" sz="4000" b="1">
                <a:solidFill>
                  <a:schemeClr val="tx2">
                    <a:lumMod val="75000"/>
                  </a:schemeClr>
                </a:solidFill>
              </a:rPr>
              <a:t>输出基本型数据</a:t>
            </a:r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zh-CN" dirty="0"/>
              <a:t>输出串值、表达式的值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38530" lvl="3" indent="0">
              <a:spcBef>
                <a:spcPts val="0"/>
              </a:spcBef>
              <a:buNone/>
            </a:pPr>
            <a:r>
              <a:rPr lang="en-US" altLang="zh-CN" sz="2400" b="1" dirty="0" err="1">
                <a:solidFill>
                  <a:srgbClr val="0000CC"/>
                </a:solidFill>
              </a:rPr>
              <a:t>System.out.print</a:t>
            </a:r>
            <a:r>
              <a:rPr lang="en-US" altLang="zh-CN" sz="2400" b="1" dirty="0" err="1">
                <a:solidFill>
                  <a:srgbClr val="FF0000"/>
                </a:solidFill>
              </a:rPr>
              <a:t>ln</a:t>
            </a:r>
            <a:r>
              <a:rPr lang="en-US" altLang="zh-CN" sz="2400" b="1" dirty="0">
                <a:solidFill>
                  <a:srgbClr val="0000CC"/>
                </a:solidFill>
              </a:rPr>
              <a:t>(...);	</a:t>
            </a:r>
            <a:r>
              <a:rPr lang="en-US" altLang="zh-CN" sz="2400" b="1" dirty="0">
                <a:solidFill>
                  <a:srgbClr val="006600"/>
                </a:solidFill>
              </a:rPr>
              <a:t>//</a:t>
            </a:r>
            <a:r>
              <a:rPr lang="zh-CN" altLang="zh-CN" sz="24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输出数据后换行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pPr marL="938530" lvl="3" indent="0">
              <a:spcBef>
                <a:spcPts val="0"/>
              </a:spcBef>
              <a:buNone/>
            </a:pPr>
            <a:r>
              <a:rPr lang="en-US" altLang="zh-CN" sz="2400" b="1" dirty="0"/>
              <a:t>	</a:t>
            </a:r>
            <a:r>
              <a:rPr lang="zh-CN" altLang="zh-CN" sz="2400" b="1" dirty="0"/>
              <a:t>或</a:t>
            </a:r>
            <a:endParaRPr lang="en-US" altLang="zh-CN" sz="2400" b="1" dirty="0"/>
          </a:p>
          <a:p>
            <a:pPr marL="938530" lvl="3" indent="0">
              <a:spcBef>
                <a:spcPts val="0"/>
              </a:spcBef>
              <a:buNone/>
            </a:pPr>
            <a:r>
              <a:rPr lang="en-US" altLang="zh-CN" sz="2400" b="1" dirty="0" err="1">
                <a:solidFill>
                  <a:srgbClr val="0000CC"/>
                </a:solidFill>
              </a:rPr>
              <a:t>System.out.print</a:t>
            </a:r>
            <a:r>
              <a:rPr lang="en-US" altLang="zh-CN" sz="2400" b="1" dirty="0">
                <a:solidFill>
                  <a:srgbClr val="0000CC"/>
                </a:solidFill>
              </a:rPr>
              <a:t>(...);	</a:t>
            </a:r>
            <a:r>
              <a:rPr lang="en-US" altLang="zh-CN" sz="2400" b="1" dirty="0">
                <a:solidFill>
                  <a:srgbClr val="006600"/>
                </a:solidFill>
              </a:rPr>
              <a:t>//</a:t>
            </a:r>
            <a:r>
              <a:rPr lang="zh-CN" altLang="en-US" sz="2400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不换行</a:t>
            </a:r>
            <a:endParaRPr lang="en-US" altLang="zh-CN" sz="2400" dirty="0">
              <a:solidFill>
                <a:srgbClr val="0066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zh-CN" dirty="0"/>
              <a:t>二者的区别是前者</a:t>
            </a:r>
            <a:r>
              <a:rPr lang="zh-CN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输出数据后换行</a:t>
            </a:r>
            <a:r>
              <a:rPr lang="zh-CN" altLang="zh-CN" dirty="0"/>
              <a:t>，后者不换行。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zh-CN" dirty="0"/>
              <a:t>允许使用</a:t>
            </a:r>
            <a:r>
              <a:rPr lang="zh-CN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并置符号</a:t>
            </a:r>
            <a:r>
              <a:rPr lang="en-US" altLang="zh-CN" dirty="0"/>
              <a:t>“+”</a:t>
            </a:r>
            <a:r>
              <a:rPr lang="zh-CN" altLang="en-US" dirty="0"/>
              <a:t>，</a:t>
            </a:r>
            <a:r>
              <a:rPr lang="zh-CN" altLang="zh-CN" dirty="0"/>
              <a:t>将变量、表达式或一个常数值与一个字符串并置一起输出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zh-CN" dirty="0"/>
              <a:t>如：</a:t>
            </a:r>
            <a:endParaRPr lang="zh-CN" altLang="zh-CN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sz="2400" b="1" dirty="0" err="1">
                <a:solidFill>
                  <a:srgbClr val="0000CC"/>
                </a:solidFill>
              </a:rPr>
              <a:t>System.out.println</a:t>
            </a:r>
            <a:r>
              <a:rPr lang="en-US" altLang="zh-CN" sz="2400" b="1" dirty="0">
                <a:solidFill>
                  <a:srgbClr val="0000CC"/>
                </a:solidFill>
              </a:rPr>
              <a:t>(m+ "</a:t>
            </a:r>
            <a:r>
              <a:rPr lang="zh-CN" altLang="zh-CN" sz="2400" b="1" dirty="0">
                <a:solidFill>
                  <a:srgbClr val="0000CC"/>
                </a:solidFill>
              </a:rPr>
              <a:t>个数的和为</a:t>
            </a:r>
            <a:r>
              <a:rPr lang="en-US" altLang="zh-CN" sz="2400" b="1" dirty="0">
                <a:solidFill>
                  <a:srgbClr val="0000CC"/>
                </a:solidFill>
              </a:rPr>
              <a:t>“ +sum);</a:t>
            </a:r>
            <a:endParaRPr lang="zh-CN" altLang="zh-CN" sz="2400" b="1" dirty="0">
              <a:solidFill>
                <a:srgbClr val="0000CC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sz="2400" b="1" dirty="0" err="1">
                <a:solidFill>
                  <a:srgbClr val="0000CC"/>
                </a:solidFill>
              </a:rPr>
              <a:t>System.out.println</a:t>
            </a:r>
            <a:r>
              <a:rPr lang="en-US" altLang="zh-CN" sz="2400" b="1" dirty="0">
                <a:solidFill>
                  <a:srgbClr val="0000CC"/>
                </a:solidFill>
              </a:rPr>
              <a:t>(":"+ 123+"</a:t>
            </a:r>
            <a:r>
              <a:rPr lang="zh-CN" altLang="zh-CN" sz="2400" b="1" dirty="0">
                <a:solidFill>
                  <a:srgbClr val="0000CC"/>
                </a:solidFill>
              </a:rPr>
              <a:t>大于</a:t>
            </a:r>
            <a:r>
              <a:rPr lang="en-US" altLang="zh-CN" sz="2400" b="1" dirty="0">
                <a:solidFill>
                  <a:srgbClr val="0000CC"/>
                </a:solidFill>
              </a:rPr>
              <a:t>“ + 122);</a:t>
            </a:r>
            <a:endParaRPr lang="zh-CN" altLang="zh-CN" sz="2400" b="1" dirty="0">
              <a:solidFill>
                <a:srgbClr val="0000CC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>
                <a:solidFill>
                  <a:schemeClr val="tx2">
                    <a:lumMod val="75000"/>
                  </a:schemeClr>
                </a:solidFill>
              </a:rPr>
              <a:t>2.3.2 </a:t>
            </a:r>
            <a:r>
              <a:rPr lang="zh-CN" altLang="en-US" sz="4000" b="1">
                <a:solidFill>
                  <a:schemeClr val="tx2">
                    <a:lumMod val="75000"/>
                  </a:schemeClr>
                </a:solidFill>
              </a:rPr>
              <a:t>输出基本型数据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196752"/>
            <a:ext cx="8229600" cy="538661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zh-CN" sz="2400"/>
              <a:t>JDK5 </a:t>
            </a:r>
            <a:r>
              <a:rPr lang="zh-CN" altLang="en-US" sz="2400"/>
              <a:t>开始，</a:t>
            </a:r>
            <a:r>
              <a:rPr lang="zh-CN" altLang="zh-CN" sz="2400"/>
              <a:t>新增了和</a:t>
            </a:r>
            <a:r>
              <a:rPr lang="en-US" altLang="zh-CN" sz="2400"/>
              <a:t>C</a:t>
            </a:r>
            <a:r>
              <a:rPr lang="zh-CN" altLang="zh-CN" sz="2400"/>
              <a:t>语言中</a:t>
            </a:r>
            <a:r>
              <a:rPr lang="en-US" altLang="zh-CN" sz="2400"/>
              <a:t>printf</a:t>
            </a:r>
            <a:r>
              <a:rPr lang="zh-CN" altLang="zh-CN" sz="2400"/>
              <a:t>函数类似的数据输出方法：</a:t>
            </a:r>
            <a:endParaRPr lang="zh-CN" altLang="zh-CN" sz="2400"/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System.out.printf(“</a:t>
            </a:r>
            <a:r>
              <a:rPr lang="zh-CN" altLang="zh-CN" sz="2000" b="1">
                <a:solidFill>
                  <a:srgbClr val="C00000"/>
                </a:solidFill>
              </a:rPr>
              <a:t>格式控制部分</a:t>
            </a:r>
            <a:r>
              <a:rPr lang="en-US" altLang="zh-CN" sz="2000" b="1">
                <a:solidFill>
                  <a:srgbClr val="C00000"/>
                </a:solidFill>
              </a:rPr>
              <a:t>”</a:t>
            </a:r>
            <a:r>
              <a:rPr lang="zh-CN" altLang="zh-CN" sz="2000" b="1">
                <a:solidFill>
                  <a:srgbClr val="C00000"/>
                </a:solidFill>
              </a:rPr>
              <a:t>，表达式</a:t>
            </a:r>
            <a:r>
              <a:rPr lang="en-US" altLang="zh-CN" sz="2000" b="1">
                <a:solidFill>
                  <a:srgbClr val="C00000"/>
                </a:solidFill>
              </a:rPr>
              <a:t>1</a:t>
            </a:r>
            <a:r>
              <a:rPr lang="zh-CN" altLang="zh-CN" sz="2000" b="1">
                <a:solidFill>
                  <a:srgbClr val="C00000"/>
                </a:solidFill>
              </a:rPr>
              <a:t>，表达式</a:t>
            </a:r>
            <a:r>
              <a:rPr lang="en-US" altLang="zh-CN" sz="2000" b="1">
                <a:solidFill>
                  <a:srgbClr val="C00000"/>
                </a:solidFill>
              </a:rPr>
              <a:t>2</a:t>
            </a:r>
            <a:r>
              <a:rPr lang="zh-CN" altLang="zh-CN" sz="2000" b="1">
                <a:solidFill>
                  <a:srgbClr val="C00000"/>
                </a:solidFill>
              </a:rPr>
              <a:t>，…表达式</a:t>
            </a:r>
            <a:r>
              <a:rPr lang="en-US" altLang="zh-CN" sz="2000" b="1">
                <a:solidFill>
                  <a:srgbClr val="C00000"/>
                </a:solidFill>
              </a:rPr>
              <a:t>n)</a:t>
            </a:r>
            <a:r>
              <a:rPr lang="zh-CN" altLang="en-US" sz="2000" b="1">
                <a:solidFill>
                  <a:srgbClr val="C00000"/>
                </a:solidFill>
              </a:rPr>
              <a:t>；</a:t>
            </a:r>
            <a:endParaRPr lang="en-US" altLang="zh-CN" sz="2000" b="1">
              <a:solidFill>
                <a:srgbClr val="C000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zh-CN" altLang="zh-CN" sz="2000" b="1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zh-CN" sz="2400"/>
              <a:t>格式控制部分由格式控制符号：</a:t>
            </a:r>
            <a:r>
              <a:rPr lang="en-US" altLang="zh-CN" sz="2400"/>
              <a:t>%d</a:t>
            </a:r>
            <a:r>
              <a:rPr lang="zh-CN" altLang="zh-CN" sz="2400"/>
              <a:t>、</a:t>
            </a:r>
            <a:r>
              <a:rPr lang="en-US" altLang="zh-CN" sz="2400"/>
              <a:t>%c</a:t>
            </a:r>
            <a:r>
              <a:rPr lang="zh-CN" altLang="zh-CN" sz="2400"/>
              <a:t>、</a:t>
            </a:r>
            <a:r>
              <a:rPr lang="en-US" altLang="zh-CN" sz="2400"/>
              <a:t>%f</a:t>
            </a:r>
            <a:r>
              <a:rPr lang="zh-CN" altLang="zh-CN" sz="2400"/>
              <a:t>、</a:t>
            </a:r>
            <a:r>
              <a:rPr lang="en-US" altLang="zh-CN" sz="2400"/>
              <a:t>%s</a:t>
            </a:r>
            <a:r>
              <a:rPr lang="zh-CN" altLang="zh-CN" sz="2400"/>
              <a:t>和普通的字符组成，普通字符原样输出。格式符号用来输出表达式的值。</a:t>
            </a:r>
            <a:endParaRPr lang="zh-CN" altLang="zh-CN" sz="2400"/>
          </a:p>
          <a:p>
            <a:pPr lvl="1">
              <a:spcBef>
                <a:spcPts val="0"/>
              </a:spcBef>
            </a:pPr>
            <a:r>
              <a:rPr lang="en-US" altLang="zh-CN" sz="2000"/>
              <a:t>%d</a:t>
            </a:r>
            <a:r>
              <a:rPr lang="zh-CN" altLang="zh-CN" sz="2000"/>
              <a:t>：输出</a:t>
            </a:r>
            <a:r>
              <a:rPr lang="en-US" altLang="zh-CN" sz="2000"/>
              <a:t>int</a:t>
            </a:r>
            <a:r>
              <a:rPr lang="zh-CN" altLang="zh-CN" sz="2000"/>
              <a:t>类型数据值。</a:t>
            </a:r>
            <a:endParaRPr lang="zh-CN" altLang="zh-CN" sz="2000"/>
          </a:p>
          <a:p>
            <a:pPr lvl="1">
              <a:spcBef>
                <a:spcPts val="0"/>
              </a:spcBef>
            </a:pPr>
            <a:r>
              <a:rPr lang="en-US" altLang="zh-CN" sz="2000"/>
              <a:t>%c</a:t>
            </a:r>
            <a:r>
              <a:rPr lang="zh-CN" altLang="zh-CN" sz="2000"/>
              <a:t>：输出</a:t>
            </a:r>
            <a:r>
              <a:rPr lang="en-US" altLang="zh-CN" sz="2000"/>
              <a:t>char</a:t>
            </a:r>
            <a:r>
              <a:rPr lang="zh-CN" altLang="zh-CN" sz="2000"/>
              <a:t>型数据。</a:t>
            </a:r>
            <a:endParaRPr lang="zh-CN" altLang="zh-CN" sz="2000"/>
          </a:p>
          <a:p>
            <a:pPr lvl="1">
              <a:spcBef>
                <a:spcPts val="0"/>
              </a:spcBef>
            </a:pPr>
            <a:r>
              <a:rPr lang="en-US" altLang="zh-CN" sz="2000"/>
              <a:t>%f</a:t>
            </a:r>
            <a:r>
              <a:rPr lang="zh-CN" altLang="zh-CN" sz="2000"/>
              <a:t>：输出浮点型数据，小数部分最多保留</a:t>
            </a:r>
            <a:r>
              <a:rPr lang="en-US" altLang="zh-CN" sz="2000"/>
              <a:t>6</a:t>
            </a:r>
            <a:r>
              <a:rPr lang="zh-CN" altLang="zh-CN" sz="2000"/>
              <a:t>位。</a:t>
            </a:r>
            <a:endParaRPr lang="zh-CN" altLang="zh-CN" sz="2000"/>
          </a:p>
          <a:p>
            <a:pPr lvl="1">
              <a:spcBef>
                <a:spcPts val="0"/>
              </a:spcBef>
            </a:pPr>
            <a:r>
              <a:rPr lang="en-US" altLang="zh-CN" sz="2000"/>
              <a:t>%s</a:t>
            </a:r>
            <a:r>
              <a:rPr lang="zh-CN" altLang="zh-CN" sz="2000"/>
              <a:t>：输出字符串数据。</a:t>
            </a:r>
            <a:endParaRPr lang="en-US" altLang="zh-CN" sz="2000"/>
          </a:p>
          <a:p>
            <a:pPr lvl="1">
              <a:spcBef>
                <a:spcPts val="0"/>
              </a:spcBef>
            </a:pPr>
            <a:endParaRPr lang="zh-CN" altLang="zh-CN" sz="2000"/>
          </a:p>
          <a:p>
            <a:pPr>
              <a:spcBef>
                <a:spcPts val="0"/>
              </a:spcBef>
            </a:pPr>
            <a:r>
              <a:rPr lang="zh-CN" altLang="zh-CN" sz="2400"/>
              <a:t>输出数据时也可以控制数据在命令行的位置，例如：</a:t>
            </a:r>
            <a:endParaRPr lang="zh-CN" altLang="zh-CN" sz="2400"/>
          </a:p>
          <a:p>
            <a:pPr lvl="1">
              <a:spcBef>
                <a:spcPts val="0"/>
              </a:spcBef>
            </a:pPr>
            <a:r>
              <a:rPr lang="en-US" altLang="zh-CN" sz="2000"/>
              <a:t>%md</a:t>
            </a:r>
            <a:r>
              <a:rPr lang="zh-CN" altLang="zh-CN" sz="2000"/>
              <a:t>：输出的</a:t>
            </a:r>
            <a:r>
              <a:rPr lang="en-US" altLang="zh-CN" sz="2000"/>
              <a:t>int</a:t>
            </a:r>
            <a:r>
              <a:rPr lang="zh-CN" altLang="zh-CN" sz="2000"/>
              <a:t>型数据占</a:t>
            </a:r>
            <a:r>
              <a:rPr lang="en-US" altLang="zh-CN" sz="2000"/>
              <a:t>m</a:t>
            </a:r>
            <a:r>
              <a:rPr lang="zh-CN" altLang="zh-CN" sz="2000"/>
              <a:t>列。</a:t>
            </a:r>
            <a:endParaRPr lang="zh-CN" altLang="zh-CN" sz="2000"/>
          </a:p>
          <a:p>
            <a:pPr lvl="1">
              <a:spcBef>
                <a:spcPts val="0"/>
              </a:spcBef>
            </a:pPr>
            <a:r>
              <a:rPr lang="en-US" altLang="zh-CN" sz="2000"/>
              <a:t>%m.nf</a:t>
            </a:r>
            <a:r>
              <a:rPr lang="zh-CN" altLang="zh-CN" sz="2000"/>
              <a:t>：输出的浮点型数据占</a:t>
            </a:r>
            <a:r>
              <a:rPr lang="en-US" altLang="zh-CN" sz="2000"/>
              <a:t>m</a:t>
            </a:r>
            <a:r>
              <a:rPr lang="zh-CN" altLang="zh-CN" sz="2000"/>
              <a:t>列，小数点保留</a:t>
            </a:r>
            <a:r>
              <a:rPr lang="en-US" altLang="zh-CN" sz="2000"/>
              <a:t>n</a:t>
            </a:r>
            <a:r>
              <a:rPr lang="zh-CN" altLang="zh-CN" sz="2000"/>
              <a:t>位。</a:t>
            </a:r>
            <a:endParaRPr lang="zh-CN" altLang="en-US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§2.1   </a:t>
            </a:r>
            <a:r>
              <a:rPr lang="zh-CN" altLang="en-US">
                <a:latin typeface="宋体" panose="02010600030101010101" pitchFamily="2" charset="-122"/>
              </a:rPr>
              <a:t>标识符和关键字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例如，以下都是合法的标识符：</a:t>
            </a:r>
            <a:endParaRPr lang="zh-CN" altLang="en-US" dirty="0"/>
          </a:p>
          <a:p>
            <a:pPr marL="938530" lvl="3" indent="0">
              <a:spcBef>
                <a:spcPts val="0"/>
              </a:spcBef>
              <a:buNone/>
            </a:pPr>
            <a:r>
              <a:rPr lang="en-US" altLang="zh-CN" sz="2800" b="1" dirty="0" err="1">
                <a:solidFill>
                  <a:srgbClr val="C00000"/>
                </a:solidFill>
              </a:rPr>
              <a:t>Hello_java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938530" lvl="3" indent="0"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C00000"/>
                </a:solidFill>
              </a:rPr>
              <a:t>Hello_12$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938530" lvl="3" indent="0">
              <a:spcBef>
                <a:spcPts val="0"/>
              </a:spcBef>
              <a:buNone/>
            </a:pPr>
            <a:r>
              <a:rPr lang="en-US" altLang="zh-CN" sz="2800" b="1" dirty="0">
                <a:solidFill>
                  <a:srgbClr val="C00000"/>
                </a:solidFill>
              </a:rPr>
              <a:t>$23Boy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zh-CN" altLang="en-US" b="1" dirty="0">
              <a:solidFill>
                <a:srgbClr val="C00000"/>
              </a:solidFill>
            </a:endParaRPr>
          </a:p>
          <a:p>
            <a:r>
              <a:rPr lang="zh-CN" altLang="en-US" dirty="0"/>
              <a:t>需要特别注意的是，标识符中的字母是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区分大小写</a:t>
            </a:r>
            <a:r>
              <a:rPr lang="zh-CN" altLang="en-US" dirty="0"/>
              <a:t>的，</a:t>
            </a:r>
            <a:r>
              <a:rPr lang="en-US" altLang="zh-CN" b="1" dirty="0"/>
              <a:t>hello</a:t>
            </a:r>
            <a:r>
              <a:rPr lang="zh-CN" altLang="en-US" b="1" dirty="0"/>
              <a:t>和</a:t>
            </a:r>
            <a:r>
              <a:rPr lang="en-US" altLang="zh-CN" b="1" dirty="0"/>
              <a:t>Hello</a:t>
            </a:r>
            <a:r>
              <a:rPr lang="zh-CN" altLang="en-US" b="1" dirty="0"/>
              <a:t>是不同</a:t>
            </a:r>
            <a:r>
              <a:rPr lang="zh-CN" altLang="en-US" dirty="0"/>
              <a:t>的标识符。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7806246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关于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System.out.printf()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方法，以下说法正确的是？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6721794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可以使用格式控制符号如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%d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%c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%f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%s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4573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可以控制数据在命令行的位置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703459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可以输出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char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float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和字符串类型的数据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2592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以上说法都正确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§2.4   数组 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+mj-lt"/>
                <a:ea typeface="宋体" panose="02010600030101010101" pitchFamily="2" charset="-122"/>
              </a:rPr>
              <a:t>数组是</a:t>
            </a:r>
            <a:r>
              <a:rPr lang="zh-CN" altLang="en-US" b="1">
                <a:solidFill>
                  <a:srgbClr val="C00000"/>
                </a:solidFill>
                <a:latin typeface="+mj-lt"/>
                <a:ea typeface="宋体" panose="02010600030101010101" pitchFamily="2" charset="-122"/>
              </a:rPr>
              <a:t>相同类型的变量</a:t>
            </a:r>
            <a:r>
              <a:rPr lang="zh-CN" altLang="en-US">
                <a:latin typeface="+mj-lt"/>
                <a:ea typeface="宋体" panose="02010600030101010101" pitchFamily="2" charset="-122"/>
              </a:rPr>
              <a:t>按顺序组成的一种复合数据类型，称这些相同类型的变量为</a:t>
            </a:r>
            <a:r>
              <a:rPr lang="zh-CN" altLang="en-US" b="1">
                <a:solidFill>
                  <a:srgbClr val="C00000"/>
                </a:solidFill>
                <a:latin typeface="+mj-lt"/>
                <a:ea typeface="宋体" panose="02010600030101010101" pitchFamily="2" charset="-122"/>
              </a:rPr>
              <a:t>数组的元素</a:t>
            </a:r>
            <a:r>
              <a:rPr lang="zh-CN" altLang="en-US">
                <a:latin typeface="+mj-lt"/>
                <a:ea typeface="宋体" panose="02010600030101010101" pitchFamily="2" charset="-122"/>
              </a:rPr>
              <a:t>或单元。</a:t>
            </a:r>
            <a:endParaRPr lang="en-US" altLang="zh-CN">
              <a:latin typeface="+mj-lt"/>
              <a:ea typeface="宋体" panose="02010600030101010101" pitchFamily="2" charset="-122"/>
            </a:endParaRPr>
          </a:p>
          <a:p>
            <a:endParaRPr lang="en-US" altLang="zh-CN">
              <a:latin typeface="+mj-lt"/>
              <a:ea typeface="宋体" panose="02010600030101010101" pitchFamily="2" charset="-122"/>
            </a:endParaRPr>
          </a:p>
          <a:p>
            <a:r>
              <a:rPr lang="zh-CN" altLang="en-US">
                <a:latin typeface="+mj-lt"/>
                <a:ea typeface="宋体" panose="02010600030101010101" pitchFamily="2" charset="-122"/>
              </a:rPr>
              <a:t>数组类型是数组中元素的数据类型；</a:t>
            </a:r>
            <a:endParaRPr lang="zh-CN" altLang="en-US">
              <a:latin typeface="+mj-lt"/>
              <a:ea typeface="宋体" panose="02010600030101010101" pitchFamily="2" charset="-122"/>
            </a:endParaRPr>
          </a:p>
          <a:p>
            <a:endParaRPr lang="en-US" altLang="zh-CN">
              <a:latin typeface="+mj-lt"/>
              <a:ea typeface="宋体" panose="02010600030101010101" pitchFamily="2" charset="-122"/>
            </a:endParaRPr>
          </a:p>
          <a:p>
            <a:r>
              <a:rPr lang="zh-CN" altLang="en-US">
                <a:latin typeface="+mj-lt"/>
                <a:ea typeface="宋体" panose="02010600030101010101" pitchFamily="2" charset="-122"/>
              </a:rPr>
              <a:t>数组通过</a:t>
            </a:r>
            <a:r>
              <a:rPr lang="zh-CN" altLang="en-US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数组名</a:t>
            </a:r>
            <a:r>
              <a:rPr lang="zh-CN" altLang="en-US">
                <a:solidFill>
                  <a:srgbClr val="FF0000"/>
                </a:solidFill>
                <a:latin typeface="+mj-lt"/>
                <a:ea typeface="宋体" panose="02010600030101010101" pitchFamily="2" charset="-122"/>
              </a:rPr>
              <a:t>加</a:t>
            </a:r>
            <a:r>
              <a:rPr lang="zh-CN" altLang="en-US">
                <a:solidFill>
                  <a:srgbClr val="0000FF"/>
                </a:solidFill>
                <a:latin typeface="+mj-lt"/>
                <a:ea typeface="宋体" panose="02010600030101010101" pitchFamily="2" charset="-122"/>
              </a:rPr>
              <a:t>索引</a:t>
            </a:r>
            <a:r>
              <a:rPr lang="zh-CN" altLang="en-US">
                <a:latin typeface="+mj-lt"/>
                <a:ea typeface="宋体" panose="02010600030101010101" pitchFamily="2" charset="-122"/>
              </a:rPr>
              <a:t>来使用数组的元素。索引从0开始。 </a:t>
            </a:r>
            <a:endParaRPr lang="en-US" altLang="zh-CN">
              <a:latin typeface="+mj-lt"/>
              <a:ea typeface="宋体" panose="02010600030101010101" pitchFamily="2" charset="-122"/>
            </a:endParaRPr>
          </a:p>
          <a:p>
            <a:endParaRPr lang="zh-CN" altLang="en-US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+mj-lt"/>
                <a:ea typeface="宋体" panose="02010600030101010101" pitchFamily="2" charset="-122"/>
              </a:rPr>
            </a:fld>
            <a:endParaRPr lang="zh-CN" altLang="en-US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F0661-7F3A-4286-8EF2-666976A6570B}" type="slidenum">
              <a:rPr lang="en-US" altLang="zh-CN" smtClean="0"/>
            </a:fld>
            <a:endParaRPr lang="en-US" altLang="zh-CN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Arrays (</a:t>
            </a:r>
            <a:r>
              <a:rPr lang="zh-CN" altLang="en-US" b="1"/>
              <a:t>数组</a:t>
            </a:r>
            <a:r>
              <a:rPr lang="en-US" altLang="zh-CN" b="1"/>
              <a:t>)</a:t>
            </a:r>
            <a:endParaRPr lang="en-US" altLang="zh-CN" b="1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1844675"/>
            <a:ext cx="8135938" cy="4287838"/>
          </a:xfrm>
        </p:spPr>
        <p:txBody>
          <a:bodyPr/>
          <a:lstStyle/>
          <a:p>
            <a:r>
              <a:rPr lang="zh-CN" altLang="en-US" sz="2400"/>
              <a:t>在</a:t>
            </a:r>
            <a:r>
              <a:rPr lang="en-US" altLang="zh-CN" sz="2400"/>
              <a:t>Java</a:t>
            </a:r>
            <a:r>
              <a:rPr lang="zh-CN" altLang="en-US" sz="2400"/>
              <a:t>语言中，数组是以</a:t>
            </a:r>
            <a:r>
              <a:rPr lang="zh-CN" altLang="en-US" sz="24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对象</a:t>
            </a:r>
            <a:r>
              <a:rPr lang="zh-CN" altLang="en-US" sz="2400"/>
              <a:t>的形式存在。</a:t>
            </a:r>
            <a:endParaRPr lang="en-US" altLang="zh-CN" sz="2400">
              <a:solidFill>
                <a:schemeClr val="hlink"/>
              </a:solidFill>
            </a:endParaRPr>
          </a:p>
          <a:p>
            <a:r>
              <a:rPr lang="zh-CN" altLang="en-US" sz="2400"/>
              <a:t>数组的使用：</a:t>
            </a:r>
            <a:endParaRPr lang="zh-CN" altLang="en-US" sz="240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648075" y="2860999"/>
            <a:ext cx="5039642" cy="461645"/>
          </a:xfrm>
          <a:prstGeom prst="rect">
            <a:avLst/>
          </a:prstGeom>
          <a:noFill/>
          <a:ln w="19050" algn="ctr">
            <a:solidFill>
              <a:schemeClr val="folHlink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宋体" panose="02010600030101010101" pitchFamily="2" charset="-122"/>
              </a:rPr>
              <a:t>1.</a:t>
            </a:r>
            <a:r>
              <a:rPr lang="zh-CN" altLang="en-US" sz="2400" b="1"/>
              <a:t>定义类型</a:t>
            </a:r>
            <a:r>
              <a:rPr lang="en-US" altLang="zh-CN" sz="2400" b="1"/>
              <a:t>(</a:t>
            </a:r>
            <a:r>
              <a:rPr lang="zh-CN" altLang="en-US" sz="2400" b="1"/>
              <a:t>声明</a:t>
            </a:r>
            <a:r>
              <a:rPr lang="en-US" altLang="zh-CN" sz="2400" b="1"/>
              <a:t>)</a:t>
            </a:r>
            <a:endParaRPr lang="en-US" altLang="zh-CN" sz="2400" b="1"/>
          </a:p>
        </p:txBody>
      </p:sp>
      <p:grpSp>
        <p:nvGrpSpPr>
          <p:cNvPr id="3" name="组合 2"/>
          <p:cNvGrpSpPr/>
          <p:nvPr/>
        </p:nvGrpSpPr>
        <p:grpSpPr>
          <a:xfrm>
            <a:off x="3648075" y="3453136"/>
            <a:ext cx="4982364" cy="2117726"/>
            <a:chOff x="2124075" y="3453136"/>
            <a:chExt cx="4982364" cy="2117726"/>
          </a:xfrm>
        </p:grpSpPr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2124075" y="4087343"/>
              <a:ext cx="4967287" cy="493085"/>
            </a:xfrm>
            <a:prstGeom prst="rect">
              <a:avLst/>
            </a:prstGeom>
            <a:noFill/>
            <a:ln w="19050" algn="ctr">
              <a:solidFill>
                <a:schemeClr val="folHlink"/>
              </a:solidFill>
              <a:miter lim="800000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90000"/>
                </a:lnSpc>
                <a:buClr>
                  <a:schemeClr val="hlink"/>
                </a:buClr>
                <a:buSzPct val="90000"/>
              </a:pPr>
              <a:r>
                <a:rPr lang="en-US" altLang="zh-CN" sz="2400" b="1" dirty="0">
                  <a:latin typeface="宋体" panose="02010600030101010101" pitchFamily="2" charset="-122"/>
                </a:rPr>
                <a:t>2.</a:t>
              </a:r>
              <a:r>
                <a:rPr lang="zh-CN" altLang="en-US" sz="2400" b="1" dirty="0"/>
                <a:t>创建数组</a:t>
              </a:r>
              <a:r>
                <a:rPr lang="en-US" altLang="zh-CN" sz="2400" b="1" dirty="0"/>
                <a:t>(</a:t>
              </a:r>
              <a:r>
                <a:rPr lang="zh-CN" altLang="en-US" sz="2400" b="1" dirty="0"/>
                <a:t>分配内存空间</a:t>
              </a:r>
              <a:r>
                <a:rPr lang="en-US" altLang="zh-CN" sz="2400" b="1" dirty="0"/>
                <a:t>): </a:t>
              </a:r>
              <a:r>
                <a:rPr lang="en-US" altLang="zh-CN" sz="28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new</a:t>
              </a:r>
              <a:endPara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2139152" y="5091437"/>
              <a:ext cx="4967287" cy="479425"/>
            </a:xfrm>
            <a:prstGeom prst="rect">
              <a:avLst/>
            </a:prstGeom>
            <a:noFill/>
            <a:ln w="19050" algn="ctr">
              <a:solidFill>
                <a:schemeClr val="folHlink"/>
              </a:solidFill>
              <a:miter lim="800000"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>
                <a:lnSpc>
                  <a:spcPct val="90000"/>
                </a:lnSpc>
                <a:buClr>
                  <a:schemeClr val="hlink"/>
                </a:buClr>
                <a:buSzPct val="90000"/>
              </a:pP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latin typeface="宋体" panose="02010600030101010101" pitchFamily="2" charset="-122"/>
                </a:rPr>
                <a:t>3.</a:t>
              </a: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zh-CN" altLang="en-US" sz="2800" b="1" dirty="0">
                  <a:solidFill>
                    <a:schemeClr val="bg1">
                      <a:lumMod val="65000"/>
                    </a:schemeClr>
                  </a:solidFill>
                  <a:latin typeface="Courier New" panose="02070309020205020404" pitchFamily="49" charset="0"/>
                </a:rPr>
                <a:t>释放</a:t>
              </a: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</a:rPr>
                <a:t>(Java</a:t>
              </a:r>
              <a:r>
                <a:rPr lang="zh-CN" altLang="en-US" sz="2400" b="1" dirty="0">
                  <a:solidFill>
                    <a:schemeClr val="bg1">
                      <a:lumMod val="65000"/>
                    </a:schemeClr>
                  </a:solidFill>
                </a:rPr>
                <a:t>虚拟机自动完成</a:t>
              </a: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</a:rPr>
                <a:t>)</a:t>
              </a:r>
              <a:endParaRPr lang="en-US" altLang="zh-CN" sz="24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4607718" y="3453136"/>
              <a:ext cx="0" cy="36957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wrap="square" lIns="90000" tIns="46800" rIns="90000" bIns="46800">
              <a:sp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4607718" y="4637411"/>
              <a:ext cx="0" cy="369570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§2.4.1   </a:t>
            </a:r>
            <a:r>
              <a:rPr lang="zh-CN" altLang="en-US">
                <a:latin typeface="宋体" panose="02010600030101010101" pitchFamily="2" charset="-122"/>
              </a:rPr>
              <a:t>声明数组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10000"/>
              </a:spcBef>
            </a:pPr>
            <a:r>
              <a:rPr lang="zh-CN" altLang="en-US" b="1" dirty="0"/>
              <a:t>声明一维数组有下列两种格式：</a:t>
            </a:r>
            <a:endParaRPr lang="zh-CN" altLang="en-US" b="1" dirty="0"/>
          </a:p>
          <a:p>
            <a:pPr algn="ctr">
              <a:spcBef>
                <a:spcPct val="10000"/>
              </a:spcBef>
              <a:buNone/>
            </a:pPr>
            <a:r>
              <a:rPr lang="zh-CN" altLang="en-US" dirty="0"/>
              <a:t>      </a:t>
            </a:r>
            <a:r>
              <a:rPr lang="zh-CN" altLang="en-US" sz="2400" dirty="0">
                <a:solidFill>
                  <a:srgbClr val="0000CC"/>
                </a:solidFill>
              </a:rPr>
              <a:t>数组的元素类型   </a:t>
            </a:r>
            <a:r>
              <a:rPr lang="zh-CN" altLang="en-US" sz="2400" b="1" dirty="0">
                <a:solidFill>
                  <a:srgbClr val="C00000"/>
                </a:solidFill>
              </a:rPr>
              <a:t>数组名字</a:t>
            </a:r>
            <a:r>
              <a:rPr lang="en-US" altLang="zh-CN" sz="2400" dirty="0">
                <a:solidFill>
                  <a:srgbClr val="0000CC"/>
                </a:solidFill>
              </a:rPr>
              <a:t>[]</a:t>
            </a:r>
            <a:r>
              <a:rPr lang="zh-CN" altLang="en-US" sz="2400" dirty="0">
                <a:solidFill>
                  <a:srgbClr val="0000CC"/>
                </a:solidFill>
              </a:rPr>
              <a:t>;     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algn="ctr">
              <a:spcBef>
                <a:spcPct val="10000"/>
              </a:spcBef>
              <a:buNone/>
            </a:pPr>
            <a:r>
              <a:rPr lang="zh-CN" altLang="en-US" sz="2400" dirty="0"/>
              <a:t>或</a:t>
            </a:r>
            <a:endParaRPr lang="zh-CN" altLang="en-US" sz="2400" dirty="0"/>
          </a:p>
          <a:p>
            <a:pPr algn="ctr">
              <a:spcBef>
                <a:spcPct val="10000"/>
              </a:spcBef>
              <a:buNone/>
            </a:pPr>
            <a:r>
              <a:rPr lang="zh-CN" altLang="en-US" sz="2400" dirty="0"/>
              <a:t>     </a:t>
            </a:r>
            <a:r>
              <a:rPr lang="zh-CN" altLang="en-US" sz="2400" dirty="0">
                <a:solidFill>
                  <a:srgbClr val="0000CC"/>
                </a:solidFill>
              </a:rPr>
              <a:t>数组的元素类型</a:t>
            </a:r>
            <a:r>
              <a:rPr lang="en-US" altLang="zh-CN" sz="2400" dirty="0">
                <a:solidFill>
                  <a:srgbClr val="0000CC"/>
                </a:solidFill>
              </a:rPr>
              <a:t>[]</a:t>
            </a:r>
            <a:r>
              <a:rPr lang="zh-CN" altLang="en-US" sz="2400" dirty="0">
                <a:solidFill>
                  <a:srgbClr val="0000CC"/>
                </a:solidFill>
              </a:rPr>
              <a:t>  </a:t>
            </a:r>
            <a:r>
              <a:rPr lang="zh-CN" altLang="en-US" sz="2400" b="1" dirty="0">
                <a:solidFill>
                  <a:srgbClr val="C00000"/>
                </a:solidFill>
              </a:rPr>
              <a:t>数组名字</a:t>
            </a:r>
            <a:r>
              <a:rPr lang="zh-CN" altLang="en-US" sz="2400" dirty="0">
                <a:solidFill>
                  <a:srgbClr val="0000CC"/>
                </a:solidFill>
              </a:rPr>
              <a:t>;</a:t>
            </a:r>
            <a:endParaRPr lang="zh-CN" altLang="en-US" sz="2400" dirty="0">
              <a:solidFill>
                <a:srgbClr val="0000CC"/>
              </a:solidFill>
            </a:endParaRPr>
          </a:p>
          <a:p>
            <a:pPr algn="just">
              <a:spcBef>
                <a:spcPct val="10000"/>
              </a:spcBef>
            </a:pPr>
            <a:r>
              <a:rPr lang="zh-CN" altLang="en-US" b="1" dirty="0"/>
              <a:t>例如：</a:t>
            </a:r>
            <a:endParaRPr lang="en-US" altLang="zh-CN" b="1" dirty="0"/>
          </a:p>
          <a:p>
            <a:pPr algn="ctr">
              <a:spcBef>
                <a:spcPct val="100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float  </a:t>
            </a:r>
            <a:r>
              <a:rPr lang="en-US" altLang="zh-CN" b="1" dirty="0">
                <a:solidFill>
                  <a:srgbClr val="C00000"/>
                </a:solidFill>
              </a:rPr>
              <a:t>boy</a:t>
            </a:r>
            <a:r>
              <a:rPr lang="en-US" altLang="zh-CN" b="1" dirty="0">
                <a:solidFill>
                  <a:srgbClr val="0000FF"/>
                </a:solidFill>
              </a:rPr>
              <a:t>[]; </a:t>
            </a:r>
            <a:r>
              <a:rPr lang="zh-CN" altLang="en-US" b="1" dirty="0">
                <a:solidFill>
                  <a:srgbClr val="C00000"/>
                </a:solidFill>
              </a:rPr>
              <a:t> </a:t>
            </a:r>
            <a:r>
              <a:rPr lang="en-US" altLang="zh-CN" b="1" dirty="0">
                <a:solidFill>
                  <a:srgbClr val="C00000"/>
                </a:solidFill>
              </a:rPr>
              <a:t>	//</a:t>
            </a:r>
            <a:r>
              <a:rPr lang="zh-CN" altLang="en-US" b="1" dirty="0">
                <a:solidFill>
                  <a:srgbClr val="C00000"/>
                </a:solidFill>
              </a:rPr>
              <a:t>声明数组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ctr">
              <a:spcBef>
                <a:spcPct val="100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float[]  </a:t>
            </a:r>
            <a:r>
              <a:rPr lang="en-US" altLang="zh-CN" b="1" dirty="0">
                <a:solidFill>
                  <a:srgbClr val="C00000"/>
                </a:solidFill>
              </a:rPr>
              <a:t>boy</a:t>
            </a:r>
            <a:r>
              <a:rPr lang="en-US" altLang="zh-CN" b="1" dirty="0">
                <a:solidFill>
                  <a:srgbClr val="0000FF"/>
                </a:solidFill>
              </a:rPr>
              <a:t>;</a:t>
            </a:r>
            <a:r>
              <a:rPr lang="zh-CN" altLang="en-US" b="1" dirty="0">
                <a:solidFill>
                  <a:srgbClr val="C00000"/>
                </a:solidFill>
              </a:rPr>
              <a:t>  </a:t>
            </a:r>
            <a:r>
              <a:rPr lang="en-US" altLang="zh-CN" b="1" dirty="0">
                <a:solidFill>
                  <a:srgbClr val="C00000"/>
                </a:solidFill>
              </a:rPr>
              <a:t>	//</a:t>
            </a:r>
            <a:r>
              <a:rPr lang="zh-CN" altLang="en-US" b="1" dirty="0">
                <a:solidFill>
                  <a:srgbClr val="C00000"/>
                </a:solidFill>
              </a:rPr>
              <a:t>声明数组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1">
              <a:spcBef>
                <a:spcPct val="10000"/>
              </a:spcBef>
            </a:pPr>
            <a:r>
              <a:rPr lang="zh-CN" altLang="en-US" dirty="0"/>
              <a:t>数组</a:t>
            </a:r>
            <a:r>
              <a:rPr lang="en-US" altLang="zh-CN" dirty="0"/>
              <a:t>boy</a:t>
            </a:r>
            <a:r>
              <a:rPr lang="zh-CN" altLang="en-US" dirty="0"/>
              <a:t>的元素可以存放</a:t>
            </a:r>
            <a:r>
              <a:rPr lang="en-US" altLang="zh-CN" dirty="0"/>
              <a:t>float</a:t>
            </a:r>
            <a:r>
              <a:rPr lang="zh-CN" altLang="en-US" dirty="0"/>
              <a:t>型数据。</a:t>
            </a:r>
            <a:endParaRPr lang="en-US" altLang="zh-CN" dirty="0"/>
          </a:p>
          <a:p>
            <a:pPr algn="ctr">
              <a:spcBef>
                <a:spcPct val="10000"/>
              </a:spcBef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§2.4.1   </a:t>
            </a:r>
            <a:r>
              <a:rPr lang="zh-CN" altLang="en-US">
                <a:latin typeface="宋体" panose="02010600030101010101" pitchFamily="2" charset="-122"/>
              </a:rPr>
              <a:t>声明数组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10000"/>
              </a:spcBef>
            </a:pPr>
            <a:r>
              <a:rPr lang="zh-CN" altLang="en-US" dirty="0"/>
              <a:t>声明</a:t>
            </a:r>
            <a:r>
              <a:rPr lang="zh-CN" altLang="en-US" b="1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二维数组</a:t>
            </a:r>
            <a:r>
              <a:rPr lang="zh-CN" altLang="en-US" dirty="0"/>
              <a:t>有下列两种格式：</a:t>
            </a:r>
            <a:endParaRPr lang="zh-CN" altLang="en-US" dirty="0"/>
          </a:p>
          <a:p>
            <a:pPr algn="ctr">
              <a:spcBef>
                <a:spcPct val="10000"/>
              </a:spcBef>
              <a:buNone/>
            </a:pPr>
            <a:r>
              <a:rPr lang="zh-CN" altLang="en-US" b="1" dirty="0"/>
              <a:t>  </a:t>
            </a:r>
            <a:r>
              <a:rPr lang="zh-CN" altLang="en-US" dirty="0"/>
              <a:t>   </a:t>
            </a:r>
            <a:r>
              <a:rPr lang="zh-CN" altLang="en-US" sz="2400" dirty="0"/>
              <a:t>数组的元素类型   </a:t>
            </a:r>
            <a:r>
              <a:rPr lang="zh-CN" altLang="en-US" sz="2400" b="1" dirty="0">
                <a:solidFill>
                  <a:srgbClr val="C00000"/>
                </a:solidFill>
              </a:rPr>
              <a:t>数组名字</a:t>
            </a:r>
            <a:r>
              <a:rPr lang="zh-CN" altLang="en-US" sz="2400" dirty="0"/>
              <a:t>[][];     </a:t>
            </a:r>
            <a:endParaRPr lang="en-US" altLang="zh-CN" sz="2400" dirty="0"/>
          </a:p>
          <a:p>
            <a:pPr algn="ctr">
              <a:spcBef>
                <a:spcPct val="10000"/>
              </a:spcBef>
              <a:buNone/>
            </a:pPr>
            <a:r>
              <a:rPr lang="zh-CN" altLang="en-US" sz="2400" dirty="0"/>
              <a:t>或</a:t>
            </a:r>
            <a:endParaRPr lang="zh-CN" altLang="en-US" sz="2400" dirty="0"/>
          </a:p>
          <a:p>
            <a:pPr algn="ctr">
              <a:spcBef>
                <a:spcPct val="10000"/>
              </a:spcBef>
              <a:buNone/>
            </a:pPr>
            <a:r>
              <a:rPr lang="zh-CN" altLang="en-US" sz="2400" dirty="0"/>
              <a:t>     数组的元素类型[][] 数组名字;</a:t>
            </a:r>
            <a:endParaRPr lang="zh-CN" altLang="en-US" sz="2400" dirty="0"/>
          </a:p>
          <a:p>
            <a:pPr algn="just">
              <a:spcBef>
                <a:spcPct val="10000"/>
              </a:spcBef>
            </a:pPr>
            <a:endParaRPr lang="en-US" altLang="zh-CN" b="1" dirty="0"/>
          </a:p>
          <a:p>
            <a:pPr algn="just">
              <a:spcBef>
                <a:spcPct val="10000"/>
              </a:spcBef>
            </a:pPr>
            <a:r>
              <a:rPr lang="zh-CN" altLang="en-US" b="1" dirty="0"/>
              <a:t>例如：</a:t>
            </a:r>
            <a:endParaRPr lang="en-US" altLang="zh-CN" b="1" dirty="0"/>
          </a:p>
          <a:p>
            <a:pPr algn="ctr">
              <a:spcBef>
                <a:spcPct val="100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char  </a:t>
            </a:r>
            <a:r>
              <a:rPr lang="en-US" altLang="zh-CN" b="1" dirty="0">
                <a:solidFill>
                  <a:srgbClr val="C00000"/>
                </a:solidFill>
              </a:rPr>
              <a:t>cat</a:t>
            </a:r>
            <a:r>
              <a:rPr lang="en-US" altLang="zh-CN" b="1" dirty="0">
                <a:solidFill>
                  <a:srgbClr val="0000FF"/>
                </a:solidFill>
              </a:rPr>
              <a:t>[][]; 	</a:t>
            </a:r>
            <a:r>
              <a:rPr lang="en-US" altLang="zh-CN" sz="2400" b="1" dirty="0">
                <a:solidFill>
                  <a:srgbClr val="006600"/>
                </a:solidFill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</a:rPr>
              <a:t>声明一个二维数组</a:t>
            </a:r>
            <a:r>
              <a:rPr lang="zh-CN" altLang="en-US" b="1" dirty="0">
                <a:solidFill>
                  <a:srgbClr val="0000FF"/>
                </a:solidFill>
              </a:rPr>
              <a:t>   </a:t>
            </a:r>
            <a:endParaRPr lang="en-US" altLang="zh-CN" b="1" dirty="0">
              <a:solidFill>
                <a:srgbClr val="0000FF"/>
              </a:solidFill>
            </a:endParaRPr>
          </a:p>
          <a:p>
            <a:pPr algn="ctr">
              <a:spcBef>
                <a:spcPct val="100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char[][]  </a:t>
            </a:r>
            <a:r>
              <a:rPr lang="en-US" altLang="zh-CN" b="1" dirty="0">
                <a:solidFill>
                  <a:srgbClr val="C00000"/>
                </a:solidFill>
              </a:rPr>
              <a:t>cat</a:t>
            </a:r>
            <a:r>
              <a:rPr lang="en-US" altLang="zh-CN" b="1" dirty="0">
                <a:solidFill>
                  <a:srgbClr val="0000FF"/>
                </a:solidFill>
              </a:rPr>
              <a:t>;</a:t>
            </a:r>
            <a:r>
              <a:rPr lang="en-US" altLang="zh-CN" b="1" dirty="0"/>
              <a:t> 	</a:t>
            </a:r>
            <a:r>
              <a:rPr lang="en-US" altLang="zh-CN" sz="2400" b="1" dirty="0">
                <a:solidFill>
                  <a:srgbClr val="006600"/>
                </a:solidFill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</a:rPr>
              <a:t>声明一个二维数组</a:t>
            </a:r>
            <a:endParaRPr lang="en-US" altLang="zh-CN" sz="2400" dirty="0"/>
          </a:p>
          <a:p>
            <a:pPr lvl="1" algn="just">
              <a:spcBef>
                <a:spcPct val="10000"/>
              </a:spcBef>
            </a:pPr>
            <a:r>
              <a:rPr lang="zh-CN" altLang="en-US" dirty="0"/>
              <a:t>数组</a:t>
            </a:r>
            <a:r>
              <a:rPr lang="en-US" altLang="zh-CN" dirty="0">
                <a:solidFill>
                  <a:srgbClr val="C00000"/>
                </a:solidFill>
              </a:rPr>
              <a:t>cat</a:t>
            </a:r>
            <a:r>
              <a:rPr lang="zh-CN" altLang="en-US" dirty="0"/>
              <a:t>的元素可以存放</a:t>
            </a:r>
            <a:r>
              <a:rPr lang="en-US" altLang="zh-CN" dirty="0"/>
              <a:t>char</a:t>
            </a:r>
            <a:r>
              <a:rPr lang="zh-CN" altLang="en-US" dirty="0"/>
              <a:t>型数据。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§2.4.1   </a:t>
            </a:r>
            <a:r>
              <a:rPr lang="zh-CN" altLang="en-US">
                <a:latin typeface="宋体" panose="02010600030101010101" pitchFamily="2" charset="-122"/>
              </a:rPr>
              <a:t>声明数组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10000"/>
              </a:spcBef>
            </a:pPr>
            <a:r>
              <a:rPr lang="zh-CN" altLang="en-US" dirty="0"/>
              <a:t>数组的元素的类型可以是</a:t>
            </a:r>
            <a:r>
              <a:rPr lang="en-US" altLang="zh-CN" dirty="0"/>
              <a:t>Java</a:t>
            </a:r>
            <a:r>
              <a:rPr lang="zh-CN" altLang="en-US" dirty="0"/>
              <a:t>的任何一种类型。</a:t>
            </a:r>
            <a:endParaRPr lang="zh-CN" altLang="en-US" dirty="0"/>
          </a:p>
          <a:p>
            <a:pPr algn="just">
              <a:spcBef>
                <a:spcPct val="10000"/>
              </a:spcBef>
            </a:pPr>
            <a:endParaRPr lang="en-US" altLang="zh-CN" dirty="0"/>
          </a:p>
          <a:p>
            <a:pPr algn="just">
              <a:spcBef>
                <a:spcPct val="10000"/>
              </a:spcBef>
            </a:pPr>
            <a:r>
              <a:rPr lang="zh-CN" altLang="en-US" dirty="0"/>
              <a:t>假如已经声明了一种</a:t>
            </a:r>
            <a:r>
              <a:rPr lang="en-US" altLang="zh-CN" b="1" dirty="0">
                <a:solidFill>
                  <a:srgbClr val="0000CC"/>
                </a:solidFill>
              </a:rPr>
              <a:t>People</a:t>
            </a:r>
            <a:r>
              <a:rPr lang="zh-CN" altLang="en-US" dirty="0">
                <a:solidFill>
                  <a:srgbClr val="0000CC"/>
                </a:solidFill>
              </a:rPr>
              <a:t>类型数据</a:t>
            </a:r>
            <a:r>
              <a:rPr lang="zh-CN" altLang="en-US" dirty="0"/>
              <a:t>，那么可以如下声明一个数组：</a:t>
            </a:r>
            <a:r>
              <a:rPr lang="en-US" altLang="zh-CN" b="1" dirty="0"/>
              <a:t>    </a:t>
            </a:r>
            <a:endParaRPr lang="en-US" altLang="zh-CN" b="1" dirty="0"/>
          </a:p>
          <a:p>
            <a:pPr algn="ctr">
              <a:spcBef>
                <a:spcPct val="100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People[] </a:t>
            </a:r>
            <a:r>
              <a:rPr lang="en-US" altLang="zh-CN" b="1" dirty="0" err="1">
                <a:solidFill>
                  <a:srgbClr val="0000FF"/>
                </a:solidFill>
              </a:rPr>
              <a:t>china</a:t>
            </a:r>
            <a:r>
              <a:rPr lang="en-US" altLang="zh-CN" b="1" dirty="0">
                <a:solidFill>
                  <a:srgbClr val="0000FF"/>
                </a:solidFill>
              </a:rPr>
              <a:t>; </a:t>
            </a:r>
            <a:endParaRPr lang="en-US" altLang="zh-CN" b="1" dirty="0">
              <a:solidFill>
                <a:srgbClr val="0000FF"/>
              </a:solidFill>
            </a:endParaRPr>
          </a:p>
          <a:p>
            <a:pPr lvl="1" algn="just">
              <a:spcBef>
                <a:spcPct val="10000"/>
              </a:spcBef>
            </a:pPr>
            <a:r>
              <a:rPr lang="zh-CN" altLang="en-US" dirty="0"/>
              <a:t>数组</a:t>
            </a:r>
            <a:r>
              <a:rPr lang="en-US" altLang="zh-CN" dirty="0" err="1"/>
              <a:t>china</a:t>
            </a:r>
            <a:r>
              <a:rPr lang="zh-CN" altLang="en-US" dirty="0"/>
              <a:t>的元素可以存放</a:t>
            </a:r>
            <a:r>
              <a:rPr lang="en-US" altLang="zh-CN" b="1" dirty="0">
                <a:solidFill>
                  <a:srgbClr val="C00000"/>
                </a:solidFill>
              </a:rPr>
              <a:t>People</a:t>
            </a:r>
            <a:r>
              <a:rPr lang="zh-CN" altLang="en-US" b="1" dirty="0">
                <a:solidFill>
                  <a:srgbClr val="C00000"/>
                </a:solidFill>
              </a:rPr>
              <a:t>类型</a:t>
            </a:r>
            <a:r>
              <a:rPr lang="zh-CN" altLang="en-US" dirty="0"/>
              <a:t>的数据，即：</a:t>
            </a:r>
            <a:r>
              <a:rPr lang="en-US" altLang="zh-CN" dirty="0"/>
              <a:t>People</a:t>
            </a:r>
            <a:r>
              <a:rPr lang="zh-CN" altLang="en-US" dirty="0"/>
              <a:t>类的对象。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5B09-B355-45AF-AD8E-C1F9FC17AE3C}" type="slidenum">
              <a:rPr lang="en-US" altLang="zh-CN"/>
            </a:fld>
            <a:r>
              <a:rPr lang="en-US" altLang="zh-CN"/>
              <a:t>/31</a:t>
            </a:r>
            <a:endParaRPr lang="en-US" altLang="zh-C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Declaring Arrays(</a:t>
            </a:r>
            <a:r>
              <a:rPr lang="zh-CN" altLang="en-US"/>
              <a:t>声明数组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714489"/>
            <a:ext cx="8641208" cy="4667262"/>
          </a:xfrm>
        </p:spPr>
        <p:txBody>
          <a:bodyPr/>
          <a:lstStyle/>
          <a:p>
            <a:pPr>
              <a:buSzPct val="90000"/>
            </a:pPr>
            <a:r>
              <a:rPr lang="zh-CN" altLang="en-US" dirty="0"/>
              <a:t>一维数组的声明</a:t>
            </a:r>
            <a:endParaRPr lang="zh-CN" altLang="en-US" dirty="0"/>
          </a:p>
          <a:p>
            <a:pPr lvl="1">
              <a:buSzPct val="90000"/>
            </a:pPr>
            <a:endParaRPr lang="en-US" altLang="zh-CN" b="1" dirty="0">
              <a:latin typeface="Courier New" panose="02070309020205020404" pitchFamily="49" charset="0"/>
            </a:endParaRPr>
          </a:p>
          <a:p>
            <a:pPr lvl="1">
              <a:buSzPct val="90000"/>
            </a:pPr>
            <a:endParaRPr lang="en-US" altLang="zh-CN" b="1" dirty="0">
              <a:latin typeface="Courier New" panose="02070309020205020404" pitchFamily="49" charset="0"/>
            </a:endParaRPr>
          </a:p>
          <a:p>
            <a:pPr lvl="1">
              <a:buSzPct val="90000"/>
            </a:pPr>
            <a:endParaRPr lang="en-US" altLang="zh-CN" b="1" dirty="0">
              <a:latin typeface="Courier New" panose="02070309020205020404" pitchFamily="49" charset="0"/>
            </a:endParaRPr>
          </a:p>
          <a:p>
            <a:pPr lvl="1">
              <a:buSzPct val="90000"/>
            </a:pPr>
            <a:endParaRPr lang="en-US" altLang="zh-CN" b="1" dirty="0">
              <a:latin typeface="Courier New" panose="02070309020205020404" pitchFamily="49" charset="0"/>
            </a:endParaRPr>
          </a:p>
          <a:p>
            <a:pPr lvl="1">
              <a:buSzPct val="90000"/>
            </a:pPr>
            <a:endParaRPr lang="en-US" altLang="zh-CN" b="1" dirty="0">
              <a:latin typeface="Courier New" panose="02070309020205020404" pitchFamily="49" charset="0"/>
            </a:endParaRPr>
          </a:p>
          <a:p>
            <a:pPr lvl="1">
              <a:buSzPct val="90000"/>
            </a:pPr>
            <a:endParaRPr lang="en-US" altLang="zh-CN" b="1" dirty="0">
              <a:latin typeface="Courier New" panose="02070309020205020404" pitchFamily="49" charset="0"/>
            </a:endParaRPr>
          </a:p>
          <a:p>
            <a:pPr>
              <a:buSzPct val="90000"/>
            </a:pPr>
            <a:r>
              <a:rPr lang="zh-CN" altLang="en-US" dirty="0"/>
              <a:t>数组变量声明后其默认的初始值为</a:t>
            </a:r>
            <a:r>
              <a:rPr lang="en-US" altLang="zh-CN" b="1" dirty="0">
                <a:solidFill>
                  <a:srgbClr val="C00000"/>
                </a:solidFill>
              </a:rPr>
              <a:t>null</a:t>
            </a:r>
            <a:r>
              <a:rPr lang="zh-CN" altLang="en-US" dirty="0">
                <a:solidFill>
                  <a:srgbClr val="C00000"/>
                </a:solidFill>
              </a:rPr>
              <a:t>。</a:t>
            </a:r>
            <a:endParaRPr lang="en-US" altLang="zh-CN" dirty="0"/>
          </a:p>
          <a:p>
            <a:pPr>
              <a:buSzPct val="90000"/>
            </a:pPr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608506" y="2564903"/>
            <a:ext cx="3243780" cy="156972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>
              <a:buSzPct val="75000"/>
            </a:pPr>
            <a:r>
              <a:rPr lang="en-US" altLang="zh-CN" sz="2400" b="1" dirty="0"/>
              <a:t>String[] </a:t>
            </a:r>
            <a:r>
              <a:rPr lang="en-US" altLang="zh-CN" sz="2400" b="1" dirty="0" err="1"/>
              <a:t>args</a:t>
            </a:r>
            <a:r>
              <a:rPr lang="en-US" altLang="zh-CN" sz="2400" b="1" dirty="0"/>
              <a:t>; </a:t>
            </a:r>
            <a:endParaRPr lang="en-US" altLang="zh-CN" sz="2400" b="1" dirty="0"/>
          </a:p>
          <a:p>
            <a:pPr algn="l">
              <a:buSzPct val="75000"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[] a; </a:t>
            </a:r>
            <a:endParaRPr lang="en-US" altLang="zh-CN" sz="2400" b="1" dirty="0"/>
          </a:p>
          <a:p>
            <a:pPr algn="l">
              <a:buSzPct val="75000"/>
            </a:pPr>
            <a:r>
              <a:rPr lang="en-US" altLang="zh-CN" sz="2400" b="1" dirty="0"/>
              <a:t>double[] amount; </a:t>
            </a:r>
            <a:endParaRPr lang="en-US" altLang="zh-CN" sz="2400" b="1" dirty="0"/>
          </a:p>
          <a:p>
            <a:pPr algn="l">
              <a:buSzPct val="75000"/>
            </a:pPr>
            <a:r>
              <a:rPr lang="en-US" altLang="zh-CN" sz="2400" b="1" dirty="0"/>
              <a:t>char[] c;</a:t>
            </a:r>
            <a:endParaRPr lang="en-US" altLang="zh-CN" sz="2400" dirty="0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387789" y="2564904"/>
            <a:ext cx="3486699" cy="1569720"/>
          </a:xfrm>
          <a:prstGeom prst="rect">
            <a:avLst/>
          </a:prstGeom>
          <a:noFill/>
          <a:ln w="9525" algn="ctr">
            <a:solidFill>
              <a:srgbClr val="808080"/>
            </a:solidFill>
            <a:miter lim="800000"/>
          </a:ln>
          <a:effectLst/>
        </p:spPr>
        <p:txBody>
          <a:bodyPr wrap="square" lIns="0" tIns="46800" rIns="0" bIns="46800">
            <a:spAutoFit/>
          </a:bodyPr>
          <a:lstStyle/>
          <a:p>
            <a:pPr>
              <a:buSzPct val="75000"/>
            </a:pPr>
            <a:r>
              <a:rPr lang="en-US" altLang="zh-CN" sz="2400" b="1" dirty="0"/>
              <a:t>String </a:t>
            </a:r>
            <a:r>
              <a:rPr lang="en-US" altLang="zh-CN" sz="2400" b="1" dirty="0" err="1"/>
              <a:t>args</a:t>
            </a:r>
            <a:r>
              <a:rPr lang="en-US" altLang="zh-CN" sz="2400" b="1" dirty="0"/>
              <a:t>[]; </a:t>
            </a:r>
            <a:r>
              <a:rPr lang="zh-CN" altLang="en-US" sz="2400" dirty="0"/>
              <a:t> 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algn="l">
              <a:buSzPct val="75000"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a[]; </a:t>
            </a:r>
            <a:endParaRPr lang="en-US" altLang="zh-CN" sz="2400" b="1" dirty="0"/>
          </a:p>
          <a:p>
            <a:pPr algn="l">
              <a:buSzPct val="75000"/>
            </a:pPr>
            <a:r>
              <a:rPr lang="en-US" altLang="zh-CN" sz="2400" b="1" dirty="0"/>
              <a:t>double amount[]; </a:t>
            </a:r>
            <a:endParaRPr lang="en-US" altLang="zh-CN" sz="2400" b="1" dirty="0"/>
          </a:p>
          <a:p>
            <a:pPr algn="l">
              <a:buSzPct val="75000"/>
            </a:pPr>
            <a:r>
              <a:rPr lang="en-US" altLang="zh-CN" sz="2400" b="1" dirty="0"/>
              <a:t>char c[];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5894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以下哪些是正确的一维数组声明方式？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2273364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String[] args;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1273493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int[] a;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30181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double amount[];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15195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char c[];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772815"/>
            <a:ext cx="8229600" cy="4358109"/>
          </a:xfrm>
        </p:spPr>
        <p:txBody>
          <a:bodyPr/>
          <a:lstStyle/>
          <a:p>
            <a:pPr marL="0" indent="0">
              <a:buNone/>
            </a:pPr>
            <a:r>
              <a:rPr lang="en-CA" altLang="zh-CN" b="1" dirty="0">
                <a:solidFill>
                  <a:srgbClr val="000099"/>
                </a:solidFill>
              </a:rPr>
              <a:t>      double[] </a:t>
            </a:r>
            <a:r>
              <a:rPr lang="en-US" altLang="zh-CN" b="1" dirty="0" err="1">
                <a:solidFill>
                  <a:srgbClr val="000099"/>
                </a:solidFill>
              </a:rPr>
              <a:t>anArray</a:t>
            </a:r>
            <a:r>
              <a:rPr lang="en-CA" altLang="zh-CN" b="1" dirty="0">
                <a:solidFill>
                  <a:srgbClr val="000099"/>
                </a:solidFill>
              </a:rPr>
              <a:t> ;  	</a:t>
            </a:r>
            <a:endParaRPr lang="zh-CN" altLang="en-CA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577742" y="2926541"/>
            <a:ext cx="1628972" cy="523220"/>
          </a:xfrm>
          <a:prstGeom prst="rect">
            <a:avLst/>
          </a:prstGeom>
          <a:noFill/>
          <a:ln w="38100">
            <a:noFill/>
            <a:miter lim="800000"/>
            <a:tailEnd type="none" w="lg" len="lg"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800" b="1" dirty="0" err="1">
                <a:solidFill>
                  <a:srgbClr val="000099"/>
                </a:solidFill>
              </a:rPr>
              <a:t>anArray</a:t>
            </a:r>
            <a:r>
              <a:rPr lang="en-CA" altLang="zh-CN" sz="2400" dirty="0">
                <a:latin typeface="Arial" panose="020B0604020202020204" pitchFamily="34" charset="0"/>
              </a:rPr>
              <a:t> </a:t>
            </a:r>
            <a:endParaRPr lang="en-CA" altLang="zh-CN" sz="2400" dirty="0">
              <a:latin typeface="Arial" panose="020B0604020202020204" pitchFamily="34" charset="0"/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4251705" y="2927234"/>
            <a:ext cx="1215940" cy="647700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tailEnd type="none" w="lg" len="lg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CA" altLang="zh-CN" sz="2400" b="1" dirty="0">
                <a:solidFill>
                  <a:srgbClr val="CC0000"/>
                </a:solidFill>
                <a:latin typeface="Courier New" panose="02070309020205020404" pitchFamily="49" charset="0"/>
              </a:rPr>
              <a:t>null</a:t>
            </a:r>
            <a:endParaRPr lang="en-CA" altLang="zh-CN" sz="2400" b="1" dirty="0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8" name="Group 25"/>
          <p:cNvGrpSpPr/>
          <p:nvPr/>
        </p:nvGrpSpPr>
        <p:grpSpPr bwMode="auto">
          <a:xfrm>
            <a:off x="6095999" y="3009536"/>
            <a:ext cx="3796712" cy="461963"/>
            <a:chOff x="2405" y="1835"/>
            <a:chExt cx="2142" cy="291"/>
          </a:xfrm>
        </p:grpSpPr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2655" y="1835"/>
              <a:ext cx="1892" cy="291"/>
            </a:xfrm>
            <a:prstGeom prst="rect">
              <a:avLst/>
            </a:prstGeom>
            <a:noFill/>
            <a:ln w="28575">
              <a:noFill/>
              <a:miter lim="800000"/>
              <a:headEnd type="none" w="lg" len="sm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zh-CN" altLang="en-US" sz="2400" dirty="0">
                  <a:latin typeface="Comic Sans MS" panose="030F0702030302020204" pitchFamily="66" charset="0"/>
                </a:rPr>
                <a:t>此处数组还未被创建。</a:t>
              </a:r>
              <a:endParaRPr lang="en-CA" altLang="zh-CN" sz="2400" dirty="0">
                <a:latin typeface="Comic Sans MS" panose="030F0702030302020204" pitchFamily="66" charset="0"/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/>
          </p:nvSpPr>
          <p:spPr bwMode="auto">
            <a:xfrm flipH="1">
              <a:off x="2405" y="1961"/>
              <a:ext cx="22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lg" len="sm"/>
              <a:tailEnd type="triangle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6384032" y="1811098"/>
            <a:ext cx="3945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zh-CN" sz="2800" b="1" dirty="0"/>
              <a:t>//1. declare</a:t>
            </a:r>
            <a:r>
              <a:rPr lang="zh-CN" altLang="en-US" sz="2800" b="1" dirty="0"/>
              <a:t>，声明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定义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§2.4.2  </a:t>
            </a:r>
            <a:r>
              <a:rPr lang="zh-CN" altLang="en-US">
                <a:latin typeface="宋体" panose="02010600030101010101" pitchFamily="2" charset="-122"/>
              </a:rPr>
              <a:t>创建数组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10000"/>
              </a:spcBef>
            </a:pPr>
            <a:r>
              <a:rPr lang="zh-CN" altLang="en-US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创建数组</a:t>
            </a:r>
            <a:r>
              <a:rPr lang="zh-CN" altLang="en-US" dirty="0">
                <a:latin typeface="宋体" panose="02010600030101010101" pitchFamily="2" charset="-122"/>
              </a:rPr>
              <a:t>，即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为数组分配内存空间</a:t>
            </a:r>
            <a:r>
              <a:rPr lang="zh-CN" altLang="en-US" b="1" dirty="0"/>
              <a:t>，其格式如下：</a:t>
            </a:r>
            <a:endParaRPr lang="zh-CN" altLang="en-US" b="1" dirty="0"/>
          </a:p>
          <a:p>
            <a:pPr lvl="1" algn="ctr">
              <a:spcBef>
                <a:spcPct val="10000"/>
              </a:spcBef>
              <a:buNone/>
            </a:pPr>
            <a:r>
              <a:rPr lang="zh-CN" altLang="en-US" dirty="0"/>
              <a:t>数组名字 =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new</a:t>
            </a:r>
            <a:r>
              <a:rPr lang="en-US" altLang="zh-CN" b="1" dirty="0">
                <a:solidFill>
                  <a:srgbClr val="C00000"/>
                </a:solidFill>
              </a:rPr>
              <a:t>  </a:t>
            </a:r>
            <a:r>
              <a:rPr lang="zh-CN" altLang="en-US" dirty="0"/>
              <a:t>数组元素的类型[</a:t>
            </a:r>
            <a:r>
              <a:rPr lang="zh-CN" altLang="en-US" b="1" dirty="0">
                <a:solidFill>
                  <a:srgbClr val="FF0000"/>
                </a:solidFill>
              </a:rPr>
              <a:t>数组元素的个数</a:t>
            </a:r>
            <a:r>
              <a:rPr lang="zh-CN" altLang="en-US" dirty="0"/>
              <a:t>];</a:t>
            </a:r>
            <a:endParaRPr lang="en-US" altLang="zh-CN" dirty="0"/>
          </a:p>
          <a:p>
            <a:pPr lvl="1">
              <a:spcBef>
                <a:spcPct val="10000"/>
              </a:spcBef>
              <a:buNone/>
            </a:pPr>
            <a:endParaRPr lang="zh-CN" altLang="en-US" dirty="0"/>
          </a:p>
          <a:p>
            <a:pPr algn="just">
              <a:spcBef>
                <a:spcPct val="10000"/>
              </a:spcBef>
            </a:pPr>
            <a:r>
              <a:rPr lang="zh-CN" altLang="en-US" dirty="0"/>
              <a:t>例如：</a:t>
            </a:r>
            <a:r>
              <a:rPr lang="en-US" altLang="zh-CN" dirty="0"/>
              <a:t>   </a:t>
            </a:r>
            <a:endParaRPr lang="en-US" altLang="zh-CN" dirty="0"/>
          </a:p>
          <a:p>
            <a:pPr algn="just">
              <a:spcBef>
                <a:spcPct val="10000"/>
              </a:spcBef>
            </a:pPr>
            <a:endParaRPr lang="en-US" altLang="zh-CN" dirty="0"/>
          </a:p>
          <a:p>
            <a:pPr algn="just">
              <a:spcBef>
                <a:spcPct val="10000"/>
              </a:spcBef>
            </a:pPr>
            <a:endParaRPr lang="en-US" altLang="zh-CN" dirty="0"/>
          </a:p>
          <a:p>
            <a:pPr marL="1256030" lvl="4" indent="0" algn="just">
              <a:spcBef>
                <a:spcPts val="0"/>
              </a:spcBef>
              <a:buNone/>
            </a:pPr>
            <a:endParaRPr lang="en-US" altLang="zh-CN" sz="1400" b="1" dirty="0">
              <a:solidFill>
                <a:srgbClr val="0000FF"/>
              </a:solidFill>
            </a:endParaRPr>
          </a:p>
          <a:p>
            <a:pPr lvl="1" algn="just">
              <a:spcBef>
                <a:spcPct val="1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为数组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分配内存空间</a:t>
            </a:r>
            <a:r>
              <a:rPr lang="zh-CN" altLang="en-US" dirty="0">
                <a:latin typeface="宋体" panose="02010600030101010101" pitchFamily="2" charset="-122"/>
              </a:rPr>
              <a:t>后，数组</a:t>
            </a:r>
            <a:r>
              <a:rPr lang="en-US" altLang="zh-CN" dirty="0"/>
              <a:t>boy</a:t>
            </a:r>
            <a:r>
              <a:rPr lang="zh-CN" altLang="en-US" dirty="0">
                <a:latin typeface="宋体" panose="02010600030101010101" pitchFamily="2" charset="-122"/>
              </a:rPr>
              <a:t>获得</a:t>
            </a:r>
            <a:r>
              <a:rPr lang="zh-CN" altLang="en-US" b="1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latin typeface="宋体" panose="02010600030101010101" pitchFamily="2" charset="-122"/>
              </a:rPr>
              <a:t>个用来存放</a:t>
            </a:r>
            <a:r>
              <a:rPr lang="en-US" altLang="zh-CN" dirty="0"/>
              <a:t>float</a:t>
            </a:r>
            <a:r>
              <a:rPr lang="zh-CN" altLang="en-US" dirty="0">
                <a:latin typeface="宋体" panose="02010600030101010101" pitchFamily="2" charset="-122"/>
              </a:rPr>
              <a:t>类型数据的内存空间，即：</a:t>
            </a:r>
            <a:r>
              <a:rPr lang="zh-CN" altLang="en-US" dirty="0"/>
              <a:t>4</a:t>
            </a:r>
            <a:r>
              <a:rPr lang="zh-CN" altLang="en-US" dirty="0">
                <a:latin typeface="宋体" panose="02010600030101010101" pitchFamily="2" charset="-122"/>
              </a:rPr>
              <a:t>个</a:t>
            </a:r>
            <a:r>
              <a:rPr lang="en-US" altLang="zh-CN" dirty="0"/>
              <a:t>float</a:t>
            </a:r>
            <a:r>
              <a:rPr lang="zh-CN" altLang="en-US" dirty="0">
                <a:latin typeface="宋体" panose="02010600030101010101" pitchFamily="2" charset="-122"/>
              </a:rPr>
              <a:t>型元素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 algn="just">
              <a:spcBef>
                <a:spcPct val="10000"/>
              </a:spcBef>
            </a:pPr>
            <a:r>
              <a:rPr lang="zh-CN" altLang="en-US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数组变量</a:t>
            </a:r>
            <a:r>
              <a:rPr lang="en-US" altLang="zh-CN" b="1" dirty="0">
                <a:solidFill>
                  <a:srgbClr val="C00000"/>
                </a:solidFill>
              </a:rPr>
              <a:t>boy</a:t>
            </a:r>
            <a:r>
              <a:rPr lang="zh-CN" altLang="en-US" dirty="0">
                <a:latin typeface="宋体" panose="02010600030101010101" pitchFamily="2" charset="-122"/>
              </a:rPr>
              <a:t>中存放着这些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内存单元的首地址</a:t>
            </a:r>
            <a:r>
              <a:rPr lang="zh-CN" altLang="en-US" dirty="0">
                <a:latin typeface="宋体" panose="02010600030101010101" pitchFamily="2" charset="-122"/>
              </a:rPr>
              <a:t>，该地址称作</a:t>
            </a:r>
            <a:r>
              <a:rPr lang="zh-CN" altLang="en-US" b="1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数组的引用</a:t>
            </a:r>
            <a:r>
              <a:rPr lang="zh-CN" altLang="en-US" dirty="0">
                <a:latin typeface="宋体" panose="02010600030101010101" pitchFamily="2" charset="-122"/>
              </a:rPr>
              <a:t>，这样数组就可以通过索引操作这些内存单元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 algn="just">
              <a:spcBef>
                <a:spcPct val="10000"/>
              </a:spcBef>
            </a:pPr>
            <a:endParaRPr lang="zh-CN" altLang="en-US" b="1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椭圆形标注 7"/>
          <p:cNvSpPr/>
          <p:nvPr/>
        </p:nvSpPr>
        <p:spPr bwMode="auto">
          <a:xfrm>
            <a:off x="7771212" y="2637235"/>
            <a:ext cx="2745575" cy="791765"/>
          </a:xfrm>
          <a:prstGeom prst="wedgeEllipseCallout">
            <a:avLst>
              <a:gd name="adj1" fmla="val -16203"/>
              <a:gd name="adj2" fmla="val -72336"/>
            </a:avLst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r>
              <a:rPr lang="zh-CN" altLang="en-US" b="1" dirty="0"/>
              <a:t>创建数组时必须指定数组长度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3205616" y="3556684"/>
            <a:ext cx="4560864" cy="7694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24130" lvl="1" algn="just"/>
            <a:r>
              <a:rPr lang="en-US" altLang="zh-CN" sz="2200" b="1" dirty="0">
                <a:solidFill>
                  <a:schemeClr val="bg1">
                    <a:lumMod val="50000"/>
                  </a:schemeClr>
                </a:solidFill>
              </a:rPr>
              <a:t>float[]  boy;</a:t>
            </a:r>
            <a:r>
              <a:rPr lang="zh-CN" altLang="en-US" sz="2200" b="1" dirty="0">
                <a:solidFill>
                  <a:schemeClr val="bg1">
                    <a:lumMod val="50000"/>
                  </a:schemeClr>
                </a:solidFill>
              </a:rPr>
              <a:t>  </a:t>
            </a:r>
            <a:r>
              <a:rPr lang="en-US" altLang="zh-CN" sz="2200" b="1" dirty="0">
                <a:solidFill>
                  <a:schemeClr val="bg1">
                    <a:lumMod val="50000"/>
                  </a:schemeClr>
                </a:solidFill>
              </a:rPr>
              <a:t>		//1. </a:t>
            </a:r>
            <a:r>
              <a:rPr lang="zh-CN" altLang="en-US" sz="2200" b="1" dirty="0">
                <a:solidFill>
                  <a:schemeClr val="bg1">
                    <a:lumMod val="50000"/>
                  </a:schemeClr>
                </a:solidFill>
              </a:rPr>
              <a:t>声明数组</a:t>
            </a:r>
            <a:endParaRPr lang="en-US" altLang="zh-CN" sz="2200" b="1" dirty="0">
              <a:solidFill>
                <a:schemeClr val="bg1">
                  <a:lumMod val="50000"/>
                </a:schemeClr>
              </a:solidFill>
            </a:endParaRPr>
          </a:p>
          <a:p>
            <a:pPr marL="24130" lvl="1" algn="just"/>
            <a:r>
              <a:rPr lang="en-US" altLang="zh-CN" sz="2200" b="1" dirty="0">
                <a:solidFill>
                  <a:srgbClr val="0000FF"/>
                </a:solidFill>
              </a:rPr>
              <a:t>boy= </a:t>
            </a:r>
            <a:r>
              <a:rPr lang="en-US" altLang="zh-CN" sz="2200" b="1" dirty="0">
                <a:solidFill>
                  <a:srgbClr val="FF0000"/>
                </a:solidFill>
              </a:rPr>
              <a:t>new</a:t>
            </a:r>
            <a:r>
              <a:rPr lang="en-US" altLang="zh-CN" sz="2200" b="1" dirty="0">
                <a:solidFill>
                  <a:srgbClr val="0000FF"/>
                </a:solidFill>
              </a:rPr>
              <a:t> float[4];   	</a:t>
            </a:r>
            <a:r>
              <a:rPr lang="en-US" altLang="zh-CN" sz="2200" b="1" dirty="0">
                <a:solidFill>
                  <a:srgbClr val="006600"/>
                </a:solidFill>
              </a:rPr>
              <a:t>//2. </a:t>
            </a:r>
            <a:r>
              <a:rPr lang="zh-CN" altLang="en-US" sz="2200" b="1" dirty="0">
                <a:solidFill>
                  <a:srgbClr val="006600"/>
                </a:solidFill>
              </a:rPr>
              <a:t>创建数组</a:t>
            </a:r>
            <a:endParaRPr lang="en-US" altLang="zh-CN" sz="2200" b="1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4900867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以下哪个是合法的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Java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标识符？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130206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1Hello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18370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Hello_12$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221265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Hello-World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2168208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Hello World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§2.4.2  </a:t>
            </a:r>
            <a:r>
              <a:rPr lang="zh-CN" altLang="en-US">
                <a:latin typeface="宋体" panose="02010600030101010101" pitchFamily="2" charset="-122"/>
              </a:rPr>
              <a:t>创建数组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声明数组和创建数组可以一起完成，例如：</a:t>
            </a:r>
            <a:endParaRPr lang="en-US" altLang="zh-CN" dirty="0"/>
          </a:p>
          <a:p>
            <a:pPr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float[] boy = new float[4];</a:t>
            </a:r>
            <a:endParaRPr lang="en-US" altLang="zh-CN" b="1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188832" y="3889128"/>
            <a:ext cx="2111100" cy="479951"/>
            <a:chOff x="1676072" y="4005064"/>
            <a:chExt cx="2111100" cy="479951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676072" y="4066346"/>
              <a:ext cx="769620" cy="3573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2000" b="1"/>
                <a:t>boy</a:t>
              </a:r>
              <a:endParaRPr kumimoji="0" lang="en-US" altLang="zh-CN" sz="2000" b="1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350994" y="4005064"/>
              <a:ext cx="1436178" cy="4799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lIns="0" tIns="0" rIns="0" bIns="0" anchor="ctr" anchorCtr="0"/>
            <a:lstStyle/>
            <a:p>
              <a:pPr algn="ctr" eaLnBrk="0" hangingPunct="0"/>
              <a:r>
                <a:rPr kumimoji="0" lang="zh-CN" altLang="en-US" sz="2400" b="1">
                  <a:solidFill>
                    <a:srgbClr val="C00000"/>
                  </a:solidFill>
                </a:rPr>
                <a:t>0</a:t>
              </a:r>
              <a:r>
                <a:rPr kumimoji="0" lang="en-US" altLang="zh-CN" sz="2400" b="1" err="1">
                  <a:solidFill>
                    <a:srgbClr val="C00000"/>
                  </a:solidFill>
                </a:rPr>
                <a:t>x785BA</a:t>
              </a:r>
              <a:endParaRPr kumimoji="0" lang="en-US" altLang="zh-CN" sz="2400" b="1">
                <a:solidFill>
                  <a:srgbClr val="C00000"/>
                </a:solidFill>
              </a:endParaRPr>
            </a:p>
          </p:txBody>
        </p:sp>
      </p:grp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5311172" y="4116921"/>
            <a:ext cx="1867918" cy="9434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696732" y="4227545"/>
            <a:ext cx="667470" cy="2519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 algn="ctr" eaLnBrk="0" hangingPunct="0">
              <a:lnSpc>
                <a:spcPct val="90000"/>
              </a:lnSpc>
            </a:pPr>
            <a:r>
              <a:rPr kumimoji="0" lang="en-US" altLang="zh-CN" sz="1600" b="1"/>
              <a:t>boy[0]</a:t>
            </a:r>
            <a:endParaRPr kumimoji="0" lang="en-US" altLang="zh-CN" sz="1600" b="1"/>
          </a:p>
        </p:txBody>
      </p:sp>
      <p:sp>
        <p:nvSpPr>
          <p:cNvPr id="17" name="椭圆形标注 7"/>
          <p:cNvSpPr/>
          <p:nvPr/>
        </p:nvSpPr>
        <p:spPr bwMode="auto">
          <a:xfrm>
            <a:off x="1631504" y="5076805"/>
            <a:ext cx="2169511" cy="604197"/>
          </a:xfrm>
          <a:prstGeom prst="wedgeEllipseCallout">
            <a:avLst>
              <a:gd name="adj1" fmla="val 64221"/>
              <a:gd name="adj2" fmla="val -1679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r>
              <a:rPr lang="zh-CN" altLang="en-US" b="1"/>
              <a:t>数组的引用</a:t>
            </a:r>
            <a:endParaRPr lang="zh-CN" altLang="en-US" b="1"/>
          </a:p>
        </p:txBody>
      </p:sp>
      <p:cxnSp>
        <p:nvCxnSpPr>
          <p:cNvPr id="7" name="直接连接符 6"/>
          <p:cNvCxnSpPr/>
          <p:nvPr/>
        </p:nvCxnSpPr>
        <p:spPr>
          <a:xfrm>
            <a:off x="6245131" y="3212976"/>
            <a:ext cx="0" cy="3381078"/>
          </a:xfrm>
          <a:prstGeom prst="line">
            <a:avLst/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6935992" y="3727080"/>
            <a:ext cx="1137260" cy="3573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lIns="0" tIns="0" rIns="0" bIns="0" anchor="ctr" anchorCtr="0"/>
          <a:lstStyle/>
          <a:p>
            <a:pPr algn="ctr" eaLnBrk="0" hangingPunct="0"/>
            <a:r>
              <a:rPr kumimoji="0" lang="zh-CN" altLang="en-US" b="1">
                <a:solidFill>
                  <a:srgbClr val="C00000"/>
                </a:solidFill>
              </a:rPr>
              <a:t>0</a:t>
            </a:r>
            <a:r>
              <a:rPr kumimoji="0" lang="en-US" altLang="zh-CN" b="1" err="1">
                <a:solidFill>
                  <a:srgbClr val="C00000"/>
                </a:solidFill>
              </a:rPr>
              <a:t>x785BA</a:t>
            </a:r>
            <a:endParaRPr kumimoji="0" lang="en-US" altLang="zh-CN" b="1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69035" y="3734666"/>
            <a:ext cx="12689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首地址：</a:t>
            </a:r>
            <a:endParaRPr lang="zh-CN" altLang="en-US" sz="1600" b="1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2101789" y="2636912"/>
            <a:ext cx="414144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927648" y="2659968"/>
            <a:ext cx="2214880" cy="39878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语句从右往左执行</a:t>
            </a:r>
            <a:endParaRPr lang="zh-CN" altLang="en-US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068183" y="6092373"/>
            <a:ext cx="1137257" cy="460375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堆内存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639405" y="6061636"/>
            <a:ext cx="1137257" cy="460375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栈内存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7713601" y="4604478"/>
            <a:ext cx="667470" cy="2519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 algn="ctr" eaLnBrk="0" hangingPunct="0">
              <a:lnSpc>
                <a:spcPct val="90000"/>
              </a:lnSpc>
            </a:pPr>
            <a:r>
              <a:rPr kumimoji="0" lang="en-US" altLang="zh-CN" sz="1600" b="1"/>
              <a:t>boy[1]</a:t>
            </a:r>
            <a:endParaRPr kumimoji="0" lang="en-US" altLang="zh-CN" sz="1600" b="1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7700880" y="5052664"/>
            <a:ext cx="667470" cy="2519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 algn="ctr" eaLnBrk="0" hangingPunct="0">
              <a:lnSpc>
                <a:spcPct val="90000"/>
              </a:lnSpc>
            </a:pPr>
            <a:r>
              <a:rPr kumimoji="0" lang="en-US" altLang="zh-CN" sz="1600" b="1"/>
              <a:t>boy[2]</a:t>
            </a:r>
            <a:endParaRPr kumimoji="0" lang="en-US" altLang="zh-CN" sz="1600" b="1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689044" y="5468461"/>
            <a:ext cx="667470" cy="2519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 algn="ctr" eaLnBrk="0" hangingPunct="0">
              <a:lnSpc>
                <a:spcPct val="90000"/>
              </a:lnSpc>
            </a:pPr>
            <a:r>
              <a:rPr kumimoji="0" lang="en-US" altLang="zh-CN" sz="1600" b="1"/>
              <a:t>boy[3]</a:t>
            </a:r>
            <a:endParaRPr kumimoji="0" lang="en-US" altLang="zh-CN" sz="1600" b="1"/>
          </a:p>
        </p:txBody>
      </p:sp>
      <p:grpSp>
        <p:nvGrpSpPr>
          <p:cNvPr id="44" name="组合 43"/>
          <p:cNvGrpSpPr/>
          <p:nvPr/>
        </p:nvGrpSpPr>
        <p:grpSpPr>
          <a:xfrm>
            <a:off x="7179097" y="4099567"/>
            <a:ext cx="521428" cy="1626197"/>
            <a:chOff x="5655097" y="4099567"/>
            <a:chExt cx="521428" cy="1626197"/>
          </a:xfrm>
        </p:grpSpPr>
        <p:sp>
          <p:nvSpPr>
            <p:cNvPr id="35" name="文本框 34"/>
            <p:cNvSpPr txBox="1"/>
            <p:nvPr/>
          </p:nvSpPr>
          <p:spPr>
            <a:xfrm>
              <a:off x="5656992" y="4099567"/>
              <a:ext cx="517634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5655097" y="4518731"/>
              <a:ext cx="521428" cy="1207033"/>
              <a:chOff x="5654936" y="4642383"/>
              <a:chExt cx="462423" cy="1070447"/>
            </a:xfrm>
          </p:grpSpPr>
          <p:sp>
            <p:nvSpPr>
              <p:cNvPr id="37" name="文本框 36"/>
              <p:cNvSpPr txBox="1"/>
              <p:nvPr/>
            </p:nvSpPr>
            <p:spPr>
              <a:xfrm>
                <a:off x="5658300" y="4642383"/>
                <a:ext cx="459059" cy="3266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5656618" y="5014294"/>
                <a:ext cx="459059" cy="3266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5654936" y="5386206"/>
                <a:ext cx="459059" cy="32662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5" name="文本框 44"/>
          <p:cNvSpPr txBox="1"/>
          <p:nvPr/>
        </p:nvSpPr>
        <p:spPr>
          <a:xfrm>
            <a:off x="5519933" y="4066204"/>
            <a:ext cx="7232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引用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85945" y="2163388"/>
            <a:ext cx="307848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执行</a:t>
            </a:r>
            <a:r>
              <a:rPr lang="en-US" altLang="zh-CN" b="1" dirty="0">
                <a:solidFill>
                  <a:srgbClr val="0000FF"/>
                </a:solidFill>
              </a:rPr>
              <a:t>new float[4]</a:t>
            </a:r>
            <a:r>
              <a:rPr lang="zh-CN" altLang="en-US" dirty="0"/>
              <a:t>创建数组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385945" y="2512591"/>
            <a:ext cx="423418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将数组的首地址赋值给数组的引用</a:t>
            </a:r>
            <a:r>
              <a:rPr lang="en-US" altLang="zh-CN" dirty="0"/>
              <a:t>boy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2" grpId="0" bldLvl="0" animBg="1"/>
      <p:bldP spid="17" grpId="0" bldLvl="0" animBg="1"/>
      <p:bldP spid="20" grpId="0" bldLvl="0" animBg="1"/>
      <p:bldP spid="9" grpId="0"/>
      <p:bldP spid="19" grpId="0" bldLvl="0" animBg="1"/>
      <p:bldP spid="25" grpId="0" bldLvl="0" animBg="1"/>
      <p:bldP spid="27" grpId="0" bldLvl="0" animBg="1"/>
      <p:bldP spid="8" grpId="0" bldLvl="0" animBg="1"/>
      <p:bldP spid="21" grpId="0" bldLvl="0" animBg="1"/>
      <p:bldP spid="31" grpId="0" bldLvl="0" animBg="1"/>
      <p:bldP spid="45" grpId="0"/>
      <p:bldP spid="5" grpId="0" bldLvl="0" animBg="1"/>
      <p:bldP spid="29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数组属于</a:t>
            </a:r>
            <a:r>
              <a:rPr lang="zh-CN" altLang="zh-CN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引用型变量</a:t>
            </a:r>
            <a:r>
              <a:rPr lang="zh-CN" altLang="zh-CN" dirty="0"/>
              <a:t>，</a:t>
            </a:r>
            <a:r>
              <a:rPr lang="zh-CN" altLang="zh-CN" dirty="0">
                <a:latin typeface="华文行楷" panose="02010800040101010101" pitchFamily="2" charset="-122"/>
                <a:ea typeface="华文行楷" panose="02010800040101010101" pitchFamily="2" charset="-122"/>
              </a:rPr>
              <a:t>数组变量</a:t>
            </a:r>
            <a:r>
              <a:rPr lang="zh-CN" altLang="zh-CN" dirty="0"/>
              <a:t>中存放着</a:t>
            </a:r>
            <a:r>
              <a:rPr lang="zh-CN" altLang="zh-CN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数组的首元素的地址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数组创建后，</a:t>
            </a:r>
            <a:r>
              <a:rPr lang="zh-CN" altLang="zh-CN" dirty="0"/>
              <a:t>通过</a:t>
            </a:r>
            <a:r>
              <a:rPr lang="zh-CN" altLang="zh-CN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数组名加索引</a:t>
            </a:r>
            <a:r>
              <a:rPr lang="zh-CN" altLang="en-US" dirty="0"/>
              <a:t>访问</a:t>
            </a:r>
            <a:r>
              <a:rPr lang="zh-CN" altLang="zh-CN" dirty="0"/>
              <a:t>数组的元素</a:t>
            </a:r>
            <a:r>
              <a:rPr lang="zh-CN" altLang="en-US" dirty="0"/>
              <a:t>，如：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boy[0] = 1.3F;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5234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数组变量中存放的是数组的什么？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1932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数组的长度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3253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数组的首元素的地址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1932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数组的类型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1932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数组的名称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spcBef>
                <a:spcPct val="100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float[]  </a:t>
            </a:r>
            <a:r>
              <a:rPr lang="en-US" altLang="zh-CN" sz="2400" b="1" dirty="0">
                <a:solidFill>
                  <a:srgbClr val="C00000"/>
                </a:solidFill>
              </a:rPr>
              <a:t>boy</a:t>
            </a:r>
            <a:r>
              <a:rPr lang="en-US" altLang="zh-CN" sz="2400" b="1" dirty="0">
                <a:solidFill>
                  <a:srgbClr val="0000FF"/>
                </a:solidFill>
              </a:rPr>
              <a:t>; </a:t>
            </a:r>
            <a:r>
              <a:rPr lang="zh-CN" altLang="en-US" sz="2400" b="1" dirty="0">
                <a:solidFill>
                  <a:srgbClr val="C00000"/>
                </a:solidFill>
              </a:rPr>
              <a:t> </a:t>
            </a:r>
            <a:r>
              <a:rPr lang="en-US" altLang="zh-CN" sz="2400" b="1" dirty="0">
                <a:solidFill>
                  <a:srgbClr val="C00000"/>
                </a:solidFill>
              </a:rPr>
              <a:t>		//</a:t>
            </a:r>
            <a:r>
              <a:rPr lang="zh-CN" altLang="en-US" sz="2400" b="1" dirty="0">
                <a:solidFill>
                  <a:srgbClr val="C00000"/>
                </a:solidFill>
              </a:rPr>
              <a:t>声明数组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lvl="2">
              <a:spcBef>
                <a:spcPct val="100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boy= new float[4]; 	</a:t>
            </a:r>
            <a:r>
              <a:rPr lang="en-US" altLang="zh-CN" sz="2400" b="1" dirty="0">
                <a:solidFill>
                  <a:srgbClr val="006600"/>
                </a:solidFill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</a:rPr>
              <a:t>创建数组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pPr lvl="2">
              <a:spcBef>
                <a:spcPct val="10000"/>
              </a:spcBef>
              <a:buNone/>
            </a:pPr>
            <a:endParaRPr lang="en-US" altLang="zh-CN" sz="2400" b="1" dirty="0">
              <a:solidFill>
                <a:srgbClr val="C00000"/>
              </a:solidFill>
            </a:endParaRPr>
          </a:p>
          <a:p>
            <a:pPr lvl="2">
              <a:spcBef>
                <a:spcPct val="10000"/>
              </a:spcBef>
              <a:buNone/>
            </a:pPr>
            <a:r>
              <a:rPr lang="en-US" altLang="zh-CN" sz="2400" b="1" dirty="0"/>
              <a:t>			</a:t>
            </a:r>
            <a:r>
              <a:rPr lang="zh-CN" altLang="en-US" sz="2400" b="1" dirty="0"/>
              <a:t>或 </a:t>
            </a:r>
            <a:endParaRPr lang="en-US" altLang="zh-CN" sz="2400" b="1" dirty="0"/>
          </a:p>
          <a:p>
            <a:pPr lvl="2" algn="ctr">
              <a:spcBef>
                <a:spcPct val="10000"/>
              </a:spcBef>
              <a:buNone/>
            </a:pPr>
            <a:endParaRPr lang="en-US" altLang="zh-CN" sz="2400" b="1" dirty="0"/>
          </a:p>
          <a:p>
            <a:pPr lvl="2">
              <a:spcBef>
                <a:spcPct val="100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float[]  </a:t>
            </a:r>
            <a:r>
              <a:rPr lang="en-US" altLang="zh-CN" sz="2400" b="1" dirty="0">
                <a:solidFill>
                  <a:srgbClr val="C00000"/>
                </a:solidFill>
              </a:rPr>
              <a:t>boy</a:t>
            </a:r>
            <a:r>
              <a:rPr lang="en-US" altLang="zh-CN" sz="2400" b="1" dirty="0">
                <a:solidFill>
                  <a:srgbClr val="0000FF"/>
                </a:solidFill>
              </a:rPr>
              <a:t>;</a:t>
            </a:r>
            <a:r>
              <a:rPr lang="zh-CN" altLang="en-US" sz="2400" b="1" dirty="0">
                <a:solidFill>
                  <a:srgbClr val="C00000"/>
                </a:solidFill>
              </a:rPr>
              <a:t>  </a:t>
            </a:r>
            <a:r>
              <a:rPr lang="en-US" altLang="zh-CN" sz="2400" b="1" dirty="0">
                <a:solidFill>
                  <a:srgbClr val="C00000"/>
                </a:solidFill>
              </a:rPr>
              <a:t>		//</a:t>
            </a:r>
            <a:r>
              <a:rPr lang="zh-CN" altLang="en-US" sz="2400" b="1" dirty="0">
                <a:solidFill>
                  <a:srgbClr val="C00000"/>
                </a:solidFill>
              </a:rPr>
              <a:t>声明数组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lvl="2">
              <a:spcBef>
                <a:spcPct val="100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boy= new float[4]; 	</a:t>
            </a:r>
            <a:r>
              <a:rPr lang="en-US" altLang="zh-CN" sz="2400" b="1" dirty="0">
                <a:solidFill>
                  <a:srgbClr val="006600"/>
                </a:solidFill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</a:rPr>
              <a:t>创建数组</a:t>
            </a:r>
            <a:endParaRPr lang="en-US" altLang="zh-CN" sz="2400" b="1" dirty="0">
              <a:solidFill>
                <a:srgbClr val="006600"/>
              </a:solidFill>
            </a:endParaRPr>
          </a:p>
          <a:p>
            <a:pPr lvl="7">
              <a:spcBef>
                <a:spcPct val="10000"/>
              </a:spcBef>
              <a:buNone/>
            </a:pPr>
            <a:endParaRPr lang="en-US" altLang="zh-CN" sz="2100" b="1" dirty="0"/>
          </a:p>
          <a:p>
            <a:pPr lvl="7">
              <a:spcBef>
                <a:spcPct val="10000"/>
              </a:spcBef>
              <a:buNone/>
            </a:pPr>
            <a:r>
              <a:rPr lang="zh-CN" altLang="en-US" sz="2100" b="1" dirty="0"/>
              <a:t>或</a:t>
            </a:r>
            <a:endParaRPr lang="en-US" altLang="zh-CN" sz="2100" b="1" dirty="0"/>
          </a:p>
          <a:p>
            <a:pPr lvl="7">
              <a:spcBef>
                <a:spcPct val="10000"/>
              </a:spcBef>
              <a:buNone/>
            </a:pPr>
            <a:endParaRPr lang="en-US" altLang="zh-CN" sz="2100" b="1" dirty="0">
              <a:solidFill>
                <a:srgbClr val="006600"/>
              </a:solidFill>
            </a:endParaRPr>
          </a:p>
          <a:p>
            <a:pPr lvl="2">
              <a:spcBef>
                <a:spcPct val="100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float[] boy = new float[4];	//</a:t>
            </a:r>
            <a:r>
              <a:rPr lang="zh-CN" altLang="en-US" sz="2400" dirty="0"/>
              <a:t>声明并创建数组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2">
              <a:spcBef>
                <a:spcPct val="10000"/>
              </a:spcBef>
              <a:buNone/>
            </a:pPr>
            <a:endParaRPr lang="en-US" altLang="zh-CN" sz="2400" b="1" dirty="0">
              <a:solidFill>
                <a:srgbClr val="006600"/>
              </a:solidFill>
            </a:endParaRPr>
          </a:p>
          <a:p>
            <a:pPr algn="ctr">
              <a:spcBef>
                <a:spcPct val="10000"/>
              </a:spcBef>
              <a:buNone/>
            </a:pPr>
            <a:endParaRPr lang="en-US" altLang="zh-CN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的二维数组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</a:rPr>
              <a:t>二维数组本质上是一个</a:t>
            </a:r>
            <a:r>
              <a:rPr lang="zh-CN" altLang="en-US" b="0" i="0" dirty="0">
                <a:solidFill>
                  <a:srgbClr val="FF0000"/>
                </a:solidFill>
                <a:effectLst/>
                <a:ea typeface="隶书" panose="02010509060101010101" pitchFamily="49" charset="-122"/>
              </a:rPr>
              <a:t>一维数组的数组</a:t>
            </a:r>
            <a:r>
              <a:rPr lang="zh-CN" altLang="en-US" b="0" i="0" dirty="0">
                <a:solidFill>
                  <a:srgbClr val="000000"/>
                </a:solidFill>
                <a:effectLst/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也就是，</a:t>
            </a:r>
            <a:r>
              <a:rPr lang="zh-CN" altLang="en-US" dirty="0">
                <a:solidFill>
                  <a:srgbClr val="000000"/>
                </a:solidFill>
                <a:ea typeface="隶书" panose="02010509060101010101" pitchFamily="49" charset="-122"/>
              </a:rPr>
              <a:t>二维数据的元素是一个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一维数组</a:t>
            </a:r>
            <a:r>
              <a:rPr lang="zh-CN" altLang="en-US" dirty="0">
                <a:solidFill>
                  <a:srgbClr val="000000"/>
                </a:solidFill>
              </a:rPr>
              <a:t>。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例如：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648" y="3356992"/>
            <a:ext cx="5524500" cy="2019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§2.4.2  </a:t>
            </a:r>
            <a:r>
              <a:rPr lang="zh-CN" altLang="en-US">
                <a:latin typeface="宋体" panose="02010600030101010101" pitchFamily="2" charset="-122"/>
              </a:rPr>
              <a:t>创建数组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二维数组和一维数组一样，在声明之后必须用</a:t>
            </a:r>
            <a:r>
              <a:rPr lang="en-US" altLang="zh-CN" b="1" dirty="0">
                <a:solidFill>
                  <a:srgbClr val="C00000"/>
                </a:solidFill>
              </a:rPr>
              <a:t>new</a:t>
            </a:r>
            <a:r>
              <a:rPr lang="zh-CN" altLang="en-US" dirty="0"/>
              <a:t>运算符分配内存空间。</a:t>
            </a:r>
            <a:endParaRPr lang="en-US" altLang="zh-CN" dirty="0"/>
          </a:p>
          <a:p>
            <a:pPr algn="just"/>
            <a:r>
              <a:rPr lang="zh-CN" altLang="en-US" dirty="0"/>
              <a:t>例如：</a:t>
            </a:r>
            <a:endParaRPr lang="en-US" altLang="zh-CN" dirty="0"/>
          </a:p>
          <a:p>
            <a:pPr lvl="1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int[][]  </a:t>
            </a:r>
            <a:r>
              <a:rPr lang="en-US" altLang="zh-CN" b="1" dirty="0" err="1">
                <a:solidFill>
                  <a:srgbClr val="000099"/>
                </a:solidFill>
              </a:rPr>
              <a:t>mytwo</a:t>
            </a:r>
            <a:r>
              <a:rPr lang="en-US" altLang="zh-CN" b="1" dirty="0">
                <a:solidFill>
                  <a:srgbClr val="000099"/>
                </a:solidFill>
              </a:rPr>
              <a:t>;			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声明数组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000099"/>
                </a:solidFill>
              </a:rPr>
              <a:t>mytwo</a:t>
            </a:r>
            <a:r>
              <a:rPr lang="en-US" altLang="zh-CN" b="1" dirty="0">
                <a:solidFill>
                  <a:srgbClr val="000099"/>
                </a:solidFill>
              </a:rPr>
              <a:t> = new int[3][4];		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创建数组</a:t>
            </a:r>
            <a:r>
              <a:rPr lang="en-US" altLang="zh-CN" sz="2800" dirty="0">
                <a:solidFill>
                  <a:srgbClr val="000099"/>
                </a:solidFill>
              </a:rPr>
              <a:t>		</a:t>
            </a:r>
            <a:endParaRPr lang="en-US" altLang="zh-CN" sz="2800" dirty="0">
              <a:solidFill>
                <a:srgbClr val="000099"/>
              </a:solidFill>
            </a:endParaRPr>
          </a:p>
          <a:p>
            <a:pPr lvl="1" algn="ctr">
              <a:buNone/>
            </a:pPr>
            <a:r>
              <a:rPr lang="zh-CN" altLang="en-US" sz="2800" dirty="0"/>
              <a:t>或  </a:t>
            </a:r>
            <a:endParaRPr lang="en-US" altLang="zh-CN" sz="2800" dirty="0"/>
          </a:p>
          <a:p>
            <a:pPr lvl="1"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int[][] </a:t>
            </a:r>
            <a:r>
              <a:rPr lang="en-US" altLang="zh-CN" b="1" dirty="0" err="1">
                <a:solidFill>
                  <a:srgbClr val="000099"/>
                </a:solidFill>
              </a:rPr>
              <a:t>mytwo</a:t>
            </a:r>
            <a:r>
              <a:rPr lang="en-US" altLang="zh-CN" b="1" dirty="0">
                <a:solidFill>
                  <a:srgbClr val="000099"/>
                </a:solidFill>
              </a:rPr>
              <a:t> = new int[3][4]; </a:t>
            </a:r>
            <a:r>
              <a:rPr lang="en-US" altLang="zh-CN" b="1" dirty="0">
                <a:solidFill>
                  <a:srgbClr val="006600"/>
                </a:solidFill>
              </a:rPr>
              <a:t>//</a:t>
            </a:r>
            <a:r>
              <a:rPr lang="zh-CN" altLang="en-US" b="1" dirty="0">
                <a:solidFill>
                  <a:srgbClr val="006600"/>
                </a:solidFill>
              </a:rPr>
              <a:t>声明并创建数组</a:t>
            </a:r>
            <a:endParaRPr lang="zh-CN" altLang="en-US" b="1" dirty="0">
              <a:solidFill>
                <a:srgbClr val="0066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注: 线形 5"/>
          <p:cNvSpPr/>
          <p:nvPr/>
        </p:nvSpPr>
        <p:spPr>
          <a:xfrm>
            <a:off x="1936760" y="5289587"/>
            <a:ext cx="7173416" cy="1052475"/>
          </a:xfrm>
          <a:prstGeom prst="borderCallout1">
            <a:avLst>
              <a:gd name="adj1" fmla="val -4330"/>
              <a:gd name="adj2" fmla="val 54554"/>
              <a:gd name="adj3" fmla="val -53351"/>
              <a:gd name="adj4" fmla="val 5432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</a:rPr>
              <a:t>创建二维数组时，必须指定</a:t>
            </a:r>
            <a:r>
              <a:rPr lang="zh-CN" altLang="en-US" sz="2400" b="1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第一维的数组长度</a:t>
            </a:r>
            <a:endParaRPr lang="en-US" altLang="zh-CN" sz="2400" b="1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</a:rPr>
              <a:t>也就是：二维数组的元素的数量。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2344038" y="92903"/>
            <a:ext cx="7543800" cy="1064619"/>
          </a:xfrm>
        </p:spPr>
        <p:txBody>
          <a:bodyPr/>
          <a:lstStyle/>
          <a:p>
            <a:r>
              <a:rPr lang="zh-CN" altLang="en-US"/>
              <a:t>二维数组的创建</a:t>
            </a:r>
            <a:endParaRPr lang="en-US" altLang="zh-CN"/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1777307" y="1052736"/>
            <a:ext cx="8229600" cy="508227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/>
              <a:t>元素长度相同的二维数组，例如</a:t>
            </a:r>
            <a:r>
              <a:rPr lang="en-US" altLang="zh-CN" sz="2400"/>
              <a:t>:</a:t>
            </a:r>
            <a:endParaRPr lang="en-US" altLang="zh-CN" sz="2400"/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045B76-9C20-4A44-921F-1772127DAAB4}" type="slidenum">
              <a:rPr lang="en-US" altLang="zh-CN"/>
            </a:fld>
            <a:r>
              <a:rPr lang="en-US" altLang="zh-CN"/>
              <a:t>/31</a:t>
            </a:r>
            <a:endParaRPr lang="en-US" altLang="zh-CN"/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5060606" y="2931731"/>
            <a:ext cx="5607393" cy="3311525"/>
          </a:xfrm>
          <a:prstGeom prst="rect">
            <a:avLst/>
          </a:prstGeom>
          <a:solidFill>
            <a:srgbClr val="F8F8F8"/>
          </a:solidFill>
          <a:ln w="19050">
            <a:noFill/>
            <a:miter lim="800000"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  <a:buSzTx/>
              <a:buFontTx/>
              <a:buNone/>
            </a:pPr>
            <a:endParaRPr lang="zh-CN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185987" y="3539696"/>
            <a:ext cx="447664" cy="2196970"/>
            <a:chOff x="4661987" y="3539696"/>
            <a:chExt cx="447664" cy="2196970"/>
          </a:xfrm>
        </p:grpSpPr>
        <p:sp>
          <p:nvSpPr>
            <p:cNvPr id="31752" name="Rectangle 6"/>
            <p:cNvSpPr>
              <a:spLocks noChangeArrowheads="1"/>
            </p:cNvSpPr>
            <p:nvPr/>
          </p:nvSpPr>
          <p:spPr bwMode="auto">
            <a:xfrm>
              <a:off x="4661988" y="3539696"/>
              <a:ext cx="447662" cy="54659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4661987" y="4080445"/>
              <a:ext cx="447664" cy="1656221"/>
              <a:chOff x="4144276" y="4087817"/>
              <a:chExt cx="447664" cy="1656221"/>
            </a:xfrm>
          </p:grpSpPr>
          <p:sp>
            <p:nvSpPr>
              <p:cNvPr id="31753" name="Rectangle 7"/>
              <p:cNvSpPr>
                <a:spLocks noChangeArrowheads="1"/>
              </p:cNvSpPr>
              <p:nvPr/>
            </p:nvSpPr>
            <p:spPr bwMode="auto">
              <a:xfrm>
                <a:off x="4144276" y="4087817"/>
                <a:ext cx="447662" cy="556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54" name="Rectangle 8"/>
              <p:cNvSpPr>
                <a:spLocks noChangeArrowheads="1"/>
              </p:cNvSpPr>
              <p:nvPr/>
            </p:nvSpPr>
            <p:spPr bwMode="auto">
              <a:xfrm>
                <a:off x="4144278" y="4639689"/>
                <a:ext cx="447662" cy="5521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55" name="Rectangle 9"/>
              <p:cNvSpPr>
                <a:spLocks noChangeArrowheads="1"/>
              </p:cNvSpPr>
              <p:nvPr/>
            </p:nvSpPr>
            <p:spPr bwMode="auto">
              <a:xfrm>
                <a:off x="4144277" y="5191864"/>
                <a:ext cx="447661" cy="5521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1756" name="Text Box 10"/>
          <p:cNvSpPr txBox="1">
            <a:spLocks noChangeArrowheads="1"/>
          </p:cNvSpPr>
          <p:nvPr/>
        </p:nvSpPr>
        <p:spPr bwMode="auto">
          <a:xfrm>
            <a:off x="1879527" y="3248877"/>
            <a:ext cx="936625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mat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57" name="AutoShape 11"/>
          <p:cNvSpPr/>
          <p:nvPr/>
        </p:nvSpPr>
        <p:spPr bwMode="auto">
          <a:xfrm>
            <a:off x="5309502" y="3603792"/>
            <a:ext cx="215900" cy="2070274"/>
          </a:xfrm>
          <a:prstGeom prst="leftBrace">
            <a:avLst>
              <a:gd name="adj1" fmla="val 83395"/>
              <a:gd name="adj2" fmla="val 50000"/>
            </a:avLst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7382714" y="3593873"/>
            <a:ext cx="2779165" cy="413750"/>
            <a:chOff x="5858714" y="3593873"/>
            <a:chExt cx="2828085" cy="413750"/>
          </a:xfrm>
        </p:grpSpPr>
        <p:sp>
          <p:nvSpPr>
            <p:cNvPr id="31760" name="Rectangle 14"/>
            <p:cNvSpPr>
              <a:spLocks noChangeArrowheads="1"/>
            </p:cNvSpPr>
            <p:nvPr/>
          </p:nvSpPr>
          <p:spPr bwMode="auto">
            <a:xfrm>
              <a:off x="6800025" y="3593873"/>
              <a:ext cx="943387" cy="413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858714" y="3593873"/>
              <a:ext cx="2828085" cy="413750"/>
              <a:chOff x="5858715" y="3593873"/>
              <a:chExt cx="2160588" cy="413750"/>
            </a:xfrm>
          </p:grpSpPr>
          <p:sp>
            <p:nvSpPr>
              <p:cNvPr id="31759" name="Rectangle 13"/>
              <p:cNvSpPr>
                <a:spLocks noChangeArrowheads="1"/>
              </p:cNvSpPr>
              <p:nvPr/>
            </p:nvSpPr>
            <p:spPr bwMode="auto">
              <a:xfrm>
                <a:off x="5858715" y="3593873"/>
                <a:ext cx="720725" cy="4137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61" name="Rectangle 15"/>
              <p:cNvSpPr>
                <a:spLocks noChangeArrowheads="1"/>
              </p:cNvSpPr>
              <p:nvPr/>
            </p:nvSpPr>
            <p:spPr bwMode="auto">
              <a:xfrm>
                <a:off x="7298578" y="3593873"/>
                <a:ext cx="720725" cy="4137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31763" name="AutoShape 17"/>
          <p:cNvCxnSpPr>
            <a:cxnSpLocks noChangeShapeType="1"/>
            <a:stCxn id="31752" idx="3"/>
            <a:endCxn id="31759" idx="1"/>
          </p:cNvCxnSpPr>
          <p:nvPr/>
        </p:nvCxnSpPr>
        <p:spPr bwMode="auto">
          <a:xfrm flipV="1">
            <a:off x="6633650" y="3800748"/>
            <a:ext cx="749064" cy="12244"/>
          </a:xfrm>
          <a:prstGeom prst="straightConnector1">
            <a:avLst/>
          </a:prstGeom>
          <a:noFill/>
          <a:ln w="19050">
            <a:noFill/>
            <a:round/>
            <a:tailEnd type="triangle" w="med" len="med"/>
          </a:ln>
        </p:spPr>
      </p:cxnSp>
      <p:grpSp>
        <p:nvGrpSpPr>
          <p:cNvPr id="4" name="组合 41"/>
          <p:cNvGrpSpPr/>
          <p:nvPr/>
        </p:nvGrpSpPr>
        <p:grpSpPr>
          <a:xfrm>
            <a:off x="7367160" y="4192153"/>
            <a:ext cx="2794719" cy="413750"/>
            <a:chOff x="3419475" y="4154937"/>
            <a:chExt cx="2160588" cy="413750"/>
          </a:xfrm>
        </p:grpSpPr>
        <p:sp>
          <p:nvSpPr>
            <p:cNvPr id="31764" name="Rectangle 18"/>
            <p:cNvSpPr>
              <a:spLocks noChangeArrowheads="1"/>
            </p:cNvSpPr>
            <p:nvPr/>
          </p:nvSpPr>
          <p:spPr bwMode="auto">
            <a:xfrm>
              <a:off x="3419475" y="4154937"/>
              <a:ext cx="720725" cy="413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5" name="Rectangle 19"/>
            <p:cNvSpPr>
              <a:spLocks noChangeArrowheads="1"/>
            </p:cNvSpPr>
            <p:nvPr/>
          </p:nvSpPr>
          <p:spPr bwMode="auto">
            <a:xfrm>
              <a:off x="4140200" y="4154937"/>
              <a:ext cx="720725" cy="413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6" name="Rectangle 20"/>
            <p:cNvSpPr>
              <a:spLocks noChangeArrowheads="1"/>
            </p:cNvSpPr>
            <p:nvPr/>
          </p:nvSpPr>
          <p:spPr bwMode="auto">
            <a:xfrm>
              <a:off x="4859338" y="4154937"/>
              <a:ext cx="720725" cy="413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1768" name="AutoShape 22"/>
          <p:cNvCxnSpPr>
            <a:cxnSpLocks noChangeShapeType="1"/>
            <a:endCxn id="31764" idx="1"/>
          </p:cNvCxnSpPr>
          <p:nvPr/>
        </p:nvCxnSpPr>
        <p:spPr bwMode="auto">
          <a:xfrm flipV="1">
            <a:off x="6935361" y="4399028"/>
            <a:ext cx="431799" cy="1522"/>
          </a:xfrm>
          <a:prstGeom prst="straightConnector1">
            <a:avLst/>
          </a:prstGeom>
          <a:noFill/>
          <a:ln w="19050">
            <a:noFill/>
            <a:round/>
            <a:tailEnd type="triangle" w="med" len="med"/>
          </a:ln>
        </p:spPr>
      </p:cxnSp>
      <p:grpSp>
        <p:nvGrpSpPr>
          <p:cNvPr id="10" name="组合 9"/>
          <p:cNvGrpSpPr/>
          <p:nvPr/>
        </p:nvGrpSpPr>
        <p:grpSpPr>
          <a:xfrm>
            <a:off x="7355533" y="4746621"/>
            <a:ext cx="2819206" cy="413750"/>
            <a:chOff x="5831533" y="4746621"/>
            <a:chExt cx="2160588" cy="413750"/>
          </a:xfrm>
        </p:grpSpPr>
        <p:sp>
          <p:nvSpPr>
            <p:cNvPr id="31771" name="Rectangle 25"/>
            <p:cNvSpPr>
              <a:spLocks noChangeArrowheads="1"/>
            </p:cNvSpPr>
            <p:nvPr/>
          </p:nvSpPr>
          <p:spPr bwMode="auto">
            <a:xfrm>
              <a:off x="7271396" y="4746621"/>
              <a:ext cx="720725" cy="413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831533" y="4746621"/>
              <a:ext cx="1441450" cy="413750"/>
              <a:chOff x="5831533" y="4746621"/>
              <a:chExt cx="1441450" cy="413750"/>
            </a:xfrm>
          </p:grpSpPr>
          <p:sp>
            <p:nvSpPr>
              <p:cNvPr id="31769" name="Rectangle 23"/>
              <p:cNvSpPr>
                <a:spLocks noChangeArrowheads="1"/>
              </p:cNvSpPr>
              <p:nvPr/>
            </p:nvSpPr>
            <p:spPr bwMode="auto">
              <a:xfrm>
                <a:off x="5831533" y="4746621"/>
                <a:ext cx="720725" cy="4137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770" name="Rectangle 24"/>
              <p:cNvSpPr>
                <a:spLocks noChangeArrowheads="1"/>
              </p:cNvSpPr>
              <p:nvPr/>
            </p:nvSpPr>
            <p:spPr bwMode="auto">
              <a:xfrm>
                <a:off x="6552258" y="4746621"/>
                <a:ext cx="720725" cy="4137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algn="ctr" eaLnBrk="0" hangingPunct="0">
                  <a:spcBef>
                    <a:spcPct val="0"/>
                  </a:spcBef>
                  <a:buSzTx/>
                  <a:buFontTx/>
                  <a:buNone/>
                </a:pPr>
                <a:endPara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31773" name="AutoShape 27"/>
          <p:cNvCxnSpPr>
            <a:cxnSpLocks noChangeShapeType="1"/>
            <a:endCxn id="31769" idx="1"/>
          </p:cNvCxnSpPr>
          <p:nvPr/>
        </p:nvCxnSpPr>
        <p:spPr bwMode="auto">
          <a:xfrm flipV="1">
            <a:off x="6923733" y="4953496"/>
            <a:ext cx="431800" cy="1522"/>
          </a:xfrm>
          <a:prstGeom prst="straightConnector1">
            <a:avLst/>
          </a:prstGeom>
          <a:noFill/>
          <a:ln w="19050">
            <a:noFill/>
            <a:round/>
            <a:tailEnd type="triangle" w="med" len="med"/>
          </a:ln>
        </p:spPr>
      </p:cxnSp>
      <p:grpSp>
        <p:nvGrpSpPr>
          <p:cNvPr id="8" name="组合 44"/>
          <p:cNvGrpSpPr/>
          <p:nvPr/>
        </p:nvGrpSpPr>
        <p:grpSpPr>
          <a:xfrm>
            <a:off x="7355534" y="5299568"/>
            <a:ext cx="2819206" cy="413750"/>
            <a:chOff x="3419475" y="5259286"/>
            <a:chExt cx="2160588" cy="413750"/>
          </a:xfrm>
        </p:grpSpPr>
        <p:sp>
          <p:nvSpPr>
            <p:cNvPr id="31774" name="Rectangle 28"/>
            <p:cNvSpPr>
              <a:spLocks noChangeArrowheads="1"/>
            </p:cNvSpPr>
            <p:nvPr/>
          </p:nvSpPr>
          <p:spPr bwMode="auto">
            <a:xfrm>
              <a:off x="3419475" y="5259286"/>
              <a:ext cx="720725" cy="413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5" name="Rectangle 29"/>
            <p:cNvSpPr>
              <a:spLocks noChangeArrowheads="1"/>
            </p:cNvSpPr>
            <p:nvPr/>
          </p:nvSpPr>
          <p:spPr bwMode="auto">
            <a:xfrm>
              <a:off x="4140200" y="5259286"/>
              <a:ext cx="720725" cy="413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6" name="Rectangle 30"/>
            <p:cNvSpPr>
              <a:spLocks noChangeArrowheads="1"/>
            </p:cNvSpPr>
            <p:nvPr/>
          </p:nvSpPr>
          <p:spPr bwMode="auto">
            <a:xfrm>
              <a:off x="4859338" y="5259286"/>
              <a:ext cx="720725" cy="41375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1778" name="AutoShape 32"/>
          <p:cNvCxnSpPr>
            <a:cxnSpLocks noChangeShapeType="1"/>
            <a:endCxn id="31774" idx="1"/>
          </p:cNvCxnSpPr>
          <p:nvPr/>
        </p:nvCxnSpPr>
        <p:spPr bwMode="auto">
          <a:xfrm flipV="1">
            <a:off x="6951149" y="5506443"/>
            <a:ext cx="404385" cy="1522"/>
          </a:xfrm>
          <a:prstGeom prst="straightConnector1">
            <a:avLst/>
          </a:prstGeom>
          <a:noFill/>
          <a:ln w="19050">
            <a:noFill/>
            <a:round/>
            <a:tailEnd type="triangle" w="med" len="med"/>
          </a:ln>
        </p:spPr>
      </p:cxnSp>
      <p:sp>
        <p:nvSpPr>
          <p:cNvPr id="31779" name="Text Box 33"/>
          <p:cNvSpPr txBox="1">
            <a:spLocks noChangeArrowheads="1"/>
          </p:cNvSpPr>
          <p:nvPr/>
        </p:nvSpPr>
        <p:spPr bwMode="auto">
          <a:xfrm>
            <a:off x="5195879" y="3526491"/>
            <a:ext cx="1165744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mat[0]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80" name="Text Box 34"/>
          <p:cNvSpPr txBox="1">
            <a:spLocks noChangeArrowheads="1"/>
          </p:cNvSpPr>
          <p:nvPr/>
        </p:nvSpPr>
        <p:spPr bwMode="auto">
          <a:xfrm>
            <a:off x="5215579" y="4095552"/>
            <a:ext cx="1165744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mat[1]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81" name="Text Box 35"/>
          <p:cNvSpPr txBox="1">
            <a:spLocks noChangeArrowheads="1"/>
          </p:cNvSpPr>
          <p:nvPr/>
        </p:nvSpPr>
        <p:spPr bwMode="auto">
          <a:xfrm>
            <a:off x="5228439" y="4687567"/>
            <a:ext cx="1165744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mat[2]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82" name="Text Box 36"/>
          <p:cNvSpPr txBox="1">
            <a:spLocks noChangeArrowheads="1"/>
          </p:cNvSpPr>
          <p:nvPr/>
        </p:nvSpPr>
        <p:spPr bwMode="auto">
          <a:xfrm>
            <a:off x="5228439" y="5205782"/>
            <a:ext cx="1165744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mat[3]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83" name="Text Box 37"/>
          <p:cNvSpPr txBox="1">
            <a:spLocks noChangeArrowheads="1"/>
          </p:cNvSpPr>
          <p:nvPr/>
        </p:nvSpPr>
        <p:spPr bwMode="auto">
          <a:xfrm>
            <a:off x="7922041" y="2836462"/>
            <a:ext cx="1687007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mat[0].length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84" name="AutoShape 38"/>
          <p:cNvSpPr/>
          <p:nvPr/>
        </p:nvSpPr>
        <p:spPr bwMode="auto">
          <a:xfrm rot="5400000">
            <a:off x="8088776" y="1925054"/>
            <a:ext cx="343778" cy="2736850"/>
          </a:xfrm>
          <a:prstGeom prst="leftBrace">
            <a:avLst>
              <a:gd name="adj1" fmla="val 74129"/>
              <a:gd name="adj2" fmla="val 49264"/>
            </a:avLst>
          </a:prstGeom>
          <a:noFill/>
          <a:ln w="9525">
            <a:noFill/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2" name="直接箭头连接符 11"/>
          <p:cNvCxnSpPr>
            <a:endCxn id="31759" idx="1"/>
          </p:cNvCxnSpPr>
          <p:nvPr/>
        </p:nvCxnSpPr>
        <p:spPr>
          <a:xfrm>
            <a:off x="6662297" y="3800748"/>
            <a:ext cx="72041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31764" idx="1"/>
          </p:cNvCxnSpPr>
          <p:nvPr/>
        </p:nvCxnSpPr>
        <p:spPr>
          <a:xfrm>
            <a:off x="6662297" y="4399028"/>
            <a:ext cx="7048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662297" y="4907644"/>
            <a:ext cx="6762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31774" idx="1"/>
          </p:cNvCxnSpPr>
          <p:nvPr/>
        </p:nvCxnSpPr>
        <p:spPr>
          <a:xfrm>
            <a:off x="6662297" y="5506443"/>
            <a:ext cx="6932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4" idx="3"/>
          </p:cNvCxnSpPr>
          <p:nvPr/>
        </p:nvCxnSpPr>
        <p:spPr>
          <a:xfrm>
            <a:off x="4155858" y="3551965"/>
            <a:ext cx="2001307" cy="1465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5054171" y="2908200"/>
            <a:ext cx="1" cy="3360533"/>
          </a:xfrm>
          <a:prstGeom prst="line">
            <a:avLst/>
          </a:prstGeom>
          <a:ln w="25400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34"/>
          <p:cNvSpPr txBox="1">
            <a:spLocks noChangeArrowheads="1"/>
          </p:cNvSpPr>
          <p:nvPr/>
        </p:nvSpPr>
        <p:spPr bwMode="auto">
          <a:xfrm>
            <a:off x="9165200" y="5674066"/>
            <a:ext cx="1099243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</a:rPr>
              <a:t>mat[3][2]</a:t>
            </a:r>
            <a:endParaRPr lang="en-US" altLang="zh-CN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右大括号 25"/>
          <p:cNvSpPr/>
          <p:nvPr/>
        </p:nvSpPr>
        <p:spPr>
          <a:xfrm rot="16200000">
            <a:off x="8604776" y="2009797"/>
            <a:ext cx="338554" cy="2736852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Rectangle 6"/>
          <p:cNvSpPr>
            <a:spLocks noChangeArrowheads="1"/>
          </p:cNvSpPr>
          <p:nvPr/>
        </p:nvSpPr>
        <p:spPr bwMode="auto">
          <a:xfrm>
            <a:off x="2711625" y="3278669"/>
            <a:ext cx="1444233" cy="5465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</a:pPr>
            <a:r>
              <a:rPr lang="zh-CN" altLang="en-US" sz="2800" b="1">
                <a:solidFill>
                  <a:srgbClr val="C00000"/>
                </a:solidFill>
              </a:rPr>
              <a:t>0</a:t>
            </a:r>
            <a:r>
              <a:rPr lang="en-US" altLang="zh-CN" sz="2800" b="1">
                <a:solidFill>
                  <a:srgbClr val="C00000"/>
                </a:solidFill>
              </a:rPr>
              <a:t>x785BA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675274" y="1586430"/>
            <a:ext cx="4246767" cy="5975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400" b="1" dirty="0"/>
              <a:t>float[][] mat=</a:t>
            </a:r>
            <a:r>
              <a:rPr lang="en-US" altLang="zh-CN" sz="2400" b="1"/>
              <a:t>new float[4][3];</a:t>
            </a:r>
            <a:endParaRPr lang="en-US" altLang="zh-CN" sz="2400" b="1"/>
          </a:p>
        </p:txBody>
      </p:sp>
      <p:sp>
        <p:nvSpPr>
          <p:cNvPr id="67" name="Rectangle 9"/>
          <p:cNvSpPr>
            <a:spLocks noChangeArrowheads="1"/>
          </p:cNvSpPr>
          <p:nvPr/>
        </p:nvSpPr>
        <p:spPr bwMode="auto">
          <a:xfrm>
            <a:off x="5915017" y="3180419"/>
            <a:ext cx="1137260" cy="3573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lIns="0" tIns="0" rIns="0" bIns="0" anchor="ctr" anchorCtr="0"/>
          <a:lstStyle/>
          <a:p>
            <a:pPr algn="ctr" eaLnBrk="0" hangingPunct="0"/>
            <a:r>
              <a:rPr kumimoji="0" lang="zh-CN" altLang="en-US" b="1" dirty="0">
                <a:solidFill>
                  <a:srgbClr val="C00000"/>
                </a:solidFill>
              </a:rPr>
              <a:t>0</a:t>
            </a:r>
            <a:r>
              <a:rPr kumimoji="0" lang="en-US" altLang="zh-CN" b="1" dirty="0">
                <a:solidFill>
                  <a:srgbClr val="C00000"/>
                </a:solidFill>
              </a:rPr>
              <a:t>x785BA</a:t>
            </a:r>
            <a:endParaRPr kumimoji="0"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159466" y="3199766"/>
            <a:ext cx="1268934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首地址：</a:t>
            </a:r>
            <a:endParaRPr lang="zh-CN" altLang="en-US" sz="1600" b="1" dirty="0"/>
          </a:p>
        </p:txBody>
      </p:sp>
      <p:sp>
        <p:nvSpPr>
          <p:cNvPr id="64" name="Text Box 34"/>
          <p:cNvSpPr txBox="1">
            <a:spLocks noChangeArrowheads="1"/>
          </p:cNvSpPr>
          <p:nvPr/>
        </p:nvSpPr>
        <p:spPr bwMode="auto">
          <a:xfrm>
            <a:off x="8229627" y="5663399"/>
            <a:ext cx="1099243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</a:rPr>
              <a:t>mat[3][1]</a:t>
            </a:r>
            <a:endParaRPr lang="en-US" altLang="zh-CN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" name="Text Box 34"/>
          <p:cNvSpPr txBox="1">
            <a:spLocks noChangeArrowheads="1"/>
          </p:cNvSpPr>
          <p:nvPr/>
        </p:nvSpPr>
        <p:spPr bwMode="auto">
          <a:xfrm>
            <a:off x="7280279" y="5650784"/>
            <a:ext cx="1106018" cy="3371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</a:rPr>
              <a:t>mat[3][0]</a:t>
            </a:r>
            <a:endParaRPr lang="en-US" altLang="zh-CN" sz="16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83" grpId="0"/>
      <p:bldP spid="63" grpId="0"/>
      <p:bldP spid="26" grpId="0" bldLvl="0" animBg="1"/>
      <p:bldP spid="54" grpId="0" bldLvl="0" animBg="1"/>
      <p:bldP spid="67" grpId="0" bldLvl="0" animBg="1"/>
      <p:bldP spid="68" grpId="0"/>
      <p:bldP spid="64" grpId="0"/>
      <p:bldP spid="6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DBCEC7-D2B7-4650-89FB-4B400B2183A5}" type="slidenum">
              <a:rPr lang="en-US" altLang="zh-CN" smtClean="0"/>
            </a:fld>
            <a:endParaRPr lang="en-US" altLang="zh-CN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二维数组的创建</a:t>
            </a:r>
            <a:endParaRPr lang="en-US" altLang="zh-CN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元素长度不同</a:t>
            </a:r>
            <a:r>
              <a:rPr lang="zh-CN" altLang="en-US"/>
              <a:t>的二维数组，例如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725798" y="2951290"/>
            <a:ext cx="3529012" cy="25209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float[][] mat=new float[</a:t>
            </a:r>
            <a:r>
              <a:rPr lang="en-US" altLang="zh-CN" sz="2000" b="1" dirty="0">
                <a:solidFill>
                  <a:srgbClr val="C00000"/>
                </a:solidFill>
              </a:rPr>
              <a:t>4</a:t>
            </a:r>
            <a:r>
              <a:rPr lang="en-US" altLang="zh-CN" sz="2000" b="1" dirty="0">
                <a:solidFill>
                  <a:srgbClr val="000000"/>
                </a:solidFill>
              </a:rPr>
              <a:t>][];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l" eaLnBrk="0" hangingPunct="0">
              <a:spcBef>
                <a:spcPct val="0"/>
              </a:spcBef>
              <a:buSzTx/>
              <a:buFontTx/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algn="l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for(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int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=0;i&lt;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mat.length;i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++)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  <a:p>
            <a:pPr algn="l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    mat[</a:t>
            </a:r>
            <a:r>
              <a:rPr lang="en-US" altLang="zh-CN" sz="2000" b="1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altLang="zh-CN" sz="2000" b="1" dirty="0">
                <a:solidFill>
                  <a:schemeClr val="bg1">
                    <a:lumMod val="75000"/>
                  </a:schemeClr>
                </a:solidFill>
              </a:rPr>
              <a:t>]=new float[i+1];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  <a:p>
            <a:pPr algn="l" eaLnBrk="0" hangingPunct="0">
              <a:spcBef>
                <a:spcPct val="0"/>
              </a:spcBef>
              <a:buSzTx/>
              <a:buFontTx/>
              <a:buNone/>
            </a:pPr>
            <a:endParaRPr lang="en-US" altLang="zh-CN" sz="2000" b="1">
              <a:solidFill>
                <a:schemeClr val="bg1">
                  <a:lumMod val="75000"/>
                </a:schemeClr>
              </a:solidFill>
            </a:endParaRPr>
          </a:p>
          <a:p>
            <a:pPr algn="l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zh-CN" altLang="en-US" sz="2000" b="1">
                <a:solidFill>
                  <a:schemeClr val="bg1">
                    <a:lumMod val="75000"/>
                  </a:schemeClr>
                </a:solidFill>
              </a:rPr>
              <a:t>数组赋值</a:t>
            </a:r>
            <a:endParaRPr lang="en-US" altLang="zh-CN" sz="2000" b="1">
              <a:solidFill>
                <a:schemeClr val="bg1">
                  <a:lumMod val="75000"/>
                </a:schemeClr>
              </a:solidFill>
            </a:endParaRPr>
          </a:p>
          <a:p>
            <a:pPr algn="l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solidFill>
                  <a:schemeClr val="bg1">
                    <a:lumMod val="75000"/>
                  </a:schemeClr>
                </a:solidFill>
              </a:rPr>
              <a:t>float[] vector2=mat[3];</a:t>
            </a:r>
            <a:endParaRPr lang="en-US" altLang="zh-CN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800" name="Rectangle 6"/>
          <p:cNvSpPr>
            <a:spLocks noChangeArrowheads="1"/>
          </p:cNvSpPr>
          <p:nvPr/>
        </p:nvSpPr>
        <p:spPr bwMode="auto">
          <a:xfrm>
            <a:off x="5334990" y="2931566"/>
            <a:ext cx="4926563" cy="3295710"/>
          </a:xfrm>
          <a:prstGeom prst="rect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  <a:buSzTx/>
              <a:buFontTx/>
              <a:buNone/>
            </a:pPr>
            <a:endParaRPr lang="zh-CN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550066" y="3174399"/>
            <a:ext cx="516711" cy="1896033"/>
            <a:chOff x="5026066" y="3174399"/>
            <a:chExt cx="516711" cy="1896033"/>
          </a:xfrm>
        </p:grpSpPr>
        <p:sp>
          <p:nvSpPr>
            <p:cNvPr id="33801" name="Rectangle 7"/>
            <p:cNvSpPr>
              <a:spLocks noChangeArrowheads="1"/>
            </p:cNvSpPr>
            <p:nvPr/>
          </p:nvSpPr>
          <p:spPr bwMode="auto">
            <a:xfrm>
              <a:off x="5026066" y="3174399"/>
              <a:ext cx="516711" cy="474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02" name="Rectangle 8"/>
            <p:cNvSpPr>
              <a:spLocks noChangeArrowheads="1"/>
            </p:cNvSpPr>
            <p:nvPr/>
          </p:nvSpPr>
          <p:spPr bwMode="auto">
            <a:xfrm>
              <a:off x="5026066" y="3648407"/>
              <a:ext cx="516711" cy="474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03" name="Rectangle 9"/>
            <p:cNvSpPr>
              <a:spLocks noChangeArrowheads="1"/>
            </p:cNvSpPr>
            <p:nvPr/>
          </p:nvSpPr>
          <p:spPr bwMode="auto">
            <a:xfrm>
              <a:off x="5026066" y="4122415"/>
              <a:ext cx="516711" cy="474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026066" y="4596424"/>
              <a:ext cx="516711" cy="474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5343810" y="2931566"/>
            <a:ext cx="670359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mat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6" name="AutoShape 12"/>
          <p:cNvSpPr/>
          <p:nvPr/>
        </p:nvSpPr>
        <p:spPr bwMode="auto">
          <a:xfrm>
            <a:off x="5714175" y="3287658"/>
            <a:ext cx="207140" cy="1777205"/>
          </a:xfrm>
          <a:prstGeom prst="leftBrace">
            <a:avLst>
              <a:gd name="adj1" fmla="val 83395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7" name="Text Box 13"/>
          <p:cNvSpPr txBox="1">
            <a:spLocks noChangeArrowheads="1"/>
          </p:cNvSpPr>
          <p:nvPr/>
        </p:nvSpPr>
        <p:spPr bwMode="auto">
          <a:xfrm>
            <a:off x="5336657" y="3648407"/>
            <a:ext cx="492443" cy="13632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mat.length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2" name="Text Box 28"/>
          <p:cNvSpPr txBox="1">
            <a:spLocks noChangeArrowheads="1"/>
          </p:cNvSpPr>
          <p:nvPr/>
        </p:nvSpPr>
        <p:spPr bwMode="auto">
          <a:xfrm>
            <a:off x="5741673" y="3220346"/>
            <a:ext cx="929853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mat[0]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4" name="Text Box 30"/>
          <p:cNvSpPr txBox="1">
            <a:spLocks noChangeArrowheads="1"/>
          </p:cNvSpPr>
          <p:nvPr/>
        </p:nvSpPr>
        <p:spPr bwMode="auto">
          <a:xfrm>
            <a:off x="5760346" y="4146266"/>
            <a:ext cx="909952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mat[2]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5" name="Text Box 31"/>
          <p:cNvSpPr txBox="1">
            <a:spLocks noChangeArrowheads="1"/>
          </p:cNvSpPr>
          <p:nvPr/>
        </p:nvSpPr>
        <p:spPr bwMode="auto">
          <a:xfrm>
            <a:off x="5760346" y="4617571"/>
            <a:ext cx="909952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mat[3]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742904" y="3662118"/>
            <a:ext cx="927393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mat[1]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5863139" y="3174399"/>
            <a:ext cx="686926" cy="17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526223" y="3212339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532656" y="3708558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568628" y="4165072"/>
            <a:ext cx="59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6553088" y="4629819"/>
            <a:ext cx="53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null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295432" y="2251034"/>
            <a:ext cx="743747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数组元素</a:t>
            </a:r>
            <a:r>
              <a:rPr lang="en-US" altLang="zh-CN" sz="2000"/>
              <a:t>mat[i]</a:t>
            </a:r>
            <a:r>
              <a:rPr lang="zh-CN" altLang="en-US" sz="2000"/>
              <a:t>的长度未知，</a:t>
            </a:r>
            <a:r>
              <a:rPr lang="en-US" altLang="zh-CN" sz="2000"/>
              <a:t>mat[i]</a:t>
            </a:r>
            <a:r>
              <a:rPr lang="zh-CN" altLang="en-US" sz="2000"/>
              <a:t>没有被创建，值为</a:t>
            </a:r>
            <a:r>
              <a:rPr lang="en-US" altLang="zh-CN" sz="2000"/>
              <a:t>null</a:t>
            </a:r>
            <a:r>
              <a:rPr lang="zh-CN" altLang="en-US" sz="2000"/>
              <a:t>。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0" grpId="0" bldLvl="0" animBg="1"/>
      <p:bldP spid="33805" grpId="0"/>
      <p:bldP spid="33806" grpId="0" bldLvl="0" animBg="1"/>
      <p:bldP spid="33807" grpId="0"/>
      <p:bldP spid="33822" grpId="0"/>
      <p:bldP spid="33824" grpId="0"/>
      <p:bldP spid="33825" grpId="0"/>
      <p:bldP spid="34" grpId="0"/>
      <p:bldP spid="42" grpId="0"/>
      <p:bldP spid="43" grpId="0"/>
      <p:bldP spid="44" grpId="0"/>
      <p:bldP spid="45" grpId="0"/>
      <p:bldP spid="4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DBCEC7-D2B7-4650-89FB-4B400B2183A5}" type="slidenum">
              <a:rPr lang="en-US" altLang="zh-CN" smtClean="0"/>
            </a:fld>
            <a:endParaRPr lang="en-US" altLang="zh-CN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二维数组的创建</a:t>
            </a:r>
            <a:endParaRPr lang="en-US" altLang="zh-CN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元素长度不同</a:t>
            </a:r>
            <a:r>
              <a:rPr lang="zh-CN" altLang="en-US"/>
              <a:t>的二维数组，例如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708070" y="2618836"/>
            <a:ext cx="3529012" cy="25209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float[][] mat=new float[</a:t>
            </a:r>
            <a:r>
              <a:rPr lang="en-US" altLang="zh-CN" sz="2000" b="1" dirty="0">
                <a:solidFill>
                  <a:srgbClr val="C00000"/>
                </a:solidFill>
              </a:rPr>
              <a:t>4</a:t>
            </a:r>
            <a:r>
              <a:rPr lang="en-US" altLang="zh-CN" sz="2000" b="1" dirty="0">
                <a:solidFill>
                  <a:srgbClr val="000000"/>
                </a:solidFill>
              </a:rPr>
              <a:t>][];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l" eaLnBrk="0" hangingPunct="0">
              <a:spcBef>
                <a:spcPct val="0"/>
              </a:spcBef>
              <a:buSzTx/>
              <a:buFontTx/>
              <a:buNone/>
            </a:pPr>
            <a:endParaRPr lang="en-US" altLang="zh-CN" sz="2000" b="1" dirty="0">
              <a:solidFill>
                <a:srgbClr val="000000"/>
              </a:solidFill>
            </a:endParaRPr>
          </a:p>
          <a:p>
            <a:pPr algn="l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for(</a:t>
            </a:r>
            <a:r>
              <a:rPr lang="en-US" altLang="zh-CN" sz="2000" b="1" dirty="0" err="1">
                <a:solidFill>
                  <a:srgbClr val="000000"/>
                </a:solidFill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</a:rPr>
              <a:t>=0;i&lt;</a:t>
            </a:r>
            <a:r>
              <a:rPr lang="en-US" altLang="zh-CN" sz="2000" b="1" dirty="0" err="1">
                <a:solidFill>
                  <a:srgbClr val="000000"/>
                </a:solidFill>
              </a:rPr>
              <a:t>mat.length;i</a:t>
            </a:r>
            <a:r>
              <a:rPr lang="en-US" altLang="zh-CN" sz="2000" b="1" dirty="0">
                <a:solidFill>
                  <a:srgbClr val="000000"/>
                </a:solidFill>
              </a:rPr>
              <a:t>++)</a:t>
            </a:r>
            <a:endParaRPr lang="en-US" altLang="zh-CN" sz="2000" b="1" dirty="0">
              <a:solidFill>
                <a:srgbClr val="000000"/>
              </a:solidFill>
            </a:endParaRPr>
          </a:p>
          <a:p>
            <a:pPr algn="l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>
                <a:solidFill>
                  <a:srgbClr val="000000"/>
                </a:solidFill>
              </a:rPr>
              <a:t>mat[</a:t>
            </a:r>
            <a:r>
              <a:rPr lang="en-US" altLang="zh-CN" sz="2000" b="1" dirty="0" err="1">
                <a:solidFill>
                  <a:srgbClr val="000000"/>
                </a:solidFill>
              </a:rPr>
              <a:t>i</a:t>
            </a:r>
            <a:r>
              <a:rPr lang="en-US" altLang="zh-CN" sz="2000" b="1" dirty="0">
                <a:solidFill>
                  <a:srgbClr val="000000"/>
                </a:solidFill>
              </a:rPr>
              <a:t>]=</a:t>
            </a:r>
            <a:r>
              <a:rPr lang="en-US" altLang="zh-CN" sz="2000" b="1" dirty="0">
                <a:solidFill>
                  <a:srgbClr val="006600"/>
                </a:solidFill>
              </a:rPr>
              <a:t>new float[i+1];</a:t>
            </a:r>
            <a:endParaRPr lang="en-US" altLang="zh-CN" sz="2000" b="1" dirty="0">
              <a:solidFill>
                <a:srgbClr val="006600"/>
              </a:solidFill>
            </a:endParaRPr>
          </a:p>
          <a:p>
            <a:pPr algn="l" eaLnBrk="0" hangingPunct="0">
              <a:spcBef>
                <a:spcPct val="0"/>
              </a:spcBef>
              <a:buSzTx/>
              <a:buFontTx/>
              <a:buNone/>
            </a:pPr>
            <a:endParaRPr lang="en-US" altLang="zh-CN" sz="2000" b="1"/>
          </a:p>
          <a:p>
            <a:pPr algn="l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000" b="1"/>
              <a:t>//</a:t>
            </a:r>
            <a:r>
              <a:rPr lang="zh-CN" altLang="en-US" sz="2000" b="1"/>
              <a:t>数组赋值</a:t>
            </a:r>
            <a:endParaRPr lang="en-US" altLang="zh-CN" sz="2000" b="1"/>
          </a:p>
          <a:p>
            <a:pPr algn="l" eaLnBrk="0" hangingPunct="0">
              <a:spcBef>
                <a:spcPct val="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float[] vector2=mat[3];</a:t>
            </a:r>
            <a:endParaRPr lang="en-US" altLang="zh-CN" sz="2000" b="1" dirty="0">
              <a:solidFill>
                <a:srgbClr val="000000"/>
              </a:solidFill>
            </a:endParaRPr>
          </a:p>
        </p:txBody>
      </p:sp>
      <p:sp>
        <p:nvSpPr>
          <p:cNvPr id="33800" name="Rectangle 6"/>
          <p:cNvSpPr>
            <a:spLocks noChangeArrowheads="1"/>
          </p:cNvSpPr>
          <p:nvPr/>
        </p:nvSpPr>
        <p:spPr bwMode="auto">
          <a:xfrm>
            <a:off x="5375920" y="2581562"/>
            <a:ext cx="4926563" cy="3295710"/>
          </a:xfrm>
          <a:prstGeom prst="rect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l" eaLnBrk="0" hangingPunct="0">
              <a:spcBef>
                <a:spcPct val="0"/>
              </a:spcBef>
              <a:buSzTx/>
              <a:buFontTx/>
              <a:buNone/>
            </a:pPr>
            <a:endParaRPr lang="zh-CN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550066" y="3174399"/>
            <a:ext cx="516711" cy="1896033"/>
            <a:chOff x="5026066" y="3174399"/>
            <a:chExt cx="516711" cy="1896033"/>
          </a:xfrm>
        </p:grpSpPr>
        <p:sp>
          <p:nvSpPr>
            <p:cNvPr id="33801" name="Rectangle 7"/>
            <p:cNvSpPr>
              <a:spLocks noChangeArrowheads="1"/>
            </p:cNvSpPr>
            <p:nvPr/>
          </p:nvSpPr>
          <p:spPr bwMode="auto">
            <a:xfrm>
              <a:off x="5026066" y="3174399"/>
              <a:ext cx="516711" cy="474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02" name="Rectangle 8"/>
            <p:cNvSpPr>
              <a:spLocks noChangeArrowheads="1"/>
            </p:cNvSpPr>
            <p:nvPr/>
          </p:nvSpPr>
          <p:spPr bwMode="auto">
            <a:xfrm>
              <a:off x="5026066" y="3648407"/>
              <a:ext cx="516711" cy="474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03" name="Rectangle 9"/>
            <p:cNvSpPr>
              <a:spLocks noChangeArrowheads="1"/>
            </p:cNvSpPr>
            <p:nvPr/>
          </p:nvSpPr>
          <p:spPr bwMode="auto">
            <a:xfrm>
              <a:off x="5026066" y="4122415"/>
              <a:ext cx="516711" cy="474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5026066" y="4596424"/>
              <a:ext cx="516711" cy="4740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5343810" y="2931566"/>
            <a:ext cx="670359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mat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08" name="Rectangle 14"/>
          <p:cNvSpPr>
            <a:spLocks noChangeArrowheads="1"/>
          </p:cNvSpPr>
          <p:nvPr/>
        </p:nvSpPr>
        <p:spPr bwMode="auto">
          <a:xfrm>
            <a:off x="7376350" y="3233160"/>
            <a:ext cx="715952" cy="35518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0" hangingPunct="0">
              <a:spcBef>
                <a:spcPct val="0"/>
              </a:spcBef>
              <a:buSzTx/>
              <a:buFontTx/>
              <a:buNone/>
            </a:pP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3809" name="AutoShape 15"/>
          <p:cNvCxnSpPr>
            <a:cxnSpLocks noChangeShapeType="1"/>
            <a:stCxn id="33801" idx="3"/>
            <a:endCxn id="33808" idx="1"/>
          </p:cNvCxnSpPr>
          <p:nvPr/>
        </p:nvCxnSpPr>
        <p:spPr bwMode="auto">
          <a:xfrm flipV="1">
            <a:off x="7066777" y="3410750"/>
            <a:ext cx="309573" cy="65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</p:cxnSp>
      <p:grpSp>
        <p:nvGrpSpPr>
          <p:cNvPr id="6" name="组合 5"/>
          <p:cNvGrpSpPr/>
          <p:nvPr/>
        </p:nvGrpSpPr>
        <p:grpSpPr>
          <a:xfrm>
            <a:off x="7376349" y="3707169"/>
            <a:ext cx="1431908" cy="355180"/>
            <a:chOff x="5852349" y="3707169"/>
            <a:chExt cx="1033423" cy="355180"/>
          </a:xfrm>
        </p:grpSpPr>
        <p:sp>
          <p:nvSpPr>
            <p:cNvPr id="33810" name="Rectangle 16"/>
            <p:cNvSpPr>
              <a:spLocks noChangeArrowheads="1"/>
            </p:cNvSpPr>
            <p:nvPr/>
          </p:nvSpPr>
          <p:spPr bwMode="auto">
            <a:xfrm>
              <a:off x="5852349" y="3707169"/>
              <a:ext cx="516711" cy="3551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1" name="Rectangle 17"/>
            <p:cNvSpPr>
              <a:spLocks noChangeArrowheads="1"/>
            </p:cNvSpPr>
            <p:nvPr/>
          </p:nvSpPr>
          <p:spPr bwMode="auto">
            <a:xfrm>
              <a:off x="6369061" y="3707169"/>
              <a:ext cx="516711" cy="3551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3812" name="AutoShape 18"/>
          <p:cNvCxnSpPr>
            <a:cxnSpLocks noChangeShapeType="1"/>
            <a:endCxn id="33810" idx="1"/>
          </p:cNvCxnSpPr>
          <p:nvPr/>
        </p:nvCxnSpPr>
        <p:spPr bwMode="auto">
          <a:xfrm flipV="1">
            <a:off x="7066778" y="3884759"/>
            <a:ext cx="309571" cy="13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</p:cxnSp>
      <p:grpSp>
        <p:nvGrpSpPr>
          <p:cNvPr id="7" name="组合 6"/>
          <p:cNvGrpSpPr/>
          <p:nvPr/>
        </p:nvGrpSpPr>
        <p:grpSpPr>
          <a:xfrm>
            <a:off x="7376348" y="4181177"/>
            <a:ext cx="2148652" cy="355180"/>
            <a:chOff x="5852349" y="4181177"/>
            <a:chExt cx="1548996" cy="355180"/>
          </a:xfrm>
        </p:grpSpPr>
        <p:sp>
          <p:nvSpPr>
            <p:cNvPr id="33813" name="Rectangle 19"/>
            <p:cNvSpPr>
              <a:spLocks noChangeArrowheads="1"/>
            </p:cNvSpPr>
            <p:nvPr/>
          </p:nvSpPr>
          <p:spPr bwMode="auto">
            <a:xfrm>
              <a:off x="5852349" y="4181177"/>
              <a:ext cx="516711" cy="3551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4" name="Rectangle 20"/>
            <p:cNvSpPr>
              <a:spLocks noChangeArrowheads="1"/>
            </p:cNvSpPr>
            <p:nvPr/>
          </p:nvSpPr>
          <p:spPr bwMode="auto">
            <a:xfrm>
              <a:off x="6369061" y="4181177"/>
              <a:ext cx="516711" cy="3551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5" name="Rectangle 21"/>
            <p:cNvSpPr>
              <a:spLocks noChangeArrowheads="1"/>
            </p:cNvSpPr>
            <p:nvPr/>
          </p:nvSpPr>
          <p:spPr bwMode="auto">
            <a:xfrm>
              <a:off x="6884634" y="4181177"/>
              <a:ext cx="516711" cy="3551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3816" name="AutoShape 22"/>
          <p:cNvCxnSpPr>
            <a:cxnSpLocks noChangeShapeType="1"/>
            <a:endCxn id="33813" idx="1"/>
          </p:cNvCxnSpPr>
          <p:nvPr/>
        </p:nvCxnSpPr>
        <p:spPr bwMode="auto">
          <a:xfrm flipV="1">
            <a:off x="7066778" y="4358767"/>
            <a:ext cx="309570" cy="13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</p:cxnSp>
      <p:grpSp>
        <p:nvGrpSpPr>
          <p:cNvPr id="8" name="组合 7"/>
          <p:cNvGrpSpPr/>
          <p:nvPr/>
        </p:nvGrpSpPr>
        <p:grpSpPr>
          <a:xfrm>
            <a:off x="7376349" y="4655185"/>
            <a:ext cx="2834451" cy="355180"/>
            <a:chOff x="5852349" y="4655185"/>
            <a:chExt cx="2065707" cy="355180"/>
          </a:xfrm>
        </p:grpSpPr>
        <p:sp>
          <p:nvSpPr>
            <p:cNvPr id="33817" name="Rectangle 23"/>
            <p:cNvSpPr>
              <a:spLocks noChangeArrowheads="1"/>
            </p:cNvSpPr>
            <p:nvPr/>
          </p:nvSpPr>
          <p:spPr bwMode="auto">
            <a:xfrm>
              <a:off x="5852349" y="4655185"/>
              <a:ext cx="516711" cy="3551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8" name="Rectangle 24"/>
            <p:cNvSpPr>
              <a:spLocks noChangeArrowheads="1"/>
            </p:cNvSpPr>
            <p:nvPr/>
          </p:nvSpPr>
          <p:spPr bwMode="auto">
            <a:xfrm>
              <a:off x="6369061" y="4655185"/>
              <a:ext cx="516711" cy="3551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9" name="Rectangle 25"/>
            <p:cNvSpPr>
              <a:spLocks noChangeArrowheads="1"/>
            </p:cNvSpPr>
            <p:nvPr/>
          </p:nvSpPr>
          <p:spPr bwMode="auto">
            <a:xfrm>
              <a:off x="6884634" y="4655185"/>
              <a:ext cx="516711" cy="3551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20" name="Rectangle 26"/>
            <p:cNvSpPr>
              <a:spLocks noChangeArrowheads="1"/>
            </p:cNvSpPr>
            <p:nvPr/>
          </p:nvSpPr>
          <p:spPr bwMode="auto">
            <a:xfrm>
              <a:off x="7401345" y="4655185"/>
              <a:ext cx="516711" cy="3551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spcBef>
                  <a:spcPct val="0"/>
                </a:spcBef>
                <a:buSzTx/>
                <a:buFontTx/>
                <a:buNone/>
              </a:pP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3821" name="AutoShape 27"/>
          <p:cNvCxnSpPr>
            <a:cxnSpLocks noChangeShapeType="1"/>
            <a:endCxn id="33817" idx="1"/>
          </p:cNvCxnSpPr>
          <p:nvPr/>
        </p:nvCxnSpPr>
        <p:spPr bwMode="auto">
          <a:xfrm flipV="1">
            <a:off x="7066778" y="4832775"/>
            <a:ext cx="309571" cy="130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33822" name="Text Box 28"/>
          <p:cNvSpPr txBox="1">
            <a:spLocks noChangeArrowheads="1"/>
          </p:cNvSpPr>
          <p:nvPr/>
        </p:nvSpPr>
        <p:spPr bwMode="auto">
          <a:xfrm>
            <a:off x="5777997" y="3210284"/>
            <a:ext cx="929853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mat[0]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3" name="Text Box 29"/>
          <p:cNvSpPr txBox="1">
            <a:spLocks noChangeArrowheads="1"/>
          </p:cNvSpPr>
          <p:nvPr/>
        </p:nvSpPr>
        <p:spPr bwMode="auto">
          <a:xfrm>
            <a:off x="5978242" y="5159437"/>
            <a:ext cx="1064036" cy="39878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rgbClr val="C00000"/>
            </a:solidFill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vector2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3824" name="Text Box 30"/>
          <p:cNvSpPr txBox="1">
            <a:spLocks noChangeArrowheads="1"/>
          </p:cNvSpPr>
          <p:nvPr/>
        </p:nvSpPr>
        <p:spPr bwMode="auto">
          <a:xfrm>
            <a:off x="5753100" y="4136142"/>
            <a:ext cx="929853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mat[2]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25" name="Text Box 31"/>
          <p:cNvSpPr txBox="1">
            <a:spLocks noChangeArrowheads="1"/>
          </p:cNvSpPr>
          <p:nvPr/>
        </p:nvSpPr>
        <p:spPr bwMode="auto">
          <a:xfrm>
            <a:off x="5759707" y="4590540"/>
            <a:ext cx="929853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mat[3]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771114" y="3662134"/>
            <a:ext cx="927393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rPr>
              <a:t>mat[1]</a:t>
            </a:r>
            <a:endParaRPr lang="en-US" altLang="zh-CN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/>
          <p:nvPr/>
        </p:nvCxnSpPr>
        <p:spPr>
          <a:xfrm>
            <a:off x="5863139" y="3174399"/>
            <a:ext cx="686926" cy="174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7270638" y="3258168"/>
            <a:ext cx="927377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buSz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Times New Roman" panose="02020603050405020304" pitchFamily="18" charset="0"/>
              </a:rPr>
              <a:t>mat[0][0]</a:t>
            </a:r>
            <a:endParaRPr lang="en-US" altLang="zh-CN" sz="1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042278" y="4877396"/>
            <a:ext cx="309571" cy="33059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8" grpId="0" bldLvl="0" animBg="1"/>
      <p:bldP spid="33822" grpId="0"/>
      <p:bldP spid="33823" grpId="0" bldLvl="0" animBg="1"/>
      <p:bldP spid="33824" grpId="0"/>
      <p:bldP spid="33825" grpId="0"/>
      <p:bldP spid="34" grpId="0"/>
      <p:bldP spid="4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§2.4.3   </a:t>
            </a:r>
            <a:r>
              <a:rPr lang="zh-CN" altLang="en-US">
                <a:latin typeface="宋体" panose="02010600030101010101" pitchFamily="2" charset="-122"/>
              </a:rPr>
              <a:t>数组元素的使用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/>
              <a:t>一维数组通过</a:t>
            </a:r>
            <a:r>
              <a:rPr lang="zh-CN" altLang="en-US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索引</a:t>
            </a: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(index)</a:t>
            </a:r>
            <a:r>
              <a:rPr lang="zh-CN" altLang="en-US"/>
              <a:t>符访问自己的元素，如：</a:t>
            </a:r>
            <a:endParaRPr lang="zh-CN" altLang="en-US"/>
          </a:p>
          <a:p>
            <a:pPr algn="ctr">
              <a:buNone/>
            </a:pPr>
            <a:r>
              <a:rPr lang="en-US" altLang="zh-CN" b="1">
                <a:solidFill>
                  <a:srgbClr val="0000FF"/>
                </a:solidFill>
              </a:rPr>
              <a:t>boy[</a:t>
            </a:r>
            <a:r>
              <a:rPr lang="en-US" altLang="zh-CN" b="1">
                <a:solidFill>
                  <a:srgbClr val="C00000"/>
                </a:solidFill>
              </a:rPr>
              <a:t>0</a:t>
            </a:r>
            <a:r>
              <a:rPr lang="en-US" altLang="zh-CN" b="1">
                <a:solidFill>
                  <a:srgbClr val="0000FF"/>
                </a:solidFill>
              </a:rPr>
              <a:t>]，boy[</a:t>
            </a:r>
            <a:r>
              <a:rPr lang="en-US" altLang="zh-CN" b="1">
                <a:solidFill>
                  <a:srgbClr val="C00000"/>
                </a:solidFill>
              </a:rPr>
              <a:t>1</a:t>
            </a:r>
            <a:r>
              <a:rPr lang="en-US" altLang="zh-CN" b="1">
                <a:solidFill>
                  <a:srgbClr val="0000FF"/>
                </a:solidFill>
              </a:rPr>
              <a:t>]</a:t>
            </a:r>
            <a:endParaRPr lang="zh-CN" altLang="en-US" b="1"/>
          </a:p>
          <a:p>
            <a:pPr algn="just"/>
            <a:r>
              <a:rPr lang="zh-CN" altLang="en-US" b="1">
                <a:solidFill>
                  <a:srgbClr val="C00000"/>
                </a:solidFill>
              </a:rPr>
              <a:t>注意：</a:t>
            </a:r>
            <a:endParaRPr lang="en-US" altLang="zh-CN" b="1">
              <a:solidFill>
                <a:srgbClr val="C00000"/>
              </a:solidFill>
            </a:endParaRPr>
          </a:p>
          <a:p>
            <a:pPr lvl="1" algn="just"/>
            <a:r>
              <a:rPr lang="zh-CN" altLang="en-US"/>
              <a:t>索引从0开始，数组若有7个元素，那么索引到6为止，如果程序使用了如下语句：</a:t>
            </a:r>
            <a:endParaRPr lang="en-US" altLang="zh-CN"/>
          </a:p>
          <a:p>
            <a:pPr lvl="1" algn="ctr">
              <a:buNone/>
            </a:pPr>
            <a:r>
              <a:rPr lang="en-US" altLang="zh-CN" b="1">
                <a:solidFill>
                  <a:srgbClr val="0000FF"/>
                </a:solidFill>
              </a:rPr>
              <a:t>boy[7] = 384.98f;</a:t>
            </a:r>
            <a:endParaRPr lang="en-US" altLang="zh-CN" b="1">
              <a:solidFill>
                <a:srgbClr val="0000FF"/>
              </a:solidFill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63552" y="4875282"/>
            <a:ext cx="8424936" cy="70675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/>
              <a:t>在</a:t>
            </a:r>
            <a:r>
              <a:rPr lang="zh-CN" altLang="zh-CN" sz="2000" dirty="0"/>
              <a:t>使用数组时必须谨慎，</a:t>
            </a:r>
            <a:r>
              <a:rPr lang="zh-CN" altLang="zh-CN" sz="2000"/>
              <a:t>防止索引</a:t>
            </a:r>
            <a:r>
              <a:rPr lang="en-US" altLang="zh-CN" sz="2000"/>
              <a:t>(</a:t>
            </a:r>
            <a:r>
              <a:rPr lang="zh-CN" altLang="en-US" sz="2000"/>
              <a:t>下标</a:t>
            </a:r>
            <a:r>
              <a:rPr lang="en-US" altLang="zh-CN" sz="2000"/>
              <a:t>)</a:t>
            </a:r>
            <a:r>
              <a:rPr lang="zh-CN" altLang="zh-CN" sz="2000"/>
              <a:t>越界。</a:t>
            </a:r>
            <a:r>
              <a:rPr lang="zh-CN" altLang="en-US" sz="2000"/>
              <a:t>编译器</a:t>
            </a:r>
            <a:r>
              <a:rPr lang="zh-CN" altLang="en-US" sz="2000" b="1" dirty="0"/>
              <a:t>不检查数组索引是否越界</a:t>
            </a:r>
            <a:r>
              <a:rPr lang="zh-CN" altLang="zh-CN" sz="2000" dirty="0"/>
              <a:t>，但运行时将</a:t>
            </a:r>
            <a:r>
              <a:rPr lang="zh-CN" altLang="zh-CN" sz="2000"/>
              <a:t>发生</a:t>
            </a:r>
            <a:r>
              <a:rPr lang="en-US" altLang="zh-CN" sz="2000" b="1">
                <a:solidFill>
                  <a:srgbClr val="C00000"/>
                </a:solidFill>
              </a:rPr>
              <a:t>ArrayIndexOutOfBoundsException</a:t>
            </a:r>
            <a:r>
              <a:rPr lang="zh-CN" altLang="zh-CN" sz="2000"/>
              <a:t>异常</a:t>
            </a:r>
            <a:r>
              <a:rPr lang="zh-CN" altLang="en-US" sz="2000"/>
              <a:t>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§2.1   </a:t>
            </a:r>
            <a:r>
              <a:rPr lang="zh-CN" altLang="en-US">
                <a:latin typeface="宋体" panose="02010600030101010101" pitchFamily="2" charset="-122"/>
              </a:rPr>
              <a:t>标识符和关键字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en-US" b="1">
                <a:latin typeface="宋体" panose="02010600030101010101" pitchFamily="2" charset="-122"/>
              </a:rPr>
              <a:t>2.关键字</a:t>
            </a:r>
            <a:endParaRPr lang="en-US" altLang="zh-CN" b="1">
              <a:latin typeface="宋体" panose="02010600030101010101" pitchFamily="2" charset="-122"/>
            </a:endParaRPr>
          </a:p>
          <a:p>
            <a:pPr lvl="1" algn="just">
              <a:lnSpc>
                <a:spcPct val="120000"/>
              </a:lnSpc>
              <a:spcBef>
                <a:spcPct val="30000"/>
              </a:spcBef>
            </a:pPr>
            <a:r>
              <a:rPr lang="zh-CN" altLang="en-US" b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关键字</a:t>
            </a:r>
            <a:r>
              <a:rPr lang="zh-CN" altLang="en-US" b="1">
                <a:latin typeface="宋体" panose="02010600030101010101" pitchFamily="2" charset="-122"/>
              </a:rPr>
              <a:t>就是</a:t>
            </a:r>
            <a:r>
              <a:rPr lang="en-US" altLang="zh-CN" b="1"/>
              <a:t>Java</a:t>
            </a:r>
            <a:r>
              <a:rPr lang="zh-CN" altLang="en-US" b="1">
                <a:latin typeface="宋体" panose="02010600030101010101" pitchFamily="2" charset="-122"/>
              </a:rPr>
              <a:t>语言中已经被赋予特定意义的一些单词。</a:t>
            </a:r>
            <a:endParaRPr lang="en-US" altLang="zh-CN" b="1">
              <a:latin typeface="宋体" panose="02010600030101010101" pitchFamily="2" charset="-122"/>
            </a:endParaRPr>
          </a:p>
          <a:p>
            <a:pPr lvl="1" algn="just">
              <a:lnSpc>
                <a:spcPct val="120000"/>
              </a:lnSpc>
              <a:spcBef>
                <a:spcPct val="30000"/>
              </a:spcBef>
            </a:pPr>
            <a:r>
              <a:rPr lang="zh-CN" altLang="en-US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不可以把关键字做为标识符来用</a:t>
            </a:r>
            <a:r>
              <a:rPr lang="zh-CN" altLang="en-US" b="1">
                <a:latin typeface="宋体" panose="02010600030101010101" pitchFamily="2" charset="-122"/>
              </a:rPr>
              <a:t>。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zh-CN" altLang="en-US" b="1">
                <a:latin typeface="宋体" panose="02010600030101010101" pitchFamily="2" charset="-122"/>
              </a:rPr>
              <a:t>见教材</a:t>
            </a:r>
            <a:r>
              <a:rPr lang="en-US" altLang="zh-CN" b="1">
                <a:latin typeface="宋体" panose="02010600030101010101" pitchFamily="2" charset="-122"/>
              </a:rPr>
              <a:t>P20)</a:t>
            </a:r>
            <a:endParaRPr lang="en-US" altLang="zh-CN" b="1">
              <a:latin typeface="宋体" panose="02010600030101010101" pitchFamily="2" charset="-122"/>
            </a:endParaRPr>
          </a:p>
          <a:p>
            <a:pPr lvl="1" algn="just">
              <a:lnSpc>
                <a:spcPct val="120000"/>
              </a:lnSpc>
              <a:spcBef>
                <a:spcPct val="30000"/>
              </a:spcBef>
              <a:buNone/>
            </a:pPr>
            <a:endParaRPr lang="zh-CN" altLang="en-US" sz="2400" b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7215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关于一维数组元素的访问，下列说法正确的是？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21259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索引从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21259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索引从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226885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索引从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-1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21259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索引从</a:t>
            </a: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§2.4.3   </a:t>
            </a:r>
            <a:r>
              <a:rPr lang="zh-CN" altLang="en-US">
                <a:latin typeface="宋体" panose="02010600030101010101" pitchFamily="2" charset="-122"/>
              </a:rPr>
              <a:t>数组元素的使用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二维数组</a:t>
            </a:r>
            <a:r>
              <a:rPr lang="zh-CN" altLang="en-US" dirty="0">
                <a:latin typeface="+mj-lt"/>
              </a:rPr>
              <a:t>也通过索引符访问自己的元素，如：</a:t>
            </a:r>
            <a:endParaRPr lang="en-US" altLang="zh-CN" dirty="0">
              <a:latin typeface="+mj-lt"/>
            </a:endParaRPr>
          </a:p>
          <a:p>
            <a:pPr algn="ctr">
              <a:buNone/>
            </a:pP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a[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0</a:t>
            </a: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][</a:t>
            </a:r>
            <a:r>
              <a:rPr lang="en-US" altLang="zh-CN" b="1" dirty="0">
                <a:solidFill>
                  <a:srgbClr val="006600"/>
                </a:solidFill>
                <a:latin typeface="+mj-lt"/>
              </a:rPr>
              <a:t>1</a:t>
            </a:r>
            <a:r>
              <a:rPr lang="en-US" altLang="zh-CN" b="1" dirty="0">
                <a:solidFill>
                  <a:srgbClr val="000099"/>
                </a:solidFill>
                <a:latin typeface="+mj-lt"/>
              </a:rPr>
              <a:t>]，a[1][2]</a:t>
            </a:r>
            <a:endParaRPr lang="en-US" altLang="zh-CN" b="1" dirty="0">
              <a:solidFill>
                <a:srgbClr val="000099"/>
              </a:solidFill>
              <a:latin typeface="+mj-lt"/>
            </a:endParaRPr>
          </a:p>
          <a:p>
            <a:pPr algn="just"/>
            <a:r>
              <a:rPr lang="zh-CN" altLang="en-US" dirty="0">
                <a:latin typeface="+mj-lt"/>
              </a:rPr>
              <a:t>需要注意的是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索引从0开始</a:t>
            </a:r>
            <a:r>
              <a:rPr lang="zh-CN" altLang="en-US" dirty="0">
                <a:latin typeface="+mj-lt"/>
              </a:rPr>
              <a:t>，比如：</a:t>
            </a:r>
            <a:endParaRPr lang="en-US" altLang="zh-CN" dirty="0">
              <a:latin typeface="+mj-lt"/>
            </a:endParaRPr>
          </a:p>
          <a:p>
            <a:pPr lvl="1" algn="just"/>
            <a:r>
              <a:rPr lang="zh-CN" altLang="en-US" dirty="0">
                <a:latin typeface="+mj-lt"/>
              </a:rPr>
              <a:t>声明创建了一个二维数组</a:t>
            </a:r>
            <a:r>
              <a:rPr lang="en-US" altLang="zh-CN" dirty="0">
                <a:latin typeface="+mj-lt"/>
              </a:rPr>
              <a:t>a：</a:t>
            </a:r>
            <a:endParaRPr lang="en-US" altLang="zh-CN" dirty="0">
              <a:latin typeface="+mj-lt"/>
            </a:endParaRPr>
          </a:p>
          <a:p>
            <a:pPr algn="ctr">
              <a:buNone/>
            </a:pPr>
            <a:r>
              <a:rPr lang="en-US" altLang="zh-CN" dirty="0">
                <a:latin typeface="+mj-lt"/>
              </a:rPr>
              <a:t>int[][] a = new int[2][3]；</a:t>
            </a:r>
            <a:endParaRPr lang="en-US" altLang="zh-CN" dirty="0">
              <a:latin typeface="+mj-lt"/>
            </a:endParaRPr>
          </a:p>
          <a:p>
            <a:pPr lvl="1" algn="just"/>
            <a:r>
              <a:rPr lang="zh-CN" altLang="en-US" dirty="0">
                <a:latin typeface="+mj-lt"/>
              </a:rPr>
              <a:t>那么：</a:t>
            </a:r>
            <a:endParaRPr lang="en-US" altLang="zh-CN" dirty="0">
              <a:latin typeface="+mj-lt"/>
            </a:endParaRPr>
          </a:p>
          <a:p>
            <a:pPr lvl="2" algn="just"/>
            <a:r>
              <a:rPr lang="zh-CN" altLang="en-US" dirty="0">
                <a:solidFill>
                  <a:srgbClr val="C00000"/>
                </a:solidFill>
                <a:latin typeface="+mj-lt"/>
              </a:rPr>
              <a:t>第一个索引</a:t>
            </a:r>
            <a:r>
              <a:rPr lang="zh-CN" altLang="en-US" dirty="0">
                <a:latin typeface="+mj-lt"/>
              </a:rPr>
              <a:t>的变化范围从0到1，</a:t>
            </a:r>
            <a:endParaRPr lang="en-US" altLang="zh-CN" dirty="0">
              <a:latin typeface="+mj-lt"/>
            </a:endParaRPr>
          </a:p>
          <a:p>
            <a:pPr lvl="2" algn="just"/>
            <a:r>
              <a:rPr lang="zh-CN" altLang="en-US" dirty="0">
                <a:solidFill>
                  <a:srgbClr val="C00000"/>
                </a:solidFill>
                <a:latin typeface="+mj-lt"/>
              </a:rPr>
              <a:t>第二个索引</a:t>
            </a:r>
            <a:r>
              <a:rPr lang="zh-CN" altLang="en-US" dirty="0">
                <a:latin typeface="+mj-lt"/>
              </a:rPr>
              <a:t>变化范围从0到2。 </a:t>
            </a:r>
            <a:endParaRPr lang="zh-CN" altLang="en-US" dirty="0"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§2.4.4   </a:t>
            </a:r>
            <a:r>
              <a:rPr lang="en-US" altLang="zh-CN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</a:t>
            </a:r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的使用</a:t>
            </a:r>
            <a:endParaRPr lang="zh-CN" altLang="en-US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400" dirty="0">
                <a:latin typeface="+mj-lt"/>
              </a:rPr>
              <a:t>一维数组的元素的个数称作</a:t>
            </a: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数组的长度</a:t>
            </a:r>
            <a:r>
              <a:rPr lang="zh-CN" altLang="en-US" sz="2400" dirty="0">
                <a:latin typeface="+mj-lt"/>
              </a:rPr>
              <a:t>。</a:t>
            </a:r>
            <a:endParaRPr lang="en-US" altLang="zh-CN" sz="2400" dirty="0">
              <a:latin typeface="+mj-lt"/>
            </a:endParaRPr>
          </a:p>
          <a:p>
            <a:pPr lvl="1" algn="just"/>
            <a:r>
              <a:rPr lang="zh-CN" altLang="en-US" sz="2000" dirty="0">
                <a:latin typeface="+mj-lt"/>
              </a:rPr>
              <a:t>对于一维数组，“</a:t>
            </a:r>
            <a:r>
              <a:rPr lang="zh-CN" altLang="en-US" sz="2000" b="1" dirty="0">
                <a:solidFill>
                  <a:srgbClr val="0000CC"/>
                </a:solidFill>
                <a:latin typeface="+mj-lt"/>
              </a:rPr>
              <a:t>数组名字.</a:t>
            </a:r>
            <a:r>
              <a:rPr lang="en-US" altLang="zh-CN" sz="2000" b="1" dirty="0">
                <a:solidFill>
                  <a:srgbClr val="0000CC"/>
                </a:solidFill>
                <a:latin typeface="+mj-lt"/>
              </a:rPr>
              <a:t>length</a:t>
            </a:r>
            <a:r>
              <a:rPr lang="en-US" altLang="zh-CN" sz="2000" dirty="0">
                <a:latin typeface="+mj-lt"/>
              </a:rPr>
              <a:t>”</a:t>
            </a:r>
            <a:r>
              <a:rPr lang="zh-CN" altLang="en-US" sz="2000" dirty="0">
                <a:latin typeface="+mj-lt"/>
              </a:rPr>
              <a:t>的值就是数组中元素的个数。</a:t>
            </a:r>
            <a:endParaRPr lang="en-US" altLang="zh-CN" sz="2400" dirty="0">
              <a:latin typeface="+mj-lt"/>
            </a:endParaRPr>
          </a:p>
          <a:p>
            <a:pPr lvl="1" algn="just"/>
            <a:r>
              <a:rPr lang="zh-CN" altLang="en-US" sz="2000" dirty="0">
                <a:latin typeface="+mj-lt"/>
              </a:rPr>
              <a:t>对于二维数组，“</a:t>
            </a:r>
            <a:r>
              <a:rPr lang="zh-CN" altLang="en-US" sz="2000" b="1" dirty="0">
                <a:solidFill>
                  <a:srgbClr val="0000CC"/>
                </a:solidFill>
                <a:latin typeface="+mj-lt"/>
              </a:rPr>
              <a:t>数组名字.</a:t>
            </a:r>
            <a:r>
              <a:rPr lang="en-US" altLang="zh-CN" sz="2000" b="1" dirty="0">
                <a:solidFill>
                  <a:srgbClr val="0000CC"/>
                </a:solidFill>
                <a:latin typeface="+mj-lt"/>
              </a:rPr>
              <a:t>length</a:t>
            </a:r>
            <a:r>
              <a:rPr lang="en-US" altLang="zh-CN" sz="2000" dirty="0">
                <a:latin typeface="+mj-lt"/>
              </a:rPr>
              <a:t>”</a:t>
            </a:r>
            <a:r>
              <a:rPr lang="zh-CN" altLang="en-US" sz="2000" dirty="0">
                <a:latin typeface="+mj-lt"/>
              </a:rPr>
              <a:t>的值是它含有的</a:t>
            </a:r>
            <a:r>
              <a:rPr lang="zh-CN" altLang="en-US" sz="2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一维数组的个数</a:t>
            </a:r>
            <a:r>
              <a:rPr lang="zh-CN" altLang="en-US" sz="2000" dirty="0">
                <a:latin typeface="+mj-lt"/>
              </a:rPr>
              <a:t>。 </a:t>
            </a:r>
            <a:endParaRPr lang="zh-CN" altLang="en-US" sz="2000" dirty="0">
              <a:latin typeface="+mj-lt"/>
            </a:endParaRPr>
          </a:p>
          <a:p>
            <a:pPr marL="639445" lvl="2" indent="0" algn="just">
              <a:buNone/>
            </a:pPr>
            <a:r>
              <a:rPr lang="en-US" altLang="zh-CN" dirty="0">
                <a:latin typeface="+mj-lt"/>
              </a:rPr>
              <a:t>float[] a = new float[12];    	//</a:t>
            </a:r>
            <a:r>
              <a:rPr lang="en-US" altLang="zh-CN" dirty="0" err="1">
                <a:latin typeface="+mj-lt"/>
              </a:rPr>
              <a:t>a.length</a:t>
            </a:r>
            <a:r>
              <a:rPr lang="zh-CN" altLang="en-US" dirty="0">
                <a:latin typeface="+mj-lt"/>
              </a:rPr>
              <a:t>的值12</a:t>
            </a:r>
            <a:endParaRPr lang="en-US" altLang="zh-CN" dirty="0">
              <a:latin typeface="+mj-lt"/>
            </a:endParaRPr>
          </a:p>
          <a:p>
            <a:pPr marL="639445" lvl="2" indent="0" algn="just">
              <a:buNone/>
            </a:pPr>
            <a:r>
              <a:rPr lang="en-US" altLang="zh-CN" dirty="0">
                <a:latin typeface="+mj-lt"/>
              </a:rPr>
              <a:t>int[][] b = new int[3][6];		//</a:t>
            </a:r>
            <a:r>
              <a:rPr lang="en-US" altLang="zh-CN" dirty="0" err="1">
                <a:latin typeface="+mj-lt"/>
              </a:rPr>
              <a:t>b.length</a:t>
            </a:r>
            <a:r>
              <a:rPr lang="zh-CN" altLang="en-US" dirty="0">
                <a:latin typeface="+mj-lt"/>
              </a:rPr>
              <a:t>的值是？</a:t>
            </a:r>
            <a:endParaRPr lang="en-US" altLang="zh-CN" dirty="0">
              <a:latin typeface="+mj-lt"/>
            </a:endParaRPr>
          </a:p>
          <a:p>
            <a:pPr algn="just"/>
            <a:endParaRPr lang="en-US" altLang="zh-CN" sz="2400" dirty="0">
              <a:latin typeface="+mj-lt"/>
            </a:endParaRPr>
          </a:p>
          <a:p>
            <a:pPr algn="just"/>
            <a:r>
              <a:rPr lang="zh-CN" altLang="en-US" sz="2400" dirty="0">
                <a:latin typeface="+mj-lt"/>
              </a:rPr>
              <a:t>问题：</a:t>
            </a:r>
            <a:r>
              <a:rPr lang="zh-CN" altLang="en-US" sz="2400" dirty="0">
                <a:solidFill>
                  <a:srgbClr val="000099"/>
                </a:solidFill>
              </a:rPr>
              <a:t>如何获取二维数组每个元素的</a:t>
            </a:r>
            <a:r>
              <a:rPr lang="zh-CN" altLang="en-US" sz="2400" dirty="0">
                <a:solidFill>
                  <a:srgbClr val="000099"/>
                </a:solidFill>
                <a:latin typeface="+mj-lt"/>
              </a:rPr>
              <a:t>长度？</a:t>
            </a:r>
            <a:endParaRPr lang="en-US" altLang="zh-CN" sz="2400" dirty="0">
              <a:solidFill>
                <a:srgbClr val="000099"/>
              </a:solidFill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75720" y="4699130"/>
            <a:ext cx="378621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/>
              <a:t>b[0].length</a:t>
            </a:r>
            <a:r>
              <a:rPr lang="zh-CN" altLang="en-US" sz="2800"/>
              <a:t>，值为</a:t>
            </a:r>
            <a:r>
              <a:rPr lang="en-US" altLang="zh-CN" sz="2800"/>
              <a:t>6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1AD55-D71B-40FA-AC4C-A6FC564CDE7A}" type="slidenum">
              <a:rPr lang="en-US" altLang="zh-CN"/>
            </a:fld>
            <a:r>
              <a:rPr lang="en-US" altLang="zh-CN" dirty="0"/>
              <a:t>/31</a:t>
            </a:r>
            <a:endParaRPr lang="en-US" altLang="zh-CN" dirty="0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095472" y="571480"/>
            <a:ext cx="7067550" cy="922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>
              <a:spcBef>
                <a:spcPct val="0"/>
              </a:spcBef>
            </a:pPr>
            <a:r>
              <a:rPr lang="zh-CN" altLang="en-US" sz="4000" dirty="0"/>
              <a:t>§2.4.5   </a:t>
            </a:r>
            <a:r>
              <a:rPr lang="zh-CN" altLang="en-US" sz="4000" dirty="0">
                <a:latin typeface="宋体" panose="02010600030101010101" pitchFamily="2" charset="-122"/>
              </a:rPr>
              <a:t>数组的初始化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351088" y="1730601"/>
            <a:ext cx="7201296" cy="82994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tailEnd type="none" w="lg" len="lg"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400" b="1" dirty="0">
                <a:solidFill>
                  <a:srgbClr val="000099"/>
                </a:solidFill>
              </a:rPr>
              <a:t>double[] </a:t>
            </a:r>
            <a:r>
              <a:rPr lang="en-US" sz="2400" b="1" dirty="0" err="1">
                <a:solidFill>
                  <a:srgbClr val="000099"/>
                </a:solidFill>
              </a:rPr>
              <a:t>anArray</a:t>
            </a:r>
            <a:r>
              <a:rPr lang="en-CA" altLang="zh-CN" sz="2400" b="1" dirty="0">
                <a:solidFill>
                  <a:srgbClr val="000099"/>
                </a:solidFill>
              </a:rPr>
              <a:t>;  	   		  </a:t>
            </a:r>
            <a:r>
              <a:rPr lang="en-CA" altLang="zh-CN" sz="2400" b="1" dirty="0"/>
              <a:t>//declare</a:t>
            </a:r>
            <a:r>
              <a:rPr lang="zh-CN" altLang="en-US" sz="2400" b="1" dirty="0"/>
              <a:t>，声明</a:t>
            </a:r>
            <a:endParaRPr lang="en-US" altLang="zh-CN" sz="2400" b="1" dirty="0"/>
          </a:p>
          <a:p>
            <a:pPr>
              <a:spcBef>
                <a:spcPct val="0"/>
              </a:spcBef>
            </a:pPr>
            <a:r>
              <a:rPr lang="en-US" altLang="zh-CN" sz="2400" b="1" dirty="0" err="1">
                <a:solidFill>
                  <a:srgbClr val="000099"/>
                </a:solidFill>
              </a:rPr>
              <a:t>anArray</a:t>
            </a:r>
            <a:r>
              <a:rPr lang="en-CA" altLang="zh-CN" sz="2400" b="1" dirty="0">
                <a:solidFill>
                  <a:srgbClr val="000099"/>
                </a:solidFill>
              </a:rPr>
              <a:t> = new double[3];		  </a:t>
            </a:r>
            <a:r>
              <a:rPr lang="en-CA" altLang="zh-CN" sz="2400" b="1" dirty="0"/>
              <a:t>//create</a:t>
            </a:r>
            <a:r>
              <a:rPr lang="zh-CN" altLang="en-US" sz="2400" b="1" dirty="0"/>
              <a:t>，创建</a:t>
            </a:r>
            <a:endParaRPr lang="zh-CN" altLang="en-CA" sz="2400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167074" y="4113214"/>
            <a:ext cx="3324779" cy="647700"/>
            <a:chOff x="827088" y="4230142"/>
            <a:chExt cx="3324779" cy="647700"/>
          </a:xfrm>
        </p:grpSpPr>
        <p:grpSp>
          <p:nvGrpSpPr>
            <p:cNvPr id="13" name="组合 12"/>
            <p:cNvGrpSpPr/>
            <p:nvPr/>
          </p:nvGrpSpPr>
          <p:grpSpPr>
            <a:xfrm>
              <a:off x="827088" y="4230142"/>
              <a:ext cx="2372449" cy="647700"/>
              <a:chOff x="827088" y="4230142"/>
              <a:chExt cx="2372449" cy="647700"/>
            </a:xfrm>
          </p:grpSpPr>
          <p:sp>
            <p:nvSpPr>
              <p:cNvPr id="12298" name="Text Box 10"/>
              <p:cNvSpPr txBox="1">
                <a:spLocks noChangeArrowheads="1"/>
              </p:cNvSpPr>
              <p:nvPr/>
            </p:nvSpPr>
            <p:spPr bwMode="auto">
              <a:xfrm>
                <a:off x="827088" y="4282928"/>
                <a:ext cx="1387475" cy="460375"/>
              </a:xfrm>
              <a:prstGeom prst="rect">
                <a:avLst/>
              </a:prstGeom>
              <a:noFill/>
              <a:ln w="38100">
                <a:noFill/>
                <a:miter lim="800000"/>
                <a:tailEnd type="none" w="lg" len="lg"/>
              </a:ln>
              <a:effectLst/>
            </p:spPr>
            <p:txBody>
              <a:bodyPr>
                <a:spAutoFit/>
              </a:bodyPr>
              <a:lstStyle/>
              <a:p>
                <a:pPr algn="l">
                  <a:spcBef>
                    <a:spcPct val="0"/>
                  </a:spcBef>
                  <a:buSzTx/>
                  <a:buFontTx/>
                  <a:buNone/>
                </a:pPr>
                <a:r>
                  <a:rPr lang="en-CA" altLang="zh-CN" sz="2400" b="1">
                    <a:solidFill>
                      <a:srgbClr val="000099"/>
                    </a:solidFill>
                  </a:rPr>
                  <a:t>anArray</a:t>
                </a:r>
                <a:r>
                  <a:rPr lang="en-CA" altLang="zh-CN" sz="2400">
                    <a:latin typeface="Arial" panose="020B0604020202020204" pitchFamily="34" charset="0"/>
                  </a:rPr>
                  <a:t> </a:t>
                </a:r>
                <a:endParaRPr lang="en-CA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12299" name="Oval 11"/>
              <p:cNvSpPr>
                <a:spLocks noChangeArrowheads="1"/>
              </p:cNvSpPr>
              <p:nvPr/>
            </p:nvSpPr>
            <p:spPr bwMode="auto">
              <a:xfrm>
                <a:off x="2087536" y="4230142"/>
                <a:ext cx="1112001" cy="6477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2"/>
                </a:solidFill>
                <a:round/>
                <a:tailEnd type="none" w="lg" len="lg"/>
              </a:ln>
              <a:effectLst/>
            </p:spPr>
            <p:txBody>
              <a:bodyPr wrap="none" anchor="ctr"/>
              <a:lstStyle/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zh-CN" altLang="zh-CN" sz="2400" b="1">
                  <a:solidFill>
                    <a:srgbClr val="996633"/>
                  </a:solidFill>
                  <a:latin typeface="Courier New" panose="02070309020205020404" pitchFamily="49" charset="0"/>
                </a:endParaRPr>
              </a:p>
            </p:txBody>
          </p:sp>
        </p:grpSp>
        <p:cxnSp>
          <p:nvCxnSpPr>
            <p:cNvPr id="12305" name="AutoShape 17"/>
            <p:cNvCxnSpPr>
              <a:cxnSpLocks noChangeShapeType="1"/>
              <a:stCxn id="12299" idx="6"/>
            </p:cNvCxnSpPr>
            <p:nvPr/>
          </p:nvCxnSpPr>
          <p:spPr bwMode="auto">
            <a:xfrm>
              <a:off x="3199537" y="4553992"/>
              <a:ext cx="952330" cy="32385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accent2"/>
              </a:solidFill>
              <a:round/>
              <a:tailEnd type="triangle" w="lg" len="lg"/>
            </a:ln>
            <a:effectLst/>
          </p:spPr>
        </p:cxnSp>
      </p:grpSp>
      <p:grpSp>
        <p:nvGrpSpPr>
          <p:cNvPr id="4" name="Group 28"/>
          <p:cNvGrpSpPr/>
          <p:nvPr/>
        </p:nvGrpSpPr>
        <p:grpSpPr bwMode="auto">
          <a:xfrm>
            <a:off x="5516562" y="4285775"/>
            <a:ext cx="2133600" cy="2000745"/>
            <a:chOff x="2290" y="2750"/>
            <a:chExt cx="1316" cy="1225"/>
          </a:xfrm>
        </p:grpSpPr>
        <p:sp>
          <p:nvSpPr>
            <p:cNvPr id="12292" name="AutoShape 4"/>
            <p:cNvSpPr>
              <a:spLocks noChangeArrowheads="1"/>
            </p:cNvSpPr>
            <p:nvPr/>
          </p:nvSpPr>
          <p:spPr bwMode="auto">
            <a:xfrm>
              <a:off x="2290" y="2750"/>
              <a:ext cx="1316" cy="122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2427" y="3249"/>
              <a:ext cx="317" cy="31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CA" altLang="zh-CN" sz="2400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2744" y="3249"/>
              <a:ext cx="317" cy="31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CA" altLang="zh-CN" sz="2400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3062" y="3249"/>
              <a:ext cx="317" cy="31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CA" altLang="zh-CN" sz="2400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2381" y="3702"/>
              <a:ext cx="620" cy="225"/>
            </a:xfrm>
            <a:prstGeom prst="rect">
              <a:avLst/>
            </a:prstGeom>
            <a:noFill/>
            <a:ln w="38100">
              <a:noFill/>
              <a:miter lim="800000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CA" altLang="zh-CN" b="1">
                  <a:solidFill>
                    <a:srgbClr val="CC0000"/>
                  </a:solidFill>
                  <a:latin typeface="Courier New" panose="02070309020205020404" pitchFamily="49" charset="0"/>
                </a:rPr>
                <a:t>length</a:t>
              </a:r>
              <a:endParaRPr lang="en-CA" altLang="zh-CN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3074" y="3657"/>
              <a:ext cx="317" cy="31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2400" b="1">
                  <a:solidFill>
                    <a:srgbClr val="CC0000"/>
                  </a:solidFill>
                  <a:latin typeface="Courier New" panose="02070309020205020404" pitchFamily="49" charset="0"/>
                </a:rPr>
                <a:t>3</a:t>
              </a:r>
              <a:endParaRPr lang="en-CA" altLang="zh-CN" sz="2400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2427" y="2930"/>
              <a:ext cx="317" cy="317"/>
            </a:xfrm>
            <a:prstGeom prst="rect">
              <a:avLst/>
            </a:prstGeom>
            <a:noFill/>
            <a:ln w="38100">
              <a:noFill/>
              <a:miter lim="800000"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2400" b="1">
                  <a:solidFill>
                    <a:srgbClr val="CC0000"/>
                  </a:solidFill>
                  <a:latin typeface="Courier New" panose="02070309020205020404" pitchFamily="49" charset="0"/>
                </a:rPr>
                <a:t>0</a:t>
              </a:r>
              <a:endParaRPr lang="en-CA" altLang="zh-CN" sz="2400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2744" y="2930"/>
              <a:ext cx="317" cy="317"/>
            </a:xfrm>
            <a:prstGeom prst="rect">
              <a:avLst/>
            </a:prstGeom>
            <a:noFill/>
            <a:ln w="38100">
              <a:noFill/>
              <a:miter lim="800000"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2400" b="1">
                  <a:solidFill>
                    <a:srgbClr val="CC0000"/>
                  </a:solidFill>
                  <a:latin typeface="Courier New" panose="02070309020205020404" pitchFamily="49" charset="0"/>
                </a:rPr>
                <a:t>1</a:t>
              </a:r>
              <a:endParaRPr lang="en-CA" altLang="zh-CN" sz="2400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2308" name="Rectangle 20"/>
            <p:cNvSpPr>
              <a:spLocks noChangeArrowheads="1"/>
            </p:cNvSpPr>
            <p:nvPr/>
          </p:nvSpPr>
          <p:spPr bwMode="auto">
            <a:xfrm>
              <a:off x="3062" y="2930"/>
              <a:ext cx="317" cy="317"/>
            </a:xfrm>
            <a:prstGeom prst="rect">
              <a:avLst/>
            </a:prstGeom>
            <a:noFill/>
            <a:ln w="38100">
              <a:noFill/>
              <a:miter lim="800000"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2400" b="1">
                  <a:solidFill>
                    <a:srgbClr val="CC0000"/>
                  </a:solidFill>
                  <a:latin typeface="Courier New" panose="02070309020205020404" pitchFamily="49" charset="0"/>
                </a:rPr>
                <a:t>2</a:t>
              </a:r>
              <a:endParaRPr lang="en-CA" altLang="zh-CN" sz="2400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095472" y="3045433"/>
            <a:ext cx="2499476" cy="647700"/>
            <a:chOff x="827088" y="2692251"/>
            <a:chExt cx="2499476" cy="647700"/>
          </a:xfrm>
        </p:grpSpPr>
        <p:sp>
          <p:nvSpPr>
            <p:cNvPr id="12295" name="Text Box 7"/>
            <p:cNvSpPr txBox="1">
              <a:spLocks noChangeArrowheads="1"/>
            </p:cNvSpPr>
            <p:nvPr/>
          </p:nvSpPr>
          <p:spPr bwMode="auto">
            <a:xfrm>
              <a:off x="827088" y="2781300"/>
              <a:ext cx="1435008" cy="461665"/>
            </a:xfrm>
            <a:prstGeom prst="rect">
              <a:avLst/>
            </a:prstGeom>
            <a:noFill/>
            <a:ln w="38100">
              <a:noFill/>
              <a:miter lim="800000"/>
              <a:tailEnd type="none" w="lg" len="lg"/>
            </a:ln>
            <a:effectLst/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2400" b="1">
                  <a:solidFill>
                    <a:srgbClr val="000099"/>
                  </a:solidFill>
                </a:rPr>
                <a:t>anArray</a:t>
              </a:r>
              <a:r>
                <a:rPr lang="en-CA" altLang="zh-CN" sz="2400">
                  <a:latin typeface="Arial" panose="020B0604020202020204" pitchFamily="34" charset="0"/>
                </a:rPr>
                <a:t> </a:t>
              </a:r>
              <a:endParaRPr lang="en-CA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12296" name="Oval 8"/>
            <p:cNvSpPr>
              <a:spLocks noChangeArrowheads="1"/>
            </p:cNvSpPr>
            <p:nvPr/>
          </p:nvSpPr>
          <p:spPr bwMode="auto">
            <a:xfrm>
              <a:off x="2110624" y="2692251"/>
              <a:ext cx="1215940" cy="6477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2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2400" b="1" dirty="0">
                  <a:latin typeface="Courier New" panose="02070309020205020404" pitchFamily="49" charset="0"/>
                </a:rPr>
                <a:t>null</a:t>
              </a:r>
              <a:endParaRPr lang="en-CA" altLang="zh-CN" sz="2400" b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7682626" y="4720674"/>
            <a:ext cx="2173152" cy="1198880"/>
          </a:xfrm>
          <a:prstGeom prst="rect">
            <a:avLst/>
          </a:prstGeom>
          <a:noFill/>
          <a:ln w="28575">
            <a:noFill/>
            <a:miter lim="800000"/>
            <a:headEnd type="none" w="lg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60000"/>
            </a:pPr>
            <a:r>
              <a:rPr lang="zh-CN" altLang="en-US" sz="1800">
                <a:latin typeface="+mj-ea"/>
                <a:ea typeface="+mj-ea"/>
              </a:rPr>
              <a:t>数组创建后，数组的内存空间已经分配了，但是并没有对数组元素赋初值。</a:t>
            </a:r>
            <a:endParaRPr lang="en-US" altLang="zh-CN" sz="1800">
              <a:latin typeface="+mj-ea"/>
              <a:ea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27210" y="5128811"/>
            <a:ext cx="3657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?</a:t>
            </a:r>
            <a:endParaRPr lang="en-CA" altLang="zh-CN" sz="2400" b="1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19504" y="5132816"/>
            <a:ext cx="3657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?</a:t>
            </a:r>
            <a:endParaRPr lang="en-CA" altLang="zh-CN" sz="2400" b="1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24593" y="5132292"/>
            <a:ext cx="3690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?</a:t>
            </a:r>
            <a:endParaRPr lang="en-CA" altLang="zh-CN" sz="2400" b="1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919536" y="3789040"/>
            <a:ext cx="8424936" cy="720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1" grpId="0" bldLvl="0" animBg="1"/>
      <p:bldP spid="2" grpId="0"/>
      <p:bldP spid="27" grpId="0"/>
      <p:bldP spid="2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§2.4.5   </a:t>
            </a:r>
            <a:r>
              <a:rPr lang="zh-CN" altLang="en-US" dirty="0">
                <a:latin typeface="宋体" panose="02010600030101010101" pitchFamily="2" charset="-122"/>
              </a:rPr>
              <a:t>数组的初始化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81200" y="1628800"/>
            <a:ext cx="8305800" cy="4824388"/>
          </a:xfrm>
        </p:spPr>
        <p:txBody>
          <a:bodyPr/>
          <a:lstStyle/>
          <a:p>
            <a:r>
              <a:rPr lang="zh-CN" altLang="en-US" sz="2400" dirty="0"/>
              <a:t>在声明数组变量时，将包含各个元素值的花括号对“</a:t>
            </a:r>
            <a:r>
              <a:rPr lang="en-US" altLang="zh-CN" sz="2400" b="1" dirty="0">
                <a:solidFill>
                  <a:srgbClr val="0000CC"/>
                </a:solidFill>
              </a:rPr>
              <a:t>{…}</a:t>
            </a:r>
            <a:r>
              <a:rPr lang="en-US" altLang="zh-CN" sz="2400" dirty="0"/>
              <a:t>”</a:t>
            </a:r>
            <a:r>
              <a:rPr lang="zh-CN" altLang="en-US" sz="2400" dirty="0"/>
              <a:t>作为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初始值</a:t>
            </a:r>
            <a:r>
              <a:rPr lang="zh-CN" altLang="en-US" sz="2400" dirty="0"/>
              <a:t>，括号中的各元素值用逗号隔开：</a:t>
            </a:r>
            <a:endParaRPr lang="en-US" altLang="zh-CN" sz="2400" dirty="0"/>
          </a:p>
          <a:p>
            <a:pPr algn="ctr">
              <a:spcBef>
                <a:spcPct val="30000"/>
              </a:spcBef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float[] boy = {</a:t>
            </a:r>
            <a:r>
              <a:rPr lang="en-US" altLang="zh-CN" sz="2400" b="1" dirty="0">
                <a:solidFill>
                  <a:srgbClr val="006600"/>
                </a:solidFill>
              </a:rPr>
              <a:t>21.3</a:t>
            </a:r>
            <a:r>
              <a:rPr lang="en-US" altLang="zh-CN" sz="2400" b="1" dirty="0">
                <a:solidFill>
                  <a:srgbClr val="C00000"/>
                </a:solidFill>
              </a:rPr>
              <a:t>f</a:t>
            </a:r>
            <a:r>
              <a:rPr lang="en-US" altLang="zh-CN" sz="2400" b="1" dirty="0">
                <a:solidFill>
                  <a:srgbClr val="006600"/>
                </a:solidFill>
              </a:rPr>
              <a:t>, 23.89</a:t>
            </a:r>
            <a:r>
              <a:rPr lang="en-US" altLang="zh-CN" sz="2400" b="1" dirty="0">
                <a:solidFill>
                  <a:srgbClr val="C00000"/>
                </a:solidFill>
              </a:rPr>
              <a:t>f</a:t>
            </a:r>
            <a:r>
              <a:rPr lang="en-US" altLang="zh-CN" sz="2400" b="1" dirty="0">
                <a:solidFill>
                  <a:srgbClr val="006600"/>
                </a:solidFill>
              </a:rPr>
              <a:t>, 2.0</a:t>
            </a:r>
            <a:r>
              <a:rPr lang="en-US" altLang="zh-CN" sz="2400" b="1" dirty="0">
                <a:solidFill>
                  <a:srgbClr val="C00000"/>
                </a:solidFill>
              </a:rPr>
              <a:t>f</a:t>
            </a:r>
            <a:r>
              <a:rPr lang="en-US" altLang="zh-CN" sz="2400" b="1" dirty="0">
                <a:solidFill>
                  <a:srgbClr val="006600"/>
                </a:solidFill>
              </a:rPr>
              <a:t>, 23</a:t>
            </a:r>
            <a:r>
              <a:rPr lang="en-US" altLang="zh-CN" sz="2400" b="1" dirty="0">
                <a:solidFill>
                  <a:srgbClr val="C00000"/>
                </a:solidFill>
              </a:rPr>
              <a:t>f</a:t>
            </a:r>
            <a:r>
              <a:rPr lang="en-US" altLang="zh-CN" sz="2400" b="1" dirty="0">
                <a:solidFill>
                  <a:srgbClr val="006600"/>
                </a:solidFill>
              </a:rPr>
              <a:t>, 778.98</a:t>
            </a:r>
            <a:r>
              <a:rPr lang="en-US" altLang="zh-CN" sz="2400" b="1" dirty="0">
                <a:solidFill>
                  <a:srgbClr val="C00000"/>
                </a:solidFill>
              </a:rPr>
              <a:t>f</a:t>
            </a:r>
            <a:r>
              <a:rPr lang="en-US" altLang="zh-CN" sz="2400" b="1" dirty="0">
                <a:solidFill>
                  <a:srgbClr val="000099"/>
                </a:solidFill>
              </a:rPr>
              <a:t>};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algn="ctr">
              <a:spcBef>
                <a:spcPct val="30000"/>
              </a:spcBef>
              <a:buNone/>
            </a:pPr>
            <a:endParaRPr lang="en-US" altLang="zh-CN" sz="1600" b="1" dirty="0">
              <a:solidFill>
                <a:srgbClr val="000099"/>
              </a:solidFill>
            </a:endParaRPr>
          </a:p>
          <a:p>
            <a:pPr lvl="1">
              <a:spcBef>
                <a:spcPct val="30000"/>
              </a:spcBef>
            </a:pPr>
            <a:r>
              <a:rPr lang="zh-CN" altLang="en-US" b="1" dirty="0">
                <a:solidFill>
                  <a:srgbClr val="000099"/>
                </a:solidFill>
              </a:rPr>
              <a:t>指定数组长度，并给每个元素赋初值。</a:t>
            </a:r>
            <a:endParaRPr lang="en-US" altLang="zh-CN" b="1" dirty="0">
              <a:solidFill>
                <a:srgbClr val="000099"/>
              </a:solidFill>
            </a:endParaRPr>
          </a:p>
          <a:p>
            <a:pPr lvl="1">
              <a:spcBef>
                <a:spcPct val="30000"/>
              </a:spcBef>
            </a:pPr>
            <a:r>
              <a:rPr lang="en-US" altLang="zh-CN" b="1" dirty="0" err="1">
                <a:solidFill>
                  <a:srgbClr val="000099"/>
                </a:solidFill>
              </a:rPr>
              <a:t>boy.length</a:t>
            </a:r>
            <a:r>
              <a:rPr lang="en-US" altLang="zh-CN" b="1" dirty="0">
                <a:solidFill>
                  <a:srgbClr val="000099"/>
                </a:solidFill>
              </a:rPr>
              <a:t> = ?</a:t>
            </a:r>
            <a:endParaRPr lang="en-US" altLang="zh-CN" b="1" dirty="0">
              <a:solidFill>
                <a:srgbClr val="000099"/>
              </a:solidFill>
            </a:endParaRPr>
          </a:p>
          <a:p>
            <a:endParaRPr lang="en-US" altLang="zh-CN" sz="2400" dirty="0"/>
          </a:p>
          <a:p>
            <a:pPr marL="863600" lvl="1" indent="-514350">
              <a:buFont typeface="+mj-lt"/>
              <a:buAutoNum type="arabicPeriod"/>
            </a:pPr>
            <a:endParaRPr lang="en-US" altLang="zh-CN" b="1" dirty="0">
              <a:solidFill>
                <a:srgbClr val="000099"/>
              </a:solidFill>
            </a:endParaRPr>
          </a:p>
          <a:p>
            <a:pPr marL="863600" lvl="1" indent="-514350">
              <a:buFont typeface="+mj-lt"/>
              <a:buAutoNum type="arabicPeriod"/>
            </a:pP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00DA-0529-4606-9240-A845C96B4E10}" type="slidenum">
              <a:rPr lang="en-US" altLang="zh-CN" smtClean="0"/>
            </a:fld>
            <a:endParaRPr lang="en-US" altLang="zh-CN"/>
          </a:p>
        </p:txBody>
      </p:sp>
      <p:sp>
        <p:nvSpPr>
          <p:cNvPr id="5" name="TextBox 5"/>
          <p:cNvSpPr txBox="1"/>
          <p:nvPr/>
        </p:nvSpPr>
        <p:spPr>
          <a:xfrm>
            <a:off x="2642800" y="5157192"/>
            <a:ext cx="6982600" cy="7067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000" b="1" dirty="0"/>
              <a:t>int[] numbers;</a:t>
            </a:r>
            <a:endParaRPr lang="en-US" altLang="zh-CN" sz="2000" b="1" dirty="0"/>
          </a:p>
          <a:p>
            <a:pPr>
              <a:buNone/>
            </a:pPr>
            <a:r>
              <a:rPr lang="en-US" altLang="zh-CN" sz="2000" b="1" dirty="0"/>
              <a:t>numbers = {3,4,5};	</a:t>
            </a:r>
            <a:r>
              <a:rPr lang="en-US" altLang="zh-CN" sz="2000" b="1" dirty="0">
                <a:solidFill>
                  <a:srgbClr val="000099"/>
                </a:solidFill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语法错误</a:t>
            </a:r>
            <a:r>
              <a:rPr lang="zh-CN" altLang="en-US" sz="2000" b="1" dirty="0">
                <a:solidFill>
                  <a:srgbClr val="000099"/>
                </a:solidFill>
              </a:rPr>
              <a:t>，只能在声明的时候使用</a:t>
            </a:r>
            <a:endParaRPr lang="zh-CN" altLang="en-US" sz="2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503712" y="5517904"/>
            <a:ext cx="792088" cy="259573"/>
            <a:chOff x="1907704" y="5661248"/>
            <a:chExt cx="683098" cy="469677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1907704" y="5661248"/>
              <a:ext cx="683098" cy="469677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907704" y="5661248"/>
              <a:ext cx="683098" cy="469677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5894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关于数组初始化，以下说法正确的是？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5234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可以在声明数组变量时直接赋初值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4904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可以在声明数组变量后再赋初值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55645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可以在声明数组变量时指定数组长度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5894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可以在声明数组变量时不指定数组长度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§2.4.5   </a:t>
            </a:r>
            <a:r>
              <a:rPr lang="zh-CN" altLang="en-US" dirty="0">
                <a:latin typeface="宋体" panose="02010600030101010101" pitchFamily="2" charset="-122"/>
              </a:rPr>
              <a:t>数组的初始化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81200" y="1628800"/>
            <a:ext cx="8305800" cy="4824388"/>
          </a:xfrm>
        </p:spPr>
        <p:txBody>
          <a:bodyPr/>
          <a:lstStyle/>
          <a:p>
            <a:r>
              <a:rPr lang="zh-CN" altLang="zh-CN" sz="2400" dirty="0"/>
              <a:t>上述语句相当于：</a:t>
            </a:r>
            <a:endParaRPr lang="zh-CN" altLang="zh-CN" sz="2400" dirty="0"/>
          </a:p>
          <a:p>
            <a:endParaRPr lang="en-US" altLang="zh-CN" sz="2400" dirty="0"/>
          </a:p>
          <a:p>
            <a:pPr marL="863600" lvl="1" indent="-514350">
              <a:buFont typeface="+mj-lt"/>
              <a:buAutoNum type="arabicPeriod"/>
            </a:pPr>
            <a:endParaRPr lang="en-US" altLang="zh-CN" b="1" dirty="0">
              <a:solidFill>
                <a:srgbClr val="000099"/>
              </a:solidFill>
            </a:endParaRPr>
          </a:p>
          <a:p>
            <a:pPr marL="863600" lvl="1" indent="-514350">
              <a:buFont typeface="+mj-lt"/>
              <a:buAutoNum type="arabicPeriod"/>
            </a:pP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00DA-0529-4606-9240-A845C96B4E10}" type="slidenum">
              <a:rPr lang="en-US" altLang="zh-CN" smtClean="0"/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287688" y="2276872"/>
            <a:ext cx="403244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4130" lvl="1"/>
            <a:r>
              <a:rPr lang="en-US" altLang="zh-CN" sz="2000" b="1" dirty="0">
                <a:solidFill>
                  <a:srgbClr val="0000CC"/>
                </a:solidFill>
              </a:rPr>
              <a:t>float</a:t>
            </a:r>
            <a:r>
              <a:rPr lang="en-US" altLang="zh-CN" sz="2000" b="1" dirty="0">
                <a:solidFill>
                  <a:srgbClr val="000099"/>
                </a:solidFill>
              </a:rPr>
              <a:t>[]</a:t>
            </a:r>
            <a:r>
              <a:rPr lang="en-US" altLang="zh-CN" sz="2000" b="1" dirty="0">
                <a:solidFill>
                  <a:srgbClr val="0000CC"/>
                </a:solidFill>
              </a:rPr>
              <a:t> boy = new float[5];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marL="24130" lvl="1"/>
            <a:endParaRPr lang="zh-CN" altLang="zh-CN" sz="2000" dirty="0"/>
          </a:p>
          <a:p>
            <a:pPr marL="24130" lvl="1"/>
            <a:r>
              <a:rPr lang="en-US" altLang="zh-CN" sz="2000" b="1" dirty="0">
                <a:solidFill>
                  <a:srgbClr val="0000CC"/>
                </a:solidFill>
              </a:rPr>
              <a:t>boy[0] = 21.3f; 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marL="24130" lvl="1"/>
            <a:r>
              <a:rPr lang="en-US" altLang="zh-CN" sz="2000" b="1" dirty="0">
                <a:solidFill>
                  <a:srgbClr val="0000CC"/>
                </a:solidFill>
              </a:rPr>
              <a:t>boy[1] = 23.89f; 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marL="24130" lvl="1"/>
            <a:r>
              <a:rPr lang="en-US" altLang="zh-CN" sz="2000" b="1" dirty="0">
                <a:solidFill>
                  <a:srgbClr val="0000CC"/>
                </a:solidFill>
              </a:rPr>
              <a:t>boy[2] = 2.0f;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marL="24130" lvl="1"/>
            <a:r>
              <a:rPr lang="en-US" altLang="zh-CN" sz="2000" b="1" dirty="0">
                <a:solidFill>
                  <a:srgbClr val="0000CC"/>
                </a:solidFill>
              </a:rPr>
              <a:t>boy[3] = 23f;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marL="24130" lvl="1"/>
            <a:r>
              <a:rPr lang="en-US" altLang="zh-CN" sz="2000" b="1" dirty="0">
                <a:solidFill>
                  <a:srgbClr val="0000CC"/>
                </a:solidFill>
              </a:rPr>
              <a:t>boy[4] = 778.98f;</a:t>
            </a:r>
            <a:endParaRPr lang="zh-CN" altLang="zh-CN" sz="2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§2.4.5   </a:t>
            </a:r>
            <a:r>
              <a:rPr lang="zh-CN" altLang="en-US">
                <a:latin typeface="宋体" panose="02010600030101010101" pitchFamily="2" charset="-122"/>
              </a:rPr>
              <a:t>数组的初始化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30000"/>
              </a:spcBef>
            </a:pPr>
            <a:r>
              <a:rPr lang="zh-CN" altLang="en-US" dirty="0"/>
              <a:t>可以直接用若干个一维数组初始化一个</a:t>
            </a:r>
            <a:r>
              <a:rPr lang="zh-CN" altLang="en-US" b="1" dirty="0">
                <a:solidFill>
                  <a:srgbClr val="000099"/>
                </a:solidFill>
              </a:rPr>
              <a:t>二维数组</a:t>
            </a:r>
            <a:r>
              <a:rPr lang="zh-CN" altLang="en-US" dirty="0"/>
              <a:t>。这些一维数组的</a:t>
            </a:r>
            <a:r>
              <a:rPr lang="zh-CN" altLang="en-US" b="1" dirty="0">
                <a:solidFill>
                  <a:srgbClr val="C00000"/>
                </a:solidFill>
              </a:rPr>
              <a:t>长度不尽相同</a:t>
            </a:r>
            <a:r>
              <a:rPr lang="zh-CN" altLang="en-US" dirty="0"/>
              <a:t>。</a:t>
            </a:r>
            <a:endParaRPr lang="en-US" altLang="zh-CN" dirty="0"/>
          </a:p>
          <a:p>
            <a:pPr eaLnBrk="0" hangingPunct="0"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		        int[][] a =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</a:rPr>
              <a:t>{1},</a:t>
            </a:r>
            <a:endParaRPr lang="en-US" altLang="zh-CN" b="1" dirty="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eaLnBrk="0" hangingPunct="0">
              <a:buNone/>
            </a:pP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</a:rPr>
              <a:t>                                          {1,1},</a:t>
            </a:r>
            <a:endParaRPr lang="en-US" altLang="zh-CN" b="1" dirty="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eaLnBrk="0" hangingPunct="0">
              <a:buNone/>
            </a:pP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</a:rPr>
              <a:t>                                          {1,2,1},</a:t>
            </a:r>
            <a:endParaRPr lang="en-US" altLang="zh-CN" b="1" dirty="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eaLnBrk="0" hangingPunct="0">
              <a:buNone/>
            </a:pP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</a:rPr>
              <a:t>                                          {1,3,3,1},</a:t>
            </a:r>
            <a:endParaRPr lang="en-US" altLang="zh-CN" b="1" dirty="0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eaLnBrk="0" hangingPunct="0">
              <a:buNone/>
            </a:pP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</a:rPr>
              <a:t>                                          {1,4,6,4,1}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}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b="1" dirty="0" err="1">
                <a:latin typeface="Times New Roman" panose="02020603050405020304" pitchFamily="18" charset="0"/>
              </a:rPr>
              <a:t>a.length</a:t>
            </a:r>
            <a:r>
              <a:rPr lang="en-US" altLang="zh-CN" b="1" dirty="0">
                <a:latin typeface="Times New Roman" panose="02020603050405020304" pitchFamily="18" charset="0"/>
              </a:rPr>
              <a:t> = ?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b="1" dirty="0">
                <a:latin typeface="Times New Roman" panose="02020603050405020304" pitchFamily="18" charset="0"/>
              </a:rPr>
              <a:t>a[2].length=?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pPr algn="l"/>
            <a:r>
              <a:rPr lang="zh-CN" altLang="en-US" dirty="0"/>
              <a:t>§2.4.5   数组的初始化</a:t>
            </a:r>
            <a:endParaRPr lang="en-US" altLang="zh-CN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1946024" y="1304353"/>
            <a:ext cx="8229600" cy="5279009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ct val="300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+mj-lt"/>
              </a:rPr>
              <a:t>默认初始化</a:t>
            </a:r>
            <a:r>
              <a:rPr lang="zh-CN" altLang="en-US" sz="2400" dirty="0">
                <a:latin typeface="+mj-lt"/>
              </a:rPr>
              <a:t>时，创建数组后，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系统会给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每个元素一个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所属数据类型的默认值</a:t>
            </a:r>
            <a:endParaRPr lang="en-US" altLang="zh-CN" sz="240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30000"/>
              </a:spcBef>
            </a:pPr>
            <a:endParaRPr lang="en-US" altLang="zh-CN" sz="1000" dirty="0">
              <a:latin typeface="+mj-lt"/>
            </a:endParaRPr>
          </a:p>
          <a:p>
            <a:pPr lvl="1" algn="just">
              <a:spcBef>
                <a:spcPts val="0"/>
              </a:spcBef>
            </a:pPr>
            <a:r>
              <a:rPr lang="zh-CN" altLang="en-US" dirty="0">
                <a:latin typeface="+mj-lt"/>
              </a:rPr>
              <a:t>整型</a:t>
            </a:r>
            <a:r>
              <a:rPr lang="zh-CN" altLang="en-US" dirty="0">
                <a:latin typeface="+mj-lt"/>
                <a:sym typeface="Wingdings" panose="05000000000000000000" pitchFamily="2" charset="2"/>
              </a:rPr>
              <a:t>初值为</a:t>
            </a:r>
            <a:r>
              <a:rPr lang="en-US" altLang="zh-CN" b="1" dirty="0">
                <a:solidFill>
                  <a:srgbClr val="800000"/>
                </a:solidFill>
                <a:latin typeface="+mj-lt"/>
                <a:sym typeface="Wingdings" panose="05000000000000000000" pitchFamily="2" charset="2"/>
              </a:rPr>
              <a:t>0</a:t>
            </a:r>
            <a:r>
              <a:rPr lang="en-US" altLang="zh-CN" dirty="0">
                <a:solidFill>
                  <a:srgbClr val="800000"/>
                </a:solidFill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+mj-lt"/>
                <a:sym typeface="Wingdings" panose="05000000000000000000" pitchFamily="2" charset="2"/>
              </a:rPr>
              <a:t>          </a:t>
            </a:r>
            <a:endParaRPr lang="en-US" altLang="zh-CN" dirty="0">
              <a:latin typeface="+mj-lt"/>
              <a:sym typeface="Wingdings" panose="05000000000000000000" pitchFamily="2" charset="2"/>
            </a:endParaRPr>
          </a:p>
          <a:p>
            <a:pPr lvl="2">
              <a:spcBef>
                <a:spcPts val="0"/>
              </a:spcBef>
              <a:buSzPct val="90000"/>
              <a:buNone/>
            </a:pPr>
            <a:r>
              <a:rPr lang="en-US" altLang="zh-CN" b="1" dirty="0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int[] </a:t>
            </a:r>
            <a:r>
              <a:rPr lang="en-US" altLang="zh-CN" b="1" dirty="0" err="1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i</a:t>
            </a:r>
            <a:r>
              <a:rPr lang="en-US" altLang="zh-CN" b="1" dirty="0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 = new int[3];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	</a:t>
            </a:r>
            <a:r>
              <a:rPr lang="zh-CN" altLang="en-US" sz="1900" dirty="0">
                <a:latin typeface="+mj-lt"/>
              </a:rPr>
              <a:t> </a:t>
            </a:r>
            <a:r>
              <a:rPr lang="en-US" altLang="zh-CN" sz="1900" dirty="0">
                <a:latin typeface="+mj-lt"/>
              </a:rPr>
              <a:t>//</a:t>
            </a:r>
            <a:r>
              <a:rPr lang="zh-CN" altLang="en-US" sz="1900" dirty="0">
                <a:latin typeface="+mj-lt"/>
              </a:rPr>
              <a:t>初始化为默认，</a:t>
            </a:r>
            <a:r>
              <a:rPr lang="en-US" altLang="zh-CN" sz="1900" dirty="0">
                <a:latin typeface="+mj-lt"/>
              </a:rPr>
              <a:t>int</a:t>
            </a:r>
            <a:r>
              <a:rPr lang="zh-CN" altLang="en-US" sz="1900" dirty="0">
                <a:latin typeface="+mj-lt"/>
              </a:rPr>
              <a:t>型为</a:t>
            </a:r>
            <a:r>
              <a:rPr lang="en-US" altLang="zh-CN" sz="1900" dirty="0">
                <a:latin typeface="+mj-lt"/>
              </a:rPr>
              <a:t>0</a:t>
            </a:r>
            <a:endParaRPr lang="en-US" altLang="zh-CN" sz="1900" dirty="0">
              <a:latin typeface="+mj-lt"/>
            </a:endParaRPr>
          </a:p>
          <a:p>
            <a:pPr lvl="2">
              <a:spcBef>
                <a:spcPts val="0"/>
              </a:spcBef>
              <a:buSzPct val="90000"/>
              <a:buNone/>
            </a:pPr>
            <a:endParaRPr lang="en-US" altLang="zh-CN" sz="1900" dirty="0">
              <a:latin typeface="+mj-lt"/>
            </a:endParaRPr>
          </a:p>
          <a:p>
            <a:pPr lvl="2">
              <a:spcBef>
                <a:spcPts val="0"/>
              </a:spcBef>
              <a:buSzPct val="90000"/>
              <a:buNone/>
            </a:pPr>
            <a:endParaRPr lang="en-US" altLang="zh-CN" sz="800" b="1" dirty="0">
              <a:latin typeface="+mj-lt"/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  <a:buSzPct val="90000"/>
            </a:pPr>
            <a:r>
              <a:rPr lang="zh-CN" altLang="en-US" dirty="0">
                <a:latin typeface="+mj-lt"/>
                <a:sym typeface="Wingdings" panose="05000000000000000000" pitchFamily="2" charset="2"/>
              </a:rPr>
              <a:t>浮点型初值为</a:t>
            </a:r>
            <a:r>
              <a:rPr lang="en-US" altLang="zh-CN" b="1" dirty="0">
                <a:solidFill>
                  <a:srgbClr val="800000"/>
                </a:solidFill>
                <a:latin typeface="+mj-lt"/>
                <a:sym typeface="Wingdings" panose="05000000000000000000" pitchFamily="2" charset="2"/>
              </a:rPr>
              <a:t>0.0 </a:t>
            </a:r>
            <a:r>
              <a:rPr lang="en-US" altLang="zh-CN" b="1" dirty="0">
                <a:latin typeface="+mj-lt"/>
                <a:sym typeface="Wingdings" panose="05000000000000000000" pitchFamily="2" charset="2"/>
              </a:rPr>
              <a:t> </a:t>
            </a:r>
            <a:r>
              <a:rPr lang="en-US" altLang="zh-CN" dirty="0">
                <a:latin typeface="+mj-lt"/>
                <a:sym typeface="Wingdings" panose="05000000000000000000" pitchFamily="2" charset="2"/>
              </a:rPr>
              <a:t>      </a:t>
            </a:r>
            <a:endParaRPr lang="en-US" altLang="zh-CN" dirty="0">
              <a:latin typeface="+mj-lt"/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  <a:buSzPct val="90000"/>
              <a:buNone/>
            </a:pPr>
            <a:r>
              <a:rPr lang="en-US" altLang="zh-CN" b="1" dirty="0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	float[] f = new float[3];</a:t>
            </a:r>
            <a:r>
              <a:rPr lang="en-US" altLang="zh-CN" dirty="0">
                <a:solidFill>
                  <a:srgbClr val="0000FF"/>
                </a:solidFill>
                <a:latin typeface="+mj-lt"/>
              </a:rPr>
              <a:t> 	</a:t>
            </a:r>
            <a:r>
              <a:rPr lang="en-US" altLang="zh-CN" sz="1800" dirty="0">
                <a:latin typeface="+mj-lt"/>
              </a:rPr>
              <a:t>//</a:t>
            </a:r>
            <a:r>
              <a:rPr lang="zh-CN" altLang="en-US" sz="1800" dirty="0">
                <a:latin typeface="+mj-lt"/>
              </a:rPr>
              <a:t>初始化为默认值</a:t>
            </a:r>
            <a:r>
              <a:rPr lang="en-US" altLang="zh-CN" sz="1800" dirty="0">
                <a:latin typeface="+mj-lt"/>
              </a:rPr>
              <a:t>,</a:t>
            </a:r>
            <a:r>
              <a:rPr lang="en-US" altLang="zh-CN" sz="1800" dirty="0">
                <a:latin typeface="+mj-lt"/>
                <a:sym typeface="Wingdings" panose="05000000000000000000" pitchFamily="2" charset="2"/>
              </a:rPr>
              <a:t> float</a:t>
            </a:r>
            <a:r>
              <a:rPr lang="zh-CN" altLang="en-US" sz="1800" dirty="0">
                <a:latin typeface="+mj-lt"/>
              </a:rPr>
              <a:t>型为</a:t>
            </a:r>
            <a:r>
              <a:rPr lang="en-US" altLang="zh-CN" sz="1800" dirty="0">
                <a:latin typeface="+mj-lt"/>
                <a:sym typeface="Wingdings" panose="05000000000000000000" pitchFamily="2" charset="2"/>
              </a:rPr>
              <a:t>0.0f </a:t>
            </a:r>
            <a:endParaRPr lang="en-US" altLang="zh-CN" sz="1800" dirty="0">
              <a:latin typeface="+mj-lt"/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  <a:buSzPct val="90000"/>
              <a:buNone/>
            </a:pPr>
            <a:endParaRPr lang="en-US" altLang="zh-CN" sz="1800" dirty="0">
              <a:latin typeface="+mj-lt"/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  <a:buSzPct val="90000"/>
              <a:buNone/>
            </a:pPr>
            <a:endParaRPr lang="en-US" altLang="zh-CN" sz="800" dirty="0">
              <a:latin typeface="+mj-lt"/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  <a:buSzPct val="90000"/>
            </a:pPr>
            <a:r>
              <a:rPr lang="zh-CN" altLang="en-US" dirty="0">
                <a:latin typeface="+mj-lt"/>
                <a:sym typeface="Wingdings" panose="05000000000000000000" pitchFamily="2" charset="2"/>
              </a:rPr>
              <a:t>布尔型初值为</a:t>
            </a:r>
            <a:r>
              <a:rPr lang="en-US" altLang="zh-CN" b="1" dirty="0">
                <a:solidFill>
                  <a:srgbClr val="800000"/>
                </a:solidFill>
                <a:latin typeface="+mj-lt"/>
                <a:sym typeface="Wingdings" panose="05000000000000000000" pitchFamily="2" charset="2"/>
              </a:rPr>
              <a:t>false </a:t>
            </a:r>
            <a:r>
              <a:rPr lang="en-US" altLang="zh-CN" dirty="0">
                <a:solidFill>
                  <a:srgbClr val="800000"/>
                </a:solidFill>
                <a:latin typeface="+mj-lt"/>
                <a:sym typeface="Wingdings" panose="05000000000000000000" pitchFamily="2" charset="2"/>
              </a:rPr>
              <a:t> </a:t>
            </a:r>
            <a:endParaRPr lang="en-US" altLang="zh-CN" dirty="0">
              <a:solidFill>
                <a:srgbClr val="800000"/>
              </a:solidFill>
              <a:latin typeface="+mj-lt"/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  <a:buSzPct val="90000"/>
              <a:buNone/>
            </a:pPr>
            <a:r>
              <a:rPr lang="en-US" altLang="zh-CN" b="1" dirty="0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   </a:t>
            </a:r>
            <a:r>
              <a:rPr lang="en-US" altLang="zh-CN" b="1" dirty="0" err="1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boolean</a:t>
            </a:r>
            <a:r>
              <a:rPr lang="en-US" altLang="zh-CN" b="1" dirty="0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[] b = new </a:t>
            </a:r>
            <a:r>
              <a:rPr lang="en-US" altLang="zh-CN" b="1" dirty="0" err="1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boolean</a:t>
            </a:r>
            <a:r>
              <a:rPr lang="en-US" altLang="zh-CN" b="1" dirty="0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[3];</a:t>
            </a:r>
            <a:r>
              <a:rPr lang="en-US" altLang="zh-CN" dirty="0">
                <a:latin typeface="+mj-lt"/>
              </a:rPr>
              <a:t> 	</a:t>
            </a:r>
            <a:r>
              <a:rPr lang="en-US" altLang="zh-CN" sz="1800" dirty="0">
                <a:latin typeface="+mj-lt"/>
              </a:rPr>
              <a:t>//</a:t>
            </a:r>
            <a:r>
              <a:rPr lang="zh-CN" altLang="en-US" sz="1800" dirty="0">
                <a:latin typeface="+mj-lt"/>
              </a:rPr>
              <a:t>初始化为默认值</a:t>
            </a:r>
            <a:r>
              <a:rPr lang="en-US" altLang="zh-CN" sz="1800" dirty="0">
                <a:latin typeface="+mj-lt"/>
              </a:rPr>
              <a:t>,</a:t>
            </a:r>
            <a:r>
              <a:rPr lang="en-US" altLang="zh-CN" sz="1800" dirty="0">
                <a:latin typeface="+mj-lt"/>
                <a:sym typeface="Wingdings" panose="05000000000000000000" pitchFamily="2" charset="2"/>
              </a:rPr>
              <a:t> false </a:t>
            </a:r>
            <a:endParaRPr lang="en-US" altLang="zh-CN" sz="1800" dirty="0">
              <a:latin typeface="+mj-lt"/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  <a:buSzPct val="90000"/>
              <a:buNone/>
            </a:pPr>
            <a:endParaRPr lang="en-US" altLang="zh-CN" sz="1800" dirty="0">
              <a:latin typeface="+mj-lt"/>
              <a:sym typeface="Wingdings" panose="05000000000000000000" pitchFamily="2" charset="2"/>
            </a:endParaRPr>
          </a:p>
          <a:p>
            <a:pPr lvl="1" algn="ctr">
              <a:spcBef>
                <a:spcPts val="0"/>
              </a:spcBef>
              <a:buSzPct val="90000"/>
              <a:buNone/>
            </a:pPr>
            <a:endParaRPr lang="en-US" altLang="zh-CN" sz="800" b="1" dirty="0">
              <a:solidFill>
                <a:schemeClr val="tx2"/>
              </a:solidFill>
              <a:latin typeface="+mj-lt"/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  <a:buSzPct val="90000"/>
            </a:pPr>
            <a:r>
              <a:rPr lang="zh-CN" altLang="en-US" dirty="0">
                <a:latin typeface="+mj-lt"/>
                <a:sym typeface="Wingdings" panose="05000000000000000000" pitchFamily="2" charset="2"/>
              </a:rPr>
              <a:t>字符型初值为</a:t>
            </a:r>
            <a:r>
              <a:rPr lang="en-US" altLang="zh-CN" b="1" dirty="0">
                <a:solidFill>
                  <a:srgbClr val="800000"/>
                </a:solidFill>
                <a:latin typeface="+mj-lt"/>
                <a:sym typeface="Wingdings" panose="05000000000000000000" pitchFamily="2" charset="2"/>
              </a:rPr>
              <a:t>\u0000</a:t>
            </a:r>
            <a:endParaRPr lang="en-US" altLang="zh-CN" b="1" dirty="0">
              <a:solidFill>
                <a:srgbClr val="800000"/>
              </a:solidFill>
              <a:latin typeface="+mj-lt"/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  <a:buSzPct val="90000"/>
              <a:buNone/>
            </a:pPr>
            <a:r>
              <a:rPr lang="en-US" altLang="zh-CN" b="1" dirty="0">
                <a:solidFill>
                  <a:srgbClr val="800000"/>
                </a:solidFill>
                <a:latin typeface="+mj-lt"/>
                <a:sym typeface="Wingdings" panose="05000000000000000000" pitchFamily="2" charset="2"/>
              </a:rPr>
              <a:t>	</a:t>
            </a:r>
            <a:r>
              <a:rPr lang="en-US" altLang="zh-CN" sz="2000" b="1" dirty="0">
                <a:solidFill>
                  <a:schemeClr val="tx2"/>
                </a:solidFill>
                <a:latin typeface="+mj-lt"/>
                <a:sym typeface="Wingdings" panose="05000000000000000000" pitchFamily="2" charset="2"/>
              </a:rPr>
              <a:t>char[] c = new char[3];</a:t>
            </a:r>
            <a:r>
              <a:rPr lang="en-US" altLang="zh-CN" sz="2000" dirty="0">
                <a:latin typeface="+mj-lt"/>
              </a:rPr>
              <a:t> 		//</a:t>
            </a:r>
            <a:r>
              <a:rPr lang="zh-CN" altLang="en-US" sz="2000" dirty="0">
                <a:latin typeface="+mj-lt"/>
              </a:rPr>
              <a:t>初始化为默认值</a:t>
            </a:r>
            <a:endParaRPr lang="en-US" altLang="zh-CN" sz="2000" dirty="0">
              <a:latin typeface="+mj-lt"/>
            </a:endParaRPr>
          </a:p>
          <a:p>
            <a:pPr lvl="1">
              <a:spcBef>
                <a:spcPts val="0"/>
              </a:spcBef>
              <a:buSzPct val="90000"/>
              <a:buNone/>
            </a:pPr>
            <a:endParaRPr lang="en-US" altLang="zh-CN" sz="2000" dirty="0">
              <a:latin typeface="+mj-lt"/>
            </a:endParaRPr>
          </a:p>
          <a:p>
            <a:pPr lvl="1">
              <a:spcBef>
                <a:spcPts val="0"/>
              </a:spcBef>
              <a:buSzPct val="90000"/>
            </a:pPr>
            <a:r>
              <a:rPr lang="zh-CN" altLang="en-US" dirty="0">
                <a:latin typeface="+mj-lt"/>
                <a:sym typeface="Wingdings" panose="05000000000000000000" pitchFamily="2" charset="2"/>
              </a:rPr>
              <a:t>对象初值为</a:t>
            </a:r>
            <a:r>
              <a:rPr lang="en-US" altLang="zh-CN" b="1" dirty="0">
                <a:solidFill>
                  <a:srgbClr val="800000"/>
                </a:solidFill>
                <a:latin typeface="+mj-lt"/>
                <a:sym typeface="Wingdings" panose="05000000000000000000" pitchFamily="2" charset="2"/>
              </a:rPr>
              <a:t>null</a:t>
            </a:r>
            <a:endParaRPr lang="en-US" altLang="zh-CN" b="1" dirty="0">
              <a:solidFill>
                <a:srgbClr val="800000"/>
              </a:solidFill>
              <a:latin typeface="+mj-lt"/>
              <a:sym typeface="Wingdings" panose="05000000000000000000" pitchFamily="2" charset="2"/>
            </a:endParaRPr>
          </a:p>
          <a:p>
            <a:pPr lvl="1">
              <a:spcBef>
                <a:spcPts val="0"/>
              </a:spcBef>
              <a:buSzPct val="90000"/>
              <a:buNone/>
            </a:pPr>
            <a:r>
              <a:rPr lang="en-US" altLang="zh-CN" sz="1800" b="1" dirty="0">
                <a:solidFill>
                  <a:srgbClr val="800000"/>
                </a:solidFill>
                <a:sym typeface="Wingdings" panose="05000000000000000000" pitchFamily="2" charset="2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String[] names = new String[5];</a:t>
            </a:r>
            <a:r>
              <a:rPr lang="en-US" altLang="zh-CN" sz="2000" dirty="0"/>
              <a:t>	//</a:t>
            </a:r>
            <a:r>
              <a:rPr lang="zh-CN" altLang="en-US" sz="2000" dirty="0"/>
              <a:t>初始化为默认值</a:t>
            </a:r>
            <a:endParaRPr lang="en-US" altLang="zh-CN" sz="2000" dirty="0">
              <a:latin typeface="+mj-lt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56240" y="6256476"/>
            <a:ext cx="2133600" cy="457200"/>
          </a:xfrm>
        </p:spPr>
        <p:txBody>
          <a:bodyPr/>
          <a:lstStyle/>
          <a:p>
            <a:fld id="{CE77C080-BCC1-4BCC-B6AF-D87753B4D548}" type="slidenum">
              <a:rPr lang="en-US" altLang="zh-CN" smtClean="0">
                <a:latin typeface="+mj-lt"/>
              </a:rPr>
            </a:fld>
            <a:endParaRPr lang="en-US" altLang="zh-CN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8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80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80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0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80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11624" y="1464498"/>
            <a:ext cx="6347048" cy="295235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{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9250" lvl="1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44525" lvl="2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‘\u0000’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	//null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字符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44525" lvl="2" indent="0">
              <a:buNone/>
            </a:pP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ch2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‘ ‘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		//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空格字符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44525" lvl="2" indent="0"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2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ch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44525" lvl="2" indent="0">
              <a:buNone/>
            </a:pP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altLang="zh-CN" sz="20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ch2</a:t>
            </a:r>
            <a:r>
              <a:rPr lang="en-US" altLang="zh-CN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9250" lvl="1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5880" y="4482502"/>
            <a:ext cx="13335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latin typeface="+mn-lt"/>
              </a:rPr>
              <a:t>Java</a:t>
            </a:r>
            <a:r>
              <a:rPr lang="zh-CN" altLang="en-US">
                <a:solidFill>
                  <a:schemeClr val="tx1"/>
                </a:solidFill>
                <a:latin typeface="+mn-lt"/>
              </a:rPr>
              <a:t>关键字</a:t>
            </a:r>
            <a:endParaRPr lang="zh-CN" altLang="en-US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</p:nvPr>
        </p:nvGraphicFramePr>
        <p:xfrm>
          <a:off x="2135560" y="1700808"/>
          <a:ext cx="7903210" cy="4592292"/>
        </p:xfrm>
        <a:graphic>
          <a:graphicData uri="http://schemas.openxmlformats.org/drawingml/2006/table">
            <a:tbl>
              <a:tblPr/>
              <a:tblGrid>
                <a:gridCol w="1567180"/>
                <a:gridCol w="1800225"/>
                <a:gridCol w="1583690"/>
                <a:gridCol w="1871980"/>
                <a:gridCol w="1080135"/>
              </a:tblGrid>
              <a:tr h="450215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abstract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assert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boolean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800" b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break</a:t>
                      </a:r>
                      <a:endParaRPr lang="en-US" sz="1800" b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byte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036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case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catch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char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class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const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continue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default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do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double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else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enum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extends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final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finally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800" b="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float</a:t>
                      </a:r>
                      <a:endParaRPr lang="en-US" sz="1800" b="0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for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goto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if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implements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import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instanceof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int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interface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long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native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new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package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private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protected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public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return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 dirty="0" err="1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strictfp</a:t>
                      </a:r>
                      <a:endParaRPr lang="en-US" sz="1800" b="0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short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static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super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34394"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switch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synchronized</a:t>
                      </a:r>
                      <a:endParaRPr lang="en-US" sz="1800" b="0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this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throw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throws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0215">
                <a:tc>
                  <a:txBody>
                    <a:bodyPr/>
                    <a:lstStyle/>
                    <a:p>
                      <a:pPr algn="l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transient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try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void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800" b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volatile</a:t>
                      </a:r>
                      <a:endParaRPr lang="en-US" sz="1800" b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sz="1800" b="0" dirty="0">
                          <a:solidFill>
                            <a:srgbClr val="4F4F4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while</a:t>
                      </a:r>
                      <a:endParaRPr lang="en-US" sz="1800" b="0" dirty="0">
                        <a:solidFill>
                          <a:srgbClr val="4F4F4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40929" marR="40929" marT="40929" marB="40929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§2.4.5   </a:t>
            </a:r>
            <a:r>
              <a:rPr lang="zh-CN" altLang="en-US">
                <a:latin typeface="宋体" panose="02010600030101010101" pitchFamily="2" charset="-122"/>
              </a:rPr>
              <a:t>数组的初始化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在</a:t>
            </a:r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默认初始</a:t>
            </a:r>
            <a:r>
              <a:rPr lang="zh-CN" altLang="en-US" sz="2400"/>
              <a:t>化后，通过</a:t>
            </a:r>
            <a:r>
              <a:rPr lang="zh-CN" altLang="en-US" sz="2400" b="1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循环或其它方式遍历数组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C00000"/>
                </a:solidFill>
              </a:rPr>
              <a:t>为数组中的每一个元素赋值</a:t>
            </a:r>
            <a:r>
              <a:rPr lang="zh-CN" altLang="en-US" sz="2400"/>
              <a:t>；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400DA-0529-4606-9240-A845C96B4E10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495599" y="4581128"/>
            <a:ext cx="4757313" cy="1224136"/>
          </a:xfrm>
          <a:prstGeom prst="rect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000" b="1">
                <a:latin typeface="Times New Roman" panose="02020603050405020304" pitchFamily="18" charset="0"/>
              </a:rPr>
              <a:t>String[] names=new String[3];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names[0]=“Zhang”;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names[1]=“Wang”;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</a:rPr>
              <a:t>names[2]=“Li”;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495599" y="2714784"/>
            <a:ext cx="4757313" cy="930240"/>
          </a:xfrm>
          <a:prstGeom prst="rect">
            <a:avLst/>
          </a:prstGeom>
          <a:solidFill>
            <a:srgbClr val="F8F8F8"/>
          </a:solidFill>
          <a:ln w="1905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int</a:t>
            </a:r>
            <a:r>
              <a:rPr lang="en-US" altLang="zh-CN" sz="2000" b="1">
                <a:latin typeface="Times New Roman" panose="02020603050405020304" pitchFamily="18" charset="0"/>
              </a:rPr>
              <a:t>[] numbers = new </a:t>
            </a:r>
            <a:r>
              <a:rPr lang="en-US" altLang="zh-CN" sz="2000" b="1" err="1">
                <a:latin typeface="Times New Roman" panose="02020603050405020304" pitchFamily="18" charset="0"/>
              </a:rPr>
              <a:t>int</a:t>
            </a:r>
            <a:r>
              <a:rPr lang="en-US" altLang="zh-CN" sz="2000" b="1">
                <a:latin typeface="Times New Roman" panose="02020603050405020304" pitchFamily="18" charset="0"/>
              </a:rPr>
              <a:t>[10];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000" b="1">
                <a:solidFill>
                  <a:srgbClr val="006600"/>
                </a:solidFill>
                <a:latin typeface="Times New Roman" panose="02020603050405020304" pitchFamily="18" charset="0"/>
              </a:rPr>
              <a:t>for(</a:t>
            </a:r>
            <a:r>
              <a:rPr lang="en-US" altLang="zh-CN" sz="2000" b="1" err="1">
                <a:solidFill>
                  <a:srgbClr val="0066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b="1">
                <a:solidFill>
                  <a:srgbClr val="0066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err="1">
                <a:solidFill>
                  <a:srgbClr val="0066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>
                <a:solidFill>
                  <a:srgbClr val="006600"/>
                </a:solidFill>
                <a:latin typeface="Times New Roman" panose="02020603050405020304" pitchFamily="18" charset="0"/>
              </a:rPr>
              <a:t>=0;i&lt;</a:t>
            </a:r>
            <a:r>
              <a:rPr lang="en-US" altLang="zh-CN" sz="2000" b="1" err="1">
                <a:solidFill>
                  <a:srgbClr val="006600"/>
                </a:solidFill>
                <a:latin typeface="Times New Roman" panose="02020603050405020304" pitchFamily="18" charset="0"/>
              </a:rPr>
              <a:t>numbers.length;i</a:t>
            </a:r>
            <a:r>
              <a:rPr lang="en-US" altLang="zh-CN" sz="2000" b="1">
                <a:solidFill>
                  <a:srgbClr val="006600"/>
                </a:solidFill>
                <a:latin typeface="Times New Roman" panose="02020603050405020304" pitchFamily="18" charset="0"/>
              </a:rPr>
              <a:t>++)</a:t>
            </a:r>
            <a:endParaRPr lang="en-US" altLang="zh-CN" sz="2000" b="1">
              <a:solidFill>
                <a:srgbClr val="0066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zh-CN" sz="2000" b="1">
                <a:solidFill>
                  <a:srgbClr val="006600"/>
                </a:solidFill>
                <a:latin typeface="Times New Roman" panose="02020603050405020304" pitchFamily="18" charset="0"/>
              </a:rPr>
              <a:t>    numbers[</a:t>
            </a:r>
            <a:r>
              <a:rPr lang="en-US" altLang="zh-CN" sz="2000" b="1" err="1">
                <a:solidFill>
                  <a:srgbClr val="0066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000" b="1">
                <a:solidFill>
                  <a:srgbClr val="006600"/>
                </a:solidFill>
                <a:latin typeface="Times New Roman" panose="02020603050405020304" pitchFamily="18" charset="0"/>
              </a:rPr>
              <a:t>] = i;</a:t>
            </a:r>
            <a:endParaRPr lang="en-US" altLang="zh-CN" sz="20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7" name="标注: 线形 6"/>
          <p:cNvSpPr/>
          <p:nvPr/>
        </p:nvSpPr>
        <p:spPr>
          <a:xfrm>
            <a:off x="8400256" y="3104311"/>
            <a:ext cx="1728192" cy="360040"/>
          </a:xfrm>
          <a:prstGeom prst="borderCallout1">
            <a:avLst>
              <a:gd name="adj1" fmla="val 52787"/>
              <a:gd name="adj2" fmla="val -65"/>
              <a:gd name="adj3" fmla="val 49661"/>
              <a:gd name="adj4" fmla="val -6681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</a:rPr>
              <a:t>循环遍历</a:t>
            </a:r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标注: 线形 7"/>
          <p:cNvSpPr/>
          <p:nvPr/>
        </p:nvSpPr>
        <p:spPr>
          <a:xfrm>
            <a:off x="8184232" y="5065050"/>
            <a:ext cx="2026568" cy="360040"/>
          </a:xfrm>
          <a:prstGeom prst="borderCallout1">
            <a:avLst>
              <a:gd name="adj1" fmla="val 52787"/>
              <a:gd name="adj2" fmla="val -65"/>
              <a:gd name="adj3" fmla="val 44018"/>
              <a:gd name="adj4" fmla="val -441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</a:rPr>
              <a:t>单个元素赋值</a:t>
            </a: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0" y="136525"/>
            <a:ext cx="5493296" cy="412155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/>
              <a:t>二维不等长数组的声明、创建、初始化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824192" y="1140358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程序能不能正常运行？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7824192" y="198884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如何修改程序？</a:t>
            </a:r>
            <a:endParaRPr lang="zh-CN" altLang="en-US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7328" y="41711"/>
            <a:ext cx="5895989" cy="65556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Array2D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public static void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args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row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column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行数、列数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//1.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声明数组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[][]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matrix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//2.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创建数组</a:t>
            </a:r>
            <a:b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</a:br>
            <a:r>
              <a:rPr kumimoji="0" lang="en-US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matrix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new 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][];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Arial Unicode MS"/>
                <a:ea typeface="JetBrains Mono"/>
              </a:rPr>
              <a:t>//3.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初始化数组</a:t>
            </a:r>
            <a:endParaRPr lang="en-US" altLang="zh-CN" sz="2000" i="1" dirty="0">
              <a:solidFill>
                <a:srgbClr val="8C8C8C"/>
              </a:solidFill>
              <a:latin typeface="Courier New" panose="02070309020205020404" pitchFamily="49" charset="0"/>
              <a:ea typeface="JetBrains Mono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i="1" dirty="0">
                <a:solidFill>
                  <a:srgbClr val="8C8C8C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firstElement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row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++)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&lt;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column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++) {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matrix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=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firstElement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firstElement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++;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matrix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][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j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] +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System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out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.println();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1584" y="5705601"/>
            <a:ext cx="9771428" cy="11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6555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在以下代码中，哪一行是声明二维数组的？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3694494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 row=4, column=3;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23037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int[][] matrix;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3888169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matrix= new int[row][];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4332796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matrix[i][j] = firstElement;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36524"/>
            <a:ext cx="8229600" cy="412155"/>
          </a:xfrm>
        </p:spPr>
        <p:txBody>
          <a:bodyPr>
            <a:noAutofit/>
          </a:bodyPr>
          <a:lstStyle/>
          <a:p>
            <a:pPr algn="l"/>
            <a:r>
              <a:rPr lang="zh-CN" altLang="en-US" sz="2400" dirty="0"/>
              <a:t>二维不等长数组的声明、创建、初始化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692696"/>
            <a:ext cx="6203032" cy="6028779"/>
          </a:xfrm>
          <a:ln>
            <a:solidFill>
              <a:schemeClr val="accent1"/>
            </a:solidFill>
          </a:ln>
        </p:spPr>
        <p:txBody>
          <a:bodyPr>
            <a:normAutofit fontScale="52500" lnSpcReduction="20000"/>
          </a:bodyPr>
          <a:lstStyle/>
          <a:p>
            <a:pPr marL="0" indent="0">
              <a:buNone/>
            </a:pP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java.util.Arrays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Array2D {</a:t>
            </a:r>
            <a:endParaRPr lang="en-US" altLang="zh-CN" sz="2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2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2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=4, 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=3;</a:t>
            </a:r>
            <a:r>
              <a:rPr lang="en-US" altLang="zh-CN" sz="25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500" b="1" dirty="0">
                <a:solidFill>
                  <a:srgbClr val="3F7F5F"/>
                </a:solidFill>
                <a:latin typeface="Consolas" panose="020B0609020204030204" pitchFamily="49" charset="0"/>
              </a:rPr>
              <a:t>行数、列数</a:t>
            </a:r>
            <a:endParaRPr lang="zh-CN" altLang="en-US" sz="2500" b="1" dirty="0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2500" b="1" dirty="0">
                <a:solidFill>
                  <a:srgbClr val="3F7F5F"/>
                </a:solidFill>
                <a:latin typeface="Consolas" panose="020B0609020204030204" pitchFamily="49" charset="0"/>
              </a:rPr>
              <a:t>//1. </a:t>
            </a:r>
            <a:r>
              <a:rPr lang="zh-CN" altLang="en-US" sz="2500" b="1" dirty="0">
                <a:solidFill>
                  <a:srgbClr val="3F7F5F"/>
                </a:solidFill>
                <a:latin typeface="Consolas" panose="020B0609020204030204" pitchFamily="49" charset="0"/>
              </a:rPr>
              <a:t>声明数组</a:t>
            </a:r>
            <a:endParaRPr lang="zh-CN" altLang="en-US" sz="25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endParaRPr lang="zh-CN" altLang="en-US" sz="2500" b="1" dirty="0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2500" b="1" dirty="0">
                <a:solidFill>
                  <a:srgbClr val="3F7F5F"/>
                </a:solidFill>
                <a:latin typeface="Consolas" panose="020B0609020204030204" pitchFamily="49" charset="0"/>
              </a:rPr>
              <a:t>//2. </a:t>
            </a:r>
            <a:r>
              <a:rPr lang="zh-CN" altLang="en-US" sz="2500" b="1" dirty="0">
                <a:solidFill>
                  <a:srgbClr val="3F7F5F"/>
                </a:solidFill>
                <a:latin typeface="Consolas" panose="020B0609020204030204" pitchFamily="49" charset="0"/>
              </a:rPr>
              <a:t>创建数组</a:t>
            </a:r>
            <a:endParaRPr lang="zh-CN" altLang="en-US" sz="25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][];</a:t>
            </a:r>
            <a:endParaRPr lang="en-US" altLang="zh-CN" sz="2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nn-NO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nn-NO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endParaRPr lang="nn-NO" altLang="zh-CN" sz="2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57300" lvl="3" indent="0">
              <a:buNone/>
            </a:pP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altLang="zh-CN" sz="2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endParaRPr lang="zh-CN" altLang="en-US" sz="2500" b="1" dirty="0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2500" b="1" dirty="0">
                <a:solidFill>
                  <a:srgbClr val="3F7F5F"/>
                </a:solidFill>
                <a:latin typeface="Consolas" panose="020B0609020204030204" pitchFamily="49" charset="0"/>
              </a:rPr>
              <a:t>//3. </a:t>
            </a:r>
            <a:r>
              <a:rPr lang="zh-CN" altLang="en-US" sz="2500" b="1" dirty="0">
                <a:solidFill>
                  <a:srgbClr val="3F7F5F"/>
                </a:solidFill>
                <a:latin typeface="Consolas" panose="020B0609020204030204" pitchFamily="49" charset="0"/>
              </a:rPr>
              <a:t>初始化数组</a:t>
            </a:r>
            <a:endParaRPr lang="zh-CN" altLang="en-US" sz="25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firstElement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= 1;</a:t>
            </a:r>
            <a:endParaRPr lang="en-US" altLang="zh-CN" sz="2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nn-NO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i </a:t>
            </a:r>
            <a:r>
              <a:rPr lang="nn-NO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= 0; </a:t>
            </a:r>
            <a:r>
              <a:rPr lang="nn-NO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i </a:t>
            </a:r>
            <a:r>
              <a:rPr lang="nn-NO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nn-NO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nn-NO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endParaRPr lang="nn-NO" altLang="zh-CN" sz="2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57300" lvl="3" indent="0">
              <a:buNone/>
            </a:pP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j 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= 0; 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j 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&lt; 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2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714500" lvl="4" indent="0">
              <a:buNone/>
            </a:pP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2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firstElement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714500" lvl="4" indent="0">
              <a:buNone/>
            </a:pPr>
            <a:r>
              <a:rPr lang="en-US" altLang="zh-CN" sz="2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firstElement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altLang="zh-CN" sz="2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714500" lvl="4" indent="0">
              <a:buNone/>
            </a:pPr>
            <a:r>
              <a:rPr lang="en-US" altLang="zh-CN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5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sz="25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2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57300" lvl="3" indent="0"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57300" lvl="3" indent="0">
              <a:buNone/>
            </a:pPr>
            <a:r>
              <a:rPr lang="en-US" altLang="zh-CN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2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endParaRPr lang="zh-CN" altLang="en-US" sz="2500" b="1" dirty="0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[0]= </a:t>
            </a: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5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[]{5,6,7,8,9,10};</a:t>
            </a:r>
            <a:endParaRPr lang="en-US" altLang="zh-CN" sz="2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25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("\n" + </a:t>
            </a:r>
            <a:r>
              <a:rPr lang="en-US" altLang="zh-CN" sz="25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5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[0]));</a:t>
            </a:r>
            <a:endParaRPr lang="en-US" altLang="zh-CN" sz="2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25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25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9095" y="1988840"/>
            <a:ext cx="2495550" cy="2105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528" y="136852"/>
            <a:ext cx="8229600" cy="45846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/>
              <a:t>二维等长数组的声明、创建、初始化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57350" y="645174"/>
            <a:ext cx="6696744" cy="6074048"/>
          </a:xfr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sz="3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java.util.Arrays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sz="3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3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 Array2D2 {</a:t>
            </a:r>
            <a:endParaRPr lang="en-US" altLang="zh-CN" sz="3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sz="3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3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3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3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800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=4, </a:t>
            </a:r>
            <a:r>
              <a:rPr lang="en-US" altLang="zh-CN" sz="38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=3;	</a:t>
            </a:r>
            <a:r>
              <a:rPr lang="en-US" altLang="zh-CN" sz="3800" b="1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3800" b="1" dirty="0">
                <a:solidFill>
                  <a:srgbClr val="3F7F5F"/>
                </a:solidFill>
                <a:latin typeface="Consolas" panose="020B0609020204030204" pitchFamily="49" charset="0"/>
              </a:rPr>
              <a:t>行数、列数</a:t>
            </a:r>
            <a:endParaRPr lang="zh-CN" altLang="en-US" sz="3800" b="1" dirty="0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3800" b="1" dirty="0">
                <a:solidFill>
                  <a:srgbClr val="3F7F5F"/>
                </a:solidFill>
                <a:latin typeface="Consolas" panose="020B0609020204030204" pitchFamily="49" charset="0"/>
              </a:rPr>
              <a:t>//1. </a:t>
            </a:r>
            <a:r>
              <a:rPr lang="zh-CN" altLang="en-US" sz="3800" b="1" dirty="0">
                <a:solidFill>
                  <a:srgbClr val="3F7F5F"/>
                </a:solidFill>
                <a:latin typeface="Consolas" panose="020B0609020204030204" pitchFamily="49" charset="0"/>
              </a:rPr>
              <a:t>声明数组</a:t>
            </a:r>
            <a:endParaRPr lang="zh-CN" altLang="en-US" sz="3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3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zh-CN" sz="38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3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endParaRPr lang="zh-CN" altLang="en-US" sz="3800" b="1" dirty="0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3800" b="1" dirty="0">
                <a:solidFill>
                  <a:srgbClr val="3F7F5F"/>
                </a:solidFill>
                <a:latin typeface="Consolas" panose="020B0609020204030204" pitchFamily="49" charset="0"/>
              </a:rPr>
              <a:t>//2. </a:t>
            </a:r>
            <a:r>
              <a:rPr lang="zh-CN" altLang="en-US" sz="3800" b="1" dirty="0">
                <a:solidFill>
                  <a:srgbClr val="3F7F5F"/>
                </a:solidFill>
                <a:latin typeface="Consolas" panose="020B0609020204030204" pitchFamily="49" charset="0"/>
              </a:rPr>
              <a:t>创建数组</a:t>
            </a:r>
            <a:endParaRPr lang="zh-CN" altLang="en-US" sz="3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38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3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3800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38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altLang="zh-CN" sz="3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endParaRPr lang="zh-CN" altLang="en-US" sz="3800" b="1" dirty="0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3800" b="1" dirty="0">
                <a:solidFill>
                  <a:srgbClr val="3F7F5F"/>
                </a:solidFill>
                <a:latin typeface="Consolas" panose="020B0609020204030204" pitchFamily="49" charset="0"/>
              </a:rPr>
              <a:t>//3. </a:t>
            </a:r>
            <a:r>
              <a:rPr lang="zh-CN" altLang="en-US" sz="3800" b="1" dirty="0">
                <a:solidFill>
                  <a:srgbClr val="3F7F5F"/>
                </a:solidFill>
                <a:latin typeface="Consolas" panose="020B0609020204030204" pitchFamily="49" charset="0"/>
              </a:rPr>
              <a:t>初始化数组</a:t>
            </a:r>
            <a:endParaRPr lang="zh-CN" altLang="en-US" sz="3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3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firstElement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endParaRPr lang="en-US" altLang="zh-CN" sz="3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nn-NO" altLang="zh-CN" sz="3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altLang="zh-CN" sz="3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3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nn-NO" altLang="zh-CN" sz="3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altLang="zh-CN" sz="3800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nn-NO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zh-CN" sz="3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endParaRPr lang="nn-NO" altLang="zh-CN" sz="3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57300" lvl="3" indent="0">
              <a:buNone/>
            </a:pPr>
            <a:r>
              <a:rPr lang="en-US" altLang="zh-CN" sz="3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3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8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38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3800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3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3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sz="3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714500" lvl="4" indent="0">
              <a:buNone/>
            </a:pPr>
            <a:r>
              <a:rPr lang="en-US" altLang="zh-CN" sz="38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3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38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zh-CN" sz="3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firstElement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3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714500" lvl="4" indent="0">
              <a:buNone/>
            </a:pPr>
            <a:r>
              <a:rPr lang="en-US" altLang="zh-CN" sz="3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firstElement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altLang="zh-CN" sz="3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714500" lvl="4" indent="0">
              <a:buNone/>
            </a:pPr>
            <a:r>
              <a:rPr lang="en-US" altLang="zh-CN" sz="3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3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3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38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3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sz="38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]+</a:t>
            </a:r>
            <a:r>
              <a:rPr lang="en-US" altLang="zh-CN" sz="3800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sz="3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57300" lvl="3" indent="0">
              <a:buNone/>
            </a:pP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3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57300" lvl="3" indent="0">
              <a:buNone/>
            </a:pPr>
            <a:r>
              <a:rPr lang="en-US" altLang="zh-CN" sz="3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3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3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sz="3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3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endParaRPr lang="zh-CN" altLang="en-US" sz="3800" b="1" dirty="0"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38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[0]= </a:t>
            </a:r>
            <a:r>
              <a:rPr lang="en-US" altLang="zh-CN" sz="3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3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[]{5,6,7,8,9,10};</a:t>
            </a:r>
            <a:endParaRPr lang="en-US" altLang="zh-CN" sz="3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00100" lvl="2" indent="0">
              <a:buNone/>
            </a:pPr>
            <a:r>
              <a:rPr lang="en-US" altLang="zh-CN" sz="3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3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3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3800" b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3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Arrays.toString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3800" b="1" dirty="0">
                <a:solidFill>
                  <a:srgbClr val="6A3E3E"/>
                </a:solidFill>
                <a:latin typeface="Consolas" panose="020B0609020204030204" pitchFamily="49" charset="0"/>
              </a:rPr>
              <a:t>matrix</a:t>
            </a: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[0]));</a:t>
            </a:r>
            <a:endParaRPr lang="en-US" altLang="zh-CN" sz="3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3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sz="3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3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2009" y="1916832"/>
            <a:ext cx="2609850" cy="22002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68853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以下哪一项是二维等长数组的正确声明方式？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23037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int[][] matrix;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2084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int[] matrix;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2303780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 matrix[][];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椭圆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2084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 matrix[];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椭圆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/>
              <a:t>§2.4.6  </a:t>
            </a:r>
            <a:r>
              <a:rPr lang="zh-CN" altLang="en-US">
                <a:latin typeface="宋体" panose="02010600030101010101" pitchFamily="2" charset="-122"/>
              </a:rPr>
              <a:t>数组的引用 </a:t>
            </a:r>
            <a:r>
              <a:rPr lang="zh-CN" altLang="en-US">
                <a:cs typeface="Times New Roman" panose="02020603050405020304" pitchFamily="18" charset="0"/>
              </a:rPr>
              <a:t>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30000"/>
              </a:spcBef>
            </a:pP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</a:rPr>
              <a:t>数组属于</a:t>
            </a:r>
            <a:r>
              <a:rPr lang="zh-CN" altLang="en-US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引用型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</a:rPr>
              <a:t>变量，因此</a:t>
            </a:r>
            <a:r>
              <a:rPr lang="zh-CN" altLang="en-US" b="1" dirty="0">
                <a:solidFill>
                  <a:srgbClr val="0000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两个相同类型的数组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</a:rPr>
              <a:t>如果具有</a:t>
            </a:r>
            <a:r>
              <a:rPr lang="zh-CN" altLang="en-US" b="1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相同的引用</a:t>
            </a: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</a:rPr>
              <a:t>，它们就有完全相同的元素。</a:t>
            </a:r>
            <a:endParaRPr lang="en-US" altLang="zh-CN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ct val="30000"/>
              </a:spcBef>
            </a:pPr>
            <a:r>
              <a:rPr lang="zh-CN" altLang="en-US" dirty="0">
                <a:latin typeface="宋体" panose="02010600030101010101" pitchFamily="2" charset="-122"/>
                <a:cs typeface="Times New Roman" panose="02020603050405020304" pitchFamily="18" charset="0"/>
              </a:rPr>
              <a:t>例如，对于</a:t>
            </a:r>
            <a:endParaRPr lang="zh-CN" altLang="en-US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4">
              <a:spcBef>
                <a:spcPct val="300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int a[] = {1,2,3};</a:t>
            </a:r>
            <a:endParaRPr lang="en-US" altLang="zh-CN" sz="2400" b="1" dirty="0">
              <a:solidFill>
                <a:srgbClr val="0000FF"/>
              </a:solidFill>
              <a:latin typeface="+mj-lt"/>
            </a:endParaRPr>
          </a:p>
          <a:p>
            <a:pPr lvl="4">
              <a:spcBef>
                <a:spcPct val="300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int b[] = {4,5};</a:t>
            </a:r>
            <a:r>
              <a:rPr lang="en-US" altLang="zh-CN" sz="2400" dirty="0">
                <a:solidFill>
                  <a:srgbClr val="0000FF"/>
                </a:solidFill>
                <a:latin typeface="+mj-lt"/>
              </a:rPr>
              <a:t> </a:t>
            </a:r>
            <a:endParaRPr lang="en-US" altLang="zh-CN" sz="2400" dirty="0">
              <a:solidFill>
                <a:srgbClr val="0000FF"/>
              </a:solidFill>
              <a:latin typeface="+mj-lt"/>
            </a:endParaRPr>
          </a:p>
          <a:p>
            <a:pPr lvl="4">
              <a:spcBef>
                <a:spcPct val="30000"/>
              </a:spcBef>
              <a:buNone/>
            </a:pPr>
            <a:endParaRPr lang="en-US" altLang="zh-CN" sz="2400" dirty="0">
              <a:solidFill>
                <a:srgbClr val="0000FF"/>
              </a:solidFill>
              <a:latin typeface="+mj-lt"/>
            </a:endParaRPr>
          </a:p>
          <a:p>
            <a:pPr algn="just">
              <a:spcBef>
                <a:spcPct val="30000"/>
              </a:spcBef>
            </a:pPr>
            <a:r>
              <a:rPr lang="zh-CN" altLang="en-US" dirty="0"/>
              <a:t>如果使用了下列赋值语句</a:t>
            </a:r>
            <a:r>
              <a:rPr lang="en-US" altLang="zh-CN" dirty="0"/>
              <a:t>(</a:t>
            </a:r>
            <a:r>
              <a:rPr lang="en-US" altLang="zh-CN" dirty="0">
                <a:latin typeface="宋体" panose="02010600030101010101" pitchFamily="2" charset="-122"/>
              </a:rPr>
              <a:t>a</a:t>
            </a:r>
            <a:r>
              <a:rPr lang="zh-CN" altLang="en-US" dirty="0"/>
              <a:t>和</a:t>
            </a:r>
            <a:r>
              <a:rPr lang="en-US" altLang="zh-CN" dirty="0">
                <a:latin typeface="宋体" panose="02010600030101010101" pitchFamily="2" charset="-122"/>
              </a:rPr>
              <a:t>b</a:t>
            </a:r>
            <a:r>
              <a:rPr lang="zh-CN" altLang="en-US" dirty="0"/>
              <a:t>的类型必须相同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zh-CN" altLang="en-US" dirty="0"/>
          </a:p>
          <a:p>
            <a:pPr algn="ctr">
              <a:spcBef>
                <a:spcPct val="300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+mj-lt"/>
              </a:rPr>
              <a:t>a = b;   </a:t>
            </a:r>
            <a:endParaRPr lang="en-US" altLang="zh-CN" b="1" dirty="0">
              <a:solidFill>
                <a:srgbClr val="0000FF"/>
              </a:solidFill>
              <a:latin typeface="+mj-lt"/>
            </a:endParaRPr>
          </a:p>
          <a:p>
            <a:pPr lvl="1" algn="just">
              <a:spcBef>
                <a:spcPct val="30000"/>
              </a:spcBef>
            </a:pPr>
            <a:r>
              <a:rPr lang="zh-CN" altLang="en-US" dirty="0"/>
              <a:t>那么</a:t>
            </a:r>
            <a:r>
              <a:rPr lang="en-US" altLang="zh-CN" dirty="0"/>
              <a:t>a</a:t>
            </a:r>
            <a:r>
              <a:rPr lang="zh-CN" altLang="en-US" dirty="0"/>
              <a:t>中存放的引用和</a:t>
            </a:r>
            <a:r>
              <a:rPr lang="en-US" altLang="zh-CN" dirty="0"/>
              <a:t>b</a:t>
            </a:r>
            <a:r>
              <a:rPr lang="zh-CN" altLang="en-US" dirty="0"/>
              <a:t>的相同。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09F096-4332-4085-8369-93823CE18F29}" type="slidenum">
              <a:rPr lang="en-US" altLang="zh-CN" smtClean="0"/>
            </a:fld>
            <a:endParaRPr lang="en-US" altLang="zh-CN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§2.4.6  </a:t>
            </a:r>
            <a:r>
              <a:rPr lang="zh-CN" altLang="en-US">
                <a:latin typeface="宋体" panose="02010600030101010101" pitchFamily="2" charset="-122"/>
              </a:rPr>
              <a:t>数组的引用</a:t>
            </a:r>
            <a:endParaRPr lang="en-US" altLang="zh-CN"/>
          </a:p>
        </p:txBody>
      </p:sp>
      <p:sp>
        <p:nvSpPr>
          <p:cNvPr id="24585" name="Oval 10"/>
          <p:cNvSpPr>
            <a:spLocks noChangeArrowheads="1"/>
          </p:cNvSpPr>
          <p:nvPr/>
        </p:nvSpPr>
        <p:spPr bwMode="auto">
          <a:xfrm>
            <a:off x="2232692" y="2187357"/>
            <a:ext cx="1541915" cy="53340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38100">
            <a:solidFill>
              <a:schemeClr val="accent2"/>
            </a:solidFill>
            <a:round/>
            <a:tailEnd type="none" w="lg" len="lg"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b="1">
                <a:latin typeface="Courier New" panose="02070309020205020404" pitchFamily="49" charset="0"/>
              </a:rPr>
              <a:t>0x35ce36</a:t>
            </a:r>
            <a:endParaRPr lang="zh-CN" altLang="zh-CN" b="1">
              <a:latin typeface="Courier New" panose="02070309020205020404" pitchFamily="49" charset="0"/>
            </a:endParaRPr>
          </a:p>
        </p:txBody>
      </p:sp>
      <p:cxnSp>
        <p:nvCxnSpPr>
          <p:cNvPr id="24586" name="AutoShape 11"/>
          <p:cNvCxnSpPr>
            <a:cxnSpLocks noChangeShapeType="1"/>
            <a:stCxn id="24585" idx="6"/>
          </p:cNvCxnSpPr>
          <p:nvPr/>
        </p:nvCxnSpPr>
        <p:spPr bwMode="auto">
          <a:xfrm>
            <a:off x="3774607" y="2454057"/>
            <a:ext cx="487461" cy="7457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round/>
            <a:tailEnd type="triangle" w="lg" len="lg"/>
          </a:ln>
        </p:spPr>
      </p:cxnSp>
      <p:sp>
        <p:nvSpPr>
          <p:cNvPr id="24587" name="Text Box 12"/>
          <p:cNvSpPr txBox="1">
            <a:spLocks noChangeArrowheads="1"/>
          </p:cNvSpPr>
          <p:nvPr/>
        </p:nvSpPr>
        <p:spPr bwMode="auto">
          <a:xfrm>
            <a:off x="1900181" y="1524558"/>
            <a:ext cx="2466400" cy="460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400" b="1">
                <a:solidFill>
                  <a:srgbClr val="009900"/>
                </a:solidFill>
                <a:latin typeface="Comic Sans MS" panose="030F0702030302020204" pitchFamily="66" charset="0"/>
              </a:rPr>
              <a:t>BEFORE </a:t>
            </a:r>
            <a:r>
              <a:rPr lang="en-CA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b = a</a:t>
            </a:r>
            <a:endParaRPr lang="en-CA" altLang="zh-CN" sz="2400" b="1">
              <a:solidFill>
                <a:srgbClr val="CC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4588" name="Text Box 13"/>
          <p:cNvSpPr txBox="1">
            <a:spLocks noChangeArrowheads="1"/>
          </p:cNvSpPr>
          <p:nvPr/>
        </p:nvSpPr>
        <p:spPr bwMode="auto">
          <a:xfrm>
            <a:off x="1897574" y="2187357"/>
            <a:ext cx="365760" cy="460375"/>
          </a:xfrm>
          <a:prstGeom prst="rect">
            <a:avLst/>
          </a:prstGeom>
          <a:noFill/>
          <a:ln w="38100">
            <a:noFill/>
            <a:miter lim="800000"/>
            <a:tailEnd type="none" w="lg" len="lg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a</a:t>
            </a:r>
            <a:endParaRPr lang="en-CA" altLang="zh-CN" sz="2400" b="1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  <p:sp>
        <p:nvSpPr>
          <p:cNvPr id="24589" name="Text Box 14"/>
          <p:cNvSpPr txBox="1">
            <a:spLocks noChangeArrowheads="1"/>
          </p:cNvSpPr>
          <p:nvPr/>
        </p:nvSpPr>
        <p:spPr bwMode="auto">
          <a:xfrm>
            <a:off x="1879493" y="4196705"/>
            <a:ext cx="287795" cy="460375"/>
          </a:xfrm>
          <a:prstGeom prst="rect">
            <a:avLst/>
          </a:prstGeom>
          <a:noFill/>
          <a:ln w="38100">
            <a:noFill/>
            <a:miter lim="800000"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b</a:t>
            </a:r>
            <a:endParaRPr lang="en-CA" altLang="zh-CN" sz="2400" b="1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  <p:sp>
        <p:nvSpPr>
          <p:cNvPr id="24598" name="Text Box 23"/>
          <p:cNvSpPr txBox="1">
            <a:spLocks noChangeArrowheads="1"/>
          </p:cNvSpPr>
          <p:nvPr/>
        </p:nvSpPr>
        <p:spPr bwMode="auto">
          <a:xfrm>
            <a:off x="6296074" y="1462882"/>
            <a:ext cx="2680246" cy="4603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400" b="1">
                <a:solidFill>
                  <a:srgbClr val="009900"/>
                </a:solidFill>
                <a:latin typeface="Comic Sans MS" panose="030F0702030302020204" pitchFamily="66" charset="0"/>
              </a:rPr>
              <a:t>AFTER </a:t>
            </a:r>
            <a:r>
              <a:rPr lang="en-CA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b = a</a:t>
            </a:r>
            <a:endParaRPr lang="en-CA" altLang="zh-CN" sz="2400" b="1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  <p:sp>
        <p:nvSpPr>
          <p:cNvPr id="24611" name="Rectangle 37"/>
          <p:cNvSpPr>
            <a:spLocks noChangeArrowheads="1"/>
          </p:cNvSpPr>
          <p:nvPr/>
        </p:nvSpPr>
        <p:spPr bwMode="auto">
          <a:xfrm>
            <a:off x="1992313" y="1916113"/>
            <a:ext cx="8229600" cy="43926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</a:pPr>
            <a:endParaRPr lang="en-US" altLang="zh-CN" sz="2000"/>
          </a:p>
          <a:p>
            <a:pPr marL="342900" indent="-342900" algn="l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</a:pPr>
            <a:endParaRPr lang="en-US" altLang="zh-CN" sz="2000"/>
          </a:p>
        </p:txBody>
      </p:sp>
      <p:grpSp>
        <p:nvGrpSpPr>
          <p:cNvPr id="23" name="组合 22"/>
          <p:cNvGrpSpPr/>
          <p:nvPr/>
        </p:nvGrpSpPr>
        <p:grpSpPr>
          <a:xfrm>
            <a:off x="4203448" y="4369366"/>
            <a:ext cx="1507010" cy="1187450"/>
            <a:chOff x="2549609" y="3694113"/>
            <a:chExt cx="1507010" cy="1187450"/>
          </a:xfrm>
        </p:grpSpPr>
        <p:sp>
          <p:nvSpPr>
            <p:cNvPr id="24583" name="AutoShape 7"/>
            <p:cNvSpPr>
              <a:spLocks noChangeArrowheads="1"/>
            </p:cNvSpPr>
            <p:nvPr/>
          </p:nvSpPr>
          <p:spPr bwMode="auto">
            <a:xfrm>
              <a:off x="2549609" y="3694113"/>
              <a:ext cx="1507010" cy="118745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4" name="Rectangle 40"/>
            <p:cNvSpPr>
              <a:spLocks noChangeArrowheads="1"/>
            </p:cNvSpPr>
            <p:nvPr/>
          </p:nvSpPr>
          <p:spPr bwMode="auto">
            <a:xfrm>
              <a:off x="2808764" y="3831431"/>
              <a:ext cx="438150" cy="41433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anose="02070309020205020404" pitchFamily="49" charset="0"/>
                </a:rPr>
                <a:t>4</a:t>
              </a:r>
              <a:endParaRPr lang="en-CA" altLang="zh-CN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615" name="Rectangle 41"/>
            <p:cNvSpPr>
              <a:spLocks noChangeArrowheads="1"/>
            </p:cNvSpPr>
            <p:nvPr/>
          </p:nvSpPr>
          <p:spPr bwMode="auto">
            <a:xfrm>
              <a:off x="3229648" y="3830188"/>
              <a:ext cx="436562" cy="41433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anose="02070309020205020404" pitchFamily="49" charset="0"/>
                </a:rPr>
                <a:t>5</a:t>
              </a:r>
              <a:endParaRPr lang="en-CA" altLang="zh-CN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616" name="Text Box 42"/>
            <p:cNvSpPr txBox="1">
              <a:spLocks noChangeArrowheads="1"/>
            </p:cNvSpPr>
            <p:nvPr/>
          </p:nvSpPr>
          <p:spPr bwMode="auto">
            <a:xfrm>
              <a:off x="2555875" y="4365625"/>
              <a:ext cx="925253" cy="338554"/>
            </a:xfrm>
            <a:prstGeom prst="rect">
              <a:avLst/>
            </a:prstGeom>
            <a:noFill/>
            <a:ln w="38100">
              <a:noFill/>
              <a:miter lim="800000"/>
              <a:tailEnd type="none" w="lg" len="lg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1600" b="1">
                  <a:solidFill>
                    <a:srgbClr val="CC0000"/>
                  </a:solidFill>
                  <a:latin typeface="Courier New" panose="02070309020205020404" pitchFamily="49" charset="0"/>
                </a:rPr>
                <a:t>length</a:t>
              </a:r>
              <a:endParaRPr lang="en-CA" altLang="zh-CN" sz="1600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617" name="Rectangle 43"/>
            <p:cNvSpPr>
              <a:spLocks noChangeArrowheads="1"/>
            </p:cNvSpPr>
            <p:nvPr/>
          </p:nvSpPr>
          <p:spPr bwMode="auto">
            <a:xfrm>
              <a:off x="3433763" y="4357688"/>
              <a:ext cx="438150" cy="41433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tailEnd type="none" w="lg" len="lg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CA" altLang="zh-CN" b="1">
                  <a:solidFill>
                    <a:srgbClr val="CC0000"/>
                  </a:solidFill>
                  <a:latin typeface="Courier New" panose="02070309020205020404" pitchFamily="49" charset="0"/>
                </a:rPr>
                <a:t>2</a:t>
              </a:r>
              <a:endParaRPr lang="en-CA" altLang="zh-CN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24618" name="Line 46"/>
          <p:cNvSpPr>
            <a:spLocks noChangeShapeType="1"/>
          </p:cNvSpPr>
          <p:nvPr/>
        </p:nvSpPr>
        <p:spPr bwMode="auto">
          <a:xfrm flipH="1">
            <a:off x="5951537" y="3593068"/>
            <a:ext cx="1773" cy="369570"/>
          </a:xfrm>
          <a:prstGeom prst="line">
            <a:avLst/>
          </a:prstGeom>
          <a:noFill/>
          <a:ln w="9525">
            <a:solidFill>
              <a:srgbClr val="993300"/>
            </a:solidFill>
            <a:prstDash val="dash"/>
            <a:rou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4231388" y="2329241"/>
            <a:ext cx="1441450" cy="1187450"/>
            <a:chOff x="2526783" y="2410198"/>
            <a:chExt cx="1441450" cy="1187450"/>
          </a:xfrm>
        </p:grpSpPr>
        <p:sp>
          <p:nvSpPr>
            <p:cNvPr id="24584" name="AutoShape 8"/>
            <p:cNvSpPr>
              <a:spLocks noChangeArrowheads="1"/>
            </p:cNvSpPr>
            <p:nvPr/>
          </p:nvSpPr>
          <p:spPr bwMode="auto">
            <a:xfrm>
              <a:off x="2526783" y="2410198"/>
              <a:ext cx="1441450" cy="118745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Rectangle 15"/>
            <p:cNvSpPr>
              <a:spLocks noChangeArrowheads="1"/>
            </p:cNvSpPr>
            <p:nvPr/>
          </p:nvSpPr>
          <p:spPr bwMode="auto">
            <a:xfrm>
              <a:off x="2669064" y="2514600"/>
              <a:ext cx="373063" cy="4159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anose="02070309020205020404" pitchFamily="49" charset="0"/>
                </a:rPr>
                <a:t>1</a:t>
              </a:r>
              <a:endParaRPr lang="en-CA" altLang="zh-CN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591" name="Rectangle 16"/>
            <p:cNvSpPr>
              <a:spLocks noChangeArrowheads="1"/>
            </p:cNvSpPr>
            <p:nvPr/>
          </p:nvSpPr>
          <p:spPr bwMode="auto">
            <a:xfrm>
              <a:off x="3028792" y="2514600"/>
              <a:ext cx="373063" cy="4159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anose="02070309020205020404" pitchFamily="49" charset="0"/>
                </a:rPr>
                <a:t>2</a:t>
              </a:r>
              <a:endParaRPr lang="en-CA" altLang="zh-CN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592" name="Text Box 17"/>
            <p:cNvSpPr txBox="1">
              <a:spLocks noChangeArrowheads="1"/>
            </p:cNvSpPr>
            <p:nvPr/>
          </p:nvSpPr>
          <p:spPr bwMode="auto">
            <a:xfrm>
              <a:off x="2557463" y="3128963"/>
              <a:ext cx="925253" cy="338554"/>
            </a:xfrm>
            <a:prstGeom prst="rect">
              <a:avLst/>
            </a:prstGeom>
            <a:noFill/>
            <a:ln w="38100">
              <a:noFill/>
              <a:miter lim="800000"/>
              <a:tailEnd type="none" w="lg" len="lg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1600" b="1">
                  <a:solidFill>
                    <a:srgbClr val="CC0000"/>
                  </a:solidFill>
                  <a:latin typeface="Courier New" panose="02070309020205020404" pitchFamily="49" charset="0"/>
                </a:rPr>
                <a:t>length</a:t>
              </a:r>
              <a:endParaRPr lang="en-CA" altLang="zh-CN" sz="1600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593" name="Rectangle 18"/>
            <p:cNvSpPr>
              <a:spLocks noChangeArrowheads="1"/>
            </p:cNvSpPr>
            <p:nvPr/>
          </p:nvSpPr>
          <p:spPr bwMode="auto">
            <a:xfrm>
              <a:off x="3433763" y="3049588"/>
              <a:ext cx="438150" cy="41433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tailEnd type="none" w="lg" len="lg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anose="02070309020205020404" pitchFamily="49" charset="0"/>
                </a:rPr>
                <a:t>3</a:t>
              </a:r>
              <a:endParaRPr lang="en-CA" altLang="zh-CN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3" name="Rectangle 16"/>
            <p:cNvSpPr>
              <a:spLocks noChangeArrowheads="1"/>
            </p:cNvSpPr>
            <p:nvPr/>
          </p:nvSpPr>
          <p:spPr bwMode="auto">
            <a:xfrm>
              <a:off x="3416425" y="2512564"/>
              <a:ext cx="396745" cy="4159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anose="02070309020205020404" pitchFamily="49" charset="0"/>
                </a:rPr>
                <a:t>3</a:t>
              </a:r>
              <a:endParaRPr lang="en-CA" altLang="zh-CN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84" name="Oval 10"/>
          <p:cNvSpPr>
            <a:spLocks noChangeArrowheads="1"/>
          </p:cNvSpPr>
          <p:nvPr/>
        </p:nvSpPr>
        <p:spPr bwMode="auto">
          <a:xfrm>
            <a:off x="2187055" y="4196705"/>
            <a:ext cx="1541915" cy="53340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38100">
            <a:solidFill>
              <a:schemeClr val="accent2"/>
            </a:solidFill>
            <a:round/>
            <a:tailEnd type="none" w="lg" len="lg"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b="1">
                <a:latin typeface="Courier New" panose="02070309020205020404" pitchFamily="49" charset="0"/>
              </a:rPr>
              <a:t>0x757aef</a:t>
            </a:r>
            <a:endParaRPr lang="zh-CN" altLang="zh-CN" b="1">
              <a:latin typeface="Courier New" panose="02070309020205020404" pitchFamily="49" charset="0"/>
            </a:endParaRPr>
          </a:p>
        </p:txBody>
      </p:sp>
      <p:cxnSp>
        <p:nvCxnSpPr>
          <p:cNvPr id="85" name="AutoShape 11"/>
          <p:cNvCxnSpPr>
            <a:cxnSpLocks noChangeShapeType="1"/>
            <a:stCxn id="84" idx="6"/>
          </p:cNvCxnSpPr>
          <p:nvPr/>
        </p:nvCxnSpPr>
        <p:spPr bwMode="auto">
          <a:xfrm>
            <a:off x="3728970" y="4463405"/>
            <a:ext cx="470512" cy="11814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round/>
            <a:tailEnd type="triangle" w="lg" len="lg"/>
          </a:ln>
        </p:spPr>
      </p:cxnSp>
      <p:sp>
        <p:nvSpPr>
          <p:cNvPr id="93" name="Oval 10"/>
          <p:cNvSpPr>
            <a:spLocks noChangeArrowheads="1"/>
          </p:cNvSpPr>
          <p:nvPr/>
        </p:nvSpPr>
        <p:spPr bwMode="auto">
          <a:xfrm>
            <a:off x="6298227" y="2115622"/>
            <a:ext cx="1541915" cy="53340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38100">
            <a:solidFill>
              <a:schemeClr val="accent2"/>
            </a:solidFill>
            <a:round/>
            <a:tailEnd type="none" w="lg" len="lg"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b="1">
                <a:latin typeface="Courier New" panose="02070309020205020404" pitchFamily="49" charset="0"/>
              </a:rPr>
              <a:t>0x35ce36</a:t>
            </a:r>
            <a:endParaRPr lang="zh-CN" altLang="zh-CN" b="1">
              <a:latin typeface="Courier New" panose="02070309020205020404" pitchFamily="49" charset="0"/>
            </a:endParaRPr>
          </a:p>
        </p:txBody>
      </p:sp>
      <p:cxnSp>
        <p:nvCxnSpPr>
          <p:cNvPr id="94" name="AutoShape 11"/>
          <p:cNvCxnSpPr>
            <a:cxnSpLocks noChangeShapeType="1"/>
            <a:stCxn id="93" idx="6"/>
          </p:cNvCxnSpPr>
          <p:nvPr/>
        </p:nvCxnSpPr>
        <p:spPr bwMode="auto">
          <a:xfrm>
            <a:off x="7840142" y="2382322"/>
            <a:ext cx="487461" cy="7457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round/>
            <a:tailEnd type="triangle" w="lg" len="lg"/>
          </a:ln>
        </p:spPr>
      </p:cxnSp>
      <p:sp>
        <p:nvSpPr>
          <p:cNvPr id="95" name="Text Box 13"/>
          <p:cNvSpPr txBox="1">
            <a:spLocks noChangeArrowheads="1"/>
          </p:cNvSpPr>
          <p:nvPr/>
        </p:nvSpPr>
        <p:spPr bwMode="auto">
          <a:xfrm>
            <a:off x="5963109" y="2115622"/>
            <a:ext cx="365760" cy="460375"/>
          </a:xfrm>
          <a:prstGeom prst="rect">
            <a:avLst/>
          </a:prstGeom>
          <a:noFill/>
          <a:ln w="38100">
            <a:noFill/>
            <a:miter lim="800000"/>
            <a:tailEnd type="none" w="lg" len="lg"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a</a:t>
            </a:r>
            <a:endParaRPr lang="en-CA" altLang="zh-CN" sz="2400" b="1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  <p:sp>
        <p:nvSpPr>
          <p:cNvPr id="96" name="Text Box 14"/>
          <p:cNvSpPr txBox="1">
            <a:spLocks noChangeArrowheads="1"/>
          </p:cNvSpPr>
          <p:nvPr/>
        </p:nvSpPr>
        <p:spPr bwMode="auto">
          <a:xfrm>
            <a:off x="5945028" y="4124970"/>
            <a:ext cx="287795" cy="460375"/>
          </a:xfrm>
          <a:prstGeom prst="rect">
            <a:avLst/>
          </a:prstGeom>
          <a:noFill/>
          <a:ln w="38100">
            <a:noFill/>
            <a:miter lim="800000"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  <a:buSzTx/>
              <a:buFontTx/>
              <a:buNone/>
            </a:pPr>
            <a:r>
              <a:rPr lang="en-CA" altLang="zh-CN" sz="2400" b="1">
                <a:solidFill>
                  <a:srgbClr val="CC0000"/>
                </a:solidFill>
                <a:latin typeface="Courier New" panose="02070309020205020404" pitchFamily="49" charset="0"/>
              </a:rPr>
              <a:t>b</a:t>
            </a:r>
            <a:endParaRPr lang="en-CA" altLang="zh-CN" sz="2400" b="1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8268983" y="4297631"/>
            <a:ext cx="1507010" cy="1187450"/>
            <a:chOff x="2549609" y="3694113"/>
            <a:chExt cx="1507010" cy="1187450"/>
          </a:xfrm>
        </p:grpSpPr>
        <p:sp>
          <p:nvSpPr>
            <p:cNvPr id="98" name="AutoShape 7"/>
            <p:cNvSpPr>
              <a:spLocks noChangeArrowheads="1"/>
            </p:cNvSpPr>
            <p:nvPr/>
          </p:nvSpPr>
          <p:spPr bwMode="auto">
            <a:xfrm>
              <a:off x="2549609" y="3694113"/>
              <a:ext cx="1507010" cy="118745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Rectangle 40"/>
            <p:cNvSpPr>
              <a:spLocks noChangeArrowheads="1"/>
            </p:cNvSpPr>
            <p:nvPr/>
          </p:nvSpPr>
          <p:spPr bwMode="auto">
            <a:xfrm>
              <a:off x="2808764" y="3831431"/>
              <a:ext cx="438150" cy="41433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anose="02070309020205020404" pitchFamily="49" charset="0"/>
                </a:rPr>
                <a:t>4</a:t>
              </a:r>
              <a:endParaRPr lang="en-CA" altLang="zh-CN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0" name="Rectangle 41"/>
            <p:cNvSpPr>
              <a:spLocks noChangeArrowheads="1"/>
            </p:cNvSpPr>
            <p:nvPr/>
          </p:nvSpPr>
          <p:spPr bwMode="auto">
            <a:xfrm>
              <a:off x="3229648" y="3830188"/>
              <a:ext cx="436562" cy="41433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anose="02070309020205020404" pitchFamily="49" charset="0"/>
                </a:rPr>
                <a:t>5</a:t>
              </a:r>
              <a:endParaRPr lang="en-CA" altLang="zh-CN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1" name="Text Box 42"/>
            <p:cNvSpPr txBox="1">
              <a:spLocks noChangeArrowheads="1"/>
            </p:cNvSpPr>
            <p:nvPr/>
          </p:nvSpPr>
          <p:spPr bwMode="auto">
            <a:xfrm>
              <a:off x="2555875" y="4365625"/>
              <a:ext cx="925253" cy="338554"/>
            </a:xfrm>
            <a:prstGeom prst="rect">
              <a:avLst/>
            </a:prstGeom>
            <a:noFill/>
            <a:ln w="38100">
              <a:noFill/>
              <a:miter lim="800000"/>
              <a:tailEnd type="none" w="lg" len="lg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1600" b="1">
                  <a:solidFill>
                    <a:srgbClr val="CC0000"/>
                  </a:solidFill>
                  <a:latin typeface="Courier New" panose="02070309020205020404" pitchFamily="49" charset="0"/>
                </a:rPr>
                <a:t>length</a:t>
              </a:r>
              <a:endParaRPr lang="en-CA" altLang="zh-CN" sz="1600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>
              <a:off x="3433763" y="4357688"/>
              <a:ext cx="438150" cy="41433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tailEnd type="none" w="lg" len="lg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CA" altLang="zh-CN" b="1">
                  <a:solidFill>
                    <a:srgbClr val="CC0000"/>
                  </a:solidFill>
                  <a:latin typeface="Courier New" panose="02070309020205020404" pitchFamily="49" charset="0"/>
                </a:rPr>
                <a:t>2</a:t>
              </a:r>
              <a:endParaRPr lang="en-CA" altLang="zh-CN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8296923" y="2257506"/>
            <a:ext cx="1441450" cy="1187450"/>
            <a:chOff x="2526783" y="2410198"/>
            <a:chExt cx="1441450" cy="1187450"/>
          </a:xfrm>
        </p:grpSpPr>
        <p:sp>
          <p:nvSpPr>
            <p:cNvPr id="104" name="AutoShape 8"/>
            <p:cNvSpPr>
              <a:spLocks noChangeArrowheads="1"/>
            </p:cNvSpPr>
            <p:nvPr/>
          </p:nvSpPr>
          <p:spPr bwMode="auto">
            <a:xfrm>
              <a:off x="2526783" y="2410198"/>
              <a:ext cx="1441450" cy="118745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chemeClr val="accent2"/>
              </a:solidFill>
              <a:round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Rectangle 15"/>
            <p:cNvSpPr>
              <a:spLocks noChangeArrowheads="1"/>
            </p:cNvSpPr>
            <p:nvPr/>
          </p:nvSpPr>
          <p:spPr bwMode="auto">
            <a:xfrm>
              <a:off x="2669064" y="2514600"/>
              <a:ext cx="373063" cy="4159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anose="02070309020205020404" pitchFamily="49" charset="0"/>
                </a:rPr>
                <a:t>1</a:t>
              </a:r>
              <a:endParaRPr lang="en-CA" altLang="zh-CN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6" name="Rectangle 16"/>
            <p:cNvSpPr>
              <a:spLocks noChangeArrowheads="1"/>
            </p:cNvSpPr>
            <p:nvPr/>
          </p:nvSpPr>
          <p:spPr bwMode="auto">
            <a:xfrm>
              <a:off x="3028792" y="2514600"/>
              <a:ext cx="373063" cy="4159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anose="02070309020205020404" pitchFamily="49" charset="0"/>
                </a:rPr>
                <a:t>2</a:t>
              </a:r>
              <a:endParaRPr lang="en-CA" altLang="zh-CN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7" name="Text Box 17"/>
            <p:cNvSpPr txBox="1">
              <a:spLocks noChangeArrowheads="1"/>
            </p:cNvSpPr>
            <p:nvPr/>
          </p:nvSpPr>
          <p:spPr bwMode="auto">
            <a:xfrm>
              <a:off x="2557463" y="3128963"/>
              <a:ext cx="925253" cy="338554"/>
            </a:xfrm>
            <a:prstGeom prst="rect">
              <a:avLst/>
            </a:prstGeom>
            <a:noFill/>
            <a:ln w="38100">
              <a:noFill/>
              <a:miter lim="800000"/>
              <a:tailEnd type="none" w="lg" len="lg"/>
            </a:ln>
          </p:spPr>
          <p:txBody>
            <a:bodyPr wrap="none">
              <a:spAutoFit/>
            </a:bodyPr>
            <a:lstStyle/>
            <a:p>
              <a:pPr algn="l">
                <a:spcBef>
                  <a:spcPct val="0"/>
                </a:spcBef>
                <a:buSzTx/>
                <a:buFontTx/>
                <a:buNone/>
              </a:pPr>
              <a:r>
                <a:rPr lang="en-CA" altLang="zh-CN" sz="1600" b="1">
                  <a:solidFill>
                    <a:srgbClr val="CC0000"/>
                  </a:solidFill>
                  <a:latin typeface="Courier New" panose="02070309020205020404" pitchFamily="49" charset="0"/>
                </a:rPr>
                <a:t>length</a:t>
              </a:r>
              <a:endParaRPr lang="en-CA" altLang="zh-CN" sz="1600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8" name="Rectangle 18"/>
            <p:cNvSpPr>
              <a:spLocks noChangeArrowheads="1"/>
            </p:cNvSpPr>
            <p:nvPr/>
          </p:nvSpPr>
          <p:spPr bwMode="auto">
            <a:xfrm>
              <a:off x="3433763" y="3049588"/>
              <a:ext cx="438150" cy="414337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tailEnd type="none" w="lg" len="lg"/>
            </a:ln>
          </p:spPr>
          <p:txBody>
            <a:bodyPr wrap="none" anchor="ctr"/>
            <a:lstStyle/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anose="02070309020205020404" pitchFamily="49" charset="0"/>
                </a:rPr>
                <a:t>3</a:t>
              </a:r>
              <a:endParaRPr lang="en-CA" altLang="zh-CN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109" name="Rectangle 16"/>
            <p:cNvSpPr>
              <a:spLocks noChangeArrowheads="1"/>
            </p:cNvSpPr>
            <p:nvPr/>
          </p:nvSpPr>
          <p:spPr bwMode="auto">
            <a:xfrm>
              <a:off x="3416425" y="2512564"/>
              <a:ext cx="396745" cy="4159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b="1">
                  <a:solidFill>
                    <a:srgbClr val="CC0000"/>
                  </a:solidFill>
                  <a:latin typeface="Courier New" panose="02070309020205020404" pitchFamily="49" charset="0"/>
                </a:rPr>
                <a:t>3</a:t>
              </a:r>
              <a:endParaRPr lang="en-CA" altLang="zh-CN" b="1">
                <a:solidFill>
                  <a:srgbClr val="CC000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6252590" y="4124970"/>
            <a:ext cx="1541915" cy="533400"/>
          </a:xfrm>
          <a:prstGeom prst="ellipse">
            <a:avLst/>
          </a:prstGeom>
          <a:gradFill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38100">
            <a:solidFill>
              <a:schemeClr val="accent2"/>
            </a:solidFill>
            <a:round/>
            <a:tailEnd type="none" w="lg" len="lg"/>
          </a:ln>
        </p:spPr>
        <p:txBody>
          <a:bodyPr wrap="none" anchor="ctr"/>
          <a:lstStyle/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b="1">
                <a:latin typeface="Courier New" panose="02070309020205020404" pitchFamily="49" charset="0"/>
              </a:rPr>
              <a:t>0x35ce36</a:t>
            </a:r>
            <a:endParaRPr lang="zh-CN" altLang="zh-CN" b="1">
              <a:latin typeface="Courier New" panose="02070309020205020404" pitchFamily="49" charset="0"/>
            </a:endParaRPr>
          </a:p>
        </p:txBody>
      </p:sp>
      <p:cxnSp>
        <p:nvCxnSpPr>
          <p:cNvPr id="111" name="AutoShape 11"/>
          <p:cNvCxnSpPr>
            <a:cxnSpLocks noChangeShapeType="1"/>
            <a:stCxn id="110" idx="7"/>
          </p:cNvCxnSpPr>
          <p:nvPr/>
        </p:nvCxnSpPr>
        <p:spPr bwMode="auto">
          <a:xfrm rot="5400000" flipH="1" flipV="1">
            <a:off x="7064240" y="2998342"/>
            <a:ext cx="1709200" cy="700287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accent2"/>
            </a:solidFill>
            <a:round/>
            <a:tailEnd type="triangle" w="lg" len="lg"/>
          </a:ln>
        </p:spPr>
      </p:cxnSp>
      <p:grpSp>
        <p:nvGrpSpPr>
          <p:cNvPr id="37" name="组合 36"/>
          <p:cNvGrpSpPr/>
          <p:nvPr/>
        </p:nvGrpSpPr>
        <p:grpSpPr>
          <a:xfrm>
            <a:off x="7938549" y="4278234"/>
            <a:ext cx="2131062" cy="1116884"/>
            <a:chOff x="6483670" y="3923825"/>
            <a:chExt cx="2131062" cy="1116884"/>
          </a:xfrm>
        </p:grpSpPr>
        <p:sp>
          <p:nvSpPr>
            <p:cNvPr id="24609" name="Line 35"/>
            <p:cNvSpPr>
              <a:spLocks noChangeShapeType="1"/>
            </p:cNvSpPr>
            <p:nvPr/>
          </p:nvSpPr>
          <p:spPr bwMode="auto">
            <a:xfrm>
              <a:off x="6549394" y="3972322"/>
              <a:ext cx="2065338" cy="10683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Line 36"/>
            <p:cNvSpPr>
              <a:spLocks noChangeShapeType="1"/>
            </p:cNvSpPr>
            <p:nvPr/>
          </p:nvSpPr>
          <p:spPr bwMode="auto">
            <a:xfrm flipH="1">
              <a:off x="6483670" y="3923825"/>
              <a:ext cx="2065338" cy="10683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8" grpId="0" bldLvl="0" animBg="1"/>
      <p:bldP spid="93" grpId="0" bldLvl="0" animBg="1"/>
      <p:bldP spid="95" grpId="0"/>
      <p:bldP spid="96" grpId="0"/>
      <p:bldP spid="110" grpId="0" bldLvl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阅读实例</a:t>
            </a:r>
            <a:r>
              <a:rPr lang="en-US" altLang="zh-CN"/>
              <a:t>Example2_4</a:t>
            </a:r>
            <a:r>
              <a:rPr lang="en-US" altLang="zh-CN" err="1"/>
              <a:t>.java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0272" y="1722253"/>
            <a:ext cx="4725888" cy="4429156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None/>
            </a:pPr>
            <a:r>
              <a:rPr lang="zh-CN" altLang="en-US" sz="2400" dirty="0">
                <a:latin typeface="+mj-lt"/>
              </a:rPr>
              <a:t>数组</a:t>
            </a:r>
            <a:r>
              <a:rPr lang="en-US" altLang="zh-CN" sz="2400" dirty="0">
                <a:latin typeface="+mj-lt"/>
              </a:rPr>
              <a:t>a</a:t>
            </a:r>
            <a:r>
              <a:rPr lang="zh-CN" altLang="en-US" sz="2400" dirty="0">
                <a:latin typeface="+mj-lt"/>
              </a:rPr>
              <a:t>的元素个数</a:t>
            </a:r>
            <a:r>
              <a:rPr lang="en-US" altLang="zh-CN" sz="2400" dirty="0">
                <a:latin typeface="+mj-lt"/>
              </a:rPr>
              <a:t>=4</a:t>
            </a:r>
            <a:endParaRPr lang="en-US" altLang="zh-CN" sz="2400" dirty="0">
              <a:latin typeface="+mj-lt"/>
            </a:endParaRPr>
          </a:p>
          <a:p>
            <a:pPr>
              <a:buNone/>
            </a:pPr>
            <a:r>
              <a:rPr lang="zh-CN" altLang="en-US" sz="2400" dirty="0">
                <a:latin typeface="+mj-lt"/>
              </a:rPr>
              <a:t>数组</a:t>
            </a:r>
            <a:r>
              <a:rPr lang="en-US" altLang="zh-CN" sz="2400" dirty="0">
                <a:latin typeface="+mj-lt"/>
              </a:rPr>
              <a:t>b</a:t>
            </a:r>
            <a:r>
              <a:rPr lang="zh-CN" altLang="en-US" sz="2400" dirty="0">
                <a:latin typeface="+mj-lt"/>
              </a:rPr>
              <a:t>的元素个数</a:t>
            </a:r>
            <a:r>
              <a:rPr lang="en-US" altLang="zh-CN" sz="2400" dirty="0">
                <a:latin typeface="+mj-lt"/>
              </a:rPr>
              <a:t>=3</a:t>
            </a:r>
            <a:endParaRPr lang="en-US" altLang="zh-CN" sz="2400" dirty="0">
              <a:latin typeface="+mj-lt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6600"/>
                </a:solidFill>
                <a:latin typeface="+mj-lt"/>
              </a:rPr>
              <a:t>数组</a:t>
            </a:r>
            <a:r>
              <a:rPr lang="en-US" altLang="zh-CN" sz="2400" b="1" dirty="0">
                <a:solidFill>
                  <a:srgbClr val="006600"/>
                </a:solidFill>
                <a:latin typeface="+mj-lt"/>
              </a:rPr>
              <a:t>a</a:t>
            </a:r>
            <a:r>
              <a:rPr lang="zh-CN" altLang="en-US" sz="2400" b="1" dirty="0">
                <a:solidFill>
                  <a:srgbClr val="006600"/>
                </a:solidFill>
                <a:latin typeface="+mj-lt"/>
              </a:rPr>
              <a:t>的引用</a:t>
            </a:r>
            <a:r>
              <a:rPr lang="en-US" altLang="zh-CN" sz="2400" b="1" dirty="0">
                <a:solidFill>
                  <a:srgbClr val="006600"/>
                </a:solidFill>
                <a:latin typeface="+mj-lt"/>
              </a:rPr>
              <a:t>=[I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</a:rPr>
              <a:t>@7e6cbb7a</a:t>
            </a:r>
            <a:endParaRPr lang="en-US" altLang="zh-CN" sz="2400" b="1" dirty="0">
              <a:solidFill>
                <a:srgbClr val="FF0000"/>
              </a:solidFill>
              <a:latin typeface="+mj-lt"/>
            </a:endParaRPr>
          </a:p>
          <a:p>
            <a:pPr>
              <a:buNone/>
            </a:pPr>
            <a:r>
              <a:rPr lang="zh-CN" altLang="en-US" sz="2400" b="1" dirty="0">
                <a:solidFill>
                  <a:srgbClr val="006600"/>
                </a:solidFill>
                <a:latin typeface="+mj-lt"/>
              </a:rPr>
              <a:t>数组</a:t>
            </a:r>
            <a:r>
              <a:rPr lang="en-US" altLang="zh-CN" sz="2400" b="1" dirty="0">
                <a:solidFill>
                  <a:srgbClr val="006600"/>
                </a:solidFill>
                <a:latin typeface="+mj-lt"/>
              </a:rPr>
              <a:t>b</a:t>
            </a:r>
            <a:r>
              <a:rPr lang="zh-CN" altLang="en-US" sz="2400" b="1" dirty="0">
                <a:solidFill>
                  <a:srgbClr val="006600"/>
                </a:solidFill>
                <a:latin typeface="+mj-lt"/>
              </a:rPr>
              <a:t>的引用</a:t>
            </a:r>
            <a:r>
              <a:rPr lang="en-US" altLang="zh-CN" sz="2400" b="1" dirty="0">
                <a:solidFill>
                  <a:srgbClr val="006600"/>
                </a:solidFill>
                <a:latin typeface="+mj-lt"/>
              </a:rPr>
              <a:t>=[I</a:t>
            </a:r>
            <a:r>
              <a:rPr lang="en-US" altLang="zh-CN" sz="2400" b="1" dirty="0">
                <a:solidFill>
                  <a:srgbClr val="FF0000"/>
                </a:solidFill>
                <a:latin typeface="+mj-lt"/>
              </a:rPr>
              <a:t>@7c3df479</a:t>
            </a:r>
            <a:endParaRPr lang="en-US" altLang="zh-CN" sz="2400" b="1" dirty="0">
              <a:solidFill>
                <a:srgbClr val="FF0000"/>
              </a:solidFill>
              <a:latin typeface="+mj-lt"/>
            </a:endParaRPr>
          </a:p>
          <a:p>
            <a:pPr>
              <a:buNone/>
            </a:pPr>
            <a:r>
              <a:rPr lang="en-US" altLang="zh-CN" sz="2400" dirty="0">
                <a:latin typeface="+mj-lt"/>
              </a:rPr>
              <a:t>a==b</a:t>
            </a:r>
            <a:r>
              <a:rPr lang="zh-CN" altLang="en-US" sz="2400" dirty="0">
                <a:latin typeface="+mj-lt"/>
              </a:rPr>
              <a:t>的结果是</a:t>
            </a:r>
            <a:r>
              <a:rPr lang="en-US" altLang="zh-CN" sz="2400" b="1" dirty="0">
                <a:solidFill>
                  <a:srgbClr val="0000CC"/>
                </a:solidFill>
                <a:latin typeface="+mj-lt"/>
              </a:rPr>
              <a:t>false</a:t>
            </a:r>
            <a:endParaRPr lang="en-US" altLang="zh-CN" sz="2400" b="1" dirty="0">
              <a:solidFill>
                <a:srgbClr val="0000CC"/>
              </a:solidFill>
              <a:latin typeface="+mj-lt"/>
            </a:endParaRPr>
          </a:p>
          <a:p>
            <a:pPr>
              <a:buNone/>
            </a:pPr>
            <a:r>
              <a:rPr lang="zh-CN" altLang="en-US" sz="2400" dirty="0">
                <a:latin typeface="+mj-lt"/>
              </a:rPr>
              <a:t>数组</a:t>
            </a:r>
            <a:r>
              <a:rPr lang="en-US" altLang="zh-CN" sz="2400" dirty="0">
                <a:latin typeface="+mj-lt"/>
              </a:rPr>
              <a:t>a</a:t>
            </a:r>
            <a:r>
              <a:rPr lang="zh-CN" altLang="en-US" sz="2400" dirty="0">
                <a:latin typeface="+mj-lt"/>
              </a:rPr>
              <a:t>的元素个数</a:t>
            </a:r>
            <a:r>
              <a:rPr lang="en-US" altLang="zh-CN" sz="2400" dirty="0">
                <a:latin typeface="+mj-lt"/>
              </a:rPr>
              <a:t>=3</a:t>
            </a:r>
            <a:endParaRPr lang="en-US" altLang="zh-CN" sz="2400" dirty="0">
              <a:latin typeface="+mj-lt"/>
            </a:endParaRPr>
          </a:p>
          <a:p>
            <a:pPr>
              <a:buNone/>
            </a:pPr>
            <a:r>
              <a:rPr lang="zh-CN" altLang="en-US" sz="2400" dirty="0">
                <a:latin typeface="+mj-lt"/>
              </a:rPr>
              <a:t>数组</a:t>
            </a:r>
            <a:r>
              <a:rPr lang="en-US" altLang="zh-CN" sz="2400" dirty="0">
                <a:latin typeface="+mj-lt"/>
              </a:rPr>
              <a:t>b</a:t>
            </a:r>
            <a:r>
              <a:rPr lang="zh-CN" altLang="en-US" sz="2400" dirty="0">
                <a:latin typeface="+mj-lt"/>
              </a:rPr>
              <a:t>的元素个数</a:t>
            </a:r>
            <a:r>
              <a:rPr lang="en-US" altLang="zh-CN" sz="2400" dirty="0">
                <a:latin typeface="+mj-lt"/>
              </a:rPr>
              <a:t>=3</a:t>
            </a:r>
            <a:endParaRPr lang="en-US" altLang="zh-CN" sz="2400" dirty="0">
              <a:latin typeface="+mj-lt"/>
            </a:endParaRPr>
          </a:p>
          <a:p>
            <a:pPr>
              <a:buNone/>
            </a:pPr>
            <a:r>
              <a:rPr lang="en-US" altLang="zh-CN" sz="2400" dirty="0">
                <a:latin typeface="+mj-lt"/>
              </a:rPr>
              <a:t>a==b</a:t>
            </a:r>
            <a:r>
              <a:rPr lang="zh-CN" altLang="en-US" sz="2400" dirty="0">
                <a:latin typeface="+mj-lt"/>
              </a:rPr>
              <a:t>的结果是</a:t>
            </a:r>
            <a:r>
              <a:rPr lang="en-US" altLang="zh-CN" sz="2400" b="1" dirty="0">
                <a:solidFill>
                  <a:srgbClr val="0000CC"/>
                </a:solidFill>
                <a:latin typeface="+mj-lt"/>
              </a:rPr>
              <a:t>true</a:t>
            </a:r>
            <a:endParaRPr lang="en-US" altLang="zh-CN" sz="2400" b="1" dirty="0">
              <a:solidFill>
                <a:srgbClr val="0000CC"/>
              </a:solidFill>
              <a:latin typeface="+mj-lt"/>
            </a:endParaRPr>
          </a:p>
          <a:p>
            <a:pPr>
              <a:buNone/>
            </a:pPr>
            <a:r>
              <a:rPr lang="en-US" altLang="zh-CN" sz="2400" dirty="0">
                <a:latin typeface="+mj-lt"/>
              </a:rPr>
              <a:t>a[0]=100,a[1]=200,a[2]=300</a:t>
            </a:r>
            <a:endParaRPr lang="en-US" altLang="zh-CN" sz="2400" dirty="0">
              <a:latin typeface="+mj-lt"/>
            </a:endParaRPr>
          </a:p>
          <a:p>
            <a:pPr>
              <a:buNone/>
            </a:pPr>
            <a:r>
              <a:rPr lang="en-US" altLang="zh-CN" sz="2400" dirty="0">
                <a:latin typeface="+mj-lt"/>
              </a:rPr>
              <a:t>b[0]=100,b[1]=200,b[2]=300</a:t>
            </a:r>
            <a:endParaRPr lang="zh-CN" altLang="en-US" sz="2400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 flipH="1">
            <a:off x="1762116" y="1776558"/>
            <a:ext cx="128588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输出：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7752184" y="2852936"/>
            <a:ext cx="259228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课后在个人电脑上运行程序，观察结果。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3D3824-02E2-4868-ACA0-7D15ACFC41EB}" type="slidenum">
              <a:rPr lang="en-US" altLang="zh-CN" smtClean="0"/>
            </a:fld>
            <a:endParaRPr lang="en-US" altLang="zh-CN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 eaLnBrk="1" hangingPunct="1"/>
            <a:r>
              <a:rPr kumimoji="1" lang="zh-CN" altLang="en-US" b="1"/>
              <a:t>引用数据类型</a:t>
            </a:r>
            <a:endParaRPr lang="en-US" altLang="zh-CN" b="1">
              <a:solidFill>
                <a:srgbClr val="990000"/>
              </a:solidFill>
            </a:endParaRP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和基本数据类型的数据一样，</a:t>
            </a:r>
            <a:r>
              <a:rPr lang="zh-CN" altLang="en-US" b="1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对象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也是数据，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其类型是对应的类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zh-CN" altLang="en-US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Java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将各种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对象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数据类型称为</a:t>
            </a:r>
            <a:r>
              <a:rPr lang="zh-CN" altLang="en-US" b="1" dirty="0">
                <a:solidFill>
                  <a:srgbClr val="99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引用数据类型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(Reference</a:t>
            </a:r>
            <a:r>
              <a:rPr lang="en-US" altLang="zh-CN" b="1" dirty="0">
                <a:solidFill>
                  <a:srgbClr val="99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en-US" altLang="zh-CN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zh-CN" altLang="en-US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基本数据类型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的</a:t>
            </a:r>
            <a:r>
              <a:rPr lang="zh-CN" altLang="en-US" b="1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变量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存放的是数据本身。</a:t>
            </a:r>
            <a:endParaRPr lang="zh-CN" altLang="en-US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引用数据类型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的</a:t>
            </a:r>
            <a:r>
              <a:rPr lang="zh-CN" altLang="en-US" b="1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变量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存放的是对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对象的引用，即：</a:t>
            </a:r>
            <a:r>
              <a:rPr lang="zh-CN" altLang="en-US" dirty="0"/>
              <a:t>该变量表示的对象所存储的</a:t>
            </a:r>
            <a:r>
              <a:rPr lang="zh-CN" altLang="en-US" b="1" dirty="0">
                <a:solidFill>
                  <a:srgbClr val="0000CC"/>
                </a:solidFill>
              </a:rPr>
              <a:t>首地址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4100" y="2276872"/>
            <a:ext cx="7543800" cy="1295400"/>
          </a:xfrm>
        </p:spPr>
        <p:txBody>
          <a:bodyPr/>
          <a:lstStyle/>
          <a:p>
            <a:pPr algn="ctr"/>
            <a:r>
              <a:rPr lang="zh-CN" altLang="en-US" dirty="0"/>
              <a:t>变量与常量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1219200" y="1462723"/>
            <a:ext cx="9526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关于引用数据类型和基本数据类型的描述，以下哪些是正确的？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2438400" y="2863691"/>
            <a:ext cx="58947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基本数据类型的变量存放的是数据本身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2438400" y="3720941"/>
            <a:ext cx="6224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引用数据类型的变量存放的是对象的引用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2438400" y="4578191"/>
            <a:ext cx="65551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引用数据类型的变量存放的是对象的首地址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2438400" y="5435441"/>
            <a:ext cx="6224905" cy="48768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>
            <a:spAutoFit/>
          </a:bodyPr>
          <a:lstStyle/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基本数据类型的变量存放的是对象的引用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: 圆角 20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1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6" name="图片 5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079593-F829-4CE6-8920-4D9E6029D4F2}" type="slidenum">
              <a:rPr lang="en-US" altLang="zh-CN" smtClean="0"/>
            </a:fld>
            <a:endParaRPr lang="en-US" altLang="zh-CN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2309786" y="357166"/>
            <a:ext cx="6908800" cy="1143000"/>
          </a:xfrm>
        </p:spPr>
        <p:txBody>
          <a:bodyPr/>
          <a:lstStyle/>
          <a:p>
            <a:pPr eaLnBrk="1" hangingPunct="1"/>
            <a:r>
              <a:rPr lang="zh-CN" altLang="en-US" sz="3600" b="1"/>
              <a:t>数据内存分配示例：</a:t>
            </a:r>
            <a:endParaRPr lang="zh-CN" altLang="en-US" sz="3600" b="1"/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6125" y="1728943"/>
            <a:ext cx="8159750" cy="1196975"/>
          </a:xfrm>
          <a:noFill/>
        </p:spPr>
        <p:txBody>
          <a:bodyPr/>
          <a:lstStyle/>
          <a:p>
            <a:pPr eaLnBrk="1" hangingPunct="1"/>
            <a:r>
              <a:rPr lang="en-US" altLang="zh-CN" b="1" err="1"/>
              <a:t>int</a:t>
            </a:r>
            <a:r>
              <a:rPr lang="en-US" altLang="zh-CN" b="1"/>
              <a:t> sum = 0; 				</a:t>
            </a:r>
            <a:r>
              <a:rPr lang="en-US" altLang="zh-CN" b="1">
                <a:solidFill>
                  <a:srgbClr val="CC0000"/>
                </a:solidFill>
              </a:rPr>
              <a:t>//</a:t>
            </a:r>
            <a:r>
              <a:rPr lang="zh-CN" altLang="en-US" b="1">
                <a:solidFill>
                  <a:srgbClr val="CC0000"/>
                </a:solidFill>
              </a:rPr>
              <a:t>简单数据</a:t>
            </a:r>
            <a:endParaRPr lang="zh-CN" altLang="en-US" b="1">
              <a:solidFill>
                <a:srgbClr val="CC0000"/>
              </a:solidFill>
            </a:endParaRPr>
          </a:p>
          <a:p>
            <a:pPr eaLnBrk="1" hangingPunct="1"/>
            <a:r>
              <a:rPr lang="en-US" altLang="zh-CN" b="1"/>
              <a:t>String s = </a:t>
            </a:r>
            <a:r>
              <a:rPr lang="en-US" altLang="zh-CN" b="1">
                <a:latin typeface="Arial" panose="020B0604020202020204" pitchFamily="34" charset="0"/>
              </a:rPr>
              <a:t>“</a:t>
            </a:r>
            <a:r>
              <a:rPr lang="en-US" altLang="zh-CN" b="1"/>
              <a:t>Hello World!</a:t>
            </a:r>
            <a:r>
              <a:rPr lang="en-US" altLang="zh-CN" b="1">
                <a:latin typeface="Arial" panose="020B0604020202020204" pitchFamily="34" charset="0"/>
              </a:rPr>
              <a:t>”</a:t>
            </a:r>
            <a:r>
              <a:rPr lang="en-US" altLang="zh-CN" b="1"/>
              <a:t>;	</a:t>
            </a:r>
            <a:r>
              <a:rPr lang="en-US" altLang="zh-CN" b="1">
                <a:solidFill>
                  <a:srgbClr val="CC0000"/>
                </a:solidFill>
              </a:rPr>
              <a:t>//</a:t>
            </a:r>
            <a:r>
              <a:rPr lang="zh-CN" altLang="en-US" b="1">
                <a:solidFill>
                  <a:srgbClr val="CC0000"/>
                </a:solidFill>
              </a:rPr>
              <a:t>引用数据</a:t>
            </a:r>
            <a:endParaRPr lang="zh-CN" altLang="en-US" b="1">
              <a:solidFill>
                <a:srgbClr val="CC0000"/>
              </a:solidFill>
            </a:endParaRPr>
          </a:p>
        </p:txBody>
      </p:sp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2715894" y="3767143"/>
            <a:ext cx="92365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sum</a:t>
            </a:r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3667108" y="3802340"/>
            <a:ext cx="1295400" cy="5219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>
                <a:latin typeface="Arial" panose="020B0604020202020204" pitchFamily="34" charset="0"/>
              </a:rPr>
              <a:t>0</a:t>
            </a:r>
            <a:endParaRPr lang="en-US" altLang="zh-CN" sz="2800">
              <a:latin typeface="Arial" panose="020B0604020202020204" pitchFamily="34" charset="0"/>
            </a:endParaRP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3167042" y="4429132"/>
            <a:ext cx="38504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9402" name="Text Box 8"/>
          <p:cNvSpPr txBox="1">
            <a:spLocks noChangeArrowheads="1"/>
          </p:cNvSpPr>
          <p:nvPr/>
        </p:nvSpPr>
        <p:spPr bwMode="auto">
          <a:xfrm>
            <a:off x="3667108" y="4429128"/>
            <a:ext cx="1700208" cy="5219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 err="1">
                <a:solidFill>
                  <a:srgbClr val="000099"/>
                </a:solidFill>
                <a:latin typeface="Arial" panose="020B0604020202020204" pitchFamily="34" charset="0"/>
              </a:rPr>
              <a:t>0xf789a1</a:t>
            </a:r>
            <a:endParaRPr lang="en-US" altLang="zh-CN" sz="28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59403" name="Text Box 9"/>
          <p:cNvSpPr txBox="1">
            <a:spLocks noChangeArrowheads="1"/>
          </p:cNvSpPr>
          <p:nvPr/>
        </p:nvSpPr>
        <p:spPr bwMode="auto">
          <a:xfrm>
            <a:off x="6992142" y="4688688"/>
            <a:ext cx="1971040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</a:rPr>
              <a:t>Hello World!</a:t>
            </a:r>
            <a:endParaRPr lang="en-US" altLang="zh-CN" sz="2400" b="1">
              <a:latin typeface="Arial" panose="020B0604020202020204" pitchFamily="34" charset="0"/>
            </a:endParaRPr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>
            <a:off x="5367315" y="4786321"/>
            <a:ext cx="1624827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6120419" y="3429000"/>
            <a:ext cx="45719" cy="2714644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919241" y="4332716"/>
            <a:ext cx="1285884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 err="1">
                <a:solidFill>
                  <a:srgbClr val="000099"/>
                </a:solidFill>
                <a:latin typeface="Arial" panose="020B0604020202020204" pitchFamily="34" charset="0"/>
              </a:rPr>
              <a:t>0xf789a1</a:t>
            </a:r>
            <a:endParaRPr lang="en-US" altLang="zh-CN" sz="20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18197" y="4338673"/>
            <a:ext cx="954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</a:rPr>
              <a:t>首地址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172712" y="5700178"/>
            <a:ext cx="1137257" cy="460375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堆内存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358336" y="5681979"/>
            <a:ext cx="1137257" cy="460375"/>
          </a:xfrm>
          <a:prstGeom prst="rect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隶书" panose="02010509060101010101" pitchFamily="49" charset="-122"/>
                <a:ea typeface="隶书" panose="02010509060101010101" pitchFamily="49" charset="-122"/>
              </a:rPr>
              <a:t>栈内存</a:t>
            </a:r>
            <a:endParaRPr lang="zh-CN" altLang="en-US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28921" y="4504022"/>
            <a:ext cx="72329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引用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9" grpId="0"/>
      <p:bldP spid="59400" grpId="0" bldLvl="0" animBg="1"/>
      <p:bldP spid="59401" grpId="0"/>
      <p:bldP spid="59402" grpId="0" bldLvl="0" animBg="1"/>
      <p:bldP spid="59403" grpId="0" bldLvl="0" animBg="1"/>
      <p:bldP spid="59404" grpId="0" bldLvl="0" animBg="1"/>
      <p:bldP spid="13" grpId="0" bldLvl="0" animBg="1"/>
      <p:bldP spid="16" grpId="0" animBg="1"/>
      <p:bldP spid="17" grpId="0"/>
      <p:bldP spid="19" grpId="0" bldLvl="0" animBg="1"/>
      <p:bldP spid="20" grpId="0" bldLvl="0" animBg="1"/>
      <p:bldP spid="2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§2.5  </a:t>
            </a:r>
            <a:r>
              <a:rPr lang="zh-CN" altLang="en-US">
                <a:latin typeface="宋体" panose="02010600030101010101" pitchFamily="2" charset="-122"/>
              </a:rPr>
              <a:t>枚举类型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JDK1.5</a:t>
            </a:r>
            <a:r>
              <a:rPr lang="zh-CN" altLang="en-US" dirty="0"/>
              <a:t>引入了新的类型</a:t>
            </a:r>
            <a:r>
              <a:rPr lang="en-US" altLang="zh-CN" dirty="0"/>
              <a:t>——</a:t>
            </a:r>
            <a:r>
              <a:rPr lang="zh-CN" altLang="en-US" dirty="0"/>
              <a:t>枚举。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JDK1.5 </a:t>
            </a:r>
            <a:r>
              <a:rPr lang="zh-CN" altLang="en-US" dirty="0"/>
              <a:t>之前，我们定义常量都是：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/>
              <a:t>public static final.... 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47728" y="3717032"/>
            <a:ext cx="5760640" cy="2584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 </a:t>
            </a:r>
            <a:r>
              <a:rPr lang="en-US" altLang="zh-CN"/>
              <a:t>public class Day { </a:t>
            </a:r>
            <a:endParaRPr lang="en-US" altLang="zh-CN"/>
          </a:p>
          <a:p>
            <a:pPr marL="349250" lvl="1" indent="0">
              <a:buNone/>
            </a:pPr>
            <a:r>
              <a:rPr lang="en-US" altLang="zh-CN"/>
              <a:t>public </a:t>
            </a:r>
            <a:r>
              <a:rPr lang="en-US" altLang="zh-CN">
                <a:solidFill>
                  <a:srgbClr val="FF0000"/>
                </a:solidFill>
              </a:rPr>
              <a:t>static final </a:t>
            </a:r>
            <a:r>
              <a:rPr lang="en-US" altLang="zh-CN"/>
              <a:t>int MONDAY =1; </a:t>
            </a:r>
            <a:endParaRPr lang="en-US" altLang="zh-CN"/>
          </a:p>
          <a:p>
            <a:pPr marL="349250" lvl="1" indent="0">
              <a:buNone/>
            </a:pPr>
            <a:r>
              <a:rPr lang="en-US" altLang="zh-CN"/>
              <a:t>public static final int TUESDAY=2; </a:t>
            </a:r>
            <a:endParaRPr lang="en-US" altLang="zh-CN"/>
          </a:p>
          <a:p>
            <a:pPr marL="349250" lvl="1" indent="0">
              <a:buNone/>
            </a:pPr>
            <a:r>
              <a:rPr lang="en-US" altLang="zh-CN"/>
              <a:t>public static final int WEDNESDAY=3; </a:t>
            </a:r>
            <a:endParaRPr lang="en-US" altLang="zh-CN"/>
          </a:p>
          <a:p>
            <a:pPr marL="349250" lvl="1" indent="0">
              <a:buNone/>
            </a:pPr>
            <a:r>
              <a:rPr lang="en-US" altLang="zh-CN"/>
              <a:t>public static final int THURSDAY=4; </a:t>
            </a:r>
            <a:endParaRPr lang="en-US" altLang="zh-CN"/>
          </a:p>
          <a:p>
            <a:pPr marL="349250" lvl="1" indent="0">
              <a:buNone/>
            </a:pPr>
            <a:r>
              <a:rPr lang="en-US" altLang="zh-CN"/>
              <a:t>public static final int FRIDAY=5; </a:t>
            </a:r>
            <a:endParaRPr lang="en-US" altLang="zh-CN"/>
          </a:p>
          <a:p>
            <a:pPr marL="349250" lvl="1" indent="0">
              <a:buNone/>
            </a:pPr>
            <a:r>
              <a:rPr lang="en-US" altLang="zh-CN"/>
              <a:t>public static final int SATURDAY=6; </a:t>
            </a:r>
            <a:endParaRPr lang="en-US" altLang="zh-CN"/>
          </a:p>
          <a:p>
            <a:pPr marL="349250" lvl="1" indent="0">
              <a:buNone/>
            </a:pPr>
            <a:r>
              <a:rPr lang="en-US" altLang="zh-CN"/>
              <a:t>public static final int SUNDAY=7; </a:t>
            </a:r>
            <a:endParaRPr lang="en-US" altLang="zh-CN"/>
          </a:p>
          <a:p>
            <a:r>
              <a:rPr lang="en-US" altLang="zh-CN"/>
              <a:t>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§2.5  </a:t>
            </a:r>
            <a:r>
              <a:rPr lang="zh-CN" altLang="en-US">
                <a:latin typeface="宋体" panose="02010600030101010101" pitchFamily="2" charset="-122"/>
              </a:rPr>
              <a:t>枚举类型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dirty="0"/>
              <a:t>Java</a:t>
            </a:r>
            <a:r>
              <a:rPr lang="zh-CN" altLang="en-US" sz="2400" dirty="0"/>
              <a:t>使用关键字</a:t>
            </a:r>
            <a:r>
              <a:rPr lang="en-US" altLang="zh-CN" sz="2400" b="1" dirty="0" err="1">
                <a:solidFill>
                  <a:srgbClr val="FF0000"/>
                </a:solidFill>
              </a:rPr>
              <a:t>enum</a:t>
            </a:r>
            <a:r>
              <a:rPr lang="zh-CN" altLang="en-US" sz="2400" dirty="0"/>
              <a:t>声明枚举类型，可以</a:t>
            </a:r>
            <a:r>
              <a:rPr lang="zh-CN" altLang="en-US" sz="2400" b="1" dirty="0">
                <a:solidFill>
                  <a:srgbClr val="000099"/>
                </a:solidFill>
              </a:rPr>
              <a:t>将</a:t>
            </a:r>
            <a:r>
              <a:rPr lang="zh-CN" altLang="en-US" sz="2400" b="1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相关的常量</a:t>
            </a:r>
            <a:r>
              <a:rPr lang="zh-CN" altLang="en-US" sz="2400" b="1" dirty="0">
                <a:solidFill>
                  <a:srgbClr val="000099"/>
                </a:solidFill>
              </a:rPr>
              <a:t>分组到一个枚举类型里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枚举表示的类型其</a:t>
            </a:r>
            <a:r>
              <a:rPr lang="zh-CN" altLang="en-US" sz="2000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取值是必须有限的</a:t>
            </a:r>
            <a:r>
              <a:rPr lang="zh-CN" altLang="en-US" sz="2000" dirty="0"/>
              <a:t>，也就是说：每个值都是可以枚举出来的，比如：一周有七天，一年有</a:t>
            </a:r>
            <a:r>
              <a:rPr lang="en-US" altLang="zh-CN" sz="2000" dirty="0"/>
              <a:t>12</a:t>
            </a:r>
            <a:r>
              <a:rPr lang="zh-CN" altLang="en-US" sz="2000" dirty="0"/>
              <a:t>个月。</a:t>
            </a:r>
            <a:endParaRPr lang="en-US" altLang="zh-CN" sz="20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语法格式如下：</a:t>
            </a:r>
            <a:endParaRPr lang="zh-CN" altLang="en-US" sz="24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sz="2000" b="1" dirty="0"/>
          </a:p>
          <a:p>
            <a:pPr lvl="1"/>
            <a:r>
              <a:rPr lang="zh-CN" altLang="en-US" sz="2000" b="1" dirty="0"/>
              <a:t>常量列表</a:t>
            </a:r>
            <a:r>
              <a:rPr lang="zh-CN" altLang="en-US" sz="2000" dirty="0"/>
              <a:t>是用</a:t>
            </a:r>
            <a:r>
              <a:rPr lang="zh-CN" altLang="en-US" sz="2000" b="1" dirty="0">
                <a:solidFill>
                  <a:srgbClr val="000099"/>
                </a:solidFill>
              </a:rPr>
              <a:t>逗号</a:t>
            </a:r>
            <a:r>
              <a:rPr lang="zh-CN" altLang="en-US" sz="2000" b="1" dirty="0"/>
              <a:t>分割的</a:t>
            </a:r>
            <a:r>
              <a:rPr lang="zh-CN" altLang="en-US" sz="2000" b="1" dirty="0">
                <a:solidFill>
                  <a:srgbClr val="C00000"/>
                </a:solidFill>
              </a:rPr>
              <a:t>字符</a:t>
            </a:r>
            <a:r>
              <a:rPr lang="zh-CN" altLang="en-US" sz="2000" b="1" dirty="0">
                <a:solidFill>
                  <a:srgbClr val="000099"/>
                </a:solidFill>
              </a:rPr>
              <a:t>序列</a:t>
            </a:r>
            <a:r>
              <a:rPr lang="zh-CN" altLang="en-US" sz="2000" dirty="0"/>
              <a:t>，称为</a:t>
            </a:r>
            <a:r>
              <a:rPr lang="zh-CN" altLang="en-US" sz="20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枚举类型的常量</a:t>
            </a:r>
            <a:r>
              <a:rPr lang="en-US" altLang="zh-CN" sz="2000" b="1" dirty="0">
                <a:solidFill>
                  <a:srgbClr val="C00000"/>
                </a:solidFill>
              </a:rPr>
              <a:t>.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b="1" dirty="0">
                <a:solidFill>
                  <a:srgbClr val="000099"/>
                </a:solidFill>
              </a:rPr>
              <a:t>枚举类型的常量</a:t>
            </a:r>
            <a:r>
              <a:rPr lang="zh-CN" altLang="en-US" sz="2000" dirty="0"/>
              <a:t>要符合标识符之规定。</a:t>
            </a:r>
            <a:endParaRPr lang="zh-CN" altLang="en-US" sz="2000" dirty="0"/>
          </a:p>
          <a:p>
            <a:pPr lvl="1"/>
            <a:r>
              <a:rPr lang="zh-CN" altLang="en-US" sz="2000" dirty="0"/>
              <a:t>例</a:t>
            </a:r>
            <a:r>
              <a:rPr lang="en-US" altLang="zh-CN" sz="2000" dirty="0"/>
              <a:t>2-8 </a:t>
            </a:r>
            <a:r>
              <a:rPr lang="zh-CN" altLang="en-US" sz="2000" dirty="0"/>
              <a:t>，例</a:t>
            </a:r>
            <a:r>
              <a:rPr lang="en-US" altLang="zh-CN" sz="2000" dirty="0"/>
              <a:t>2-9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云形标注 4"/>
          <p:cNvSpPr/>
          <p:nvPr/>
        </p:nvSpPr>
        <p:spPr>
          <a:xfrm>
            <a:off x="7320136" y="3044266"/>
            <a:ext cx="2376264" cy="769468"/>
          </a:xfrm>
          <a:prstGeom prst="cloudCallout">
            <a:avLst>
              <a:gd name="adj1" fmla="val -140460"/>
              <a:gd name="adj2" fmla="val 4648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文件名为：枚举名</a:t>
            </a:r>
            <a:r>
              <a:rPr lang="en-US" altLang="zh-CN" b="1">
                <a:solidFill>
                  <a:schemeClr val="tx1"/>
                </a:solidFill>
              </a:rPr>
              <a:t>.java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5720" y="3738652"/>
            <a:ext cx="3411353" cy="119888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6"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 </a:t>
            </a:r>
            <a:r>
              <a:rPr lang="en-US" altLang="zh-CN" sz="2400" b="1" err="1">
                <a:solidFill>
                  <a:srgbClr val="FF0000"/>
                </a:solidFill>
              </a:rPr>
              <a:t>enum</a:t>
            </a:r>
            <a:r>
              <a:rPr lang="en-US" altLang="zh-CN" sz="2400" b="1">
                <a:solidFill>
                  <a:srgbClr val="FF0000"/>
                </a:solidFill>
              </a:rPr>
              <a:t> </a:t>
            </a:r>
            <a:r>
              <a:rPr lang="zh-CN" altLang="en-US" sz="2400" b="1">
                <a:solidFill>
                  <a:srgbClr val="000099"/>
                </a:solidFill>
              </a:rPr>
              <a:t>枚举名</a:t>
            </a:r>
            <a:r>
              <a:rPr lang="en-US" altLang="zh-CN" sz="2400" b="1">
                <a:solidFill>
                  <a:srgbClr val="000099"/>
                </a:solidFill>
              </a:rPr>
              <a:t>{</a:t>
            </a:r>
            <a:endParaRPr lang="zh-CN" altLang="en-US" sz="2400" b="1">
              <a:solidFill>
                <a:srgbClr val="000099"/>
              </a:solidFill>
            </a:endParaRPr>
          </a:p>
          <a:p>
            <a:pPr marL="0" lvl="6">
              <a:buNone/>
            </a:pPr>
            <a:r>
              <a:rPr lang="en-US" altLang="zh-CN" sz="2400" b="1">
                <a:solidFill>
                  <a:srgbClr val="000099"/>
                </a:solidFill>
              </a:rPr>
              <a:t>      </a:t>
            </a:r>
            <a:r>
              <a:rPr lang="zh-CN" altLang="en-US" sz="2400" b="1">
                <a:solidFill>
                  <a:srgbClr val="000099"/>
                </a:solidFill>
              </a:rPr>
              <a:t>常量列表</a:t>
            </a:r>
            <a:endParaRPr lang="zh-CN" altLang="en-US" sz="2400" b="1">
              <a:solidFill>
                <a:srgbClr val="000099"/>
              </a:solidFill>
            </a:endParaRPr>
          </a:p>
          <a:p>
            <a:pPr marL="0" lvl="6">
              <a:buNone/>
            </a:pPr>
            <a:r>
              <a:rPr lang="zh-CN" altLang="en-US" sz="2400" b="1">
                <a:solidFill>
                  <a:srgbClr val="000099"/>
                </a:solidFill>
              </a:rPr>
              <a:t> </a:t>
            </a:r>
            <a:r>
              <a:rPr lang="en-US" altLang="zh-CN" sz="2400" b="1">
                <a:solidFill>
                  <a:srgbClr val="000099"/>
                </a:solidFill>
              </a:rPr>
              <a:t>}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§2.5  </a:t>
            </a:r>
            <a:r>
              <a:rPr lang="zh-CN" altLang="en-US">
                <a:latin typeface="宋体" panose="02010600030101010101" pitchFamily="2" charset="-122"/>
              </a:rPr>
              <a:t>枚举类型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定义枚举类型</a:t>
            </a:r>
            <a:r>
              <a:rPr lang="en-US" altLang="zh-CN" sz="2400" dirty="0"/>
              <a:t>Season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>
              <a:buNone/>
            </a:pPr>
            <a:endParaRPr lang="en-US" altLang="zh-CN" sz="2000" dirty="0">
              <a:latin typeface="+mj-lt"/>
              <a:ea typeface="+mj-ea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定义</a:t>
            </a:r>
            <a:r>
              <a:rPr lang="en-US" altLang="zh-CN" dirty="0"/>
              <a:t>4</a:t>
            </a:r>
            <a:r>
              <a:rPr lang="zh-CN" altLang="en-US" dirty="0"/>
              <a:t>个常量，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每个</a:t>
            </a:r>
            <a:r>
              <a:rPr lang="zh-CN" altLang="en-US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常量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的名称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都被转换成一个字符串</a:t>
            </a:r>
            <a:r>
              <a:rPr lang="zh-CN" altLang="en-US" dirty="0"/>
              <a:t>，该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字符串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0066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常量的值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sz="2400" dirty="0"/>
              <a:t>定义以后，</a:t>
            </a:r>
            <a:r>
              <a:rPr lang="en-US" altLang="zh-CN" sz="2400" b="1" kern="1200" dirty="0">
                <a:solidFill>
                  <a:srgbClr val="0000CC"/>
                </a:solidFill>
              </a:rPr>
              <a:t>Season</a:t>
            </a:r>
            <a:r>
              <a:rPr lang="zh-CN" altLang="en-US" sz="2400" dirty="0"/>
              <a:t>可以作为数据类型使用。</a:t>
            </a:r>
            <a:endParaRPr lang="en-US" altLang="zh-CN" sz="2400" dirty="0"/>
          </a:p>
          <a:p>
            <a:endParaRPr lang="en-US" altLang="zh-CN" b="1" dirty="0">
              <a:solidFill>
                <a:srgbClr val="000099"/>
              </a:solidFill>
              <a:latin typeface="+mj-lt"/>
              <a:ea typeface="+mj-ea"/>
            </a:endParaRPr>
          </a:p>
          <a:p>
            <a:pPr lvl="1"/>
            <a:endParaRPr lang="zh-CN" altLang="en-US" b="1" dirty="0">
              <a:solidFill>
                <a:srgbClr val="000099"/>
              </a:solidFill>
              <a:latin typeface="+mj-lt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24100" y="2924944"/>
            <a:ext cx="7143800" cy="101473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/>
              <a:t>public </a:t>
            </a:r>
            <a:r>
              <a:rPr lang="en-US" altLang="zh-CN" sz="2000" b="1" err="1">
                <a:solidFill>
                  <a:srgbClr val="C00000"/>
                </a:solidFill>
              </a:rPr>
              <a:t>enum</a:t>
            </a:r>
            <a:r>
              <a:rPr lang="en-US" altLang="zh-CN" sz="2000" b="1"/>
              <a:t> </a:t>
            </a:r>
            <a:r>
              <a:rPr lang="en-US" altLang="zh-CN" sz="2000" b="1">
                <a:solidFill>
                  <a:srgbClr val="0000CC"/>
                </a:solidFill>
              </a:rPr>
              <a:t>Season</a:t>
            </a:r>
            <a:r>
              <a:rPr lang="en-US" altLang="zh-CN" sz="2000" b="1"/>
              <a:t> {</a:t>
            </a:r>
            <a:endParaRPr lang="en-US" altLang="zh-CN" sz="2000" b="1"/>
          </a:p>
          <a:p>
            <a:r>
              <a:rPr lang="en-US" altLang="zh-CN" sz="2000" b="1">
                <a:solidFill>
                  <a:srgbClr val="000099"/>
                </a:solidFill>
              </a:rPr>
              <a:t>      </a:t>
            </a:r>
            <a:r>
              <a:rPr lang="zh-CN" altLang="en-US" sz="2000" b="1">
                <a:solidFill>
                  <a:srgbClr val="000099"/>
                </a:solidFill>
              </a:rPr>
              <a:t>春季</a:t>
            </a:r>
            <a:r>
              <a:rPr lang="en-US" altLang="zh-CN" sz="2000" b="1">
                <a:solidFill>
                  <a:srgbClr val="000099"/>
                </a:solidFill>
              </a:rPr>
              <a:t>, </a:t>
            </a:r>
            <a:r>
              <a:rPr lang="zh-CN" altLang="en-US" sz="2000" b="1">
                <a:solidFill>
                  <a:srgbClr val="000099"/>
                </a:solidFill>
              </a:rPr>
              <a:t>夏季</a:t>
            </a:r>
            <a:r>
              <a:rPr lang="en-US" altLang="zh-CN" sz="2000" b="1">
                <a:solidFill>
                  <a:srgbClr val="000099"/>
                </a:solidFill>
              </a:rPr>
              <a:t>, </a:t>
            </a:r>
            <a:r>
              <a:rPr lang="zh-CN" altLang="en-US" sz="2000" b="1">
                <a:solidFill>
                  <a:srgbClr val="000099"/>
                </a:solidFill>
              </a:rPr>
              <a:t>秋季</a:t>
            </a:r>
            <a:r>
              <a:rPr lang="en-US" altLang="zh-CN" sz="2000" b="1">
                <a:solidFill>
                  <a:srgbClr val="000099"/>
                </a:solidFill>
              </a:rPr>
              <a:t>, </a:t>
            </a:r>
            <a:r>
              <a:rPr lang="zh-CN" altLang="en-US" sz="2000" b="1">
                <a:solidFill>
                  <a:srgbClr val="000099"/>
                </a:solidFill>
              </a:rPr>
              <a:t>冬季</a:t>
            </a:r>
            <a:r>
              <a:rPr lang="en-US" altLang="zh-CN" sz="2000" b="1">
                <a:solidFill>
                  <a:srgbClr val="000099"/>
                </a:solidFill>
              </a:rPr>
              <a:t>		</a:t>
            </a:r>
            <a:r>
              <a:rPr lang="en-US" altLang="zh-CN" sz="2000" b="1"/>
              <a:t>//</a:t>
            </a:r>
            <a:r>
              <a:rPr lang="zh-CN" altLang="en-US" sz="2000">
                <a:solidFill>
                  <a:srgbClr val="C00000"/>
                </a:solidFill>
              </a:rPr>
              <a:t>定义</a:t>
            </a:r>
            <a:r>
              <a:rPr lang="en-US" altLang="zh-CN" sz="2000">
                <a:solidFill>
                  <a:srgbClr val="C00000"/>
                </a:solidFill>
              </a:rPr>
              <a:t>4</a:t>
            </a:r>
            <a:r>
              <a:rPr lang="zh-CN" altLang="en-US" sz="2000">
                <a:solidFill>
                  <a:srgbClr val="C00000"/>
                </a:solidFill>
              </a:rPr>
              <a:t>个常量</a:t>
            </a:r>
            <a:endParaRPr lang="en-US" altLang="zh-CN" sz="2000">
              <a:solidFill>
                <a:srgbClr val="C00000"/>
              </a:solidFill>
            </a:endParaRPr>
          </a:p>
          <a:p>
            <a:r>
              <a:rPr lang="en-US" altLang="zh-CN" sz="2000" b="1"/>
              <a:t>}</a:t>
            </a:r>
            <a:endParaRPr lang="en-US" altLang="zh-CN" sz="2000" b="1"/>
          </a:p>
        </p:txBody>
      </p:sp>
      <p:sp>
        <p:nvSpPr>
          <p:cNvPr id="8" name="云形标注 7"/>
          <p:cNvSpPr/>
          <p:nvPr/>
        </p:nvSpPr>
        <p:spPr>
          <a:xfrm>
            <a:off x="2423592" y="2083225"/>
            <a:ext cx="2714644" cy="612648"/>
          </a:xfrm>
          <a:prstGeom prst="cloudCallout">
            <a:avLst>
              <a:gd name="adj1" fmla="val 35697"/>
              <a:gd name="adj2" fmla="val 11079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err="1">
                <a:solidFill>
                  <a:schemeClr val="tx1"/>
                </a:solidFill>
              </a:rPr>
              <a:t>Season.java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5" name="标注: 线形 4"/>
          <p:cNvSpPr/>
          <p:nvPr/>
        </p:nvSpPr>
        <p:spPr>
          <a:xfrm>
            <a:off x="6533221" y="2082217"/>
            <a:ext cx="2282594" cy="612648"/>
          </a:xfrm>
          <a:prstGeom prst="borderCallout1">
            <a:avLst>
              <a:gd name="adj1" fmla="val 54140"/>
              <a:gd name="adj2" fmla="val -3179"/>
              <a:gd name="adj3" fmla="val 196068"/>
              <a:gd name="adj4" fmla="val -52074"/>
            </a:avLst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常量名称即常量值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5" grpId="0" bldLvl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§2.5  </a:t>
            </a:r>
            <a:r>
              <a:rPr lang="zh-CN" altLang="en-US" dirty="0">
                <a:latin typeface="宋体" panose="02010600030101010101" pitchFamily="2" charset="-122"/>
              </a:rPr>
              <a:t>枚举类型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558439"/>
            <a:ext cx="8229600" cy="4502150"/>
          </a:xfrm>
        </p:spPr>
        <p:txBody>
          <a:bodyPr/>
          <a:lstStyle/>
          <a:p>
            <a:r>
              <a:rPr lang="zh-CN" altLang="en-US" sz="2400" dirty="0"/>
              <a:t>可以用</a:t>
            </a:r>
            <a:r>
              <a:rPr lang="en-US" altLang="zh-CN" sz="2400" b="1" dirty="0">
                <a:solidFill>
                  <a:srgbClr val="C00000"/>
                </a:solidFill>
              </a:rPr>
              <a:t>Season</a:t>
            </a:r>
            <a:r>
              <a:rPr lang="zh-CN" altLang="en-US" sz="2400" dirty="0"/>
              <a:t>枚举类型声明一个枚举变量，该枚举变量只能取值枚举类型中的常量。</a:t>
            </a:r>
            <a:endParaRPr lang="en-US" altLang="zh-CN" sz="2400" dirty="0"/>
          </a:p>
          <a:p>
            <a:r>
              <a:rPr lang="zh-CN" altLang="en-US" sz="2400" dirty="0"/>
              <a:t>声明枚举类型</a:t>
            </a:r>
            <a:r>
              <a:rPr lang="en-US" altLang="zh-CN" sz="2400" b="1" dirty="0">
                <a:solidFill>
                  <a:srgbClr val="C00000"/>
                </a:solidFill>
              </a:rPr>
              <a:t>Season</a:t>
            </a:r>
            <a:r>
              <a:rPr lang="zh-CN" altLang="en-US" sz="2400" dirty="0"/>
              <a:t>的变量</a:t>
            </a:r>
            <a:r>
              <a:rPr lang="en-US" altLang="zh-CN" sz="2400" dirty="0"/>
              <a:t>x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algn="ctr"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Season x;</a:t>
            </a:r>
            <a:endParaRPr lang="en-US" altLang="zh-CN" b="1" dirty="0">
              <a:solidFill>
                <a:srgbClr val="000099"/>
              </a:solidFill>
            </a:endParaRPr>
          </a:p>
          <a:p>
            <a:pPr lvl="1"/>
            <a:r>
              <a:rPr lang="en-US" altLang="zh-CN" b="1" dirty="0"/>
              <a:t>x</a:t>
            </a:r>
            <a:r>
              <a:rPr lang="zh-CN" altLang="en-US" b="1" dirty="0"/>
              <a:t>是一个变量，其</a:t>
            </a:r>
            <a:r>
              <a:rPr lang="zh-CN" altLang="en-US" b="1" dirty="0">
                <a:solidFill>
                  <a:srgbClr val="C00000"/>
                </a:solidFill>
              </a:rPr>
              <a:t>数据类型</a:t>
            </a:r>
            <a:r>
              <a:rPr lang="zh-CN" altLang="en-US" b="1" dirty="0"/>
              <a:t>是</a:t>
            </a:r>
            <a:r>
              <a:rPr lang="en-US" altLang="zh-CN" b="1" dirty="0">
                <a:solidFill>
                  <a:srgbClr val="C00000"/>
                </a:solidFill>
              </a:rPr>
              <a:t>Season</a:t>
            </a:r>
            <a:r>
              <a:rPr lang="en-US" altLang="zh-CN" b="1" dirty="0"/>
              <a:t>.</a:t>
            </a:r>
            <a:endParaRPr lang="en-US" altLang="zh-CN" b="1" dirty="0"/>
          </a:p>
          <a:p>
            <a:pPr lvl="1"/>
            <a:r>
              <a:rPr lang="en-US" altLang="zh-CN" b="1" dirty="0"/>
              <a:t>x</a:t>
            </a:r>
            <a:r>
              <a:rPr lang="zh-CN" altLang="en-US" b="1" dirty="0"/>
              <a:t>只能取</a:t>
            </a:r>
            <a:r>
              <a:rPr lang="en-US" altLang="zh-CN" b="1" dirty="0">
                <a:solidFill>
                  <a:srgbClr val="C00000"/>
                </a:solidFill>
              </a:rPr>
              <a:t>Season</a:t>
            </a:r>
            <a:r>
              <a:rPr lang="zh-CN" altLang="en-US" b="1" dirty="0">
                <a:solidFill>
                  <a:srgbClr val="C00000"/>
                </a:solidFill>
              </a:rPr>
              <a:t>内定义的</a:t>
            </a:r>
            <a:r>
              <a:rPr lang="en-US" altLang="zh-CN" b="1" dirty="0">
                <a:solidFill>
                  <a:srgbClr val="C00000"/>
                </a:solidFill>
              </a:rPr>
              <a:t>4</a:t>
            </a:r>
            <a:r>
              <a:rPr lang="zh-CN" altLang="en-US" b="1" dirty="0">
                <a:solidFill>
                  <a:srgbClr val="C00000"/>
                </a:solidFill>
              </a:rPr>
              <a:t>个常量值。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通过使用</a:t>
            </a:r>
            <a:r>
              <a:rPr lang="zh-CN" altLang="en-US" sz="2400" b="1" dirty="0">
                <a:solidFill>
                  <a:srgbClr val="000099"/>
                </a:solidFill>
              </a:rPr>
              <a:t>枚举名和“</a:t>
            </a:r>
            <a:r>
              <a:rPr lang="en-US" altLang="zh-CN" sz="2400" b="1" dirty="0">
                <a:solidFill>
                  <a:srgbClr val="000099"/>
                </a:solidFill>
              </a:rPr>
              <a:t>.”</a:t>
            </a:r>
            <a:r>
              <a:rPr lang="zh-CN" altLang="en-US" sz="2400" b="1" dirty="0">
                <a:solidFill>
                  <a:srgbClr val="000099"/>
                </a:solidFill>
              </a:rPr>
              <a:t>运算符</a:t>
            </a:r>
            <a:r>
              <a:rPr lang="zh-CN" altLang="en-US" sz="2400" dirty="0"/>
              <a:t>获得枚举类型中的常量。</a:t>
            </a:r>
            <a:r>
              <a:rPr lang="zh-CN" altLang="en-US" sz="2400" b="1" dirty="0"/>
              <a:t>例如：</a:t>
            </a:r>
            <a:endParaRPr lang="en-US" altLang="zh-CN" sz="2400" b="1" dirty="0"/>
          </a:p>
          <a:p>
            <a:pPr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        x = Season.</a:t>
            </a:r>
            <a:r>
              <a:rPr lang="zh-CN" altLang="en-US" sz="2400" b="1" dirty="0">
                <a:solidFill>
                  <a:srgbClr val="000099"/>
                </a:solidFill>
              </a:rPr>
              <a:t>春季</a:t>
            </a:r>
            <a:r>
              <a:rPr lang="en-US" altLang="zh-CN" sz="2400" b="1" dirty="0">
                <a:solidFill>
                  <a:srgbClr val="000099"/>
                </a:solidFill>
              </a:rPr>
              <a:t>;</a:t>
            </a:r>
            <a:r>
              <a:rPr lang="en-US" altLang="zh-CN" b="1" dirty="0">
                <a:solidFill>
                  <a:srgbClr val="000099"/>
                </a:solidFill>
              </a:rPr>
              <a:t>	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63952" y="5589240"/>
            <a:ext cx="183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99"/>
                </a:solidFill>
              </a:rPr>
              <a:t>//x</a:t>
            </a:r>
            <a:r>
              <a:rPr lang="zh-CN" altLang="en-US" b="1" dirty="0">
                <a:solidFill>
                  <a:srgbClr val="000099"/>
                </a:solidFill>
              </a:rPr>
              <a:t>的值为</a:t>
            </a:r>
            <a:r>
              <a:rPr lang="en-US" altLang="zh-CN" b="1" dirty="0">
                <a:solidFill>
                  <a:srgbClr val="000099"/>
                </a:solidFill>
              </a:rPr>
              <a:t>”</a:t>
            </a:r>
            <a:r>
              <a:rPr lang="zh-CN" altLang="en-US" b="1" dirty="0">
                <a:solidFill>
                  <a:srgbClr val="000099"/>
                </a:solidFill>
              </a:rPr>
              <a:t>春季</a:t>
            </a:r>
            <a:r>
              <a:rPr lang="en-US" altLang="zh-CN" b="1" dirty="0">
                <a:solidFill>
                  <a:srgbClr val="000099"/>
                </a:solidFill>
              </a:rPr>
              <a:t>”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949308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err="1"/>
              <a:t>Example2_8.java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5472" y="1268760"/>
            <a:ext cx="5481662" cy="5095468"/>
          </a:xfrm>
          <a:ln>
            <a:solidFill>
              <a:srgbClr val="000000"/>
            </a:soli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sz="2000" b="1" dirty="0">
                <a:latin typeface="+mj-lt"/>
              </a:rPr>
              <a:t>public class Example2_8{</a:t>
            </a:r>
            <a:endParaRPr lang="en-US" altLang="zh-CN" sz="2000" b="1" dirty="0">
              <a:latin typeface="+mj-lt"/>
            </a:endParaRPr>
          </a:p>
          <a:p>
            <a:pPr>
              <a:buNone/>
            </a:pPr>
            <a:endParaRPr lang="en-US" altLang="zh-CN" sz="2000" b="1" dirty="0">
              <a:solidFill>
                <a:srgbClr val="000099"/>
              </a:solidFill>
              <a:latin typeface="+mj-lt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  public static void main(String</a:t>
            </a:r>
            <a:r>
              <a:rPr lang="en-US" altLang="zh-CN" sz="2000" b="1" dirty="0">
                <a:solidFill>
                  <a:srgbClr val="000099"/>
                </a:solidFill>
              </a:rPr>
              <a:t>[]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</a:t>
            </a:r>
            <a:r>
              <a:rPr lang="en-US" altLang="zh-CN" sz="2000" b="1" dirty="0" err="1">
                <a:solidFill>
                  <a:srgbClr val="000099"/>
                </a:solidFill>
                <a:latin typeface="+mj-lt"/>
              </a:rPr>
              <a:t>args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) {</a:t>
            </a:r>
            <a:endParaRPr lang="en-US" altLang="zh-CN" sz="2000" b="1" dirty="0">
              <a:solidFill>
                <a:srgbClr val="000099"/>
              </a:solidFill>
              <a:latin typeface="+mj-lt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       </a:t>
            </a:r>
            <a:r>
              <a:rPr lang="en-US" altLang="zh-CN" sz="2000" b="1" dirty="0">
                <a:solidFill>
                  <a:srgbClr val="C00000"/>
                </a:solidFill>
                <a:latin typeface="+mj-lt"/>
              </a:rPr>
              <a:t>Season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x=Season.</a:t>
            </a:r>
            <a:r>
              <a:rPr lang="zh-CN" altLang="en-US" sz="2000" b="1" dirty="0">
                <a:solidFill>
                  <a:srgbClr val="000099"/>
                </a:solidFill>
                <a:latin typeface="+mj-lt"/>
              </a:rPr>
              <a:t>春季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;</a:t>
            </a:r>
            <a:endParaRPr lang="en-US" altLang="zh-CN" sz="2000" b="1" dirty="0">
              <a:solidFill>
                <a:srgbClr val="000099"/>
              </a:solidFill>
              <a:latin typeface="+mj-lt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       </a:t>
            </a:r>
            <a:r>
              <a:rPr lang="en-US" altLang="zh-CN" sz="2000" b="1" dirty="0" err="1">
                <a:solidFill>
                  <a:srgbClr val="000099"/>
                </a:solidFill>
                <a:latin typeface="+mj-lt"/>
              </a:rPr>
              <a:t>System.out.println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(x);</a:t>
            </a:r>
            <a:endParaRPr lang="en-US" altLang="zh-CN" sz="2000" b="1" dirty="0">
              <a:solidFill>
                <a:srgbClr val="000099"/>
              </a:solidFill>
              <a:latin typeface="+mj-lt"/>
            </a:endParaRPr>
          </a:p>
          <a:p>
            <a:pPr lvl="1">
              <a:buNone/>
            </a:pPr>
            <a:endParaRPr lang="en-US" altLang="zh-CN" sz="2000" b="1" dirty="0">
              <a:solidFill>
                <a:srgbClr val="000099"/>
              </a:solidFill>
              <a:latin typeface="+mj-lt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       x=Season.</a:t>
            </a:r>
            <a:r>
              <a:rPr lang="zh-CN" altLang="en-US" sz="2000" b="1" dirty="0">
                <a:solidFill>
                  <a:srgbClr val="000099"/>
                </a:solidFill>
                <a:latin typeface="+mj-lt"/>
              </a:rPr>
              <a:t>夏季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;</a:t>
            </a:r>
            <a:endParaRPr lang="en-US" altLang="zh-CN" sz="2000" b="1" dirty="0">
              <a:solidFill>
                <a:srgbClr val="000099"/>
              </a:solidFill>
              <a:latin typeface="+mj-lt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       </a:t>
            </a:r>
            <a:r>
              <a:rPr lang="en-US" altLang="zh-CN" sz="2000" b="1" dirty="0" err="1">
                <a:solidFill>
                  <a:srgbClr val="000099"/>
                </a:solidFill>
                <a:latin typeface="+mj-lt"/>
              </a:rPr>
              <a:t>System.out.println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(x);</a:t>
            </a:r>
            <a:endParaRPr lang="en-US" altLang="zh-CN" sz="2000" b="1" dirty="0">
              <a:solidFill>
                <a:srgbClr val="000099"/>
              </a:solidFill>
              <a:latin typeface="+mj-lt"/>
            </a:endParaRPr>
          </a:p>
          <a:p>
            <a:pPr lvl="1">
              <a:buNone/>
            </a:pPr>
            <a:endParaRPr lang="en-US" altLang="zh-CN" sz="2000" b="1" dirty="0">
              <a:solidFill>
                <a:srgbClr val="000099"/>
              </a:solidFill>
              <a:latin typeface="+mj-lt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       x=Season.</a:t>
            </a:r>
            <a:r>
              <a:rPr lang="zh-CN" altLang="en-US" sz="2000" b="1" dirty="0">
                <a:solidFill>
                  <a:srgbClr val="000099"/>
                </a:solidFill>
                <a:latin typeface="+mj-lt"/>
              </a:rPr>
              <a:t>秋季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;</a:t>
            </a:r>
            <a:endParaRPr lang="en-US" altLang="zh-CN" sz="2000" b="1" dirty="0">
              <a:solidFill>
                <a:srgbClr val="000099"/>
              </a:solidFill>
              <a:latin typeface="+mj-lt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       </a:t>
            </a:r>
            <a:r>
              <a:rPr lang="en-US" altLang="zh-CN" sz="2000" b="1" dirty="0" err="1">
                <a:solidFill>
                  <a:srgbClr val="000099"/>
                </a:solidFill>
                <a:latin typeface="+mj-lt"/>
              </a:rPr>
              <a:t>System.out.println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(x);</a:t>
            </a:r>
            <a:endParaRPr lang="en-US" altLang="zh-CN" sz="2000" b="1" dirty="0">
              <a:solidFill>
                <a:srgbClr val="000099"/>
              </a:solidFill>
              <a:latin typeface="+mj-lt"/>
            </a:endParaRPr>
          </a:p>
          <a:p>
            <a:pPr lvl="1">
              <a:buNone/>
            </a:pPr>
            <a:endParaRPr lang="en-US" altLang="zh-CN" sz="2000" b="1" dirty="0">
              <a:solidFill>
                <a:srgbClr val="000099"/>
              </a:solidFill>
              <a:latin typeface="+mj-lt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       x=Season.</a:t>
            </a:r>
            <a:r>
              <a:rPr lang="zh-CN" altLang="en-US" sz="2000" b="1" dirty="0">
                <a:solidFill>
                  <a:srgbClr val="000099"/>
                </a:solidFill>
                <a:latin typeface="+mj-lt"/>
              </a:rPr>
              <a:t>冬季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;</a:t>
            </a:r>
            <a:endParaRPr lang="en-US" altLang="zh-CN" sz="2000" b="1" dirty="0">
              <a:solidFill>
                <a:srgbClr val="000099"/>
              </a:solidFill>
              <a:latin typeface="+mj-lt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       </a:t>
            </a:r>
            <a:r>
              <a:rPr lang="en-US" altLang="zh-CN" sz="2000" b="1" dirty="0" err="1">
                <a:solidFill>
                  <a:srgbClr val="000099"/>
                </a:solidFill>
                <a:latin typeface="+mj-lt"/>
              </a:rPr>
              <a:t>System.out.println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(x);</a:t>
            </a:r>
            <a:endParaRPr lang="en-US" altLang="zh-CN" sz="2000" b="1" dirty="0">
              <a:solidFill>
                <a:srgbClr val="000099"/>
              </a:solidFill>
              <a:latin typeface="+mj-lt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  }</a:t>
            </a:r>
            <a:endParaRPr lang="en-US" altLang="zh-CN" sz="2000" b="1" dirty="0">
              <a:solidFill>
                <a:srgbClr val="000099"/>
              </a:solidFill>
              <a:latin typeface="+mj-lt"/>
            </a:endParaRPr>
          </a:p>
          <a:p>
            <a:pPr>
              <a:buNone/>
            </a:pPr>
            <a:r>
              <a:rPr lang="en-US" altLang="zh-CN" sz="2000" b="1" dirty="0">
                <a:latin typeface="+mj-lt"/>
              </a:rPr>
              <a:t>}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8996354" y="3452154"/>
            <a:ext cx="1214446" cy="157163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/>
              <a:t>春季</a:t>
            </a:r>
            <a:endParaRPr lang="zh-CN" altLang="en-US" sz="2400"/>
          </a:p>
          <a:p>
            <a:r>
              <a:rPr lang="zh-CN" altLang="en-US" sz="2400"/>
              <a:t>夏季</a:t>
            </a:r>
            <a:endParaRPr lang="zh-CN" altLang="en-US" sz="2400"/>
          </a:p>
          <a:p>
            <a:r>
              <a:rPr lang="zh-CN" altLang="en-US" sz="2400"/>
              <a:t>秋季</a:t>
            </a:r>
            <a:endParaRPr lang="zh-CN" altLang="en-US" sz="2400"/>
          </a:p>
          <a:p>
            <a:r>
              <a:rPr lang="zh-CN" altLang="en-US" sz="2400"/>
              <a:t>冬季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1974" y="2928934"/>
            <a:ext cx="1428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输出：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§2.5  枚举类型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实际上，在使用关键字</a:t>
            </a:r>
            <a:r>
              <a:rPr lang="en-US" altLang="zh-CN" sz="2400" b="0" i="0" dirty="0" err="1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enum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创建枚举类型并编译后，编译器会生成一个相关的类，这个类继承了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 API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中的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java.lang.Enum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类。</a:t>
            </a:r>
            <a:r>
              <a:rPr lang="zh-CN" altLang="en-US" sz="2400" dirty="0">
                <a:solidFill>
                  <a:schemeClr val="tx1"/>
                </a:solidFill>
              </a:rPr>
              <a:t>比如：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编译枚举</a:t>
            </a:r>
            <a:r>
              <a:rPr lang="en-US" altLang="zh-CN" dirty="0">
                <a:solidFill>
                  <a:srgbClr val="C00000"/>
                </a:solidFill>
              </a:rPr>
              <a:t>Season.java</a:t>
            </a:r>
            <a:r>
              <a:rPr lang="zh-CN" altLang="en-US" dirty="0">
                <a:solidFill>
                  <a:schemeClr val="tx1"/>
                </a:solidFill>
              </a:rPr>
              <a:t>，会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生成</a:t>
            </a:r>
            <a:r>
              <a:rPr lang="en-US" altLang="zh-CN" dirty="0" err="1">
                <a:solidFill>
                  <a:srgbClr val="C00000"/>
                </a:solidFill>
                <a:latin typeface="Verdana" panose="020B0604030504040204" pitchFamily="34" charset="0"/>
              </a:rPr>
              <a:t>Season</a:t>
            </a:r>
            <a:r>
              <a:rPr lang="en-US" altLang="zh-CN" i="0" dirty="0" err="1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.class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文件</a:t>
            </a:r>
            <a:r>
              <a:rPr lang="en-US" altLang="zh-CN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altLang="zh-CN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lvl="1"/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z="2400" dirty="0"/>
              <a:t>实际上，使用关键字</a:t>
            </a:r>
            <a:r>
              <a:rPr lang="en-US" altLang="zh-CN" sz="2400" b="0" i="0" dirty="0" err="1">
                <a:effectLst/>
                <a:latin typeface="Verdana" panose="020B0604030504040204" pitchFamily="34" charset="0"/>
              </a:rPr>
              <a:t>enum</a:t>
            </a:r>
            <a:r>
              <a:rPr lang="zh-CN" altLang="en-US" sz="2400" b="0" i="0" dirty="0">
                <a:effectLst/>
                <a:latin typeface="Verdana" panose="020B0604030504040204" pitchFamily="34" charset="0"/>
              </a:rPr>
              <a:t>定义的</a:t>
            </a:r>
            <a:r>
              <a:rPr lang="zh-CN" altLang="en-US" sz="2400" b="0" i="0" dirty="0">
                <a:effectLst/>
                <a:latin typeface="隶书" panose="02010509060101010101" pitchFamily="49" charset="-122"/>
                <a:ea typeface="隶书" panose="02010509060101010101" pitchFamily="49" charset="-122"/>
              </a:rPr>
              <a:t>枚举类</a:t>
            </a:r>
            <a:r>
              <a:rPr lang="zh-CN" altLang="en-US" sz="2400" b="0" i="0" dirty="0">
                <a:effectLst/>
                <a:latin typeface="Verdana" panose="020B0604030504040204" pitchFamily="34" charset="0"/>
              </a:rPr>
              <a:t>，除了不能使用继承</a:t>
            </a:r>
            <a:r>
              <a:rPr lang="en-US" altLang="zh-CN" sz="2400" b="0" i="0" dirty="0">
                <a:effectLst/>
                <a:latin typeface="Verdana" panose="020B0604030504040204" pitchFamily="34" charset="0"/>
              </a:rPr>
              <a:t>(</a:t>
            </a:r>
            <a:r>
              <a:rPr lang="zh-CN" altLang="en-US" sz="2400" b="0" i="0" dirty="0">
                <a:effectLst/>
                <a:latin typeface="Verdana" panose="020B0604030504040204" pitchFamily="34" charset="0"/>
              </a:rPr>
              <a:t>因为已自动继承</a:t>
            </a:r>
            <a:r>
              <a:rPr lang="en-US" altLang="zh-CN" sz="2400" b="0" i="0" dirty="0">
                <a:effectLst/>
                <a:latin typeface="Verdana" panose="020B0604030504040204" pitchFamily="34" charset="0"/>
              </a:rPr>
              <a:t>Enum</a:t>
            </a:r>
            <a:r>
              <a:rPr lang="zh-CN" altLang="en-US" sz="2400" b="0" i="0" dirty="0">
                <a:effectLst/>
                <a:latin typeface="Verdana" panose="020B0604030504040204" pitchFamily="34" charset="0"/>
              </a:rPr>
              <a:t>抽象类</a:t>
            </a:r>
            <a:r>
              <a:rPr lang="en-US" altLang="zh-CN" sz="2400" b="0" i="0" dirty="0">
                <a:effectLst/>
                <a:latin typeface="Verdana" panose="020B0604030504040204" pitchFamily="34" charset="0"/>
              </a:rPr>
              <a:t>)</a:t>
            </a:r>
            <a:r>
              <a:rPr lang="zh-CN" altLang="en-US" sz="2400" b="0" i="0" dirty="0">
                <a:effectLst/>
                <a:latin typeface="Verdana" panose="020B0604030504040204" pitchFamily="34" charset="0"/>
              </a:rPr>
              <a:t>，可以把</a:t>
            </a:r>
            <a:r>
              <a:rPr lang="en-US" altLang="zh-CN" sz="2400" b="0" i="0" dirty="0" err="1">
                <a:effectLst/>
                <a:latin typeface="Verdana" panose="020B0604030504040204" pitchFamily="34" charset="0"/>
              </a:rPr>
              <a:t>enum</a:t>
            </a:r>
            <a:r>
              <a:rPr lang="zh-CN" altLang="en-US" sz="2400" b="0" i="0" dirty="0">
                <a:effectLst/>
                <a:latin typeface="Verdana" panose="020B0604030504040204" pitchFamily="34" charset="0"/>
              </a:rPr>
              <a:t>类当成常规类。</a:t>
            </a:r>
            <a:endParaRPr lang="en-US" altLang="zh-CN" sz="2400" b="0" i="0" dirty="0">
              <a:effectLst/>
              <a:latin typeface="Verdana" panose="020B0604030504040204" pitchFamily="34" charset="0"/>
            </a:endParaRPr>
          </a:p>
          <a:p>
            <a:pPr lvl="1"/>
            <a:r>
              <a:rPr lang="zh-CN" altLang="en-US" sz="2000" b="0" i="0" dirty="0">
                <a:effectLst/>
                <a:latin typeface="Verdana" panose="020B0604030504040204" pitchFamily="34" charset="0"/>
              </a:rPr>
              <a:t>也就是说我们可以向</a:t>
            </a:r>
            <a:r>
              <a:rPr lang="en-US" altLang="zh-CN" sz="2000" b="0" i="0" dirty="0" err="1">
                <a:effectLst/>
                <a:latin typeface="Verdana" panose="020B0604030504040204" pitchFamily="34" charset="0"/>
              </a:rPr>
              <a:t>enum</a:t>
            </a:r>
            <a:r>
              <a:rPr lang="zh-CN" altLang="en-US" sz="2000" b="0" i="0" dirty="0">
                <a:effectLst/>
                <a:latin typeface="Verdana" panose="020B0604030504040204" pitchFamily="34" charset="0"/>
              </a:rPr>
              <a:t>类中添加方法和变量，甚至是</a:t>
            </a:r>
            <a:r>
              <a:rPr lang="en-US" altLang="zh-CN" sz="2000" b="0" i="0" dirty="0">
                <a:effectLst/>
                <a:latin typeface="Verdana" panose="020B0604030504040204" pitchFamily="34" charset="0"/>
              </a:rPr>
              <a:t>main</a:t>
            </a:r>
            <a:r>
              <a:rPr lang="zh-CN" altLang="en-US" sz="2000" b="0" i="0" dirty="0">
                <a:effectLst/>
                <a:latin typeface="Verdana" panose="020B0604030504040204" pitchFamily="34" charset="0"/>
              </a:rPr>
              <a:t>方法。</a:t>
            </a:r>
            <a:endParaRPr lang="en-US" altLang="zh-CN" sz="2000" dirty="0">
              <a:latin typeface="Verdana" panose="020B0604030504040204" pitchFamily="34" charset="0"/>
            </a:endParaRPr>
          </a:p>
          <a:p>
            <a:pPr marL="344170" lvl="1" indent="0" algn="ctr">
              <a:buNone/>
            </a:pPr>
            <a:r>
              <a:rPr lang="en-US" altLang="zh-CN" sz="2000" b="0" i="1" dirty="0">
                <a:effectLst/>
                <a:latin typeface="Verdana" panose="020B0604030504040204" pitchFamily="34" charset="0"/>
              </a:rPr>
              <a:t>https://www.cnblogs.com/zhanqing/p/11076646.html</a:t>
            </a:r>
            <a:endParaRPr lang="en-US" altLang="zh-CN" sz="2000" b="0" i="1" dirty="0">
              <a:effectLst/>
              <a:latin typeface="Verdana" panose="020B0604030504040204" pitchFamily="34" charset="0"/>
            </a:endParaRPr>
          </a:p>
          <a:p>
            <a:pPr marL="344170" lvl="1" indent="0" algn="ctr">
              <a:buNone/>
            </a:pPr>
            <a:endParaRPr lang="en-US" altLang="zh-CN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P37 </a:t>
            </a:r>
            <a:r>
              <a:rPr lang="zh-CN" altLang="en-US" dirty="0"/>
              <a:t>习题</a:t>
            </a:r>
            <a:r>
              <a:rPr lang="en-US" altLang="zh-CN" dirty="0"/>
              <a:t>2</a:t>
            </a:r>
            <a:r>
              <a:rPr lang="zh-CN" altLang="en-US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00.xml><?xml version="1.0" encoding="utf-8"?>
<p:tagLst xmlns:p="http://schemas.openxmlformats.org/presentationml/2006/main">
  <p:tag name="RAINPROBLEM" val="ProblemItem"/>
</p:tagLst>
</file>

<file path=ppt/tags/tag10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2.xml><?xml version="1.0" encoding="utf-8"?>
<p:tagLst xmlns:p="http://schemas.openxmlformats.org/presentationml/2006/main">
  <p:tag name="RAINPROBLEM" val="ProblemItem"/>
</p:tagLst>
</file>

<file path=ppt/tags/tag10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04.xml><?xml version="1.0" encoding="utf-8"?>
<p:tagLst xmlns:p="http://schemas.openxmlformats.org/presentationml/2006/main">
  <p:tag name="RAINPROBLEM" val="ProblemSubmit"/>
  <p:tag name="RAINPROBLEMTYPE" val="MultipleChoice"/>
</p:tagLst>
</file>

<file path=ppt/tags/tag105.xml><?xml version="1.0" encoding="utf-8"?>
<p:tagLst xmlns:p="http://schemas.openxmlformats.org/presentationml/2006/main">
  <p:tag name="RAINPROBLEMTYPE" val="ProblemTypeMarker"/>
</p:tagLst>
</file>

<file path=ppt/tags/tag106.xml><?xml version="1.0" encoding="utf-8"?>
<p:tagLst xmlns:p="http://schemas.openxmlformats.org/presentationml/2006/main">
  <p:tag name="RAINPROBLEMTYPE" val="ProblemTypeMarker"/>
</p:tagLst>
</file>

<file path=ppt/tags/tag107.xml><?xml version="1.0" encoding="utf-8"?>
<p:tagLst xmlns:p="http://schemas.openxmlformats.org/presentationml/2006/main">
  <p:tag name="RAINPROBLEMTYPE" val="ProblemTypeMarker"/>
</p:tagLst>
</file>

<file path=ppt/tags/tag108.xml><?xml version="1.0" encoding="utf-8"?>
<p:tagLst xmlns:p="http://schemas.openxmlformats.org/presentationml/2006/main">
  <p:tag name="RAINPROBLEMTYPE" val="ProblemTypeMarker"/>
</p:tagLst>
</file>

<file path=ppt/tags/tag109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TYPE" val="ProblemTypeMarker"/>
</p:tagLst>
</file>

<file path=ppt/tags/tag110.xml><?xml version="1.0" encoding="utf-8"?>
<p:tagLst xmlns:p="http://schemas.openxmlformats.org/presentationml/2006/main">
  <p:tag name="RAINPROBLEM" val="ProblemSetting"/>
  <p:tag name="RAINPROBLEMTYPE" val="MultipleChoice"/>
</p:tagLst>
</file>

<file path=ppt/tags/tag111.xml><?xml version="1.0" encoding="utf-8"?>
<p:tagLst xmlns:p="http://schemas.openxmlformats.org/presentationml/2006/main">
  <p:tag name="RAINPROBLEM" val="MultipleChoice"/>
  <p:tag name="PROBLEMSCORE" val="1.0"/>
  <p:tag name="PROBLEMPROVIDER" val="AI"/>
</p:tagLst>
</file>

<file path=ppt/tags/tag112.xml><?xml version="1.0" encoding="utf-8"?>
<p:tagLst xmlns:p="http://schemas.openxmlformats.org/presentationml/2006/main">
  <p:tag name="RAINPROBLEM" val="ProblemBody"/>
</p:tagLst>
</file>

<file path=ppt/tags/tag113.xml><?xml version="1.0" encoding="utf-8"?>
<p:tagLst xmlns:p="http://schemas.openxmlformats.org/presentationml/2006/main">
  <p:tag name="RAINPROBLEM" val="ProblemItem"/>
</p:tagLst>
</file>

<file path=ppt/tags/tag11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5.xml><?xml version="1.0" encoding="utf-8"?>
<p:tagLst xmlns:p="http://schemas.openxmlformats.org/presentationml/2006/main">
  <p:tag name="RAINPROBLEM" val="ProblemItem"/>
</p:tagLst>
</file>

<file path=ppt/tags/tag11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7.xml><?xml version="1.0" encoding="utf-8"?>
<p:tagLst xmlns:p="http://schemas.openxmlformats.org/presentationml/2006/main">
  <p:tag name="RAINPROBLEM" val="ProblemItem"/>
</p:tagLst>
</file>

<file path=ppt/tags/tag11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19.xml><?xml version="1.0" encoding="utf-8"?>
<p:tagLst xmlns:p="http://schemas.openxmlformats.org/presentationml/2006/main">
  <p:tag name="RAINPROBLEM" val="ProblemItem"/>
</p:tagLst>
</file>

<file path=ppt/tags/tag12.xml><?xml version="1.0" encoding="utf-8"?>
<p:tagLst xmlns:p="http://schemas.openxmlformats.org/presentationml/2006/main">
  <p:tag name="RAINPROBLEMTYPE" val="ProblemTypeMarker"/>
</p:tagLst>
</file>

<file path=ppt/tags/tag12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21.xml><?xml version="1.0" encoding="utf-8"?>
<p:tagLst xmlns:p="http://schemas.openxmlformats.org/presentationml/2006/main">
  <p:tag name="RAINPROBLEM" val="ProblemSubmit"/>
  <p:tag name="RAINPROBLEMTYPE" val="MultipleChoice"/>
</p:tagLst>
</file>

<file path=ppt/tags/tag122.xml><?xml version="1.0" encoding="utf-8"?>
<p:tagLst xmlns:p="http://schemas.openxmlformats.org/presentationml/2006/main">
  <p:tag name="RAINPROBLEMTYPE" val="ProblemTypeMarker"/>
</p:tagLst>
</file>

<file path=ppt/tags/tag123.xml><?xml version="1.0" encoding="utf-8"?>
<p:tagLst xmlns:p="http://schemas.openxmlformats.org/presentationml/2006/main">
  <p:tag name="RAINPROBLEMTYPE" val="ProblemTypeMarker"/>
</p:tagLst>
</file>

<file path=ppt/tags/tag124.xml><?xml version="1.0" encoding="utf-8"?>
<p:tagLst xmlns:p="http://schemas.openxmlformats.org/presentationml/2006/main">
  <p:tag name="RAINPROBLEMTYPE" val="ProblemTypeMarker"/>
</p:tagLst>
</file>

<file path=ppt/tags/tag125.xml><?xml version="1.0" encoding="utf-8"?>
<p:tagLst xmlns:p="http://schemas.openxmlformats.org/presentationml/2006/main">
  <p:tag name="RAINPROBLEMTYPE" val="ProblemTypeMarker"/>
</p:tagLst>
</file>

<file path=ppt/tags/tag126.xml><?xml version="1.0" encoding="utf-8"?>
<p:tagLst xmlns:p="http://schemas.openxmlformats.org/presentationml/2006/main">
  <p:tag name="RAINPROBLEMTYPE" val="ProblemTypeMarker"/>
</p:tagLst>
</file>

<file path=ppt/tags/tag127.xml><?xml version="1.0" encoding="utf-8"?>
<p:tagLst xmlns:p="http://schemas.openxmlformats.org/presentationml/2006/main">
  <p:tag name="RAINPROBLEM" val="ProblemSetting"/>
  <p:tag name="RAINPROBLEMTYPE" val="MultipleChoice"/>
</p:tagLst>
</file>

<file path=ppt/tags/tag128.xml><?xml version="1.0" encoding="utf-8"?>
<p:tagLst xmlns:p="http://schemas.openxmlformats.org/presentationml/2006/main">
  <p:tag name="RAINPROBLEM" val="MultipleChoice"/>
  <p:tag name="PROBLEMSCORE" val="1.0"/>
  <p:tag name="PROBLEMPROVIDER" val="AI"/>
</p:tagLst>
</file>

<file path=ppt/tags/tag129.xml><?xml version="1.0" encoding="utf-8"?>
<p:tagLst xmlns:p="http://schemas.openxmlformats.org/presentationml/2006/main">
  <p:tag name="RAINPROBLEM" val="ProblemBody"/>
</p:tagLst>
</file>

<file path=ppt/tags/tag13.xml><?xml version="1.0" encoding="utf-8"?>
<p:tagLst xmlns:p="http://schemas.openxmlformats.org/presentationml/2006/main">
  <p:tag name="RAINPROBLEMTYPE" val="ProblemTypeMarker"/>
</p:tagLst>
</file>

<file path=ppt/tags/tag130.xml><?xml version="1.0" encoding="utf-8"?>
<p:tagLst xmlns:p="http://schemas.openxmlformats.org/presentationml/2006/main">
  <p:tag name="RAINPROBLEM" val="ProblemItem"/>
</p:tagLst>
</file>

<file path=ppt/tags/tag131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32.xml><?xml version="1.0" encoding="utf-8"?>
<p:tagLst xmlns:p="http://schemas.openxmlformats.org/presentationml/2006/main">
  <p:tag name="RAINPROBLEM" val="ProblemItem"/>
</p:tagLst>
</file>

<file path=ppt/tags/tag13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34.xml><?xml version="1.0" encoding="utf-8"?>
<p:tagLst xmlns:p="http://schemas.openxmlformats.org/presentationml/2006/main">
  <p:tag name="RAINPROBLEM" val="ProblemItem"/>
</p:tagLst>
</file>

<file path=ppt/tags/tag135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36.xml><?xml version="1.0" encoding="utf-8"?>
<p:tagLst xmlns:p="http://schemas.openxmlformats.org/presentationml/2006/main">
  <p:tag name="RAINPROBLEM" val="ProblemItem"/>
</p:tagLst>
</file>

<file path=ppt/tags/tag13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38.xml><?xml version="1.0" encoding="utf-8"?>
<p:tagLst xmlns:p="http://schemas.openxmlformats.org/presentationml/2006/main">
  <p:tag name="RAINPROBLEM" val="ProblemSubmit"/>
  <p:tag name="RAINPROBLEMTYPE" val="MultipleChoiceMA"/>
</p:tagLst>
</file>

<file path=ppt/tags/tag139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40.xml><?xml version="1.0" encoding="utf-8"?>
<p:tagLst xmlns:p="http://schemas.openxmlformats.org/presentationml/2006/main">
  <p:tag name="RAINPROBLEMTYPE" val="ProblemTypeMarker"/>
</p:tagLst>
</file>

<file path=ppt/tags/tag141.xml><?xml version="1.0" encoding="utf-8"?>
<p:tagLst xmlns:p="http://schemas.openxmlformats.org/presentationml/2006/main">
  <p:tag name="RAINPROBLEMTYPE" val="ProblemTypeMarker"/>
</p:tagLst>
</file>

<file path=ppt/tags/tag142.xml><?xml version="1.0" encoding="utf-8"?>
<p:tagLst xmlns:p="http://schemas.openxmlformats.org/presentationml/2006/main">
  <p:tag name="RAINPROBLEMTYPE" val="ProblemTypeMarker"/>
</p:tagLst>
</file>

<file path=ppt/tags/tag143.xml><?xml version="1.0" encoding="utf-8"?>
<p:tagLst xmlns:p="http://schemas.openxmlformats.org/presentationml/2006/main">
  <p:tag name="RAINPROBLEMTYPE" val="ProblemTypeMarker"/>
</p:tagLst>
</file>

<file path=ppt/tags/tag144.xml><?xml version="1.0" encoding="utf-8"?>
<p:tagLst xmlns:p="http://schemas.openxmlformats.org/presentationml/2006/main">
  <p:tag name="RAINPROBLEM" val="ProblemSetting"/>
  <p:tag name="RAINPROBLEMTYPE" val="MultipleChoiceMA"/>
</p:tagLst>
</file>

<file path=ppt/tags/tag145.xml><?xml version="1.0" encoding="utf-8"?>
<p:tagLst xmlns:p="http://schemas.openxmlformats.org/presentationml/2006/main">
  <p:tag name="RAINPROBLEM" val="MultipleChoiceMA"/>
  <p:tag name="PROBLEMSCORE" val="1.0"/>
  <p:tag name="PROBLEMPROVIDER" val="AI"/>
  <p:tag name="PROBLEMSCORE_HALF" val="0.0"/>
</p:tagLst>
</file>

<file path=ppt/tags/tag146.xml><?xml version="1.0" encoding="utf-8"?>
<p:tagLst xmlns:p="http://schemas.openxmlformats.org/presentationml/2006/main">
  <p:tag name="RAINPROBLEM" val="ProblemBody"/>
</p:tagLst>
</file>

<file path=ppt/tags/tag147.xml><?xml version="1.0" encoding="utf-8"?>
<p:tagLst xmlns:p="http://schemas.openxmlformats.org/presentationml/2006/main">
  <p:tag name="RAINPROBLEM" val="ProblemItem"/>
</p:tagLst>
</file>

<file path=ppt/tags/tag14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49.xml><?xml version="1.0" encoding="utf-8"?>
<p:tagLst xmlns:p="http://schemas.openxmlformats.org/presentationml/2006/main">
  <p:tag name="RAINPROBLEM" val="ProblemItem"/>
</p:tagLst>
</file>

<file path=ppt/tags/tag15.xml><?xml version="1.0" encoding="utf-8"?>
<p:tagLst xmlns:p="http://schemas.openxmlformats.org/presentationml/2006/main">
  <p:tag name="RAINPROBLEMTYPE" val="ProblemTypeMarker"/>
</p:tagLst>
</file>

<file path=ppt/tags/tag15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51.xml><?xml version="1.0" encoding="utf-8"?>
<p:tagLst xmlns:p="http://schemas.openxmlformats.org/presentationml/2006/main">
  <p:tag name="RAINPROBLEM" val="ProblemItem"/>
</p:tagLst>
</file>

<file path=ppt/tags/tag15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3.xml><?xml version="1.0" encoding="utf-8"?>
<p:tagLst xmlns:p="http://schemas.openxmlformats.org/presentationml/2006/main">
  <p:tag name="RAINPROBLEM" val="ProblemItem"/>
</p:tagLst>
</file>

<file path=ppt/tags/tag15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55.xml><?xml version="1.0" encoding="utf-8"?>
<p:tagLst xmlns:p="http://schemas.openxmlformats.org/presentationml/2006/main">
  <p:tag name="RAINPROBLEM" val="ProblemSubmit"/>
  <p:tag name="RAINPROBLEMTYPE" val="MultipleChoice"/>
</p:tagLst>
</file>

<file path=ppt/tags/tag156.xml><?xml version="1.0" encoding="utf-8"?>
<p:tagLst xmlns:p="http://schemas.openxmlformats.org/presentationml/2006/main">
  <p:tag name="RAINPROBLEMTYPE" val="ProblemTypeMarker"/>
</p:tagLst>
</file>

<file path=ppt/tags/tag157.xml><?xml version="1.0" encoding="utf-8"?>
<p:tagLst xmlns:p="http://schemas.openxmlformats.org/presentationml/2006/main">
  <p:tag name="RAINPROBLEMTYPE" val="ProblemTypeMarker"/>
</p:tagLst>
</file>

<file path=ppt/tags/tag158.xml><?xml version="1.0" encoding="utf-8"?>
<p:tagLst xmlns:p="http://schemas.openxmlformats.org/presentationml/2006/main">
  <p:tag name="RAINPROBLEMTYPE" val="ProblemTypeMarker"/>
</p:tagLst>
</file>

<file path=ppt/tags/tag159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" val="ProblemSetting"/>
  <p:tag name="RAINPROBLEMTYPE" val="MultipleChoice"/>
</p:tagLst>
</file>

<file path=ppt/tags/tag160.xml><?xml version="1.0" encoding="utf-8"?>
<p:tagLst xmlns:p="http://schemas.openxmlformats.org/presentationml/2006/main">
  <p:tag name="RAINPROBLEMTYPE" val="ProblemTypeMarker"/>
</p:tagLst>
</file>

<file path=ppt/tags/tag161.xml><?xml version="1.0" encoding="utf-8"?>
<p:tagLst xmlns:p="http://schemas.openxmlformats.org/presentationml/2006/main">
  <p:tag name="RAINPROBLEM" val="ProblemSetting"/>
  <p:tag name="RAINPROBLEMTYPE" val="MultipleChoice"/>
</p:tagLst>
</file>

<file path=ppt/tags/tag162.xml><?xml version="1.0" encoding="utf-8"?>
<p:tagLst xmlns:p="http://schemas.openxmlformats.org/presentationml/2006/main">
  <p:tag name="RAINPROBLEM" val="MultipleChoice"/>
  <p:tag name="PROBLEMSCORE" val="1.0"/>
  <p:tag name="PROBLEMPROVIDER" val="AI"/>
</p:tagLst>
</file>

<file path=ppt/tags/tag163.xml><?xml version="1.0" encoding="utf-8"?>
<p:tagLst xmlns:p="http://schemas.openxmlformats.org/presentationml/2006/main">
  <p:tag name="RAINPROBLEM" val="ProblemBody"/>
</p:tagLst>
</file>

<file path=ppt/tags/tag164.xml><?xml version="1.0" encoding="utf-8"?>
<p:tagLst xmlns:p="http://schemas.openxmlformats.org/presentationml/2006/main">
  <p:tag name="RAINPROBLEM" val="ProblemItem"/>
</p:tagLst>
</file>

<file path=ppt/tags/tag16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66.xml><?xml version="1.0" encoding="utf-8"?>
<p:tagLst xmlns:p="http://schemas.openxmlformats.org/presentationml/2006/main">
  <p:tag name="RAINPROBLEM" val="ProblemItem"/>
</p:tagLst>
</file>

<file path=ppt/tags/tag16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68.xml><?xml version="1.0" encoding="utf-8"?>
<p:tagLst xmlns:p="http://schemas.openxmlformats.org/presentationml/2006/main">
  <p:tag name="RAINPROBLEM" val="ProblemItem"/>
</p:tagLst>
</file>

<file path=ppt/tags/tag16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.xml><?xml version="1.0" encoding="utf-8"?>
<p:tagLst xmlns:p="http://schemas.openxmlformats.org/presentationml/2006/main">
  <p:tag name="RAINPROBLEM" val="MultipleChoice"/>
  <p:tag name="PROBLEMSCORE" val="1.0"/>
  <p:tag name="PROBLEMPROVIDER" val="AI"/>
</p:tagLst>
</file>

<file path=ppt/tags/tag170.xml><?xml version="1.0" encoding="utf-8"?>
<p:tagLst xmlns:p="http://schemas.openxmlformats.org/presentationml/2006/main">
  <p:tag name="RAINPROBLEM" val="ProblemItem"/>
</p:tagLst>
</file>

<file path=ppt/tags/tag17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72.xml><?xml version="1.0" encoding="utf-8"?>
<p:tagLst xmlns:p="http://schemas.openxmlformats.org/presentationml/2006/main">
  <p:tag name="RAINPROBLEM" val="ProblemSubmit"/>
  <p:tag name="RAINPROBLEMTYPE" val="MultipleChoice"/>
</p:tagLst>
</file>

<file path=ppt/tags/tag173.xml><?xml version="1.0" encoding="utf-8"?>
<p:tagLst xmlns:p="http://schemas.openxmlformats.org/presentationml/2006/main">
  <p:tag name="RAINPROBLEMTYPE" val="ProblemTypeMarker"/>
</p:tagLst>
</file>

<file path=ppt/tags/tag174.xml><?xml version="1.0" encoding="utf-8"?>
<p:tagLst xmlns:p="http://schemas.openxmlformats.org/presentationml/2006/main">
  <p:tag name="RAINPROBLEMTYPE" val="ProblemTypeMarker"/>
</p:tagLst>
</file>

<file path=ppt/tags/tag175.xml><?xml version="1.0" encoding="utf-8"?>
<p:tagLst xmlns:p="http://schemas.openxmlformats.org/presentationml/2006/main">
  <p:tag name="RAINPROBLEMTYPE" val="ProblemTypeMarker"/>
</p:tagLst>
</file>

<file path=ppt/tags/tag176.xml><?xml version="1.0" encoding="utf-8"?>
<p:tagLst xmlns:p="http://schemas.openxmlformats.org/presentationml/2006/main">
  <p:tag name="RAINPROBLEMTYPE" val="ProblemTypeMarker"/>
</p:tagLst>
</file>

<file path=ppt/tags/tag177.xml><?xml version="1.0" encoding="utf-8"?>
<p:tagLst xmlns:p="http://schemas.openxmlformats.org/presentationml/2006/main">
  <p:tag name="RAINPROBLEMTYPE" val="ProblemTypeMarker"/>
</p:tagLst>
</file>

<file path=ppt/tags/tag178.xml><?xml version="1.0" encoding="utf-8"?>
<p:tagLst xmlns:p="http://schemas.openxmlformats.org/presentationml/2006/main">
  <p:tag name="RAINPROBLEM" val="ProblemSetting"/>
  <p:tag name="RAINPROBLEMTYPE" val="MultipleChoice"/>
</p:tagLst>
</file>

<file path=ppt/tags/tag179.xml><?xml version="1.0" encoding="utf-8"?>
<p:tagLst xmlns:p="http://schemas.openxmlformats.org/presentationml/2006/main">
  <p:tag name="RAINPROBLEM" val="MultipleChoice"/>
  <p:tag name="PROBLEMSCORE" val="1.0"/>
  <p:tag name="PROBLEMPROVIDER" val="AI"/>
</p:tagLst>
</file>

<file path=ppt/tags/tag18.xml><?xml version="1.0" encoding="utf-8"?>
<p:tagLst xmlns:p="http://schemas.openxmlformats.org/presentationml/2006/main">
  <p:tag name="RAINPROBLEM" val="ProblemBody"/>
</p:tagLst>
</file>

<file path=ppt/tags/tag180.xml><?xml version="1.0" encoding="utf-8"?>
<p:tagLst xmlns:p="http://schemas.openxmlformats.org/presentationml/2006/main">
  <p:tag name="RAINPROBLEM" val="ProblemBody"/>
</p:tagLst>
</file>

<file path=ppt/tags/tag181.xml><?xml version="1.0" encoding="utf-8"?>
<p:tagLst xmlns:p="http://schemas.openxmlformats.org/presentationml/2006/main">
  <p:tag name="RAINPROBLEM" val="ProblemItem"/>
</p:tagLst>
</file>

<file path=ppt/tags/tag182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83.xml><?xml version="1.0" encoding="utf-8"?>
<p:tagLst xmlns:p="http://schemas.openxmlformats.org/presentationml/2006/main">
  <p:tag name="RAINPROBLEM" val="ProblemItem"/>
</p:tagLst>
</file>

<file path=ppt/tags/tag184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85.xml><?xml version="1.0" encoding="utf-8"?>
<p:tagLst xmlns:p="http://schemas.openxmlformats.org/presentationml/2006/main">
  <p:tag name="RAINPROBLEM" val="ProblemItem"/>
</p:tagLst>
</file>

<file path=ppt/tags/tag18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87.xml><?xml version="1.0" encoding="utf-8"?>
<p:tagLst xmlns:p="http://schemas.openxmlformats.org/presentationml/2006/main">
  <p:tag name="RAINPROBLEM" val="ProblemItem"/>
</p:tagLst>
</file>

<file path=ppt/tags/tag18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189.xml><?xml version="1.0" encoding="utf-8"?>
<p:tagLst xmlns:p="http://schemas.openxmlformats.org/presentationml/2006/main">
  <p:tag name="RAINPROBLEM" val="ProblemSubmit"/>
  <p:tag name="RAINPROBLEMTYPE" val="MultipleChoiceMA"/>
</p:tagLst>
</file>

<file path=ppt/tags/tag19.xml><?xml version="1.0" encoding="utf-8"?>
<p:tagLst xmlns:p="http://schemas.openxmlformats.org/presentationml/2006/main">
  <p:tag name="RAINPROBLEM" val="ProblemItem"/>
</p:tagLst>
</file>

<file path=ppt/tags/tag190.xml><?xml version="1.0" encoding="utf-8"?>
<p:tagLst xmlns:p="http://schemas.openxmlformats.org/presentationml/2006/main">
  <p:tag name="RAINPROBLEMTYPE" val="ProblemTypeMarker"/>
</p:tagLst>
</file>

<file path=ppt/tags/tag191.xml><?xml version="1.0" encoding="utf-8"?>
<p:tagLst xmlns:p="http://schemas.openxmlformats.org/presentationml/2006/main">
  <p:tag name="RAINPROBLEMTYPE" val="ProblemTypeMarker"/>
</p:tagLst>
</file>

<file path=ppt/tags/tag192.xml><?xml version="1.0" encoding="utf-8"?>
<p:tagLst xmlns:p="http://schemas.openxmlformats.org/presentationml/2006/main">
  <p:tag name="RAINPROBLEMTYPE" val="ProblemTypeMarker"/>
</p:tagLst>
</file>

<file path=ppt/tags/tag193.xml><?xml version="1.0" encoding="utf-8"?>
<p:tagLst xmlns:p="http://schemas.openxmlformats.org/presentationml/2006/main">
  <p:tag name="RAINPROBLEMTYPE" val="ProblemTypeMarker"/>
</p:tagLst>
</file>

<file path=ppt/tags/tag194.xml><?xml version="1.0" encoding="utf-8"?>
<p:tagLst xmlns:p="http://schemas.openxmlformats.org/presentationml/2006/main">
  <p:tag name="RAINPROBLEMTYPE" val="ProblemTypeMarker"/>
</p:tagLst>
</file>

<file path=ppt/tags/tag195.xml><?xml version="1.0" encoding="utf-8"?>
<p:tagLst xmlns:p="http://schemas.openxmlformats.org/presentationml/2006/main">
  <p:tag name="RAINPROBLEM" val="ProblemSetting"/>
  <p:tag name="RAINPROBLEMTYPE" val="MultipleChoiceMA"/>
</p:tagLst>
</file>

<file path=ppt/tags/tag196.xml><?xml version="1.0" encoding="utf-8"?>
<p:tagLst xmlns:p="http://schemas.openxmlformats.org/presentationml/2006/main">
  <p:tag name="RAINPROBLEM" val="MultipleChoiceMA"/>
  <p:tag name="PROBLEMSCORE" val="1.0"/>
  <p:tag name="PROBLEMPROVIDER" val="AI"/>
  <p:tag name="PROBLEMSCORE_HALF" val="0.0"/>
</p:tagLst>
</file>

<file path=ppt/tags/tag197.xml><?xml version="1.0" encoding="utf-8"?>
<p:tagLst xmlns:p="http://schemas.openxmlformats.org/presentationml/2006/main">
  <p:tag name="RAINPROBLEM" val="ProblemBody"/>
</p:tagLst>
</file>

<file path=ppt/tags/tag198.xml><?xml version="1.0" encoding="utf-8"?>
<p:tagLst xmlns:p="http://schemas.openxmlformats.org/presentationml/2006/main">
  <p:tag name="RAINPROBLEM" val="ProblemItem"/>
</p:tagLst>
</file>

<file path=ppt/tags/tag19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00.xml><?xml version="1.0" encoding="utf-8"?>
<p:tagLst xmlns:p="http://schemas.openxmlformats.org/presentationml/2006/main">
  <p:tag name="RAINPROBLEM" val="ProblemItem"/>
</p:tagLst>
</file>

<file path=ppt/tags/tag201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02.xml><?xml version="1.0" encoding="utf-8"?>
<p:tagLst xmlns:p="http://schemas.openxmlformats.org/presentationml/2006/main">
  <p:tag name="RAINPROBLEM" val="ProblemItem"/>
</p:tagLst>
</file>

<file path=ppt/tags/tag20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04.xml><?xml version="1.0" encoding="utf-8"?>
<p:tagLst xmlns:p="http://schemas.openxmlformats.org/presentationml/2006/main">
  <p:tag name="RAINPROBLEM" val="ProblemItem"/>
</p:tagLst>
</file>

<file path=ppt/tags/tag20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06.xml><?xml version="1.0" encoding="utf-8"?>
<p:tagLst xmlns:p="http://schemas.openxmlformats.org/presentationml/2006/main">
  <p:tag name="RAINPROBLEM" val="ProblemSubmit"/>
  <p:tag name="RAINPROBLEMTYPE" val="MultipleChoice"/>
</p:tagLst>
</file>

<file path=ppt/tags/tag207.xml><?xml version="1.0" encoding="utf-8"?>
<p:tagLst xmlns:p="http://schemas.openxmlformats.org/presentationml/2006/main">
  <p:tag name="RAINPROBLEMTYPE" val="ProblemTypeMarker"/>
</p:tagLst>
</file>

<file path=ppt/tags/tag208.xml><?xml version="1.0" encoding="utf-8"?>
<p:tagLst xmlns:p="http://schemas.openxmlformats.org/presentationml/2006/main">
  <p:tag name="RAINPROBLEMTYPE" val="ProblemTypeMarker"/>
</p:tagLst>
</file>

<file path=ppt/tags/tag209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" val="ProblemItem"/>
</p:tagLst>
</file>

<file path=ppt/tags/tag210.xml><?xml version="1.0" encoding="utf-8"?>
<p:tagLst xmlns:p="http://schemas.openxmlformats.org/presentationml/2006/main">
  <p:tag name="RAINPROBLEMTYPE" val="ProblemTypeMarker"/>
</p:tagLst>
</file>

<file path=ppt/tags/tag211.xml><?xml version="1.0" encoding="utf-8"?>
<p:tagLst xmlns:p="http://schemas.openxmlformats.org/presentationml/2006/main">
  <p:tag name="RAINPROBLEMTYPE" val="ProblemTypeMarker"/>
</p:tagLst>
</file>

<file path=ppt/tags/tag212.xml><?xml version="1.0" encoding="utf-8"?>
<p:tagLst xmlns:p="http://schemas.openxmlformats.org/presentationml/2006/main">
  <p:tag name="RAINPROBLEM" val="ProblemSetting"/>
  <p:tag name="RAINPROBLEMTYPE" val="MultipleChoice"/>
</p:tagLst>
</file>

<file path=ppt/tags/tag213.xml><?xml version="1.0" encoding="utf-8"?>
<p:tagLst xmlns:p="http://schemas.openxmlformats.org/presentationml/2006/main">
  <p:tag name="RAINPROBLEM" val="MultipleChoice"/>
  <p:tag name="PROBLEMSCORE" val="1.0"/>
  <p:tag name="PROBLEMPROVIDER" val="AI"/>
</p:tagLst>
</file>

<file path=ppt/tags/tag214.xml><?xml version="1.0" encoding="utf-8"?>
<p:tagLst xmlns:p="http://schemas.openxmlformats.org/presentationml/2006/main">
  <p:tag name="RAINPROBLEM" val="ProblemBody"/>
</p:tagLst>
</file>

<file path=ppt/tags/tag215.xml><?xml version="1.0" encoding="utf-8"?>
<p:tagLst xmlns:p="http://schemas.openxmlformats.org/presentationml/2006/main">
  <p:tag name="RAINPROBLEM" val="ProblemItem"/>
</p:tagLst>
</file>

<file path=ppt/tags/tag21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17.xml><?xml version="1.0" encoding="utf-8"?>
<p:tagLst xmlns:p="http://schemas.openxmlformats.org/presentationml/2006/main">
  <p:tag name="RAINPROBLEM" val="ProblemItem"/>
</p:tagLst>
</file>

<file path=ppt/tags/tag21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19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2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21.xml><?xml version="1.0" encoding="utf-8"?>
<p:tagLst xmlns:p="http://schemas.openxmlformats.org/presentationml/2006/main">
  <p:tag name="RAINPROBLEM" val="ProblemItem"/>
</p:tagLst>
</file>

<file path=ppt/tags/tag22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23.xml><?xml version="1.0" encoding="utf-8"?>
<p:tagLst xmlns:p="http://schemas.openxmlformats.org/presentationml/2006/main">
  <p:tag name="RAINPROBLEM" val="ProblemSubmit"/>
  <p:tag name="RAINPROBLEMTYPE" val="MultipleChoice"/>
</p:tagLst>
</file>

<file path=ppt/tags/tag224.xml><?xml version="1.0" encoding="utf-8"?>
<p:tagLst xmlns:p="http://schemas.openxmlformats.org/presentationml/2006/main">
  <p:tag name="RAINPROBLEMTYPE" val="ProblemTypeMarker"/>
</p:tagLst>
</file>

<file path=ppt/tags/tag225.xml><?xml version="1.0" encoding="utf-8"?>
<p:tagLst xmlns:p="http://schemas.openxmlformats.org/presentationml/2006/main">
  <p:tag name="RAINPROBLEMTYPE" val="ProblemTypeMarker"/>
</p:tagLst>
</file>

<file path=ppt/tags/tag226.xml><?xml version="1.0" encoding="utf-8"?>
<p:tagLst xmlns:p="http://schemas.openxmlformats.org/presentationml/2006/main">
  <p:tag name="RAINPROBLEMTYPE" val="ProblemTypeMarker"/>
</p:tagLst>
</file>

<file path=ppt/tags/tag227.xml><?xml version="1.0" encoding="utf-8"?>
<p:tagLst xmlns:p="http://schemas.openxmlformats.org/presentationml/2006/main">
  <p:tag name="RAINPROBLEMTYPE" val="ProblemTypeMarker"/>
</p:tagLst>
</file>

<file path=ppt/tags/tag228.xml><?xml version="1.0" encoding="utf-8"?>
<p:tagLst xmlns:p="http://schemas.openxmlformats.org/presentationml/2006/main">
  <p:tag name="RAINPROBLEMTYPE" val="ProblemTypeMarker"/>
</p:tagLst>
</file>

<file path=ppt/tags/tag229.xml><?xml version="1.0" encoding="utf-8"?>
<p:tagLst xmlns:p="http://schemas.openxmlformats.org/presentationml/2006/main">
  <p:tag name="RAINPROBLEM" val="ProblemSetting"/>
  <p:tag name="RAINPROBLEMTYPE" val="MultipleChoice"/>
</p:tagLst>
</file>

<file path=ppt/tags/tag23.xml><?xml version="1.0" encoding="utf-8"?>
<p:tagLst xmlns:p="http://schemas.openxmlformats.org/presentationml/2006/main">
  <p:tag name="RAINPROBLEM" val="ProblemItem"/>
</p:tagLst>
</file>

<file path=ppt/tags/tag230.xml><?xml version="1.0" encoding="utf-8"?>
<p:tagLst xmlns:p="http://schemas.openxmlformats.org/presentationml/2006/main">
  <p:tag name="RAINPROBLEM" val="MultipleChoice"/>
  <p:tag name="PROBLEMSCORE" val="1.0"/>
  <p:tag name="PROBLEMPROVIDER" val="AI"/>
</p:tagLst>
</file>

<file path=ppt/tags/tag231.xml><?xml version="1.0" encoding="utf-8"?>
<p:tagLst xmlns:p="http://schemas.openxmlformats.org/presentationml/2006/main">
  <p:tag name="RAINPROBLEM" val="ProblemBody"/>
</p:tagLst>
</file>

<file path=ppt/tags/tag232.xml><?xml version="1.0" encoding="utf-8"?>
<p:tagLst xmlns:p="http://schemas.openxmlformats.org/presentationml/2006/main">
  <p:tag name="RAINPROBLEM" val="ProblemItem"/>
</p:tagLst>
</file>

<file path=ppt/tags/tag23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34.xml><?xml version="1.0" encoding="utf-8"?>
<p:tagLst xmlns:p="http://schemas.openxmlformats.org/presentationml/2006/main">
  <p:tag name="RAINPROBLEM" val="ProblemItem"/>
</p:tagLst>
</file>

<file path=ppt/tags/tag235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36.xml><?xml version="1.0" encoding="utf-8"?>
<p:tagLst xmlns:p="http://schemas.openxmlformats.org/presentationml/2006/main">
  <p:tag name="RAINPROBLEM" val="ProblemItem"/>
</p:tagLst>
</file>

<file path=ppt/tags/tag23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238.xml><?xml version="1.0" encoding="utf-8"?>
<p:tagLst xmlns:p="http://schemas.openxmlformats.org/presentationml/2006/main">
  <p:tag name="RAINPROBLEM" val="ProblemItem"/>
</p:tagLst>
</file>

<file path=ppt/tags/tag239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0.xml><?xml version="1.0" encoding="utf-8"?>
<p:tagLst xmlns:p="http://schemas.openxmlformats.org/presentationml/2006/main">
  <p:tag name="RAINPROBLEM" val="ProblemSubmit"/>
  <p:tag name="RAINPROBLEMTYPE" val="MultipleChoiceMA"/>
</p:tagLst>
</file>

<file path=ppt/tags/tag241.xml><?xml version="1.0" encoding="utf-8"?>
<p:tagLst xmlns:p="http://schemas.openxmlformats.org/presentationml/2006/main">
  <p:tag name="RAINPROBLEMTYPE" val="ProblemTypeMarker"/>
</p:tagLst>
</file>

<file path=ppt/tags/tag242.xml><?xml version="1.0" encoding="utf-8"?>
<p:tagLst xmlns:p="http://schemas.openxmlformats.org/presentationml/2006/main">
  <p:tag name="RAINPROBLEMTYPE" val="ProblemTypeMarker"/>
</p:tagLst>
</file>

<file path=ppt/tags/tag243.xml><?xml version="1.0" encoding="utf-8"?>
<p:tagLst xmlns:p="http://schemas.openxmlformats.org/presentationml/2006/main">
  <p:tag name="RAINPROBLEMTYPE" val="ProblemTypeMarker"/>
</p:tagLst>
</file>

<file path=ppt/tags/tag244.xml><?xml version="1.0" encoding="utf-8"?>
<p:tagLst xmlns:p="http://schemas.openxmlformats.org/presentationml/2006/main">
  <p:tag name="RAINPROBLEMTYPE" val="ProblemTypeMarker"/>
</p:tagLst>
</file>

<file path=ppt/tags/tag245.xml><?xml version="1.0" encoding="utf-8"?>
<p:tagLst xmlns:p="http://schemas.openxmlformats.org/presentationml/2006/main">
  <p:tag name="RAINPROBLEMTYPE" val="ProblemTypeMarker"/>
</p:tagLst>
</file>

<file path=ppt/tags/tag246.xml><?xml version="1.0" encoding="utf-8"?>
<p:tagLst xmlns:p="http://schemas.openxmlformats.org/presentationml/2006/main">
  <p:tag name="RAINPROBLEM" val="ProblemSetting"/>
  <p:tag name="RAINPROBLEMTYPE" val="MultipleChoiceMA"/>
</p:tagLst>
</file>

<file path=ppt/tags/tag247.xml><?xml version="1.0" encoding="utf-8"?>
<p:tagLst xmlns:p="http://schemas.openxmlformats.org/presentationml/2006/main">
  <p:tag name="RAINPROBLEM" val="MultipleChoiceMA"/>
  <p:tag name="PROBLEMSCORE" val="1.0"/>
  <p:tag name="PROBLEMPROVIDER" val="AI"/>
  <p:tag name="PROBLEMSCORE_HALF" val="0.0"/>
</p:tagLst>
</file>

<file path=ppt/tags/tag248.xml><?xml version="1.0" encoding="utf-8"?>
<p:tagLst xmlns:p="http://schemas.openxmlformats.org/presentationml/2006/main">
  <p:tag name="COMMONDATA" val="eyJoZGlkIjoiZTQ4ODQwNThiYTg4YTBlNDhkZDRmNGNiNWM5NWE1YzAifQ=="/>
</p:tagLst>
</file>

<file path=ppt/tags/tag25.xml><?xml version="1.0" encoding="utf-8"?>
<p:tagLst xmlns:p="http://schemas.openxmlformats.org/presentationml/2006/main">
  <p:tag name="RAINPROBLEM" val="ProblemItem"/>
</p:tagLst>
</file>

<file path=ppt/tags/tag2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p="http://schemas.openxmlformats.org/presentationml/2006/main">
  <p:tag name="RAINPROBLEM" val="ProblemSubmit"/>
  <p:tag name="RAINPROBLEMTYPE" val="MultipleChoice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" val="ProblemSetting"/>
  <p:tag name="RAINPROBLEMTYPE" val="MultipleChoice"/>
</p:tagLst>
</file>

<file path=ppt/tags/tag34.xml><?xml version="1.0" encoding="utf-8"?>
<p:tagLst xmlns:p="http://schemas.openxmlformats.org/presentationml/2006/main">
  <p:tag name="RAINPROBLEM" val="MultipleChoice"/>
  <p:tag name="PROBLEMSCORE" val="1.0"/>
  <p:tag name="PROBLEMPROVIDER" val="AI"/>
</p:tagLst>
</file>

<file path=ppt/tags/tag35.xml><?xml version="1.0" encoding="utf-8"?>
<p:tagLst xmlns:p="http://schemas.openxmlformats.org/presentationml/2006/main">
  <p:tag name="RAINPROBLEM" val="ProblemBody"/>
</p:tagLst>
</file>

<file path=ppt/tags/tag36.xml><?xml version="1.0" encoding="utf-8"?>
<p:tagLst xmlns:p="http://schemas.openxmlformats.org/presentationml/2006/main">
  <p:tag name="RAINPROBLEM" val="ProblemSubmit"/>
  <p:tag name="RAINPROBLEMTYPE" val="ShortAnswer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TYPE" val="ProblemTypeMarker"/>
</p:tagLst>
</file>

<file path=ppt/tags/tag41.xml><?xml version="1.0" encoding="utf-8"?>
<p:tagLst xmlns:p="http://schemas.openxmlformats.org/presentationml/2006/main">
  <p:tag name="RAINPROBLEMTYPE" val="ProblemTypeMarker"/>
</p:tagLst>
</file>

<file path=ppt/tags/tag42.xml><?xml version="1.0" encoding="utf-8"?>
<p:tagLst xmlns:p="http://schemas.openxmlformats.org/presentationml/2006/main">
  <p:tag name="RAINPROBLEM" val="ProblemSetting"/>
  <p:tag name="RAINPROBLEMTYPE" val="ShortAnswer"/>
</p:tagLst>
</file>

<file path=ppt/tags/tag43.xml><?xml version="1.0" encoding="utf-8"?>
<p:tagLst xmlns:p="http://schemas.openxmlformats.org/presentationml/2006/main">
  <p:tag name="RAINPROBLEM" val="ShortAnswer"/>
  <p:tag name="PROBLEMSCORE" val="10.0"/>
  <p:tag name="PROBLEMPROVIDER" val="AI"/>
  <p:tag name="PROBLEMVOICEALLOWED" val="False"/>
</p:tagLst>
</file>

<file path=ppt/tags/tag44.xml><?xml version="1.0" encoding="utf-8"?>
<p:tagLst xmlns:p="http://schemas.openxmlformats.org/presentationml/2006/main">
  <p:tag name="RAINPROBLEM" val="ProblemBody"/>
</p:tagLst>
</file>

<file path=ppt/tags/tag45.xml><?xml version="1.0" encoding="utf-8"?>
<p:tagLst xmlns:p="http://schemas.openxmlformats.org/presentationml/2006/main">
  <p:tag name="RAINPROBLEM" val="ProblemItem"/>
</p:tagLst>
</file>

<file path=ppt/tags/tag4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7.xml><?xml version="1.0" encoding="utf-8"?>
<p:tagLst xmlns:p="http://schemas.openxmlformats.org/presentationml/2006/main">
  <p:tag name="RAINPROBLEM" val="ProblemItem"/>
</p:tagLst>
</file>

<file path=ppt/tags/tag4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49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p="http://schemas.openxmlformats.org/presentationml/2006/main">
  <p:tag name="RAINPROBLEM" val="ProblemItem"/>
</p:tagLst>
</file>

<file path=ppt/tags/tag5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3.xml><?xml version="1.0" encoding="utf-8"?>
<p:tagLst xmlns:p="http://schemas.openxmlformats.org/presentationml/2006/main">
  <p:tag name="RAINPROBLEM" val="ProblemSubmit"/>
  <p:tag name="RAINPROBLEMTYPE" val="MultipleChoice"/>
</p:tagLst>
</file>

<file path=ppt/tags/tag54.xml><?xml version="1.0" encoding="utf-8"?>
<p:tagLst xmlns:p="http://schemas.openxmlformats.org/presentationml/2006/main">
  <p:tag name="RAINPROBLEMTYPE" val="ProblemTypeMarker"/>
</p:tagLst>
</file>

<file path=ppt/tags/tag55.xml><?xml version="1.0" encoding="utf-8"?>
<p:tagLst xmlns:p="http://schemas.openxmlformats.org/presentationml/2006/main">
  <p:tag name="RAINPROBLEMTYPE" val="ProblemTypeMarker"/>
</p:tagLst>
</file>

<file path=ppt/tags/tag56.xml><?xml version="1.0" encoding="utf-8"?>
<p:tagLst xmlns:p="http://schemas.openxmlformats.org/presentationml/2006/main">
  <p:tag name="RAINPROBLEMTYPE" val="ProblemTypeMarker"/>
</p:tagLst>
</file>

<file path=ppt/tags/tag57.xml><?xml version="1.0" encoding="utf-8"?>
<p:tagLst xmlns:p="http://schemas.openxmlformats.org/presentationml/2006/main">
  <p:tag name="RAINPROBLEMTYPE" val="ProblemTypeMarker"/>
</p:tagLst>
</file>

<file path=ppt/tags/tag58.xml><?xml version="1.0" encoding="utf-8"?>
<p:tagLst xmlns:p="http://schemas.openxmlformats.org/presentationml/2006/main">
  <p:tag name="RAINPROBLEMTYPE" val="ProblemTypeMarker"/>
</p:tagLst>
</file>

<file path=ppt/tags/tag59.xml><?xml version="1.0" encoding="utf-8"?>
<p:tagLst xmlns:p="http://schemas.openxmlformats.org/presentationml/2006/main">
  <p:tag name="RAINPROBLEM" val="ProblemSetting"/>
  <p:tag name="RAINPROBLEMTYPE" val="MultipleChoice"/>
</p:tagLst>
</file>

<file path=ppt/tags/tag6.xml><?xml version="1.0" encoding="utf-8"?>
<p:tagLst xmlns:p="http://schemas.openxmlformats.org/presentationml/2006/main">
  <p:tag name="RAINPROBLEM" val="ProblemItem"/>
</p:tagLst>
</file>

<file path=ppt/tags/tag60.xml><?xml version="1.0" encoding="utf-8"?>
<p:tagLst xmlns:p="http://schemas.openxmlformats.org/presentationml/2006/main">
  <p:tag name="RAINPROBLEM" val="MultipleChoice"/>
  <p:tag name="PROBLEMSCORE" val="1.0"/>
  <p:tag name="PROBLEMPROVIDER" val="AI"/>
</p:tagLst>
</file>

<file path=ppt/tags/tag61.xml><?xml version="1.0" encoding="utf-8"?>
<p:tagLst xmlns:p="http://schemas.openxmlformats.org/presentationml/2006/main">
  <p:tag name="RAINPROBLEM" val="ProblemBody"/>
</p:tagLst>
</file>

<file path=ppt/tags/tag62.xml><?xml version="1.0" encoding="utf-8"?>
<p:tagLst xmlns:p="http://schemas.openxmlformats.org/presentationml/2006/main">
  <p:tag name="RAINPROBLEM" val="ProblemItem"/>
</p:tagLst>
</file>

<file path=ppt/tags/tag63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64.xml><?xml version="1.0" encoding="utf-8"?>
<p:tagLst xmlns:p="http://schemas.openxmlformats.org/presentationml/2006/main">
  <p:tag name="RAINPROBLEM" val="ProblemItem"/>
</p:tagLst>
</file>

<file path=ppt/tags/tag65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66.xml><?xml version="1.0" encoding="utf-8"?>
<p:tagLst xmlns:p="http://schemas.openxmlformats.org/presentationml/2006/main">
  <p:tag name="RAINPROBLEM" val="ProblemItem"/>
</p:tagLst>
</file>

<file path=ppt/tags/tag67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68.xml><?xml version="1.0" encoding="utf-8"?>
<p:tagLst xmlns:p="http://schemas.openxmlformats.org/presentationml/2006/main">
  <p:tag name="RAINPROBLEM" val="ProblemItem"/>
</p:tagLst>
</file>

<file path=ppt/tags/tag69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0.xml><?xml version="1.0" encoding="utf-8"?>
<p:tagLst xmlns:p="http://schemas.openxmlformats.org/presentationml/2006/main">
  <p:tag name="RAINPROBLEM" val="ProblemSubmit"/>
  <p:tag name="RAINPROBLEMTYPE" val="MultipleChoiceMA"/>
</p:tagLst>
</file>

<file path=ppt/tags/tag71.xml><?xml version="1.0" encoding="utf-8"?>
<p:tagLst xmlns:p="http://schemas.openxmlformats.org/presentationml/2006/main">
  <p:tag name="RAINPROBLEMTYPE" val="ProblemTypeMarker"/>
</p:tagLst>
</file>

<file path=ppt/tags/tag72.xml><?xml version="1.0" encoding="utf-8"?>
<p:tagLst xmlns:p="http://schemas.openxmlformats.org/presentationml/2006/main">
  <p:tag name="RAINPROBLEMTYPE" val="ProblemTypeMarker"/>
</p:tagLst>
</file>

<file path=ppt/tags/tag73.xml><?xml version="1.0" encoding="utf-8"?>
<p:tagLst xmlns:p="http://schemas.openxmlformats.org/presentationml/2006/main">
  <p:tag name="RAINPROBLEMTYPE" val="ProblemTypeMarker"/>
</p:tagLst>
</file>

<file path=ppt/tags/tag74.xml><?xml version="1.0" encoding="utf-8"?>
<p:tagLst xmlns:p="http://schemas.openxmlformats.org/presentationml/2006/main">
  <p:tag name="RAINPROBLEMTYPE" val="ProblemTypeMarker"/>
</p:tagLst>
</file>

<file path=ppt/tags/tag75.xml><?xml version="1.0" encoding="utf-8"?>
<p:tagLst xmlns:p="http://schemas.openxmlformats.org/presentationml/2006/main">
  <p:tag name="RAINPROBLEMTYPE" val="ProblemTypeMarker"/>
</p:tagLst>
</file>

<file path=ppt/tags/tag76.xml><?xml version="1.0" encoding="utf-8"?>
<p:tagLst xmlns:p="http://schemas.openxmlformats.org/presentationml/2006/main">
  <p:tag name="RAINPROBLEM" val="ProblemSetting"/>
  <p:tag name="RAINPROBLEMTYPE" val="MultipleChoiceMA"/>
</p:tagLst>
</file>

<file path=ppt/tags/tag77.xml><?xml version="1.0" encoding="utf-8"?>
<p:tagLst xmlns:p="http://schemas.openxmlformats.org/presentationml/2006/main">
  <p:tag name="RAINPROBLEM" val="MultipleChoiceMA"/>
  <p:tag name="PROBLEMSCORE" val="1.0"/>
  <p:tag name="PROBLEMPROVIDER" val="AI"/>
  <p:tag name="PROBLEMSCORE_HALF" val="0.0"/>
</p:tagLst>
</file>

<file path=ppt/tags/tag78.xml><?xml version="1.0" encoding="utf-8"?>
<p:tagLst xmlns:p="http://schemas.openxmlformats.org/presentationml/2006/main">
  <p:tag name="RAINPROBLEM" val="ProblemBody"/>
</p:tagLst>
</file>

<file path=ppt/tags/tag79.xml><?xml version="1.0" encoding="utf-8"?>
<p:tagLst xmlns:p="http://schemas.openxmlformats.org/presentationml/2006/main">
  <p:tag name="RAINPROBLEM" val="ProblemItem"/>
</p:tagLst>
</file>

<file path=ppt/tags/tag8.xml><?xml version="1.0" encoding="utf-8"?>
<p:tagLst xmlns:p="http://schemas.openxmlformats.org/presentationml/2006/main">
  <p:tag name="RAINPROBLEM" val="ProblemItem"/>
</p:tagLst>
</file>

<file path=ppt/tags/tag80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81.xml><?xml version="1.0" encoding="utf-8"?>
<p:tagLst xmlns:p="http://schemas.openxmlformats.org/presentationml/2006/main">
  <p:tag name="RAINPROBLEM" val="ProblemItem"/>
</p:tagLst>
</file>

<file path=ppt/tags/tag82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3.xml><?xml version="1.0" encoding="utf-8"?>
<p:tagLst xmlns:p="http://schemas.openxmlformats.org/presentationml/2006/main">
  <p:tag name="RAINPROBLEM" val="ProblemItem"/>
</p:tagLst>
</file>

<file path=ppt/tags/tag84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85.xml><?xml version="1.0" encoding="utf-8"?>
<p:tagLst xmlns:p="http://schemas.openxmlformats.org/presentationml/2006/main">
  <p:tag name="RAINPROBLEM" val="ProblemItem"/>
</p:tagLst>
</file>

<file path=ppt/tags/tag86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7.xml><?xml version="1.0" encoding="utf-8"?>
<p:tagLst xmlns:p="http://schemas.openxmlformats.org/presentationml/2006/main">
  <p:tag name="RAINPROBLEM" val="ProblemSubmit"/>
  <p:tag name="RAINPROBLEMTYPE" val="MultipleChoiceMA"/>
</p:tagLst>
</file>

<file path=ppt/tags/tag88.xml><?xml version="1.0" encoding="utf-8"?>
<p:tagLst xmlns:p="http://schemas.openxmlformats.org/presentationml/2006/main">
  <p:tag name="RAINPROBLEMTYPE" val="ProblemTypeMarker"/>
</p:tagLst>
</file>

<file path=ppt/tags/tag89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p="http://schemas.openxmlformats.org/presentationml/2006/main">
  <p:tag name="RAINPROBLEMTYPE" val="ProblemTypeMarker"/>
</p:tagLst>
</file>

<file path=ppt/tags/tag91.xml><?xml version="1.0" encoding="utf-8"?>
<p:tagLst xmlns:p="http://schemas.openxmlformats.org/presentationml/2006/main">
  <p:tag name="RAINPROBLEMTYPE" val="ProblemTypeMarker"/>
</p:tagLst>
</file>

<file path=ppt/tags/tag92.xml><?xml version="1.0" encoding="utf-8"?>
<p:tagLst xmlns:p="http://schemas.openxmlformats.org/presentationml/2006/main">
  <p:tag name="RAINPROBLEMTYPE" val="ProblemTypeMarker"/>
</p:tagLst>
</file>

<file path=ppt/tags/tag93.xml><?xml version="1.0" encoding="utf-8"?>
<p:tagLst xmlns:p="http://schemas.openxmlformats.org/presentationml/2006/main">
  <p:tag name="RAINPROBLEM" val="ProblemSetting"/>
  <p:tag name="RAINPROBLEMTYPE" val="MultipleChoiceMA"/>
</p:tagLst>
</file>

<file path=ppt/tags/tag94.xml><?xml version="1.0" encoding="utf-8"?>
<p:tagLst xmlns:p="http://schemas.openxmlformats.org/presentationml/2006/main">
  <p:tag name="RAINPROBLEM" val="MultipleChoiceMA"/>
  <p:tag name="PROBLEMSCORE" val="1.0"/>
  <p:tag name="PROBLEMPROVIDER" val="AI"/>
  <p:tag name="PROBLEMSCORE_HALF" val="0.0"/>
</p:tagLst>
</file>

<file path=ppt/tags/tag95.xml><?xml version="1.0" encoding="utf-8"?>
<p:tagLst xmlns:p="http://schemas.openxmlformats.org/presentationml/2006/main">
  <p:tag name="RAINPROBLEM" val="ProblemBody"/>
</p:tagLst>
</file>

<file path=ppt/tags/tag96.xml><?xml version="1.0" encoding="utf-8"?>
<p:tagLst xmlns:p="http://schemas.openxmlformats.org/presentationml/2006/main">
  <p:tag name="RAINPROBLEM" val="ProblemItem"/>
</p:tagLst>
</file>

<file path=ppt/tags/tag9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8.xml><?xml version="1.0" encoding="utf-8"?>
<p:tagLst xmlns:p="http://schemas.openxmlformats.org/presentationml/2006/main">
  <p:tag name="RAINPROBLEM" val="ProblemItem"/>
</p:tagLst>
</file>

<file path=ppt/tags/tag9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16303</Words>
  <Application>WPS 演示</Application>
  <PresentationFormat>宽屏</PresentationFormat>
  <Paragraphs>1925</Paragraphs>
  <Slides>98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98</vt:i4>
      </vt:variant>
    </vt:vector>
  </HeadingPairs>
  <TitlesOfParts>
    <vt:vector size="125" baseType="lpstr">
      <vt:lpstr>Arial</vt:lpstr>
      <vt:lpstr>宋体</vt:lpstr>
      <vt:lpstr>Wingdings</vt:lpstr>
      <vt:lpstr>华文楷体</vt:lpstr>
      <vt:lpstr>Tahoma</vt:lpstr>
      <vt:lpstr>华文行楷</vt:lpstr>
      <vt:lpstr>Arial</vt:lpstr>
      <vt:lpstr>华文新魏</vt:lpstr>
      <vt:lpstr>微软雅黑</vt:lpstr>
      <vt:lpstr>Arial Unicode MS</vt:lpstr>
      <vt:lpstr>Calibri</vt:lpstr>
      <vt:lpstr>Times New Roman</vt:lpstr>
      <vt:lpstr>黑体</vt:lpstr>
      <vt:lpstr>楷体</vt:lpstr>
      <vt:lpstr>Courier New</vt:lpstr>
      <vt:lpstr>Times New Roman</vt:lpstr>
      <vt:lpstr>Arial Unicode MS</vt:lpstr>
      <vt:lpstr>JetBrains Mono</vt:lpstr>
      <vt:lpstr>ˎ̥</vt:lpstr>
      <vt:lpstr>Segoe Print</vt:lpstr>
      <vt:lpstr>隶书</vt:lpstr>
      <vt:lpstr>Comic Sans MS</vt:lpstr>
      <vt:lpstr>Consolas</vt:lpstr>
      <vt:lpstr>Verdana</vt:lpstr>
      <vt:lpstr>主题1</vt:lpstr>
      <vt:lpstr>Office 主题</vt:lpstr>
      <vt:lpstr>Office 主题​​</vt:lpstr>
      <vt:lpstr>面向对象程序设计(Java)</vt:lpstr>
      <vt:lpstr>第2章 基本类型、数组和枚举类型  </vt:lpstr>
      <vt:lpstr>导读</vt:lpstr>
      <vt:lpstr>标识符命名规则</vt:lpstr>
      <vt:lpstr>§2.1   标识符和关键字 </vt:lpstr>
      <vt:lpstr>PowerPoint 演示文稿</vt:lpstr>
      <vt:lpstr>§2.1   标识符和关键字 </vt:lpstr>
      <vt:lpstr>Java关键字</vt:lpstr>
      <vt:lpstr>变量与常量</vt:lpstr>
      <vt:lpstr>变量(variable)</vt:lpstr>
      <vt:lpstr>变量的赋值</vt:lpstr>
      <vt:lpstr>常量(final Variable )</vt:lpstr>
      <vt:lpstr>PowerPoint 演示文稿</vt:lpstr>
      <vt:lpstr>数据类型划分</vt:lpstr>
      <vt:lpstr>Java的数据类型</vt:lpstr>
      <vt:lpstr>§2.2   基本数据类型 </vt:lpstr>
      <vt:lpstr>§2.2.1   逻辑类型boolean </vt:lpstr>
      <vt:lpstr>§2.2.2  整数类型 </vt:lpstr>
      <vt:lpstr>§2.2.2  整数类型 </vt:lpstr>
      <vt:lpstr>§2.2.2  整数类型 </vt:lpstr>
      <vt:lpstr>§2.2.2  整数类型 </vt:lpstr>
      <vt:lpstr>§2.2.2  整数类型 </vt:lpstr>
      <vt:lpstr>PowerPoint 演示文稿</vt:lpstr>
      <vt:lpstr>PowerPoint 演示文稿</vt:lpstr>
      <vt:lpstr>§2.2.3 字符类型char </vt:lpstr>
      <vt:lpstr>Unicode</vt:lpstr>
      <vt:lpstr>PowerPoint 演示文稿</vt:lpstr>
      <vt:lpstr>§2.2.3 字符类型char </vt:lpstr>
      <vt:lpstr>§2.2.3 字符类型char </vt:lpstr>
      <vt:lpstr>§2.2.3 字符类型char </vt:lpstr>
      <vt:lpstr>§2.2.3 字符类型char </vt:lpstr>
      <vt:lpstr>例：</vt:lpstr>
      <vt:lpstr>字符串连接符 +</vt:lpstr>
      <vt:lpstr>PowerPoint 演示文稿</vt:lpstr>
      <vt:lpstr>字符串连接符 ＋</vt:lpstr>
      <vt:lpstr>PowerPoint 演示文稿</vt:lpstr>
      <vt:lpstr>例2-1：</vt:lpstr>
      <vt:lpstr>§2.2.4  浮点类型 </vt:lpstr>
      <vt:lpstr>§2.2.4  浮点类型 </vt:lpstr>
      <vt:lpstr>PowerPoint 演示文稿</vt:lpstr>
      <vt:lpstr>§2.2.4  浮点类型 </vt:lpstr>
      <vt:lpstr>数据类型示例</vt:lpstr>
      <vt:lpstr>§2.2.5   基本数据类型的转换 </vt:lpstr>
      <vt:lpstr>PowerPoint 演示文稿</vt:lpstr>
      <vt:lpstr>§2.2.5   基本数据类型的转换 </vt:lpstr>
      <vt:lpstr>显型类型转换/强制类型转换</vt:lpstr>
      <vt:lpstr>§2.2.5   基本数据类型的转换 </vt:lpstr>
      <vt:lpstr>2.3.2 输出基本型数据</vt:lpstr>
      <vt:lpstr>2.3.2 输出基本型数据</vt:lpstr>
      <vt:lpstr>PowerPoint 演示文稿</vt:lpstr>
      <vt:lpstr>§2.4   数组 </vt:lpstr>
      <vt:lpstr>Arrays (数组)</vt:lpstr>
      <vt:lpstr>§2.4.1   声明数组</vt:lpstr>
      <vt:lpstr>§2.4.1   声明数组</vt:lpstr>
      <vt:lpstr>§2.4.1   声明数组</vt:lpstr>
      <vt:lpstr>Declaring Arrays(声明数组)</vt:lpstr>
      <vt:lpstr>PowerPoint 演示文稿</vt:lpstr>
      <vt:lpstr>声明数组</vt:lpstr>
      <vt:lpstr>§2.4.2  创建数组</vt:lpstr>
      <vt:lpstr>§2.4.2  创建数组</vt:lpstr>
      <vt:lpstr>PowerPoint 演示文稿</vt:lpstr>
      <vt:lpstr>PowerPoint 演示文稿</vt:lpstr>
      <vt:lpstr>总结：</vt:lpstr>
      <vt:lpstr>Java的二维数组</vt:lpstr>
      <vt:lpstr>§2.4.2  创建数组</vt:lpstr>
      <vt:lpstr>二维数组的创建</vt:lpstr>
      <vt:lpstr>二维数组的创建</vt:lpstr>
      <vt:lpstr>二维数组的创建</vt:lpstr>
      <vt:lpstr>§2.4.3   数组元素的使用</vt:lpstr>
      <vt:lpstr>PowerPoint 演示文稿</vt:lpstr>
      <vt:lpstr>§2.4.3   数组元素的使用</vt:lpstr>
      <vt:lpstr>§2.4.4   length的使用</vt:lpstr>
      <vt:lpstr>PowerPoint 演示文稿</vt:lpstr>
      <vt:lpstr>§2.4.5   数组的初始化</vt:lpstr>
      <vt:lpstr>PowerPoint 演示文稿</vt:lpstr>
      <vt:lpstr>§2.4.5   数组的初始化</vt:lpstr>
      <vt:lpstr>§2.4.5   数组的初始化</vt:lpstr>
      <vt:lpstr>§2.4.5   数组的初始化</vt:lpstr>
      <vt:lpstr>PowerPoint 演示文稿</vt:lpstr>
      <vt:lpstr>§2.4.5   数组的初始化</vt:lpstr>
      <vt:lpstr>二维不等长数组的声明、创建、初始化</vt:lpstr>
      <vt:lpstr>PowerPoint 演示文稿</vt:lpstr>
      <vt:lpstr>二维不等长数组的声明、创建、初始化</vt:lpstr>
      <vt:lpstr>二维等长数组的声明、创建、初始化</vt:lpstr>
      <vt:lpstr>PowerPoint 演示文稿</vt:lpstr>
      <vt:lpstr>§2.4.6  数组的引用  </vt:lpstr>
      <vt:lpstr>§2.4.6  数组的引用</vt:lpstr>
      <vt:lpstr>阅读实例Example2_4.java</vt:lpstr>
      <vt:lpstr>引用数据类型</vt:lpstr>
      <vt:lpstr>PowerPoint 演示文稿</vt:lpstr>
      <vt:lpstr>数据内存分配示例：</vt:lpstr>
      <vt:lpstr>§2.5  枚举类型 </vt:lpstr>
      <vt:lpstr>§2.5  枚举类型 </vt:lpstr>
      <vt:lpstr>§2.5  枚举类型 </vt:lpstr>
      <vt:lpstr>§2.5  枚举类型 </vt:lpstr>
      <vt:lpstr>Example2_8.java</vt:lpstr>
      <vt:lpstr>§2.5  枚举类型 </vt:lpstr>
      <vt:lpstr>课后练习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leno</dc:creator>
  <cp:lastModifiedBy>王老师</cp:lastModifiedBy>
  <cp:revision>373</cp:revision>
  <dcterms:created xsi:type="dcterms:W3CDTF">2017-09-05T05:58:00Z</dcterms:created>
  <dcterms:modified xsi:type="dcterms:W3CDTF">2025-09-11T00:30:43Z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F3C8D661F4B04DADB41C6C44371361FD_12</vt:lpwstr>
  </property>
  <property fmtid="{D5CDD505-2E9C-101B-9397-08002B2CF9AE}" pid="3" name="KSOProductBuildVer">
    <vt:lpwstr>2052-12.1.0.22529</vt:lpwstr>
  </property>
</Properties>
</file>