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5" r:id="rId5"/>
  </p:sldMasterIdLst>
  <p:sldIdLst>
    <p:sldId id="257" r:id="rId6"/>
    <p:sldId id="258" r:id="rId7"/>
    <p:sldId id="285" r:id="rId8"/>
    <p:sldId id="259" r:id="rId9"/>
    <p:sldId id="260" r:id="rId10"/>
    <p:sldId id="282" r:id="rId11"/>
    <p:sldId id="283" r:id="rId12"/>
    <p:sldId id="284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70" r:id="rId21"/>
    <p:sldId id="271" r:id="rId22"/>
    <p:sldId id="268" r:id="rId23"/>
    <p:sldId id="269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4" d="100"/>
          <a:sy n="44" d="100"/>
        </p:scale>
        <p:origin x="120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38B8DBBA-A5DA-4575-A82B-33862CB120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F8015DC4-746A-4752-9606-8A535D678F12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642918"/>
            <a:ext cx="857224" cy="428628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8414" y="836712"/>
            <a:ext cx="7215238" cy="352839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java.util.Arrays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0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Example2_4_toString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[]){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a[] = {1,2,3,4};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b[] = {100,200,300}; 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a=b;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11824" y="4869160"/>
            <a:ext cx="285752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[1, 2, 3, 4]</a:t>
            </a:r>
            <a:endParaRPr lang="en-US" altLang="zh-CN" sz="2400" dirty="0"/>
          </a:p>
          <a:p>
            <a:r>
              <a:rPr lang="en-US" altLang="zh-CN" sz="2400" dirty="0"/>
              <a:t>[100, 200, 300]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4797152"/>
            <a:ext cx="9286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输出：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§2.4.8    </a:t>
            </a:r>
            <a:r>
              <a:rPr lang="zh-CN" altLang="en-US" dirty="0">
                <a:latin typeface="宋体" panose="02010600030101010101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  <a:buNone/>
            </a:pPr>
            <a:r>
              <a:rPr lang="zh-CN" altLang="en-US" dirty="0">
                <a:latin typeface="+mj-lt"/>
              </a:rPr>
              <a:t> </a:t>
            </a:r>
            <a:r>
              <a:rPr lang="zh-CN" altLang="en-US" b="1" dirty="0">
                <a:latin typeface="+mj-lt"/>
              </a:rPr>
              <a:t>1．</a:t>
            </a:r>
            <a:r>
              <a:rPr lang="en-US" altLang="zh-CN" b="1" dirty="0" err="1">
                <a:latin typeface="+mj-lt"/>
              </a:rPr>
              <a:t>arraycopy</a:t>
            </a:r>
            <a:r>
              <a:rPr lang="zh-CN" altLang="en-US" b="1" dirty="0">
                <a:latin typeface="+mj-lt"/>
              </a:rPr>
              <a:t>方法</a:t>
            </a:r>
            <a:r>
              <a:rPr lang="zh-CN" altLang="en-US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System</a:t>
            </a:r>
            <a:r>
              <a:rPr lang="zh-CN" altLang="en-US" dirty="0">
                <a:latin typeface="+mj-lt"/>
              </a:rPr>
              <a:t>类的一个静态方法</a:t>
            </a:r>
            <a:endParaRPr lang="zh-CN" altLang="en-US" dirty="0">
              <a:latin typeface="+mj-lt"/>
            </a:endParaRPr>
          </a:p>
          <a:p>
            <a:pPr>
              <a:spcBef>
                <a:spcPct val="500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public static void </a:t>
            </a:r>
            <a:r>
              <a:rPr lang="en-US" altLang="zh-CN" sz="2400" b="1" dirty="0" err="1">
                <a:solidFill>
                  <a:srgbClr val="C00000"/>
                </a:solidFill>
                <a:latin typeface="+mj-lt"/>
              </a:rPr>
              <a:t>arraycopy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sourceArray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>
              <a:spcBef>
                <a:spcPct val="5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                                     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length)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>
              <a:spcBef>
                <a:spcPct val="5000"/>
              </a:spcBef>
              <a:buNone/>
            </a:pPr>
            <a:endParaRPr lang="en-US" altLang="zh-CN" sz="2400" dirty="0">
              <a:solidFill>
                <a:srgbClr val="000099"/>
              </a:solidFill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dirty="0">
                <a:latin typeface="+mj-lt"/>
                <a:cs typeface="Times New Roman" panose="02020603050405020304" pitchFamily="18" charset="0"/>
              </a:rPr>
              <a:t>可以将数</a:t>
            </a:r>
            <a:r>
              <a:rPr lang="zh-CN" altLang="en-US" dirty="0">
                <a:latin typeface="+mj-lt"/>
              </a:rPr>
              <a:t>组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sourceArray</a:t>
            </a:r>
            <a:r>
              <a:rPr lang="zh-CN" altLang="en-US" dirty="0">
                <a:latin typeface="+mj-lt"/>
              </a:rPr>
              <a:t>从索引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index1</a:t>
            </a:r>
            <a:r>
              <a:rPr lang="zh-CN" altLang="en-US" dirty="0">
                <a:latin typeface="+mj-lt"/>
              </a:rPr>
              <a:t>开始后的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length</a:t>
            </a:r>
            <a:r>
              <a:rPr lang="zh-CN" altLang="en-US" dirty="0">
                <a:latin typeface="+mj-lt"/>
              </a:rPr>
              <a:t>个元素中的数据复制到数组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>
                <a:latin typeface="+mj-lt"/>
              </a:rPr>
              <a:t>中，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copyArray</a:t>
            </a:r>
            <a:r>
              <a:rPr lang="zh-CN" altLang="en-US" dirty="0">
                <a:latin typeface="+mj-lt"/>
              </a:rPr>
              <a:t>数组从第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index2</a:t>
            </a:r>
            <a:r>
              <a:rPr lang="zh-CN" altLang="en-US" dirty="0">
                <a:latin typeface="+mj-lt"/>
              </a:rPr>
              <a:t>元素开始存放这些数据。 </a:t>
            </a:r>
            <a:endParaRPr lang="en-US" altLang="zh-CN" dirty="0">
              <a:latin typeface="+mj-lt"/>
            </a:endParaRPr>
          </a:p>
          <a:p>
            <a:pPr lvl="1" algn="just">
              <a:spcBef>
                <a:spcPct val="5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例2-5</a:t>
            </a:r>
            <a:endParaRPr lang="zh-CN" altLang="en-US" b="1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 </a:t>
            </a:r>
            <a:r>
              <a:rPr lang="en-US" altLang="zh-CN" dirty="0" err="1"/>
              <a:t>Example2_5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/>
              <a:t>char[ ] a = {‘</a:t>
            </a:r>
            <a:r>
              <a:rPr lang="en-US" altLang="zh-CN" dirty="0" err="1"/>
              <a:t>a’,‘b’,‘c</a:t>
            </a:r>
            <a:r>
              <a:rPr lang="en-US" altLang="zh-CN" dirty="0"/>
              <a:t>’, ‘</a:t>
            </a:r>
            <a:r>
              <a:rPr lang="en-US" altLang="zh-CN" dirty="0" err="1"/>
              <a:t>d’,‘e’,‘f</a:t>
            </a:r>
            <a:r>
              <a:rPr lang="en-US" altLang="zh-CN" dirty="0"/>
              <a:t>’};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char[ ] b</a:t>
            </a:r>
            <a:r>
              <a:rPr lang="sv-SE" altLang="zh-CN" dirty="0"/>
              <a:t>= {'1','2','3','4','5','6'};</a:t>
            </a:r>
            <a:endParaRPr lang="sv-SE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 ] c = {1,2,3,4,5,6};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[ ] d = {10,20,30,40,50,60};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 </a:t>
            </a:r>
            <a:endParaRPr lang="zh-CN" altLang="en-US" dirty="0"/>
          </a:p>
          <a:p>
            <a:pPr lvl="1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b="1" i="1" dirty="0">
                <a:solidFill>
                  <a:srgbClr val="000099"/>
                </a:solidFill>
              </a:rPr>
              <a:t>(a, 0, b, 0, </a:t>
            </a:r>
            <a:r>
              <a:rPr lang="en-US" altLang="zh-CN" b="1" i="1" dirty="0" err="1">
                <a:solidFill>
                  <a:srgbClr val="000099"/>
                </a:solidFill>
              </a:rPr>
              <a:t>a.length</a:t>
            </a:r>
            <a:r>
              <a:rPr lang="en-US" altLang="zh-CN" b="1" i="1" dirty="0">
                <a:solidFill>
                  <a:srgbClr val="000099"/>
                </a:solidFill>
              </a:rPr>
              <a:t>);</a:t>
            </a:r>
            <a:endParaRPr lang="en-US" altLang="zh-CN" b="1" i="1" dirty="0">
              <a:solidFill>
                <a:srgbClr val="000099"/>
              </a:solidFill>
            </a:endParaRPr>
          </a:p>
          <a:p>
            <a:pPr lvl="1">
              <a:buNone/>
            </a:pPr>
            <a:endParaRPr lang="en-US" altLang="zh-CN" b="1" i="1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</a:t>
            </a:r>
            <a:r>
              <a:rPr lang="en-US" altLang="zh-CN" b="1" dirty="0" err="1">
                <a:solidFill>
                  <a:srgbClr val="000099"/>
                </a:solidFill>
              </a:rPr>
              <a:t>System.</a:t>
            </a:r>
            <a:r>
              <a:rPr lang="en-US" altLang="zh-CN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b="1" i="1" dirty="0">
                <a:solidFill>
                  <a:srgbClr val="000099"/>
                </a:solidFill>
              </a:rPr>
              <a:t>(c, 2, d, 2, </a:t>
            </a:r>
            <a:r>
              <a:rPr lang="en-US" altLang="zh-CN" b="1" i="1" dirty="0" err="1">
                <a:solidFill>
                  <a:srgbClr val="000099"/>
                </a:solidFill>
              </a:rPr>
              <a:t>c.length</a:t>
            </a:r>
            <a:r>
              <a:rPr lang="en-US" altLang="zh-CN" b="1" i="1" dirty="0">
                <a:solidFill>
                  <a:srgbClr val="000099"/>
                </a:solidFill>
              </a:rPr>
              <a:t>-3); </a:t>
            </a:r>
            <a:endParaRPr lang="en-US" altLang="zh-CN" b="1" i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214290"/>
            <a:ext cx="6400816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1800" dirty="0"/>
              <a:t>import </a:t>
            </a:r>
            <a:r>
              <a:rPr lang="en-US" altLang="zh-CN" sz="1800" dirty="0" err="1"/>
              <a:t>java.util.Arrays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>
              <a:buNone/>
            </a:pPr>
            <a:endParaRPr lang="zh-CN" altLang="en-US" sz="800" dirty="0"/>
          </a:p>
          <a:p>
            <a:pPr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Example2_5</a:t>
            </a:r>
            <a:r>
              <a:rPr lang="en-US" altLang="zh-CN" sz="1800" dirty="0"/>
              <a:t> {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 {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	 char[ ] a = {</a:t>
            </a:r>
            <a:r>
              <a:rPr lang="en-US" altLang="zh-CN" sz="1800"/>
              <a:t>'a', 'b', 'c', 'd', 'e', 'f'</a:t>
            </a:r>
            <a:r>
              <a:rPr lang="en-US" altLang="zh-CN" sz="1800" dirty="0"/>
              <a:t>}, b</a:t>
            </a:r>
            <a:r>
              <a:rPr lang="sv-SE" altLang="zh-CN" sz="1800" dirty="0"/>
              <a:t>= {'1','2','3','4','5','6'};</a:t>
            </a:r>
            <a:endParaRPr lang="sv-SE" altLang="zh-CN" sz="1800" dirty="0"/>
          </a:p>
          <a:p>
            <a:pPr lvl="1">
              <a:buNone/>
            </a:pPr>
            <a:r>
              <a:rPr lang="en-US" altLang="zh-CN" sz="1800" dirty="0"/>
              <a:t>	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[] c ={1,2,3,4,5,6}, d = {10,20,30,40,50,60};</a:t>
            </a:r>
            <a:endParaRPr lang="en-US" altLang="zh-CN" sz="1800" dirty="0"/>
          </a:p>
          <a:p>
            <a:pPr lvl="1">
              <a:buNone/>
            </a:pPr>
            <a:r>
              <a:rPr lang="zh-CN" altLang="en-US" sz="1800" dirty="0"/>
              <a:t>        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>
                <a:solidFill>
                  <a:srgbClr val="000099"/>
                </a:solidFill>
              </a:rPr>
              <a:t>(a, 0, b, 0, 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a.length</a:t>
            </a:r>
            <a:r>
              <a:rPr lang="en-US" altLang="zh-CN" sz="1800" b="1" i="1" dirty="0">
                <a:solidFill>
                  <a:srgbClr val="000099"/>
                </a:solidFill>
              </a:rPr>
              <a:t>);</a:t>
            </a:r>
            <a:endParaRPr lang="en-US" altLang="zh-CN" sz="1800" b="1" i="1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System.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arraycopy</a:t>
            </a:r>
            <a:r>
              <a:rPr lang="en-US" altLang="zh-CN" sz="1800" b="1" i="1" dirty="0">
                <a:solidFill>
                  <a:srgbClr val="000099"/>
                </a:solidFill>
              </a:rPr>
              <a:t>(c, 2, d, 2, 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c.length</a:t>
            </a:r>
            <a:r>
              <a:rPr lang="en-US" altLang="zh-CN" sz="1800" b="1" i="1" dirty="0">
                <a:solidFill>
                  <a:srgbClr val="000099"/>
                </a:solidFill>
              </a:rPr>
              <a:t>-3); </a:t>
            </a:r>
            <a:endParaRPr lang="en-US" altLang="zh-CN" sz="1800" b="1" i="1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zh-CN" altLang="en-US" sz="1800" dirty="0"/>
              <a:t>        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a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(a));</a:t>
            </a:r>
            <a:r>
              <a:rPr lang="zh-CN" altLang="en-US" sz="1800" dirty="0"/>
              <a:t>        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b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(b));</a:t>
            </a:r>
            <a:r>
              <a:rPr lang="zh-CN" altLang="en-US" sz="1800" dirty="0"/>
              <a:t>        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c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(c));</a:t>
            </a:r>
            <a:r>
              <a:rPr lang="zh-CN" altLang="en-US" sz="1800" dirty="0"/>
              <a:t>        </a:t>
            </a:r>
            <a:endParaRPr lang="zh-CN" altLang="en-US" sz="1800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d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 lvl="1"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(d));</a:t>
            </a:r>
            <a:endParaRPr lang="en-US" altLang="zh-CN" sz="1800" i="1" dirty="0"/>
          </a:p>
          <a:p>
            <a:pPr lvl="1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81752" y="5572140"/>
            <a:ext cx="4192905" cy="1076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数组 </a:t>
            </a:r>
            <a:r>
              <a:rPr lang="en-US" altLang="zh-CN" sz="1600" dirty="0"/>
              <a:t>a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:[a, b, c, d, e, f]</a:t>
            </a:r>
            <a:endParaRPr lang="en-US" altLang="zh-CN" sz="1600" dirty="0"/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b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:[a, b, c, d, e, f]</a:t>
            </a:r>
            <a:endParaRPr lang="en-US" altLang="zh-CN" sz="1600" dirty="0"/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c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:[1, 2, 3, 4, 5, 6]</a:t>
            </a:r>
            <a:endParaRPr lang="en-US" altLang="zh-CN" sz="1600" dirty="0"/>
          </a:p>
          <a:p>
            <a:r>
              <a:rPr lang="zh-CN" altLang="en-US" sz="1600" dirty="0"/>
              <a:t>数组 </a:t>
            </a:r>
            <a:r>
              <a:rPr lang="en-US" altLang="zh-CN" sz="1600" dirty="0"/>
              <a:t>d </a:t>
            </a:r>
            <a:r>
              <a:rPr lang="zh-CN" altLang="en-US" sz="1600" dirty="0"/>
              <a:t>的各个元素中的值</a:t>
            </a:r>
            <a:r>
              <a:rPr lang="en-US" altLang="zh-CN" sz="1600" dirty="0"/>
              <a:t>:[10, 20, 3, 4, 5, 60]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§2.4.8    </a:t>
            </a:r>
            <a:r>
              <a:rPr lang="zh-CN" altLang="en-US" dirty="0">
                <a:latin typeface="宋体" panose="02010600030101010101" pitchFamily="2" charset="-122"/>
              </a:rPr>
              <a:t>复制数组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628775"/>
            <a:ext cx="857256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 err="1"/>
              <a:t>copyOf</a:t>
            </a:r>
            <a:r>
              <a:rPr lang="zh-CN" altLang="en-US" dirty="0"/>
              <a:t>和</a:t>
            </a:r>
            <a:r>
              <a:rPr lang="en-US" altLang="zh-CN" dirty="0" err="1"/>
              <a:t>copyOfRange</a:t>
            </a:r>
            <a:r>
              <a:rPr lang="en-US" altLang="zh-CN" dirty="0"/>
              <a:t>()</a:t>
            </a:r>
            <a:r>
              <a:rPr lang="zh-CN" altLang="en-US" dirty="0"/>
              <a:t>方法 </a:t>
            </a:r>
            <a:endParaRPr lang="zh-CN" altLang="en-US" dirty="0"/>
          </a:p>
          <a:p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Arrays</a:t>
            </a:r>
            <a:r>
              <a:rPr lang="zh-CN" altLang="en-US" sz="2400" b="1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copyOf</a:t>
            </a:r>
            <a:r>
              <a:rPr lang="zh-CN" altLang="en-US" sz="2400" dirty="0"/>
              <a:t>方法，复制整个数组中元素的值到另一个数组中。</a:t>
            </a:r>
            <a:endParaRPr lang="zh-CN" altLang="en-US" sz="2400" dirty="0"/>
          </a:p>
          <a:p>
            <a:pPr algn="ctr"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>
                <a:solidFill>
                  <a:srgbClr val="006600"/>
                </a:solidFill>
              </a:rPr>
              <a:t>double[ ] </a:t>
            </a:r>
            <a:r>
              <a:rPr lang="en-US" altLang="zh-CN" sz="2000" b="1" dirty="0" err="1">
                <a:solidFill>
                  <a:srgbClr val="C00000"/>
                </a:solidFill>
              </a:rPr>
              <a:t>copyOf</a:t>
            </a:r>
            <a:r>
              <a:rPr lang="en-US" altLang="zh-CN" sz="2000" b="1" dirty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</a:rPr>
              <a:t>newLength</a:t>
            </a:r>
            <a:r>
              <a:rPr lang="en-US" altLang="zh-CN" sz="2000" b="1" dirty="0">
                <a:solidFill>
                  <a:srgbClr val="000099"/>
                </a:solidFill>
              </a:rPr>
              <a:t>)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altLang="zh-CN" sz="2000" b="1" dirty="0">
              <a:solidFill>
                <a:srgbClr val="000099"/>
              </a:solidFill>
            </a:endParaRPr>
          </a:p>
          <a:p>
            <a:r>
              <a:rPr lang="en-US" altLang="zh-CN" sz="2400" dirty="0"/>
              <a:t>Arrays</a:t>
            </a:r>
            <a:r>
              <a:rPr lang="zh-CN" altLang="en-US" sz="2400" dirty="0"/>
              <a:t>类调用</a:t>
            </a:r>
            <a:r>
              <a:rPr lang="en-US" altLang="zh-CN" sz="2400" dirty="0" err="1"/>
              <a:t>copyOfRange</a:t>
            </a:r>
            <a:r>
              <a:rPr lang="en-US" altLang="zh-CN" sz="2400" dirty="0"/>
              <a:t>()</a:t>
            </a:r>
            <a:r>
              <a:rPr lang="zh-CN" altLang="en-US" sz="2400" dirty="0"/>
              <a:t>方法，复制数组中部分元素的值复制到另一个数组中</a:t>
            </a:r>
            <a:endParaRPr lang="zh-CN" altLang="en-US" sz="2400" dirty="0"/>
          </a:p>
          <a:p>
            <a:pPr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000" b="1" dirty="0">
                <a:solidFill>
                  <a:srgbClr val="006600"/>
                </a:solidFill>
              </a:rPr>
              <a:t>double[] </a:t>
            </a:r>
            <a:r>
              <a:rPr lang="en-US" altLang="zh-CN" sz="2000" b="1" dirty="0" err="1">
                <a:solidFill>
                  <a:srgbClr val="C00000"/>
                </a:solidFill>
              </a:rPr>
              <a:t>copyOfRange</a:t>
            </a:r>
            <a:r>
              <a:rPr lang="en-US" altLang="zh-CN" sz="2000" b="1" dirty="0">
                <a:solidFill>
                  <a:srgbClr val="000099"/>
                </a:solidFill>
              </a:rPr>
              <a:t>(double[ ] original,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from, </a:t>
            </a:r>
            <a:r>
              <a:rPr lang="en-US" altLang="zh-CN" sz="2000" b="1" dirty="0" err="1">
                <a:solidFill>
                  <a:srgbClr val="000099"/>
                </a:solidFill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</a:rPr>
              <a:t> to)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000" b="1" dirty="0">
                <a:solidFill>
                  <a:srgbClr val="000099"/>
                </a:solidFill>
              </a:rPr>
              <a:t> </a:t>
            </a:r>
            <a:endParaRPr lang="en-US" altLang="zh-CN" sz="2000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2-6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075240" cy="450215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[] a ={10,20,30,40,50,60}, b, c;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 ] d = 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[2];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b=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</a:t>
            </a:r>
            <a:r>
              <a:rPr lang="en-US" altLang="zh-CN" sz="2400" b="1" dirty="0">
                <a:solidFill>
                  <a:srgbClr val="000099"/>
                </a:solidFill>
              </a:rPr>
              <a:t>(</a:t>
            </a:r>
            <a:r>
              <a:rPr lang="en-US" altLang="zh-CN" sz="2400" b="1" dirty="0" err="1">
                <a:solidFill>
                  <a:srgbClr val="000099"/>
                </a:solidFill>
              </a:rPr>
              <a:t>a,10</a:t>
            </a:r>
            <a:r>
              <a:rPr lang="en-US" altLang="zh-CN" sz="2400" b="1" dirty="0">
                <a:solidFill>
                  <a:srgbClr val="000099"/>
                </a:solidFill>
              </a:rPr>
              <a:t>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c=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Arrays.copyOfRange</a:t>
            </a:r>
            <a:r>
              <a:rPr lang="en-US" altLang="zh-CN" sz="2400" b="1" dirty="0">
                <a:solidFill>
                  <a:srgbClr val="000099"/>
                </a:solidFill>
              </a:rPr>
              <a:t>(a, 3, 5);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d=</a:t>
            </a:r>
            <a:r>
              <a:rPr lang="en-US" altLang="zh-CN" sz="2400" b="1" dirty="0" err="1">
                <a:solidFill>
                  <a:srgbClr val="000099"/>
                </a:solidFill>
              </a:rPr>
              <a:t>Arrays.copyOfRange</a:t>
            </a:r>
            <a:r>
              <a:rPr lang="en-US" altLang="zh-CN" sz="2400" b="1" dirty="0">
                <a:solidFill>
                  <a:srgbClr val="000099"/>
                </a:solidFill>
              </a:rPr>
              <a:t>(a, 3, 9);</a:t>
            </a:r>
            <a:endParaRPr lang="zh-CN" altLang="en-US" sz="2400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500042"/>
            <a:ext cx="1042966" cy="439718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2-6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576" y="939760"/>
            <a:ext cx="8001056" cy="580526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import </a:t>
            </a:r>
            <a:r>
              <a:rPr lang="en-US" altLang="zh-CN" sz="1800" b="1" dirty="0" err="1">
                <a:solidFill>
                  <a:srgbClr val="000099"/>
                </a:solidFill>
              </a:rPr>
              <a:t>java.util</a:t>
            </a:r>
            <a:r>
              <a:rPr lang="en-US" altLang="zh-CN" sz="1800" b="1" dirty="0">
                <a:solidFill>
                  <a:srgbClr val="000099"/>
                </a:solidFill>
              </a:rPr>
              <a:t>.*;</a:t>
            </a:r>
            <a:endParaRPr lang="zh-CN" altLang="en-US" sz="1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Example2_6</a:t>
            </a:r>
            <a:r>
              <a:rPr lang="en-US" altLang="zh-CN" sz="1800" dirty="0"/>
              <a:t> {</a:t>
            </a:r>
            <a:endParaRPr lang="en-US" altLang="zh-CN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public static void main(String 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[]){</a:t>
            </a:r>
            <a:endParaRPr lang="en-US" altLang="zh-CN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[] a ={10,20,30,40,50,60}, b, c;</a:t>
            </a:r>
            <a:endParaRPr lang="en-US" altLang="zh-CN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</a:rPr>
              <a:t>      </a:t>
            </a:r>
            <a:r>
              <a:rPr lang="en-US" altLang="zh-CN" sz="1800" b="1" dirty="0" err="1">
                <a:solidFill>
                  <a:srgbClr val="000099"/>
                </a:solidFill>
              </a:rPr>
              <a:t>int</a:t>
            </a:r>
            <a:r>
              <a:rPr lang="en-US" altLang="zh-CN" sz="1800" b="1" dirty="0">
                <a:solidFill>
                  <a:srgbClr val="000099"/>
                </a:solidFill>
              </a:rPr>
              <a:t>[] d = new </a:t>
            </a:r>
            <a:r>
              <a:rPr lang="en-US" altLang="zh-CN" sz="1800" b="1" dirty="0" err="1">
                <a:solidFill>
                  <a:srgbClr val="000099"/>
                </a:solidFill>
              </a:rPr>
              <a:t>int</a:t>
            </a:r>
            <a:r>
              <a:rPr lang="en-US" altLang="zh-CN" sz="1800" b="1" dirty="0">
                <a:solidFill>
                  <a:srgbClr val="000099"/>
                </a:solidFill>
              </a:rPr>
              <a:t>[2];  </a:t>
            </a:r>
            <a:endParaRPr lang="zh-CN" altLang="en-US" sz="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a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>
                <a:solidFill>
                  <a:srgbClr val="000099"/>
                </a:solidFill>
              </a:rPr>
              <a:t>(a));</a:t>
            </a:r>
            <a:endParaRPr lang="en-US" altLang="zh-CN" sz="1800" b="1" i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   </a:t>
            </a:r>
            <a:endParaRPr lang="zh-CN" altLang="en-US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b </a:t>
            </a:r>
            <a:r>
              <a:rPr lang="en-US" altLang="zh-CN" sz="1800" b="1" dirty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a,10</a:t>
            </a:r>
            <a:r>
              <a:rPr lang="en-US" altLang="zh-CN" sz="1800" b="1" i="1" dirty="0">
                <a:solidFill>
                  <a:srgbClr val="000099"/>
                </a:solidFill>
              </a:rPr>
              <a:t>)</a:t>
            </a:r>
            <a:r>
              <a:rPr lang="en-US" altLang="zh-CN" sz="1800" i="1" dirty="0"/>
              <a:t>;    //</a:t>
            </a:r>
            <a:r>
              <a:rPr lang="zh-CN" altLang="en-US" sz="1800" b="1" i="1" dirty="0">
                <a:solidFill>
                  <a:srgbClr val="C00000"/>
                </a:solidFill>
              </a:rPr>
              <a:t>复制的元素个数大于</a:t>
            </a:r>
            <a:r>
              <a:rPr lang="en-US" altLang="zh-CN" sz="1800" b="1" i="1" dirty="0">
                <a:solidFill>
                  <a:srgbClr val="C00000"/>
                </a:solidFill>
              </a:rPr>
              <a:t>a</a:t>
            </a:r>
            <a:r>
              <a:rPr lang="zh-CN" altLang="en-US" sz="1800" b="1" i="1" dirty="0">
                <a:solidFill>
                  <a:srgbClr val="C00000"/>
                </a:solidFill>
              </a:rPr>
              <a:t>的元素个数，则用 </a:t>
            </a:r>
            <a:r>
              <a:rPr lang="en-US" altLang="zh-CN" sz="1800" b="1" i="1" dirty="0">
                <a:solidFill>
                  <a:srgbClr val="C00000"/>
                </a:solidFill>
              </a:rPr>
              <a:t>0 </a:t>
            </a:r>
            <a:r>
              <a:rPr lang="zh-CN" altLang="en-US" sz="1800" b="1" i="1" dirty="0">
                <a:solidFill>
                  <a:srgbClr val="C00000"/>
                </a:solidFill>
              </a:rPr>
              <a:t>填充</a:t>
            </a:r>
            <a:endParaRPr lang="zh-CN" altLang="en-US" sz="1800" b="1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b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sz="1800" b="1" i="1" dirty="0">
                <a:solidFill>
                  <a:srgbClr val="000099"/>
                </a:solidFill>
              </a:rPr>
              <a:t>(b)</a:t>
            </a:r>
            <a:r>
              <a:rPr lang="en-US" altLang="zh-CN" sz="1800" i="1" dirty="0"/>
              <a:t>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endParaRPr lang="zh-CN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c</a:t>
            </a:r>
            <a:r>
              <a:rPr lang="en-US" altLang="zh-CN" sz="1800" b="1" dirty="0">
                <a:solidFill>
                  <a:srgbClr val="000099"/>
                </a:solidFill>
              </a:rPr>
              <a:t>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a,3,5</a:t>
            </a:r>
            <a:r>
              <a:rPr lang="en-US" altLang="zh-CN" sz="1800" b="1" i="1" dirty="0">
                <a:solidFill>
                  <a:srgbClr val="000099"/>
                </a:solidFill>
              </a:rPr>
              <a:t>)</a:t>
            </a:r>
            <a:r>
              <a:rPr lang="en-US" altLang="zh-CN" sz="1800" i="1" dirty="0"/>
              <a:t>;          //</a:t>
            </a:r>
            <a:r>
              <a:rPr lang="en-US" altLang="zh-CN" sz="1800" b="1" i="1" dirty="0">
                <a:solidFill>
                  <a:srgbClr val="C00000"/>
                </a:solidFill>
              </a:rPr>
              <a:t>from &lt;= index &lt;to</a:t>
            </a:r>
            <a:endParaRPr lang="en-US" altLang="zh-CN" sz="1800" b="1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c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(c));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   </a:t>
            </a:r>
            <a:endParaRPr lang="zh-CN" altLang="en-US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d= </a:t>
            </a:r>
            <a:r>
              <a:rPr lang="en-US" altLang="zh-CN" sz="1800" b="1" dirty="0" err="1">
                <a:solidFill>
                  <a:srgbClr val="000099"/>
                </a:solidFill>
              </a:rPr>
              <a:t>Arrays.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copyOfRange</a:t>
            </a:r>
            <a:r>
              <a:rPr lang="en-US" altLang="zh-CN" sz="1800" b="1" i="1" dirty="0">
                <a:solidFill>
                  <a:srgbClr val="000099"/>
                </a:solidFill>
              </a:rPr>
              <a:t>(</a:t>
            </a:r>
            <a:r>
              <a:rPr lang="en-US" altLang="zh-CN" sz="1800" b="1" i="1" dirty="0" err="1">
                <a:solidFill>
                  <a:srgbClr val="000099"/>
                </a:solidFill>
              </a:rPr>
              <a:t>a,0,9</a:t>
            </a:r>
            <a:r>
              <a:rPr lang="en-US" altLang="zh-CN" sz="1800" b="1" i="1" dirty="0">
                <a:solidFill>
                  <a:srgbClr val="000099"/>
                </a:solidFill>
              </a:rPr>
              <a:t>);	//</a:t>
            </a:r>
            <a:r>
              <a:rPr lang="en-US" altLang="zh-CN" sz="1800" b="1" i="1" dirty="0">
                <a:solidFill>
                  <a:srgbClr val="C00000"/>
                </a:solidFill>
              </a:rPr>
              <a:t>from &lt;= index &lt;to</a:t>
            </a:r>
            <a:endParaRPr lang="en-US" altLang="zh-CN" sz="1800" b="1" i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("</a:t>
            </a:r>
            <a:r>
              <a:rPr lang="zh-CN" altLang="en-US" sz="1800" i="1" dirty="0"/>
              <a:t>数组 </a:t>
            </a:r>
            <a:r>
              <a:rPr lang="en-US" altLang="zh-CN" sz="1800" i="1" dirty="0"/>
              <a:t>d </a:t>
            </a:r>
            <a:r>
              <a:rPr lang="zh-CN" altLang="en-US" sz="1800" i="1" dirty="0"/>
              <a:t>的各个元素中的值</a:t>
            </a:r>
            <a:r>
              <a:rPr lang="en-US" altLang="zh-CN" sz="1800" i="1" dirty="0"/>
              <a:t>:");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System.</a:t>
            </a:r>
            <a:r>
              <a:rPr lang="en-US" altLang="zh-CN" sz="1800" i="1" dirty="0" err="1"/>
              <a:t>out.println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Arrays.toString</a:t>
            </a:r>
            <a:r>
              <a:rPr lang="en-US" altLang="zh-CN" sz="1800" i="1" dirty="0"/>
              <a:t>(d));</a:t>
            </a:r>
            <a:endParaRPr lang="en-US" altLang="zh-CN" sz="1800" i="1" dirty="0"/>
          </a:p>
          <a:p>
            <a:pPr>
              <a:spcBef>
                <a:spcPts val="0"/>
              </a:spcBef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spcBef>
                <a:spcPts val="0"/>
              </a:spcBef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1158" y="1500174"/>
            <a:ext cx="2071702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例</a:t>
            </a:r>
            <a:r>
              <a:rPr lang="en-US" altLang="zh-CN" sz="3200" dirty="0"/>
              <a:t>2-6</a:t>
            </a:r>
            <a:r>
              <a:rPr lang="zh-CN" altLang="en-US" sz="3200" dirty="0"/>
              <a:t>输出：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8612" y="1142984"/>
            <a:ext cx="5614998" cy="452596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a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[10, 20, 30, 40, 50, 60]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b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[10, 20, 30, 40, 50, 60, 0, 0, 0, 0]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c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[40, 50]</a:t>
            </a:r>
            <a:endParaRPr lang="en-US" altLang="zh-CN" sz="2400" dirty="0"/>
          </a:p>
          <a:p>
            <a:pPr>
              <a:buNone/>
            </a:pPr>
            <a:r>
              <a:rPr lang="zh-CN" altLang="en-US" sz="2400" dirty="0"/>
              <a:t>数组 </a:t>
            </a:r>
            <a:r>
              <a:rPr lang="en-US" altLang="zh-CN" sz="2400" dirty="0"/>
              <a:t>d </a:t>
            </a:r>
            <a:r>
              <a:rPr lang="zh-CN" altLang="en-US" sz="2400" dirty="0"/>
              <a:t>的各个元素中的值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[10, 20, 30, 40, 50, 60, 0, 0, 0]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§2.4.9   </a:t>
            </a:r>
            <a:r>
              <a:rPr lang="zh-CN" altLang="en-US" dirty="0">
                <a:latin typeface="宋体" panose="02010600030101010101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Arrays</a:t>
            </a:r>
            <a:r>
              <a:rPr lang="zh-CN" altLang="en-US" b="1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调用  </a:t>
            </a:r>
            <a:endParaRPr lang="en-US" altLang="zh-CN" dirty="0"/>
          </a:p>
          <a:p>
            <a:pPr marL="514350" indent="-514350"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public static void </a:t>
            </a:r>
            <a:r>
              <a:rPr lang="en-US" altLang="zh-CN" b="1" dirty="0">
                <a:solidFill>
                  <a:srgbClr val="C00000"/>
                </a:solidFill>
              </a:rPr>
              <a:t>sort</a:t>
            </a:r>
            <a:r>
              <a:rPr lang="en-US" altLang="zh-CN" b="1" dirty="0">
                <a:solidFill>
                  <a:srgbClr val="000099"/>
                </a:solidFill>
              </a:rPr>
              <a:t>(double a[])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方法可以把参数</a:t>
            </a:r>
            <a:r>
              <a:rPr lang="en-US" altLang="zh-CN" dirty="0"/>
              <a:t>a</a:t>
            </a:r>
            <a:r>
              <a:rPr lang="zh-CN" altLang="en-US" dirty="0"/>
              <a:t>指定的</a:t>
            </a:r>
            <a:r>
              <a:rPr lang="en-US" altLang="zh-CN" dirty="0"/>
              <a:t>double</a:t>
            </a:r>
            <a:r>
              <a:rPr lang="zh-CN" altLang="en-US" dirty="0"/>
              <a:t>类型数组按</a:t>
            </a:r>
            <a:r>
              <a:rPr lang="zh-CN" altLang="en-US" b="1" dirty="0">
                <a:solidFill>
                  <a:srgbClr val="C00000"/>
                </a:solidFill>
              </a:rPr>
              <a:t>升序</a:t>
            </a:r>
            <a:r>
              <a:rPr lang="zh-CN" altLang="en-US" dirty="0"/>
              <a:t>排序。</a:t>
            </a:r>
            <a:endParaRPr lang="en-US" altLang="zh-CN" dirty="0"/>
          </a:p>
          <a:p>
            <a:pPr lvl="1"/>
            <a:endParaRPr lang="zh-CN" altLang="en-US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C00000"/>
                </a:solidFill>
              </a:rPr>
              <a:t>Arrays</a:t>
            </a:r>
            <a:r>
              <a:rPr lang="zh-CN" altLang="en-US" b="1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调用</a:t>
            </a:r>
            <a:r>
              <a:rPr lang="en-US" altLang="zh-CN" dirty="0"/>
              <a:t>sort</a:t>
            </a:r>
            <a:r>
              <a:rPr lang="zh-CN" altLang="en-US" dirty="0"/>
              <a:t>方法 ：</a:t>
            </a:r>
            <a:endParaRPr lang="zh-CN" altLang="en-US" dirty="0"/>
          </a:p>
          <a:p>
            <a:pPr algn="ctr">
              <a:buNone/>
            </a:pPr>
            <a:r>
              <a:rPr lang="zh-CN" altLang="en-US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public static void sort(double a[],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000099"/>
                </a:solidFill>
              </a:rPr>
              <a:t>start,int</a:t>
            </a:r>
            <a:r>
              <a:rPr lang="en-US" altLang="zh-CN" sz="2400" b="1" dirty="0">
                <a:solidFill>
                  <a:srgbClr val="000099"/>
                </a:solidFill>
              </a:rPr>
              <a:t> end)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可以把参数</a:t>
            </a:r>
            <a:r>
              <a:rPr lang="en-US" altLang="zh-CN" dirty="0"/>
              <a:t>a</a:t>
            </a:r>
            <a:r>
              <a:rPr lang="zh-CN" altLang="en-US" dirty="0"/>
              <a:t>指定的</a:t>
            </a:r>
            <a:r>
              <a:rPr lang="en-US" altLang="zh-CN" dirty="0"/>
              <a:t>double</a:t>
            </a:r>
            <a:r>
              <a:rPr lang="zh-CN" altLang="en-US" dirty="0"/>
              <a:t>类型数组中索引</a:t>
            </a:r>
            <a:r>
              <a:rPr lang="en-US" altLang="zh-CN" dirty="0">
                <a:solidFill>
                  <a:srgbClr val="C00000"/>
                </a:solidFill>
              </a:rPr>
              <a:t>start</a:t>
            </a:r>
            <a:r>
              <a:rPr lang="zh-CN" altLang="en-US" dirty="0">
                <a:solidFill>
                  <a:srgbClr val="C00000"/>
                </a:solidFill>
              </a:rPr>
              <a:t>至</a:t>
            </a:r>
            <a:r>
              <a:rPr lang="en-US" altLang="zh-CN" dirty="0">
                <a:solidFill>
                  <a:srgbClr val="C00000"/>
                </a:solidFill>
              </a:rPr>
              <a:t>end-1</a:t>
            </a:r>
            <a:r>
              <a:rPr lang="zh-CN" altLang="en-US" dirty="0"/>
              <a:t>的元素的值按</a:t>
            </a:r>
            <a:r>
              <a:rPr lang="zh-CN" altLang="en-US" b="1" dirty="0">
                <a:solidFill>
                  <a:srgbClr val="C00000"/>
                </a:solidFill>
              </a:rPr>
              <a:t>升序</a:t>
            </a:r>
            <a:r>
              <a:rPr lang="zh-CN" altLang="en-US" dirty="0"/>
              <a:t>排序。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§2.4.9   </a:t>
            </a:r>
            <a:r>
              <a:rPr lang="zh-CN" altLang="en-US" dirty="0">
                <a:latin typeface="宋体" panose="02010600030101010101" pitchFamily="2" charset="-122"/>
              </a:rPr>
              <a:t>排序与二分查找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643050"/>
            <a:ext cx="8686800" cy="450215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．</a:t>
            </a:r>
            <a:r>
              <a:rPr lang="en-US" altLang="zh-CN" dirty="0"/>
              <a:t>Array</a:t>
            </a:r>
            <a:r>
              <a:rPr lang="zh-CN" altLang="en-US" dirty="0"/>
              <a:t>类调用（二分法）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public static 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binarySearch</a:t>
            </a:r>
            <a:r>
              <a:rPr lang="en-US" altLang="zh-CN" sz="2400" b="1" dirty="0">
                <a:solidFill>
                  <a:srgbClr val="000099"/>
                </a:solidFill>
              </a:rPr>
              <a:t>(double[] a, double number)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方法判断参数</a:t>
            </a:r>
            <a:r>
              <a:rPr lang="en-US" altLang="zh-CN" dirty="0"/>
              <a:t>number</a:t>
            </a:r>
            <a:r>
              <a:rPr lang="zh-CN" altLang="en-US" dirty="0"/>
              <a:t>指定的数是否在参数</a:t>
            </a:r>
            <a:r>
              <a:rPr lang="en-US" altLang="zh-CN" dirty="0"/>
              <a:t>a</a:t>
            </a:r>
            <a:r>
              <a:rPr lang="zh-CN" altLang="en-US" dirty="0"/>
              <a:t>指定的数组中。 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例</a:t>
            </a:r>
            <a:r>
              <a:rPr lang="en-US" altLang="zh-CN" dirty="0"/>
              <a:t>2-7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348" y="2928934"/>
            <a:ext cx="7772400" cy="1362075"/>
          </a:xfrm>
        </p:spPr>
        <p:txBody>
          <a:bodyPr/>
          <a:lstStyle/>
          <a:p>
            <a:r>
              <a:rPr lang="zh-CN" altLang="en-US" dirty="0"/>
              <a:t>第2章 </a:t>
            </a:r>
            <a:r>
              <a:rPr lang="zh-CN" altLang="en-US" dirty="0">
                <a:latin typeface="宋体" panose="02010600030101010101" pitchFamily="2" charset="-122"/>
              </a:rPr>
              <a:t>基本类型、数组和枚举类型</a:t>
            </a:r>
            <a:r>
              <a:rPr lang="zh-CN" altLang="en-US" dirty="0">
                <a:latin typeface="Tahoma" panose="020B0604030504040204" pitchFamily="34" charset="0"/>
              </a:rPr>
              <a:t> </a:t>
            </a:r>
            <a:br>
              <a:rPr lang="zh-CN" altLang="en-US" dirty="0">
                <a:latin typeface="Tahoma" panose="020B0604030504040204" pitchFamily="34" charset="0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2.3 从命令行输入、输出数据</a:t>
            </a:r>
            <a:endParaRPr lang="en-US" altLang="zh-CN"/>
          </a:p>
          <a:p>
            <a:r>
              <a:rPr lang="zh-CN" altLang="en-US"/>
              <a:t>2.4.7   </a:t>
            </a:r>
            <a:r>
              <a:rPr lang="zh-CN" altLang="en-US">
                <a:latin typeface="宋体" panose="02010600030101010101" pitchFamily="2" charset="-122"/>
              </a:rPr>
              <a:t>表示格式</a:t>
            </a:r>
            <a:endParaRPr lang="en-US" altLang="zh-CN">
              <a:latin typeface="宋体" panose="02010600030101010101" pitchFamily="2" charset="-122"/>
            </a:endParaRPr>
          </a:p>
          <a:p>
            <a:r>
              <a:rPr lang="zh-CN" altLang="en-US"/>
              <a:t>2.4.8    </a:t>
            </a:r>
            <a:r>
              <a:rPr lang="zh-CN" altLang="en-US">
                <a:latin typeface="宋体" panose="02010600030101010101" pitchFamily="2" charset="-122"/>
              </a:rPr>
              <a:t>复制数组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§2.3从命令行输入、输出数据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§2.3.1   输入基本型数据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zh-CN" altLang="en-US" dirty="0">
                <a:latin typeface="+mj-lt"/>
              </a:rPr>
              <a:t>可以使用</a:t>
            </a:r>
            <a:r>
              <a:rPr lang="en-US" altLang="zh-CN" dirty="0">
                <a:latin typeface="+mj-lt"/>
              </a:rPr>
              <a:t>Scanner</a:t>
            </a:r>
            <a:r>
              <a:rPr lang="zh-CN" altLang="en-US" dirty="0">
                <a:latin typeface="+mj-lt"/>
              </a:rPr>
              <a:t>类创建一个对象：</a:t>
            </a:r>
            <a:endParaRPr lang="zh-CN" altLang="en-US" dirty="0">
              <a:latin typeface="+mj-lt"/>
            </a:endParaRPr>
          </a:p>
          <a:p>
            <a:pPr marL="342900" lvl="1" indent="-342900" algn="ctr">
              <a:buClr>
                <a:schemeClr val="tx2"/>
              </a:buClr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Scanner reader = new Scanner(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System.in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);</a:t>
            </a: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pPr marL="342900" lvl="1" indent="-342900" algn="ctr">
              <a:buClr>
                <a:schemeClr val="tx2"/>
              </a:buClr>
              <a:buNone/>
            </a:pP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pPr marL="638175" lvl="2" indent="-342900">
              <a:buClr>
                <a:schemeClr val="tx2"/>
              </a:buClr>
            </a:pP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reader</a:t>
            </a:r>
            <a:r>
              <a:rPr lang="zh-CN" altLang="en-US" dirty="0">
                <a:latin typeface="+mj-lt"/>
              </a:rPr>
              <a:t>对象调用下列方法，读取用户在命令行输入的各种基本类型数据：</a:t>
            </a:r>
            <a:endParaRPr lang="zh-CN" altLang="en-US" dirty="0">
              <a:latin typeface="+mj-lt"/>
            </a:endParaRPr>
          </a:p>
          <a:p>
            <a:pPr marL="932180" lvl="3" indent="-342900"/>
            <a:r>
              <a:rPr lang="en-US" altLang="zh-CN" sz="2400" dirty="0" err="1">
                <a:latin typeface="+mj-lt"/>
              </a:rPr>
              <a:t>nextBoolean</a:t>
            </a:r>
            <a:r>
              <a:rPr lang="en-US" altLang="zh-CN" sz="2400" dirty="0">
                <a:latin typeface="+mj-lt"/>
              </a:rPr>
              <a:t>()</a:t>
            </a:r>
            <a:r>
              <a:rPr lang="zh-CN" altLang="en-US" sz="2400" dirty="0">
                <a:latin typeface="+mj-lt"/>
              </a:rPr>
              <a:t> 、</a:t>
            </a:r>
            <a:r>
              <a:rPr lang="en-US" altLang="zh-CN" sz="2400" dirty="0" err="1">
                <a:latin typeface="+mj-lt"/>
              </a:rPr>
              <a:t>nextFloat</a:t>
            </a:r>
            <a:r>
              <a:rPr lang="en-US" altLang="zh-CN" sz="2400" dirty="0">
                <a:latin typeface="+mj-lt"/>
              </a:rPr>
              <a:t>()</a:t>
            </a:r>
            <a:r>
              <a:rPr lang="zh-CN" altLang="en-US" sz="2400" dirty="0">
                <a:latin typeface="+mj-lt"/>
              </a:rPr>
              <a:t>、</a:t>
            </a:r>
            <a:r>
              <a:rPr lang="en-US" altLang="zh-CN" sz="2400" dirty="0" err="1">
                <a:latin typeface="+mj-lt"/>
              </a:rPr>
              <a:t>nextDouble</a:t>
            </a:r>
            <a:r>
              <a:rPr lang="en-US" altLang="zh-CN" sz="2400" dirty="0">
                <a:latin typeface="+mj-lt"/>
              </a:rPr>
              <a:t>()</a:t>
            </a:r>
            <a:endParaRPr lang="en-US" altLang="zh-CN" sz="2400" dirty="0">
              <a:latin typeface="+mj-lt"/>
            </a:endParaRPr>
          </a:p>
          <a:p>
            <a:pPr marL="932180" lvl="3" indent="-342900"/>
            <a:r>
              <a:rPr lang="en-US" altLang="zh-CN" sz="2400" dirty="0" err="1"/>
              <a:t>nextByte</a:t>
            </a:r>
            <a:r>
              <a:rPr lang="en-US" altLang="zh-CN" sz="2400" dirty="0"/>
              <a:t>()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nextShort</a:t>
            </a:r>
            <a:r>
              <a:rPr lang="en-US" altLang="zh-CN" sz="2400" dirty="0"/>
              <a:t>()</a:t>
            </a:r>
            <a:r>
              <a:rPr lang="zh-CN" altLang="en-US" sz="2400" dirty="0"/>
              <a:t>、 </a:t>
            </a:r>
            <a:r>
              <a:rPr lang="en-US" altLang="zh-CN" sz="2400" dirty="0" err="1"/>
              <a:t>nextInt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nextLong</a:t>
            </a:r>
            <a:r>
              <a:rPr lang="en-US" altLang="zh-CN" sz="2400" dirty="0"/>
              <a:t>()</a:t>
            </a:r>
            <a:endParaRPr lang="zh-CN" altLang="en-US" sz="2400" dirty="0">
              <a:latin typeface="+mj-lt"/>
            </a:endParaRPr>
          </a:p>
          <a:p>
            <a:pPr marL="932180" lvl="3" indent="-342900"/>
            <a:endParaRPr lang="en-US" altLang="zh-CN" dirty="0">
              <a:latin typeface="+mj-lt"/>
            </a:endParaRPr>
          </a:p>
          <a:p>
            <a:pPr marL="932180" lvl="3" indent="-342900"/>
            <a:r>
              <a:rPr lang="zh-CN" altLang="en-US" dirty="0">
                <a:latin typeface="+mj-lt"/>
              </a:rPr>
              <a:t>上述方法执行时都会堵塞，程序等待用户在命令行输入数据回车确认。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线形标注 1 5"/>
          <p:cNvSpPr/>
          <p:nvPr/>
        </p:nvSpPr>
        <p:spPr>
          <a:xfrm>
            <a:off x="8167702" y="1785926"/>
            <a:ext cx="1571636" cy="357190"/>
          </a:xfrm>
          <a:prstGeom prst="borderCallout1">
            <a:avLst>
              <a:gd name="adj1" fmla="val 125809"/>
              <a:gd name="adj2" fmla="val 49744"/>
              <a:gd name="adj3" fmla="val 223982"/>
              <a:gd name="adj4" fmla="val 36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标准输入流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44624"/>
            <a:ext cx="1257280" cy="520680"/>
          </a:xfrm>
        </p:spPr>
        <p:txBody>
          <a:bodyPr>
            <a:normAutofit fontScale="90000"/>
          </a:bodyPr>
          <a:lstStyle/>
          <a:p>
            <a:pPr lvl="2"/>
            <a:r>
              <a:rPr lang="zh-CN" altLang="en-US" sz="2800" dirty="0"/>
              <a:t>例</a:t>
            </a:r>
            <a:r>
              <a:rPr lang="en-US" altLang="zh-CN" sz="2800" dirty="0"/>
              <a:t>2-3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40" y="594871"/>
            <a:ext cx="7940312" cy="608552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java.util.Scanner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	//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导入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Scanner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Example2_3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public static void main (String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 ]) 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0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请输入若干个数，每输入一个数回车确认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20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最后输入数字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zh-CN" altLang="en-US" sz="20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结束输入操作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Scanner reader=new Scanner(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System.in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double sum=0;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int m=0;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double x =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reader.nextDouble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while(x!=0){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m=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m+1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sum=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sum+x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x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reader.nextDouble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(m+"</a:t>
            </a:r>
            <a:r>
              <a:rPr lang="zh-CN" altLang="en-US" sz="20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个数的和为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"+sum);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zh-C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(m+"</a:t>
            </a:r>
            <a:r>
              <a:rPr lang="zh-CN" altLang="en-US" sz="20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个数的平均值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"+sum/m);    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  <a:endParaRPr lang="en-US" altLang="zh-C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§2.3.2  </a:t>
            </a:r>
            <a:r>
              <a:rPr lang="zh-CN" altLang="en-US">
                <a:latin typeface="宋体" panose="02010600030101010101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+mj-lt"/>
              </a:rPr>
              <a:t>下面语句可输出串值、表达式的值到屏幕，二者的区别是前者输出数据后换行，后者不换行。</a:t>
            </a:r>
            <a:endParaRPr lang="en-US" altLang="zh-CN" sz="2400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();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400" dirty="0">
                <a:latin typeface="+mj-lt"/>
              </a:rPr>
              <a:t>或</a:t>
            </a:r>
            <a:endParaRPr lang="en-US" altLang="zh-CN" sz="2400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System.out.print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();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endParaRPr lang="zh-CN" altLang="en-US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允许使用并置符号：“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+</a:t>
            </a:r>
            <a:r>
              <a:rPr lang="en-US" altLang="zh-CN" sz="2400" dirty="0">
                <a:latin typeface="+mj-lt"/>
              </a:rPr>
              <a:t>”</a:t>
            </a:r>
            <a:r>
              <a:rPr lang="zh-CN" altLang="en-US" sz="2400" dirty="0">
                <a:latin typeface="+mj-lt"/>
              </a:rPr>
              <a:t>将变量、表达式或一个常数值与一个字符串并置一起输出，如：</a:t>
            </a:r>
            <a:endParaRPr lang="zh-CN" altLang="en-US" sz="2400" dirty="0">
              <a:latin typeface="+mj-lt"/>
            </a:endParaRPr>
          </a:p>
          <a:p>
            <a:pPr lvl="1">
              <a:buNone/>
            </a:pPr>
            <a:r>
              <a:rPr lang="zh-CN" altLang="en-US" dirty="0">
                <a:latin typeface="+mj-lt"/>
              </a:rPr>
              <a:t>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(m+"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个数的和为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"+sum);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(“:”+123+“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大于”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+122); </a:t>
            </a:r>
            <a:endParaRPr lang="zh-CN" altLang="en-US" sz="2000" b="1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anose="02010600030101010101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2400" err="1"/>
              <a:t>JDK1.5</a:t>
            </a:r>
            <a:r>
              <a:rPr lang="zh-CN" altLang="en-US" sz="2400"/>
              <a:t>新增了和</a:t>
            </a:r>
            <a:r>
              <a:rPr lang="en-US" altLang="zh-CN" sz="2400"/>
              <a:t>C</a:t>
            </a:r>
            <a:r>
              <a:rPr lang="zh-CN" altLang="en-US" sz="2400"/>
              <a:t>语言中</a:t>
            </a:r>
            <a:r>
              <a:rPr lang="en-US" altLang="zh-CN" sz="2400" b="1" err="1">
                <a:solidFill>
                  <a:srgbClr val="C00000"/>
                </a:solidFill>
              </a:rPr>
              <a:t>printf</a:t>
            </a:r>
            <a:r>
              <a:rPr lang="zh-CN" altLang="en-US" sz="2400" b="1">
                <a:solidFill>
                  <a:srgbClr val="C00000"/>
                </a:solidFill>
              </a:rPr>
              <a:t>函数</a:t>
            </a:r>
            <a:r>
              <a:rPr lang="zh-CN" altLang="en-US" sz="2400"/>
              <a:t>类似的数据输出方法，该方法使用格式如下：</a:t>
            </a:r>
            <a:endParaRPr lang="zh-CN" altLang="en-US" sz="2400"/>
          </a:p>
          <a:p>
            <a:pPr algn="ctr">
              <a:buNone/>
            </a:pPr>
            <a:r>
              <a:rPr lang="en-US" altLang="zh-CN" sz="2000" b="1" err="1">
                <a:solidFill>
                  <a:srgbClr val="0000FF"/>
                </a:solidFill>
                <a:cs typeface="Times New Roman" panose="02020603050405020304" pitchFamily="18" charset="0"/>
              </a:rPr>
              <a:t>System.out.</a:t>
            </a:r>
            <a:r>
              <a:rPr lang="en-US" altLang="zh-CN" sz="2000" b="1" err="1">
                <a:solidFill>
                  <a:srgbClr val="C00000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("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格式控制部分</a:t>
            </a:r>
            <a:r>
              <a:rPr lang="zh-CN" altLang="en-US" sz="2000" b="1">
                <a:solidFill>
                  <a:srgbClr val="0000FF"/>
                </a:solidFill>
                <a:cs typeface="Times New Roman" panose="02020603050405020304" pitchFamily="18" charset="0"/>
              </a:rPr>
              <a:t>"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表达式</a:t>
            </a:r>
            <a:r>
              <a:rPr lang="zh-CN" altLang="en-US" sz="2000" b="1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表达式</a:t>
            </a:r>
            <a:r>
              <a:rPr lang="zh-CN" altLang="en-US" sz="2000" b="1">
                <a:solidFill>
                  <a:srgbClr val="0000FF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/>
              </a:rPr>
              <a:t>…</a:t>
            </a: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</a:rPr>
              <a:t>表达式</a:t>
            </a:r>
            <a:r>
              <a:rPr lang="en-US" altLang="zh-CN" sz="2000" b="1">
                <a:solidFill>
                  <a:srgbClr val="0000FF"/>
                </a:solidFill>
                <a:cs typeface="Times New Roman" panose="02020603050405020304" pitchFamily="18" charset="0"/>
              </a:rPr>
              <a:t>n);</a:t>
            </a: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altLang="zh-CN" sz="2000" b="1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/>
              <a:t>格式控制部分由格式控制符号：%</a:t>
            </a:r>
            <a:r>
              <a:rPr lang="en-US" altLang="zh-CN" sz="2400"/>
              <a:t>d、%c、%f、%s</a:t>
            </a:r>
            <a:r>
              <a:rPr lang="zh-CN" altLang="en-US" sz="2400"/>
              <a:t>和普通的字符组成，普通字符原样输出。格式符号用来输出表达式的值。</a:t>
            </a:r>
            <a:endParaRPr lang="zh-CN" altLang="en-US" sz="2400"/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d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b="1" err="1">
                <a:solidFill>
                  <a:srgbClr val="000099"/>
                </a:solidFill>
                <a:cs typeface="Times New Roman" panose="02020603050405020304" pitchFamily="18" charset="0"/>
              </a:rPr>
              <a:t>int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类型数据值                      </a:t>
            </a:r>
            <a:endParaRPr lang="en-US" altLang="zh-CN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char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型数据。</a:t>
            </a:r>
            <a:endParaRPr lang="zh-CN" altLang="en-US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f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输出浮点型数据，小数部分最多保留</a:t>
            </a:r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位    </a:t>
            </a:r>
            <a:endParaRPr lang="en-US" altLang="zh-CN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>
                <a:solidFill>
                  <a:srgbClr val="000099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输出字符串数据。</a:t>
            </a:r>
            <a:endParaRPr lang="en-US" altLang="zh-CN" b="1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§2.3.2  </a:t>
            </a:r>
            <a:r>
              <a:rPr lang="zh-CN" altLang="en-US">
                <a:latin typeface="宋体" panose="02010600030101010101" pitchFamily="2" charset="-122"/>
              </a:rPr>
              <a:t>输出基本型数据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/>
              <a:t>输出数据时也可以控制数据在命令行的位置，例如：</a:t>
            </a:r>
            <a:endParaRPr lang="zh-CN" altLang="en-US" sz="2400"/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anose="02020603050405020304" pitchFamily="18" charset="0"/>
              </a:rPr>
              <a:t>md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输出的</a:t>
            </a:r>
            <a:r>
              <a:rPr lang="en-US" altLang="zh-CN" err="1">
                <a:cs typeface="Times New Roman" panose="02020603050405020304" pitchFamily="18" charset="0"/>
              </a:rPr>
              <a:t>int</a:t>
            </a:r>
            <a:r>
              <a:rPr lang="zh-CN" altLang="en-US">
                <a:latin typeface="宋体" panose="02010600030101010101" pitchFamily="2" charset="-122"/>
              </a:rPr>
              <a:t>型数据占</a:t>
            </a:r>
            <a:r>
              <a:rPr lang="en-US" altLang="zh-CN"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列   </a:t>
            </a:r>
            <a:endParaRPr lang="en-US" altLang="zh-CN"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%</a:t>
            </a:r>
            <a:r>
              <a:rPr lang="en-US" altLang="zh-CN" b="1" err="1">
                <a:solidFill>
                  <a:srgbClr val="0000FF"/>
                </a:solidFill>
                <a:cs typeface="Times New Roman" panose="02020603050405020304" pitchFamily="18" charset="0"/>
              </a:rPr>
              <a:t>m.nf</a:t>
            </a:r>
            <a:r>
              <a:rPr lang="en-US" altLang="zh-CN" b="1">
                <a:solidFill>
                  <a:srgbClr val="0000FF"/>
                </a:solidFill>
                <a:latin typeface="宋体" panose="02010600030101010101" pitchFamily="2" charset="-122"/>
              </a:rPr>
              <a:t>：</a:t>
            </a:r>
            <a:r>
              <a:rPr lang="zh-CN" altLang="en-US">
                <a:latin typeface="宋体" panose="02010600030101010101" pitchFamily="2" charset="-122"/>
              </a:rPr>
              <a:t>输出的浮点型数据占</a:t>
            </a:r>
            <a:r>
              <a:rPr lang="en-US" altLang="zh-CN"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宋体" panose="02010600030101010101" pitchFamily="2" charset="-122"/>
              </a:rPr>
              <a:t>列，小数点保留</a:t>
            </a:r>
            <a:r>
              <a:rPr lang="en-US" altLang="zh-CN">
                <a:cs typeface="Times New Roman" panose="02020603050405020304" pitchFamily="18" charset="0"/>
              </a:rPr>
              <a:t>n</a:t>
            </a:r>
            <a:r>
              <a:rPr lang="zh-CN" altLang="en-US">
                <a:latin typeface="宋体" panose="02010600030101010101" pitchFamily="2" charset="-122"/>
              </a:rPr>
              <a:t>位。</a:t>
            </a:r>
            <a:endParaRPr lang="en-US" altLang="zh-CN">
              <a:latin typeface="宋体" panose="02010600030101010101" pitchFamily="2" charset="-122"/>
            </a:endParaRPr>
          </a:p>
          <a:p>
            <a:pPr algn="just"/>
            <a:r>
              <a:rPr lang="zh-CN" altLang="en-US" b="1">
                <a:latin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b="1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altLang="zh-CN" sz="2400" err="1">
                <a:solidFill>
                  <a:srgbClr val="000099"/>
                </a:solidFill>
              </a:rPr>
              <a:t>System.</a:t>
            </a:r>
            <a:r>
              <a:rPr lang="en-US" altLang="zh-CN" sz="2400" b="1" i="1" err="1">
                <a:solidFill>
                  <a:srgbClr val="000099"/>
                </a:solidFill>
              </a:rPr>
              <a:t>out.printf</a:t>
            </a:r>
            <a:r>
              <a:rPr lang="en-US" altLang="zh-CN" sz="2400" b="1" i="1">
                <a:solidFill>
                  <a:srgbClr val="000099"/>
                </a:solidFill>
              </a:rPr>
              <a:t>("%</a:t>
            </a:r>
            <a:r>
              <a:rPr lang="en-US" altLang="zh-CN" sz="2400" b="1" i="1" err="1">
                <a:solidFill>
                  <a:srgbClr val="000099"/>
                </a:solidFill>
              </a:rPr>
              <a:t>2d</a:t>
            </a:r>
            <a:r>
              <a:rPr lang="en-US" altLang="zh-CN" sz="2400" b="1" i="1">
                <a:solidFill>
                  <a:srgbClr val="000099"/>
                </a:solidFill>
              </a:rPr>
              <a:t>, %</a:t>
            </a:r>
            <a:r>
              <a:rPr lang="en-US" altLang="zh-CN" sz="2400" b="1" i="1" err="1">
                <a:solidFill>
                  <a:srgbClr val="000099"/>
                </a:solidFill>
              </a:rPr>
              <a:t>5.2f</a:t>
            </a:r>
            <a:r>
              <a:rPr lang="en-US" altLang="zh-CN" sz="2400" b="1" i="1">
                <a:solidFill>
                  <a:srgbClr val="000099"/>
                </a:solidFill>
              </a:rPr>
              <a:t>, %c", 12, 10.01, 'H');</a:t>
            </a:r>
            <a:endParaRPr lang="zh-CN" altLang="en-US" sz="24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528048" y="4744621"/>
            <a:ext cx="2291358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 12, 10.01, H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19936" y="4744620"/>
            <a:ext cx="92869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输出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§2.4.7   </a:t>
            </a:r>
            <a:r>
              <a:rPr lang="zh-CN" altLang="en-US" dirty="0">
                <a:latin typeface="宋体" panose="02010600030101010101" pitchFamily="2" charset="-122"/>
              </a:rPr>
              <a:t>表示格式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2400" dirty="0">
                <a:latin typeface="+mj-lt"/>
              </a:rPr>
              <a:t>是</a:t>
            </a:r>
            <a:r>
              <a:rPr lang="en-US" altLang="zh-CN" sz="2400" dirty="0" err="1">
                <a:latin typeface="+mj-lt"/>
              </a:rPr>
              <a:t>java.util</a:t>
            </a:r>
            <a:r>
              <a:rPr lang="zh-CN" altLang="en-US" sz="2400" dirty="0">
                <a:latin typeface="+mj-lt"/>
              </a:rPr>
              <a:t>包中的一个类，</a:t>
            </a:r>
            <a:r>
              <a:rPr lang="zh-CN" altLang="en-US" sz="2400" dirty="0"/>
              <a:t>此类包含用来操作数组（比如排序和搜索）的各种方法。</a:t>
            </a:r>
            <a:endParaRPr lang="en-US" altLang="zh-CN" sz="2400" dirty="0"/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import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java.util.Arrays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;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just">
              <a:spcBef>
                <a:spcPct val="3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Arrays</a:t>
            </a:r>
            <a:r>
              <a:rPr lang="zh-CN" altLang="en-US" sz="2400" b="1" dirty="0">
                <a:latin typeface="+mj-lt"/>
              </a:rPr>
              <a:t>类调用</a:t>
            </a:r>
            <a:r>
              <a:rPr lang="en-US" altLang="zh-CN" sz="2400" b="1" dirty="0" err="1">
                <a:latin typeface="+mj-lt"/>
              </a:rPr>
              <a:t>toString</a:t>
            </a:r>
            <a:r>
              <a:rPr lang="zh-CN" altLang="en-US" sz="2400" dirty="0"/>
              <a:t>方法：</a:t>
            </a:r>
            <a:endParaRPr lang="zh-CN" altLang="en-US" sz="2400" b="1" dirty="0"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dirty="0">
                <a:latin typeface="+mj-lt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public static String 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toString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(int[] a)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algn="just">
              <a:spcBef>
                <a:spcPct val="30000"/>
              </a:spcBef>
            </a:pPr>
            <a:r>
              <a:rPr lang="zh-CN" altLang="en-US" sz="2400" dirty="0">
                <a:latin typeface="+mj-lt"/>
              </a:rPr>
              <a:t>可以得到参数指定的一维数组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的如下格式的字符串表示：</a:t>
            </a:r>
            <a:endParaRPr lang="zh-CN" altLang="en-US" sz="2400" dirty="0">
              <a:latin typeface="+mj-lt"/>
            </a:endParaRPr>
          </a:p>
          <a:p>
            <a:pPr algn="ctr">
              <a:spcBef>
                <a:spcPct val="30000"/>
              </a:spcBef>
              <a:buNone/>
            </a:pPr>
            <a:r>
              <a:rPr lang="zh-CN" altLang="en-US" sz="2400" b="1" dirty="0">
                <a:latin typeface="+mj-lt"/>
              </a:rPr>
              <a:t>   [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a[0], a[1], …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, a[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a.length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-1]</a:t>
            </a:r>
            <a:r>
              <a:rPr lang="en-US" altLang="zh-CN" sz="2400" b="1" dirty="0">
                <a:latin typeface="+mj-lt"/>
              </a:rPr>
              <a:t>]</a:t>
            </a:r>
            <a:endParaRPr lang="en-US" altLang="zh-CN" sz="2400" b="1" dirty="0">
              <a:latin typeface="+mj-lt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22ff970-7b83-41c4-be13-1264a147f35b"/>
  <p:tag name="COMMONDATA" val="eyJoZGlkIjoiY2Y0MjkzY2E4MGNhYmYzZDRkYTJlM2YzYWM2ZGZkNmUifQ=="/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4948</Words>
  <Application>WPS 演示</Application>
  <PresentationFormat>全屏显示(4:3)</PresentationFormat>
  <Paragraphs>273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华文楷体</vt:lpstr>
      <vt:lpstr>Tahoma</vt:lpstr>
      <vt:lpstr>Times New Roman</vt:lpstr>
      <vt:lpstr>Times New Roman</vt:lpstr>
      <vt:lpstr>微软雅黑</vt:lpstr>
      <vt:lpstr>Arial Unicode MS</vt:lpstr>
      <vt:lpstr>Calibri</vt:lpstr>
      <vt:lpstr>主题1</vt:lpstr>
      <vt:lpstr>Office 主题</vt:lpstr>
      <vt:lpstr>1_主题1</vt:lpstr>
      <vt:lpstr>1_Office 主题</vt:lpstr>
      <vt:lpstr>面向对象程序设计(Java)</vt:lpstr>
      <vt:lpstr>第2章 基本类型、数组和枚举类型  </vt:lpstr>
      <vt:lpstr>PowerPoint 演示文稿</vt:lpstr>
      <vt:lpstr>§2.3从命令行输入、输出数据</vt:lpstr>
      <vt:lpstr>例2-3：</vt:lpstr>
      <vt:lpstr>§2.3.2  输出基本型数据 </vt:lpstr>
      <vt:lpstr>§2.3.2  输出基本型数据 </vt:lpstr>
      <vt:lpstr>§2.3.2  输出基本型数据 </vt:lpstr>
      <vt:lpstr>§2.4.7   表示格式</vt:lpstr>
      <vt:lpstr>例：</vt:lpstr>
      <vt:lpstr>§2.4.8    复制数组</vt:lpstr>
      <vt:lpstr>例： Example2_5</vt:lpstr>
      <vt:lpstr>PowerPoint 演示文稿</vt:lpstr>
      <vt:lpstr>§2.4.8    复制数组</vt:lpstr>
      <vt:lpstr>例：</vt:lpstr>
      <vt:lpstr>例2-6</vt:lpstr>
      <vt:lpstr>例2-6输出：</vt:lpstr>
      <vt:lpstr>§2.4.9   排序与二分查找</vt:lpstr>
      <vt:lpstr>§2.4.9   排序与二分查找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User</dc:creator>
  <cp:lastModifiedBy>王老师</cp:lastModifiedBy>
  <cp:revision>35</cp:revision>
  <dcterms:created xsi:type="dcterms:W3CDTF">2017-09-27T00:46:00Z</dcterms:created>
  <dcterms:modified xsi:type="dcterms:W3CDTF">2025-09-11T00:32:06Z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7CA4AC036479468281E200D3FDF1CDC3</vt:lpwstr>
  </property>
  <property fmtid="{D5CDD505-2E9C-101B-9397-08002B2CF9AE}" pid="3" name="KSOProductBuildVer">
    <vt:lpwstr>2052-12.1.0.22529</vt:lpwstr>
  </property>
</Properties>
</file>