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16"/>
  </p:notesMasterIdLst>
  <p:sldIdLst>
    <p:sldId id="257" r:id="rId4"/>
    <p:sldId id="258" r:id="rId5"/>
    <p:sldId id="388" r:id="rId6"/>
    <p:sldId id="386" r:id="rId7"/>
    <p:sldId id="384" r:id="rId8"/>
    <p:sldId id="387" r:id="rId9"/>
    <p:sldId id="263" r:id="rId10"/>
    <p:sldId id="385" r:id="rId11"/>
    <p:sldId id="264" r:id="rId12"/>
    <p:sldId id="267" r:id="rId13"/>
    <p:sldId id="266" r:id="rId14"/>
    <p:sldId id="265" r:id="rId15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E6E61-8FF6-4DAA-8AE4-7B5938382A3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88CD3-38CF-42F3-BCE7-39D5682E183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6B6-EE86-4F4B-877E-A4AA438ADB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sz="135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375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25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53E79AC0-7275-4AE7-817F-79AC2C0A4B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900" b="1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F17D79B-A6BF-4D78-B07F-3AEC08CFFF30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9990668" y="2992438"/>
            <a:ext cx="1784351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sz="135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E79AC0-7275-4AE7-817F-79AC2C0A4B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7D79B-A6BF-4D78-B07F-3AEC08CFFF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22240"/>
            <a:ext cx="27432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40"/>
            <a:ext cx="80264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E79AC0-7275-4AE7-817F-79AC2C0A4B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7D79B-A6BF-4D78-B07F-3AEC08CFFF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8392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 hasCustomPrompt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r>
              <a:rPr lang="zh-CN" altLang="en-US"/>
              <a:t>单击图标添加 </a:t>
            </a:r>
            <a:r>
              <a:rPr lang="en-US" altLang="zh-CN"/>
              <a:t>SmartArt </a:t>
            </a:r>
            <a:r>
              <a:rPr lang="zh-CN" altLang="en-US"/>
              <a:t>图形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8900" y="6497640"/>
            <a:ext cx="2540000" cy="319087"/>
          </a:xfrm>
        </p:spPr>
        <p:txBody>
          <a:bodyPr/>
          <a:lstStyle>
            <a:lvl1pPr>
              <a:defRPr/>
            </a:lvl1pPr>
          </a:lstStyle>
          <a:p>
            <a:fld id="{53E79AC0-7275-4AE7-817F-79AC2C0A4B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267200" y="6629400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2F17D79B-A6BF-4D78-B07F-3AEC08CFFF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1320-4B67-4708-A9B3-2F52B101941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8094-E166-4673-9C51-7DA43D2AA44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3DBC-89B8-4FED-B918-C367A0A9FD8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CD27-D07F-4DD3-8FD6-16DD3E77116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3D4C-7012-46AC-A1B7-18B03129A457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8B51-F6B3-4E38-B503-5546E5122BC9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FF52-2A75-42F5-97FF-A2A444CBD12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E79AC0-7275-4AE7-817F-79AC2C0A4B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7D79B-A6BF-4D78-B07F-3AEC08CFFF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FF7-4680-4FDE-A23D-B4BBB036323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9D2E-0F00-468B-823A-7C6F9BDE81D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CB02-B06C-4CDA-BB62-914C6810BC7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672C-F3F4-41C6-9CD5-255101D83B8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E79AC0-7275-4AE7-817F-79AC2C0A4B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7D79B-A6BF-4D78-B07F-3AEC08CFFF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28775"/>
            <a:ext cx="5384800" cy="45021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28775"/>
            <a:ext cx="5384800" cy="45021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E79AC0-7275-4AE7-817F-79AC2C0A4B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7D79B-A6BF-4D78-B07F-3AEC08CFFF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E79AC0-7275-4AE7-817F-79AC2C0A4B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7D79B-A6BF-4D78-B07F-3AEC08CFFF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E79AC0-7275-4AE7-817F-79AC2C0A4B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7D79B-A6BF-4D78-B07F-3AEC08CFFF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E79AC0-7275-4AE7-817F-79AC2C0A4B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7D79B-A6BF-4D78-B07F-3AEC08CFFF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E79AC0-7275-4AE7-817F-79AC2C0A4B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7D79B-A6BF-4D78-B07F-3AEC08CFFF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E79AC0-7275-4AE7-817F-79AC2C0A4B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7D79B-A6BF-4D78-B07F-3AEC08CFFF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 sz="135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28775"/>
            <a:ext cx="10972800" cy="4502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750"/>
            </a:lvl1pPr>
          </a:lstStyle>
          <a:p>
            <a:fld id="{53E79AC0-7275-4AE7-817F-79AC2C0A4B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75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750"/>
            </a:lvl1pPr>
          </a:lstStyle>
          <a:p>
            <a:fld id="{2F17D79B-A6BF-4D78-B07F-3AEC08CFFF30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9430" indent="-26098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Ø"/>
        <a:defRPr sz="1800">
          <a:solidFill>
            <a:schemeClr val="tx1"/>
          </a:solidFill>
          <a:latin typeface="+mn-lt"/>
          <a:ea typeface="+mn-ea"/>
        </a:defRPr>
      </a:lvl2pPr>
      <a:lvl3pPr marL="740410" indent="-22034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1725">
          <a:solidFill>
            <a:schemeClr val="tx1"/>
          </a:solidFill>
          <a:latin typeface="+mn-lt"/>
          <a:ea typeface="+mn-ea"/>
        </a:defRPr>
      </a:lvl3pPr>
      <a:lvl4pPr marL="960755" indent="-2190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4pPr>
      <a:lvl5pPr marL="1198880" indent="-23685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5pPr>
      <a:lvl6pPr marL="1541780" indent="-23685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6pPr>
      <a:lvl7pPr marL="1884680" indent="-23685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7pPr>
      <a:lvl8pPr marL="2227580" indent="-23685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8pPr>
      <a:lvl9pPr marL="2570480" indent="-23685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97A68-4C51-476D-950E-86248B6FD5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/>
              <a:t>面向对象程序设计</a:t>
            </a:r>
            <a:r>
              <a:rPr lang="en-US" altLang="zh-CN" sz="5400" dirty="0"/>
              <a:t>(Java)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计算机学院</a:t>
            </a:r>
            <a:endParaRPr lang="en-US" altLang="zh-CN" dirty="0"/>
          </a:p>
          <a:p>
            <a:r>
              <a:rPr lang="zh-CN" altLang="en-US" dirty="0"/>
              <a:t>成都信息工程大学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>
                <a:sym typeface="+mn-ea"/>
              </a:rPr>
              <a:t>2025-2026(1)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王铁军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73882" y="2525812"/>
          <a:ext cx="1605915" cy="3329940"/>
        </p:xfrm>
        <a:graphic>
          <a:graphicData uri="http://schemas.openxmlformats.org/drawingml/2006/table">
            <a:tbl>
              <a:tblPr/>
              <a:tblGrid>
                <a:gridCol w="1605915"/>
              </a:tblGrid>
              <a:tr h="48677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99"/>
                          </a:solidFill>
                          <a:latin typeface="宋体" panose="02010600030101010101" pitchFamily="2" charset="-122"/>
                        </a:rPr>
                        <a:t>真实世界</a:t>
                      </a:r>
                      <a:endParaRPr lang="en-US" altLang="zh-CN" sz="2400" b="1" i="0" u="none" strike="noStrike">
                        <a:solidFill>
                          <a:srgbClr val="000099"/>
                        </a:solidFill>
                        <a:latin typeface="宋体" panose="02010600030101010101" pitchFamily="2" charset="-122"/>
                      </a:endParaRPr>
                    </a:p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99"/>
                          </a:solidFill>
                          <a:latin typeface="宋体" panose="02010600030101010101" pitchFamily="2" charset="-122"/>
                        </a:rPr>
                        <a:t>一类实体</a:t>
                      </a:r>
                      <a:endParaRPr lang="zh-CN" altLang="en-US" sz="2400" b="1" i="0" u="none" strike="noStrike">
                        <a:solidFill>
                          <a:srgbClr val="000099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1000">
                <a:tc>
                  <a:txBody>
                    <a:bodyPr/>
                    <a:lstStyle/>
                    <a:p>
                      <a:pPr marL="71755"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所有相同组成的计算机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778">
                <a:tc>
                  <a:txBody>
                    <a:bodyPr/>
                    <a:lstStyle/>
                    <a:p>
                      <a:pPr marL="71755"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所有内存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778">
                <a:tc>
                  <a:txBody>
                    <a:bodyPr/>
                    <a:lstStyle/>
                    <a:p>
                      <a:pPr marL="71755"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所有显卡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778">
                <a:tc>
                  <a:txBody>
                    <a:bodyPr/>
                    <a:lstStyle/>
                    <a:p>
                      <a:pPr marL="71755" algn="l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所有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CPU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981200" y="436492"/>
            <a:ext cx="7643192" cy="1336324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+mn-lt"/>
              </a:rPr>
              <a:t>如何使用面向对象的思想实现一个计算机模拟</a:t>
            </a:r>
            <a:r>
              <a:rPr lang="zh-CN" altLang="en-US" sz="3200">
                <a:latin typeface="+mn-lt"/>
              </a:rPr>
              <a:t>器？</a:t>
            </a:r>
            <a:endParaRPr lang="zh-CN" altLang="en-US" sz="3200" dirty="0">
              <a:latin typeface="+mn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741760" y="2525527"/>
          <a:ext cx="2019935" cy="3329940"/>
        </p:xfrm>
        <a:graphic>
          <a:graphicData uri="http://schemas.openxmlformats.org/drawingml/2006/table">
            <a:tbl>
              <a:tblPr/>
              <a:tblGrid>
                <a:gridCol w="2019935"/>
              </a:tblGrid>
              <a:tr h="48677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000099"/>
                          </a:solidFill>
                          <a:latin typeface="宋体" panose="02010600030101010101" pitchFamily="2" charset="-122"/>
                        </a:rPr>
                        <a:t>抽象为</a:t>
                      </a:r>
                      <a:endParaRPr lang="en-US" altLang="zh-CN" sz="2400" b="1" i="0" u="none" strike="noStrike" dirty="0">
                        <a:solidFill>
                          <a:srgbClr val="000099"/>
                        </a:solidFill>
                        <a:latin typeface="宋体" panose="02010600030101010101" pitchFamily="2" charset="-122"/>
                      </a:endParaRPr>
                    </a:p>
                    <a:p>
                      <a:pPr algn="ctr" fontAlgn="ctr"/>
                      <a:r>
                        <a:rPr lang="zh-CN" altLang="en-US" sz="2400" b="1" i="0" u="none" strike="noStrike" dirty="0">
                          <a:solidFill>
                            <a:srgbClr val="C00000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类</a:t>
                      </a:r>
                      <a:endParaRPr lang="zh-CN" altLang="en-US" sz="2400" b="1" i="0" u="none" strike="noStrike" dirty="0">
                        <a:solidFill>
                          <a:srgbClr val="C00000"/>
                        </a:solidFill>
                        <a:latin typeface="华文行楷" panose="02010800040101010101" pitchFamily="2" charset="-122"/>
                        <a:ea typeface="华文行楷" panose="02010800040101010101" pitchFamily="2" charset="-122"/>
                      </a:endParaRP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10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“计算机”类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77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“内存”类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77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“</a:t>
                      </a:r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显卡”类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77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“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CPU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”</a:t>
                      </a:r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类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内容占位符 4"/>
          <p:cNvGraphicFramePr>
            <a:graphicFrameLocks noGrp="1"/>
          </p:cNvGraphicFramePr>
          <p:nvPr>
            <p:ph idx="1"/>
          </p:nvPr>
        </p:nvGraphicFramePr>
        <p:xfrm>
          <a:off x="5856059" y="2513271"/>
          <a:ext cx="3959225" cy="3329940"/>
        </p:xfrm>
        <a:graphic>
          <a:graphicData uri="http://schemas.openxmlformats.org/drawingml/2006/table">
            <a:tbl>
              <a:tblPr/>
              <a:tblGrid>
                <a:gridCol w="3959225"/>
              </a:tblGrid>
              <a:tr h="4867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99"/>
                          </a:solidFill>
                          <a:latin typeface="宋体" panose="02010600030101010101" pitchFamily="2" charset="-122"/>
                        </a:rPr>
                        <a:t>Java</a:t>
                      </a:r>
                      <a:r>
                        <a:rPr lang="zh-CN" altLang="en-US" sz="2400" b="1" i="0" u="none" strike="noStrike" dirty="0">
                          <a:solidFill>
                            <a:srgbClr val="000099"/>
                          </a:solidFill>
                          <a:latin typeface="宋体" panose="02010600030101010101" pitchFamily="2" charset="-122"/>
                        </a:rPr>
                        <a:t>实现</a:t>
                      </a:r>
                      <a:endParaRPr lang="en-US" altLang="zh-CN" sz="2400" b="1" i="0" u="none" strike="noStrike" dirty="0">
                        <a:solidFill>
                          <a:srgbClr val="000099"/>
                        </a:solidFill>
                        <a:latin typeface="宋体" panose="02010600030101010101" pitchFamily="2" charset="-122"/>
                      </a:endParaRPr>
                    </a:p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99"/>
                          </a:solidFill>
                          <a:latin typeface="宋体" panose="02010600030101010101" pitchFamily="2" charset="-122"/>
                        </a:rPr>
                        <a:t>(</a:t>
                      </a:r>
                      <a:r>
                        <a:rPr lang="zh-CN" altLang="en-US" sz="2400" b="1" dirty="0">
                          <a:solidFill>
                            <a:srgbClr val="C00000"/>
                          </a:solidFill>
                          <a:latin typeface="华文行楷" panose="02010800040101010101" pitchFamily="2" charset="-122"/>
                          <a:ea typeface="华文行楷" panose="02010800040101010101" pitchFamily="2" charset="-122"/>
                        </a:rPr>
                        <a:t>类</a:t>
                      </a:r>
                      <a:r>
                        <a:rPr lang="zh-CN" altLang="en-US" sz="2400" b="1" i="0" u="none" strike="noStrike" dirty="0">
                          <a:solidFill>
                            <a:srgbClr val="000099"/>
                          </a:solidFill>
                          <a:latin typeface="宋体" panose="02010600030101010101" pitchFamily="2" charset="-122"/>
                        </a:rPr>
                        <a:t>，</a:t>
                      </a:r>
                      <a:r>
                        <a:rPr lang="en-US" altLang="zh-CN" sz="2400" b="1" i="0" u="none" strike="noStrike" dirty="0">
                          <a:solidFill>
                            <a:srgbClr val="000099"/>
                          </a:solidFill>
                          <a:latin typeface="宋体" panose="02010600030101010101" pitchFamily="2" charset="-122"/>
                        </a:rPr>
                        <a:t>class)</a:t>
                      </a:r>
                      <a:endParaRPr lang="zh-CN" altLang="en-US" sz="2400" b="1" i="0" u="none" strike="noStrike" dirty="0">
                        <a:solidFill>
                          <a:srgbClr val="000099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1000">
                <a:tc>
                  <a:txBody>
                    <a:bodyPr/>
                    <a:lstStyle/>
                    <a:p>
                      <a:pPr marL="71755" algn="l" fontAlgn="ctr"/>
                      <a:r>
                        <a:rPr lang="en-US" sz="2400" b="1" i="0" u="none" strike="noStrike" dirty="0"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class Computer{ ...}</a:t>
                      </a:r>
                      <a:endParaRPr lang="en-US" sz="2400" b="1" i="0" u="none" strike="noStrike" dirty="0">
                        <a:solidFill>
                          <a:srgbClr val="000099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778">
                <a:tc>
                  <a:txBody>
                    <a:bodyPr/>
                    <a:lstStyle/>
                    <a:p>
                      <a:pPr marL="71755" algn="l" fontAlgn="ctr"/>
                      <a:r>
                        <a:rPr lang="en-US" sz="2400" b="1" i="0" u="none" strike="noStrike"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class Memory{ ...}</a:t>
                      </a:r>
                      <a:endParaRPr lang="en-US" sz="2400" b="1" i="0" u="none" strike="noStrike">
                        <a:solidFill>
                          <a:srgbClr val="000099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778">
                <a:tc>
                  <a:txBody>
                    <a:bodyPr/>
                    <a:lstStyle/>
                    <a:p>
                      <a:pPr marL="71755" algn="l" fontAlgn="ctr"/>
                      <a:r>
                        <a:rPr lang="en-US" sz="2400" b="1" i="0" u="none" strike="noStrike"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class VideoCard{ ...}</a:t>
                      </a:r>
                      <a:endParaRPr lang="en-US" sz="2400" b="1" i="0" u="none" strike="noStrike">
                        <a:solidFill>
                          <a:srgbClr val="000099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6778">
                <a:tc>
                  <a:txBody>
                    <a:bodyPr/>
                    <a:lstStyle/>
                    <a:p>
                      <a:pPr marL="71755" algn="l" fontAlgn="ctr"/>
                      <a:r>
                        <a:rPr lang="en-US" sz="2400" b="1" i="0" u="none" strike="noStrike" dirty="0">
                          <a:solidFill>
                            <a:srgbClr val="000099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class CPU{ ...}</a:t>
                      </a:r>
                      <a:endParaRPr lang="en-US" sz="2400" b="1" i="0" u="none" strike="noStrike" dirty="0">
                        <a:solidFill>
                          <a:srgbClr val="000099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71" marR="7471" marT="74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4655840" y="1480428"/>
            <a:ext cx="18110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类与对象</a:t>
            </a:r>
            <a:endParaRPr lang="zh-CN" altLang="en-US" sz="3200" b="1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7186634" cy="1295400"/>
          </a:xfrm>
        </p:spPr>
        <p:txBody>
          <a:bodyPr/>
          <a:lstStyle/>
          <a:p>
            <a:r>
              <a:rPr lang="zh-CN" altLang="en-US" sz="3200" dirty="0"/>
              <a:t>如何使用面向对象的思想实现一个计算机模拟器？</a:t>
            </a:r>
            <a:endParaRPr lang="zh-CN" altLang="en-US" sz="3200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1769097" y="2492896"/>
          <a:ext cx="1473200" cy="3091815"/>
        </p:xfrm>
        <a:graphic>
          <a:graphicData uri="http://schemas.openxmlformats.org/drawingml/2006/table">
            <a:tbl>
              <a:tblPr/>
              <a:tblGrid>
                <a:gridCol w="1473200"/>
              </a:tblGrid>
              <a:tr h="64833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真实世界</a:t>
                      </a:r>
                      <a:r>
                        <a:rPr lang="zh-CN" altLang="en-US" sz="2000" b="1" i="0" u="none" strike="noStrike">
                          <a:solidFill>
                            <a:srgbClr val="000099"/>
                          </a:solidFill>
                          <a:latin typeface="宋体" panose="02010600030101010101" pitchFamily="2" charset="-122"/>
                        </a:rPr>
                        <a:t>单个实体</a:t>
                      </a:r>
                      <a:endParaRPr lang="zh-CN" altLang="en-US" sz="2000" b="1" i="0" u="none" strike="noStrike">
                        <a:solidFill>
                          <a:srgbClr val="000099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marL="71755"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一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台计算机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71755"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一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个内存条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715">
                <a:tc>
                  <a:txBody>
                    <a:bodyPr/>
                    <a:lstStyle/>
                    <a:p>
                      <a:pPr marL="71755"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一个显卡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755">
                <a:tc>
                  <a:txBody>
                    <a:bodyPr/>
                    <a:lstStyle/>
                    <a:p>
                      <a:pPr marL="71755"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一个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CPU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458227" y="2492896"/>
          <a:ext cx="1875155" cy="3095625"/>
        </p:xfrm>
        <a:graphic>
          <a:graphicData uri="http://schemas.openxmlformats.org/drawingml/2006/table">
            <a:tbl>
              <a:tblPr/>
              <a:tblGrid>
                <a:gridCol w="1875155"/>
              </a:tblGrid>
              <a:tr h="49727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抽象为</a:t>
                      </a:r>
                      <a:endParaRPr lang="en-US" altLang="zh-CN" sz="2000" b="1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(</a:t>
                      </a:r>
                      <a:r>
                        <a:rPr lang="zh-CN" altLang="en-US" sz="2000" b="1" i="0" u="none" strike="noStrike">
                          <a:solidFill>
                            <a:srgbClr val="000099"/>
                          </a:solidFill>
                          <a:latin typeface="宋体" panose="02010600030101010101" pitchFamily="2" charset="-122"/>
                        </a:rPr>
                        <a:t>对象</a:t>
                      </a:r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)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469">
                <a:tc>
                  <a:txBody>
                    <a:bodyPr/>
                    <a:lstStyle/>
                    <a:p>
                      <a:pPr marL="71755"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“计算机”类的一个</a:t>
                      </a:r>
                      <a:r>
                        <a:rPr lang="zh-CN" altLang="en-US" sz="2000" b="1" i="0" u="none" strike="noStrike" dirty="0">
                          <a:solidFill>
                            <a:srgbClr val="000099"/>
                          </a:solidFill>
                          <a:latin typeface="+mj-lt"/>
                        </a:rPr>
                        <a:t>实例</a:t>
                      </a:r>
                      <a:r>
                        <a:rPr lang="en-US" altLang="zh-CN" sz="2000" b="1" i="0" u="none" strike="noStrike" dirty="0">
                          <a:solidFill>
                            <a:srgbClr val="000099"/>
                          </a:solidFill>
                          <a:latin typeface="+mj-lt"/>
                        </a:rPr>
                        <a:t>/</a:t>
                      </a:r>
                      <a:r>
                        <a:rPr lang="zh-CN" altLang="en-US" sz="2000" b="1" i="0" u="none" strike="noStrike" dirty="0">
                          <a:solidFill>
                            <a:srgbClr val="000099"/>
                          </a:solidFill>
                          <a:latin typeface="+mj-lt"/>
                        </a:rPr>
                        <a:t>对象</a:t>
                      </a:r>
                      <a:endParaRPr lang="zh-CN" altLang="en-US" sz="2000" b="1" i="0" u="none" strike="noStrike" dirty="0">
                        <a:solidFill>
                          <a:srgbClr val="000099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469">
                <a:tc>
                  <a:txBody>
                    <a:bodyPr/>
                    <a:lstStyle/>
                    <a:p>
                      <a:pPr marL="71755"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“内存”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类的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pPr marL="71755"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一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个</a:t>
                      </a:r>
                      <a:r>
                        <a:rPr lang="zh-CN" altLang="en-US" sz="2000" b="1" i="0" u="none" strike="noStrike" kern="1200" dirty="0">
                          <a:solidFill>
                            <a:srgbClr val="000099"/>
                          </a:solidFill>
                          <a:latin typeface="+mj-lt"/>
                          <a:ea typeface="+mn-ea"/>
                          <a:cs typeface="+mn-cs"/>
                        </a:rPr>
                        <a:t>实例</a:t>
                      </a:r>
                      <a:r>
                        <a:rPr lang="en-US" altLang="zh-CN" sz="2000" b="1" i="0" u="none" strike="noStrike" kern="1200" dirty="0">
                          <a:solidFill>
                            <a:srgbClr val="000099"/>
                          </a:solidFill>
                          <a:latin typeface="+mj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2000" b="1" i="0" u="none" strike="noStrike" kern="1200" dirty="0">
                          <a:solidFill>
                            <a:srgbClr val="000099"/>
                          </a:solidFill>
                          <a:latin typeface="+mj-lt"/>
                          <a:ea typeface="+mn-ea"/>
                          <a:cs typeface="+mn-cs"/>
                        </a:rPr>
                        <a:t>对象</a:t>
                      </a:r>
                      <a:endParaRPr lang="zh-CN" altLang="en-US" sz="2000" b="1" i="0" u="none" strike="noStrike" kern="1200" dirty="0">
                        <a:solidFill>
                          <a:srgbClr val="000099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469">
                <a:tc>
                  <a:txBody>
                    <a:bodyPr/>
                    <a:lstStyle/>
                    <a:p>
                      <a:pPr marL="71755"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“显卡”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类的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pPr marL="71755"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一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个</a:t>
                      </a:r>
                      <a:r>
                        <a:rPr lang="zh-CN" altLang="en-US" sz="2000" b="1" i="0" u="none" strike="noStrike" kern="1200" dirty="0">
                          <a:solidFill>
                            <a:srgbClr val="000099"/>
                          </a:solidFill>
                          <a:latin typeface="+mj-lt"/>
                          <a:ea typeface="+mn-ea"/>
                          <a:cs typeface="+mn-cs"/>
                        </a:rPr>
                        <a:t>实例</a:t>
                      </a:r>
                      <a:r>
                        <a:rPr lang="en-US" altLang="zh-CN" sz="2000" b="1" i="0" u="none" strike="noStrike" kern="1200" dirty="0">
                          <a:solidFill>
                            <a:srgbClr val="000099"/>
                          </a:solidFill>
                          <a:latin typeface="+mj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2000" b="1" i="0" u="none" strike="noStrike" kern="1200" dirty="0">
                          <a:solidFill>
                            <a:srgbClr val="000099"/>
                          </a:solidFill>
                          <a:latin typeface="+mj-lt"/>
                          <a:ea typeface="+mn-ea"/>
                          <a:cs typeface="+mn-cs"/>
                        </a:rPr>
                        <a:t>对象</a:t>
                      </a:r>
                      <a:endParaRPr lang="zh-CN" altLang="en-US" sz="2000" b="1" i="0" u="none" strike="noStrike" kern="1200" dirty="0">
                        <a:solidFill>
                          <a:srgbClr val="000099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214">
                <a:tc>
                  <a:txBody>
                    <a:bodyPr/>
                    <a:lstStyle/>
                    <a:p>
                      <a:pPr marL="71755"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“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CPU”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类的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latin typeface="+mj-lt"/>
                      </a:endParaRPr>
                    </a:p>
                    <a:p>
                      <a:pPr marL="71755"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一个</a:t>
                      </a:r>
                      <a:r>
                        <a:rPr lang="zh-CN" altLang="en-US" sz="2000" b="1" i="0" u="none" strike="noStrike" kern="1200">
                          <a:solidFill>
                            <a:srgbClr val="000099"/>
                          </a:solidFill>
                          <a:latin typeface="+mj-lt"/>
                          <a:ea typeface="+mn-ea"/>
                          <a:cs typeface="+mn-cs"/>
                        </a:rPr>
                        <a:t>实例</a:t>
                      </a:r>
                      <a:r>
                        <a:rPr lang="en-US" altLang="zh-CN" sz="2000" b="1" i="0" u="none" strike="noStrike" kern="1200">
                          <a:solidFill>
                            <a:srgbClr val="000099"/>
                          </a:solidFill>
                          <a:latin typeface="+mj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2000" b="1" i="0" u="none" strike="noStrike" kern="1200">
                          <a:solidFill>
                            <a:srgbClr val="000099"/>
                          </a:solidFill>
                          <a:latin typeface="+mj-lt"/>
                          <a:ea typeface="+mn-ea"/>
                          <a:cs typeface="+mn-cs"/>
                        </a:rPr>
                        <a:t>对象</a:t>
                      </a:r>
                      <a:endParaRPr lang="zh-CN" altLang="en-US" sz="2000" b="1" i="0" u="none" strike="noStrike" kern="1200">
                        <a:solidFill>
                          <a:srgbClr val="000099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649488" y="1402402"/>
            <a:ext cx="18110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类与对象</a:t>
            </a:r>
            <a:endParaRPr lang="zh-CN" altLang="en-US" sz="3200" b="1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10" name="内容占位符 4"/>
          <p:cNvGraphicFramePr/>
          <p:nvPr/>
        </p:nvGraphicFramePr>
        <p:xfrm>
          <a:off x="5470188" y="2492896"/>
          <a:ext cx="5000625" cy="3076575"/>
        </p:xfrm>
        <a:graphic>
          <a:graphicData uri="http://schemas.openxmlformats.org/drawingml/2006/table">
            <a:tbl>
              <a:tblPr/>
              <a:tblGrid>
                <a:gridCol w="5000625"/>
              </a:tblGrid>
              <a:tr h="60515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Java</a:t>
                      </a:r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实现</a:t>
                      </a:r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(</a:t>
                      </a:r>
                      <a:r>
                        <a:rPr lang="zh-CN" altLang="en-US" sz="20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对象，</a:t>
                      </a:r>
                      <a:r>
                        <a:rPr lang="en-US" altLang="zh-CN" sz="2000" b="1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object)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220">
                <a:tc>
                  <a:txBody>
                    <a:bodyPr/>
                    <a:lstStyle/>
                    <a:p>
                      <a:pPr marL="71755" algn="l" fontAlgn="ctr"/>
                      <a:r>
                        <a:rPr lang="en-US" sz="1800" b="1" i="0" u="none" strike="noStrike" dirty="0">
                          <a:solidFill>
                            <a:srgbClr val="C00000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Computer</a:t>
                      </a:r>
                      <a:r>
                        <a:rPr lang="en-US" sz="1800" b="0" i="0" u="none" strike="noStrike" dirty="0">
                          <a:solidFill>
                            <a:srgbClr val="000099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99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myComputer</a:t>
                      </a:r>
                      <a:r>
                        <a:rPr lang="en-US" sz="1800" b="0" i="0" u="none" strike="noStrike" dirty="0">
                          <a:solidFill>
                            <a:srgbClr val="000099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= new Computer();</a:t>
                      </a:r>
                      <a:endParaRPr lang="en-US" sz="1800" b="0" i="0" u="none" strike="noStrike" dirty="0">
                        <a:solidFill>
                          <a:srgbClr val="000099"/>
                        </a:solidFill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9440">
                <a:tc>
                  <a:txBody>
                    <a:bodyPr/>
                    <a:lstStyle/>
                    <a:p>
                      <a:pPr marL="71755" algn="l" fontAlgn="ctr"/>
                      <a:r>
                        <a:rPr lang="en-US" sz="1800" b="1" i="0" u="none" strike="noStrike" dirty="0">
                          <a:solidFill>
                            <a:srgbClr val="C00000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Memory</a:t>
                      </a:r>
                      <a:r>
                        <a:rPr lang="en-US" sz="1800" b="0" i="0" u="none" strike="noStrike" dirty="0">
                          <a:solidFill>
                            <a:srgbClr val="000099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99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myComputer</a:t>
                      </a:r>
                      <a:r>
                        <a:rPr lang="en-US" sz="1800" b="0" i="0" u="none" strike="noStrike" dirty="0">
                          <a:solidFill>
                            <a:srgbClr val="000099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= new Memory();</a:t>
                      </a:r>
                      <a:endParaRPr lang="en-US" sz="1800" b="0" i="0" u="none" strike="noStrike" dirty="0">
                        <a:solidFill>
                          <a:srgbClr val="000099"/>
                        </a:solidFill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4375">
                <a:tc>
                  <a:txBody>
                    <a:bodyPr/>
                    <a:lstStyle/>
                    <a:p>
                      <a:pPr marL="71755" algn="l" fontAlgn="ctr"/>
                      <a:r>
                        <a:rPr lang="en-US" sz="1800" b="1" i="0" u="none" strike="noStrike" dirty="0" err="1">
                          <a:solidFill>
                            <a:srgbClr val="C00000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VideoCard</a:t>
                      </a:r>
                      <a:r>
                        <a:rPr lang="en-US" sz="1800" b="0" i="0" u="none" strike="noStrike" dirty="0">
                          <a:solidFill>
                            <a:srgbClr val="000099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99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myVideoCard</a:t>
                      </a:r>
                      <a:r>
                        <a:rPr lang="en-US" sz="1800" b="0" i="0" u="none" strike="noStrike" dirty="0">
                          <a:solidFill>
                            <a:srgbClr val="000099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= new </a:t>
                      </a:r>
                      <a:r>
                        <a:rPr lang="en-US" sz="1800" b="0" i="0" u="none" strike="noStrike" dirty="0" err="1">
                          <a:solidFill>
                            <a:srgbClr val="000099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VideoCard</a:t>
                      </a:r>
                      <a:r>
                        <a:rPr lang="en-US" sz="1800" b="0" i="0" u="none" strike="noStrike" dirty="0">
                          <a:solidFill>
                            <a:srgbClr val="000099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();</a:t>
                      </a:r>
                      <a:endParaRPr lang="en-US" sz="1800" b="0" i="0" u="none" strike="noStrike" dirty="0">
                        <a:solidFill>
                          <a:srgbClr val="000099"/>
                        </a:solidFill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385">
                <a:tc>
                  <a:txBody>
                    <a:bodyPr/>
                    <a:lstStyle/>
                    <a:p>
                      <a:pPr marL="71755" algn="l" fontAlgn="ctr"/>
                      <a:r>
                        <a:rPr lang="en-US" sz="1800" b="1" i="0" u="none" strike="noStrike" dirty="0">
                          <a:solidFill>
                            <a:srgbClr val="C00000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CPU</a:t>
                      </a:r>
                      <a:r>
                        <a:rPr lang="en-US" sz="1800" b="0" i="0" u="none" strike="noStrike" dirty="0">
                          <a:solidFill>
                            <a:srgbClr val="000099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99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myCPU</a:t>
                      </a:r>
                      <a:r>
                        <a:rPr lang="en-US" sz="1800" b="0" i="0" u="none" strike="noStrike" dirty="0">
                          <a:solidFill>
                            <a:srgbClr val="000099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= new CPU();</a:t>
                      </a:r>
                      <a:endParaRPr lang="en-US" sz="1800" b="0" i="0" u="none" strike="noStrike" dirty="0">
                        <a:solidFill>
                          <a:srgbClr val="000099"/>
                        </a:solidFill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242511" y="2112112"/>
            <a:ext cx="230673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对象是类的一个实例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6"/>
          <p:cNvGraphicFramePr/>
          <p:nvPr/>
        </p:nvGraphicFramePr>
        <p:xfrm>
          <a:off x="1738250" y="2000240"/>
          <a:ext cx="8715375" cy="2792730"/>
        </p:xfrm>
        <a:graphic>
          <a:graphicData uri="http://schemas.openxmlformats.org/drawingml/2006/table">
            <a:tbl>
              <a:tblPr/>
              <a:tblGrid>
                <a:gridCol w="627380"/>
                <a:gridCol w="1158875"/>
                <a:gridCol w="1214120"/>
                <a:gridCol w="5715000"/>
              </a:tblGrid>
              <a:tr h="24706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名词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真实世界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抽象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>
                          <a:solidFill>
                            <a:srgbClr val="000099"/>
                          </a:solidFill>
                          <a:latin typeface="宋体" panose="02010600030101010101" pitchFamily="2" charset="-122"/>
                        </a:rPr>
                        <a:t>Java</a:t>
                      </a:r>
                      <a:r>
                        <a:rPr lang="zh-CN" altLang="en-US" sz="2000" b="1" i="0" u="none" strike="noStrike">
                          <a:solidFill>
                            <a:srgbClr val="000099"/>
                          </a:solidFill>
                          <a:latin typeface="宋体" panose="02010600030101010101" pitchFamily="2" charset="-122"/>
                        </a:rPr>
                        <a:t>实现</a:t>
                      </a:r>
                      <a:r>
                        <a:rPr lang="en-US" altLang="zh-CN" sz="2000" b="1" i="0" u="none" strike="noStrike">
                          <a:solidFill>
                            <a:srgbClr val="000099"/>
                          </a:solidFill>
                          <a:latin typeface="宋体" panose="02010600030101010101" pitchFamily="2" charset="-122"/>
                        </a:rPr>
                        <a:t>(</a:t>
                      </a:r>
                      <a:r>
                        <a:rPr lang="zh-CN" altLang="en-US" sz="2000" b="1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类</a:t>
                      </a:r>
                      <a:r>
                        <a:rPr lang="zh-CN" altLang="en-US" sz="2000" b="1" i="0" u="none" strike="noStrike">
                          <a:solidFill>
                            <a:srgbClr val="000099"/>
                          </a:solidFill>
                          <a:latin typeface="宋体" panose="02010600030101010101" pitchFamily="2" charset="-122"/>
                        </a:rPr>
                        <a:t>，</a:t>
                      </a:r>
                      <a:r>
                        <a:rPr lang="en-US" altLang="zh-CN" sz="2000" b="1" i="0" u="none" strike="noStrike">
                          <a:solidFill>
                            <a:srgbClr val="000099"/>
                          </a:solidFill>
                          <a:latin typeface="宋体" panose="02010600030101010101" pitchFamily="2" charset="-122"/>
                        </a:rPr>
                        <a:t>class)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353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实体之间的</a:t>
                      </a:r>
                      <a:r>
                        <a:rPr lang="zh-CN" altLang="en-US" sz="2000" b="1" i="0" u="none" strike="noStrike" dirty="0">
                          <a:solidFill>
                            <a:srgbClr val="C00000"/>
                          </a:solidFill>
                          <a:latin typeface="宋体" panose="02010600030101010101" pitchFamily="2" charset="-122"/>
                        </a:rPr>
                        <a:t>关系</a:t>
                      </a:r>
                      <a:endParaRPr lang="zh-CN" altLang="en-US" sz="2000" b="1" i="0" u="none" strike="noStrike" dirty="0">
                        <a:solidFill>
                          <a:srgbClr val="C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一台计算机包含：显示屏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、</a:t>
                      </a:r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内存、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硬盘、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声卡、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CPU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等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“计算机”类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的成员变量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800" b="1" i="0" u="none" strike="noStrike" dirty="0">
                          <a:solidFill>
                            <a:srgbClr val="000099"/>
                          </a:solidFill>
                          <a:latin typeface="+mn-lt"/>
                        </a:rPr>
                        <a:t>class </a:t>
                      </a:r>
                      <a:r>
                        <a:rPr lang="en-US" sz="1800" b="1" i="0" u="none" strike="noStrike" dirty="0">
                          <a:solidFill>
                            <a:srgbClr val="C00000"/>
                          </a:solidFill>
                          <a:latin typeface="+mn-lt"/>
                        </a:rPr>
                        <a:t>Computer</a:t>
                      </a:r>
                      <a:r>
                        <a:rPr lang="en-US" sz="1800" b="1" i="0" u="none" strike="noStrike" dirty="0">
                          <a:solidFill>
                            <a:srgbClr val="000099"/>
                          </a:solidFill>
                          <a:latin typeface="+mn-lt"/>
                        </a:rPr>
                        <a:t>{     </a:t>
                      </a:r>
                      <a:br>
                        <a:rPr lang="en-US" sz="1800" b="1" i="0" u="none" strike="noStrike" dirty="0">
                          <a:solidFill>
                            <a:srgbClr val="000099"/>
                          </a:solidFill>
                          <a:latin typeface="+mn-lt"/>
                        </a:rPr>
                      </a:br>
                      <a:r>
                        <a:rPr lang="en-US" sz="1800" b="1" i="0" u="none" strike="noStrike" dirty="0">
                          <a:solidFill>
                            <a:srgbClr val="000099"/>
                          </a:solidFill>
                          <a:latin typeface="+mn-lt"/>
                        </a:rPr>
                        <a:t>    </a:t>
                      </a:r>
                      <a:r>
                        <a:rPr lang="en-US" sz="1800" b="1" i="0" u="none" strike="noStrike" dirty="0">
                          <a:solidFill>
                            <a:srgbClr val="006600"/>
                          </a:solidFill>
                          <a:latin typeface="+mn-lt"/>
                        </a:rPr>
                        <a:t>Memory</a:t>
                      </a:r>
                      <a:r>
                        <a:rPr lang="en-US" sz="1800" b="1" i="0" u="none" strike="noStrike" dirty="0">
                          <a:solidFill>
                            <a:srgbClr val="000099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b="1" i="0" u="none" strike="noStrike" dirty="0" err="1">
                          <a:solidFill>
                            <a:srgbClr val="000099"/>
                          </a:solidFill>
                          <a:latin typeface="+mn-lt"/>
                        </a:rPr>
                        <a:t>myMemory</a:t>
                      </a:r>
                      <a:r>
                        <a:rPr lang="en-US" sz="1800" b="1" i="0" u="none" strike="noStrike" dirty="0">
                          <a:solidFill>
                            <a:srgbClr val="000099"/>
                          </a:solidFill>
                          <a:latin typeface="+mn-lt"/>
                        </a:rPr>
                        <a:t>= new Memory();  //</a:t>
                      </a:r>
                      <a:r>
                        <a:rPr lang="zh-CN" altLang="en-US" sz="1800" b="1" i="0" u="none" strike="noStrike" dirty="0">
                          <a:solidFill>
                            <a:srgbClr val="000099"/>
                          </a:solidFill>
                          <a:latin typeface="+mn-lt"/>
                        </a:rPr>
                        <a:t>内存</a:t>
                      </a:r>
                      <a:br>
                        <a:rPr lang="zh-CN" altLang="en-US" sz="1800" b="1" i="0" u="none" strike="noStrike" dirty="0">
                          <a:solidFill>
                            <a:srgbClr val="000099"/>
                          </a:solidFill>
                          <a:latin typeface="+mn-lt"/>
                        </a:rPr>
                      </a:br>
                      <a:r>
                        <a:rPr lang="zh-CN" altLang="en-US" sz="1800" b="1" i="0" u="none" strike="noStrike" dirty="0">
                          <a:solidFill>
                            <a:srgbClr val="000099"/>
                          </a:solidFill>
                          <a:latin typeface="+mn-lt"/>
                        </a:rPr>
                        <a:t>    </a:t>
                      </a:r>
                      <a:r>
                        <a:rPr lang="en-US" sz="1800" b="1" i="0" u="none" strike="noStrike" dirty="0" err="1">
                          <a:solidFill>
                            <a:srgbClr val="006600"/>
                          </a:solidFill>
                          <a:latin typeface="+mn-lt"/>
                        </a:rPr>
                        <a:t>VideoCard</a:t>
                      </a:r>
                      <a:r>
                        <a:rPr lang="en-US" sz="1800" b="1" i="0" u="none" strike="noStrike" dirty="0">
                          <a:solidFill>
                            <a:srgbClr val="000099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b="1" i="0" u="none" strike="noStrike" dirty="0" err="1">
                          <a:solidFill>
                            <a:srgbClr val="000099"/>
                          </a:solidFill>
                          <a:latin typeface="+mn-lt"/>
                        </a:rPr>
                        <a:t>myVideoCard</a:t>
                      </a:r>
                      <a:r>
                        <a:rPr lang="en-US" sz="1800" b="1" i="0" u="none" strike="noStrike" dirty="0">
                          <a:solidFill>
                            <a:srgbClr val="000099"/>
                          </a:solidFill>
                          <a:latin typeface="+mn-lt"/>
                        </a:rPr>
                        <a:t> = new </a:t>
                      </a:r>
                      <a:r>
                        <a:rPr lang="en-US" sz="1800" b="1" i="0" u="none" strike="noStrike" dirty="0" err="1">
                          <a:solidFill>
                            <a:srgbClr val="000099"/>
                          </a:solidFill>
                          <a:latin typeface="+mn-lt"/>
                        </a:rPr>
                        <a:t>VideoCard</a:t>
                      </a:r>
                      <a:r>
                        <a:rPr lang="en-US" sz="1800" b="1" i="0" u="none" strike="noStrike" dirty="0">
                          <a:solidFill>
                            <a:srgbClr val="000099"/>
                          </a:solidFill>
                          <a:latin typeface="+mn-lt"/>
                        </a:rPr>
                        <a:t>();//</a:t>
                      </a:r>
                      <a:r>
                        <a:rPr lang="zh-CN" altLang="en-US" sz="1800" b="1" i="0" u="none" strike="noStrike" dirty="0">
                          <a:solidFill>
                            <a:srgbClr val="000099"/>
                          </a:solidFill>
                          <a:latin typeface="+mn-lt"/>
                        </a:rPr>
                        <a:t>显卡</a:t>
                      </a:r>
                      <a:br>
                        <a:rPr lang="zh-CN" altLang="en-US" sz="1800" b="1" i="0" u="none" strike="noStrike" dirty="0">
                          <a:solidFill>
                            <a:srgbClr val="000099"/>
                          </a:solidFill>
                          <a:latin typeface="+mn-lt"/>
                        </a:rPr>
                      </a:br>
                      <a:r>
                        <a:rPr lang="zh-CN" altLang="en-US" sz="1800" b="1" i="0" u="none" strike="noStrike" dirty="0">
                          <a:solidFill>
                            <a:srgbClr val="000099"/>
                          </a:solidFill>
                          <a:latin typeface="+mn-lt"/>
                        </a:rPr>
                        <a:t>    </a:t>
                      </a:r>
                      <a:r>
                        <a:rPr lang="en-US" sz="1800" b="1" i="0" u="none" strike="noStrike" dirty="0">
                          <a:solidFill>
                            <a:srgbClr val="006600"/>
                          </a:solidFill>
                          <a:latin typeface="+mn-lt"/>
                        </a:rPr>
                        <a:t>CPU</a:t>
                      </a:r>
                      <a:r>
                        <a:rPr lang="en-US" sz="1800" b="1" i="0" u="none" strike="noStrike" dirty="0">
                          <a:solidFill>
                            <a:srgbClr val="000099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b="1" i="0" u="none" strike="noStrike" dirty="0" err="1">
                          <a:solidFill>
                            <a:srgbClr val="000099"/>
                          </a:solidFill>
                          <a:latin typeface="+mn-lt"/>
                        </a:rPr>
                        <a:t>myCPU</a:t>
                      </a:r>
                      <a:r>
                        <a:rPr lang="en-US" sz="1800" b="1" i="0" u="none" strike="noStrike" dirty="0">
                          <a:solidFill>
                            <a:srgbClr val="000099"/>
                          </a:solidFill>
                          <a:latin typeface="+mn-lt"/>
                        </a:rPr>
                        <a:t> = new CPU();   //CPU</a:t>
                      </a:r>
                      <a:br>
                        <a:rPr lang="en-US" sz="1800" b="1" i="0" u="none" strike="noStrike" dirty="0">
                          <a:solidFill>
                            <a:srgbClr val="000099"/>
                          </a:solidFill>
                          <a:latin typeface="+mn-lt"/>
                        </a:rPr>
                      </a:br>
                      <a:r>
                        <a:rPr lang="en-US" sz="1800" b="1" i="0" u="none" strike="noStrike" dirty="0">
                          <a:solidFill>
                            <a:srgbClr val="000099"/>
                          </a:solidFill>
                          <a:latin typeface="+mn-lt"/>
                        </a:rPr>
                        <a:t>    ......</a:t>
                      </a:r>
                      <a:br>
                        <a:rPr lang="en-US" sz="1800" b="1" i="0" u="none" strike="noStrike" dirty="0">
                          <a:solidFill>
                            <a:srgbClr val="000099"/>
                          </a:solidFill>
                          <a:latin typeface="+mn-lt"/>
                        </a:rPr>
                      </a:br>
                      <a:r>
                        <a:rPr lang="en-US" sz="1800" b="1" i="0" u="none" strike="noStrike" dirty="0">
                          <a:solidFill>
                            <a:srgbClr val="000099"/>
                          </a:solidFill>
                          <a:latin typeface="+mn-lt"/>
                        </a:rPr>
                        <a:t>}</a:t>
                      </a:r>
                      <a:endParaRPr lang="en-US" sz="1800" b="1" i="0" u="none" strike="noStrike" dirty="0">
                        <a:solidFill>
                          <a:srgbClr val="000099"/>
                        </a:solidFill>
                        <a:latin typeface="+mn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7186634" cy="1295400"/>
          </a:xfrm>
        </p:spPr>
        <p:txBody>
          <a:bodyPr/>
          <a:lstStyle/>
          <a:p>
            <a:r>
              <a:rPr lang="zh-CN" altLang="en-US" sz="3200" dirty="0"/>
              <a:t>如何使用面向对象的思想实现一个计算机模拟器？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1775" y="2588449"/>
            <a:ext cx="7772400" cy="1362075"/>
          </a:xfrm>
        </p:spPr>
        <p:txBody>
          <a:bodyPr/>
          <a:lstStyle/>
          <a:p>
            <a:pPr algn="ctr"/>
            <a:r>
              <a:rPr lang="zh-CN" altLang="en-US" sz="4800"/>
              <a:t>什么是“面向对象”？</a:t>
            </a:r>
            <a:endParaRPr lang="zh-CN" altLang="en-US"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fontAlgn="t">
              <a:buNone/>
            </a:pPr>
            <a:endParaRPr lang="en-US" altLang="zh-CN" sz="4400" b="1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21784" y="1623095"/>
            <a:ext cx="565609" cy="27997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zh-CN" sz="4400" b="1"/>
              <a:t>真实世界</a:t>
            </a:r>
            <a:endParaRPr lang="zh-CN" altLang="en-US" sz="4400"/>
          </a:p>
        </p:txBody>
      </p:sp>
      <p:sp>
        <p:nvSpPr>
          <p:cNvPr id="6" name="文本框 5"/>
          <p:cNvSpPr txBox="1"/>
          <p:nvPr/>
        </p:nvSpPr>
        <p:spPr>
          <a:xfrm>
            <a:off x="7333266" y="1623095"/>
            <a:ext cx="565609" cy="27997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/>
              <a:t>数字世界</a:t>
            </a:r>
            <a:endParaRPr lang="zh-CN" altLang="en-US" sz="4400" b="1"/>
          </a:p>
        </p:txBody>
      </p:sp>
      <p:cxnSp>
        <p:nvCxnSpPr>
          <p:cNvPr id="8" name="直接箭头连接符 7"/>
          <p:cNvCxnSpPr/>
          <p:nvPr/>
        </p:nvCxnSpPr>
        <p:spPr>
          <a:xfrm>
            <a:off x="4535863" y="2196445"/>
            <a:ext cx="2733773" cy="0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4535863" y="3402290"/>
            <a:ext cx="2698421" cy="0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570036" y="2407583"/>
            <a:ext cx="236612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隶书" panose="02010509060101010101" pitchFamily="49" charset="-122"/>
                <a:ea typeface="隶书" panose="02010509060101010101" pitchFamily="49" charset="-122"/>
              </a:rPr>
              <a:t>面向对象设计</a:t>
            </a:r>
            <a:endParaRPr lang="zh-CN" altLang="en-US" sz="28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62784" y="4991532"/>
            <a:ext cx="62598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真实世界与数字世界之间，如何模拟互换？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2390084" y="240268"/>
          <a:ext cx="3518535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745"/>
                <a:gridCol w="696595"/>
                <a:gridCol w="156019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40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40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4152" y="1871662"/>
            <a:ext cx="2181225" cy="3114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1417638"/>
            <a:ext cx="2181225" cy="43624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64752" y="2708920"/>
            <a:ext cx="16852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solidFill>
                  <a:srgbClr val="000099"/>
                </a:solidFill>
                <a:latin typeface="Arial Black" panose="020B0A04020102020204" pitchFamily="34" charset="0"/>
              </a:rPr>
              <a:t>cosplay</a:t>
            </a:r>
            <a:endParaRPr lang="zh-CN" altLang="en-US" sz="2800">
              <a:solidFill>
                <a:srgbClr val="000099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5364752" y="3356992"/>
            <a:ext cx="16921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574371" y="948243"/>
            <a:ext cx="18161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/>
              <a:t>数字世界</a:t>
            </a:r>
            <a:endParaRPr lang="zh-CN" altLang="en-US" sz="3200" b="1"/>
          </a:p>
        </p:txBody>
      </p:sp>
      <p:sp>
        <p:nvSpPr>
          <p:cNvPr id="3" name="文本框 2"/>
          <p:cNvSpPr txBox="1"/>
          <p:nvPr/>
        </p:nvSpPr>
        <p:spPr>
          <a:xfrm>
            <a:off x="2961174" y="785524"/>
            <a:ext cx="18261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/>
              <a:t>真实世界 </a:t>
            </a:r>
            <a:endParaRPr lang="zh-CN" alt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2689311" y="2703343"/>
          <a:ext cx="6812915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2225"/>
                <a:gridCol w="1519555"/>
                <a:gridCol w="273113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4000">
                          <a:solidFill>
                            <a:schemeClr val="tx1"/>
                          </a:solidFill>
                        </a:rPr>
                        <a:t>真人</a:t>
                      </a:r>
                      <a:r>
                        <a:rPr lang="en-US" altLang="zh-CN" sz="4000">
                          <a:solidFill>
                            <a:schemeClr val="tx1"/>
                          </a:solidFill>
                        </a:rPr>
                        <a:t>CS</a:t>
                      </a:r>
                      <a:endParaRPr lang="zh-CN" altLang="en-US" sz="4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>
                          <a:solidFill>
                            <a:schemeClr val="tx1"/>
                          </a:solidFill>
                        </a:rPr>
                        <a:t>CS</a:t>
                      </a:r>
                      <a:r>
                        <a:rPr lang="zh-CN" altLang="en-US" sz="4000">
                          <a:solidFill>
                            <a:schemeClr val="tx1"/>
                          </a:solidFill>
                        </a:rPr>
                        <a:t>游戏</a:t>
                      </a:r>
                      <a:endParaRPr lang="zh-CN" altLang="en-US" sz="4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H="1">
            <a:off x="5447928" y="3053863"/>
            <a:ext cx="122413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164129" y="2059830"/>
            <a:ext cx="18161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/>
              <a:t>数字世界</a:t>
            </a:r>
            <a:endParaRPr lang="zh-CN" altLang="en-US" sz="3200" b="1"/>
          </a:p>
        </p:txBody>
      </p:sp>
      <p:sp>
        <p:nvSpPr>
          <p:cNvPr id="9" name="文本框 8"/>
          <p:cNvSpPr txBox="1"/>
          <p:nvPr/>
        </p:nvSpPr>
        <p:spPr>
          <a:xfrm>
            <a:off x="2913939" y="2001093"/>
            <a:ext cx="18261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/>
              <a:t>真实世界 </a:t>
            </a:r>
            <a:endParaRPr lang="zh-CN" alt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856" y="786531"/>
            <a:ext cx="1800200" cy="1584176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内容占位符 6"/>
          <p:cNvGraphicFramePr/>
          <p:nvPr/>
        </p:nvGraphicFramePr>
        <p:xfrm>
          <a:off x="2783632" y="112794"/>
          <a:ext cx="6216015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  <a:gridCol w="2174240"/>
                <a:gridCol w="21748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>
                          <a:solidFill>
                            <a:schemeClr val="tx1"/>
                          </a:solidFill>
                        </a:rPr>
                        <a:t>真实世界 </a:t>
                      </a:r>
                      <a:endParaRPr lang="zh-CN" altLang="en-US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200">
                          <a:solidFill>
                            <a:schemeClr val="tx1"/>
                          </a:solidFill>
                        </a:rPr>
                        <a:t>VS.      </a:t>
                      </a:r>
                      <a:endParaRPr lang="en-US" altLang="zh-CN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>
                          <a:solidFill>
                            <a:schemeClr val="tx1"/>
                          </a:solidFill>
                        </a:rPr>
                        <a:t>虚拟世界</a:t>
                      </a:r>
                      <a:endParaRPr lang="zh-CN" altLang="en-US" sz="320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079776" y="1217780"/>
            <a:ext cx="100811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/>
              <a:t>电脑</a:t>
            </a:r>
            <a:endParaRPr lang="zh-CN" altLang="en-US" sz="2400" b="1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143" y="3062530"/>
            <a:ext cx="7183335" cy="362283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429522" y="4873950"/>
            <a:ext cx="114619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/>
              <a:t>JVM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什么是“面向对象” 思想？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真实世界由万事万物</a:t>
            </a:r>
            <a:r>
              <a:rPr lang="zh-CN" altLang="en-US" sz="2400"/>
              <a:t>组成。</a:t>
            </a:r>
            <a:endParaRPr lang="en-US" altLang="zh-CN" sz="2400"/>
          </a:p>
          <a:p>
            <a:r>
              <a:rPr lang="zh-CN" altLang="en-US" sz="2400"/>
              <a:t>人</a:t>
            </a:r>
            <a:r>
              <a:rPr lang="zh-CN" altLang="en-US" sz="2400" dirty="0"/>
              <a:t>以</a:t>
            </a:r>
            <a:r>
              <a:rPr lang="zh-CN" altLang="en-US" sz="2400" dirty="0">
                <a:solidFill>
                  <a:srgbClr val="C00000"/>
                </a:solidFill>
              </a:rPr>
              <a:t>类</a:t>
            </a:r>
            <a:r>
              <a:rPr lang="zh-CN" altLang="en-US" sz="2400" dirty="0"/>
              <a:t>聚，物以</a:t>
            </a:r>
            <a:r>
              <a:rPr lang="zh-CN" altLang="en-US" sz="2400" dirty="0">
                <a:solidFill>
                  <a:srgbClr val="C00000"/>
                </a:solidFill>
              </a:rPr>
              <a:t>群</a:t>
            </a:r>
            <a:r>
              <a:rPr lang="zh-CN" altLang="en-US" sz="2400"/>
              <a:t>分。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>
                <a:solidFill>
                  <a:srgbClr val="C00000"/>
                </a:solidFill>
              </a:rPr>
              <a:t>类</a:t>
            </a:r>
            <a:r>
              <a:rPr lang="en-US" altLang="zh-CN" sz="2400" dirty="0">
                <a:solidFill>
                  <a:srgbClr val="C00000"/>
                </a:solidFill>
              </a:rPr>
              <a:t>/</a:t>
            </a:r>
            <a:r>
              <a:rPr lang="zh-CN" altLang="en-US" sz="2400" dirty="0">
                <a:solidFill>
                  <a:srgbClr val="C00000"/>
                </a:solidFill>
              </a:rPr>
              <a:t>群怎么分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pPr lvl="1"/>
            <a:r>
              <a:rPr lang="zh-CN" altLang="en-US" sz="2400"/>
              <a:t>每个实体</a:t>
            </a:r>
            <a:r>
              <a:rPr lang="en-US" altLang="zh-CN" sz="2400"/>
              <a:t>(</a:t>
            </a:r>
            <a:r>
              <a:rPr lang="zh-CN" altLang="en-US" sz="2400"/>
              <a:t>个体</a:t>
            </a:r>
            <a:r>
              <a:rPr lang="en-US" altLang="zh-CN" sz="2400"/>
              <a:t>)</a:t>
            </a:r>
            <a:r>
              <a:rPr lang="zh-CN" altLang="en-US" sz="2400"/>
              <a:t>根据</a:t>
            </a:r>
            <a:r>
              <a:rPr lang="zh-CN" altLang="en-US" sz="24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特征</a:t>
            </a:r>
            <a:r>
              <a:rPr lang="zh-CN" altLang="en-US" sz="2400"/>
              <a:t>属于</a:t>
            </a:r>
            <a:r>
              <a:rPr lang="zh-CN" altLang="en-US" sz="2400" dirty="0"/>
              <a:t>某一种类，亦或具有几个类别的</a:t>
            </a:r>
            <a:r>
              <a:rPr lang="zh-CN" altLang="en-US" sz="2400"/>
              <a:t>特征。</a:t>
            </a:r>
            <a:endParaRPr lang="en-US" altLang="zh-CN" sz="2400"/>
          </a:p>
          <a:p>
            <a:pPr lvl="1"/>
            <a:r>
              <a:rPr lang="zh-CN" altLang="en-US" sz="2400"/>
              <a:t>不同</a:t>
            </a:r>
            <a:r>
              <a:rPr lang="zh-CN" altLang="en-US" sz="2400" dirty="0"/>
              <a:t>类别的实体之间存在各种</a:t>
            </a:r>
            <a:r>
              <a:rPr lang="zh-CN" altLang="en-US" sz="24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关系</a:t>
            </a:r>
            <a:r>
              <a:rPr lang="en-US" altLang="zh-CN" sz="24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4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关联</a:t>
            </a:r>
            <a:r>
              <a:rPr lang="zh-CN" altLang="en-US" sz="2400"/>
              <a:t>，包括：继承关系。</a:t>
            </a:r>
            <a:endParaRPr lang="en-US" altLang="zh-CN" sz="24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什么是“面向对象” 思想？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面向对象</a:t>
            </a:r>
            <a:r>
              <a:rPr lang="en-US" altLang="zh-CN" sz="2400"/>
              <a:t>(Object-Oriented</a:t>
            </a:r>
            <a:r>
              <a:rPr lang="zh-CN" altLang="en-US" sz="2400"/>
              <a:t>，</a:t>
            </a:r>
            <a:r>
              <a:rPr lang="en-US" altLang="zh-CN" sz="2400"/>
              <a:t>OO)</a:t>
            </a:r>
            <a:endParaRPr lang="en-US" altLang="zh-CN" sz="2400"/>
          </a:p>
          <a:p>
            <a:r>
              <a:rPr lang="zh-CN" altLang="en-US" sz="2400" b="1">
                <a:solidFill>
                  <a:srgbClr val="C00000"/>
                </a:solidFill>
              </a:rPr>
              <a:t>面向对象</a:t>
            </a:r>
            <a:r>
              <a:rPr lang="zh-CN" altLang="en-US" sz="2400" b="1"/>
              <a:t>是对现实世界理解和抽象、建模到实现的思想</a:t>
            </a:r>
            <a:r>
              <a:rPr lang="zh-CN" altLang="en-US" sz="2400"/>
              <a:t>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300"/>
              <a:t>什么是类</a:t>
            </a:r>
            <a:r>
              <a:rPr lang="en-US" altLang="zh-CN" sz="2300"/>
              <a:t>(class)?</a:t>
            </a:r>
            <a:endParaRPr lang="en-US" altLang="zh-CN" sz="2300"/>
          </a:p>
          <a:p>
            <a:pPr lvl="1"/>
            <a:r>
              <a:rPr lang="zh-CN" altLang="en-US" sz="20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类</a:t>
            </a:r>
            <a:r>
              <a:rPr lang="zh-CN" altLang="en-US" sz="2000"/>
              <a:t>是具有某些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特殊属性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000"/>
              <a:t>成员变量</a:t>
            </a:r>
            <a:r>
              <a:rPr lang="en-US" altLang="zh-CN" sz="2000"/>
              <a:t>)</a:t>
            </a:r>
            <a:r>
              <a:rPr lang="zh-CN" altLang="en-US" sz="2000"/>
              <a:t>和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行为方式</a:t>
            </a:r>
            <a:r>
              <a:rPr lang="en-US" altLang="zh-CN" sz="2000"/>
              <a:t>(</a:t>
            </a:r>
            <a:r>
              <a:rPr lang="zh-CN" altLang="en-US" sz="2000"/>
              <a:t>方法</a:t>
            </a:r>
            <a:r>
              <a:rPr lang="en-US" altLang="zh-CN" sz="2000"/>
              <a:t>)</a:t>
            </a:r>
            <a:r>
              <a:rPr lang="zh-CN" altLang="en-US" sz="2000"/>
              <a:t>的一类实体。</a:t>
            </a:r>
            <a:endParaRPr lang="en-US" altLang="zh-CN" sz="2000"/>
          </a:p>
          <a:p>
            <a:pPr lvl="1"/>
            <a:endParaRPr lang="en-US" altLang="zh-CN" sz="2000"/>
          </a:p>
          <a:p>
            <a:r>
              <a:rPr lang="zh-CN" altLang="en-US" sz="2400"/>
              <a:t>什么是对象</a:t>
            </a:r>
            <a:r>
              <a:rPr lang="en-US" altLang="zh-CN" sz="2400"/>
              <a:t>(Object)</a:t>
            </a:r>
            <a:r>
              <a:rPr lang="zh-CN" altLang="en-US" sz="2400"/>
              <a:t>？</a:t>
            </a:r>
            <a:endParaRPr lang="en-US" altLang="zh-CN" sz="2400"/>
          </a:p>
          <a:p>
            <a:pPr lvl="1"/>
            <a:r>
              <a:rPr lang="zh-CN" altLang="en-US" sz="20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对象</a:t>
            </a:r>
            <a:r>
              <a:rPr lang="zh-CN" altLang="en-US" sz="2000"/>
              <a:t>就是具有某些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特殊属性</a:t>
            </a:r>
            <a:r>
              <a:rPr lang="en-US" altLang="zh-CN" sz="2000"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000"/>
              <a:t>成员变量</a:t>
            </a:r>
            <a:r>
              <a:rPr lang="en-US" altLang="zh-CN" sz="2000"/>
              <a:t>)</a:t>
            </a:r>
            <a:r>
              <a:rPr lang="zh-CN" altLang="en-US" sz="2000"/>
              <a:t>和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行为方式</a:t>
            </a:r>
            <a:r>
              <a:rPr lang="en-US" altLang="zh-CN" sz="2000"/>
              <a:t>(</a:t>
            </a:r>
            <a:r>
              <a:rPr lang="zh-CN" altLang="en-US" sz="2000"/>
              <a:t>方法</a:t>
            </a:r>
            <a:r>
              <a:rPr lang="en-US" altLang="zh-CN" sz="2000"/>
              <a:t>)</a:t>
            </a:r>
            <a:r>
              <a:rPr lang="zh-CN" altLang="en-US" sz="2000"/>
              <a:t>的单个实体。</a:t>
            </a:r>
            <a:endParaRPr lang="en-US" altLang="zh-CN" sz="2000"/>
          </a:p>
          <a:p>
            <a:pPr lvl="1"/>
            <a:r>
              <a:rPr lang="zh-CN" altLang="en-US" sz="20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对象</a:t>
            </a:r>
            <a:r>
              <a:rPr lang="zh-CN" altLang="en-US" sz="2000"/>
              <a:t>是类的一个</a:t>
            </a:r>
            <a:r>
              <a:rPr lang="zh-CN" altLang="en-US" sz="2000">
                <a:latin typeface="隶书" panose="02010509060101010101" pitchFamily="49" charset="-122"/>
                <a:ea typeface="隶书" panose="02010509060101010101" pitchFamily="49" charset="-122"/>
              </a:rPr>
              <a:t>实例</a:t>
            </a:r>
            <a:r>
              <a:rPr lang="zh-CN" altLang="en-US" sz="2000"/>
              <a:t>。</a:t>
            </a:r>
            <a:endParaRPr lang="zh-CN" altLang="en-US" sz="2000"/>
          </a:p>
          <a:p>
            <a:pPr lvl="1"/>
            <a:endParaRPr lang="en-US" altLang="zh-CN" sz="2000"/>
          </a:p>
          <a:p>
            <a:r>
              <a:rPr lang="en-US" altLang="zh-CN" sz="2300"/>
              <a:t>Java</a:t>
            </a:r>
            <a:r>
              <a:rPr lang="zh-CN" altLang="en-US" sz="2300"/>
              <a:t>的面向对象的编程语言。</a:t>
            </a:r>
            <a:endParaRPr lang="zh-CN" altLang="en-US" sz="23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2852"/>
            <a:ext cx="7216219" cy="5988073"/>
          </a:xfrm>
        </p:spPr>
        <p:txBody>
          <a:bodyPr/>
          <a:lstStyle/>
          <a:p>
            <a:r>
              <a:rPr lang="zh-CN" altLang="en-US"/>
              <a:t>例如：一台计算机由显示屏</a:t>
            </a:r>
            <a:r>
              <a:rPr lang="zh-CN" altLang="en-US" dirty="0"/>
              <a:t>、内存、硬盘、声卡</a:t>
            </a:r>
            <a:r>
              <a:rPr lang="zh-CN" altLang="en-US"/>
              <a:t>、</a:t>
            </a:r>
            <a:r>
              <a:rPr lang="en-US" altLang="zh-CN"/>
              <a:t>CPU</a:t>
            </a:r>
            <a:r>
              <a:rPr lang="zh-CN" altLang="en-US"/>
              <a:t>、主板等硬件组成。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66910" y="1285860"/>
            <a:ext cx="7762875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TQ4ODQwNThiYTg4YTBlNDhkZDRmNGNiNWM5NWE1YzAifQ=="/>
</p:tagLst>
</file>

<file path=ppt/theme/theme1.xml><?xml version="1.0" encoding="utf-8"?>
<a:theme xmlns:a="http://schemas.openxmlformats.org/drawingml/2006/main" name="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1153</Words>
  <Application>WPS 演示</Application>
  <PresentationFormat>全屏显示(4:3)</PresentationFormat>
  <Paragraphs>191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华文楷体</vt:lpstr>
      <vt:lpstr>隶书</vt:lpstr>
      <vt:lpstr>Arial Black</vt:lpstr>
      <vt:lpstr>华文行楷</vt:lpstr>
      <vt:lpstr>Tahoma</vt:lpstr>
      <vt:lpstr>微软雅黑</vt:lpstr>
      <vt:lpstr>Arial Unicode MS</vt:lpstr>
      <vt:lpstr>Calibri</vt:lpstr>
      <vt:lpstr>等线</vt:lpstr>
      <vt:lpstr>主题1</vt:lpstr>
      <vt:lpstr>Office 主题</vt:lpstr>
      <vt:lpstr>面向对象程序设计(Java)</vt:lpstr>
      <vt:lpstr>什么是“面向对象”？</vt:lpstr>
      <vt:lpstr>PowerPoint 演示文稿</vt:lpstr>
      <vt:lpstr>PowerPoint 演示文稿</vt:lpstr>
      <vt:lpstr>PowerPoint 演示文稿</vt:lpstr>
      <vt:lpstr>PowerPoint 演示文稿</vt:lpstr>
      <vt:lpstr>什么是“面向对象” 思想？</vt:lpstr>
      <vt:lpstr>什么是“面向对象” 思想？</vt:lpstr>
      <vt:lpstr>PowerPoint 演示文稿</vt:lpstr>
      <vt:lpstr>如何使用面向对象的思想实现一个计算机模拟器？</vt:lpstr>
      <vt:lpstr>如何使用面向对象的思想实现一个计算机模拟器？</vt:lpstr>
      <vt:lpstr>如何使用面向对象的思想实现一个计算机模拟器？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面向对象程序设计(Java)</dc:title>
  <dc:creator>631237753@qq.com</dc:creator>
  <cp:lastModifiedBy>王老师</cp:lastModifiedBy>
  <cp:revision>16</cp:revision>
  <dcterms:created xsi:type="dcterms:W3CDTF">2019-09-15T09:22:00Z</dcterms:created>
  <dcterms:modified xsi:type="dcterms:W3CDTF">2025-09-11T00:32:00Z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E5090CB642844E37A16AC3BBDD72EFA4_12</vt:lpwstr>
  </property>
  <property fmtid="{D5CDD505-2E9C-101B-9397-08002B2CF9AE}" pid="3" name="KSOProductBuildVer">
    <vt:lpwstr>2052-12.1.0.22529</vt:lpwstr>
  </property>
</Properties>
</file>