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 id="2147483672" r:id="rId4"/>
    <p:sldMasterId id="2147483684" r:id="rId5"/>
    <p:sldMasterId id="2147483697" r:id="rId6"/>
  </p:sldMasterIdLst>
  <p:notesMasterIdLst>
    <p:notesMasterId r:id="rId35"/>
  </p:notesMasterIdLst>
  <p:sldIdLst>
    <p:sldId id="257" r:id="rId7"/>
    <p:sldId id="260" r:id="rId8"/>
    <p:sldId id="258" r:id="rId9"/>
    <p:sldId id="261" r:id="rId10"/>
    <p:sldId id="273" r:id="rId11"/>
    <p:sldId id="388" r:id="rId12"/>
    <p:sldId id="263" r:id="rId13"/>
    <p:sldId id="385" r:id="rId14"/>
    <p:sldId id="262" r:id="rId15"/>
    <p:sldId id="271" r:id="rId16"/>
    <p:sldId id="268" r:id="rId17"/>
    <p:sldId id="393" r:id="rId18"/>
    <p:sldId id="269" r:id="rId19"/>
    <p:sldId id="274" r:id="rId20"/>
    <p:sldId id="275" r:id="rId21"/>
    <p:sldId id="278" r:id="rId22"/>
    <p:sldId id="280" r:id="rId23"/>
    <p:sldId id="276" r:id="rId24"/>
    <p:sldId id="281" r:id="rId25"/>
    <p:sldId id="277" r:id="rId26"/>
    <p:sldId id="282" r:id="rId27"/>
    <p:sldId id="283" r:id="rId28"/>
    <p:sldId id="285" r:id="rId29"/>
    <p:sldId id="284" r:id="rId30"/>
    <p:sldId id="288" r:id="rId31"/>
    <p:sldId id="286" r:id="rId32"/>
    <p:sldId id="289" r:id="rId33"/>
    <p:sldId id="290" r:id="rId34"/>
    <p:sldId id="407" r:id="rId36"/>
    <p:sldId id="291" r:id="rId37"/>
    <p:sldId id="292" r:id="rId38"/>
    <p:sldId id="293" r:id="rId39"/>
    <p:sldId id="396" r:id="rId40"/>
    <p:sldId id="287" r:id="rId41"/>
    <p:sldId id="294" r:id="rId42"/>
    <p:sldId id="297" r:id="rId43"/>
    <p:sldId id="300" r:id="rId44"/>
    <p:sldId id="295" r:id="rId45"/>
    <p:sldId id="301" r:id="rId46"/>
    <p:sldId id="302" r:id="rId47"/>
    <p:sldId id="296" r:id="rId48"/>
    <p:sldId id="303" r:id="rId49"/>
    <p:sldId id="397" r:id="rId50"/>
    <p:sldId id="398" r:id="rId51"/>
    <p:sldId id="306" r:id="rId52"/>
    <p:sldId id="308" r:id="rId53"/>
    <p:sldId id="389" r:id="rId54"/>
    <p:sldId id="304" r:id="rId55"/>
    <p:sldId id="310" r:id="rId56"/>
    <p:sldId id="311" r:id="rId57"/>
    <p:sldId id="312" r:id="rId58"/>
    <p:sldId id="399" r:id="rId59"/>
    <p:sldId id="421" r:id="rId60"/>
    <p:sldId id="316" r:id="rId61"/>
    <p:sldId id="314" r:id="rId62"/>
    <p:sldId id="403" r:id="rId63"/>
    <p:sldId id="405" r:id="rId64"/>
    <p:sldId id="406" r:id="rId65"/>
    <p:sldId id="317" r:id="rId66"/>
    <p:sldId id="318" r:id="rId67"/>
    <p:sldId id="392" r:id="rId68"/>
    <p:sldId id="359" r:id="rId69"/>
    <p:sldId id="379" r:id="rId70"/>
    <p:sldId id="390" r:id="rId71"/>
    <p:sldId id="319" r:id="rId72"/>
    <p:sldId id="408" r:id="rId73"/>
    <p:sldId id="320" r:id="rId74"/>
    <p:sldId id="424" r:id="rId75"/>
    <p:sldId id="425" r:id="rId76"/>
    <p:sldId id="423" r:id="rId77"/>
    <p:sldId id="321" r:id="rId78"/>
    <p:sldId id="322" r:id="rId79"/>
    <p:sldId id="324" r:id="rId80"/>
    <p:sldId id="323" r:id="rId81"/>
    <p:sldId id="326" r:id="rId82"/>
    <p:sldId id="327" r:id="rId83"/>
    <p:sldId id="330" r:id="rId84"/>
    <p:sldId id="329" r:id="rId85"/>
    <p:sldId id="409" r:id="rId86"/>
    <p:sldId id="380" r:id="rId87"/>
    <p:sldId id="413" r:id="rId88"/>
    <p:sldId id="414" r:id="rId89"/>
    <p:sldId id="272" r:id="rId90"/>
    <p:sldId id="415" r:id="rId91"/>
    <p:sldId id="332" r:id="rId92"/>
    <p:sldId id="331" r:id="rId93"/>
    <p:sldId id="333" r:id="rId94"/>
    <p:sldId id="418" r:id="rId95"/>
    <p:sldId id="334" r:id="rId96"/>
    <p:sldId id="335" r:id="rId97"/>
    <p:sldId id="410" r:id="rId98"/>
    <p:sldId id="382" r:id="rId99"/>
    <p:sldId id="336" r:id="rId100"/>
    <p:sldId id="338" r:id="rId101"/>
    <p:sldId id="337" r:id="rId102"/>
    <p:sldId id="339" r:id="rId103"/>
    <p:sldId id="340" r:id="rId104"/>
    <p:sldId id="267" r:id="rId105"/>
    <p:sldId id="343" r:id="rId106"/>
    <p:sldId id="344" r:id="rId107"/>
    <p:sldId id="341" r:id="rId108"/>
    <p:sldId id="346" r:id="rId109"/>
    <p:sldId id="347" r:id="rId110"/>
    <p:sldId id="416" r:id="rId111"/>
    <p:sldId id="412" r:id="rId112"/>
    <p:sldId id="411" r:id="rId113"/>
    <p:sldId id="417" r:id="rId114"/>
    <p:sldId id="422" r:id="rId115"/>
    <p:sldId id="342" r:id="rId116"/>
    <p:sldId id="348" r:id="rId117"/>
    <p:sldId id="349" r:id="rId118"/>
    <p:sldId id="350" r:id="rId119"/>
    <p:sldId id="351" r:id="rId120"/>
    <p:sldId id="355" r:id="rId121"/>
    <p:sldId id="352" r:id="rId122"/>
    <p:sldId id="353" r:id="rId123"/>
    <p:sldId id="354" r:id="rId124"/>
    <p:sldId id="356" r:id="rId125"/>
    <p:sldId id="357" r:id="rId126"/>
    <p:sldId id="426" r:id="rId127"/>
    <p:sldId id="358" r:id="rId128"/>
    <p:sldId id="360" r:id="rId129"/>
    <p:sldId id="361" r:id="rId130"/>
    <p:sldId id="362" r:id="rId131"/>
    <p:sldId id="363" r:id="rId132"/>
    <p:sldId id="364" r:id="rId133"/>
    <p:sldId id="365" r:id="rId134"/>
    <p:sldId id="366" r:id="rId135"/>
    <p:sldId id="369" r:id="rId136"/>
    <p:sldId id="367" r:id="rId137"/>
    <p:sldId id="368" r:id="rId138"/>
    <p:sldId id="370" r:id="rId139"/>
    <p:sldId id="371" r:id="rId140"/>
    <p:sldId id="372" r:id="rId141"/>
    <p:sldId id="373" r:id="rId142"/>
    <p:sldId id="374" r:id="rId143"/>
    <p:sldId id="375" r:id="rId144"/>
    <p:sldId id="419" r:id="rId145"/>
    <p:sldId id="420" r:id="rId146"/>
    <p:sldId id="376" r:id="rId147"/>
    <p:sldId id="378" r:id="rId148"/>
  </p:sldIdLst>
  <p:sldSz cx="12192000" cy="6858000"/>
  <p:notesSz cx="6858000" cy="9144000"/>
  <p:custDataLst>
    <p:tags r:id="rId1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631237753@qq.com" initials="6"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a:srgbClr val="CC00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7" d="100"/>
          <a:sy n="87" d="100"/>
        </p:scale>
        <p:origin x="66" y="1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2.xml"/><Relationship Id="rId98" Type="http://schemas.openxmlformats.org/officeDocument/2006/relationships/slide" Target="slides/slide91.xml"/><Relationship Id="rId97" Type="http://schemas.openxmlformats.org/officeDocument/2006/relationships/slide" Target="slides/slide90.xml"/><Relationship Id="rId96" Type="http://schemas.openxmlformats.org/officeDocument/2006/relationships/slide" Target="slides/slide89.xml"/><Relationship Id="rId95" Type="http://schemas.openxmlformats.org/officeDocument/2006/relationships/slide" Target="slides/slide88.xml"/><Relationship Id="rId94" Type="http://schemas.openxmlformats.org/officeDocument/2006/relationships/slide" Target="slides/slide87.xml"/><Relationship Id="rId93" Type="http://schemas.openxmlformats.org/officeDocument/2006/relationships/slide" Target="slides/slide86.xml"/><Relationship Id="rId92" Type="http://schemas.openxmlformats.org/officeDocument/2006/relationships/slide" Target="slides/slide85.xml"/><Relationship Id="rId91" Type="http://schemas.openxmlformats.org/officeDocument/2006/relationships/slide" Target="slides/slide84.xml"/><Relationship Id="rId90" Type="http://schemas.openxmlformats.org/officeDocument/2006/relationships/slide" Target="slides/slide83.xml"/><Relationship Id="rId9" Type="http://schemas.openxmlformats.org/officeDocument/2006/relationships/slide" Target="slides/slide3.xml"/><Relationship Id="rId89" Type="http://schemas.openxmlformats.org/officeDocument/2006/relationships/slide" Target="slides/slide82.xml"/><Relationship Id="rId88" Type="http://schemas.openxmlformats.org/officeDocument/2006/relationships/slide" Target="slides/slide81.xml"/><Relationship Id="rId87" Type="http://schemas.openxmlformats.org/officeDocument/2006/relationships/slide" Target="slides/slide80.xml"/><Relationship Id="rId86" Type="http://schemas.openxmlformats.org/officeDocument/2006/relationships/slide" Target="slides/slide79.xml"/><Relationship Id="rId85" Type="http://schemas.openxmlformats.org/officeDocument/2006/relationships/slide" Target="slides/slide78.xml"/><Relationship Id="rId84" Type="http://schemas.openxmlformats.org/officeDocument/2006/relationships/slide" Target="slides/slide77.xml"/><Relationship Id="rId83" Type="http://schemas.openxmlformats.org/officeDocument/2006/relationships/slide" Target="slides/slide76.xml"/><Relationship Id="rId82" Type="http://schemas.openxmlformats.org/officeDocument/2006/relationships/slide" Target="slides/slide75.xml"/><Relationship Id="rId81" Type="http://schemas.openxmlformats.org/officeDocument/2006/relationships/slide" Target="slides/slide74.xml"/><Relationship Id="rId80" Type="http://schemas.openxmlformats.org/officeDocument/2006/relationships/slide" Target="slides/slide73.xml"/><Relationship Id="rId8" Type="http://schemas.openxmlformats.org/officeDocument/2006/relationships/slide" Target="slides/slide2.xml"/><Relationship Id="rId79" Type="http://schemas.openxmlformats.org/officeDocument/2006/relationships/slide" Target="slides/slide72.xml"/><Relationship Id="rId78" Type="http://schemas.openxmlformats.org/officeDocument/2006/relationships/slide" Target="slides/slide71.xml"/><Relationship Id="rId77" Type="http://schemas.openxmlformats.org/officeDocument/2006/relationships/slide" Target="slides/slide70.xml"/><Relationship Id="rId76" Type="http://schemas.openxmlformats.org/officeDocument/2006/relationships/slide" Target="slides/slide69.xml"/><Relationship Id="rId75" Type="http://schemas.openxmlformats.org/officeDocument/2006/relationships/slide" Target="slides/slide68.xml"/><Relationship Id="rId74" Type="http://schemas.openxmlformats.org/officeDocument/2006/relationships/slide" Target="slides/slide67.xml"/><Relationship Id="rId73" Type="http://schemas.openxmlformats.org/officeDocument/2006/relationships/slide" Target="slides/slide66.xml"/><Relationship Id="rId72" Type="http://schemas.openxmlformats.org/officeDocument/2006/relationships/slide" Target="slides/slide65.xml"/><Relationship Id="rId71" Type="http://schemas.openxmlformats.org/officeDocument/2006/relationships/slide" Target="slides/slide64.xml"/><Relationship Id="rId70" Type="http://schemas.openxmlformats.org/officeDocument/2006/relationships/slide" Target="slides/slide63.xml"/><Relationship Id="rId7" Type="http://schemas.openxmlformats.org/officeDocument/2006/relationships/slide" Target="slides/slide1.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notesMaster" Target="notesMasters/notesMaster1.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3" Type="http://schemas.openxmlformats.org/officeDocument/2006/relationships/tags" Target="tags/tag1.xml"/><Relationship Id="rId152" Type="http://schemas.openxmlformats.org/officeDocument/2006/relationships/commentAuthors" Target="commentAuthors.xml"/><Relationship Id="rId151" Type="http://schemas.openxmlformats.org/officeDocument/2006/relationships/tableStyles" Target="tableStyles.xml"/><Relationship Id="rId150" Type="http://schemas.openxmlformats.org/officeDocument/2006/relationships/viewProps" Target="viewProps.xml"/><Relationship Id="rId15" Type="http://schemas.openxmlformats.org/officeDocument/2006/relationships/slide" Target="slides/slide9.xml"/><Relationship Id="rId149" Type="http://schemas.openxmlformats.org/officeDocument/2006/relationships/presProps" Target="presProps.xml"/><Relationship Id="rId148" Type="http://schemas.openxmlformats.org/officeDocument/2006/relationships/slide" Target="slides/slide141.xml"/><Relationship Id="rId147" Type="http://schemas.openxmlformats.org/officeDocument/2006/relationships/slide" Target="slides/slide140.xml"/><Relationship Id="rId146" Type="http://schemas.openxmlformats.org/officeDocument/2006/relationships/slide" Target="slides/slide139.xml"/><Relationship Id="rId145" Type="http://schemas.openxmlformats.org/officeDocument/2006/relationships/slide" Target="slides/slide138.xml"/><Relationship Id="rId144" Type="http://schemas.openxmlformats.org/officeDocument/2006/relationships/slide" Target="slides/slide137.xml"/><Relationship Id="rId143" Type="http://schemas.openxmlformats.org/officeDocument/2006/relationships/slide" Target="slides/slide136.xml"/><Relationship Id="rId142" Type="http://schemas.openxmlformats.org/officeDocument/2006/relationships/slide" Target="slides/slide135.xml"/><Relationship Id="rId141" Type="http://schemas.openxmlformats.org/officeDocument/2006/relationships/slide" Target="slides/slide134.xml"/><Relationship Id="rId140" Type="http://schemas.openxmlformats.org/officeDocument/2006/relationships/slide" Target="slides/slide133.xml"/><Relationship Id="rId14" Type="http://schemas.openxmlformats.org/officeDocument/2006/relationships/slide" Target="slides/slide8.xml"/><Relationship Id="rId139" Type="http://schemas.openxmlformats.org/officeDocument/2006/relationships/slide" Target="slides/slide132.xml"/><Relationship Id="rId138" Type="http://schemas.openxmlformats.org/officeDocument/2006/relationships/slide" Target="slides/slide131.xml"/><Relationship Id="rId137" Type="http://schemas.openxmlformats.org/officeDocument/2006/relationships/slide" Target="slides/slide130.xml"/><Relationship Id="rId136" Type="http://schemas.openxmlformats.org/officeDocument/2006/relationships/slide" Target="slides/slide129.xml"/><Relationship Id="rId135" Type="http://schemas.openxmlformats.org/officeDocument/2006/relationships/slide" Target="slides/slide128.xml"/><Relationship Id="rId134" Type="http://schemas.openxmlformats.org/officeDocument/2006/relationships/slide" Target="slides/slide127.xml"/><Relationship Id="rId133" Type="http://schemas.openxmlformats.org/officeDocument/2006/relationships/slide" Target="slides/slide126.xml"/><Relationship Id="rId132" Type="http://schemas.openxmlformats.org/officeDocument/2006/relationships/slide" Target="slides/slide125.xml"/><Relationship Id="rId131" Type="http://schemas.openxmlformats.org/officeDocument/2006/relationships/slide" Target="slides/slide124.xml"/><Relationship Id="rId130" Type="http://schemas.openxmlformats.org/officeDocument/2006/relationships/slide" Target="slides/slide123.xml"/><Relationship Id="rId13" Type="http://schemas.openxmlformats.org/officeDocument/2006/relationships/slide" Target="slides/slide7.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125" Type="http://schemas.openxmlformats.org/officeDocument/2006/relationships/slide" Target="slides/slide118.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121" Type="http://schemas.openxmlformats.org/officeDocument/2006/relationships/slide" Target="slides/slide114.xml"/><Relationship Id="rId120" Type="http://schemas.openxmlformats.org/officeDocument/2006/relationships/slide" Target="slides/slide113.xml"/><Relationship Id="rId12" Type="http://schemas.openxmlformats.org/officeDocument/2006/relationships/slide" Target="slides/slide6.xml"/><Relationship Id="rId119" Type="http://schemas.openxmlformats.org/officeDocument/2006/relationships/slide" Target="slides/slide112.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4" Type="http://schemas.openxmlformats.org/officeDocument/2006/relationships/slide" Target="slides/slide107.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110" Type="http://schemas.openxmlformats.org/officeDocument/2006/relationships/slide" Target="slides/slide103.xml"/><Relationship Id="rId11" Type="http://schemas.openxmlformats.org/officeDocument/2006/relationships/slide" Target="slides/slide5.xml"/><Relationship Id="rId109" Type="http://schemas.openxmlformats.org/officeDocument/2006/relationships/slide" Target="slides/slide102.xml"/><Relationship Id="rId108" Type="http://schemas.openxmlformats.org/officeDocument/2006/relationships/slide" Target="slides/slide101.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10" Type="http://schemas.openxmlformats.org/officeDocument/2006/relationships/slide" Target="slides/slide4.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29T15:40:05.416"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0-09-29T16:14:09.795" idx="2">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7AAA8F-350E-4C6C-927A-EB4AC396B87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9A6B6-EE86-4F4B-877E-A4AA438ADB5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59A6B6-EE86-4F4B-877E-A4AA438ADB5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a:noFill/>
        </p:spPr>
        <p:txBody>
          <a:bodyPr/>
          <a:lstStyle/>
          <a:p>
            <a:pPr eaLnBrk="1" hangingPunct="1"/>
            <a:endParaRPr lang="zh-CN" altLang="en-US">
              <a:latin typeface="Arial" panose="020B0604020202020204" pitchFamily="34" charset="0"/>
            </a:endParaRPr>
          </a:p>
        </p:txBody>
      </p:sp>
      <p:sp>
        <p:nvSpPr>
          <p:cNvPr id="59396" name="灯片编号占位符 3"/>
          <p:cNvSpPr>
            <a:spLocks noGrp="1"/>
          </p:cNvSpPr>
          <p:nvPr>
            <p:ph type="sldNum" sz="quarter" idx="5"/>
          </p:nvPr>
        </p:nvSpPr>
        <p:spPr>
          <a:noFill/>
        </p:spPr>
        <p:txBody>
          <a:bodyPr/>
          <a:lstStyle/>
          <a:p>
            <a:fld id="{1B4ADF05-9F2D-4539-B8A9-9AC2046FB24D}" type="slidenum">
              <a:rPr lang="en-US" altLang="zh-CN" smtClean="0">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59A6B6-EE86-4F4B-877E-A4AA438ADB5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、不需要显式地创建一个数组，语法简洁、调用灵活；</a:t>
            </a:r>
            <a:r>
              <a:rPr lang="en-US" altLang="zh-CN" dirty="0"/>
              <a:t>2</a:t>
            </a:r>
            <a:r>
              <a:rPr lang="zh-CN" altLang="en-US" dirty="0"/>
              <a:t>、可变参数的使用不会破坏与旧代码的兼容性。</a:t>
            </a:r>
            <a:endParaRPr lang="zh-CN" altLang="en-US" dirty="0"/>
          </a:p>
        </p:txBody>
      </p:sp>
      <p:sp>
        <p:nvSpPr>
          <p:cNvPr id="4" name="灯片编号占位符 3"/>
          <p:cNvSpPr>
            <a:spLocks noGrp="1"/>
          </p:cNvSpPr>
          <p:nvPr>
            <p:ph type="sldNum" sz="quarter" idx="5"/>
          </p:nvPr>
        </p:nvSpPr>
        <p:spPr/>
        <p:txBody>
          <a:bodyPr/>
          <a:lstStyle/>
          <a:p>
            <a:fld id="{9E59A6B6-EE86-4F4B-877E-A4AA438ADB5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59A6B6-EE86-4F4B-877E-A4AA438ADB5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59A6B6-EE86-4F4B-877E-A4AA438ADB5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59A6B6-EE86-4F4B-877E-A4AA438ADB5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59A6B6-EE86-4F4B-877E-A4AA438ADB5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E59A6B6-EE86-4F4B-877E-A4AA438ADB5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59A6B6-EE86-4F4B-877E-A4AA438ADB5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5122" name="Line 2"/>
          <p:cNvSpPr>
            <a:spLocks noChangeShapeType="1"/>
          </p:cNvSpPr>
          <p:nvPr/>
        </p:nvSpPr>
        <p:spPr bwMode="auto">
          <a:xfrm>
            <a:off x="9753600" y="1066800"/>
            <a:ext cx="0" cy="4495800"/>
          </a:xfrm>
          <a:prstGeom prst="line">
            <a:avLst/>
          </a:prstGeom>
          <a:noFill/>
          <a:ln w="9525">
            <a:solidFill>
              <a:schemeClr val="tx1"/>
            </a:solidFill>
            <a:round/>
          </a:ln>
          <a:effectLst/>
        </p:spPr>
        <p:txBody>
          <a:bodyPr/>
          <a:lstStyle/>
          <a:p>
            <a:endParaRPr lang="zh-CN" altLang="en-US"/>
          </a:p>
        </p:txBody>
      </p:sp>
      <p:sp>
        <p:nvSpPr>
          <p:cNvPr id="5123" name="Rectangle 3"/>
          <p:cNvSpPr>
            <a:spLocks noGrp="1" noChangeArrowheads="1"/>
          </p:cNvSpPr>
          <p:nvPr>
            <p:ph type="ctrTitle"/>
          </p:nvPr>
        </p:nvSpPr>
        <p:spPr>
          <a:xfrm>
            <a:off x="421217" y="466725"/>
            <a:ext cx="9042400" cy="2133600"/>
          </a:xfrm>
        </p:spPr>
        <p:txBody>
          <a:bodyPr/>
          <a:lstStyle>
            <a:lvl1pPr algn="r">
              <a:defRPr sz="5000"/>
            </a:lvl1pPr>
          </a:lstStyle>
          <a:p>
            <a:r>
              <a:rPr lang="zh-CN" altLang="en-US"/>
              <a:t>单击此处编辑母版标题样式</a:t>
            </a:r>
            <a:endParaRPr lang="zh-CN" altLang="en-US"/>
          </a:p>
        </p:txBody>
      </p:sp>
      <p:sp>
        <p:nvSpPr>
          <p:cNvPr id="512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sz="3000"/>
            </a:lvl1pPr>
          </a:lstStyle>
          <a:p>
            <a:r>
              <a:rPr lang="zh-CN" altLang="en-US"/>
              <a:t>单击此处编辑母版副标题样式</a:t>
            </a:r>
            <a:endParaRPr lang="zh-CN" altLang="en-US"/>
          </a:p>
        </p:txBody>
      </p:sp>
      <p:sp>
        <p:nvSpPr>
          <p:cNvPr id="5125" name="Rectangle 5"/>
          <p:cNvSpPr>
            <a:spLocks noGrp="1" noChangeArrowheads="1"/>
          </p:cNvSpPr>
          <p:nvPr>
            <p:ph type="dt" sz="half" idx="2"/>
          </p:nvPr>
        </p:nvSpPr>
        <p:spPr/>
        <p:txBody>
          <a:bodyPr/>
          <a:lstStyle>
            <a:lvl1pPr>
              <a:defRPr/>
            </a:lvl1pPr>
          </a:lstStyle>
          <a:p>
            <a:fld id="{58619F9B-4E48-4B79-AB24-7A57E1B34C70}" type="datetime1">
              <a:rPr lang="zh-CN" altLang="en-US" smtClean="0"/>
            </a:fld>
            <a:endParaRPr lang="zh-CN" altLang="en-US"/>
          </a:p>
        </p:txBody>
      </p:sp>
      <p:sp>
        <p:nvSpPr>
          <p:cNvPr id="5126" name="Rectangle 6"/>
          <p:cNvSpPr>
            <a:spLocks noGrp="1" noChangeArrowheads="1"/>
          </p:cNvSpPr>
          <p:nvPr>
            <p:ph type="ftr" sz="quarter" idx="3"/>
          </p:nvPr>
        </p:nvSpPr>
        <p:spPr/>
        <p:txBody>
          <a:bodyPr/>
          <a:lstStyle>
            <a:lvl1pPr>
              <a:defRPr sz="1200" b="1">
                <a:solidFill>
                  <a:schemeClr val="bg2"/>
                </a:solidFill>
                <a:latin typeface="华文楷体" panose="02010600040101010101" pitchFamily="2" charset="-122"/>
                <a:ea typeface="华文楷体" panose="02010600040101010101" pitchFamily="2" charset="-122"/>
              </a:defRPr>
            </a:lvl1pPr>
          </a:lstStyle>
          <a:p>
            <a:endParaRPr lang="zh-CN" altLang="en-US"/>
          </a:p>
        </p:txBody>
      </p:sp>
      <p:sp>
        <p:nvSpPr>
          <p:cNvPr id="5127" name="Rectangle 7"/>
          <p:cNvSpPr>
            <a:spLocks noGrp="1" noChangeArrowheads="1"/>
          </p:cNvSpPr>
          <p:nvPr>
            <p:ph type="sldNum" sz="quarter" idx="4"/>
          </p:nvPr>
        </p:nvSpPr>
        <p:spPr/>
        <p:txBody>
          <a:bodyPr/>
          <a:lstStyle>
            <a:lvl1pPr>
              <a:defRPr/>
            </a:lvl1pPr>
          </a:lstStyle>
          <a:p>
            <a:fld id="{0C913308-F349-4B6D-A68A-DD1791B4A57B}" type="slidenum">
              <a:rPr lang="zh-CN" altLang="en-US" smtClean="0"/>
            </a:fld>
            <a:endParaRPr lang="zh-CN" altLang="en-US"/>
          </a:p>
        </p:txBody>
      </p:sp>
      <p:grpSp>
        <p:nvGrpSpPr>
          <p:cNvPr id="2" name="Group 8"/>
          <p:cNvGrpSpPr/>
          <p:nvPr/>
        </p:nvGrpSpPr>
        <p:grpSpPr bwMode="auto">
          <a:xfrm>
            <a:off x="9990667" y="2992438"/>
            <a:ext cx="1784351"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w="9525">
              <a:noFill/>
              <a:round/>
            </a:ln>
            <a:effectLst/>
          </p:spPr>
          <p:txBody>
            <a:bodyPr wrap="none" anchor="ctr"/>
            <a:lstStyle/>
            <a:p>
              <a:endParaRPr lang="zh-CN" altLang="en-US"/>
            </a:p>
          </p:txBody>
        </p:sp>
        <p:sp>
          <p:nvSpPr>
            <p:cNvPr id="5130" name="Oval 10"/>
            <p:cNvSpPr>
              <a:spLocks noChangeArrowheads="1"/>
            </p:cNvSpPr>
            <p:nvPr/>
          </p:nvSpPr>
          <p:spPr bwMode="auto">
            <a:xfrm>
              <a:off x="4883" y="1885"/>
              <a:ext cx="127" cy="127"/>
            </a:xfrm>
            <a:prstGeom prst="ellipse">
              <a:avLst/>
            </a:prstGeom>
            <a:solidFill>
              <a:schemeClr val="tx2"/>
            </a:solidFill>
            <a:ln w="9525">
              <a:noFill/>
              <a:round/>
            </a:ln>
            <a:effectLst/>
          </p:spPr>
          <p:txBody>
            <a:bodyPr wrap="none" anchor="ctr"/>
            <a:lstStyle/>
            <a:p>
              <a:endParaRPr lang="zh-CN" altLang="en-US"/>
            </a:p>
          </p:txBody>
        </p:sp>
        <p:sp>
          <p:nvSpPr>
            <p:cNvPr id="5131" name="Oval 11"/>
            <p:cNvSpPr>
              <a:spLocks noChangeArrowheads="1"/>
            </p:cNvSpPr>
            <p:nvPr/>
          </p:nvSpPr>
          <p:spPr bwMode="auto">
            <a:xfrm>
              <a:off x="5062" y="1885"/>
              <a:ext cx="127" cy="127"/>
            </a:xfrm>
            <a:prstGeom prst="ellipse">
              <a:avLst/>
            </a:prstGeom>
            <a:solidFill>
              <a:schemeClr val="tx2"/>
            </a:solidFill>
            <a:ln w="9525">
              <a:noFill/>
              <a:round/>
            </a:ln>
            <a:effectLst/>
          </p:spPr>
          <p:txBody>
            <a:bodyPr wrap="none" anchor="ctr"/>
            <a:lstStyle/>
            <a:p>
              <a:endParaRPr lang="zh-CN" altLang="en-US"/>
            </a:p>
          </p:txBody>
        </p:sp>
        <p:sp>
          <p:nvSpPr>
            <p:cNvPr id="5132" name="Oval 12"/>
            <p:cNvSpPr>
              <a:spLocks noChangeArrowheads="1"/>
            </p:cNvSpPr>
            <p:nvPr/>
          </p:nvSpPr>
          <p:spPr bwMode="auto">
            <a:xfrm>
              <a:off x="4704" y="2064"/>
              <a:ext cx="127" cy="127"/>
            </a:xfrm>
            <a:prstGeom prst="ellipse">
              <a:avLst/>
            </a:prstGeom>
            <a:solidFill>
              <a:schemeClr val="tx2"/>
            </a:solidFill>
            <a:ln w="9525">
              <a:noFill/>
              <a:round/>
            </a:ln>
            <a:effectLst/>
          </p:spPr>
          <p:txBody>
            <a:bodyPr wrap="none" anchor="ctr"/>
            <a:lstStyle/>
            <a:p>
              <a:endParaRPr lang="zh-CN" altLang="en-US"/>
            </a:p>
          </p:txBody>
        </p:sp>
        <p:sp>
          <p:nvSpPr>
            <p:cNvPr id="5133" name="Oval 13"/>
            <p:cNvSpPr>
              <a:spLocks noChangeArrowheads="1"/>
            </p:cNvSpPr>
            <p:nvPr/>
          </p:nvSpPr>
          <p:spPr bwMode="auto">
            <a:xfrm>
              <a:off x="4883" y="2064"/>
              <a:ext cx="127" cy="127"/>
            </a:xfrm>
            <a:prstGeom prst="ellipse">
              <a:avLst/>
            </a:prstGeom>
            <a:solidFill>
              <a:schemeClr val="tx2"/>
            </a:solidFill>
            <a:ln w="9525">
              <a:noFill/>
              <a:round/>
            </a:ln>
            <a:effectLst/>
          </p:spPr>
          <p:txBody>
            <a:bodyPr wrap="none" anchor="ctr"/>
            <a:lstStyle/>
            <a:p>
              <a:endParaRPr lang="zh-CN" altLang="en-US"/>
            </a:p>
          </p:txBody>
        </p:sp>
        <p:sp>
          <p:nvSpPr>
            <p:cNvPr id="5134" name="Oval 14"/>
            <p:cNvSpPr>
              <a:spLocks noChangeArrowheads="1"/>
            </p:cNvSpPr>
            <p:nvPr/>
          </p:nvSpPr>
          <p:spPr bwMode="auto">
            <a:xfrm>
              <a:off x="5062" y="2064"/>
              <a:ext cx="127" cy="127"/>
            </a:xfrm>
            <a:prstGeom prst="ellipse">
              <a:avLst/>
            </a:prstGeom>
            <a:solidFill>
              <a:schemeClr val="tx2"/>
            </a:solidFill>
            <a:ln w="9525">
              <a:noFill/>
              <a:round/>
            </a:ln>
            <a:effectLst/>
          </p:spPr>
          <p:txBody>
            <a:bodyPr wrap="none" anchor="ctr"/>
            <a:lstStyle/>
            <a:p>
              <a:endParaRPr lang="zh-CN" altLang="en-US"/>
            </a:p>
          </p:txBody>
        </p:sp>
        <p:sp>
          <p:nvSpPr>
            <p:cNvPr id="5135" name="Oval 15"/>
            <p:cNvSpPr>
              <a:spLocks noChangeArrowheads="1"/>
            </p:cNvSpPr>
            <p:nvPr/>
          </p:nvSpPr>
          <p:spPr bwMode="auto">
            <a:xfrm>
              <a:off x="5241" y="2064"/>
              <a:ext cx="127" cy="127"/>
            </a:xfrm>
            <a:prstGeom prst="ellipse">
              <a:avLst/>
            </a:prstGeom>
            <a:solidFill>
              <a:schemeClr val="accent2"/>
            </a:solidFill>
            <a:ln w="9525">
              <a:noFill/>
              <a:round/>
            </a:ln>
            <a:effectLst/>
          </p:spPr>
          <p:txBody>
            <a:bodyPr wrap="none" anchor="ctr"/>
            <a:lstStyle/>
            <a:p>
              <a:endParaRPr lang="zh-CN" altLang="en-US"/>
            </a:p>
          </p:txBody>
        </p:sp>
        <p:sp>
          <p:nvSpPr>
            <p:cNvPr id="5136" name="Oval 16"/>
            <p:cNvSpPr>
              <a:spLocks noChangeArrowheads="1"/>
            </p:cNvSpPr>
            <p:nvPr/>
          </p:nvSpPr>
          <p:spPr bwMode="auto">
            <a:xfrm>
              <a:off x="4704" y="2243"/>
              <a:ext cx="127" cy="127"/>
            </a:xfrm>
            <a:prstGeom prst="ellipse">
              <a:avLst/>
            </a:prstGeom>
            <a:solidFill>
              <a:schemeClr val="tx2"/>
            </a:solidFill>
            <a:ln w="9525">
              <a:noFill/>
              <a:round/>
            </a:ln>
            <a:effectLst/>
          </p:spPr>
          <p:txBody>
            <a:bodyPr wrap="none" anchor="ctr"/>
            <a:lstStyle/>
            <a:p>
              <a:endParaRPr lang="zh-CN" altLang="en-US"/>
            </a:p>
          </p:txBody>
        </p:sp>
        <p:sp>
          <p:nvSpPr>
            <p:cNvPr id="5137" name="Oval 17"/>
            <p:cNvSpPr>
              <a:spLocks noChangeArrowheads="1"/>
            </p:cNvSpPr>
            <p:nvPr/>
          </p:nvSpPr>
          <p:spPr bwMode="auto">
            <a:xfrm>
              <a:off x="4883" y="2243"/>
              <a:ext cx="127" cy="127"/>
            </a:xfrm>
            <a:prstGeom prst="ellipse">
              <a:avLst/>
            </a:prstGeom>
            <a:solidFill>
              <a:schemeClr val="tx2"/>
            </a:solidFill>
            <a:ln w="9525">
              <a:noFill/>
              <a:round/>
            </a:ln>
            <a:effectLst/>
          </p:spPr>
          <p:txBody>
            <a:bodyPr wrap="none" anchor="ctr"/>
            <a:lstStyle/>
            <a:p>
              <a:endParaRPr lang="zh-CN" altLang="en-US"/>
            </a:p>
          </p:txBody>
        </p:sp>
        <p:sp>
          <p:nvSpPr>
            <p:cNvPr id="5138" name="Oval 18"/>
            <p:cNvSpPr>
              <a:spLocks noChangeArrowheads="1"/>
            </p:cNvSpPr>
            <p:nvPr/>
          </p:nvSpPr>
          <p:spPr bwMode="auto">
            <a:xfrm>
              <a:off x="5062" y="2243"/>
              <a:ext cx="127" cy="127"/>
            </a:xfrm>
            <a:prstGeom prst="ellipse">
              <a:avLst/>
            </a:prstGeom>
            <a:solidFill>
              <a:schemeClr val="accent2"/>
            </a:solidFill>
            <a:ln w="9525">
              <a:noFill/>
              <a:round/>
            </a:ln>
            <a:effectLst/>
          </p:spPr>
          <p:txBody>
            <a:bodyPr wrap="none" anchor="ctr"/>
            <a:lstStyle/>
            <a:p>
              <a:endParaRPr lang="zh-CN" altLang="en-US"/>
            </a:p>
          </p:txBody>
        </p:sp>
        <p:sp>
          <p:nvSpPr>
            <p:cNvPr id="5139" name="Oval 19"/>
            <p:cNvSpPr>
              <a:spLocks noChangeArrowheads="1"/>
            </p:cNvSpPr>
            <p:nvPr/>
          </p:nvSpPr>
          <p:spPr bwMode="auto">
            <a:xfrm>
              <a:off x="5241" y="2243"/>
              <a:ext cx="127" cy="127"/>
            </a:xfrm>
            <a:prstGeom prst="ellipse">
              <a:avLst/>
            </a:prstGeom>
            <a:solidFill>
              <a:schemeClr val="accent2"/>
            </a:solidFill>
            <a:ln w="9525">
              <a:noFill/>
              <a:round/>
            </a:ln>
            <a:effectLst/>
          </p:spPr>
          <p:txBody>
            <a:bodyPr wrap="none" anchor="ctr"/>
            <a:lstStyle/>
            <a:p>
              <a:endParaRPr lang="zh-CN" altLang="en-US"/>
            </a:p>
          </p:txBody>
        </p:sp>
        <p:sp>
          <p:nvSpPr>
            <p:cNvPr id="5140" name="Oval 20"/>
            <p:cNvSpPr>
              <a:spLocks noChangeArrowheads="1"/>
            </p:cNvSpPr>
            <p:nvPr/>
          </p:nvSpPr>
          <p:spPr bwMode="auto">
            <a:xfrm>
              <a:off x="5420" y="2243"/>
              <a:ext cx="127" cy="127"/>
            </a:xfrm>
            <a:prstGeom prst="ellipse">
              <a:avLst/>
            </a:prstGeom>
            <a:solidFill>
              <a:schemeClr val="accent1"/>
            </a:solidFill>
            <a:ln w="9525">
              <a:noFill/>
              <a:round/>
            </a:ln>
            <a:effectLst/>
          </p:spPr>
          <p:txBody>
            <a:bodyPr wrap="none" anchor="ctr"/>
            <a:lstStyle/>
            <a:p>
              <a:endParaRPr lang="zh-CN" altLang="en-US"/>
            </a:p>
          </p:txBody>
        </p:sp>
        <p:sp>
          <p:nvSpPr>
            <p:cNvPr id="5141" name="Oval 21"/>
            <p:cNvSpPr>
              <a:spLocks noChangeArrowheads="1"/>
            </p:cNvSpPr>
            <p:nvPr/>
          </p:nvSpPr>
          <p:spPr bwMode="auto">
            <a:xfrm>
              <a:off x="4704" y="2421"/>
              <a:ext cx="127" cy="128"/>
            </a:xfrm>
            <a:prstGeom prst="ellipse">
              <a:avLst/>
            </a:prstGeom>
            <a:solidFill>
              <a:schemeClr val="tx2"/>
            </a:solidFill>
            <a:ln w="9525">
              <a:noFill/>
              <a:round/>
            </a:ln>
            <a:effectLst/>
          </p:spPr>
          <p:txBody>
            <a:bodyPr wrap="none" anchor="ctr"/>
            <a:lstStyle/>
            <a:p>
              <a:endParaRPr lang="zh-CN" altLang="en-US"/>
            </a:p>
          </p:txBody>
        </p:sp>
        <p:sp>
          <p:nvSpPr>
            <p:cNvPr id="5142" name="Oval 22"/>
            <p:cNvSpPr>
              <a:spLocks noChangeArrowheads="1"/>
            </p:cNvSpPr>
            <p:nvPr/>
          </p:nvSpPr>
          <p:spPr bwMode="auto">
            <a:xfrm>
              <a:off x="4883" y="2421"/>
              <a:ext cx="127" cy="128"/>
            </a:xfrm>
            <a:prstGeom prst="ellipse">
              <a:avLst/>
            </a:prstGeom>
            <a:solidFill>
              <a:schemeClr val="accent2"/>
            </a:solidFill>
            <a:ln w="9525">
              <a:noFill/>
              <a:round/>
            </a:ln>
            <a:effectLst/>
          </p:spPr>
          <p:txBody>
            <a:bodyPr wrap="none" anchor="ctr"/>
            <a:lstStyle/>
            <a:p>
              <a:endParaRPr lang="zh-CN" altLang="en-US"/>
            </a:p>
          </p:txBody>
        </p:sp>
        <p:sp>
          <p:nvSpPr>
            <p:cNvPr id="5143" name="Oval 23"/>
            <p:cNvSpPr>
              <a:spLocks noChangeArrowheads="1"/>
            </p:cNvSpPr>
            <p:nvPr/>
          </p:nvSpPr>
          <p:spPr bwMode="auto">
            <a:xfrm>
              <a:off x="5062" y="2421"/>
              <a:ext cx="127" cy="128"/>
            </a:xfrm>
            <a:prstGeom prst="ellipse">
              <a:avLst/>
            </a:prstGeom>
            <a:solidFill>
              <a:schemeClr val="accent2"/>
            </a:solidFill>
            <a:ln w="9525">
              <a:noFill/>
              <a:round/>
            </a:ln>
            <a:effectLst/>
          </p:spPr>
          <p:txBody>
            <a:bodyPr wrap="none" anchor="ctr"/>
            <a:lstStyle/>
            <a:p>
              <a:endParaRPr lang="zh-CN" altLang="en-US"/>
            </a:p>
          </p:txBody>
        </p:sp>
        <p:sp>
          <p:nvSpPr>
            <p:cNvPr id="5144" name="Oval 24"/>
            <p:cNvSpPr>
              <a:spLocks noChangeArrowheads="1"/>
            </p:cNvSpPr>
            <p:nvPr/>
          </p:nvSpPr>
          <p:spPr bwMode="auto">
            <a:xfrm>
              <a:off x="5241" y="2421"/>
              <a:ext cx="127" cy="128"/>
            </a:xfrm>
            <a:prstGeom prst="ellipse">
              <a:avLst/>
            </a:prstGeom>
            <a:solidFill>
              <a:schemeClr val="accent1"/>
            </a:solidFill>
            <a:ln w="9525">
              <a:noFill/>
              <a:round/>
            </a:ln>
            <a:effectLst/>
          </p:spPr>
          <p:txBody>
            <a:bodyPr wrap="none" anchor="ctr"/>
            <a:lstStyle/>
            <a:p>
              <a:endParaRPr lang="zh-CN" altLang="en-US"/>
            </a:p>
          </p:txBody>
        </p:sp>
        <p:sp>
          <p:nvSpPr>
            <p:cNvPr id="5145" name="Oval 25"/>
            <p:cNvSpPr>
              <a:spLocks noChangeArrowheads="1"/>
            </p:cNvSpPr>
            <p:nvPr/>
          </p:nvSpPr>
          <p:spPr bwMode="auto">
            <a:xfrm>
              <a:off x="4704" y="2600"/>
              <a:ext cx="127" cy="128"/>
            </a:xfrm>
            <a:prstGeom prst="ellipse">
              <a:avLst/>
            </a:prstGeom>
            <a:solidFill>
              <a:schemeClr val="accent2"/>
            </a:solidFill>
            <a:ln w="9525">
              <a:noFill/>
              <a:round/>
            </a:ln>
            <a:effectLst/>
          </p:spPr>
          <p:txBody>
            <a:bodyPr wrap="none" anchor="ctr"/>
            <a:lstStyle/>
            <a:p>
              <a:endParaRPr lang="zh-CN" altLang="en-US"/>
            </a:p>
          </p:txBody>
        </p:sp>
        <p:sp>
          <p:nvSpPr>
            <p:cNvPr id="5146" name="Oval 26"/>
            <p:cNvSpPr>
              <a:spLocks noChangeArrowheads="1"/>
            </p:cNvSpPr>
            <p:nvPr/>
          </p:nvSpPr>
          <p:spPr bwMode="auto">
            <a:xfrm>
              <a:off x="4883" y="2600"/>
              <a:ext cx="127" cy="128"/>
            </a:xfrm>
            <a:prstGeom prst="ellipse">
              <a:avLst/>
            </a:prstGeom>
            <a:solidFill>
              <a:schemeClr val="accent2"/>
            </a:solidFill>
            <a:ln w="9525">
              <a:noFill/>
              <a:round/>
            </a:ln>
            <a:effectLst/>
          </p:spPr>
          <p:txBody>
            <a:bodyPr wrap="none" anchor="ctr"/>
            <a:lstStyle/>
            <a:p>
              <a:endParaRPr lang="zh-CN" altLang="en-US"/>
            </a:p>
          </p:txBody>
        </p:sp>
        <p:sp>
          <p:nvSpPr>
            <p:cNvPr id="5147" name="Oval 27"/>
            <p:cNvSpPr>
              <a:spLocks noChangeArrowheads="1"/>
            </p:cNvSpPr>
            <p:nvPr/>
          </p:nvSpPr>
          <p:spPr bwMode="auto">
            <a:xfrm>
              <a:off x="5062" y="2600"/>
              <a:ext cx="127" cy="128"/>
            </a:xfrm>
            <a:prstGeom prst="ellipse">
              <a:avLst/>
            </a:prstGeom>
            <a:solidFill>
              <a:schemeClr val="accent1"/>
            </a:solidFill>
            <a:ln w="9525">
              <a:noFill/>
              <a:round/>
            </a:ln>
            <a:effectLst/>
          </p:spPr>
          <p:txBody>
            <a:bodyPr wrap="none" anchor="ctr"/>
            <a:lstStyle/>
            <a:p>
              <a:endParaRPr lang="zh-CN" altLang="en-US"/>
            </a:p>
          </p:txBody>
        </p:sp>
        <p:sp>
          <p:nvSpPr>
            <p:cNvPr id="5148" name="Oval 28"/>
            <p:cNvSpPr>
              <a:spLocks noChangeArrowheads="1"/>
            </p:cNvSpPr>
            <p:nvPr/>
          </p:nvSpPr>
          <p:spPr bwMode="auto">
            <a:xfrm>
              <a:off x="5241" y="2600"/>
              <a:ext cx="127" cy="128"/>
            </a:xfrm>
            <a:prstGeom prst="ellipse">
              <a:avLst/>
            </a:prstGeom>
            <a:solidFill>
              <a:schemeClr val="accent1"/>
            </a:solidFill>
            <a:ln w="9525">
              <a:noFill/>
              <a:round/>
            </a:ln>
            <a:effectLst/>
          </p:spPr>
          <p:txBody>
            <a:bodyPr wrap="none" anchor="ctr"/>
            <a:lstStyle/>
            <a:p>
              <a:endParaRPr lang="zh-CN" altLang="en-US"/>
            </a:p>
          </p:txBody>
        </p:sp>
        <p:sp>
          <p:nvSpPr>
            <p:cNvPr id="5149" name="Oval 29"/>
            <p:cNvSpPr>
              <a:spLocks noChangeArrowheads="1"/>
            </p:cNvSpPr>
            <p:nvPr/>
          </p:nvSpPr>
          <p:spPr bwMode="auto">
            <a:xfrm>
              <a:off x="5420" y="2600"/>
              <a:ext cx="127" cy="128"/>
            </a:xfrm>
            <a:prstGeom prst="ellipse">
              <a:avLst/>
            </a:prstGeom>
            <a:solidFill>
              <a:schemeClr val="folHlink"/>
            </a:solidFill>
            <a:ln w="9525">
              <a:noFill/>
              <a:round/>
            </a:ln>
            <a:effectLst/>
          </p:spPr>
          <p:txBody>
            <a:bodyPr wrap="none" anchor="ctr"/>
            <a:lstStyle/>
            <a:p>
              <a:endParaRPr lang="zh-CN" altLang="en-US"/>
            </a:p>
          </p:txBody>
        </p:sp>
        <p:sp>
          <p:nvSpPr>
            <p:cNvPr id="5150" name="Oval 30"/>
            <p:cNvSpPr>
              <a:spLocks noChangeArrowheads="1"/>
            </p:cNvSpPr>
            <p:nvPr/>
          </p:nvSpPr>
          <p:spPr bwMode="auto">
            <a:xfrm>
              <a:off x="4704" y="2779"/>
              <a:ext cx="127" cy="127"/>
            </a:xfrm>
            <a:prstGeom prst="ellipse">
              <a:avLst/>
            </a:prstGeom>
            <a:solidFill>
              <a:schemeClr val="accent2"/>
            </a:solidFill>
            <a:ln w="9525">
              <a:noFill/>
              <a:round/>
            </a:ln>
            <a:effectLst/>
          </p:spPr>
          <p:txBody>
            <a:bodyPr wrap="none" anchor="ctr"/>
            <a:lstStyle/>
            <a:p>
              <a:endParaRPr lang="zh-CN" altLang="en-US"/>
            </a:p>
          </p:txBody>
        </p:sp>
        <p:sp>
          <p:nvSpPr>
            <p:cNvPr id="5151" name="Oval 31"/>
            <p:cNvSpPr>
              <a:spLocks noChangeArrowheads="1"/>
            </p:cNvSpPr>
            <p:nvPr/>
          </p:nvSpPr>
          <p:spPr bwMode="auto">
            <a:xfrm>
              <a:off x="4883" y="2779"/>
              <a:ext cx="127" cy="127"/>
            </a:xfrm>
            <a:prstGeom prst="ellipse">
              <a:avLst/>
            </a:prstGeom>
            <a:solidFill>
              <a:schemeClr val="accent1"/>
            </a:solidFill>
            <a:ln w="9525">
              <a:noFill/>
              <a:round/>
            </a:ln>
            <a:effectLst/>
          </p:spPr>
          <p:txBody>
            <a:bodyPr wrap="none" anchor="ctr"/>
            <a:lstStyle/>
            <a:p>
              <a:endParaRPr lang="zh-CN" altLang="en-US"/>
            </a:p>
          </p:txBody>
        </p:sp>
        <p:sp>
          <p:nvSpPr>
            <p:cNvPr id="5152" name="Oval 32"/>
            <p:cNvSpPr>
              <a:spLocks noChangeArrowheads="1"/>
            </p:cNvSpPr>
            <p:nvPr/>
          </p:nvSpPr>
          <p:spPr bwMode="auto">
            <a:xfrm>
              <a:off x="5062" y="2779"/>
              <a:ext cx="127" cy="127"/>
            </a:xfrm>
            <a:prstGeom prst="ellipse">
              <a:avLst/>
            </a:prstGeom>
            <a:solidFill>
              <a:schemeClr val="accent1"/>
            </a:solidFill>
            <a:ln w="9525">
              <a:noFill/>
              <a:round/>
            </a:ln>
            <a:effectLst/>
          </p:spPr>
          <p:txBody>
            <a:bodyPr wrap="none" anchor="ctr"/>
            <a:lstStyle/>
            <a:p>
              <a:endParaRPr lang="zh-CN" altLang="en-US"/>
            </a:p>
          </p:txBody>
        </p:sp>
        <p:sp>
          <p:nvSpPr>
            <p:cNvPr id="5153" name="Oval 33"/>
            <p:cNvSpPr>
              <a:spLocks noChangeArrowheads="1"/>
            </p:cNvSpPr>
            <p:nvPr/>
          </p:nvSpPr>
          <p:spPr bwMode="auto">
            <a:xfrm>
              <a:off x="5241" y="2779"/>
              <a:ext cx="127" cy="127"/>
            </a:xfrm>
            <a:prstGeom prst="ellipse">
              <a:avLst/>
            </a:prstGeom>
            <a:solidFill>
              <a:schemeClr val="folHlink"/>
            </a:solidFill>
            <a:ln w="9525">
              <a:noFill/>
              <a:round/>
            </a:ln>
            <a:effectLst/>
          </p:spPr>
          <p:txBody>
            <a:bodyPr wrap="none" anchor="ctr"/>
            <a:lstStyle/>
            <a:p>
              <a:endParaRPr lang="zh-CN" altLang="en-US"/>
            </a:p>
          </p:txBody>
        </p:sp>
        <p:sp>
          <p:nvSpPr>
            <p:cNvPr id="5154" name="Oval 34"/>
            <p:cNvSpPr>
              <a:spLocks noChangeArrowheads="1"/>
            </p:cNvSpPr>
            <p:nvPr/>
          </p:nvSpPr>
          <p:spPr bwMode="auto">
            <a:xfrm>
              <a:off x="4704" y="2958"/>
              <a:ext cx="127" cy="127"/>
            </a:xfrm>
            <a:prstGeom prst="ellipse">
              <a:avLst/>
            </a:prstGeom>
            <a:solidFill>
              <a:schemeClr val="accent1"/>
            </a:solidFill>
            <a:ln w="9525">
              <a:noFill/>
              <a:round/>
            </a:ln>
            <a:effectLst/>
          </p:spPr>
          <p:txBody>
            <a:bodyPr wrap="none" anchor="ctr"/>
            <a:lstStyle/>
            <a:p>
              <a:endParaRPr lang="zh-CN" altLang="en-US"/>
            </a:p>
          </p:txBody>
        </p:sp>
        <p:sp>
          <p:nvSpPr>
            <p:cNvPr id="5155" name="Oval 35"/>
            <p:cNvSpPr>
              <a:spLocks noChangeArrowheads="1"/>
            </p:cNvSpPr>
            <p:nvPr/>
          </p:nvSpPr>
          <p:spPr bwMode="auto">
            <a:xfrm>
              <a:off x="4883" y="2958"/>
              <a:ext cx="127" cy="127"/>
            </a:xfrm>
            <a:prstGeom prst="ellipse">
              <a:avLst/>
            </a:prstGeom>
            <a:solidFill>
              <a:schemeClr val="accent1"/>
            </a:solidFill>
            <a:ln w="9525">
              <a:noFill/>
              <a:round/>
            </a:ln>
            <a:effectLst/>
          </p:spPr>
          <p:txBody>
            <a:bodyPr wrap="none" anchor="ctr"/>
            <a:lstStyle/>
            <a:p>
              <a:endParaRPr lang="zh-CN" altLang="en-US"/>
            </a:p>
          </p:txBody>
        </p:sp>
        <p:sp>
          <p:nvSpPr>
            <p:cNvPr id="5156" name="Oval 36"/>
            <p:cNvSpPr>
              <a:spLocks noChangeArrowheads="1"/>
            </p:cNvSpPr>
            <p:nvPr/>
          </p:nvSpPr>
          <p:spPr bwMode="auto">
            <a:xfrm>
              <a:off x="5062" y="2958"/>
              <a:ext cx="127" cy="127"/>
            </a:xfrm>
            <a:prstGeom prst="ellipse">
              <a:avLst/>
            </a:prstGeom>
            <a:solidFill>
              <a:schemeClr val="folHlink"/>
            </a:solidFill>
            <a:ln w="9525">
              <a:noFill/>
              <a:round/>
            </a:ln>
            <a:effectLst/>
          </p:spPr>
          <p:txBody>
            <a:bodyPr wrap="none" anchor="ctr"/>
            <a:lstStyle/>
            <a:p>
              <a:endParaRPr lang="zh-CN" altLang="en-US"/>
            </a:p>
          </p:txBody>
        </p:sp>
        <p:sp>
          <p:nvSpPr>
            <p:cNvPr id="5157" name="Oval 37"/>
            <p:cNvSpPr>
              <a:spLocks noChangeArrowheads="1"/>
            </p:cNvSpPr>
            <p:nvPr/>
          </p:nvSpPr>
          <p:spPr bwMode="auto">
            <a:xfrm>
              <a:off x="5241" y="2958"/>
              <a:ext cx="127" cy="127"/>
            </a:xfrm>
            <a:prstGeom prst="ellipse">
              <a:avLst/>
            </a:prstGeom>
            <a:solidFill>
              <a:schemeClr val="folHlink"/>
            </a:solidFill>
            <a:ln w="9525">
              <a:noFill/>
              <a:round/>
            </a:ln>
            <a:effectLst/>
          </p:spPr>
          <p:txBody>
            <a:bodyPr wrap="none" anchor="ctr"/>
            <a:lstStyle/>
            <a:p>
              <a:endParaRPr lang="zh-CN" altLang="en-US"/>
            </a:p>
          </p:txBody>
        </p:sp>
        <p:sp>
          <p:nvSpPr>
            <p:cNvPr id="5158" name="Oval 38"/>
            <p:cNvSpPr>
              <a:spLocks noChangeArrowheads="1"/>
            </p:cNvSpPr>
            <p:nvPr/>
          </p:nvSpPr>
          <p:spPr bwMode="auto">
            <a:xfrm>
              <a:off x="4883" y="3137"/>
              <a:ext cx="127" cy="127"/>
            </a:xfrm>
            <a:prstGeom prst="ellipse">
              <a:avLst/>
            </a:prstGeom>
            <a:solidFill>
              <a:schemeClr val="folHlink"/>
            </a:solidFill>
            <a:ln w="9525">
              <a:noFill/>
              <a:round/>
            </a:ln>
            <a:effectLst/>
          </p:spPr>
          <p:txBody>
            <a:bodyPr wrap="none" anchor="ctr"/>
            <a:lstStyle/>
            <a:p>
              <a:endParaRPr lang="zh-CN" altLang="en-US"/>
            </a:p>
          </p:txBody>
        </p:sp>
        <p:sp>
          <p:nvSpPr>
            <p:cNvPr id="5159" name="Oval 39"/>
            <p:cNvSpPr>
              <a:spLocks noChangeArrowheads="1"/>
            </p:cNvSpPr>
            <p:nvPr/>
          </p:nvSpPr>
          <p:spPr bwMode="auto">
            <a:xfrm>
              <a:off x="5241" y="3137"/>
              <a:ext cx="127" cy="127"/>
            </a:xfrm>
            <a:prstGeom prst="ellipse">
              <a:avLst/>
            </a:prstGeom>
            <a:solidFill>
              <a:schemeClr val="folHlink"/>
            </a:solidFill>
            <a:ln w="9525">
              <a:noFill/>
              <a:round/>
            </a:ln>
            <a:effectLst/>
          </p:spPr>
          <p:txBody>
            <a:bodyPr wrap="none" anchor="ctr"/>
            <a:lstStyle/>
            <a:p>
              <a:endParaRPr lang="zh-CN" altLang="en-US"/>
            </a:p>
          </p:txBody>
        </p:sp>
      </p:grpSp>
      <p:sp>
        <p:nvSpPr>
          <p:cNvPr id="5160" name="Line 40"/>
          <p:cNvSpPr>
            <a:spLocks noChangeShapeType="1"/>
          </p:cNvSpPr>
          <p:nvPr/>
        </p:nvSpPr>
        <p:spPr bwMode="auto">
          <a:xfrm>
            <a:off x="406400" y="2819400"/>
            <a:ext cx="10972800" cy="0"/>
          </a:xfrm>
          <a:prstGeom prst="line">
            <a:avLst/>
          </a:prstGeom>
          <a:noFill/>
          <a:ln w="6350">
            <a:solidFill>
              <a:schemeClr val="tx1"/>
            </a:solidFill>
            <a:round/>
          </a:ln>
          <a:effec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54850241-F5B9-4CF7-900E-8448EC9E1304}"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2238"/>
            <a:ext cx="2743200" cy="60086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22238"/>
            <a:ext cx="8026400" cy="60086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D6E9E92C-5C3D-498A-B374-77DF7AC4821D}"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7E19CB6-033C-401A-9185-B47AD58EF20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sz="2800"/>
            </a:lvl1pPr>
            <a:lvl2pPr marL="742950" indent="-285750">
              <a:spcBef>
                <a:spcPts val="0"/>
              </a:spcBef>
              <a:buFont typeface="Wingdings" panose="05000000000000000000" pitchFamily="2" charset="2"/>
              <a:buChar char="Ø"/>
              <a:defRPr sz="2400"/>
            </a:lvl2pPr>
            <a:lvl3pPr>
              <a:spcBef>
                <a:spcPts val="0"/>
              </a:spcBef>
              <a:defRPr sz="2000"/>
            </a:lvl3pPr>
            <a:lvl4pPr>
              <a:spcBef>
                <a:spcPts val="0"/>
              </a:spcBef>
              <a:defRPr/>
            </a:lvl4pPr>
            <a:lvl5pPr>
              <a:spcBef>
                <a:spcPts val="0"/>
              </a:spcBef>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A3A8EBF-BB1D-463B-8D8C-413711BA7D2E}"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F32FD07-1812-4AE3-B2D1-B6281772B35E}"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3FF0F0A-26C0-4C19-AE6E-BCBF3AC07B6C}"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D24911-319F-485F-A6F6-703FC35D7798}"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8FA54B7-CC87-4F65-83A2-9CC4D7B78CF9}"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5EC771-258F-4F25-8C20-FC6AAEA8EB21}"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2CB7C27-04D9-441F-AD10-E39350B4FF4A}"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2pPr>
              <a:spcBef>
                <a:spcPts val="0"/>
              </a:spcBef>
              <a:defRPr/>
            </a:lvl2pPr>
            <a:lvl3pPr>
              <a:spcBef>
                <a:spcPts val="0"/>
              </a:spcBef>
              <a:defRPr/>
            </a:lvl3pPr>
            <a:lvl4pPr>
              <a:spcBef>
                <a:spcPts val="0"/>
              </a:spcBef>
              <a:defRPr/>
            </a:lvl4pPr>
            <a:lvl5pPr>
              <a:spcBef>
                <a:spcPts val="0"/>
              </a:spcBef>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874306FF-B4B0-4809-ADA2-AAF11541C983}"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EC9F8F7-8181-451D-83DF-0B691B74A67F}"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AADD9DC-29C7-47C9-AE0F-751C3CE52BA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7275CC4-4884-4A3D-9FBD-02384D2892F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8619F9B-4E48-4B79-AB24-7A57E1B34C70}"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74306FF-B4B0-4809-ADA2-AAF11541C983}"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C6870D6-2A3C-4371-8856-C8CF2458990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0106730-C3EC-46EA-A4A0-861A54854866}"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34F5860-97AE-4A5E-9F9D-F2A8812928E2}"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3B897F5-FD78-4472-8910-19331E1765F0}"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E5962E-B128-406E-8D2A-C07366B39BC6}"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6C6870D6-2A3C-4371-8856-C8CF24589902}"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997A1C5-1F8F-4D3A-99B8-5BCCC07319FE}"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A518B2D-C088-4A04-ABEC-04D3D509076B}"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4850241-F5B9-4CF7-900E-8448EC9E1304}"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13613-705E-4738-975F-C88F9A9E197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5122" name="Line 2"/>
          <p:cNvSpPr>
            <a:spLocks noChangeShapeType="1"/>
          </p:cNvSpPr>
          <p:nvPr/>
        </p:nvSpPr>
        <p:spPr bwMode="auto">
          <a:xfrm>
            <a:off x="9753600" y="1066800"/>
            <a:ext cx="0" cy="4495800"/>
          </a:xfrm>
          <a:prstGeom prst="line">
            <a:avLst/>
          </a:prstGeom>
          <a:noFill/>
          <a:ln w="9525">
            <a:solidFill>
              <a:schemeClr val="tx1"/>
            </a:solidFill>
            <a:round/>
          </a:ln>
          <a:effectLst/>
        </p:spPr>
        <p:txBody>
          <a:bodyPr/>
          <a:lstStyle/>
          <a:p>
            <a:endParaRPr lang="zh-CN" altLang="en-US"/>
          </a:p>
        </p:txBody>
      </p:sp>
      <p:sp>
        <p:nvSpPr>
          <p:cNvPr id="5123" name="Rectangle 3"/>
          <p:cNvSpPr>
            <a:spLocks noGrp="1" noChangeArrowheads="1"/>
          </p:cNvSpPr>
          <p:nvPr>
            <p:ph type="ctrTitle"/>
          </p:nvPr>
        </p:nvSpPr>
        <p:spPr>
          <a:xfrm>
            <a:off x="421217" y="466725"/>
            <a:ext cx="9042400" cy="2133600"/>
          </a:xfrm>
        </p:spPr>
        <p:txBody>
          <a:bodyPr/>
          <a:lstStyle>
            <a:lvl1pPr algn="r">
              <a:defRPr sz="5000"/>
            </a:lvl1pPr>
          </a:lstStyle>
          <a:p>
            <a:r>
              <a:rPr lang="zh-CN" altLang="en-US"/>
              <a:t>单击此处编辑母版标题样式</a:t>
            </a:r>
            <a:endParaRPr lang="zh-CN" altLang="en-US"/>
          </a:p>
        </p:txBody>
      </p:sp>
      <p:sp>
        <p:nvSpPr>
          <p:cNvPr id="512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sz="3000"/>
            </a:lvl1pPr>
          </a:lstStyle>
          <a:p>
            <a:r>
              <a:rPr lang="zh-CN" altLang="en-US"/>
              <a:t>单击此处编辑母版副标题样式</a:t>
            </a:r>
            <a:endParaRPr lang="zh-CN" altLang="en-US"/>
          </a:p>
        </p:txBody>
      </p:sp>
      <p:sp>
        <p:nvSpPr>
          <p:cNvPr id="5125" name="Rectangle 5"/>
          <p:cNvSpPr>
            <a:spLocks noGrp="1" noChangeArrowheads="1"/>
          </p:cNvSpPr>
          <p:nvPr>
            <p:ph type="dt" sz="half" idx="2"/>
          </p:nvPr>
        </p:nvSpPr>
        <p:spPr/>
        <p:txBody>
          <a:bodyPr/>
          <a:lstStyle>
            <a:lvl1pPr>
              <a:defRPr/>
            </a:lvl1pPr>
          </a:lstStyle>
          <a:p>
            <a:fld id="{C7E19CB6-033C-401A-9185-B47AD58EF205}" type="datetime1">
              <a:rPr lang="zh-CN" altLang="en-US" smtClean="0"/>
            </a:fld>
            <a:endParaRPr lang="zh-CN" altLang="en-US"/>
          </a:p>
        </p:txBody>
      </p:sp>
      <p:sp>
        <p:nvSpPr>
          <p:cNvPr id="5126" name="Rectangle 6"/>
          <p:cNvSpPr>
            <a:spLocks noGrp="1" noChangeArrowheads="1"/>
          </p:cNvSpPr>
          <p:nvPr>
            <p:ph type="ftr" sz="quarter" idx="3"/>
          </p:nvPr>
        </p:nvSpPr>
        <p:spPr/>
        <p:txBody>
          <a:bodyPr/>
          <a:lstStyle>
            <a:lvl1pPr>
              <a:defRPr sz="1200" b="1">
                <a:solidFill>
                  <a:schemeClr val="bg2"/>
                </a:solidFill>
                <a:latin typeface="华文楷体" panose="02010600040101010101" pitchFamily="2" charset="-122"/>
                <a:ea typeface="华文楷体" panose="02010600040101010101" pitchFamily="2" charset="-122"/>
              </a:defRPr>
            </a:lvl1pPr>
          </a:lstStyle>
          <a:p>
            <a:endParaRPr lang="zh-CN" altLang="en-US"/>
          </a:p>
        </p:txBody>
      </p:sp>
      <p:sp>
        <p:nvSpPr>
          <p:cNvPr id="5127" name="Rectangle 7"/>
          <p:cNvSpPr>
            <a:spLocks noGrp="1" noChangeArrowheads="1"/>
          </p:cNvSpPr>
          <p:nvPr>
            <p:ph type="sldNum" sz="quarter" idx="4"/>
          </p:nvPr>
        </p:nvSpPr>
        <p:spPr/>
        <p:txBody>
          <a:bodyPr/>
          <a:lstStyle>
            <a:lvl1pPr>
              <a:defRPr/>
            </a:lvl1pPr>
          </a:lstStyle>
          <a:p>
            <a:fld id="{0C913308-F349-4B6D-A68A-DD1791B4A57B}" type="slidenum">
              <a:rPr lang="zh-CN" altLang="en-US" smtClean="0"/>
            </a:fld>
            <a:endParaRPr lang="zh-CN" altLang="en-US"/>
          </a:p>
        </p:txBody>
      </p:sp>
      <p:grpSp>
        <p:nvGrpSpPr>
          <p:cNvPr id="2" name="Group 8"/>
          <p:cNvGrpSpPr/>
          <p:nvPr/>
        </p:nvGrpSpPr>
        <p:grpSpPr bwMode="auto">
          <a:xfrm>
            <a:off x="9990667" y="2992438"/>
            <a:ext cx="1784351"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w="9525">
              <a:noFill/>
              <a:round/>
            </a:ln>
            <a:effectLst/>
          </p:spPr>
          <p:txBody>
            <a:bodyPr wrap="none" anchor="ctr"/>
            <a:lstStyle/>
            <a:p>
              <a:endParaRPr lang="zh-CN" altLang="en-US"/>
            </a:p>
          </p:txBody>
        </p:sp>
        <p:sp>
          <p:nvSpPr>
            <p:cNvPr id="5130" name="Oval 10"/>
            <p:cNvSpPr>
              <a:spLocks noChangeArrowheads="1"/>
            </p:cNvSpPr>
            <p:nvPr/>
          </p:nvSpPr>
          <p:spPr bwMode="auto">
            <a:xfrm>
              <a:off x="4883" y="1885"/>
              <a:ext cx="127" cy="127"/>
            </a:xfrm>
            <a:prstGeom prst="ellipse">
              <a:avLst/>
            </a:prstGeom>
            <a:solidFill>
              <a:schemeClr val="tx2"/>
            </a:solidFill>
            <a:ln w="9525">
              <a:noFill/>
              <a:round/>
            </a:ln>
            <a:effectLst/>
          </p:spPr>
          <p:txBody>
            <a:bodyPr wrap="none" anchor="ctr"/>
            <a:lstStyle/>
            <a:p>
              <a:endParaRPr lang="zh-CN" altLang="en-US"/>
            </a:p>
          </p:txBody>
        </p:sp>
        <p:sp>
          <p:nvSpPr>
            <p:cNvPr id="5131" name="Oval 11"/>
            <p:cNvSpPr>
              <a:spLocks noChangeArrowheads="1"/>
            </p:cNvSpPr>
            <p:nvPr/>
          </p:nvSpPr>
          <p:spPr bwMode="auto">
            <a:xfrm>
              <a:off x="5062" y="1885"/>
              <a:ext cx="127" cy="127"/>
            </a:xfrm>
            <a:prstGeom prst="ellipse">
              <a:avLst/>
            </a:prstGeom>
            <a:solidFill>
              <a:schemeClr val="tx2"/>
            </a:solidFill>
            <a:ln w="9525">
              <a:noFill/>
              <a:round/>
            </a:ln>
            <a:effectLst/>
          </p:spPr>
          <p:txBody>
            <a:bodyPr wrap="none" anchor="ctr"/>
            <a:lstStyle/>
            <a:p>
              <a:endParaRPr lang="zh-CN" altLang="en-US"/>
            </a:p>
          </p:txBody>
        </p:sp>
        <p:sp>
          <p:nvSpPr>
            <p:cNvPr id="5132" name="Oval 12"/>
            <p:cNvSpPr>
              <a:spLocks noChangeArrowheads="1"/>
            </p:cNvSpPr>
            <p:nvPr/>
          </p:nvSpPr>
          <p:spPr bwMode="auto">
            <a:xfrm>
              <a:off x="4704" y="2064"/>
              <a:ext cx="127" cy="127"/>
            </a:xfrm>
            <a:prstGeom prst="ellipse">
              <a:avLst/>
            </a:prstGeom>
            <a:solidFill>
              <a:schemeClr val="tx2"/>
            </a:solidFill>
            <a:ln w="9525">
              <a:noFill/>
              <a:round/>
            </a:ln>
            <a:effectLst/>
          </p:spPr>
          <p:txBody>
            <a:bodyPr wrap="none" anchor="ctr"/>
            <a:lstStyle/>
            <a:p>
              <a:endParaRPr lang="zh-CN" altLang="en-US"/>
            </a:p>
          </p:txBody>
        </p:sp>
        <p:sp>
          <p:nvSpPr>
            <p:cNvPr id="5133" name="Oval 13"/>
            <p:cNvSpPr>
              <a:spLocks noChangeArrowheads="1"/>
            </p:cNvSpPr>
            <p:nvPr/>
          </p:nvSpPr>
          <p:spPr bwMode="auto">
            <a:xfrm>
              <a:off x="4883" y="2064"/>
              <a:ext cx="127" cy="127"/>
            </a:xfrm>
            <a:prstGeom prst="ellipse">
              <a:avLst/>
            </a:prstGeom>
            <a:solidFill>
              <a:schemeClr val="tx2"/>
            </a:solidFill>
            <a:ln w="9525">
              <a:noFill/>
              <a:round/>
            </a:ln>
            <a:effectLst/>
          </p:spPr>
          <p:txBody>
            <a:bodyPr wrap="none" anchor="ctr"/>
            <a:lstStyle/>
            <a:p>
              <a:endParaRPr lang="zh-CN" altLang="en-US"/>
            </a:p>
          </p:txBody>
        </p:sp>
        <p:sp>
          <p:nvSpPr>
            <p:cNvPr id="5134" name="Oval 14"/>
            <p:cNvSpPr>
              <a:spLocks noChangeArrowheads="1"/>
            </p:cNvSpPr>
            <p:nvPr/>
          </p:nvSpPr>
          <p:spPr bwMode="auto">
            <a:xfrm>
              <a:off x="5062" y="2064"/>
              <a:ext cx="127" cy="127"/>
            </a:xfrm>
            <a:prstGeom prst="ellipse">
              <a:avLst/>
            </a:prstGeom>
            <a:solidFill>
              <a:schemeClr val="tx2"/>
            </a:solidFill>
            <a:ln w="9525">
              <a:noFill/>
              <a:round/>
            </a:ln>
            <a:effectLst/>
          </p:spPr>
          <p:txBody>
            <a:bodyPr wrap="none" anchor="ctr"/>
            <a:lstStyle/>
            <a:p>
              <a:endParaRPr lang="zh-CN" altLang="en-US"/>
            </a:p>
          </p:txBody>
        </p:sp>
        <p:sp>
          <p:nvSpPr>
            <p:cNvPr id="5135" name="Oval 15"/>
            <p:cNvSpPr>
              <a:spLocks noChangeArrowheads="1"/>
            </p:cNvSpPr>
            <p:nvPr/>
          </p:nvSpPr>
          <p:spPr bwMode="auto">
            <a:xfrm>
              <a:off x="5241" y="2064"/>
              <a:ext cx="127" cy="127"/>
            </a:xfrm>
            <a:prstGeom prst="ellipse">
              <a:avLst/>
            </a:prstGeom>
            <a:solidFill>
              <a:schemeClr val="accent2"/>
            </a:solidFill>
            <a:ln w="9525">
              <a:noFill/>
              <a:round/>
            </a:ln>
            <a:effectLst/>
          </p:spPr>
          <p:txBody>
            <a:bodyPr wrap="none" anchor="ctr"/>
            <a:lstStyle/>
            <a:p>
              <a:endParaRPr lang="zh-CN" altLang="en-US"/>
            </a:p>
          </p:txBody>
        </p:sp>
        <p:sp>
          <p:nvSpPr>
            <p:cNvPr id="5136" name="Oval 16"/>
            <p:cNvSpPr>
              <a:spLocks noChangeArrowheads="1"/>
            </p:cNvSpPr>
            <p:nvPr/>
          </p:nvSpPr>
          <p:spPr bwMode="auto">
            <a:xfrm>
              <a:off x="4704" y="2243"/>
              <a:ext cx="127" cy="127"/>
            </a:xfrm>
            <a:prstGeom prst="ellipse">
              <a:avLst/>
            </a:prstGeom>
            <a:solidFill>
              <a:schemeClr val="tx2"/>
            </a:solidFill>
            <a:ln w="9525">
              <a:noFill/>
              <a:round/>
            </a:ln>
            <a:effectLst/>
          </p:spPr>
          <p:txBody>
            <a:bodyPr wrap="none" anchor="ctr"/>
            <a:lstStyle/>
            <a:p>
              <a:endParaRPr lang="zh-CN" altLang="en-US"/>
            </a:p>
          </p:txBody>
        </p:sp>
        <p:sp>
          <p:nvSpPr>
            <p:cNvPr id="5137" name="Oval 17"/>
            <p:cNvSpPr>
              <a:spLocks noChangeArrowheads="1"/>
            </p:cNvSpPr>
            <p:nvPr/>
          </p:nvSpPr>
          <p:spPr bwMode="auto">
            <a:xfrm>
              <a:off x="4883" y="2243"/>
              <a:ext cx="127" cy="127"/>
            </a:xfrm>
            <a:prstGeom prst="ellipse">
              <a:avLst/>
            </a:prstGeom>
            <a:solidFill>
              <a:schemeClr val="tx2"/>
            </a:solidFill>
            <a:ln w="9525">
              <a:noFill/>
              <a:round/>
            </a:ln>
            <a:effectLst/>
          </p:spPr>
          <p:txBody>
            <a:bodyPr wrap="none" anchor="ctr"/>
            <a:lstStyle/>
            <a:p>
              <a:endParaRPr lang="zh-CN" altLang="en-US"/>
            </a:p>
          </p:txBody>
        </p:sp>
        <p:sp>
          <p:nvSpPr>
            <p:cNvPr id="5138" name="Oval 18"/>
            <p:cNvSpPr>
              <a:spLocks noChangeArrowheads="1"/>
            </p:cNvSpPr>
            <p:nvPr/>
          </p:nvSpPr>
          <p:spPr bwMode="auto">
            <a:xfrm>
              <a:off x="5062" y="2243"/>
              <a:ext cx="127" cy="127"/>
            </a:xfrm>
            <a:prstGeom prst="ellipse">
              <a:avLst/>
            </a:prstGeom>
            <a:solidFill>
              <a:schemeClr val="accent2"/>
            </a:solidFill>
            <a:ln w="9525">
              <a:noFill/>
              <a:round/>
            </a:ln>
            <a:effectLst/>
          </p:spPr>
          <p:txBody>
            <a:bodyPr wrap="none" anchor="ctr"/>
            <a:lstStyle/>
            <a:p>
              <a:endParaRPr lang="zh-CN" altLang="en-US"/>
            </a:p>
          </p:txBody>
        </p:sp>
        <p:sp>
          <p:nvSpPr>
            <p:cNvPr id="5139" name="Oval 19"/>
            <p:cNvSpPr>
              <a:spLocks noChangeArrowheads="1"/>
            </p:cNvSpPr>
            <p:nvPr/>
          </p:nvSpPr>
          <p:spPr bwMode="auto">
            <a:xfrm>
              <a:off x="5241" y="2243"/>
              <a:ext cx="127" cy="127"/>
            </a:xfrm>
            <a:prstGeom prst="ellipse">
              <a:avLst/>
            </a:prstGeom>
            <a:solidFill>
              <a:schemeClr val="accent2"/>
            </a:solidFill>
            <a:ln w="9525">
              <a:noFill/>
              <a:round/>
            </a:ln>
            <a:effectLst/>
          </p:spPr>
          <p:txBody>
            <a:bodyPr wrap="none" anchor="ctr"/>
            <a:lstStyle/>
            <a:p>
              <a:endParaRPr lang="zh-CN" altLang="en-US"/>
            </a:p>
          </p:txBody>
        </p:sp>
        <p:sp>
          <p:nvSpPr>
            <p:cNvPr id="5140" name="Oval 20"/>
            <p:cNvSpPr>
              <a:spLocks noChangeArrowheads="1"/>
            </p:cNvSpPr>
            <p:nvPr/>
          </p:nvSpPr>
          <p:spPr bwMode="auto">
            <a:xfrm>
              <a:off x="5420" y="2243"/>
              <a:ext cx="127" cy="127"/>
            </a:xfrm>
            <a:prstGeom prst="ellipse">
              <a:avLst/>
            </a:prstGeom>
            <a:solidFill>
              <a:schemeClr val="accent1"/>
            </a:solidFill>
            <a:ln w="9525">
              <a:noFill/>
              <a:round/>
            </a:ln>
            <a:effectLst/>
          </p:spPr>
          <p:txBody>
            <a:bodyPr wrap="none" anchor="ctr"/>
            <a:lstStyle/>
            <a:p>
              <a:endParaRPr lang="zh-CN" altLang="en-US"/>
            </a:p>
          </p:txBody>
        </p:sp>
        <p:sp>
          <p:nvSpPr>
            <p:cNvPr id="5141" name="Oval 21"/>
            <p:cNvSpPr>
              <a:spLocks noChangeArrowheads="1"/>
            </p:cNvSpPr>
            <p:nvPr/>
          </p:nvSpPr>
          <p:spPr bwMode="auto">
            <a:xfrm>
              <a:off x="4704" y="2421"/>
              <a:ext cx="127" cy="128"/>
            </a:xfrm>
            <a:prstGeom prst="ellipse">
              <a:avLst/>
            </a:prstGeom>
            <a:solidFill>
              <a:schemeClr val="tx2"/>
            </a:solidFill>
            <a:ln w="9525">
              <a:noFill/>
              <a:round/>
            </a:ln>
            <a:effectLst/>
          </p:spPr>
          <p:txBody>
            <a:bodyPr wrap="none" anchor="ctr"/>
            <a:lstStyle/>
            <a:p>
              <a:endParaRPr lang="zh-CN" altLang="en-US"/>
            </a:p>
          </p:txBody>
        </p:sp>
        <p:sp>
          <p:nvSpPr>
            <p:cNvPr id="5142" name="Oval 22"/>
            <p:cNvSpPr>
              <a:spLocks noChangeArrowheads="1"/>
            </p:cNvSpPr>
            <p:nvPr/>
          </p:nvSpPr>
          <p:spPr bwMode="auto">
            <a:xfrm>
              <a:off x="4883" y="2421"/>
              <a:ext cx="127" cy="128"/>
            </a:xfrm>
            <a:prstGeom prst="ellipse">
              <a:avLst/>
            </a:prstGeom>
            <a:solidFill>
              <a:schemeClr val="accent2"/>
            </a:solidFill>
            <a:ln w="9525">
              <a:noFill/>
              <a:round/>
            </a:ln>
            <a:effectLst/>
          </p:spPr>
          <p:txBody>
            <a:bodyPr wrap="none" anchor="ctr"/>
            <a:lstStyle/>
            <a:p>
              <a:endParaRPr lang="zh-CN" altLang="en-US"/>
            </a:p>
          </p:txBody>
        </p:sp>
        <p:sp>
          <p:nvSpPr>
            <p:cNvPr id="5143" name="Oval 23"/>
            <p:cNvSpPr>
              <a:spLocks noChangeArrowheads="1"/>
            </p:cNvSpPr>
            <p:nvPr/>
          </p:nvSpPr>
          <p:spPr bwMode="auto">
            <a:xfrm>
              <a:off x="5062" y="2421"/>
              <a:ext cx="127" cy="128"/>
            </a:xfrm>
            <a:prstGeom prst="ellipse">
              <a:avLst/>
            </a:prstGeom>
            <a:solidFill>
              <a:schemeClr val="accent2"/>
            </a:solidFill>
            <a:ln w="9525">
              <a:noFill/>
              <a:round/>
            </a:ln>
            <a:effectLst/>
          </p:spPr>
          <p:txBody>
            <a:bodyPr wrap="none" anchor="ctr"/>
            <a:lstStyle/>
            <a:p>
              <a:endParaRPr lang="zh-CN" altLang="en-US"/>
            </a:p>
          </p:txBody>
        </p:sp>
        <p:sp>
          <p:nvSpPr>
            <p:cNvPr id="5144" name="Oval 24"/>
            <p:cNvSpPr>
              <a:spLocks noChangeArrowheads="1"/>
            </p:cNvSpPr>
            <p:nvPr/>
          </p:nvSpPr>
          <p:spPr bwMode="auto">
            <a:xfrm>
              <a:off x="5241" y="2421"/>
              <a:ext cx="127" cy="128"/>
            </a:xfrm>
            <a:prstGeom prst="ellipse">
              <a:avLst/>
            </a:prstGeom>
            <a:solidFill>
              <a:schemeClr val="accent1"/>
            </a:solidFill>
            <a:ln w="9525">
              <a:noFill/>
              <a:round/>
            </a:ln>
            <a:effectLst/>
          </p:spPr>
          <p:txBody>
            <a:bodyPr wrap="none" anchor="ctr"/>
            <a:lstStyle/>
            <a:p>
              <a:endParaRPr lang="zh-CN" altLang="en-US"/>
            </a:p>
          </p:txBody>
        </p:sp>
        <p:sp>
          <p:nvSpPr>
            <p:cNvPr id="5145" name="Oval 25"/>
            <p:cNvSpPr>
              <a:spLocks noChangeArrowheads="1"/>
            </p:cNvSpPr>
            <p:nvPr/>
          </p:nvSpPr>
          <p:spPr bwMode="auto">
            <a:xfrm>
              <a:off x="4704" y="2600"/>
              <a:ext cx="127" cy="128"/>
            </a:xfrm>
            <a:prstGeom prst="ellipse">
              <a:avLst/>
            </a:prstGeom>
            <a:solidFill>
              <a:schemeClr val="accent2"/>
            </a:solidFill>
            <a:ln w="9525">
              <a:noFill/>
              <a:round/>
            </a:ln>
            <a:effectLst/>
          </p:spPr>
          <p:txBody>
            <a:bodyPr wrap="none" anchor="ctr"/>
            <a:lstStyle/>
            <a:p>
              <a:endParaRPr lang="zh-CN" altLang="en-US"/>
            </a:p>
          </p:txBody>
        </p:sp>
        <p:sp>
          <p:nvSpPr>
            <p:cNvPr id="5146" name="Oval 26"/>
            <p:cNvSpPr>
              <a:spLocks noChangeArrowheads="1"/>
            </p:cNvSpPr>
            <p:nvPr/>
          </p:nvSpPr>
          <p:spPr bwMode="auto">
            <a:xfrm>
              <a:off x="4883" y="2600"/>
              <a:ext cx="127" cy="128"/>
            </a:xfrm>
            <a:prstGeom prst="ellipse">
              <a:avLst/>
            </a:prstGeom>
            <a:solidFill>
              <a:schemeClr val="accent2"/>
            </a:solidFill>
            <a:ln w="9525">
              <a:noFill/>
              <a:round/>
            </a:ln>
            <a:effectLst/>
          </p:spPr>
          <p:txBody>
            <a:bodyPr wrap="none" anchor="ctr"/>
            <a:lstStyle/>
            <a:p>
              <a:endParaRPr lang="zh-CN" altLang="en-US"/>
            </a:p>
          </p:txBody>
        </p:sp>
        <p:sp>
          <p:nvSpPr>
            <p:cNvPr id="5147" name="Oval 27"/>
            <p:cNvSpPr>
              <a:spLocks noChangeArrowheads="1"/>
            </p:cNvSpPr>
            <p:nvPr/>
          </p:nvSpPr>
          <p:spPr bwMode="auto">
            <a:xfrm>
              <a:off x="5062" y="2600"/>
              <a:ext cx="127" cy="128"/>
            </a:xfrm>
            <a:prstGeom prst="ellipse">
              <a:avLst/>
            </a:prstGeom>
            <a:solidFill>
              <a:schemeClr val="accent1"/>
            </a:solidFill>
            <a:ln w="9525">
              <a:noFill/>
              <a:round/>
            </a:ln>
            <a:effectLst/>
          </p:spPr>
          <p:txBody>
            <a:bodyPr wrap="none" anchor="ctr"/>
            <a:lstStyle/>
            <a:p>
              <a:endParaRPr lang="zh-CN" altLang="en-US"/>
            </a:p>
          </p:txBody>
        </p:sp>
        <p:sp>
          <p:nvSpPr>
            <p:cNvPr id="5148" name="Oval 28"/>
            <p:cNvSpPr>
              <a:spLocks noChangeArrowheads="1"/>
            </p:cNvSpPr>
            <p:nvPr/>
          </p:nvSpPr>
          <p:spPr bwMode="auto">
            <a:xfrm>
              <a:off x="5241" y="2600"/>
              <a:ext cx="127" cy="128"/>
            </a:xfrm>
            <a:prstGeom prst="ellipse">
              <a:avLst/>
            </a:prstGeom>
            <a:solidFill>
              <a:schemeClr val="accent1"/>
            </a:solidFill>
            <a:ln w="9525">
              <a:noFill/>
              <a:round/>
            </a:ln>
            <a:effectLst/>
          </p:spPr>
          <p:txBody>
            <a:bodyPr wrap="none" anchor="ctr"/>
            <a:lstStyle/>
            <a:p>
              <a:endParaRPr lang="zh-CN" altLang="en-US"/>
            </a:p>
          </p:txBody>
        </p:sp>
        <p:sp>
          <p:nvSpPr>
            <p:cNvPr id="5149" name="Oval 29"/>
            <p:cNvSpPr>
              <a:spLocks noChangeArrowheads="1"/>
            </p:cNvSpPr>
            <p:nvPr/>
          </p:nvSpPr>
          <p:spPr bwMode="auto">
            <a:xfrm>
              <a:off x="5420" y="2600"/>
              <a:ext cx="127" cy="128"/>
            </a:xfrm>
            <a:prstGeom prst="ellipse">
              <a:avLst/>
            </a:prstGeom>
            <a:solidFill>
              <a:schemeClr val="folHlink"/>
            </a:solidFill>
            <a:ln w="9525">
              <a:noFill/>
              <a:round/>
            </a:ln>
            <a:effectLst/>
          </p:spPr>
          <p:txBody>
            <a:bodyPr wrap="none" anchor="ctr"/>
            <a:lstStyle/>
            <a:p>
              <a:endParaRPr lang="zh-CN" altLang="en-US"/>
            </a:p>
          </p:txBody>
        </p:sp>
        <p:sp>
          <p:nvSpPr>
            <p:cNvPr id="5150" name="Oval 30"/>
            <p:cNvSpPr>
              <a:spLocks noChangeArrowheads="1"/>
            </p:cNvSpPr>
            <p:nvPr/>
          </p:nvSpPr>
          <p:spPr bwMode="auto">
            <a:xfrm>
              <a:off x="4704" y="2779"/>
              <a:ext cx="127" cy="127"/>
            </a:xfrm>
            <a:prstGeom prst="ellipse">
              <a:avLst/>
            </a:prstGeom>
            <a:solidFill>
              <a:schemeClr val="accent2"/>
            </a:solidFill>
            <a:ln w="9525">
              <a:noFill/>
              <a:round/>
            </a:ln>
            <a:effectLst/>
          </p:spPr>
          <p:txBody>
            <a:bodyPr wrap="none" anchor="ctr"/>
            <a:lstStyle/>
            <a:p>
              <a:endParaRPr lang="zh-CN" altLang="en-US"/>
            </a:p>
          </p:txBody>
        </p:sp>
        <p:sp>
          <p:nvSpPr>
            <p:cNvPr id="5151" name="Oval 31"/>
            <p:cNvSpPr>
              <a:spLocks noChangeArrowheads="1"/>
            </p:cNvSpPr>
            <p:nvPr/>
          </p:nvSpPr>
          <p:spPr bwMode="auto">
            <a:xfrm>
              <a:off x="4883" y="2779"/>
              <a:ext cx="127" cy="127"/>
            </a:xfrm>
            <a:prstGeom prst="ellipse">
              <a:avLst/>
            </a:prstGeom>
            <a:solidFill>
              <a:schemeClr val="accent1"/>
            </a:solidFill>
            <a:ln w="9525">
              <a:noFill/>
              <a:round/>
            </a:ln>
            <a:effectLst/>
          </p:spPr>
          <p:txBody>
            <a:bodyPr wrap="none" anchor="ctr"/>
            <a:lstStyle/>
            <a:p>
              <a:endParaRPr lang="zh-CN" altLang="en-US"/>
            </a:p>
          </p:txBody>
        </p:sp>
        <p:sp>
          <p:nvSpPr>
            <p:cNvPr id="5152" name="Oval 32"/>
            <p:cNvSpPr>
              <a:spLocks noChangeArrowheads="1"/>
            </p:cNvSpPr>
            <p:nvPr/>
          </p:nvSpPr>
          <p:spPr bwMode="auto">
            <a:xfrm>
              <a:off x="5062" y="2779"/>
              <a:ext cx="127" cy="127"/>
            </a:xfrm>
            <a:prstGeom prst="ellipse">
              <a:avLst/>
            </a:prstGeom>
            <a:solidFill>
              <a:schemeClr val="accent1"/>
            </a:solidFill>
            <a:ln w="9525">
              <a:noFill/>
              <a:round/>
            </a:ln>
            <a:effectLst/>
          </p:spPr>
          <p:txBody>
            <a:bodyPr wrap="none" anchor="ctr"/>
            <a:lstStyle/>
            <a:p>
              <a:endParaRPr lang="zh-CN" altLang="en-US"/>
            </a:p>
          </p:txBody>
        </p:sp>
        <p:sp>
          <p:nvSpPr>
            <p:cNvPr id="5153" name="Oval 33"/>
            <p:cNvSpPr>
              <a:spLocks noChangeArrowheads="1"/>
            </p:cNvSpPr>
            <p:nvPr/>
          </p:nvSpPr>
          <p:spPr bwMode="auto">
            <a:xfrm>
              <a:off x="5241" y="2779"/>
              <a:ext cx="127" cy="127"/>
            </a:xfrm>
            <a:prstGeom prst="ellipse">
              <a:avLst/>
            </a:prstGeom>
            <a:solidFill>
              <a:schemeClr val="folHlink"/>
            </a:solidFill>
            <a:ln w="9525">
              <a:noFill/>
              <a:round/>
            </a:ln>
            <a:effectLst/>
          </p:spPr>
          <p:txBody>
            <a:bodyPr wrap="none" anchor="ctr"/>
            <a:lstStyle/>
            <a:p>
              <a:endParaRPr lang="zh-CN" altLang="en-US"/>
            </a:p>
          </p:txBody>
        </p:sp>
        <p:sp>
          <p:nvSpPr>
            <p:cNvPr id="5154" name="Oval 34"/>
            <p:cNvSpPr>
              <a:spLocks noChangeArrowheads="1"/>
            </p:cNvSpPr>
            <p:nvPr/>
          </p:nvSpPr>
          <p:spPr bwMode="auto">
            <a:xfrm>
              <a:off x="4704" y="2958"/>
              <a:ext cx="127" cy="127"/>
            </a:xfrm>
            <a:prstGeom prst="ellipse">
              <a:avLst/>
            </a:prstGeom>
            <a:solidFill>
              <a:schemeClr val="accent1"/>
            </a:solidFill>
            <a:ln w="9525">
              <a:noFill/>
              <a:round/>
            </a:ln>
            <a:effectLst/>
          </p:spPr>
          <p:txBody>
            <a:bodyPr wrap="none" anchor="ctr"/>
            <a:lstStyle/>
            <a:p>
              <a:endParaRPr lang="zh-CN" altLang="en-US"/>
            </a:p>
          </p:txBody>
        </p:sp>
        <p:sp>
          <p:nvSpPr>
            <p:cNvPr id="5155" name="Oval 35"/>
            <p:cNvSpPr>
              <a:spLocks noChangeArrowheads="1"/>
            </p:cNvSpPr>
            <p:nvPr/>
          </p:nvSpPr>
          <p:spPr bwMode="auto">
            <a:xfrm>
              <a:off x="4883" y="2958"/>
              <a:ext cx="127" cy="127"/>
            </a:xfrm>
            <a:prstGeom prst="ellipse">
              <a:avLst/>
            </a:prstGeom>
            <a:solidFill>
              <a:schemeClr val="accent1"/>
            </a:solidFill>
            <a:ln w="9525">
              <a:noFill/>
              <a:round/>
            </a:ln>
            <a:effectLst/>
          </p:spPr>
          <p:txBody>
            <a:bodyPr wrap="none" anchor="ctr"/>
            <a:lstStyle/>
            <a:p>
              <a:endParaRPr lang="zh-CN" altLang="en-US"/>
            </a:p>
          </p:txBody>
        </p:sp>
        <p:sp>
          <p:nvSpPr>
            <p:cNvPr id="5156" name="Oval 36"/>
            <p:cNvSpPr>
              <a:spLocks noChangeArrowheads="1"/>
            </p:cNvSpPr>
            <p:nvPr/>
          </p:nvSpPr>
          <p:spPr bwMode="auto">
            <a:xfrm>
              <a:off x="5062" y="2958"/>
              <a:ext cx="127" cy="127"/>
            </a:xfrm>
            <a:prstGeom prst="ellipse">
              <a:avLst/>
            </a:prstGeom>
            <a:solidFill>
              <a:schemeClr val="folHlink"/>
            </a:solidFill>
            <a:ln w="9525">
              <a:noFill/>
              <a:round/>
            </a:ln>
            <a:effectLst/>
          </p:spPr>
          <p:txBody>
            <a:bodyPr wrap="none" anchor="ctr"/>
            <a:lstStyle/>
            <a:p>
              <a:endParaRPr lang="zh-CN" altLang="en-US"/>
            </a:p>
          </p:txBody>
        </p:sp>
        <p:sp>
          <p:nvSpPr>
            <p:cNvPr id="5157" name="Oval 37"/>
            <p:cNvSpPr>
              <a:spLocks noChangeArrowheads="1"/>
            </p:cNvSpPr>
            <p:nvPr/>
          </p:nvSpPr>
          <p:spPr bwMode="auto">
            <a:xfrm>
              <a:off x="5241" y="2958"/>
              <a:ext cx="127" cy="127"/>
            </a:xfrm>
            <a:prstGeom prst="ellipse">
              <a:avLst/>
            </a:prstGeom>
            <a:solidFill>
              <a:schemeClr val="folHlink"/>
            </a:solidFill>
            <a:ln w="9525">
              <a:noFill/>
              <a:round/>
            </a:ln>
            <a:effectLst/>
          </p:spPr>
          <p:txBody>
            <a:bodyPr wrap="none" anchor="ctr"/>
            <a:lstStyle/>
            <a:p>
              <a:endParaRPr lang="zh-CN" altLang="en-US"/>
            </a:p>
          </p:txBody>
        </p:sp>
        <p:sp>
          <p:nvSpPr>
            <p:cNvPr id="5158" name="Oval 38"/>
            <p:cNvSpPr>
              <a:spLocks noChangeArrowheads="1"/>
            </p:cNvSpPr>
            <p:nvPr/>
          </p:nvSpPr>
          <p:spPr bwMode="auto">
            <a:xfrm>
              <a:off x="4883" y="3137"/>
              <a:ext cx="127" cy="127"/>
            </a:xfrm>
            <a:prstGeom prst="ellipse">
              <a:avLst/>
            </a:prstGeom>
            <a:solidFill>
              <a:schemeClr val="folHlink"/>
            </a:solidFill>
            <a:ln w="9525">
              <a:noFill/>
              <a:round/>
            </a:ln>
            <a:effectLst/>
          </p:spPr>
          <p:txBody>
            <a:bodyPr wrap="none" anchor="ctr"/>
            <a:lstStyle/>
            <a:p>
              <a:endParaRPr lang="zh-CN" altLang="en-US"/>
            </a:p>
          </p:txBody>
        </p:sp>
        <p:sp>
          <p:nvSpPr>
            <p:cNvPr id="5159" name="Oval 39"/>
            <p:cNvSpPr>
              <a:spLocks noChangeArrowheads="1"/>
            </p:cNvSpPr>
            <p:nvPr/>
          </p:nvSpPr>
          <p:spPr bwMode="auto">
            <a:xfrm>
              <a:off x="5241" y="3137"/>
              <a:ext cx="127" cy="127"/>
            </a:xfrm>
            <a:prstGeom prst="ellipse">
              <a:avLst/>
            </a:prstGeom>
            <a:solidFill>
              <a:schemeClr val="folHlink"/>
            </a:solidFill>
            <a:ln w="9525">
              <a:noFill/>
              <a:round/>
            </a:ln>
            <a:effectLst/>
          </p:spPr>
          <p:txBody>
            <a:bodyPr wrap="none" anchor="ctr"/>
            <a:lstStyle/>
            <a:p>
              <a:endParaRPr lang="zh-CN" altLang="en-US"/>
            </a:p>
          </p:txBody>
        </p:sp>
      </p:grpSp>
      <p:sp>
        <p:nvSpPr>
          <p:cNvPr id="5160" name="Line 40"/>
          <p:cNvSpPr>
            <a:spLocks noChangeShapeType="1"/>
          </p:cNvSpPr>
          <p:nvPr/>
        </p:nvSpPr>
        <p:spPr bwMode="auto">
          <a:xfrm>
            <a:off x="406400" y="2819400"/>
            <a:ext cx="10972800" cy="0"/>
          </a:xfrm>
          <a:prstGeom prst="line">
            <a:avLst/>
          </a:prstGeom>
          <a:noFill/>
          <a:ln w="6350">
            <a:solidFill>
              <a:schemeClr val="tx1"/>
            </a:solidFill>
            <a:round/>
          </a:ln>
          <a:effectLst/>
        </p:spPr>
        <p:txBody>
          <a:bodyPr/>
          <a:lstStyle/>
          <a:p>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fld id="{EA3A8EBF-BB1D-463B-8D8C-413711BA7D2E}"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AF32FD07-1812-4AE3-B2D1-B6281772B35E}"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28775"/>
            <a:ext cx="53848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97600" y="1628775"/>
            <a:ext cx="53848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lvl1pPr>
              <a:defRPr/>
            </a:lvl1pPr>
          </a:lstStyle>
          <a:p>
            <a:fld id="{D3FF0F0A-26C0-4C19-AE6E-BCBF3AC07B6C}"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lvl1pPr>
              <a:defRPr/>
            </a:lvl1pPr>
          </a:lstStyle>
          <a:p>
            <a:fld id="{14D24911-319F-485F-A6F6-703FC35D7798}" type="datetime1">
              <a:rPr lang="zh-CN" altLang="en-US" smtClean="0"/>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28FA54B7-CC87-4F65-83A2-9CC4D7B78CF9}" type="datetime1">
              <a:rPr lang="zh-CN" altLang="en-US" smtClean="0"/>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28775"/>
            <a:ext cx="53848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28775"/>
            <a:ext cx="53848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fld id="{00106730-C3EC-46EA-A4A0-861A54854866}"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FA5EC771-258F-4F25-8C20-FC6AAEA8EB21}" type="datetime1">
              <a:rPr lang="zh-CN" altLang="en-US" smtClean="0"/>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22CB7C27-04D9-441F-AD10-E39350B4FF4A}"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1EC9F8F7-8181-451D-83DF-0B691B74A67F}"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fld id="{DAADD9DC-29C7-47C9-AE0F-751C3CE52BA6}"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2238"/>
            <a:ext cx="2743200" cy="60086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22238"/>
            <a:ext cx="8026400" cy="600868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fld id="{37275CC4-4884-4A3D-9FBD-02384D2892F7}"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914400" y="762000"/>
            <a:ext cx="8839200" cy="685800"/>
          </a:xfrm>
        </p:spPr>
        <p:txBody>
          <a:bodyPr/>
          <a:lstStyle/>
          <a:p>
            <a:r>
              <a:rPr lang="zh-CN" altLang="en-US"/>
              <a:t>单击此处编辑母版标题样式</a:t>
            </a:r>
            <a:endParaRPr lang="zh-CN" altLang="en-US"/>
          </a:p>
        </p:txBody>
      </p:sp>
      <p:sp>
        <p:nvSpPr>
          <p:cNvPr id="3" name="SmartArt 占位符 2"/>
          <p:cNvSpPr>
            <a:spLocks noGrp="1"/>
          </p:cNvSpPr>
          <p:nvPr>
            <p:ph type="dgm" idx="1" hasCustomPrompt="1"/>
          </p:nvPr>
        </p:nvSpPr>
        <p:spPr>
          <a:xfrm>
            <a:off x="914400" y="1981200"/>
            <a:ext cx="10363200" cy="4114800"/>
          </a:xfrm>
        </p:spPr>
        <p:txBody>
          <a:bodyPr/>
          <a:lstStyle/>
          <a:p>
            <a:r>
              <a:rPr lang="zh-CN" altLang="en-US"/>
              <a:t>单击图标添加 </a:t>
            </a:r>
            <a:r>
              <a:rPr lang="en-US" altLang="zh-CN"/>
              <a:t>SmartArt </a:t>
            </a:r>
            <a:r>
              <a:rPr lang="zh-CN" altLang="en-US"/>
              <a:t>图形</a:t>
            </a:r>
            <a:endParaRPr lang="zh-CN" altLang="en-US"/>
          </a:p>
        </p:txBody>
      </p:sp>
      <p:sp>
        <p:nvSpPr>
          <p:cNvPr id="4" name="日期占位符 3"/>
          <p:cNvSpPr>
            <a:spLocks noGrp="1"/>
          </p:cNvSpPr>
          <p:nvPr>
            <p:ph type="dt" sz="half" idx="10"/>
          </p:nvPr>
        </p:nvSpPr>
        <p:spPr>
          <a:xfrm>
            <a:off x="88900" y="6497638"/>
            <a:ext cx="2540000" cy="319087"/>
          </a:xfrm>
        </p:spPr>
        <p:txBody>
          <a:bodyPr/>
          <a:lstStyle>
            <a:lvl1pPr>
              <a:defRPr/>
            </a:lvl1pPr>
          </a:lstStyle>
          <a:p>
            <a:fld id="{F9F36DD8-D8F6-412B-BF72-DD0B718C8590}" type="datetime1">
              <a:rPr lang="zh-CN" altLang="en-US" smtClean="0"/>
            </a:fld>
            <a:endParaRPr lang="zh-CN" altLang="en-US"/>
          </a:p>
        </p:txBody>
      </p:sp>
      <p:sp>
        <p:nvSpPr>
          <p:cNvPr id="5" name="页脚占位符 4"/>
          <p:cNvSpPr>
            <a:spLocks noGrp="1"/>
          </p:cNvSpPr>
          <p:nvPr>
            <p:ph type="ftr" sz="quarter" idx="11"/>
          </p:nvPr>
        </p:nvSpPr>
        <p:spPr>
          <a:xfrm>
            <a:off x="4267200" y="6629400"/>
            <a:ext cx="3860800" cy="22860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8737600" y="6248400"/>
            <a:ext cx="2540000" cy="457200"/>
          </a:xfrm>
        </p:spPr>
        <p:txBody>
          <a:bodyPr/>
          <a:lstStyle>
            <a:lvl1pPr>
              <a:defRPr/>
            </a:lvl1p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4C41320-4B67-4708-A9B3-2F52B101941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0308094-E166-4673-9C51-7DA43D2AA44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0283DBC-89B8-4FED-B918-C367A0A9FD8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010CD27-D07F-4DD3-8FD6-16DD3E771166}"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fld id="{934F5860-97AE-4A5E-9F9D-F2A8812928E2}" type="datetime1">
              <a:rPr lang="zh-CN" altLang="en-US" smtClean="0"/>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8663D4C-7012-46AC-A1B7-18B03129A457}"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03B8B51-F6B3-4E38-B503-5546E5122BC9}"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D4FF52-2A75-42F5-97FF-A2A444CBD12E}"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D077FF7-4680-4FDE-A23D-B4BBB036323A}"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4F29D2E-0F00-468B-823A-7C6F9BDE81D1}"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444CB02-B06C-4CDA-BB62-914C6810BC7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FB672C-F3F4-41C6-9CD5-255101D83B84}"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63B897F5-FD78-4472-8910-19331E1765F0}" type="datetime1">
              <a:rPr lang="zh-CN" altLang="en-US" smtClean="0"/>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2E5962E-B128-406E-8D2A-C07366B39BC6}" type="datetime1">
              <a:rPr lang="zh-CN" altLang="en-US" smtClean="0"/>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E997A1C5-1F8F-4D3A-99B8-5BCCC07319FE}"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BA518B2D-C088-4A04-ABEC-04D3D509076B}"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2" Type="http://schemas.openxmlformats.org/officeDocument/2006/relationships/theme" Target="../theme/theme5.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10617200" y="152400"/>
            <a:ext cx="0" cy="1524000"/>
          </a:xfrm>
          <a:prstGeom prst="line">
            <a:avLst/>
          </a:prstGeom>
          <a:noFill/>
          <a:ln w="9525">
            <a:solidFill>
              <a:schemeClr val="tx1"/>
            </a:solidFill>
            <a:round/>
          </a:ln>
          <a:effectLst/>
        </p:spPr>
        <p:txBody>
          <a:bodyPr/>
          <a:lstStyle/>
          <a:p>
            <a:endParaRPr lang="zh-CN" altLang="en-US"/>
          </a:p>
        </p:txBody>
      </p:sp>
      <p:sp>
        <p:nvSpPr>
          <p:cNvPr id="4099" name="Rectangle 3"/>
          <p:cNvSpPr>
            <a:spLocks noGrp="1" noChangeArrowheads="1"/>
          </p:cNvSpPr>
          <p:nvPr>
            <p:ph type="title"/>
          </p:nvPr>
        </p:nvSpPr>
        <p:spPr bwMode="auto">
          <a:xfrm>
            <a:off x="609600" y="122238"/>
            <a:ext cx="10058400" cy="1295400"/>
          </a:xfrm>
          <a:prstGeom prst="rect">
            <a:avLst/>
          </a:prstGeom>
          <a:noFill/>
          <a:ln w="9525">
            <a:noFill/>
            <a:miter lim="800000"/>
          </a:ln>
          <a:effec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4100" name="Rectangle 4"/>
          <p:cNvSpPr>
            <a:spLocks noGrp="1" noChangeArrowheads="1"/>
          </p:cNvSpPr>
          <p:nvPr>
            <p:ph type="body" idx="1"/>
          </p:nvPr>
        </p:nvSpPr>
        <p:spPr bwMode="auto">
          <a:xfrm>
            <a:off x="609600" y="1628775"/>
            <a:ext cx="10972800" cy="450215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1" name="Rectangle 5"/>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fld id="{FD613613-705E-4738-975F-C88F9A9E1977}" type="datetime1">
              <a:rPr lang="zh-CN" altLang="en-US" smtClean="0"/>
            </a:fld>
            <a:endParaRPr lang="zh-CN" altLang="en-US"/>
          </a:p>
        </p:txBody>
      </p:sp>
      <p:sp>
        <p:nvSpPr>
          <p:cNvPr id="4102" name="Rectangle 6"/>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endParaRPr lang="zh-CN" altLang="en-US"/>
          </a:p>
        </p:txBody>
      </p:sp>
      <p:sp>
        <p:nvSpPr>
          <p:cNvPr id="4103" name="Rectangle 7"/>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fld id="{0C913308-F349-4B6D-A68A-DD1791B4A57B}" type="slidenum">
              <a:rPr lang="zh-CN" altLang="en-US" smtClean="0"/>
            </a:fld>
            <a:endParaRPr lang="zh-CN" altLang="en-US"/>
          </a:p>
        </p:txBody>
      </p:sp>
      <p:grpSp>
        <p:nvGrpSpPr>
          <p:cNvPr id="2" name="Group 8"/>
          <p:cNvGrpSpPr/>
          <p:nvPr/>
        </p:nvGrpSpPr>
        <p:grpSpPr bwMode="auto">
          <a:xfrm>
            <a:off x="10871200" y="152400"/>
            <a:ext cx="1056217"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w="9525">
              <a:noFill/>
              <a:round/>
            </a:ln>
            <a:effectLst/>
          </p:spPr>
          <p:txBody>
            <a:bodyPr wrap="none" anchor="ctr"/>
            <a:lstStyle/>
            <a:p>
              <a:endParaRPr lang="zh-CN" altLang="en-US"/>
            </a:p>
          </p:txBody>
        </p:sp>
        <p:sp>
          <p:nvSpPr>
            <p:cNvPr id="4106" name="Oval 10"/>
            <p:cNvSpPr>
              <a:spLocks noChangeArrowheads="1"/>
            </p:cNvSpPr>
            <p:nvPr/>
          </p:nvSpPr>
          <p:spPr bwMode="auto">
            <a:xfrm>
              <a:off x="5248" y="960"/>
              <a:ext cx="80" cy="80"/>
            </a:xfrm>
            <a:prstGeom prst="ellipse">
              <a:avLst/>
            </a:prstGeom>
            <a:solidFill>
              <a:schemeClr val="tx2"/>
            </a:solidFill>
            <a:ln w="9525">
              <a:noFill/>
              <a:round/>
            </a:ln>
            <a:effectLst/>
          </p:spPr>
          <p:txBody>
            <a:bodyPr wrap="none" anchor="ctr"/>
            <a:lstStyle/>
            <a:p>
              <a:endParaRPr lang="zh-CN" altLang="en-US"/>
            </a:p>
          </p:txBody>
        </p:sp>
        <p:sp>
          <p:nvSpPr>
            <p:cNvPr id="4107" name="Oval 11"/>
            <p:cNvSpPr>
              <a:spLocks noChangeArrowheads="1"/>
            </p:cNvSpPr>
            <p:nvPr/>
          </p:nvSpPr>
          <p:spPr bwMode="auto">
            <a:xfrm>
              <a:off x="5360" y="960"/>
              <a:ext cx="80" cy="80"/>
            </a:xfrm>
            <a:prstGeom prst="ellipse">
              <a:avLst/>
            </a:prstGeom>
            <a:solidFill>
              <a:schemeClr val="tx2"/>
            </a:solidFill>
            <a:ln w="9525">
              <a:noFill/>
              <a:round/>
            </a:ln>
            <a:effectLst/>
          </p:spPr>
          <p:txBody>
            <a:bodyPr wrap="none" anchor="ctr"/>
            <a:lstStyle/>
            <a:p>
              <a:endParaRPr lang="zh-CN" altLang="en-US"/>
            </a:p>
          </p:txBody>
        </p:sp>
        <p:sp>
          <p:nvSpPr>
            <p:cNvPr id="4108" name="Oval 12"/>
            <p:cNvSpPr>
              <a:spLocks noChangeArrowheads="1"/>
            </p:cNvSpPr>
            <p:nvPr/>
          </p:nvSpPr>
          <p:spPr bwMode="auto">
            <a:xfrm>
              <a:off x="5136" y="1072"/>
              <a:ext cx="80" cy="80"/>
            </a:xfrm>
            <a:prstGeom prst="ellipse">
              <a:avLst/>
            </a:prstGeom>
            <a:solidFill>
              <a:schemeClr val="tx2"/>
            </a:solidFill>
            <a:ln w="9525">
              <a:noFill/>
              <a:round/>
            </a:ln>
            <a:effectLst/>
          </p:spPr>
          <p:txBody>
            <a:bodyPr wrap="none" anchor="ctr"/>
            <a:lstStyle/>
            <a:p>
              <a:endParaRPr lang="zh-CN" altLang="en-US"/>
            </a:p>
          </p:txBody>
        </p:sp>
        <p:sp>
          <p:nvSpPr>
            <p:cNvPr id="4109" name="Oval 13"/>
            <p:cNvSpPr>
              <a:spLocks noChangeArrowheads="1"/>
            </p:cNvSpPr>
            <p:nvPr/>
          </p:nvSpPr>
          <p:spPr bwMode="auto">
            <a:xfrm>
              <a:off x="5248" y="1072"/>
              <a:ext cx="80" cy="80"/>
            </a:xfrm>
            <a:prstGeom prst="ellipse">
              <a:avLst/>
            </a:prstGeom>
            <a:solidFill>
              <a:schemeClr val="tx2"/>
            </a:solidFill>
            <a:ln w="9525">
              <a:noFill/>
              <a:round/>
            </a:ln>
            <a:effectLst/>
          </p:spPr>
          <p:txBody>
            <a:bodyPr wrap="none" anchor="ctr"/>
            <a:lstStyle/>
            <a:p>
              <a:endParaRPr lang="zh-CN" altLang="en-US"/>
            </a:p>
          </p:txBody>
        </p:sp>
        <p:sp>
          <p:nvSpPr>
            <p:cNvPr id="4110" name="Oval 14"/>
            <p:cNvSpPr>
              <a:spLocks noChangeArrowheads="1"/>
            </p:cNvSpPr>
            <p:nvPr/>
          </p:nvSpPr>
          <p:spPr bwMode="auto">
            <a:xfrm>
              <a:off x="5360" y="1072"/>
              <a:ext cx="80" cy="80"/>
            </a:xfrm>
            <a:prstGeom prst="ellipse">
              <a:avLst/>
            </a:prstGeom>
            <a:solidFill>
              <a:schemeClr val="tx2"/>
            </a:solidFill>
            <a:ln w="9525">
              <a:noFill/>
              <a:round/>
            </a:ln>
            <a:effectLst/>
          </p:spPr>
          <p:txBody>
            <a:bodyPr wrap="none" anchor="ctr"/>
            <a:lstStyle/>
            <a:p>
              <a:endParaRPr lang="zh-CN" altLang="en-US"/>
            </a:p>
          </p:txBody>
        </p:sp>
        <p:sp>
          <p:nvSpPr>
            <p:cNvPr id="4111" name="Oval 15"/>
            <p:cNvSpPr>
              <a:spLocks noChangeArrowheads="1"/>
            </p:cNvSpPr>
            <p:nvPr/>
          </p:nvSpPr>
          <p:spPr bwMode="auto">
            <a:xfrm>
              <a:off x="5472" y="1072"/>
              <a:ext cx="80" cy="80"/>
            </a:xfrm>
            <a:prstGeom prst="ellipse">
              <a:avLst/>
            </a:prstGeom>
            <a:solidFill>
              <a:schemeClr val="accent2"/>
            </a:solidFill>
            <a:ln w="9525">
              <a:noFill/>
              <a:round/>
            </a:ln>
            <a:effectLst/>
          </p:spPr>
          <p:txBody>
            <a:bodyPr wrap="none" anchor="ctr"/>
            <a:lstStyle/>
            <a:p>
              <a:endParaRPr lang="zh-CN" altLang="en-US"/>
            </a:p>
          </p:txBody>
        </p:sp>
        <p:sp>
          <p:nvSpPr>
            <p:cNvPr id="4112" name="Oval 16"/>
            <p:cNvSpPr>
              <a:spLocks noChangeArrowheads="1"/>
            </p:cNvSpPr>
            <p:nvPr/>
          </p:nvSpPr>
          <p:spPr bwMode="auto">
            <a:xfrm>
              <a:off x="5136" y="1184"/>
              <a:ext cx="80" cy="80"/>
            </a:xfrm>
            <a:prstGeom prst="ellipse">
              <a:avLst/>
            </a:prstGeom>
            <a:solidFill>
              <a:schemeClr val="tx2"/>
            </a:solidFill>
            <a:ln w="9525">
              <a:noFill/>
              <a:round/>
            </a:ln>
            <a:effectLst/>
          </p:spPr>
          <p:txBody>
            <a:bodyPr wrap="none" anchor="ctr"/>
            <a:lstStyle/>
            <a:p>
              <a:endParaRPr lang="zh-CN" altLang="en-US"/>
            </a:p>
          </p:txBody>
        </p:sp>
        <p:sp>
          <p:nvSpPr>
            <p:cNvPr id="4113" name="Oval 17"/>
            <p:cNvSpPr>
              <a:spLocks noChangeArrowheads="1"/>
            </p:cNvSpPr>
            <p:nvPr/>
          </p:nvSpPr>
          <p:spPr bwMode="auto">
            <a:xfrm>
              <a:off x="5248" y="1184"/>
              <a:ext cx="80" cy="80"/>
            </a:xfrm>
            <a:prstGeom prst="ellipse">
              <a:avLst/>
            </a:prstGeom>
            <a:solidFill>
              <a:schemeClr val="tx2"/>
            </a:solidFill>
            <a:ln w="9525">
              <a:noFill/>
              <a:round/>
            </a:ln>
            <a:effectLst/>
          </p:spPr>
          <p:txBody>
            <a:bodyPr wrap="none" anchor="ctr"/>
            <a:lstStyle/>
            <a:p>
              <a:endParaRPr lang="zh-CN" altLang="en-US"/>
            </a:p>
          </p:txBody>
        </p:sp>
        <p:sp>
          <p:nvSpPr>
            <p:cNvPr id="4114" name="Oval 18"/>
            <p:cNvSpPr>
              <a:spLocks noChangeArrowheads="1"/>
            </p:cNvSpPr>
            <p:nvPr/>
          </p:nvSpPr>
          <p:spPr bwMode="auto">
            <a:xfrm>
              <a:off x="5360" y="1184"/>
              <a:ext cx="80" cy="80"/>
            </a:xfrm>
            <a:prstGeom prst="ellipse">
              <a:avLst/>
            </a:prstGeom>
            <a:solidFill>
              <a:schemeClr val="accent2"/>
            </a:solidFill>
            <a:ln w="9525">
              <a:noFill/>
              <a:round/>
            </a:ln>
            <a:effectLst/>
          </p:spPr>
          <p:txBody>
            <a:bodyPr wrap="none" anchor="ctr"/>
            <a:lstStyle/>
            <a:p>
              <a:endParaRPr lang="zh-CN" altLang="en-US"/>
            </a:p>
          </p:txBody>
        </p:sp>
        <p:sp>
          <p:nvSpPr>
            <p:cNvPr id="4115" name="Oval 19"/>
            <p:cNvSpPr>
              <a:spLocks noChangeArrowheads="1"/>
            </p:cNvSpPr>
            <p:nvPr/>
          </p:nvSpPr>
          <p:spPr bwMode="auto">
            <a:xfrm>
              <a:off x="5472" y="1184"/>
              <a:ext cx="80" cy="80"/>
            </a:xfrm>
            <a:prstGeom prst="ellipse">
              <a:avLst/>
            </a:prstGeom>
            <a:solidFill>
              <a:schemeClr val="accent2"/>
            </a:solidFill>
            <a:ln w="9525">
              <a:noFill/>
              <a:round/>
            </a:ln>
            <a:effectLst/>
          </p:spPr>
          <p:txBody>
            <a:bodyPr wrap="none" anchor="ctr"/>
            <a:lstStyle/>
            <a:p>
              <a:endParaRPr lang="zh-CN" altLang="en-US"/>
            </a:p>
          </p:txBody>
        </p:sp>
        <p:sp>
          <p:nvSpPr>
            <p:cNvPr id="4116" name="Oval 20"/>
            <p:cNvSpPr>
              <a:spLocks noChangeArrowheads="1"/>
            </p:cNvSpPr>
            <p:nvPr/>
          </p:nvSpPr>
          <p:spPr bwMode="auto">
            <a:xfrm>
              <a:off x="5584" y="1184"/>
              <a:ext cx="80" cy="80"/>
            </a:xfrm>
            <a:prstGeom prst="ellipse">
              <a:avLst/>
            </a:prstGeom>
            <a:solidFill>
              <a:schemeClr val="accent1"/>
            </a:solidFill>
            <a:ln w="9525">
              <a:noFill/>
              <a:round/>
            </a:ln>
            <a:effectLst/>
          </p:spPr>
          <p:txBody>
            <a:bodyPr wrap="none" anchor="ctr"/>
            <a:lstStyle/>
            <a:p>
              <a:endParaRPr lang="zh-CN" altLang="en-US"/>
            </a:p>
          </p:txBody>
        </p:sp>
        <p:sp>
          <p:nvSpPr>
            <p:cNvPr id="4117" name="Oval 21"/>
            <p:cNvSpPr>
              <a:spLocks noChangeArrowheads="1"/>
            </p:cNvSpPr>
            <p:nvPr/>
          </p:nvSpPr>
          <p:spPr bwMode="auto">
            <a:xfrm>
              <a:off x="5136" y="1296"/>
              <a:ext cx="80" cy="80"/>
            </a:xfrm>
            <a:prstGeom prst="ellipse">
              <a:avLst/>
            </a:prstGeom>
            <a:solidFill>
              <a:schemeClr val="tx2"/>
            </a:solidFill>
            <a:ln w="9525">
              <a:noFill/>
              <a:round/>
            </a:ln>
            <a:effectLst/>
          </p:spPr>
          <p:txBody>
            <a:bodyPr wrap="none" anchor="ctr"/>
            <a:lstStyle/>
            <a:p>
              <a:endParaRPr lang="zh-CN" altLang="en-US"/>
            </a:p>
          </p:txBody>
        </p:sp>
        <p:sp>
          <p:nvSpPr>
            <p:cNvPr id="4118" name="Oval 22"/>
            <p:cNvSpPr>
              <a:spLocks noChangeArrowheads="1"/>
            </p:cNvSpPr>
            <p:nvPr/>
          </p:nvSpPr>
          <p:spPr bwMode="auto">
            <a:xfrm>
              <a:off x="5248" y="1296"/>
              <a:ext cx="80" cy="80"/>
            </a:xfrm>
            <a:prstGeom prst="ellipse">
              <a:avLst/>
            </a:prstGeom>
            <a:solidFill>
              <a:schemeClr val="accent2"/>
            </a:solidFill>
            <a:ln w="9525">
              <a:noFill/>
              <a:round/>
            </a:ln>
            <a:effectLst/>
          </p:spPr>
          <p:txBody>
            <a:bodyPr wrap="none" anchor="ctr"/>
            <a:lstStyle/>
            <a:p>
              <a:endParaRPr lang="zh-CN" altLang="en-US"/>
            </a:p>
          </p:txBody>
        </p:sp>
        <p:sp>
          <p:nvSpPr>
            <p:cNvPr id="4119" name="Oval 23"/>
            <p:cNvSpPr>
              <a:spLocks noChangeArrowheads="1"/>
            </p:cNvSpPr>
            <p:nvPr/>
          </p:nvSpPr>
          <p:spPr bwMode="auto">
            <a:xfrm>
              <a:off x="5360" y="1296"/>
              <a:ext cx="80" cy="80"/>
            </a:xfrm>
            <a:prstGeom prst="ellipse">
              <a:avLst/>
            </a:prstGeom>
            <a:solidFill>
              <a:schemeClr val="accent2"/>
            </a:solidFill>
            <a:ln w="9525">
              <a:noFill/>
              <a:round/>
            </a:ln>
            <a:effectLst/>
          </p:spPr>
          <p:txBody>
            <a:bodyPr wrap="none" anchor="ctr"/>
            <a:lstStyle/>
            <a:p>
              <a:endParaRPr lang="zh-CN" altLang="en-US"/>
            </a:p>
          </p:txBody>
        </p:sp>
        <p:sp>
          <p:nvSpPr>
            <p:cNvPr id="4120" name="Oval 24"/>
            <p:cNvSpPr>
              <a:spLocks noChangeArrowheads="1"/>
            </p:cNvSpPr>
            <p:nvPr/>
          </p:nvSpPr>
          <p:spPr bwMode="auto">
            <a:xfrm>
              <a:off x="5472" y="1296"/>
              <a:ext cx="80" cy="80"/>
            </a:xfrm>
            <a:prstGeom prst="ellipse">
              <a:avLst/>
            </a:prstGeom>
            <a:solidFill>
              <a:schemeClr val="accent1"/>
            </a:solidFill>
            <a:ln w="9525">
              <a:noFill/>
              <a:round/>
            </a:ln>
            <a:effectLst/>
          </p:spPr>
          <p:txBody>
            <a:bodyPr wrap="none" anchor="ctr"/>
            <a:lstStyle/>
            <a:p>
              <a:endParaRPr lang="zh-CN" altLang="en-US"/>
            </a:p>
          </p:txBody>
        </p:sp>
        <p:sp>
          <p:nvSpPr>
            <p:cNvPr id="4121" name="Oval 25"/>
            <p:cNvSpPr>
              <a:spLocks noChangeArrowheads="1"/>
            </p:cNvSpPr>
            <p:nvPr/>
          </p:nvSpPr>
          <p:spPr bwMode="auto">
            <a:xfrm>
              <a:off x="5136" y="1408"/>
              <a:ext cx="80" cy="80"/>
            </a:xfrm>
            <a:prstGeom prst="ellipse">
              <a:avLst/>
            </a:prstGeom>
            <a:solidFill>
              <a:schemeClr val="accent2"/>
            </a:solidFill>
            <a:ln w="9525">
              <a:noFill/>
              <a:round/>
            </a:ln>
            <a:effectLst/>
          </p:spPr>
          <p:txBody>
            <a:bodyPr wrap="none" anchor="ctr"/>
            <a:lstStyle/>
            <a:p>
              <a:endParaRPr lang="zh-CN" altLang="en-US"/>
            </a:p>
          </p:txBody>
        </p:sp>
        <p:sp>
          <p:nvSpPr>
            <p:cNvPr id="4122" name="Oval 26"/>
            <p:cNvSpPr>
              <a:spLocks noChangeArrowheads="1"/>
            </p:cNvSpPr>
            <p:nvPr/>
          </p:nvSpPr>
          <p:spPr bwMode="auto">
            <a:xfrm>
              <a:off x="5248" y="1408"/>
              <a:ext cx="80" cy="80"/>
            </a:xfrm>
            <a:prstGeom prst="ellipse">
              <a:avLst/>
            </a:prstGeom>
            <a:solidFill>
              <a:schemeClr val="accent2"/>
            </a:solidFill>
            <a:ln w="9525">
              <a:noFill/>
              <a:round/>
            </a:ln>
            <a:effectLst/>
          </p:spPr>
          <p:txBody>
            <a:bodyPr wrap="none" anchor="ctr"/>
            <a:lstStyle/>
            <a:p>
              <a:endParaRPr lang="zh-CN" altLang="en-US"/>
            </a:p>
          </p:txBody>
        </p:sp>
        <p:sp>
          <p:nvSpPr>
            <p:cNvPr id="4123" name="Oval 27"/>
            <p:cNvSpPr>
              <a:spLocks noChangeArrowheads="1"/>
            </p:cNvSpPr>
            <p:nvPr/>
          </p:nvSpPr>
          <p:spPr bwMode="auto">
            <a:xfrm>
              <a:off x="5360" y="1408"/>
              <a:ext cx="80" cy="80"/>
            </a:xfrm>
            <a:prstGeom prst="ellipse">
              <a:avLst/>
            </a:prstGeom>
            <a:solidFill>
              <a:schemeClr val="accent1"/>
            </a:solidFill>
            <a:ln w="9525">
              <a:noFill/>
              <a:round/>
            </a:ln>
            <a:effectLst/>
          </p:spPr>
          <p:txBody>
            <a:bodyPr wrap="none" anchor="ctr"/>
            <a:lstStyle/>
            <a:p>
              <a:endParaRPr lang="zh-CN" altLang="en-US"/>
            </a:p>
          </p:txBody>
        </p:sp>
        <p:sp>
          <p:nvSpPr>
            <p:cNvPr id="4124" name="Oval 28"/>
            <p:cNvSpPr>
              <a:spLocks noChangeArrowheads="1"/>
            </p:cNvSpPr>
            <p:nvPr/>
          </p:nvSpPr>
          <p:spPr bwMode="auto">
            <a:xfrm>
              <a:off x="5472" y="1408"/>
              <a:ext cx="80" cy="80"/>
            </a:xfrm>
            <a:prstGeom prst="ellipse">
              <a:avLst/>
            </a:prstGeom>
            <a:solidFill>
              <a:schemeClr val="accent1"/>
            </a:solidFill>
            <a:ln w="9525">
              <a:noFill/>
              <a:round/>
            </a:ln>
            <a:effectLst/>
          </p:spPr>
          <p:txBody>
            <a:bodyPr wrap="none" anchor="ctr"/>
            <a:lstStyle/>
            <a:p>
              <a:endParaRPr lang="zh-CN" altLang="en-US"/>
            </a:p>
          </p:txBody>
        </p:sp>
        <p:sp>
          <p:nvSpPr>
            <p:cNvPr id="4125" name="Oval 29"/>
            <p:cNvSpPr>
              <a:spLocks noChangeArrowheads="1"/>
            </p:cNvSpPr>
            <p:nvPr/>
          </p:nvSpPr>
          <p:spPr bwMode="auto">
            <a:xfrm>
              <a:off x="5584" y="1408"/>
              <a:ext cx="80" cy="80"/>
            </a:xfrm>
            <a:prstGeom prst="ellipse">
              <a:avLst/>
            </a:prstGeom>
            <a:solidFill>
              <a:schemeClr val="folHlink"/>
            </a:solidFill>
            <a:ln w="9525">
              <a:noFill/>
              <a:round/>
            </a:ln>
            <a:effectLst/>
          </p:spPr>
          <p:txBody>
            <a:bodyPr wrap="none" anchor="ctr"/>
            <a:lstStyle/>
            <a:p>
              <a:endParaRPr lang="zh-CN" altLang="en-US"/>
            </a:p>
          </p:txBody>
        </p:sp>
        <p:sp>
          <p:nvSpPr>
            <p:cNvPr id="4126" name="Oval 30"/>
            <p:cNvSpPr>
              <a:spLocks noChangeArrowheads="1"/>
            </p:cNvSpPr>
            <p:nvPr/>
          </p:nvSpPr>
          <p:spPr bwMode="auto">
            <a:xfrm>
              <a:off x="5136" y="1520"/>
              <a:ext cx="80" cy="80"/>
            </a:xfrm>
            <a:prstGeom prst="ellipse">
              <a:avLst/>
            </a:prstGeom>
            <a:solidFill>
              <a:schemeClr val="accent2"/>
            </a:solidFill>
            <a:ln w="9525">
              <a:noFill/>
              <a:round/>
            </a:ln>
            <a:effectLst/>
          </p:spPr>
          <p:txBody>
            <a:bodyPr wrap="none" anchor="ctr"/>
            <a:lstStyle/>
            <a:p>
              <a:endParaRPr lang="zh-CN" altLang="en-US"/>
            </a:p>
          </p:txBody>
        </p:sp>
        <p:sp>
          <p:nvSpPr>
            <p:cNvPr id="4127" name="Oval 31"/>
            <p:cNvSpPr>
              <a:spLocks noChangeArrowheads="1"/>
            </p:cNvSpPr>
            <p:nvPr/>
          </p:nvSpPr>
          <p:spPr bwMode="auto">
            <a:xfrm>
              <a:off x="5248" y="1520"/>
              <a:ext cx="80" cy="80"/>
            </a:xfrm>
            <a:prstGeom prst="ellipse">
              <a:avLst/>
            </a:prstGeom>
            <a:solidFill>
              <a:schemeClr val="accent1"/>
            </a:solidFill>
            <a:ln w="9525">
              <a:noFill/>
              <a:round/>
            </a:ln>
            <a:effectLst/>
          </p:spPr>
          <p:txBody>
            <a:bodyPr wrap="none" anchor="ctr"/>
            <a:lstStyle/>
            <a:p>
              <a:endParaRPr lang="zh-CN" altLang="en-US"/>
            </a:p>
          </p:txBody>
        </p:sp>
        <p:sp>
          <p:nvSpPr>
            <p:cNvPr id="4128" name="Oval 32"/>
            <p:cNvSpPr>
              <a:spLocks noChangeArrowheads="1"/>
            </p:cNvSpPr>
            <p:nvPr/>
          </p:nvSpPr>
          <p:spPr bwMode="auto">
            <a:xfrm>
              <a:off x="5360" y="1520"/>
              <a:ext cx="80" cy="80"/>
            </a:xfrm>
            <a:prstGeom prst="ellipse">
              <a:avLst/>
            </a:prstGeom>
            <a:solidFill>
              <a:schemeClr val="accent1"/>
            </a:solidFill>
            <a:ln w="9525">
              <a:noFill/>
              <a:round/>
            </a:ln>
            <a:effectLst/>
          </p:spPr>
          <p:txBody>
            <a:bodyPr wrap="none" anchor="ctr"/>
            <a:lstStyle/>
            <a:p>
              <a:endParaRPr lang="zh-CN" altLang="en-US"/>
            </a:p>
          </p:txBody>
        </p:sp>
        <p:sp>
          <p:nvSpPr>
            <p:cNvPr id="4129" name="Oval 33"/>
            <p:cNvSpPr>
              <a:spLocks noChangeArrowheads="1"/>
            </p:cNvSpPr>
            <p:nvPr/>
          </p:nvSpPr>
          <p:spPr bwMode="auto">
            <a:xfrm>
              <a:off x="5472" y="1520"/>
              <a:ext cx="80" cy="80"/>
            </a:xfrm>
            <a:prstGeom prst="ellipse">
              <a:avLst/>
            </a:prstGeom>
            <a:solidFill>
              <a:schemeClr val="folHlink"/>
            </a:solidFill>
            <a:ln w="9525">
              <a:noFill/>
              <a:round/>
            </a:ln>
            <a:effectLst/>
          </p:spPr>
          <p:txBody>
            <a:bodyPr wrap="none" anchor="ctr"/>
            <a:lstStyle/>
            <a:p>
              <a:endParaRPr lang="zh-CN" altLang="en-US"/>
            </a:p>
          </p:txBody>
        </p:sp>
        <p:sp>
          <p:nvSpPr>
            <p:cNvPr id="4130" name="Oval 34"/>
            <p:cNvSpPr>
              <a:spLocks noChangeArrowheads="1"/>
            </p:cNvSpPr>
            <p:nvPr/>
          </p:nvSpPr>
          <p:spPr bwMode="auto">
            <a:xfrm>
              <a:off x="5136" y="1632"/>
              <a:ext cx="80" cy="80"/>
            </a:xfrm>
            <a:prstGeom prst="ellipse">
              <a:avLst/>
            </a:prstGeom>
            <a:solidFill>
              <a:schemeClr val="accent1"/>
            </a:solidFill>
            <a:ln w="9525">
              <a:noFill/>
              <a:round/>
            </a:ln>
            <a:effectLst/>
          </p:spPr>
          <p:txBody>
            <a:bodyPr wrap="none" anchor="ctr"/>
            <a:lstStyle/>
            <a:p>
              <a:endParaRPr lang="zh-CN" altLang="en-US"/>
            </a:p>
          </p:txBody>
        </p:sp>
        <p:sp>
          <p:nvSpPr>
            <p:cNvPr id="4131" name="Oval 35"/>
            <p:cNvSpPr>
              <a:spLocks noChangeArrowheads="1"/>
            </p:cNvSpPr>
            <p:nvPr/>
          </p:nvSpPr>
          <p:spPr bwMode="auto">
            <a:xfrm>
              <a:off x="5248" y="1632"/>
              <a:ext cx="80" cy="80"/>
            </a:xfrm>
            <a:prstGeom prst="ellipse">
              <a:avLst/>
            </a:prstGeom>
            <a:solidFill>
              <a:schemeClr val="accent1"/>
            </a:solidFill>
            <a:ln w="9525">
              <a:noFill/>
              <a:round/>
            </a:ln>
            <a:effectLst/>
          </p:spPr>
          <p:txBody>
            <a:bodyPr wrap="none" anchor="ctr"/>
            <a:lstStyle/>
            <a:p>
              <a:endParaRPr lang="zh-CN" altLang="en-US"/>
            </a:p>
          </p:txBody>
        </p:sp>
        <p:sp>
          <p:nvSpPr>
            <p:cNvPr id="4132" name="Oval 36"/>
            <p:cNvSpPr>
              <a:spLocks noChangeArrowheads="1"/>
            </p:cNvSpPr>
            <p:nvPr/>
          </p:nvSpPr>
          <p:spPr bwMode="auto">
            <a:xfrm>
              <a:off x="5360" y="1632"/>
              <a:ext cx="80" cy="80"/>
            </a:xfrm>
            <a:prstGeom prst="ellipse">
              <a:avLst/>
            </a:prstGeom>
            <a:solidFill>
              <a:schemeClr val="folHlink"/>
            </a:solidFill>
            <a:ln w="9525">
              <a:noFill/>
              <a:round/>
            </a:ln>
            <a:effectLst/>
          </p:spPr>
          <p:txBody>
            <a:bodyPr wrap="none" anchor="ctr"/>
            <a:lstStyle/>
            <a:p>
              <a:endParaRPr lang="zh-CN" altLang="en-US"/>
            </a:p>
          </p:txBody>
        </p:sp>
        <p:sp>
          <p:nvSpPr>
            <p:cNvPr id="4133" name="Oval 37"/>
            <p:cNvSpPr>
              <a:spLocks noChangeArrowheads="1"/>
            </p:cNvSpPr>
            <p:nvPr/>
          </p:nvSpPr>
          <p:spPr bwMode="auto">
            <a:xfrm>
              <a:off x="5472" y="1632"/>
              <a:ext cx="80" cy="80"/>
            </a:xfrm>
            <a:prstGeom prst="ellipse">
              <a:avLst/>
            </a:prstGeom>
            <a:solidFill>
              <a:schemeClr val="folHlink"/>
            </a:solidFill>
            <a:ln w="9525">
              <a:noFill/>
              <a:round/>
            </a:ln>
            <a:effectLst/>
          </p:spPr>
          <p:txBody>
            <a:bodyPr wrap="none" anchor="ctr"/>
            <a:lstStyle/>
            <a:p>
              <a:endParaRPr lang="zh-CN" altLang="en-US"/>
            </a:p>
          </p:txBody>
        </p:sp>
        <p:sp>
          <p:nvSpPr>
            <p:cNvPr id="4134" name="Oval 38"/>
            <p:cNvSpPr>
              <a:spLocks noChangeArrowheads="1"/>
            </p:cNvSpPr>
            <p:nvPr/>
          </p:nvSpPr>
          <p:spPr bwMode="auto">
            <a:xfrm>
              <a:off x="5248" y="1744"/>
              <a:ext cx="80" cy="80"/>
            </a:xfrm>
            <a:prstGeom prst="ellipse">
              <a:avLst/>
            </a:prstGeom>
            <a:solidFill>
              <a:schemeClr val="folHlink"/>
            </a:solidFill>
            <a:ln w="9525">
              <a:noFill/>
              <a:round/>
            </a:ln>
            <a:effectLst/>
          </p:spPr>
          <p:txBody>
            <a:bodyPr wrap="none" anchor="ctr"/>
            <a:lstStyle/>
            <a:p>
              <a:endParaRPr lang="zh-CN" altLang="en-US"/>
            </a:p>
          </p:txBody>
        </p:sp>
        <p:sp>
          <p:nvSpPr>
            <p:cNvPr id="4135" name="Oval 39"/>
            <p:cNvSpPr>
              <a:spLocks noChangeArrowheads="1"/>
            </p:cNvSpPr>
            <p:nvPr/>
          </p:nvSpPr>
          <p:spPr bwMode="auto">
            <a:xfrm>
              <a:off x="5472" y="1744"/>
              <a:ext cx="80" cy="80"/>
            </a:xfrm>
            <a:prstGeom prst="ellipse">
              <a:avLst/>
            </a:prstGeom>
            <a:solidFill>
              <a:schemeClr val="folHlink"/>
            </a:solidFill>
            <a:ln w="9525">
              <a:noFill/>
              <a:round/>
            </a:ln>
            <a:effec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2800">
          <a:solidFill>
            <a:schemeClr val="tx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Ø"/>
        <a:defRPr sz="24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36DD8-D8F6-412B-BF72-DD0B718C8590}" type="datetime1">
              <a:rPr lang="zh-CN" altLang="en-US" smtClean="0"/>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613613-705E-4738-975F-C88F9A9E1977}" type="datetime1">
              <a:rPr lang="zh-CN" altLang="en-US" smtClean="0"/>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10617200" y="152400"/>
            <a:ext cx="0" cy="1524000"/>
          </a:xfrm>
          <a:prstGeom prst="line">
            <a:avLst/>
          </a:prstGeom>
          <a:noFill/>
          <a:ln w="9525">
            <a:solidFill>
              <a:schemeClr val="tx1"/>
            </a:solidFill>
            <a:round/>
          </a:ln>
          <a:effectLst/>
        </p:spPr>
        <p:txBody>
          <a:bodyPr/>
          <a:lstStyle/>
          <a:p>
            <a:endParaRPr lang="zh-CN" altLang="en-US"/>
          </a:p>
        </p:txBody>
      </p:sp>
      <p:sp>
        <p:nvSpPr>
          <p:cNvPr id="4099" name="Rectangle 3"/>
          <p:cNvSpPr>
            <a:spLocks noGrp="1" noChangeArrowheads="1"/>
          </p:cNvSpPr>
          <p:nvPr>
            <p:ph type="title"/>
          </p:nvPr>
        </p:nvSpPr>
        <p:spPr bwMode="auto">
          <a:xfrm>
            <a:off x="609600" y="122238"/>
            <a:ext cx="10058400" cy="1295400"/>
          </a:xfrm>
          <a:prstGeom prst="rect">
            <a:avLst/>
          </a:prstGeom>
          <a:noFill/>
          <a:ln w="9525">
            <a:noFill/>
            <a:miter lim="800000"/>
          </a:ln>
          <a:effec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4100" name="Rectangle 4"/>
          <p:cNvSpPr>
            <a:spLocks noGrp="1" noChangeArrowheads="1"/>
          </p:cNvSpPr>
          <p:nvPr>
            <p:ph type="body" idx="1"/>
          </p:nvPr>
        </p:nvSpPr>
        <p:spPr bwMode="auto">
          <a:xfrm>
            <a:off x="609600" y="1628775"/>
            <a:ext cx="10972800" cy="450215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1" name="Rectangle 5"/>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fld id="{FD613613-705E-4738-975F-C88F9A9E1977}" type="datetime1">
              <a:rPr lang="zh-CN" altLang="en-US" smtClean="0"/>
            </a:fld>
            <a:endParaRPr lang="zh-CN" altLang="en-US"/>
          </a:p>
        </p:txBody>
      </p:sp>
      <p:sp>
        <p:nvSpPr>
          <p:cNvPr id="4102" name="Rectangle 6"/>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endParaRPr lang="zh-CN" altLang="en-US"/>
          </a:p>
        </p:txBody>
      </p:sp>
      <p:sp>
        <p:nvSpPr>
          <p:cNvPr id="4103" name="Rectangle 7"/>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fld id="{0C913308-F349-4B6D-A68A-DD1791B4A57B}" type="slidenum">
              <a:rPr lang="zh-CN" altLang="en-US" smtClean="0"/>
            </a:fld>
            <a:endParaRPr lang="zh-CN" altLang="en-US"/>
          </a:p>
        </p:txBody>
      </p:sp>
      <p:grpSp>
        <p:nvGrpSpPr>
          <p:cNvPr id="2" name="Group 8"/>
          <p:cNvGrpSpPr/>
          <p:nvPr/>
        </p:nvGrpSpPr>
        <p:grpSpPr bwMode="auto">
          <a:xfrm>
            <a:off x="10871200" y="152400"/>
            <a:ext cx="1056217"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w="9525">
              <a:noFill/>
              <a:round/>
            </a:ln>
            <a:effectLst/>
          </p:spPr>
          <p:txBody>
            <a:bodyPr wrap="none" anchor="ctr"/>
            <a:lstStyle/>
            <a:p>
              <a:endParaRPr lang="zh-CN" altLang="en-US"/>
            </a:p>
          </p:txBody>
        </p:sp>
        <p:sp>
          <p:nvSpPr>
            <p:cNvPr id="4106" name="Oval 10"/>
            <p:cNvSpPr>
              <a:spLocks noChangeArrowheads="1"/>
            </p:cNvSpPr>
            <p:nvPr/>
          </p:nvSpPr>
          <p:spPr bwMode="auto">
            <a:xfrm>
              <a:off x="5248" y="960"/>
              <a:ext cx="80" cy="80"/>
            </a:xfrm>
            <a:prstGeom prst="ellipse">
              <a:avLst/>
            </a:prstGeom>
            <a:solidFill>
              <a:schemeClr val="tx2"/>
            </a:solidFill>
            <a:ln w="9525">
              <a:noFill/>
              <a:round/>
            </a:ln>
            <a:effectLst/>
          </p:spPr>
          <p:txBody>
            <a:bodyPr wrap="none" anchor="ctr"/>
            <a:lstStyle/>
            <a:p>
              <a:endParaRPr lang="zh-CN" altLang="en-US"/>
            </a:p>
          </p:txBody>
        </p:sp>
        <p:sp>
          <p:nvSpPr>
            <p:cNvPr id="4107" name="Oval 11"/>
            <p:cNvSpPr>
              <a:spLocks noChangeArrowheads="1"/>
            </p:cNvSpPr>
            <p:nvPr/>
          </p:nvSpPr>
          <p:spPr bwMode="auto">
            <a:xfrm>
              <a:off x="5360" y="960"/>
              <a:ext cx="80" cy="80"/>
            </a:xfrm>
            <a:prstGeom prst="ellipse">
              <a:avLst/>
            </a:prstGeom>
            <a:solidFill>
              <a:schemeClr val="tx2"/>
            </a:solidFill>
            <a:ln w="9525">
              <a:noFill/>
              <a:round/>
            </a:ln>
            <a:effectLst/>
          </p:spPr>
          <p:txBody>
            <a:bodyPr wrap="none" anchor="ctr"/>
            <a:lstStyle/>
            <a:p>
              <a:endParaRPr lang="zh-CN" altLang="en-US"/>
            </a:p>
          </p:txBody>
        </p:sp>
        <p:sp>
          <p:nvSpPr>
            <p:cNvPr id="4108" name="Oval 12"/>
            <p:cNvSpPr>
              <a:spLocks noChangeArrowheads="1"/>
            </p:cNvSpPr>
            <p:nvPr/>
          </p:nvSpPr>
          <p:spPr bwMode="auto">
            <a:xfrm>
              <a:off x="5136" y="1072"/>
              <a:ext cx="80" cy="80"/>
            </a:xfrm>
            <a:prstGeom prst="ellipse">
              <a:avLst/>
            </a:prstGeom>
            <a:solidFill>
              <a:schemeClr val="tx2"/>
            </a:solidFill>
            <a:ln w="9525">
              <a:noFill/>
              <a:round/>
            </a:ln>
            <a:effectLst/>
          </p:spPr>
          <p:txBody>
            <a:bodyPr wrap="none" anchor="ctr"/>
            <a:lstStyle/>
            <a:p>
              <a:endParaRPr lang="zh-CN" altLang="en-US"/>
            </a:p>
          </p:txBody>
        </p:sp>
        <p:sp>
          <p:nvSpPr>
            <p:cNvPr id="4109" name="Oval 13"/>
            <p:cNvSpPr>
              <a:spLocks noChangeArrowheads="1"/>
            </p:cNvSpPr>
            <p:nvPr/>
          </p:nvSpPr>
          <p:spPr bwMode="auto">
            <a:xfrm>
              <a:off x="5248" y="1072"/>
              <a:ext cx="80" cy="80"/>
            </a:xfrm>
            <a:prstGeom prst="ellipse">
              <a:avLst/>
            </a:prstGeom>
            <a:solidFill>
              <a:schemeClr val="tx2"/>
            </a:solidFill>
            <a:ln w="9525">
              <a:noFill/>
              <a:round/>
            </a:ln>
            <a:effectLst/>
          </p:spPr>
          <p:txBody>
            <a:bodyPr wrap="none" anchor="ctr"/>
            <a:lstStyle/>
            <a:p>
              <a:endParaRPr lang="zh-CN" altLang="en-US"/>
            </a:p>
          </p:txBody>
        </p:sp>
        <p:sp>
          <p:nvSpPr>
            <p:cNvPr id="4110" name="Oval 14"/>
            <p:cNvSpPr>
              <a:spLocks noChangeArrowheads="1"/>
            </p:cNvSpPr>
            <p:nvPr/>
          </p:nvSpPr>
          <p:spPr bwMode="auto">
            <a:xfrm>
              <a:off x="5360" y="1072"/>
              <a:ext cx="80" cy="80"/>
            </a:xfrm>
            <a:prstGeom prst="ellipse">
              <a:avLst/>
            </a:prstGeom>
            <a:solidFill>
              <a:schemeClr val="tx2"/>
            </a:solidFill>
            <a:ln w="9525">
              <a:noFill/>
              <a:round/>
            </a:ln>
            <a:effectLst/>
          </p:spPr>
          <p:txBody>
            <a:bodyPr wrap="none" anchor="ctr"/>
            <a:lstStyle/>
            <a:p>
              <a:endParaRPr lang="zh-CN" altLang="en-US"/>
            </a:p>
          </p:txBody>
        </p:sp>
        <p:sp>
          <p:nvSpPr>
            <p:cNvPr id="4111" name="Oval 15"/>
            <p:cNvSpPr>
              <a:spLocks noChangeArrowheads="1"/>
            </p:cNvSpPr>
            <p:nvPr/>
          </p:nvSpPr>
          <p:spPr bwMode="auto">
            <a:xfrm>
              <a:off x="5472" y="1072"/>
              <a:ext cx="80" cy="80"/>
            </a:xfrm>
            <a:prstGeom prst="ellipse">
              <a:avLst/>
            </a:prstGeom>
            <a:solidFill>
              <a:schemeClr val="accent2"/>
            </a:solidFill>
            <a:ln w="9525">
              <a:noFill/>
              <a:round/>
            </a:ln>
            <a:effectLst/>
          </p:spPr>
          <p:txBody>
            <a:bodyPr wrap="none" anchor="ctr"/>
            <a:lstStyle/>
            <a:p>
              <a:endParaRPr lang="zh-CN" altLang="en-US"/>
            </a:p>
          </p:txBody>
        </p:sp>
        <p:sp>
          <p:nvSpPr>
            <p:cNvPr id="4112" name="Oval 16"/>
            <p:cNvSpPr>
              <a:spLocks noChangeArrowheads="1"/>
            </p:cNvSpPr>
            <p:nvPr/>
          </p:nvSpPr>
          <p:spPr bwMode="auto">
            <a:xfrm>
              <a:off x="5136" y="1184"/>
              <a:ext cx="80" cy="80"/>
            </a:xfrm>
            <a:prstGeom prst="ellipse">
              <a:avLst/>
            </a:prstGeom>
            <a:solidFill>
              <a:schemeClr val="tx2"/>
            </a:solidFill>
            <a:ln w="9525">
              <a:noFill/>
              <a:round/>
            </a:ln>
            <a:effectLst/>
          </p:spPr>
          <p:txBody>
            <a:bodyPr wrap="none" anchor="ctr"/>
            <a:lstStyle/>
            <a:p>
              <a:endParaRPr lang="zh-CN" altLang="en-US"/>
            </a:p>
          </p:txBody>
        </p:sp>
        <p:sp>
          <p:nvSpPr>
            <p:cNvPr id="4113" name="Oval 17"/>
            <p:cNvSpPr>
              <a:spLocks noChangeArrowheads="1"/>
            </p:cNvSpPr>
            <p:nvPr/>
          </p:nvSpPr>
          <p:spPr bwMode="auto">
            <a:xfrm>
              <a:off x="5248" y="1184"/>
              <a:ext cx="80" cy="80"/>
            </a:xfrm>
            <a:prstGeom prst="ellipse">
              <a:avLst/>
            </a:prstGeom>
            <a:solidFill>
              <a:schemeClr val="tx2"/>
            </a:solidFill>
            <a:ln w="9525">
              <a:noFill/>
              <a:round/>
            </a:ln>
            <a:effectLst/>
          </p:spPr>
          <p:txBody>
            <a:bodyPr wrap="none" anchor="ctr"/>
            <a:lstStyle/>
            <a:p>
              <a:endParaRPr lang="zh-CN" altLang="en-US"/>
            </a:p>
          </p:txBody>
        </p:sp>
        <p:sp>
          <p:nvSpPr>
            <p:cNvPr id="4114" name="Oval 18"/>
            <p:cNvSpPr>
              <a:spLocks noChangeArrowheads="1"/>
            </p:cNvSpPr>
            <p:nvPr/>
          </p:nvSpPr>
          <p:spPr bwMode="auto">
            <a:xfrm>
              <a:off x="5360" y="1184"/>
              <a:ext cx="80" cy="80"/>
            </a:xfrm>
            <a:prstGeom prst="ellipse">
              <a:avLst/>
            </a:prstGeom>
            <a:solidFill>
              <a:schemeClr val="accent2"/>
            </a:solidFill>
            <a:ln w="9525">
              <a:noFill/>
              <a:round/>
            </a:ln>
            <a:effectLst/>
          </p:spPr>
          <p:txBody>
            <a:bodyPr wrap="none" anchor="ctr"/>
            <a:lstStyle/>
            <a:p>
              <a:endParaRPr lang="zh-CN" altLang="en-US"/>
            </a:p>
          </p:txBody>
        </p:sp>
        <p:sp>
          <p:nvSpPr>
            <p:cNvPr id="4115" name="Oval 19"/>
            <p:cNvSpPr>
              <a:spLocks noChangeArrowheads="1"/>
            </p:cNvSpPr>
            <p:nvPr/>
          </p:nvSpPr>
          <p:spPr bwMode="auto">
            <a:xfrm>
              <a:off x="5472" y="1184"/>
              <a:ext cx="80" cy="80"/>
            </a:xfrm>
            <a:prstGeom prst="ellipse">
              <a:avLst/>
            </a:prstGeom>
            <a:solidFill>
              <a:schemeClr val="accent2"/>
            </a:solidFill>
            <a:ln w="9525">
              <a:noFill/>
              <a:round/>
            </a:ln>
            <a:effectLst/>
          </p:spPr>
          <p:txBody>
            <a:bodyPr wrap="none" anchor="ctr"/>
            <a:lstStyle/>
            <a:p>
              <a:endParaRPr lang="zh-CN" altLang="en-US"/>
            </a:p>
          </p:txBody>
        </p:sp>
        <p:sp>
          <p:nvSpPr>
            <p:cNvPr id="4116" name="Oval 20"/>
            <p:cNvSpPr>
              <a:spLocks noChangeArrowheads="1"/>
            </p:cNvSpPr>
            <p:nvPr/>
          </p:nvSpPr>
          <p:spPr bwMode="auto">
            <a:xfrm>
              <a:off x="5584" y="1184"/>
              <a:ext cx="80" cy="80"/>
            </a:xfrm>
            <a:prstGeom prst="ellipse">
              <a:avLst/>
            </a:prstGeom>
            <a:solidFill>
              <a:schemeClr val="accent1"/>
            </a:solidFill>
            <a:ln w="9525">
              <a:noFill/>
              <a:round/>
            </a:ln>
            <a:effectLst/>
          </p:spPr>
          <p:txBody>
            <a:bodyPr wrap="none" anchor="ctr"/>
            <a:lstStyle/>
            <a:p>
              <a:endParaRPr lang="zh-CN" altLang="en-US"/>
            </a:p>
          </p:txBody>
        </p:sp>
        <p:sp>
          <p:nvSpPr>
            <p:cNvPr id="4117" name="Oval 21"/>
            <p:cNvSpPr>
              <a:spLocks noChangeArrowheads="1"/>
            </p:cNvSpPr>
            <p:nvPr/>
          </p:nvSpPr>
          <p:spPr bwMode="auto">
            <a:xfrm>
              <a:off x="5136" y="1296"/>
              <a:ext cx="80" cy="80"/>
            </a:xfrm>
            <a:prstGeom prst="ellipse">
              <a:avLst/>
            </a:prstGeom>
            <a:solidFill>
              <a:schemeClr val="tx2"/>
            </a:solidFill>
            <a:ln w="9525">
              <a:noFill/>
              <a:round/>
            </a:ln>
            <a:effectLst/>
          </p:spPr>
          <p:txBody>
            <a:bodyPr wrap="none" anchor="ctr"/>
            <a:lstStyle/>
            <a:p>
              <a:endParaRPr lang="zh-CN" altLang="en-US"/>
            </a:p>
          </p:txBody>
        </p:sp>
        <p:sp>
          <p:nvSpPr>
            <p:cNvPr id="4118" name="Oval 22"/>
            <p:cNvSpPr>
              <a:spLocks noChangeArrowheads="1"/>
            </p:cNvSpPr>
            <p:nvPr/>
          </p:nvSpPr>
          <p:spPr bwMode="auto">
            <a:xfrm>
              <a:off x="5248" y="1296"/>
              <a:ext cx="80" cy="80"/>
            </a:xfrm>
            <a:prstGeom prst="ellipse">
              <a:avLst/>
            </a:prstGeom>
            <a:solidFill>
              <a:schemeClr val="accent2"/>
            </a:solidFill>
            <a:ln w="9525">
              <a:noFill/>
              <a:round/>
            </a:ln>
            <a:effectLst/>
          </p:spPr>
          <p:txBody>
            <a:bodyPr wrap="none" anchor="ctr"/>
            <a:lstStyle/>
            <a:p>
              <a:endParaRPr lang="zh-CN" altLang="en-US"/>
            </a:p>
          </p:txBody>
        </p:sp>
        <p:sp>
          <p:nvSpPr>
            <p:cNvPr id="4119" name="Oval 23"/>
            <p:cNvSpPr>
              <a:spLocks noChangeArrowheads="1"/>
            </p:cNvSpPr>
            <p:nvPr/>
          </p:nvSpPr>
          <p:spPr bwMode="auto">
            <a:xfrm>
              <a:off x="5360" y="1296"/>
              <a:ext cx="80" cy="80"/>
            </a:xfrm>
            <a:prstGeom prst="ellipse">
              <a:avLst/>
            </a:prstGeom>
            <a:solidFill>
              <a:schemeClr val="accent2"/>
            </a:solidFill>
            <a:ln w="9525">
              <a:noFill/>
              <a:round/>
            </a:ln>
            <a:effectLst/>
          </p:spPr>
          <p:txBody>
            <a:bodyPr wrap="none" anchor="ctr"/>
            <a:lstStyle/>
            <a:p>
              <a:endParaRPr lang="zh-CN" altLang="en-US"/>
            </a:p>
          </p:txBody>
        </p:sp>
        <p:sp>
          <p:nvSpPr>
            <p:cNvPr id="4120" name="Oval 24"/>
            <p:cNvSpPr>
              <a:spLocks noChangeArrowheads="1"/>
            </p:cNvSpPr>
            <p:nvPr/>
          </p:nvSpPr>
          <p:spPr bwMode="auto">
            <a:xfrm>
              <a:off x="5472" y="1296"/>
              <a:ext cx="80" cy="80"/>
            </a:xfrm>
            <a:prstGeom prst="ellipse">
              <a:avLst/>
            </a:prstGeom>
            <a:solidFill>
              <a:schemeClr val="accent1"/>
            </a:solidFill>
            <a:ln w="9525">
              <a:noFill/>
              <a:round/>
            </a:ln>
            <a:effectLst/>
          </p:spPr>
          <p:txBody>
            <a:bodyPr wrap="none" anchor="ctr"/>
            <a:lstStyle/>
            <a:p>
              <a:endParaRPr lang="zh-CN" altLang="en-US"/>
            </a:p>
          </p:txBody>
        </p:sp>
        <p:sp>
          <p:nvSpPr>
            <p:cNvPr id="4121" name="Oval 25"/>
            <p:cNvSpPr>
              <a:spLocks noChangeArrowheads="1"/>
            </p:cNvSpPr>
            <p:nvPr/>
          </p:nvSpPr>
          <p:spPr bwMode="auto">
            <a:xfrm>
              <a:off x="5136" y="1408"/>
              <a:ext cx="80" cy="80"/>
            </a:xfrm>
            <a:prstGeom prst="ellipse">
              <a:avLst/>
            </a:prstGeom>
            <a:solidFill>
              <a:schemeClr val="accent2"/>
            </a:solidFill>
            <a:ln w="9525">
              <a:noFill/>
              <a:round/>
            </a:ln>
            <a:effectLst/>
          </p:spPr>
          <p:txBody>
            <a:bodyPr wrap="none" anchor="ctr"/>
            <a:lstStyle/>
            <a:p>
              <a:endParaRPr lang="zh-CN" altLang="en-US"/>
            </a:p>
          </p:txBody>
        </p:sp>
        <p:sp>
          <p:nvSpPr>
            <p:cNvPr id="4122" name="Oval 26"/>
            <p:cNvSpPr>
              <a:spLocks noChangeArrowheads="1"/>
            </p:cNvSpPr>
            <p:nvPr/>
          </p:nvSpPr>
          <p:spPr bwMode="auto">
            <a:xfrm>
              <a:off x="5248" y="1408"/>
              <a:ext cx="80" cy="80"/>
            </a:xfrm>
            <a:prstGeom prst="ellipse">
              <a:avLst/>
            </a:prstGeom>
            <a:solidFill>
              <a:schemeClr val="accent2"/>
            </a:solidFill>
            <a:ln w="9525">
              <a:noFill/>
              <a:round/>
            </a:ln>
            <a:effectLst/>
          </p:spPr>
          <p:txBody>
            <a:bodyPr wrap="none" anchor="ctr"/>
            <a:lstStyle/>
            <a:p>
              <a:endParaRPr lang="zh-CN" altLang="en-US"/>
            </a:p>
          </p:txBody>
        </p:sp>
        <p:sp>
          <p:nvSpPr>
            <p:cNvPr id="4123" name="Oval 27"/>
            <p:cNvSpPr>
              <a:spLocks noChangeArrowheads="1"/>
            </p:cNvSpPr>
            <p:nvPr/>
          </p:nvSpPr>
          <p:spPr bwMode="auto">
            <a:xfrm>
              <a:off x="5360" y="1408"/>
              <a:ext cx="80" cy="80"/>
            </a:xfrm>
            <a:prstGeom prst="ellipse">
              <a:avLst/>
            </a:prstGeom>
            <a:solidFill>
              <a:schemeClr val="accent1"/>
            </a:solidFill>
            <a:ln w="9525">
              <a:noFill/>
              <a:round/>
            </a:ln>
            <a:effectLst/>
          </p:spPr>
          <p:txBody>
            <a:bodyPr wrap="none" anchor="ctr"/>
            <a:lstStyle/>
            <a:p>
              <a:endParaRPr lang="zh-CN" altLang="en-US"/>
            </a:p>
          </p:txBody>
        </p:sp>
        <p:sp>
          <p:nvSpPr>
            <p:cNvPr id="4124" name="Oval 28"/>
            <p:cNvSpPr>
              <a:spLocks noChangeArrowheads="1"/>
            </p:cNvSpPr>
            <p:nvPr/>
          </p:nvSpPr>
          <p:spPr bwMode="auto">
            <a:xfrm>
              <a:off x="5472" y="1408"/>
              <a:ext cx="80" cy="80"/>
            </a:xfrm>
            <a:prstGeom prst="ellipse">
              <a:avLst/>
            </a:prstGeom>
            <a:solidFill>
              <a:schemeClr val="accent1"/>
            </a:solidFill>
            <a:ln w="9525">
              <a:noFill/>
              <a:round/>
            </a:ln>
            <a:effectLst/>
          </p:spPr>
          <p:txBody>
            <a:bodyPr wrap="none" anchor="ctr"/>
            <a:lstStyle/>
            <a:p>
              <a:endParaRPr lang="zh-CN" altLang="en-US"/>
            </a:p>
          </p:txBody>
        </p:sp>
        <p:sp>
          <p:nvSpPr>
            <p:cNvPr id="4125" name="Oval 29"/>
            <p:cNvSpPr>
              <a:spLocks noChangeArrowheads="1"/>
            </p:cNvSpPr>
            <p:nvPr/>
          </p:nvSpPr>
          <p:spPr bwMode="auto">
            <a:xfrm>
              <a:off x="5584" y="1408"/>
              <a:ext cx="80" cy="80"/>
            </a:xfrm>
            <a:prstGeom prst="ellipse">
              <a:avLst/>
            </a:prstGeom>
            <a:solidFill>
              <a:schemeClr val="folHlink"/>
            </a:solidFill>
            <a:ln w="9525">
              <a:noFill/>
              <a:round/>
            </a:ln>
            <a:effectLst/>
          </p:spPr>
          <p:txBody>
            <a:bodyPr wrap="none" anchor="ctr"/>
            <a:lstStyle/>
            <a:p>
              <a:endParaRPr lang="zh-CN" altLang="en-US"/>
            </a:p>
          </p:txBody>
        </p:sp>
        <p:sp>
          <p:nvSpPr>
            <p:cNvPr id="4126" name="Oval 30"/>
            <p:cNvSpPr>
              <a:spLocks noChangeArrowheads="1"/>
            </p:cNvSpPr>
            <p:nvPr/>
          </p:nvSpPr>
          <p:spPr bwMode="auto">
            <a:xfrm>
              <a:off x="5136" y="1520"/>
              <a:ext cx="80" cy="80"/>
            </a:xfrm>
            <a:prstGeom prst="ellipse">
              <a:avLst/>
            </a:prstGeom>
            <a:solidFill>
              <a:schemeClr val="accent2"/>
            </a:solidFill>
            <a:ln w="9525">
              <a:noFill/>
              <a:round/>
            </a:ln>
            <a:effectLst/>
          </p:spPr>
          <p:txBody>
            <a:bodyPr wrap="none" anchor="ctr"/>
            <a:lstStyle/>
            <a:p>
              <a:endParaRPr lang="zh-CN" altLang="en-US"/>
            </a:p>
          </p:txBody>
        </p:sp>
        <p:sp>
          <p:nvSpPr>
            <p:cNvPr id="4127" name="Oval 31"/>
            <p:cNvSpPr>
              <a:spLocks noChangeArrowheads="1"/>
            </p:cNvSpPr>
            <p:nvPr/>
          </p:nvSpPr>
          <p:spPr bwMode="auto">
            <a:xfrm>
              <a:off x="5248" y="1520"/>
              <a:ext cx="80" cy="80"/>
            </a:xfrm>
            <a:prstGeom prst="ellipse">
              <a:avLst/>
            </a:prstGeom>
            <a:solidFill>
              <a:schemeClr val="accent1"/>
            </a:solidFill>
            <a:ln w="9525">
              <a:noFill/>
              <a:round/>
            </a:ln>
            <a:effectLst/>
          </p:spPr>
          <p:txBody>
            <a:bodyPr wrap="none" anchor="ctr"/>
            <a:lstStyle/>
            <a:p>
              <a:endParaRPr lang="zh-CN" altLang="en-US"/>
            </a:p>
          </p:txBody>
        </p:sp>
        <p:sp>
          <p:nvSpPr>
            <p:cNvPr id="4128" name="Oval 32"/>
            <p:cNvSpPr>
              <a:spLocks noChangeArrowheads="1"/>
            </p:cNvSpPr>
            <p:nvPr/>
          </p:nvSpPr>
          <p:spPr bwMode="auto">
            <a:xfrm>
              <a:off x="5360" y="1520"/>
              <a:ext cx="80" cy="80"/>
            </a:xfrm>
            <a:prstGeom prst="ellipse">
              <a:avLst/>
            </a:prstGeom>
            <a:solidFill>
              <a:schemeClr val="accent1"/>
            </a:solidFill>
            <a:ln w="9525">
              <a:noFill/>
              <a:round/>
            </a:ln>
            <a:effectLst/>
          </p:spPr>
          <p:txBody>
            <a:bodyPr wrap="none" anchor="ctr"/>
            <a:lstStyle/>
            <a:p>
              <a:endParaRPr lang="zh-CN" altLang="en-US"/>
            </a:p>
          </p:txBody>
        </p:sp>
        <p:sp>
          <p:nvSpPr>
            <p:cNvPr id="4129" name="Oval 33"/>
            <p:cNvSpPr>
              <a:spLocks noChangeArrowheads="1"/>
            </p:cNvSpPr>
            <p:nvPr/>
          </p:nvSpPr>
          <p:spPr bwMode="auto">
            <a:xfrm>
              <a:off x="5472" y="1520"/>
              <a:ext cx="80" cy="80"/>
            </a:xfrm>
            <a:prstGeom prst="ellipse">
              <a:avLst/>
            </a:prstGeom>
            <a:solidFill>
              <a:schemeClr val="folHlink"/>
            </a:solidFill>
            <a:ln w="9525">
              <a:noFill/>
              <a:round/>
            </a:ln>
            <a:effectLst/>
          </p:spPr>
          <p:txBody>
            <a:bodyPr wrap="none" anchor="ctr"/>
            <a:lstStyle/>
            <a:p>
              <a:endParaRPr lang="zh-CN" altLang="en-US"/>
            </a:p>
          </p:txBody>
        </p:sp>
        <p:sp>
          <p:nvSpPr>
            <p:cNvPr id="4130" name="Oval 34"/>
            <p:cNvSpPr>
              <a:spLocks noChangeArrowheads="1"/>
            </p:cNvSpPr>
            <p:nvPr/>
          </p:nvSpPr>
          <p:spPr bwMode="auto">
            <a:xfrm>
              <a:off x="5136" y="1632"/>
              <a:ext cx="80" cy="80"/>
            </a:xfrm>
            <a:prstGeom prst="ellipse">
              <a:avLst/>
            </a:prstGeom>
            <a:solidFill>
              <a:schemeClr val="accent1"/>
            </a:solidFill>
            <a:ln w="9525">
              <a:noFill/>
              <a:round/>
            </a:ln>
            <a:effectLst/>
          </p:spPr>
          <p:txBody>
            <a:bodyPr wrap="none" anchor="ctr"/>
            <a:lstStyle/>
            <a:p>
              <a:endParaRPr lang="zh-CN" altLang="en-US"/>
            </a:p>
          </p:txBody>
        </p:sp>
        <p:sp>
          <p:nvSpPr>
            <p:cNvPr id="4131" name="Oval 35"/>
            <p:cNvSpPr>
              <a:spLocks noChangeArrowheads="1"/>
            </p:cNvSpPr>
            <p:nvPr/>
          </p:nvSpPr>
          <p:spPr bwMode="auto">
            <a:xfrm>
              <a:off x="5248" y="1632"/>
              <a:ext cx="80" cy="80"/>
            </a:xfrm>
            <a:prstGeom prst="ellipse">
              <a:avLst/>
            </a:prstGeom>
            <a:solidFill>
              <a:schemeClr val="accent1"/>
            </a:solidFill>
            <a:ln w="9525">
              <a:noFill/>
              <a:round/>
            </a:ln>
            <a:effectLst/>
          </p:spPr>
          <p:txBody>
            <a:bodyPr wrap="none" anchor="ctr"/>
            <a:lstStyle/>
            <a:p>
              <a:endParaRPr lang="zh-CN" altLang="en-US"/>
            </a:p>
          </p:txBody>
        </p:sp>
        <p:sp>
          <p:nvSpPr>
            <p:cNvPr id="4132" name="Oval 36"/>
            <p:cNvSpPr>
              <a:spLocks noChangeArrowheads="1"/>
            </p:cNvSpPr>
            <p:nvPr/>
          </p:nvSpPr>
          <p:spPr bwMode="auto">
            <a:xfrm>
              <a:off x="5360" y="1632"/>
              <a:ext cx="80" cy="80"/>
            </a:xfrm>
            <a:prstGeom prst="ellipse">
              <a:avLst/>
            </a:prstGeom>
            <a:solidFill>
              <a:schemeClr val="folHlink"/>
            </a:solidFill>
            <a:ln w="9525">
              <a:noFill/>
              <a:round/>
            </a:ln>
            <a:effectLst/>
          </p:spPr>
          <p:txBody>
            <a:bodyPr wrap="none" anchor="ctr"/>
            <a:lstStyle/>
            <a:p>
              <a:endParaRPr lang="zh-CN" altLang="en-US"/>
            </a:p>
          </p:txBody>
        </p:sp>
        <p:sp>
          <p:nvSpPr>
            <p:cNvPr id="4133" name="Oval 37"/>
            <p:cNvSpPr>
              <a:spLocks noChangeArrowheads="1"/>
            </p:cNvSpPr>
            <p:nvPr/>
          </p:nvSpPr>
          <p:spPr bwMode="auto">
            <a:xfrm>
              <a:off x="5472" y="1632"/>
              <a:ext cx="80" cy="80"/>
            </a:xfrm>
            <a:prstGeom prst="ellipse">
              <a:avLst/>
            </a:prstGeom>
            <a:solidFill>
              <a:schemeClr val="folHlink"/>
            </a:solidFill>
            <a:ln w="9525">
              <a:noFill/>
              <a:round/>
            </a:ln>
            <a:effectLst/>
          </p:spPr>
          <p:txBody>
            <a:bodyPr wrap="none" anchor="ctr"/>
            <a:lstStyle/>
            <a:p>
              <a:endParaRPr lang="zh-CN" altLang="en-US"/>
            </a:p>
          </p:txBody>
        </p:sp>
        <p:sp>
          <p:nvSpPr>
            <p:cNvPr id="4134" name="Oval 38"/>
            <p:cNvSpPr>
              <a:spLocks noChangeArrowheads="1"/>
            </p:cNvSpPr>
            <p:nvPr/>
          </p:nvSpPr>
          <p:spPr bwMode="auto">
            <a:xfrm>
              <a:off x="5248" y="1744"/>
              <a:ext cx="80" cy="80"/>
            </a:xfrm>
            <a:prstGeom prst="ellipse">
              <a:avLst/>
            </a:prstGeom>
            <a:solidFill>
              <a:schemeClr val="folHlink"/>
            </a:solidFill>
            <a:ln w="9525">
              <a:noFill/>
              <a:round/>
            </a:ln>
            <a:effectLst/>
          </p:spPr>
          <p:txBody>
            <a:bodyPr wrap="none" anchor="ctr"/>
            <a:lstStyle/>
            <a:p>
              <a:endParaRPr lang="zh-CN" altLang="en-US"/>
            </a:p>
          </p:txBody>
        </p:sp>
        <p:sp>
          <p:nvSpPr>
            <p:cNvPr id="4135" name="Oval 39"/>
            <p:cNvSpPr>
              <a:spLocks noChangeArrowheads="1"/>
            </p:cNvSpPr>
            <p:nvPr/>
          </p:nvSpPr>
          <p:spPr bwMode="auto">
            <a:xfrm>
              <a:off x="5472" y="1744"/>
              <a:ext cx="80" cy="80"/>
            </a:xfrm>
            <a:prstGeom prst="ellipse">
              <a:avLst/>
            </a:prstGeom>
            <a:solidFill>
              <a:schemeClr val="folHlink"/>
            </a:solidFill>
            <a:ln w="9525">
              <a:noFill/>
              <a:round/>
            </a:ln>
            <a:effec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2800">
          <a:solidFill>
            <a:schemeClr val="tx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Ø"/>
        <a:defRPr sz="24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97A68-4C51-476D-950E-86248B6FD5C3}" type="datetime1">
              <a:rPr lang="zh-CN" altLang="en-US" smtClean="0"/>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6.jpe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jpe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jpe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Java&#38754;&#21521;&#23545;&#35937;&#31532;3&#29256;&#20195;&#30721;/chapter4/&#20363;&#23376;23/Example4_23.java" TargetMode="External"/><Relationship Id="rId2" Type="http://schemas.openxmlformats.org/officeDocument/2006/relationships/hyperlink" Target="Java&#38754;&#21521;&#23545;&#35937;&#31532;3&#29256;&#20195;&#30721;/chapter4/&#20363;&#23376;23/Circular.java" TargetMode="External"/><Relationship Id="rId1" Type="http://schemas.openxmlformats.org/officeDocument/2006/relationships/hyperlink" Target="Java&#38754;&#21521;&#23545;&#35937;&#31532;3&#29256;&#20195;&#30721;/chapter4/&#20363;&#23376;23/Circle.jav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1.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400" dirty="0"/>
              <a:t>面向对象程序设计</a:t>
            </a:r>
            <a:r>
              <a:rPr lang="en-US" altLang="zh-CN" sz="5400" dirty="0"/>
              <a:t>(Java)</a:t>
            </a:r>
            <a:endParaRPr lang="zh-CN" altLang="en-US" dirty="0"/>
          </a:p>
        </p:txBody>
      </p:sp>
      <p:sp>
        <p:nvSpPr>
          <p:cNvPr id="3" name="副标题 2"/>
          <p:cNvSpPr>
            <a:spLocks noGrp="1"/>
          </p:cNvSpPr>
          <p:nvPr>
            <p:ph type="subTitle" idx="1"/>
          </p:nvPr>
        </p:nvSpPr>
        <p:spPr/>
        <p:txBody>
          <a:bodyPr>
            <a:normAutofit lnSpcReduction="20000"/>
          </a:bodyPr>
          <a:lstStyle/>
          <a:p>
            <a:r>
              <a:rPr lang="zh-CN" altLang="en-US" dirty="0"/>
              <a:t>计算机学院</a:t>
            </a:r>
            <a:endParaRPr lang="en-US" altLang="zh-CN" dirty="0"/>
          </a:p>
          <a:p>
            <a:r>
              <a:rPr lang="zh-CN" altLang="en-US" dirty="0"/>
              <a:t>成都信息工程大学</a:t>
            </a:r>
            <a:endParaRPr lang="zh-CN" altLang="en-US" dirty="0"/>
          </a:p>
          <a:p>
            <a:endParaRPr lang="en-US" altLang="zh-CN" dirty="0"/>
          </a:p>
          <a:p>
            <a:r>
              <a:rPr lang="en-US" altLang="zh-CN" dirty="0">
                <a:sym typeface="+mn-ea"/>
              </a:rPr>
              <a:t>2025-2026(1)</a:t>
            </a:r>
            <a:endParaRPr lang="en-US" altLang="zh-CN" dirty="0">
              <a:sym typeface="+mn-ea"/>
            </a:endParaRPr>
          </a:p>
          <a:p>
            <a:r>
              <a:rPr lang="zh-CN" altLang="en-US" dirty="0">
                <a:sym typeface="+mn-ea"/>
              </a:rPr>
              <a:t>王铁军</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灯片编号占位符 5"/>
          <p:cNvSpPr>
            <a:spLocks noGrp="1"/>
          </p:cNvSpPr>
          <p:nvPr>
            <p:ph type="sldNum" sz="quarter" idx="11"/>
          </p:nvPr>
        </p:nvSpPr>
        <p:spPr>
          <a:xfrm>
            <a:off x="7608168" y="6218238"/>
            <a:ext cx="2895600" cy="457200"/>
          </a:xfrm>
          <a:noFill/>
        </p:spPr>
        <p:txBody>
          <a:bodyPr/>
          <a:lstStyle/>
          <a:p>
            <a:r>
              <a:rPr lang="en-US" altLang="zh-CN"/>
              <a:t>13</a:t>
            </a:r>
            <a:endParaRPr lang="en-US" altLang="zh-CN"/>
          </a:p>
        </p:txBody>
      </p:sp>
      <p:sp>
        <p:nvSpPr>
          <p:cNvPr id="15364" name="Rectangle 2"/>
          <p:cNvSpPr>
            <a:spLocks noGrp="1" noChangeArrowheads="1"/>
          </p:cNvSpPr>
          <p:nvPr>
            <p:ph type="title"/>
          </p:nvPr>
        </p:nvSpPr>
        <p:spPr/>
        <p:txBody>
          <a:bodyPr/>
          <a:lstStyle/>
          <a:p>
            <a:pPr eaLnBrk="1" hangingPunct="1"/>
            <a:r>
              <a:rPr lang="zh-CN" altLang="en-US" dirty="0"/>
              <a:t>类的声明</a:t>
            </a:r>
            <a:endParaRPr lang="en-US" altLang="zh-CN" dirty="0"/>
          </a:p>
        </p:txBody>
      </p:sp>
      <p:sp>
        <p:nvSpPr>
          <p:cNvPr id="15365" name="Rectangle 3"/>
          <p:cNvSpPr>
            <a:spLocks noGrp="1" noChangeArrowheads="1"/>
          </p:cNvSpPr>
          <p:nvPr>
            <p:ph type="body" idx="1"/>
          </p:nvPr>
        </p:nvSpPr>
        <p:spPr/>
        <p:txBody>
          <a:bodyPr/>
          <a:lstStyle/>
          <a:p>
            <a:pPr eaLnBrk="1" hangingPunct="1">
              <a:lnSpc>
                <a:spcPct val="90000"/>
              </a:lnSpc>
            </a:pPr>
            <a:r>
              <a:rPr lang="zh-CN" altLang="en-US" b="1" dirty="0"/>
              <a:t>例如</a:t>
            </a:r>
            <a:r>
              <a:rPr lang="en-US" altLang="zh-CN" b="1" dirty="0"/>
              <a:t>:</a:t>
            </a:r>
            <a:r>
              <a:rPr lang="en-US" altLang="zh-CN" dirty="0"/>
              <a:t> </a:t>
            </a:r>
            <a:endParaRPr lang="en-US" altLang="zh-CN" dirty="0"/>
          </a:p>
          <a:p>
            <a:pPr eaLnBrk="1" hangingPunct="1">
              <a:lnSpc>
                <a:spcPct val="90000"/>
              </a:lnSpc>
            </a:pPr>
            <a:endParaRPr lang="en-US" altLang="zh-CN" sz="1000" dirty="0"/>
          </a:p>
          <a:p>
            <a:pPr eaLnBrk="1" hangingPunct="1">
              <a:lnSpc>
                <a:spcPct val="90000"/>
              </a:lnSpc>
              <a:buFont typeface="Wingdings" panose="05000000000000000000" pitchFamily="2" charset="2"/>
              <a:buNone/>
            </a:pPr>
            <a:endParaRPr lang="en-US" altLang="zh-CN" sz="2400" b="1" dirty="0"/>
          </a:p>
          <a:p>
            <a:pPr eaLnBrk="1" hangingPunct="1">
              <a:lnSpc>
                <a:spcPct val="90000"/>
              </a:lnSpc>
              <a:buFont typeface="Wingdings" panose="05000000000000000000" pitchFamily="2" charset="2"/>
              <a:buNone/>
            </a:pPr>
            <a:endParaRPr lang="en-US" altLang="zh-CN" sz="2400" b="1" dirty="0"/>
          </a:p>
        </p:txBody>
      </p:sp>
      <p:sp>
        <p:nvSpPr>
          <p:cNvPr id="15366" name="Text Box 4"/>
          <p:cNvSpPr txBox="1">
            <a:spLocks noChangeArrowheads="1"/>
          </p:cNvSpPr>
          <p:nvPr/>
        </p:nvSpPr>
        <p:spPr bwMode="auto">
          <a:xfrm>
            <a:off x="2524125" y="2214563"/>
            <a:ext cx="7460307" cy="4155440"/>
          </a:xfrm>
          <a:prstGeom prst="rect">
            <a:avLst/>
          </a:prstGeom>
          <a:noFill/>
          <a:ln w="12700" algn="ctr">
            <a:solidFill>
              <a:srgbClr val="808080"/>
            </a:solidFill>
            <a:miter lim="800000"/>
          </a:ln>
        </p:spPr>
        <p:txBody>
          <a:bodyPr wrap="square" lIns="90000" tIns="46800" rIns="90000" bIns="46800">
            <a:spAutoFit/>
          </a:bodyPr>
          <a:lstStyle/>
          <a:p>
            <a:pPr lvl="1"/>
            <a:r>
              <a:rPr lang="en-US" altLang="zh-CN" sz="2400" dirty="0"/>
              <a:t>public </a:t>
            </a:r>
            <a:r>
              <a:rPr lang="en-US" altLang="zh-CN" sz="2400" dirty="0">
                <a:solidFill>
                  <a:srgbClr val="C00000"/>
                </a:solidFill>
              </a:rPr>
              <a:t>class</a:t>
            </a:r>
            <a:r>
              <a:rPr lang="en-US" altLang="zh-CN" sz="2400" dirty="0"/>
              <a:t> </a:t>
            </a:r>
            <a:r>
              <a:rPr lang="en-US" altLang="zh-CN" sz="2400" b="1" dirty="0"/>
              <a:t>Book</a:t>
            </a:r>
            <a:endParaRPr lang="en-US" altLang="zh-CN" sz="2400" b="1" dirty="0"/>
          </a:p>
          <a:p>
            <a:pPr lvl="1"/>
            <a:r>
              <a:rPr lang="en-US" altLang="zh-CN" sz="2400" dirty="0"/>
              <a:t>{</a:t>
            </a:r>
            <a:endParaRPr lang="en-US" altLang="zh-CN" sz="2400" dirty="0"/>
          </a:p>
          <a:p>
            <a:pPr lvl="2"/>
            <a:r>
              <a:rPr lang="en-US" altLang="zh-CN" sz="2400" dirty="0"/>
              <a:t>//</a:t>
            </a:r>
            <a:r>
              <a:rPr lang="zh-CN" altLang="en-US" sz="2400" dirty="0"/>
              <a:t>变量</a:t>
            </a:r>
            <a:endParaRPr lang="zh-CN" altLang="en-US" sz="2400" dirty="0"/>
          </a:p>
          <a:p>
            <a:pPr lvl="2"/>
            <a:r>
              <a:rPr lang="en-US" altLang="zh-CN" sz="2400" dirty="0">
                <a:solidFill>
                  <a:srgbClr val="0000CC"/>
                </a:solidFill>
              </a:rPr>
              <a:t>private</a:t>
            </a:r>
            <a:r>
              <a:rPr lang="en-US" altLang="zh-CN" sz="2400" dirty="0"/>
              <a:t> </a:t>
            </a:r>
            <a:r>
              <a:rPr lang="en-US" altLang="zh-CN" sz="2400" dirty="0">
                <a:solidFill>
                  <a:srgbClr val="006600"/>
                </a:solidFill>
              </a:rPr>
              <a:t>String</a:t>
            </a:r>
            <a:r>
              <a:rPr lang="en-US" altLang="zh-CN" sz="2400" dirty="0"/>
              <a:t> </a:t>
            </a:r>
            <a:r>
              <a:rPr lang="en-US" altLang="zh-CN" sz="2400" dirty="0" err="1"/>
              <a:t>bookNo</a:t>
            </a:r>
            <a:r>
              <a:rPr lang="en-US" altLang="zh-CN" sz="2400" dirty="0"/>
              <a:t>;	//</a:t>
            </a:r>
            <a:r>
              <a:rPr lang="zh-CN" altLang="en-US" sz="2400" dirty="0"/>
              <a:t>书号</a:t>
            </a:r>
            <a:endParaRPr lang="zh-CN" altLang="en-US" sz="2400" dirty="0"/>
          </a:p>
          <a:p>
            <a:pPr lvl="2"/>
            <a:r>
              <a:rPr lang="en-US" altLang="zh-CN" sz="2400" dirty="0">
                <a:solidFill>
                  <a:srgbClr val="0000CC"/>
                </a:solidFill>
              </a:rPr>
              <a:t>private</a:t>
            </a:r>
            <a:r>
              <a:rPr lang="en-US" altLang="zh-CN" sz="2400" dirty="0"/>
              <a:t> String title;		//</a:t>
            </a:r>
            <a:r>
              <a:rPr lang="zh-CN" altLang="en-US" sz="2400" dirty="0"/>
              <a:t>书名</a:t>
            </a:r>
            <a:endParaRPr lang="zh-CN" altLang="en-US" sz="2400" dirty="0"/>
          </a:p>
          <a:p>
            <a:pPr lvl="2"/>
            <a:r>
              <a:rPr lang="en-US" altLang="zh-CN" sz="2400" dirty="0">
                <a:solidFill>
                  <a:srgbClr val="0000CC"/>
                </a:solidFill>
              </a:rPr>
              <a:t>private</a:t>
            </a:r>
            <a:r>
              <a:rPr lang="en-US" altLang="zh-CN" sz="2400" dirty="0"/>
              <a:t> String author;	//</a:t>
            </a:r>
            <a:r>
              <a:rPr lang="zh-CN" altLang="en-US" sz="2400" dirty="0"/>
              <a:t>作者</a:t>
            </a:r>
            <a:endParaRPr lang="zh-CN" altLang="en-US" sz="2400" dirty="0"/>
          </a:p>
          <a:p>
            <a:pPr lvl="2"/>
            <a:r>
              <a:rPr lang="en-US" altLang="zh-CN" sz="2400" dirty="0">
                <a:solidFill>
                  <a:srgbClr val="0000CC"/>
                </a:solidFill>
              </a:rPr>
              <a:t>private </a:t>
            </a:r>
            <a:r>
              <a:rPr lang="en-US" altLang="zh-CN" sz="2400" dirty="0"/>
              <a:t>double price;	//</a:t>
            </a:r>
            <a:r>
              <a:rPr lang="zh-CN" altLang="en-US" sz="2400" dirty="0"/>
              <a:t>价格</a:t>
            </a:r>
            <a:endParaRPr lang="zh-CN" altLang="en-US" sz="2400" dirty="0"/>
          </a:p>
          <a:p>
            <a:pPr lvl="2"/>
            <a:endParaRPr lang="zh-CN" altLang="en-US" sz="2400" dirty="0"/>
          </a:p>
          <a:p>
            <a:pPr lvl="2"/>
            <a:r>
              <a:rPr lang="en-US" altLang="zh-CN" sz="2400" dirty="0">
                <a:solidFill>
                  <a:srgbClr val="0000CC"/>
                </a:solidFill>
              </a:rPr>
              <a:t>public</a:t>
            </a:r>
            <a:r>
              <a:rPr lang="en-US" altLang="zh-CN" sz="2400" dirty="0"/>
              <a:t> </a:t>
            </a:r>
            <a:r>
              <a:rPr lang="en-US" altLang="zh-CN" sz="2400" dirty="0">
                <a:solidFill>
                  <a:srgbClr val="003300"/>
                </a:solidFill>
              </a:rPr>
              <a:t>static</a:t>
            </a:r>
            <a:r>
              <a:rPr lang="en-US" altLang="zh-CN" sz="2400" dirty="0"/>
              <a:t> long </a:t>
            </a:r>
            <a:r>
              <a:rPr lang="en-US" altLang="zh-CN" sz="2400" i="1" dirty="0" err="1"/>
              <a:t>nextID</a:t>
            </a:r>
            <a:r>
              <a:rPr lang="en-US" altLang="zh-CN" sz="2400" i="1" dirty="0"/>
              <a:t> = 0;</a:t>
            </a:r>
            <a:endParaRPr lang="en-US" altLang="zh-CN" sz="2400" i="1" dirty="0"/>
          </a:p>
          <a:p>
            <a:pPr lvl="1"/>
            <a:r>
              <a:rPr lang="en-US" altLang="zh-CN" sz="2400" dirty="0"/>
              <a:t>}</a:t>
            </a:r>
            <a:endParaRPr lang="en-US" altLang="zh-CN" sz="2400" dirty="0"/>
          </a:p>
          <a:p>
            <a:pPr lvl="1"/>
            <a:endParaRPr lang="en-US" altLang="zh-CN" sz="2400" dirty="0"/>
          </a:p>
        </p:txBody>
      </p:sp>
      <p:sp>
        <p:nvSpPr>
          <p:cNvPr id="2" name="文本框 1"/>
          <p:cNvSpPr txBox="1"/>
          <p:nvPr/>
        </p:nvSpPr>
        <p:spPr>
          <a:xfrm>
            <a:off x="6019271" y="2214563"/>
            <a:ext cx="1573530" cy="460375"/>
          </a:xfrm>
          <a:prstGeom prst="rect">
            <a:avLst/>
          </a:prstGeom>
          <a:noFill/>
        </p:spPr>
        <p:txBody>
          <a:bodyPr wrap="none" rtlCol="0">
            <a:spAutoFit/>
          </a:bodyPr>
          <a:lstStyle/>
          <a:p>
            <a:r>
              <a:rPr lang="en-US" altLang="zh-CN" sz="2400">
                <a:solidFill>
                  <a:srgbClr val="006600"/>
                </a:solidFill>
                <a:latin typeface="华文行楷" panose="02010800040101010101" pitchFamily="2" charset="-122"/>
                <a:ea typeface="华文行楷" panose="02010800040101010101" pitchFamily="2" charset="-122"/>
              </a:rPr>
              <a:t>//</a:t>
            </a:r>
            <a:r>
              <a:rPr lang="zh-CN" altLang="en-US" sz="2400">
                <a:solidFill>
                  <a:srgbClr val="006600"/>
                </a:solidFill>
                <a:latin typeface="华文行楷" panose="02010800040101010101" pitchFamily="2" charset="-122"/>
                <a:ea typeface="华文行楷" panose="02010800040101010101" pitchFamily="2" charset="-122"/>
              </a:rPr>
              <a:t>类的声明</a:t>
            </a:r>
            <a:endParaRPr lang="zh-CN" altLang="en-US" sz="2400">
              <a:solidFill>
                <a:srgbClr val="006600"/>
              </a:solidFill>
            </a:endParaRPr>
          </a:p>
        </p:txBody>
      </p:sp>
      <p:sp>
        <p:nvSpPr>
          <p:cNvPr id="3" name="矩形 2"/>
          <p:cNvSpPr/>
          <p:nvPr/>
        </p:nvSpPr>
        <p:spPr>
          <a:xfrm>
            <a:off x="2999656" y="2676228"/>
            <a:ext cx="5472608" cy="3326168"/>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472264" y="4062312"/>
            <a:ext cx="792480" cy="460375"/>
          </a:xfrm>
          <a:prstGeom prst="rect">
            <a:avLst/>
          </a:prstGeom>
          <a:noFill/>
        </p:spPr>
        <p:txBody>
          <a:bodyPr wrap="none" rtlCol="0">
            <a:spAutoFit/>
          </a:bodyPr>
          <a:lstStyle/>
          <a:p>
            <a:r>
              <a:rPr lang="zh-CN" altLang="en-US" sz="2400">
                <a:solidFill>
                  <a:srgbClr val="006600"/>
                </a:solidFill>
                <a:latin typeface="华文行楷" panose="02010800040101010101" pitchFamily="2" charset="-122"/>
                <a:ea typeface="华文行楷" panose="02010800040101010101" pitchFamily="2" charset="-122"/>
              </a:rPr>
              <a:t>类体</a:t>
            </a:r>
            <a:endParaRPr lang="zh-CN" altLang="en-US" sz="240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7DCFC7D-8810-408B-AEA8-6E6D58CE2469}" type="slidenum">
              <a:rPr lang="en-US" altLang="zh-CN"/>
            </a:fld>
            <a:r>
              <a:rPr lang="en-US" altLang="zh-CN"/>
              <a:t>/24</a:t>
            </a:r>
            <a:endParaRPr lang="en-US" altLang="zh-CN"/>
          </a:p>
        </p:txBody>
      </p:sp>
      <p:sp>
        <p:nvSpPr>
          <p:cNvPr id="167939" name="Rectangle 3"/>
          <p:cNvSpPr>
            <a:spLocks noGrp="1" noChangeArrowheads="1"/>
          </p:cNvSpPr>
          <p:nvPr>
            <p:ph type="body" idx="1"/>
          </p:nvPr>
        </p:nvSpPr>
        <p:spPr/>
        <p:txBody>
          <a:bodyPr/>
          <a:lstStyle/>
          <a:p>
            <a:endParaRPr lang="zh-CN" altLang="zh-CN" dirty="0"/>
          </a:p>
        </p:txBody>
      </p:sp>
      <p:pic>
        <p:nvPicPr>
          <p:cNvPr id="3" name="图片 2"/>
          <p:cNvPicPr>
            <a:picLocks noChangeAspect="1"/>
          </p:cNvPicPr>
          <p:nvPr/>
        </p:nvPicPr>
        <p:blipFill>
          <a:blip r:embed="rId1"/>
          <a:stretch>
            <a:fillRect/>
          </a:stretch>
        </p:blipFill>
        <p:spPr>
          <a:xfrm>
            <a:off x="3431704" y="620688"/>
            <a:ext cx="3892185" cy="5445224"/>
          </a:xfrm>
          <a:prstGeom prst="rect">
            <a:avLst/>
          </a:prstGeom>
        </p:spPr>
      </p:pic>
      <p:sp>
        <p:nvSpPr>
          <p:cNvPr id="9" name="TextBox 5"/>
          <p:cNvSpPr txBox="1"/>
          <p:nvPr/>
        </p:nvSpPr>
        <p:spPr>
          <a:xfrm>
            <a:off x="3071664" y="2636912"/>
            <a:ext cx="285752" cy="2245360"/>
          </a:xfrm>
          <a:prstGeom prst="rect">
            <a:avLst/>
          </a:prstGeom>
          <a:noFill/>
        </p:spPr>
        <p:txBody>
          <a:bodyPr wrap="square" rtlCol="0">
            <a:spAutoFit/>
          </a:bodyPr>
          <a:lstStyle/>
          <a:p>
            <a:pPr algn="ctr"/>
            <a:r>
              <a:rPr lang="zh-CN" altLang="en-US" sz="2800" dirty="0"/>
              <a:t>系统定义包</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§4.9.</a:t>
            </a:r>
            <a:r>
              <a:rPr lang="zh-CN" altLang="en-US"/>
              <a:t>1 </a:t>
            </a:r>
            <a:r>
              <a:rPr lang="zh-CN" altLang="en-US">
                <a:latin typeface="宋体" panose="02010600030101010101" pitchFamily="2" charset="-122"/>
              </a:rPr>
              <a:t>引入</a:t>
            </a:r>
            <a:r>
              <a:rPr lang="zh-CN" altLang="en-US" dirty="0">
                <a:latin typeface="宋体" panose="02010600030101010101" pitchFamily="2" charset="-122"/>
              </a:rPr>
              <a:t>类库中的类</a:t>
            </a:r>
            <a:r>
              <a:rPr lang="zh-CN" altLang="en-US" dirty="0"/>
              <a:t> </a:t>
            </a:r>
            <a:endParaRPr lang="zh-CN" altLang="en-US" dirty="0"/>
          </a:p>
        </p:txBody>
      </p:sp>
      <p:sp>
        <p:nvSpPr>
          <p:cNvPr id="3" name="内容占位符 2"/>
          <p:cNvSpPr>
            <a:spLocks noGrp="1"/>
          </p:cNvSpPr>
          <p:nvPr>
            <p:ph idx="1"/>
          </p:nvPr>
        </p:nvSpPr>
        <p:spPr/>
        <p:txBody>
          <a:bodyPr/>
          <a:lstStyle/>
          <a:p>
            <a:pPr algn="just">
              <a:spcBef>
                <a:spcPts val="0"/>
              </a:spcBef>
            </a:pPr>
            <a:r>
              <a:rPr lang="en-US" altLang="zh-CN" sz="2400" dirty="0"/>
              <a:t>Java</a:t>
            </a:r>
            <a:r>
              <a:rPr lang="zh-CN" altLang="en-US" sz="2400" dirty="0"/>
              <a:t>语言核心包</a:t>
            </a:r>
            <a:r>
              <a:rPr lang="en-US" altLang="zh-CN" sz="2400" b="1" dirty="0" err="1">
                <a:solidFill>
                  <a:srgbClr val="FF0000"/>
                </a:solidFill>
              </a:rPr>
              <a:t>java.lang</a:t>
            </a:r>
            <a:r>
              <a:rPr lang="zh-CN" altLang="en-US" sz="2400" dirty="0"/>
              <a:t>包中的类将</a:t>
            </a:r>
            <a:r>
              <a:rPr lang="zh-CN" altLang="en-US" sz="2400" dirty="0">
                <a:solidFill>
                  <a:srgbClr val="C00000"/>
                </a:solidFill>
                <a:latin typeface="华文新魏" panose="02010800040101010101" pitchFamily="2" charset="-122"/>
                <a:ea typeface="华文新魏" panose="02010800040101010101" pitchFamily="2" charset="-122"/>
              </a:rPr>
              <a:t>被自动导入</a:t>
            </a:r>
            <a:r>
              <a:rPr lang="zh-CN" altLang="en-US" sz="2400" dirty="0"/>
              <a:t>，不需要</a:t>
            </a:r>
            <a:r>
              <a:rPr lang="en-US" altLang="zh-CN" sz="2400" b="1" dirty="0"/>
              <a:t>import</a:t>
            </a:r>
            <a:r>
              <a:rPr lang="zh-CN" altLang="en-US" sz="2400" b="1" dirty="0"/>
              <a:t>语句导入该包的类，</a:t>
            </a:r>
            <a:r>
              <a:rPr lang="zh-CN" altLang="en-US" sz="2400" dirty="0"/>
              <a:t>可以直接使用其中的类；</a:t>
            </a:r>
            <a:endParaRPr lang="en-US" altLang="zh-CN" sz="2400" dirty="0"/>
          </a:p>
          <a:p>
            <a:pPr algn="just">
              <a:spcBef>
                <a:spcPts val="0"/>
              </a:spcBef>
            </a:pPr>
            <a:endParaRPr lang="en-US" altLang="zh-CN" sz="2400" b="1" dirty="0"/>
          </a:p>
          <a:p>
            <a:pPr algn="just">
              <a:spcBef>
                <a:spcPts val="0"/>
              </a:spcBef>
            </a:pPr>
            <a:r>
              <a:rPr lang="zh-CN" altLang="en-US" sz="2400" dirty="0"/>
              <a:t>如果用户需要类库中的其它包的类，就必须使用</a:t>
            </a:r>
            <a:r>
              <a:rPr lang="en-US" altLang="zh-CN" sz="2400" b="1" dirty="0">
                <a:solidFill>
                  <a:srgbClr val="C00000"/>
                </a:solidFill>
              </a:rPr>
              <a:t>import</a:t>
            </a:r>
            <a:r>
              <a:rPr lang="zh-CN" altLang="en-US" sz="2400" dirty="0"/>
              <a:t>语句，语法如下：</a:t>
            </a:r>
            <a:endParaRPr lang="en-US" altLang="zh-CN" sz="2400" dirty="0"/>
          </a:p>
          <a:p>
            <a:pPr algn="just">
              <a:spcBef>
                <a:spcPts val="0"/>
              </a:spcBef>
            </a:pPr>
            <a:endParaRPr lang="en-US" altLang="zh-CN" sz="800" dirty="0"/>
          </a:p>
          <a:p>
            <a:pPr marL="932180" lvl="3" indent="-342900" algn="just">
              <a:spcBef>
                <a:spcPts val="0"/>
              </a:spcBef>
              <a:buNone/>
            </a:pPr>
            <a:r>
              <a:rPr lang="en-US" altLang="zh-CN" sz="2400" b="1" dirty="0">
                <a:solidFill>
                  <a:srgbClr val="000099"/>
                </a:solidFill>
              </a:rPr>
              <a:t>import </a:t>
            </a:r>
            <a:r>
              <a:rPr lang="en-US" altLang="zh-CN" sz="2400" b="1" i="1" dirty="0" err="1">
                <a:solidFill>
                  <a:srgbClr val="000099"/>
                </a:solidFill>
              </a:rPr>
              <a:t>packagename</a:t>
            </a:r>
            <a:r>
              <a:rPr lang="en-US" altLang="zh-CN" sz="2400" b="1" i="1" dirty="0">
                <a:solidFill>
                  <a:srgbClr val="000099"/>
                </a:solidFill>
              </a:rPr>
              <a:t>.</a:t>
            </a:r>
            <a:r>
              <a:rPr lang="en-US" altLang="zh-CN" sz="2400" b="1" i="1" dirty="0">
                <a:solidFill>
                  <a:srgbClr val="C00000"/>
                </a:solidFill>
              </a:rPr>
              <a:t>*</a:t>
            </a:r>
            <a:r>
              <a:rPr lang="en-US" altLang="zh-CN" sz="2400" b="1" i="1" dirty="0">
                <a:solidFill>
                  <a:srgbClr val="000099"/>
                </a:solidFill>
              </a:rPr>
              <a:t>;		 //</a:t>
            </a:r>
            <a:r>
              <a:rPr lang="zh-CN" altLang="en-US" sz="2400" b="1" i="1" dirty="0">
                <a:solidFill>
                  <a:srgbClr val="000099"/>
                </a:solidFill>
              </a:rPr>
              <a:t>导入一个包</a:t>
            </a:r>
            <a:endParaRPr lang="en-US" altLang="zh-CN" sz="2400" b="1" i="1" dirty="0">
              <a:solidFill>
                <a:srgbClr val="000099"/>
              </a:solidFill>
            </a:endParaRPr>
          </a:p>
          <a:p>
            <a:pPr marL="932180" lvl="3" indent="-342900" algn="just">
              <a:spcBef>
                <a:spcPts val="0"/>
              </a:spcBef>
              <a:buNone/>
            </a:pPr>
            <a:r>
              <a:rPr lang="en-US" altLang="zh-CN" sz="2400" b="1" dirty="0">
                <a:solidFill>
                  <a:srgbClr val="000099"/>
                </a:solidFill>
              </a:rPr>
              <a:t>import </a:t>
            </a:r>
            <a:r>
              <a:rPr lang="en-US" altLang="zh-CN" sz="2400" b="1" dirty="0" err="1">
                <a:solidFill>
                  <a:srgbClr val="000099"/>
                </a:solidFill>
              </a:rPr>
              <a:t>packagename.</a:t>
            </a:r>
            <a:r>
              <a:rPr lang="en-US" altLang="zh-CN" sz="2400" b="1" dirty="0" err="1">
                <a:solidFill>
                  <a:srgbClr val="C00000"/>
                </a:solidFill>
              </a:rPr>
              <a:t>className</a:t>
            </a:r>
            <a:r>
              <a:rPr lang="en-US" altLang="zh-CN" sz="2400" b="1" dirty="0">
                <a:solidFill>
                  <a:srgbClr val="000099"/>
                </a:solidFill>
              </a:rPr>
              <a:t>;    </a:t>
            </a:r>
            <a:r>
              <a:rPr lang="en-US" altLang="zh-CN" sz="2400" b="1" i="1" dirty="0">
                <a:solidFill>
                  <a:srgbClr val="000099"/>
                </a:solidFill>
              </a:rPr>
              <a:t>//</a:t>
            </a:r>
            <a:r>
              <a:rPr lang="zh-CN" altLang="en-US" sz="2400" b="1" i="1" dirty="0">
                <a:solidFill>
                  <a:srgbClr val="000099"/>
                </a:solidFill>
              </a:rPr>
              <a:t>导入一个类</a:t>
            </a:r>
            <a:endParaRPr lang="en-US" altLang="zh-CN" sz="2400" b="1" i="1" dirty="0">
              <a:solidFill>
                <a:srgbClr val="000099"/>
              </a:solidFill>
            </a:endParaRPr>
          </a:p>
          <a:p>
            <a:pPr marL="932180" lvl="3" indent="-342900" algn="just">
              <a:spcBef>
                <a:spcPts val="0"/>
              </a:spcBef>
              <a:buNone/>
            </a:pPr>
            <a:endParaRPr lang="en-US" altLang="zh-CN" sz="2400" b="1" i="1" dirty="0">
              <a:solidFill>
                <a:srgbClr val="000099"/>
              </a:solidFill>
            </a:endParaRPr>
          </a:p>
          <a:p>
            <a:pPr marL="932180" lvl="3" indent="-342900" algn="just">
              <a:spcBef>
                <a:spcPts val="0"/>
              </a:spcBef>
              <a:buNone/>
            </a:pPr>
            <a:endParaRPr lang="en-US" altLang="zh-CN" sz="800" b="1" dirty="0">
              <a:solidFill>
                <a:srgbClr val="000099"/>
              </a:solidFill>
            </a:endParaRPr>
          </a:p>
          <a:p>
            <a:pPr algn="just">
              <a:spcBef>
                <a:spcPts val="0"/>
              </a:spcBef>
            </a:pPr>
            <a:r>
              <a:rPr lang="zh-CN" altLang="en-US" dirty="0"/>
              <a:t>例如：导入系统包</a:t>
            </a:r>
            <a:r>
              <a:rPr lang="en-US" altLang="zh-CN" dirty="0" err="1"/>
              <a:t>java.until</a:t>
            </a:r>
            <a:r>
              <a:rPr lang="zh-CN" altLang="en-US" dirty="0"/>
              <a:t>中的</a:t>
            </a:r>
            <a:r>
              <a:rPr lang="en-US" altLang="zh-CN" b="1" dirty="0">
                <a:solidFill>
                  <a:srgbClr val="0000CC"/>
                </a:solidFill>
              </a:rPr>
              <a:t>Date</a:t>
            </a:r>
            <a:r>
              <a:rPr lang="zh-CN" altLang="en-US" dirty="0"/>
              <a:t>类，如：</a:t>
            </a:r>
            <a:endParaRPr lang="zh-CN" altLang="en-US" dirty="0"/>
          </a:p>
          <a:p>
            <a:pPr algn="ctr">
              <a:spcBef>
                <a:spcPts val="0"/>
              </a:spcBef>
              <a:buNone/>
            </a:pPr>
            <a:r>
              <a:rPr lang="en-US" altLang="zh-CN" sz="2400" b="1" dirty="0">
                <a:solidFill>
                  <a:srgbClr val="0000FF"/>
                </a:solidFill>
                <a:latin typeface="Tahoma" panose="020B0604030504040204" pitchFamily="34" charset="0"/>
                <a:ea typeface="Tahoma" panose="020B0604030504040204" pitchFamily="34" charset="0"/>
                <a:cs typeface="Tahoma" panose="020B0604030504040204" pitchFamily="34" charset="0"/>
              </a:rPr>
              <a:t>import </a:t>
            </a:r>
            <a:r>
              <a:rPr lang="en-US" altLang="zh-CN" sz="2400" b="1" dirty="0" err="1">
                <a:solidFill>
                  <a:srgbClr val="0000FF"/>
                </a:solidFill>
                <a:latin typeface="Tahoma" panose="020B0604030504040204" pitchFamily="34" charset="0"/>
                <a:ea typeface="Tahoma" panose="020B0604030504040204" pitchFamily="34" charset="0"/>
                <a:cs typeface="Tahoma" panose="020B0604030504040204" pitchFamily="34" charset="0"/>
              </a:rPr>
              <a:t>java.until.</a:t>
            </a:r>
            <a:r>
              <a:rPr lang="en-US" altLang="zh-CN" sz="2400" b="1" dirty="0" err="1">
                <a:solidFill>
                  <a:srgbClr val="C00000"/>
                </a:solidFill>
                <a:latin typeface="Tahoma" panose="020B0604030504040204" pitchFamily="34" charset="0"/>
                <a:ea typeface="Tahoma" panose="020B0604030504040204" pitchFamily="34" charset="0"/>
                <a:cs typeface="Tahoma" panose="020B0604030504040204" pitchFamily="34" charset="0"/>
              </a:rPr>
              <a:t>Date</a:t>
            </a:r>
            <a:r>
              <a:rPr lang="en-US" altLang="zh-CN" sz="2400" b="1" dirty="0">
                <a:solidFill>
                  <a:srgbClr val="0000FF"/>
                </a:solidFill>
                <a:latin typeface="Tahoma" panose="020B0604030504040204" pitchFamily="34" charset="0"/>
                <a:ea typeface="Tahoma" panose="020B0604030504040204" pitchFamily="34" charset="0"/>
                <a:cs typeface="Tahoma" panose="020B0604030504040204" pitchFamily="34" charset="0"/>
              </a:rPr>
              <a:t>; </a:t>
            </a:r>
            <a:endParaRPr lang="en-US" altLang="zh-CN" sz="2400" b="1" dirty="0">
              <a:solidFill>
                <a:srgbClr val="0000FF"/>
              </a:solidFill>
              <a:latin typeface="Tahoma" panose="020B0604030504040204" pitchFamily="34" charset="0"/>
              <a:ea typeface="Tahoma" panose="020B0604030504040204" pitchFamily="34" charset="0"/>
              <a:cs typeface="Tahoma" panose="020B0604030504040204"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latin typeface="宋体" panose="02010600030101010101" pitchFamily="2" charset="-122"/>
              </a:rPr>
              <a:t> </a:t>
            </a:r>
            <a:r>
              <a:rPr lang="zh-CN" altLang="en-US">
                <a:solidFill>
                  <a:schemeClr val="tx1"/>
                </a:solidFill>
                <a:latin typeface="宋体" panose="02010600030101010101" pitchFamily="2" charset="-122"/>
              </a:rPr>
              <a:t>例4</a:t>
            </a:r>
            <a:r>
              <a:rPr lang="en-US" altLang="zh-CN">
                <a:solidFill>
                  <a:schemeClr val="tx1"/>
                </a:solidFill>
                <a:latin typeface="宋体" panose="02010600030101010101" pitchFamily="2" charset="-122"/>
              </a:rPr>
              <a:t>.</a:t>
            </a:r>
            <a:r>
              <a:rPr lang="zh-CN" altLang="en-US">
                <a:solidFill>
                  <a:schemeClr val="tx1"/>
                </a:solidFill>
                <a:latin typeface="宋体" panose="02010600030101010101" pitchFamily="2" charset="-122"/>
              </a:rPr>
              <a:t>12</a:t>
            </a:r>
            <a:endParaRPr lang="zh-CN" altLang="en-US" dirty="0">
              <a:solidFill>
                <a:schemeClr val="tx1"/>
              </a:solidFill>
            </a:endParaRPr>
          </a:p>
        </p:txBody>
      </p:sp>
      <p:sp>
        <p:nvSpPr>
          <p:cNvPr id="3" name="内容占位符 2"/>
          <p:cNvSpPr>
            <a:spLocks noGrp="1"/>
          </p:cNvSpPr>
          <p:nvPr>
            <p:ph idx="1"/>
          </p:nvPr>
        </p:nvSpPr>
        <p:spPr>
          <a:xfrm>
            <a:off x="2094384" y="1628800"/>
            <a:ext cx="8003232" cy="4729183"/>
          </a:xfrm>
          <a:ln>
            <a:solidFill>
              <a:schemeClr val="accent1"/>
            </a:solidFill>
          </a:ln>
        </p:spPr>
        <p:txBody>
          <a:bodyPr/>
          <a:lstStyle/>
          <a:p>
            <a:pPr>
              <a:buNone/>
            </a:pPr>
            <a:r>
              <a:rPr lang="en-US" altLang="zh-CN" sz="2400" b="1" dirty="0">
                <a:solidFill>
                  <a:srgbClr val="000099"/>
                </a:solidFill>
              </a:rPr>
              <a:t>import </a:t>
            </a:r>
            <a:r>
              <a:rPr lang="en-US" altLang="zh-CN" sz="2400" b="1" dirty="0" err="1">
                <a:solidFill>
                  <a:srgbClr val="000099"/>
                </a:solidFill>
              </a:rPr>
              <a:t>java.util.Date</a:t>
            </a:r>
            <a:r>
              <a:rPr lang="en-US" altLang="zh-CN" sz="2400" b="1" dirty="0">
                <a:solidFill>
                  <a:srgbClr val="000099"/>
                </a:solidFill>
              </a:rPr>
              <a:t>;</a:t>
            </a:r>
            <a:r>
              <a:rPr lang="en-US" altLang="zh-CN" sz="2400">
                <a:solidFill>
                  <a:srgbClr val="000099"/>
                </a:solidFill>
              </a:rPr>
              <a:t>	</a:t>
            </a:r>
            <a:endParaRPr lang="en-US" altLang="zh-CN" sz="2400">
              <a:solidFill>
                <a:srgbClr val="000099"/>
              </a:solidFill>
            </a:endParaRPr>
          </a:p>
          <a:p>
            <a:pPr>
              <a:buNone/>
            </a:pPr>
            <a:endParaRPr lang="en-US" altLang="zh-CN" sz="2400" dirty="0"/>
          </a:p>
          <a:p>
            <a:pPr>
              <a:buNone/>
            </a:pPr>
            <a:r>
              <a:rPr lang="en-US" altLang="zh-CN" sz="2400" dirty="0"/>
              <a:t>public class </a:t>
            </a:r>
            <a:r>
              <a:rPr lang="en-US" altLang="zh-CN" sz="2400" dirty="0" err="1"/>
              <a:t>Example4_12</a:t>
            </a:r>
            <a:r>
              <a:rPr lang="en-US" altLang="zh-CN" sz="2400" dirty="0"/>
              <a:t> {</a:t>
            </a:r>
            <a:endParaRPr lang="en-US" altLang="zh-CN" sz="2400" dirty="0"/>
          </a:p>
          <a:p>
            <a:pPr>
              <a:buNone/>
            </a:pPr>
            <a:r>
              <a:rPr lang="en-US" altLang="zh-CN" sz="2400" dirty="0"/>
              <a:t>    public static void main(String </a:t>
            </a:r>
            <a:r>
              <a:rPr lang="en-US" altLang="zh-CN" sz="2400" dirty="0" err="1"/>
              <a:t>args</a:t>
            </a:r>
            <a:r>
              <a:rPr lang="en-US" altLang="zh-CN" sz="2400" dirty="0"/>
              <a:t>[]) {</a:t>
            </a:r>
            <a:endParaRPr lang="en-US" altLang="zh-CN" sz="2400" dirty="0"/>
          </a:p>
          <a:p>
            <a:pPr>
              <a:buNone/>
            </a:pPr>
            <a:r>
              <a:rPr lang="en-US" altLang="zh-CN" sz="2400" dirty="0"/>
              <a:t>       </a:t>
            </a:r>
            <a:r>
              <a:rPr lang="en-US" altLang="zh-CN" sz="2400" b="1" dirty="0">
                <a:solidFill>
                  <a:srgbClr val="000099"/>
                </a:solidFill>
              </a:rPr>
              <a:t>Date date=new Date();</a:t>
            </a:r>
            <a:endParaRPr lang="en-US" altLang="zh-CN" sz="2400" b="1" dirty="0">
              <a:solidFill>
                <a:srgbClr val="000099"/>
              </a:solidFill>
            </a:endParaRPr>
          </a:p>
          <a:p>
            <a:pPr>
              <a:buNone/>
            </a:pPr>
            <a:r>
              <a:rPr lang="en-US" altLang="zh-CN" sz="2400" dirty="0"/>
              <a:t>       </a:t>
            </a:r>
            <a:r>
              <a:rPr lang="en-US" altLang="zh-CN" sz="2400" dirty="0" err="1"/>
              <a:t>System.out.println</a:t>
            </a:r>
            <a:r>
              <a:rPr lang="en-US" altLang="zh-CN" sz="2400" dirty="0"/>
              <a:t>("</a:t>
            </a:r>
            <a:r>
              <a:rPr lang="zh-CN" altLang="en-US" sz="2400" dirty="0"/>
              <a:t>本地机器的时间</a:t>
            </a:r>
            <a:r>
              <a:rPr lang="en-US" altLang="zh-CN" sz="2400" dirty="0"/>
              <a:t>:"); </a:t>
            </a:r>
            <a:endParaRPr lang="en-US" altLang="zh-CN" sz="2400" dirty="0"/>
          </a:p>
          <a:p>
            <a:pPr>
              <a:buNone/>
            </a:pPr>
            <a:r>
              <a:rPr lang="en-US" altLang="zh-CN" sz="2400" dirty="0"/>
              <a:t>       </a:t>
            </a:r>
            <a:r>
              <a:rPr lang="en-US" altLang="zh-CN" sz="2400" dirty="0" err="1"/>
              <a:t>System.out.println</a:t>
            </a:r>
            <a:r>
              <a:rPr lang="en-US" altLang="zh-CN" sz="2400" dirty="0"/>
              <a:t>(date);   </a:t>
            </a:r>
            <a:endParaRPr lang="en-US" altLang="zh-CN" sz="2400" dirty="0"/>
          </a:p>
          <a:p>
            <a:pPr>
              <a:buNone/>
            </a:pPr>
            <a:r>
              <a:rPr lang="en-US" altLang="zh-CN" sz="2400" dirty="0"/>
              <a:t>    }</a:t>
            </a:r>
            <a:endParaRPr lang="en-US" altLang="zh-CN" sz="2400" dirty="0"/>
          </a:p>
          <a:p>
            <a:pPr>
              <a:buNone/>
            </a:pPr>
            <a:r>
              <a:rPr lang="en-US" altLang="zh-CN" sz="2400" dirty="0"/>
              <a:t>}</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5663952" y="1660223"/>
            <a:ext cx="4169410" cy="460375"/>
          </a:xfrm>
          <a:prstGeom prst="rect">
            <a:avLst/>
          </a:prstGeom>
          <a:noFill/>
        </p:spPr>
        <p:txBody>
          <a:bodyPr wrap="none" rtlCol="0">
            <a:spAutoFit/>
          </a:bodyPr>
          <a:lstStyle/>
          <a:p>
            <a:r>
              <a:rPr lang="en-US" altLang="zh-CN" sz="2400" b="1">
                <a:solidFill>
                  <a:srgbClr val="000099"/>
                </a:solidFill>
              </a:rPr>
              <a:t>//</a:t>
            </a:r>
            <a:r>
              <a:rPr lang="zh-CN" altLang="en-US" sz="2400" b="1">
                <a:solidFill>
                  <a:srgbClr val="C00000"/>
                </a:solidFill>
              </a:rPr>
              <a:t>导入包</a:t>
            </a:r>
            <a:r>
              <a:rPr lang="en-US" altLang="zh-CN" sz="2400" b="1">
                <a:solidFill>
                  <a:srgbClr val="C00000"/>
                </a:solidFill>
              </a:rPr>
              <a:t>java.until</a:t>
            </a:r>
            <a:r>
              <a:rPr lang="zh-CN" altLang="en-US" sz="2400" b="1">
                <a:solidFill>
                  <a:srgbClr val="C00000"/>
                </a:solidFill>
              </a:rPr>
              <a:t>中的</a:t>
            </a:r>
            <a:r>
              <a:rPr lang="en-US" altLang="zh-CN" sz="2400" b="1">
                <a:solidFill>
                  <a:srgbClr val="C00000"/>
                </a:solidFill>
              </a:rPr>
              <a:t>Date</a:t>
            </a:r>
            <a:r>
              <a:rPr lang="zh-CN" altLang="en-US" sz="2400" b="1">
                <a:solidFill>
                  <a:srgbClr val="C00000"/>
                </a:solidFill>
              </a:rPr>
              <a:t>类</a:t>
            </a:r>
            <a:endParaRPr lang="en-US" altLang="zh-CN" sz="24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§4.9.2  </a:t>
            </a:r>
            <a:r>
              <a:rPr lang="zh-CN" altLang="en-US" dirty="0">
                <a:latin typeface="宋体" panose="02010600030101010101" pitchFamily="2" charset="-122"/>
              </a:rPr>
              <a:t>引入自定义包中的类 </a:t>
            </a:r>
            <a:endParaRPr lang="zh-CN" altLang="en-US" dirty="0"/>
          </a:p>
        </p:txBody>
      </p:sp>
      <p:sp>
        <p:nvSpPr>
          <p:cNvPr id="3" name="内容占位符 2"/>
          <p:cNvSpPr>
            <a:spLocks noGrp="1"/>
          </p:cNvSpPr>
          <p:nvPr>
            <p:ph idx="1"/>
          </p:nvPr>
        </p:nvSpPr>
        <p:spPr>
          <a:xfrm>
            <a:off x="1981200" y="1628775"/>
            <a:ext cx="8229600" cy="4502150"/>
          </a:xfrm>
        </p:spPr>
        <p:txBody>
          <a:bodyPr/>
          <a:lstStyle/>
          <a:p>
            <a:r>
              <a:rPr lang="zh-CN" altLang="en-US" sz="2400" dirty="0">
                <a:latin typeface="宋体" panose="02010600030101010101" pitchFamily="2" charset="-122"/>
              </a:rPr>
              <a:t>用户程序可以使用</a:t>
            </a:r>
            <a:r>
              <a:rPr lang="en-US" altLang="zh-CN" sz="2400" b="1" dirty="0" err="1">
                <a:solidFill>
                  <a:srgbClr val="C00000"/>
                </a:solidFill>
              </a:rPr>
              <a:t>tom.jiafei</a:t>
            </a:r>
            <a:r>
              <a:rPr lang="zh-CN" altLang="en-US" sz="2400" b="1" dirty="0">
                <a:solidFill>
                  <a:srgbClr val="C00000"/>
                </a:solidFill>
                <a:latin typeface="宋体" panose="02010600030101010101" pitchFamily="2" charset="-122"/>
              </a:rPr>
              <a:t>包</a:t>
            </a:r>
            <a:r>
              <a:rPr lang="zh-CN" altLang="en-US" sz="2400" dirty="0">
                <a:latin typeface="宋体" panose="02010600030101010101" pitchFamily="2" charset="-122"/>
              </a:rPr>
              <a:t>中的类</a:t>
            </a:r>
            <a:r>
              <a:rPr lang="zh-CN" altLang="en-US" sz="2400">
                <a:latin typeface="宋体" panose="02010600030101010101" pitchFamily="2" charset="-122"/>
              </a:rPr>
              <a:t>，</a:t>
            </a:r>
            <a:r>
              <a:rPr lang="zh-CN" altLang="en-US" sz="2400"/>
              <a:t>即：</a:t>
            </a:r>
            <a:endParaRPr lang="en-US" altLang="zh-CN" sz="2400"/>
          </a:p>
          <a:p>
            <a:pPr lvl="1"/>
            <a:r>
              <a:rPr lang="zh-CN" altLang="en-US"/>
              <a:t>使用</a:t>
            </a:r>
            <a:r>
              <a:rPr lang="zh-CN" altLang="en-US" b="1" dirty="0">
                <a:solidFill>
                  <a:srgbClr val="C00000"/>
                </a:solidFill>
              </a:rPr>
              <a:t>非类库</a:t>
            </a:r>
            <a:r>
              <a:rPr lang="zh-CN" altLang="en-US" dirty="0"/>
              <a:t>中有包名的</a:t>
            </a:r>
            <a:r>
              <a:rPr lang="zh-CN" altLang="en-US"/>
              <a:t>类，要</a:t>
            </a:r>
            <a:r>
              <a:rPr lang="zh-CN" altLang="en-US" dirty="0"/>
              <a:t>使用</a:t>
            </a:r>
            <a:r>
              <a:rPr lang="en-US" altLang="zh-CN"/>
              <a:t>import</a:t>
            </a:r>
            <a:r>
              <a:rPr lang="zh-CN" altLang="en-US"/>
              <a:t>语句。</a:t>
            </a:r>
            <a:endParaRPr lang="en-US" altLang="zh-CN" dirty="0"/>
          </a:p>
          <a:p>
            <a:endParaRPr lang="en-US" altLang="zh-CN" sz="2400"/>
          </a:p>
          <a:p>
            <a:r>
              <a:rPr lang="zh-CN" altLang="en-US" sz="2400"/>
              <a:t>导</a:t>
            </a:r>
            <a:r>
              <a:rPr lang="zh-CN" altLang="en-US" sz="2400" dirty="0"/>
              <a:t>入</a:t>
            </a:r>
            <a:r>
              <a:rPr lang="en-US" altLang="zh-CN" sz="2400" b="1" dirty="0" err="1">
                <a:solidFill>
                  <a:srgbClr val="C00000"/>
                </a:solidFill>
              </a:rPr>
              <a:t>tom.jiafei</a:t>
            </a:r>
            <a:r>
              <a:rPr lang="zh-CN" altLang="en-US" sz="2400" b="1" dirty="0">
                <a:solidFill>
                  <a:srgbClr val="C00000"/>
                </a:solidFill>
                <a:latin typeface="宋体" panose="02010600030101010101" pitchFamily="2" charset="-122"/>
              </a:rPr>
              <a:t>包</a:t>
            </a:r>
            <a:r>
              <a:rPr lang="zh-CN" altLang="en-US" sz="2400" dirty="0">
                <a:latin typeface="宋体" panose="02010600030101010101" pitchFamily="2" charset="-122"/>
              </a:rPr>
              <a:t>中的所有类，</a:t>
            </a:r>
            <a:r>
              <a:rPr lang="zh-CN" altLang="en-US" sz="2400" dirty="0"/>
              <a:t>如：</a:t>
            </a:r>
            <a:endParaRPr lang="en-US" altLang="zh-CN" sz="2400" dirty="0"/>
          </a:p>
          <a:p>
            <a:pPr lvl="1" algn="ctr">
              <a:buNone/>
            </a:pPr>
            <a:r>
              <a:rPr lang="en-US" altLang="zh-CN" b="1" dirty="0">
                <a:solidFill>
                  <a:srgbClr val="000099"/>
                </a:solidFill>
                <a:latin typeface="Tahoma" panose="020B0604030504040204" pitchFamily="34" charset="0"/>
                <a:ea typeface="Tahoma" panose="020B0604030504040204" pitchFamily="34" charset="0"/>
                <a:cs typeface="Tahoma" panose="020B0604030504040204" pitchFamily="34" charset="0"/>
              </a:rPr>
              <a:t>import </a:t>
            </a:r>
            <a:r>
              <a:rPr lang="en-US" altLang="zh-CN" b="1" dirty="0" err="1">
                <a:solidFill>
                  <a:srgbClr val="000099"/>
                </a:solidFill>
                <a:latin typeface="Tahoma" panose="020B0604030504040204" pitchFamily="34" charset="0"/>
                <a:ea typeface="Tahoma" panose="020B0604030504040204" pitchFamily="34" charset="0"/>
                <a:cs typeface="Tahoma" panose="020B0604030504040204" pitchFamily="34" charset="0"/>
              </a:rPr>
              <a:t>tom.jiafei</a:t>
            </a:r>
            <a:r>
              <a:rPr lang="en-US" altLang="zh-CN" b="1" dirty="0">
                <a:solidFill>
                  <a:srgbClr val="000099"/>
                </a:solidFill>
                <a:latin typeface="Tahoma" panose="020B0604030504040204" pitchFamily="34" charset="0"/>
                <a:ea typeface="Tahoma" panose="020B0604030504040204" pitchFamily="34" charset="0"/>
                <a:cs typeface="Tahoma" panose="020B0604030504040204" pitchFamily="34" charset="0"/>
              </a:rPr>
              <a:t>.*;	//import</a:t>
            </a:r>
            <a:r>
              <a:rPr lang="zh-CN" altLang="en-US" b="1" dirty="0">
                <a:solidFill>
                  <a:srgbClr val="000099"/>
                </a:solidFill>
                <a:latin typeface="Tahoma" panose="020B0604030504040204" pitchFamily="34" charset="0"/>
                <a:ea typeface="Tahoma" panose="020B0604030504040204" pitchFamily="34" charset="0"/>
                <a:cs typeface="Tahoma" panose="020B0604030504040204" pitchFamily="34" charset="0"/>
              </a:rPr>
              <a:t>语句</a:t>
            </a:r>
            <a:endParaRPr lang="en-US" altLang="zh-CN" b="1" dirty="0">
              <a:solidFill>
                <a:srgbClr val="000099"/>
              </a:solidFill>
              <a:latin typeface="Tahoma" panose="020B0604030504040204" pitchFamily="34" charset="0"/>
              <a:ea typeface="Tahoma" panose="020B0604030504040204" pitchFamily="34" charset="0"/>
              <a:cs typeface="Tahoma" panose="020B0604030504040204" pitchFamily="34" charset="0"/>
            </a:endParaRPr>
          </a:p>
          <a:p>
            <a:endParaRPr lang="en-US" altLang="zh-CN" b="1">
              <a:solidFill>
                <a:srgbClr val="FF0000"/>
              </a:solidFill>
              <a:latin typeface="宋体" panose="02010600030101010101" pitchFamily="2" charset="-122"/>
            </a:endParaRPr>
          </a:p>
          <a:p>
            <a:r>
              <a:rPr lang="zh-CN" altLang="en-US" b="1">
                <a:latin typeface="宋体" panose="02010600030101010101" pitchFamily="2" charset="-122"/>
              </a:rPr>
              <a:t>课堂阅读：</a:t>
            </a:r>
            <a:endParaRPr lang="en-US" altLang="zh-CN" b="1">
              <a:latin typeface="宋体" panose="02010600030101010101" pitchFamily="2" charset="-122"/>
            </a:endParaRPr>
          </a:p>
          <a:p>
            <a:pPr lvl="1"/>
            <a:r>
              <a:rPr lang="zh-CN" altLang="en-US" b="1">
                <a:solidFill>
                  <a:srgbClr val="000099"/>
                </a:solidFill>
                <a:latin typeface="Tahoma" panose="020B0604030504040204" pitchFamily="34" charset="0"/>
                <a:ea typeface="Tahoma" panose="020B0604030504040204" pitchFamily="34" charset="0"/>
                <a:cs typeface="Tahoma" panose="020B0604030504040204" pitchFamily="34" charset="0"/>
              </a:rPr>
              <a:t>例4</a:t>
            </a:r>
            <a:r>
              <a:rPr lang="en-US" altLang="zh-CN" b="1">
                <a:solidFill>
                  <a:srgbClr val="000099"/>
                </a:solidFill>
                <a:latin typeface="Tahoma" panose="020B0604030504040204" pitchFamily="34" charset="0"/>
                <a:ea typeface="Tahoma" panose="020B0604030504040204" pitchFamily="34" charset="0"/>
                <a:cs typeface="Tahoma" panose="020B0604030504040204" pitchFamily="34" charset="0"/>
              </a:rPr>
              <a:t>.</a:t>
            </a:r>
            <a:r>
              <a:rPr lang="zh-CN" altLang="en-US" b="1">
                <a:solidFill>
                  <a:srgbClr val="000099"/>
                </a:solidFill>
                <a:latin typeface="Tahoma" panose="020B0604030504040204" pitchFamily="34" charset="0"/>
                <a:ea typeface="Tahoma" panose="020B0604030504040204" pitchFamily="34" charset="0"/>
                <a:cs typeface="Tahoma" panose="020B0604030504040204" pitchFamily="34" charset="0"/>
              </a:rPr>
              <a:t>13：</a:t>
            </a:r>
            <a:r>
              <a:rPr lang="en-US" altLang="zh-CN" b="1">
                <a:solidFill>
                  <a:srgbClr val="000099"/>
                </a:solidFill>
                <a:latin typeface="Tahoma" panose="020B0604030504040204" pitchFamily="34" charset="0"/>
                <a:ea typeface="Tahoma" panose="020B0604030504040204" pitchFamily="34" charset="0"/>
                <a:cs typeface="Tahoma" panose="020B0604030504040204" pitchFamily="34" charset="0"/>
              </a:rPr>
              <a:t>Triangle.java</a:t>
            </a:r>
            <a:endParaRPr lang="en-US" altLang="zh-CN" b="1">
              <a:solidFill>
                <a:srgbClr val="000099"/>
              </a:solidFill>
              <a:latin typeface="Tahoma" panose="020B0604030504040204" pitchFamily="34" charset="0"/>
              <a:ea typeface="Tahoma" panose="020B0604030504040204" pitchFamily="34" charset="0"/>
              <a:cs typeface="Tahoma" panose="020B0604030504040204" pitchFamily="34" charset="0"/>
            </a:endParaRPr>
          </a:p>
          <a:p>
            <a:pPr lvl="1"/>
            <a:r>
              <a:rPr lang="zh-CN" altLang="en-US" b="1">
                <a:solidFill>
                  <a:srgbClr val="000099"/>
                </a:solidFill>
                <a:latin typeface="Tahoma" panose="020B0604030504040204" pitchFamily="34" charset="0"/>
                <a:ea typeface="Tahoma" panose="020B0604030504040204" pitchFamily="34" charset="0"/>
                <a:cs typeface="Tahoma" panose="020B0604030504040204" pitchFamily="34" charset="0"/>
              </a:rPr>
              <a:t>例4</a:t>
            </a:r>
            <a:r>
              <a:rPr lang="en-US" altLang="zh-CN" b="1">
                <a:solidFill>
                  <a:srgbClr val="000099"/>
                </a:solidFill>
                <a:latin typeface="Tahoma" panose="020B0604030504040204" pitchFamily="34" charset="0"/>
                <a:ea typeface="Tahoma" panose="020B0604030504040204" pitchFamily="34" charset="0"/>
                <a:cs typeface="Tahoma" panose="020B0604030504040204" pitchFamily="34" charset="0"/>
              </a:rPr>
              <a:t>.</a:t>
            </a:r>
            <a:r>
              <a:rPr lang="zh-CN" altLang="en-US" b="1">
                <a:solidFill>
                  <a:srgbClr val="000099"/>
                </a:solidFill>
                <a:latin typeface="Tahoma" panose="020B0604030504040204" pitchFamily="34" charset="0"/>
                <a:ea typeface="Tahoma" panose="020B0604030504040204" pitchFamily="34" charset="0"/>
                <a:cs typeface="Tahoma" panose="020B0604030504040204" pitchFamily="34" charset="0"/>
              </a:rPr>
              <a:t>14：</a:t>
            </a:r>
            <a:r>
              <a:rPr lang="en-US" altLang="zh-CN" b="1">
                <a:solidFill>
                  <a:srgbClr val="000099"/>
                </a:solidFill>
                <a:latin typeface="Tahoma" panose="020B0604030504040204" pitchFamily="34" charset="0"/>
                <a:ea typeface="Tahoma" panose="020B0604030504040204" pitchFamily="34" charset="0"/>
                <a:cs typeface="Tahoma" panose="020B0604030504040204" pitchFamily="34" charset="0"/>
              </a:rPr>
              <a:t>Example4_14.java</a:t>
            </a:r>
            <a:endParaRPr lang="en-US" altLang="zh-CN" b="1">
              <a:solidFill>
                <a:srgbClr val="000099"/>
              </a:solidFill>
              <a:latin typeface="Tahoma" panose="020B0604030504040204" pitchFamily="34" charset="0"/>
              <a:ea typeface="Tahoma" panose="020B0604030504040204" pitchFamily="34" charset="0"/>
              <a:cs typeface="Tahoma" panose="020B0604030504040204" pitchFamily="34" charset="0"/>
            </a:endParaRPr>
          </a:p>
          <a:p>
            <a:endParaRPr lang="en-US" altLang="zh-CN" sz="1400" b="1" dirty="0">
              <a:solidFill>
                <a:srgbClr val="FF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528" y="152400"/>
            <a:ext cx="7543800" cy="1295400"/>
          </a:xfrm>
        </p:spPr>
        <p:txBody>
          <a:bodyPr/>
          <a:lstStyle/>
          <a:p>
            <a:r>
              <a:rPr lang="zh-CN" altLang="en-US" sz="3600" b="1">
                <a:latin typeface="Tahoma" panose="020B0604030504040204" pitchFamily="34" charset="0"/>
                <a:ea typeface="Tahoma" panose="020B0604030504040204" pitchFamily="34" charset="0"/>
                <a:cs typeface="Tahoma" panose="020B0604030504040204" pitchFamily="34" charset="0"/>
              </a:rPr>
              <a:t>类</a:t>
            </a:r>
            <a:r>
              <a:rPr lang="en-US" altLang="zh-CN" sz="3600" b="1">
                <a:latin typeface="Tahoma" panose="020B0604030504040204" pitchFamily="34" charset="0"/>
                <a:ea typeface="Tahoma" panose="020B0604030504040204" pitchFamily="34" charset="0"/>
                <a:cs typeface="Tahoma" panose="020B0604030504040204" pitchFamily="34" charset="0"/>
              </a:rPr>
              <a:t>Example4_14</a:t>
            </a:r>
            <a:r>
              <a:rPr lang="zh-CN" altLang="en-US" sz="3600" b="1">
                <a:latin typeface="Tahoma" panose="020B0604030504040204" pitchFamily="34" charset="0"/>
                <a:ea typeface="Tahoma" panose="020B0604030504040204" pitchFamily="34" charset="0"/>
                <a:cs typeface="Tahoma" panose="020B0604030504040204" pitchFamily="34" charset="0"/>
              </a:rPr>
              <a:t>中导入类</a:t>
            </a:r>
            <a:r>
              <a:rPr lang="en-US" altLang="zh-CN" sz="3600" b="1">
                <a:latin typeface="Tahoma" panose="020B0604030504040204" pitchFamily="34" charset="0"/>
                <a:ea typeface="Tahoma" panose="020B0604030504040204" pitchFamily="34" charset="0"/>
                <a:cs typeface="Tahoma" panose="020B0604030504040204" pitchFamily="34" charset="0"/>
              </a:rPr>
              <a:t>Triangle</a:t>
            </a:r>
            <a:r>
              <a:rPr lang="zh-CN" altLang="en-US" sz="3600" b="1">
                <a:latin typeface="Tahoma" panose="020B0604030504040204" pitchFamily="34" charset="0"/>
                <a:ea typeface="Tahoma" panose="020B0604030504040204" pitchFamily="34" charset="0"/>
                <a:cs typeface="Tahoma" panose="020B0604030504040204" pitchFamily="34" charset="0"/>
              </a:rPr>
              <a:t>？</a:t>
            </a:r>
            <a:endParaRPr lang="zh-CN" altLang="en-US" sz="3600"/>
          </a:p>
        </p:txBody>
      </p:sp>
      <p:sp>
        <p:nvSpPr>
          <p:cNvPr id="3" name="内容占位符 2"/>
          <p:cNvSpPr>
            <a:spLocks noGrp="1"/>
          </p:cNvSpPr>
          <p:nvPr>
            <p:ph idx="1"/>
          </p:nvPr>
        </p:nvSpPr>
        <p:spPr>
          <a:xfrm>
            <a:off x="2135560" y="4075682"/>
            <a:ext cx="5112568" cy="1944216"/>
          </a:xfrm>
          <a:ln>
            <a:solidFill>
              <a:schemeClr val="accent1"/>
            </a:solidFill>
          </a:ln>
        </p:spPr>
        <p:txBody>
          <a:bodyPr/>
          <a:lstStyle/>
          <a:p>
            <a:pPr marL="0" indent="0">
              <a:spcBef>
                <a:spcPts val="0"/>
              </a:spcBef>
              <a:buNone/>
            </a:pPr>
            <a:r>
              <a:rPr lang="en-US" altLang="zh-CN" sz="2400" b="1" dirty="0">
                <a:latin typeface="Tahoma" panose="020B0604030504040204" pitchFamily="34" charset="0"/>
                <a:ea typeface="Tahoma" panose="020B0604030504040204" pitchFamily="34" charset="0"/>
                <a:cs typeface="Tahoma" panose="020B0604030504040204" pitchFamily="34" charset="0"/>
              </a:rPr>
              <a:t>//</a:t>
            </a:r>
            <a:r>
              <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rPr>
              <a:t>Example4_14.java</a:t>
            </a:r>
            <a:endPar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endParaRPr>
          </a:p>
          <a:p>
            <a:pPr marL="0" indent="0">
              <a:spcBef>
                <a:spcPts val="0"/>
              </a:spcBef>
              <a:buNone/>
            </a:pPr>
            <a:r>
              <a:rPr lang="en-US" altLang="zh-CN" sz="2400" b="1" dirty="0">
                <a:latin typeface="Tahoma" panose="020B0604030504040204" pitchFamily="34" charset="0"/>
                <a:ea typeface="Tahoma" panose="020B0604030504040204" pitchFamily="34" charset="0"/>
                <a:cs typeface="Tahoma" panose="020B0604030504040204" pitchFamily="34" charset="0"/>
              </a:rPr>
              <a:t>package </a:t>
            </a:r>
            <a:r>
              <a:rPr lang="en-US" altLang="zh-CN" sz="2400" b="1" dirty="0" err="1">
                <a:solidFill>
                  <a:srgbClr val="FF0000"/>
                </a:solidFill>
                <a:latin typeface="Tahoma" panose="020B0604030504040204" pitchFamily="34" charset="0"/>
                <a:ea typeface="Tahoma" panose="020B0604030504040204" pitchFamily="34" charset="0"/>
                <a:cs typeface="Tahoma" panose="020B0604030504040204" pitchFamily="34" charset="0"/>
              </a:rPr>
              <a:t>sun.hello.moon</a:t>
            </a:r>
            <a:r>
              <a:rPr lang="en-US" altLang="zh-CN" sz="2400" b="1" dirty="0">
                <a:latin typeface="Tahoma" panose="020B0604030504040204" pitchFamily="34" charset="0"/>
                <a:ea typeface="Tahoma" panose="020B0604030504040204" pitchFamily="34" charset="0"/>
                <a:cs typeface="Tahoma" panose="020B0604030504040204" pitchFamily="34" charset="0"/>
              </a:rPr>
              <a:t>;</a:t>
            </a:r>
            <a:endParaRPr lang="en-US" altLang="zh-CN" sz="2400" b="1" dirty="0">
              <a:latin typeface="Tahoma" panose="020B0604030504040204" pitchFamily="34" charset="0"/>
              <a:ea typeface="Tahoma" panose="020B0604030504040204" pitchFamily="34" charset="0"/>
              <a:cs typeface="Tahoma" panose="020B0604030504040204" pitchFamily="34" charset="0"/>
            </a:endParaRPr>
          </a:p>
          <a:p>
            <a:pPr marL="0" indent="0">
              <a:spcBef>
                <a:spcPts val="0"/>
              </a:spcBef>
              <a:buNone/>
            </a:pPr>
            <a:endParaRPr lang="en-US" altLang="zh-CN" sz="2400" b="1" dirty="0">
              <a:latin typeface="Tahoma" panose="020B0604030504040204" pitchFamily="34" charset="0"/>
              <a:ea typeface="Tahoma" panose="020B0604030504040204" pitchFamily="34" charset="0"/>
              <a:cs typeface="Tahoma" panose="020B0604030504040204" pitchFamily="34" charset="0"/>
            </a:endParaRPr>
          </a:p>
          <a:p>
            <a:pPr marL="0" indent="0">
              <a:spcBef>
                <a:spcPts val="0"/>
              </a:spcBef>
              <a:buNone/>
            </a:pPr>
            <a:r>
              <a:rPr lang="en-US" altLang="zh-CN" sz="2400" b="1" dirty="0">
                <a:latin typeface="Tahoma" panose="020B0604030504040204" pitchFamily="34" charset="0"/>
                <a:ea typeface="Tahoma" panose="020B0604030504040204" pitchFamily="34" charset="0"/>
                <a:cs typeface="Tahoma" panose="020B0604030504040204" pitchFamily="34" charset="0"/>
              </a:rPr>
              <a:t>import</a:t>
            </a:r>
            <a:r>
              <a:rPr lang="en-US" altLang="zh-CN" sz="2400" b="1" dirty="0">
                <a:solidFill>
                  <a:srgbClr val="006600"/>
                </a:solidFill>
                <a:latin typeface="Tahoma" panose="020B0604030504040204" pitchFamily="34" charset="0"/>
                <a:ea typeface="Tahoma" panose="020B0604030504040204" pitchFamily="34" charset="0"/>
                <a:cs typeface="Tahoma" panose="020B0604030504040204" pitchFamily="34" charset="0"/>
              </a:rPr>
              <a:t> </a:t>
            </a:r>
            <a:r>
              <a:rPr lang="en-US" altLang="zh-CN" sz="2400" b="1" dirty="0" err="1">
                <a:solidFill>
                  <a:srgbClr val="006600"/>
                </a:solidFill>
                <a:latin typeface="Tahoma" panose="020B0604030504040204" pitchFamily="34" charset="0"/>
                <a:ea typeface="Tahoma" panose="020B0604030504040204" pitchFamily="34" charset="0"/>
                <a:cs typeface="Tahoma" panose="020B0604030504040204" pitchFamily="34" charset="0"/>
              </a:rPr>
              <a:t>sohu.com.Triangle</a:t>
            </a:r>
            <a:r>
              <a:rPr lang="en-US" altLang="zh-CN" sz="2400" b="1" dirty="0">
                <a:solidFill>
                  <a:srgbClr val="006600"/>
                </a:solidFill>
                <a:latin typeface="Tahoma" panose="020B0604030504040204" pitchFamily="34" charset="0"/>
                <a:ea typeface="Tahoma" panose="020B0604030504040204" pitchFamily="34" charset="0"/>
                <a:cs typeface="Tahoma" panose="020B0604030504040204" pitchFamily="34" charset="0"/>
              </a:rPr>
              <a:t>;</a:t>
            </a:r>
            <a:endParaRPr lang="en-US" altLang="zh-CN" sz="2400" b="1" dirty="0">
              <a:solidFill>
                <a:srgbClr val="006600"/>
              </a:solidFill>
              <a:latin typeface="Tahoma" panose="020B0604030504040204" pitchFamily="34" charset="0"/>
              <a:ea typeface="Tahoma" panose="020B0604030504040204" pitchFamily="34" charset="0"/>
              <a:cs typeface="Tahoma" panose="020B0604030504040204" pitchFamily="34" charset="0"/>
            </a:endParaRPr>
          </a:p>
          <a:p>
            <a:pPr marL="0" indent="0">
              <a:spcBef>
                <a:spcPts val="0"/>
              </a:spcBef>
              <a:buNone/>
            </a:pPr>
            <a:r>
              <a:rPr lang="en-US" altLang="zh-CN" sz="2400" b="1" dirty="0">
                <a:latin typeface="Tahoma" panose="020B0604030504040204" pitchFamily="34" charset="0"/>
                <a:ea typeface="Tahoma" panose="020B0604030504040204" pitchFamily="34" charset="0"/>
                <a:cs typeface="Tahoma" panose="020B0604030504040204" pitchFamily="34" charset="0"/>
              </a:rPr>
              <a:t>public class </a:t>
            </a:r>
            <a:r>
              <a:rPr lang="en-US" altLang="zh-CN" sz="2400" b="1" dirty="0">
                <a:solidFill>
                  <a:srgbClr val="C00000"/>
                </a:solidFill>
                <a:latin typeface="Tahoma" panose="020B0604030504040204" pitchFamily="34" charset="0"/>
                <a:ea typeface="Tahoma" panose="020B0604030504040204" pitchFamily="34" charset="0"/>
                <a:cs typeface="Tahoma" panose="020B0604030504040204" pitchFamily="34" charset="0"/>
              </a:rPr>
              <a:t>Example4_14</a:t>
            </a:r>
            <a:r>
              <a:rPr lang="en-US" altLang="zh-CN" sz="2400" b="1" dirty="0">
                <a:latin typeface="Tahoma" panose="020B0604030504040204" pitchFamily="34" charset="0"/>
                <a:ea typeface="Tahoma" panose="020B0604030504040204" pitchFamily="34" charset="0"/>
                <a:cs typeface="Tahoma" panose="020B0604030504040204" pitchFamily="34" charset="0"/>
              </a:rPr>
              <a:t> {......} </a:t>
            </a:r>
            <a:endParaRPr lang="zh-CN" altLang="en-US" sz="2400" b="1" dirty="0">
              <a:latin typeface="Tahoma" panose="020B0604030504040204" pitchFamily="34" charset="0"/>
              <a:cs typeface="Tahoma" panose="020B0604030504040204" pitchFamily="34" charset="0"/>
            </a:endParaRPr>
          </a:p>
          <a:p>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内容占位符 2"/>
          <p:cNvSpPr txBox="1"/>
          <p:nvPr/>
        </p:nvSpPr>
        <p:spPr bwMode="auto">
          <a:xfrm>
            <a:off x="2207568" y="1895570"/>
            <a:ext cx="4824536" cy="1295400"/>
          </a:xfrm>
          <a:prstGeom prst="rect">
            <a:avLst/>
          </a:prstGeom>
          <a:noFill/>
          <a:ln w="9525">
            <a:solidFill>
              <a:schemeClr val="accent1"/>
            </a:solidFill>
            <a:miter lim="800000"/>
          </a:ln>
          <a:effec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2800">
                <a:solidFill>
                  <a:schemeClr val="tx1"/>
                </a:solidFill>
                <a:latin typeface="+mn-lt"/>
                <a:ea typeface="+mn-ea"/>
                <a:cs typeface="+mn-cs"/>
              </a:defRPr>
            </a:lvl1pPr>
            <a:lvl2pPr marL="692150" indent="-347980" algn="l" rtl="0" eaLnBrk="1" fontAlgn="base" hangingPunct="1">
              <a:spcBef>
                <a:spcPts val="0"/>
              </a:spcBef>
              <a:spcAft>
                <a:spcPct val="0"/>
              </a:spcAft>
              <a:buClr>
                <a:schemeClr val="accent2"/>
              </a:buClr>
              <a:buSzPct val="70000"/>
              <a:buFont typeface="Wingdings" panose="05000000000000000000" pitchFamily="2" charset="2"/>
              <a:buChar char="Ø"/>
              <a:defRPr sz="2400">
                <a:solidFill>
                  <a:schemeClr val="tx1"/>
                </a:solidFill>
                <a:latin typeface="+mn-lt"/>
                <a:ea typeface="+mn-ea"/>
              </a:defRPr>
            </a:lvl2pPr>
            <a:lvl3pPr marL="987425" indent="-294005" algn="l" rtl="0" eaLnBrk="1" fontAlgn="base" hangingPunct="1">
              <a:spcBef>
                <a:spcPts val="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ts val="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ts val="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marL="0" indent="0">
              <a:spcBef>
                <a:spcPts val="0"/>
              </a:spcBef>
              <a:buFont typeface="Wingdings" panose="05000000000000000000" pitchFamily="2" charset="2"/>
              <a:buNone/>
            </a:pPr>
            <a:r>
              <a:rPr lang="en-US" altLang="zh-CN" sz="2400" b="1" kern="0">
                <a:latin typeface="Tahoma" panose="020B0604030504040204" pitchFamily="34" charset="0"/>
                <a:ea typeface="Tahoma" panose="020B0604030504040204" pitchFamily="34" charset="0"/>
                <a:cs typeface="Tahoma" panose="020B0604030504040204" pitchFamily="34" charset="0"/>
              </a:rPr>
              <a:t>//</a:t>
            </a:r>
            <a:r>
              <a:rPr lang="en-US" altLang="zh-CN" sz="2400" b="1">
                <a:solidFill>
                  <a:srgbClr val="000099"/>
                </a:solidFill>
                <a:latin typeface="Tahoma" panose="020B0604030504040204" pitchFamily="34" charset="0"/>
                <a:ea typeface="Tahoma" panose="020B0604030504040204" pitchFamily="34" charset="0"/>
                <a:cs typeface="Tahoma" panose="020B0604030504040204" pitchFamily="34" charset="0"/>
              </a:rPr>
              <a:t>Triangle.java </a:t>
            </a:r>
            <a:endParaRPr lang="en-US" altLang="zh-CN" sz="2400" b="1" kern="0">
              <a:latin typeface="Tahoma" panose="020B0604030504040204" pitchFamily="34" charset="0"/>
              <a:ea typeface="Tahoma" panose="020B0604030504040204" pitchFamily="34" charset="0"/>
              <a:cs typeface="Tahoma" panose="020B0604030504040204" pitchFamily="34" charset="0"/>
            </a:endParaRPr>
          </a:p>
          <a:p>
            <a:pPr marL="0" indent="0">
              <a:spcBef>
                <a:spcPts val="0"/>
              </a:spcBef>
              <a:buFont typeface="Wingdings" panose="05000000000000000000" pitchFamily="2" charset="2"/>
              <a:buNone/>
            </a:pPr>
            <a:r>
              <a:rPr lang="en-US" altLang="zh-CN" sz="2400" b="1" kern="0">
                <a:latin typeface="Tahoma" panose="020B0604030504040204" pitchFamily="34" charset="0"/>
                <a:ea typeface="Tahoma" panose="020B0604030504040204" pitchFamily="34" charset="0"/>
                <a:cs typeface="Tahoma" panose="020B0604030504040204" pitchFamily="34" charset="0"/>
              </a:rPr>
              <a:t>package</a:t>
            </a:r>
            <a:r>
              <a:rPr lang="en-US" altLang="zh-CN" sz="2400" b="1" kern="0">
                <a:solidFill>
                  <a:srgbClr val="006600"/>
                </a:solidFill>
                <a:latin typeface="Tahoma" panose="020B0604030504040204" pitchFamily="34" charset="0"/>
                <a:ea typeface="Tahoma" panose="020B0604030504040204" pitchFamily="34" charset="0"/>
                <a:cs typeface="Tahoma" panose="020B0604030504040204" pitchFamily="34" charset="0"/>
              </a:rPr>
              <a:t> </a:t>
            </a:r>
            <a:r>
              <a:rPr lang="en-US" altLang="zh-CN" sz="2400" b="1" kern="0">
                <a:solidFill>
                  <a:srgbClr val="FF0000"/>
                </a:solidFill>
                <a:latin typeface="Tahoma" panose="020B0604030504040204" pitchFamily="34" charset="0"/>
                <a:ea typeface="Tahoma" panose="020B0604030504040204" pitchFamily="34" charset="0"/>
                <a:cs typeface="Tahoma" panose="020B0604030504040204" pitchFamily="34" charset="0"/>
              </a:rPr>
              <a:t>sohu.com</a:t>
            </a:r>
            <a:r>
              <a:rPr lang="en-US" altLang="zh-CN" sz="2400" b="1" kern="0">
                <a:solidFill>
                  <a:srgbClr val="006600"/>
                </a:solidFill>
                <a:latin typeface="Tahoma" panose="020B0604030504040204" pitchFamily="34" charset="0"/>
                <a:ea typeface="Tahoma" panose="020B0604030504040204" pitchFamily="34" charset="0"/>
                <a:cs typeface="Tahoma" panose="020B0604030504040204" pitchFamily="34" charset="0"/>
              </a:rPr>
              <a:t>;</a:t>
            </a:r>
            <a:endParaRPr lang="en-US" altLang="zh-CN" sz="2400" b="1" kern="0">
              <a:solidFill>
                <a:srgbClr val="006600"/>
              </a:solidFill>
              <a:latin typeface="Tahoma" panose="020B0604030504040204" pitchFamily="34" charset="0"/>
              <a:ea typeface="Tahoma" panose="020B0604030504040204" pitchFamily="34" charset="0"/>
              <a:cs typeface="Tahoma" panose="020B0604030504040204" pitchFamily="34" charset="0"/>
            </a:endParaRPr>
          </a:p>
          <a:p>
            <a:pPr marL="0" indent="0">
              <a:spcBef>
                <a:spcPts val="0"/>
              </a:spcBef>
              <a:buNone/>
            </a:pPr>
            <a:r>
              <a:rPr lang="en-US" altLang="zh-CN" sz="2400" b="1" kern="0">
                <a:latin typeface="Tahoma" panose="020B0604030504040204" pitchFamily="34" charset="0"/>
                <a:ea typeface="Tahoma" panose="020B0604030504040204" pitchFamily="34" charset="0"/>
                <a:cs typeface="Tahoma" panose="020B0604030504040204" pitchFamily="34" charset="0"/>
              </a:rPr>
              <a:t>public class Triangle{......} </a:t>
            </a:r>
            <a:endParaRPr lang="zh-CN" altLang="en-US" sz="2400" b="1" kern="0">
              <a:latin typeface="Tahoma" panose="020B0604030504040204" pitchFamily="34" charset="0"/>
              <a:cs typeface="Tahoma" panose="020B0604030504040204" pitchFamily="34" charset="0"/>
            </a:endParaRPr>
          </a:p>
          <a:p>
            <a:endParaRPr lang="zh-CN" altLang="en-US" sz="2400" kern="0"/>
          </a:p>
        </p:txBody>
      </p:sp>
      <p:sp>
        <p:nvSpPr>
          <p:cNvPr id="8" name="文本框 7"/>
          <p:cNvSpPr txBox="1"/>
          <p:nvPr/>
        </p:nvSpPr>
        <p:spPr>
          <a:xfrm>
            <a:off x="7248128" y="5222883"/>
            <a:ext cx="3024336" cy="398780"/>
          </a:xfrm>
          <a:prstGeom prst="rect">
            <a:avLst/>
          </a:prstGeom>
          <a:noFill/>
        </p:spPr>
        <p:txBody>
          <a:bodyPr wrap="square" rtlCol="0">
            <a:spAutoFit/>
          </a:bodyPr>
          <a:lstStyle/>
          <a:p>
            <a:r>
              <a:rPr lang="en-US" altLang="zh-CN" sz="2000" b="1">
                <a:latin typeface="+mj-lt"/>
                <a:ea typeface="+mj-ea"/>
              </a:rPr>
              <a:t>import</a:t>
            </a:r>
            <a:r>
              <a:rPr lang="zh-CN" altLang="en-US" sz="2000" b="1">
                <a:latin typeface="+mj-lt"/>
                <a:ea typeface="+mj-ea"/>
              </a:rPr>
              <a:t>类的路径如何决定？</a:t>
            </a:r>
            <a:endParaRPr lang="zh-CN" altLang="en-US" sz="2000" b="1">
              <a:latin typeface="+mj-lt"/>
              <a:ea typeface="+mj-ea"/>
            </a:endParaRPr>
          </a:p>
        </p:txBody>
      </p:sp>
      <p:sp>
        <p:nvSpPr>
          <p:cNvPr id="9" name="箭头: 右 8"/>
          <p:cNvSpPr/>
          <p:nvPr/>
        </p:nvSpPr>
        <p:spPr>
          <a:xfrm>
            <a:off x="1919536" y="2438400"/>
            <a:ext cx="3600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p:cNvSpPr/>
          <p:nvPr/>
        </p:nvSpPr>
        <p:spPr>
          <a:xfrm>
            <a:off x="1847528" y="4581128"/>
            <a:ext cx="3600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944174" y="3692737"/>
            <a:ext cx="4380128" cy="368300"/>
          </a:xfrm>
          <a:prstGeom prst="rect">
            <a:avLst/>
          </a:prstGeom>
          <a:noFill/>
        </p:spPr>
        <p:txBody>
          <a:bodyPr wrap="square" rtlCol="0">
            <a:spAutoFit/>
          </a:bodyPr>
          <a:lstStyle/>
          <a:p>
            <a:r>
              <a:rPr lang="en-US" altLang="zh-CN" sz="1800" dirty="0">
                <a:latin typeface="Tahoma" panose="020B0604030504040204" pitchFamily="34" charset="0"/>
                <a:ea typeface="Tahoma" panose="020B0604030504040204" pitchFamily="34" charset="0"/>
                <a:cs typeface="Tahoma" panose="020B0604030504040204" pitchFamily="34" charset="0"/>
              </a:rPr>
              <a:t>//Triangle</a:t>
            </a:r>
            <a:r>
              <a:rPr lang="zh-CN" altLang="en-US" sz="1800" dirty="0">
                <a:latin typeface="Tahoma" panose="020B0604030504040204" pitchFamily="34" charset="0"/>
                <a:ea typeface="Tahoma" panose="020B0604030504040204" pitchFamily="34" charset="0"/>
                <a:cs typeface="Tahoma" panose="020B0604030504040204" pitchFamily="34" charset="0"/>
              </a:rPr>
              <a:t>对于</a:t>
            </a:r>
            <a:r>
              <a:rPr lang="en-US" altLang="zh-CN" sz="1800" b="1" dirty="0">
                <a:latin typeface="+mn-ea"/>
                <a:cs typeface="Tahoma" panose="020B0604030504040204" pitchFamily="34" charset="0"/>
              </a:rPr>
              <a:t>Example4_14</a:t>
            </a:r>
            <a:r>
              <a:rPr lang="zh-CN" altLang="en-US" sz="1800" b="1" dirty="0">
                <a:latin typeface="+mn-ea"/>
                <a:cs typeface="Tahoma" panose="020B0604030504040204" pitchFamily="34" charset="0"/>
              </a:rPr>
              <a:t>的</a:t>
            </a:r>
            <a:r>
              <a:rPr lang="zh-CN" altLang="en-US" sz="1800" b="1" dirty="0">
                <a:solidFill>
                  <a:srgbClr val="FF0000"/>
                </a:solidFill>
                <a:latin typeface="Tahoma" panose="020B0604030504040204" pitchFamily="34" charset="0"/>
                <a:ea typeface="Tahoma" panose="020B0604030504040204" pitchFamily="34" charset="0"/>
                <a:cs typeface="Tahoma" panose="020B0604030504040204" pitchFamily="34" charset="0"/>
              </a:rPr>
              <a:t>相对路径</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uiExpand="1" build="p"/>
      <p:bldP spid="8" grpId="0"/>
      <p:bldP spid="9" grpId="0" bldLvl="0" animBg="1"/>
      <p:bldP spid="10" grpId="0" bldLvl="0" animBg="1"/>
      <p:bldP spid="11"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a:t>4.9 import </a:t>
            </a:r>
            <a:r>
              <a:rPr lang="zh-CN" altLang="zh-CN" sz="4000" b="1"/>
              <a:t>语句</a:t>
            </a:r>
            <a:endParaRPr lang="zh-CN" altLang="en-US"/>
          </a:p>
        </p:txBody>
      </p:sp>
      <p:sp>
        <p:nvSpPr>
          <p:cNvPr id="3" name="内容占位符 2"/>
          <p:cNvSpPr>
            <a:spLocks noGrp="1"/>
          </p:cNvSpPr>
          <p:nvPr>
            <p:ph idx="1"/>
          </p:nvPr>
        </p:nvSpPr>
        <p:spPr/>
        <p:txBody>
          <a:bodyPr/>
          <a:lstStyle/>
          <a:p>
            <a:pPr marL="0" lvl="0" indent="0">
              <a:buNone/>
            </a:pPr>
            <a:r>
              <a:rPr lang="en-US" altLang="zh-CN" sz="2400" b="1" dirty="0">
                <a:latin typeface="华文行楷" panose="02010800040101010101" pitchFamily="2" charset="-122"/>
                <a:ea typeface="华文行楷" panose="02010800040101010101" pitchFamily="2" charset="-122"/>
              </a:rPr>
              <a:t>1. </a:t>
            </a:r>
            <a:r>
              <a:rPr lang="zh-CN" altLang="zh-CN" sz="2400" b="1" dirty="0">
                <a:latin typeface="华文行楷" panose="02010800040101010101" pitchFamily="2" charset="-122"/>
                <a:ea typeface="华文行楷" panose="02010800040101010101" pitchFamily="2" charset="-122"/>
              </a:rPr>
              <a:t>有包名的源文件</a:t>
            </a:r>
            <a:r>
              <a:rPr lang="zh-CN" altLang="en-US" sz="2400" dirty="0"/>
              <a:t>导入类</a:t>
            </a:r>
            <a:endParaRPr lang="zh-CN" altLang="zh-CN" sz="2400" b="1" dirty="0">
              <a:latin typeface="华文行楷" panose="02010800040101010101" pitchFamily="2" charset="-122"/>
              <a:ea typeface="华文行楷" panose="02010800040101010101" pitchFamily="2" charset="-122"/>
            </a:endParaRPr>
          </a:p>
          <a:p>
            <a:pPr lvl="1"/>
            <a:r>
              <a:rPr lang="zh-CN" altLang="zh-CN" b="1" dirty="0">
                <a:solidFill>
                  <a:srgbClr val="FF0000"/>
                </a:solidFill>
                <a:latin typeface="隶书" panose="02010509060101010101" pitchFamily="49" charset="-122"/>
                <a:ea typeface="隶书" panose="02010509060101010101" pitchFamily="49" charset="-122"/>
              </a:rPr>
              <a:t>包名路径</a:t>
            </a:r>
            <a:r>
              <a:rPr lang="zh-CN" altLang="zh-CN" b="1" dirty="0">
                <a:latin typeface="华文行楷" panose="02010800040101010101" pitchFamily="2" charset="-122"/>
                <a:ea typeface="华文行楷" panose="02010800040101010101" pitchFamily="2" charset="-122"/>
              </a:rPr>
              <a:t>左对齐</a:t>
            </a:r>
            <a:r>
              <a:rPr lang="zh-CN" altLang="zh-CN" dirty="0"/>
              <a:t>。</a:t>
            </a:r>
            <a:endParaRPr lang="en-US" altLang="zh-CN" dirty="0"/>
          </a:p>
          <a:p>
            <a:pPr lvl="2"/>
            <a:r>
              <a:rPr lang="zh-CN" altLang="zh-CN" sz="2000" dirty="0">
                <a:latin typeface="隶书" panose="02010509060101010101" pitchFamily="49" charset="-122"/>
                <a:ea typeface="隶书" panose="02010509060101010101" pitchFamily="49" charset="-122"/>
              </a:rPr>
              <a:t>包名路径左对齐</a:t>
            </a:r>
            <a:r>
              <a:rPr lang="zh-CN" altLang="zh-CN" sz="2000" dirty="0"/>
              <a:t>，就是让</a:t>
            </a:r>
            <a:r>
              <a:rPr lang="zh-CN" altLang="zh-CN" sz="2000" dirty="0">
                <a:solidFill>
                  <a:srgbClr val="CC0099"/>
                </a:solidFill>
                <a:latin typeface="隶书" panose="02010509060101010101" pitchFamily="49" charset="-122"/>
                <a:ea typeface="隶书" panose="02010509060101010101" pitchFamily="49" charset="-122"/>
              </a:rPr>
              <a:t>源文件中的包名</a:t>
            </a:r>
            <a:r>
              <a:rPr lang="zh-CN" altLang="zh-CN" sz="2000" dirty="0"/>
              <a:t>所对应的路径和它要用</a:t>
            </a:r>
            <a:r>
              <a:rPr lang="en-US" altLang="zh-CN" sz="2000" b="1" dirty="0">
                <a:solidFill>
                  <a:srgbClr val="CC0099"/>
                </a:solidFill>
                <a:latin typeface="+mj-lt"/>
                <a:ea typeface="隶书" panose="02010509060101010101" pitchFamily="49" charset="-122"/>
              </a:rPr>
              <a:t>import</a:t>
            </a:r>
            <a:r>
              <a:rPr lang="zh-CN" altLang="zh-CN" sz="2000" dirty="0">
                <a:solidFill>
                  <a:srgbClr val="CC0099"/>
                </a:solidFill>
                <a:latin typeface="隶书" panose="02010509060101010101" pitchFamily="49" charset="-122"/>
                <a:ea typeface="隶书" panose="02010509060101010101" pitchFamily="49" charset="-122"/>
              </a:rPr>
              <a:t>语句引入的类的包名</a:t>
            </a:r>
            <a:r>
              <a:rPr lang="zh-CN" altLang="zh-CN" sz="2000" dirty="0"/>
              <a:t>所对应的路径的</a:t>
            </a:r>
            <a:r>
              <a:rPr lang="zh-CN" altLang="zh-CN" sz="2000" dirty="0">
                <a:solidFill>
                  <a:srgbClr val="0000CC"/>
                </a:solidFill>
                <a:latin typeface="华文行楷" panose="02010800040101010101" pitchFamily="2" charset="-122"/>
                <a:ea typeface="华文行楷" panose="02010800040101010101" pitchFamily="2" charset="-122"/>
              </a:rPr>
              <a:t>父目录</a:t>
            </a:r>
            <a:r>
              <a:rPr lang="zh-CN" altLang="zh-CN" sz="2000" dirty="0"/>
              <a:t>相同</a:t>
            </a:r>
            <a:r>
              <a:rPr lang="zh-CN" altLang="en-US" sz="2000" dirty="0"/>
              <a:t>。</a:t>
            </a:r>
            <a:endParaRPr lang="en-US" altLang="zh-CN" sz="2000" dirty="0"/>
          </a:p>
          <a:p>
            <a:pPr lvl="2"/>
            <a:endParaRPr lang="zh-CN" altLang="en-US" dirty="0"/>
          </a:p>
          <a:p>
            <a:pPr marL="0" indent="0">
              <a:buNone/>
            </a:pPr>
            <a:r>
              <a:rPr lang="en-US" altLang="zh-CN" sz="2400" b="1" dirty="0">
                <a:latin typeface="华文行楷" panose="02010800040101010101" pitchFamily="2" charset="-122"/>
                <a:ea typeface="华文行楷" panose="02010800040101010101" pitchFamily="2" charset="-122"/>
              </a:rPr>
              <a:t>2</a:t>
            </a:r>
            <a:r>
              <a:rPr lang="zh-CN" altLang="zh-CN" sz="2400" b="1" dirty="0">
                <a:latin typeface="华文行楷" panose="02010800040101010101" pitchFamily="2" charset="-122"/>
                <a:ea typeface="华文行楷" panose="02010800040101010101" pitchFamily="2" charset="-122"/>
              </a:rPr>
              <a:t>．无包名的源文件</a:t>
            </a:r>
            <a:r>
              <a:rPr lang="zh-CN" altLang="en-US" sz="2400" dirty="0"/>
              <a:t>导入类</a:t>
            </a:r>
            <a:endParaRPr lang="zh-CN" altLang="zh-CN" sz="2400" dirty="0"/>
          </a:p>
          <a:p>
            <a:pPr lvl="1"/>
            <a:r>
              <a:rPr lang="zh-CN" altLang="zh-CN" dirty="0">
                <a:latin typeface="隶书" panose="02010509060101010101" pitchFamily="49" charset="-122"/>
                <a:ea typeface="隶书" panose="02010509060101010101" pitchFamily="49" charset="-122"/>
              </a:rPr>
              <a:t>包名路径和源文件</a:t>
            </a:r>
            <a:r>
              <a:rPr lang="zh-CN" altLang="zh-CN" dirty="0"/>
              <a:t>左对齐。</a:t>
            </a:r>
            <a:endParaRPr lang="en-US" altLang="zh-CN" dirty="0"/>
          </a:p>
          <a:p>
            <a:pPr lvl="2"/>
            <a:r>
              <a:rPr lang="zh-CN" altLang="zh-CN" sz="2000" dirty="0"/>
              <a:t>假如用户的源文件没有包名，该源文件想引入的非类库中包名是</a:t>
            </a:r>
            <a:r>
              <a:rPr lang="en-US" altLang="zh-CN" sz="2000" dirty="0"/>
              <a:t>sohu.com</a:t>
            </a:r>
            <a:r>
              <a:rPr lang="zh-CN" altLang="zh-CN" sz="2000" dirty="0"/>
              <a:t>的类。那么只需将源文件中</a:t>
            </a:r>
            <a:r>
              <a:rPr lang="en-US" altLang="zh-CN" sz="2000" dirty="0"/>
              <a:t>import</a:t>
            </a:r>
            <a:r>
              <a:rPr lang="zh-CN" altLang="zh-CN" sz="2000" dirty="0"/>
              <a:t>语句要引入的非类库中的类的包名路径的父目录和用户的源文件所在的目录相同，即包名路径和源文件左对齐</a:t>
            </a:r>
            <a:r>
              <a:rPr lang="zh-CN" altLang="en-US" sz="2000" dirty="0"/>
              <a:t>。</a:t>
            </a:r>
            <a:endParaRPr lang="zh-CN" altLang="en-US" sz="20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09245"/>
            <a:ext cx="7886700" cy="1018351"/>
          </a:xfrm>
        </p:spPr>
        <p:txBody>
          <a:bodyPr/>
          <a:lstStyle/>
          <a:p>
            <a:r>
              <a:rPr lang="zh-CN" altLang="en-US">
                <a:latin typeface="Tahoma" panose="020B0604030504040204" pitchFamily="34" charset="0"/>
                <a:ea typeface="Tahoma" panose="020B0604030504040204" pitchFamily="34" charset="0"/>
                <a:cs typeface="Tahoma" panose="020B0604030504040204" pitchFamily="34" charset="0"/>
              </a:rPr>
              <a:t>类</a:t>
            </a:r>
            <a:r>
              <a:rPr lang="en-US" altLang="zh-CN">
                <a:latin typeface="Tahoma" panose="020B0604030504040204" pitchFamily="34" charset="0"/>
                <a:ea typeface="Tahoma" panose="020B0604030504040204" pitchFamily="34" charset="0"/>
                <a:cs typeface="Tahoma" panose="020B0604030504040204" pitchFamily="34" charset="0"/>
              </a:rPr>
              <a:t>Example4_14</a:t>
            </a:r>
            <a:r>
              <a:rPr lang="zh-CN" altLang="en-US">
                <a:latin typeface="Tahoma" panose="020B0604030504040204" pitchFamily="34" charset="0"/>
                <a:ea typeface="Tahoma" panose="020B0604030504040204" pitchFamily="34" charset="0"/>
                <a:cs typeface="Tahoma" panose="020B0604030504040204" pitchFamily="34" charset="0"/>
              </a:rPr>
              <a:t>中导入类</a:t>
            </a:r>
            <a:r>
              <a:rPr lang="en-US" altLang="zh-CN">
                <a:latin typeface="Tahoma" panose="020B0604030504040204" pitchFamily="34" charset="0"/>
                <a:ea typeface="Tahoma" panose="020B0604030504040204" pitchFamily="34" charset="0"/>
                <a:cs typeface="Tahoma" panose="020B0604030504040204" pitchFamily="34" charset="0"/>
              </a:rPr>
              <a:t>Triangle</a:t>
            </a:r>
            <a:r>
              <a:rPr lang="zh-CN" altLang="en-US">
                <a:latin typeface="Tahoma" panose="020B0604030504040204" pitchFamily="34" charset="0"/>
                <a:ea typeface="Tahoma" panose="020B0604030504040204" pitchFamily="34" charset="0"/>
                <a:cs typeface="Tahoma" panose="020B0604030504040204" pitchFamily="34" charset="0"/>
              </a:rPr>
              <a:t>？</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灯片编号占位符 3"/>
          <p:cNvSpPr txBox="1"/>
          <p:nvPr/>
        </p:nvSpPr>
        <p:spPr bwMode="auto">
          <a:xfrm>
            <a:off x="2216935" y="3972824"/>
            <a:ext cx="7758130" cy="1143008"/>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rPr>
              <a:t>c:\ch4 \</a:t>
            </a:r>
            <a:r>
              <a:rPr lang="en-US" altLang="zh-CN" sz="2400" b="1" dirty="0" err="1">
                <a:solidFill>
                  <a:srgbClr val="FF0000"/>
                </a:solidFill>
                <a:latin typeface="Tahoma" panose="020B0604030504040204" pitchFamily="34" charset="0"/>
                <a:ea typeface="Tahoma" panose="020B0604030504040204" pitchFamily="34" charset="0"/>
                <a:cs typeface="Tahoma" panose="020B0604030504040204" pitchFamily="34" charset="0"/>
              </a:rPr>
              <a:t>sohu</a:t>
            </a:r>
            <a:r>
              <a:rPr lang="en-US" altLang="zh-CN" sz="2400" b="1" dirty="0">
                <a:solidFill>
                  <a:srgbClr val="FF0000"/>
                </a:solidFill>
                <a:latin typeface="Tahoma" panose="020B0604030504040204" pitchFamily="34" charset="0"/>
                <a:ea typeface="Tahoma" panose="020B0604030504040204" pitchFamily="34" charset="0"/>
                <a:cs typeface="Tahoma" panose="020B0604030504040204" pitchFamily="34" charset="0"/>
              </a:rPr>
              <a:t>\com</a:t>
            </a:r>
            <a:r>
              <a:rPr lang="en-US" altLang="zh-CN" sz="2400" b="1" dirty="0">
                <a:solidFill>
                  <a:srgbClr val="006600"/>
                </a:solidFill>
                <a:latin typeface="Tahoma" panose="020B0604030504040204" pitchFamily="34" charset="0"/>
                <a:ea typeface="Tahoma" panose="020B0604030504040204" pitchFamily="34" charset="0"/>
                <a:cs typeface="Tahoma" panose="020B0604030504040204" pitchFamily="34" charset="0"/>
              </a:rPr>
              <a:t>\Triangle.java</a:t>
            </a:r>
            <a:endParaRPr lang="en-US" altLang="zh-CN" sz="2400" b="1" dirty="0">
              <a:solidFill>
                <a:srgbClr val="006600"/>
              </a:solidFill>
              <a:latin typeface="Tahoma" panose="020B0604030504040204" pitchFamily="34" charset="0"/>
              <a:ea typeface="Tahoma" panose="020B0604030504040204" pitchFamily="34" charset="0"/>
              <a:cs typeface="Tahoma" panose="020B0604030504040204" pitchFamily="34" charset="0"/>
            </a:endParaRPr>
          </a:p>
          <a:p>
            <a:pPr lvl="1"/>
            <a:endParaRPr lang="en-US" altLang="zh-CN" b="1" dirty="0">
              <a:solidFill>
                <a:srgbClr val="000099"/>
              </a:solidFill>
              <a:latin typeface="Tahoma" panose="020B0604030504040204" pitchFamily="34" charset="0"/>
              <a:ea typeface="Tahoma" panose="020B0604030504040204" pitchFamily="34" charset="0"/>
              <a:cs typeface="Tahoma" panose="020B0604030504040204" pitchFamily="34" charset="0"/>
            </a:endParaRPr>
          </a:p>
          <a:p>
            <a:pPr lvl="1"/>
            <a:r>
              <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rPr>
              <a:t>c:\ch4 \</a:t>
            </a:r>
            <a:r>
              <a:rPr lang="en-US" altLang="zh-CN" sz="2400" b="1" dirty="0">
                <a:solidFill>
                  <a:srgbClr val="FF0000"/>
                </a:solidFill>
                <a:latin typeface="Tahoma" panose="020B0604030504040204" pitchFamily="34" charset="0"/>
                <a:ea typeface="Tahoma" panose="020B0604030504040204" pitchFamily="34" charset="0"/>
                <a:cs typeface="Tahoma" panose="020B0604030504040204" pitchFamily="34" charset="0"/>
              </a:rPr>
              <a:t>sun\hello\moon</a:t>
            </a:r>
            <a:r>
              <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rPr>
              <a:t>\Example4_14.java</a:t>
            </a:r>
            <a:endPar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endParaRPr>
          </a:p>
          <a:p>
            <a:fld id="{0C913308-F349-4B6D-A68A-DD1791B4A57B}" type="slidenum">
              <a:rPr lang="zh-CN" altLang="en-US" sz="1200" smtClean="0"/>
            </a:fld>
            <a:endParaRPr lang="zh-CN" altLang="en-US" sz="1200" dirty="0"/>
          </a:p>
        </p:txBody>
      </p:sp>
      <p:sp>
        <p:nvSpPr>
          <p:cNvPr id="7" name="线形标注 1 7"/>
          <p:cNvSpPr/>
          <p:nvPr/>
        </p:nvSpPr>
        <p:spPr>
          <a:xfrm>
            <a:off x="3956861" y="3321991"/>
            <a:ext cx="2499176" cy="369161"/>
          </a:xfrm>
          <a:prstGeom prst="borderCallout1">
            <a:avLst>
              <a:gd name="adj1" fmla="val 105460"/>
              <a:gd name="adj2" fmla="val 16710"/>
              <a:gd name="adj3" fmla="val 219150"/>
              <a:gd name="adj4" fmla="val 298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ahoma" panose="020B0604030504040204" pitchFamily="34" charset="0"/>
                <a:ea typeface="Tahoma" panose="020B0604030504040204" pitchFamily="34" charset="0"/>
                <a:cs typeface="Tahoma" panose="020B0604030504040204" pitchFamily="34" charset="0"/>
              </a:rPr>
              <a:t>Triangle</a:t>
            </a:r>
            <a:r>
              <a:rPr lang="zh-CN" alt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类</a:t>
            </a:r>
            <a:r>
              <a:rPr lang="zh-CN" altLang="zh-CN" sz="2000" dirty="0">
                <a:solidFill>
                  <a:schemeClr val="tx1"/>
                </a:solidFill>
                <a:latin typeface="Tahoma" panose="020B0604030504040204" pitchFamily="34" charset="0"/>
                <a:ea typeface="宋体" panose="02010600030101010101" pitchFamily="2" charset="-122"/>
                <a:cs typeface="Tahoma" panose="020B0604030504040204" pitchFamily="34" charset="0"/>
              </a:rPr>
              <a:t>的包名</a:t>
            </a:r>
            <a:endParaRPr lang="zh-CN" altLang="en-US" sz="2000" b="1" dirty="0">
              <a:solidFill>
                <a:schemeClr val="tx1"/>
              </a:solidFill>
              <a:latin typeface="Tahoma" panose="020B0604030504040204" pitchFamily="34" charset="0"/>
              <a:ea typeface="宋体" panose="02010600030101010101" pitchFamily="2" charset="-122"/>
              <a:cs typeface="Tahoma" panose="020B0604030504040204" pitchFamily="34" charset="0"/>
            </a:endParaRPr>
          </a:p>
        </p:txBody>
      </p:sp>
      <p:cxnSp>
        <p:nvCxnSpPr>
          <p:cNvPr id="9" name="直接连接符 8"/>
          <p:cNvCxnSpPr/>
          <p:nvPr/>
        </p:nvCxnSpPr>
        <p:spPr>
          <a:xfrm>
            <a:off x="3994568" y="4365104"/>
            <a:ext cx="165618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线形标注 1 7"/>
          <p:cNvSpPr/>
          <p:nvPr/>
        </p:nvSpPr>
        <p:spPr>
          <a:xfrm>
            <a:off x="3870722" y="5387403"/>
            <a:ext cx="2729332" cy="342837"/>
          </a:xfrm>
          <a:prstGeom prst="borderCallout1">
            <a:avLst>
              <a:gd name="adj1" fmla="val 3957"/>
              <a:gd name="adj2" fmla="val 50157"/>
              <a:gd name="adj3" fmla="val -92747"/>
              <a:gd name="adj4" fmla="val 4569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000099"/>
                </a:solidFill>
                <a:latin typeface="+mn-ea"/>
                <a:cs typeface="Tahoma" panose="020B0604030504040204" pitchFamily="34" charset="0"/>
              </a:rPr>
              <a:t>Example4_14</a:t>
            </a:r>
            <a:r>
              <a:rPr lang="zh-CN" altLang="en-US" sz="2000" b="1" dirty="0">
                <a:solidFill>
                  <a:srgbClr val="000099"/>
                </a:solidFill>
                <a:latin typeface="+mn-ea"/>
                <a:cs typeface="Tahoma" panose="020B0604030504040204" pitchFamily="34" charset="0"/>
              </a:rPr>
              <a:t>类</a:t>
            </a:r>
            <a:r>
              <a:rPr lang="zh-CN" altLang="zh-CN" sz="2000" dirty="0">
                <a:solidFill>
                  <a:schemeClr val="tx1"/>
                </a:solidFill>
                <a:latin typeface="+mn-ea"/>
              </a:rPr>
              <a:t>的包名</a:t>
            </a:r>
            <a:endParaRPr lang="zh-CN" altLang="en-US" sz="2000" b="1" dirty="0">
              <a:solidFill>
                <a:schemeClr val="tx1"/>
              </a:solidFill>
              <a:latin typeface="+mn-ea"/>
            </a:endParaRPr>
          </a:p>
        </p:txBody>
      </p:sp>
      <p:cxnSp>
        <p:nvCxnSpPr>
          <p:cNvPr id="12" name="直接连接符 11"/>
          <p:cNvCxnSpPr/>
          <p:nvPr/>
        </p:nvCxnSpPr>
        <p:spPr>
          <a:xfrm flipV="1">
            <a:off x="3956861" y="4972860"/>
            <a:ext cx="2664296" cy="2500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1744" y="3429000"/>
            <a:ext cx="0" cy="2808312"/>
          </a:xfrm>
          <a:prstGeom prst="line">
            <a:avLst/>
          </a:prstGeom>
          <a:ln w="31750">
            <a:solidFill>
              <a:srgbClr val="CC0099"/>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620438" y="3122095"/>
            <a:ext cx="2350009" cy="460375"/>
          </a:xfrm>
          <a:prstGeom prst="rect">
            <a:avLst/>
          </a:prstGeom>
          <a:noFill/>
        </p:spPr>
        <p:txBody>
          <a:bodyPr wrap="square" rtlCol="0">
            <a:spAutoFit/>
          </a:bodyPr>
          <a:lstStyle/>
          <a:p>
            <a:r>
              <a:rPr lang="zh-CN" altLang="zh-CN" sz="2400">
                <a:latin typeface="华文行楷" panose="02010800040101010101" pitchFamily="2" charset="-122"/>
                <a:ea typeface="华文行楷" panose="02010800040101010101" pitchFamily="2" charset="-122"/>
              </a:rPr>
              <a:t>包名路径左对齐</a:t>
            </a:r>
            <a:endParaRPr lang="zh-CN" altLang="en-US" sz="2400">
              <a:latin typeface="华文行楷" panose="02010800040101010101" pitchFamily="2" charset="-122"/>
              <a:ea typeface="华文行楷" panose="02010800040101010101" pitchFamily="2" charset="-122"/>
            </a:endParaRPr>
          </a:p>
        </p:txBody>
      </p:sp>
      <p:sp>
        <p:nvSpPr>
          <p:cNvPr id="19" name="文本框 18"/>
          <p:cNvSpPr txBox="1"/>
          <p:nvPr/>
        </p:nvSpPr>
        <p:spPr>
          <a:xfrm>
            <a:off x="1633014" y="2669258"/>
            <a:ext cx="4226863" cy="398780"/>
          </a:xfrm>
          <a:prstGeom prst="rect">
            <a:avLst/>
          </a:prstGeom>
          <a:noFill/>
          <a:ln>
            <a:solidFill>
              <a:schemeClr val="accent1"/>
            </a:solidFill>
          </a:ln>
        </p:spPr>
        <p:txBody>
          <a:bodyPr wrap="square" rtlCol="0">
            <a:spAutoFit/>
          </a:bodyPr>
          <a:lstStyle/>
          <a:p>
            <a:r>
              <a:rPr lang="zh-CN" altLang="en-US" sz="2000" dirty="0">
                <a:latin typeface="Arial" panose="020B0604020202020204" pitchFamily="34" charset="0"/>
                <a:ea typeface="华文行楷" panose="02010800040101010101" pitchFamily="2" charset="-122"/>
                <a:cs typeface="Arial" panose="020B0604020202020204" pitchFamily="34" charset="0"/>
              </a:rPr>
              <a:t>两个类所在包的</a:t>
            </a:r>
            <a:r>
              <a:rPr lang="zh-CN" altLang="en-US" sz="2000" dirty="0">
                <a:solidFill>
                  <a:srgbClr val="C00000"/>
                </a:solidFill>
                <a:latin typeface="Arial" panose="020B0604020202020204" pitchFamily="34" charset="0"/>
                <a:ea typeface="华文行楷" panose="02010800040101010101" pitchFamily="2" charset="-122"/>
                <a:cs typeface="Arial" panose="020B0604020202020204" pitchFamily="34" charset="0"/>
              </a:rPr>
              <a:t>父包相同，都是</a:t>
            </a:r>
            <a:r>
              <a:rPr lang="en-US" altLang="zh-CN" sz="2000" dirty="0">
                <a:solidFill>
                  <a:srgbClr val="C00000"/>
                </a:solidFill>
                <a:latin typeface="Arial" panose="020B0604020202020204" pitchFamily="34" charset="0"/>
                <a:ea typeface="华文行楷" panose="02010800040101010101" pitchFamily="2" charset="-122"/>
                <a:cs typeface="Arial" panose="020B0604020202020204" pitchFamily="34" charset="0"/>
              </a:rPr>
              <a:t>ch4</a:t>
            </a:r>
            <a:endParaRPr lang="zh-CN" altLang="en-US" sz="2000" dirty="0">
              <a:solidFill>
                <a:srgbClr val="C00000"/>
              </a:solidFill>
              <a:latin typeface="Arial" panose="020B0604020202020204" pitchFamily="34" charset="0"/>
              <a:ea typeface="华文行楷" panose="02010800040101010101" pitchFamily="2" charset="-122"/>
              <a:cs typeface="Arial" panose="020B0604020202020204" pitchFamily="34" charset="0"/>
            </a:endParaRPr>
          </a:p>
        </p:txBody>
      </p:sp>
      <p:sp>
        <p:nvSpPr>
          <p:cNvPr id="20" name="内容占位符 2"/>
          <p:cNvSpPr txBox="1"/>
          <p:nvPr/>
        </p:nvSpPr>
        <p:spPr>
          <a:xfrm>
            <a:off x="1991543" y="877408"/>
            <a:ext cx="4006051" cy="1360250"/>
          </a:xfrm>
          <a:prstGeom prst="rect">
            <a:avLst/>
          </a:prstGeom>
          <a:ln>
            <a:solidFill>
              <a:schemeClr val="accent1"/>
            </a:solidFill>
          </a:ln>
        </p:spPr>
        <p:txBody>
          <a:bodyPr vert="horz" lIns="91440" tIns="45720" rIns="91440" bIns="45720" rtlCol="0">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10000"/>
              </a:lnSpc>
              <a:spcBef>
                <a:spcPts val="0"/>
              </a:spcBef>
              <a:buFont typeface="Arial" panose="020B0604020202020204" pitchFamily="34" charset="0"/>
              <a:buNone/>
            </a:pPr>
            <a:r>
              <a:rPr lang="en-US" altLang="zh-CN" b="1" dirty="0">
                <a:latin typeface="Tahoma" panose="020B0604030504040204" pitchFamily="34" charset="0"/>
                <a:ea typeface="Tahoma" panose="020B0604030504040204" pitchFamily="34" charset="0"/>
                <a:cs typeface="Tahoma" panose="020B0604030504040204" pitchFamily="34" charset="0"/>
              </a:rPr>
              <a:t>//</a:t>
            </a:r>
            <a:r>
              <a:rPr lang="en-US" altLang="zh-CN" b="1" dirty="0">
                <a:solidFill>
                  <a:srgbClr val="000099"/>
                </a:solidFill>
                <a:latin typeface="Tahoma" panose="020B0604030504040204" pitchFamily="34" charset="0"/>
                <a:ea typeface="Tahoma" panose="020B0604030504040204" pitchFamily="34" charset="0"/>
                <a:cs typeface="Tahoma" panose="020B0604030504040204" pitchFamily="34" charset="0"/>
              </a:rPr>
              <a:t>Example4_14.java</a:t>
            </a:r>
            <a:endParaRPr lang="en-US" altLang="zh-CN" b="1" dirty="0">
              <a:solidFill>
                <a:srgbClr val="000099"/>
              </a:solidFill>
              <a:latin typeface="Tahoma" panose="020B0604030504040204" pitchFamily="34" charset="0"/>
              <a:ea typeface="Tahoma" panose="020B0604030504040204" pitchFamily="34" charset="0"/>
              <a:cs typeface="Tahoma" panose="020B0604030504040204" pitchFamily="34" charset="0"/>
            </a:endParaRPr>
          </a:p>
          <a:p>
            <a:pPr marL="0" indent="0">
              <a:lnSpc>
                <a:spcPct val="110000"/>
              </a:lnSpc>
              <a:spcBef>
                <a:spcPts val="0"/>
              </a:spcBef>
              <a:buFont typeface="Arial" panose="020B0604020202020204" pitchFamily="34" charset="0"/>
              <a:buNone/>
            </a:pPr>
            <a:r>
              <a:rPr lang="en-US" altLang="zh-CN" b="1" dirty="0">
                <a:latin typeface="Tahoma" panose="020B0604030504040204" pitchFamily="34" charset="0"/>
                <a:ea typeface="Tahoma" panose="020B0604030504040204" pitchFamily="34" charset="0"/>
                <a:cs typeface="Tahoma" panose="020B0604030504040204" pitchFamily="34" charset="0"/>
              </a:rPr>
              <a:t>package </a:t>
            </a:r>
            <a:r>
              <a:rPr lang="en-US" altLang="zh-CN" b="1" dirty="0" err="1">
                <a:solidFill>
                  <a:srgbClr val="FF0000"/>
                </a:solidFill>
                <a:latin typeface="Tahoma" panose="020B0604030504040204" pitchFamily="34" charset="0"/>
                <a:ea typeface="Tahoma" panose="020B0604030504040204" pitchFamily="34" charset="0"/>
                <a:cs typeface="Tahoma" panose="020B0604030504040204" pitchFamily="34" charset="0"/>
              </a:rPr>
              <a:t>sun.hello.moon</a:t>
            </a:r>
            <a:r>
              <a:rPr lang="en-US" altLang="zh-CN" b="1" dirty="0">
                <a:latin typeface="Tahoma" panose="020B0604030504040204" pitchFamily="34" charset="0"/>
                <a:ea typeface="Tahoma" panose="020B0604030504040204" pitchFamily="34" charset="0"/>
                <a:cs typeface="Tahoma" panose="020B0604030504040204" pitchFamily="34" charset="0"/>
              </a:rPr>
              <a:t>;</a:t>
            </a:r>
            <a:endParaRPr lang="en-US" altLang="zh-CN" b="1" dirty="0">
              <a:latin typeface="Tahoma" panose="020B0604030504040204" pitchFamily="34" charset="0"/>
              <a:ea typeface="Tahoma" panose="020B0604030504040204" pitchFamily="34" charset="0"/>
              <a:cs typeface="Tahoma" panose="020B0604030504040204" pitchFamily="34" charset="0"/>
            </a:endParaRPr>
          </a:p>
          <a:p>
            <a:pPr marL="0" indent="0">
              <a:lnSpc>
                <a:spcPct val="110000"/>
              </a:lnSpc>
              <a:spcBef>
                <a:spcPts val="0"/>
              </a:spcBef>
              <a:buFont typeface="Arial" panose="020B0604020202020204" pitchFamily="34" charset="0"/>
              <a:buNone/>
            </a:pPr>
            <a:r>
              <a:rPr lang="en-US" altLang="zh-CN" b="1" dirty="0">
                <a:latin typeface="Tahoma" panose="020B0604030504040204" pitchFamily="34" charset="0"/>
                <a:ea typeface="Tahoma" panose="020B0604030504040204" pitchFamily="34" charset="0"/>
                <a:cs typeface="Tahoma" panose="020B0604030504040204" pitchFamily="34" charset="0"/>
              </a:rPr>
              <a:t>import</a:t>
            </a:r>
            <a:r>
              <a:rPr lang="en-US" altLang="zh-CN" b="1" dirty="0">
                <a:solidFill>
                  <a:srgbClr val="006600"/>
                </a:solidFill>
                <a:latin typeface="Tahoma" panose="020B0604030504040204" pitchFamily="34" charset="0"/>
                <a:ea typeface="Tahoma" panose="020B0604030504040204" pitchFamily="34" charset="0"/>
                <a:cs typeface="Tahoma" panose="020B0604030504040204" pitchFamily="34" charset="0"/>
              </a:rPr>
              <a:t> </a:t>
            </a:r>
            <a:r>
              <a:rPr lang="en-US" altLang="zh-CN" b="1" dirty="0" err="1">
                <a:solidFill>
                  <a:srgbClr val="006600"/>
                </a:solidFill>
                <a:latin typeface="Tahoma" panose="020B0604030504040204" pitchFamily="34" charset="0"/>
                <a:ea typeface="Tahoma" panose="020B0604030504040204" pitchFamily="34" charset="0"/>
                <a:cs typeface="Tahoma" panose="020B0604030504040204" pitchFamily="34" charset="0"/>
              </a:rPr>
              <a:t>sohu.com.Triangle</a:t>
            </a:r>
            <a:r>
              <a:rPr lang="en-US" altLang="zh-CN" b="1" dirty="0">
                <a:solidFill>
                  <a:srgbClr val="006600"/>
                </a:solidFill>
                <a:latin typeface="Tahoma" panose="020B0604030504040204" pitchFamily="34" charset="0"/>
                <a:ea typeface="Tahoma" panose="020B0604030504040204" pitchFamily="34" charset="0"/>
                <a:cs typeface="Tahoma" panose="020B0604030504040204" pitchFamily="34" charset="0"/>
              </a:rPr>
              <a:t>;</a:t>
            </a:r>
            <a:endParaRPr lang="en-US" altLang="zh-CN" b="1" dirty="0">
              <a:solidFill>
                <a:srgbClr val="006600"/>
              </a:solidFill>
              <a:latin typeface="Tahoma" panose="020B0604030504040204" pitchFamily="34" charset="0"/>
              <a:ea typeface="Tahoma" panose="020B0604030504040204" pitchFamily="34" charset="0"/>
              <a:cs typeface="Tahoma" panose="020B0604030504040204" pitchFamily="34" charset="0"/>
            </a:endParaRPr>
          </a:p>
          <a:p>
            <a:pPr marL="0" indent="0">
              <a:lnSpc>
                <a:spcPct val="110000"/>
              </a:lnSpc>
              <a:spcBef>
                <a:spcPts val="0"/>
              </a:spcBef>
              <a:buFont typeface="Arial" panose="020B0604020202020204" pitchFamily="34" charset="0"/>
              <a:buNone/>
            </a:pPr>
            <a:endParaRPr lang="en-US" altLang="zh-CN" b="1" dirty="0">
              <a:latin typeface="Tahoma" panose="020B0604030504040204" pitchFamily="34" charset="0"/>
              <a:ea typeface="Tahoma" panose="020B0604030504040204" pitchFamily="34" charset="0"/>
              <a:cs typeface="Tahoma" panose="020B0604030504040204" pitchFamily="34" charset="0"/>
            </a:endParaRPr>
          </a:p>
          <a:p>
            <a:pPr marL="0" indent="0">
              <a:lnSpc>
                <a:spcPct val="110000"/>
              </a:lnSpc>
              <a:spcBef>
                <a:spcPts val="0"/>
              </a:spcBef>
              <a:buFont typeface="Arial" panose="020B0604020202020204" pitchFamily="34" charset="0"/>
              <a:buNone/>
            </a:pPr>
            <a:r>
              <a:rPr lang="en-US" altLang="zh-CN" b="1" dirty="0">
                <a:latin typeface="Tahoma" panose="020B0604030504040204" pitchFamily="34" charset="0"/>
                <a:ea typeface="Tahoma" panose="020B0604030504040204" pitchFamily="34" charset="0"/>
                <a:cs typeface="Tahoma" panose="020B0604030504040204" pitchFamily="34" charset="0"/>
              </a:rPr>
              <a:t>public class Example4_14 {......}</a:t>
            </a:r>
            <a:endParaRPr lang="zh-CN" altLang="en-US" sz="2400" dirty="0"/>
          </a:p>
        </p:txBody>
      </p:sp>
      <p:sp>
        <p:nvSpPr>
          <p:cNvPr id="13" name="内容占位符 2"/>
          <p:cNvSpPr txBox="1"/>
          <p:nvPr/>
        </p:nvSpPr>
        <p:spPr bwMode="auto">
          <a:xfrm>
            <a:off x="6194406" y="870857"/>
            <a:ext cx="3367286" cy="1360250"/>
          </a:xfrm>
          <a:prstGeom prst="rect">
            <a:avLst/>
          </a:prstGeom>
          <a:noFill/>
          <a:ln w="9525">
            <a:solidFill>
              <a:schemeClr val="accent1"/>
            </a:solidFill>
            <a:miter lim="800000"/>
          </a:ln>
          <a:effec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2800">
                <a:solidFill>
                  <a:schemeClr val="tx1"/>
                </a:solidFill>
                <a:latin typeface="+mn-lt"/>
                <a:ea typeface="+mn-ea"/>
                <a:cs typeface="+mn-cs"/>
              </a:defRPr>
            </a:lvl1pPr>
            <a:lvl2pPr marL="692150" indent="-347980" algn="l" rtl="0" eaLnBrk="1" fontAlgn="base" hangingPunct="1">
              <a:spcBef>
                <a:spcPts val="0"/>
              </a:spcBef>
              <a:spcAft>
                <a:spcPct val="0"/>
              </a:spcAft>
              <a:buClr>
                <a:schemeClr val="accent2"/>
              </a:buClr>
              <a:buSzPct val="70000"/>
              <a:buFont typeface="Wingdings" panose="05000000000000000000" pitchFamily="2" charset="2"/>
              <a:buChar char="Ø"/>
              <a:defRPr sz="2400">
                <a:solidFill>
                  <a:schemeClr val="tx1"/>
                </a:solidFill>
                <a:latin typeface="+mn-lt"/>
                <a:ea typeface="+mn-ea"/>
              </a:defRPr>
            </a:lvl2pPr>
            <a:lvl3pPr marL="987425" indent="-294005" algn="l" rtl="0" eaLnBrk="1" fontAlgn="base" hangingPunct="1">
              <a:spcBef>
                <a:spcPts val="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ts val="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ts val="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marL="0" indent="0">
              <a:spcBef>
                <a:spcPts val="0"/>
              </a:spcBef>
              <a:buFont typeface="Wingdings" panose="05000000000000000000" pitchFamily="2" charset="2"/>
              <a:buNone/>
            </a:pPr>
            <a:r>
              <a:rPr lang="en-US" altLang="zh-CN" sz="1800" b="1" kern="0" dirty="0">
                <a:latin typeface="Tahoma" panose="020B0604030504040204" pitchFamily="34" charset="0"/>
                <a:ea typeface="Tahoma" panose="020B0604030504040204" pitchFamily="34" charset="0"/>
                <a:cs typeface="Tahoma" panose="020B0604030504040204" pitchFamily="34" charset="0"/>
              </a:rPr>
              <a:t>//</a:t>
            </a:r>
            <a:r>
              <a:rPr lang="en-US" altLang="zh-CN" sz="1800" b="1" dirty="0">
                <a:solidFill>
                  <a:srgbClr val="000099"/>
                </a:solidFill>
                <a:latin typeface="Tahoma" panose="020B0604030504040204" pitchFamily="34" charset="0"/>
                <a:ea typeface="Tahoma" panose="020B0604030504040204" pitchFamily="34" charset="0"/>
                <a:cs typeface="Tahoma" panose="020B0604030504040204" pitchFamily="34" charset="0"/>
              </a:rPr>
              <a:t>Triangle.java </a:t>
            </a:r>
            <a:endParaRPr lang="en-US" altLang="zh-CN" sz="1800" b="1" kern="0" dirty="0">
              <a:latin typeface="Tahoma" panose="020B0604030504040204" pitchFamily="34" charset="0"/>
              <a:ea typeface="Tahoma" panose="020B0604030504040204" pitchFamily="34" charset="0"/>
              <a:cs typeface="Tahoma" panose="020B0604030504040204" pitchFamily="34" charset="0"/>
            </a:endParaRPr>
          </a:p>
          <a:p>
            <a:pPr marL="0" indent="0">
              <a:spcBef>
                <a:spcPts val="0"/>
              </a:spcBef>
              <a:buFont typeface="Wingdings" panose="05000000000000000000" pitchFamily="2" charset="2"/>
              <a:buNone/>
            </a:pPr>
            <a:r>
              <a:rPr lang="en-US" altLang="zh-CN" sz="1800" b="1" kern="0" dirty="0">
                <a:latin typeface="Tahoma" panose="020B0604030504040204" pitchFamily="34" charset="0"/>
                <a:ea typeface="Tahoma" panose="020B0604030504040204" pitchFamily="34" charset="0"/>
                <a:cs typeface="Tahoma" panose="020B0604030504040204" pitchFamily="34" charset="0"/>
              </a:rPr>
              <a:t>package</a:t>
            </a:r>
            <a:r>
              <a:rPr lang="en-US" altLang="zh-CN" sz="1800" b="1" kern="0" dirty="0">
                <a:solidFill>
                  <a:srgbClr val="006600"/>
                </a:solidFill>
                <a:latin typeface="Tahoma" panose="020B0604030504040204" pitchFamily="34" charset="0"/>
                <a:ea typeface="Tahoma" panose="020B0604030504040204" pitchFamily="34" charset="0"/>
                <a:cs typeface="Tahoma" panose="020B0604030504040204" pitchFamily="34" charset="0"/>
              </a:rPr>
              <a:t> </a:t>
            </a:r>
            <a:r>
              <a:rPr lang="en-US" altLang="zh-CN" sz="1800" b="1" kern="0" dirty="0">
                <a:solidFill>
                  <a:srgbClr val="FF0000"/>
                </a:solidFill>
                <a:latin typeface="Tahoma" panose="020B0604030504040204" pitchFamily="34" charset="0"/>
                <a:ea typeface="Tahoma" panose="020B0604030504040204" pitchFamily="34" charset="0"/>
                <a:cs typeface="Tahoma" panose="020B0604030504040204" pitchFamily="34" charset="0"/>
              </a:rPr>
              <a:t>sohu.com</a:t>
            </a:r>
            <a:r>
              <a:rPr lang="en-US" altLang="zh-CN" sz="1800" b="1" kern="0" dirty="0">
                <a:solidFill>
                  <a:srgbClr val="006600"/>
                </a:solidFill>
                <a:latin typeface="Tahoma" panose="020B0604030504040204" pitchFamily="34" charset="0"/>
                <a:ea typeface="Tahoma" panose="020B0604030504040204" pitchFamily="34" charset="0"/>
                <a:cs typeface="Tahoma" panose="020B0604030504040204" pitchFamily="34" charset="0"/>
              </a:rPr>
              <a:t>;</a:t>
            </a:r>
            <a:endParaRPr lang="en-US" altLang="zh-CN" sz="1800" b="1" kern="0" dirty="0">
              <a:solidFill>
                <a:srgbClr val="006600"/>
              </a:solidFill>
              <a:latin typeface="Tahoma" panose="020B0604030504040204" pitchFamily="34" charset="0"/>
              <a:ea typeface="Tahoma" panose="020B0604030504040204" pitchFamily="34" charset="0"/>
              <a:cs typeface="Tahoma" panose="020B0604030504040204" pitchFamily="34" charset="0"/>
            </a:endParaRPr>
          </a:p>
          <a:p>
            <a:pPr marL="0" indent="0">
              <a:spcBef>
                <a:spcPts val="0"/>
              </a:spcBef>
              <a:buFont typeface="Wingdings" panose="05000000000000000000" pitchFamily="2" charset="2"/>
              <a:buNone/>
            </a:pPr>
            <a:endParaRPr lang="en-US" altLang="zh-CN" sz="1800" b="1" kern="0" dirty="0">
              <a:solidFill>
                <a:srgbClr val="006600"/>
              </a:solidFill>
              <a:latin typeface="Tahoma" panose="020B0604030504040204" pitchFamily="34" charset="0"/>
              <a:ea typeface="Tahoma" panose="020B0604030504040204" pitchFamily="34" charset="0"/>
              <a:cs typeface="Tahoma" panose="020B0604030504040204" pitchFamily="34" charset="0"/>
            </a:endParaRPr>
          </a:p>
          <a:p>
            <a:pPr marL="0" indent="0">
              <a:spcBef>
                <a:spcPts val="0"/>
              </a:spcBef>
              <a:buNone/>
            </a:pPr>
            <a:r>
              <a:rPr lang="en-US" altLang="zh-CN" sz="1800" b="1" kern="0" dirty="0">
                <a:latin typeface="Tahoma" panose="020B0604030504040204" pitchFamily="34" charset="0"/>
                <a:ea typeface="Tahoma" panose="020B0604030504040204" pitchFamily="34" charset="0"/>
                <a:cs typeface="Tahoma" panose="020B0604030504040204" pitchFamily="34" charset="0"/>
              </a:rPr>
              <a:t>public class Triangle{......} </a:t>
            </a:r>
            <a:endParaRPr lang="zh-CN" altLang="en-US" sz="1800" b="1" kern="0" dirty="0">
              <a:latin typeface="Tahoma" panose="020B0604030504040204" pitchFamily="34" charset="0"/>
              <a:cs typeface="Tahoma" panose="020B0604030504040204" pitchFamily="34" charset="0"/>
            </a:endParaRPr>
          </a:p>
          <a:p>
            <a:endParaRPr lang="zh-CN" altLang="en-US" sz="2400" kern="0" dirty="0"/>
          </a:p>
        </p:txBody>
      </p:sp>
      <p:sp>
        <p:nvSpPr>
          <p:cNvPr id="14" name="文本框 13"/>
          <p:cNvSpPr txBox="1"/>
          <p:nvPr/>
        </p:nvSpPr>
        <p:spPr>
          <a:xfrm>
            <a:off x="1919536" y="2252745"/>
            <a:ext cx="6336706" cy="368300"/>
          </a:xfrm>
          <a:prstGeom prst="rect">
            <a:avLst/>
          </a:prstGeom>
          <a:noFill/>
        </p:spPr>
        <p:txBody>
          <a:bodyPr wrap="square" rtlCol="0">
            <a:spAutoFit/>
          </a:bodyPr>
          <a:lstStyle/>
          <a:p>
            <a:r>
              <a:rPr lang="zh-CN" altLang="en-US" dirty="0">
                <a:solidFill>
                  <a:srgbClr val="FF0000"/>
                </a:solidFill>
                <a:latin typeface="Arial" panose="020B0604020202020204" pitchFamily="34" charset="0"/>
                <a:ea typeface="Tahoma" panose="020B0604030504040204" pitchFamily="34" charset="0"/>
                <a:cs typeface="Arial" panose="020B0604020202020204" pitchFamily="34" charset="0"/>
              </a:rPr>
              <a:t>也就是：</a:t>
            </a:r>
            <a:r>
              <a:rPr lang="en-US" altLang="zh-CN" dirty="0" err="1">
                <a:solidFill>
                  <a:srgbClr val="FF0000"/>
                </a:solidFill>
                <a:latin typeface="Arial" panose="020B0604020202020204" pitchFamily="34" charset="0"/>
                <a:ea typeface="Tahoma" panose="020B0604030504040204" pitchFamily="34" charset="0"/>
                <a:cs typeface="Arial" panose="020B0604020202020204" pitchFamily="34" charset="0"/>
              </a:rPr>
              <a:t>sun.hello.moon</a:t>
            </a:r>
            <a:r>
              <a:rPr lang="zh-CN" altLang="en-US" dirty="0">
                <a:latin typeface="Arial" panose="020B0604020202020204" pitchFamily="34" charset="0"/>
                <a:ea typeface="Tahoma" panose="020B0604030504040204" pitchFamily="34" charset="0"/>
                <a:cs typeface="Arial" panose="020B0604020202020204" pitchFamily="34" charset="0"/>
              </a:rPr>
              <a:t>和</a:t>
            </a:r>
            <a:r>
              <a:rPr lang="en-US" altLang="zh-CN" kern="0" dirty="0">
                <a:solidFill>
                  <a:srgbClr val="FF0000"/>
                </a:solidFill>
                <a:latin typeface="Arial" panose="020B0604020202020204" pitchFamily="34" charset="0"/>
                <a:ea typeface="Tahoma" panose="020B0604030504040204" pitchFamily="34" charset="0"/>
                <a:cs typeface="Arial" panose="020B0604020202020204" pitchFamily="34" charset="0"/>
              </a:rPr>
              <a:t>sohu.com</a:t>
            </a:r>
            <a:r>
              <a:rPr lang="zh-CN" altLang="en-US" kern="0" dirty="0">
                <a:latin typeface="Arial" panose="020B0604020202020204" pitchFamily="34" charset="0"/>
                <a:ea typeface="Tahoma" panose="020B0604030504040204" pitchFamily="34" charset="0"/>
                <a:cs typeface="Arial" panose="020B0604020202020204" pitchFamily="34" charset="0"/>
              </a:rPr>
              <a:t>两个包在同一个父包中。</a:t>
            </a:r>
            <a:endParaRPr lang="zh-CN" altLang="en-US" dirty="0">
              <a:latin typeface="Arial" panose="020B0604020202020204" pitchFamily="34" charset="0"/>
              <a:ea typeface="华文行楷" panose="0201080004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11" grpId="0" bldLvl="0" animBg="1"/>
      <p:bldP spid="18" grpId="0"/>
      <p:bldP spid="19" grpId="0" bldLvl="0" animBg="1"/>
      <p:bldP spid="13" grpId="0" bldLvl="0" animBg="1"/>
      <p:bldP spid="1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latin typeface="Tahoma" panose="020B0604030504040204" pitchFamily="34" charset="0"/>
                <a:ea typeface="Tahoma" panose="020B0604030504040204" pitchFamily="34" charset="0"/>
                <a:cs typeface="Tahoma" panose="020B0604030504040204" pitchFamily="34" charset="0"/>
              </a:rPr>
              <a:t>类</a:t>
            </a:r>
            <a:r>
              <a:rPr lang="en-US" altLang="zh-CN" b="1">
                <a:latin typeface="Tahoma" panose="020B0604030504040204" pitchFamily="34" charset="0"/>
                <a:ea typeface="Tahoma" panose="020B0604030504040204" pitchFamily="34" charset="0"/>
                <a:cs typeface="Tahoma" panose="020B0604030504040204" pitchFamily="34" charset="0"/>
              </a:rPr>
              <a:t>Example4_14</a:t>
            </a:r>
            <a:r>
              <a:rPr lang="zh-CN" altLang="en-US" b="1">
                <a:latin typeface="Tahoma" panose="020B0604030504040204" pitchFamily="34" charset="0"/>
                <a:ea typeface="Tahoma" panose="020B0604030504040204" pitchFamily="34" charset="0"/>
                <a:cs typeface="Tahoma" panose="020B0604030504040204" pitchFamily="34" charset="0"/>
              </a:rPr>
              <a:t>中导入类</a:t>
            </a:r>
            <a:r>
              <a:rPr lang="en-US" altLang="zh-CN" b="1">
                <a:latin typeface="Tahoma" panose="020B0604030504040204" pitchFamily="34" charset="0"/>
                <a:ea typeface="Tahoma" panose="020B0604030504040204" pitchFamily="34" charset="0"/>
                <a:cs typeface="Tahoma" panose="020B0604030504040204" pitchFamily="34" charset="0"/>
              </a:rPr>
              <a:t>Triangle</a:t>
            </a:r>
            <a:r>
              <a:rPr lang="zh-CN" altLang="en-US" b="1">
                <a:latin typeface="Tahoma" panose="020B0604030504040204" pitchFamily="34" charset="0"/>
                <a:ea typeface="Tahoma" panose="020B0604030504040204" pitchFamily="34" charset="0"/>
                <a:cs typeface="Tahoma" panose="020B0604030504040204" pitchFamily="34" charset="0"/>
              </a:rPr>
              <a:t>？</a:t>
            </a:r>
            <a:endParaRPr lang="zh-CN" altLang="en-US"/>
          </a:p>
        </p:txBody>
      </p:sp>
      <p:sp>
        <p:nvSpPr>
          <p:cNvPr id="3" name="内容占位符 2"/>
          <p:cNvSpPr>
            <a:spLocks noGrp="1"/>
          </p:cNvSpPr>
          <p:nvPr>
            <p:ph idx="1"/>
          </p:nvPr>
        </p:nvSpPr>
        <p:spPr/>
        <p:txBody>
          <a:bodyPr>
            <a:normAutofit/>
          </a:bodyPr>
          <a:lstStyle/>
          <a:p>
            <a:r>
              <a:rPr lang="zh-CN" altLang="en-US" sz="2800">
                <a:latin typeface="宋体" panose="02010600030101010101" pitchFamily="2" charset="-122"/>
                <a:ea typeface="宋体" panose="02010600030101010101" pitchFamily="2" charset="-122"/>
              </a:rPr>
              <a:t>相对路径</a:t>
            </a:r>
            <a:endParaRPr lang="zh-CN" altLang="en-US" sz="280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灯片编号占位符 3"/>
          <p:cNvSpPr txBox="1"/>
          <p:nvPr/>
        </p:nvSpPr>
        <p:spPr bwMode="auto">
          <a:xfrm>
            <a:off x="2423592" y="2554153"/>
            <a:ext cx="1942572" cy="442794"/>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altLang="zh-CN" sz="2400" b="1">
                <a:solidFill>
                  <a:srgbClr val="000099"/>
                </a:solidFill>
                <a:latin typeface="Tahoma" panose="020B0604030504040204" pitchFamily="34" charset="0"/>
                <a:ea typeface="Tahoma" panose="020B0604030504040204" pitchFamily="34" charset="0"/>
                <a:cs typeface="Tahoma" panose="020B0604030504040204" pitchFamily="34" charset="0"/>
              </a:rPr>
              <a:t>c:\ch4\</a:t>
            </a:r>
            <a:endParaRPr lang="en-US" altLang="zh-CN" sz="2400" b="1">
              <a:solidFill>
                <a:srgbClr val="006600"/>
              </a:solidFill>
              <a:latin typeface="Tahoma" panose="020B0604030504040204" pitchFamily="34" charset="0"/>
              <a:ea typeface="Tahoma" panose="020B0604030504040204" pitchFamily="34" charset="0"/>
              <a:cs typeface="Tahoma" panose="020B0604030504040204" pitchFamily="34" charset="0"/>
            </a:endParaRPr>
          </a:p>
        </p:txBody>
      </p:sp>
      <p:sp>
        <p:nvSpPr>
          <p:cNvPr id="6" name="灯片编号占位符 3"/>
          <p:cNvSpPr txBox="1"/>
          <p:nvPr/>
        </p:nvSpPr>
        <p:spPr bwMode="auto">
          <a:xfrm>
            <a:off x="5588596" y="2567646"/>
            <a:ext cx="2393354" cy="442783"/>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sz="2400" b="1">
                <a:solidFill>
                  <a:srgbClr val="006600"/>
                </a:solidFill>
                <a:latin typeface="Tahoma" panose="020B0604030504040204" pitchFamily="34" charset="0"/>
                <a:ea typeface="Tahoma" panose="020B0604030504040204" pitchFamily="34" charset="0"/>
                <a:cs typeface="Tahoma" panose="020B0604030504040204" pitchFamily="34" charset="0"/>
              </a:rPr>
              <a:t>\Triangle.java</a:t>
            </a:r>
            <a:endParaRPr lang="zh-CN" altLang="en-US" sz="1200" dirty="0"/>
          </a:p>
        </p:txBody>
      </p:sp>
      <p:sp>
        <p:nvSpPr>
          <p:cNvPr id="7" name="灯片编号占位符 3"/>
          <p:cNvSpPr txBox="1"/>
          <p:nvPr/>
        </p:nvSpPr>
        <p:spPr bwMode="auto">
          <a:xfrm>
            <a:off x="4069187" y="2572494"/>
            <a:ext cx="1919200" cy="442784"/>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sz="2400" b="1">
                <a:solidFill>
                  <a:srgbClr val="FF0000"/>
                </a:solidFill>
                <a:latin typeface="Tahoma" panose="020B0604030504040204" pitchFamily="34" charset="0"/>
                <a:ea typeface="Tahoma" panose="020B0604030504040204" pitchFamily="34" charset="0"/>
                <a:cs typeface="Tahoma" panose="020B0604030504040204" pitchFamily="34" charset="0"/>
              </a:rPr>
              <a:t>sohu\com</a:t>
            </a:r>
            <a:endParaRPr lang="zh-CN" altLang="en-US" sz="1200" dirty="0"/>
          </a:p>
        </p:txBody>
      </p:sp>
      <p:cxnSp>
        <p:nvCxnSpPr>
          <p:cNvPr id="9" name="直接箭头连接符 8"/>
          <p:cNvCxnSpPr/>
          <p:nvPr/>
        </p:nvCxnSpPr>
        <p:spPr>
          <a:xfrm flipH="1">
            <a:off x="4151784" y="3789040"/>
            <a:ext cx="432048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4151784" y="2554154"/>
            <a:ext cx="0" cy="12348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151784" y="2554153"/>
            <a:ext cx="295232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灯片编号占位符 3"/>
          <p:cNvSpPr txBox="1"/>
          <p:nvPr/>
        </p:nvSpPr>
        <p:spPr bwMode="auto">
          <a:xfrm>
            <a:off x="2446964" y="3300313"/>
            <a:ext cx="1942572" cy="442788"/>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altLang="zh-CN" sz="2400" b="1">
                <a:solidFill>
                  <a:srgbClr val="000099"/>
                </a:solidFill>
                <a:latin typeface="Tahoma" panose="020B0604030504040204" pitchFamily="34" charset="0"/>
                <a:ea typeface="Tahoma" panose="020B0604030504040204" pitchFamily="34" charset="0"/>
                <a:cs typeface="Tahoma" panose="020B0604030504040204" pitchFamily="34" charset="0"/>
              </a:rPr>
              <a:t>c:\ch4\</a:t>
            </a:r>
            <a:endParaRPr lang="en-US" altLang="zh-CN" sz="2400" b="1">
              <a:solidFill>
                <a:srgbClr val="000099"/>
              </a:solidFill>
              <a:latin typeface="Tahoma" panose="020B0604030504040204" pitchFamily="34" charset="0"/>
              <a:ea typeface="Tahoma" panose="020B0604030504040204" pitchFamily="34" charset="0"/>
              <a:cs typeface="Tahoma" panose="020B0604030504040204" pitchFamily="34" charset="0"/>
            </a:endParaRPr>
          </a:p>
        </p:txBody>
      </p:sp>
      <p:sp>
        <p:nvSpPr>
          <p:cNvPr id="14" name="灯片编号占位符 3"/>
          <p:cNvSpPr txBox="1"/>
          <p:nvPr/>
        </p:nvSpPr>
        <p:spPr bwMode="auto">
          <a:xfrm>
            <a:off x="4069187" y="3299889"/>
            <a:ext cx="2736302" cy="442786"/>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sz="2400" b="1">
                <a:solidFill>
                  <a:srgbClr val="FF0000"/>
                </a:solidFill>
                <a:latin typeface="Tahoma" panose="020B0604030504040204" pitchFamily="34" charset="0"/>
                <a:ea typeface="Tahoma" panose="020B0604030504040204" pitchFamily="34" charset="0"/>
                <a:cs typeface="Tahoma" panose="020B0604030504040204" pitchFamily="34" charset="0"/>
              </a:rPr>
              <a:t>sun\hello\moon</a:t>
            </a:r>
            <a:endParaRPr lang="zh-CN" altLang="en-US" sz="1200" dirty="0"/>
          </a:p>
        </p:txBody>
      </p:sp>
      <p:sp>
        <p:nvSpPr>
          <p:cNvPr id="15" name="灯片编号占位符 3"/>
          <p:cNvSpPr txBox="1"/>
          <p:nvPr/>
        </p:nvSpPr>
        <p:spPr bwMode="auto">
          <a:xfrm>
            <a:off x="6559668" y="3295040"/>
            <a:ext cx="3204356" cy="395997"/>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sz="2400" b="1">
                <a:solidFill>
                  <a:srgbClr val="000099"/>
                </a:solidFill>
                <a:latin typeface="Tahoma" panose="020B0604030504040204" pitchFamily="34" charset="0"/>
                <a:ea typeface="Tahoma" panose="020B0604030504040204" pitchFamily="34" charset="0"/>
                <a:cs typeface="Tahoma" panose="020B0604030504040204" pitchFamily="34" charset="0"/>
              </a:rPr>
              <a:t>\Example4_14.java</a:t>
            </a:r>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12" grpId="0" bldLvl="0" animBg="1"/>
      <p:bldP spid="14" grpId="0" bldLvl="0" animBg="1"/>
      <p:bldP spid="15" grpId="0" bldLvl="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latin typeface="Tahoma" panose="020B0604030504040204" pitchFamily="34" charset="0"/>
                <a:ea typeface="Tahoma" panose="020B0604030504040204" pitchFamily="34" charset="0"/>
                <a:cs typeface="Tahoma" panose="020B0604030504040204" pitchFamily="34" charset="0"/>
              </a:rPr>
              <a:t>类</a:t>
            </a:r>
            <a:r>
              <a:rPr lang="en-US" altLang="zh-CN" b="1">
                <a:latin typeface="Tahoma" panose="020B0604030504040204" pitchFamily="34" charset="0"/>
                <a:ea typeface="Tahoma" panose="020B0604030504040204" pitchFamily="34" charset="0"/>
                <a:cs typeface="Tahoma" panose="020B0604030504040204" pitchFamily="34" charset="0"/>
              </a:rPr>
              <a:t>Example4_14</a:t>
            </a:r>
            <a:r>
              <a:rPr lang="zh-CN" altLang="en-US" b="1">
                <a:latin typeface="Tahoma" panose="020B0604030504040204" pitchFamily="34" charset="0"/>
                <a:ea typeface="Tahoma" panose="020B0604030504040204" pitchFamily="34" charset="0"/>
                <a:cs typeface="Tahoma" panose="020B0604030504040204" pitchFamily="34" charset="0"/>
              </a:rPr>
              <a:t>中导入类</a:t>
            </a:r>
            <a:r>
              <a:rPr lang="en-US" altLang="zh-CN" b="1">
                <a:latin typeface="Tahoma" panose="020B0604030504040204" pitchFamily="34" charset="0"/>
                <a:ea typeface="Tahoma" panose="020B0604030504040204" pitchFamily="34" charset="0"/>
                <a:cs typeface="Tahoma" panose="020B0604030504040204" pitchFamily="34" charset="0"/>
              </a:rPr>
              <a:t>Triangle</a:t>
            </a:r>
            <a:r>
              <a:rPr lang="zh-CN" altLang="en-US" b="1">
                <a:latin typeface="Tahoma" panose="020B0604030504040204" pitchFamily="34" charset="0"/>
                <a:ea typeface="Tahoma" panose="020B0604030504040204" pitchFamily="34" charset="0"/>
                <a:cs typeface="Tahoma" panose="020B0604030504040204" pitchFamily="34" charset="0"/>
              </a:rPr>
              <a:t>？</a:t>
            </a:r>
            <a:endParaRPr lang="zh-CN" altLang="en-US"/>
          </a:p>
        </p:txBody>
      </p:sp>
      <p:sp>
        <p:nvSpPr>
          <p:cNvPr id="3" name="内容占位符 2"/>
          <p:cNvSpPr>
            <a:spLocks noGrp="1"/>
          </p:cNvSpPr>
          <p:nvPr>
            <p:ph idx="1"/>
          </p:nvPr>
        </p:nvSpPr>
        <p:spPr/>
        <p:txBody>
          <a:bodyPr>
            <a:normAutofit/>
          </a:bodyPr>
          <a:lstStyle/>
          <a:p>
            <a:r>
              <a:rPr lang="zh-CN" altLang="en-US" sz="2800" dirty="0">
                <a:latin typeface="宋体" panose="02010600030101010101" pitchFamily="2" charset="-122"/>
                <a:ea typeface="宋体" panose="02010600030101010101" pitchFamily="2" charset="-122"/>
              </a:rPr>
              <a:t>相对路径</a:t>
            </a:r>
            <a:endParaRPr lang="zh-CN" altLang="en-US" sz="28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灯片编号占位符 3"/>
          <p:cNvSpPr txBox="1"/>
          <p:nvPr/>
        </p:nvSpPr>
        <p:spPr bwMode="auto">
          <a:xfrm>
            <a:off x="2058780" y="2565943"/>
            <a:ext cx="1368151" cy="442794"/>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rPr>
              <a:t>c:\ch4\</a:t>
            </a:r>
            <a:endParaRPr lang="en-US" altLang="zh-CN" sz="2400" b="1" dirty="0">
              <a:solidFill>
                <a:srgbClr val="006600"/>
              </a:solidFill>
              <a:latin typeface="Tahoma" panose="020B0604030504040204" pitchFamily="34" charset="0"/>
              <a:ea typeface="Tahoma" panose="020B0604030504040204" pitchFamily="34" charset="0"/>
              <a:cs typeface="Tahoma" panose="020B0604030504040204" pitchFamily="34" charset="0"/>
            </a:endParaRPr>
          </a:p>
        </p:txBody>
      </p:sp>
      <p:sp>
        <p:nvSpPr>
          <p:cNvPr id="6" name="灯片编号占位符 3"/>
          <p:cNvSpPr txBox="1"/>
          <p:nvPr/>
        </p:nvSpPr>
        <p:spPr bwMode="auto">
          <a:xfrm>
            <a:off x="5917164" y="2561925"/>
            <a:ext cx="2393354" cy="442783"/>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sz="2400" b="1" dirty="0">
                <a:solidFill>
                  <a:srgbClr val="006600"/>
                </a:solidFill>
                <a:latin typeface="Tahoma" panose="020B0604030504040204" pitchFamily="34" charset="0"/>
                <a:ea typeface="Tahoma" panose="020B0604030504040204" pitchFamily="34" charset="0"/>
                <a:cs typeface="Tahoma" panose="020B0604030504040204" pitchFamily="34" charset="0"/>
              </a:rPr>
              <a:t>\Triangle.java</a:t>
            </a:r>
            <a:endParaRPr lang="zh-CN" altLang="en-US" sz="1200" dirty="0"/>
          </a:p>
        </p:txBody>
      </p:sp>
      <p:sp>
        <p:nvSpPr>
          <p:cNvPr id="7" name="灯片编号占位符 3"/>
          <p:cNvSpPr txBox="1"/>
          <p:nvPr/>
        </p:nvSpPr>
        <p:spPr bwMode="auto">
          <a:xfrm>
            <a:off x="3268117" y="2555148"/>
            <a:ext cx="2988731" cy="442784"/>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sz="2400" b="1" dirty="0">
                <a:solidFill>
                  <a:srgbClr val="FF0000"/>
                </a:solidFill>
                <a:latin typeface="Tahoma" panose="020B0604030504040204" pitchFamily="34" charset="0"/>
                <a:ea typeface="Tahoma" panose="020B0604030504040204" pitchFamily="34" charset="0"/>
                <a:cs typeface="Tahoma" panose="020B0604030504040204" pitchFamily="34" charset="0"/>
              </a:rPr>
              <a:t>pack1\</a:t>
            </a:r>
            <a:r>
              <a:rPr lang="en-US" altLang="zh-CN" sz="2400" b="1" dirty="0" err="1">
                <a:solidFill>
                  <a:srgbClr val="FF0000"/>
                </a:solidFill>
                <a:latin typeface="Tahoma" panose="020B0604030504040204" pitchFamily="34" charset="0"/>
                <a:ea typeface="Tahoma" panose="020B0604030504040204" pitchFamily="34" charset="0"/>
                <a:cs typeface="Tahoma" panose="020B0604030504040204" pitchFamily="34" charset="0"/>
              </a:rPr>
              <a:t>sohu</a:t>
            </a:r>
            <a:r>
              <a:rPr lang="en-US" altLang="zh-CN" sz="2400" b="1" dirty="0">
                <a:solidFill>
                  <a:srgbClr val="FF0000"/>
                </a:solidFill>
                <a:latin typeface="Tahoma" panose="020B0604030504040204" pitchFamily="34" charset="0"/>
                <a:ea typeface="Tahoma" panose="020B0604030504040204" pitchFamily="34" charset="0"/>
                <a:cs typeface="Tahoma" panose="020B0604030504040204" pitchFamily="34" charset="0"/>
              </a:rPr>
              <a:t>\com</a:t>
            </a:r>
            <a:endParaRPr lang="zh-CN" altLang="en-US" sz="1200" dirty="0"/>
          </a:p>
        </p:txBody>
      </p:sp>
      <p:cxnSp>
        <p:nvCxnSpPr>
          <p:cNvPr id="9" name="直接箭头连接符 8"/>
          <p:cNvCxnSpPr/>
          <p:nvPr/>
        </p:nvCxnSpPr>
        <p:spPr>
          <a:xfrm flipH="1">
            <a:off x="3215680" y="3789040"/>
            <a:ext cx="547260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3143672" y="2554154"/>
            <a:ext cx="0" cy="12348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239095" y="2561925"/>
            <a:ext cx="4716524" cy="909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灯片编号占位符 3"/>
          <p:cNvSpPr txBox="1"/>
          <p:nvPr/>
        </p:nvSpPr>
        <p:spPr bwMode="auto">
          <a:xfrm>
            <a:off x="3287209" y="3346254"/>
            <a:ext cx="4248472" cy="442786"/>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sz="2400" b="1" dirty="0">
                <a:solidFill>
                  <a:srgbClr val="FF0000"/>
                </a:solidFill>
                <a:latin typeface="Tahoma" panose="020B0604030504040204" pitchFamily="34" charset="0"/>
                <a:ea typeface="Tahoma" panose="020B0604030504040204" pitchFamily="34" charset="0"/>
                <a:cs typeface="Tahoma" panose="020B0604030504040204" pitchFamily="34" charset="0"/>
              </a:rPr>
              <a:t>pack2\sun\hello\moon</a:t>
            </a:r>
            <a:endParaRPr lang="zh-CN" altLang="en-US" sz="1200" dirty="0"/>
          </a:p>
        </p:txBody>
      </p:sp>
      <p:sp>
        <p:nvSpPr>
          <p:cNvPr id="15" name="灯片编号占位符 3"/>
          <p:cNvSpPr txBox="1"/>
          <p:nvPr/>
        </p:nvSpPr>
        <p:spPr bwMode="auto">
          <a:xfrm>
            <a:off x="6901387" y="3312975"/>
            <a:ext cx="3204356" cy="395997"/>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rPr>
              <a:t>\Example4_14.java</a:t>
            </a:r>
            <a:endParaRPr lang="zh-CN" altLang="en-US" sz="1200" dirty="0"/>
          </a:p>
        </p:txBody>
      </p:sp>
      <p:sp>
        <p:nvSpPr>
          <p:cNvPr id="16" name="灯片编号占位符 3"/>
          <p:cNvSpPr txBox="1"/>
          <p:nvPr/>
        </p:nvSpPr>
        <p:spPr bwMode="auto">
          <a:xfrm>
            <a:off x="2048708" y="3332753"/>
            <a:ext cx="1378223" cy="442794"/>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rPr>
              <a:t>c:\ch4\</a:t>
            </a:r>
            <a:endParaRPr lang="en-US" altLang="zh-CN" sz="2400" b="1" dirty="0">
              <a:solidFill>
                <a:srgbClr val="006600"/>
              </a:solidFill>
              <a:latin typeface="Tahoma" panose="020B0604030504040204" pitchFamily="34" charset="0"/>
              <a:ea typeface="Tahoma" panose="020B0604030504040204" pitchFamily="34" charset="0"/>
              <a:cs typeface="Tahoma" panose="020B0604030504040204" pitchFamily="34" charset="0"/>
            </a:endParaRPr>
          </a:p>
        </p:txBody>
      </p:sp>
      <p:sp>
        <p:nvSpPr>
          <p:cNvPr id="18" name="内容占位符 2"/>
          <p:cNvSpPr txBox="1"/>
          <p:nvPr/>
        </p:nvSpPr>
        <p:spPr>
          <a:xfrm>
            <a:off x="3863752" y="4293096"/>
            <a:ext cx="4896544" cy="1792298"/>
          </a:xfrm>
          <a:prstGeom prst="rect">
            <a:avLst/>
          </a:prstGeom>
          <a:ln>
            <a:solidFill>
              <a:schemeClr val="accent1"/>
            </a:solidFill>
          </a:ln>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10000"/>
              </a:lnSpc>
              <a:spcBef>
                <a:spcPts val="0"/>
              </a:spcBef>
              <a:buFont typeface="Arial" panose="020B0604020202020204" pitchFamily="34" charset="0"/>
              <a:buNone/>
            </a:pPr>
            <a:r>
              <a:rPr lang="en-US" altLang="zh-CN" b="1" dirty="0">
                <a:latin typeface="Tahoma" panose="020B0604030504040204" pitchFamily="34" charset="0"/>
                <a:ea typeface="Tahoma" panose="020B0604030504040204" pitchFamily="34" charset="0"/>
                <a:cs typeface="Tahoma" panose="020B0604030504040204" pitchFamily="34" charset="0"/>
              </a:rPr>
              <a:t>//</a:t>
            </a:r>
            <a:r>
              <a:rPr lang="en-US" altLang="zh-CN" b="1" dirty="0">
                <a:solidFill>
                  <a:srgbClr val="000099"/>
                </a:solidFill>
                <a:latin typeface="Tahoma" panose="020B0604030504040204" pitchFamily="34" charset="0"/>
                <a:ea typeface="Tahoma" panose="020B0604030504040204" pitchFamily="34" charset="0"/>
                <a:cs typeface="Tahoma" panose="020B0604030504040204" pitchFamily="34" charset="0"/>
              </a:rPr>
              <a:t>Example4_14.java</a:t>
            </a:r>
            <a:endParaRPr lang="en-US" altLang="zh-CN" b="1" dirty="0">
              <a:solidFill>
                <a:srgbClr val="000099"/>
              </a:solidFill>
              <a:latin typeface="Tahoma" panose="020B0604030504040204" pitchFamily="34" charset="0"/>
              <a:ea typeface="Tahoma" panose="020B0604030504040204" pitchFamily="34" charset="0"/>
              <a:cs typeface="Tahoma" panose="020B0604030504040204" pitchFamily="34" charset="0"/>
            </a:endParaRPr>
          </a:p>
          <a:p>
            <a:pPr marL="0" indent="0">
              <a:lnSpc>
                <a:spcPct val="110000"/>
              </a:lnSpc>
              <a:spcBef>
                <a:spcPts val="0"/>
              </a:spcBef>
              <a:buFont typeface="Arial" panose="020B0604020202020204" pitchFamily="34" charset="0"/>
              <a:buNone/>
            </a:pPr>
            <a:r>
              <a:rPr lang="en-US" altLang="zh-CN" b="1" dirty="0">
                <a:latin typeface="Tahoma" panose="020B0604030504040204" pitchFamily="34" charset="0"/>
                <a:ea typeface="Tahoma" panose="020B0604030504040204" pitchFamily="34" charset="0"/>
                <a:cs typeface="Tahoma" panose="020B0604030504040204" pitchFamily="34" charset="0"/>
              </a:rPr>
              <a:t>package </a:t>
            </a:r>
            <a:r>
              <a:rPr lang="en-US" altLang="zh-CN" b="1" dirty="0">
                <a:solidFill>
                  <a:srgbClr val="FF0000"/>
                </a:solidFill>
                <a:latin typeface="Tahoma" panose="020B0604030504040204" pitchFamily="34" charset="0"/>
                <a:ea typeface="Tahoma" panose="020B0604030504040204" pitchFamily="34" charset="0"/>
                <a:cs typeface="Tahoma" panose="020B0604030504040204" pitchFamily="34" charset="0"/>
              </a:rPr>
              <a:t>pack2.sun.hello.moon</a:t>
            </a:r>
            <a:r>
              <a:rPr lang="en-US" altLang="zh-CN" b="1" dirty="0">
                <a:latin typeface="Tahoma" panose="020B0604030504040204" pitchFamily="34" charset="0"/>
                <a:ea typeface="Tahoma" panose="020B0604030504040204" pitchFamily="34" charset="0"/>
                <a:cs typeface="Tahoma" panose="020B0604030504040204" pitchFamily="34" charset="0"/>
              </a:rPr>
              <a:t>;</a:t>
            </a:r>
            <a:endParaRPr lang="en-US" altLang="zh-CN" b="1" dirty="0">
              <a:latin typeface="Tahoma" panose="020B0604030504040204" pitchFamily="34" charset="0"/>
              <a:ea typeface="Tahoma" panose="020B0604030504040204" pitchFamily="34" charset="0"/>
              <a:cs typeface="Tahoma" panose="020B0604030504040204" pitchFamily="34" charset="0"/>
            </a:endParaRPr>
          </a:p>
          <a:p>
            <a:pPr marL="0" indent="0">
              <a:lnSpc>
                <a:spcPct val="110000"/>
              </a:lnSpc>
              <a:spcBef>
                <a:spcPts val="0"/>
              </a:spcBef>
              <a:buFont typeface="Arial" panose="020B0604020202020204" pitchFamily="34" charset="0"/>
              <a:buNone/>
            </a:pPr>
            <a:endParaRPr lang="en-US" altLang="zh-CN" b="1" dirty="0">
              <a:latin typeface="Tahoma" panose="020B0604030504040204" pitchFamily="34" charset="0"/>
              <a:ea typeface="Tahoma" panose="020B0604030504040204" pitchFamily="34" charset="0"/>
              <a:cs typeface="Tahoma" panose="020B0604030504040204" pitchFamily="34" charset="0"/>
            </a:endParaRPr>
          </a:p>
          <a:p>
            <a:pPr marL="0" indent="0">
              <a:lnSpc>
                <a:spcPct val="110000"/>
              </a:lnSpc>
              <a:spcBef>
                <a:spcPts val="0"/>
              </a:spcBef>
              <a:buFont typeface="Arial" panose="020B0604020202020204" pitchFamily="34" charset="0"/>
              <a:buNone/>
            </a:pPr>
            <a:r>
              <a:rPr lang="en-US" altLang="zh-CN" b="1" dirty="0">
                <a:latin typeface="Tahoma" panose="020B0604030504040204" pitchFamily="34" charset="0"/>
                <a:ea typeface="Tahoma" panose="020B0604030504040204" pitchFamily="34" charset="0"/>
                <a:cs typeface="Tahoma" panose="020B0604030504040204" pitchFamily="34" charset="0"/>
              </a:rPr>
              <a:t>import</a:t>
            </a:r>
            <a:r>
              <a:rPr lang="en-US" altLang="zh-CN" b="1" dirty="0">
                <a:solidFill>
                  <a:srgbClr val="006600"/>
                </a:solidFill>
                <a:latin typeface="Tahoma" panose="020B0604030504040204" pitchFamily="34" charset="0"/>
                <a:ea typeface="Tahoma" panose="020B0604030504040204" pitchFamily="34" charset="0"/>
                <a:cs typeface="Tahoma" panose="020B0604030504040204" pitchFamily="34" charset="0"/>
              </a:rPr>
              <a:t> pack1.sohu.com.Triangle;</a:t>
            </a:r>
            <a:endParaRPr lang="en-US" altLang="zh-CN" b="1" dirty="0">
              <a:solidFill>
                <a:srgbClr val="006600"/>
              </a:solidFill>
              <a:latin typeface="Tahoma" panose="020B0604030504040204" pitchFamily="34" charset="0"/>
              <a:ea typeface="Tahoma" panose="020B0604030504040204" pitchFamily="34" charset="0"/>
              <a:cs typeface="Tahoma" panose="020B0604030504040204" pitchFamily="34" charset="0"/>
            </a:endParaRPr>
          </a:p>
          <a:p>
            <a:pPr marL="0" indent="0">
              <a:lnSpc>
                <a:spcPct val="110000"/>
              </a:lnSpc>
              <a:spcBef>
                <a:spcPts val="0"/>
              </a:spcBef>
              <a:buFont typeface="Arial" panose="020B0604020202020204" pitchFamily="34" charset="0"/>
              <a:buNone/>
            </a:pPr>
            <a:endParaRPr lang="en-US" altLang="zh-CN" b="1" dirty="0">
              <a:latin typeface="Tahoma" panose="020B0604030504040204" pitchFamily="34" charset="0"/>
              <a:ea typeface="Tahoma" panose="020B0604030504040204" pitchFamily="34" charset="0"/>
              <a:cs typeface="Tahoma" panose="020B0604030504040204" pitchFamily="34" charset="0"/>
            </a:endParaRPr>
          </a:p>
          <a:p>
            <a:pPr marL="0" indent="0">
              <a:lnSpc>
                <a:spcPct val="110000"/>
              </a:lnSpc>
              <a:spcBef>
                <a:spcPts val="0"/>
              </a:spcBef>
              <a:buFont typeface="Arial" panose="020B0604020202020204" pitchFamily="34" charset="0"/>
              <a:buNone/>
            </a:pPr>
            <a:r>
              <a:rPr lang="en-US" altLang="zh-CN" b="1" dirty="0">
                <a:latin typeface="Tahoma" panose="020B0604030504040204" pitchFamily="34" charset="0"/>
                <a:ea typeface="Tahoma" panose="020B0604030504040204" pitchFamily="34" charset="0"/>
                <a:cs typeface="Tahoma" panose="020B0604030504040204" pitchFamily="34" charset="0"/>
              </a:rPr>
              <a:t>public class Example4_14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§4.9.3    </a:t>
            </a:r>
            <a:r>
              <a:rPr lang="zh-CN" altLang="en-US" dirty="0">
                <a:latin typeface="宋体" panose="02010600030101010101" pitchFamily="2" charset="-122"/>
              </a:rPr>
              <a:t>使用无包名的类 </a:t>
            </a:r>
            <a:endParaRPr lang="zh-CN" altLang="en-US" dirty="0">
              <a:latin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内容占位符 5"/>
          <p:cNvSpPr>
            <a:spLocks noGrp="1"/>
          </p:cNvSpPr>
          <p:nvPr>
            <p:ph idx="1"/>
          </p:nvPr>
        </p:nvSpPr>
        <p:spPr/>
        <p:txBody>
          <a:bodyPr/>
          <a:lstStyle/>
          <a:p>
            <a:r>
              <a:rPr lang="zh-CN" altLang="en-US" dirty="0">
                <a:latin typeface="宋体" panose="02010600030101010101" pitchFamily="2" charset="-122"/>
              </a:rPr>
              <a:t>如果一个类想使用无名包中的类，只要将这个无包名的类的字节码和当前类保存在</a:t>
            </a:r>
            <a:r>
              <a:rPr lang="zh-CN" altLang="en-US" dirty="0">
                <a:latin typeface="隶书" panose="02010509060101010101" pitchFamily="49" charset="-122"/>
                <a:ea typeface="隶书" panose="02010509060101010101" pitchFamily="49" charset="-122"/>
              </a:rPr>
              <a:t>同一目录中</a:t>
            </a:r>
            <a:r>
              <a:rPr lang="zh-CN" altLang="en-US" dirty="0">
                <a:latin typeface="宋体" panose="02010600030101010101" pitchFamily="2" charset="-122"/>
              </a:rPr>
              <a:t>即可。</a:t>
            </a:r>
            <a:endParaRPr lang="en-US" altLang="zh-CN" dirty="0">
              <a:latin typeface="宋体" panose="02010600030101010101" pitchFamily="2" charset="-122"/>
            </a:endParaRPr>
          </a:p>
          <a:p>
            <a:pPr lvl="1"/>
            <a:r>
              <a:rPr lang="zh-CN" altLang="en-US" dirty="0">
                <a:latin typeface="宋体" panose="02010600030101010101" pitchFamily="2" charset="-122"/>
              </a:rPr>
              <a:t>也就是，两个类都在无名包中。</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b="1">
                <a:latin typeface="宋体" panose="02010600030101010101" pitchFamily="2" charset="-122"/>
              </a:rPr>
              <a:t>例4-15，课后</a:t>
            </a:r>
            <a:r>
              <a:rPr lang="zh-CN" altLang="en-US" b="1" dirty="0">
                <a:latin typeface="宋体" panose="02010600030101010101" pitchFamily="2" charset="-122"/>
              </a:rPr>
              <a:t>阅读</a:t>
            </a:r>
            <a:r>
              <a:rPr lang="zh-CN" altLang="en-US" b="1">
                <a:latin typeface="宋体" panose="02010600030101010101" pitchFamily="2" charset="-122"/>
              </a:rPr>
              <a:t>与运行。</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§4.2.1    </a:t>
            </a:r>
            <a:r>
              <a:rPr lang="zh-CN" altLang="en-US" dirty="0">
                <a:latin typeface="宋体" panose="02010600030101010101" pitchFamily="2" charset="-122"/>
              </a:rPr>
              <a:t>类声明</a:t>
            </a:r>
            <a:endParaRPr lang="zh-CN" altLang="en-US" dirty="0"/>
          </a:p>
        </p:txBody>
      </p:sp>
      <p:sp>
        <p:nvSpPr>
          <p:cNvPr id="3" name="内容占位符 2"/>
          <p:cNvSpPr>
            <a:spLocks noGrp="1"/>
          </p:cNvSpPr>
          <p:nvPr>
            <p:ph idx="1"/>
          </p:nvPr>
        </p:nvSpPr>
        <p:spPr/>
        <p:txBody>
          <a:bodyPr/>
          <a:lstStyle/>
          <a:p>
            <a:pPr>
              <a:spcBef>
                <a:spcPts val="0"/>
              </a:spcBef>
            </a:pPr>
            <a:r>
              <a:rPr lang="zh-CN" altLang="en-US" sz="2400">
                <a:latin typeface="华文行楷" panose="02010800040101010101" pitchFamily="2" charset="-122"/>
                <a:ea typeface="华文行楷" panose="02010800040101010101" pitchFamily="2" charset="-122"/>
              </a:rPr>
              <a:t>类的声明 </a:t>
            </a:r>
            <a:r>
              <a:rPr lang="zh-CN" altLang="en-US" sz="2400"/>
              <a:t>：</a:t>
            </a:r>
            <a:endParaRPr lang="en-US" altLang="zh-CN" sz="2400"/>
          </a:p>
          <a:p>
            <a:pPr marL="0" indent="0" algn="ctr">
              <a:spcBef>
                <a:spcPts val="0"/>
              </a:spcBef>
              <a:buNone/>
            </a:pPr>
            <a:r>
              <a:rPr lang="en-US" altLang="zh-CN"/>
              <a:t>class  </a:t>
            </a:r>
            <a:r>
              <a:rPr lang="zh-CN" altLang="en-US"/>
              <a:t>类名 </a:t>
            </a:r>
            <a:endParaRPr lang="en-US" altLang="zh-CN"/>
          </a:p>
          <a:p>
            <a:pPr>
              <a:spcBef>
                <a:spcPts val="0"/>
              </a:spcBef>
            </a:pPr>
            <a:endParaRPr lang="en-US" altLang="zh-CN" sz="2400"/>
          </a:p>
          <a:p>
            <a:pPr>
              <a:spcBef>
                <a:spcPts val="0"/>
              </a:spcBef>
            </a:pPr>
            <a:r>
              <a:rPr lang="zh-CN" altLang="en-US" sz="2400"/>
              <a:t>如：</a:t>
            </a:r>
            <a:endParaRPr lang="en-US" altLang="zh-CN" sz="2400"/>
          </a:p>
          <a:p>
            <a:pPr>
              <a:spcBef>
                <a:spcPts val="0"/>
              </a:spcBef>
            </a:pPr>
            <a:endParaRPr lang="en-US" altLang="zh-CN" sz="2400"/>
          </a:p>
          <a:p>
            <a:pPr>
              <a:spcBef>
                <a:spcPts val="0"/>
              </a:spcBef>
            </a:pPr>
            <a:endParaRPr lang="en-US" altLang="zh-CN" sz="2400"/>
          </a:p>
          <a:p>
            <a:pPr>
              <a:spcBef>
                <a:spcPts val="0"/>
              </a:spcBef>
            </a:pPr>
            <a:endParaRPr lang="en-US" altLang="zh-CN" sz="2400" dirty="0"/>
          </a:p>
          <a:p>
            <a:pPr lvl="1">
              <a:spcBef>
                <a:spcPts val="0"/>
              </a:spcBef>
            </a:pPr>
            <a:endParaRPr lang="en-US" altLang="zh-CN"/>
          </a:p>
          <a:p>
            <a:pPr lvl="1">
              <a:spcBef>
                <a:spcPts val="0"/>
              </a:spcBef>
            </a:pPr>
            <a:r>
              <a:rPr lang="en-US" altLang="zh-CN"/>
              <a:t>class </a:t>
            </a:r>
            <a:r>
              <a:rPr lang="en-US" altLang="zh-CN">
                <a:solidFill>
                  <a:srgbClr val="C00000"/>
                </a:solidFill>
              </a:rPr>
              <a:t>People</a:t>
            </a:r>
            <a:r>
              <a:rPr lang="zh-CN" altLang="en-US"/>
              <a:t>称作</a:t>
            </a:r>
            <a:r>
              <a:rPr lang="zh-CN" altLang="en-US" dirty="0">
                <a:solidFill>
                  <a:srgbClr val="0000CC"/>
                </a:solidFill>
                <a:latin typeface="华文新魏" panose="02010800040101010101" pitchFamily="2" charset="-122"/>
                <a:ea typeface="华文新魏" panose="02010800040101010101" pitchFamily="2" charset="-122"/>
              </a:rPr>
              <a:t>类声明</a:t>
            </a:r>
            <a:r>
              <a:rPr lang="zh-CN" altLang="en-US" dirty="0"/>
              <a:t>；</a:t>
            </a:r>
            <a:endParaRPr lang="en-US" altLang="zh-CN" dirty="0"/>
          </a:p>
          <a:p>
            <a:pPr lvl="1">
              <a:spcBef>
                <a:spcPts val="0"/>
              </a:spcBef>
            </a:pPr>
            <a:r>
              <a:rPr lang="zh-CN" altLang="en-US" dirty="0"/>
              <a:t>“</a:t>
            </a:r>
            <a:r>
              <a:rPr lang="en-US" altLang="zh-CN"/>
              <a:t>People”</a:t>
            </a:r>
            <a:r>
              <a:rPr lang="zh-CN" altLang="en-US"/>
              <a:t> 是</a:t>
            </a:r>
            <a:r>
              <a:rPr lang="zh-CN" altLang="en-US" dirty="0">
                <a:solidFill>
                  <a:srgbClr val="0000CC"/>
                </a:solidFill>
                <a:latin typeface="华文新魏" panose="02010800040101010101" pitchFamily="2" charset="-122"/>
                <a:ea typeface="华文新魏" panose="02010800040101010101" pitchFamily="2" charset="-122"/>
              </a:rPr>
              <a:t>类</a:t>
            </a:r>
            <a:r>
              <a:rPr lang="zh-CN" altLang="en-US">
                <a:solidFill>
                  <a:srgbClr val="0000CC"/>
                </a:solidFill>
                <a:latin typeface="华文新魏" panose="02010800040101010101" pitchFamily="2" charset="-122"/>
                <a:ea typeface="华文新魏" panose="02010800040101010101" pitchFamily="2" charset="-122"/>
              </a:rPr>
              <a:t>名</a:t>
            </a:r>
            <a:r>
              <a:rPr lang="zh-CN" altLang="en-US"/>
              <a:t>。</a:t>
            </a:r>
            <a:endParaRPr lang="en-US" altLang="zh-CN"/>
          </a:p>
          <a:p>
            <a:pPr>
              <a:spcBef>
                <a:spcPts val="0"/>
              </a:spcBef>
            </a:pPr>
            <a:endParaRPr lang="en-US" altLang="zh-CN"/>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3359696" y="6381328"/>
            <a:ext cx="309880" cy="368300"/>
          </a:xfrm>
          <a:prstGeom prst="rect">
            <a:avLst/>
          </a:prstGeom>
          <a:noFill/>
        </p:spPr>
        <p:txBody>
          <a:bodyPr wrap="none" rtlCol="0">
            <a:spAutoFit/>
          </a:bodyPr>
          <a:lstStyle/>
          <a:p>
            <a:endParaRPr lang="zh-CN" altLang="en-US"/>
          </a:p>
        </p:txBody>
      </p:sp>
      <p:sp>
        <p:nvSpPr>
          <p:cNvPr id="7" name="矩形 6"/>
          <p:cNvSpPr/>
          <p:nvPr/>
        </p:nvSpPr>
        <p:spPr>
          <a:xfrm>
            <a:off x="3935760" y="2996952"/>
            <a:ext cx="3528392" cy="1198880"/>
          </a:xfrm>
          <a:prstGeom prst="rect">
            <a:avLst/>
          </a:prstGeom>
          <a:ln>
            <a:solidFill>
              <a:schemeClr val="accent1"/>
            </a:solidFill>
          </a:ln>
        </p:spPr>
        <p:txBody>
          <a:bodyPr wrap="square">
            <a:spAutoFit/>
          </a:bodyPr>
          <a:lstStyle/>
          <a:p>
            <a:r>
              <a:rPr lang="en-US" altLang="zh-CN" sz="2400" b="1">
                <a:solidFill>
                  <a:srgbClr val="C00000"/>
                </a:solidFill>
              </a:rPr>
              <a:t>class People</a:t>
            </a:r>
            <a:r>
              <a:rPr lang="en-US" altLang="zh-CN" sz="2400" b="1" dirty="0">
                <a:solidFill>
                  <a:srgbClr val="C00000"/>
                </a:solidFill>
              </a:rPr>
              <a:t>  </a:t>
            </a:r>
            <a:r>
              <a:rPr lang="en-US" altLang="zh-CN" sz="2400" b="1"/>
              <a:t>{</a:t>
            </a:r>
            <a:endParaRPr lang="zh-CN" altLang="zh-CN" sz="2400" b="1" dirty="0"/>
          </a:p>
          <a:p>
            <a:r>
              <a:rPr lang="en-US" altLang="zh-CN" sz="2400" b="1" dirty="0"/>
              <a:t> …</a:t>
            </a:r>
            <a:endParaRPr lang="zh-CN" altLang="zh-CN" sz="2400" b="1" dirty="0"/>
          </a:p>
          <a:p>
            <a:r>
              <a:rPr lang="en-US" altLang="zh-CN" sz="2400" b="1"/>
              <a:t>}</a:t>
            </a:r>
            <a:endParaRPr lang="zh-CN"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§4.9.4   </a:t>
            </a:r>
            <a:r>
              <a:rPr lang="zh-CN" altLang="en-US" dirty="0">
                <a:latin typeface="宋体" panose="02010600030101010101" pitchFamily="2" charset="-122"/>
              </a:rPr>
              <a:t>避免类名混淆 </a:t>
            </a:r>
            <a:endParaRPr lang="zh-CN" altLang="en-US" dirty="0"/>
          </a:p>
        </p:txBody>
      </p:sp>
      <p:sp>
        <p:nvSpPr>
          <p:cNvPr id="3" name="内容占位符 2"/>
          <p:cNvSpPr>
            <a:spLocks noGrp="1"/>
          </p:cNvSpPr>
          <p:nvPr>
            <p:ph idx="1"/>
          </p:nvPr>
        </p:nvSpPr>
        <p:spPr/>
        <p:txBody>
          <a:bodyPr/>
          <a:lstStyle/>
          <a:p>
            <a:pPr algn="just">
              <a:spcBef>
                <a:spcPct val="10000"/>
              </a:spcBef>
              <a:buNone/>
            </a:pPr>
            <a:r>
              <a:rPr lang="zh-CN" altLang="en-US" b="1" dirty="0">
                <a:latin typeface="宋体" panose="02010600030101010101" pitchFamily="2" charset="-122"/>
              </a:rPr>
              <a:t>1．区分无包名和有包名的类</a:t>
            </a:r>
            <a:endParaRPr lang="zh-CN" altLang="en-US" b="1" dirty="0">
              <a:latin typeface="宋体" panose="02010600030101010101" pitchFamily="2" charset="-122"/>
            </a:endParaRPr>
          </a:p>
          <a:p>
            <a:pPr lvl="1" algn="just">
              <a:spcBef>
                <a:spcPct val="10000"/>
              </a:spcBef>
            </a:pPr>
            <a:r>
              <a:rPr lang="zh-CN" altLang="en-US" dirty="0"/>
              <a:t>如果想</a:t>
            </a:r>
            <a:r>
              <a:rPr lang="zh-CN" altLang="en-US" dirty="0">
                <a:solidFill>
                  <a:srgbClr val="C00000"/>
                </a:solidFill>
                <a:latin typeface="隶书" panose="02010509060101010101" pitchFamily="49" charset="-122"/>
                <a:ea typeface="隶书" panose="02010509060101010101" pitchFamily="49" charset="-122"/>
              </a:rPr>
              <a:t>同时使用</a:t>
            </a:r>
            <a:r>
              <a:rPr lang="en-US" altLang="zh-CN" dirty="0" err="1"/>
              <a:t>tom.jiafei</a:t>
            </a:r>
            <a:r>
              <a:rPr lang="zh-CN" altLang="en-US" dirty="0"/>
              <a:t>包中的</a:t>
            </a:r>
            <a:r>
              <a:rPr lang="en-US" altLang="zh-CN" dirty="0"/>
              <a:t>A</a:t>
            </a:r>
            <a:r>
              <a:rPr lang="zh-CN" altLang="en-US" dirty="0"/>
              <a:t>类和无名包中的</a:t>
            </a:r>
            <a:r>
              <a:rPr lang="en-US" altLang="zh-CN" dirty="0"/>
              <a:t>A</a:t>
            </a:r>
            <a:r>
              <a:rPr lang="zh-CN" altLang="en-US" dirty="0"/>
              <a:t>类，就不能省略包名，例如：</a:t>
            </a:r>
            <a:endParaRPr lang="en-US" altLang="zh-CN" dirty="0"/>
          </a:p>
          <a:p>
            <a:pPr lvl="1" algn="just">
              <a:spcBef>
                <a:spcPct val="10000"/>
              </a:spcBef>
            </a:pPr>
            <a:endParaRPr lang="zh-CN" altLang="en-US" dirty="0">
              <a:latin typeface="宋体" panose="02010600030101010101" pitchFamily="2"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2917825" y="3284984"/>
            <a:ext cx="5670550" cy="866140"/>
          </a:xfrm>
          <a:prstGeom prst="rect">
            <a:avLst/>
          </a:prstGeom>
          <a:noFill/>
          <a:ln>
            <a:solidFill>
              <a:schemeClr val="accent1"/>
            </a:solidFill>
          </a:ln>
        </p:spPr>
        <p:txBody>
          <a:bodyPr wrap="none" rtlCol="0">
            <a:spAutoFit/>
          </a:bodyPr>
          <a:lstStyle/>
          <a:p>
            <a:pPr algn="just">
              <a:spcBef>
                <a:spcPct val="10000"/>
              </a:spcBef>
              <a:buNone/>
            </a:pPr>
            <a:r>
              <a:rPr lang="zh-CN" altLang="en-US" b="1">
                <a:latin typeface="Tahoma" panose="020B0604030504040204" pitchFamily="34" charset="0"/>
                <a:cs typeface="Tahoma" panose="020B0604030504040204" pitchFamily="34" charset="0"/>
              </a:rPr>
              <a:t> </a:t>
            </a:r>
            <a:r>
              <a:rPr lang="en-US" altLang="zh-CN" sz="2400" b="1">
                <a:solidFill>
                  <a:srgbClr val="0000FF"/>
                </a:solidFill>
                <a:latin typeface="Tahoma" panose="020B0604030504040204" pitchFamily="34" charset="0"/>
                <a:ea typeface="Tahoma" panose="020B0604030504040204" pitchFamily="34" charset="0"/>
                <a:cs typeface="Tahoma" panose="020B0604030504040204" pitchFamily="34" charset="0"/>
              </a:rPr>
              <a:t>A a1=new A();</a:t>
            </a:r>
            <a:endParaRPr lang="en-US" altLang="zh-CN" sz="2400" b="1">
              <a:solidFill>
                <a:srgbClr val="0000FF"/>
              </a:solidFill>
              <a:latin typeface="Tahoma" panose="020B0604030504040204" pitchFamily="34" charset="0"/>
              <a:ea typeface="Tahoma" panose="020B0604030504040204" pitchFamily="34" charset="0"/>
              <a:cs typeface="Tahoma" panose="020B0604030504040204" pitchFamily="34" charset="0"/>
            </a:endParaRPr>
          </a:p>
          <a:p>
            <a:pPr algn="just">
              <a:spcBef>
                <a:spcPct val="10000"/>
              </a:spcBef>
              <a:buNone/>
            </a:pPr>
            <a:r>
              <a:rPr lang="en-US" altLang="zh-CN" sz="2400" b="1">
                <a:solidFill>
                  <a:srgbClr val="0000FF"/>
                </a:solidFill>
                <a:latin typeface="Tahoma" panose="020B0604030504040204" pitchFamily="34" charset="0"/>
                <a:ea typeface="Tahoma" panose="020B0604030504040204" pitchFamily="34" charset="0"/>
                <a:cs typeface="Tahoma" panose="020B0604030504040204" pitchFamily="34" charset="0"/>
              </a:rPr>
              <a:t> </a:t>
            </a:r>
            <a:r>
              <a:rPr lang="en-US" altLang="zh-CN" sz="2400" b="1">
                <a:solidFill>
                  <a:srgbClr val="C00000"/>
                </a:solidFill>
                <a:latin typeface="Tahoma" panose="020B0604030504040204" pitchFamily="34" charset="0"/>
                <a:ea typeface="Tahoma" panose="020B0604030504040204" pitchFamily="34" charset="0"/>
                <a:cs typeface="Tahoma" panose="020B0604030504040204" pitchFamily="34" charset="0"/>
              </a:rPr>
              <a:t>tom.jiafei.A</a:t>
            </a:r>
            <a:r>
              <a:rPr lang="en-US" altLang="zh-CN" sz="2400" b="1">
                <a:solidFill>
                  <a:srgbClr val="0000FF"/>
                </a:solidFill>
                <a:latin typeface="Tahoma" panose="020B0604030504040204" pitchFamily="34" charset="0"/>
                <a:ea typeface="Tahoma" panose="020B0604030504040204" pitchFamily="34" charset="0"/>
                <a:cs typeface="Tahoma" panose="020B0604030504040204" pitchFamily="34" charset="0"/>
              </a:rPr>
              <a:t> a2=new </a:t>
            </a:r>
            <a:r>
              <a:rPr lang="en-US" altLang="zh-CN" sz="2400" b="1">
                <a:solidFill>
                  <a:srgbClr val="C00000"/>
                </a:solidFill>
                <a:latin typeface="Tahoma" panose="020B0604030504040204" pitchFamily="34" charset="0"/>
                <a:ea typeface="Tahoma" panose="020B0604030504040204" pitchFamily="34" charset="0"/>
                <a:cs typeface="Tahoma" panose="020B0604030504040204" pitchFamily="34" charset="0"/>
              </a:rPr>
              <a:t>tom.jiafei.A</a:t>
            </a:r>
            <a:r>
              <a:rPr lang="en-US" altLang="zh-CN" sz="2400" b="1">
                <a:solidFill>
                  <a:srgbClr val="0000FF"/>
                </a:solidFill>
                <a:latin typeface="Tahoma" panose="020B0604030504040204" pitchFamily="34" charset="0"/>
                <a:ea typeface="Tahoma" panose="020B0604030504040204" pitchFamily="34" charset="0"/>
                <a:cs typeface="Tahoma" panose="020B0604030504040204" pitchFamily="34" charset="0"/>
              </a:rPr>
              <a:t>();</a:t>
            </a:r>
            <a:endParaRPr lang="zh-CN" altLang="en-US" sz="24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§4.9.4   </a:t>
            </a:r>
            <a:r>
              <a:rPr lang="zh-CN" altLang="en-US" dirty="0">
                <a:latin typeface="宋体" panose="02010600030101010101" pitchFamily="2" charset="-122"/>
              </a:rPr>
              <a:t>避免类名混淆 </a:t>
            </a:r>
            <a:endParaRPr lang="zh-CN" altLang="en-US" dirty="0"/>
          </a:p>
        </p:txBody>
      </p:sp>
      <p:sp>
        <p:nvSpPr>
          <p:cNvPr id="3" name="内容占位符 2"/>
          <p:cNvSpPr>
            <a:spLocks noGrp="1"/>
          </p:cNvSpPr>
          <p:nvPr>
            <p:ph idx="1"/>
          </p:nvPr>
        </p:nvSpPr>
        <p:spPr/>
        <p:txBody>
          <a:bodyPr/>
          <a:lstStyle/>
          <a:p>
            <a:pPr algn="just">
              <a:spcBef>
                <a:spcPct val="10000"/>
              </a:spcBef>
              <a:buNone/>
            </a:pPr>
            <a:r>
              <a:rPr lang="en-US" altLang="zh-CN" b="1" dirty="0"/>
              <a:t>2．</a:t>
            </a:r>
            <a:r>
              <a:rPr lang="zh-CN" altLang="en-US" b="1" dirty="0"/>
              <a:t>区分有包名的类</a:t>
            </a:r>
            <a:endParaRPr lang="zh-CN" altLang="en-US" b="1" dirty="0"/>
          </a:p>
          <a:p>
            <a:pPr lvl="1" algn="just">
              <a:spcBef>
                <a:spcPct val="10000"/>
              </a:spcBef>
            </a:pPr>
            <a:r>
              <a:rPr lang="zh-CN" altLang="en-US" dirty="0"/>
              <a:t>如果一个源文件引入了</a:t>
            </a:r>
            <a:r>
              <a:rPr lang="zh-CN" altLang="en-US" dirty="0">
                <a:solidFill>
                  <a:srgbClr val="C00000"/>
                </a:solidFill>
                <a:latin typeface="华文行楷" panose="02010800040101010101" pitchFamily="2" charset="-122"/>
                <a:ea typeface="华文行楷" panose="02010800040101010101" pitchFamily="2" charset="-122"/>
              </a:rPr>
              <a:t>两个包中同名的类</a:t>
            </a:r>
            <a:r>
              <a:rPr lang="zh-CN" altLang="en-US" dirty="0"/>
              <a:t>，那么在使用该类时，不允许省略包名，比如：</a:t>
            </a:r>
            <a:endParaRPr lang="en-US" altLang="zh-CN" dirty="0"/>
          </a:p>
          <a:p>
            <a:pPr lvl="1" algn="just">
              <a:spcBef>
                <a:spcPct val="10000"/>
              </a:spcBef>
            </a:pPr>
            <a:endParaRPr lang="zh-CN" altLang="en-US" dirty="0"/>
          </a:p>
          <a:p>
            <a:pPr algn="just">
              <a:spcBef>
                <a:spcPct val="10000"/>
              </a:spcBef>
              <a:buNone/>
            </a:pPr>
            <a:r>
              <a:rPr lang="en-US" altLang="zh-CN" b="1">
                <a:solidFill>
                  <a:srgbClr val="0000FF"/>
                </a:solidFill>
                <a:latin typeface="宋体" panose="02010600030101010101" pitchFamily="2" charset="-122"/>
              </a:rPr>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2801938" y="3284984"/>
            <a:ext cx="5902325" cy="866140"/>
          </a:xfrm>
          <a:prstGeom prst="rect">
            <a:avLst/>
          </a:prstGeom>
          <a:noFill/>
          <a:ln>
            <a:solidFill>
              <a:schemeClr val="accent1"/>
            </a:solidFill>
          </a:ln>
        </p:spPr>
        <p:txBody>
          <a:bodyPr wrap="none" rtlCol="0">
            <a:spAutoFit/>
          </a:bodyPr>
          <a:lstStyle/>
          <a:p>
            <a:pPr algn="just">
              <a:spcBef>
                <a:spcPct val="10000"/>
              </a:spcBef>
              <a:buNone/>
            </a:pPr>
            <a:r>
              <a:rPr lang="en-US" altLang="zh-CN" sz="2400" b="1">
                <a:solidFill>
                  <a:srgbClr val="C00000"/>
                </a:solidFill>
                <a:latin typeface="Tahoma" panose="020B0604030504040204" pitchFamily="34" charset="0"/>
                <a:ea typeface="Tahoma" panose="020B0604030504040204" pitchFamily="34" charset="0"/>
                <a:cs typeface="Tahoma" panose="020B0604030504040204" pitchFamily="34" charset="0"/>
              </a:rPr>
              <a:t>tom.jiafei.A</a:t>
            </a:r>
            <a:r>
              <a:rPr lang="en-US" altLang="zh-CN" sz="2400" b="1">
                <a:solidFill>
                  <a:srgbClr val="0000FF"/>
                </a:solidFill>
                <a:latin typeface="Tahoma" panose="020B0604030504040204" pitchFamily="34" charset="0"/>
                <a:ea typeface="Tahoma" panose="020B0604030504040204" pitchFamily="34" charset="0"/>
                <a:cs typeface="Tahoma" panose="020B0604030504040204" pitchFamily="34" charset="0"/>
              </a:rPr>
              <a:t>  bird=new </a:t>
            </a:r>
            <a:r>
              <a:rPr lang="en-US" altLang="zh-CN" sz="2400" b="1">
                <a:solidFill>
                  <a:srgbClr val="C00000"/>
                </a:solidFill>
                <a:latin typeface="Tahoma" panose="020B0604030504040204" pitchFamily="34" charset="0"/>
                <a:ea typeface="Tahoma" panose="020B0604030504040204" pitchFamily="34" charset="0"/>
                <a:cs typeface="Tahoma" panose="020B0604030504040204" pitchFamily="34" charset="0"/>
              </a:rPr>
              <a:t>tom.jiafei.A</a:t>
            </a:r>
            <a:r>
              <a:rPr lang="en-US" altLang="zh-CN" sz="2400" b="1">
                <a:solidFill>
                  <a:srgbClr val="0000FF"/>
                </a:solidFill>
                <a:latin typeface="Tahoma" panose="020B0604030504040204" pitchFamily="34" charset="0"/>
                <a:ea typeface="Tahoma" panose="020B0604030504040204" pitchFamily="34" charset="0"/>
                <a:cs typeface="Tahoma" panose="020B0604030504040204" pitchFamily="34" charset="0"/>
              </a:rPr>
              <a:t>();</a:t>
            </a:r>
            <a:endParaRPr lang="en-US" altLang="zh-CN" sz="2400" b="1">
              <a:solidFill>
                <a:srgbClr val="0000FF"/>
              </a:solidFill>
              <a:latin typeface="Tahoma" panose="020B0604030504040204" pitchFamily="34" charset="0"/>
              <a:ea typeface="Tahoma" panose="020B0604030504040204" pitchFamily="34" charset="0"/>
              <a:cs typeface="Tahoma" panose="020B0604030504040204" pitchFamily="34" charset="0"/>
            </a:endParaRPr>
          </a:p>
          <a:p>
            <a:pPr algn="just">
              <a:spcBef>
                <a:spcPct val="10000"/>
              </a:spcBef>
              <a:buNone/>
            </a:pPr>
            <a:r>
              <a:rPr lang="en-US" altLang="zh-CN" sz="2400" b="1">
                <a:solidFill>
                  <a:srgbClr val="006600"/>
                </a:solidFill>
                <a:latin typeface="Tahoma" panose="020B0604030504040204" pitchFamily="34" charset="0"/>
                <a:ea typeface="Tahoma" panose="020B0604030504040204" pitchFamily="34" charset="0"/>
                <a:cs typeface="Tahoma" panose="020B0604030504040204" pitchFamily="34" charset="0"/>
              </a:rPr>
              <a:t>sun.com.A</a:t>
            </a:r>
            <a:r>
              <a:rPr lang="en-US" altLang="zh-CN" sz="2400" b="1">
                <a:solidFill>
                  <a:srgbClr val="0000FF"/>
                </a:solidFill>
                <a:latin typeface="Tahoma" panose="020B0604030504040204" pitchFamily="34" charset="0"/>
                <a:ea typeface="Tahoma" panose="020B0604030504040204" pitchFamily="34" charset="0"/>
                <a:cs typeface="Tahoma" panose="020B0604030504040204" pitchFamily="34" charset="0"/>
              </a:rPr>
              <a:t>  goat=new </a:t>
            </a:r>
            <a:r>
              <a:rPr lang="en-US" altLang="zh-CN" sz="2400" b="1">
                <a:solidFill>
                  <a:srgbClr val="006600"/>
                </a:solidFill>
                <a:latin typeface="Tahoma" panose="020B0604030504040204" pitchFamily="34" charset="0"/>
                <a:ea typeface="Tahoma" panose="020B0604030504040204" pitchFamily="34" charset="0"/>
                <a:cs typeface="Tahoma" panose="020B0604030504040204" pitchFamily="34" charset="0"/>
              </a:rPr>
              <a:t>sun.com.A</a:t>
            </a:r>
            <a:r>
              <a:rPr lang="en-US" altLang="zh-CN" sz="2400" b="1">
                <a:solidFill>
                  <a:srgbClr val="0000FF"/>
                </a:solidFill>
                <a:latin typeface="Tahoma" panose="020B0604030504040204" pitchFamily="34" charset="0"/>
                <a:ea typeface="Tahoma" panose="020B0604030504040204" pitchFamily="34" charset="0"/>
                <a:cs typeface="Tahoma" panose="020B0604030504040204" pitchFamily="34" charset="0"/>
              </a:rPr>
              <a:t>(); </a:t>
            </a:r>
            <a:endParaRPr lang="zh-CN" altLang="en-US" sz="2400" b="1">
              <a:solidFill>
                <a:srgbClr val="FF0000"/>
              </a:solidFill>
              <a:latin typeface="Tahoma" panose="020B0604030504040204" pitchFamily="34" charset="0"/>
              <a:cs typeface="Tahoma" panose="020B0604030504040204"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§4.10   </a:t>
            </a:r>
            <a:r>
              <a:rPr lang="zh-CN" altLang="en-US" dirty="0">
                <a:latin typeface="宋体" panose="02010600030101010101" pitchFamily="2" charset="-122"/>
              </a:rPr>
              <a:t>访问权限 </a:t>
            </a:r>
            <a:endParaRPr lang="zh-CN" altLang="en-US" dirty="0"/>
          </a:p>
        </p:txBody>
      </p:sp>
      <p:sp>
        <p:nvSpPr>
          <p:cNvPr id="3" name="内容占位符 2"/>
          <p:cNvSpPr>
            <a:spLocks noGrp="1"/>
          </p:cNvSpPr>
          <p:nvPr>
            <p:ph idx="1"/>
          </p:nvPr>
        </p:nvSpPr>
        <p:spPr/>
        <p:txBody>
          <a:bodyPr/>
          <a:lstStyle/>
          <a:p>
            <a:r>
              <a:rPr lang="zh-CN" altLang="en-US" b="1" dirty="0">
                <a:solidFill>
                  <a:srgbClr val="000099"/>
                </a:solidFill>
                <a:latin typeface="Tahoma" panose="020B0604030504040204" pitchFamily="34" charset="0"/>
                <a:cs typeface="Tahoma" panose="020B0604030504040204" pitchFamily="34" charset="0"/>
              </a:rPr>
              <a:t>访问限制修饰符：</a:t>
            </a:r>
            <a:r>
              <a:rPr lang="zh-CN" altLang="en-US" sz="2400" dirty="0"/>
              <a:t>主要用于描述成员变量的</a:t>
            </a:r>
            <a:r>
              <a:rPr lang="zh-CN" altLang="en-US" sz="2400" dirty="0">
                <a:solidFill>
                  <a:srgbClr val="C00000"/>
                </a:solidFill>
                <a:latin typeface="隶书" panose="02010509060101010101" pitchFamily="49" charset="-122"/>
                <a:ea typeface="隶书" panose="02010509060101010101" pitchFamily="49" charset="-122"/>
              </a:rPr>
              <a:t>可见性</a:t>
            </a:r>
            <a:r>
              <a:rPr lang="en-US" altLang="zh-CN" sz="2400" dirty="0">
                <a:solidFill>
                  <a:srgbClr val="C00000"/>
                </a:solidFill>
                <a:latin typeface="隶书" panose="02010509060101010101" pitchFamily="49" charset="-122"/>
                <a:ea typeface="隶书" panose="02010509060101010101" pitchFamily="49" charset="-122"/>
              </a:rPr>
              <a:t>(visibility)</a:t>
            </a:r>
            <a:r>
              <a:rPr lang="zh-CN" altLang="en-US" sz="2400" dirty="0">
                <a:solidFill>
                  <a:srgbClr val="C00000"/>
                </a:solidFill>
              </a:rPr>
              <a:t>，</a:t>
            </a:r>
            <a:r>
              <a:rPr lang="zh-CN" altLang="en-US" sz="2400" dirty="0">
                <a:latin typeface="Tahoma" panose="020B0604030504040204" pitchFamily="34" charset="0"/>
                <a:cs typeface="Tahoma" panose="020B0604030504040204" pitchFamily="34" charset="0"/>
              </a:rPr>
              <a:t>都是</a:t>
            </a:r>
            <a:r>
              <a:rPr lang="en-US" altLang="zh-CN" sz="2400" dirty="0">
                <a:latin typeface="Tahoma" panose="020B0604030504040204" pitchFamily="34" charset="0"/>
                <a:ea typeface="Tahoma" panose="020B0604030504040204" pitchFamily="34" charset="0"/>
                <a:cs typeface="Tahoma" panose="020B0604030504040204" pitchFamily="34" charset="0"/>
              </a:rPr>
              <a:t>Java</a:t>
            </a:r>
            <a:r>
              <a:rPr lang="zh-CN" altLang="en-US" sz="2400" dirty="0">
                <a:latin typeface="Tahoma" panose="020B0604030504040204" pitchFamily="34" charset="0"/>
                <a:cs typeface="Tahoma" panose="020B0604030504040204" pitchFamily="34" charset="0"/>
              </a:rPr>
              <a:t>的关键字，用来修饰成员变量或方法。</a:t>
            </a:r>
            <a:endParaRPr lang="en-US" altLang="zh-CN" sz="2400" dirty="0">
              <a:latin typeface="Tahoma" panose="020B0604030504040204" pitchFamily="34" charset="0"/>
              <a:cs typeface="Tahoma" panose="020B0604030504040204" pitchFamily="34" charset="0"/>
            </a:endParaRPr>
          </a:p>
          <a:p>
            <a:pPr lvl="1">
              <a:defRPr/>
            </a:pPr>
            <a:r>
              <a:rPr lang="en-US" altLang="zh-CN" b="1" dirty="0">
                <a:solidFill>
                  <a:srgbClr val="C00000"/>
                </a:solidFill>
              </a:rPr>
              <a:t>public</a:t>
            </a:r>
            <a:r>
              <a:rPr lang="en-US" altLang="zh-CN" dirty="0"/>
              <a:t> </a:t>
            </a:r>
            <a:endParaRPr lang="en-US" altLang="zh-CN" sz="2000" dirty="0"/>
          </a:p>
          <a:p>
            <a:pPr lvl="2">
              <a:defRPr/>
            </a:pPr>
            <a:r>
              <a:rPr lang="zh-CN" altLang="en-US" dirty="0"/>
              <a:t>共有的，域</a:t>
            </a:r>
            <a:r>
              <a:rPr lang="en-US" altLang="zh-CN" dirty="0"/>
              <a:t>(/</a:t>
            </a:r>
            <a:r>
              <a:rPr lang="zh-CN" altLang="en-US" dirty="0"/>
              <a:t>成员变量</a:t>
            </a:r>
            <a:r>
              <a:rPr lang="en-US" altLang="zh-CN" dirty="0"/>
              <a:t>)</a:t>
            </a:r>
            <a:r>
              <a:rPr lang="zh-CN" altLang="en-US" dirty="0"/>
              <a:t>在</a:t>
            </a:r>
            <a:r>
              <a:rPr lang="zh-CN" altLang="en-US" dirty="0">
                <a:solidFill>
                  <a:srgbClr val="0000CC"/>
                </a:solidFill>
              </a:rPr>
              <a:t>任何地方</a:t>
            </a:r>
            <a:r>
              <a:rPr lang="zh-CN" altLang="en-US" dirty="0"/>
              <a:t>都可以访问。</a:t>
            </a:r>
            <a:endParaRPr lang="en-US" altLang="zh-CN" dirty="0"/>
          </a:p>
          <a:p>
            <a:pPr lvl="1">
              <a:defRPr/>
            </a:pPr>
            <a:r>
              <a:rPr lang="en-US" altLang="zh-CN" b="1" dirty="0">
                <a:solidFill>
                  <a:srgbClr val="C00000"/>
                </a:solidFill>
              </a:rPr>
              <a:t>protected</a:t>
            </a:r>
            <a:r>
              <a:rPr lang="en-US" altLang="zh-CN" dirty="0"/>
              <a:t> </a:t>
            </a:r>
            <a:endParaRPr lang="en-US" altLang="zh-CN" dirty="0"/>
          </a:p>
          <a:p>
            <a:pPr lvl="2">
              <a:defRPr/>
            </a:pPr>
            <a:r>
              <a:rPr lang="zh-CN" altLang="en-US" sz="2000" dirty="0"/>
              <a:t>受保护的，域仅在</a:t>
            </a:r>
            <a:r>
              <a:rPr lang="zh-CN" altLang="en-US" sz="2000" dirty="0">
                <a:solidFill>
                  <a:srgbClr val="0000CC"/>
                </a:solidFill>
              </a:rPr>
              <a:t>类体中、子类类体中</a:t>
            </a:r>
            <a:r>
              <a:rPr lang="zh-CN" altLang="en-US" sz="2000" dirty="0"/>
              <a:t>或</a:t>
            </a:r>
            <a:r>
              <a:rPr lang="zh-CN" altLang="en-US" sz="2000" dirty="0">
                <a:solidFill>
                  <a:srgbClr val="0000CC"/>
                </a:solidFill>
              </a:rPr>
              <a:t>同包的其它类类体中</a:t>
            </a:r>
            <a:r>
              <a:rPr lang="zh-CN" altLang="en-US" sz="2000" dirty="0"/>
              <a:t>可访问。即：</a:t>
            </a:r>
            <a:endParaRPr lang="en-US" altLang="zh-CN" sz="2000" dirty="0"/>
          </a:p>
          <a:p>
            <a:pPr lvl="3">
              <a:defRPr/>
            </a:pPr>
            <a:r>
              <a:rPr lang="zh-CN" altLang="en-US" sz="1700" dirty="0"/>
              <a:t>在类中被申明为保护的域可以被同一个包中的该类的对象访问。也能被其子类访问，而不管它们是否在同一个包中。</a:t>
            </a:r>
            <a:endParaRPr lang="en-US" altLang="zh-CN" sz="1700" dirty="0"/>
          </a:p>
          <a:p>
            <a:pPr lvl="1">
              <a:defRPr/>
            </a:pPr>
            <a:r>
              <a:rPr lang="zh-CN" altLang="en-US" dirty="0"/>
              <a:t> </a:t>
            </a:r>
            <a:r>
              <a:rPr lang="en-US" altLang="zh-CN" b="1" dirty="0">
                <a:solidFill>
                  <a:srgbClr val="C00000"/>
                </a:solidFill>
              </a:rPr>
              <a:t>private </a:t>
            </a:r>
            <a:endParaRPr lang="en-US" altLang="zh-CN" b="1" dirty="0">
              <a:solidFill>
                <a:srgbClr val="C00000"/>
              </a:solidFill>
            </a:endParaRPr>
          </a:p>
          <a:p>
            <a:pPr lvl="2">
              <a:defRPr/>
            </a:pPr>
            <a:r>
              <a:rPr lang="zh-CN" altLang="en-US" sz="2000" dirty="0"/>
              <a:t>私有的，域仅在</a:t>
            </a:r>
            <a:r>
              <a:rPr lang="zh-CN" altLang="en-US" sz="2000" dirty="0">
                <a:solidFill>
                  <a:srgbClr val="0000CC"/>
                </a:solidFill>
              </a:rPr>
              <a:t>类体中</a:t>
            </a:r>
            <a:r>
              <a:rPr lang="zh-CN" altLang="en-US" sz="2000" dirty="0"/>
              <a:t>可访问。</a:t>
            </a:r>
            <a:endParaRPr lang="en-US" altLang="zh-CN" sz="2000" dirty="0"/>
          </a:p>
          <a:p>
            <a:pPr lvl="2">
              <a:defRPr/>
            </a:pPr>
            <a:r>
              <a:rPr lang="zh-CN" altLang="en-US" sz="2000" dirty="0"/>
              <a:t>只有同一类中创建的对象才能访问私有域。在其他类中创建的对象不能访问私有域。</a:t>
            </a:r>
            <a:endParaRPr lang="zh-CN" altLang="en-US" sz="2000" dirty="0">
              <a:latin typeface="Tahoma" panose="020B0604030504040204" pitchFamily="34" charset="0"/>
              <a:cs typeface="Tahoma" panose="020B060403050404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§4.10.1   </a:t>
            </a:r>
            <a:r>
              <a:rPr lang="zh-CN" altLang="en-US" dirty="0">
                <a:latin typeface="宋体" panose="02010600030101010101" pitchFamily="2" charset="-122"/>
              </a:rPr>
              <a:t>私有变量和私有方法 </a:t>
            </a:r>
            <a:endParaRPr lang="zh-CN" altLang="en-US" dirty="0"/>
          </a:p>
        </p:txBody>
      </p:sp>
      <p:sp>
        <p:nvSpPr>
          <p:cNvPr id="3" name="内容占位符 2"/>
          <p:cNvSpPr>
            <a:spLocks noGrp="1"/>
          </p:cNvSpPr>
          <p:nvPr>
            <p:ph idx="1"/>
          </p:nvPr>
        </p:nvSpPr>
        <p:spPr/>
        <p:txBody>
          <a:bodyPr/>
          <a:lstStyle/>
          <a:p>
            <a:pPr algn="just">
              <a:spcBef>
                <a:spcPct val="10000"/>
              </a:spcBef>
            </a:pPr>
            <a:r>
              <a:rPr lang="zh-CN" altLang="en-US" dirty="0">
                <a:latin typeface="宋体" panose="02010600030101010101" pitchFamily="2" charset="-122"/>
              </a:rPr>
              <a:t>用关键字</a:t>
            </a:r>
            <a:r>
              <a:rPr lang="en-US" altLang="zh-CN" b="1" dirty="0">
                <a:solidFill>
                  <a:srgbClr val="C00000"/>
                </a:solidFill>
              </a:rPr>
              <a:t>private</a:t>
            </a:r>
            <a:r>
              <a:rPr lang="zh-CN" altLang="en-US" dirty="0">
                <a:latin typeface="宋体" panose="02010600030101010101" pitchFamily="2" charset="-122"/>
              </a:rPr>
              <a:t>修饰的成员变量和方法称为</a:t>
            </a:r>
            <a:r>
              <a:rPr lang="zh-CN" altLang="en-US" dirty="0">
                <a:solidFill>
                  <a:srgbClr val="C00000"/>
                </a:solidFill>
                <a:latin typeface="宋体" panose="02010600030101010101" pitchFamily="2" charset="-122"/>
              </a:rPr>
              <a:t>私有变量</a:t>
            </a:r>
            <a:r>
              <a:rPr lang="zh-CN" altLang="en-US" dirty="0">
                <a:latin typeface="宋体" panose="02010600030101010101" pitchFamily="2" charset="-122"/>
              </a:rPr>
              <a:t>和</a:t>
            </a:r>
            <a:r>
              <a:rPr lang="zh-CN" altLang="en-US" dirty="0">
                <a:solidFill>
                  <a:srgbClr val="C00000"/>
                </a:solidFill>
                <a:latin typeface="宋体" panose="02010600030101010101" pitchFamily="2" charset="-122"/>
              </a:rPr>
              <a:t>私有方法</a:t>
            </a:r>
            <a:r>
              <a:rPr lang="zh-CN" altLang="en-US" dirty="0">
                <a:latin typeface="宋体" panose="02010600030101010101" pitchFamily="2" charset="-122"/>
              </a:rPr>
              <a:t>。</a:t>
            </a:r>
            <a:r>
              <a:rPr lang="zh-CN" altLang="en-US" dirty="0"/>
              <a:t> </a:t>
            </a:r>
            <a:endParaRPr lang="en-US" altLang="zh-CN" dirty="0"/>
          </a:p>
          <a:p>
            <a:pPr algn="just">
              <a:spcBef>
                <a:spcPct val="10000"/>
              </a:spcBef>
            </a:pPr>
            <a:endParaRPr lang="zh-CN" altLang="en-US" dirty="0"/>
          </a:p>
          <a:p>
            <a:pPr algn="just">
              <a:spcBef>
                <a:spcPct val="10000"/>
              </a:spcBef>
            </a:pPr>
            <a:r>
              <a:rPr lang="zh-CN" altLang="en-US" dirty="0">
                <a:latin typeface="宋体" panose="02010600030101010101" pitchFamily="2" charset="-122"/>
              </a:rPr>
              <a:t>对于私有成员变量或方法，</a:t>
            </a:r>
            <a:r>
              <a:rPr lang="zh-CN" altLang="en-US" dirty="0">
                <a:latin typeface="华文新魏" panose="02010800040101010101" pitchFamily="2" charset="-122"/>
                <a:ea typeface="华文新魏" panose="02010800040101010101" pitchFamily="2" charset="-122"/>
              </a:rPr>
              <a:t>只有在</a:t>
            </a:r>
            <a:r>
              <a:rPr lang="zh-CN" altLang="en-US" b="1" dirty="0">
                <a:solidFill>
                  <a:srgbClr val="C00000"/>
                </a:solidFill>
                <a:latin typeface="华文新魏" panose="02010800040101010101" pitchFamily="2" charset="-122"/>
                <a:ea typeface="华文新魏" panose="02010800040101010101" pitchFamily="2" charset="-122"/>
              </a:rPr>
              <a:t>本类</a:t>
            </a:r>
            <a:r>
              <a:rPr lang="zh-CN" altLang="en-US" dirty="0">
                <a:latin typeface="华文新魏" panose="02010800040101010101" pitchFamily="2" charset="-122"/>
                <a:ea typeface="华文新魏" panose="02010800040101010101" pitchFamily="2" charset="-122"/>
              </a:rPr>
              <a:t>中创建该类的对象</a:t>
            </a:r>
            <a:r>
              <a:rPr lang="zh-CN" altLang="en-US" dirty="0">
                <a:latin typeface="宋体" panose="02010600030101010101" pitchFamily="2" charset="-122"/>
              </a:rPr>
              <a:t>，这个对象才能访问自己的私有成员变量和类中的私有方法。</a:t>
            </a:r>
            <a:endParaRPr lang="en-US" altLang="zh-CN" dirty="0">
              <a:latin typeface="宋体" panose="02010600030101010101" pitchFamily="2" charset="-122"/>
            </a:endParaRPr>
          </a:p>
          <a:p>
            <a:pPr algn="just">
              <a:spcBef>
                <a:spcPct val="10000"/>
              </a:spcBef>
            </a:pPr>
            <a:endParaRPr lang="zh-CN" altLang="en-US" dirty="0"/>
          </a:p>
          <a:p>
            <a:pPr algn="just">
              <a:spcBef>
                <a:spcPct val="10000"/>
              </a:spcBef>
            </a:pPr>
            <a:r>
              <a:rPr lang="zh-CN" altLang="en-US" b="1" dirty="0">
                <a:latin typeface="宋体" panose="02010600030101010101" pitchFamily="2" charset="-122"/>
              </a:rPr>
              <a:t>例4-16,例4-17</a:t>
            </a:r>
            <a:endParaRPr lang="zh-CN" altLang="en-US" b="1" dirty="0">
              <a:latin typeface="宋体" panose="02010600030101010101" pitchFamily="2"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27648" y="3429000"/>
            <a:ext cx="5331802" cy="3076575"/>
          </a:xfrm>
          <a:prstGeom prst="rect">
            <a:avLst/>
          </a:prstGeom>
          <a:noFill/>
          <a:ln>
            <a:solidFill>
              <a:schemeClr val="accent1"/>
            </a:solidFill>
          </a:ln>
        </p:spPr>
        <p:txBody>
          <a:bodyPr wrap="square" rtlCol="0">
            <a:spAutoFit/>
          </a:bodyPr>
          <a:lstStyle/>
          <a:p>
            <a:pPr marL="24130" lvl="1">
              <a:spcBef>
                <a:spcPct val="0"/>
              </a:spcBef>
            </a:pPr>
            <a:r>
              <a:rPr lang="en-US" altLang="zh-CN" sz="2200" b="1">
                <a:latin typeface="Times New Roman" panose="02020603050405020304" pitchFamily="18" charset="0"/>
              </a:rPr>
              <a:t>class </a:t>
            </a:r>
            <a:r>
              <a:rPr lang="en-US" altLang="zh-CN" sz="2200" b="1">
                <a:solidFill>
                  <a:srgbClr val="FF3300"/>
                </a:solidFill>
                <a:latin typeface="Times New Roman" panose="02020603050405020304" pitchFamily="18" charset="0"/>
              </a:rPr>
              <a:t>Jerry</a:t>
            </a:r>
            <a:r>
              <a:rPr lang="en-US" altLang="zh-CN" sz="2200" b="1">
                <a:latin typeface="Times New Roman" panose="02020603050405020304" pitchFamily="18" charset="0"/>
              </a:rPr>
              <a:t>{</a:t>
            </a:r>
            <a:endParaRPr lang="en-US" altLang="zh-CN" sz="2200" b="1">
              <a:latin typeface="Times New Roman" panose="02020603050405020304" pitchFamily="18" charset="0"/>
            </a:endParaRPr>
          </a:p>
          <a:p>
            <a:pPr marL="341630" lvl="2">
              <a:spcBef>
                <a:spcPct val="0"/>
              </a:spcBef>
            </a:pPr>
            <a:r>
              <a:rPr lang="en-US" altLang="zh-CN" sz="2200" b="1">
                <a:latin typeface="Times New Roman" panose="02020603050405020304" pitchFamily="18" charset="0"/>
              </a:rPr>
              <a:t>void g()  {</a:t>
            </a:r>
            <a:endParaRPr lang="en-US" altLang="zh-CN" sz="2200" b="1">
              <a:latin typeface="Times New Roman" panose="02020603050405020304" pitchFamily="18" charset="0"/>
            </a:endParaRPr>
          </a:p>
          <a:p>
            <a:pPr marL="341630" lvl="2">
              <a:spcBef>
                <a:spcPct val="0"/>
              </a:spcBef>
            </a:pPr>
            <a:r>
              <a:rPr lang="en-US" altLang="zh-CN" sz="2200" b="1">
                <a:latin typeface="Times New Roman" panose="02020603050405020304" pitchFamily="18" charset="0"/>
              </a:rPr>
              <a:t>   Tom cat=new Tom();</a:t>
            </a:r>
            <a:endParaRPr lang="en-US" altLang="zh-CN" sz="2200" b="1">
              <a:latin typeface="Times New Roman" panose="02020603050405020304" pitchFamily="18" charset="0"/>
            </a:endParaRPr>
          </a:p>
          <a:p>
            <a:pPr marL="341630" lvl="2">
              <a:spcBef>
                <a:spcPct val="0"/>
              </a:spcBef>
            </a:pPr>
            <a:r>
              <a:rPr lang="en-US" altLang="zh-CN" sz="2200" b="1">
                <a:solidFill>
                  <a:srgbClr val="0000CC"/>
                </a:solidFill>
                <a:latin typeface="Times New Roman" panose="02020603050405020304" pitchFamily="18" charset="0"/>
              </a:rPr>
              <a:t>   cat.weight=23f;    </a:t>
            </a:r>
            <a:endParaRPr lang="zh-CN" altLang="en-US" sz="2200" b="1">
              <a:solidFill>
                <a:srgbClr val="0000CC"/>
              </a:solidFill>
              <a:latin typeface="Times New Roman" panose="02020603050405020304" pitchFamily="18" charset="0"/>
            </a:endParaRPr>
          </a:p>
          <a:p>
            <a:pPr marL="341630" lvl="2">
              <a:spcBef>
                <a:spcPct val="0"/>
              </a:spcBef>
            </a:pPr>
            <a:r>
              <a:rPr lang="zh-CN" altLang="en-US" sz="2200" b="1">
                <a:solidFill>
                  <a:srgbClr val="0000CC"/>
                </a:solidFill>
                <a:latin typeface="Times New Roman" panose="02020603050405020304" pitchFamily="18" charset="0"/>
              </a:rPr>
              <a:t>   </a:t>
            </a:r>
            <a:r>
              <a:rPr lang="en-US" altLang="zh-CN" sz="2200" b="1">
                <a:solidFill>
                  <a:srgbClr val="0000CC"/>
                </a:solidFill>
                <a:latin typeface="Times New Roman" panose="02020603050405020304" pitchFamily="18" charset="0"/>
              </a:rPr>
              <a:t>cat.f(3f,4f);           </a:t>
            </a:r>
            <a:endParaRPr lang="zh-CN" altLang="en-US" sz="2200" b="1">
              <a:solidFill>
                <a:srgbClr val="0000CC"/>
              </a:solidFill>
              <a:latin typeface="Times New Roman" panose="02020603050405020304" pitchFamily="18" charset="0"/>
            </a:endParaRPr>
          </a:p>
          <a:p>
            <a:pPr marL="341630" lvl="2">
              <a:spcBef>
                <a:spcPct val="0"/>
              </a:spcBef>
            </a:pPr>
            <a:r>
              <a:rPr lang="zh-CN" altLang="en-US" sz="2200" b="1">
                <a:latin typeface="Times New Roman" panose="02020603050405020304" pitchFamily="18" charset="0"/>
              </a:rPr>
              <a:t>   </a:t>
            </a:r>
            <a:r>
              <a:rPr lang="en-US" altLang="zh-CN" sz="2200" b="1">
                <a:latin typeface="Times New Roman" panose="02020603050405020304" pitchFamily="18" charset="0"/>
              </a:rPr>
              <a:t>...</a:t>
            </a:r>
            <a:endParaRPr lang="en-US" altLang="zh-CN" sz="2200" b="1">
              <a:latin typeface="Times New Roman" panose="02020603050405020304" pitchFamily="18" charset="0"/>
            </a:endParaRPr>
          </a:p>
          <a:p>
            <a:pPr marL="341630" lvl="2">
              <a:spcBef>
                <a:spcPct val="0"/>
              </a:spcBef>
            </a:pPr>
            <a:r>
              <a:rPr lang="en-US" altLang="zh-CN" sz="2200" b="1">
                <a:latin typeface="Times New Roman" panose="02020603050405020304" pitchFamily="18" charset="0"/>
              </a:rPr>
              <a:t>  }</a:t>
            </a:r>
            <a:endParaRPr lang="en-US" altLang="zh-CN" sz="2200" b="1">
              <a:latin typeface="Times New Roman" panose="02020603050405020304" pitchFamily="18" charset="0"/>
            </a:endParaRPr>
          </a:p>
          <a:p>
            <a:pPr marL="24130" lvl="1">
              <a:spcBef>
                <a:spcPct val="0"/>
              </a:spcBef>
            </a:pPr>
            <a:r>
              <a:rPr lang="en-US" altLang="zh-CN" sz="2200" b="1">
                <a:latin typeface="Times New Roman" panose="02020603050405020304" pitchFamily="18" charset="0"/>
              </a:rPr>
              <a:t>  }</a:t>
            </a:r>
            <a:endParaRPr lang="en-US" altLang="zh-CN" sz="2200" b="1">
              <a:latin typeface="Times New Roman" panose="02020603050405020304" pitchFamily="18" charset="0"/>
            </a:endParaRPr>
          </a:p>
          <a:p>
            <a:endParaRPr lang="zh-CN" altLang="en-US"/>
          </a:p>
        </p:txBody>
      </p:sp>
      <p:sp>
        <p:nvSpPr>
          <p:cNvPr id="35842" name="Rectangle 3"/>
          <p:cNvSpPr>
            <a:spLocks noGrp="1" noRot="1" noChangeArrowheads="1"/>
          </p:cNvSpPr>
          <p:nvPr>
            <p:ph idx="1"/>
          </p:nvPr>
        </p:nvSpPr>
        <p:spPr>
          <a:xfrm>
            <a:off x="1982788" y="2643183"/>
            <a:ext cx="8399462" cy="3786192"/>
          </a:xfrm>
        </p:spPr>
        <p:txBody>
          <a:bodyPr/>
          <a:lstStyle/>
          <a:p>
            <a:pPr marL="0" indent="0">
              <a:spcBef>
                <a:spcPct val="0"/>
              </a:spcBef>
              <a:buClrTx/>
              <a:buSzTx/>
              <a:buFontTx/>
              <a:buNone/>
            </a:pPr>
            <a:r>
              <a:rPr lang="zh-CN" altLang="en-US" sz="2400" b="1" dirty="0">
                <a:latin typeface="Times New Roman" panose="02020603050405020304" pitchFamily="18" charset="0"/>
              </a:rPr>
              <a:t>在另外一个类中用类</a:t>
            </a:r>
            <a:r>
              <a:rPr lang="en-US" altLang="zh-CN" sz="2400" b="1" dirty="0">
                <a:latin typeface="Times New Roman" panose="02020603050405020304" pitchFamily="18" charset="0"/>
              </a:rPr>
              <a:t>Tom</a:t>
            </a:r>
            <a:r>
              <a:rPr lang="zh-CN" altLang="en-US" sz="2400" b="1" dirty="0">
                <a:latin typeface="Times New Roman" panose="02020603050405020304" pitchFamily="18" charset="0"/>
              </a:rPr>
              <a:t>创建了一个对象后，该对象不能访问自己的私有域和私有方法。</a:t>
            </a:r>
            <a:r>
              <a:rPr lang="zh-CN" altLang="en-US" sz="2400" b="1">
                <a:latin typeface="Times New Roman" panose="02020603050405020304" pitchFamily="18" charset="0"/>
              </a:rPr>
              <a:t>如：</a:t>
            </a:r>
            <a:endParaRPr lang="en-US" altLang="zh-CN" sz="2400" b="1" dirty="0">
              <a:latin typeface="Times New Roman" panose="02020603050405020304" pitchFamily="18" charset="0"/>
            </a:endParaRPr>
          </a:p>
        </p:txBody>
      </p:sp>
      <p:sp>
        <p:nvSpPr>
          <p:cNvPr id="35843" name="灯片编号占位符 4"/>
          <p:cNvSpPr>
            <a:spLocks noGrp="1"/>
          </p:cNvSpPr>
          <p:nvPr>
            <p:ph type="sldNum" sz="quarter" idx="12"/>
          </p:nvPr>
        </p:nvSpPr>
        <p:spPr>
          <a:xfrm>
            <a:off x="8976320" y="6237312"/>
            <a:ext cx="1087760" cy="457200"/>
          </a:xfrm>
          <a:noFill/>
        </p:spPr>
        <p:txBody>
          <a:bodyPr/>
          <a:lstStyle/>
          <a:p>
            <a:fld id="{42FCA9DD-22CF-4236-BE37-347641BC1691}" type="slidenum">
              <a:rPr lang="en-US" altLang="zh-CN" smtClean="0"/>
            </a:fld>
            <a:endParaRPr lang="en-US" altLang="zh-CN"/>
          </a:p>
        </p:txBody>
      </p:sp>
      <p:sp>
        <p:nvSpPr>
          <p:cNvPr id="35844" name="TextBox 6"/>
          <p:cNvSpPr txBox="1">
            <a:spLocks noChangeArrowheads="1"/>
          </p:cNvSpPr>
          <p:nvPr/>
        </p:nvSpPr>
        <p:spPr bwMode="auto">
          <a:xfrm>
            <a:off x="2766121" y="189235"/>
            <a:ext cx="6282207" cy="2276475"/>
          </a:xfrm>
          <a:prstGeom prst="rect">
            <a:avLst/>
          </a:prstGeom>
          <a:noFill/>
          <a:ln w="9525">
            <a:solidFill>
              <a:schemeClr val="tx1"/>
            </a:solidFill>
            <a:miter lim="800000"/>
          </a:ln>
        </p:spPr>
        <p:txBody>
          <a:bodyPr wrap="square">
            <a:spAutoFit/>
          </a:bodyPr>
          <a:lstStyle/>
          <a:p>
            <a:pPr indent="-107950" eaLnBrk="0" hangingPunct="0"/>
            <a:r>
              <a:rPr lang="en-US" altLang="zh-CN" sz="2200" dirty="0">
                <a:latin typeface="+mj-lt"/>
              </a:rPr>
              <a:t>class </a:t>
            </a:r>
            <a:r>
              <a:rPr lang="en-US" altLang="zh-CN" sz="2200" dirty="0">
                <a:solidFill>
                  <a:srgbClr val="FF3300"/>
                </a:solidFill>
                <a:latin typeface="+mj-lt"/>
              </a:rPr>
              <a:t>Tom</a:t>
            </a:r>
            <a:r>
              <a:rPr lang="en-US" altLang="zh-CN" sz="2200" dirty="0">
                <a:latin typeface="+mj-lt"/>
              </a:rPr>
              <a:t>{</a:t>
            </a:r>
            <a:endParaRPr lang="en-US" altLang="zh-CN" sz="2200" dirty="0">
              <a:latin typeface="+mj-lt"/>
            </a:endParaRPr>
          </a:p>
          <a:p>
            <a:pPr marL="187325" lvl="1" eaLnBrk="0" hangingPunct="0"/>
            <a:r>
              <a:rPr lang="en-US" altLang="zh-CN" sz="2200" b="1" dirty="0">
                <a:solidFill>
                  <a:srgbClr val="C00000"/>
                </a:solidFill>
                <a:latin typeface="+mj-lt"/>
              </a:rPr>
              <a:t>private</a:t>
            </a:r>
            <a:r>
              <a:rPr lang="en-US" altLang="zh-CN" sz="2200" dirty="0">
                <a:latin typeface="+mj-lt"/>
              </a:rPr>
              <a:t> float weight;                   //</a:t>
            </a:r>
            <a:r>
              <a:rPr lang="zh-CN" altLang="en-US" sz="2200" dirty="0">
                <a:latin typeface="+mj-lt"/>
              </a:rPr>
              <a:t>域是私有的</a:t>
            </a:r>
            <a:endParaRPr lang="en-US" altLang="zh-CN" sz="2200" dirty="0">
              <a:latin typeface="+mj-lt"/>
            </a:endParaRPr>
          </a:p>
          <a:p>
            <a:pPr marL="187325" lvl="1" eaLnBrk="0" hangingPunct="0"/>
            <a:endParaRPr lang="zh-CN" altLang="en-US" sz="1000" dirty="0">
              <a:latin typeface="+mj-lt"/>
            </a:endParaRPr>
          </a:p>
          <a:p>
            <a:pPr marL="187325" lvl="1" eaLnBrk="0" hangingPunct="0"/>
            <a:r>
              <a:rPr lang="en-US" altLang="zh-CN" sz="2200" b="1" dirty="0">
                <a:solidFill>
                  <a:srgbClr val="C00000"/>
                </a:solidFill>
                <a:latin typeface="+mj-lt"/>
              </a:rPr>
              <a:t>private</a:t>
            </a:r>
            <a:r>
              <a:rPr lang="en-US" altLang="zh-CN" sz="2200" dirty="0">
                <a:latin typeface="+mj-lt"/>
              </a:rPr>
              <a:t> float f(float a, float b)      //</a:t>
            </a:r>
            <a:r>
              <a:rPr lang="zh-CN" altLang="en-US" sz="2200" dirty="0">
                <a:latin typeface="+mj-lt"/>
              </a:rPr>
              <a:t>方法</a:t>
            </a:r>
            <a:r>
              <a:rPr lang="en-US" altLang="zh-CN" sz="2200" dirty="0">
                <a:latin typeface="+mj-lt"/>
              </a:rPr>
              <a:t>f</a:t>
            </a:r>
            <a:r>
              <a:rPr lang="zh-CN" altLang="en-US" sz="2200" dirty="0">
                <a:latin typeface="+mj-lt"/>
              </a:rPr>
              <a:t>是私有的</a:t>
            </a:r>
            <a:endParaRPr lang="zh-CN" altLang="en-US" sz="2200" dirty="0">
              <a:latin typeface="+mj-lt"/>
            </a:endParaRPr>
          </a:p>
          <a:p>
            <a:pPr marL="187325" lvl="1" eaLnBrk="0" hangingPunct="0"/>
            <a:r>
              <a:rPr lang="zh-CN" altLang="en-US" sz="2200" dirty="0">
                <a:latin typeface="+mj-lt"/>
              </a:rPr>
              <a:t>  </a:t>
            </a:r>
            <a:r>
              <a:rPr lang="en-US" altLang="zh-CN" sz="2200" dirty="0">
                <a:latin typeface="+mj-lt"/>
              </a:rPr>
              <a:t>{    ...  }</a:t>
            </a:r>
            <a:endParaRPr lang="en-US" altLang="zh-CN" sz="2200" dirty="0">
              <a:latin typeface="+mj-lt"/>
            </a:endParaRPr>
          </a:p>
          <a:p>
            <a:pPr marL="187325" lvl="1" eaLnBrk="0" hangingPunct="0"/>
            <a:r>
              <a:rPr lang="en-US" altLang="zh-CN" sz="2200" dirty="0">
                <a:latin typeface="+mj-lt"/>
              </a:rPr>
              <a:t>          ...</a:t>
            </a:r>
            <a:endParaRPr lang="en-US" altLang="zh-CN" sz="2200" dirty="0">
              <a:latin typeface="+mj-lt"/>
            </a:endParaRPr>
          </a:p>
          <a:p>
            <a:pPr indent="-107950" eaLnBrk="0" hangingPunct="0"/>
            <a:r>
              <a:rPr lang="en-US" altLang="zh-CN" sz="2200" dirty="0">
                <a:latin typeface="+mj-lt"/>
              </a:rPr>
              <a:t>}</a:t>
            </a:r>
            <a:endParaRPr lang="zh-CN" altLang="en-US" sz="2200" dirty="0">
              <a:latin typeface="+mj-lt"/>
            </a:endParaRPr>
          </a:p>
        </p:txBody>
      </p:sp>
      <p:sp>
        <p:nvSpPr>
          <p:cNvPr id="5" name="TextBox 4"/>
          <p:cNvSpPr txBox="1"/>
          <p:nvPr/>
        </p:nvSpPr>
        <p:spPr>
          <a:xfrm>
            <a:off x="5453063" y="4481861"/>
            <a:ext cx="769620" cy="368300"/>
          </a:xfrm>
          <a:prstGeom prst="rect">
            <a:avLst/>
          </a:prstGeom>
          <a:noFill/>
        </p:spPr>
        <p:txBody>
          <a:bodyPr wrap="none" rtlCol="0">
            <a:spAutoFit/>
          </a:bodyPr>
          <a:lstStyle/>
          <a:p>
            <a:r>
              <a:rPr lang="en-US" altLang="zh-CN" b="1" dirty="0">
                <a:solidFill>
                  <a:srgbClr val="0000CC"/>
                </a:solidFill>
                <a:latin typeface="Times New Roman" panose="02020603050405020304" pitchFamily="18" charset="0"/>
              </a:rPr>
              <a:t>//</a:t>
            </a:r>
            <a:r>
              <a:rPr lang="zh-CN" altLang="en-US" b="1" dirty="0">
                <a:solidFill>
                  <a:srgbClr val="0000CC"/>
                </a:solidFill>
                <a:latin typeface="Times New Roman" panose="02020603050405020304" pitchFamily="18" charset="0"/>
              </a:rPr>
              <a:t>非法</a:t>
            </a:r>
            <a:endParaRPr lang="zh-CN" altLang="en-US" dirty="0"/>
          </a:p>
        </p:txBody>
      </p:sp>
      <p:sp>
        <p:nvSpPr>
          <p:cNvPr id="6" name="TextBox 5"/>
          <p:cNvSpPr txBox="1"/>
          <p:nvPr/>
        </p:nvSpPr>
        <p:spPr>
          <a:xfrm>
            <a:off x="5073601" y="4851193"/>
            <a:ext cx="769620" cy="368300"/>
          </a:xfrm>
          <a:prstGeom prst="rect">
            <a:avLst/>
          </a:prstGeom>
          <a:noFill/>
        </p:spPr>
        <p:txBody>
          <a:bodyPr wrap="none" rtlCol="0">
            <a:spAutoFit/>
          </a:bodyPr>
          <a:lstStyle/>
          <a:p>
            <a:r>
              <a:rPr lang="en-US" altLang="zh-CN" b="1" dirty="0">
                <a:solidFill>
                  <a:srgbClr val="0000CC"/>
                </a:solidFill>
                <a:latin typeface="Times New Roman" panose="02020603050405020304" pitchFamily="18" charset="0"/>
              </a:rPr>
              <a:t>//</a:t>
            </a:r>
            <a:r>
              <a:rPr lang="zh-CN" altLang="en-US" b="1" dirty="0">
                <a:solidFill>
                  <a:srgbClr val="0000CC"/>
                </a:solidFill>
                <a:latin typeface="Times New Roman" panose="02020603050405020304" pitchFamily="18" charset="0"/>
              </a:rPr>
              <a:t>非法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§4.10.2   </a:t>
            </a:r>
            <a:r>
              <a:rPr lang="zh-CN" altLang="en-US" dirty="0">
                <a:latin typeface="宋体" panose="02010600030101010101" pitchFamily="2" charset="-122"/>
              </a:rPr>
              <a:t>公有变量和公有方法 </a:t>
            </a:r>
            <a:endParaRPr lang="zh-CN" altLang="en-US" dirty="0"/>
          </a:p>
        </p:txBody>
      </p:sp>
      <p:sp>
        <p:nvSpPr>
          <p:cNvPr id="3" name="内容占位符 2"/>
          <p:cNvSpPr>
            <a:spLocks noGrp="1"/>
          </p:cNvSpPr>
          <p:nvPr>
            <p:ph idx="1"/>
          </p:nvPr>
        </p:nvSpPr>
        <p:spPr/>
        <p:txBody>
          <a:bodyPr/>
          <a:lstStyle/>
          <a:p>
            <a:pPr algn="just">
              <a:spcBef>
                <a:spcPct val="10000"/>
              </a:spcBef>
            </a:pPr>
            <a:r>
              <a:rPr lang="zh-CN" altLang="en-US" dirty="0">
                <a:latin typeface="+mj-lt"/>
              </a:rPr>
              <a:t>用</a:t>
            </a:r>
            <a:r>
              <a:rPr lang="en-US" altLang="zh-CN" dirty="0">
                <a:solidFill>
                  <a:srgbClr val="C00000"/>
                </a:solidFill>
                <a:latin typeface="+mj-lt"/>
              </a:rPr>
              <a:t>public</a:t>
            </a:r>
            <a:r>
              <a:rPr lang="zh-CN" altLang="en-US" dirty="0">
                <a:latin typeface="+mj-lt"/>
              </a:rPr>
              <a:t>修饰的成员变量和方法被称为</a:t>
            </a:r>
            <a:r>
              <a:rPr lang="zh-CN" altLang="en-US" dirty="0">
                <a:solidFill>
                  <a:srgbClr val="C00000"/>
                </a:solidFill>
                <a:latin typeface="+mj-lt"/>
              </a:rPr>
              <a:t>公有变量</a:t>
            </a:r>
            <a:r>
              <a:rPr lang="zh-CN" altLang="en-US" dirty="0">
                <a:latin typeface="+mj-lt"/>
              </a:rPr>
              <a:t>和</a:t>
            </a:r>
            <a:r>
              <a:rPr lang="zh-CN" altLang="en-US" dirty="0">
                <a:solidFill>
                  <a:srgbClr val="C00000"/>
                </a:solidFill>
                <a:latin typeface="+mj-lt"/>
              </a:rPr>
              <a:t>公有方法 </a:t>
            </a:r>
            <a:r>
              <a:rPr lang="zh-CN" altLang="en-US">
                <a:latin typeface="+mj-lt"/>
              </a:rPr>
              <a:t>。 </a:t>
            </a:r>
            <a:endParaRPr lang="en-US" altLang="zh-CN">
              <a:latin typeface="+mj-lt"/>
            </a:endParaRPr>
          </a:p>
          <a:p>
            <a:pPr algn="just">
              <a:spcBef>
                <a:spcPct val="10000"/>
              </a:spcBef>
            </a:pPr>
            <a:endParaRPr lang="zh-CN" altLang="en-US" dirty="0">
              <a:latin typeface="+mj-lt"/>
            </a:endParaRPr>
          </a:p>
          <a:p>
            <a:pPr algn="just">
              <a:spcBef>
                <a:spcPct val="10000"/>
              </a:spcBef>
            </a:pPr>
            <a:r>
              <a:rPr lang="zh-CN" altLang="en-US" dirty="0">
                <a:latin typeface="+mj-lt"/>
              </a:rPr>
              <a:t>例如：</a:t>
            </a:r>
            <a:endParaRPr lang="en-US" altLang="zh-CN" dirty="0">
              <a:latin typeface="+mj-lt"/>
            </a:endParaRPr>
          </a:p>
          <a:p>
            <a:pPr lvl="1" algn="just">
              <a:spcBef>
                <a:spcPct val="10000"/>
              </a:spcBef>
            </a:pPr>
            <a:r>
              <a:rPr lang="zh-CN" altLang="en-US" dirty="0">
                <a:latin typeface="+mj-lt"/>
              </a:rPr>
              <a:t>在任何一个类中，用</a:t>
            </a:r>
            <a:r>
              <a:rPr lang="zh-CN" altLang="en-US" b="1" dirty="0">
                <a:solidFill>
                  <a:srgbClr val="000099"/>
                </a:solidFill>
                <a:latin typeface="+mj-lt"/>
              </a:rPr>
              <a:t>类</a:t>
            </a:r>
            <a:r>
              <a:rPr lang="en-US" altLang="zh-CN" b="1" dirty="0">
                <a:solidFill>
                  <a:srgbClr val="000099"/>
                </a:solidFill>
                <a:latin typeface="+mj-lt"/>
              </a:rPr>
              <a:t>Tom </a:t>
            </a:r>
            <a:r>
              <a:rPr lang="zh-CN" altLang="en-US" dirty="0">
                <a:latin typeface="+mj-lt"/>
              </a:rPr>
              <a:t>创建了一个对象后，该对象能访问自己的</a:t>
            </a:r>
            <a:r>
              <a:rPr lang="en-US" altLang="zh-CN" b="1" dirty="0">
                <a:solidFill>
                  <a:srgbClr val="000099"/>
                </a:solidFill>
                <a:latin typeface="+mj-lt"/>
              </a:rPr>
              <a:t>public</a:t>
            </a:r>
            <a:r>
              <a:rPr lang="zh-CN" altLang="en-US" b="1" dirty="0">
                <a:solidFill>
                  <a:srgbClr val="000099"/>
                </a:solidFill>
                <a:latin typeface="+mj-lt"/>
              </a:rPr>
              <a:t>变量</a:t>
            </a:r>
            <a:r>
              <a:rPr lang="zh-CN" altLang="en-US" dirty="0">
                <a:latin typeface="+mj-lt"/>
              </a:rPr>
              <a:t>和类中的</a:t>
            </a:r>
            <a:r>
              <a:rPr lang="en-US" altLang="zh-CN" b="1" dirty="0">
                <a:solidFill>
                  <a:srgbClr val="000099"/>
                </a:solidFill>
                <a:latin typeface="+mj-lt"/>
              </a:rPr>
              <a:t>public</a:t>
            </a:r>
            <a:r>
              <a:rPr lang="zh-CN" altLang="en-US" b="1" dirty="0">
                <a:solidFill>
                  <a:srgbClr val="000099"/>
                </a:solidFill>
                <a:latin typeface="+mj-lt"/>
              </a:rPr>
              <a:t>方法；</a:t>
            </a:r>
            <a:endParaRPr lang="en-US" altLang="zh-CN" b="1" dirty="0">
              <a:solidFill>
                <a:srgbClr val="000099"/>
              </a:solidFill>
              <a:latin typeface="+mj-lt"/>
            </a:endParaRPr>
          </a:p>
          <a:p>
            <a:pPr lvl="1" algn="just">
              <a:spcBef>
                <a:spcPct val="10000"/>
              </a:spcBef>
            </a:pPr>
            <a:r>
              <a:rPr lang="zh-CN" altLang="en-US" dirty="0">
                <a:latin typeface="+mj-lt"/>
              </a:rPr>
              <a:t>也可以通过类名来操作共有</a:t>
            </a:r>
            <a:r>
              <a:rPr lang="zh-CN" altLang="en-US" dirty="0">
                <a:solidFill>
                  <a:srgbClr val="0000CC"/>
                </a:solidFill>
                <a:latin typeface="+mj-lt"/>
                <a:ea typeface="隶书" panose="02010509060101010101" pitchFamily="49" charset="-122"/>
              </a:rPr>
              <a:t>类变量</a:t>
            </a:r>
            <a:r>
              <a:rPr lang="zh-CN" altLang="en-US" dirty="0">
                <a:latin typeface="+mj-lt"/>
              </a:rPr>
              <a:t>、</a:t>
            </a:r>
            <a:r>
              <a:rPr lang="zh-CN" altLang="en-US">
                <a:solidFill>
                  <a:srgbClr val="0000CC"/>
                </a:solidFill>
                <a:latin typeface="+mj-lt"/>
                <a:ea typeface="隶书" panose="02010509060101010101" pitchFamily="49" charset="-122"/>
              </a:rPr>
              <a:t>类方法</a:t>
            </a:r>
            <a:r>
              <a:rPr lang="zh-CN" altLang="en-US">
                <a:latin typeface="+mj-lt"/>
              </a:rPr>
              <a:t>。</a:t>
            </a:r>
            <a:endParaRPr lang="zh-CN" altLang="en-US" dirty="0">
              <a:latin typeface="+mj-lt"/>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§4.10.3   </a:t>
            </a:r>
            <a:r>
              <a:rPr lang="zh-CN" altLang="en-US" dirty="0">
                <a:latin typeface="宋体" panose="02010600030101010101" pitchFamily="2" charset="-122"/>
              </a:rPr>
              <a:t>友好变量和友好方法 </a:t>
            </a:r>
            <a:endParaRPr lang="zh-CN" altLang="en-US" dirty="0"/>
          </a:p>
        </p:txBody>
      </p:sp>
      <p:sp>
        <p:nvSpPr>
          <p:cNvPr id="3" name="内容占位符 2"/>
          <p:cNvSpPr>
            <a:spLocks noGrp="1"/>
          </p:cNvSpPr>
          <p:nvPr>
            <p:ph idx="1"/>
          </p:nvPr>
        </p:nvSpPr>
        <p:spPr/>
        <p:txBody>
          <a:bodyPr/>
          <a:lstStyle/>
          <a:p>
            <a:pPr marL="342900" lvl="1" indent="-342900" algn="just">
              <a:spcBef>
                <a:spcPct val="10000"/>
              </a:spcBef>
              <a:buClr>
                <a:schemeClr val="tx2"/>
              </a:buClr>
              <a:buFont typeface="Wingdings" panose="05000000000000000000" pitchFamily="2" charset="2"/>
              <a:buChar char="l"/>
            </a:pPr>
            <a:r>
              <a:rPr lang="zh-CN" altLang="en-US" sz="2800" b="1" dirty="0">
                <a:solidFill>
                  <a:srgbClr val="C00000"/>
                </a:solidFill>
              </a:rPr>
              <a:t>友好的</a:t>
            </a:r>
            <a:r>
              <a:rPr lang="en-US" altLang="zh-CN" sz="2800" b="1" dirty="0">
                <a:solidFill>
                  <a:srgbClr val="C00000"/>
                </a:solidFill>
              </a:rPr>
              <a:t>(package)</a:t>
            </a:r>
            <a:endParaRPr lang="en-US" altLang="zh-CN" dirty="0"/>
          </a:p>
          <a:p>
            <a:pPr marL="638175" lvl="2" indent="-342900" algn="just">
              <a:spcBef>
                <a:spcPct val="10000"/>
              </a:spcBef>
              <a:buClr>
                <a:schemeClr val="tx2"/>
              </a:buClr>
            </a:pPr>
            <a:r>
              <a:rPr lang="zh-CN" altLang="en-US" dirty="0"/>
              <a:t>默认的、</a:t>
            </a:r>
            <a:r>
              <a:rPr lang="zh-CN" altLang="en-US" b="1" dirty="0">
                <a:solidFill>
                  <a:srgbClr val="000099"/>
                </a:solidFill>
                <a:latin typeface="隶书" panose="02010509060101010101" pitchFamily="49" charset="-122"/>
                <a:ea typeface="隶书" panose="02010509060101010101" pitchFamily="49" charset="-122"/>
              </a:rPr>
              <a:t>没有任何访问修饰符</a:t>
            </a:r>
            <a:r>
              <a:rPr lang="zh-CN" altLang="en-US" dirty="0"/>
              <a:t>修饰的成员变量和方法，被称为</a:t>
            </a:r>
            <a:r>
              <a:rPr lang="zh-CN" altLang="en-US" dirty="0">
                <a:solidFill>
                  <a:srgbClr val="C00000"/>
                </a:solidFill>
              </a:rPr>
              <a:t>友好变量</a:t>
            </a:r>
            <a:r>
              <a:rPr lang="zh-CN" altLang="en-US" dirty="0"/>
              <a:t>和</a:t>
            </a:r>
            <a:r>
              <a:rPr lang="zh-CN" altLang="en-US" dirty="0">
                <a:solidFill>
                  <a:srgbClr val="C00000"/>
                </a:solidFill>
              </a:rPr>
              <a:t>友好方法</a:t>
            </a:r>
            <a:r>
              <a:rPr lang="zh-CN" altLang="en-US" dirty="0"/>
              <a:t>；</a:t>
            </a:r>
            <a:endParaRPr lang="en-US" altLang="zh-CN" dirty="0"/>
          </a:p>
          <a:p>
            <a:pPr marL="342900" lvl="1" indent="-342900" algn="just">
              <a:spcBef>
                <a:spcPct val="10000"/>
              </a:spcBef>
              <a:buClr>
                <a:schemeClr val="tx2"/>
              </a:buClr>
              <a:buFont typeface="Wingdings" panose="05000000000000000000" pitchFamily="2" charset="2"/>
              <a:buChar char="l"/>
            </a:pPr>
            <a:r>
              <a:rPr lang="zh-CN" altLang="en-US" dirty="0"/>
              <a:t>仅</a:t>
            </a:r>
            <a:r>
              <a:rPr lang="zh-CN" altLang="en-US" dirty="0">
                <a:latin typeface="华文新魏" panose="02010800040101010101" pitchFamily="2" charset="-122"/>
                <a:ea typeface="华文新魏" panose="02010800040101010101" pitchFamily="2" charset="-122"/>
              </a:rPr>
              <a:t>在</a:t>
            </a:r>
            <a:r>
              <a:rPr lang="zh-CN" altLang="en-US" dirty="0">
                <a:solidFill>
                  <a:srgbClr val="0000CC"/>
                </a:solidFill>
                <a:latin typeface="华文新魏" panose="02010800040101010101" pitchFamily="2" charset="-122"/>
                <a:ea typeface="华文新魏" panose="02010800040101010101" pitchFamily="2" charset="-122"/>
              </a:rPr>
              <a:t>类体中、</a:t>
            </a:r>
            <a:r>
              <a:rPr lang="zh-CN" altLang="en-US" b="1" dirty="0">
                <a:solidFill>
                  <a:srgbClr val="C00000"/>
                </a:solidFill>
                <a:latin typeface="华文新魏" panose="02010800040101010101" pitchFamily="2" charset="-122"/>
                <a:ea typeface="华文新魏" panose="02010800040101010101" pitchFamily="2" charset="-122"/>
              </a:rPr>
              <a:t>同包</a:t>
            </a:r>
            <a:r>
              <a:rPr lang="zh-CN" altLang="en-US" dirty="0">
                <a:solidFill>
                  <a:srgbClr val="0000CC"/>
                </a:solidFill>
                <a:latin typeface="华文新魏" panose="02010800040101010101" pitchFamily="2" charset="-122"/>
                <a:ea typeface="华文新魏" panose="02010800040101010101" pitchFamily="2" charset="-122"/>
              </a:rPr>
              <a:t>的其它类类体</a:t>
            </a:r>
            <a:r>
              <a:rPr lang="zh-CN" altLang="en-US" dirty="0"/>
              <a:t>中可访问。</a:t>
            </a:r>
            <a:endParaRPr lang="en-US" altLang="zh-CN" dirty="0"/>
          </a:p>
          <a:p>
            <a:pPr marL="342900" lvl="1" indent="-342900" algn="just">
              <a:spcBef>
                <a:spcPct val="10000"/>
              </a:spcBef>
              <a:buClr>
                <a:schemeClr val="tx2"/>
              </a:buClr>
              <a:buFont typeface="Wingdings" panose="05000000000000000000" pitchFamily="2" charset="2"/>
              <a:buChar char="l"/>
            </a:pPr>
            <a:endParaRPr lang="zh-CN" altLang="en-US" dirty="0"/>
          </a:p>
          <a:p>
            <a:pPr algn="just">
              <a:spcBef>
                <a:spcPct val="10000"/>
              </a:spcBef>
            </a:pPr>
            <a:r>
              <a:rPr lang="zh-CN" altLang="en-US" sz="2400" dirty="0">
                <a:latin typeface="宋体" panose="02010600030101010101" pitchFamily="2" charset="-122"/>
              </a:rPr>
              <a:t>例如，当在另外一个类中用</a:t>
            </a:r>
            <a:r>
              <a:rPr lang="zh-CN" altLang="en-US" sz="2400" b="1" dirty="0">
                <a:solidFill>
                  <a:srgbClr val="000099"/>
                </a:solidFill>
                <a:latin typeface="宋体" panose="02010600030101010101" pitchFamily="2" charset="-122"/>
              </a:rPr>
              <a:t>类</a:t>
            </a:r>
            <a:r>
              <a:rPr lang="en-US" altLang="zh-CN" sz="2400" b="1" dirty="0">
                <a:solidFill>
                  <a:srgbClr val="000099"/>
                </a:solidFill>
              </a:rPr>
              <a:t>Tom</a:t>
            </a:r>
            <a:r>
              <a:rPr lang="zh-CN" altLang="en-US" sz="2400" dirty="0">
                <a:latin typeface="宋体" panose="02010600030101010101" pitchFamily="2" charset="-122"/>
              </a:rPr>
              <a:t>创建了一个对象后：</a:t>
            </a:r>
            <a:endParaRPr lang="en-US" altLang="zh-CN" sz="2400" dirty="0">
              <a:latin typeface="宋体" panose="02010600030101010101" pitchFamily="2" charset="-122"/>
            </a:endParaRPr>
          </a:p>
          <a:p>
            <a:pPr lvl="1" algn="just">
              <a:spcBef>
                <a:spcPct val="10000"/>
              </a:spcBef>
            </a:pPr>
            <a:r>
              <a:rPr lang="zh-CN" altLang="en-US" sz="2000" dirty="0">
                <a:latin typeface="宋体" panose="02010600030101010101" pitchFamily="2" charset="-122"/>
              </a:rPr>
              <a:t>如果</a:t>
            </a:r>
            <a:r>
              <a:rPr lang="zh-CN" altLang="en-US" sz="2000" b="1" dirty="0">
                <a:solidFill>
                  <a:srgbClr val="C00000"/>
                </a:solidFill>
                <a:latin typeface="隶书" panose="02010509060101010101" pitchFamily="49" charset="-122"/>
                <a:ea typeface="隶书" panose="02010509060101010101" pitchFamily="49" charset="-122"/>
              </a:rPr>
              <a:t>这个类与</a:t>
            </a:r>
            <a:r>
              <a:rPr lang="en-US" altLang="zh-CN" sz="2000" b="1" dirty="0">
                <a:solidFill>
                  <a:srgbClr val="C00000"/>
                </a:solidFill>
                <a:latin typeface="隶书" panose="02010509060101010101" pitchFamily="49" charset="-122"/>
                <a:ea typeface="隶书" panose="02010509060101010101" pitchFamily="49" charset="-122"/>
              </a:rPr>
              <a:t>Tom</a:t>
            </a:r>
            <a:r>
              <a:rPr lang="zh-CN" altLang="en-US" sz="2000" b="1" dirty="0">
                <a:solidFill>
                  <a:srgbClr val="C00000"/>
                </a:solidFill>
                <a:latin typeface="隶书" panose="02010509060101010101" pitchFamily="49" charset="-122"/>
                <a:ea typeface="隶书" panose="02010509060101010101" pitchFamily="49" charset="-122"/>
              </a:rPr>
              <a:t>类在同一个包中</a:t>
            </a:r>
            <a:r>
              <a:rPr lang="zh-CN" altLang="en-US" sz="2000" dirty="0">
                <a:latin typeface="宋体" panose="02010600030101010101" pitchFamily="2" charset="-122"/>
              </a:rPr>
              <a:t>，那么该对象</a:t>
            </a:r>
            <a:r>
              <a:rPr lang="zh-CN" altLang="en-US" sz="2000" b="1" dirty="0">
                <a:solidFill>
                  <a:srgbClr val="000099"/>
                </a:solidFill>
                <a:latin typeface="宋体" panose="02010600030101010101" pitchFamily="2" charset="-122"/>
              </a:rPr>
              <a:t>能访问</a:t>
            </a:r>
            <a:r>
              <a:rPr lang="zh-CN" altLang="en-US" sz="2000" dirty="0">
                <a:latin typeface="宋体" panose="02010600030101010101" pitchFamily="2" charset="-122"/>
              </a:rPr>
              <a:t>自己的友好变量和友好方法；否则，不能访问。</a:t>
            </a:r>
            <a:endParaRPr lang="zh-CN" altLang="en-US" sz="2000" dirty="0">
              <a:latin typeface="宋体" panose="02010600030101010101" pitchFamily="2" charset="-122"/>
            </a:endParaRPr>
          </a:p>
          <a:p>
            <a:pPr lvl="1" algn="just">
              <a:spcBef>
                <a:spcPct val="10000"/>
              </a:spcBef>
            </a:pPr>
            <a:r>
              <a:rPr lang="zh-CN" altLang="en-US" sz="2000" dirty="0">
                <a:latin typeface="宋体" panose="02010600030101010101" pitchFamily="2" charset="-122"/>
              </a:rPr>
              <a:t>在任何一个与</a:t>
            </a:r>
            <a:r>
              <a:rPr lang="en-US" altLang="zh-CN" sz="2000" dirty="0"/>
              <a:t>Tom</a:t>
            </a:r>
            <a:r>
              <a:rPr lang="zh-CN" altLang="en-US" sz="2000" dirty="0">
                <a:latin typeface="宋体" panose="02010600030101010101" pitchFamily="2" charset="-122"/>
              </a:rPr>
              <a:t>同一包中的类中，也可以通过</a:t>
            </a:r>
            <a:r>
              <a:rPr lang="en-US" altLang="zh-CN" sz="2000" dirty="0"/>
              <a:t>Tom</a:t>
            </a:r>
            <a:r>
              <a:rPr lang="zh-CN" altLang="en-US" sz="2000" dirty="0">
                <a:latin typeface="宋体" panose="02010600030101010101" pitchFamily="2" charset="-122"/>
              </a:rPr>
              <a:t>类的类名访问</a:t>
            </a:r>
            <a:r>
              <a:rPr lang="en-US" altLang="zh-CN" sz="2000" dirty="0"/>
              <a:t>Tom</a:t>
            </a:r>
            <a:r>
              <a:rPr lang="zh-CN" altLang="en-US" sz="2000" dirty="0">
                <a:latin typeface="宋体" panose="02010600030101010101" pitchFamily="2" charset="-122"/>
              </a:rPr>
              <a:t>类的类友好成员变量和类友好方法。</a:t>
            </a:r>
            <a:endParaRPr lang="zh-CN" altLang="en-US" sz="2000" dirty="0">
              <a:latin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2279576" y="2343269"/>
            <a:ext cx="7814195" cy="1198880"/>
          </a:xfrm>
          <a:prstGeom prst="rect">
            <a:avLst/>
          </a:prstGeom>
          <a:noFill/>
          <a:ln w="9525">
            <a:solidFill>
              <a:schemeClr val="tx1"/>
            </a:solidFill>
            <a:miter lim="800000"/>
          </a:ln>
        </p:spPr>
        <p:txBody>
          <a:bodyPr wrap="square">
            <a:spAutoFit/>
          </a:bodyPr>
          <a:lstStyle/>
          <a:p>
            <a:r>
              <a:rPr lang="zh-CN" altLang="en-US" sz="2400" b="0" dirty="0">
                <a:latin typeface="+mj-ea"/>
                <a:ea typeface="+mj-ea"/>
              </a:rPr>
              <a:t>在另外一个类中用类</a:t>
            </a:r>
            <a:r>
              <a:rPr lang="en-US" altLang="zh-CN" sz="2400" b="0" dirty="0">
                <a:latin typeface="+mj-ea"/>
                <a:ea typeface="+mj-ea"/>
              </a:rPr>
              <a:t>Tom</a:t>
            </a:r>
            <a:r>
              <a:rPr lang="zh-CN" altLang="en-US" sz="2400" b="0" dirty="0">
                <a:latin typeface="+mj-ea"/>
                <a:ea typeface="+mj-ea"/>
              </a:rPr>
              <a:t>创建了一个对象后，如果</a:t>
            </a:r>
            <a:r>
              <a:rPr lang="zh-CN" altLang="en-US" sz="2400" b="1" dirty="0">
                <a:solidFill>
                  <a:srgbClr val="0000CC"/>
                </a:solidFill>
                <a:latin typeface="隶书" panose="02010509060101010101" pitchFamily="49" charset="-122"/>
                <a:ea typeface="隶书" panose="02010509060101010101" pitchFamily="49" charset="-122"/>
              </a:rPr>
              <a:t>这个类与</a:t>
            </a:r>
            <a:r>
              <a:rPr lang="en-US" altLang="zh-CN" sz="2400" b="1" dirty="0">
                <a:solidFill>
                  <a:srgbClr val="0000CC"/>
                </a:solidFill>
                <a:latin typeface="隶书" panose="02010509060101010101" pitchFamily="49" charset="-122"/>
                <a:ea typeface="隶书" panose="02010509060101010101" pitchFamily="49" charset="-122"/>
              </a:rPr>
              <a:t>Tom</a:t>
            </a:r>
            <a:r>
              <a:rPr lang="zh-CN" altLang="en-US" sz="2400" b="1" dirty="0">
                <a:solidFill>
                  <a:srgbClr val="0000CC"/>
                </a:solidFill>
                <a:latin typeface="隶书" panose="02010509060101010101" pitchFamily="49" charset="-122"/>
                <a:ea typeface="隶书" panose="02010509060101010101" pitchFamily="49" charset="-122"/>
              </a:rPr>
              <a:t>在同一个包中</a:t>
            </a:r>
            <a:r>
              <a:rPr lang="zh-CN" altLang="en-US" sz="2400" b="0" dirty="0">
                <a:latin typeface="+mj-ea"/>
                <a:ea typeface="+mj-ea"/>
              </a:rPr>
              <a:t>，那么该对象能访问自己的这个域。假设</a:t>
            </a:r>
            <a:r>
              <a:rPr lang="en-US" altLang="zh-CN" sz="2400" b="0" dirty="0">
                <a:latin typeface="+mj-ea"/>
                <a:ea typeface="+mj-ea"/>
              </a:rPr>
              <a:t>Jerry</a:t>
            </a:r>
            <a:r>
              <a:rPr lang="zh-CN" altLang="en-US" sz="2400" b="0" dirty="0">
                <a:latin typeface="+mj-ea"/>
                <a:ea typeface="+mj-ea"/>
              </a:rPr>
              <a:t>和</a:t>
            </a:r>
            <a:r>
              <a:rPr lang="en-US" altLang="zh-CN" sz="2400" b="0" dirty="0">
                <a:latin typeface="+mj-ea"/>
                <a:ea typeface="+mj-ea"/>
              </a:rPr>
              <a:t>Tom</a:t>
            </a:r>
            <a:r>
              <a:rPr lang="zh-CN" altLang="en-US" sz="2400" b="0" dirty="0">
                <a:latin typeface="+mj-ea"/>
                <a:ea typeface="+mj-ea"/>
              </a:rPr>
              <a:t>在同一个包</a:t>
            </a:r>
            <a:r>
              <a:rPr lang="zh-CN" altLang="en-US" sz="2400" b="0">
                <a:latin typeface="+mj-ea"/>
                <a:ea typeface="+mj-ea"/>
              </a:rPr>
              <a:t>中：</a:t>
            </a:r>
            <a:endParaRPr lang="en-US" altLang="zh-CN" sz="2400" b="0" dirty="0">
              <a:latin typeface="Times New Roman" panose="02020603050405020304" pitchFamily="18" charset="0"/>
              <a:ea typeface="黑体" panose="02010609060101010101" pitchFamily="2" charset="-122"/>
            </a:endParaRPr>
          </a:p>
        </p:txBody>
      </p:sp>
      <p:sp>
        <p:nvSpPr>
          <p:cNvPr id="36867" name="灯片编号占位符 4"/>
          <p:cNvSpPr>
            <a:spLocks noGrp="1"/>
          </p:cNvSpPr>
          <p:nvPr>
            <p:ph type="sldNum" sz="quarter" idx="12"/>
          </p:nvPr>
        </p:nvSpPr>
        <p:spPr>
          <a:xfrm>
            <a:off x="7629525" y="6257925"/>
            <a:ext cx="2895600" cy="457200"/>
          </a:xfrm>
          <a:noFill/>
        </p:spPr>
        <p:txBody>
          <a:bodyPr/>
          <a:lstStyle/>
          <a:p>
            <a:pPr algn="r"/>
            <a:fld id="{3AF7C0FE-A4A3-46E2-983A-898B48D55021}" type="slidenum">
              <a:rPr lang="en-US" altLang="zh-CN" smtClean="0"/>
            </a:fld>
            <a:endParaRPr lang="en-US" altLang="zh-CN"/>
          </a:p>
        </p:txBody>
      </p:sp>
      <p:sp>
        <p:nvSpPr>
          <p:cNvPr id="36868" name="TextBox 6"/>
          <p:cNvSpPr txBox="1">
            <a:spLocks noChangeArrowheads="1"/>
          </p:cNvSpPr>
          <p:nvPr/>
        </p:nvSpPr>
        <p:spPr bwMode="auto">
          <a:xfrm>
            <a:off x="4896699" y="362955"/>
            <a:ext cx="4176464" cy="1783715"/>
          </a:xfrm>
          <a:prstGeom prst="rect">
            <a:avLst/>
          </a:prstGeom>
          <a:noFill/>
          <a:ln w="9525">
            <a:solidFill>
              <a:schemeClr val="tx1"/>
            </a:solidFill>
            <a:miter lim="800000"/>
          </a:ln>
        </p:spPr>
        <p:txBody>
          <a:bodyPr wrap="square">
            <a:spAutoFit/>
          </a:bodyPr>
          <a:lstStyle/>
          <a:p>
            <a:r>
              <a:rPr lang="en-US" altLang="zh-CN" sz="2200" b="0">
                <a:latin typeface="Arial" panose="020B0604020202020204" pitchFamily="34" charset="0"/>
                <a:ea typeface="黑体" panose="02010609060101010101" pitchFamily="2" charset="-122"/>
                <a:cs typeface="Arial" panose="020B0604020202020204" pitchFamily="34" charset="0"/>
              </a:rPr>
              <a:t>class </a:t>
            </a:r>
            <a:r>
              <a:rPr lang="en-US" altLang="zh-CN" sz="2200" b="0" dirty="0">
                <a:solidFill>
                  <a:srgbClr val="FF3300"/>
                </a:solidFill>
                <a:latin typeface="Arial" panose="020B0604020202020204" pitchFamily="34" charset="0"/>
                <a:ea typeface="黑体" panose="02010609060101010101" pitchFamily="2" charset="-122"/>
                <a:cs typeface="Arial" panose="020B0604020202020204" pitchFamily="34" charset="0"/>
              </a:rPr>
              <a:t>Tom</a:t>
            </a:r>
            <a:r>
              <a:rPr lang="en-US" altLang="zh-CN" sz="2200" b="0" dirty="0">
                <a:latin typeface="Arial" panose="020B0604020202020204" pitchFamily="34" charset="0"/>
                <a:ea typeface="黑体" panose="02010609060101010101" pitchFamily="2" charset="-122"/>
                <a:cs typeface="Arial" panose="020B0604020202020204" pitchFamily="34" charset="0"/>
              </a:rPr>
              <a:t>{</a:t>
            </a:r>
            <a:endParaRPr lang="en-US" altLang="zh-CN" sz="2200" b="0" dirty="0">
              <a:latin typeface="Arial" panose="020B0604020202020204" pitchFamily="34" charset="0"/>
              <a:ea typeface="黑体" panose="02010609060101010101" pitchFamily="2" charset="-122"/>
              <a:cs typeface="Arial" panose="020B0604020202020204" pitchFamily="34" charset="0"/>
            </a:endParaRPr>
          </a:p>
          <a:p>
            <a:pPr lvl="1"/>
            <a:r>
              <a:rPr lang="en-US" altLang="zh-CN" sz="2200" b="0" dirty="0">
                <a:latin typeface="Arial" panose="020B0604020202020204" pitchFamily="34" charset="0"/>
                <a:ea typeface="黑体" panose="02010609060101010101" pitchFamily="2" charset="-122"/>
                <a:cs typeface="Arial" panose="020B0604020202020204" pitchFamily="34" charset="0"/>
              </a:rPr>
              <a:t>float weight; </a:t>
            </a:r>
            <a:endParaRPr lang="en-US" altLang="zh-CN" sz="2200" b="0" dirty="0">
              <a:latin typeface="Arial" panose="020B0604020202020204" pitchFamily="34" charset="0"/>
              <a:ea typeface="黑体" panose="02010609060101010101" pitchFamily="2" charset="-122"/>
              <a:cs typeface="Arial" panose="020B0604020202020204" pitchFamily="34" charset="0"/>
            </a:endParaRPr>
          </a:p>
          <a:p>
            <a:pPr lvl="1"/>
            <a:r>
              <a:rPr lang="en-US" altLang="zh-CN" sz="2200" b="0" dirty="0">
                <a:latin typeface="Arial" panose="020B0604020202020204" pitchFamily="34" charset="0"/>
                <a:ea typeface="黑体" panose="02010609060101010101" pitchFamily="2" charset="-122"/>
                <a:cs typeface="Arial" panose="020B0604020202020204" pitchFamily="34" charset="0"/>
              </a:rPr>
              <a:t>float f(float </a:t>
            </a:r>
            <a:r>
              <a:rPr lang="en-US" altLang="zh-CN" sz="2200" b="0" dirty="0" err="1">
                <a:latin typeface="Arial" panose="020B0604020202020204" pitchFamily="34" charset="0"/>
                <a:ea typeface="黑体" panose="02010609060101010101" pitchFamily="2" charset="-122"/>
                <a:cs typeface="Arial" panose="020B0604020202020204" pitchFamily="34" charset="0"/>
              </a:rPr>
              <a:t>a,float</a:t>
            </a:r>
            <a:r>
              <a:rPr lang="en-US" altLang="zh-CN" sz="2200" b="0" dirty="0">
                <a:latin typeface="Arial" panose="020B0604020202020204" pitchFamily="34" charset="0"/>
                <a:ea typeface="黑体" panose="02010609060101010101" pitchFamily="2" charset="-122"/>
                <a:cs typeface="Arial" panose="020B0604020202020204" pitchFamily="34" charset="0"/>
              </a:rPr>
              <a:t> b)    { … }</a:t>
            </a:r>
            <a:endParaRPr lang="en-US" altLang="zh-CN" sz="2200" b="0" dirty="0">
              <a:latin typeface="Arial" panose="020B0604020202020204" pitchFamily="34" charset="0"/>
              <a:ea typeface="黑体" panose="02010609060101010101" pitchFamily="2" charset="-122"/>
              <a:cs typeface="Arial" panose="020B0604020202020204" pitchFamily="34" charset="0"/>
            </a:endParaRPr>
          </a:p>
          <a:p>
            <a:pPr lvl="1"/>
            <a:r>
              <a:rPr lang="en-US" altLang="zh-CN" sz="2200" b="0" dirty="0">
                <a:latin typeface="Arial" panose="020B0604020202020204" pitchFamily="34" charset="0"/>
                <a:ea typeface="黑体" panose="02010609060101010101" pitchFamily="2" charset="-122"/>
                <a:cs typeface="Arial" panose="020B0604020202020204" pitchFamily="34" charset="0"/>
              </a:rPr>
              <a:t>      ...</a:t>
            </a:r>
            <a:endParaRPr lang="en-US" altLang="zh-CN" sz="2200" b="0" dirty="0">
              <a:latin typeface="Arial" panose="020B0604020202020204" pitchFamily="34" charset="0"/>
              <a:ea typeface="黑体" panose="02010609060101010101" pitchFamily="2" charset="-122"/>
              <a:cs typeface="Arial" panose="020B0604020202020204" pitchFamily="34" charset="0"/>
            </a:endParaRPr>
          </a:p>
          <a:p>
            <a:r>
              <a:rPr lang="en-US" altLang="zh-CN" sz="2200" b="0" dirty="0">
                <a:latin typeface="Arial" panose="020B0604020202020204" pitchFamily="34" charset="0"/>
                <a:ea typeface="黑体" panose="02010609060101010101" pitchFamily="2" charset="-122"/>
                <a:cs typeface="Arial" panose="020B0604020202020204" pitchFamily="34" charset="0"/>
              </a:rPr>
              <a:t>  }</a:t>
            </a:r>
            <a:endParaRPr lang="zh-CN" altLang="en-US" sz="2200" dirty="0">
              <a:latin typeface="Arial" panose="020B0604020202020204" pitchFamily="34" charset="0"/>
              <a:cs typeface="Arial" panose="020B0604020202020204" pitchFamily="34" charset="0"/>
            </a:endParaRPr>
          </a:p>
        </p:txBody>
      </p:sp>
      <p:sp>
        <p:nvSpPr>
          <p:cNvPr id="2" name="文本框 1"/>
          <p:cNvSpPr txBox="1"/>
          <p:nvPr/>
        </p:nvSpPr>
        <p:spPr>
          <a:xfrm>
            <a:off x="2999656" y="3685758"/>
            <a:ext cx="5112568" cy="2799715"/>
          </a:xfrm>
          <a:prstGeom prst="rect">
            <a:avLst/>
          </a:prstGeom>
          <a:noFill/>
          <a:ln>
            <a:solidFill>
              <a:schemeClr val="accent1"/>
            </a:solidFill>
          </a:ln>
        </p:spPr>
        <p:txBody>
          <a:bodyPr wrap="square" rtlCol="0">
            <a:spAutoFit/>
          </a:bodyPr>
          <a:lstStyle/>
          <a:p>
            <a:r>
              <a:rPr lang="en-US" altLang="zh-CN" sz="2200">
                <a:latin typeface="Arial" panose="020B0604020202020204" pitchFamily="34" charset="0"/>
                <a:ea typeface="黑体" panose="02010609060101010101" pitchFamily="2" charset="-122"/>
                <a:cs typeface="Arial" panose="020B0604020202020204" pitchFamily="34" charset="0"/>
              </a:rPr>
              <a:t>class </a:t>
            </a:r>
            <a:r>
              <a:rPr lang="en-US" altLang="zh-CN" sz="2200">
                <a:solidFill>
                  <a:srgbClr val="FF3300"/>
                </a:solidFill>
                <a:latin typeface="Arial" panose="020B0604020202020204" pitchFamily="34" charset="0"/>
                <a:ea typeface="黑体" panose="02010609060101010101" pitchFamily="2" charset="-122"/>
                <a:cs typeface="Arial" panose="020B0604020202020204" pitchFamily="34" charset="0"/>
              </a:rPr>
              <a:t>Jerry</a:t>
            </a:r>
            <a:r>
              <a:rPr lang="en-US" altLang="zh-CN" sz="2200">
                <a:latin typeface="Arial" panose="020B0604020202020204" pitchFamily="34" charset="0"/>
                <a:ea typeface="黑体" panose="02010609060101010101" pitchFamily="2" charset="-122"/>
                <a:cs typeface="Arial" panose="020B0604020202020204" pitchFamily="34" charset="0"/>
              </a:rPr>
              <a:t>{</a:t>
            </a:r>
            <a:endParaRPr lang="en-US" altLang="zh-CN" sz="2200">
              <a:latin typeface="Arial" panose="020B0604020202020204" pitchFamily="34" charset="0"/>
              <a:ea typeface="黑体" panose="02010609060101010101" pitchFamily="2" charset="-122"/>
              <a:cs typeface="Arial" panose="020B0604020202020204" pitchFamily="34" charset="0"/>
            </a:endParaRPr>
          </a:p>
          <a:p>
            <a:pPr lvl="1"/>
            <a:r>
              <a:rPr lang="en-US" altLang="zh-CN" sz="2200">
                <a:latin typeface="Arial" panose="020B0604020202020204" pitchFamily="34" charset="0"/>
                <a:ea typeface="黑体" panose="02010609060101010101" pitchFamily="2" charset="-122"/>
                <a:cs typeface="Arial" panose="020B0604020202020204" pitchFamily="34" charset="0"/>
              </a:rPr>
              <a:t>void g( ) { </a:t>
            </a:r>
            <a:endParaRPr lang="en-US" altLang="zh-CN" sz="2200">
              <a:latin typeface="Arial" panose="020B0604020202020204" pitchFamily="34" charset="0"/>
              <a:ea typeface="黑体" panose="02010609060101010101" pitchFamily="2" charset="-122"/>
              <a:cs typeface="Arial" panose="020B0604020202020204" pitchFamily="34" charset="0"/>
            </a:endParaRPr>
          </a:p>
          <a:p>
            <a:pPr lvl="1"/>
            <a:r>
              <a:rPr lang="en-US" altLang="zh-CN" sz="2200">
                <a:latin typeface="Arial" panose="020B0604020202020204" pitchFamily="34" charset="0"/>
                <a:ea typeface="黑体" panose="02010609060101010101" pitchFamily="2" charset="-122"/>
                <a:cs typeface="Arial" panose="020B0604020202020204" pitchFamily="34" charset="0"/>
              </a:rPr>
              <a:t>	Tom cat=new Tom();</a:t>
            </a:r>
            <a:endParaRPr lang="en-US" altLang="zh-CN" sz="2200">
              <a:latin typeface="Arial" panose="020B0604020202020204" pitchFamily="34" charset="0"/>
              <a:ea typeface="黑体" panose="02010609060101010101" pitchFamily="2" charset="-122"/>
              <a:cs typeface="Arial" panose="020B0604020202020204" pitchFamily="34" charset="0"/>
            </a:endParaRPr>
          </a:p>
          <a:p>
            <a:pPr lvl="1"/>
            <a:r>
              <a:rPr lang="en-US" altLang="zh-CN" sz="2200">
                <a:latin typeface="Arial" panose="020B0604020202020204" pitchFamily="34" charset="0"/>
                <a:ea typeface="黑体" panose="02010609060101010101" pitchFamily="2" charset="-122"/>
                <a:cs typeface="Arial" panose="020B0604020202020204" pitchFamily="34" charset="0"/>
              </a:rPr>
              <a:t>       cat.weight=23f;     //</a:t>
            </a:r>
            <a:r>
              <a:rPr lang="zh-CN" altLang="en-US" sz="2200">
                <a:latin typeface="Arial" panose="020B0604020202020204" pitchFamily="34" charset="0"/>
                <a:ea typeface="黑体" panose="02010609060101010101" pitchFamily="2" charset="-122"/>
                <a:cs typeface="Arial" panose="020B0604020202020204" pitchFamily="34" charset="0"/>
              </a:rPr>
              <a:t>合法</a:t>
            </a:r>
            <a:endParaRPr lang="zh-CN" altLang="en-US" sz="2200">
              <a:latin typeface="Arial" panose="020B0604020202020204" pitchFamily="34" charset="0"/>
              <a:ea typeface="黑体" panose="02010609060101010101" pitchFamily="2" charset="-122"/>
              <a:cs typeface="Arial" panose="020B0604020202020204" pitchFamily="34" charset="0"/>
            </a:endParaRPr>
          </a:p>
          <a:p>
            <a:pPr lvl="1"/>
            <a:r>
              <a:rPr lang="zh-CN" altLang="en-US" sz="2200">
                <a:latin typeface="Arial" panose="020B0604020202020204" pitchFamily="34" charset="0"/>
                <a:ea typeface="黑体" panose="02010609060101010101" pitchFamily="2" charset="-122"/>
                <a:cs typeface="Arial" panose="020B0604020202020204" pitchFamily="34" charset="0"/>
              </a:rPr>
              <a:t>       </a:t>
            </a:r>
            <a:r>
              <a:rPr lang="en-US" altLang="zh-CN" sz="2200">
                <a:latin typeface="Arial" panose="020B0604020202020204" pitchFamily="34" charset="0"/>
                <a:ea typeface="黑体" panose="02010609060101010101" pitchFamily="2" charset="-122"/>
                <a:cs typeface="Arial" panose="020B0604020202020204" pitchFamily="34" charset="0"/>
              </a:rPr>
              <a:t>cat.f(3f,4f);           //</a:t>
            </a:r>
            <a:r>
              <a:rPr lang="zh-CN" altLang="en-US" sz="2200">
                <a:latin typeface="Arial" panose="020B0604020202020204" pitchFamily="34" charset="0"/>
                <a:ea typeface="黑体" panose="02010609060101010101" pitchFamily="2" charset="-122"/>
                <a:cs typeface="Arial" panose="020B0604020202020204" pitchFamily="34" charset="0"/>
              </a:rPr>
              <a:t>合法</a:t>
            </a:r>
            <a:endParaRPr lang="zh-CN" altLang="en-US" sz="2200">
              <a:latin typeface="Arial" panose="020B0604020202020204" pitchFamily="34" charset="0"/>
              <a:ea typeface="黑体" panose="02010609060101010101" pitchFamily="2" charset="-122"/>
              <a:cs typeface="Arial" panose="020B0604020202020204" pitchFamily="34" charset="0"/>
            </a:endParaRPr>
          </a:p>
          <a:p>
            <a:pPr lvl="1"/>
            <a:r>
              <a:rPr lang="zh-CN" altLang="en-US" sz="2200">
                <a:latin typeface="Arial" panose="020B0604020202020204" pitchFamily="34" charset="0"/>
                <a:ea typeface="黑体" panose="02010609060101010101" pitchFamily="2" charset="-122"/>
                <a:cs typeface="Arial" panose="020B0604020202020204" pitchFamily="34" charset="0"/>
              </a:rPr>
              <a:t>    </a:t>
            </a:r>
            <a:r>
              <a:rPr lang="en-US" altLang="zh-CN" sz="2200">
                <a:latin typeface="Arial" panose="020B0604020202020204" pitchFamily="34" charset="0"/>
                <a:ea typeface="黑体" panose="02010609060101010101" pitchFamily="2" charset="-122"/>
                <a:cs typeface="Arial" panose="020B0604020202020204" pitchFamily="34" charset="0"/>
              </a:rPr>
              <a:t>...</a:t>
            </a:r>
            <a:endParaRPr lang="en-US" altLang="zh-CN" sz="2200">
              <a:latin typeface="Arial" panose="020B0604020202020204" pitchFamily="34" charset="0"/>
              <a:ea typeface="黑体" panose="02010609060101010101" pitchFamily="2" charset="-122"/>
              <a:cs typeface="Arial" panose="020B0604020202020204" pitchFamily="34" charset="0"/>
            </a:endParaRPr>
          </a:p>
          <a:p>
            <a:pPr lvl="1"/>
            <a:r>
              <a:rPr lang="en-US" altLang="zh-CN" sz="2200">
                <a:latin typeface="Arial" panose="020B0604020202020204" pitchFamily="34" charset="0"/>
                <a:ea typeface="黑体" panose="02010609060101010101" pitchFamily="2" charset="-122"/>
                <a:cs typeface="Arial" panose="020B0604020202020204" pitchFamily="34" charset="0"/>
              </a:rPr>
              <a:t>}</a:t>
            </a:r>
            <a:endParaRPr lang="en-US" altLang="zh-CN" sz="2200">
              <a:latin typeface="Arial" panose="020B0604020202020204" pitchFamily="34" charset="0"/>
              <a:ea typeface="黑体" panose="02010609060101010101" pitchFamily="2" charset="-122"/>
              <a:cs typeface="Arial" panose="020B0604020202020204" pitchFamily="34" charset="0"/>
            </a:endParaRPr>
          </a:p>
          <a:p>
            <a:r>
              <a:rPr lang="en-US" altLang="zh-CN" sz="2200">
                <a:latin typeface="Arial" panose="020B0604020202020204" pitchFamily="34" charset="0"/>
                <a:ea typeface="黑体" panose="02010609060101010101" pitchFamily="2" charset="-122"/>
                <a:cs typeface="Arial" panose="020B0604020202020204" pitchFamily="34" charset="0"/>
              </a:rPr>
              <a:t>  }</a:t>
            </a:r>
            <a:endParaRPr lang="zh-CN" altLang="en-US" sz="2200">
              <a:latin typeface="Arial" panose="020B0604020202020204" pitchFamily="34" charset="0"/>
              <a:cs typeface="Arial" panose="020B0604020202020204" pitchFamily="34" charset="0"/>
            </a:endParaRPr>
          </a:p>
        </p:txBody>
      </p:sp>
      <p:sp>
        <p:nvSpPr>
          <p:cNvPr id="3" name="文本框 2"/>
          <p:cNvSpPr txBox="1"/>
          <p:nvPr/>
        </p:nvSpPr>
        <p:spPr>
          <a:xfrm>
            <a:off x="1954213" y="362955"/>
            <a:ext cx="2926080" cy="460375"/>
          </a:xfrm>
          <a:prstGeom prst="rect">
            <a:avLst/>
          </a:prstGeom>
          <a:noFill/>
        </p:spPr>
        <p:txBody>
          <a:bodyPr wrap="none" rtlCol="0">
            <a:spAutoFit/>
          </a:bodyPr>
          <a:lstStyle/>
          <a:p>
            <a:r>
              <a:rPr lang="zh-CN" altLang="en-US" sz="2400">
                <a:latin typeface="+mn-ea"/>
              </a:rPr>
              <a:t>若不用修饰符，如：</a:t>
            </a:r>
            <a:endParaRPr lang="zh-CN" altLang="en-US" sz="240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ldLvl="0" animBg="1"/>
      <p:bldP spid="2"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§4.10.4    </a:t>
            </a:r>
            <a:r>
              <a:rPr lang="zh-CN" altLang="en-US" dirty="0">
                <a:latin typeface="宋体" panose="02010600030101010101" pitchFamily="2" charset="-122"/>
              </a:rPr>
              <a:t>受保护的成员变量和方法 </a:t>
            </a:r>
            <a:endParaRPr lang="zh-CN" altLang="en-US" dirty="0"/>
          </a:p>
        </p:txBody>
      </p:sp>
      <p:sp>
        <p:nvSpPr>
          <p:cNvPr id="3" name="内容占位符 2"/>
          <p:cNvSpPr>
            <a:spLocks noGrp="1"/>
          </p:cNvSpPr>
          <p:nvPr>
            <p:ph idx="1"/>
          </p:nvPr>
        </p:nvSpPr>
        <p:spPr/>
        <p:txBody>
          <a:bodyPr/>
          <a:lstStyle/>
          <a:p>
            <a:r>
              <a:rPr lang="zh-CN" altLang="en-US" sz="2400" dirty="0">
                <a:latin typeface="+mj-lt"/>
              </a:rPr>
              <a:t>用</a:t>
            </a:r>
            <a:r>
              <a:rPr lang="en-US" altLang="zh-CN" sz="2400" b="1" dirty="0">
                <a:solidFill>
                  <a:srgbClr val="C00000"/>
                </a:solidFill>
                <a:latin typeface="+mj-lt"/>
              </a:rPr>
              <a:t>protected</a:t>
            </a:r>
            <a:r>
              <a:rPr lang="zh-CN" altLang="en-US" sz="2400" dirty="0">
                <a:latin typeface="+mj-lt"/>
              </a:rPr>
              <a:t>修饰的成员变量和方法被称为</a:t>
            </a:r>
            <a:r>
              <a:rPr lang="zh-CN" altLang="en-US" sz="2400" dirty="0">
                <a:solidFill>
                  <a:srgbClr val="C00000"/>
                </a:solidFill>
                <a:latin typeface="+mj-lt"/>
              </a:rPr>
              <a:t>受保护的成员变量和受保护</a:t>
            </a:r>
            <a:r>
              <a:rPr lang="zh-CN" altLang="en-US" sz="2400">
                <a:solidFill>
                  <a:srgbClr val="C00000"/>
                </a:solidFill>
                <a:latin typeface="+mj-lt"/>
              </a:rPr>
              <a:t>的方法</a:t>
            </a:r>
            <a:r>
              <a:rPr lang="zh-CN" altLang="en-US" sz="2400">
                <a:latin typeface="+mj-lt"/>
              </a:rPr>
              <a:t>。</a:t>
            </a:r>
            <a:endParaRPr lang="en-US" altLang="zh-CN" sz="2400">
              <a:latin typeface="+mj-lt"/>
            </a:endParaRPr>
          </a:p>
          <a:p>
            <a:pPr marL="638175" lvl="2" indent="-342900">
              <a:buClr>
                <a:schemeClr val="tx2"/>
              </a:buClr>
              <a:buFont typeface="Wingdings" panose="05000000000000000000" pitchFamily="2" charset="2"/>
              <a:buChar char="Ø"/>
            </a:pPr>
            <a:r>
              <a:rPr lang="zh-CN" altLang="en-US"/>
              <a:t>仅</a:t>
            </a:r>
            <a:r>
              <a:rPr lang="zh-CN" altLang="en-US" dirty="0"/>
              <a:t>在</a:t>
            </a:r>
            <a:r>
              <a:rPr lang="zh-CN" altLang="en-US" b="1" dirty="0">
                <a:solidFill>
                  <a:srgbClr val="0000CC"/>
                </a:solidFill>
              </a:rPr>
              <a:t>类体中、</a:t>
            </a:r>
            <a:r>
              <a:rPr lang="zh-CN" altLang="en-US" b="1" dirty="0">
                <a:solidFill>
                  <a:srgbClr val="C00000"/>
                </a:solidFill>
              </a:rPr>
              <a:t>子类类体</a:t>
            </a:r>
            <a:r>
              <a:rPr lang="zh-CN" altLang="en-US" b="1" dirty="0">
                <a:solidFill>
                  <a:srgbClr val="0000CC"/>
                </a:solidFill>
              </a:rPr>
              <a:t>中</a:t>
            </a:r>
            <a:r>
              <a:rPr lang="zh-CN" altLang="en-US" b="1" dirty="0"/>
              <a:t>或</a:t>
            </a:r>
            <a:r>
              <a:rPr lang="zh-CN" altLang="en-US" b="1" dirty="0">
                <a:solidFill>
                  <a:srgbClr val="0000CC"/>
                </a:solidFill>
              </a:rPr>
              <a:t>同包的其它类类体中</a:t>
            </a:r>
            <a:r>
              <a:rPr lang="zh-CN" altLang="en-US" dirty="0"/>
              <a:t>可访问。即：</a:t>
            </a:r>
            <a:endParaRPr lang="en-US" altLang="zh-CN" dirty="0"/>
          </a:p>
          <a:p>
            <a:pPr marL="932180" lvl="3" indent="-342900"/>
            <a:r>
              <a:rPr lang="zh-CN" altLang="en-US" sz="2400" dirty="0"/>
              <a:t>在类中被申明为保护的域可以被同一个包中的该类的对象访问。</a:t>
            </a:r>
            <a:endParaRPr lang="en-US" altLang="zh-CN" sz="2400" dirty="0"/>
          </a:p>
          <a:p>
            <a:pPr marL="932180" lvl="3" indent="-342900"/>
            <a:r>
              <a:rPr lang="zh-CN" altLang="en-US" sz="2400" dirty="0"/>
              <a:t>也能被其子类访问，而不管它们是否在同一个包中。</a:t>
            </a:r>
            <a:endParaRPr lang="zh-CN" altLang="en-US" sz="2400" dirty="0"/>
          </a:p>
          <a:p>
            <a:endParaRPr lang="zh-CN" altLang="en-US" dirty="0">
              <a:latin typeface="宋体" panose="02010600030101010101" pitchFamily="2"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矩形 5"/>
          <p:cNvSpPr/>
          <p:nvPr/>
        </p:nvSpPr>
        <p:spPr>
          <a:xfrm>
            <a:off x="1932759" y="4582894"/>
            <a:ext cx="8292696" cy="132207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2000" dirty="0"/>
              <a:t>注：</a:t>
            </a:r>
            <a:endParaRPr lang="en-US" altLang="zh-CN" sz="2000" dirty="0"/>
          </a:p>
          <a:p>
            <a:r>
              <a:rPr lang="zh-CN" altLang="en-US" sz="2000" dirty="0"/>
              <a:t>①不能用</a:t>
            </a:r>
            <a:r>
              <a:rPr lang="en-US" altLang="zh-CN" sz="2000" dirty="0"/>
              <a:t>protected</a:t>
            </a:r>
            <a:r>
              <a:rPr lang="zh-CN" altLang="en-US" sz="2000" dirty="0"/>
              <a:t>和</a:t>
            </a:r>
            <a:r>
              <a:rPr lang="en-US" altLang="zh-CN" sz="2000" dirty="0"/>
              <a:t>private</a:t>
            </a:r>
            <a:r>
              <a:rPr lang="zh-CN" altLang="en-US" sz="2000" dirty="0"/>
              <a:t>修饰类</a:t>
            </a:r>
            <a:r>
              <a:rPr lang="en-US" altLang="zh-CN" sz="2000" dirty="0"/>
              <a:t>(</a:t>
            </a:r>
            <a:r>
              <a:rPr lang="zh-CN" altLang="en-US" sz="2000" dirty="0"/>
              <a:t>不包括后面讲的内部类</a:t>
            </a:r>
            <a:r>
              <a:rPr lang="en-US" altLang="zh-CN" sz="2000" dirty="0"/>
              <a:t>Inner class)</a:t>
            </a:r>
            <a:r>
              <a:rPr lang="zh-CN" altLang="en-US" sz="2000" dirty="0"/>
              <a:t>。</a:t>
            </a:r>
            <a:endParaRPr lang="zh-CN" altLang="en-US" sz="2000" dirty="0"/>
          </a:p>
          <a:p>
            <a:r>
              <a:rPr lang="zh-CN" altLang="en-US" sz="2000" dirty="0"/>
              <a:t>②访问限制修饰符按访问权限</a:t>
            </a:r>
            <a:r>
              <a:rPr lang="zh-CN" altLang="en-US" sz="2000" dirty="0">
                <a:solidFill>
                  <a:srgbClr val="C00000"/>
                </a:solidFill>
                <a:latin typeface="华文新魏" panose="02010800040101010101" pitchFamily="2" charset="-122"/>
                <a:ea typeface="华文新魏" panose="02010800040101010101" pitchFamily="2" charset="-122"/>
              </a:rPr>
              <a:t>从高到低</a:t>
            </a:r>
            <a:r>
              <a:rPr lang="zh-CN" altLang="en-US" sz="2000" dirty="0"/>
              <a:t>的排列顺序是：</a:t>
            </a:r>
            <a:endParaRPr lang="en-US" altLang="zh-CN" sz="2000" dirty="0"/>
          </a:p>
          <a:p>
            <a:pPr algn="ctr"/>
            <a:r>
              <a:rPr lang="en-US" altLang="zh-CN" sz="2000" dirty="0"/>
              <a:t>public</a:t>
            </a:r>
            <a:r>
              <a:rPr lang="zh-CN" altLang="en-US" sz="2000" dirty="0"/>
              <a:t>、</a:t>
            </a:r>
            <a:r>
              <a:rPr lang="en-US" altLang="zh-CN" sz="2000" dirty="0"/>
              <a:t>protected</a:t>
            </a:r>
            <a:r>
              <a:rPr lang="zh-CN" altLang="en-US" sz="2000" dirty="0"/>
              <a:t>、友好的、</a:t>
            </a:r>
            <a:r>
              <a:rPr lang="en-US" altLang="zh-CN" sz="2000" dirty="0"/>
              <a:t>private</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Arial" panose="020B0604020202020204" pitchFamily="34" charset="0"/>
                <a:cs typeface="Arial" panose="020B0604020202020204" pitchFamily="34" charset="0"/>
              </a:rPr>
              <a:t>§4.10.5   </a:t>
            </a:r>
            <a:r>
              <a:rPr lang="en-US" altLang="zh-CN" dirty="0">
                <a:latin typeface="Arial" panose="020B0604020202020204" pitchFamily="34" charset="0"/>
                <a:cs typeface="Arial" panose="020B0604020202020204" pitchFamily="34" charset="0"/>
              </a:rPr>
              <a:t>public</a:t>
            </a:r>
            <a:r>
              <a:rPr lang="zh-CN" altLang="en-US" dirty="0">
                <a:latin typeface="Arial" panose="020B0604020202020204" pitchFamily="34" charset="0"/>
                <a:cs typeface="Arial" panose="020B0604020202020204" pitchFamily="34" charset="0"/>
              </a:rPr>
              <a:t>类与友好类 </a:t>
            </a:r>
            <a:endParaRPr lang="zh-CN" altLang="en-US"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p:txBody>
          <a:bodyPr/>
          <a:lstStyle/>
          <a:p>
            <a:r>
              <a:rPr lang="zh-CN" altLang="en-US" dirty="0">
                <a:latin typeface="Arial" panose="020B0604020202020204" pitchFamily="34" charset="0"/>
                <a:cs typeface="Arial" panose="020B0604020202020204" pitchFamily="34" charset="0"/>
              </a:rPr>
              <a:t>类声明时，如果在关键字</a:t>
            </a:r>
            <a:r>
              <a:rPr lang="en-US" altLang="zh-CN" dirty="0">
                <a:latin typeface="Arial" panose="020B0604020202020204" pitchFamily="34" charset="0"/>
                <a:cs typeface="Arial" panose="020B0604020202020204" pitchFamily="34" charset="0"/>
              </a:rPr>
              <a:t>class</a:t>
            </a:r>
            <a:r>
              <a:rPr lang="zh-CN" altLang="en-US" dirty="0">
                <a:latin typeface="Arial" panose="020B0604020202020204" pitchFamily="34" charset="0"/>
                <a:cs typeface="Arial" panose="020B0604020202020204" pitchFamily="34" charset="0"/>
              </a:rPr>
              <a:t>前面加上</a:t>
            </a:r>
            <a:r>
              <a:rPr lang="en-US" altLang="zh-CN" dirty="0">
                <a:latin typeface="Arial" panose="020B0604020202020204" pitchFamily="34" charset="0"/>
                <a:cs typeface="Arial" panose="020B0604020202020204" pitchFamily="34" charset="0"/>
              </a:rPr>
              <a:t>public</a:t>
            </a:r>
            <a:r>
              <a:rPr lang="zh-CN" altLang="en-US" dirty="0">
                <a:latin typeface="Arial" panose="020B0604020202020204" pitchFamily="34" charset="0"/>
                <a:cs typeface="Arial" panose="020B0604020202020204" pitchFamily="34" charset="0"/>
              </a:rPr>
              <a:t>关键字，就称这样的类是一个</a:t>
            </a:r>
            <a:r>
              <a:rPr lang="en-US" altLang="zh-CN" b="1" dirty="0">
                <a:solidFill>
                  <a:srgbClr val="C00000"/>
                </a:solidFill>
                <a:latin typeface="Arial" panose="020B0604020202020204" pitchFamily="34" charset="0"/>
                <a:cs typeface="Arial" panose="020B0604020202020204" pitchFamily="34" charset="0"/>
              </a:rPr>
              <a:t>public </a:t>
            </a:r>
            <a:r>
              <a:rPr lang="zh-CN" altLang="en-US" b="1" dirty="0">
                <a:solidFill>
                  <a:srgbClr val="C00000"/>
                </a:solidFill>
                <a:latin typeface="Arial" panose="020B0604020202020204" pitchFamily="34" charset="0"/>
                <a:cs typeface="Arial" panose="020B0604020202020204" pitchFamily="34" charset="0"/>
              </a:rPr>
              <a:t>类</a:t>
            </a:r>
            <a:r>
              <a:rPr lang="zh-CN" altLang="en-US" b="1" dirty="0">
                <a:latin typeface="Arial" panose="020B0604020202020204" pitchFamily="34" charset="0"/>
                <a:cs typeface="Arial" panose="020B0604020202020204" pitchFamily="34" charset="0"/>
              </a:rPr>
              <a:t> 。</a:t>
            </a:r>
            <a:endParaRPr lang="en-US" altLang="zh-CN" b="1" dirty="0">
              <a:latin typeface="Arial" panose="020B0604020202020204" pitchFamily="34" charset="0"/>
              <a:cs typeface="Arial" panose="020B0604020202020204" pitchFamily="34" charset="0"/>
            </a:endParaRPr>
          </a:p>
          <a:p>
            <a:r>
              <a:rPr lang="zh-CN" altLang="en-US" dirty="0">
                <a:latin typeface="Arial" panose="020B0604020202020204" pitchFamily="34" charset="0"/>
                <a:cs typeface="Arial" panose="020B0604020202020204" pitchFamily="34" charset="0"/>
              </a:rPr>
              <a:t>可以在</a:t>
            </a:r>
            <a:r>
              <a:rPr lang="zh-CN" altLang="en-US" dirty="0">
                <a:solidFill>
                  <a:srgbClr val="0000FF"/>
                </a:solidFill>
                <a:latin typeface="Arial" panose="020B0604020202020204" pitchFamily="34" charset="0"/>
                <a:cs typeface="Arial" panose="020B0604020202020204" pitchFamily="34" charset="0"/>
              </a:rPr>
              <a:t>任何另外一个类</a:t>
            </a:r>
            <a:r>
              <a:rPr lang="zh-CN" altLang="en-US" dirty="0">
                <a:latin typeface="Arial" panose="020B0604020202020204" pitchFamily="34" charset="0"/>
                <a:cs typeface="Arial" panose="020B0604020202020204" pitchFamily="34" charset="0"/>
              </a:rPr>
              <a:t>中，使用</a:t>
            </a:r>
            <a:r>
              <a:rPr lang="en-US" altLang="zh-CN" dirty="0">
                <a:latin typeface="Arial" panose="020B0604020202020204" pitchFamily="34" charset="0"/>
                <a:cs typeface="Arial" panose="020B0604020202020204" pitchFamily="34" charset="0"/>
              </a:rPr>
              <a:t>public</a:t>
            </a:r>
            <a:r>
              <a:rPr lang="zh-CN" altLang="en-US" dirty="0">
                <a:latin typeface="Arial" panose="020B0604020202020204" pitchFamily="34" charset="0"/>
                <a:cs typeface="Arial" panose="020B0604020202020204" pitchFamily="34" charset="0"/>
              </a:rPr>
              <a:t>类创建对象。</a:t>
            </a:r>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pPr algn="just">
              <a:spcBef>
                <a:spcPct val="10000"/>
              </a:spcBef>
            </a:pPr>
            <a:r>
              <a:rPr lang="zh-CN" altLang="en-US" dirty="0">
                <a:latin typeface="Arial" panose="020B0604020202020204" pitchFamily="34" charset="0"/>
                <a:cs typeface="Arial" panose="020B0604020202020204" pitchFamily="34" charset="0"/>
              </a:rPr>
              <a:t>如果一个类不加</a:t>
            </a:r>
            <a:r>
              <a:rPr lang="en-US" altLang="zh-CN" dirty="0">
                <a:latin typeface="Arial" panose="020B0604020202020204" pitchFamily="34" charset="0"/>
                <a:cs typeface="Arial" panose="020B0604020202020204" pitchFamily="34" charset="0"/>
              </a:rPr>
              <a:t>public</a:t>
            </a:r>
            <a:r>
              <a:rPr lang="zh-CN" altLang="en-US" dirty="0">
                <a:latin typeface="Arial" panose="020B0604020202020204" pitchFamily="34" charset="0"/>
                <a:cs typeface="Arial" panose="020B0604020202020204" pitchFamily="34" charset="0"/>
              </a:rPr>
              <a:t>修饰，这样的类被称作</a:t>
            </a:r>
            <a:r>
              <a:rPr lang="zh-CN" altLang="en-US" b="1" dirty="0">
                <a:solidFill>
                  <a:srgbClr val="C00000"/>
                </a:solidFill>
                <a:latin typeface="Arial" panose="020B0604020202020204" pitchFamily="34" charset="0"/>
                <a:cs typeface="Arial" panose="020B0604020202020204" pitchFamily="34" charset="0"/>
              </a:rPr>
              <a:t>友好类</a:t>
            </a:r>
            <a:r>
              <a:rPr lang="zh-CN" altLang="en-US"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a:p>
            <a:pPr algn="just">
              <a:spcBef>
                <a:spcPct val="10000"/>
              </a:spcBef>
            </a:pPr>
            <a:r>
              <a:rPr lang="zh-CN" altLang="en-US" dirty="0">
                <a:latin typeface="Arial" panose="020B0604020202020204" pitchFamily="34" charset="0"/>
                <a:cs typeface="Arial" panose="020B0604020202020204" pitchFamily="34" charset="0"/>
              </a:rPr>
              <a:t>在另外一个类中使用友好类创建对象时，要保证它们是在</a:t>
            </a:r>
            <a:r>
              <a:rPr lang="zh-CN" altLang="en-US" b="1" dirty="0">
                <a:solidFill>
                  <a:srgbClr val="0000FF"/>
                </a:solidFill>
                <a:latin typeface="Arial" panose="020B0604020202020204" pitchFamily="34" charset="0"/>
                <a:cs typeface="Arial" panose="020B0604020202020204" pitchFamily="34" charset="0"/>
              </a:rPr>
              <a:t>同一包中</a:t>
            </a:r>
            <a:r>
              <a:rPr lang="zh-CN" altLang="en-US"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a:p>
            <a:endParaRPr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Arial" panose="020B0604020202020204" pitchFamily="34" charset="0"/>
                <a:cs typeface="Arial" panose="020B0604020202020204" pitchFamily="34" charset="0"/>
              </a:rPr>
            </a:fld>
            <a:endParaRPr lang="zh-CN" altLang="en-US">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§4.2.1    </a:t>
            </a:r>
            <a:r>
              <a:rPr lang="zh-CN" altLang="en-US" dirty="0">
                <a:latin typeface="宋体" panose="02010600030101010101" pitchFamily="2" charset="-122"/>
              </a:rPr>
              <a:t>类声明</a:t>
            </a:r>
            <a:endParaRPr lang="zh-CN" altLang="en-US" dirty="0"/>
          </a:p>
        </p:txBody>
      </p:sp>
      <p:sp>
        <p:nvSpPr>
          <p:cNvPr id="3" name="内容占位符 2"/>
          <p:cNvSpPr>
            <a:spLocks noGrp="1"/>
          </p:cNvSpPr>
          <p:nvPr>
            <p:ph idx="1"/>
          </p:nvPr>
        </p:nvSpPr>
        <p:spPr/>
        <p:txBody>
          <a:bodyPr/>
          <a:lstStyle/>
          <a:p>
            <a:pPr>
              <a:spcBef>
                <a:spcPts val="0"/>
              </a:spcBef>
            </a:pPr>
            <a:r>
              <a:rPr lang="zh-CN" altLang="en-US" sz="2400" dirty="0"/>
              <a:t>给类命名时，遵守下列编程风格</a:t>
            </a:r>
            <a:r>
              <a:rPr lang="en-US" altLang="zh-CN" sz="2400" dirty="0"/>
              <a:t>(</a:t>
            </a:r>
            <a:r>
              <a:rPr lang="zh-CN" altLang="en-US" sz="1800" dirty="0"/>
              <a:t>这不是语法要求的，但应当遵守</a:t>
            </a:r>
            <a:r>
              <a:rPr lang="en-US" altLang="zh-CN" sz="2400" dirty="0"/>
              <a:t>)</a:t>
            </a:r>
            <a:r>
              <a:rPr lang="zh-CN" altLang="en-US" sz="2400" dirty="0"/>
              <a:t>：</a:t>
            </a:r>
            <a:endParaRPr lang="zh-CN" altLang="en-US" sz="2400" dirty="0"/>
          </a:p>
          <a:p>
            <a:pPr marL="801370" lvl="1" indent="-457200">
              <a:spcBef>
                <a:spcPts val="0"/>
              </a:spcBef>
              <a:buFont typeface="+mj-ea"/>
              <a:buAutoNum type="circleNumDbPlain"/>
            </a:pPr>
            <a:r>
              <a:rPr lang="zh-CN" altLang="en-US" dirty="0"/>
              <a:t>如果类名使用拉丁字母，那么名字的</a:t>
            </a:r>
            <a:r>
              <a:rPr lang="zh-CN" altLang="en-US" b="1" dirty="0">
                <a:solidFill>
                  <a:srgbClr val="000099"/>
                </a:solidFill>
                <a:latin typeface="华文行楷" panose="02010800040101010101" pitchFamily="2" charset="-122"/>
                <a:ea typeface="华文行楷" panose="02010800040101010101" pitchFamily="2" charset="-122"/>
              </a:rPr>
              <a:t>首字母</a:t>
            </a:r>
            <a:r>
              <a:rPr lang="zh-CN" altLang="en-US" b="1" dirty="0">
                <a:solidFill>
                  <a:srgbClr val="000099"/>
                </a:solidFill>
              </a:rPr>
              <a:t>使用</a:t>
            </a:r>
            <a:r>
              <a:rPr lang="zh-CN" altLang="en-US" b="1" dirty="0">
                <a:solidFill>
                  <a:srgbClr val="C00000"/>
                </a:solidFill>
              </a:rPr>
              <a:t>大写字母</a:t>
            </a:r>
            <a:r>
              <a:rPr lang="zh-CN" altLang="en-US" dirty="0"/>
              <a:t>。</a:t>
            </a:r>
            <a:r>
              <a:rPr lang="zh-CN" altLang="zh-CN" dirty="0"/>
              <a:t>如</a:t>
            </a:r>
            <a:r>
              <a:rPr lang="en-US" altLang="zh-CN" b="1" dirty="0"/>
              <a:t>Hello</a:t>
            </a:r>
            <a:r>
              <a:rPr lang="zh-CN" altLang="zh-CN" b="1" dirty="0"/>
              <a:t>，</a:t>
            </a:r>
            <a:r>
              <a:rPr lang="en-US" altLang="zh-CN" b="1" dirty="0"/>
              <a:t>Time</a:t>
            </a:r>
            <a:r>
              <a:rPr lang="zh-CN" altLang="zh-CN" b="1" dirty="0"/>
              <a:t>，</a:t>
            </a:r>
            <a:r>
              <a:rPr lang="en-US" altLang="zh-CN" b="1" dirty="0"/>
              <a:t>Dog</a:t>
            </a:r>
            <a:r>
              <a:rPr lang="zh-CN" altLang="zh-CN" dirty="0"/>
              <a:t>等。</a:t>
            </a:r>
            <a:endParaRPr lang="en-US" altLang="zh-CN" dirty="0"/>
          </a:p>
          <a:p>
            <a:pPr marL="801370" lvl="1" indent="-457200">
              <a:spcBef>
                <a:spcPts val="0"/>
              </a:spcBef>
              <a:buFont typeface="+mj-ea"/>
              <a:buAutoNum type="circleNumDbPlain"/>
            </a:pPr>
            <a:endParaRPr lang="zh-CN" altLang="en-US" dirty="0"/>
          </a:p>
          <a:p>
            <a:pPr marL="801370" lvl="1" indent="-457200">
              <a:spcBef>
                <a:spcPts val="0"/>
              </a:spcBef>
              <a:buFont typeface="+mj-ea"/>
              <a:buAutoNum type="circleNumDbPlain"/>
            </a:pPr>
            <a:r>
              <a:rPr lang="zh-CN" altLang="en-US" dirty="0"/>
              <a:t>类名最好容易识别、</a:t>
            </a:r>
            <a:r>
              <a:rPr lang="zh-CN" altLang="en-US" b="1" dirty="0">
                <a:solidFill>
                  <a:srgbClr val="C00000"/>
                </a:solidFill>
              </a:rPr>
              <a:t>见名知意</a:t>
            </a:r>
            <a:r>
              <a:rPr lang="zh-CN" altLang="en-US" dirty="0"/>
              <a:t>。</a:t>
            </a:r>
            <a:endParaRPr lang="en-US" altLang="zh-CN" dirty="0"/>
          </a:p>
          <a:p>
            <a:pPr marL="801370" lvl="1" indent="-457200">
              <a:spcBef>
                <a:spcPts val="0"/>
              </a:spcBef>
              <a:buFont typeface="+mj-ea"/>
              <a:buAutoNum type="circleNumDbPlain"/>
            </a:pPr>
            <a:endParaRPr lang="en-US" altLang="zh-CN" dirty="0"/>
          </a:p>
          <a:p>
            <a:pPr marL="801370" lvl="1" indent="-457200">
              <a:spcBef>
                <a:spcPts val="0"/>
              </a:spcBef>
              <a:buFont typeface="+mj-ea"/>
              <a:buAutoNum type="circleNumDbPlain"/>
            </a:pPr>
            <a:r>
              <a:rPr lang="zh-CN" altLang="en-US" dirty="0"/>
              <a:t>骆峰式命名法</a:t>
            </a:r>
            <a:r>
              <a:rPr lang="en-US" altLang="zh-CN" dirty="0"/>
              <a:t>(Camel-Case)</a:t>
            </a:r>
            <a:r>
              <a:rPr lang="zh-CN" altLang="en-US" dirty="0"/>
              <a:t>：当类名由几个“单词”复合而成时，</a:t>
            </a:r>
            <a:r>
              <a:rPr lang="zh-CN" altLang="en-US" dirty="0">
                <a:solidFill>
                  <a:srgbClr val="C00000"/>
                </a:solidFill>
                <a:latin typeface="隶书" panose="02010509060101010101" pitchFamily="49" charset="-122"/>
                <a:ea typeface="隶书" panose="02010509060101010101" pitchFamily="49" charset="-122"/>
              </a:rPr>
              <a:t>每个单词的首字母使用大写</a:t>
            </a:r>
            <a:r>
              <a:rPr lang="zh-CN" altLang="en-US" dirty="0"/>
              <a:t>。如：</a:t>
            </a:r>
            <a:r>
              <a:rPr lang="en-US" altLang="zh-CN" dirty="0"/>
              <a:t> </a:t>
            </a:r>
            <a:endParaRPr lang="en-US" altLang="zh-CN" dirty="0"/>
          </a:p>
          <a:p>
            <a:pPr marL="933450" lvl="3" indent="0">
              <a:buNone/>
            </a:pPr>
            <a:r>
              <a:rPr lang="en-US" altLang="zh-CN" sz="2400" b="1" dirty="0" err="1">
                <a:solidFill>
                  <a:srgbClr val="C00000"/>
                </a:solidFill>
              </a:rPr>
              <a:t>M</a:t>
            </a:r>
            <a:r>
              <a:rPr lang="en-US" altLang="zh-CN" sz="2400" b="1" dirty="0" err="1">
                <a:solidFill>
                  <a:srgbClr val="0000CC"/>
                </a:solidFill>
              </a:rPr>
              <a:t>y</a:t>
            </a:r>
            <a:r>
              <a:rPr lang="en-US" altLang="zh-CN" sz="2400" b="1" dirty="0" err="1">
                <a:solidFill>
                  <a:srgbClr val="C00000"/>
                </a:solidFill>
              </a:rPr>
              <a:t>S</a:t>
            </a:r>
            <a:r>
              <a:rPr lang="en-US" altLang="zh-CN" sz="2400" b="1" dirty="0" err="1">
                <a:solidFill>
                  <a:srgbClr val="0000CC"/>
                </a:solidFill>
              </a:rPr>
              <a:t>tudent</a:t>
            </a:r>
            <a:r>
              <a:rPr lang="en-US" altLang="zh-CN" sz="2400" b="1" dirty="0" err="1">
                <a:solidFill>
                  <a:srgbClr val="C00000"/>
                </a:solidFill>
              </a:rPr>
              <a:t>A</a:t>
            </a:r>
            <a:r>
              <a:rPr lang="en-US" altLang="zh-CN" sz="2400" b="1" dirty="0" err="1">
                <a:solidFill>
                  <a:srgbClr val="0000CC"/>
                </a:solidFill>
              </a:rPr>
              <a:t>ccount</a:t>
            </a:r>
            <a:endParaRPr lang="en-US" altLang="zh-CN" sz="2400" b="1" dirty="0">
              <a:solidFill>
                <a:srgbClr val="0000CC"/>
              </a:solidFill>
            </a:endParaRPr>
          </a:p>
          <a:p>
            <a:pPr marL="933450" lvl="3" indent="0">
              <a:buNone/>
            </a:pPr>
            <a:r>
              <a:rPr lang="en-US" altLang="zh-CN" sz="2400" b="1" dirty="0" err="1">
                <a:solidFill>
                  <a:srgbClr val="0000CC"/>
                </a:solidFill>
              </a:rPr>
              <a:t>my</a:t>
            </a:r>
            <a:r>
              <a:rPr lang="en-US" altLang="zh-CN" sz="2400" b="1" dirty="0" err="1">
                <a:solidFill>
                  <a:srgbClr val="C00000"/>
                </a:solidFill>
              </a:rPr>
              <a:t>S</a:t>
            </a:r>
            <a:r>
              <a:rPr lang="en-US" altLang="zh-CN" sz="2400" b="1" dirty="0" err="1">
                <a:solidFill>
                  <a:srgbClr val="0000CC"/>
                </a:solidFill>
              </a:rPr>
              <a:t>tudent</a:t>
            </a:r>
            <a:r>
              <a:rPr lang="en-US" altLang="zh-CN" sz="2400" b="1" dirty="0" err="1">
                <a:solidFill>
                  <a:srgbClr val="C00000"/>
                </a:solidFill>
              </a:rPr>
              <a:t>A</a:t>
            </a:r>
            <a:r>
              <a:rPr lang="en-US" altLang="zh-CN" sz="2400" b="1" dirty="0" err="1">
                <a:solidFill>
                  <a:srgbClr val="0000CC"/>
                </a:solidFill>
              </a:rPr>
              <a:t>ccount</a:t>
            </a:r>
            <a:endParaRPr lang="en-US" altLang="zh-CN" sz="2400" b="1" dirty="0">
              <a:solidFill>
                <a:srgbClr val="0000CC"/>
              </a:solidFill>
            </a:endParaRPr>
          </a:p>
          <a:p>
            <a:pPr marL="344170" lvl="1" indent="0" algn="ctr">
              <a:spcBef>
                <a:spcPts val="0"/>
              </a:spcBef>
              <a:buNone/>
            </a:pPr>
            <a:endParaRPr lang="en-US" altLang="zh-CN" b="1" dirty="0">
              <a:solidFill>
                <a:srgbClr val="0000CC"/>
              </a:solidFill>
            </a:endParaRPr>
          </a:p>
          <a:p>
            <a:pPr marL="801370" lvl="1" indent="-457200">
              <a:spcBef>
                <a:spcPts val="0"/>
              </a:spcBef>
              <a:buFont typeface="+mj-ea"/>
              <a:buAutoNum type="circleNumDbPlain"/>
            </a:pPr>
            <a:r>
              <a:rPr lang="zh-CN" altLang="en-US" dirty="0">
                <a:solidFill>
                  <a:srgbClr val="006600"/>
                </a:solidFill>
                <a:latin typeface="华文行楷" panose="02010800040101010101" pitchFamily="2" charset="-122"/>
                <a:ea typeface="华文行楷" panose="02010800040101010101" pitchFamily="2" charset="-122"/>
              </a:rPr>
              <a:t>不建议使用中文变量名</a:t>
            </a:r>
            <a:r>
              <a:rPr lang="zh-CN" altLang="en-US" dirty="0"/>
              <a:t>。</a:t>
            </a:r>
            <a:endParaRPr lang="zh-CN" altLang="en-US" dirty="0">
              <a:solidFill>
                <a:srgbClr val="0066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访问控制权限</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7" name="内容占位符 6"/>
          <p:cNvGraphicFramePr>
            <a:graphicFrameLocks noGrp="1"/>
          </p:cNvGraphicFramePr>
          <p:nvPr>
            <p:ph idx="1"/>
          </p:nvPr>
        </p:nvGraphicFramePr>
        <p:xfrm>
          <a:off x="335360" y="2132856"/>
          <a:ext cx="10972800" cy="3168002"/>
        </p:xfrm>
        <a:graphic>
          <a:graphicData uri="http://schemas.openxmlformats.org/drawingml/2006/table">
            <a:tbl>
              <a:tblPr firstRow="1" bandRow="1">
                <a:tableStyleId>{5C22544A-7EE6-4342-B048-85BDC9FD1C3A}</a:tableStyleId>
              </a:tblPr>
              <a:tblGrid>
                <a:gridCol w="2448272"/>
                <a:gridCol w="2131132"/>
                <a:gridCol w="2131132"/>
                <a:gridCol w="2131132"/>
                <a:gridCol w="2131132"/>
              </a:tblGrid>
              <a:tr h="625040">
                <a:tc>
                  <a:txBody>
                    <a:bodyPr/>
                    <a:lstStyle/>
                    <a:p>
                      <a:pPr algn="ctr"/>
                      <a:r>
                        <a:rPr lang="zh-CN" altLang="en-US" sz="2000" dirty="0"/>
                        <a:t>访问范围</a:t>
                      </a:r>
                      <a:endParaRPr lang="zh-CN" altLang="en-US" sz="2000" dirty="0"/>
                    </a:p>
                  </a:txBody>
                  <a:tcPr anchor="ctr"/>
                </a:tc>
                <a:tc>
                  <a:txBody>
                    <a:bodyPr/>
                    <a:lstStyle/>
                    <a:p>
                      <a:pPr algn="ctr"/>
                      <a:r>
                        <a:rPr lang="en-US" altLang="zh-CN" sz="2000" dirty="0"/>
                        <a:t>private</a:t>
                      </a:r>
                      <a:endParaRPr lang="zh-CN" altLang="en-US" sz="2000" dirty="0"/>
                    </a:p>
                  </a:txBody>
                  <a:tcPr anchor="ctr"/>
                </a:tc>
                <a:tc>
                  <a:txBody>
                    <a:bodyPr/>
                    <a:lstStyle/>
                    <a:p>
                      <a:pPr algn="ctr"/>
                      <a:r>
                        <a:rPr lang="en-US" altLang="zh-CN" sz="2000" dirty="0"/>
                        <a:t>default</a:t>
                      </a:r>
                      <a:endParaRPr lang="zh-CN" altLang="en-US" sz="2000" dirty="0"/>
                    </a:p>
                  </a:txBody>
                  <a:tcPr anchor="ctr"/>
                </a:tc>
                <a:tc>
                  <a:txBody>
                    <a:bodyPr/>
                    <a:lstStyle/>
                    <a:p>
                      <a:pPr algn="ctr"/>
                      <a:r>
                        <a:rPr lang="en-US" altLang="zh-CN" sz="2000" dirty="0"/>
                        <a:t>protected</a:t>
                      </a:r>
                      <a:endParaRPr lang="zh-CN" altLang="en-US" sz="2000" dirty="0"/>
                    </a:p>
                  </a:txBody>
                  <a:tcPr anchor="ctr"/>
                </a:tc>
                <a:tc>
                  <a:txBody>
                    <a:bodyPr/>
                    <a:lstStyle/>
                    <a:p>
                      <a:pPr algn="ctr"/>
                      <a:r>
                        <a:rPr lang="en-US" altLang="zh-CN" sz="2000" dirty="0"/>
                        <a:t>public</a:t>
                      </a:r>
                      <a:endParaRPr lang="zh-CN" altLang="en-US" sz="2000" dirty="0"/>
                    </a:p>
                  </a:txBody>
                  <a:tcPr anchor="ctr"/>
                </a:tc>
              </a:tr>
              <a:tr h="667842">
                <a:tc>
                  <a:txBody>
                    <a:bodyPr/>
                    <a:lstStyle/>
                    <a:p>
                      <a:pPr algn="ctr"/>
                      <a:r>
                        <a:rPr lang="zh-CN" altLang="en-US" sz="2000" dirty="0"/>
                        <a:t>同一个类</a:t>
                      </a:r>
                      <a:endParaRPr lang="zh-CN" altLang="en-US" sz="2000" dirty="0"/>
                    </a:p>
                  </a:txBody>
                  <a:tcPr anchor="ctr"/>
                </a:tc>
                <a:tc>
                  <a:txBody>
                    <a:bodyPr/>
                    <a:lstStyle/>
                    <a:p>
                      <a:pPr algn="ctr"/>
                      <a:r>
                        <a:rPr lang="zh-CN" altLang="en-US" sz="2400" b="1" dirty="0">
                          <a:solidFill>
                            <a:srgbClr val="FF0000"/>
                          </a:solidFill>
                          <a:latin typeface="微软雅黑 Light" panose="020B0502040204020203" pitchFamily="34" charset="-122"/>
                          <a:ea typeface="微软雅黑 Light" panose="020B0502040204020203" pitchFamily="34" charset="-122"/>
                        </a:rPr>
                        <a:t>√</a:t>
                      </a:r>
                      <a:endParaRPr lang="zh-CN" altLang="en-US" sz="2400" b="1" dirty="0">
                        <a:solidFill>
                          <a:srgbClr val="FF0000"/>
                        </a:solidFill>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sz="2000" b="1" dirty="0">
                          <a:solidFill>
                            <a:srgbClr val="FF0000"/>
                          </a:solidFill>
                          <a:latin typeface="微软雅黑 Light" panose="020B0502040204020203" pitchFamily="34" charset="-122"/>
                          <a:ea typeface="微软雅黑 Light" panose="020B0502040204020203" pitchFamily="34" charset="-122"/>
                        </a:rPr>
                        <a:t>√</a:t>
                      </a:r>
                      <a:endParaRPr lang="zh-CN" altLang="en-US" sz="2000" dirty="0"/>
                    </a:p>
                  </a:txBody>
                  <a:tcPr anchor="ctr"/>
                </a:tc>
                <a:tc>
                  <a:txBody>
                    <a:bodyPr/>
                    <a:lstStyle/>
                    <a:p>
                      <a:pPr algn="ctr"/>
                      <a:r>
                        <a:rPr lang="zh-CN" altLang="en-US" sz="2000" b="1" dirty="0">
                          <a:solidFill>
                            <a:srgbClr val="FF0000"/>
                          </a:solidFill>
                          <a:latin typeface="微软雅黑 Light" panose="020B0502040204020203" pitchFamily="34" charset="-122"/>
                          <a:ea typeface="微软雅黑 Light" panose="020B0502040204020203" pitchFamily="34" charset="-122"/>
                        </a:rPr>
                        <a:t>√</a:t>
                      </a:r>
                      <a:endParaRPr lang="zh-CN" altLang="en-US" sz="2000" dirty="0"/>
                    </a:p>
                  </a:txBody>
                  <a:tcPr anchor="ctr"/>
                </a:tc>
                <a:tc>
                  <a:txBody>
                    <a:bodyPr/>
                    <a:lstStyle/>
                    <a:p>
                      <a:pPr algn="ctr"/>
                      <a:r>
                        <a:rPr lang="zh-CN" altLang="en-US" sz="2000" b="1" dirty="0">
                          <a:solidFill>
                            <a:srgbClr val="FF0000"/>
                          </a:solidFill>
                          <a:latin typeface="微软雅黑 Light" panose="020B0502040204020203" pitchFamily="34" charset="-122"/>
                          <a:ea typeface="微软雅黑 Light" panose="020B0502040204020203" pitchFamily="34" charset="-122"/>
                        </a:rPr>
                        <a:t>√</a:t>
                      </a:r>
                      <a:endParaRPr lang="zh-CN" altLang="en-US" sz="2000" dirty="0"/>
                    </a:p>
                  </a:txBody>
                  <a:tcPr anchor="ctr"/>
                </a:tc>
              </a:tr>
              <a:tr h="625040">
                <a:tc>
                  <a:txBody>
                    <a:bodyPr/>
                    <a:lstStyle/>
                    <a:p>
                      <a:pPr algn="ctr"/>
                      <a:r>
                        <a:rPr lang="zh-CN" altLang="en-US" sz="2000" dirty="0"/>
                        <a:t>同一个包</a:t>
                      </a:r>
                      <a:endParaRPr lang="zh-CN" altLang="en-US" sz="2000" dirty="0"/>
                    </a:p>
                  </a:txBody>
                  <a:tcPr anchor="ctr"/>
                </a:tc>
                <a:tc>
                  <a:txBody>
                    <a:bodyPr/>
                    <a:lstStyle/>
                    <a:p>
                      <a:pPr algn="ctr"/>
                      <a:endParaRPr lang="zh-CN" altLang="en-US" sz="2000"/>
                    </a:p>
                  </a:txBody>
                  <a:tcPr anchor="ctr"/>
                </a:tc>
                <a:tc>
                  <a:txBody>
                    <a:bodyPr/>
                    <a:lstStyle/>
                    <a:p>
                      <a:pPr algn="ctr"/>
                      <a:r>
                        <a:rPr lang="zh-CN" altLang="en-US" sz="2000" b="1" dirty="0">
                          <a:solidFill>
                            <a:srgbClr val="FF0000"/>
                          </a:solidFill>
                          <a:latin typeface="微软雅黑 Light" panose="020B0502040204020203" pitchFamily="34" charset="-122"/>
                          <a:ea typeface="微软雅黑 Light" panose="020B0502040204020203" pitchFamily="34" charset="-122"/>
                        </a:rPr>
                        <a:t>√</a:t>
                      </a:r>
                      <a:endParaRPr lang="zh-CN" altLang="en-US" sz="2000" dirty="0"/>
                    </a:p>
                  </a:txBody>
                  <a:tcPr anchor="ctr"/>
                </a:tc>
                <a:tc>
                  <a:txBody>
                    <a:bodyPr/>
                    <a:lstStyle/>
                    <a:p>
                      <a:pPr algn="ctr"/>
                      <a:r>
                        <a:rPr lang="zh-CN" altLang="en-US" sz="2000" b="1" dirty="0">
                          <a:solidFill>
                            <a:srgbClr val="FF0000"/>
                          </a:solidFill>
                          <a:latin typeface="微软雅黑 Light" panose="020B0502040204020203" pitchFamily="34" charset="-122"/>
                          <a:ea typeface="微软雅黑 Light" panose="020B0502040204020203" pitchFamily="34" charset="-122"/>
                        </a:rPr>
                        <a:t>√</a:t>
                      </a:r>
                      <a:endParaRPr lang="zh-CN" altLang="en-US" sz="2000" dirty="0"/>
                    </a:p>
                  </a:txBody>
                  <a:tcPr anchor="ctr"/>
                </a:tc>
                <a:tc>
                  <a:txBody>
                    <a:bodyPr/>
                    <a:lstStyle/>
                    <a:p>
                      <a:pPr algn="ctr"/>
                      <a:r>
                        <a:rPr lang="zh-CN" altLang="en-US" sz="2000" b="1" dirty="0">
                          <a:solidFill>
                            <a:srgbClr val="FF0000"/>
                          </a:solidFill>
                          <a:latin typeface="微软雅黑 Light" panose="020B0502040204020203" pitchFamily="34" charset="-122"/>
                          <a:ea typeface="微软雅黑 Light" panose="020B0502040204020203" pitchFamily="34" charset="-122"/>
                        </a:rPr>
                        <a:t>√</a:t>
                      </a:r>
                      <a:endParaRPr lang="zh-CN" altLang="en-US" sz="2000" dirty="0"/>
                    </a:p>
                  </a:txBody>
                  <a:tcPr anchor="ctr"/>
                </a:tc>
              </a:tr>
              <a:tr h="625040">
                <a:tc>
                  <a:txBody>
                    <a:bodyPr/>
                    <a:lstStyle/>
                    <a:p>
                      <a:pPr algn="ctr"/>
                      <a:r>
                        <a:rPr lang="zh-CN" altLang="en-US" sz="2000"/>
                        <a:t>不同包的</a:t>
                      </a:r>
                      <a:r>
                        <a:rPr lang="zh-CN" altLang="en-US" sz="2000" dirty="0"/>
                        <a:t>子类</a:t>
                      </a:r>
                      <a:endParaRPr lang="zh-CN" altLang="en-US" sz="2000" dirty="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r>
                        <a:rPr lang="zh-CN" altLang="en-US" sz="2000" b="1" dirty="0">
                          <a:solidFill>
                            <a:srgbClr val="FF0000"/>
                          </a:solidFill>
                          <a:latin typeface="微软雅黑 Light" panose="020B0502040204020203" pitchFamily="34" charset="-122"/>
                          <a:ea typeface="微软雅黑 Light" panose="020B0502040204020203" pitchFamily="34" charset="-122"/>
                        </a:rPr>
                        <a:t>√</a:t>
                      </a:r>
                      <a:endParaRPr lang="zh-CN" altLang="en-US" sz="2000" dirty="0"/>
                    </a:p>
                  </a:txBody>
                  <a:tcPr anchor="ctr"/>
                </a:tc>
                <a:tc>
                  <a:txBody>
                    <a:bodyPr/>
                    <a:lstStyle/>
                    <a:p>
                      <a:pPr algn="ctr"/>
                      <a:r>
                        <a:rPr lang="zh-CN" altLang="en-US" sz="2000" b="1" dirty="0">
                          <a:solidFill>
                            <a:srgbClr val="FF0000"/>
                          </a:solidFill>
                          <a:latin typeface="微软雅黑 Light" panose="020B0502040204020203" pitchFamily="34" charset="-122"/>
                          <a:ea typeface="微软雅黑 Light" panose="020B0502040204020203" pitchFamily="34" charset="-122"/>
                        </a:rPr>
                        <a:t>√</a:t>
                      </a:r>
                      <a:endParaRPr lang="zh-CN" altLang="en-US" sz="2000" dirty="0"/>
                    </a:p>
                  </a:txBody>
                  <a:tcPr anchor="ctr"/>
                </a:tc>
              </a:tr>
              <a:tr h="625040">
                <a:tc>
                  <a:txBody>
                    <a:bodyPr/>
                    <a:lstStyle/>
                    <a:p>
                      <a:pPr algn="ctr"/>
                      <a:r>
                        <a:rPr lang="zh-CN" altLang="en-US" sz="2000" dirty="0"/>
                        <a:t>不同包的非子类</a:t>
                      </a:r>
                      <a:endParaRPr lang="zh-CN" altLang="en-US" sz="2000" dirty="0"/>
                    </a:p>
                  </a:txBody>
                  <a:tcPr anchor="ctr"/>
                </a:tc>
                <a:tc>
                  <a:txBody>
                    <a:bodyPr/>
                    <a:lstStyle/>
                    <a:p>
                      <a:pPr algn="ctr"/>
                      <a:endParaRPr lang="zh-CN" altLang="en-US" sz="2000"/>
                    </a:p>
                  </a:txBody>
                  <a:tcPr anchor="ctr"/>
                </a:tc>
                <a:tc>
                  <a:txBody>
                    <a:bodyPr/>
                    <a:lstStyle/>
                    <a:p>
                      <a:pPr algn="ctr"/>
                      <a:endParaRPr lang="zh-CN" altLang="en-US" sz="2000"/>
                    </a:p>
                  </a:txBody>
                  <a:tcPr anchor="ctr"/>
                </a:tc>
                <a:tc>
                  <a:txBody>
                    <a:bodyPr/>
                    <a:lstStyle/>
                    <a:p>
                      <a:pPr algn="ctr"/>
                      <a:endParaRPr lang="zh-CN" altLang="en-US" sz="2000" dirty="0"/>
                    </a:p>
                  </a:txBody>
                  <a:tcPr anchor="ctr"/>
                </a:tc>
                <a:tc>
                  <a:txBody>
                    <a:bodyPr/>
                    <a:lstStyle/>
                    <a:p>
                      <a:pPr algn="ctr"/>
                      <a:r>
                        <a:rPr lang="zh-CN" altLang="en-US" sz="2000" b="1" dirty="0">
                          <a:solidFill>
                            <a:srgbClr val="FF0000"/>
                          </a:solidFill>
                          <a:latin typeface="微软雅黑 Light" panose="020B0502040204020203" pitchFamily="34" charset="-122"/>
                          <a:ea typeface="微软雅黑 Light" panose="020B0502040204020203" pitchFamily="34" charset="-122"/>
                        </a:rPr>
                        <a:t>√</a:t>
                      </a:r>
                      <a:endParaRPr lang="zh-CN" altLang="en-US" sz="2000" dirty="0"/>
                    </a:p>
                  </a:txBody>
                  <a:tcPr anchor="ctr"/>
                </a:tc>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a:t>
            </a:r>
            <a:r>
              <a:rPr lang="zh-CN" altLang="en-US"/>
              <a:t>11 基本</a:t>
            </a:r>
            <a:r>
              <a:rPr lang="zh-CN" altLang="en-US" dirty="0"/>
              <a:t>类型的类包装 </a:t>
            </a:r>
            <a:endParaRPr lang="zh-CN" altLang="en-US" dirty="0"/>
          </a:p>
        </p:txBody>
      </p:sp>
      <p:sp>
        <p:nvSpPr>
          <p:cNvPr id="3" name="内容占位符 2"/>
          <p:cNvSpPr>
            <a:spLocks noGrp="1"/>
          </p:cNvSpPr>
          <p:nvPr>
            <p:ph idx="1"/>
          </p:nvPr>
        </p:nvSpPr>
        <p:spPr>
          <a:xfrm>
            <a:off x="1703512" y="1581944"/>
            <a:ext cx="8723312" cy="4502150"/>
          </a:xfrm>
        </p:spPr>
        <p:txBody>
          <a:bodyPr/>
          <a:lstStyle/>
          <a:p>
            <a:r>
              <a:rPr lang="en-US" altLang="zh-CN" dirty="0">
                <a:latin typeface="+mj-lt"/>
              </a:rPr>
              <a:t>Java</a:t>
            </a:r>
            <a:r>
              <a:rPr lang="zh-CN" altLang="en-US" dirty="0">
                <a:latin typeface="+mj-lt"/>
              </a:rPr>
              <a:t>的基本数据类型：</a:t>
            </a:r>
            <a:endParaRPr lang="en-US" altLang="zh-CN" dirty="0">
              <a:latin typeface="+mj-lt"/>
            </a:endParaRPr>
          </a:p>
          <a:p>
            <a:pPr lvl="1"/>
            <a:r>
              <a:rPr lang="en-US" altLang="zh-CN" dirty="0" err="1">
                <a:latin typeface="+mj-lt"/>
              </a:rPr>
              <a:t>byte、int、short、long、float、double、</a:t>
            </a:r>
            <a:r>
              <a:rPr lang="en-US" altLang="zh-CN" dirty="0" err="1">
                <a:solidFill>
                  <a:srgbClr val="C00000"/>
                </a:solidFill>
                <a:latin typeface="+mj-lt"/>
              </a:rPr>
              <a:t>char</a:t>
            </a:r>
            <a:endParaRPr lang="en-US" altLang="zh-CN" dirty="0">
              <a:latin typeface="+mj-lt"/>
            </a:endParaRPr>
          </a:p>
          <a:p>
            <a:endParaRPr lang="en-US" altLang="zh-CN" dirty="0">
              <a:latin typeface="+mj-lt"/>
            </a:endParaRPr>
          </a:p>
          <a:p>
            <a:r>
              <a:rPr lang="en-US" altLang="zh-CN" dirty="0">
                <a:latin typeface="+mj-lt"/>
              </a:rPr>
              <a:t>Java</a:t>
            </a:r>
            <a:r>
              <a:rPr lang="zh-CN" altLang="en-US" dirty="0">
                <a:latin typeface="+mj-lt"/>
              </a:rPr>
              <a:t>提供了基本数据类型的封装类。</a:t>
            </a:r>
            <a:endParaRPr lang="en-US" altLang="zh-CN" dirty="0">
              <a:latin typeface="+mj-lt"/>
            </a:endParaRPr>
          </a:p>
          <a:p>
            <a:pPr lvl="1"/>
            <a:r>
              <a:rPr lang="en-US" altLang="zh-CN" sz="2200" b="1" dirty="0" err="1">
                <a:solidFill>
                  <a:srgbClr val="000099"/>
                </a:solidFill>
                <a:latin typeface="+mj-lt"/>
                <a:ea typeface="Tahoma" panose="020B0604030504040204" pitchFamily="34" charset="0"/>
                <a:cs typeface="Tahoma" panose="020B0604030504040204" pitchFamily="34" charset="0"/>
              </a:rPr>
              <a:t>Byte、Integer、Short、Long、Float、Double</a:t>
            </a:r>
            <a:r>
              <a:rPr lang="zh-CN" altLang="en-US" sz="2200" b="1" dirty="0">
                <a:solidFill>
                  <a:srgbClr val="000099"/>
                </a:solidFill>
                <a:latin typeface="+mj-lt"/>
                <a:ea typeface="Tahoma" panose="020B0604030504040204" pitchFamily="34" charset="0"/>
                <a:cs typeface="Tahoma" panose="020B0604030504040204" pitchFamily="34" charset="0"/>
              </a:rPr>
              <a:t>、</a:t>
            </a:r>
            <a:r>
              <a:rPr lang="en-US" altLang="zh-CN" sz="2200" b="1" dirty="0">
                <a:solidFill>
                  <a:srgbClr val="C00000"/>
                </a:solidFill>
                <a:latin typeface="+mj-lt"/>
                <a:ea typeface="Tahoma" panose="020B0604030504040204" pitchFamily="34" charset="0"/>
                <a:cs typeface="Tahoma" panose="020B0604030504040204" pitchFamily="34" charset="0"/>
              </a:rPr>
              <a:t>Char</a:t>
            </a:r>
            <a:r>
              <a:rPr lang="en-US" altLang="zh-CN" sz="2200" b="1" dirty="0">
                <a:solidFill>
                  <a:srgbClr val="000099"/>
                </a:solidFill>
                <a:latin typeface="+mj-lt"/>
                <a:ea typeface="Tahoma" panose="020B0604030504040204" pitchFamily="34" charset="0"/>
                <a:cs typeface="Tahoma" panose="020B0604030504040204" pitchFamily="34" charset="0"/>
              </a:rPr>
              <a:t>acter</a:t>
            </a:r>
            <a:endParaRPr lang="en-US" altLang="zh-CN" sz="2200" b="1" dirty="0">
              <a:solidFill>
                <a:srgbClr val="000099"/>
              </a:solidFill>
              <a:latin typeface="+mj-lt"/>
              <a:ea typeface="Tahoma" panose="020B0604030504040204" pitchFamily="34" charset="0"/>
              <a:cs typeface="Tahoma" panose="020B0604030504040204" pitchFamily="34" charset="0"/>
            </a:endParaRPr>
          </a:p>
          <a:p>
            <a:pPr lvl="1"/>
            <a:endParaRPr lang="en-US" altLang="zh-CN" b="1" dirty="0">
              <a:latin typeface="+mj-lt"/>
            </a:endParaRPr>
          </a:p>
          <a:p>
            <a:pPr lvl="1"/>
            <a:r>
              <a:rPr lang="zh-CN" altLang="en-US" dirty="0">
                <a:latin typeface="+mj-lt"/>
              </a:rPr>
              <a:t>这些类在</a:t>
            </a:r>
            <a:r>
              <a:rPr lang="en-US" altLang="zh-CN" b="1" dirty="0" err="1">
                <a:solidFill>
                  <a:srgbClr val="006600"/>
                </a:solidFill>
                <a:latin typeface="+mj-lt"/>
              </a:rPr>
              <a:t>java.lang</a:t>
            </a:r>
            <a:r>
              <a:rPr lang="zh-CN" altLang="en-US" dirty="0">
                <a:latin typeface="+mj-lt"/>
              </a:rPr>
              <a:t>包中。</a:t>
            </a:r>
            <a:endParaRPr lang="zh-CN" altLang="en-US" dirty="0">
              <a:latin typeface="+mj-lt"/>
            </a:endParaRPr>
          </a:p>
          <a:p>
            <a:endParaRPr lang="zh-CN" altLang="en-US"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mj-lt"/>
              </a:rPr>
            </a:fld>
            <a:endParaRPr lang="zh-CN" alt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mj-lt"/>
              </a:rPr>
              <a:t>§4.11.</a:t>
            </a:r>
            <a:r>
              <a:rPr lang="zh-CN" altLang="en-US">
                <a:latin typeface="+mj-lt"/>
              </a:rPr>
              <a:t>1  </a:t>
            </a:r>
            <a:r>
              <a:rPr lang="en-US" altLang="zh-CN">
                <a:latin typeface="+mj-lt"/>
              </a:rPr>
              <a:t>Double</a:t>
            </a:r>
            <a:r>
              <a:rPr lang="zh-CN" altLang="en-US" dirty="0">
                <a:latin typeface="+mj-lt"/>
              </a:rPr>
              <a:t>和</a:t>
            </a:r>
            <a:r>
              <a:rPr lang="en-US" altLang="zh-CN" dirty="0">
                <a:latin typeface="+mj-lt"/>
              </a:rPr>
              <a:t>Float</a:t>
            </a:r>
            <a:r>
              <a:rPr lang="zh-CN" altLang="en-US" dirty="0">
                <a:latin typeface="+mj-lt"/>
              </a:rPr>
              <a:t>类 </a:t>
            </a:r>
            <a:endParaRPr lang="zh-CN" altLang="en-US" dirty="0">
              <a:latin typeface="+mj-lt"/>
            </a:endParaRPr>
          </a:p>
        </p:txBody>
      </p:sp>
      <p:sp>
        <p:nvSpPr>
          <p:cNvPr id="3" name="内容占位符 2"/>
          <p:cNvSpPr>
            <a:spLocks noGrp="1"/>
          </p:cNvSpPr>
          <p:nvPr>
            <p:ph idx="1"/>
          </p:nvPr>
        </p:nvSpPr>
        <p:spPr/>
        <p:txBody>
          <a:bodyPr/>
          <a:lstStyle/>
          <a:p>
            <a:pPr algn="just">
              <a:spcBef>
                <a:spcPct val="10000"/>
              </a:spcBef>
            </a:pPr>
            <a:r>
              <a:rPr lang="en-US" altLang="zh-CN" sz="2400" dirty="0"/>
              <a:t>Double</a:t>
            </a:r>
            <a:r>
              <a:rPr lang="zh-CN" altLang="en-US" sz="2400" dirty="0"/>
              <a:t>类和</a:t>
            </a:r>
            <a:r>
              <a:rPr lang="en-US" altLang="zh-CN" sz="2400" dirty="0"/>
              <a:t>Float</a:t>
            </a:r>
            <a:r>
              <a:rPr lang="zh-CN" altLang="en-US" sz="2400" dirty="0"/>
              <a:t>类实现了对</a:t>
            </a:r>
            <a:r>
              <a:rPr lang="en-US" altLang="zh-CN" sz="2400" dirty="0"/>
              <a:t>double</a:t>
            </a:r>
            <a:r>
              <a:rPr lang="zh-CN" altLang="en-US" sz="2400" dirty="0"/>
              <a:t>和</a:t>
            </a:r>
            <a:r>
              <a:rPr lang="en-US" altLang="zh-CN" sz="2400" dirty="0"/>
              <a:t>float</a:t>
            </a:r>
            <a:r>
              <a:rPr lang="zh-CN" altLang="en-US" sz="2400" dirty="0"/>
              <a:t>基本型数据的类包装。</a:t>
            </a:r>
            <a:endParaRPr lang="zh-CN" altLang="en-US" sz="2400" dirty="0"/>
          </a:p>
          <a:p>
            <a:pPr algn="just">
              <a:spcBef>
                <a:spcPct val="10000"/>
              </a:spcBef>
            </a:pPr>
            <a:r>
              <a:rPr lang="en-US" altLang="zh-CN" sz="2400" dirty="0"/>
              <a:t>Double</a:t>
            </a:r>
            <a:r>
              <a:rPr lang="zh-CN" altLang="en-US" sz="2400" dirty="0"/>
              <a:t>类的构造</a:t>
            </a:r>
            <a:r>
              <a:rPr lang="zh-CN" altLang="en-US" sz="2400"/>
              <a:t>方法：</a:t>
            </a:r>
            <a:endParaRPr lang="en-US" altLang="zh-CN" sz="2400"/>
          </a:p>
          <a:p>
            <a:pPr marL="0" indent="0" algn="ctr">
              <a:spcBef>
                <a:spcPct val="10000"/>
              </a:spcBef>
              <a:buNone/>
            </a:pPr>
            <a:r>
              <a:rPr lang="en-US" altLang="zh-CN" sz="2400">
                <a:solidFill>
                  <a:srgbClr val="0000FF"/>
                </a:solidFill>
              </a:rPr>
              <a:t>Double</a:t>
            </a:r>
            <a:r>
              <a:rPr lang="en-US" altLang="zh-CN" sz="2400" dirty="0">
                <a:solidFill>
                  <a:srgbClr val="0000FF"/>
                </a:solidFill>
              </a:rPr>
              <a:t>(double </a:t>
            </a:r>
            <a:r>
              <a:rPr lang="en-US" altLang="zh-CN" sz="2400">
                <a:solidFill>
                  <a:srgbClr val="0000FF"/>
                </a:solidFill>
              </a:rPr>
              <a:t>num);</a:t>
            </a:r>
            <a:endParaRPr lang="en-US" altLang="zh-CN" sz="2400" dirty="0">
              <a:solidFill>
                <a:srgbClr val="0000FF"/>
              </a:solidFill>
            </a:endParaRPr>
          </a:p>
          <a:p>
            <a:pPr algn="just">
              <a:spcBef>
                <a:spcPct val="10000"/>
              </a:spcBef>
            </a:pPr>
            <a:r>
              <a:rPr lang="en-US" altLang="zh-CN" sz="2400" dirty="0"/>
              <a:t>Float</a:t>
            </a:r>
            <a:r>
              <a:rPr lang="zh-CN" altLang="en-US" sz="2400" dirty="0"/>
              <a:t>类的构造方法</a:t>
            </a:r>
            <a:r>
              <a:rPr lang="zh-CN" altLang="en-US" sz="2400"/>
              <a:t>：   </a:t>
            </a:r>
            <a:endParaRPr lang="en-US" altLang="zh-CN" sz="2400"/>
          </a:p>
          <a:p>
            <a:pPr marL="0" indent="0" algn="ctr">
              <a:spcBef>
                <a:spcPct val="10000"/>
              </a:spcBef>
              <a:buNone/>
            </a:pPr>
            <a:r>
              <a:rPr lang="en-US" altLang="zh-CN" sz="2400">
                <a:solidFill>
                  <a:srgbClr val="0000FF"/>
                </a:solidFill>
              </a:rPr>
              <a:t>Float</a:t>
            </a:r>
            <a:r>
              <a:rPr lang="en-US" altLang="zh-CN" sz="2400" dirty="0">
                <a:solidFill>
                  <a:srgbClr val="0000FF"/>
                </a:solidFill>
              </a:rPr>
              <a:t>(float </a:t>
            </a:r>
            <a:r>
              <a:rPr lang="en-US" altLang="zh-CN" sz="2400">
                <a:solidFill>
                  <a:srgbClr val="0000FF"/>
                </a:solidFill>
              </a:rPr>
              <a:t>num);</a:t>
            </a:r>
            <a:endParaRPr lang="en-US" altLang="zh-CN" sz="2400">
              <a:solidFill>
                <a:srgbClr val="0000FF"/>
              </a:solidFill>
            </a:endParaRPr>
          </a:p>
          <a:p>
            <a:pPr algn="just">
              <a:spcBef>
                <a:spcPct val="10000"/>
              </a:spcBef>
            </a:pPr>
            <a:endParaRPr lang="en-US" altLang="zh-CN" sz="2400" dirty="0">
              <a:solidFill>
                <a:srgbClr val="0000FF"/>
              </a:solidFill>
            </a:endParaRPr>
          </a:p>
          <a:p>
            <a:pPr algn="just">
              <a:spcBef>
                <a:spcPct val="10000"/>
              </a:spcBef>
            </a:pPr>
            <a:r>
              <a:rPr lang="en-US" altLang="zh-CN" sz="2400" dirty="0"/>
              <a:t>Double</a:t>
            </a:r>
            <a:r>
              <a:rPr lang="zh-CN" altLang="en-US" sz="2400" dirty="0">
                <a:latin typeface="宋体" panose="02010600030101010101" pitchFamily="2" charset="-122"/>
              </a:rPr>
              <a:t>对象调用</a:t>
            </a:r>
            <a:r>
              <a:rPr lang="en-US" altLang="zh-CN" sz="2400" dirty="0" err="1">
                <a:solidFill>
                  <a:srgbClr val="0000FF"/>
                </a:solidFill>
              </a:rPr>
              <a:t>doubleValue</a:t>
            </a:r>
            <a:r>
              <a:rPr lang="en-US" altLang="zh-CN" sz="2400" dirty="0">
                <a:solidFill>
                  <a:srgbClr val="0000FF"/>
                </a:solidFill>
              </a:rPr>
              <a:t>()</a:t>
            </a:r>
            <a:r>
              <a:rPr lang="zh-CN" altLang="en-US" sz="2400" dirty="0">
                <a:solidFill>
                  <a:srgbClr val="0000FF"/>
                </a:solidFill>
                <a:latin typeface="宋体" panose="02010600030101010101" pitchFamily="2" charset="-122"/>
              </a:rPr>
              <a:t>方法</a:t>
            </a:r>
            <a:r>
              <a:rPr lang="zh-CN" altLang="en-US" sz="2400" dirty="0">
                <a:latin typeface="宋体" panose="02010600030101010101" pitchFamily="2" charset="-122"/>
              </a:rPr>
              <a:t>可以返回该对象含有的</a:t>
            </a:r>
            <a:r>
              <a:rPr lang="en-US" altLang="zh-CN" sz="2400" dirty="0">
                <a:solidFill>
                  <a:srgbClr val="FF0066"/>
                </a:solidFill>
              </a:rPr>
              <a:t>double</a:t>
            </a:r>
            <a:r>
              <a:rPr lang="zh-CN" altLang="en-US" sz="2400" dirty="0">
                <a:solidFill>
                  <a:srgbClr val="FF0066"/>
                </a:solidFill>
                <a:latin typeface="宋体" panose="02010600030101010101" pitchFamily="2" charset="-122"/>
              </a:rPr>
              <a:t>型数据</a:t>
            </a:r>
            <a:r>
              <a:rPr lang="zh-CN" altLang="en-US" sz="2400" dirty="0">
                <a:latin typeface="宋体" panose="02010600030101010101" pitchFamily="2" charset="-122"/>
              </a:rPr>
              <a:t>。</a:t>
            </a:r>
            <a:endParaRPr lang="zh-CN" altLang="en-US" sz="2400" dirty="0">
              <a:latin typeface="宋体" panose="02010600030101010101" pitchFamily="2" charset="-122"/>
            </a:endParaRPr>
          </a:p>
          <a:p>
            <a:pPr algn="just">
              <a:spcBef>
                <a:spcPct val="10000"/>
              </a:spcBef>
            </a:pPr>
            <a:r>
              <a:rPr lang="en-US" altLang="zh-CN" sz="2400" dirty="0"/>
              <a:t>Float</a:t>
            </a:r>
            <a:r>
              <a:rPr lang="zh-CN" altLang="en-US" sz="2400" dirty="0">
                <a:latin typeface="宋体" panose="02010600030101010101" pitchFamily="2" charset="-122"/>
              </a:rPr>
              <a:t>对象调用</a:t>
            </a:r>
            <a:r>
              <a:rPr lang="en-US" altLang="zh-CN" sz="2400" dirty="0" err="1">
                <a:solidFill>
                  <a:srgbClr val="0000FF"/>
                </a:solidFill>
              </a:rPr>
              <a:t>floatValue</a:t>
            </a:r>
            <a:r>
              <a:rPr lang="en-US" altLang="zh-CN" sz="2400" dirty="0">
                <a:solidFill>
                  <a:srgbClr val="0000FF"/>
                </a:solidFill>
              </a:rPr>
              <a:t>()</a:t>
            </a:r>
            <a:r>
              <a:rPr lang="zh-CN" altLang="en-US" sz="2400" dirty="0">
                <a:solidFill>
                  <a:srgbClr val="0000FF"/>
                </a:solidFill>
              </a:rPr>
              <a:t>方法</a:t>
            </a:r>
            <a:r>
              <a:rPr lang="zh-CN" altLang="en-US" sz="2400" dirty="0">
                <a:latin typeface="宋体" panose="02010600030101010101" pitchFamily="2" charset="-122"/>
              </a:rPr>
              <a:t>可以返回该对象含有的</a:t>
            </a:r>
            <a:r>
              <a:rPr lang="en-US" altLang="zh-CN" sz="2400" dirty="0">
                <a:solidFill>
                  <a:srgbClr val="FF0066"/>
                </a:solidFill>
              </a:rPr>
              <a:t>float</a:t>
            </a:r>
            <a:r>
              <a:rPr lang="zh-CN" altLang="en-US" sz="2400" dirty="0">
                <a:solidFill>
                  <a:srgbClr val="FF0066"/>
                </a:solidFill>
              </a:rPr>
              <a:t>型数据</a:t>
            </a:r>
            <a:r>
              <a:rPr lang="zh-CN" altLang="en-US" sz="2400" dirty="0">
                <a:latin typeface="宋体" panose="02010600030101010101" pitchFamily="2" charset="-122"/>
              </a:rPr>
              <a:t>。</a:t>
            </a:r>
            <a:r>
              <a:rPr lang="zh-CN" altLang="en-US" sz="2400" dirty="0"/>
              <a:t> </a:t>
            </a:r>
            <a:endParaRPr lang="zh-CN" altLang="en-US" sz="24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sz="3600" dirty="0">
                <a:latin typeface="Tahoma" panose="020B0604030504040204" pitchFamily="34" charset="0"/>
                <a:cs typeface="Tahoma" panose="020B0604030504040204" pitchFamily="34" charset="0"/>
              </a:rPr>
              <a:t>§4.11.2    </a:t>
            </a:r>
            <a:r>
              <a:rPr lang="en-US" altLang="zh-CN" sz="3600" dirty="0" err="1">
                <a:latin typeface="Tahoma" panose="020B0604030504040204" pitchFamily="34" charset="0"/>
                <a:ea typeface="Tahoma" panose="020B0604030504040204" pitchFamily="34" charset="0"/>
                <a:cs typeface="Tahoma" panose="020B0604030504040204" pitchFamily="34" charset="0"/>
              </a:rPr>
              <a:t>Byte、Short</a:t>
            </a:r>
            <a:r>
              <a:rPr lang="en-US" altLang="zh-CN" sz="3600" dirty="0">
                <a:latin typeface="Tahoma" panose="020B0604030504040204" pitchFamily="34" charset="0"/>
                <a:ea typeface="Tahoma" panose="020B0604030504040204" pitchFamily="34" charset="0"/>
                <a:cs typeface="Tahoma" panose="020B0604030504040204" pitchFamily="34" charset="0"/>
              </a:rPr>
              <a:t> 、</a:t>
            </a:r>
            <a:r>
              <a:rPr lang="en-US" altLang="zh-CN" sz="3600" dirty="0" err="1">
                <a:latin typeface="Tahoma" panose="020B0604030504040204" pitchFamily="34" charset="0"/>
                <a:ea typeface="Tahoma" panose="020B0604030504040204" pitchFamily="34" charset="0"/>
                <a:cs typeface="Tahoma" panose="020B0604030504040204" pitchFamily="34" charset="0"/>
              </a:rPr>
              <a:t>Integer、Long</a:t>
            </a:r>
            <a:r>
              <a:rPr lang="zh-CN" altLang="en-US" sz="3600" dirty="0">
                <a:latin typeface="Tahoma" panose="020B0604030504040204" pitchFamily="34" charset="0"/>
                <a:cs typeface="Tahoma" panose="020B0604030504040204" pitchFamily="34" charset="0"/>
              </a:rPr>
              <a:t>类 </a:t>
            </a:r>
            <a:endParaRPr lang="zh-CN" altLang="en-US" sz="3600" dirty="0">
              <a:latin typeface="Tahoma" panose="020B0604030504040204" pitchFamily="34" charset="0"/>
              <a:cs typeface="Tahoma" panose="020B0604030504040204" pitchFamily="34" charset="0"/>
            </a:endParaRPr>
          </a:p>
        </p:txBody>
      </p:sp>
      <p:sp>
        <p:nvSpPr>
          <p:cNvPr id="3" name="内容占位符 2"/>
          <p:cNvSpPr>
            <a:spLocks noGrp="1"/>
          </p:cNvSpPr>
          <p:nvPr>
            <p:ph idx="1"/>
          </p:nvPr>
        </p:nvSpPr>
        <p:spPr/>
        <p:txBody>
          <a:bodyPr/>
          <a:lstStyle/>
          <a:p>
            <a:pPr>
              <a:spcBef>
                <a:spcPct val="10000"/>
              </a:spcBef>
            </a:pPr>
            <a:r>
              <a:rPr lang="zh-CN" altLang="en-US" dirty="0">
                <a:latin typeface="宋体" panose="02010600030101010101" pitchFamily="2" charset="-122"/>
              </a:rPr>
              <a:t>上述个类的构造方法分别</a:t>
            </a:r>
            <a:r>
              <a:rPr lang="zh-CN" altLang="en-US" dirty="0"/>
              <a:t> ：</a:t>
            </a:r>
            <a:endParaRPr lang="zh-CN" altLang="en-US" dirty="0"/>
          </a:p>
          <a:p>
            <a:pPr lvl="3">
              <a:spcBef>
                <a:spcPct val="10000"/>
              </a:spcBef>
              <a:buNone/>
            </a:pPr>
            <a:r>
              <a:rPr lang="en-US" altLang="zh-CN" sz="2400" dirty="0"/>
              <a:t>     </a:t>
            </a:r>
            <a:r>
              <a:rPr lang="en-US" altLang="zh-CN" sz="2400" dirty="0">
                <a:solidFill>
                  <a:srgbClr val="0000FF"/>
                </a:solidFill>
              </a:rPr>
              <a:t>Byte(byte num)</a:t>
            </a:r>
            <a:endParaRPr lang="en-US" altLang="zh-CN" sz="2400" dirty="0">
              <a:solidFill>
                <a:srgbClr val="0000FF"/>
              </a:solidFill>
            </a:endParaRPr>
          </a:p>
          <a:p>
            <a:pPr lvl="3">
              <a:spcBef>
                <a:spcPct val="10000"/>
              </a:spcBef>
              <a:buNone/>
            </a:pPr>
            <a:r>
              <a:rPr lang="en-US" altLang="zh-CN" sz="2400" dirty="0">
                <a:solidFill>
                  <a:srgbClr val="0000FF"/>
                </a:solidFill>
              </a:rPr>
              <a:t>     Short(short num)</a:t>
            </a:r>
            <a:endParaRPr lang="en-US" altLang="zh-CN" sz="2400" dirty="0">
              <a:solidFill>
                <a:srgbClr val="0000FF"/>
              </a:solidFill>
            </a:endParaRPr>
          </a:p>
          <a:p>
            <a:pPr lvl="3">
              <a:spcBef>
                <a:spcPct val="10000"/>
              </a:spcBef>
              <a:buNone/>
            </a:pPr>
            <a:r>
              <a:rPr lang="en-US" altLang="zh-CN" sz="2400" dirty="0">
                <a:solidFill>
                  <a:srgbClr val="0000FF"/>
                </a:solidFill>
              </a:rPr>
              <a:t>     Integer(</a:t>
            </a:r>
            <a:r>
              <a:rPr lang="en-US" altLang="zh-CN" sz="2400" dirty="0" err="1">
                <a:solidFill>
                  <a:srgbClr val="0000FF"/>
                </a:solidFill>
              </a:rPr>
              <a:t>int</a:t>
            </a:r>
            <a:r>
              <a:rPr lang="en-US" altLang="zh-CN" sz="2400" dirty="0">
                <a:solidFill>
                  <a:srgbClr val="0000FF"/>
                </a:solidFill>
              </a:rPr>
              <a:t> num)</a:t>
            </a:r>
            <a:endParaRPr lang="en-US" altLang="zh-CN" sz="2400" dirty="0">
              <a:solidFill>
                <a:srgbClr val="0000FF"/>
              </a:solidFill>
            </a:endParaRPr>
          </a:p>
          <a:p>
            <a:pPr lvl="3">
              <a:spcBef>
                <a:spcPct val="10000"/>
              </a:spcBef>
              <a:buNone/>
            </a:pPr>
            <a:r>
              <a:rPr lang="en-US" altLang="zh-CN" sz="2400" dirty="0">
                <a:solidFill>
                  <a:srgbClr val="0000FF"/>
                </a:solidFill>
              </a:rPr>
              <a:t>     Long(long num)</a:t>
            </a:r>
            <a:endParaRPr lang="en-US" altLang="zh-CN" sz="2400" dirty="0">
              <a:solidFill>
                <a:srgbClr val="0000FF"/>
              </a:solidFill>
            </a:endParaRPr>
          </a:p>
          <a:p>
            <a:pPr lvl="3">
              <a:spcBef>
                <a:spcPct val="10000"/>
              </a:spcBef>
              <a:buNone/>
            </a:pPr>
            <a:endParaRPr lang="en-US" altLang="zh-CN" sz="2400" dirty="0">
              <a:solidFill>
                <a:srgbClr val="0000FF"/>
              </a:solidFill>
            </a:endParaRPr>
          </a:p>
          <a:p>
            <a:pPr>
              <a:spcBef>
                <a:spcPct val="10000"/>
              </a:spcBef>
            </a:pPr>
            <a:r>
              <a:rPr lang="en-US" altLang="zh-CN" dirty="0" err="1"/>
              <a:t>Byte、Short、Integer</a:t>
            </a:r>
            <a:r>
              <a:rPr lang="zh-CN" altLang="en-US" dirty="0"/>
              <a:t>和</a:t>
            </a:r>
            <a:r>
              <a:rPr lang="en-US" altLang="zh-CN" dirty="0"/>
              <a:t>Long</a:t>
            </a:r>
            <a:r>
              <a:rPr lang="zh-CN" altLang="en-US" dirty="0"/>
              <a:t>对象分别调用</a:t>
            </a:r>
            <a:endParaRPr lang="zh-CN" altLang="en-US" dirty="0"/>
          </a:p>
          <a:p>
            <a:pPr>
              <a:spcBef>
                <a:spcPct val="10000"/>
              </a:spcBef>
            </a:pPr>
            <a:r>
              <a:rPr lang="en-US" altLang="zh-CN" dirty="0" err="1">
                <a:solidFill>
                  <a:srgbClr val="0000FF"/>
                </a:solidFill>
              </a:rPr>
              <a:t>byteValue</a:t>
            </a:r>
            <a:r>
              <a:rPr lang="en-US" altLang="zh-CN" dirty="0">
                <a:solidFill>
                  <a:srgbClr val="0000FF"/>
                </a:solidFill>
              </a:rPr>
              <a:t>()、</a:t>
            </a:r>
            <a:r>
              <a:rPr lang="en-US" altLang="zh-CN" dirty="0" err="1">
                <a:solidFill>
                  <a:srgbClr val="0000FF"/>
                </a:solidFill>
              </a:rPr>
              <a:t>shortValue</a:t>
            </a:r>
            <a:r>
              <a:rPr lang="en-US" altLang="zh-CN" dirty="0">
                <a:solidFill>
                  <a:srgbClr val="0000FF"/>
                </a:solidFill>
              </a:rPr>
              <a:t>()、</a:t>
            </a:r>
            <a:r>
              <a:rPr lang="en-US" altLang="zh-CN" dirty="0" err="1">
                <a:solidFill>
                  <a:srgbClr val="0000FF"/>
                </a:solidFill>
              </a:rPr>
              <a:t>intValue</a:t>
            </a:r>
            <a:r>
              <a:rPr lang="en-US" altLang="zh-CN" dirty="0">
                <a:solidFill>
                  <a:srgbClr val="0000FF"/>
                </a:solidFill>
              </a:rPr>
              <a:t>()</a:t>
            </a:r>
            <a:r>
              <a:rPr lang="zh-CN" altLang="en-US" dirty="0">
                <a:solidFill>
                  <a:srgbClr val="0000FF"/>
                </a:solidFill>
              </a:rPr>
              <a:t>和</a:t>
            </a:r>
            <a:r>
              <a:rPr lang="en-US" altLang="zh-CN" dirty="0" err="1">
                <a:solidFill>
                  <a:srgbClr val="0000FF"/>
                </a:solidFill>
              </a:rPr>
              <a:t>longValue</a:t>
            </a:r>
            <a:r>
              <a:rPr lang="en-US" altLang="zh-CN" dirty="0">
                <a:solidFill>
                  <a:srgbClr val="0000FF"/>
                </a:solidFill>
              </a:rPr>
              <a:t> ()</a:t>
            </a:r>
            <a:r>
              <a:rPr lang="zh-CN" altLang="en-US" dirty="0">
                <a:solidFill>
                  <a:srgbClr val="0000FF"/>
                </a:solidFill>
                <a:latin typeface="宋体" panose="02010600030101010101" pitchFamily="2" charset="-122"/>
              </a:rPr>
              <a:t>方法</a:t>
            </a:r>
            <a:r>
              <a:rPr lang="zh-CN" altLang="en-US" dirty="0">
                <a:latin typeface="宋体" panose="02010600030101010101" pitchFamily="2" charset="-122"/>
              </a:rPr>
              <a:t>返回该对象含有的</a:t>
            </a:r>
            <a:r>
              <a:rPr lang="zh-CN" altLang="en-US" dirty="0">
                <a:solidFill>
                  <a:srgbClr val="FF0066"/>
                </a:solidFill>
                <a:latin typeface="宋体" panose="02010600030101010101" pitchFamily="2" charset="-122"/>
              </a:rPr>
              <a:t>基本型数据</a:t>
            </a:r>
            <a:r>
              <a:rPr lang="zh-CN" altLang="en-US" dirty="0">
                <a:latin typeface="宋体" panose="02010600030101010101" pitchFamily="2" charset="-122"/>
              </a:rPr>
              <a:t>。</a:t>
            </a:r>
            <a:r>
              <a:rPr lang="zh-CN" altLang="en-US" dirty="0"/>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Arial" panose="020B0604020202020204" pitchFamily="34" charset="0"/>
                <a:cs typeface="Arial" panose="020B0604020202020204" pitchFamily="34" charset="0"/>
              </a:rPr>
              <a:t>§4.11.3    </a:t>
            </a:r>
            <a:r>
              <a:rPr lang="en-US" altLang="zh-CN" dirty="0">
                <a:latin typeface="Arial" panose="020B0604020202020204" pitchFamily="34" charset="0"/>
                <a:cs typeface="Arial" panose="020B0604020202020204" pitchFamily="34" charset="0"/>
              </a:rPr>
              <a:t>Character</a:t>
            </a:r>
            <a:r>
              <a:rPr lang="zh-CN" altLang="en-US" dirty="0">
                <a:latin typeface="Arial" panose="020B0604020202020204" pitchFamily="34" charset="0"/>
                <a:cs typeface="Arial" panose="020B0604020202020204" pitchFamily="34" charset="0"/>
              </a:rPr>
              <a:t>类 </a:t>
            </a:r>
            <a:endParaRPr lang="zh-CN" altLang="en-US"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p:txBody>
          <a:bodyPr/>
          <a:lstStyle/>
          <a:p>
            <a:pPr algn="just">
              <a:spcBef>
                <a:spcPct val="5000"/>
              </a:spcBef>
            </a:pPr>
            <a:r>
              <a:rPr lang="zh-CN" altLang="en-US" sz="3200"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Character</a:t>
            </a:r>
            <a:r>
              <a:rPr lang="zh-CN" altLang="en-US" dirty="0">
                <a:latin typeface="Arial" panose="020B0604020202020204" pitchFamily="34" charset="0"/>
                <a:cs typeface="Arial" panose="020B0604020202020204" pitchFamily="34" charset="0"/>
              </a:rPr>
              <a:t>类实现了对</a:t>
            </a:r>
            <a:r>
              <a:rPr lang="en-US" altLang="zh-CN" dirty="0">
                <a:latin typeface="Arial" panose="020B0604020202020204" pitchFamily="34" charset="0"/>
                <a:cs typeface="Arial" panose="020B0604020202020204" pitchFamily="34" charset="0"/>
              </a:rPr>
              <a:t>char</a:t>
            </a:r>
            <a:r>
              <a:rPr lang="zh-CN" altLang="en-US" dirty="0">
                <a:latin typeface="Arial" panose="020B0604020202020204" pitchFamily="34" charset="0"/>
                <a:cs typeface="Arial" panose="020B0604020202020204" pitchFamily="34" charset="0"/>
              </a:rPr>
              <a:t>基本型数据的类包装。</a:t>
            </a:r>
            <a:endParaRPr lang="zh-CN" altLang="en-US" dirty="0">
              <a:latin typeface="Arial" panose="020B0604020202020204" pitchFamily="34" charset="0"/>
              <a:cs typeface="Arial" panose="020B0604020202020204" pitchFamily="34" charset="0"/>
            </a:endParaRPr>
          </a:p>
          <a:p>
            <a:pPr algn="just">
              <a:spcBef>
                <a:spcPct val="5000"/>
              </a:spcBef>
            </a:pPr>
            <a:r>
              <a:rPr lang="en-US" altLang="zh-CN" dirty="0">
                <a:latin typeface="Arial" panose="020B0604020202020204" pitchFamily="34" charset="0"/>
                <a:cs typeface="Arial" panose="020B0604020202020204" pitchFamily="34" charset="0"/>
              </a:rPr>
              <a:t> Character</a:t>
            </a:r>
            <a:r>
              <a:rPr lang="zh-CN" altLang="en-US" dirty="0">
                <a:latin typeface="Arial" panose="020B0604020202020204" pitchFamily="34" charset="0"/>
                <a:cs typeface="Arial" panose="020B0604020202020204" pitchFamily="34" charset="0"/>
              </a:rPr>
              <a:t>类的构造方法：</a:t>
            </a:r>
            <a:endParaRPr lang="en-US" altLang="zh-CN" dirty="0">
              <a:latin typeface="Arial" panose="020B0604020202020204" pitchFamily="34" charset="0"/>
              <a:cs typeface="Arial" panose="020B0604020202020204" pitchFamily="34" charset="0"/>
            </a:endParaRPr>
          </a:p>
          <a:p>
            <a:pPr algn="ctr">
              <a:spcBef>
                <a:spcPct val="5000"/>
              </a:spcBef>
              <a:buNone/>
            </a:pPr>
            <a:r>
              <a:rPr lang="en-US" altLang="zh-CN" b="1" dirty="0">
                <a:solidFill>
                  <a:srgbClr val="0000FF"/>
                </a:solidFill>
                <a:latin typeface="Arial" panose="020B0604020202020204" pitchFamily="34" charset="0"/>
                <a:cs typeface="Arial" panose="020B0604020202020204" pitchFamily="34" charset="0"/>
              </a:rPr>
              <a:t>Character(char c)</a:t>
            </a:r>
            <a:endParaRPr lang="en-US" altLang="zh-CN" b="1" dirty="0">
              <a:solidFill>
                <a:srgbClr val="0000FF"/>
              </a:solidFill>
              <a:latin typeface="Arial" panose="020B0604020202020204" pitchFamily="34" charset="0"/>
              <a:cs typeface="Arial" panose="020B0604020202020204" pitchFamily="34" charset="0"/>
            </a:endParaRPr>
          </a:p>
          <a:p>
            <a:pPr algn="just">
              <a:spcBef>
                <a:spcPct val="5000"/>
              </a:spcBef>
            </a:pPr>
            <a:endParaRPr lang="zh-CN" altLang="en-US" sz="1400" b="1" dirty="0">
              <a:solidFill>
                <a:srgbClr val="0000FF"/>
              </a:solidFill>
              <a:latin typeface="Arial" panose="020B0604020202020204" pitchFamily="34" charset="0"/>
              <a:cs typeface="Arial" panose="020B0604020202020204" pitchFamily="34" charset="0"/>
            </a:endParaRPr>
          </a:p>
          <a:p>
            <a:pPr algn="just">
              <a:spcBef>
                <a:spcPct val="5000"/>
              </a:spcBef>
            </a:pPr>
            <a:r>
              <a:rPr lang="en-US" altLang="zh-CN" b="1"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Character</a:t>
            </a:r>
            <a:r>
              <a:rPr lang="zh-CN" altLang="en-US" dirty="0">
                <a:latin typeface="Arial" panose="020B0604020202020204" pitchFamily="34" charset="0"/>
                <a:cs typeface="Arial" panose="020B0604020202020204" pitchFamily="34" charset="0"/>
              </a:rPr>
              <a:t>类中的一些常用类方法：</a:t>
            </a:r>
            <a:endParaRPr lang="zh-CN" altLang="en-US" dirty="0">
              <a:latin typeface="Arial" panose="020B0604020202020204" pitchFamily="34" charset="0"/>
              <a:cs typeface="Arial" panose="020B0604020202020204" pitchFamily="34" charset="0"/>
            </a:endParaRPr>
          </a:p>
          <a:p>
            <a:pPr lvl="1" algn="just">
              <a:spcBef>
                <a:spcPct val="5000"/>
              </a:spcBef>
            </a:pPr>
            <a:r>
              <a:rPr lang="en-US" altLang="zh-CN" dirty="0">
                <a:solidFill>
                  <a:srgbClr val="0000FF"/>
                </a:solidFill>
                <a:latin typeface="Arial" panose="020B0604020202020204" pitchFamily="34" charset="0"/>
                <a:cs typeface="Arial" panose="020B0604020202020204" pitchFamily="34" charset="0"/>
              </a:rPr>
              <a:t>public static </a:t>
            </a:r>
            <a:r>
              <a:rPr lang="en-US" altLang="zh-CN" dirty="0" err="1">
                <a:solidFill>
                  <a:srgbClr val="0000FF"/>
                </a:solidFill>
                <a:latin typeface="Arial" panose="020B0604020202020204" pitchFamily="34" charset="0"/>
                <a:cs typeface="Arial" panose="020B0604020202020204" pitchFamily="34" charset="0"/>
              </a:rPr>
              <a:t>boolean</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isDigit</a:t>
            </a:r>
            <a:r>
              <a:rPr lang="en-US" altLang="zh-CN" dirty="0">
                <a:solidFill>
                  <a:srgbClr val="0000FF"/>
                </a:solidFill>
                <a:latin typeface="Arial" panose="020B0604020202020204" pitchFamily="34" charset="0"/>
                <a:cs typeface="Arial" panose="020B0604020202020204" pitchFamily="34" charset="0"/>
              </a:rPr>
              <a:t>(char </a:t>
            </a:r>
            <a:r>
              <a:rPr lang="en-US" altLang="zh-CN" dirty="0" err="1">
                <a:solidFill>
                  <a:srgbClr val="0000FF"/>
                </a:solidFill>
                <a:latin typeface="Arial" panose="020B0604020202020204" pitchFamily="34" charset="0"/>
                <a:cs typeface="Arial" panose="020B0604020202020204" pitchFamily="34" charset="0"/>
              </a:rPr>
              <a:t>ch</a:t>
            </a:r>
            <a:r>
              <a:rPr lang="en-US" altLang="zh-CN" dirty="0">
                <a:solidFill>
                  <a:srgbClr val="0000FF"/>
                </a:solidFill>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a:t>
            </a:r>
            <a:endParaRPr lang="en-US" altLang="zh-CN" dirty="0">
              <a:latin typeface="Arial" panose="020B0604020202020204" pitchFamily="34" charset="0"/>
              <a:cs typeface="Arial" panose="020B0604020202020204" pitchFamily="34" charset="0"/>
            </a:endParaRPr>
          </a:p>
          <a:p>
            <a:pPr lvl="2" algn="just">
              <a:spcBef>
                <a:spcPct val="5000"/>
              </a:spcBef>
            </a:pPr>
            <a:r>
              <a:rPr lang="zh-CN" altLang="en-US" sz="2400" dirty="0">
                <a:latin typeface="Arial" panose="020B0604020202020204" pitchFamily="34" charset="0"/>
                <a:cs typeface="Arial" panose="020B0604020202020204" pitchFamily="34" charset="0"/>
              </a:rPr>
              <a:t>如果</a:t>
            </a:r>
            <a:r>
              <a:rPr lang="en-US" altLang="zh-CN" sz="2400" dirty="0" err="1">
                <a:latin typeface="Arial" panose="020B0604020202020204" pitchFamily="34" charset="0"/>
                <a:cs typeface="Arial" panose="020B0604020202020204" pitchFamily="34" charset="0"/>
              </a:rPr>
              <a:t>ch</a:t>
            </a:r>
            <a:r>
              <a:rPr lang="zh-CN" altLang="en-US" sz="2400" dirty="0">
                <a:latin typeface="Arial" panose="020B0604020202020204" pitchFamily="34" charset="0"/>
                <a:cs typeface="Arial" panose="020B0604020202020204" pitchFamily="34" charset="0"/>
              </a:rPr>
              <a:t>是数字字符方法返回 </a:t>
            </a:r>
            <a:r>
              <a:rPr lang="en-US" altLang="zh-CN" sz="2400" dirty="0">
                <a:latin typeface="Arial" panose="020B0604020202020204" pitchFamily="34" charset="0"/>
                <a:cs typeface="Arial" panose="020B0604020202020204" pitchFamily="34" charset="0"/>
              </a:rPr>
              <a:t>true,</a:t>
            </a:r>
            <a:r>
              <a:rPr lang="zh-CN" altLang="en-US" sz="2400" dirty="0">
                <a:latin typeface="Arial" panose="020B0604020202020204" pitchFamily="34" charset="0"/>
                <a:cs typeface="Arial" panose="020B0604020202020204" pitchFamily="34" charset="0"/>
              </a:rPr>
              <a:t>否则返回</a:t>
            </a:r>
            <a:r>
              <a:rPr lang="en-US" altLang="zh-CN" sz="2400" dirty="0">
                <a:latin typeface="Arial" panose="020B0604020202020204" pitchFamily="34" charset="0"/>
                <a:cs typeface="Arial" panose="020B0604020202020204" pitchFamily="34" charset="0"/>
              </a:rPr>
              <a:t>false。</a:t>
            </a:r>
            <a:endParaRPr lang="en-US" altLang="zh-CN" sz="2400" dirty="0">
              <a:latin typeface="Arial" panose="020B0604020202020204" pitchFamily="34" charset="0"/>
              <a:cs typeface="Arial" panose="020B0604020202020204" pitchFamily="34" charset="0"/>
            </a:endParaRPr>
          </a:p>
          <a:p>
            <a:pPr lvl="1" algn="just">
              <a:spcBef>
                <a:spcPct val="5000"/>
              </a:spcBef>
            </a:pPr>
            <a:r>
              <a:rPr lang="en-US" altLang="zh-CN" dirty="0">
                <a:solidFill>
                  <a:srgbClr val="0000FF"/>
                </a:solidFill>
                <a:latin typeface="Arial" panose="020B0604020202020204" pitchFamily="34" charset="0"/>
                <a:cs typeface="Arial" panose="020B0604020202020204" pitchFamily="34" charset="0"/>
              </a:rPr>
              <a:t>public static </a:t>
            </a:r>
            <a:r>
              <a:rPr lang="en-US" altLang="zh-CN" dirty="0" err="1">
                <a:solidFill>
                  <a:srgbClr val="0000FF"/>
                </a:solidFill>
                <a:latin typeface="Arial" panose="020B0604020202020204" pitchFamily="34" charset="0"/>
                <a:cs typeface="Arial" panose="020B0604020202020204" pitchFamily="34" charset="0"/>
              </a:rPr>
              <a:t>boolean</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isLetter</a:t>
            </a:r>
            <a:r>
              <a:rPr lang="en-US" altLang="zh-CN" dirty="0">
                <a:solidFill>
                  <a:srgbClr val="0000FF"/>
                </a:solidFill>
                <a:latin typeface="Arial" panose="020B0604020202020204" pitchFamily="34" charset="0"/>
                <a:cs typeface="Arial" panose="020B0604020202020204" pitchFamily="34" charset="0"/>
              </a:rPr>
              <a:t>(char </a:t>
            </a:r>
            <a:r>
              <a:rPr lang="en-US" altLang="zh-CN" dirty="0" err="1">
                <a:solidFill>
                  <a:srgbClr val="0000FF"/>
                </a:solidFill>
                <a:latin typeface="Arial" panose="020B0604020202020204" pitchFamily="34" charset="0"/>
                <a:cs typeface="Arial" panose="020B0604020202020204" pitchFamily="34" charset="0"/>
              </a:rPr>
              <a:t>ch</a:t>
            </a:r>
            <a:r>
              <a:rPr lang="en-US" altLang="zh-CN" dirty="0">
                <a:solidFill>
                  <a:srgbClr val="0000FF"/>
                </a:solidFill>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a:t>
            </a:r>
            <a:endParaRPr lang="en-US" altLang="zh-CN" dirty="0">
              <a:latin typeface="Arial" panose="020B0604020202020204" pitchFamily="34" charset="0"/>
              <a:cs typeface="Arial" panose="020B0604020202020204" pitchFamily="34" charset="0"/>
            </a:endParaRPr>
          </a:p>
          <a:p>
            <a:pPr lvl="2" algn="just">
              <a:spcBef>
                <a:spcPct val="5000"/>
              </a:spcBef>
            </a:pPr>
            <a:r>
              <a:rPr lang="zh-CN" altLang="en-US" sz="2400" dirty="0">
                <a:latin typeface="Arial" panose="020B0604020202020204" pitchFamily="34" charset="0"/>
                <a:cs typeface="Arial" panose="020B0604020202020204" pitchFamily="34" charset="0"/>
              </a:rPr>
              <a:t>如果</a:t>
            </a:r>
            <a:r>
              <a:rPr lang="en-US" altLang="zh-CN" sz="2400" dirty="0" err="1">
                <a:latin typeface="Arial" panose="020B0604020202020204" pitchFamily="34" charset="0"/>
                <a:cs typeface="Arial" panose="020B0604020202020204" pitchFamily="34" charset="0"/>
              </a:rPr>
              <a:t>ch</a:t>
            </a:r>
            <a:r>
              <a:rPr lang="zh-CN" altLang="en-US" sz="2400" dirty="0">
                <a:latin typeface="Arial" panose="020B0604020202020204" pitchFamily="34" charset="0"/>
                <a:cs typeface="Arial" panose="020B0604020202020204" pitchFamily="34" charset="0"/>
              </a:rPr>
              <a:t>是字母方法返回 </a:t>
            </a:r>
            <a:r>
              <a:rPr lang="en-US" altLang="zh-CN" sz="2400" dirty="0">
                <a:latin typeface="Arial" panose="020B0604020202020204" pitchFamily="34" charset="0"/>
                <a:cs typeface="Arial" panose="020B0604020202020204" pitchFamily="34" charset="0"/>
              </a:rPr>
              <a:t>true，</a:t>
            </a:r>
            <a:r>
              <a:rPr lang="zh-CN" altLang="en-US" sz="2400" dirty="0">
                <a:latin typeface="Arial" panose="020B0604020202020204" pitchFamily="34" charset="0"/>
                <a:cs typeface="Arial" panose="020B0604020202020204" pitchFamily="34" charset="0"/>
              </a:rPr>
              <a:t>否则返回</a:t>
            </a:r>
            <a:r>
              <a:rPr lang="en-US" altLang="zh-CN" sz="2400" dirty="0">
                <a:latin typeface="Arial" panose="020B0604020202020204" pitchFamily="34" charset="0"/>
                <a:cs typeface="Arial" panose="020B0604020202020204" pitchFamily="34" charset="0"/>
              </a:rPr>
              <a:t>false。</a:t>
            </a:r>
            <a:endParaRPr lang="en-US" altLang="zh-CN" sz="2400" dirty="0">
              <a:latin typeface="Arial" panose="020B0604020202020204" pitchFamily="34" charset="0"/>
              <a:cs typeface="Arial" panose="020B0604020202020204" pitchFamily="34" charset="0"/>
            </a:endParaRPr>
          </a:p>
          <a:p>
            <a:pPr lvl="1" algn="just">
              <a:spcBef>
                <a:spcPct val="5000"/>
              </a:spcBef>
            </a:pPr>
            <a:r>
              <a:rPr lang="en-US" altLang="zh-CN" dirty="0">
                <a:solidFill>
                  <a:srgbClr val="0000FF"/>
                </a:solidFill>
                <a:latin typeface="Arial" panose="020B0604020202020204" pitchFamily="34" charset="0"/>
                <a:cs typeface="Arial" panose="020B0604020202020204" pitchFamily="34" charset="0"/>
              </a:rPr>
              <a:t>public static </a:t>
            </a:r>
            <a:r>
              <a:rPr lang="en-US" altLang="zh-CN" dirty="0" err="1">
                <a:solidFill>
                  <a:srgbClr val="0000FF"/>
                </a:solidFill>
                <a:latin typeface="Arial" panose="020B0604020202020204" pitchFamily="34" charset="0"/>
                <a:cs typeface="Arial" panose="020B0604020202020204" pitchFamily="34" charset="0"/>
              </a:rPr>
              <a:t>boolean</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isLetterOrDigit</a:t>
            </a:r>
            <a:r>
              <a:rPr lang="en-US" altLang="zh-CN" dirty="0">
                <a:solidFill>
                  <a:srgbClr val="0000FF"/>
                </a:solidFill>
                <a:latin typeface="Arial" panose="020B0604020202020204" pitchFamily="34" charset="0"/>
                <a:cs typeface="Arial" panose="020B0604020202020204" pitchFamily="34" charset="0"/>
              </a:rPr>
              <a:t>(char </a:t>
            </a:r>
            <a:r>
              <a:rPr lang="en-US" altLang="zh-CN" dirty="0" err="1">
                <a:solidFill>
                  <a:srgbClr val="0000FF"/>
                </a:solidFill>
                <a:latin typeface="Arial" panose="020B0604020202020204" pitchFamily="34" charset="0"/>
                <a:cs typeface="Arial" panose="020B0604020202020204" pitchFamily="34" charset="0"/>
              </a:rPr>
              <a:t>ch</a:t>
            </a:r>
            <a:r>
              <a:rPr lang="en-US" altLang="zh-CN" dirty="0">
                <a:solidFill>
                  <a:srgbClr val="0000FF"/>
                </a:solidFill>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a:t>
            </a:r>
            <a:endParaRPr lang="en-US" altLang="zh-CN" dirty="0">
              <a:latin typeface="Arial" panose="020B0604020202020204" pitchFamily="34" charset="0"/>
              <a:cs typeface="Arial" panose="020B0604020202020204" pitchFamily="34" charset="0"/>
            </a:endParaRPr>
          </a:p>
          <a:p>
            <a:pPr lvl="2" algn="just">
              <a:spcBef>
                <a:spcPct val="5000"/>
              </a:spcBef>
            </a:pPr>
            <a:r>
              <a:rPr lang="zh-CN" altLang="en-US" sz="2400" dirty="0">
                <a:latin typeface="Arial" panose="020B0604020202020204" pitchFamily="34" charset="0"/>
                <a:cs typeface="Arial" panose="020B0604020202020204" pitchFamily="34" charset="0"/>
              </a:rPr>
              <a:t>如果</a:t>
            </a:r>
            <a:r>
              <a:rPr lang="en-US" altLang="zh-CN" sz="2400" dirty="0" err="1">
                <a:latin typeface="Arial" panose="020B0604020202020204" pitchFamily="34" charset="0"/>
                <a:cs typeface="Arial" panose="020B0604020202020204" pitchFamily="34" charset="0"/>
              </a:rPr>
              <a:t>ch</a:t>
            </a:r>
            <a:r>
              <a:rPr lang="zh-CN" altLang="en-US" sz="2400" dirty="0">
                <a:latin typeface="Arial" panose="020B0604020202020204" pitchFamily="34" charset="0"/>
                <a:cs typeface="Arial" panose="020B0604020202020204" pitchFamily="34" charset="0"/>
              </a:rPr>
              <a:t>是数字字符或字母方法返回 </a:t>
            </a:r>
            <a:r>
              <a:rPr lang="en-US" altLang="zh-CN" sz="2400" dirty="0">
                <a:latin typeface="Arial" panose="020B0604020202020204" pitchFamily="34" charset="0"/>
                <a:cs typeface="Arial" panose="020B0604020202020204" pitchFamily="34" charset="0"/>
              </a:rPr>
              <a:t>true，</a:t>
            </a:r>
            <a:r>
              <a:rPr lang="zh-CN" altLang="en-US" sz="2400" dirty="0">
                <a:latin typeface="Arial" panose="020B0604020202020204" pitchFamily="34" charset="0"/>
                <a:cs typeface="Arial" panose="020B0604020202020204" pitchFamily="34" charset="0"/>
              </a:rPr>
              <a:t>否则返回</a:t>
            </a:r>
            <a:r>
              <a:rPr lang="en-US" altLang="zh-CN" sz="2400" dirty="0">
                <a:latin typeface="Arial" panose="020B0604020202020204" pitchFamily="34" charset="0"/>
                <a:cs typeface="Arial" panose="020B0604020202020204" pitchFamily="34" charset="0"/>
              </a:rPr>
              <a:t>false。</a:t>
            </a:r>
            <a:endParaRPr lang="en-US" altLang="zh-CN" sz="2400" dirty="0">
              <a:latin typeface="Arial" panose="020B0604020202020204" pitchFamily="34" charset="0"/>
              <a:cs typeface="Arial" panose="020B0604020202020204" pitchFamily="34" charset="0"/>
            </a:endParaRPr>
          </a:p>
          <a:p>
            <a:pPr algn="just">
              <a:spcBef>
                <a:spcPct val="5000"/>
              </a:spcBef>
              <a:buNone/>
            </a:pPr>
            <a:endParaRPr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Arial" panose="020B0604020202020204" pitchFamily="34" charset="0"/>
                <a:cs typeface="Arial" panose="020B0604020202020204" pitchFamily="34" charset="0"/>
              </a:rPr>
            </a:fld>
            <a:endParaRPr lang="zh-CN"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§4.11.3    </a:t>
            </a:r>
            <a:r>
              <a:rPr lang="en-US" altLang="zh-CN" dirty="0">
                <a:latin typeface="Arial" panose="020B0604020202020204" pitchFamily="34" charset="0"/>
                <a:cs typeface="Arial" panose="020B0604020202020204" pitchFamily="34" charset="0"/>
              </a:rPr>
              <a:t>Character</a:t>
            </a:r>
            <a:r>
              <a:rPr lang="zh-CN" altLang="en-US" dirty="0">
                <a:latin typeface="Arial" panose="020B0604020202020204" pitchFamily="34" charset="0"/>
                <a:cs typeface="Arial" panose="020B0604020202020204" pitchFamily="34" charset="0"/>
              </a:rPr>
              <a:t>类 </a:t>
            </a:r>
            <a:endParaRPr lang="zh-CN" altLang="en-US"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p:txBody>
          <a:bodyPr/>
          <a:lstStyle/>
          <a:p>
            <a:r>
              <a:rPr lang="en-US" altLang="zh-CN" b="1" dirty="0">
                <a:latin typeface="Arial" panose="020B0604020202020204" pitchFamily="34" charset="0"/>
                <a:cs typeface="Arial" panose="020B0604020202020204" pitchFamily="34" charset="0"/>
              </a:rPr>
              <a:t> Character</a:t>
            </a:r>
            <a:r>
              <a:rPr lang="zh-CN" altLang="en-US" b="1" dirty="0">
                <a:latin typeface="Arial" panose="020B0604020202020204" pitchFamily="34" charset="0"/>
                <a:cs typeface="Arial" panose="020B0604020202020204" pitchFamily="34" charset="0"/>
              </a:rPr>
              <a:t>类中的一些常用类方法：</a:t>
            </a:r>
            <a:endParaRPr lang="en-US" altLang="zh-CN" dirty="0">
              <a:latin typeface="Arial" panose="020B0604020202020204" pitchFamily="34" charset="0"/>
              <a:cs typeface="Arial" panose="020B0604020202020204" pitchFamily="34" charset="0"/>
            </a:endParaRPr>
          </a:p>
          <a:p>
            <a:pPr lvl="1" algn="just">
              <a:spcBef>
                <a:spcPct val="5000"/>
              </a:spcBef>
            </a:pPr>
            <a:r>
              <a:rPr lang="en-US" altLang="zh-CN" b="1" dirty="0">
                <a:solidFill>
                  <a:srgbClr val="0000FF"/>
                </a:solidFill>
                <a:latin typeface="Arial" panose="020B0604020202020204" pitchFamily="34" charset="0"/>
                <a:cs typeface="Arial" panose="020B0604020202020204" pitchFamily="34" charset="0"/>
              </a:rPr>
              <a:t>public static </a:t>
            </a:r>
            <a:r>
              <a:rPr lang="en-US" altLang="zh-CN" b="1" dirty="0" err="1">
                <a:solidFill>
                  <a:srgbClr val="0000FF"/>
                </a:solidFill>
                <a:latin typeface="Arial" panose="020B0604020202020204" pitchFamily="34" charset="0"/>
                <a:cs typeface="Arial" panose="020B0604020202020204" pitchFamily="34" charset="0"/>
              </a:rPr>
              <a:t>boolean</a:t>
            </a:r>
            <a:r>
              <a:rPr lang="en-US" altLang="zh-CN" b="1" dirty="0">
                <a:solidFill>
                  <a:srgbClr val="0000FF"/>
                </a:solidFill>
                <a:latin typeface="Arial" panose="020B0604020202020204" pitchFamily="34" charset="0"/>
                <a:cs typeface="Arial" panose="020B0604020202020204" pitchFamily="34" charset="0"/>
              </a:rPr>
              <a:t> </a:t>
            </a:r>
            <a:r>
              <a:rPr lang="en-US" altLang="zh-CN" b="1" dirty="0" err="1">
                <a:solidFill>
                  <a:srgbClr val="0000FF"/>
                </a:solidFill>
                <a:latin typeface="Arial" panose="020B0604020202020204" pitchFamily="34" charset="0"/>
                <a:cs typeface="Arial" panose="020B0604020202020204" pitchFamily="34" charset="0"/>
              </a:rPr>
              <a:t>isLowerCase</a:t>
            </a:r>
            <a:r>
              <a:rPr lang="en-US" altLang="zh-CN" b="1" dirty="0">
                <a:solidFill>
                  <a:srgbClr val="0000FF"/>
                </a:solidFill>
                <a:latin typeface="Arial" panose="020B0604020202020204" pitchFamily="34" charset="0"/>
                <a:cs typeface="Arial" panose="020B0604020202020204" pitchFamily="34" charset="0"/>
              </a:rPr>
              <a:t>(char </a:t>
            </a:r>
            <a:r>
              <a:rPr lang="en-US" altLang="zh-CN" b="1" dirty="0" err="1">
                <a:solidFill>
                  <a:srgbClr val="0000FF"/>
                </a:solidFill>
                <a:latin typeface="Arial" panose="020B0604020202020204" pitchFamily="34" charset="0"/>
                <a:cs typeface="Arial" panose="020B0604020202020204" pitchFamily="34" charset="0"/>
              </a:rPr>
              <a:t>ch</a:t>
            </a:r>
            <a:r>
              <a:rPr lang="en-US" altLang="zh-CN" b="1" dirty="0">
                <a:solidFill>
                  <a:srgbClr val="0000FF"/>
                </a:solidFill>
                <a:latin typeface="Arial" panose="020B0604020202020204" pitchFamily="34" charset="0"/>
                <a:cs typeface="Arial" panose="020B0604020202020204" pitchFamily="34" charset="0"/>
              </a:rPr>
              <a:t>)</a:t>
            </a:r>
            <a:r>
              <a:rPr lang="en-US" altLang="zh-CN" sz="2000" b="1" dirty="0">
                <a:latin typeface="Arial" panose="020B0604020202020204" pitchFamily="34" charset="0"/>
                <a:cs typeface="Arial" panose="020B0604020202020204" pitchFamily="34" charset="0"/>
              </a:rPr>
              <a:t>  </a:t>
            </a:r>
            <a:endParaRPr lang="en-US" altLang="zh-CN" sz="2000" b="1" dirty="0">
              <a:latin typeface="Arial" panose="020B0604020202020204" pitchFamily="34" charset="0"/>
              <a:cs typeface="Arial" panose="020B0604020202020204" pitchFamily="34" charset="0"/>
            </a:endParaRPr>
          </a:p>
          <a:p>
            <a:pPr lvl="2" algn="just">
              <a:spcBef>
                <a:spcPct val="5000"/>
              </a:spcBef>
            </a:pPr>
            <a:r>
              <a:rPr lang="zh-CN" altLang="en-US" sz="1900" b="1" dirty="0">
                <a:latin typeface="Arial" panose="020B0604020202020204" pitchFamily="34" charset="0"/>
                <a:cs typeface="Arial" panose="020B0604020202020204" pitchFamily="34" charset="0"/>
              </a:rPr>
              <a:t>如果</a:t>
            </a:r>
            <a:r>
              <a:rPr lang="en-US" altLang="zh-CN" sz="1900" b="1" dirty="0" err="1">
                <a:latin typeface="Arial" panose="020B0604020202020204" pitchFamily="34" charset="0"/>
                <a:cs typeface="Arial" panose="020B0604020202020204" pitchFamily="34" charset="0"/>
              </a:rPr>
              <a:t>ch</a:t>
            </a:r>
            <a:r>
              <a:rPr lang="zh-CN" altLang="en-US" sz="1900" b="1" dirty="0">
                <a:latin typeface="Arial" panose="020B0604020202020204" pitchFamily="34" charset="0"/>
                <a:cs typeface="Arial" panose="020B0604020202020204" pitchFamily="34" charset="0"/>
              </a:rPr>
              <a:t>是小写字母方法返回 </a:t>
            </a:r>
            <a:r>
              <a:rPr lang="en-US" altLang="zh-CN" sz="1900" b="1" dirty="0">
                <a:latin typeface="Arial" panose="020B0604020202020204" pitchFamily="34" charset="0"/>
                <a:cs typeface="Arial" panose="020B0604020202020204" pitchFamily="34" charset="0"/>
              </a:rPr>
              <a:t>true，</a:t>
            </a:r>
            <a:r>
              <a:rPr lang="zh-CN" altLang="en-US" sz="1900" b="1" dirty="0">
                <a:latin typeface="Arial" panose="020B0604020202020204" pitchFamily="34" charset="0"/>
                <a:cs typeface="Arial" panose="020B0604020202020204" pitchFamily="34" charset="0"/>
              </a:rPr>
              <a:t>否则返回</a:t>
            </a:r>
            <a:r>
              <a:rPr lang="en-US" altLang="zh-CN" sz="1900" b="1" dirty="0">
                <a:latin typeface="Arial" panose="020B0604020202020204" pitchFamily="34" charset="0"/>
                <a:cs typeface="Arial" panose="020B0604020202020204" pitchFamily="34" charset="0"/>
              </a:rPr>
              <a:t>false。</a:t>
            </a:r>
            <a:endParaRPr lang="en-US" altLang="zh-CN" sz="1900" b="1" dirty="0">
              <a:latin typeface="Arial" panose="020B0604020202020204" pitchFamily="34" charset="0"/>
              <a:cs typeface="Arial" panose="020B0604020202020204" pitchFamily="34" charset="0"/>
            </a:endParaRPr>
          </a:p>
          <a:p>
            <a:pPr lvl="1" algn="just">
              <a:spcBef>
                <a:spcPct val="5000"/>
              </a:spcBef>
            </a:pPr>
            <a:r>
              <a:rPr lang="en-US" altLang="zh-CN" b="1" dirty="0">
                <a:solidFill>
                  <a:srgbClr val="0000FF"/>
                </a:solidFill>
                <a:latin typeface="Arial" panose="020B0604020202020204" pitchFamily="34" charset="0"/>
                <a:cs typeface="Arial" panose="020B0604020202020204" pitchFamily="34" charset="0"/>
              </a:rPr>
              <a:t>public static </a:t>
            </a:r>
            <a:r>
              <a:rPr lang="en-US" altLang="zh-CN" b="1" dirty="0" err="1">
                <a:solidFill>
                  <a:srgbClr val="0000FF"/>
                </a:solidFill>
                <a:latin typeface="Arial" panose="020B0604020202020204" pitchFamily="34" charset="0"/>
                <a:cs typeface="Arial" panose="020B0604020202020204" pitchFamily="34" charset="0"/>
              </a:rPr>
              <a:t>boolean</a:t>
            </a:r>
            <a:r>
              <a:rPr lang="en-US" altLang="zh-CN" b="1" dirty="0">
                <a:solidFill>
                  <a:srgbClr val="0000FF"/>
                </a:solidFill>
                <a:latin typeface="Arial" panose="020B0604020202020204" pitchFamily="34" charset="0"/>
                <a:cs typeface="Arial" panose="020B0604020202020204" pitchFamily="34" charset="0"/>
              </a:rPr>
              <a:t> </a:t>
            </a:r>
            <a:r>
              <a:rPr lang="en-US" altLang="zh-CN" b="1" dirty="0" err="1">
                <a:solidFill>
                  <a:srgbClr val="0000FF"/>
                </a:solidFill>
                <a:latin typeface="Arial" panose="020B0604020202020204" pitchFamily="34" charset="0"/>
                <a:cs typeface="Arial" panose="020B0604020202020204" pitchFamily="34" charset="0"/>
              </a:rPr>
              <a:t>isUpperCase</a:t>
            </a:r>
            <a:r>
              <a:rPr lang="en-US" altLang="zh-CN" b="1" dirty="0">
                <a:solidFill>
                  <a:srgbClr val="0000FF"/>
                </a:solidFill>
                <a:latin typeface="Arial" panose="020B0604020202020204" pitchFamily="34" charset="0"/>
                <a:cs typeface="Arial" panose="020B0604020202020204" pitchFamily="34" charset="0"/>
              </a:rPr>
              <a:t>(char </a:t>
            </a:r>
            <a:r>
              <a:rPr lang="en-US" altLang="zh-CN" b="1" dirty="0" err="1">
                <a:solidFill>
                  <a:srgbClr val="0000FF"/>
                </a:solidFill>
                <a:latin typeface="Arial" panose="020B0604020202020204" pitchFamily="34" charset="0"/>
                <a:cs typeface="Arial" panose="020B0604020202020204" pitchFamily="34" charset="0"/>
              </a:rPr>
              <a:t>ch</a:t>
            </a:r>
            <a:r>
              <a:rPr lang="en-US" altLang="zh-CN" b="1" dirty="0">
                <a:solidFill>
                  <a:srgbClr val="0000FF"/>
                </a:solidFill>
                <a:latin typeface="Arial" panose="020B0604020202020204" pitchFamily="34" charset="0"/>
                <a:cs typeface="Arial" panose="020B0604020202020204" pitchFamily="34" charset="0"/>
              </a:rPr>
              <a:t>)</a:t>
            </a:r>
            <a:r>
              <a:rPr lang="en-US" altLang="zh-CN" sz="2000" b="1" dirty="0">
                <a:latin typeface="Arial" panose="020B0604020202020204" pitchFamily="34" charset="0"/>
                <a:cs typeface="Arial" panose="020B0604020202020204" pitchFamily="34" charset="0"/>
              </a:rPr>
              <a:t>  </a:t>
            </a:r>
            <a:endParaRPr lang="en-US" altLang="zh-CN" sz="2000" b="1" dirty="0">
              <a:latin typeface="Arial" panose="020B0604020202020204" pitchFamily="34" charset="0"/>
              <a:cs typeface="Arial" panose="020B0604020202020204" pitchFamily="34" charset="0"/>
            </a:endParaRPr>
          </a:p>
          <a:p>
            <a:pPr lvl="2" algn="just">
              <a:spcBef>
                <a:spcPct val="5000"/>
              </a:spcBef>
            </a:pPr>
            <a:r>
              <a:rPr lang="zh-CN" altLang="en-US" sz="1900" b="1" dirty="0">
                <a:latin typeface="Arial" panose="020B0604020202020204" pitchFamily="34" charset="0"/>
                <a:cs typeface="Arial" panose="020B0604020202020204" pitchFamily="34" charset="0"/>
              </a:rPr>
              <a:t>如果</a:t>
            </a:r>
            <a:r>
              <a:rPr lang="en-US" altLang="zh-CN" sz="1900" b="1" dirty="0" err="1">
                <a:latin typeface="Arial" panose="020B0604020202020204" pitchFamily="34" charset="0"/>
                <a:cs typeface="Arial" panose="020B0604020202020204" pitchFamily="34" charset="0"/>
              </a:rPr>
              <a:t>ch</a:t>
            </a:r>
            <a:r>
              <a:rPr lang="zh-CN" altLang="en-US" sz="1900" b="1" dirty="0">
                <a:latin typeface="Arial" panose="020B0604020202020204" pitchFamily="34" charset="0"/>
                <a:cs typeface="Arial" panose="020B0604020202020204" pitchFamily="34" charset="0"/>
              </a:rPr>
              <a:t>是大写字母方法返回 </a:t>
            </a:r>
            <a:r>
              <a:rPr lang="en-US" altLang="zh-CN" sz="1900" b="1" dirty="0">
                <a:latin typeface="Arial" panose="020B0604020202020204" pitchFamily="34" charset="0"/>
                <a:cs typeface="Arial" panose="020B0604020202020204" pitchFamily="34" charset="0"/>
              </a:rPr>
              <a:t>true，</a:t>
            </a:r>
            <a:r>
              <a:rPr lang="zh-CN" altLang="en-US" sz="1900" b="1" dirty="0">
                <a:latin typeface="Arial" panose="020B0604020202020204" pitchFamily="34" charset="0"/>
                <a:cs typeface="Arial" panose="020B0604020202020204" pitchFamily="34" charset="0"/>
              </a:rPr>
              <a:t>否则返回</a:t>
            </a:r>
            <a:r>
              <a:rPr lang="en-US" altLang="zh-CN" sz="1900" b="1" dirty="0">
                <a:latin typeface="Arial" panose="020B0604020202020204" pitchFamily="34" charset="0"/>
                <a:cs typeface="Arial" panose="020B0604020202020204" pitchFamily="34" charset="0"/>
              </a:rPr>
              <a:t>false。</a:t>
            </a:r>
            <a:endParaRPr lang="en-US" altLang="zh-CN" sz="1900" b="1" dirty="0">
              <a:latin typeface="Arial" panose="020B0604020202020204" pitchFamily="34" charset="0"/>
              <a:cs typeface="Arial" panose="020B0604020202020204" pitchFamily="34" charset="0"/>
            </a:endParaRPr>
          </a:p>
          <a:p>
            <a:pPr lvl="1" algn="just">
              <a:spcBef>
                <a:spcPct val="5000"/>
              </a:spcBef>
            </a:pPr>
            <a:r>
              <a:rPr lang="en-US" altLang="zh-CN" b="1" dirty="0">
                <a:solidFill>
                  <a:srgbClr val="0000FF"/>
                </a:solidFill>
                <a:latin typeface="Arial" panose="020B0604020202020204" pitchFamily="34" charset="0"/>
                <a:cs typeface="Arial" panose="020B0604020202020204" pitchFamily="34" charset="0"/>
              </a:rPr>
              <a:t>public static char </a:t>
            </a:r>
            <a:r>
              <a:rPr lang="en-US" altLang="zh-CN" b="1" dirty="0" err="1">
                <a:solidFill>
                  <a:srgbClr val="0000FF"/>
                </a:solidFill>
                <a:latin typeface="Arial" panose="020B0604020202020204" pitchFamily="34" charset="0"/>
                <a:cs typeface="Arial" panose="020B0604020202020204" pitchFamily="34" charset="0"/>
              </a:rPr>
              <a:t>toLowerCase</a:t>
            </a:r>
            <a:r>
              <a:rPr lang="en-US" altLang="zh-CN" b="1" dirty="0">
                <a:solidFill>
                  <a:srgbClr val="0000FF"/>
                </a:solidFill>
                <a:latin typeface="Arial" panose="020B0604020202020204" pitchFamily="34" charset="0"/>
                <a:cs typeface="Arial" panose="020B0604020202020204" pitchFamily="34" charset="0"/>
              </a:rPr>
              <a:t>(char </a:t>
            </a:r>
            <a:r>
              <a:rPr lang="en-US" altLang="zh-CN" b="1" dirty="0" err="1">
                <a:solidFill>
                  <a:srgbClr val="0000FF"/>
                </a:solidFill>
                <a:latin typeface="Arial" panose="020B0604020202020204" pitchFamily="34" charset="0"/>
                <a:cs typeface="Arial" panose="020B0604020202020204" pitchFamily="34" charset="0"/>
              </a:rPr>
              <a:t>ch</a:t>
            </a:r>
            <a:r>
              <a:rPr lang="en-US" altLang="zh-CN" b="1" dirty="0">
                <a:solidFill>
                  <a:srgbClr val="0000FF"/>
                </a:solidFill>
                <a:latin typeface="Arial" panose="020B0604020202020204" pitchFamily="34" charset="0"/>
                <a:cs typeface="Arial" panose="020B0604020202020204" pitchFamily="34" charset="0"/>
              </a:rPr>
              <a:t>)</a:t>
            </a:r>
            <a:r>
              <a:rPr lang="en-US" altLang="zh-CN" sz="2000" b="1" dirty="0">
                <a:latin typeface="Arial" panose="020B0604020202020204" pitchFamily="34" charset="0"/>
                <a:cs typeface="Arial" panose="020B0604020202020204" pitchFamily="34" charset="0"/>
              </a:rPr>
              <a:t>  </a:t>
            </a:r>
            <a:endParaRPr lang="en-US" altLang="zh-CN" sz="2000" b="1" dirty="0">
              <a:latin typeface="Arial" panose="020B0604020202020204" pitchFamily="34" charset="0"/>
              <a:cs typeface="Arial" panose="020B0604020202020204" pitchFamily="34" charset="0"/>
            </a:endParaRPr>
          </a:p>
          <a:p>
            <a:pPr lvl="2" algn="just">
              <a:spcBef>
                <a:spcPct val="5000"/>
              </a:spcBef>
            </a:pPr>
            <a:r>
              <a:rPr lang="zh-CN" altLang="en-US" sz="1900" b="1" dirty="0">
                <a:latin typeface="Arial" panose="020B0604020202020204" pitchFamily="34" charset="0"/>
                <a:cs typeface="Arial" panose="020B0604020202020204" pitchFamily="34" charset="0"/>
              </a:rPr>
              <a:t>返回</a:t>
            </a:r>
            <a:r>
              <a:rPr lang="en-US" altLang="zh-CN" sz="1900" b="1" dirty="0" err="1">
                <a:latin typeface="Arial" panose="020B0604020202020204" pitchFamily="34" charset="0"/>
                <a:cs typeface="Arial" panose="020B0604020202020204" pitchFamily="34" charset="0"/>
              </a:rPr>
              <a:t>ch</a:t>
            </a:r>
            <a:r>
              <a:rPr lang="zh-CN" altLang="en-US" sz="1900" b="1" dirty="0">
                <a:latin typeface="Arial" panose="020B0604020202020204" pitchFamily="34" charset="0"/>
                <a:cs typeface="Arial" panose="020B0604020202020204" pitchFamily="34" charset="0"/>
              </a:rPr>
              <a:t>的小写形式。</a:t>
            </a:r>
            <a:endParaRPr lang="zh-CN" altLang="en-US" sz="1900" b="1" dirty="0">
              <a:latin typeface="Arial" panose="020B0604020202020204" pitchFamily="34" charset="0"/>
              <a:cs typeface="Arial" panose="020B0604020202020204" pitchFamily="34" charset="0"/>
            </a:endParaRPr>
          </a:p>
          <a:p>
            <a:pPr lvl="1" algn="just">
              <a:spcBef>
                <a:spcPct val="5000"/>
              </a:spcBef>
            </a:pPr>
            <a:r>
              <a:rPr lang="en-US" altLang="zh-CN" b="1" dirty="0">
                <a:solidFill>
                  <a:srgbClr val="0000FF"/>
                </a:solidFill>
                <a:latin typeface="Arial" panose="020B0604020202020204" pitchFamily="34" charset="0"/>
                <a:cs typeface="Arial" panose="020B0604020202020204" pitchFamily="34" charset="0"/>
              </a:rPr>
              <a:t>public static char </a:t>
            </a:r>
            <a:r>
              <a:rPr lang="en-US" altLang="zh-CN" b="1" dirty="0" err="1">
                <a:solidFill>
                  <a:srgbClr val="0000FF"/>
                </a:solidFill>
                <a:latin typeface="Arial" panose="020B0604020202020204" pitchFamily="34" charset="0"/>
                <a:cs typeface="Arial" panose="020B0604020202020204" pitchFamily="34" charset="0"/>
              </a:rPr>
              <a:t>toUpperCase</a:t>
            </a:r>
            <a:r>
              <a:rPr lang="en-US" altLang="zh-CN" b="1" dirty="0">
                <a:solidFill>
                  <a:srgbClr val="0000FF"/>
                </a:solidFill>
                <a:latin typeface="Arial" panose="020B0604020202020204" pitchFamily="34" charset="0"/>
                <a:cs typeface="Arial" panose="020B0604020202020204" pitchFamily="34" charset="0"/>
              </a:rPr>
              <a:t>(char </a:t>
            </a:r>
            <a:r>
              <a:rPr lang="en-US" altLang="zh-CN" b="1" dirty="0" err="1">
                <a:solidFill>
                  <a:srgbClr val="0000FF"/>
                </a:solidFill>
                <a:latin typeface="Arial" panose="020B0604020202020204" pitchFamily="34" charset="0"/>
                <a:cs typeface="Arial" panose="020B0604020202020204" pitchFamily="34" charset="0"/>
              </a:rPr>
              <a:t>ch</a:t>
            </a:r>
            <a:r>
              <a:rPr lang="en-US" altLang="zh-CN" b="1" dirty="0">
                <a:solidFill>
                  <a:srgbClr val="0000FF"/>
                </a:solidFill>
                <a:latin typeface="Arial" panose="020B0604020202020204" pitchFamily="34" charset="0"/>
                <a:cs typeface="Arial" panose="020B0604020202020204" pitchFamily="34" charset="0"/>
              </a:rPr>
              <a:t>)</a:t>
            </a:r>
            <a:r>
              <a:rPr lang="en-US" altLang="zh-CN" sz="2000" b="1" dirty="0">
                <a:latin typeface="Arial" panose="020B0604020202020204" pitchFamily="34" charset="0"/>
                <a:cs typeface="Arial" panose="020B0604020202020204" pitchFamily="34" charset="0"/>
              </a:rPr>
              <a:t>  </a:t>
            </a:r>
            <a:endParaRPr lang="en-US" altLang="zh-CN" sz="2000" b="1" dirty="0">
              <a:latin typeface="Arial" panose="020B0604020202020204" pitchFamily="34" charset="0"/>
              <a:cs typeface="Arial" panose="020B0604020202020204" pitchFamily="34" charset="0"/>
            </a:endParaRPr>
          </a:p>
          <a:p>
            <a:pPr lvl="2" algn="just">
              <a:spcBef>
                <a:spcPct val="5000"/>
              </a:spcBef>
            </a:pPr>
            <a:r>
              <a:rPr lang="zh-CN" altLang="en-US" sz="1900" b="1" dirty="0">
                <a:latin typeface="Arial" panose="020B0604020202020204" pitchFamily="34" charset="0"/>
                <a:cs typeface="Arial" panose="020B0604020202020204" pitchFamily="34" charset="0"/>
              </a:rPr>
              <a:t>返回</a:t>
            </a:r>
            <a:r>
              <a:rPr lang="en-US" altLang="zh-CN" sz="1900" b="1" dirty="0" err="1">
                <a:latin typeface="Arial" panose="020B0604020202020204" pitchFamily="34" charset="0"/>
                <a:cs typeface="Arial" panose="020B0604020202020204" pitchFamily="34" charset="0"/>
              </a:rPr>
              <a:t>ch</a:t>
            </a:r>
            <a:r>
              <a:rPr lang="zh-CN" altLang="en-US" sz="1900" b="1" dirty="0">
                <a:latin typeface="Arial" panose="020B0604020202020204" pitchFamily="34" charset="0"/>
                <a:cs typeface="Arial" panose="020B0604020202020204" pitchFamily="34" charset="0"/>
              </a:rPr>
              <a:t>的大写形式。</a:t>
            </a:r>
            <a:endParaRPr lang="zh-CN" altLang="en-US" sz="1900" b="1" dirty="0">
              <a:latin typeface="Arial" panose="020B0604020202020204" pitchFamily="34" charset="0"/>
              <a:cs typeface="Arial" panose="020B0604020202020204" pitchFamily="34" charset="0"/>
            </a:endParaRPr>
          </a:p>
          <a:p>
            <a:pPr lvl="1" algn="just">
              <a:spcBef>
                <a:spcPct val="5000"/>
              </a:spcBef>
            </a:pPr>
            <a:r>
              <a:rPr lang="en-US" altLang="zh-CN" b="1" dirty="0">
                <a:solidFill>
                  <a:srgbClr val="0000FF"/>
                </a:solidFill>
                <a:latin typeface="Arial" panose="020B0604020202020204" pitchFamily="34" charset="0"/>
                <a:cs typeface="Arial" panose="020B0604020202020204" pitchFamily="34" charset="0"/>
              </a:rPr>
              <a:t>public static </a:t>
            </a:r>
            <a:r>
              <a:rPr lang="en-US" altLang="zh-CN" b="1" dirty="0" err="1">
                <a:solidFill>
                  <a:srgbClr val="0000FF"/>
                </a:solidFill>
                <a:latin typeface="Arial" panose="020B0604020202020204" pitchFamily="34" charset="0"/>
                <a:cs typeface="Arial" panose="020B0604020202020204" pitchFamily="34" charset="0"/>
              </a:rPr>
              <a:t>boolean</a:t>
            </a:r>
            <a:r>
              <a:rPr lang="en-US" altLang="zh-CN" b="1" dirty="0">
                <a:solidFill>
                  <a:srgbClr val="0000FF"/>
                </a:solidFill>
                <a:latin typeface="Arial" panose="020B0604020202020204" pitchFamily="34" charset="0"/>
                <a:cs typeface="Arial" panose="020B0604020202020204" pitchFamily="34" charset="0"/>
              </a:rPr>
              <a:t> </a:t>
            </a:r>
            <a:r>
              <a:rPr lang="en-US" altLang="zh-CN" b="1" dirty="0" err="1">
                <a:solidFill>
                  <a:srgbClr val="0000FF"/>
                </a:solidFill>
                <a:latin typeface="Arial" panose="020B0604020202020204" pitchFamily="34" charset="0"/>
                <a:cs typeface="Arial" panose="020B0604020202020204" pitchFamily="34" charset="0"/>
              </a:rPr>
              <a:t>isSpaceChar</a:t>
            </a:r>
            <a:r>
              <a:rPr lang="en-US" altLang="zh-CN" b="1" dirty="0">
                <a:solidFill>
                  <a:srgbClr val="0000FF"/>
                </a:solidFill>
                <a:latin typeface="Arial" panose="020B0604020202020204" pitchFamily="34" charset="0"/>
                <a:cs typeface="Arial" panose="020B0604020202020204" pitchFamily="34" charset="0"/>
              </a:rPr>
              <a:t>(char </a:t>
            </a:r>
            <a:r>
              <a:rPr lang="en-US" altLang="zh-CN" b="1" dirty="0" err="1">
                <a:solidFill>
                  <a:srgbClr val="0000FF"/>
                </a:solidFill>
                <a:latin typeface="Arial" panose="020B0604020202020204" pitchFamily="34" charset="0"/>
                <a:cs typeface="Arial" panose="020B0604020202020204" pitchFamily="34" charset="0"/>
              </a:rPr>
              <a:t>ch</a:t>
            </a:r>
            <a:r>
              <a:rPr lang="en-US" altLang="zh-CN" b="1" dirty="0">
                <a:solidFill>
                  <a:srgbClr val="0000FF"/>
                </a:solidFill>
                <a:latin typeface="Arial" panose="020B0604020202020204" pitchFamily="34" charset="0"/>
                <a:cs typeface="Arial" panose="020B0604020202020204" pitchFamily="34" charset="0"/>
              </a:rPr>
              <a:t>)</a:t>
            </a:r>
            <a:r>
              <a:rPr lang="en-US" altLang="zh-CN" sz="2000" b="1" dirty="0">
                <a:latin typeface="Arial" panose="020B0604020202020204" pitchFamily="34" charset="0"/>
                <a:cs typeface="Arial" panose="020B0604020202020204" pitchFamily="34" charset="0"/>
              </a:rPr>
              <a:t> </a:t>
            </a:r>
            <a:endParaRPr lang="en-US" altLang="zh-CN" sz="2000" b="1" dirty="0">
              <a:latin typeface="Arial" panose="020B0604020202020204" pitchFamily="34" charset="0"/>
              <a:cs typeface="Arial" panose="020B0604020202020204" pitchFamily="34" charset="0"/>
            </a:endParaRPr>
          </a:p>
          <a:p>
            <a:pPr lvl="2" algn="just">
              <a:spcBef>
                <a:spcPct val="5000"/>
              </a:spcBef>
            </a:pPr>
            <a:r>
              <a:rPr lang="zh-CN" altLang="en-US" sz="1900" b="1" dirty="0">
                <a:latin typeface="Arial" panose="020B0604020202020204" pitchFamily="34" charset="0"/>
                <a:cs typeface="Arial" panose="020B0604020202020204" pitchFamily="34" charset="0"/>
              </a:rPr>
              <a:t>如果</a:t>
            </a:r>
            <a:r>
              <a:rPr lang="en-US" altLang="zh-CN" sz="1900" b="1" dirty="0" err="1">
                <a:latin typeface="Arial" panose="020B0604020202020204" pitchFamily="34" charset="0"/>
                <a:cs typeface="Arial" panose="020B0604020202020204" pitchFamily="34" charset="0"/>
              </a:rPr>
              <a:t>ch</a:t>
            </a:r>
            <a:r>
              <a:rPr lang="zh-CN" altLang="en-US" sz="1900" b="1" dirty="0">
                <a:latin typeface="Arial" panose="020B0604020202020204" pitchFamily="34" charset="0"/>
                <a:cs typeface="Arial" panose="020B0604020202020204" pitchFamily="34" charset="0"/>
              </a:rPr>
              <a:t>是空格返回</a:t>
            </a:r>
            <a:r>
              <a:rPr lang="en-US" altLang="zh-CN" sz="1900" b="1" dirty="0">
                <a:latin typeface="Arial" panose="020B0604020202020204" pitchFamily="34" charset="0"/>
                <a:cs typeface="Arial" panose="020B0604020202020204" pitchFamily="34" charset="0"/>
              </a:rPr>
              <a:t>true。</a:t>
            </a:r>
            <a:endParaRPr lang="zh-CN" altLang="en-US" dirty="0">
              <a:latin typeface="Arial" panose="020B0604020202020204" pitchFamily="34" charset="0"/>
              <a:cs typeface="Arial" panose="020B0604020202020204" pitchFamily="34" charset="0"/>
            </a:endParaRPr>
          </a:p>
          <a:p>
            <a:endParaRPr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Arial" panose="020B0604020202020204" pitchFamily="34" charset="0"/>
                <a:cs typeface="Arial" panose="020B0604020202020204" pitchFamily="34" charset="0"/>
              </a:rPr>
            </a:fld>
            <a:endParaRPr lang="zh-CN" altLang="en-US">
              <a:latin typeface="Arial" panose="020B0604020202020204" pitchFamily="34" charset="0"/>
              <a:cs typeface="Arial" panose="020B0604020202020204" pitchFamily="34"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§4.11.4   </a:t>
            </a:r>
            <a:r>
              <a:rPr lang="zh-CN" altLang="en-US" dirty="0">
                <a:latin typeface="宋体" panose="02010600030101010101" pitchFamily="2" charset="-122"/>
              </a:rPr>
              <a:t>自动装箱与拆箱 </a:t>
            </a:r>
            <a:endParaRPr lang="zh-CN" altLang="en-US" dirty="0"/>
          </a:p>
        </p:txBody>
      </p:sp>
      <p:sp>
        <p:nvSpPr>
          <p:cNvPr id="3" name="内容占位符 2"/>
          <p:cNvSpPr>
            <a:spLocks noGrp="1"/>
          </p:cNvSpPr>
          <p:nvPr>
            <p:ph idx="1"/>
          </p:nvPr>
        </p:nvSpPr>
        <p:spPr/>
        <p:txBody>
          <a:bodyPr/>
          <a:lstStyle/>
          <a:p>
            <a:pPr algn="just">
              <a:spcBef>
                <a:spcPct val="5000"/>
              </a:spcBef>
            </a:pPr>
            <a:r>
              <a:rPr lang="zh-CN" altLang="en-US" b="1" dirty="0">
                <a:solidFill>
                  <a:srgbClr val="C00000"/>
                </a:solidFill>
              </a:rPr>
              <a:t>所谓自动装箱</a:t>
            </a:r>
            <a:r>
              <a:rPr lang="zh-CN" altLang="en-US" b="1" dirty="0"/>
              <a:t>就是允许把</a:t>
            </a:r>
            <a:r>
              <a:rPr lang="zh-CN" altLang="en-US" b="1" dirty="0">
                <a:solidFill>
                  <a:srgbClr val="006600"/>
                </a:solidFill>
              </a:rPr>
              <a:t>一个基本数据类型的值</a:t>
            </a:r>
            <a:r>
              <a:rPr lang="zh-CN" altLang="en-US" b="1" dirty="0"/>
              <a:t>直接赋值给基本数据类型相对应的类的</a:t>
            </a:r>
            <a:r>
              <a:rPr lang="zh-CN" altLang="en-US" b="1" dirty="0">
                <a:solidFill>
                  <a:srgbClr val="006600"/>
                </a:solidFill>
              </a:rPr>
              <a:t>实例。</a:t>
            </a:r>
            <a:endParaRPr lang="en-US" altLang="zh-CN" b="1" dirty="0">
              <a:solidFill>
                <a:srgbClr val="006600"/>
              </a:solidFill>
            </a:endParaRPr>
          </a:p>
          <a:p>
            <a:pPr algn="just">
              <a:spcBef>
                <a:spcPct val="5000"/>
              </a:spcBef>
            </a:pPr>
            <a:r>
              <a:rPr lang="zh-CN" altLang="en-US" b="1" dirty="0"/>
              <a:t>例如：</a:t>
            </a:r>
            <a:endParaRPr lang="en-US" altLang="zh-CN" b="1" dirty="0">
              <a:latin typeface="宋体" panose="02010600030101010101" pitchFamily="2" charset="-122"/>
            </a:endParaRPr>
          </a:p>
          <a:p>
            <a:pPr lvl="4">
              <a:spcBef>
                <a:spcPct val="5000"/>
              </a:spcBef>
              <a:buNone/>
            </a:pP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Integer number = 100;</a:t>
            </a:r>
            <a:endPar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endParaRPr>
          </a:p>
          <a:p>
            <a:pPr lvl="4">
              <a:spcBef>
                <a:spcPct val="5000"/>
              </a:spcBef>
              <a:buNone/>
            </a:pPr>
            <a:r>
              <a:rPr lang="zh-CN" altLang="zh-CN" sz="2000" dirty="0"/>
              <a:t>或</a:t>
            </a:r>
            <a:r>
              <a:rPr lang="en-US" altLang="zh-CN" sz="2000" dirty="0"/>
              <a:t> </a:t>
            </a:r>
            <a:endParaRPr lang="zh-CN" altLang="zh-CN" sz="2000" dirty="0"/>
          </a:p>
          <a:p>
            <a:pPr marL="938530" lvl="3" indent="0">
              <a:buNone/>
            </a:pPr>
            <a:r>
              <a:rPr lang="en-US" altLang="zh-CN" b="1" dirty="0">
                <a:solidFill>
                  <a:srgbClr val="C00000"/>
                </a:solidFill>
              </a:rPr>
              <a:t>    int m = 100;</a:t>
            </a:r>
            <a:endParaRPr lang="zh-CN" altLang="zh-CN" b="1" dirty="0">
              <a:solidFill>
                <a:srgbClr val="C00000"/>
              </a:solidFill>
            </a:endParaRPr>
          </a:p>
          <a:p>
            <a:pPr marL="938530" lvl="3" indent="0">
              <a:buNone/>
            </a:pPr>
            <a:r>
              <a:rPr lang="en-US" altLang="zh-CN" b="1" dirty="0">
                <a:solidFill>
                  <a:srgbClr val="C00000"/>
                </a:solidFill>
              </a:rPr>
              <a:t>    Integer number = m;</a:t>
            </a:r>
            <a:endParaRPr lang="zh-CN" altLang="zh-CN" b="1" dirty="0">
              <a:solidFill>
                <a:srgbClr val="C00000"/>
              </a:solidFill>
            </a:endParaRPr>
          </a:p>
          <a:p>
            <a:r>
              <a:rPr lang="zh-CN" altLang="zh-CN" dirty="0"/>
              <a:t>上述语句的装箱过程是：</a:t>
            </a:r>
            <a:endParaRPr lang="zh-CN" altLang="zh-CN" dirty="0"/>
          </a:p>
          <a:p>
            <a:pPr marL="0" indent="0" algn="ctr">
              <a:buNone/>
            </a:pPr>
            <a:r>
              <a:rPr lang="en-US" altLang="zh-CN" b="1" dirty="0">
                <a:solidFill>
                  <a:srgbClr val="C00000"/>
                </a:solidFill>
              </a:rPr>
              <a:t>   Integer number = new Integer(m);</a:t>
            </a:r>
            <a:endParaRPr lang="zh-CN" altLang="zh-CN" b="1" dirty="0">
              <a:solidFill>
                <a:srgbClr val="C00000"/>
              </a:solidFill>
            </a:endParaRPr>
          </a:p>
          <a:p>
            <a:pPr algn="ctr">
              <a:buNone/>
            </a:pPr>
            <a:r>
              <a:rPr lang="en-US" b="1" i="1" dirty="0">
                <a:solidFill>
                  <a:srgbClr val="006600"/>
                </a:solidFill>
              </a:rPr>
              <a:t>(Autoboxing and unboxing)</a:t>
            </a:r>
            <a:r>
              <a:rPr lang="en-US" dirty="0"/>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线形标注 1 4"/>
          <p:cNvSpPr/>
          <p:nvPr/>
        </p:nvSpPr>
        <p:spPr>
          <a:xfrm>
            <a:off x="5519936" y="2636912"/>
            <a:ext cx="928694" cy="432048"/>
          </a:xfrm>
          <a:prstGeom prst="borderCallout1">
            <a:avLst>
              <a:gd name="adj1" fmla="val 58908"/>
              <a:gd name="adj2" fmla="val -1211"/>
              <a:gd name="adj3" fmla="val 96546"/>
              <a:gd name="adj4" fmla="val -49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tx1"/>
                </a:solidFill>
              </a:rPr>
              <a:t>int</a:t>
            </a:r>
            <a:r>
              <a:rPr lang="zh-CN" altLang="en-US" sz="2400" b="1" dirty="0">
                <a:solidFill>
                  <a:schemeClr val="tx1"/>
                </a:solidFill>
              </a:rPr>
              <a:t>型</a:t>
            </a:r>
            <a:endParaRPr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par>
                          <p:cTn id="29" fill="hold">
                            <p:stCondLst>
                              <p:cond delay="0"/>
                            </p:stCondLst>
                            <p:childTnLst>
                              <p:par>
                                <p:cTn id="30" presetID="10" presetClass="entr" presetSubtype="0" fill="hold" nodeType="after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§4.11.4   </a:t>
            </a:r>
            <a:r>
              <a:rPr lang="zh-CN" altLang="en-US" dirty="0">
                <a:latin typeface="宋体" panose="02010600030101010101" pitchFamily="2" charset="-122"/>
              </a:rPr>
              <a:t>自动装箱与拆箱 </a:t>
            </a:r>
            <a:endParaRPr lang="zh-CN" altLang="en-US" dirty="0"/>
          </a:p>
        </p:txBody>
      </p:sp>
      <p:sp>
        <p:nvSpPr>
          <p:cNvPr id="3" name="内容占位符 2"/>
          <p:cNvSpPr>
            <a:spLocks noGrp="1"/>
          </p:cNvSpPr>
          <p:nvPr>
            <p:ph idx="1"/>
          </p:nvPr>
        </p:nvSpPr>
        <p:spPr/>
        <p:txBody>
          <a:bodyPr/>
          <a:lstStyle/>
          <a:p>
            <a:pPr algn="just">
              <a:spcBef>
                <a:spcPct val="5000"/>
              </a:spcBef>
            </a:pPr>
            <a:r>
              <a:rPr lang="zh-CN" altLang="en-US" b="1" dirty="0">
                <a:solidFill>
                  <a:srgbClr val="C00000"/>
                </a:solidFill>
              </a:rPr>
              <a:t>自动拆箱</a:t>
            </a:r>
            <a:r>
              <a:rPr lang="zh-CN" altLang="en-US" b="1" dirty="0"/>
              <a:t>就是</a:t>
            </a:r>
            <a:endParaRPr lang="en-US" altLang="zh-CN" b="1" dirty="0"/>
          </a:p>
          <a:p>
            <a:pPr lvl="1" algn="just">
              <a:spcBef>
                <a:spcPct val="5000"/>
              </a:spcBef>
            </a:pPr>
            <a:r>
              <a:rPr lang="zh-CN" altLang="en-US" dirty="0"/>
              <a:t>允许把</a:t>
            </a:r>
            <a:r>
              <a:rPr lang="zh-CN" altLang="en-US" u="sng" dirty="0">
                <a:solidFill>
                  <a:srgbClr val="C00000"/>
                </a:solidFill>
              </a:rPr>
              <a:t>基本数据类型相对应的类的实例</a:t>
            </a:r>
            <a:r>
              <a:rPr lang="zh-CN" altLang="en-US" dirty="0"/>
              <a:t>直接</a:t>
            </a:r>
            <a:r>
              <a:rPr lang="zh-CN" altLang="en-US" b="1" dirty="0">
                <a:solidFill>
                  <a:srgbClr val="000099"/>
                </a:solidFill>
              </a:rPr>
              <a:t>赋值</a:t>
            </a:r>
            <a:r>
              <a:rPr lang="zh-CN" altLang="en-US" dirty="0"/>
              <a:t>给</a:t>
            </a:r>
            <a:r>
              <a:rPr lang="zh-CN" altLang="en-US" dirty="0">
                <a:solidFill>
                  <a:srgbClr val="000099"/>
                </a:solidFill>
              </a:rPr>
              <a:t>相应的基本数据类型变量。</a:t>
            </a:r>
            <a:endParaRPr lang="en-US" altLang="zh-CN" dirty="0">
              <a:solidFill>
                <a:srgbClr val="000099"/>
              </a:solidFill>
            </a:endParaRPr>
          </a:p>
          <a:p>
            <a:pPr lvl="1" algn="just">
              <a:spcBef>
                <a:spcPct val="5000"/>
              </a:spcBef>
            </a:pPr>
            <a:r>
              <a:rPr lang="zh-CN" altLang="en-US" dirty="0"/>
              <a:t>或把基本数据类型相对应的类的实例当作相应的基本数据类型来使用。</a:t>
            </a:r>
            <a:endParaRPr lang="en-US" altLang="zh-CN" dirty="0"/>
          </a:p>
          <a:p>
            <a:pPr algn="just">
              <a:spcBef>
                <a:spcPct val="5000"/>
              </a:spcBef>
            </a:pPr>
            <a:r>
              <a:rPr lang="zh-CN" altLang="en-US" sz="2400" b="1" dirty="0">
                <a:latin typeface="+mj-lt"/>
              </a:rPr>
              <a:t>例如：</a:t>
            </a:r>
            <a:r>
              <a:rPr lang="en-US" altLang="zh-CN" sz="2400" dirty="0">
                <a:latin typeface="+mj-lt"/>
              </a:rPr>
              <a:t>number</a:t>
            </a:r>
            <a:r>
              <a:rPr lang="zh-CN" altLang="en-US" sz="2400" dirty="0">
                <a:latin typeface="+mj-lt"/>
              </a:rPr>
              <a:t>是一个</a:t>
            </a:r>
            <a:r>
              <a:rPr lang="en-US" altLang="zh-CN" sz="2400" dirty="0">
                <a:latin typeface="+mj-lt"/>
              </a:rPr>
              <a:t>Integer</a:t>
            </a:r>
            <a:r>
              <a:rPr lang="zh-CN" altLang="en-US" sz="2400" dirty="0">
                <a:latin typeface="+mj-lt"/>
              </a:rPr>
              <a:t>对象，那么允许：</a:t>
            </a:r>
            <a:endParaRPr lang="en-US" altLang="zh-CN" sz="2400" dirty="0">
              <a:latin typeface="+mj-lt"/>
            </a:endParaRPr>
          </a:p>
          <a:p>
            <a:pPr algn="just">
              <a:spcBef>
                <a:spcPct val="5000"/>
              </a:spcBef>
            </a:pPr>
            <a:endParaRPr lang="en-US" altLang="zh-CN" b="1" dirty="0">
              <a:latin typeface="宋体" panose="02010600030101010101" pitchFamily="2" charset="-122"/>
            </a:endParaRPr>
          </a:p>
          <a:p>
            <a:pPr algn="just">
              <a:spcBef>
                <a:spcPct val="5000"/>
              </a:spcBef>
            </a:pPr>
            <a:endParaRPr lang="en-US" altLang="zh-CN" b="1" dirty="0">
              <a:latin typeface="宋体" panose="02010600030101010101" pitchFamily="2" charset="-122"/>
            </a:endParaRPr>
          </a:p>
          <a:p>
            <a:r>
              <a:rPr lang="zh-CN" altLang="zh-CN" dirty="0"/>
              <a:t>上述语句的</a:t>
            </a:r>
            <a:r>
              <a:rPr lang="zh-CN" altLang="en-US" dirty="0"/>
              <a:t>拆箱</a:t>
            </a:r>
            <a:r>
              <a:rPr lang="zh-CN" altLang="zh-CN" dirty="0"/>
              <a:t>过程是：</a:t>
            </a:r>
            <a:endParaRPr lang="zh-CN" altLang="zh-CN" dirty="0"/>
          </a:p>
          <a:p>
            <a:pPr marL="0" indent="0" algn="ctr">
              <a:buNone/>
            </a:pPr>
            <a:r>
              <a:rPr lang="en-US" altLang="zh-CN" sz="2400" b="1" dirty="0">
                <a:solidFill>
                  <a:srgbClr val="C00000"/>
                </a:solidFill>
              </a:rPr>
              <a:t>   int x = </a:t>
            </a:r>
            <a:r>
              <a:rPr lang="en-US" altLang="zh-CN" sz="2400" b="1" dirty="0" err="1">
                <a:solidFill>
                  <a:srgbClr val="C00000"/>
                </a:solidFill>
              </a:rPr>
              <a:t>number.intValue</a:t>
            </a:r>
            <a:r>
              <a:rPr lang="en-US" altLang="zh-CN" sz="2400" b="1" dirty="0">
                <a:solidFill>
                  <a:srgbClr val="C00000"/>
                </a:solidFill>
              </a:rPr>
              <a:t>() + </a:t>
            </a:r>
            <a:r>
              <a:rPr lang="en-US" altLang="zh-CN" sz="2400" b="1" dirty="0" err="1">
                <a:solidFill>
                  <a:srgbClr val="C00000"/>
                </a:solidFill>
              </a:rPr>
              <a:t>number.intValue</a:t>
            </a:r>
            <a:r>
              <a:rPr lang="en-US" altLang="zh-CN" sz="2400" b="1" dirty="0">
                <a:solidFill>
                  <a:srgbClr val="C00000"/>
                </a:solidFill>
              </a:rPr>
              <a:t>();</a:t>
            </a:r>
            <a:endParaRPr lang="zh-CN" altLang="zh-CN" sz="2400" b="1" dirty="0">
              <a:solidFill>
                <a:srgbClr val="C00000"/>
              </a:solidFill>
            </a:endParaRPr>
          </a:p>
          <a:p>
            <a:pPr algn="just">
              <a:spcBef>
                <a:spcPct val="5000"/>
              </a:spcBef>
            </a:pPr>
            <a:r>
              <a:rPr lang="zh-CN" altLang="en-US" b="1" dirty="0">
                <a:latin typeface="宋体" panose="02010600030101010101" pitchFamily="2" charset="-122"/>
              </a:rPr>
              <a:t>例4-19</a:t>
            </a:r>
            <a:endParaRPr lang="en-US" altLang="zh-CN" b="1" dirty="0">
              <a:latin typeface="Tahoma" panose="020B0604030504040204" pitchFamily="34" charset="0"/>
              <a:ea typeface="Tahoma" panose="020B0604030504040204" pitchFamily="34" charset="0"/>
              <a:cs typeface="Tahoma" panose="020B060403050404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3719736" y="3356992"/>
            <a:ext cx="4120515" cy="847725"/>
          </a:xfrm>
          <a:prstGeom prst="rect">
            <a:avLst/>
          </a:prstGeom>
          <a:noFill/>
          <a:ln>
            <a:solidFill>
              <a:schemeClr val="accent1">
                <a:shade val="95000"/>
                <a:satMod val="105000"/>
              </a:schemeClr>
            </a:solidFill>
          </a:ln>
        </p:spPr>
        <p:txBody>
          <a:bodyPr wrap="none" rtlCol="0">
            <a:spAutoFit/>
          </a:bodyPr>
          <a:lstStyle/>
          <a:p>
            <a:pPr algn="just">
              <a:spcBef>
                <a:spcPct val="5000"/>
              </a:spcBef>
            </a:pPr>
            <a:r>
              <a:rPr lang="en-US" altLang="zh-CN" sz="2400" b="1" dirty="0">
                <a:solidFill>
                  <a:srgbClr val="0000FF"/>
                </a:solidFill>
                <a:latin typeface="Tahoma" panose="020B0604030504040204" pitchFamily="34" charset="0"/>
                <a:ea typeface="Tahoma" panose="020B0604030504040204" pitchFamily="34" charset="0"/>
                <a:cs typeface="Tahoma" panose="020B0604030504040204" pitchFamily="34" charset="0"/>
              </a:rPr>
              <a:t>Integer </a:t>
            </a:r>
            <a:r>
              <a:rPr lang="en-US" altLang="zh-CN" sz="2400" b="1" dirty="0">
                <a:solidFill>
                  <a:srgbClr val="C00000"/>
                </a:solidFill>
                <a:latin typeface="Tahoma" panose="020B0604030504040204" pitchFamily="34" charset="0"/>
                <a:ea typeface="Tahoma" panose="020B0604030504040204" pitchFamily="34" charset="0"/>
                <a:cs typeface="Tahoma" panose="020B0604030504040204" pitchFamily="34" charset="0"/>
              </a:rPr>
              <a:t>number </a:t>
            </a:r>
            <a:r>
              <a:rPr lang="en-US" altLang="zh-CN" sz="2400" b="1" dirty="0">
                <a:solidFill>
                  <a:srgbClr val="0000FF"/>
                </a:solidFill>
                <a:latin typeface="Tahoma" panose="020B0604030504040204" pitchFamily="34" charset="0"/>
                <a:ea typeface="Tahoma" panose="020B0604030504040204" pitchFamily="34" charset="0"/>
                <a:cs typeface="Tahoma" panose="020B0604030504040204" pitchFamily="34" charset="0"/>
              </a:rPr>
              <a:t>= 100;</a:t>
            </a:r>
            <a:endParaRPr lang="en-US" altLang="zh-CN" sz="2400" b="1" dirty="0">
              <a:solidFill>
                <a:srgbClr val="0000FF"/>
              </a:solidFill>
              <a:latin typeface="Tahoma" panose="020B0604030504040204" pitchFamily="34" charset="0"/>
              <a:ea typeface="Tahoma" panose="020B0604030504040204" pitchFamily="34" charset="0"/>
              <a:cs typeface="Tahoma" panose="020B0604030504040204" pitchFamily="34" charset="0"/>
            </a:endParaRPr>
          </a:p>
          <a:p>
            <a:pPr algn="just">
              <a:spcBef>
                <a:spcPct val="5000"/>
              </a:spcBef>
            </a:pPr>
            <a:r>
              <a:rPr lang="en-US" altLang="zh-CN" sz="2400" b="1" dirty="0">
                <a:solidFill>
                  <a:srgbClr val="0000FF"/>
                </a:solidFill>
                <a:latin typeface="Tahoma" panose="020B0604030504040204" pitchFamily="34" charset="0"/>
                <a:ea typeface="Tahoma" panose="020B0604030504040204" pitchFamily="34" charset="0"/>
                <a:cs typeface="Tahoma" panose="020B0604030504040204" pitchFamily="34" charset="0"/>
              </a:rPr>
              <a:t>int x = </a:t>
            </a:r>
            <a:r>
              <a:rPr lang="en-US" altLang="zh-CN" sz="2400" b="1" dirty="0" err="1">
                <a:solidFill>
                  <a:srgbClr val="C00000"/>
                </a:solidFill>
                <a:latin typeface="Tahoma" panose="020B0604030504040204" pitchFamily="34" charset="0"/>
                <a:ea typeface="Tahoma" panose="020B0604030504040204" pitchFamily="34" charset="0"/>
                <a:cs typeface="Tahoma" panose="020B0604030504040204" pitchFamily="34" charset="0"/>
              </a:rPr>
              <a:t>number</a:t>
            </a:r>
            <a:r>
              <a:rPr lang="en-US" altLang="zh-CN" sz="2400" b="1" dirty="0" err="1">
                <a:solidFill>
                  <a:srgbClr val="0000FF"/>
                </a:solidFill>
                <a:latin typeface="Tahoma" panose="020B0604030504040204" pitchFamily="34" charset="0"/>
                <a:ea typeface="Tahoma" panose="020B0604030504040204" pitchFamily="34" charset="0"/>
                <a:cs typeface="Tahoma" panose="020B0604030504040204" pitchFamily="34" charset="0"/>
              </a:rPr>
              <a:t>+number</a:t>
            </a:r>
            <a:r>
              <a:rPr lang="en-US" altLang="zh-CN" sz="2400" b="1" dirty="0">
                <a:solidFill>
                  <a:srgbClr val="0000FF"/>
                </a:solidFill>
                <a:latin typeface="Tahoma" panose="020B0604030504040204" pitchFamily="34" charset="0"/>
                <a:ea typeface="Tahoma" panose="020B0604030504040204" pitchFamily="34" charset="0"/>
                <a:cs typeface="Tahoma" panose="020B0604030504040204" pitchFamily="34" charset="0"/>
              </a:rPr>
              <a:t>; </a:t>
            </a:r>
            <a:endParaRPr lang="en-US" altLang="zh-CN" sz="24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§4.12    </a:t>
            </a:r>
            <a:r>
              <a:rPr lang="zh-CN" altLang="en-US" dirty="0">
                <a:latin typeface="宋体" panose="02010600030101010101" pitchFamily="2" charset="-122"/>
              </a:rPr>
              <a:t>反编译和文档生成器 </a:t>
            </a:r>
            <a:endParaRPr lang="zh-CN" altLang="en-US" dirty="0"/>
          </a:p>
        </p:txBody>
      </p:sp>
      <p:sp>
        <p:nvSpPr>
          <p:cNvPr id="3" name="内容占位符 2"/>
          <p:cNvSpPr>
            <a:spLocks noGrp="1"/>
          </p:cNvSpPr>
          <p:nvPr>
            <p:ph idx="1"/>
          </p:nvPr>
        </p:nvSpPr>
        <p:spPr/>
        <p:txBody>
          <a:bodyPr/>
          <a:lstStyle/>
          <a:p>
            <a:pPr>
              <a:buNone/>
            </a:pPr>
            <a:r>
              <a:rPr lang="zh-CN" altLang="en-US" b="1" dirty="0">
                <a:latin typeface="+mj-lt"/>
              </a:rPr>
              <a:t>§4.12.1    </a:t>
            </a:r>
            <a:r>
              <a:rPr lang="en-US" altLang="zh-CN" b="1" dirty="0" err="1">
                <a:latin typeface="+mj-lt"/>
              </a:rPr>
              <a:t>javap</a:t>
            </a:r>
            <a:r>
              <a:rPr lang="zh-CN" altLang="en-US" b="1" dirty="0">
                <a:latin typeface="+mj-lt"/>
              </a:rPr>
              <a:t>反编译 </a:t>
            </a:r>
            <a:endParaRPr lang="en-US" altLang="zh-CN" b="1" dirty="0">
              <a:latin typeface="+mj-lt"/>
            </a:endParaRPr>
          </a:p>
          <a:p>
            <a:pPr lvl="1" algn="just"/>
            <a:r>
              <a:rPr lang="en-US" altLang="zh-CN">
                <a:latin typeface="+mj-lt"/>
              </a:rPr>
              <a:t>JDK</a:t>
            </a:r>
            <a:r>
              <a:rPr lang="zh-CN" altLang="en-US">
                <a:latin typeface="+mj-lt"/>
              </a:rPr>
              <a:t>提供</a:t>
            </a:r>
            <a:r>
              <a:rPr lang="zh-CN" altLang="en-US" dirty="0">
                <a:latin typeface="+mj-lt"/>
              </a:rPr>
              <a:t>的反编译器</a:t>
            </a:r>
            <a:r>
              <a:rPr lang="en-US" altLang="zh-CN" b="1" dirty="0" err="1">
                <a:solidFill>
                  <a:srgbClr val="000099"/>
                </a:solidFill>
                <a:latin typeface="+mj-lt"/>
              </a:rPr>
              <a:t>javap</a:t>
            </a:r>
            <a:r>
              <a:rPr lang="en-US" altLang="zh-CN" dirty="0" err="1">
                <a:latin typeface="+mj-lt"/>
              </a:rPr>
              <a:t>.exe</a:t>
            </a:r>
            <a:r>
              <a:rPr lang="zh-CN" altLang="en-US" dirty="0">
                <a:latin typeface="+mj-lt"/>
              </a:rPr>
              <a:t>可以将字节码反编译为源码，查看源码类中的</a:t>
            </a:r>
            <a:r>
              <a:rPr lang="en-US" altLang="zh-CN" dirty="0">
                <a:latin typeface="+mj-lt"/>
              </a:rPr>
              <a:t>public</a:t>
            </a:r>
            <a:r>
              <a:rPr lang="zh-CN" altLang="en-US" dirty="0">
                <a:latin typeface="+mj-lt"/>
              </a:rPr>
              <a:t>方法名字和</a:t>
            </a:r>
            <a:r>
              <a:rPr lang="en-US" altLang="zh-CN" dirty="0">
                <a:latin typeface="+mj-lt"/>
              </a:rPr>
              <a:t>public</a:t>
            </a:r>
            <a:r>
              <a:rPr lang="zh-CN" altLang="en-US" dirty="0">
                <a:latin typeface="+mj-lt"/>
              </a:rPr>
              <a:t>成员变量的名字，例如：</a:t>
            </a:r>
            <a:endParaRPr lang="zh-CN" altLang="en-US" dirty="0">
              <a:latin typeface="+mj-lt"/>
            </a:endParaRPr>
          </a:p>
          <a:p>
            <a:pPr algn="ctr">
              <a:spcBef>
                <a:spcPct val="50000"/>
              </a:spcBef>
              <a:buNone/>
            </a:pPr>
            <a:r>
              <a:rPr lang="zh-CN" altLang="en-US" b="1" dirty="0">
                <a:latin typeface="+mj-lt"/>
              </a:rPr>
              <a:t>   </a:t>
            </a:r>
            <a:r>
              <a:rPr lang="zh-CN" altLang="en-US" b="1" dirty="0">
                <a:solidFill>
                  <a:srgbClr val="C00000"/>
                </a:solidFill>
                <a:latin typeface="+mj-lt"/>
              </a:rPr>
              <a:t> </a:t>
            </a:r>
            <a:r>
              <a:rPr lang="en-US" altLang="zh-CN" b="1" dirty="0" err="1">
                <a:solidFill>
                  <a:srgbClr val="C00000"/>
                </a:solidFill>
                <a:latin typeface="+mj-lt"/>
              </a:rPr>
              <a:t>javap</a:t>
            </a:r>
            <a:r>
              <a:rPr lang="en-US" altLang="zh-CN" b="1" dirty="0">
                <a:solidFill>
                  <a:srgbClr val="C00000"/>
                </a:solidFill>
                <a:latin typeface="+mj-lt"/>
              </a:rPr>
              <a:t> </a:t>
            </a:r>
            <a:r>
              <a:rPr lang="en-US" altLang="zh-CN" b="1" dirty="0" err="1">
                <a:solidFill>
                  <a:srgbClr val="0000FF"/>
                </a:solidFill>
                <a:latin typeface="+mj-lt"/>
              </a:rPr>
              <a:t>java.util.Date</a:t>
            </a:r>
            <a:r>
              <a:rPr lang="en-US" altLang="zh-CN" b="1" dirty="0">
                <a:solidFill>
                  <a:srgbClr val="0000FF"/>
                </a:solidFill>
                <a:latin typeface="+mj-lt"/>
              </a:rPr>
              <a:t> </a:t>
            </a:r>
            <a:endParaRPr lang="zh-CN" altLang="en-US" b="1" dirty="0">
              <a:solidFill>
                <a:srgbClr val="0000FF"/>
              </a:solidFill>
              <a:latin typeface="+mj-lt"/>
            </a:endParaRPr>
          </a:p>
          <a:p>
            <a:pPr>
              <a:buNone/>
            </a:pPr>
            <a:endParaRPr lang="zh-CN" altLang="en-US" b="1" dirty="0">
              <a:latin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1631504" y="44624"/>
            <a:ext cx="1605280" cy="521970"/>
          </a:xfrm>
          <a:prstGeom prst="rect">
            <a:avLst/>
          </a:prstGeom>
          <a:noFill/>
        </p:spPr>
        <p:txBody>
          <a:bodyPr wrap="none" rtlCol="0">
            <a:spAutoFit/>
          </a:bodyPr>
          <a:lstStyle/>
          <a:p>
            <a:r>
              <a:rPr lang="zh-CN" altLang="en-US" sz="2800" dirty="0">
                <a:solidFill>
                  <a:schemeClr val="tx1">
                    <a:lumMod val="75000"/>
                    <a:lumOff val="25000"/>
                  </a:schemeClr>
                </a:solidFill>
                <a:latin typeface="隶书" panose="02010509060101010101" pitchFamily="49" charset="-122"/>
                <a:ea typeface="隶书" panose="02010509060101010101" pitchFamily="49" charset="-122"/>
              </a:rPr>
              <a:t>课后操作</a:t>
            </a:r>
            <a:endParaRPr lang="zh-CN" altLang="en-US" sz="2800" dirty="0">
              <a:solidFill>
                <a:schemeClr val="tx1">
                  <a:lumMod val="75000"/>
                  <a:lumOff val="25000"/>
                </a:schemeClr>
              </a:solidFill>
              <a:latin typeface="隶书" panose="02010509060101010101" pitchFamily="49" charset="-122"/>
              <a:ea typeface="隶书" panose="02010509060101010101" pitchFamily="49"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rgbClr val="C00000"/>
                </a:solidFill>
                <a:latin typeface="Arial" panose="020B0604020202020204" pitchFamily="34" charset="0"/>
                <a:cs typeface="Arial" panose="020B0604020202020204" pitchFamily="34" charset="0"/>
              </a:rPr>
              <a:t>javap</a:t>
            </a:r>
            <a:r>
              <a:rPr lang="en-US" altLang="zh-CN" b="1" dirty="0">
                <a:latin typeface="Arial" panose="020B0604020202020204" pitchFamily="34" charset="0"/>
                <a:cs typeface="Arial" panose="020B0604020202020204" pitchFamily="34" charset="0"/>
              </a:rPr>
              <a:t> </a:t>
            </a:r>
            <a:r>
              <a:rPr lang="en-US" altLang="zh-CN" b="1" dirty="0" err="1">
                <a:latin typeface="Arial" panose="020B0604020202020204" pitchFamily="34" charset="0"/>
                <a:cs typeface="Arial" panose="020B0604020202020204" pitchFamily="34" charset="0"/>
              </a:rPr>
              <a:t>HelloWorld</a:t>
            </a:r>
            <a:endParaRPr lang="zh-CN" altLang="en-US" b="1"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3074" name="Picture 2"/>
          <p:cNvPicPr>
            <a:picLocks noChangeAspect="1" noChangeArrowheads="1"/>
          </p:cNvPicPr>
          <p:nvPr/>
        </p:nvPicPr>
        <p:blipFill>
          <a:blip r:embed="rId1"/>
          <a:srcRect/>
          <a:stretch>
            <a:fillRect/>
          </a:stretch>
        </p:blipFill>
        <p:spPr bwMode="auto">
          <a:xfrm>
            <a:off x="2024034" y="1500174"/>
            <a:ext cx="7953375" cy="5133975"/>
          </a:xfrm>
          <a:prstGeom prst="rect">
            <a:avLst/>
          </a:prstGeom>
          <a:noFill/>
          <a:ln w="9525">
            <a:noFill/>
            <a:miter lim="800000"/>
            <a:headEnd/>
            <a:tailEnd/>
          </a:ln>
          <a:effectLst/>
        </p:spPr>
      </p:pic>
      <p:sp>
        <p:nvSpPr>
          <p:cNvPr id="7" name="文本框 6"/>
          <p:cNvSpPr txBox="1"/>
          <p:nvPr/>
        </p:nvSpPr>
        <p:spPr>
          <a:xfrm>
            <a:off x="9047043" y="13822"/>
            <a:ext cx="1605280" cy="521970"/>
          </a:xfrm>
          <a:prstGeom prst="rect">
            <a:avLst/>
          </a:prstGeom>
          <a:noFill/>
        </p:spPr>
        <p:txBody>
          <a:bodyPr wrap="none" rtlCol="0">
            <a:spAutoFit/>
          </a:bodyPr>
          <a:lstStyle/>
          <a:p>
            <a:r>
              <a:rPr lang="zh-CN" altLang="en-US" sz="2800">
                <a:solidFill>
                  <a:schemeClr val="tx1">
                    <a:lumMod val="75000"/>
                    <a:lumOff val="25000"/>
                  </a:schemeClr>
                </a:solidFill>
                <a:latin typeface="隶书" panose="02010509060101010101" pitchFamily="49" charset="-122"/>
                <a:ea typeface="隶书" panose="02010509060101010101" pitchFamily="49" charset="-122"/>
              </a:rPr>
              <a:t>课后操作</a:t>
            </a:r>
            <a:endParaRPr lang="zh-CN" altLang="en-US" sz="2800">
              <a:solidFill>
                <a:schemeClr val="tx1">
                  <a:lumMod val="75000"/>
                  <a:lumOff val="25000"/>
                </a:schemeClr>
              </a:solidFill>
              <a:latin typeface="隶书" panose="02010509060101010101" pitchFamily="49" charset="-122"/>
              <a:ea typeface="隶书" panose="020105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§4.2.2   </a:t>
            </a:r>
            <a:r>
              <a:rPr lang="zh-CN" altLang="en-US" dirty="0">
                <a:latin typeface="宋体" panose="02010600030101010101" pitchFamily="2" charset="-122"/>
              </a:rPr>
              <a:t>类体</a:t>
            </a:r>
            <a:endParaRPr lang="zh-CN" altLang="en-US" dirty="0"/>
          </a:p>
        </p:txBody>
      </p:sp>
      <p:sp>
        <p:nvSpPr>
          <p:cNvPr id="3" name="内容占位符 2"/>
          <p:cNvSpPr>
            <a:spLocks noGrp="1"/>
          </p:cNvSpPr>
          <p:nvPr>
            <p:ph idx="1"/>
          </p:nvPr>
        </p:nvSpPr>
        <p:spPr/>
        <p:txBody>
          <a:bodyPr/>
          <a:lstStyle/>
          <a:p>
            <a:pPr algn="just">
              <a:spcBef>
                <a:spcPct val="10000"/>
              </a:spcBef>
            </a:pPr>
            <a:r>
              <a:rPr lang="zh-CN" altLang="en-US" dirty="0">
                <a:latin typeface="宋体" panose="02010600030101010101" pitchFamily="2" charset="-122"/>
              </a:rPr>
              <a:t>类声明之后的一对大括号</a:t>
            </a:r>
            <a:r>
              <a:rPr lang="zh-CN" altLang="en-US" dirty="0">
                <a:latin typeface="Times New Roman" panose="02020603050405020304"/>
              </a:rPr>
              <a:t>“</a:t>
            </a:r>
            <a:r>
              <a:rPr lang="zh-CN" altLang="en-US" dirty="0">
                <a:solidFill>
                  <a:srgbClr val="000099"/>
                </a:solidFill>
              </a:rPr>
              <a:t>{</a:t>
            </a:r>
            <a:r>
              <a:rPr lang="zh-CN" altLang="en-US" dirty="0">
                <a:latin typeface="Times New Roman" panose="02020603050405020304"/>
              </a:rPr>
              <a:t>”</a:t>
            </a:r>
            <a:r>
              <a:rPr lang="zh-CN" altLang="en-US" dirty="0">
                <a:latin typeface="宋体" panose="02010600030101010101" pitchFamily="2" charset="-122"/>
              </a:rPr>
              <a:t>，</a:t>
            </a:r>
            <a:r>
              <a:rPr lang="zh-CN" altLang="en-US" dirty="0">
                <a:latin typeface="Times New Roman" panose="02020603050405020304"/>
              </a:rPr>
              <a:t>“</a:t>
            </a:r>
            <a:r>
              <a:rPr lang="zh-CN" altLang="en-US" dirty="0">
                <a:solidFill>
                  <a:srgbClr val="000099"/>
                </a:solidFill>
              </a:rPr>
              <a:t>}</a:t>
            </a:r>
            <a:r>
              <a:rPr lang="zh-CN" altLang="en-US" dirty="0">
                <a:latin typeface="Times New Roman" panose="02020603050405020304"/>
              </a:rPr>
              <a:t>”</a:t>
            </a:r>
            <a:r>
              <a:rPr lang="zh-CN" altLang="en-US" dirty="0">
                <a:latin typeface="宋体" panose="02010600030101010101" pitchFamily="2" charset="-122"/>
              </a:rPr>
              <a:t>以及它们之间的内容称作</a:t>
            </a:r>
            <a:r>
              <a:rPr lang="zh-CN" altLang="en-US" dirty="0">
                <a:solidFill>
                  <a:srgbClr val="C00000"/>
                </a:solidFill>
                <a:latin typeface="隶书" panose="02010509060101010101" pitchFamily="49" charset="-122"/>
                <a:ea typeface="隶书" panose="02010509060101010101" pitchFamily="49" charset="-122"/>
              </a:rPr>
              <a:t>类体</a:t>
            </a:r>
            <a:r>
              <a:rPr lang="zh-CN" altLang="en-US" dirty="0">
                <a:latin typeface="宋体" panose="02010600030101010101" pitchFamily="2" charset="-122"/>
              </a:rPr>
              <a:t>，大括号之间的内容称作</a:t>
            </a:r>
            <a:r>
              <a:rPr lang="zh-CN" altLang="en-US" dirty="0">
                <a:solidFill>
                  <a:srgbClr val="C00000"/>
                </a:solidFill>
                <a:latin typeface="隶书" panose="02010509060101010101" pitchFamily="49" charset="-122"/>
                <a:ea typeface="隶书" panose="02010509060101010101" pitchFamily="49" charset="-122"/>
              </a:rPr>
              <a:t>类体的内容</a:t>
            </a:r>
            <a:r>
              <a:rPr lang="zh-CN" altLang="en-US" dirty="0">
                <a:latin typeface="宋体" panose="02010600030101010101" pitchFamily="2" charset="-122"/>
              </a:rPr>
              <a:t>。</a:t>
            </a:r>
            <a:endParaRPr lang="en-US" altLang="zh-CN" dirty="0">
              <a:latin typeface="宋体" panose="02010600030101010101" pitchFamily="2" charset="-122"/>
            </a:endParaRPr>
          </a:p>
          <a:p>
            <a:pPr marL="0" indent="0" algn="just">
              <a:spcBef>
                <a:spcPct val="10000"/>
              </a:spcBef>
              <a:buNone/>
            </a:pPr>
            <a:r>
              <a:rPr lang="zh-CN" altLang="en-US" dirty="0"/>
              <a:t> </a:t>
            </a:r>
            <a:endParaRPr lang="zh-CN" altLang="en-US" dirty="0">
              <a:latin typeface="宋体" panose="02010600030101010101" pitchFamily="2" charset="-122"/>
            </a:endParaRPr>
          </a:p>
          <a:p>
            <a:pPr algn="just">
              <a:spcBef>
                <a:spcPct val="10000"/>
              </a:spcBef>
            </a:pPr>
            <a:r>
              <a:rPr lang="zh-CN" altLang="en-US" dirty="0">
                <a:latin typeface="宋体" panose="02010600030101010101" pitchFamily="2" charset="-122"/>
              </a:rPr>
              <a:t>类体的内容由两部分构成：</a:t>
            </a:r>
            <a:endParaRPr lang="en-US" altLang="zh-CN" dirty="0">
              <a:latin typeface="宋体" panose="02010600030101010101" pitchFamily="2" charset="-122"/>
            </a:endParaRPr>
          </a:p>
          <a:p>
            <a:pPr lvl="1" indent="-342900"/>
            <a:r>
              <a:rPr lang="zh-CN" altLang="en-US" sz="2000" b="1" dirty="0">
                <a:solidFill>
                  <a:srgbClr val="C00000"/>
                </a:solidFill>
                <a:latin typeface="隶书" panose="02010509060101010101" pitchFamily="49" charset="-122"/>
                <a:ea typeface="隶书" panose="02010509060101010101" pitchFamily="49" charset="-122"/>
              </a:rPr>
              <a:t>变量</a:t>
            </a:r>
            <a:endParaRPr lang="en-US" altLang="zh-CN" dirty="0"/>
          </a:p>
          <a:p>
            <a:pPr lvl="2" indent="-342900"/>
            <a:r>
              <a:rPr lang="zh-CN" altLang="en-US" sz="2000" b="1" dirty="0">
                <a:latin typeface="华文行楷" panose="02010800040101010101" pitchFamily="2" charset="-122"/>
                <a:ea typeface="华文行楷" panose="02010800040101010101" pitchFamily="2" charset="-122"/>
              </a:rPr>
              <a:t>变量</a:t>
            </a:r>
            <a:r>
              <a:rPr lang="zh-CN" altLang="en-US" sz="2000" dirty="0"/>
              <a:t>用来存储属性的值</a:t>
            </a:r>
            <a:r>
              <a:rPr lang="en-US" altLang="zh-CN" sz="2000" dirty="0"/>
              <a:t>(</a:t>
            </a:r>
            <a:r>
              <a:rPr lang="zh-CN" altLang="en-US" sz="2000" dirty="0"/>
              <a:t>体现对象的属性</a:t>
            </a:r>
            <a:r>
              <a:rPr lang="en-US" altLang="zh-CN" sz="2000" dirty="0"/>
              <a:t>)</a:t>
            </a:r>
            <a:r>
              <a:rPr lang="zh-CN" altLang="en-US" sz="2000" dirty="0"/>
              <a:t>。</a:t>
            </a:r>
            <a:endParaRPr lang="en-US" altLang="zh-CN" sz="2000" dirty="0"/>
          </a:p>
          <a:p>
            <a:pPr lvl="2" indent="-342900"/>
            <a:endParaRPr lang="zh-CN" altLang="en-US" sz="2000" dirty="0"/>
          </a:p>
          <a:p>
            <a:pPr lvl="1" indent="-342900"/>
            <a:r>
              <a:rPr lang="zh-CN" altLang="en-US" sz="2000" b="1" dirty="0">
                <a:solidFill>
                  <a:srgbClr val="C00000"/>
                </a:solidFill>
                <a:latin typeface="隶书" panose="02010509060101010101" pitchFamily="49" charset="-122"/>
                <a:ea typeface="隶书" panose="02010509060101010101" pitchFamily="49" charset="-122"/>
              </a:rPr>
              <a:t>方法</a:t>
            </a:r>
            <a:endParaRPr lang="en-US" altLang="zh-CN" dirty="0"/>
          </a:p>
          <a:p>
            <a:pPr lvl="2" indent="-342900"/>
            <a:r>
              <a:rPr lang="zh-CN" altLang="en-US" sz="2000" b="1" dirty="0">
                <a:latin typeface="华文行楷" panose="02010800040101010101" pitchFamily="2" charset="-122"/>
                <a:ea typeface="华文行楷" panose="02010800040101010101" pitchFamily="2" charset="-122"/>
              </a:rPr>
              <a:t>方法</a:t>
            </a:r>
            <a:r>
              <a:rPr lang="zh-CN" altLang="en-US" sz="2000" dirty="0"/>
              <a:t>可以对类中声明的变量进行操作，即给出算法</a:t>
            </a:r>
            <a:r>
              <a:rPr lang="en-US" altLang="zh-CN" sz="2000" dirty="0"/>
              <a:t>(</a:t>
            </a:r>
            <a:r>
              <a:rPr lang="zh-CN" altLang="en-US" sz="2000" dirty="0"/>
              <a:t>现对象所具有的行为功能</a:t>
            </a:r>
            <a:r>
              <a:rPr lang="en-US" altLang="zh-CN" sz="2000" dirty="0"/>
              <a:t>)</a:t>
            </a:r>
            <a:r>
              <a:rPr lang="zh-CN" altLang="en-US" sz="2000" dirty="0"/>
              <a:t>。</a:t>
            </a:r>
            <a:endParaRPr lang="zh-CN" altLang="en-US" sz="2000" dirty="0"/>
          </a:p>
          <a:p>
            <a:pPr lvl="1" algn="just">
              <a:spcBef>
                <a:spcPct val="10000"/>
              </a:spcBef>
            </a:pP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7676" y="377710"/>
            <a:ext cx="7543800" cy="877870"/>
          </a:xfrm>
        </p:spPr>
        <p:txBody>
          <a:bodyPr/>
          <a:lstStyle/>
          <a:p>
            <a:r>
              <a:rPr lang="zh-CN" altLang="en-US" b="1" dirty="0">
                <a:solidFill>
                  <a:srgbClr val="C00000"/>
                </a:solidFill>
                <a:latin typeface="Arial" panose="020B0604020202020204" pitchFamily="34" charset="0"/>
                <a:cs typeface="Arial" panose="020B0604020202020204" pitchFamily="34" charset="0"/>
              </a:rPr>
              <a:t> </a:t>
            </a:r>
            <a:r>
              <a:rPr lang="en-US" altLang="zh-CN" b="1" dirty="0" err="1">
                <a:solidFill>
                  <a:srgbClr val="C00000"/>
                </a:solidFill>
                <a:latin typeface="Arial" panose="020B0604020202020204" pitchFamily="34" charset="0"/>
                <a:cs typeface="Arial" panose="020B0604020202020204" pitchFamily="34" charset="0"/>
              </a:rPr>
              <a:t>javap</a:t>
            </a:r>
            <a:r>
              <a:rPr lang="en-US" altLang="zh-CN" b="1" dirty="0">
                <a:solidFill>
                  <a:srgbClr val="C00000"/>
                </a:solidFill>
                <a:latin typeface="Arial" panose="020B0604020202020204" pitchFamily="34" charset="0"/>
                <a:cs typeface="Arial" panose="020B0604020202020204" pitchFamily="34" charset="0"/>
              </a:rPr>
              <a:t> </a:t>
            </a:r>
            <a:r>
              <a:rPr lang="en-US" altLang="zh-CN" b="1" dirty="0" err="1">
                <a:solidFill>
                  <a:srgbClr val="0000FF"/>
                </a:solidFill>
                <a:latin typeface="Arial" panose="020B0604020202020204" pitchFamily="34" charset="0"/>
                <a:cs typeface="Arial" panose="020B0604020202020204" pitchFamily="34" charset="0"/>
              </a:rPr>
              <a:t>java.util.Date</a:t>
            </a:r>
            <a:r>
              <a:rPr lang="en-US" altLang="zh-CN" b="1" dirty="0">
                <a:solidFill>
                  <a:srgbClr val="0000FF"/>
                </a:solidFill>
                <a:latin typeface="Arial" panose="020B0604020202020204" pitchFamily="34" charset="0"/>
                <a:cs typeface="Arial" panose="020B0604020202020204" pitchFamily="34" charset="0"/>
              </a:rPr>
              <a:t> </a:t>
            </a:r>
            <a:endParaRPr lang="zh-CN" altLang="en-US" b="1"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1027" name="Picture 3"/>
          <p:cNvPicPr>
            <a:picLocks noChangeAspect="1" noChangeArrowheads="1"/>
          </p:cNvPicPr>
          <p:nvPr/>
        </p:nvPicPr>
        <p:blipFill>
          <a:blip r:embed="rId1"/>
          <a:srcRect/>
          <a:stretch>
            <a:fillRect/>
          </a:stretch>
        </p:blipFill>
        <p:spPr bwMode="auto">
          <a:xfrm>
            <a:off x="2238375" y="1284287"/>
            <a:ext cx="7972425" cy="5191125"/>
          </a:xfrm>
          <a:prstGeom prst="rect">
            <a:avLst/>
          </a:prstGeom>
          <a:noFill/>
          <a:ln w="9525">
            <a:noFill/>
            <a:miter lim="800000"/>
            <a:headEnd/>
            <a:tailEnd/>
          </a:ln>
          <a:effectLst/>
        </p:spPr>
      </p:pic>
      <p:sp>
        <p:nvSpPr>
          <p:cNvPr id="7" name="文本框 6"/>
          <p:cNvSpPr txBox="1"/>
          <p:nvPr/>
        </p:nvSpPr>
        <p:spPr>
          <a:xfrm>
            <a:off x="9047043" y="79261"/>
            <a:ext cx="1605280" cy="521970"/>
          </a:xfrm>
          <a:prstGeom prst="rect">
            <a:avLst/>
          </a:prstGeom>
          <a:noFill/>
        </p:spPr>
        <p:txBody>
          <a:bodyPr wrap="none" rtlCol="0">
            <a:spAutoFit/>
          </a:bodyPr>
          <a:lstStyle/>
          <a:p>
            <a:r>
              <a:rPr lang="zh-CN" altLang="en-US" sz="2800">
                <a:solidFill>
                  <a:schemeClr val="tx1">
                    <a:lumMod val="75000"/>
                    <a:lumOff val="25000"/>
                  </a:schemeClr>
                </a:solidFill>
                <a:latin typeface="隶书" panose="02010509060101010101" pitchFamily="49" charset="-122"/>
                <a:ea typeface="隶书" panose="02010509060101010101" pitchFamily="49" charset="-122"/>
              </a:rPr>
              <a:t>课后操作</a:t>
            </a:r>
            <a:endParaRPr lang="zh-CN" altLang="en-US" sz="2800">
              <a:solidFill>
                <a:schemeClr val="tx1">
                  <a:lumMod val="75000"/>
                  <a:lumOff val="25000"/>
                </a:schemeClr>
              </a:solidFill>
              <a:latin typeface="隶书" panose="02010509060101010101" pitchFamily="49" charset="-122"/>
              <a:ea typeface="隶书" panose="02010509060101010101" pitchFamily="49"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27204" y="407990"/>
            <a:ext cx="7543800" cy="949308"/>
          </a:xfrm>
        </p:spPr>
        <p:txBody>
          <a:bodyPr/>
          <a:lstStyle/>
          <a:p>
            <a:pPr algn="l"/>
            <a:r>
              <a:rPr lang="en-US" altLang="zh-CN" sz="3200" b="1" dirty="0" err="1">
                <a:solidFill>
                  <a:srgbClr val="C00000"/>
                </a:solidFill>
                <a:latin typeface="Arial" panose="020B0604020202020204" pitchFamily="34" charset="0"/>
                <a:cs typeface="Arial" panose="020B0604020202020204" pitchFamily="34" charset="0"/>
              </a:rPr>
              <a:t>javap</a:t>
            </a:r>
            <a:r>
              <a:rPr lang="en-US" altLang="zh-CN" sz="3200" b="1" dirty="0">
                <a:latin typeface="Arial" panose="020B0604020202020204" pitchFamily="34" charset="0"/>
                <a:cs typeface="Arial" panose="020B0604020202020204" pitchFamily="34" charset="0"/>
              </a:rPr>
              <a:t> -private </a:t>
            </a:r>
            <a:r>
              <a:rPr lang="en-US" altLang="zh-CN" sz="3200" b="1" dirty="0" err="1">
                <a:latin typeface="Arial" panose="020B0604020202020204" pitchFamily="34" charset="0"/>
                <a:cs typeface="Arial" panose="020B0604020202020204" pitchFamily="34" charset="0"/>
              </a:rPr>
              <a:t>javax.swing.JButton</a:t>
            </a:r>
            <a:endParaRPr lang="zh-CN" altLang="en-US" sz="3200" b="1"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2050" name="Picture 2"/>
          <p:cNvPicPr>
            <a:picLocks noChangeAspect="1" noChangeArrowheads="1"/>
          </p:cNvPicPr>
          <p:nvPr/>
        </p:nvPicPr>
        <p:blipFill>
          <a:blip r:embed="rId1"/>
          <a:srcRect/>
          <a:stretch>
            <a:fillRect/>
          </a:stretch>
        </p:blipFill>
        <p:spPr bwMode="auto">
          <a:xfrm>
            <a:off x="2024034" y="1357298"/>
            <a:ext cx="7972425" cy="5191125"/>
          </a:xfrm>
          <a:prstGeom prst="rect">
            <a:avLst/>
          </a:prstGeom>
          <a:noFill/>
          <a:ln w="9525">
            <a:noFill/>
            <a:miter lim="800000"/>
            <a:headEnd/>
            <a:tailEnd/>
          </a:ln>
          <a:effectLst/>
        </p:spPr>
      </p:pic>
      <p:sp>
        <p:nvSpPr>
          <p:cNvPr id="5" name="文本框 4"/>
          <p:cNvSpPr txBox="1"/>
          <p:nvPr/>
        </p:nvSpPr>
        <p:spPr>
          <a:xfrm>
            <a:off x="9071278" y="73578"/>
            <a:ext cx="1605280" cy="521970"/>
          </a:xfrm>
          <a:prstGeom prst="rect">
            <a:avLst/>
          </a:prstGeom>
          <a:noFill/>
        </p:spPr>
        <p:txBody>
          <a:bodyPr wrap="none" rtlCol="0">
            <a:spAutoFit/>
          </a:bodyPr>
          <a:lstStyle/>
          <a:p>
            <a:r>
              <a:rPr lang="zh-CN" altLang="en-US" sz="2800">
                <a:solidFill>
                  <a:schemeClr val="tx1">
                    <a:lumMod val="75000"/>
                    <a:lumOff val="25000"/>
                  </a:schemeClr>
                </a:solidFill>
                <a:latin typeface="隶书" panose="02010509060101010101" pitchFamily="49" charset="-122"/>
                <a:ea typeface="隶书" panose="02010509060101010101" pitchFamily="49" charset="-122"/>
              </a:rPr>
              <a:t>课后操作</a:t>
            </a:r>
            <a:endParaRPr lang="zh-CN" altLang="en-US" sz="2800">
              <a:solidFill>
                <a:schemeClr val="tx1">
                  <a:lumMod val="75000"/>
                  <a:lumOff val="25000"/>
                </a:schemeClr>
              </a:solidFill>
              <a:latin typeface="隶书" panose="02010509060101010101" pitchFamily="49" charset="-122"/>
              <a:ea typeface="隶书" panose="02010509060101010101" pitchFamily="49"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Tahoma" panose="020B0604030504040204" pitchFamily="34" charset="0"/>
                <a:cs typeface="Tahoma" panose="020B0604030504040204" pitchFamily="34" charset="0"/>
              </a:rPr>
              <a:t>§4.12.2   </a:t>
            </a:r>
            <a:r>
              <a:rPr lang="en-US" altLang="zh-CN" dirty="0" err="1">
                <a:latin typeface="Tahoma" panose="020B0604030504040204" pitchFamily="34" charset="0"/>
                <a:ea typeface="Tahoma" panose="020B0604030504040204" pitchFamily="34" charset="0"/>
                <a:cs typeface="Tahoma" panose="020B0604030504040204" pitchFamily="34" charset="0"/>
              </a:rPr>
              <a:t>javadoc</a:t>
            </a:r>
            <a:r>
              <a:rPr lang="zh-CN" altLang="en-US" dirty="0">
                <a:latin typeface="Tahoma" panose="020B0604030504040204" pitchFamily="34" charset="0"/>
                <a:cs typeface="Tahoma" panose="020B0604030504040204" pitchFamily="34" charset="0"/>
              </a:rPr>
              <a:t>制作文档 </a:t>
            </a:r>
            <a:endParaRPr lang="zh-CN" altLang="en-US" dirty="0">
              <a:latin typeface="Tahoma" panose="020B0604030504040204" pitchFamily="34" charset="0"/>
              <a:cs typeface="Tahoma" panose="020B0604030504040204" pitchFamily="34" charset="0"/>
            </a:endParaRPr>
          </a:p>
        </p:txBody>
      </p:sp>
      <p:sp>
        <p:nvSpPr>
          <p:cNvPr id="3" name="内容占位符 2"/>
          <p:cNvSpPr>
            <a:spLocks noGrp="1"/>
          </p:cNvSpPr>
          <p:nvPr>
            <p:ph idx="1"/>
          </p:nvPr>
        </p:nvSpPr>
        <p:spPr/>
        <p:txBody>
          <a:bodyPr/>
          <a:lstStyle/>
          <a:p>
            <a:r>
              <a:rPr lang="zh-CN" altLang="en-US"/>
              <a:t>使用</a:t>
            </a:r>
            <a:r>
              <a:rPr lang="en-US" altLang="zh-CN"/>
              <a:t>JDK</a:t>
            </a:r>
            <a:r>
              <a:rPr lang="zh-CN" altLang="en-US"/>
              <a:t>提供</a:t>
            </a:r>
            <a:r>
              <a:rPr lang="zh-CN" altLang="en-US" dirty="0"/>
              <a:t>的</a:t>
            </a:r>
            <a:r>
              <a:rPr lang="en-US" altLang="zh-CN" b="1" dirty="0" err="1">
                <a:solidFill>
                  <a:srgbClr val="C00000"/>
                </a:solidFill>
              </a:rPr>
              <a:t>javadoc</a:t>
            </a:r>
            <a:r>
              <a:rPr lang="en-US" altLang="zh-CN" dirty="0" err="1"/>
              <a:t>.exe</a:t>
            </a:r>
            <a:r>
              <a:rPr lang="zh-CN" altLang="en-US" dirty="0"/>
              <a:t>可以制做源文件的</a:t>
            </a:r>
            <a:r>
              <a:rPr lang="en-US" altLang="zh-CN" b="1" dirty="0">
                <a:solidFill>
                  <a:srgbClr val="000099"/>
                </a:solidFill>
              </a:rPr>
              <a:t>html</a:t>
            </a:r>
            <a:r>
              <a:rPr lang="zh-CN" altLang="en-US" dirty="0"/>
              <a:t>格式</a:t>
            </a:r>
            <a:r>
              <a:rPr lang="zh-CN" altLang="en-US"/>
              <a:t>文档。</a:t>
            </a:r>
            <a:endParaRPr lang="en-US" altLang="zh-CN"/>
          </a:p>
          <a:p>
            <a:endParaRPr lang="zh-CN" altLang="en-US" dirty="0"/>
          </a:p>
          <a:p>
            <a:r>
              <a:rPr lang="zh-CN" altLang="en-US"/>
              <a:t>假设：</a:t>
            </a:r>
            <a:r>
              <a:rPr lang="en-US" altLang="zh-CN"/>
              <a:t>D</a:t>
            </a:r>
            <a:r>
              <a:rPr lang="zh-CN" altLang="en-US" dirty="0"/>
              <a:t>：</a:t>
            </a:r>
            <a:r>
              <a:rPr lang="en-US" altLang="zh-CN"/>
              <a:t>\test\Example</a:t>
            </a:r>
            <a:r>
              <a:rPr lang="en-US" altLang="zh-CN" err="1"/>
              <a:t>.</a:t>
            </a:r>
            <a:r>
              <a:rPr lang="en-US" altLang="zh-CN"/>
              <a:t>java</a:t>
            </a:r>
            <a:endParaRPr lang="zh-CN" altLang="en-US" dirty="0"/>
          </a:p>
          <a:p>
            <a:pPr algn="ctr">
              <a:buNone/>
            </a:pPr>
            <a:r>
              <a:rPr lang="en-US" altLang="zh-CN" b="1" dirty="0" err="1">
                <a:solidFill>
                  <a:srgbClr val="000099"/>
                </a:solidFill>
                <a:latin typeface="Tahoma" panose="020B0604030504040204" pitchFamily="34" charset="0"/>
                <a:ea typeface="Tahoma" panose="020B0604030504040204" pitchFamily="34" charset="0"/>
                <a:cs typeface="Tahoma" panose="020B0604030504040204" pitchFamily="34" charset="0"/>
              </a:rPr>
              <a:t>javadoc</a:t>
            </a:r>
            <a:r>
              <a:rPr lang="en-US" altLang="zh-CN" dirty="0">
                <a:solidFill>
                  <a:srgbClr val="000099"/>
                </a:solidFill>
                <a:latin typeface="Tahoma" panose="020B0604030504040204" pitchFamily="34" charset="0"/>
                <a:ea typeface="Tahoma" panose="020B0604030504040204" pitchFamily="34" charset="0"/>
                <a:cs typeface="Tahoma" panose="020B0604030504040204" pitchFamily="34" charset="0"/>
              </a:rPr>
              <a:t> </a:t>
            </a:r>
            <a:r>
              <a:rPr lang="en-US" altLang="zh-CN" dirty="0" err="1">
                <a:solidFill>
                  <a:srgbClr val="000099"/>
                </a:solidFill>
                <a:latin typeface="Tahoma" panose="020B0604030504040204" pitchFamily="34" charset="0"/>
                <a:ea typeface="Tahoma" panose="020B0604030504040204" pitchFamily="34" charset="0"/>
                <a:cs typeface="Tahoma" panose="020B0604030504040204" pitchFamily="34" charset="0"/>
              </a:rPr>
              <a:t>Example.java</a:t>
            </a:r>
            <a:endParaRPr lang="en-US" altLang="zh-CN" dirty="0">
              <a:solidFill>
                <a:srgbClr val="000099"/>
              </a:solidFill>
              <a:latin typeface="Tahoma" panose="020B0604030504040204" pitchFamily="34" charset="0"/>
              <a:ea typeface="Tahoma" panose="020B0604030504040204" pitchFamily="34" charset="0"/>
              <a:cs typeface="Tahoma" panose="020B0604030504040204" pitchFamily="34" charset="0"/>
            </a:endParaRPr>
          </a:p>
          <a:p>
            <a:pPr lvl="1"/>
            <a:r>
              <a:rPr lang="zh-CN" altLang="en-US" dirty="0"/>
              <a:t>生成</a:t>
            </a:r>
            <a:r>
              <a:rPr lang="en-US" altLang="zh-CN" dirty="0" err="1"/>
              <a:t>Example.java</a:t>
            </a:r>
            <a:r>
              <a:rPr lang="zh-CN" altLang="en-US" dirty="0"/>
              <a:t>的</a:t>
            </a:r>
            <a:r>
              <a:rPr lang="en-US" altLang="zh-CN" dirty="0"/>
              <a:t>html</a:t>
            </a:r>
            <a:r>
              <a:rPr lang="zh-CN" altLang="en-US" dirty="0"/>
              <a:t>格式文</a:t>
            </a:r>
            <a:r>
              <a:rPr lang="zh-CN" altLang="en-US"/>
              <a:t>挡。</a:t>
            </a:r>
            <a:endParaRPr lang="en-US" altLang="zh-CN"/>
          </a:p>
          <a:p>
            <a:pPr marL="344170" lvl="1" indent="0">
              <a:buNone/>
            </a:pPr>
            <a:endParaRPr lang="zh-CN" altLang="en-US" dirty="0"/>
          </a:p>
          <a:p>
            <a:r>
              <a:rPr lang="zh-CN" altLang="en-US">
                <a:solidFill>
                  <a:srgbClr val="C00000"/>
                </a:solidFill>
              </a:rPr>
              <a:t>例</a:t>
            </a:r>
            <a:r>
              <a:rPr lang="en-US" altLang="zh-CN">
                <a:solidFill>
                  <a:srgbClr val="C00000"/>
                </a:solidFill>
              </a:rPr>
              <a:t>4-20</a:t>
            </a:r>
            <a:r>
              <a:rPr lang="zh-CN" altLang="en-US">
                <a:solidFill>
                  <a:srgbClr val="C00000"/>
                </a:solidFill>
              </a:rPr>
              <a:t>。</a:t>
            </a:r>
            <a:endParaRPr lang="zh-CN" altLang="en-US" dirty="0">
              <a:solidFill>
                <a:srgbClr val="C0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文本框 5"/>
          <p:cNvSpPr txBox="1"/>
          <p:nvPr/>
        </p:nvSpPr>
        <p:spPr>
          <a:xfrm>
            <a:off x="7920519" y="0"/>
            <a:ext cx="1605280" cy="521970"/>
          </a:xfrm>
          <a:prstGeom prst="rect">
            <a:avLst/>
          </a:prstGeom>
          <a:noFill/>
        </p:spPr>
        <p:txBody>
          <a:bodyPr wrap="none" rtlCol="0">
            <a:spAutoFit/>
          </a:bodyPr>
          <a:lstStyle/>
          <a:p>
            <a:r>
              <a:rPr lang="zh-CN" altLang="en-US" sz="2800">
                <a:solidFill>
                  <a:schemeClr val="tx1">
                    <a:lumMod val="75000"/>
                    <a:lumOff val="25000"/>
                  </a:schemeClr>
                </a:solidFill>
                <a:latin typeface="隶书" panose="02010509060101010101" pitchFamily="49" charset="-122"/>
                <a:ea typeface="隶书" panose="02010509060101010101" pitchFamily="49" charset="-122"/>
              </a:rPr>
              <a:t>课后操作</a:t>
            </a:r>
            <a:endParaRPr lang="zh-CN" altLang="en-US" sz="2800">
              <a:solidFill>
                <a:schemeClr val="tx1">
                  <a:lumMod val="75000"/>
                  <a:lumOff val="25000"/>
                </a:schemeClr>
              </a:solidFill>
              <a:latin typeface="隶书" panose="02010509060101010101" pitchFamily="49" charset="-122"/>
              <a:ea typeface="隶书" panose="02010509060101010101" pitchFamily="49"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4099" name="Picture 3"/>
          <p:cNvPicPr>
            <a:picLocks noChangeAspect="1" noChangeArrowheads="1"/>
          </p:cNvPicPr>
          <p:nvPr/>
        </p:nvPicPr>
        <p:blipFill>
          <a:blip r:embed="rId1"/>
          <a:srcRect/>
          <a:stretch>
            <a:fillRect/>
          </a:stretch>
        </p:blipFill>
        <p:spPr bwMode="auto">
          <a:xfrm>
            <a:off x="2081213" y="842963"/>
            <a:ext cx="8029575" cy="5172075"/>
          </a:xfrm>
          <a:prstGeom prst="rect">
            <a:avLst/>
          </a:prstGeom>
          <a:noFill/>
          <a:ln w="9525">
            <a:noFill/>
            <a:miter lim="800000"/>
            <a:headEnd/>
            <a:tailEnd/>
          </a:ln>
          <a:effectLst/>
        </p:spPr>
      </p:pic>
      <p:sp>
        <p:nvSpPr>
          <p:cNvPr id="5" name="文本框 4"/>
          <p:cNvSpPr txBox="1"/>
          <p:nvPr/>
        </p:nvSpPr>
        <p:spPr>
          <a:xfrm>
            <a:off x="7920519" y="0"/>
            <a:ext cx="1605280" cy="521970"/>
          </a:xfrm>
          <a:prstGeom prst="rect">
            <a:avLst/>
          </a:prstGeom>
          <a:noFill/>
        </p:spPr>
        <p:txBody>
          <a:bodyPr wrap="none" rtlCol="0">
            <a:spAutoFit/>
          </a:bodyPr>
          <a:lstStyle/>
          <a:p>
            <a:r>
              <a:rPr lang="zh-CN" altLang="en-US" sz="2800">
                <a:solidFill>
                  <a:schemeClr val="tx1">
                    <a:lumMod val="75000"/>
                    <a:lumOff val="25000"/>
                  </a:schemeClr>
                </a:solidFill>
                <a:latin typeface="隶书" panose="02010509060101010101" pitchFamily="49" charset="-122"/>
                <a:ea typeface="隶书" panose="02010509060101010101" pitchFamily="49" charset="-122"/>
              </a:rPr>
              <a:t>课后操作</a:t>
            </a:r>
            <a:endParaRPr lang="zh-CN" altLang="en-US" sz="2800">
              <a:solidFill>
                <a:schemeClr val="tx1">
                  <a:lumMod val="75000"/>
                  <a:lumOff val="25000"/>
                </a:schemeClr>
              </a:solidFill>
              <a:latin typeface="隶书" panose="02010509060101010101" pitchFamily="49" charset="-122"/>
              <a:ea typeface="隶书" panose="02010509060101010101" pitchFamily="49"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§4.13   </a:t>
            </a:r>
            <a:r>
              <a:rPr lang="en-US" altLang="zh-CN" dirty="0">
                <a:latin typeface="宋体" panose="02010600030101010101" pitchFamily="2" charset="-122"/>
              </a:rPr>
              <a:t>jar</a:t>
            </a:r>
            <a:r>
              <a:rPr lang="zh-CN" altLang="en-US" dirty="0">
                <a:latin typeface="宋体" panose="02010600030101010101" pitchFamily="2" charset="-122"/>
              </a:rPr>
              <a:t>文件</a:t>
            </a:r>
            <a:endParaRPr lang="zh-CN" altLang="en-US" dirty="0"/>
          </a:p>
        </p:txBody>
      </p:sp>
      <p:sp>
        <p:nvSpPr>
          <p:cNvPr id="3" name="内容占位符 2"/>
          <p:cNvSpPr>
            <a:spLocks noGrp="1"/>
          </p:cNvSpPr>
          <p:nvPr>
            <p:ph idx="1"/>
          </p:nvPr>
        </p:nvSpPr>
        <p:spPr/>
        <p:txBody>
          <a:bodyPr/>
          <a:lstStyle/>
          <a:p>
            <a:r>
              <a:rPr lang="zh-CN" altLang="en-US" dirty="0"/>
              <a:t> 可以使用</a:t>
            </a:r>
            <a:r>
              <a:rPr lang="en-US" altLang="zh-CN" b="1" dirty="0" err="1">
                <a:solidFill>
                  <a:srgbClr val="000099"/>
                </a:solidFill>
              </a:rPr>
              <a:t>jar</a:t>
            </a:r>
            <a:r>
              <a:rPr lang="en-US" altLang="zh-CN" dirty="0" err="1"/>
              <a:t>.exe</a:t>
            </a:r>
            <a:r>
              <a:rPr lang="zh-CN" altLang="en-US" dirty="0"/>
              <a:t>命令把一些类的字节码文件压缩成一个</a:t>
            </a:r>
            <a:r>
              <a:rPr lang="en-US" altLang="zh-CN" b="1" dirty="0">
                <a:solidFill>
                  <a:srgbClr val="000099"/>
                </a:solidFill>
              </a:rPr>
              <a:t>jar</a:t>
            </a:r>
            <a:r>
              <a:rPr lang="zh-CN" altLang="en-US" b="1" dirty="0">
                <a:solidFill>
                  <a:srgbClr val="000099"/>
                </a:solidFill>
              </a:rPr>
              <a:t>文件</a:t>
            </a:r>
            <a:r>
              <a:rPr lang="zh-CN" altLang="en-US" dirty="0"/>
              <a:t>，然后将这个</a:t>
            </a:r>
            <a:r>
              <a:rPr lang="en-US" altLang="zh-CN" dirty="0"/>
              <a:t>jar</a:t>
            </a:r>
            <a:r>
              <a:rPr lang="zh-CN" altLang="en-US" dirty="0"/>
              <a:t>文件存放到</a:t>
            </a:r>
            <a:r>
              <a:rPr lang="en-US" altLang="zh-CN" dirty="0"/>
              <a:t>Java</a:t>
            </a:r>
            <a:r>
              <a:rPr lang="zh-CN" altLang="en-US" dirty="0"/>
              <a:t>运行环境的扩展中。即：将该</a:t>
            </a:r>
            <a:r>
              <a:rPr lang="en-US" altLang="zh-CN" dirty="0"/>
              <a:t>jar</a:t>
            </a:r>
            <a:r>
              <a:rPr lang="zh-CN" altLang="en-US" dirty="0"/>
              <a:t>文件</a:t>
            </a:r>
            <a:r>
              <a:rPr lang="zh-CN" altLang="en-US"/>
              <a:t>存放在</a:t>
            </a:r>
            <a:r>
              <a:rPr lang="en-US" altLang="zh-CN"/>
              <a:t>JDK</a:t>
            </a:r>
            <a:r>
              <a:rPr lang="zh-CN" altLang="en-US"/>
              <a:t>安装</a:t>
            </a:r>
            <a:r>
              <a:rPr lang="zh-CN" altLang="en-US" dirty="0"/>
              <a:t>目录的</a:t>
            </a:r>
            <a:r>
              <a:rPr lang="en-US" altLang="zh-CN" b="1" dirty="0" err="1">
                <a:solidFill>
                  <a:srgbClr val="000099"/>
                </a:solidFill>
              </a:rPr>
              <a:t>jre</a:t>
            </a:r>
            <a:r>
              <a:rPr lang="en-US" altLang="zh-CN" b="1" dirty="0">
                <a:solidFill>
                  <a:srgbClr val="000099"/>
                </a:solidFill>
              </a:rPr>
              <a:t>\lib\ext</a:t>
            </a:r>
            <a:r>
              <a:rPr lang="zh-CN" altLang="en-US" dirty="0"/>
              <a:t>文件夹中。</a:t>
            </a:r>
            <a:endParaRPr lang="en-US" altLang="zh-CN" dirty="0"/>
          </a:p>
          <a:p>
            <a:r>
              <a:rPr lang="zh-CN" altLang="en-US" dirty="0"/>
              <a:t>这样，</a:t>
            </a:r>
            <a:r>
              <a:rPr lang="en-US" altLang="zh-CN" dirty="0"/>
              <a:t>Java</a:t>
            </a:r>
            <a:r>
              <a:rPr lang="zh-CN" altLang="en-US" dirty="0"/>
              <a:t>应用程序就可以使用这个</a:t>
            </a:r>
            <a:r>
              <a:rPr lang="en-US" altLang="zh-CN" dirty="0"/>
              <a:t>jar</a:t>
            </a:r>
            <a:r>
              <a:rPr lang="zh-CN" altLang="en-US" dirty="0"/>
              <a:t>文件中的类来创建对象了。</a:t>
            </a:r>
            <a:endParaRPr lang="en-US" altLang="zh-CN" dirty="0"/>
          </a:p>
          <a:p>
            <a:r>
              <a:rPr lang="zh-CN" altLang="en-US" b="1" dirty="0">
                <a:solidFill>
                  <a:srgbClr val="000099"/>
                </a:solidFill>
              </a:rPr>
              <a:t>基本用法  </a:t>
            </a:r>
            <a:endParaRPr lang="en-US" altLang="zh-CN" b="1" dirty="0">
              <a:solidFill>
                <a:srgbClr val="000099"/>
              </a:solidFill>
            </a:endParaRPr>
          </a:p>
          <a:p>
            <a:pPr algn="ctr">
              <a:buNone/>
            </a:pPr>
            <a:r>
              <a:rPr lang="zh-CN" altLang="en-US" sz="2400" b="1" dirty="0">
                <a:solidFill>
                  <a:srgbClr val="006600"/>
                </a:solidFill>
                <a:latin typeface="Times New Roman" panose="02020603050405020304" pitchFamily="18" charset="0"/>
              </a:rPr>
              <a:t> </a:t>
            </a:r>
            <a:r>
              <a:rPr lang="en-US" altLang="zh-CN" sz="2400" b="1" dirty="0">
                <a:solidFill>
                  <a:srgbClr val="006600"/>
                </a:solidFill>
                <a:latin typeface="Times New Roman" panose="02020603050405020304" pitchFamily="18" charset="0"/>
              </a:rPr>
              <a:t>jar &lt;</a:t>
            </a:r>
            <a:r>
              <a:rPr lang="zh-CN" altLang="en-US" sz="2400" b="1" dirty="0">
                <a:solidFill>
                  <a:srgbClr val="006600"/>
                </a:solidFill>
                <a:latin typeface="Times New Roman" panose="02020603050405020304" pitchFamily="18" charset="0"/>
              </a:rPr>
              <a:t>可选项</a:t>
            </a:r>
            <a:r>
              <a:rPr lang="en-US" altLang="zh-CN" sz="2400" b="1" dirty="0">
                <a:solidFill>
                  <a:srgbClr val="006600"/>
                </a:solidFill>
                <a:latin typeface="Times New Roman" panose="02020603050405020304" pitchFamily="18" charset="0"/>
              </a:rPr>
              <a:t>&gt; &lt;</a:t>
            </a:r>
            <a:r>
              <a:rPr lang="zh-CN" altLang="en-US" sz="2400" b="1" dirty="0">
                <a:solidFill>
                  <a:srgbClr val="006600"/>
                </a:solidFill>
                <a:latin typeface="Times New Roman" panose="02020603050405020304" pitchFamily="18" charset="0"/>
              </a:rPr>
              <a:t>存档文件</a:t>
            </a:r>
            <a:r>
              <a:rPr lang="en-US" altLang="zh-CN" sz="2400" b="1" dirty="0">
                <a:solidFill>
                  <a:srgbClr val="006600"/>
                </a:solidFill>
                <a:latin typeface="Times New Roman" panose="02020603050405020304" pitchFamily="18" charset="0"/>
              </a:rPr>
              <a:t>&gt; &lt;</a:t>
            </a:r>
            <a:r>
              <a:rPr lang="zh-CN" altLang="en-US" sz="2400" b="1" dirty="0">
                <a:solidFill>
                  <a:srgbClr val="006600"/>
                </a:solidFill>
                <a:latin typeface="Times New Roman" panose="02020603050405020304" pitchFamily="18" charset="0"/>
              </a:rPr>
              <a:t>清单文件</a:t>
            </a:r>
            <a:r>
              <a:rPr lang="en-US" altLang="zh-CN" sz="2400" b="1" dirty="0">
                <a:solidFill>
                  <a:srgbClr val="006600"/>
                </a:solidFill>
                <a:latin typeface="Times New Roman" panose="02020603050405020304" pitchFamily="18" charset="0"/>
              </a:rPr>
              <a:t>&gt; &lt;</a:t>
            </a:r>
            <a:r>
              <a:rPr lang="zh-CN" altLang="en-US" sz="2400" b="1" dirty="0">
                <a:solidFill>
                  <a:srgbClr val="006600"/>
                </a:solidFill>
                <a:latin typeface="Times New Roman" panose="02020603050405020304" pitchFamily="18" charset="0"/>
              </a:rPr>
              <a:t>目录或文件名列表</a:t>
            </a:r>
            <a:r>
              <a:rPr lang="en-US" altLang="zh-CN" sz="2400" b="1" dirty="0">
                <a:solidFill>
                  <a:srgbClr val="006600"/>
                </a:solidFill>
                <a:latin typeface="Times New Roman" panose="02020603050405020304" pitchFamily="18" charset="0"/>
              </a:rPr>
              <a:t>&gt;</a:t>
            </a:r>
            <a:endParaRPr lang="en-US" altLang="zh-CN" sz="2400" b="1" dirty="0">
              <a:solidFill>
                <a:srgbClr val="006600"/>
              </a:solidFill>
              <a:latin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§4.13   </a:t>
            </a:r>
            <a:r>
              <a:rPr lang="en-US" altLang="zh-CN" dirty="0">
                <a:latin typeface="宋体" panose="02010600030101010101" pitchFamily="2" charset="-122"/>
              </a:rPr>
              <a:t>jar</a:t>
            </a:r>
            <a:r>
              <a:rPr lang="zh-CN" altLang="en-US" dirty="0">
                <a:latin typeface="宋体" panose="02010600030101010101" pitchFamily="2" charset="-122"/>
              </a:rPr>
              <a:t>文件</a:t>
            </a:r>
            <a:endParaRPr lang="zh-CN" altLang="en-US" dirty="0"/>
          </a:p>
        </p:txBody>
      </p:sp>
      <p:sp>
        <p:nvSpPr>
          <p:cNvPr id="3" name="内容占位符 2"/>
          <p:cNvSpPr>
            <a:spLocks noGrp="1"/>
          </p:cNvSpPr>
          <p:nvPr>
            <p:ph idx="1"/>
          </p:nvPr>
        </p:nvSpPr>
        <p:spPr/>
        <p:txBody>
          <a:bodyPr/>
          <a:lstStyle/>
          <a:p>
            <a:pPr>
              <a:buNone/>
            </a:pPr>
            <a:r>
              <a:rPr lang="zh-CN" altLang="en-US" dirty="0"/>
              <a:t>（</a:t>
            </a:r>
            <a:r>
              <a:rPr lang="en-US" altLang="zh-CN" dirty="0"/>
              <a:t>1</a:t>
            </a:r>
            <a:r>
              <a:rPr lang="zh-CN" altLang="en-US" dirty="0"/>
              <a:t>）有包名的类</a:t>
            </a:r>
            <a:r>
              <a:rPr lang="en-US" altLang="zh-CN" dirty="0"/>
              <a:t>:</a:t>
            </a:r>
            <a:r>
              <a:rPr lang="en-US" altLang="zh-CN" dirty="0" err="1"/>
              <a:t>TestOne</a:t>
            </a:r>
            <a:r>
              <a:rPr lang="zh-CN" altLang="en-US" dirty="0"/>
              <a:t>和</a:t>
            </a:r>
            <a:r>
              <a:rPr lang="en-US" altLang="zh-CN" dirty="0" err="1"/>
              <a:t>TestTwo</a:t>
            </a:r>
            <a:r>
              <a:rPr lang="zh-CN" altLang="en-US" dirty="0"/>
              <a:t>类的包名为</a:t>
            </a:r>
            <a:r>
              <a:rPr lang="en-US" altLang="zh-CN" dirty="0" err="1"/>
              <a:t>moon.star</a:t>
            </a:r>
            <a:r>
              <a:rPr lang="en-US" altLang="zh-CN" dirty="0"/>
              <a:t> </a:t>
            </a:r>
            <a:endParaRPr lang="en-US" altLang="zh-CN" dirty="0"/>
          </a:p>
          <a:p>
            <a:pPr lvl="1"/>
            <a:r>
              <a:rPr lang="zh-CN" altLang="en-US" dirty="0"/>
              <a:t>首先编写一个</a:t>
            </a:r>
            <a:r>
              <a:rPr lang="zh-CN" altLang="en-US" dirty="0">
                <a:solidFill>
                  <a:srgbClr val="000099"/>
                </a:solidFill>
              </a:rPr>
              <a:t>后缀名为“</a:t>
            </a:r>
            <a:r>
              <a:rPr lang="en-US" altLang="zh-CN" dirty="0">
                <a:solidFill>
                  <a:srgbClr val="000099"/>
                </a:solidFill>
              </a:rPr>
              <a:t>.mf</a:t>
            </a:r>
            <a:r>
              <a:rPr lang="zh-CN" altLang="en-US" dirty="0">
                <a:solidFill>
                  <a:srgbClr val="000099"/>
                </a:solidFill>
              </a:rPr>
              <a:t>”</a:t>
            </a:r>
            <a:r>
              <a:rPr lang="en-US" altLang="zh-CN" dirty="0">
                <a:solidFill>
                  <a:srgbClr val="000099"/>
                </a:solidFill>
              </a:rPr>
              <a:t>d </a:t>
            </a:r>
            <a:r>
              <a:rPr lang="zh-CN" altLang="en-US" dirty="0">
                <a:solidFill>
                  <a:srgbClr val="000099"/>
                </a:solidFill>
              </a:rPr>
              <a:t>清单</a:t>
            </a:r>
            <a:r>
              <a:rPr lang="en-US" altLang="zh-CN" dirty="0">
                <a:solidFill>
                  <a:srgbClr val="000099"/>
                </a:solidFill>
              </a:rPr>
              <a:t>(</a:t>
            </a:r>
            <a:r>
              <a:rPr lang="en-US" altLang="zh-CN" dirty="0" err="1"/>
              <a:t>Manifestfile</a:t>
            </a:r>
            <a:r>
              <a:rPr lang="en-US" altLang="zh-CN" dirty="0">
                <a:solidFill>
                  <a:srgbClr val="000099"/>
                </a:solidFill>
              </a:rPr>
              <a:t>)</a:t>
            </a:r>
            <a:r>
              <a:rPr lang="zh-CN" altLang="en-US" dirty="0">
                <a:solidFill>
                  <a:srgbClr val="000099"/>
                </a:solidFill>
              </a:rPr>
              <a:t>文件</a:t>
            </a:r>
            <a:r>
              <a:rPr lang="zh-CN" altLang="en-US" dirty="0"/>
              <a:t>：</a:t>
            </a:r>
            <a:endParaRPr lang="en-US" altLang="zh-CN" dirty="0"/>
          </a:p>
          <a:p>
            <a:pPr algn="ctr">
              <a:buNone/>
            </a:pPr>
            <a:r>
              <a:rPr lang="en-US" altLang="zh-CN" b="1" dirty="0" err="1">
                <a:solidFill>
                  <a:srgbClr val="C00000"/>
                </a:solidFill>
              </a:rPr>
              <a:t>hello.mf</a:t>
            </a:r>
            <a:endParaRPr lang="en-US" altLang="zh-CN" b="1" dirty="0">
              <a:solidFill>
                <a:srgbClr val="C00000"/>
              </a:solidFill>
            </a:endParaRPr>
          </a:p>
          <a:p>
            <a:pPr lvl="1"/>
            <a:r>
              <a:rPr lang="zh-CN" altLang="en-US" dirty="0"/>
              <a:t>文件内容如下：</a:t>
            </a:r>
            <a:endParaRPr lang="en-US" altLang="zh-CN" dirty="0"/>
          </a:p>
          <a:p>
            <a:endParaRPr lang="en-US" altLang="zh-CN" dirty="0"/>
          </a:p>
          <a:p>
            <a:endParaRPr lang="en-US" altLang="zh-CN" dirty="0"/>
          </a:p>
          <a:p>
            <a:pPr lvl="1"/>
            <a:endParaRPr lang="en-US" altLang="zh-CN" dirty="0"/>
          </a:p>
          <a:p>
            <a:pPr lvl="1"/>
            <a:r>
              <a:rPr lang="zh-CN" altLang="en-US" dirty="0"/>
              <a:t>将该文件保存到</a:t>
            </a:r>
            <a:r>
              <a:rPr lang="en-US" altLang="zh-CN" dirty="0" err="1"/>
              <a:t>C:\1000</a:t>
            </a:r>
            <a:r>
              <a:rPr lang="zh-CN" altLang="en-US" dirty="0"/>
              <a:t>目录中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6" name="矩形 5"/>
          <p:cNvSpPr/>
          <p:nvPr/>
        </p:nvSpPr>
        <p:spPr>
          <a:xfrm>
            <a:off x="2809852" y="4071942"/>
            <a:ext cx="6357982" cy="1106805"/>
          </a:xfrm>
          <a:prstGeom prst="rect">
            <a:avLst/>
          </a:prstGeom>
          <a:ln>
            <a:solidFill>
              <a:schemeClr val="accent1">
                <a:shade val="50000"/>
                <a:alpha val="95000"/>
              </a:schemeClr>
            </a:solidFill>
          </a:ln>
        </p:spPr>
        <p:txBody>
          <a:bodyPr wrap="square">
            <a:spAutoFit/>
          </a:bodyPr>
          <a:lstStyle/>
          <a:p>
            <a:r>
              <a:rPr lang="en-US" altLang="zh-CN" sz="2200" dirty="0"/>
              <a:t>Manifest-Version: 1.0</a:t>
            </a:r>
            <a:endParaRPr lang="en-US" altLang="zh-CN" sz="2200" dirty="0"/>
          </a:p>
          <a:p>
            <a:r>
              <a:rPr lang="en-US" altLang="zh-CN" sz="2200" dirty="0">
                <a:solidFill>
                  <a:srgbClr val="C00000"/>
                </a:solidFill>
              </a:rPr>
              <a:t>Class: </a:t>
            </a:r>
            <a:r>
              <a:rPr lang="en-US" altLang="zh-CN" sz="2200" dirty="0" err="1">
                <a:solidFill>
                  <a:srgbClr val="C00000"/>
                </a:solidFill>
              </a:rPr>
              <a:t>moon.start.TestOne</a:t>
            </a:r>
            <a:r>
              <a:rPr lang="en-US" altLang="zh-CN" sz="2200" dirty="0">
                <a:solidFill>
                  <a:srgbClr val="C00000"/>
                </a:solidFill>
              </a:rPr>
              <a:t> </a:t>
            </a:r>
            <a:r>
              <a:rPr lang="en-US" altLang="zh-CN" sz="2200" dirty="0" err="1">
                <a:solidFill>
                  <a:srgbClr val="C00000"/>
                </a:solidFill>
              </a:rPr>
              <a:t>moon.star.TestTwo</a:t>
            </a:r>
            <a:endParaRPr lang="en-US" altLang="zh-CN" sz="2200" dirty="0">
              <a:solidFill>
                <a:srgbClr val="C00000"/>
              </a:solidFill>
            </a:endParaRPr>
          </a:p>
          <a:p>
            <a:r>
              <a:rPr lang="en-US" altLang="zh-CN" sz="2200" dirty="0"/>
              <a:t>Created-By: 1.6 </a:t>
            </a:r>
            <a:endParaRPr lang="en-US" altLang="zh-CN" sz="2200" dirty="0"/>
          </a:p>
        </p:txBody>
      </p:sp>
      <p:sp>
        <p:nvSpPr>
          <p:cNvPr id="5" name="文本框 4"/>
          <p:cNvSpPr txBox="1"/>
          <p:nvPr/>
        </p:nvSpPr>
        <p:spPr>
          <a:xfrm>
            <a:off x="7920519" y="0"/>
            <a:ext cx="1605280" cy="521970"/>
          </a:xfrm>
          <a:prstGeom prst="rect">
            <a:avLst/>
          </a:prstGeom>
          <a:noFill/>
        </p:spPr>
        <p:txBody>
          <a:bodyPr wrap="none" rtlCol="0">
            <a:spAutoFit/>
          </a:bodyPr>
          <a:lstStyle/>
          <a:p>
            <a:r>
              <a:rPr lang="zh-CN" altLang="en-US" sz="2800">
                <a:solidFill>
                  <a:schemeClr val="tx1">
                    <a:lumMod val="75000"/>
                    <a:lumOff val="25000"/>
                  </a:schemeClr>
                </a:solidFill>
                <a:latin typeface="隶书" panose="02010509060101010101" pitchFamily="49" charset="-122"/>
                <a:ea typeface="隶书" panose="02010509060101010101" pitchFamily="49" charset="-122"/>
              </a:rPr>
              <a:t>课后操作</a:t>
            </a:r>
            <a:endParaRPr lang="zh-CN" altLang="en-US" sz="2800">
              <a:solidFill>
                <a:schemeClr val="tx1">
                  <a:lumMod val="75000"/>
                  <a:lumOff val="25000"/>
                </a:schemeClr>
              </a:solidFill>
              <a:latin typeface="隶书" panose="02010509060101010101" pitchFamily="49" charset="-122"/>
              <a:ea typeface="隶书" panose="02010509060101010101" pitchFamily="49" charset="-12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§4.13   </a:t>
            </a:r>
            <a:r>
              <a:rPr lang="en-US" altLang="zh-CN" dirty="0">
                <a:latin typeface="宋体" panose="02010600030101010101" pitchFamily="2" charset="-122"/>
              </a:rPr>
              <a:t>jar</a:t>
            </a:r>
            <a:r>
              <a:rPr lang="zh-CN" altLang="en-US" dirty="0">
                <a:latin typeface="宋体" panose="02010600030101010101" pitchFamily="2" charset="-122"/>
              </a:rPr>
              <a:t>文件</a:t>
            </a:r>
            <a:endParaRPr lang="zh-CN" altLang="en-US" dirty="0"/>
          </a:p>
        </p:txBody>
      </p:sp>
      <p:sp>
        <p:nvSpPr>
          <p:cNvPr id="3" name="内容占位符 2"/>
          <p:cNvSpPr>
            <a:spLocks noGrp="1"/>
          </p:cNvSpPr>
          <p:nvPr>
            <p:ph idx="1"/>
          </p:nvPr>
        </p:nvSpPr>
        <p:spPr/>
        <p:txBody>
          <a:bodyPr/>
          <a:lstStyle/>
          <a:p>
            <a:r>
              <a:rPr lang="en-US" altLang="zh-CN" dirty="0"/>
              <a:t>jar</a:t>
            </a:r>
            <a:r>
              <a:rPr lang="zh-CN" altLang="en-US" dirty="0"/>
              <a:t>命令 </a:t>
            </a:r>
            <a:endParaRPr lang="zh-CN" altLang="en-US" dirty="0"/>
          </a:p>
          <a:p>
            <a:pPr lvl="1">
              <a:buNone/>
            </a:pPr>
            <a:endParaRPr lang="en-US" altLang="zh-CN" dirty="0"/>
          </a:p>
          <a:p>
            <a:pPr lvl="1">
              <a:buNone/>
            </a:pPr>
            <a:endParaRPr lang="en-US" altLang="zh-CN" dirty="0"/>
          </a:p>
          <a:p>
            <a:pPr lvl="1">
              <a:buNone/>
            </a:pPr>
            <a:r>
              <a:rPr lang="en-US" altLang="zh-CN" dirty="0" err="1"/>
              <a:t>C:\1000\</a:t>
            </a:r>
            <a:r>
              <a:rPr lang="en-US" altLang="zh-CN" b="1" dirty="0" err="1">
                <a:solidFill>
                  <a:srgbClr val="CC0099"/>
                </a:solidFill>
              </a:rPr>
              <a:t>jar</a:t>
            </a:r>
            <a:r>
              <a:rPr lang="en-US" altLang="zh-CN" b="1" dirty="0">
                <a:solidFill>
                  <a:srgbClr val="CC0099"/>
                </a:solidFill>
              </a:rPr>
              <a:t> </a:t>
            </a:r>
            <a:r>
              <a:rPr lang="en-US" altLang="zh-CN" dirty="0"/>
              <a:t>     </a:t>
            </a:r>
            <a:r>
              <a:rPr lang="en-US" altLang="zh-CN" b="1" dirty="0" err="1">
                <a:solidFill>
                  <a:srgbClr val="C00000"/>
                </a:solidFill>
              </a:rPr>
              <a:t>cfm</a:t>
            </a:r>
            <a:r>
              <a:rPr lang="en-US" altLang="zh-CN" dirty="0"/>
              <a:t>       </a:t>
            </a:r>
            <a:r>
              <a:rPr lang="en-US" altLang="zh-CN" dirty="0" err="1">
                <a:solidFill>
                  <a:srgbClr val="000099"/>
                </a:solidFill>
              </a:rPr>
              <a:t>Jerry.jar</a:t>
            </a:r>
            <a:r>
              <a:rPr lang="en-US" altLang="zh-CN" dirty="0"/>
              <a:t>        </a:t>
            </a:r>
            <a:r>
              <a:rPr lang="en-US" altLang="zh-CN" dirty="0" err="1">
                <a:solidFill>
                  <a:srgbClr val="006600"/>
                </a:solidFill>
              </a:rPr>
              <a:t>hello.mf</a:t>
            </a:r>
            <a:r>
              <a:rPr lang="en-US" altLang="zh-CN" dirty="0"/>
              <a:t> moon\star\</a:t>
            </a:r>
            <a:r>
              <a:rPr lang="en-US" altLang="zh-CN" dirty="0" err="1"/>
              <a:t>TestOne.class</a:t>
            </a:r>
            <a:r>
              <a:rPr lang="en-US" altLang="zh-CN" dirty="0"/>
              <a:t> moon\star\</a:t>
            </a:r>
            <a:r>
              <a:rPr lang="en-US" altLang="zh-CN" dirty="0" err="1"/>
              <a:t>TestTwo.class</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线形标注 1 5"/>
          <p:cNvSpPr/>
          <p:nvPr/>
        </p:nvSpPr>
        <p:spPr>
          <a:xfrm>
            <a:off x="3381356" y="4191060"/>
            <a:ext cx="5429288" cy="571504"/>
          </a:xfrm>
          <a:prstGeom prst="borderCallout1">
            <a:avLst>
              <a:gd name="adj1" fmla="val -3772"/>
              <a:gd name="adj2" fmla="val 53602"/>
              <a:gd name="adj3" fmla="val -96766"/>
              <a:gd name="adj4" fmla="val 4904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需要打包到</a:t>
            </a:r>
            <a:r>
              <a:rPr lang="en-US" altLang="zh-CN" sz="2400" b="1" dirty="0" err="1">
                <a:solidFill>
                  <a:schemeClr val="tx1"/>
                </a:solidFill>
              </a:rPr>
              <a:t>Jerry.jar</a:t>
            </a:r>
            <a:r>
              <a:rPr lang="zh-CN" altLang="en-US" sz="2400" b="1" dirty="0">
                <a:solidFill>
                  <a:schemeClr val="tx1"/>
                </a:solidFill>
              </a:rPr>
              <a:t>的</a:t>
            </a:r>
            <a:r>
              <a:rPr lang="en-US" altLang="zh-CN" sz="2400" b="1" dirty="0">
                <a:solidFill>
                  <a:schemeClr val="tx1"/>
                </a:solidFill>
              </a:rPr>
              <a:t>class</a:t>
            </a:r>
            <a:r>
              <a:rPr lang="zh-CN" altLang="en-US" sz="2400" b="1" dirty="0">
                <a:solidFill>
                  <a:schemeClr val="tx1"/>
                </a:solidFill>
              </a:rPr>
              <a:t>文件</a:t>
            </a:r>
            <a:endParaRPr lang="zh-CN" altLang="en-US" sz="2400" b="1" dirty="0">
              <a:solidFill>
                <a:schemeClr val="tx1"/>
              </a:solidFill>
            </a:endParaRPr>
          </a:p>
        </p:txBody>
      </p:sp>
      <p:cxnSp>
        <p:nvCxnSpPr>
          <p:cNvPr id="8" name="直接连接符 7"/>
          <p:cNvCxnSpPr/>
          <p:nvPr/>
        </p:nvCxnSpPr>
        <p:spPr>
          <a:xfrm>
            <a:off x="2488381" y="3627401"/>
            <a:ext cx="721523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210844" y="2058992"/>
            <a:ext cx="1285884" cy="368300"/>
          </a:xfrm>
          <a:prstGeom prst="rect">
            <a:avLst/>
          </a:prstGeom>
          <a:noFill/>
          <a:ln>
            <a:solidFill>
              <a:schemeClr val="accent1"/>
            </a:solidFill>
          </a:ln>
        </p:spPr>
        <p:txBody>
          <a:bodyPr wrap="square" rtlCol="0">
            <a:spAutoFit/>
          </a:bodyPr>
          <a:lstStyle/>
          <a:p>
            <a:pPr algn="ctr"/>
            <a:r>
              <a:rPr lang="zh-CN" altLang="en-US" b="1" dirty="0"/>
              <a:t>清单文件</a:t>
            </a:r>
            <a:endParaRPr lang="zh-CN" altLang="en-US" b="1" dirty="0"/>
          </a:p>
        </p:txBody>
      </p:sp>
      <p:grpSp>
        <p:nvGrpSpPr>
          <p:cNvPr id="18" name="组合 17"/>
          <p:cNvGrpSpPr/>
          <p:nvPr/>
        </p:nvGrpSpPr>
        <p:grpSpPr>
          <a:xfrm>
            <a:off x="4210888" y="2130216"/>
            <a:ext cx="1285884" cy="785183"/>
            <a:chOff x="2643174" y="2285992"/>
            <a:chExt cx="1285884" cy="785183"/>
          </a:xfrm>
        </p:grpSpPr>
        <p:sp>
          <p:nvSpPr>
            <p:cNvPr id="7" name="TextBox 6"/>
            <p:cNvSpPr txBox="1"/>
            <p:nvPr/>
          </p:nvSpPr>
          <p:spPr>
            <a:xfrm>
              <a:off x="2643174" y="2285992"/>
              <a:ext cx="1285884" cy="368300"/>
            </a:xfrm>
            <a:prstGeom prst="rect">
              <a:avLst/>
            </a:prstGeom>
            <a:noFill/>
            <a:ln>
              <a:solidFill>
                <a:schemeClr val="accent1"/>
              </a:solidFill>
            </a:ln>
          </p:spPr>
          <p:txBody>
            <a:bodyPr wrap="square" rtlCol="0">
              <a:spAutoFit/>
            </a:bodyPr>
            <a:lstStyle/>
            <a:p>
              <a:pPr algn="ctr"/>
              <a:r>
                <a:rPr lang="zh-CN" altLang="en-US" b="1" dirty="0"/>
                <a:t>命令选项</a:t>
              </a:r>
              <a:endParaRPr lang="zh-CN" altLang="en-US" b="1" dirty="0"/>
            </a:p>
          </p:txBody>
        </p:sp>
        <p:cxnSp>
          <p:nvCxnSpPr>
            <p:cNvPr id="12" name="直接箭头连接符 11"/>
            <p:cNvCxnSpPr>
              <a:stCxn id="7" idx="2"/>
            </p:cNvCxnSpPr>
            <p:nvPr/>
          </p:nvCxnSpPr>
          <p:spPr>
            <a:xfrm rot="5400000">
              <a:off x="3042154" y="2827213"/>
              <a:ext cx="41648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5663952" y="2129422"/>
            <a:ext cx="1143008" cy="784707"/>
            <a:chOff x="4071934" y="2285992"/>
            <a:chExt cx="1143008" cy="784707"/>
          </a:xfrm>
        </p:grpSpPr>
        <p:sp>
          <p:nvSpPr>
            <p:cNvPr id="9" name="TextBox 8"/>
            <p:cNvSpPr txBox="1"/>
            <p:nvPr/>
          </p:nvSpPr>
          <p:spPr>
            <a:xfrm>
              <a:off x="4071934" y="2285992"/>
              <a:ext cx="1143008" cy="368300"/>
            </a:xfrm>
            <a:prstGeom prst="rect">
              <a:avLst/>
            </a:prstGeom>
            <a:noFill/>
            <a:ln>
              <a:solidFill>
                <a:schemeClr val="accent1"/>
              </a:solidFill>
            </a:ln>
          </p:spPr>
          <p:txBody>
            <a:bodyPr wrap="square" rtlCol="0">
              <a:spAutoFit/>
            </a:bodyPr>
            <a:lstStyle/>
            <a:p>
              <a:pPr algn="ctr"/>
              <a:r>
                <a:rPr lang="zh-CN" altLang="en-US" b="1" dirty="0"/>
                <a:t>目标文件</a:t>
              </a:r>
              <a:endParaRPr lang="zh-CN" altLang="en-US" b="1" dirty="0"/>
            </a:p>
          </p:txBody>
        </p:sp>
        <p:cxnSp>
          <p:nvCxnSpPr>
            <p:cNvPr id="14" name="直接箭头连接符 13"/>
            <p:cNvCxnSpPr>
              <a:stCxn id="9" idx="2"/>
            </p:cNvCxnSpPr>
            <p:nvPr/>
          </p:nvCxnSpPr>
          <p:spPr>
            <a:xfrm rot="5400000">
              <a:off x="4434560" y="2861662"/>
              <a:ext cx="41648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6" name="直接箭头连接符 15"/>
          <p:cNvCxnSpPr>
            <a:stCxn id="10" idx="2"/>
          </p:cNvCxnSpPr>
          <p:nvPr/>
        </p:nvCxnSpPr>
        <p:spPr>
          <a:xfrm rot="5400000">
            <a:off x="9139895" y="2664945"/>
            <a:ext cx="47578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20519" y="0"/>
            <a:ext cx="1605280" cy="521970"/>
          </a:xfrm>
          <a:prstGeom prst="rect">
            <a:avLst/>
          </a:prstGeom>
          <a:noFill/>
        </p:spPr>
        <p:txBody>
          <a:bodyPr wrap="none" rtlCol="0">
            <a:spAutoFit/>
          </a:bodyPr>
          <a:lstStyle/>
          <a:p>
            <a:r>
              <a:rPr lang="zh-CN" altLang="en-US" sz="2800">
                <a:solidFill>
                  <a:schemeClr val="tx1">
                    <a:lumMod val="75000"/>
                    <a:lumOff val="25000"/>
                  </a:schemeClr>
                </a:solidFill>
                <a:latin typeface="隶书" panose="02010509060101010101" pitchFamily="49" charset="-122"/>
                <a:ea typeface="隶书" panose="02010509060101010101" pitchFamily="49" charset="-122"/>
              </a:rPr>
              <a:t>课后操作</a:t>
            </a:r>
            <a:endParaRPr lang="zh-CN" altLang="en-US" sz="2800">
              <a:solidFill>
                <a:schemeClr val="tx1">
                  <a:lumMod val="75000"/>
                  <a:lumOff val="25000"/>
                </a:schemeClr>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par>
                                <p:cTn id="18" presetID="3" presetClass="entr" presetSubtype="1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 grpId="0" bldLvl="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§4.13   </a:t>
            </a:r>
            <a:r>
              <a:rPr lang="en-US" altLang="zh-CN" dirty="0">
                <a:latin typeface="宋体" panose="02010600030101010101" pitchFamily="2" charset="-122"/>
              </a:rPr>
              <a:t>jar</a:t>
            </a:r>
            <a:r>
              <a:rPr lang="zh-CN" altLang="en-US" dirty="0">
                <a:latin typeface="宋体" panose="02010600030101010101" pitchFamily="2" charset="-122"/>
              </a:rPr>
              <a:t>文件</a:t>
            </a:r>
            <a:endParaRPr lang="zh-CN" altLang="en-US" dirty="0"/>
          </a:p>
        </p:txBody>
      </p:sp>
      <p:sp>
        <p:nvSpPr>
          <p:cNvPr id="3" name="内容占位符 2"/>
          <p:cNvSpPr>
            <a:spLocks noGrp="1"/>
          </p:cNvSpPr>
          <p:nvPr>
            <p:ph idx="1"/>
          </p:nvPr>
        </p:nvSpPr>
        <p:spPr/>
        <p:txBody>
          <a:bodyPr/>
          <a:lstStyle/>
          <a:p>
            <a:pPr>
              <a:buNone/>
            </a:pPr>
            <a:r>
              <a:rPr lang="zh-CN" altLang="en-US" dirty="0"/>
              <a:t>（</a:t>
            </a:r>
            <a:r>
              <a:rPr lang="en-US" altLang="zh-CN" dirty="0"/>
              <a:t>2</a:t>
            </a:r>
            <a:r>
              <a:rPr lang="zh-CN" altLang="en-US" dirty="0"/>
              <a:t>）无包名的类</a:t>
            </a:r>
            <a:r>
              <a:rPr lang="en-US" altLang="zh-CN" dirty="0"/>
              <a:t>: </a:t>
            </a:r>
            <a:r>
              <a:rPr lang="en-US" altLang="zh-CN" dirty="0" err="1"/>
              <a:t>TestOne</a:t>
            </a:r>
            <a:r>
              <a:rPr lang="zh-CN" altLang="en-US" dirty="0"/>
              <a:t>和</a:t>
            </a:r>
            <a:r>
              <a:rPr lang="en-US" altLang="zh-CN" dirty="0" err="1"/>
              <a:t>TestTwo</a:t>
            </a:r>
            <a:r>
              <a:rPr lang="zh-CN" altLang="en-US" dirty="0"/>
              <a:t>类没有包名</a:t>
            </a:r>
            <a:endParaRPr lang="zh-CN" altLang="en-US" dirty="0"/>
          </a:p>
          <a:p>
            <a:pPr lvl="1"/>
            <a:r>
              <a:rPr lang="zh-CN" altLang="en-US" dirty="0"/>
              <a:t>只需将</a:t>
            </a:r>
            <a:r>
              <a:rPr lang="en-US" altLang="zh-CN" dirty="0" err="1"/>
              <a:t>TestOne.java</a:t>
            </a:r>
            <a:r>
              <a:rPr lang="zh-CN" altLang="en-US" dirty="0"/>
              <a:t>和</a:t>
            </a:r>
            <a:r>
              <a:rPr lang="en-US" altLang="zh-CN" dirty="0" err="1"/>
              <a:t>TestTwo</a:t>
            </a:r>
            <a:r>
              <a:rPr lang="zh-CN" altLang="en-US" dirty="0"/>
              <a:t>保存到</a:t>
            </a:r>
            <a:r>
              <a:rPr lang="en-US" altLang="zh-CN" dirty="0" err="1"/>
              <a:t>C:\1000</a:t>
            </a:r>
            <a:r>
              <a:rPr lang="en-US" altLang="zh-CN" dirty="0"/>
              <a:t> </a:t>
            </a:r>
            <a:r>
              <a:rPr lang="zh-CN" altLang="en-US" dirty="0"/>
              <a:t>中、编译得到字节码文件</a:t>
            </a:r>
            <a:endParaRPr lang="zh-CN" altLang="en-US" dirty="0"/>
          </a:p>
          <a:p>
            <a:pPr lvl="1"/>
            <a:r>
              <a:rPr lang="zh-CN" altLang="en-US" dirty="0"/>
              <a:t>将（</a:t>
            </a:r>
            <a:r>
              <a:rPr lang="en-US" altLang="zh-CN" dirty="0"/>
              <a:t>1</a:t>
            </a:r>
            <a:r>
              <a:rPr lang="zh-CN" altLang="en-US" dirty="0"/>
              <a:t>）中清单文件中类的</a:t>
            </a:r>
            <a:r>
              <a:rPr lang="zh-CN" altLang="en-US" b="1" dirty="0">
                <a:solidFill>
                  <a:srgbClr val="C00000"/>
                </a:solidFill>
              </a:rPr>
              <a:t>包名去掉</a:t>
            </a:r>
            <a:r>
              <a:rPr lang="zh-CN" altLang="en-US" dirty="0"/>
              <a:t>后保存到</a:t>
            </a:r>
            <a:r>
              <a:rPr lang="en-US" altLang="zh-CN" dirty="0" err="1"/>
              <a:t>c:\1000</a:t>
            </a:r>
            <a:r>
              <a:rPr lang="zh-CN" altLang="en-US" dirty="0"/>
              <a:t>中。</a:t>
            </a:r>
            <a:endParaRPr lang="zh-CN" altLang="en-US" dirty="0"/>
          </a:p>
          <a:p>
            <a:pPr lvl="1"/>
            <a:r>
              <a:rPr lang="zh-CN" altLang="en-US" dirty="0"/>
              <a:t>使用</a:t>
            </a:r>
            <a:r>
              <a:rPr lang="en-US" altLang="zh-CN" dirty="0"/>
              <a:t>jar</a:t>
            </a:r>
            <a:r>
              <a:rPr lang="zh-CN" altLang="en-US" dirty="0"/>
              <a:t>命令： </a:t>
            </a:r>
            <a:endParaRPr lang="en-US" altLang="zh-CN" dirty="0"/>
          </a:p>
          <a:p>
            <a:pPr algn="ctr">
              <a:buNone/>
            </a:pPr>
            <a:r>
              <a:rPr lang="en-US" altLang="zh-CN" sz="2200" dirty="0" err="1"/>
              <a:t>C:\1000\jar</a:t>
            </a:r>
            <a:r>
              <a:rPr lang="en-US" altLang="zh-CN" sz="2200" dirty="0"/>
              <a:t> </a:t>
            </a:r>
            <a:r>
              <a:rPr lang="en-US" altLang="zh-CN" sz="2200" dirty="0" err="1"/>
              <a:t>cfm</a:t>
            </a:r>
            <a:r>
              <a:rPr lang="en-US" altLang="zh-CN" sz="2200" dirty="0"/>
              <a:t> </a:t>
            </a:r>
            <a:r>
              <a:rPr lang="en-US" altLang="zh-CN" sz="2200" dirty="0" err="1">
                <a:solidFill>
                  <a:srgbClr val="C00000"/>
                </a:solidFill>
              </a:rPr>
              <a:t>Jerry.jar</a:t>
            </a:r>
            <a:r>
              <a:rPr lang="en-US" altLang="zh-CN" sz="2200" dirty="0"/>
              <a:t> </a:t>
            </a:r>
            <a:r>
              <a:rPr lang="en-US" altLang="zh-CN" sz="2200" dirty="0" err="1"/>
              <a:t>hello.mf</a:t>
            </a:r>
            <a:r>
              <a:rPr lang="en-US" altLang="zh-CN" sz="2200" dirty="0"/>
              <a:t> </a:t>
            </a:r>
            <a:r>
              <a:rPr lang="en-US" altLang="zh-CN" sz="2200" dirty="0" err="1">
                <a:solidFill>
                  <a:srgbClr val="006600"/>
                </a:solidFill>
              </a:rPr>
              <a:t>TestOne.class</a:t>
            </a:r>
            <a:r>
              <a:rPr lang="en-US" altLang="zh-CN" sz="2200" dirty="0">
                <a:solidFill>
                  <a:srgbClr val="006600"/>
                </a:solidFill>
              </a:rPr>
              <a:t> </a:t>
            </a:r>
            <a:r>
              <a:rPr lang="en-US" altLang="zh-CN" sz="2200" dirty="0" err="1">
                <a:solidFill>
                  <a:srgbClr val="006600"/>
                </a:solidFill>
              </a:rPr>
              <a:t>TestTwo.class</a:t>
            </a:r>
            <a:endParaRPr lang="zh-CN" altLang="en-US" sz="2200" dirty="0">
              <a:solidFill>
                <a:srgbClr val="0066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课后操作</a:t>
            </a:r>
            <a:endParaRPr lang="zh-CN" altLang="en-US"/>
          </a:p>
        </p:txBody>
      </p:sp>
      <p:sp>
        <p:nvSpPr>
          <p:cNvPr id="3" name="内容占位符 2"/>
          <p:cNvSpPr>
            <a:spLocks noGrp="1"/>
          </p:cNvSpPr>
          <p:nvPr>
            <p:ph idx="1"/>
          </p:nvPr>
        </p:nvSpPr>
        <p:spPr/>
        <p:txBody>
          <a:bodyPr/>
          <a:lstStyle/>
          <a:p>
            <a:r>
              <a:rPr lang="zh-CN" altLang="en-US"/>
              <a:t>参照教材</a:t>
            </a:r>
            <a:r>
              <a:rPr lang="en-US" altLang="zh-CN"/>
              <a:t>P111-118</a:t>
            </a:r>
            <a:r>
              <a:rPr lang="zh-CN" altLang="en-US"/>
              <a:t>内容，练习使用</a:t>
            </a:r>
            <a:r>
              <a:rPr lang="en-US" altLang="zh-CN" b="1">
                <a:latin typeface="+mj-lt"/>
              </a:rPr>
              <a:t>javap</a:t>
            </a:r>
            <a:r>
              <a:rPr lang="zh-CN" altLang="en-US" b="1">
                <a:latin typeface="+mj-lt"/>
              </a:rPr>
              <a:t>、</a:t>
            </a:r>
            <a:r>
              <a:rPr lang="en-US" altLang="zh-CN" b="1">
                <a:latin typeface="+mj-lt"/>
              </a:rPr>
              <a:t>javadoc</a:t>
            </a:r>
            <a:r>
              <a:rPr lang="zh-CN" altLang="en-US" b="1">
                <a:latin typeface="+mj-lt"/>
              </a:rPr>
              <a:t>、</a:t>
            </a:r>
            <a:r>
              <a:rPr lang="en-US" altLang="zh-CN" b="1">
                <a:latin typeface="+mj-lt"/>
              </a:rPr>
              <a:t>jar</a:t>
            </a:r>
            <a:r>
              <a:rPr lang="zh-CN" altLang="en-US" b="1">
                <a:latin typeface="+mj-lt"/>
              </a:rPr>
              <a:t>三个</a:t>
            </a:r>
            <a:r>
              <a:rPr lang="en-US" altLang="zh-CN" b="1">
                <a:latin typeface="+mj-lt"/>
              </a:rPr>
              <a:t>Java</a:t>
            </a:r>
            <a:r>
              <a:rPr lang="zh-CN" altLang="en-US" b="1">
                <a:latin typeface="+mj-lt"/>
              </a:rPr>
              <a:t>命令。</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文本框 5"/>
          <p:cNvSpPr txBox="1"/>
          <p:nvPr/>
        </p:nvSpPr>
        <p:spPr>
          <a:xfrm>
            <a:off x="4942621" y="4710934"/>
            <a:ext cx="1605280" cy="521970"/>
          </a:xfrm>
          <a:prstGeom prst="rect">
            <a:avLst/>
          </a:prstGeom>
          <a:noFill/>
        </p:spPr>
        <p:txBody>
          <a:bodyPr wrap="none" rtlCol="0">
            <a:spAutoFit/>
          </a:bodyPr>
          <a:lstStyle/>
          <a:p>
            <a:r>
              <a:rPr lang="zh-CN" altLang="en-US" sz="2800">
                <a:solidFill>
                  <a:schemeClr val="tx1">
                    <a:lumMod val="75000"/>
                    <a:lumOff val="25000"/>
                  </a:schemeClr>
                </a:solidFill>
                <a:latin typeface="隶书" panose="02010509060101010101" pitchFamily="49" charset="-122"/>
                <a:ea typeface="隶书" panose="02010509060101010101" pitchFamily="49" charset="-122"/>
              </a:rPr>
              <a:t>课后操作</a:t>
            </a:r>
            <a:endParaRPr lang="zh-CN" altLang="en-US" sz="2800">
              <a:solidFill>
                <a:schemeClr val="tx1">
                  <a:lumMod val="75000"/>
                  <a:lumOff val="25000"/>
                </a:schemeClr>
              </a:solidFill>
              <a:latin typeface="隶书" panose="02010509060101010101" pitchFamily="49" charset="-122"/>
              <a:ea typeface="隶书" panose="02010509060101010101" pitchFamily="49"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a:t>4.14 var</a:t>
            </a:r>
            <a:r>
              <a:rPr lang="zh-CN" altLang="zh-CN" sz="4000" b="1"/>
              <a:t>声明局部变量</a:t>
            </a:r>
            <a:endParaRPr lang="zh-CN" altLang="en-US"/>
          </a:p>
        </p:txBody>
      </p:sp>
      <p:sp>
        <p:nvSpPr>
          <p:cNvPr id="3" name="内容占位符 2"/>
          <p:cNvSpPr>
            <a:spLocks noGrp="1"/>
          </p:cNvSpPr>
          <p:nvPr>
            <p:ph idx="1"/>
          </p:nvPr>
        </p:nvSpPr>
        <p:spPr/>
        <p:txBody>
          <a:bodyPr/>
          <a:lstStyle/>
          <a:p>
            <a:pPr>
              <a:spcBef>
                <a:spcPts val="0"/>
              </a:spcBef>
            </a:pPr>
            <a:r>
              <a:rPr lang="en-US" altLang="zh-CN" sz="2000">
                <a:solidFill>
                  <a:schemeClr val="bg1">
                    <a:lumMod val="50000"/>
                  </a:schemeClr>
                </a:solidFill>
              </a:rPr>
              <a:t>Java SE 10(JDK10)</a:t>
            </a:r>
            <a:r>
              <a:rPr lang="zh-CN" altLang="zh-CN" sz="2000">
                <a:solidFill>
                  <a:schemeClr val="bg1">
                    <a:lumMod val="50000"/>
                  </a:schemeClr>
                </a:solidFill>
              </a:rPr>
              <a:t>版本开始，增加了“</a:t>
            </a:r>
            <a:r>
              <a:rPr lang="zh-CN" altLang="zh-CN" sz="2000" b="1">
                <a:solidFill>
                  <a:schemeClr val="bg1">
                    <a:lumMod val="50000"/>
                  </a:schemeClr>
                </a:solidFill>
              </a:rPr>
              <a:t>局部变量类型推断</a:t>
            </a:r>
            <a:r>
              <a:rPr lang="zh-CN" altLang="zh-CN" sz="2000">
                <a:solidFill>
                  <a:schemeClr val="bg1">
                    <a:lumMod val="50000"/>
                  </a:schemeClr>
                </a:solidFill>
              </a:rPr>
              <a:t>”这一新功能。即可以使用</a:t>
            </a:r>
            <a:r>
              <a:rPr lang="en-US" altLang="zh-CN" sz="2000">
                <a:solidFill>
                  <a:schemeClr val="bg1">
                    <a:lumMod val="50000"/>
                  </a:schemeClr>
                </a:solidFill>
              </a:rPr>
              <a:t>var</a:t>
            </a:r>
            <a:r>
              <a:rPr lang="zh-CN" altLang="zh-CN" sz="2000">
                <a:solidFill>
                  <a:schemeClr val="bg1">
                    <a:lumMod val="50000"/>
                  </a:schemeClr>
                </a:solidFill>
              </a:rPr>
              <a:t>声明局部变量</a:t>
            </a:r>
            <a:r>
              <a:rPr lang="en-US" altLang="zh-CN" sz="2000">
                <a:solidFill>
                  <a:schemeClr val="bg1">
                    <a:lumMod val="50000"/>
                  </a:schemeClr>
                </a:solidFill>
              </a:rPr>
              <a:t>(</a:t>
            </a:r>
            <a:r>
              <a:rPr lang="zh-CN" altLang="zh-CN" sz="2000">
                <a:solidFill>
                  <a:schemeClr val="bg1">
                    <a:lumMod val="50000"/>
                  </a:schemeClr>
                </a:solidFill>
              </a:rPr>
              <a:t>在方法内声明的变量称作局部变量，见</a:t>
            </a:r>
            <a:r>
              <a:rPr lang="en-US" altLang="zh-CN" sz="2000">
                <a:solidFill>
                  <a:schemeClr val="bg1">
                    <a:lumMod val="50000"/>
                  </a:schemeClr>
                </a:solidFill>
              </a:rPr>
              <a:t>4.2.3)</a:t>
            </a:r>
            <a:endParaRPr lang="en-US" altLang="zh-CN" sz="2000">
              <a:solidFill>
                <a:schemeClr val="bg1">
                  <a:lumMod val="50000"/>
                </a:schemeClr>
              </a:solidFill>
            </a:endParaRPr>
          </a:p>
          <a:p>
            <a:pPr>
              <a:spcBef>
                <a:spcPts val="0"/>
              </a:spcBef>
            </a:pPr>
            <a:r>
              <a:rPr lang="zh-CN" altLang="en-US" sz="2000" b="1">
                <a:solidFill>
                  <a:schemeClr val="bg1">
                    <a:lumMod val="50000"/>
                  </a:schemeClr>
                </a:solidFill>
              </a:rPr>
              <a:t>不可以用</a:t>
            </a:r>
            <a:r>
              <a:rPr lang="en-US" altLang="zh-CN" sz="2000" b="1">
                <a:solidFill>
                  <a:schemeClr val="bg1">
                    <a:lumMod val="50000"/>
                  </a:schemeClr>
                </a:solidFill>
              </a:rPr>
              <a:t>var</a:t>
            </a:r>
            <a:r>
              <a:rPr lang="zh-CN" altLang="en-US" sz="2000" b="1">
                <a:solidFill>
                  <a:schemeClr val="bg1">
                    <a:lumMod val="50000"/>
                  </a:schemeClr>
                </a:solidFill>
              </a:rPr>
              <a:t>声明类的成员变量</a:t>
            </a:r>
            <a:r>
              <a:rPr lang="zh-CN" altLang="en-US" sz="2000">
                <a:solidFill>
                  <a:schemeClr val="bg1">
                    <a:lumMod val="50000"/>
                  </a:schemeClr>
                </a:solidFill>
              </a:rPr>
              <a:t>，即仅限于在方法体内使用</a:t>
            </a:r>
            <a:r>
              <a:rPr lang="en-US" altLang="zh-CN" sz="2000">
                <a:solidFill>
                  <a:schemeClr val="bg1">
                    <a:lumMod val="50000"/>
                  </a:schemeClr>
                </a:solidFill>
              </a:rPr>
              <a:t>var</a:t>
            </a:r>
            <a:r>
              <a:rPr lang="zh-CN" altLang="en-US" sz="2000">
                <a:solidFill>
                  <a:schemeClr val="bg1">
                    <a:lumMod val="50000"/>
                  </a:schemeClr>
                </a:solidFill>
              </a:rPr>
              <a:t>声明变量。在方法的方法体内使用</a:t>
            </a:r>
            <a:r>
              <a:rPr lang="en-US" altLang="zh-CN" sz="2000">
                <a:solidFill>
                  <a:schemeClr val="bg1">
                    <a:lumMod val="50000"/>
                  </a:schemeClr>
                </a:solidFill>
              </a:rPr>
              <a:t>var</a:t>
            </a:r>
            <a:r>
              <a:rPr lang="zh-CN" altLang="en-US" sz="2000">
                <a:solidFill>
                  <a:schemeClr val="bg1">
                    <a:lumMod val="50000"/>
                  </a:schemeClr>
                </a:solidFill>
              </a:rPr>
              <a:t>声明局部变量时，</a:t>
            </a:r>
            <a:r>
              <a:rPr lang="zh-CN" altLang="en-US" sz="2000" b="1">
                <a:solidFill>
                  <a:schemeClr val="bg1">
                    <a:lumMod val="50000"/>
                  </a:schemeClr>
                </a:solidFill>
              </a:rPr>
              <a:t>必须同时指定初值</a:t>
            </a:r>
            <a:r>
              <a:rPr lang="zh-CN" altLang="en-US" sz="2000">
                <a:solidFill>
                  <a:schemeClr val="bg1">
                    <a:lumMod val="50000"/>
                  </a:schemeClr>
                </a:solidFill>
              </a:rPr>
              <a:t>（初值不可以是</a:t>
            </a:r>
            <a:r>
              <a:rPr lang="en-US" altLang="zh-CN" sz="2000">
                <a:solidFill>
                  <a:schemeClr val="bg1">
                    <a:lumMod val="50000"/>
                  </a:schemeClr>
                </a:solidFill>
              </a:rPr>
              <a:t>null</a:t>
            </a:r>
            <a:r>
              <a:rPr lang="zh-CN" altLang="en-US" sz="2000">
                <a:solidFill>
                  <a:schemeClr val="bg1">
                    <a:lumMod val="50000"/>
                  </a:schemeClr>
                </a:solidFill>
              </a:rPr>
              <a:t>），那么编译器就可以推断出</a:t>
            </a:r>
            <a:r>
              <a:rPr lang="en-US" altLang="zh-CN" sz="2000">
                <a:solidFill>
                  <a:schemeClr val="bg1">
                    <a:lumMod val="50000"/>
                  </a:schemeClr>
                </a:solidFill>
              </a:rPr>
              <a:t>var</a:t>
            </a:r>
            <a:r>
              <a:rPr lang="zh-CN" altLang="en-US" sz="2000">
                <a:solidFill>
                  <a:schemeClr val="bg1">
                    <a:lumMod val="50000"/>
                  </a:schemeClr>
                </a:solidFill>
              </a:rPr>
              <a:t>所声明的变量的类型，即确定该变量的类型。</a:t>
            </a:r>
            <a:endParaRPr lang="zh-CN" altLang="en-US" sz="2000">
              <a:solidFill>
                <a:schemeClr val="bg1">
                  <a:lumMod val="50000"/>
                </a:schemeClr>
              </a:solidFill>
            </a:endParaRPr>
          </a:p>
          <a:p>
            <a:endParaRPr lang="zh-CN" altLang="zh-CN"/>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矩形 5"/>
          <p:cNvSpPr/>
          <p:nvPr/>
        </p:nvSpPr>
        <p:spPr>
          <a:xfrm>
            <a:off x="2802400" y="4077072"/>
            <a:ext cx="6577050" cy="368300"/>
          </a:xfrm>
          <a:prstGeom prst="rect">
            <a:avLst/>
          </a:prstGeom>
          <a:solidFill>
            <a:schemeClr val="accent2">
              <a:lumMod val="40000"/>
              <a:lumOff val="60000"/>
            </a:schemeClr>
          </a:solidFill>
        </p:spPr>
        <p:style>
          <a:lnRef idx="3">
            <a:schemeClr val="lt1"/>
          </a:lnRef>
          <a:fillRef idx="1">
            <a:schemeClr val="dk1"/>
          </a:fillRef>
          <a:effectRef idx="1">
            <a:schemeClr val="dk1"/>
          </a:effectRef>
          <a:fontRef idx="minor">
            <a:schemeClr val="lt1"/>
          </a:fontRef>
        </p:style>
        <p:txBody>
          <a:bodyPr wrap="square">
            <a:spAutoFit/>
          </a:bodyPr>
          <a:lstStyle/>
          <a:p>
            <a:pPr algn="ctr"/>
            <a:r>
              <a:rPr lang="zh-CN" altLang="en-US" b="1" dirty="0">
                <a:solidFill>
                  <a:schemeClr val="tx1"/>
                </a:solidFill>
              </a:rPr>
              <a:t>注意，方法的参数和方法的返回类型不可以用</a:t>
            </a:r>
            <a:r>
              <a:rPr lang="en-US" altLang="zh-CN" b="1" dirty="0" err="1">
                <a:solidFill>
                  <a:schemeClr val="tx1"/>
                </a:solidFill>
              </a:rPr>
              <a:t>var</a:t>
            </a:r>
            <a:r>
              <a:rPr lang="zh-CN" altLang="en-US" b="1" dirty="0">
                <a:solidFill>
                  <a:schemeClr val="tx1"/>
                </a:solidFill>
              </a:rPr>
              <a:t>来声明。</a:t>
            </a:r>
            <a:endParaRPr lang="zh-CN" altLang="en-US" b="1" dirty="0">
              <a:solidFill>
                <a:schemeClr val="tx1"/>
              </a:solidFill>
            </a:endParaRPr>
          </a:p>
        </p:txBody>
      </p:sp>
      <p:sp>
        <p:nvSpPr>
          <p:cNvPr id="8" name="矩形 7"/>
          <p:cNvSpPr/>
          <p:nvPr/>
        </p:nvSpPr>
        <p:spPr>
          <a:xfrm>
            <a:off x="2682466" y="4725144"/>
            <a:ext cx="6816917" cy="64516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err="1"/>
              <a:t>var</a:t>
            </a:r>
            <a:r>
              <a:rPr lang="zh-CN" altLang="en-US" dirty="0"/>
              <a:t>不是真正意义的动态变量（运行时刻确定类型），</a:t>
            </a:r>
            <a:r>
              <a:rPr lang="en-US" altLang="zh-CN" dirty="0" err="1"/>
              <a:t>var</a:t>
            </a:r>
            <a:r>
              <a:rPr lang="zh-CN" altLang="en-US" dirty="0"/>
              <a:t>声明的变量也是在编译阶段就确定了类型。</a:t>
            </a:r>
            <a:endParaRPr lang="zh-CN" altLang="en-US" dirty="0"/>
          </a:p>
        </p:txBody>
      </p:sp>
      <p:sp>
        <p:nvSpPr>
          <p:cNvPr id="10" name="矩形 9"/>
          <p:cNvSpPr/>
          <p:nvPr/>
        </p:nvSpPr>
        <p:spPr>
          <a:xfrm>
            <a:off x="3863752" y="5627100"/>
            <a:ext cx="2520280" cy="922020"/>
          </a:xfrm>
          <a:prstGeom prst="rect">
            <a:avLst/>
          </a:prstGeom>
        </p:spPr>
        <p:txBody>
          <a:bodyPr wrap="square">
            <a:spAutoFit/>
          </a:bodyPr>
          <a:lstStyle/>
          <a:p>
            <a:r>
              <a:rPr lang="en-US" altLang="zh-CN" dirty="0">
                <a:hlinkClick r:id="rId1" action="ppaction://hlinkfile"/>
              </a:rPr>
              <a:t>Circle.java</a:t>
            </a:r>
            <a:endParaRPr lang="en-US" altLang="zh-CN" dirty="0"/>
          </a:p>
          <a:p>
            <a:r>
              <a:rPr lang="en-US" altLang="zh-CN" dirty="0">
                <a:hlinkClick r:id="rId2" action="ppaction://hlinkfile"/>
              </a:rPr>
              <a:t>Circular.java</a:t>
            </a:r>
            <a:endParaRPr lang="en-US" altLang="zh-CN" dirty="0"/>
          </a:p>
          <a:p>
            <a:r>
              <a:rPr lang="en-US" altLang="zh-CN" b="1" dirty="0">
                <a:hlinkClick r:id="rId3" action="ppaction://hlinkfile"/>
              </a:rPr>
              <a:t>Example4_23</a:t>
            </a:r>
            <a:r>
              <a:rPr lang="en-US" altLang="zh-CN" b="1">
                <a:hlinkClick r:id="rId3" action="ppaction://hlinkfile"/>
              </a:rPr>
              <a:t>.java</a:t>
            </a:r>
            <a:endParaRPr lang="zh-CN" altLang="en-US" dirty="0"/>
          </a:p>
        </p:txBody>
      </p:sp>
      <p:sp>
        <p:nvSpPr>
          <p:cNvPr id="12" name="矩形 11"/>
          <p:cNvSpPr/>
          <p:nvPr/>
        </p:nvSpPr>
        <p:spPr>
          <a:xfrm>
            <a:off x="2855640" y="5946259"/>
            <a:ext cx="894080" cy="36830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CN" altLang="en-US" dirty="0">
                <a:solidFill>
                  <a:schemeClr val="tx1"/>
                </a:solidFill>
              </a:rPr>
              <a:t>例子</a:t>
            </a:r>
            <a:r>
              <a:rPr lang="en-US" altLang="zh-CN" dirty="0">
                <a:solidFill>
                  <a:schemeClr val="tx1"/>
                </a:solidFill>
              </a:rPr>
              <a:t>23</a:t>
            </a:r>
            <a:endParaRPr lang="zh-CN" altLang="en-US" dirty="0">
              <a:solidFill>
                <a:schemeClr val="tx1"/>
              </a:solidFill>
            </a:endParaRPr>
          </a:p>
        </p:txBody>
      </p:sp>
      <p:sp>
        <p:nvSpPr>
          <p:cNvPr id="13" name="文本框 12"/>
          <p:cNvSpPr txBox="1"/>
          <p:nvPr/>
        </p:nvSpPr>
        <p:spPr>
          <a:xfrm>
            <a:off x="8209419" y="253085"/>
            <a:ext cx="894080" cy="521970"/>
          </a:xfrm>
          <a:prstGeom prst="rect">
            <a:avLst/>
          </a:prstGeom>
          <a:noFill/>
        </p:spPr>
        <p:txBody>
          <a:bodyPr wrap="none" rtlCol="0">
            <a:spAutoFit/>
          </a:bodyPr>
          <a:lstStyle/>
          <a:p>
            <a:r>
              <a:rPr lang="zh-CN" altLang="en-US" sz="2800">
                <a:latin typeface="华文隶书" panose="02010800040101010101" pitchFamily="2" charset="-122"/>
                <a:ea typeface="华文隶书" panose="02010800040101010101" pitchFamily="2" charset="-122"/>
              </a:rPr>
              <a:t>自学</a:t>
            </a:r>
            <a:endParaRPr lang="zh-CN" altLang="en-US" sz="2800">
              <a:latin typeface="华文隶书" panose="02010800040101010101" pitchFamily="2" charset="-122"/>
              <a:ea typeface="华文隶书" panose="020108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1981200" y="122238"/>
            <a:ext cx="7543800" cy="720725"/>
          </a:xfrm>
        </p:spPr>
        <p:txBody>
          <a:bodyPr/>
          <a:lstStyle/>
          <a:p>
            <a:pPr algn="l" eaLnBrk="1" hangingPunct="1"/>
            <a:r>
              <a:rPr lang="en-US" altLang="zh-CN" sz="3500" dirty="0" err="1"/>
              <a:t>Point.java</a:t>
            </a:r>
            <a:endParaRPr lang="en-US" altLang="zh-CN" sz="3500" dirty="0"/>
          </a:p>
        </p:txBody>
      </p:sp>
      <p:sp>
        <p:nvSpPr>
          <p:cNvPr id="48132" name="Rectangle 3"/>
          <p:cNvSpPr>
            <a:spLocks noGrp="1" noChangeArrowheads="1"/>
          </p:cNvSpPr>
          <p:nvPr>
            <p:ph idx="1"/>
          </p:nvPr>
        </p:nvSpPr>
        <p:spPr>
          <a:xfrm>
            <a:off x="1774825" y="981075"/>
            <a:ext cx="8704263" cy="5151438"/>
          </a:xfrm>
          <a:ln>
            <a:solidFill>
              <a:schemeClr val="accent1"/>
            </a:solidFill>
          </a:ln>
        </p:spPr>
        <p:txBody>
          <a:bodyPr>
            <a:normAutofit lnSpcReduction="10000"/>
          </a:bodyPr>
          <a:lstStyle/>
          <a:p>
            <a:pPr eaLnBrk="1" hangingPunct="1">
              <a:lnSpc>
                <a:spcPct val="80000"/>
              </a:lnSpc>
              <a:buFont typeface="Wingdings" panose="05000000000000000000" pitchFamily="2" charset="2"/>
              <a:buNone/>
            </a:pPr>
            <a:r>
              <a:rPr lang="en-US" altLang="zh-CN" sz="2000" b="1" dirty="0">
                <a:solidFill>
                  <a:srgbClr val="CC0000"/>
                </a:solidFill>
                <a:latin typeface="Courier New" panose="02070309020205020404" pitchFamily="49" charset="0"/>
              </a:rPr>
              <a:t>/***** </a:t>
            </a:r>
            <a:r>
              <a:rPr lang="en-US" altLang="zh-CN" sz="2000" b="1" dirty="0" err="1">
                <a:solidFill>
                  <a:srgbClr val="CC0000"/>
                </a:solidFill>
                <a:latin typeface="Courier New" panose="02070309020205020404" pitchFamily="49" charset="0"/>
              </a:rPr>
              <a:t>Point.java</a:t>
            </a:r>
            <a:r>
              <a:rPr lang="en-US" altLang="zh-CN" sz="2000" b="1" dirty="0">
                <a:solidFill>
                  <a:srgbClr val="CC0000"/>
                </a:solidFill>
                <a:latin typeface="Courier New" panose="02070309020205020404" pitchFamily="49" charset="0"/>
              </a:rPr>
              <a:t> *****/</a:t>
            </a:r>
            <a:endParaRPr lang="en-US" altLang="zh-CN" sz="2000" b="1" dirty="0">
              <a:solidFill>
                <a:srgbClr val="CC0000"/>
              </a:solidFill>
              <a:latin typeface="Courier New" panose="02070309020205020404" pitchFamily="49" charset="0"/>
            </a:endParaRPr>
          </a:p>
          <a:p>
            <a:pPr eaLnBrk="1" hangingPunct="1">
              <a:lnSpc>
                <a:spcPct val="80000"/>
              </a:lnSpc>
              <a:buFont typeface="Wingdings" panose="05000000000000000000" pitchFamily="2" charset="2"/>
              <a:buNone/>
            </a:pPr>
            <a:r>
              <a:rPr lang="en-US" altLang="zh-CN" sz="2000" b="1" dirty="0">
                <a:solidFill>
                  <a:srgbClr val="CC0000"/>
                </a:solidFill>
                <a:latin typeface="Courier New" panose="02070309020205020404" pitchFamily="49" charset="0"/>
              </a:rPr>
              <a:t>//* Author: Mary		</a:t>
            </a:r>
            <a:endParaRPr lang="en-US" altLang="zh-CN" sz="2000" b="1" dirty="0">
              <a:solidFill>
                <a:srgbClr val="CC0000"/>
              </a:solidFill>
              <a:latin typeface="Courier New" panose="02070309020205020404" pitchFamily="49" charset="0"/>
            </a:endParaRPr>
          </a:p>
          <a:p>
            <a:pPr eaLnBrk="1" hangingPunct="1">
              <a:lnSpc>
                <a:spcPct val="80000"/>
              </a:lnSpc>
              <a:buFont typeface="Wingdings" panose="05000000000000000000" pitchFamily="2" charset="2"/>
              <a:buNone/>
            </a:pPr>
            <a:endParaRPr lang="en-US" altLang="zh-CN"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b="1" dirty="0">
                <a:latin typeface="Courier New" panose="02070309020205020404" pitchFamily="49" charset="0"/>
              </a:rPr>
              <a:t>public </a:t>
            </a:r>
            <a:r>
              <a:rPr lang="en-US" altLang="zh-CN" sz="2000" b="1" dirty="0">
                <a:solidFill>
                  <a:srgbClr val="0000CC"/>
                </a:solidFill>
                <a:latin typeface="Courier New" panose="02070309020205020404" pitchFamily="49" charset="0"/>
              </a:rPr>
              <a:t>class</a:t>
            </a:r>
            <a:r>
              <a:rPr lang="en-US" altLang="zh-CN" sz="2000" b="1" dirty="0">
                <a:latin typeface="Courier New" panose="02070309020205020404" pitchFamily="49" charset="0"/>
              </a:rPr>
              <a:t> </a:t>
            </a:r>
            <a:r>
              <a:rPr lang="en-US" altLang="zh-CN" sz="2000" b="1" dirty="0">
                <a:solidFill>
                  <a:srgbClr val="A50021"/>
                </a:solidFill>
                <a:latin typeface="Courier New" panose="02070309020205020404" pitchFamily="49" charset="0"/>
              </a:rPr>
              <a:t>Point</a:t>
            </a:r>
            <a:r>
              <a:rPr lang="en-US" altLang="zh-CN" sz="2000" b="1" dirty="0">
                <a:latin typeface="Courier New" panose="02070309020205020404" pitchFamily="49" charset="0"/>
              </a:rPr>
              <a:t> {</a:t>
            </a:r>
            <a:endParaRPr lang="en-US" altLang="zh-CN" sz="2000" b="1" dirty="0">
              <a:latin typeface="Courier New" panose="02070309020205020404" pitchFamily="49" charset="0"/>
            </a:endParaRPr>
          </a:p>
          <a:p>
            <a:pPr eaLnBrk="1" hangingPunct="1">
              <a:lnSpc>
                <a:spcPct val="80000"/>
              </a:lnSpc>
              <a:buFontTx/>
              <a:buNone/>
            </a:pPr>
            <a:r>
              <a:rPr lang="en-US" altLang="zh-CN" sz="2000" b="1" dirty="0">
                <a:latin typeface="Courier New" panose="02070309020205020404" pitchFamily="49" charset="0"/>
              </a:rPr>
              <a:t>    public </a:t>
            </a:r>
            <a:r>
              <a:rPr lang="en-US" altLang="zh-CN" sz="2000" b="1" dirty="0" err="1">
                <a:latin typeface="Courier New" panose="02070309020205020404" pitchFamily="49" charset="0"/>
              </a:rPr>
              <a:t>int</a:t>
            </a:r>
            <a:r>
              <a:rPr lang="en-US" altLang="zh-CN" sz="2000" b="1" dirty="0">
                <a:latin typeface="Courier New" panose="02070309020205020404" pitchFamily="49" charset="0"/>
              </a:rPr>
              <a:t> x;</a:t>
            </a:r>
            <a:endParaRPr lang="en-US" altLang="zh-CN" sz="2000" b="1" dirty="0">
              <a:latin typeface="Courier New" panose="02070309020205020404" pitchFamily="49" charset="0"/>
            </a:endParaRPr>
          </a:p>
          <a:p>
            <a:pPr eaLnBrk="1" hangingPunct="1">
              <a:lnSpc>
                <a:spcPct val="80000"/>
              </a:lnSpc>
              <a:buFontTx/>
              <a:buNone/>
            </a:pPr>
            <a:r>
              <a:rPr lang="en-US" altLang="zh-CN" sz="2000" b="1" dirty="0">
                <a:latin typeface="Courier New" panose="02070309020205020404" pitchFamily="49" charset="0"/>
              </a:rPr>
              <a:t>	  public int y;</a:t>
            </a:r>
            <a:endParaRPr lang="en-US" altLang="zh-CN" sz="2000" b="1" dirty="0">
              <a:latin typeface="Courier New" panose="02070309020205020404" pitchFamily="49" charset="0"/>
            </a:endParaRPr>
          </a:p>
          <a:p>
            <a:pPr eaLnBrk="1" hangingPunct="1">
              <a:lnSpc>
                <a:spcPct val="80000"/>
              </a:lnSpc>
              <a:buFontTx/>
              <a:buNone/>
            </a:pPr>
            <a:endParaRPr lang="en-US" altLang="zh-CN" sz="2000" b="1" dirty="0">
              <a:latin typeface="Courier New" panose="02070309020205020404" pitchFamily="49" charset="0"/>
            </a:endParaRPr>
          </a:p>
          <a:p>
            <a:pPr eaLnBrk="1" hangingPunct="1">
              <a:lnSpc>
                <a:spcPct val="80000"/>
              </a:lnSpc>
              <a:buFontTx/>
              <a:buNone/>
            </a:pPr>
            <a:r>
              <a:rPr lang="en-US" altLang="zh-CN" sz="2000" b="1" dirty="0">
                <a:latin typeface="Courier New" panose="02070309020205020404" pitchFamily="49" charset="0"/>
              </a:rPr>
              <a:t>    public </a:t>
            </a:r>
            <a:r>
              <a:rPr lang="en-US" altLang="zh-CN" sz="2000" b="1" dirty="0">
                <a:solidFill>
                  <a:srgbClr val="A50021"/>
                </a:solidFill>
                <a:latin typeface="Courier New" panose="02070309020205020404" pitchFamily="49" charset="0"/>
              </a:rPr>
              <a:t>Point</a:t>
            </a:r>
            <a:r>
              <a:rPr lang="en-US" altLang="zh-CN" sz="2000" b="1" dirty="0">
                <a:latin typeface="Courier New" panose="02070309020205020404" pitchFamily="49" charset="0"/>
              </a:rPr>
              <a:t>(</a:t>
            </a:r>
            <a:r>
              <a:rPr lang="en-US" altLang="zh-CN" sz="2000" b="1" dirty="0" err="1">
                <a:latin typeface="Courier New" panose="02070309020205020404" pitchFamily="49" charset="0"/>
              </a:rPr>
              <a:t>int</a:t>
            </a:r>
            <a:r>
              <a:rPr lang="en-US" altLang="zh-CN" sz="2000" b="1" dirty="0">
                <a:latin typeface="Courier New" panose="02070309020205020404" pitchFamily="49" charset="0"/>
              </a:rPr>
              <a:t> a; </a:t>
            </a:r>
            <a:r>
              <a:rPr lang="en-US" altLang="zh-CN" sz="2000" b="1" dirty="0" err="1">
                <a:latin typeface="Courier New" panose="02070309020205020404" pitchFamily="49" charset="0"/>
              </a:rPr>
              <a:t>int</a:t>
            </a:r>
            <a:r>
              <a:rPr lang="en-US" altLang="zh-CN" sz="2000" b="1" dirty="0">
                <a:latin typeface="Courier New" panose="02070309020205020404" pitchFamily="49" charset="0"/>
              </a:rPr>
              <a:t> b) {</a:t>
            </a:r>
            <a:endParaRPr lang="en-US" altLang="zh-CN" sz="2000" b="1" dirty="0">
              <a:latin typeface="Courier New" panose="02070309020205020404" pitchFamily="49" charset="0"/>
            </a:endParaRPr>
          </a:p>
          <a:p>
            <a:pPr eaLnBrk="1" hangingPunct="1">
              <a:lnSpc>
                <a:spcPct val="80000"/>
              </a:lnSpc>
              <a:buFontTx/>
              <a:buNone/>
            </a:pPr>
            <a:r>
              <a:rPr lang="en-US" altLang="zh-CN" sz="2000" b="1" dirty="0">
                <a:latin typeface="Courier New" panose="02070309020205020404" pitchFamily="49" charset="0"/>
              </a:rPr>
              <a:t>        x = a;</a:t>
            </a:r>
            <a:endParaRPr lang="en-US" altLang="zh-CN" sz="2000" b="1" dirty="0">
              <a:latin typeface="Courier New" panose="02070309020205020404" pitchFamily="49" charset="0"/>
            </a:endParaRPr>
          </a:p>
          <a:p>
            <a:pPr eaLnBrk="1" hangingPunct="1">
              <a:lnSpc>
                <a:spcPct val="80000"/>
              </a:lnSpc>
              <a:buFontTx/>
              <a:buNone/>
            </a:pPr>
            <a:r>
              <a:rPr lang="en-US" altLang="zh-CN" sz="2000" b="1" dirty="0">
                <a:latin typeface="Courier New" panose="02070309020205020404" pitchFamily="49" charset="0"/>
              </a:rPr>
              <a:t>        y = b;</a:t>
            </a:r>
            <a:endParaRPr lang="en-US" altLang="zh-CN" sz="2000" b="1" dirty="0">
              <a:latin typeface="Courier New" panose="02070309020205020404" pitchFamily="49" charset="0"/>
            </a:endParaRPr>
          </a:p>
          <a:p>
            <a:pPr eaLnBrk="1" hangingPunct="1">
              <a:lnSpc>
                <a:spcPct val="80000"/>
              </a:lnSpc>
              <a:buFontTx/>
              <a:buNone/>
            </a:pPr>
            <a:r>
              <a:rPr lang="en-US" altLang="zh-CN" sz="2000" b="1" dirty="0">
                <a:latin typeface="Courier New" panose="02070309020205020404" pitchFamily="49" charset="0"/>
              </a:rPr>
              <a:t>    }</a:t>
            </a:r>
            <a:endParaRPr lang="en-US" altLang="zh-CN" sz="2000" b="1" dirty="0">
              <a:latin typeface="Courier New" panose="02070309020205020404" pitchFamily="49" charset="0"/>
            </a:endParaRPr>
          </a:p>
          <a:p>
            <a:pPr eaLnBrk="1" hangingPunct="1">
              <a:lnSpc>
                <a:spcPct val="80000"/>
              </a:lnSpc>
              <a:buFontTx/>
              <a:buNone/>
            </a:pPr>
            <a:r>
              <a:rPr lang="en-US" altLang="zh-CN" sz="2000" b="1" dirty="0">
                <a:latin typeface="Courier New" panose="02070309020205020404" pitchFamily="49" charset="0"/>
              </a:rPr>
              <a:t>    </a:t>
            </a:r>
            <a:endParaRPr lang="en-US" altLang="zh-CN" sz="2000" b="1" dirty="0">
              <a:latin typeface="Courier New" panose="02070309020205020404" pitchFamily="49" charset="0"/>
            </a:endParaRPr>
          </a:p>
          <a:p>
            <a:pPr eaLnBrk="1" hangingPunct="1">
              <a:lnSpc>
                <a:spcPct val="80000"/>
              </a:lnSpc>
              <a:buFontTx/>
              <a:buNone/>
            </a:pPr>
            <a:r>
              <a:rPr lang="en-US" altLang="zh-CN" sz="2000" b="1" dirty="0">
                <a:latin typeface="Courier New" panose="02070309020205020404" pitchFamily="49" charset="0"/>
              </a:rPr>
              <a:t>    public void </a:t>
            </a:r>
            <a:r>
              <a:rPr lang="en-US" altLang="zh-CN" sz="2000" b="1" dirty="0">
                <a:solidFill>
                  <a:srgbClr val="0000CC"/>
                </a:solidFill>
                <a:latin typeface="Courier New" panose="02070309020205020404" pitchFamily="49" charset="0"/>
              </a:rPr>
              <a:t>print</a:t>
            </a:r>
            <a:r>
              <a:rPr lang="en-US" altLang="zh-CN" sz="2000" b="1" dirty="0">
                <a:latin typeface="Courier New" panose="02070309020205020404" pitchFamily="49" charset="0"/>
              </a:rPr>
              <a:t>(){</a:t>
            </a:r>
            <a:endParaRPr lang="en-US" altLang="zh-CN" sz="2000" b="1" dirty="0">
              <a:latin typeface="Courier New" panose="02070309020205020404" pitchFamily="49" charset="0"/>
            </a:endParaRPr>
          </a:p>
          <a:p>
            <a:pPr eaLnBrk="1" hangingPunct="1">
              <a:lnSpc>
                <a:spcPct val="80000"/>
              </a:lnSpc>
              <a:buFont typeface="Wingdings" panose="05000000000000000000" pitchFamily="2" charset="2"/>
              <a:buNone/>
            </a:pPr>
            <a:r>
              <a:rPr lang="en-US" altLang="zh-CN" sz="2000" b="1" dirty="0">
                <a:latin typeface="Courier New" panose="02070309020205020404" pitchFamily="49" charset="0"/>
              </a:rPr>
              <a:t>        </a:t>
            </a:r>
            <a:r>
              <a:rPr lang="en-US" altLang="zh-CN" sz="2000" b="1" dirty="0" err="1">
                <a:latin typeface="Courier New" panose="02070309020205020404" pitchFamily="49" charset="0"/>
              </a:rPr>
              <a:t>System.out.print</a:t>
            </a:r>
            <a:r>
              <a:rPr lang="en-US" altLang="zh-CN" sz="2000" b="1" dirty="0">
                <a:latin typeface="Courier New" panose="02070309020205020404" pitchFamily="49" charset="0"/>
              </a:rPr>
              <a:t>("The Point's coordinate is");</a:t>
            </a:r>
            <a:endParaRPr lang="en-US" altLang="zh-CN" sz="2000" b="1" dirty="0">
              <a:latin typeface="Courier New" panose="02070309020205020404" pitchFamily="49" charset="0"/>
            </a:endParaRPr>
          </a:p>
          <a:p>
            <a:pPr eaLnBrk="1" hangingPunct="1">
              <a:lnSpc>
                <a:spcPct val="80000"/>
              </a:lnSpc>
              <a:buFont typeface="Wingdings" panose="05000000000000000000" pitchFamily="2" charset="2"/>
              <a:buNone/>
            </a:pPr>
            <a:r>
              <a:rPr lang="en-US" altLang="zh-CN" sz="2000" b="1" dirty="0">
                <a:latin typeface="Courier New" panose="02070309020205020404" pitchFamily="49" charset="0"/>
              </a:rPr>
              <a:t>        </a:t>
            </a:r>
            <a:r>
              <a:rPr lang="en-US" altLang="zh-CN" sz="2000" b="1" dirty="0" err="1">
                <a:latin typeface="Courier New" panose="02070309020205020404" pitchFamily="49" charset="0"/>
              </a:rPr>
              <a:t>System.out.println</a:t>
            </a:r>
            <a:r>
              <a:rPr lang="en-US" altLang="zh-CN" sz="2000" b="1" dirty="0">
                <a:latin typeface="Courier New" panose="02070309020205020404" pitchFamily="49" charset="0"/>
              </a:rPr>
              <a:t>("("+x+", "+y+")");</a:t>
            </a:r>
            <a:endParaRPr lang="en-US" altLang="zh-CN" sz="2000" b="1" dirty="0">
              <a:latin typeface="Courier New" panose="02070309020205020404" pitchFamily="49" charset="0"/>
            </a:endParaRPr>
          </a:p>
          <a:p>
            <a:pPr eaLnBrk="1" hangingPunct="1">
              <a:lnSpc>
                <a:spcPct val="80000"/>
              </a:lnSpc>
              <a:buFont typeface="Wingdings" panose="05000000000000000000" pitchFamily="2" charset="2"/>
              <a:buNone/>
            </a:pPr>
            <a:r>
              <a:rPr lang="en-US" altLang="zh-CN" sz="2000" b="1" dirty="0">
                <a:latin typeface="Courier New" panose="02070309020205020404" pitchFamily="49" charset="0"/>
              </a:rPr>
              <a:t>    }</a:t>
            </a:r>
            <a:endParaRPr lang="en-US" altLang="zh-CN" sz="2000" b="1" dirty="0">
              <a:latin typeface="Courier New" panose="02070309020205020404" pitchFamily="49" charset="0"/>
            </a:endParaRPr>
          </a:p>
          <a:p>
            <a:pPr eaLnBrk="1" hangingPunct="1">
              <a:lnSpc>
                <a:spcPct val="80000"/>
              </a:lnSpc>
              <a:buFontTx/>
              <a:buNone/>
            </a:pPr>
            <a:endParaRPr lang="en-US" altLang="zh-CN" sz="2000" b="1" dirty="0">
              <a:latin typeface="Courier New" panose="02070309020205020404" pitchFamily="49" charset="0"/>
            </a:endParaRPr>
          </a:p>
          <a:p>
            <a:pPr eaLnBrk="1" hangingPunct="1">
              <a:lnSpc>
                <a:spcPct val="80000"/>
              </a:lnSpc>
              <a:buFontTx/>
              <a:buNone/>
            </a:pPr>
            <a:r>
              <a:rPr lang="en-US" altLang="zh-CN" sz="2000" dirty="0">
                <a:latin typeface="Times New Roman" panose="02020603050405020304" pitchFamily="18" charset="0"/>
              </a:rPr>
              <a:t>} </a:t>
            </a:r>
            <a:r>
              <a:rPr lang="en-US" altLang="zh-CN" sz="2000" b="1" dirty="0">
                <a:solidFill>
                  <a:srgbClr val="CC0000"/>
                </a:solidFill>
                <a:latin typeface="Courier New" panose="02070309020205020404" pitchFamily="49" charset="0"/>
              </a:rPr>
              <a:t>//end of the class </a:t>
            </a:r>
            <a:r>
              <a:rPr lang="en-US" altLang="zh-CN" sz="2000" b="1" dirty="0">
                <a:solidFill>
                  <a:srgbClr val="CC0000"/>
                </a:solidFill>
              </a:rPr>
              <a:t>‘</a:t>
            </a:r>
            <a:r>
              <a:rPr lang="en-US" altLang="zh-CN" sz="2000" b="1" dirty="0">
                <a:solidFill>
                  <a:srgbClr val="CC0000"/>
                </a:solidFill>
                <a:latin typeface="Courier New" panose="02070309020205020404" pitchFamily="49" charset="0"/>
              </a:rPr>
              <a:t>Point</a:t>
            </a:r>
            <a:r>
              <a:rPr lang="en-US" altLang="zh-CN" sz="2000" b="1" dirty="0">
                <a:solidFill>
                  <a:srgbClr val="CC0000"/>
                </a:solidFill>
              </a:rPr>
              <a:t>’</a:t>
            </a:r>
            <a:endParaRPr lang="en-US" altLang="zh-CN" sz="2000" b="1" dirty="0">
              <a:solidFill>
                <a:srgbClr val="CC0000"/>
              </a:solidFill>
              <a:latin typeface="Courier New" panose="02070309020205020404" pitchFamily="49" charset="0"/>
            </a:endParaRPr>
          </a:p>
        </p:txBody>
      </p:sp>
      <p:sp>
        <p:nvSpPr>
          <p:cNvPr id="48130" name="灯片编号占位符 5"/>
          <p:cNvSpPr>
            <a:spLocks noGrp="1"/>
          </p:cNvSpPr>
          <p:nvPr>
            <p:ph type="sldNum" sz="quarter" idx="12"/>
          </p:nvPr>
        </p:nvSpPr>
        <p:spPr>
          <a:noFill/>
        </p:spPr>
        <p:txBody>
          <a:bodyPr/>
          <a:lstStyle/>
          <a:p>
            <a:fld id="{9AFA3D30-E996-4502-8CB1-E2D298CB53B0}" type="slidenum">
              <a:rPr lang="en-US" altLang="zh-CN" smtClean="0"/>
            </a:fld>
            <a:endParaRPr lang="en-US" altLang="zh-CN"/>
          </a:p>
        </p:txBody>
      </p:sp>
      <p:sp>
        <p:nvSpPr>
          <p:cNvPr id="14340" name="Text Box 4"/>
          <p:cNvSpPr txBox="1">
            <a:spLocks noChangeArrowheads="1"/>
          </p:cNvSpPr>
          <p:nvPr/>
        </p:nvSpPr>
        <p:spPr bwMode="auto">
          <a:xfrm>
            <a:off x="7171531" y="2155782"/>
            <a:ext cx="1439862" cy="460375"/>
          </a:xfrm>
          <a:prstGeom prst="rect">
            <a:avLst/>
          </a:prstGeom>
          <a:solidFill>
            <a:schemeClr val="accent1"/>
          </a:solidFill>
          <a:ln w="9525">
            <a:solidFill>
              <a:srgbClr val="CCFFFF"/>
            </a:solidFill>
            <a:miter lim="800000"/>
          </a:ln>
        </p:spPr>
        <p:txBody>
          <a:bodyPr>
            <a:spAutoFit/>
          </a:bodyPr>
          <a:lstStyle/>
          <a:p>
            <a:pPr algn="ctr"/>
            <a:r>
              <a:rPr lang="zh-CN" altLang="en-US" sz="2400" b="1" dirty="0">
                <a:cs typeface="Arial" panose="020B0604020202020204" pitchFamily="34" charset="0"/>
              </a:rPr>
              <a:t>变量声明</a:t>
            </a:r>
            <a:endParaRPr lang="en-US" altLang="zh-CN" sz="2400" b="1" dirty="0">
              <a:cs typeface="Arial" panose="020B0604020202020204" pitchFamily="34" charset="0"/>
            </a:endParaRPr>
          </a:p>
        </p:txBody>
      </p:sp>
      <p:sp>
        <p:nvSpPr>
          <p:cNvPr id="14341" name="Text Box 5"/>
          <p:cNvSpPr txBox="1">
            <a:spLocks noChangeArrowheads="1"/>
          </p:cNvSpPr>
          <p:nvPr/>
        </p:nvSpPr>
        <p:spPr bwMode="auto">
          <a:xfrm>
            <a:off x="7063582" y="3198167"/>
            <a:ext cx="1547812" cy="460375"/>
          </a:xfrm>
          <a:prstGeom prst="rect">
            <a:avLst/>
          </a:prstGeom>
          <a:solidFill>
            <a:srgbClr val="CCFFFF"/>
          </a:solidFill>
          <a:ln w="9525">
            <a:solidFill>
              <a:srgbClr val="CCFFFF"/>
            </a:solidFill>
            <a:miter lim="800000"/>
          </a:ln>
        </p:spPr>
        <p:txBody>
          <a:bodyPr wrap="square">
            <a:spAutoFit/>
          </a:bodyPr>
          <a:lstStyle/>
          <a:p>
            <a:pPr algn="ctr"/>
            <a:r>
              <a:rPr lang="zh-CN" altLang="en-US" sz="2400" b="1" dirty="0">
                <a:cs typeface="Arial" panose="020B0604020202020204" pitchFamily="34" charset="0"/>
              </a:rPr>
              <a:t>构造方法</a:t>
            </a:r>
            <a:endParaRPr lang="en-US" altLang="zh-CN" sz="2400" b="1" dirty="0">
              <a:cs typeface="Arial" panose="020B0604020202020204" pitchFamily="34" charset="0"/>
            </a:endParaRPr>
          </a:p>
        </p:txBody>
      </p:sp>
      <p:sp>
        <p:nvSpPr>
          <p:cNvPr id="14342" name="Text Box 6"/>
          <p:cNvSpPr txBox="1">
            <a:spLocks noChangeArrowheads="1"/>
          </p:cNvSpPr>
          <p:nvPr/>
        </p:nvSpPr>
        <p:spPr bwMode="auto">
          <a:xfrm>
            <a:off x="7171531" y="971694"/>
            <a:ext cx="1001717" cy="460375"/>
          </a:xfrm>
          <a:prstGeom prst="rect">
            <a:avLst/>
          </a:prstGeom>
          <a:solidFill>
            <a:schemeClr val="accent1"/>
          </a:solidFill>
          <a:ln w="9525" algn="ctr">
            <a:solidFill>
              <a:srgbClr val="CCFFFF"/>
            </a:solidFill>
            <a:miter lim="800000"/>
          </a:ln>
        </p:spPr>
        <p:txBody>
          <a:bodyPr wrap="square">
            <a:spAutoFit/>
          </a:bodyPr>
          <a:lstStyle/>
          <a:p>
            <a:pPr algn="ctr">
              <a:spcBef>
                <a:spcPct val="50000"/>
              </a:spcBef>
            </a:pPr>
            <a:r>
              <a:rPr lang="zh-CN" altLang="en-US" sz="2400" b="1" dirty="0">
                <a:cs typeface="Arial" panose="020B0604020202020204" pitchFamily="34" charset="0"/>
              </a:rPr>
              <a:t>类头</a:t>
            </a:r>
            <a:endParaRPr lang="en-US" altLang="zh-CN" sz="2400" b="1" dirty="0">
              <a:cs typeface="Arial" panose="020B0604020202020204" pitchFamily="34" charset="0"/>
            </a:endParaRPr>
          </a:p>
        </p:txBody>
      </p:sp>
      <p:sp>
        <p:nvSpPr>
          <p:cNvPr id="14347" name="Text Box 11"/>
          <p:cNvSpPr txBox="1">
            <a:spLocks noChangeArrowheads="1"/>
          </p:cNvSpPr>
          <p:nvPr/>
        </p:nvSpPr>
        <p:spPr bwMode="auto">
          <a:xfrm>
            <a:off x="10096528" y="4437112"/>
            <a:ext cx="463968" cy="829945"/>
          </a:xfrm>
          <a:prstGeom prst="rect">
            <a:avLst/>
          </a:prstGeom>
          <a:solidFill>
            <a:srgbClr val="CCFFFF"/>
          </a:solidFill>
          <a:ln w="9525" algn="ctr">
            <a:noFill/>
            <a:miter lim="800000"/>
          </a:ln>
        </p:spPr>
        <p:txBody>
          <a:bodyPr wrap="square">
            <a:spAutoFit/>
          </a:bodyPr>
          <a:lstStyle/>
          <a:p>
            <a:pPr algn="ctr">
              <a:spcBef>
                <a:spcPct val="50000"/>
              </a:spcBef>
            </a:pPr>
            <a:r>
              <a:rPr lang="zh-CN" altLang="en-US" sz="2400" b="1" dirty="0">
                <a:cs typeface="Arial" panose="020B0604020202020204" pitchFamily="34" charset="0"/>
              </a:rPr>
              <a:t>方法</a:t>
            </a:r>
            <a:endParaRPr lang="en-US" altLang="zh-CN" sz="2400" b="1" dirty="0">
              <a:cs typeface="Arial" panose="020B0604020202020204" pitchFamily="34" charset="0"/>
            </a:endParaRPr>
          </a:p>
        </p:txBody>
      </p:sp>
      <p:sp>
        <p:nvSpPr>
          <p:cNvPr id="14350" name="Rectangle 14"/>
          <p:cNvSpPr>
            <a:spLocks noChangeArrowheads="1"/>
          </p:cNvSpPr>
          <p:nvPr/>
        </p:nvSpPr>
        <p:spPr bwMode="auto">
          <a:xfrm>
            <a:off x="2351088" y="2847801"/>
            <a:ext cx="4608513" cy="1179203"/>
          </a:xfrm>
          <a:prstGeom prst="rect">
            <a:avLst/>
          </a:prstGeom>
          <a:noFill/>
          <a:ln w="9525" algn="ctr">
            <a:solidFill>
              <a:srgbClr val="800080"/>
            </a:solidFill>
            <a:prstDash val="dash"/>
            <a:miter lim="800000"/>
          </a:ln>
        </p:spPr>
        <p:txBody>
          <a:bodyPr wrap="none" lIns="90000" tIns="46800" rIns="90000" bIns="46800" anchor="ctr"/>
          <a:lstStyle/>
          <a:p>
            <a:endParaRPr lang="zh-CN" altLang="en-US"/>
          </a:p>
        </p:txBody>
      </p:sp>
      <p:sp>
        <p:nvSpPr>
          <p:cNvPr id="14351" name="Rectangle 15"/>
          <p:cNvSpPr>
            <a:spLocks noChangeArrowheads="1"/>
          </p:cNvSpPr>
          <p:nvPr/>
        </p:nvSpPr>
        <p:spPr bwMode="auto">
          <a:xfrm>
            <a:off x="2369066" y="4212753"/>
            <a:ext cx="7745440" cy="1179203"/>
          </a:xfrm>
          <a:prstGeom prst="rect">
            <a:avLst/>
          </a:prstGeom>
          <a:noFill/>
          <a:ln w="9525" algn="ctr">
            <a:solidFill>
              <a:srgbClr val="800080"/>
            </a:solidFill>
            <a:prstDash val="dash"/>
            <a:miter lim="800000"/>
          </a:ln>
        </p:spPr>
        <p:txBody>
          <a:bodyPr wrap="none" lIns="90000" tIns="46800" rIns="90000" bIns="46800" anchor="ctr"/>
          <a:lstStyle/>
          <a:p>
            <a:endParaRPr lang="zh-CN" altLang="en-US" dirty="0"/>
          </a:p>
        </p:txBody>
      </p:sp>
      <p:sp>
        <p:nvSpPr>
          <p:cNvPr id="13" name="文本框 12"/>
          <p:cNvSpPr txBox="1"/>
          <p:nvPr/>
        </p:nvSpPr>
        <p:spPr>
          <a:xfrm>
            <a:off x="5058209" y="1714383"/>
            <a:ext cx="1341120" cy="398780"/>
          </a:xfrm>
          <a:prstGeom prst="rect">
            <a:avLst/>
          </a:prstGeom>
          <a:noFill/>
        </p:spPr>
        <p:txBody>
          <a:bodyPr wrap="none" rtlCol="0">
            <a:spAutoFit/>
          </a:bodyPr>
          <a:lstStyle/>
          <a:p>
            <a:r>
              <a:rPr lang="en-US" altLang="zh-CN" sz="2000">
                <a:solidFill>
                  <a:srgbClr val="006600"/>
                </a:solidFill>
                <a:latin typeface="华文行楷" panose="02010800040101010101" pitchFamily="2" charset="-122"/>
                <a:ea typeface="华文行楷" panose="02010800040101010101" pitchFamily="2" charset="-122"/>
              </a:rPr>
              <a:t>//</a:t>
            </a:r>
            <a:r>
              <a:rPr lang="zh-CN" altLang="en-US" sz="2000">
                <a:solidFill>
                  <a:srgbClr val="006600"/>
                </a:solidFill>
                <a:latin typeface="华文行楷" panose="02010800040101010101" pitchFamily="2" charset="-122"/>
                <a:ea typeface="华文行楷" panose="02010800040101010101" pitchFamily="2" charset="-122"/>
              </a:rPr>
              <a:t>类的声明</a:t>
            </a:r>
            <a:endParaRPr lang="zh-CN" altLang="en-US" sz="200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340"/>
                                        </p:tgtEl>
                                        <p:attrNameLst>
                                          <p:attrName>style.visibility</p:attrName>
                                        </p:attrNameLst>
                                      </p:cBhvr>
                                      <p:to>
                                        <p:strVal val="visible"/>
                                      </p:to>
                                    </p:set>
                                    <p:anim calcmode="lin" valueType="num">
                                      <p:cBhvr additive="base">
                                        <p:cTn id="21" dur="500" fill="hold"/>
                                        <p:tgtEl>
                                          <p:spTgt spid="14340"/>
                                        </p:tgtEl>
                                        <p:attrNameLst>
                                          <p:attrName>ppt_x</p:attrName>
                                        </p:attrNameLst>
                                      </p:cBhvr>
                                      <p:tavLst>
                                        <p:tav tm="0">
                                          <p:val>
                                            <p:strVal val="#ppt_x"/>
                                          </p:val>
                                        </p:tav>
                                        <p:tav tm="100000">
                                          <p:val>
                                            <p:strVal val="#ppt_x"/>
                                          </p:val>
                                        </p:tav>
                                      </p:tavLst>
                                    </p:anim>
                                    <p:anim calcmode="lin" valueType="num">
                                      <p:cBhvr additive="base">
                                        <p:cTn id="22"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13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13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13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13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13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813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13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132">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4350"/>
                                        </p:tgtEl>
                                        <p:attrNameLst>
                                          <p:attrName>style.visibility</p:attrName>
                                        </p:attrNameLst>
                                      </p:cBhvr>
                                      <p:to>
                                        <p:strVal val="visible"/>
                                      </p:to>
                                    </p:set>
                                    <p:anim calcmode="lin" valueType="num">
                                      <p:cBhvr additive="base">
                                        <p:cTn id="47" dur="500" fill="hold"/>
                                        <p:tgtEl>
                                          <p:spTgt spid="14350"/>
                                        </p:tgtEl>
                                        <p:attrNameLst>
                                          <p:attrName>ppt_x</p:attrName>
                                        </p:attrNameLst>
                                      </p:cBhvr>
                                      <p:tavLst>
                                        <p:tav tm="0">
                                          <p:val>
                                            <p:strVal val="#ppt_x"/>
                                          </p:val>
                                        </p:tav>
                                        <p:tav tm="100000">
                                          <p:val>
                                            <p:strVal val="#ppt_x"/>
                                          </p:val>
                                        </p:tav>
                                      </p:tavLst>
                                    </p:anim>
                                    <p:anim calcmode="lin" valueType="num">
                                      <p:cBhvr additive="base">
                                        <p:cTn id="48" dur="500" fill="hold"/>
                                        <p:tgtEl>
                                          <p:spTgt spid="1435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4341"/>
                                        </p:tgtEl>
                                        <p:attrNameLst>
                                          <p:attrName>style.visibility</p:attrName>
                                        </p:attrNameLst>
                                      </p:cBhvr>
                                      <p:to>
                                        <p:strVal val="visible"/>
                                      </p:to>
                                    </p:set>
                                    <p:anim calcmode="lin" valueType="num">
                                      <p:cBhvr additive="base">
                                        <p:cTn id="53" dur="500" fill="hold"/>
                                        <p:tgtEl>
                                          <p:spTgt spid="14341"/>
                                        </p:tgtEl>
                                        <p:attrNameLst>
                                          <p:attrName>ppt_x</p:attrName>
                                        </p:attrNameLst>
                                      </p:cBhvr>
                                      <p:tavLst>
                                        <p:tav tm="0">
                                          <p:val>
                                            <p:strVal val="#ppt_x"/>
                                          </p:val>
                                        </p:tav>
                                        <p:tav tm="100000">
                                          <p:val>
                                            <p:strVal val="#ppt_x"/>
                                          </p:val>
                                        </p:tav>
                                      </p:tavLst>
                                    </p:anim>
                                    <p:anim calcmode="lin" valueType="num">
                                      <p:cBhvr additive="base">
                                        <p:cTn id="54" dur="500" fill="hold"/>
                                        <p:tgtEl>
                                          <p:spTgt spid="1434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4351"/>
                                        </p:tgtEl>
                                        <p:attrNameLst>
                                          <p:attrName>style.visibility</p:attrName>
                                        </p:attrNameLst>
                                      </p:cBhvr>
                                      <p:to>
                                        <p:strVal val="visible"/>
                                      </p:to>
                                    </p:set>
                                    <p:anim calcmode="lin" valueType="num">
                                      <p:cBhvr additive="base">
                                        <p:cTn id="59" dur="500" fill="hold"/>
                                        <p:tgtEl>
                                          <p:spTgt spid="14351"/>
                                        </p:tgtEl>
                                        <p:attrNameLst>
                                          <p:attrName>ppt_x</p:attrName>
                                        </p:attrNameLst>
                                      </p:cBhvr>
                                      <p:tavLst>
                                        <p:tav tm="0">
                                          <p:val>
                                            <p:strVal val="#ppt_x"/>
                                          </p:val>
                                        </p:tav>
                                        <p:tav tm="100000">
                                          <p:val>
                                            <p:strVal val="#ppt_x"/>
                                          </p:val>
                                        </p:tav>
                                      </p:tavLst>
                                    </p:anim>
                                    <p:anim calcmode="lin" valueType="num">
                                      <p:cBhvr additive="base">
                                        <p:cTn id="60" dur="500" fill="hold"/>
                                        <p:tgtEl>
                                          <p:spTgt spid="1435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4347"/>
                                        </p:tgtEl>
                                        <p:attrNameLst>
                                          <p:attrName>style.visibility</p:attrName>
                                        </p:attrNameLst>
                                      </p:cBhvr>
                                      <p:to>
                                        <p:strVal val="visible"/>
                                      </p:to>
                                    </p:set>
                                    <p:anim calcmode="lin" valueType="num">
                                      <p:cBhvr additive="base">
                                        <p:cTn id="65" dur="500" fill="hold"/>
                                        <p:tgtEl>
                                          <p:spTgt spid="14347"/>
                                        </p:tgtEl>
                                        <p:attrNameLst>
                                          <p:attrName>ppt_x</p:attrName>
                                        </p:attrNameLst>
                                      </p:cBhvr>
                                      <p:tavLst>
                                        <p:tav tm="0">
                                          <p:val>
                                            <p:strVal val="#ppt_x"/>
                                          </p:val>
                                        </p:tav>
                                        <p:tav tm="100000">
                                          <p:val>
                                            <p:strVal val="#ppt_x"/>
                                          </p:val>
                                        </p:tav>
                                      </p:tavLst>
                                    </p:anim>
                                    <p:anim calcmode="lin" valueType="num">
                                      <p:cBhvr additive="base">
                                        <p:cTn id="66" dur="500" fill="hold"/>
                                        <p:tgtEl>
                                          <p:spTgt spid="14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nimBg="1"/>
      <p:bldP spid="14341" grpId="0" bldLvl="0" animBg="1"/>
      <p:bldP spid="14342" grpId="0" bldLvl="0" animBg="1"/>
      <p:bldP spid="14347" grpId="0" bldLvl="0" animBg="1"/>
      <p:bldP spid="14350" grpId="0" bldLvl="0" animBg="1"/>
      <p:bldP spid="14351" grpId="0" bldLvl="0" animBg="1"/>
      <p:bldP spid="13"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§4.14   </a:t>
            </a:r>
            <a:r>
              <a:rPr lang="zh-CN" altLang="en-US" dirty="0">
                <a:latin typeface="宋体" panose="02010600030101010101" pitchFamily="2" charset="-122"/>
              </a:rPr>
              <a:t>小结 </a:t>
            </a:r>
            <a:endParaRPr lang="zh-CN" altLang="en-US" dirty="0"/>
          </a:p>
        </p:txBody>
      </p:sp>
      <p:sp>
        <p:nvSpPr>
          <p:cNvPr id="3" name="内容占位符 2"/>
          <p:cNvSpPr>
            <a:spLocks noGrp="1"/>
          </p:cNvSpPr>
          <p:nvPr>
            <p:ph idx="1"/>
          </p:nvPr>
        </p:nvSpPr>
        <p:spPr/>
        <p:txBody>
          <a:bodyPr/>
          <a:lstStyle/>
          <a:p>
            <a:pPr algn="just">
              <a:spcBef>
                <a:spcPct val="10000"/>
              </a:spcBef>
              <a:buFont typeface="+mj-lt"/>
              <a:buAutoNum type="arabicPeriod"/>
            </a:pPr>
            <a:r>
              <a:rPr lang="zh-CN" altLang="en-US" sz="1800">
                <a:latin typeface="+mj-lt"/>
              </a:rPr>
              <a:t>类</a:t>
            </a:r>
            <a:r>
              <a:rPr lang="zh-CN" altLang="en-US" sz="1800" dirty="0">
                <a:latin typeface="+mj-lt"/>
              </a:rPr>
              <a:t>是组成</a:t>
            </a:r>
            <a:r>
              <a:rPr lang="en-US" altLang="zh-CN" sz="1800" dirty="0">
                <a:latin typeface="+mj-lt"/>
              </a:rPr>
              <a:t>Java</a:t>
            </a:r>
            <a:r>
              <a:rPr lang="zh-CN" altLang="en-US" sz="1800" dirty="0">
                <a:latin typeface="+mj-lt"/>
              </a:rPr>
              <a:t>源文件的基本元素,一个源文件是有若干个类组成的。</a:t>
            </a:r>
            <a:endParaRPr lang="zh-CN" altLang="en-US" sz="1800" dirty="0">
              <a:latin typeface="+mj-lt"/>
            </a:endParaRPr>
          </a:p>
          <a:p>
            <a:pPr algn="just">
              <a:spcBef>
                <a:spcPct val="10000"/>
              </a:spcBef>
              <a:buFont typeface="+mj-lt"/>
              <a:buAutoNum type="arabicPeriod"/>
            </a:pPr>
            <a:r>
              <a:rPr lang="zh-CN" altLang="en-US" sz="1800">
                <a:latin typeface="+mj-lt"/>
              </a:rPr>
              <a:t>类</a:t>
            </a:r>
            <a:r>
              <a:rPr lang="zh-CN" altLang="en-US" sz="1800" dirty="0">
                <a:latin typeface="+mj-lt"/>
              </a:rPr>
              <a:t>体可以有两种重要的成员：成员变量和方法。</a:t>
            </a:r>
            <a:endParaRPr lang="zh-CN" altLang="en-US" sz="1800" dirty="0">
              <a:latin typeface="+mj-lt"/>
            </a:endParaRPr>
          </a:p>
          <a:p>
            <a:pPr algn="just">
              <a:spcBef>
                <a:spcPct val="10000"/>
              </a:spcBef>
              <a:buFont typeface="+mj-lt"/>
              <a:buAutoNum type="arabicPeriod"/>
            </a:pPr>
            <a:r>
              <a:rPr lang="zh-CN" altLang="en-US" sz="1800">
                <a:latin typeface="+mj-lt"/>
              </a:rPr>
              <a:t>成员</a:t>
            </a:r>
            <a:r>
              <a:rPr lang="zh-CN" altLang="en-US" sz="1800" dirty="0">
                <a:latin typeface="+mj-lt"/>
              </a:rPr>
              <a:t>变量分为实例变量和类变量。类变量被该类的所有对象共享；不同对象的实例变量互不相同。</a:t>
            </a:r>
            <a:endParaRPr lang="zh-CN" altLang="en-US" sz="1800" dirty="0">
              <a:latin typeface="+mj-lt"/>
            </a:endParaRPr>
          </a:p>
          <a:p>
            <a:pPr algn="just">
              <a:spcBef>
                <a:spcPct val="10000"/>
              </a:spcBef>
              <a:buFont typeface="+mj-lt"/>
              <a:buAutoNum type="arabicPeriod"/>
            </a:pPr>
            <a:r>
              <a:rPr lang="zh-CN" altLang="en-US" sz="1800">
                <a:latin typeface="+mj-lt"/>
              </a:rPr>
              <a:t>除</a:t>
            </a:r>
            <a:r>
              <a:rPr lang="zh-CN" altLang="en-US" sz="1800" dirty="0">
                <a:latin typeface="+mj-lt"/>
              </a:rPr>
              <a:t>构造方法外,其它方法分为实例方法和类方法。类方法不仅可以由该类的对象调用,也可以用类名调用；而实例方法必须由对象来</a:t>
            </a:r>
            <a:r>
              <a:rPr lang="zh-CN" altLang="en-US" sz="1800">
                <a:latin typeface="+mj-lt"/>
              </a:rPr>
              <a:t>调用。</a:t>
            </a:r>
            <a:endParaRPr lang="en-US" altLang="zh-CN" sz="1800">
              <a:latin typeface="+mj-lt"/>
            </a:endParaRPr>
          </a:p>
          <a:p>
            <a:pPr algn="just">
              <a:spcBef>
                <a:spcPct val="10000"/>
              </a:spcBef>
              <a:buFont typeface="+mj-lt"/>
              <a:buAutoNum type="arabicPeriod"/>
            </a:pPr>
            <a:r>
              <a:rPr lang="zh-CN" altLang="en-US" sz="1800">
                <a:latin typeface="+mj-lt"/>
              </a:rPr>
              <a:t>实例方法即可以操作实例变量也可以操作类变量，当对象调用实例方法时，方法中的成员变量就是指分配给该对象的成员变量，其中的实例变量和其它对象的不相同，即占有不同的内存空间；而类变量和其它对象的相同，即占有相的内存空间。类方法只能操作类变量，当对象调用类方法时，方法中的成员变量一定都是类变量，也就是说该对象和所有的对象共享类变量。</a:t>
            </a:r>
            <a:endParaRPr lang="zh-CN" altLang="en-US" sz="1800">
              <a:latin typeface="+mj-lt"/>
            </a:endParaRPr>
          </a:p>
          <a:p>
            <a:pPr algn="just">
              <a:spcBef>
                <a:spcPct val="10000"/>
              </a:spcBef>
              <a:buFont typeface="+mj-lt"/>
              <a:buAutoNum type="arabicPeriod"/>
            </a:pPr>
            <a:r>
              <a:rPr lang="zh-CN" altLang="en-US" sz="1800">
                <a:latin typeface="+mj-lt"/>
              </a:rPr>
              <a:t>在编写</a:t>
            </a:r>
            <a:r>
              <a:rPr lang="en-US" altLang="zh-CN" sz="1800">
                <a:latin typeface="+mj-lt"/>
              </a:rPr>
              <a:t>Java</a:t>
            </a:r>
            <a:r>
              <a:rPr lang="zh-CN" altLang="en-US" sz="1800">
                <a:latin typeface="+mj-lt"/>
              </a:rPr>
              <a:t>源文件时，可以使用</a:t>
            </a:r>
            <a:r>
              <a:rPr lang="en-US" altLang="zh-CN" sz="1800">
                <a:latin typeface="+mj-lt"/>
              </a:rPr>
              <a:t>import</a:t>
            </a:r>
            <a:r>
              <a:rPr lang="zh-CN" altLang="en-US" sz="1800">
                <a:latin typeface="+mj-lt"/>
              </a:rPr>
              <a:t>语句引入有包名的类；也可以使用静态导入引入有包名类的类变量。</a:t>
            </a:r>
            <a:endParaRPr lang="zh-CN" altLang="en-US" sz="1800">
              <a:latin typeface="+mj-lt"/>
            </a:endParaRPr>
          </a:p>
          <a:p>
            <a:pPr algn="just">
              <a:spcBef>
                <a:spcPct val="10000"/>
              </a:spcBef>
              <a:buFont typeface="+mj-lt"/>
              <a:buAutoNum type="arabicPeriod"/>
            </a:pPr>
            <a:r>
              <a:rPr lang="zh-CN" altLang="en-US" sz="1800">
                <a:latin typeface="+mj-lt"/>
              </a:rPr>
              <a:t>对象访问自己的变量以及调用方法受访问权限的限制。</a:t>
            </a:r>
            <a:endParaRPr lang="zh-CN" altLang="en-US" sz="1800" dirty="0">
              <a:latin typeface="+mj-lt"/>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122238"/>
            <a:ext cx="7543800" cy="806432"/>
          </a:xfrm>
        </p:spPr>
        <p:txBody>
          <a:bodyPr/>
          <a:lstStyle/>
          <a:p>
            <a:r>
              <a:rPr lang="zh-CN" altLang="en-US"/>
              <a:t>课后练习</a:t>
            </a:r>
            <a:endParaRPr lang="zh-CN" altLang="en-US" dirty="0"/>
          </a:p>
        </p:txBody>
      </p:sp>
      <p:sp>
        <p:nvSpPr>
          <p:cNvPr id="3" name="内容占位符 2"/>
          <p:cNvSpPr>
            <a:spLocks noGrp="1"/>
          </p:cNvSpPr>
          <p:nvPr>
            <p:ph idx="1"/>
          </p:nvPr>
        </p:nvSpPr>
        <p:spPr>
          <a:xfrm>
            <a:off x="1809720" y="1142984"/>
            <a:ext cx="8572560" cy="4987941"/>
          </a:xfrm>
        </p:spPr>
        <p:txBody>
          <a:bodyPr/>
          <a:lstStyle/>
          <a:p>
            <a:pPr marL="457200" lvl="0" indent="-457200">
              <a:buFont typeface="+mj-lt"/>
              <a:buAutoNum type="arabicPeriod"/>
            </a:pPr>
            <a:r>
              <a:rPr lang="zh-CN" altLang="en-US" sz="2400" dirty="0"/>
              <a:t>编写</a:t>
            </a:r>
            <a:r>
              <a:rPr lang="en-US" sz="2400" dirty="0"/>
              <a:t>Application</a:t>
            </a:r>
            <a:r>
              <a:rPr lang="zh-CN" altLang="en-US" sz="2400" dirty="0"/>
              <a:t>程序，模拟银行存取款业务。</a:t>
            </a:r>
            <a:endParaRPr lang="zh-CN" altLang="en-US" sz="2400" dirty="0"/>
          </a:p>
          <a:p>
            <a:pPr lvl="1"/>
            <a:r>
              <a:rPr lang="zh-CN" altLang="en-US" dirty="0"/>
              <a:t>定义银行帐户</a:t>
            </a:r>
            <a:r>
              <a:rPr lang="en-US" dirty="0" err="1"/>
              <a:t>BankAccount</a:t>
            </a:r>
            <a:r>
              <a:rPr lang="zh-CN" altLang="en-US" dirty="0"/>
              <a:t>类，</a:t>
            </a:r>
            <a:endParaRPr lang="en-US" altLang="zh-CN" dirty="0"/>
          </a:p>
          <a:p>
            <a:pPr lvl="1"/>
            <a:r>
              <a:rPr lang="zh-CN" altLang="en-US" dirty="0"/>
              <a:t>添加成员变量：</a:t>
            </a:r>
            <a:endParaRPr lang="en-US" altLang="zh-CN" dirty="0"/>
          </a:p>
          <a:p>
            <a:pPr lvl="2"/>
            <a:r>
              <a:rPr lang="zh-CN" altLang="en-US" sz="2000" dirty="0"/>
              <a:t>银行帐号</a:t>
            </a:r>
            <a:r>
              <a:rPr lang="en-US" sz="2000" dirty="0"/>
              <a:t>account(String</a:t>
            </a:r>
            <a:r>
              <a:rPr lang="zh-CN" altLang="en-US" sz="2000" dirty="0"/>
              <a:t>型</a:t>
            </a:r>
            <a:r>
              <a:rPr lang="en-US" sz="2000" dirty="0"/>
              <a:t>)</a:t>
            </a:r>
            <a:r>
              <a:rPr lang="zh-CN" altLang="en-US" sz="2000" dirty="0"/>
              <a:t>，</a:t>
            </a:r>
            <a:endParaRPr lang="en-US" altLang="zh-CN" sz="2000" dirty="0"/>
          </a:p>
          <a:p>
            <a:pPr lvl="2"/>
            <a:r>
              <a:rPr lang="zh-CN" altLang="en-US" sz="2000" dirty="0"/>
              <a:t>储户现有存款余额</a:t>
            </a:r>
            <a:r>
              <a:rPr lang="en-US" sz="2000" dirty="0"/>
              <a:t>balance(</a:t>
            </a:r>
            <a:r>
              <a:rPr lang="en-US" sz="2000" dirty="0" err="1"/>
              <a:t>int</a:t>
            </a:r>
            <a:r>
              <a:rPr lang="zh-CN" altLang="en-US" sz="2000" dirty="0"/>
              <a:t>型</a:t>
            </a:r>
            <a:r>
              <a:rPr lang="en-US" altLang="zh-CN" sz="2000" dirty="0"/>
              <a:t>)</a:t>
            </a:r>
            <a:r>
              <a:rPr lang="zh-CN" altLang="en-US" sz="2000" dirty="0"/>
              <a:t>；</a:t>
            </a:r>
            <a:endParaRPr lang="en-US" altLang="zh-CN" sz="2000" dirty="0"/>
          </a:p>
          <a:p>
            <a:pPr lvl="1"/>
            <a:r>
              <a:rPr lang="zh-CN" altLang="en-US" dirty="0"/>
              <a:t>添加方法</a:t>
            </a:r>
            <a:endParaRPr lang="zh-CN" altLang="en-US" dirty="0"/>
          </a:p>
          <a:p>
            <a:pPr marL="1150620" lvl="2" indent="-457200"/>
            <a:r>
              <a:rPr lang="zh-CN" altLang="en-US" sz="2000" dirty="0"/>
              <a:t>存款的方法：有一个参数，用来表示存入的钱数</a:t>
            </a:r>
            <a:r>
              <a:rPr lang="en-US" altLang="zh-CN" sz="2000" dirty="0"/>
              <a:t>(</a:t>
            </a:r>
            <a:r>
              <a:rPr lang="en-US" sz="2000" dirty="0" err="1"/>
              <a:t>int</a:t>
            </a:r>
            <a:r>
              <a:rPr lang="zh-CN" altLang="en-US" sz="2000" dirty="0"/>
              <a:t>型</a:t>
            </a:r>
            <a:r>
              <a:rPr lang="en-US" altLang="zh-CN" sz="2000" dirty="0"/>
              <a:t>)</a:t>
            </a:r>
            <a:r>
              <a:rPr lang="zh-CN" altLang="en-US" sz="2000" dirty="0"/>
              <a:t>，无返回值。</a:t>
            </a:r>
            <a:endParaRPr lang="en-US" altLang="zh-CN" sz="2000" dirty="0"/>
          </a:p>
          <a:p>
            <a:pPr lvl="2" algn="ctr">
              <a:buNone/>
            </a:pPr>
            <a:r>
              <a:rPr lang="en-US" sz="2000" dirty="0">
                <a:solidFill>
                  <a:srgbClr val="000099"/>
                </a:solidFill>
              </a:rPr>
              <a:t>void deposit(int amount);</a:t>
            </a:r>
            <a:endParaRPr lang="zh-CN" altLang="en-US" sz="2000" dirty="0">
              <a:solidFill>
                <a:srgbClr val="000099"/>
              </a:solidFill>
            </a:endParaRPr>
          </a:p>
          <a:p>
            <a:pPr marL="1150620" lvl="2" indent="-457200"/>
            <a:r>
              <a:rPr lang="zh-CN" altLang="en-US" sz="2000" dirty="0"/>
              <a:t>取款的方法：带有一个参数，用来表示取出的钱数</a:t>
            </a:r>
            <a:r>
              <a:rPr lang="en-US" altLang="zh-CN" sz="2000" dirty="0"/>
              <a:t>(</a:t>
            </a:r>
            <a:r>
              <a:rPr lang="en-US" altLang="en-US" sz="2000" dirty="0" err="1"/>
              <a:t>int</a:t>
            </a:r>
            <a:r>
              <a:rPr lang="zh-CN" altLang="en-US" sz="2000" dirty="0"/>
              <a:t>型</a:t>
            </a:r>
            <a:r>
              <a:rPr lang="en-US" altLang="zh-CN" sz="2000" dirty="0"/>
              <a:t>)</a:t>
            </a:r>
            <a:r>
              <a:rPr lang="zh-CN" altLang="en-US" sz="2000" dirty="0"/>
              <a:t>，无返回值。</a:t>
            </a:r>
            <a:endParaRPr lang="zh-CN" altLang="en-US" sz="2000" dirty="0"/>
          </a:p>
          <a:p>
            <a:pPr lvl="2" algn="ctr">
              <a:buNone/>
            </a:pPr>
            <a:r>
              <a:rPr lang="en-US" sz="2000" dirty="0">
                <a:solidFill>
                  <a:srgbClr val="000099"/>
                </a:solidFill>
              </a:rPr>
              <a:t>void withdraw(</a:t>
            </a:r>
            <a:r>
              <a:rPr lang="en-US" sz="2000" dirty="0" err="1">
                <a:solidFill>
                  <a:srgbClr val="000099"/>
                </a:solidFill>
              </a:rPr>
              <a:t>int</a:t>
            </a:r>
            <a:r>
              <a:rPr lang="en-US" sz="2000" dirty="0">
                <a:solidFill>
                  <a:srgbClr val="000099"/>
                </a:solidFill>
              </a:rPr>
              <a:t> amount);</a:t>
            </a:r>
            <a:endParaRPr lang="zh-CN" altLang="en-US" sz="2000" dirty="0">
              <a:solidFill>
                <a:srgbClr val="000099"/>
              </a:solidFill>
            </a:endParaRPr>
          </a:p>
          <a:p>
            <a:pPr marL="457200" indent="-457200">
              <a:buFont typeface="+mj-lt"/>
              <a:buAutoNum type="arabicPeriod"/>
            </a:pPr>
            <a:r>
              <a:rPr lang="zh-CN" altLang="en-US" sz="2400" dirty="0"/>
              <a:t>编写程序测试</a:t>
            </a:r>
            <a:r>
              <a:rPr lang="en-US" altLang="en-US" sz="2400" dirty="0" err="1"/>
              <a:t>BankAccount</a:t>
            </a:r>
            <a:r>
              <a:rPr lang="zh-CN" altLang="en-US" sz="2400" dirty="0"/>
              <a:t>类，创建</a:t>
            </a:r>
            <a:r>
              <a:rPr lang="en-US" altLang="en-US" sz="2400" dirty="0" err="1"/>
              <a:t>BankAccount</a:t>
            </a:r>
            <a:r>
              <a:rPr lang="zh-CN" altLang="en-US" sz="2400" dirty="0"/>
              <a:t>对象，存款</a:t>
            </a:r>
            <a:r>
              <a:rPr lang="en-US" altLang="en-US" sz="2400" dirty="0"/>
              <a:t>1000</a:t>
            </a:r>
            <a:r>
              <a:rPr lang="zh-CN" altLang="en-US" sz="2400" dirty="0"/>
              <a:t>，取款</a:t>
            </a:r>
            <a:r>
              <a:rPr lang="en-US" altLang="en-US" sz="2400" dirty="0"/>
              <a:t>500</a:t>
            </a:r>
            <a:r>
              <a:rPr lang="zh-CN" altLang="en-US" sz="2400" dirty="0"/>
              <a:t>，最后显示余额。</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§4.2.3    </a:t>
            </a:r>
            <a:r>
              <a:rPr lang="zh-CN" altLang="en-US" dirty="0">
                <a:latin typeface="宋体" panose="02010600030101010101" pitchFamily="2" charset="-122"/>
              </a:rPr>
              <a:t>成员变量和局部变量</a:t>
            </a:r>
            <a:endParaRPr lang="zh-CN" altLang="en-US" dirty="0"/>
          </a:p>
        </p:txBody>
      </p:sp>
      <p:sp>
        <p:nvSpPr>
          <p:cNvPr id="3" name="内容占位符 2"/>
          <p:cNvSpPr>
            <a:spLocks noGrp="1"/>
          </p:cNvSpPr>
          <p:nvPr>
            <p:ph idx="1"/>
          </p:nvPr>
        </p:nvSpPr>
        <p:spPr/>
        <p:txBody>
          <a:bodyPr/>
          <a:lstStyle/>
          <a:p>
            <a:r>
              <a:rPr lang="zh-CN" altLang="en-US" b="1">
                <a:solidFill>
                  <a:srgbClr val="C00000"/>
                </a:solidFill>
              </a:rPr>
              <a:t>类的</a:t>
            </a:r>
            <a:r>
              <a:rPr lang="zh-CN" altLang="en-US" b="1">
                <a:solidFill>
                  <a:srgbClr val="C00000"/>
                </a:solidFill>
                <a:latin typeface="隶书" panose="02010509060101010101" pitchFamily="49" charset="-122"/>
                <a:ea typeface="隶书" panose="02010509060101010101" pitchFamily="49" charset="-122"/>
              </a:rPr>
              <a:t>成员变量</a:t>
            </a:r>
            <a:r>
              <a:rPr lang="zh-CN" altLang="en-US" b="1">
                <a:solidFill>
                  <a:srgbClr val="C00000"/>
                </a:solidFill>
              </a:rPr>
              <a:t>：</a:t>
            </a:r>
            <a:endParaRPr lang="en-US" altLang="zh-CN" b="1">
              <a:solidFill>
                <a:srgbClr val="C00000"/>
              </a:solidFill>
            </a:endParaRPr>
          </a:p>
          <a:p>
            <a:pPr lvl="1"/>
            <a:r>
              <a:rPr lang="zh-CN" altLang="en-US"/>
              <a:t>在</a:t>
            </a:r>
            <a:r>
              <a:rPr lang="zh-CN" altLang="en-US">
                <a:solidFill>
                  <a:srgbClr val="0000CC"/>
                </a:solidFill>
                <a:latin typeface="华文行楷" panose="02010800040101010101" pitchFamily="2" charset="-122"/>
                <a:ea typeface="华文行楷" panose="02010800040101010101" pitchFamily="2" charset="-122"/>
              </a:rPr>
              <a:t>类体</a:t>
            </a:r>
            <a:r>
              <a:rPr lang="zh-CN" altLang="en-US"/>
              <a:t>中，变量</a:t>
            </a:r>
            <a:r>
              <a:rPr lang="zh-CN" altLang="en-US" dirty="0"/>
              <a:t>声明部分所声明</a:t>
            </a:r>
            <a:r>
              <a:rPr lang="zh-CN" altLang="en-US"/>
              <a:t>的变量。</a:t>
            </a:r>
            <a:endParaRPr lang="en-US" altLang="zh-CN"/>
          </a:p>
          <a:p>
            <a:pPr lvl="1"/>
            <a:endParaRPr lang="en-US" altLang="zh-CN" dirty="0"/>
          </a:p>
          <a:p>
            <a:r>
              <a:rPr lang="zh-CN" altLang="en-US" b="1">
                <a:solidFill>
                  <a:srgbClr val="C00000"/>
                </a:solidFill>
                <a:latin typeface="隶书" panose="02010509060101010101" pitchFamily="49" charset="-122"/>
                <a:ea typeface="隶书" panose="02010509060101010101" pitchFamily="49" charset="-122"/>
              </a:rPr>
              <a:t>局部变量</a:t>
            </a:r>
            <a:r>
              <a:rPr lang="zh-CN" altLang="en-US" b="1">
                <a:solidFill>
                  <a:srgbClr val="C00000"/>
                </a:solidFill>
              </a:rPr>
              <a:t>：</a:t>
            </a:r>
            <a:endParaRPr lang="en-US" altLang="zh-CN" b="1">
              <a:solidFill>
                <a:srgbClr val="C00000"/>
              </a:solidFill>
            </a:endParaRPr>
          </a:p>
          <a:p>
            <a:pPr lvl="1"/>
            <a:r>
              <a:rPr lang="zh-CN" altLang="en-US"/>
              <a:t>在</a:t>
            </a:r>
            <a:r>
              <a:rPr lang="zh-CN" altLang="en-US" dirty="0">
                <a:solidFill>
                  <a:srgbClr val="0000CC"/>
                </a:solidFill>
                <a:latin typeface="华文行楷" panose="02010800040101010101" pitchFamily="2" charset="-122"/>
                <a:ea typeface="华文行楷" panose="02010800040101010101" pitchFamily="2" charset="-122"/>
              </a:rPr>
              <a:t>方法</a:t>
            </a:r>
            <a:r>
              <a:rPr lang="zh-CN" altLang="en-US">
                <a:solidFill>
                  <a:srgbClr val="0000CC"/>
                </a:solidFill>
                <a:latin typeface="华文行楷" panose="02010800040101010101" pitchFamily="2" charset="-122"/>
                <a:ea typeface="华文行楷" panose="02010800040101010101" pitchFamily="2" charset="-122"/>
              </a:rPr>
              <a:t>体</a:t>
            </a:r>
            <a:r>
              <a:rPr lang="zh-CN" altLang="en-US"/>
              <a:t>中，声明</a:t>
            </a:r>
            <a:r>
              <a:rPr lang="zh-CN" altLang="en-US" dirty="0"/>
              <a:t>的变量和方法</a:t>
            </a:r>
            <a:r>
              <a:rPr lang="zh-CN" altLang="en-US"/>
              <a:t>的参数。</a:t>
            </a:r>
            <a:endParaRPr lang="en-US" altLang="zh-CN"/>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灯片编号占位符 5"/>
          <p:cNvSpPr>
            <a:spLocks noGrp="1"/>
          </p:cNvSpPr>
          <p:nvPr>
            <p:ph type="sldNum" sz="quarter" idx="11"/>
          </p:nvPr>
        </p:nvSpPr>
        <p:spPr>
          <a:xfrm>
            <a:off x="7528182" y="6278562"/>
            <a:ext cx="2895600" cy="457200"/>
          </a:xfrm>
          <a:noFill/>
        </p:spPr>
        <p:txBody>
          <a:bodyPr/>
          <a:lstStyle/>
          <a:p>
            <a:pPr algn="r"/>
            <a:fld id="{16305AED-D87B-4684-BDAB-A9B75A4C2708}" type="slidenum">
              <a:rPr lang="en-US" altLang="zh-CN" smtClean="0"/>
            </a:fld>
            <a:endParaRPr lang="en-US" altLang="zh-CN"/>
          </a:p>
        </p:txBody>
      </p:sp>
      <p:sp>
        <p:nvSpPr>
          <p:cNvPr id="15364" name="Rectangle 2"/>
          <p:cNvSpPr>
            <a:spLocks noGrp="1" noChangeArrowheads="1"/>
          </p:cNvSpPr>
          <p:nvPr>
            <p:ph type="title"/>
          </p:nvPr>
        </p:nvSpPr>
        <p:spPr/>
        <p:txBody>
          <a:bodyPr/>
          <a:lstStyle/>
          <a:p>
            <a:pPr lvl="1"/>
            <a:r>
              <a:rPr lang="en-US" altLang="zh-CN" dirty="0"/>
              <a:t>1</a:t>
            </a:r>
            <a:r>
              <a:rPr lang="zh-CN" altLang="en-US" dirty="0"/>
              <a:t>．</a:t>
            </a:r>
            <a:r>
              <a:rPr lang="zh-CN" altLang="en-US" dirty="0">
                <a:solidFill>
                  <a:srgbClr val="000099"/>
                </a:solidFill>
              </a:rPr>
              <a:t>变量的类型</a:t>
            </a:r>
            <a:endParaRPr lang="en-US" altLang="zh-CN" dirty="0"/>
          </a:p>
        </p:txBody>
      </p:sp>
      <p:sp>
        <p:nvSpPr>
          <p:cNvPr id="15365" name="Rectangle 3"/>
          <p:cNvSpPr>
            <a:spLocks noGrp="1" noChangeArrowheads="1"/>
          </p:cNvSpPr>
          <p:nvPr>
            <p:ph type="body" idx="1"/>
          </p:nvPr>
        </p:nvSpPr>
        <p:spPr/>
        <p:txBody>
          <a:bodyPr/>
          <a:lstStyle/>
          <a:p>
            <a:r>
              <a:rPr lang="zh-CN" altLang="en-US" sz="2400" dirty="0">
                <a:latin typeface="华文行楷" panose="02010800040101010101" pitchFamily="2" charset="-122"/>
                <a:ea typeface="华文行楷" panose="02010800040101010101" pitchFamily="2" charset="-122"/>
              </a:rPr>
              <a:t>成员变量</a:t>
            </a:r>
            <a:r>
              <a:rPr lang="zh-CN" altLang="en-US" sz="2400" dirty="0"/>
              <a:t>和</a:t>
            </a:r>
            <a:r>
              <a:rPr lang="zh-CN" altLang="en-US" sz="2400" dirty="0">
                <a:latin typeface="华文行楷" panose="02010800040101010101" pitchFamily="2" charset="-122"/>
                <a:ea typeface="华文行楷" panose="02010800040101010101" pitchFamily="2" charset="-122"/>
              </a:rPr>
              <a:t>局部变量</a:t>
            </a:r>
            <a:r>
              <a:rPr lang="zh-CN" altLang="en-US" sz="2400" dirty="0"/>
              <a:t>的类型可以是</a:t>
            </a:r>
            <a:r>
              <a:rPr lang="en-US" altLang="zh-CN" sz="2400" dirty="0"/>
              <a:t>Java</a:t>
            </a:r>
            <a:r>
              <a:rPr lang="zh-CN" altLang="en-US" sz="2400" dirty="0"/>
              <a:t>中的任何一种数据类型，包括：</a:t>
            </a:r>
            <a:endParaRPr lang="en-US" altLang="zh-CN" sz="2400" dirty="0"/>
          </a:p>
          <a:p>
            <a:pPr lvl="1"/>
            <a:r>
              <a:rPr lang="zh-CN" altLang="en-US" sz="2000" b="1" dirty="0">
                <a:solidFill>
                  <a:srgbClr val="000099"/>
                </a:solidFill>
              </a:rPr>
              <a:t>基本类型</a:t>
            </a:r>
            <a:r>
              <a:rPr lang="zh-CN" altLang="en-US" sz="2000" dirty="0"/>
              <a:t>：整型、浮点型、字符型、布尔型；</a:t>
            </a:r>
            <a:endParaRPr lang="en-US" altLang="zh-CN" sz="2000" dirty="0"/>
          </a:p>
          <a:p>
            <a:pPr lvl="1"/>
            <a:r>
              <a:rPr lang="zh-CN" altLang="en-US" sz="2000" b="1" dirty="0">
                <a:solidFill>
                  <a:srgbClr val="000099"/>
                </a:solidFill>
              </a:rPr>
              <a:t>引用类型</a:t>
            </a:r>
            <a:r>
              <a:rPr lang="zh-CN" altLang="en-US" sz="2000" dirty="0"/>
              <a:t>：数组、对象和接口</a:t>
            </a:r>
            <a:r>
              <a:rPr lang="en-US" altLang="zh-CN" sz="2000" dirty="0"/>
              <a:t>(</a:t>
            </a:r>
            <a:r>
              <a:rPr lang="zh-CN" altLang="en-US" sz="2000" dirty="0"/>
              <a:t>对象和接口见后续内容</a:t>
            </a:r>
            <a:r>
              <a:rPr lang="en-US" altLang="zh-CN" sz="2000" dirty="0"/>
              <a:t>)</a:t>
            </a:r>
            <a:r>
              <a:rPr lang="zh-CN" altLang="en-US" sz="2000" dirty="0"/>
              <a:t>。</a:t>
            </a:r>
            <a:endParaRPr lang="en-US" altLang="zh-CN" sz="2000" dirty="0"/>
          </a:p>
          <a:p>
            <a:pPr lvl="1"/>
            <a:endParaRPr lang="zh-CN" altLang="en-US" sz="1400" dirty="0"/>
          </a:p>
          <a:p>
            <a:pPr eaLnBrk="1" hangingPunct="1">
              <a:lnSpc>
                <a:spcPct val="90000"/>
              </a:lnSpc>
            </a:pPr>
            <a:r>
              <a:rPr lang="zh-CN" altLang="en-US" sz="2400" b="1" dirty="0"/>
              <a:t>例如</a:t>
            </a:r>
            <a:r>
              <a:rPr lang="en-US" altLang="zh-CN" sz="2400" b="1" dirty="0"/>
              <a:t>:</a:t>
            </a:r>
            <a:r>
              <a:rPr lang="en-US" altLang="zh-CN" sz="2400" dirty="0"/>
              <a:t> </a:t>
            </a:r>
            <a:endParaRPr lang="en-US" altLang="zh-CN" sz="2400" dirty="0"/>
          </a:p>
          <a:p>
            <a:pPr eaLnBrk="1" hangingPunct="1">
              <a:lnSpc>
                <a:spcPct val="90000"/>
              </a:lnSpc>
            </a:pPr>
            <a:endParaRPr lang="en-US" altLang="zh-CN" sz="1000" dirty="0"/>
          </a:p>
          <a:p>
            <a:pPr eaLnBrk="1" hangingPunct="1">
              <a:lnSpc>
                <a:spcPct val="90000"/>
              </a:lnSpc>
              <a:buFont typeface="Wingdings" panose="05000000000000000000" pitchFamily="2" charset="2"/>
              <a:buNone/>
            </a:pPr>
            <a:endParaRPr lang="en-US" altLang="zh-CN" sz="2400" b="1" dirty="0"/>
          </a:p>
          <a:p>
            <a:pPr eaLnBrk="1" hangingPunct="1">
              <a:lnSpc>
                <a:spcPct val="90000"/>
              </a:lnSpc>
              <a:buFont typeface="Wingdings" panose="05000000000000000000" pitchFamily="2" charset="2"/>
              <a:buNone/>
            </a:pPr>
            <a:endParaRPr lang="en-US" altLang="zh-CN" sz="2400" b="1" dirty="0"/>
          </a:p>
        </p:txBody>
      </p:sp>
      <p:sp>
        <p:nvSpPr>
          <p:cNvPr id="15366" name="Text Box 4"/>
          <p:cNvSpPr txBox="1">
            <a:spLocks noChangeArrowheads="1"/>
          </p:cNvSpPr>
          <p:nvPr/>
        </p:nvSpPr>
        <p:spPr bwMode="auto">
          <a:xfrm>
            <a:off x="2262993" y="3871259"/>
            <a:ext cx="7649431" cy="2585720"/>
          </a:xfrm>
          <a:prstGeom prst="rect">
            <a:avLst/>
          </a:prstGeom>
          <a:noFill/>
          <a:ln w="12700" algn="ctr">
            <a:solidFill>
              <a:srgbClr val="808080"/>
            </a:solidFill>
            <a:miter lim="800000"/>
          </a:ln>
        </p:spPr>
        <p:txBody>
          <a:bodyPr wrap="square" lIns="90000" tIns="46800" rIns="90000" bIns="46800">
            <a:spAutoFit/>
          </a:bodyPr>
          <a:lstStyle/>
          <a:p>
            <a:r>
              <a:rPr lang="en-US" altLang="zh-CN" dirty="0"/>
              <a:t>public </a:t>
            </a:r>
            <a:r>
              <a:rPr lang="en-US" altLang="zh-CN" dirty="0">
                <a:solidFill>
                  <a:srgbClr val="C00000"/>
                </a:solidFill>
              </a:rPr>
              <a:t>class</a:t>
            </a:r>
            <a:r>
              <a:rPr lang="en-US" altLang="zh-CN" dirty="0"/>
              <a:t> </a:t>
            </a:r>
            <a:r>
              <a:rPr lang="en-US" altLang="zh-CN" b="1"/>
              <a:t>Book </a:t>
            </a:r>
            <a:r>
              <a:rPr lang="en-US" altLang="zh-CN"/>
              <a:t>{</a:t>
            </a:r>
            <a:endParaRPr lang="en-US" altLang="zh-CN"/>
          </a:p>
          <a:p>
            <a:r>
              <a:rPr lang="en-US" altLang="zh-CN" b="1">
                <a:solidFill>
                  <a:srgbClr val="C00000"/>
                </a:solidFill>
              </a:rPr>
              <a:t>     //</a:t>
            </a:r>
            <a:r>
              <a:rPr lang="zh-CN" altLang="en-US" b="1">
                <a:solidFill>
                  <a:srgbClr val="C00000"/>
                </a:solidFill>
              </a:rPr>
              <a:t>类的成员变量</a:t>
            </a:r>
            <a:endParaRPr lang="en-US" altLang="zh-CN" dirty="0"/>
          </a:p>
          <a:p>
            <a:pPr lvl="1"/>
            <a:r>
              <a:rPr lang="en-US" altLang="zh-CN" dirty="0">
                <a:solidFill>
                  <a:srgbClr val="0000CC"/>
                </a:solidFill>
              </a:rPr>
              <a:t>private</a:t>
            </a:r>
            <a:r>
              <a:rPr lang="en-US" altLang="zh-CN" dirty="0"/>
              <a:t> String </a:t>
            </a:r>
            <a:r>
              <a:rPr lang="en-US" altLang="zh-CN" dirty="0" err="1"/>
              <a:t>bookNo</a:t>
            </a:r>
            <a:r>
              <a:rPr lang="en-US" altLang="zh-CN" dirty="0"/>
              <a:t>;		//</a:t>
            </a:r>
            <a:r>
              <a:rPr lang="zh-CN" altLang="en-US" dirty="0"/>
              <a:t>书号</a:t>
            </a:r>
            <a:endParaRPr lang="zh-CN" altLang="en-US" dirty="0"/>
          </a:p>
          <a:p>
            <a:pPr lvl="1"/>
            <a:r>
              <a:rPr lang="en-US" altLang="zh-CN" dirty="0">
                <a:solidFill>
                  <a:srgbClr val="0000CC"/>
                </a:solidFill>
              </a:rPr>
              <a:t>private</a:t>
            </a:r>
            <a:r>
              <a:rPr lang="en-US" altLang="zh-CN" dirty="0"/>
              <a:t> String title;		//</a:t>
            </a:r>
            <a:r>
              <a:rPr lang="zh-CN" altLang="en-US" dirty="0"/>
              <a:t>书名</a:t>
            </a:r>
            <a:endParaRPr lang="zh-CN" altLang="en-US" dirty="0"/>
          </a:p>
          <a:p>
            <a:pPr lvl="1"/>
            <a:r>
              <a:rPr lang="en-US" altLang="zh-CN" dirty="0">
                <a:solidFill>
                  <a:srgbClr val="0000CC"/>
                </a:solidFill>
              </a:rPr>
              <a:t>private</a:t>
            </a:r>
            <a:r>
              <a:rPr lang="en-US" altLang="zh-CN" dirty="0"/>
              <a:t> String author;		//</a:t>
            </a:r>
            <a:r>
              <a:rPr lang="zh-CN" altLang="en-US" dirty="0"/>
              <a:t>作者</a:t>
            </a:r>
            <a:endParaRPr lang="zh-CN" altLang="en-US" dirty="0"/>
          </a:p>
          <a:p>
            <a:pPr lvl="1"/>
            <a:r>
              <a:rPr lang="en-US" altLang="zh-CN" dirty="0">
                <a:solidFill>
                  <a:srgbClr val="0000CC"/>
                </a:solidFill>
              </a:rPr>
              <a:t>private </a:t>
            </a:r>
            <a:r>
              <a:rPr lang="en-US" altLang="zh-CN" dirty="0"/>
              <a:t>double price;		//</a:t>
            </a:r>
            <a:r>
              <a:rPr lang="zh-CN" altLang="en-US" dirty="0"/>
              <a:t>价格</a:t>
            </a:r>
            <a:endParaRPr lang="zh-CN" altLang="en-US" dirty="0"/>
          </a:p>
          <a:p>
            <a:pPr lvl="1"/>
            <a:endParaRPr lang="zh-CN" altLang="en-US" dirty="0"/>
          </a:p>
          <a:p>
            <a:pPr lvl="1"/>
            <a:r>
              <a:rPr lang="en-US" altLang="zh-CN" dirty="0">
                <a:solidFill>
                  <a:srgbClr val="0000CC"/>
                </a:solidFill>
              </a:rPr>
              <a:t>public</a:t>
            </a:r>
            <a:r>
              <a:rPr lang="en-US" altLang="zh-CN" dirty="0"/>
              <a:t> </a:t>
            </a:r>
            <a:r>
              <a:rPr lang="en-US" altLang="zh-CN" dirty="0">
                <a:solidFill>
                  <a:srgbClr val="006600"/>
                </a:solidFill>
              </a:rPr>
              <a:t>static</a:t>
            </a:r>
            <a:r>
              <a:rPr lang="en-US" altLang="zh-CN" dirty="0"/>
              <a:t> long </a:t>
            </a:r>
            <a:r>
              <a:rPr lang="en-US" altLang="zh-CN" i="1" dirty="0" err="1"/>
              <a:t>nextID</a:t>
            </a:r>
            <a:r>
              <a:rPr lang="en-US" altLang="zh-CN" i="1" dirty="0"/>
              <a:t> = 0;</a:t>
            </a:r>
            <a:endParaRPr lang="en-US" altLang="zh-CN" i="1" dirty="0"/>
          </a:p>
          <a:p>
            <a:r>
              <a:rPr lang="en-US" altLang="zh-CN" dirty="0"/>
              <a:t>}</a:t>
            </a:r>
            <a:endParaRPr lang="en-US" altLang="zh-CN" dirty="0"/>
          </a:p>
        </p:txBody>
      </p:sp>
      <p:sp>
        <p:nvSpPr>
          <p:cNvPr id="8" name="TextBox 7"/>
          <p:cNvSpPr txBox="1"/>
          <p:nvPr/>
        </p:nvSpPr>
        <p:spPr>
          <a:xfrm>
            <a:off x="7032105" y="4693152"/>
            <a:ext cx="1562100" cy="368300"/>
          </a:xfrm>
          <a:prstGeom prst="rect">
            <a:avLst/>
          </a:prstGeom>
          <a:noFill/>
        </p:spPr>
        <p:txBody>
          <a:bodyPr wrap="none" rtlCol="0">
            <a:spAutoFit/>
          </a:bodyPr>
          <a:lstStyle/>
          <a:p>
            <a:r>
              <a:rPr lang="zh-CN" altLang="en-US" b="1" dirty="0">
                <a:solidFill>
                  <a:srgbClr val="000099"/>
                </a:solidFill>
              </a:rPr>
              <a:t>引用数据类型</a:t>
            </a:r>
            <a:endParaRPr lang="zh-CN" altLang="en-US" b="1" dirty="0">
              <a:solidFill>
                <a:srgbClr val="000099"/>
              </a:solidFill>
            </a:endParaRPr>
          </a:p>
        </p:txBody>
      </p:sp>
      <p:sp>
        <p:nvSpPr>
          <p:cNvPr id="9" name="TextBox 8"/>
          <p:cNvSpPr txBox="1"/>
          <p:nvPr/>
        </p:nvSpPr>
        <p:spPr>
          <a:xfrm>
            <a:off x="6991871" y="5255647"/>
            <a:ext cx="1775082" cy="368300"/>
          </a:xfrm>
          <a:prstGeom prst="rect">
            <a:avLst/>
          </a:prstGeom>
          <a:noFill/>
        </p:spPr>
        <p:txBody>
          <a:bodyPr wrap="square" rtlCol="0">
            <a:spAutoFit/>
          </a:bodyPr>
          <a:lstStyle/>
          <a:p>
            <a:r>
              <a:rPr lang="zh-CN" altLang="en-US" b="1" dirty="0">
                <a:solidFill>
                  <a:srgbClr val="000099"/>
                </a:solidFill>
              </a:rPr>
              <a:t> 基本数据类型</a:t>
            </a:r>
            <a:endParaRPr lang="zh-CN" altLang="en-US" b="1" dirty="0">
              <a:solidFill>
                <a:srgbClr val="000099"/>
              </a:solidFill>
            </a:endParaRPr>
          </a:p>
        </p:txBody>
      </p:sp>
      <p:sp>
        <p:nvSpPr>
          <p:cNvPr id="2" name="右大括号 1"/>
          <p:cNvSpPr/>
          <p:nvPr/>
        </p:nvSpPr>
        <p:spPr>
          <a:xfrm>
            <a:off x="6888089" y="4509119"/>
            <a:ext cx="144016" cy="71037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8"/>
          <p:cNvSpPr txBox="1"/>
          <p:nvPr/>
        </p:nvSpPr>
        <p:spPr>
          <a:xfrm>
            <a:off x="5753100" y="5818142"/>
            <a:ext cx="1775082" cy="368300"/>
          </a:xfrm>
          <a:prstGeom prst="rect">
            <a:avLst/>
          </a:prstGeom>
          <a:noFill/>
        </p:spPr>
        <p:txBody>
          <a:bodyPr wrap="square" rtlCol="0">
            <a:spAutoFit/>
          </a:bodyPr>
          <a:lstStyle/>
          <a:p>
            <a:r>
              <a:rPr lang="en-US" altLang="zh-CN" b="1">
                <a:solidFill>
                  <a:srgbClr val="000099"/>
                </a:solidFill>
              </a:rPr>
              <a:t>//</a:t>
            </a:r>
            <a:r>
              <a:rPr lang="zh-CN" altLang="en-US" b="1">
                <a:solidFill>
                  <a:srgbClr val="000099"/>
                </a:solidFill>
              </a:rPr>
              <a:t>基本</a:t>
            </a:r>
            <a:r>
              <a:rPr lang="zh-CN" altLang="en-US" b="1" dirty="0">
                <a:solidFill>
                  <a:srgbClr val="000099"/>
                </a:solidFill>
              </a:rPr>
              <a:t>数据类型</a:t>
            </a:r>
            <a:endParaRPr lang="zh-CN" altLang="en-US" b="1"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bldLvl="0" animBg="1"/>
      <p:bldP spid="8" grpId="0"/>
      <p:bldP spid="9" grpId="0"/>
      <p:bldP spid="2" grpId="0" bldLvl="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a:t>
            </a:r>
            <a:r>
              <a:rPr lang="zh-CN" altLang="en-US" dirty="0">
                <a:solidFill>
                  <a:srgbClr val="000099"/>
                </a:solidFill>
              </a:rPr>
              <a:t>变量的有效范围</a:t>
            </a:r>
            <a:endParaRPr lang="zh-CN" altLang="en-US" dirty="0"/>
          </a:p>
        </p:txBody>
      </p:sp>
      <p:sp>
        <p:nvSpPr>
          <p:cNvPr id="3" name="内容占位符 2"/>
          <p:cNvSpPr>
            <a:spLocks noGrp="1"/>
          </p:cNvSpPr>
          <p:nvPr>
            <p:ph idx="1"/>
          </p:nvPr>
        </p:nvSpPr>
        <p:spPr/>
        <p:txBody>
          <a:bodyPr/>
          <a:lstStyle/>
          <a:p>
            <a:pPr marL="342900" lvl="1" indent="-342900">
              <a:buClr>
                <a:schemeClr val="tx2"/>
              </a:buClr>
            </a:pPr>
            <a:r>
              <a:rPr lang="zh-CN" altLang="en-US"/>
              <a:t>类</a:t>
            </a:r>
            <a:r>
              <a:rPr lang="zh-CN" altLang="en-US" dirty="0"/>
              <a:t>的</a:t>
            </a:r>
            <a:r>
              <a:rPr lang="zh-CN" altLang="en-US" b="1" dirty="0">
                <a:solidFill>
                  <a:srgbClr val="C00000"/>
                </a:solidFill>
              </a:rPr>
              <a:t>成员变量</a:t>
            </a:r>
            <a:r>
              <a:rPr lang="zh-CN" altLang="en-US" dirty="0"/>
              <a:t>在整个类内都</a:t>
            </a:r>
            <a:r>
              <a:rPr lang="zh-CN" altLang="en-US"/>
              <a:t>有效。</a:t>
            </a:r>
            <a:endParaRPr lang="en-US" altLang="zh-CN"/>
          </a:p>
          <a:p>
            <a:pPr marL="342900" lvl="1" indent="-342900">
              <a:buClr>
                <a:schemeClr val="tx2"/>
              </a:buClr>
            </a:pPr>
            <a:endParaRPr lang="en-US" altLang="zh-CN" dirty="0"/>
          </a:p>
          <a:p>
            <a:pPr marL="342900" lvl="1" indent="-342900">
              <a:buClr>
                <a:schemeClr val="tx2"/>
              </a:buClr>
            </a:pPr>
            <a:r>
              <a:rPr lang="zh-CN" altLang="en-US" b="1" dirty="0">
                <a:solidFill>
                  <a:srgbClr val="C00000"/>
                </a:solidFill>
              </a:rPr>
              <a:t>局部变量</a:t>
            </a:r>
            <a:r>
              <a:rPr lang="zh-CN" altLang="en-US" dirty="0"/>
              <a:t>只在声明它的方法内有效。</a:t>
            </a:r>
            <a:endParaRPr lang="en-US" altLang="zh-CN" dirty="0"/>
          </a:p>
          <a:p>
            <a:pPr marL="342900" lvl="1" indent="-342900">
              <a:buClr>
                <a:schemeClr val="tx2"/>
              </a:buClr>
            </a:pPr>
            <a:r>
              <a:rPr lang="zh-CN" altLang="en-US" b="1" dirty="0">
                <a:solidFill>
                  <a:srgbClr val="C00000"/>
                </a:solidFill>
              </a:rPr>
              <a:t>方法参数</a:t>
            </a:r>
            <a:r>
              <a:rPr lang="zh-CN" altLang="en-US" dirty="0"/>
              <a:t>在整个方法内有效。</a:t>
            </a:r>
            <a:endParaRPr lang="en-US" altLang="zh-CN" dirty="0"/>
          </a:p>
          <a:p>
            <a:pPr marL="342900" lvl="1" indent="-342900">
              <a:buClr>
                <a:schemeClr val="tx2"/>
              </a:buClr>
            </a:pPr>
            <a:r>
              <a:rPr lang="zh-CN" altLang="en-US" b="1" dirty="0">
                <a:solidFill>
                  <a:srgbClr val="C00000"/>
                </a:solidFill>
              </a:rPr>
              <a:t>方法内的局部变量</a:t>
            </a:r>
            <a:r>
              <a:rPr lang="zh-CN" altLang="en-US" dirty="0"/>
              <a:t>从声明它的位置之后开始有效。</a:t>
            </a:r>
            <a:endParaRPr lang="en-US" altLang="zh-CN" dirty="0"/>
          </a:p>
          <a:p>
            <a:pPr marL="342900" lvl="1" indent="-342900">
              <a:buClr>
                <a:schemeClr val="tx2"/>
              </a:buClr>
            </a:pPr>
            <a:endParaRPr lang="en-US" altLang="zh-CN" dirty="0"/>
          </a:p>
          <a:p>
            <a:pPr marL="342900" lvl="1" indent="-342900">
              <a:buClr>
                <a:schemeClr val="tx2"/>
              </a:buClr>
            </a:pPr>
            <a:r>
              <a:rPr lang="zh-CN" altLang="en-US"/>
              <a:t>阅读</a:t>
            </a:r>
            <a:r>
              <a:rPr lang="en-US" altLang="zh-CN"/>
              <a:t>P66</a:t>
            </a:r>
            <a:r>
              <a:rPr lang="zh-CN" altLang="en-US"/>
              <a:t>实例</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buNone/>
            </a:pPr>
            <a:r>
              <a:rPr lang="zh-CN" altLang="en-US" b="1">
                <a:solidFill>
                  <a:srgbClr val="000099"/>
                </a:solidFill>
              </a:rPr>
              <a:t>3．实例变量与类变量</a:t>
            </a:r>
            <a:endParaRPr lang="en-US" altLang="zh-CN" b="1" dirty="0">
              <a:solidFill>
                <a:srgbClr val="000099"/>
              </a:solidFill>
            </a:endParaRPr>
          </a:p>
        </p:txBody>
      </p:sp>
      <p:sp>
        <p:nvSpPr>
          <p:cNvPr id="3" name="内容占位符 2"/>
          <p:cNvSpPr>
            <a:spLocks noGrp="1"/>
          </p:cNvSpPr>
          <p:nvPr>
            <p:ph idx="1"/>
          </p:nvPr>
        </p:nvSpPr>
        <p:spPr/>
        <p:txBody>
          <a:bodyPr/>
          <a:lstStyle/>
          <a:p>
            <a:pPr algn="just"/>
            <a:r>
              <a:rPr lang="zh-CN" altLang="en-US" sz="2400" b="1" dirty="0">
                <a:solidFill>
                  <a:srgbClr val="0000CC"/>
                </a:solidFill>
                <a:latin typeface="隶书" panose="02010509060101010101" pitchFamily="49" charset="-122"/>
                <a:ea typeface="隶书" panose="02010509060101010101" pitchFamily="49" charset="-122"/>
              </a:rPr>
              <a:t>类变量</a:t>
            </a:r>
            <a:r>
              <a:rPr lang="en-US" altLang="zh-CN" sz="2400" b="1" dirty="0">
                <a:solidFill>
                  <a:srgbClr val="0000CC"/>
                </a:solidFill>
                <a:latin typeface="隶书" panose="02010509060101010101" pitchFamily="49" charset="-122"/>
                <a:ea typeface="隶书" panose="02010509060101010101" pitchFamily="49" charset="-122"/>
              </a:rPr>
              <a:t>/</a:t>
            </a:r>
            <a:r>
              <a:rPr lang="zh-CN" altLang="en-US" sz="2400" b="1" dirty="0">
                <a:solidFill>
                  <a:srgbClr val="0000CC"/>
                </a:solidFill>
                <a:latin typeface="隶书" panose="02010509060101010101" pitchFamily="49" charset="-122"/>
                <a:ea typeface="隶书" panose="02010509060101010101" pitchFamily="49" charset="-122"/>
              </a:rPr>
              <a:t>静态变量：</a:t>
            </a:r>
            <a:endParaRPr lang="en-US" altLang="zh-CN" sz="2400" b="1" dirty="0">
              <a:solidFill>
                <a:srgbClr val="0000CC"/>
              </a:solidFill>
              <a:latin typeface="隶书" panose="02010509060101010101" pitchFamily="49" charset="-122"/>
              <a:ea typeface="隶书" panose="02010509060101010101" pitchFamily="49" charset="-122"/>
            </a:endParaRPr>
          </a:p>
          <a:p>
            <a:pPr lvl="1" algn="just"/>
            <a:r>
              <a:rPr lang="zh-CN" altLang="en-US" dirty="0">
                <a:latin typeface="宋体" panose="02010600030101010101" pitchFamily="2" charset="-122"/>
              </a:rPr>
              <a:t>由</a:t>
            </a:r>
            <a:r>
              <a:rPr lang="en-US" altLang="zh-CN" sz="2000" b="1" dirty="0">
                <a:solidFill>
                  <a:srgbClr val="C00000"/>
                </a:solidFill>
              </a:rPr>
              <a:t>static</a:t>
            </a:r>
            <a:r>
              <a:rPr lang="zh-CN" altLang="en-US" dirty="0">
                <a:latin typeface="宋体" panose="02010600030101010101" pitchFamily="2" charset="-122"/>
              </a:rPr>
              <a:t>修饰的成员变量</a:t>
            </a:r>
            <a:r>
              <a:rPr lang="zh-CN" altLang="en-US" b="1" dirty="0">
                <a:solidFill>
                  <a:srgbClr val="000099"/>
                </a:solidFill>
                <a:latin typeface="宋体" panose="02010600030101010101" pitchFamily="2" charset="-122"/>
              </a:rPr>
              <a:t>；</a:t>
            </a:r>
            <a:endParaRPr lang="en-US" altLang="zh-CN" b="1" dirty="0">
              <a:solidFill>
                <a:srgbClr val="000099"/>
              </a:solidFill>
              <a:latin typeface="宋体" panose="02010600030101010101" pitchFamily="2" charset="-122"/>
            </a:endParaRPr>
          </a:p>
          <a:p>
            <a:pPr lvl="1" algn="just"/>
            <a:r>
              <a:rPr lang="zh-CN" altLang="en-US" sz="2100" b="1" dirty="0">
                <a:solidFill>
                  <a:srgbClr val="C00000"/>
                </a:solidFill>
                <a:latin typeface="+mj-ea"/>
                <a:ea typeface="+mj-ea"/>
              </a:rPr>
              <a:t>类变量</a:t>
            </a:r>
            <a:r>
              <a:rPr lang="zh-CN" altLang="en-US" sz="2100" dirty="0">
                <a:latin typeface="+mj-ea"/>
                <a:ea typeface="+mj-ea"/>
              </a:rPr>
              <a:t>也称为</a:t>
            </a:r>
            <a:r>
              <a:rPr lang="en-US" altLang="zh-CN" sz="2100" b="1" dirty="0">
                <a:solidFill>
                  <a:srgbClr val="C00000"/>
                </a:solidFill>
                <a:latin typeface="+mj-lt"/>
              </a:rPr>
              <a:t>static</a:t>
            </a:r>
            <a:r>
              <a:rPr lang="zh-CN" altLang="en-US" sz="2100" dirty="0">
                <a:latin typeface="+mj-ea"/>
                <a:ea typeface="+mj-ea"/>
              </a:rPr>
              <a:t>变量</a:t>
            </a:r>
            <a:r>
              <a:rPr lang="en-US" altLang="zh-CN" sz="2100" dirty="0">
                <a:latin typeface="+mj-ea"/>
                <a:ea typeface="+mj-ea"/>
              </a:rPr>
              <a:t>/</a:t>
            </a:r>
            <a:r>
              <a:rPr lang="zh-CN" altLang="en-US" sz="2100" b="1" dirty="0">
                <a:solidFill>
                  <a:srgbClr val="000099"/>
                </a:solidFill>
                <a:latin typeface="+mj-ea"/>
                <a:ea typeface="+mj-ea"/>
              </a:rPr>
              <a:t>静态变量，</a:t>
            </a:r>
            <a:r>
              <a:rPr lang="zh-CN" altLang="en-US" sz="2100" dirty="0">
                <a:latin typeface="+mj-ea"/>
                <a:ea typeface="+mj-ea"/>
              </a:rPr>
              <a:t>用于表示</a:t>
            </a:r>
            <a:r>
              <a:rPr lang="zh-CN" altLang="en-US" sz="2100" dirty="0">
                <a:latin typeface="华文行楷" panose="02010800040101010101" pitchFamily="2" charset="-122"/>
                <a:ea typeface="华文行楷" panose="02010800040101010101" pitchFamily="2" charset="-122"/>
              </a:rPr>
              <a:t>类本身的状态</a:t>
            </a:r>
            <a:r>
              <a:rPr lang="zh-CN" altLang="en-US" sz="2100" dirty="0">
                <a:latin typeface="+mj-ea"/>
                <a:ea typeface="+mj-ea"/>
              </a:rPr>
              <a:t>，被类的所有对象共享。</a:t>
            </a:r>
            <a:endParaRPr lang="en-US" altLang="zh-CN" sz="2100" dirty="0">
              <a:latin typeface="+mj-ea"/>
              <a:ea typeface="+mj-ea"/>
            </a:endParaRPr>
          </a:p>
          <a:p>
            <a:pPr lvl="1" algn="just"/>
            <a:endParaRPr lang="en-US" altLang="zh-CN" sz="2100" dirty="0">
              <a:latin typeface="+mj-ea"/>
              <a:ea typeface="+mj-ea"/>
            </a:endParaRPr>
          </a:p>
          <a:p>
            <a:pPr algn="just"/>
            <a:r>
              <a:rPr lang="zh-CN" altLang="en-US" sz="2400" b="1" dirty="0">
                <a:solidFill>
                  <a:srgbClr val="0000CC"/>
                </a:solidFill>
                <a:latin typeface="隶书" panose="02010509060101010101" pitchFamily="49" charset="-122"/>
                <a:ea typeface="隶书" panose="02010509060101010101" pitchFamily="49" charset="-122"/>
              </a:rPr>
              <a:t>实例变量</a:t>
            </a:r>
            <a:r>
              <a:rPr lang="en-US" altLang="zh-CN" sz="2400" b="1" dirty="0">
                <a:solidFill>
                  <a:srgbClr val="0000CC"/>
                </a:solidFill>
                <a:latin typeface="隶书" panose="02010509060101010101" pitchFamily="49" charset="-122"/>
                <a:ea typeface="隶书" panose="02010509060101010101" pitchFamily="49" charset="-122"/>
              </a:rPr>
              <a:t>/</a:t>
            </a:r>
            <a:r>
              <a:rPr lang="zh-CN" altLang="en-US" sz="2400" b="1" dirty="0">
                <a:solidFill>
                  <a:srgbClr val="0000CC"/>
                </a:solidFill>
                <a:latin typeface="隶书" panose="02010509060101010101" pitchFamily="49" charset="-122"/>
                <a:ea typeface="隶书" panose="02010509060101010101" pitchFamily="49" charset="-122"/>
              </a:rPr>
              <a:t>非静态变量</a:t>
            </a:r>
            <a:r>
              <a:rPr lang="zh-CN" altLang="en-US" sz="2400" dirty="0">
                <a:solidFill>
                  <a:srgbClr val="0000CC"/>
                </a:solidFill>
                <a:latin typeface="+mj-ea"/>
              </a:rPr>
              <a:t>：</a:t>
            </a:r>
            <a:endParaRPr lang="en-US" altLang="zh-CN" sz="2400" dirty="0">
              <a:solidFill>
                <a:srgbClr val="0000CC"/>
              </a:solidFill>
              <a:latin typeface="+mj-ea"/>
            </a:endParaRPr>
          </a:p>
          <a:p>
            <a:pPr lvl="1" algn="just"/>
            <a:r>
              <a:rPr lang="zh-CN" altLang="en-US" dirty="0">
                <a:latin typeface="+mj-ea"/>
                <a:ea typeface="+mj-ea"/>
              </a:rPr>
              <a:t>被</a:t>
            </a:r>
            <a:r>
              <a:rPr lang="en-US" altLang="zh-CN" b="1" dirty="0">
                <a:solidFill>
                  <a:srgbClr val="C00000"/>
                </a:solidFill>
                <a:latin typeface="+mj-lt"/>
              </a:rPr>
              <a:t>static</a:t>
            </a:r>
            <a:r>
              <a:rPr lang="zh-CN" altLang="en-US" dirty="0">
                <a:latin typeface="+mj-ea"/>
                <a:ea typeface="+mj-ea"/>
              </a:rPr>
              <a:t>修饰的变量</a:t>
            </a:r>
            <a:endParaRPr lang="en-US" altLang="zh-CN" dirty="0">
              <a:latin typeface="+mj-ea"/>
              <a:ea typeface="+mj-ea"/>
            </a:endParaRPr>
          </a:p>
          <a:p>
            <a:pPr algn="just"/>
            <a:r>
              <a:rPr lang="zh-CN" altLang="en-US" dirty="0"/>
              <a:t>例：</a:t>
            </a:r>
            <a:endParaRPr lang="zh-CN" altLang="en-US" dirty="0"/>
          </a:p>
          <a:p>
            <a:pPr>
              <a:buNone/>
            </a:pPr>
            <a:r>
              <a:rPr lang="zh-CN" altLang="en-US" sz="3200" b="1" dirty="0">
                <a:solidFill>
                  <a:srgbClr val="006600"/>
                </a:solidFill>
                <a:latin typeface="Courier New" panose="02070309020205020404" pitchFamily="49" charset="0"/>
              </a:rPr>
              <a:t>	</a:t>
            </a:r>
            <a:endParaRPr lang="zh-CN" altLang="en-US" sz="2400" b="1" dirty="0">
              <a:solidFill>
                <a:srgbClr val="006600"/>
              </a:solidFill>
            </a:endParaRPr>
          </a:p>
          <a:p>
            <a:pPr algn="just"/>
            <a:endParaRPr lang="en-US" altLang="zh-CN" dirty="0">
              <a:latin typeface="宋体" panose="02010600030101010101" pitchFamily="2" charset="-122"/>
            </a:endParaRPr>
          </a:p>
          <a:p>
            <a:pPr algn="just"/>
            <a:endParaRPr lang="zh-CN" altLang="en-US" dirty="0">
              <a:latin typeface="宋体" panose="02010600030101010101" pitchFamily="2"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Text Box 4"/>
          <p:cNvSpPr txBox="1">
            <a:spLocks noChangeArrowheads="1"/>
          </p:cNvSpPr>
          <p:nvPr/>
        </p:nvSpPr>
        <p:spPr bwMode="auto">
          <a:xfrm>
            <a:off x="2479843" y="4695012"/>
            <a:ext cx="7232314" cy="1569720"/>
          </a:xfrm>
          <a:prstGeom prst="rect">
            <a:avLst/>
          </a:prstGeom>
          <a:noFill/>
          <a:ln w="12700" algn="ctr">
            <a:solidFill>
              <a:srgbClr val="808080"/>
            </a:solidFill>
            <a:miter lim="800000"/>
          </a:ln>
        </p:spPr>
        <p:txBody>
          <a:bodyPr wrap="square" lIns="90000" tIns="46800" rIns="90000" bIns="46800">
            <a:spAutoFit/>
          </a:bodyPr>
          <a:lstStyle/>
          <a:p>
            <a:r>
              <a:rPr lang="en-US" altLang="zh-CN" sz="2400" b="1" dirty="0">
                <a:solidFill>
                  <a:srgbClr val="006600"/>
                </a:solidFill>
              </a:rPr>
              <a:t>public class Circle {</a:t>
            </a:r>
            <a:endParaRPr lang="en-US" altLang="zh-CN" sz="2400" b="1" dirty="0">
              <a:solidFill>
                <a:srgbClr val="006600"/>
              </a:solidFill>
            </a:endParaRPr>
          </a:p>
          <a:p>
            <a:r>
              <a:rPr lang="en-US" altLang="zh-CN" sz="2400" b="1" dirty="0">
                <a:solidFill>
                  <a:srgbClr val="990000"/>
                </a:solidFill>
              </a:rPr>
              <a:t>	</a:t>
            </a:r>
            <a:r>
              <a:rPr lang="en-US" altLang="zh-CN" sz="2400" b="1" dirty="0">
                <a:solidFill>
                  <a:srgbClr val="FF0000"/>
                </a:solidFill>
              </a:rPr>
              <a:t>static</a:t>
            </a:r>
            <a:r>
              <a:rPr lang="en-US" altLang="zh-CN" sz="2400" b="1" dirty="0">
                <a:solidFill>
                  <a:srgbClr val="006600"/>
                </a:solidFill>
              </a:rPr>
              <a:t> double PI = 3.14159; </a:t>
            </a:r>
            <a:endParaRPr lang="en-US" altLang="zh-CN" sz="2400" b="1" dirty="0"/>
          </a:p>
          <a:p>
            <a:r>
              <a:rPr lang="en-US" altLang="zh-CN" sz="2400" b="1" dirty="0">
                <a:solidFill>
                  <a:srgbClr val="006600"/>
                </a:solidFill>
              </a:rPr>
              <a:t>	</a:t>
            </a:r>
            <a:r>
              <a:rPr lang="en-US" altLang="zh-CN" sz="2400" b="1" dirty="0" err="1">
                <a:solidFill>
                  <a:srgbClr val="006600"/>
                </a:solidFill>
              </a:rPr>
              <a:t>int</a:t>
            </a:r>
            <a:r>
              <a:rPr lang="en-US" altLang="zh-CN" sz="2400" b="1" dirty="0">
                <a:solidFill>
                  <a:srgbClr val="006600"/>
                </a:solidFill>
              </a:rPr>
              <a:t> radius;</a:t>
            </a:r>
            <a:endParaRPr lang="en-US" altLang="zh-CN" sz="2400" b="1" dirty="0">
              <a:solidFill>
                <a:srgbClr val="006600"/>
              </a:solidFill>
            </a:endParaRPr>
          </a:p>
          <a:p>
            <a:r>
              <a:rPr lang="en-US" altLang="zh-CN" sz="2400" b="1" dirty="0">
                <a:solidFill>
                  <a:srgbClr val="006600"/>
                </a:solidFill>
              </a:rPr>
              <a:t>}</a:t>
            </a:r>
            <a:endParaRPr lang="en-US" altLang="zh-CN" sz="2400" b="1" dirty="0"/>
          </a:p>
        </p:txBody>
      </p:sp>
      <p:sp>
        <p:nvSpPr>
          <p:cNvPr id="6" name="文本框 5"/>
          <p:cNvSpPr txBox="1"/>
          <p:nvPr/>
        </p:nvSpPr>
        <p:spPr>
          <a:xfrm>
            <a:off x="7347847" y="5111601"/>
            <a:ext cx="2148840" cy="368300"/>
          </a:xfrm>
          <a:prstGeom prst="rect">
            <a:avLst/>
          </a:prstGeom>
          <a:noFill/>
        </p:spPr>
        <p:txBody>
          <a:bodyPr wrap="none" rtlCol="0">
            <a:spAutoFit/>
          </a:bodyPr>
          <a:lstStyle/>
          <a:p>
            <a:r>
              <a:rPr lang="en-US" altLang="zh-CN" b="1" dirty="0"/>
              <a:t>//</a:t>
            </a:r>
            <a:r>
              <a:rPr lang="zh-CN" altLang="en-US" b="1" dirty="0">
                <a:solidFill>
                  <a:srgbClr val="000099"/>
                </a:solidFill>
                <a:latin typeface="宋体" panose="02010600030101010101" pitchFamily="2" charset="-122"/>
              </a:rPr>
              <a:t>静态变量，类变量</a:t>
            </a:r>
            <a:endParaRPr lang="zh-CN" altLang="en-US" dirty="0"/>
          </a:p>
        </p:txBody>
      </p:sp>
      <p:sp>
        <p:nvSpPr>
          <p:cNvPr id="7" name="文本框 6"/>
          <p:cNvSpPr txBox="1"/>
          <p:nvPr/>
        </p:nvSpPr>
        <p:spPr>
          <a:xfrm>
            <a:off x="5231904" y="5545623"/>
            <a:ext cx="1229360" cy="368300"/>
          </a:xfrm>
          <a:prstGeom prst="rect">
            <a:avLst/>
          </a:prstGeom>
          <a:noFill/>
        </p:spPr>
        <p:txBody>
          <a:bodyPr wrap="none" rtlCol="0">
            <a:spAutoFit/>
          </a:bodyPr>
          <a:lstStyle/>
          <a:p>
            <a:r>
              <a:rPr lang="en-US" altLang="zh-CN" b="1" dirty="0"/>
              <a:t>//</a:t>
            </a:r>
            <a:r>
              <a:rPr lang="zh-CN" altLang="en-US" b="1" dirty="0">
                <a:solidFill>
                  <a:srgbClr val="000099"/>
                </a:solidFill>
                <a:latin typeface="宋体" panose="02010600030101010101" pitchFamily="2" charset="-122"/>
              </a:rPr>
              <a:t>实例变量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847850" y="260350"/>
            <a:ext cx="8229600" cy="1143000"/>
          </a:xfrm>
        </p:spPr>
        <p:txBody>
          <a:bodyPr>
            <a:normAutofit/>
          </a:bodyPr>
          <a:lstStyle/>
          <a:p>
            <a:pPr algn="l" eaLnBrk="1" hangingPunct="1"/>
            <a:r>
              <a:rPr kumimoji="1" lang="zh-CN" altLang="en-US" sz="4000" b="1"/>
              <a:t>静态变量</a:t>
            </a:r>
            <a:r>
              <a:rPr kumimoji="1" lang="en-US" altLang="zh-CN" sz="4000" b="1"/>
              <a:t>/</a:t>
            </a:r>
            <a:r>
              <a:rPr kumimoji="1" lang="zh-CN" altLang="en-US" sz="4000" b="1">
                <a:solidFill>
                  <a:srgbClr val="800000"/>
                </a:solidFill>
              </a:rPr>
              <a:t>类</a:t>
            </a:r>
            <a:r>
              <a:rPr kumimoji="1" lang="zh-CN" altLang="en-US" sz="4000" b="1"/>
              <a:t>变量</a:t>
            </a:r>
            <a:endParaRPr kumimoji="1" lang="zh-CN" altLang="en-US" sz="4000" b="1"/>
          </a:p>
        </p:txBody>
      </p:sp>
      <p:sp>
        <p:nvSpPr>
          <p:cNvPr id="26626" name="灯片编号占位符 5"/>
          <p:cNvSpPr>
            <a:spLocks noGrp="1"/>
          </p:cNvSpPr>
          <p:nvPr>
            <p:ph type="sldNum" sz="quarter" idx="12"/>
          </p:nvPr>
        </p:nvSpPr>
        <p:spPr>
          <a:noFill/>
        </p:spPr>
        <p:txBody>
          <a:bodyPr/>
          <a:lstStyle/>
          <a:p>
            <a:endParaRPr lang="en-US" altLang="zh-CN"/>
          </a:p>
        </p:txBody>
      </p:sp>
      <p:grpSp>
        <p:nvGrpSpPr>
          <p:cNvPr id="5" name="Group 31"/>
          <p:cNvGrpSpPr/>
          <p:nvPr/>
        </p:nvGrpSpPr>
        <p:grpSpPr bwMode="auto">
          <a:xfrm>
            <a:off x="5224718" y="3441456"/>
            <a:ext cx="1504950" cy="666750"/>
            <a:chOff x="2311" y="2126"/>
            <a:chExt cx="948" cy="420"/>
          </a:xfrm>
        </p:grpSpPr>
        <p:sp>
          <p:nvSpPr>
            <p:cNvPr id="26654" name="Text Box 7"/>
            <p:cNvSpPr txBox="1">
              <a:spLocks noChangeArrowheads="1"/>
            </p:cNvSpPr>
            <p:nvPr/>
          </p:nvSpPr>
          <p:spPr bwMode="auto">
            <a:xfrm>
              <a:off x="2311" y="2126"/>
              <a:ext cx="948" cy="420"/>
            </a:xfrm>
            <a:prstGeom prst="rect">
              <a:avLst/>
            </a:prstGeom>
            <a:noFill/>
            <a:ln w="12700" cap="sq">
              <a:solidFill>
                <a:schemeClr val="tx1"/>
              </a:solidFill>
              <a:miter lim="800000"/>
              <a:headEnd type="none" w="sm" len="sm"/>
              <a:tailEnd type="none" w="sm" len="sm"/>
            </a:ln>
          </p:spPr>
          <p:txBody>
            <a:bodyPr/>
            <a:lstStyle/>
            <a:p>
              <a:pPr marL="342900" indent="-342900">
                <a:lnSpc>
                  <a:spcPct val="90000"/>
                </a:lnSpc>
                <a:spcBef>
                  <a:spcPct val="50000"/>
                </a:spcBef>
              </a:pPr>
              <a:r>
                <a:rPr lang="en-US" altLang="zh-CN" sz="2000"/>
                <a:t>radius</a:t>
              </a:r>
              <a:r>
                <a:rPr lang="en-US" altLang="zh-CN" sz="2800"/>
                <a:t> </a:t>
              </a:r>
              <a:endParaRPr lang="en-US" altLang="zh-CN" sz="2800"/>
            </a:p>
          </p:txBody>
        </p:sp>
        <p:sp>
          <p:nvSpPr>
            <p:cNvPr id="26655" name="Text Box 8"/>
            <p:cNvSpPr txBox="1">
              <a:spLocks noChangeArrowheads="1"/>
            </p:cNvSpPr>
            <p:nvPr/>
          </p:nvSpPr>
          <p:spPr bwMode="auto">
            <a:xfrm>
              <a:off x="2925" y="2205"/>
              <a:ext cx="287" cy="232"/>
            </a:xfrm>
            <a:prstGeom prst="rect">
              <a:avLst/>
            </a:prstGeom>
            <a:noFill/>
            <a:ln w="12700" cap="sq">
              <a:solidFill>
                <a:schemeClr val="tx1"/>
              </a:solidFill>
              <a:miter lim="800000"/>
              <a:headEnd type="none" w="sm" len="sm"/>
              <a:tailEnd type="none" w="sm" len="sm"/>
            </a:ln>
          </p:spPr>
          <p:txBody>
            <a:bodyPr>
              <a:spAutoFit/>
            </a:bodyPr>
            <a:lstStyle/>
            <a:p>
              <a:pPr>
                <a:spcBef>
                  <a:spcPct val="50000"/>
                </a:spcBef>
              </a:pPr>
              <a:r>
                <a:rPr lang="en-US" altLang="zh-CN" dirty="0"/>
                <a:t>47</a:t>
              </a:r>
              <a:endParaRPr lang="en-US" altLang="zh-CN" dirty="0"/>
            </a:p>
          </p:txBody>
        </p:sp>
      </p:grpSp>
      <p:grpSp>
        <p:nvGrpSpPr>
          <p:cNvPr id="6" name="Group 9"/>
          <p:cNvGrpSpPr/>
          <p:nvPr/>
        </p:nvGrpSpPr>
        <p:grpSpPr bwMode="auto">
          <a:xfrm>
            <a:off x="5232401" y="2565400"/>
            <a:ext cx="1504950" cy="647700"/>
            <a:chOff x="2472" y="1525"/>
            <a:chExt cx="948" cy="351"/>
          </a:xfrm>
        </p:grpSpPr>
        <p:sp>
          <p:nvSpPr>
            <p:cNvPr id="26652" name="Text Box 10"/>
            <p:cNvSpPr txBox="1">
              <a:spLocks noChangeArrowheads="1"/>
            </p:cNvSpPr>
            <p:nvPr/>
          </p:nvSpPr>
          <p:spPr bwMode="auto">
            <a:xfrm>
              <a:off x="2472" y="1525"/>
              <a:ext cx="948" cy="351"/>
            </a:xfrm>
            <a:prstGeom prst="rect">
              <a:avLst/>
            </a:prstGeom>
            <a:noFill/>
            <a:ln w="12700" cap="sq">
              <a:solidFill>
                <a:schemeClr val="tx1"/>
              </a:solidFill>
              <a:miter lim="800000"/>
              <a:headEnd type="none" w="sm" len="sm"/>
              <a:tailEnd type="none" w="sm" len="sm"/>
            </a:ln>
          </p:spPr>
          <p:txBody>
            <a:bodyPr/>
            <a:lstStyle/>
            <a:p>
              <a:pPr marL="342900" indent="-342900">
                <a:spcBef>
                  <a:spcPct val="50000"/>
                </a:spcBef>
              </a:pPr>
              <a:r>
                <a:rPr lang="en-US" altLang="zh-CN" sz="2000" dirty="0"/>
                <a:t>radius</a:t>
              </a:r>
              <a:r>
                <a:rPr lang="en-US" altLang="zh-CN" sz="2800" dirty="0"/>
                <a:t> </a:t>
              </a:r>
              <a:endParaRPr lang="en-US" altLang="zh-CN" sz="2800" dirty="0"/>
            </a:p>
          </p:txBody>
        </p:sp>
        <p:sp>
          <p:nvSpPr>
            <p:cNvPr id="26653" name="Text Box 11"/>
            <p:cNvSpPr txBox="1">
              <a:spLocks noChangeArrowheads="1"/>
            </p:cNvSpPr>
            <p:nvPr/>
          </p:nvSpPr>
          <p:spPr bwMode="auto">
            <a:xfrm>
              <a:off x="3049" y="1559"/>
              <a:ext cx="287" cy="200"/>
            </a:xfrm>
            <a:prstGeom prst="rect">
              <a:avLst/>
            </a:prstGeom>
            <a:noFill/>
            <a:ln w="12700" cap="sq">
              <a:solidFill>
                <a:schemeClr val="tx1"/>
              </a:solidFill>
              <a:miter lim="800000"/>
              <a:headEnd type="none" w="sm" len="sm"/>
              <a:tailEnd type="none" w="sm" len="sm"/>
            </a:ln>
          </p:spPr>
          <p:txBody>
            <a:bodyPr>
              <a:spAutoFit/>
            </a:bodyPr>
            <a:lstStyle/>
            <a:p>
              <a:pPr>
                <a:spcBef>
                  <a:spcPct val="50000"/>
                </a:spcBef>
              </a:pPr>
              <a:r>
                <a:rPr lang="en-US" altLang="zh-CN"/>
                <a:t>29</a:t>
              </a:r>
              <a:endParaRPr lang="en-US" altLang="zh-CN"/>
            </a:p>
          </p:txBody>
        </p:sp>
      </p:grpSp>
      <p:grpSp>
        <p:nvGrpSpPr>
          <p:cNvPr id="7" name="Group 30"/>
          <p:cNvGrpSpPr/>
          <p:nvPr/>
        </p:nvGrpSpPr>
        <p:grpSpPr bwMode="auto">
          <a:xfrm>
            <a:off x="5232401" y="4365625"/>
            <a:ext cx="1504950" cy="663575"/>
            <a:chOff x="2336" y="2750"/>
            <a:chExt cx="948" cy="418"/>
          </a:xfrm>
        </p:grpSpPr>
        <p:sp>
          <p:nvSpPr>
            <p:cNvPr id="26650" name="Text Box 13"/>
            <p:cNvSpPr txBox="1">
              <a:spLocks noChangeArrowheads="1"/>
            </p:cNvSpPr>
            <p:nvPr/>
          </p:nvSpPr>
          <p:spPr bwMode="auto">
            <a:xfrm>
              <a:off x="2336" y="2750"/>
              <a:ext cx="948" cy="418"/>
            </a:xfrm>
            <a:prstGeom prst="rect">
              <a:avLst/>
            </a:prstGeom>
            <a:noFill/>
            <a:ln w="12700" cap="sq">
              <a:solidFill>
                <a:schemeClr val="tx1"/>
              </a:solidFill>
              <a:miter lim="800000"/>
              <a:headEnd type="none" w="sm" len="sm"/>
              <a:tailEnd type="none" w="sm" len="sm"/>
            </a:ln>
          </p:spPr>
          <p:txBody>
            <a:bodyPr/>
            <a:lstStyle/>
            <a:p>
              <a:pPr marL="342900" indent="-342900">
                <a:lnSpc>
                  <a:spcPct val="90000"/>
                </a:lnSpc>
                <a:spcBef>
                  <a:spcPct val="50000"/>
                </a:spcBef>
              </a:pPr>
              <a:r>
                <a:rPr lang="en-US" altLang="zh-CN" sz="2000"/>
                <a:t>radius</a:t>
              </a:r>
              <a:r>
                <a:rPr lang="en-US" altLang="zh-CN" sz="2800"/>
                <a:t> </a:t>
              </a:r>
              <a:endParaRPr lang="en-US" altLang="zh-CN" sz="2800"/>
            </a:p>
          </p:txBody>
        </p:sp>
        <p:sp>
          <p:nvSpPr>
            <p:cNvPr id="26651" name="Text Box 14"/>
            <p:cNvSpPr txBox="1">
              <a:spLocks noChangeArrowheads="1"/>
            </p:cNvSpPr>
            <p:nvPr/>
          </p:nvSpPr>
          <p:spPr bwMode="auto">
            <a:xfrm>
              <a:off x="2925" y="2840"/>
              <a:ext cx="287" cy="232"/>
            </a:xfrm>
            <a:prstGeom prst="rect">
              <a:avLst/>
            </a:prstGeom>
            <a:noFill/>
            <a:ln w="12700" cap="sq">
              <a:solidFill>
                <a:schemeClr val="tx1"/>
              </a:solidFill>
              <a:miter lim="800000"/>
              <a:headEnd type="none" w="sm" len="sm"/>
              <a:tailEnd type="none" w="sm" len="sm"/>
            </a:ln>
          </p:spPr>
          <p:txBody>
            <a:bodyPr>
              <a:spAutoFit/>
            </a:bodyPr>
            <a:lstStyle/>
            <a:p>
              <a:pPr>
                <a:spcBef>
                  <a:spcPct val="50000"/>
                </a:spcBef>
              </a:pPr>
              <a:r>
                <a:rPr lang="en-US" altLang="zh-CN"/>
                <a:t>56</a:t>
              </a:r>
              <a:endParaRPr lang="en-US" altLang="zh-CN"/>
            </a:p>
          </p:txBody>
        </p:sp>
      </p:grpSp>
      <p:grpSp>
        <p:nvGrpSpPr>
          <p:cNvPr id="8" name="Group 29"/>
          <p:cNvGrpSpPr/>
          <p:nvPr/>
        </p:nvGrpSpPr>
        <p:grpSpPr bwMode="auto">
          <a:xfrm>
            <a:off x="5192713" y="5308600"/>
            <a:ext cx="1504950" cy="666750"/>
            <a:chOff x="2311" y="3344"/>
            <a:chExt cx="948" cy="420"/>
          </a:xfrm>
        </p:grpSpPr>
        <p:sp>
          <p:nvSpPr>
            <p:cNvPr id="26648" name="Text Box 16"/>
            <p:cNvSpPr txBox="1">
              <a:spLocks noChangeArrowheads="1"/>
            </p:cNvSpPr>
            <p:nvPr/>
          </p:nvSpPr>
          <p:spPr bwMode="auto">
            <a:xfrm>
              <a:off x="2311" y="3344"/>
              <a:ext cx="948" cy="420"/>
            </a:xfrm>
            <a:prstGeom prst="rect">
              <a:avLst/>
            </a:prstGeom>
            <a:noFill/>
            <a:ln w="12700" cap="sq">
              <a:solidFill>
                <a:schemeClr val="tx1"/>
              </a:solidFill>
              <a:miter lim="800000"/>
              <a:headEnd type="none" w="sm" len="sm"/>
              <a:tailEnd type="none" w="sm" len="sm"/>
            </a:ln>
          </p:spPr>
          <p:txBody>
            <a:bodyPr/>
            <a:lstStyle/>
            <a:p>
              <a:pPr marL="342900" indent="-342900">
                <a:lnSpc>
                  <a:spcPct val="90000"/>
                </a:lnSpc>
                <a:spcBef>
                  <a:spcPct val="50000"/>
                </a:spcBef>
              </a:pPr>
              <a:r>
                <a:rPr lang="en-US" altLang="zh-CN" sz="2000"/>
                <a:t>radius</a:t>
              </a:r>
              <a:r>
                <a:rPr lang="en-US" altLang="zh-CN" sz="2800"/>
                <a:t> </a:t>
              </a:r>
              <a:endParaRPr lang="en-US" altLang="zh-CN" sz="2800"/>
            </a:p>
          </p:txBody>
        </p:sp>
        <p:sp>
          <p:nvSpPr>
            <p:cNvPr id="26649" name="Text Box 17"/>
            <p:cNvSpPr txBox="1">
              <a:spLocks noChangeArrowheads="1"/>
            </p:cNvSpPr>
            <p:nvPr/>
          </p:nvSpPr>
          <p:spPr bwMode="auto">
            <a:xfrm>
              <a:off x="2880" y="3430"/>
              <a:ext cx="287" cy="232"/>
            </a:xfrm>
            <a:prstGeom prst="rect">
              <a:avLst/>
            </a:prstGeom>
            <a:noFill/>
            <a:ln w="12700" cap="sq">
              <a:solidFill>
                <a:schemeClr val="tx1"/>
              </a:solidFill>
              <a:miter lim="800000"/>
              <a:headEnd type="none" w="sm" len="sm"/>
              <a:tailEnd type="none" w="sm" len="sm"/>
            </a:ln>
          </p:spPr>
          <p:txBody>
            <a:bodyPr>
              <a:spAutoFit/>
            </a:bodyPr>
            <a:lstStyle/>
            <a:p>
              <a:pPr>
                <a:spcBef>
                  <a:spcPct val="50000"/>
                </a:spcBef>
              </a:pPr>
              <a:r>
                <a:rPr lang="en-US" altLang="zh-CN"/>
                <a:t>33</a:t>
              </a:r>
              <a:endParaRPr lang="en-US" altLang="zh-CN"/>
            </a:p>
          </p:txBody>
        </p:sp>
      </p:grpSp>
      <p:grpSp>
        <p:nvGrpSpPr>
          <p:cNvPr id="9" name="Group 18"/>
          <p:cNvGrpSpPr/>
          <p:nvPr/>
        </p:nvGrpSpPr>
        <p:grpSpPr bwMode="auto">
          <a:xfrm>
            <a:off x="2504654" y="3888701"/>
            <a:ext cx="1695450" cy="471948"/>
            <a:chOff x="907" y="1490"/>
            <a:chExt cx="1068" cy="256"/>
          </a:xfrm>
        </p:grpSpPr>
        <p:sp>
          <p:nvSpPr>
            <p:cNvPr id="26646" name="Text Box 19"/>
            <p:cNvSpPr txBox="1">
              <a:spLocks noChangeArrowheads="1"/>
            </p:cNvSpPr>
            <p:nvPr/>
          </p:nvSpPr>
          <p:spPr bwMode="auto">
            <a:xfrm>
              <a:off x="1171" y="1490"/>
              <a:ext cx="804" cy="216"/>
            </a:xfrm>
            <a:prstGeom prst="rect">
              <a:avLst/>
            </a:prstGeom>
            <a:noFill/>
            <a:ln w="12700" cap="sq">
              <a:solidFill>
                <a:schemeClr val="tx1"/>
              </a:solidFill>
              <a:miter lim="800000"/>
              <a:headEnd type="none" w="sm" len="sm"/>
              <a:tailEnd type="none" w="sm" len="sm"/>
            </a:ln>
          </p:spPr>
          <p:txBody>
            <a:bodyPr>
              <a:spAutoFit/>
            </a:bodyPr>
            <a:lstStyle/>
            <a:p>
              <a:pPr>
                <a:spcBef>
                  <a:spcPct val="50000"/>
                </a:spcBef>
              </a:pPr>
              <a:r>
                <a:rPr lang="en-US" altLang="zh-CN" sz="2000" dirty="0"/>
                <a:t>3.14159</a:t>
              </a:r>
              <a:endParaRPr lang="en-US" altLang="zh-CN" sz="2000" dirty="0"/>
            </a:p>
          </p:txBody>
        </p:sp>
        <p:sp>
          <p:nvSpPr>
            <p:cNvPr id="26647" name="Text Box 20"/>
            <p:cNvSpPr txBox="1">
              <a:spLocks noChangeArrowheads="1"/>
            </p:cNvSpPr>
            <p:nvPr/>
          </p:nvSpPr>
          <p:spPr bwMode="auto">
            <a:xfrm>
              <a:off x="907" y="1496"/>
              <a:ext cx="351" cy="2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dirty="0"/>
                <a:t>PI</a:t>
              </a:r>
              <a:endParaRPr lang="en-US" altLang="zh-CN" sz="2400" dirty="0"/>
            </a:p>
          </p:txBody>
        </p:sp>
      </p:grpSp>
      <p:sp>
        <p:nvSpPr>
          <p:cNvPr id="26640" name="AutoShape 21"/>
          <p:cNvSpPr>
            <a:spLocks noChangeArrowheads="1"/>
          </p:cNvSpPr>
          <p:nvPr/>
        </p:nvSpPr>
        <p:spPr bwMode="auto">
          <a:xfrm>
            <a:off x="2495551" y="3429000"/>
            <a:ext cx="2016273" cy="1380520"/>
          </a:xfrm>
          <a:prstGeom prst="roundRect">
            <a:avLst>
              <a:gd name="adj" fmla="val 16667"/>
            </a:avLst>
          </a:prstGeom>
          <a:noFill/>
          <a:ln w="12700">
            <a:solidFill>
              <a:schemeClr val="tx1"/>
            </a:solidFill>
            <a:prstDash val="dash"/>
            <a:round/>
            <a:headEnd type="none" w="sm" len="sm"/>
            <a:tailEnd type="none" w="sm" len="sm"/>
          </a:ln>
        </p:spPr>
        <p:txBody>
          <a:bodyPr wrap="none" anchor="ctr"/>
          <a:lstStyle/>
          <a:p>
            <a:endParaRPr lang="zh-CN" altLang="en-US"/>
          </a:p>
        </p:txBody>
      </p:sp>
      <p:sp>
        <p:nvSpPr>
          <p:cNvPr id="26638" name="Text Box 27"/>
          <p:cNvSpPr txBox="1">
            <a:spLocks noChangeArrowheads="1"/>
          </p:cNvSpPr>
          <p:nvPr/>
        </p:nvSpPr>
        <p:spPr bwMode="auto">
          <a:xfrm>
            <a:off x="4711955" y="6133892"/>
            <a:ext cx="2530475" cy="398780"/>
          </a:xfrm>
          <a:prstGeom prst="rect">
            <a:avLst/>
          </a:prstGeom>
          <a:solidFill>
            <a:srgbClr val="FFFF99"/>
          </a:solidFill>
          <a:ln w="12700" cap="sq">
            <a:noFill/>
            <a:miter lim="800000"/>
            <a:headEnd type="none" w="sm" len="sm"/>
            <a:tailEnd type="none" w="sm" len="sm"/>
          </a:ln>
        </p:spPr>
        <p:txBody>
          <a:bodyPr wrap="square">
            <a:spAutoFit/>
          </a:bodyPr>
          <a:lstStyle/>
          <a:p>
            <a:pPr algn="ctr">
              <a:spcBef>
                <a:spcPct val="50000"/>
              </a:spcBef>
            </a:pPr>
            <a:r>
              <a:rPr lang="en-US" altLang="zh-CN" sz="2000" b="1" dirty="0"/>
              <a:t>Circle</a:t>
            </a:r>
            <a:r>
              <a:rPr lang="zh-CN" altLang="en-US" sz="2000" b="1" dirty="0"/>
              <a:t>类的实例</a:t>
            </a:r>
            <a:r>
              <a:rPr lang="en-US" altLang="zh-CN" sz="2000" b="1" dirty="0"/>
              <a:t>/</a:t>
            </a:r>
            <a:r>
              <a:rPr lang="zh-CN" altLang="en-US" sz="2000" b="1" dirty="0"/>
              <a:t>对象</a:t>
            </a:r>
            <a:endParaRPr lang="zh-CN" altLang="en-US" sz="2000" b="1" dirty="0"/>
          </a:p>
        </p:txBody>
      </p:sp>
      <p:sp>
        <p:nvSpPr>
          <p:cNvPr id="26629" name="Text Box 28"/>
          <p:cNvSpPr txBox="1">
            <a:spLocks noChangeArrowheads="1"/>
          </p:cNvSpPr>
          <p:nvPr/>
        </p:nvSpPr>
        <p:spPr bwMode="auto">
          <a:xfrm>
            <a:off x="2615779" y="2942670"/>
            <a:ext cx="1584325" cy="521970"/>
          </a:xfrm>
          <a:prstGeom prst="rect">
            <a:avLst/>
          </a:prstGeom>
          <a:noFill/>
          <a:ln w="12700" cap="sq">
            <a:noFill/>
            <a:miter lim="800000"/>
            <a:headEnd type="none" w="sm" len="sm"/>
            <a:tailEnd type="none" w="sm" len="sm"/>
          </a:ln>
        </p:spPr>
        <p:txBody>
          <a:bodyPr>
            <a:spAutoFit/>
          </a:bodyPr>
          <a:lstStyle/>
          <a:p>
            <a:pPr algn="ctr">
              <a:spcBef>
                <a:spcPct val="50000"/>
              </a:spcBef>
            </a:pPr>
            <a:r>
              <a:rPr lang="en-US" altLang="zh-CN" sz="2800" b="1" dirty="0">
                <a:solidFill>
                  <a:srgbClr val="990033"/>
                </a:solidFill>
              </a:rPr>
              <a:t>Circle</a:t>
            </a:r>
            <a:r>
              <a:rPr lang="zh-CN" altLang="en-US" sz="2800" b="1" dirty="0">
                <a:solidFill>
                  <a:srgbClr val="990033"/>
                </a:solidFill>
              </a:rPr>
              <a:t>类</a:t>
            </a:r>
            <a:endParaRPr lang="zh-CN" altLang="en-US" sz="2800" b="1" dirty="0">
              <a:solidFill>
                <a:srgbClr val="990033"/>
              </a:solidFill>
            </a:endParaRPr>
          </a:p>
        </p:txBody>
      </p:sp>
      <p:sp>
        <p:nvSpPr>
          <p:cNvPr id="285731" name="AutoShape 35"/>
          <p:cNvSpPr>
            <a:spLocks noChangeArrowheads="1"/>
          </p:cNvSpPr>
          <p:nvPr/>
        </p:nvSpPr>
        <p:spPr bwMode="auto">
          <a:xfrm>
            <a:off x="7118351" y="1200150"/>
            <a:ext cx="3379787" cy="1624012"/>
          </a:xfrm>
          <a:prstGeom prst="cloudCallout">
            <a:avLst>
              <a:gd name="adj1" fmla="val -58701"/>
              <a:gd name="adj2" fmla="val 50222"/>
            </a:avLst>
          </a:prstGeom>
          <a:noFill/>
          <a:ln w="12700">
            <a:solidFill>
              <a:schemeClr val="tx1"/>
            </a:solidFill>
            <a:round/>
          </a:ln>
        </p:spPr>
        <p:txBody>
          <a:bodyPr lIns="90000" tIns="46800" rIns="90000" bIns="46800"/>
          <a:lstStyle/>
          <a:p>
            <a:r>
              <a:rPr lang="zh-CN" altLang="en-US" sz="2000" b="1" dirty="0">
                <a:solidFill>
                  <a:srgbClr val="3333FF"/>
                </a:solidFill>
              </a:rPr>
              <a:t>每</a:t>
            </a:r>
            <a:r>
              <a:rPr lang="zh-CN" altLang="en-US" sz="2000" b="1">
                <a:solidFill>
                  <a:srgbClr val="3333FF"/>
                </a:solidFill>
              </a:rPr>
              <a:t>一个</a:t>
            </a:r>
            <a:r>
              <a:rPr lang="en-US" altLang="zh-CN" sz="2000" b="1">
                <a:solidFill>
                  <a:srgbClr val="006600"/>
                </a:solidFill>
              </a:rPr>
              <a:t>Circle</a:t>
            </a:r>
            <a:r>
              <a:rPr lang="zh-CN" altLang="en-US" sz="2000" b="1">
                <a:solidFill>
                  <a:srgbClr val="006600"/>
                </a:solidFill>
              </a:rPr>
              <a:t>对象</a:t>
            </a:r>
            <a:r>
              <a:rPr lang="zh-CN" altLang="en-US" sz="2000" b="1" dirty="0">
                <a:solidFill>
                  <a:srgbClr val="3333FF"/>
                </a:solidFill>
              </a:rPr>
              <a:t>在创建时均有</a:t>
            </a:r>
            <a:r>
              <a:rPr lang="zh-CN" altLang="en-US" sz="2000" b="1">
                <a:solidFill>
                  <a:srgbClr val="3333FF"/>
                </a:solidFill>
              </a:rPr>
              <a:t>一个自己的</a:t>
            </a:r>
            <a:r>
              <a:rPr lang="en-US" altLang="zh-CN" sz="2000" b="1">
                <a:solidFill>
                  <a:srgbClr val="3333FF"/>
                </a:solidFill>
              </a:rPr>
              <a:t>radius</a:t>
            </a:r>
            <a:r>
              <a:rPr lang="zh-CN" altLang="en-US" sz="2000" b="1" dirty="0">
                <a:solidFill>
                  <a:srgbClr val="3333FF"/>
                </a:solidFill>
              </a:rPr>
              <a:t>值</a:t>
            </a:r>
            <a:endParaRPr lang="en-US" altLang="zh-CN" sz="2000" b="1" dirty="0">
              <a:solidFill>
                <a:srgbClr val="3333FF"/>
              </a:solidFill>
            </a:endParaRPr>
          </a:p>
        </p:txBody>
      </p:sp>
      <p:sp>
        <p:nvSpPr>
          <p:cNvPr id="33" name="TextBox 32"/>
          <p:cNvSpPr txBox="1"/>
          <p:nvPr/>
        </p:nvSpPr>
        <p:spPr>
          <a:xfrm>
            <a:off x="1863725" y="1643003"/>
            <a:ext cx="4088259" cy="706755"/>
          </a:xfrm>
          <a:prstGeom prst="rect">
            <a:avLst/>
          </a:prstGeom>
          <a:noFill/>
          <a:ln>
            <a:solidFill>
              <a:schemeClr val="accent1">
                <a:shade val="50000"/>
              </a:schemeClr>
            </a:solidFill>
          </a:ln>
        </p:spPr>
        <p:txBody>
          <a:bodyPr wrap="square" rtlCol="0">
            <a:spAutoFit/>
          </a:bodyPr>
          <a:lstStyle/>
          <a:p>
            <a:r>
              <a:rPr lang="en-US" altLang="zh-CN" sz="2000" dirty="0"/>
              <a:t>Circle</a:t>
            </a:r>
            <a:r>
              <a:rPr lang="zh-CN" altLang="en-US" sz="2000" dirty="0"/>
              <a:t>类只有一个</a:t>
            </a:r>
            <a:r>
              <a:rPr lang="en-US" altLang="zh-CN" sz="2000" dirty="0"/>
              <a:t>PI</a:t>
            </a:r>
            <a:r>
              <a:rPr lang="zh-CN" altLang="en-US" sz="2000" dirty="0"/>
              <a:t>值；</a:t>
            </a:r>
            <a:endParaRPr lang="en-US" altLang="zh-CN" sz="2000" dirty="0"/>
          </a:p>
          <a:p>
            <a:r>
              <a:rPr lang="zh-CN" altLang="en-US" sz="2000" dirty="0"/>
              <a:t>所有</a:t>
            </a:r>
            <a:r>
              <a:rPr lang="en-US" altLang="zh-CN" sz="2000" dirty="0"/>
              <a:t>Circle</a:t>
            </a:r>
            <a:r>
              <a:rPr lang="zh-CN" altLang="en-US" sz="2000" dirty="0"/>
              <a:t>类的对象共享同一个</a:t>
            </a:r>
            <a:r>
              <a:rPr lang="en-US" altLang="zh-CN" sz="2000" dirty="0"/>
              <a:t>PI</a:t>
            </a:r>
            <a:r>
              <a:rPr lang="zh-CN" altLang="en-US" sz="2000" dirty="0"/>
              <a:t>值。</a:t>
            </a:r>
            <a:endParaRPr lang="zh-CN" altLang="en-US" sz="2000" dirty="0"/>
          </a:p>
        </p:txBody>
      </p:sp>
      <p:grpSp>
        <p:nvGrpSpPr>
          <p:cNvPr id="17" name="组合 16"/>
          <p:cNvGrpSpPr/>
          <p:nvPr/>
        </p:nvGrpSpPr>
        <p:grpSpPr>
          <a:xfrm>
            <a:off x="4200104" y="2889250"/>
            <a:ext cx="2556297" cy="2752725"/>
            <a:chOff x="2676104" y="2889250"/>
            <a:chExt cx="2556297" cy="2752725"/>
          </a:xfrm>
        </p:grpSpPr>
        <p:grpSp>
          <p:nvGrpSpPr>
            <p:cNvPr id="16" name="组合 15"/>
            <p:cNvGrpSpPr/>
            <p:nvPr/>
          </p:nvGrpSpPr>
          <p:grpSpPr>
            <a:xfrm>
              <a:off x="2676104" y="2889250"/>
              <a:ext cx="2556297" cy="1808163"/>
              <a:chOff x="2676104" y="2889250"/>
              <a:chExt cx="2556297" cy="1808163"/>
            </a:xfrm>
          </p:grpSpPr>
          <p:cxnSp>
            <p:nvCxnSpPr>
              <p:cNvPr id="3" name="直接箭头连接符 2"/>
              <p:cNvCxnSpPr>
                <a:stCxn id="26652" idx="1"/>
              </p:cNvCxnSpPr>
              <p:nvPr/>
            </p:nvCxnSpPr>
            <p:spPr>
              <a:xfrm flipH="1">
                <a:off x="2676104" y="2889250"/>
                <a:ext cx="1032297" cy="1058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26654" idx="1"/>
                <a:endCxn id="26646" idx="3"/>
              </p:cNvCxnSpPr>
              <p:nvPr/>
            </p:nvCxnSpPr>
            <p:spPr>
              <a:xfrm flipH="1">
                <a:off x="4199828" y="3774831"/>
                <a:ext cx="1024890" cy="313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6650" idx="1"/>
                <a:endCxn id="26646" idx="3"/>
              </p:cNvCxnSpPr>
              <p:nvPr/>
            </p:nvCxnSpPr>
            <p:spPr>
              <a:xfrm flipH="1" flipV="1">
                <a:off x="4199891" y="4087813"/>
                <a:ext cx="103251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 name="直接箭头连接符 14"/>
            <p:cNvCxnSpPr>
              <a:stCxn id="26648" idx="1"/>
            </p:cNvCxnSpPr>
            <p:nvPr/>
          </p:nvCxnSpPr>
          <p:spPr>
            <a:xfrm flipH="1" flipV="1">
              <a:off x="2725993" y="4221088"/>
              <a:ext cx="942720" cy="1420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663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85731"/>
                                        </p:tgtEl>
                                        <p:attrNameLst>
                                          <p:attrName>style.visibility</p:attrName>
                                        </p:attrNameLst>
                                      </p:cBhvr>
                                      <p:to>
                                        <p:strVal val="visible"/>
                                      </p:to>
                                    </p:set>
                                    <p:anim calcmode="lin" valueType="num">
                                      <p:cBhvr additive="base">
                                        <p:cTn id="36" dur="500" fill="hold"/>
                                        <p:tgtEl>
                                          <p:spTgt spid="285731"/>
                                        </p:tgtEl>
                                        <p:attrNameLst>
                                          <p:attrName>ppt_x</p:attrName>
                                        </p:attrNameLst>
                                      </p:cBhvr>
                                      <p:tavLst>
                                        <p:tav tm="0">
                                          <p:val>
                                            <p:strVal val="#ppt_x"/>
                                          </p:val>
                                        </p:tav>
                                        <p:tav tm="100000">
                                          <p:val>
                                            <p:strVal val="#ppt_x"/>
                                          </p:val>
                                        </p:tav>
                                      </p:tavLst>
                                    </p:anim>
                                    <p:anim calcmode="lin" valueType="num">
                                      <p:cBhvr additive="base">
                                        <p:cTn id="37" dur="500" fill="hold"/>
                                        <p:tgtEl>
                                          <p:spTgt spid="28573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ppt_x"/>
                                          </p:val>
                                        </p:tav>
                                        <p:tav tm="100000">
                                          <p:val>
                                            <p:strVal val="#ppt_x"/>
                                          </p:val>
                                        </p:tav>
                                      </p:tavLst>
                                    </p:anim>
                                    <p:anim calcmode="lin" valueType="num">
                                      <p:cBhvr additive="base">
                                        <p:cTn id="4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8" grpId="0" bldLvl="0" animBg="1"/>
      <p:bldP spid="285731" grpId="0" bldLvl="0" animBg="1"/>
      <p:bldP spid="3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6910" y="3000372"/>
            <a:ext cx="7772400" cy="1362075"/>
          </a:xfrm>
        </p:spPr>
        <p:txBody>
          <a:bodyPr/>
          <a:lstStyle/>
          <a:p>
            <a:pPr algn="ctr"/>
            <a:r>
              <a:rPr lang="zh-CN" altLang="en-US" sz="5400"/>
              <a:t>第4章 类</a:t>
            </a:r>
            <a:r>
              <a:rPr lang="zh-CN" altLang="en-US" sz="5400" dirty="0"/>
              <a:t>与对象</a:t>
            </a:r>
            <a:r>
              <a:rPr lang="zh-CN" altLang="en-US" sz="5400" dirty="0">
                <a:latin typeface="宋体" panose="02010600030101010101" pitchFamily="2" charset="-122"/>
              </a:rPr>
              <a:t> </a:t>
            </a:r>
            <a:br>
              <a:rPr lang="zh-CN" altLang="en-US" dirty="0">
                <a:latin typeface="宋体" panose="02010600030101010101" pitchFamily="2" charset="-122"/>
              </a:rPr>
            </a:b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§4.2.3    </a:t>
            </a:r>
            <a:r>
              <a:rPr lang="zh-CN" altLang="en-US" dirty="0">
                <a:latin typeface="宋体" panose="02010600030101010101" pitchFamily="2" charset="-122"/>
              </a:rPr>
              <a:t>成员变量和局部变量</a:t>
            </a:r>
            <a:endParaRPr lang="zh-CN" altLang="en-US" dirty="0"/>
          </a:p>
        </p:txBody>
      </p:sp>
      <p:sp>
        <p:nvSpPr>
          <p:cNvPr id="3" name="内容占位符 2"/>
          <p:cNvSpPr>
            <a:spLocks noGrp="1"/>
          </p:cNvSpPr>
          <p:nvPr>
            <p:ph idx="1"/>
          </p:nvPr>
        </p:nvSpPr>
        <p:spPr/>
        <p:txBody>
          <a:bodyPr/>
          <a:lstStyle/>
          <a:p>
            <a:pPr algn="just">
              <a:buNone/>
            </a:pPr>
            <a:r>
              <a:rPr lang="zh-CN" altLang="en-US" b="1" dirty="0">
                <a:solidFill>
                  <a:srgbClr val="000099"/>
                </a:solidFill>
              </a:rPr>
              <a:t>4．成员变量的隐藏：</a:t>
            </a:r>
            <a:endParaRPr lang="en-US" altLang="zh-CN" b="1" dirty="0">
              <a:solidFill>
                <a:srgbClr val="000099"/>
              </a:solidFill>
            </a:endParaRPr>
          </a:p>
          <a:p>
            <a:pPr lvl="1" algn="just"/>
            <a:r>
              <a:rPr lang="zh-CN" altLang="en-US" dirty="0">
                <a:latin typeface="宋体" panose="02010600030101010101" pitchFamily="2" charset="-122"/>
              </a:rPr>
              <a:t>如果</a:t>
            </a:r>
            <a:r>
              <a:rPr lang="zh-CN" altLang="en-US" b="1" dirty="0">
                <a:solidFill>
                  <a:srgbClr val="CC0099"/>
                </a:solidFill>
                <a:latin typeface="华文行楷" panose="02010800040101010101" pitchFamily="2" charset="-122"/>
                <a:ea typeface="华文行楷" panose="02010800040101010101" pitchFamily="2" charset="-122"/>
              </a:rPr>
              <a:t>局部变量的名字</a:t>
            </a:r>
            <a:r>
              <a:rPr lang="zh-CN" altLang="en-US" dirty="0">
                <a:latin typeface="宋体" panose="02010600030101010101" pitchFamily="2" charset="-122"/>
              </a:rPr>
              <a:t>与</a:t>
            </a:r>
            <a:r>
              <a:rPr lang="zh-CN" altLang="en-US" b="1" dirty="0">
                <a:solidFill>
                  <a:srgbClr val="CC0099"/>
                </a:solidFill>
                <a:latin typeface="华文行楷" panose="02010800040101010101" pitchFamily="2" charset="-122"/>
                <a:ea typeface="华文行楷" panose="02010800040101010101" pitchFamily="2" charset="-122"/>
              </a:rPr>
              <a:t>成员变量的名字</a:t>
            </a:r>
            <a:r>
              <a:rPr lang="zh-CN" altLang="en-US" dirty="0">
                <a:latin typeface="宋体" panose="02010600030101010101" pitchFamily="2" charset="-122"/>
              </a:rPr>
              <a:t>相同，则</a:t>
            </a:r>
            <a:r>
              <a:rPr lang="zh-CN" altLang="en-US" dirty="0">
                <a:solidFill>
                  <a:srgbClr val="C00000"/>
                </a:solidFill>
                <a:latin typeface="华文行楷" panose="02010800040101010101" pitchFamily="2" charset="-122"/>
                <a:ea typeface="华文行楷" panose="02010800040101010101" pitchFamily="2" charset="-122"/>
              </a:rPr>
              <a:t>成员变量被隐藏</a:t>
            </a:r>
            <a:r>
              <a:rPr lang="zh-CN" altLang="en-US" dirty="0">
                <a:latin typeface="宋体" panose="02010600030101010101" pitchFamily="2" charset="-122"/>
              </a:rPr>
              <a:t>，即：这个成员变量在这个方法内暂时失效。</a:t>
            </a:r>
            <a:endParaRPr lang="en-US" altLang="zh-CN" dirty="0">
              <a:latin typeface="宋体" panose="02010600030101010101" pitchFamily="2" charset="-122"/>
            </a:endParaRPr>
          </a:p>
          <a:p>
            <a:pPr lvl="1" algn="just"/>
            <a:r>
              <a:rPr lang="zh-CN" altLang="en-US" dirty="0"/>
              <a:t>阅读</a:t>
            </a:r>
            <a:r>
              <a:rPr lang="en-US" altLang="zh-CN" dirty="0"/>
              <a:t>P67</a:t>
            </a:r>
            <a:r>
              <a:rPr lang="zh-CN" altLang="en-US" dirty="0"/>
              <a:t>实例。</a:t>
            </a:r>
            <a:endParaRPr lang="zh-CN" altLang="en-US" dirty="0"/>
          </a:p>
          <a:p>
            <a:pPr lvl="1" algn="just">
              <a:buNone/>
            </a:pPr>
            <a:r>
              <a:rPr lang="zh-CN" altLang="en-US" dirty="0">
                <a:latin typeface="宋体" panose="02010600030101010101" pitchFamily="2" charset="-122"/>
              </a:rPr>
              <a:t> </a:t>
            </a:r>
            <a:endParaRPr lang="zh-CN" altLang="en-US" dirty="0">
              <a:latin typeface="宋体" panose="02010600030101010101" pitchFamily="2" charset="-122"/>
            </a:endParaRPr>
          </a:p>
          <a:p>
            <a:pPr algn="just">
              <a:buNone/>
            </a:pPr>
            <a:r>
              <a:rPr lang="zh-CN" altLang="en-US" b="1" dirty="0">
                <a:solidFill>
                  <a:srgbClr val="000099"/>
                </a:solidFill>
              </a:rPr>
              <a:t>5．</a:t>
            </a:r>
            <a:r>
              <a:rPr lang="zh-CN" altLang="en-US" b="1" dirty="0">
                <a:solidFill>
                  <a:srgbClr val="000099"/>
                </a:solidFill>
                <a:latin typeface="宋体" panose="02010600030101010101" pitchFamily="2" charset="-122"/>
              </a:rPr>
              <a:t>编程风格</a:t>
            </a:r>
            <a:r>
              <a:rPr lang="en-US" altLang="zh-CN" b="1" dirty="0">
                <a:solidFill>
                  <a:srgbClr val="000099"/>
                </a:solidFill>
                <a:latin typeface="宋体" panose="02010600030101010101" pitchFamily="2" charset="-122"/>
              </a:rPr>
              <a:t>(</a:t>
            </a:r>
            <a:r>
              <a:rPr lang="zh-CN" altLang="en-US" b="1" dirty="0">
                <a:solidFill>
                  <a:srgbClr val="000099"/>
                </a:solidFill>
                <a:latin typeface="宋体" panose="02010600030101010101" pitchFamily="2" charset="-122"/>
              </a:rPr>
              <a:t>自学</a:t>
            </a:r>
            <a:r>
              <a:rPr lang="en-US" altLang="zh-CN" b="1" dirty="0">
                <a:solidFill>
                  <a:srgbClr val="000099"/>
                </a:solidFill>
                <a:latin typeface="宋体" panose="02010600030101010101" pitchFamily="2" charset="-122"/>
              </a:rPr>
              <a:t>)</a:t>
            </a:r>
            <a:endParaRPr lang="zh-CN" altLang="en-US" b="1" dirty="0">
              <a:solidFill>
                <a:srgbClr val="000099"/>
              </a:solidFill>
              <a:latin typeface="宋体" panose="02010600030101010101" pitchFamily="2" charset="-122"/>
            </a:endParaRPr>
          </a:p>
          <a:p>
            <a:pPr algn="just">
              <a:buNone/>
            </a:pPr>
            <a:r>
              <a:rPr lang="zh-CN" altLang="en-US" sz="2400" dirty="0">
                <a:solidFill>
                  <a:schemeClr val="bg1">
                    <a:lumMod val="50000"/>
                  </a:schemeClr>
                </a:solidFill>
                <a:latin typeface="宋体" panose="02010600030101010101" pitchFamily="2" charset="-122"/>
              </a:rPr>
              <a:t>（1）一行只声明一个变量。 </a:t>
            </a:r>
            <a:endParaRPr lang="zh-CN" altLang="en-US" sz="2400" dirty="0">
              <a:solidFill>
                <a:schemeClr val="bg1">
                  <a:lumMod val="50000"/>
                </a:schemeClr>
              </a:solidFill>
              <a:latin typeface="宋体" panose="02010600030101010101" pitchFamily="2" charset="-122"/>
            </a:endParaRPr>
          </a:p>
          <a:p>
            <a:pPr algn="just">
              <a:buNone/>
            </a:pPr>
            <a:r>
              <a:rPr lang="zh-CN" altLang="en-US" sz="2400" dirty="0">
                <a:solidFill>
                  <a:schemeClr val="bg1">
                    <a:lumMod val="50000"/>
                  </a:schemeClr>
                </a:solidFill>
                <a:latin typeface="宋体" panose="02010600030101010101" pitchFamily="2" charset="-122"/>
              </a:rPr>
              <a:t>（2）变量的名字符合标识符规定。 </a:t>
            </a:r>
            <a:endParaRPr lang="zh-CN" altLang="en-US" sz="2400" dirty="0">
              <a:solidFill>
                <a:schemeClr val="bg1">
                  <a:lumMod val="50000"/>
                </a:schemeClr>
              </a:solidFill>
              <a:latin typeface="宋体" panose="02010600030101010101" pitchFamily="2" charset="-122"/>
            </a:endParaRPr>
          </a:p>
          <a:p>
            <a:pPr algn="just">
              <a:buNone/>
            </a:pPr>
            <a:r>
              <a:rPr lang="zh-CN" altLang="en-US" sz="2400" dirty="0">
                <a:solidFill>
                  <a:schemeClr val="bg1">
                    <a:lumMod val="50000"/>
                  </a:schemeClr>
                </a:solidFill>
                <a:latin typeface="宋体" panose="02010600030101010101" pitchFamily="2" charset="-122"/>
              </a:rPr>
              <a:t>（3）变量名字见名知意，避免容易混淆的变量名字</a:t>
            </a:r>
            <a:r>
              <a:rPr lang="zh-CN" altLang="en-US" dirty="0">
                <a:solidFill>
                  <a:schemeClr val="bg1">
                    <a:lumMod val="50000"/>
                  </a:schemeClr>
                </a:solidFill>
                <a:latin typeface="宋体" panose="02010600030101010101" pitchFamily="2" charset="-122"/>
              </a:rPr>
              <a:t>。</a:t>
            </a:r>
            <a:endParaRPr lang="zh-CN" altLang="en-US" dirty="0">
              <a:solidFill>
                <a:schemeClr val="bg1">
                  <a:lumMod val="50000"/>
                </a:schemeClr>
              </a:solidFill>
              <a:latin typeface="宋体" panose="02010600030101010101" pitchFamily="2"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§4.2.4   </a:t>
            </a:r>
            <a:r>
              <a:rPr lang="zh-CN" altLang="en-US" dirty="0">
                <a:latin typeface="宋体" panose="02010600030101010101" pitchFamily="2" charset="-122"/>
              </a:rPr>
              <a:t>方法</a:t>
            </a:r>
            <a:endParaRPr lang="zh-CN" altLang="en-US" dirty="0"/>
          </a:p>
        </p:txBody>
      </p:sp>
      <p:sp>
        <p:nvSpPr>
          <p:cNvPr id="3" name="内容占位符 2"/>
          <p:cNvSpPr>
            <a:spLocks noGrp="1"/>
          </p:cNvSpPr>
          <p:nvPr>
            <p:ph idx="1"/>
          </p:nvPr>
        </p:nvSpPr>
        <p:spPr/>
        <p:txBody>
          <a:bodyPr/>
          <a:lstStyle/>
          <a:p>
            <a:pPr algn="just"/>
            <a:r>
              <a:rPr lang="zh-CN" altLang="en-US" dirty="0">
                <a:latin typeface="隶书" panose="02010509060101010101" pitchFamily="49" charset="-122"/>
                <a:ea typeface="隶书" panose="02010509060101010101" pitchFamily="49" charset="-122"/>
              </a:rPr>
              <a:t>方法</a:t>
            </a:r>
            <a:r>
              <a:rPr lang="zh-CN" altLang="en-US" dirty="0">
                <a:latin typeface="宋体" panose="02010600030101010101" pitchFamily="2" charset="-122"/>
              </a:rPr>
              <a:t>的定义包括两</a:t>
            </a:r>
            <a:r>
              <a:rPr lang="zh-CN" altLang="en-US">
                <a:latin typeface="宋体" panose="02010600030101010101" pitchFamily="2" charset="-122"/>
              </a:rPr>
              <a:t>部分：</a:t>
            </a:r>
            <a:endParaRPr lang="en-US" altLang="zh-CN">
              <a:latin typeface="宋体" panose="02010600030101010101" pitchFamily="2" charset="-122"/>
            </a:endParaRPr>
          </a:p>
          <a:p>
            <a:pPr lvl="1" algn="just"/>
            <a:r>
              <a:rPr lang="zh-CN" altLang="en-US">
                <a:latin typeface="宋体" panose="02010600030101010101" pitchFamily="2" charset="-122"/>
              </a:rPr>
              <a:t>方法声明</a:t>
            </a:r>
            <a:endParaRPr lang="en-US" altLang="zh-CN">
              <a:latin typeface="宋体" panose="02010600030101010101" pitchFamily="2" charset="-122"/>
            </a:endParaRPr>
          </a:p>
          <a:p>
            <a:pPr lvl="1" algn="just"/>
            <a:r>
              <a:rPr lang="zh-CN" altLang="en-US">
                <a:latin typeface="宋体" panose="02010600030101010101" pitchFamily="2" charset="-122"/>
              </a:rPr>
              <a:t>方法体</a:t>
            </a:r>
            <a:endParaRPr lang="en-US" altLang="zh-CN">
              <a:latin typeface="宋体" panose="02010600030101010101" pitchFamily="2" charset="-122"/>
            </a:endParaRPr>
          </a:p>
          <a:p>
            <a:pPr lvl="1" algn="just"/>
            <a:endParaRPr lang="en-US" altLang="zh-CN">
              <a:latin typeface="宋体" panose="02010600030101010101" pitchFamily="2" charset="-122"/>
            </a:endParaRPr>
          </a:p>
          <a:p>
            <a:pPr algn="just"/>
            <a:r>
              <a:rPr lang="zh-CN" altLang="en-US">
                <a:latin typeface="宋体" panose="02010600030101010101" pitchFamily="2" charset="-122"/>
              </a:rPr>
              <a:t>格式</a:t>
            </a:r>
            <a:r>
              <a:rPr lang="zh-CN" altLang="en-US" dirty="0">
                <a:latin typeface="宋体" panose="02010600030101010101" pitchFamily="2" charset="-122"/>
              </a:rPr>
              <a:t>为：</a:t>
            </a:r>
            <a:endParaRPr lang="zh-CN" altLang="en-US" dirty="0">
              <a:latin typeface="宋体" panose="02010600030101010101" pitchFamily="2" charset="-122"/>
            </a:endParaRPr>
          </a:p>
          <a:p>
            <a:pPr lvl="4" algn="just">
              <a:buNone/>
            </a:pPr>
            <a:endParaRPr lang="en-US" altLang="zh-CN" sz="2400" dirty="0"/>
          </a:p>
          <a:p>
            <a:pPr lvl="4" algn="just">
              <a:buNone/>
            </a:pPr>
            <a:endParaRPr lang="en-US" altLang="zh-CN" sz="2400" dirty="0"/>
          </a:p>
          <a:p>
            <a:pPr lvl="4" algn="just">
              <a:buNone/>
            </a:pPr>
            <a:endParaRPr lang="en-US" altLang="zh-CN" sz="2400" dirty="0"/>
          </a:p>
          <a:p>
            <a:pPr lvl="4" algn="just">
              <a:buNone/>
            </a:pPr>
            <a:endParaRPr lang="en-US" altLang="zh-CN" sz="2400" dirty="0"/>
          </a:p>
          <a:p>
            <a:pPr algn="just"/>
            <a:endParaRPr lang="en-US" altLang="zh-CN" sz="32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3935760" y="3858121"/>
            <a:ext cx="3104018" cy="1198880"/>
          </a:xfrm>
          <a:prstGeom prst="rect">
            <a:avLst/>
          </a:prstGeom>
          <a:noFill/>
          <a:ln>
            <a:solidFill>
              <a:schemeClr val="accent1"/>
            </a:solidFill>
          </a:ln>
        </p:spPr>
        <p:txBody>
          <a:bodyPr wrap="square" rtlCol="0">
            <a:spAutoFit/>
          </a:bodyPr>
          <a:lstStyle/>
          <a:p>
            <a:pPr algn="just"/>
            <a:r>
              <a:rPr lang="zh-CN" altLang="en-US" sz="2400" b="1">
                <a:solidFill>
                  <a:srgbClr val="CC0099"/>
                </a:solidFill>
              </a:rPr>
              <a:t>方法声明</a:t>
            </a:r>
            <a:r>
              <a:rPr lang="zh-CN" altLang="en-US" sz="2400" b="1">
                <a:solidFill>
                  <a:srgbClr val="000099"/>
                </a:solidFill>
              </a:rPr>
              <a:t>部分 </a:t>
            </a:r>
            <a:r>
              <a:rPr lang="zh-CN" altLang="en-US" sz="2400" b="1"/>
              <a:t>{</a:t>
            </a:r>
            <a:endParaRPr lang="zh-CN" altLang="en-US" sz="2400" b="1"/>
          </a:p>
          <a:p>
            <a:pPr algn="just"/>
            <a:r>
              <a:rPr lang="zh-CN" altLang="en-US" sz="2400" b="1"/>
              <a:t>     </a:t>
            </a:r>
            <a:r>
              <a:rPr lang="zh-CN" altLang="en-US" sz="2400" b="1">
                <a:solidFill>
                  <a:srgbClr val="C00000"/>
                </a:solidFill>
              </a:rPr>
              <a:t>方法体</a:t>
            </a:r>
            <a:r>
              <a:rPr lang="zh-CN" altLang="en-US" sz="2400" b="1"/>
              <a:t>的内容</a:t>
            </a:r>
            <a:endParaRPr lang="zh-CN" altLang="en-US" sz="2400" b="1"/>
          </a:p>
          <a:p>
            <a:pPr algn="just"/>
            <a:r>
              <a:rPr lang="zh-CN" altLang="en-US" sz="2400" b="1"/>
              <a:t> }</a:t>
            </a:r>
            <a:r>
              <a:rPr lang="zh-CN" altLang="en-US" sz="2400"/>
              <a:t> </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§4.2.4   </a:t>
            </a:r>
            <a:r>
              <a:rPr lang="zh-CN" altLang="en-US" dirty="0">
                <a:latin typeface="宋体" panose="02010600030101010101" pitchFamily="2" charset="-122"/>
              </a:rPr>
              <a:t>方法</a:t>
            </a:r>
            <a:endParaRPr lang="zh-CN" altLang="en-US" dirty="0"/>
          </a:p>
        </p:txBody>
      </p:sp>
      <p:sp>
        <p:nvSpPr>
          <p:cNvPr id="3" name="内容占位符 2"/>
          <p:cNvSpPr>
            <a:spLocks noGrp="1"/>
          </p:cNvSpPr>
          <p:nvPr>
            <p:ph idx="1"/>
          </p:nvPr>
        </p:nvSpPr>
        <p:spPr>
          <a:xfrm>
            <a:off x="1981200" y="1700808"/>
            <a:ext cx="8229600" cy="4680520"/>
          </a:xfrm>
        </p:spPr>
        <p:txBody>
          <a:bodyPr/>
          <a:lstStyle/>
          <a:p>
            <a:pPr algn="just">
              <a:buNone/>
            </a:pPr>
            <a:r>
              <a:rPr lang="en-US" altLang="zh-CN" b="1" dirty="0">
                <a:solidFill>
                  <a:srgbClr val="000099"/>
                </a:solidFill>
              </a:rPr>
              <a:t>1</a:t>
            </a:r>
            <a:r>
              <a:rPr lang="en-US" altLang="zh-CN" b="1" dirty="0">
                <a:solidFill>
                  <a:srgbClr val="000099"/>
                </a:solidFill>
                <a:latin typeface="宋体" panose="02010600030101010101" pitchFamily="2" charset="-122"/>
              </a:rPr>
              <a:t>．</a:t>
            </a:r>
            <a:r>
              <a:rPr lang="zh-CN" altLang="en-US" b="1" dirty="0">
                <a:solidFill>
                  <a:srgbClr val="000099"/>
                </a:solidFill>
                <a:latin typeface="宋体" panose="02010600030101010101" pitchFamily="2" charset="-122"/>
              </a:rPr>
              <a:t>方法声明</a:t>
            </a:r>
            <a:r>
              <a:rPr lang="zh-CN" altLang="en-US" b="1" dirty="0">
                <a:solidFill>
                  <a:srgbClr val="000099"/>
                </a:solidFill>
              </a:rPr>
              <a:t> </a:t>
            </a:r>
            <a:endParaRPr lang="zh-CN" altLang="en-US" b="1" dirty="0">
              <a:solidFill>
                <a:srgbClr val="000099"/>
              </a:solidFill>
            </a:endParaRPr>
          </a:p>
          <a:p>
            <a:pPr lvl="1" algn="just"/>
            <a:r>
              <a:rPr lang="zh-CN" altLang="en-US" dirty="0"/>
              <a:t>方法名</a:t>
            </a:r>
            <a:endParaRPr lang="en-US" altLang="zh-CN" dirty="0"/>
          </a:p>
          <a:p>
            <a:pPr lvl="1" algn="just"/>
            <a:r>
              <a:rPr lang="zh-CN" altLang="en-US" dirty="0"/>
              <a:t>方法的返回类型</a:t>
            </a:r>
            <a:endParaRPr lang="en-US" altLang="zh-CN" dirty="0"/>
          </a:p>
          <a:p>
            <a:pPr lvl="2" algn="just"/>
            <a:r>
              <a:rPr lang="zh-CN" altLang="en-US" dirty="0"/>
              <a:t>如果方法头中声明的返回数据类型可以是</a:t>
            </a:r>
            <a:r>
              <a:rPr lang="en-US" altLang="zh-CN" dirty="0">
                <a:latin typeface="隶书" panose="02010509060101010101" pitchFamily="49" charset="-122"/>
                <a:ea typeface="隶书" panose="02010509060101010101" pitchFamily="49" charset="-122"/>
              </a:rPr>
              <a:t>Java</a:t>
            </a:r>
            <a:r>
              <a:rPr lang="zh-CN" altLang="en-US" dirty="0">
                <a:latin typeface="隶书" panose="02010509060101010101" pitchFamily="49" charset="-122"/>
                <a:ea typeface="隶书" panose="02010509060101010101" pitchFamily="49" charset="-122"/>
              </a:rPr>
              <a:t>的任一数据类型</a:t>
            </a:r>
            <a:r>
              <a:rPr lang="zh-CN" altLang="en-US" dirty="0"/>
              <a:t>，或是</a:t>
            </a:r>
            <a:r>
              <a:rPr lang="en-US" altLang="zh-CN" dirty="0">
                <a:solidFill>
                  <a:srgbClr val="C00000"/>
                </a:solidFill>
                <a:latin typeface="Arial Black" panose="020B0A04020102020204" pitchFamily="34" charset="0"/>
              </a:rPr>
              <a:t>void</a:t>
            </a:r>
            <a:r>
              <a:rPr lang="en-US" altLang="zh-CN" dirty="0"/>
              <a:t> </a:t>
            </a:r>
            <a:r>
              <a:rPr lang="zh-CN" altLang="en-US" dirty="0"/>
              <a:t>。</a:t>
            </a:r>
            <a:endParaRPr lang="en-US" altLang="zh-CN" dirty="0"/>
          </a:p>
          <a:p>
            <a:pPr lvl="2"/>
            <a:r>
              <a:rPr lang="zh-CN" altLang="en-US" dirty="0"/>
              <a:t>如果方法头中声明的返回类型不是</a:t>
            </a:r>
            <a:r>
              <a:rPr lang="en-US" altLang="zh-CN" dirty="0"/>
              <a:t>void</a:t>
            </a:r>
            <a:r>
              <a:rPr lang="zh-CN" altLang="en-US" dirty="0"/>
              <a:t>，则方法体结束时，必须通过</a:t>
            </a:r>
            <a:r>
              <a:rPr lang="en-US" altLang="zh-CN" dirty="0">
                <a:solidFill>
                  <a:srgbClr val="C00000"/>
                </a:solidFill>
                <a:latin typeface="Arial Black" panose="020B0A04020102020204" pitchFamily="34" charset="0"/>
              </a:rPr>
              <a:t>return</a:t>
            </a:r>
            <a:r>
              <a:rPr lang="zh-CN" altLang="en-US" dirty="0"/>
              <a:t>语言返回执行结果。</a:t>
            </a:r>
            <a:endParaRPr lang="en-US" altLang="zh-CN" dirty="0"/>
          </a:p>
          <a:p>
            <a:pPr lvl="2"/>
            <a:r>
              <a:rPr lang="zh-CN" altLang="en-US" dirty="0"/>
              <a:t>方法名后面的小括号中可以有</a:t>
            </a:r>
            <a:r>
              <a:rPr lang="zh-CN" altLang="en-US" dirty="0">
                <a:latin typeface="隶书" panose="02010509060101010101" pitchFamily="49" charset="-122"/>
                <a:ea typeface="隶书" panose="02010509060101010101" pitchFamily="49" charset="-122"/>
              </a:rPr>
              <a:t>参数</a:t>
            </a:r>
            <a:r>
              <a:rPr lang="zh-CN" altLang="en-US" dirty="0"/>
              <a:t>。</a:t>
            </a:r>
            <a:endParaRPr lang="en-US" altLang="zh-CN" dirty="0"/>
          </a:p>
          <a:p>
            <a:pPr lvl="1"/>
            <a:endParaRPr lang="en-US" altLang="zh-CN" dirty="0"/>
          </a:p>
          <a:p>
            <a:r>
              <a:rPr lang="zh-CN" altLang="en-US" dirty="0"/>
              <a:t>阅读</a:t>
            </a:r>
            <a:r>
              <a:rPr lang="en-US" altLang="zh-CN" dirty="0"/>
              <a:t>P68</a:t>
            </a:r>
            <a:r>
              <a:rPr lang="en-US" altLang="zh-CN" dirty="0">
                <a:solidFill>
                  <a:srgbClr val="0000CC"/>
                </a:solidFill>
              </a:rPr>
              <a:t> Triangle</a:t>
            </a:r>
            <a:r>
              <a:rPr lang="zh-CN" altLang="en-US" dirty="0">
                <a:solidFill>
                  <a:srgbClr val="0000CC"/>
                </a:solidFill>
              </a:rPr>
              <a:t>类</a:t>
            </a:r>
            <a:r>
              <a:rPr lang="zh-CN" altLang="en-US" dirty="0"/>
              <a:t>的例子。</a:t>
            </a:r>
            <a:endParaRPr lang="zh-CN" altLang="en-US" dirty="0"/>
          </a:p>
          <a:p>
            <a:pPr lvl="1" algn="just">
              <a:buNone/>
            </a:pPr>
            <a:r>
              <a:rPr lang="zh-CN" altLang="en-US" sz="2000" b="1" dirty="0">
                <a:solidFill>
                  <a:srgbClr val="0000FF"/>
                </a:solidFill>
              </a:rPr>
              <a:t> </a:t>
            </a:r>
            <a:endParaRPr lang="zh-CN" altLang="en-US" sz="2000" b="1" dirty="0">
              <a:solidFill>
                <a:srgbClr val="0000FF"/>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6385012" y="915978"/>
            <a:ext cx="3384376" cy="1568450"/>
          </a:xfrm>
          <a:prstGeom prst="rect">
            <a:avLst/>
          </a:prstGeom>
          <a:noFill/>
          <a:ln>
            <a:solidFill>
              <a:schemeClr val="accent1">
                <a:shade val="95000"/>
                <a:satMod val="105000"/>
              </a:schemeClr>
            </a:solidFill>
          </a:ln>
        </p:spPr>
        <p:txBody>
          <a:bodyPr wrap="square" rtlCol="0">
            <a:spAutoFit/>
          </a:bodyPr>
          <a:lstStyle/>
          <a:p>
            <a:r>
              <a:rPr lang="en-US" altLang="zh-CN" sz="2400" b="1" dirty="0"/>
              <a:t>float </a:t>
            </a:r>
            <a:r>
              <a:rPr lang="en-US" altLang="zh-CN" sz="2400" b="1" dirty="0">
                <a:solidFill>
                  <a:srgbClr val="C00000"/>
                </a:solidFill>
              </a:rPr>
              <a:t>area</a:t>
            </a:r>
            <a:r>
              <a:rPr lang="en-US" altLang="zh-CN" sz="2400" b="1" dirty="0"/>
              <a:t>() </a:t>
            </a:r>
            <a:endParaRPr lang="en-US" altLang="zh-CN" sz="2400" b="1" dirty="0"/>
          </a:p>
          <a:p>
            <a:r>
              <a:rPr lang="en-US" altLang="zh-CN" sz="2400" b="1" dirty="0">
                <a:solidFill>
                  <a:srgbClr val="0000FF"/>
                </a:solidFill>
              </a:rPr>
              <a:t>{</a:t>
            </a:r>
            <a:endParaRPr lang="en-US" altLang="zh-CN" sz="2400" b="1" dirty="0">
              <a:solidFill>
                <a:srgbClr val="0000FF"/>
              </a:solidFill>
            </a:endParaRPr>
          </a:p>
          <a:p>
            <a:r>
              <a:rPr lang="en-US" altLang="zh-CN" sz="2400" b="1" dirty="0">
                <a:solidFill>
                  <a:srgbClr val="0000FF"/>
                </a:solidFill>
              </a:rPr>
              <a:t>	…</a:t>
            </a:r>
            <a:endParaRPr lang="en-US" altLang="zh-CN" sz="2400" b="1" dirty="0">
              <a:solidFill>
                <a:srgbClr val="0000FF"/>
              </a:solidFill>
            </a:endParaRPr>
          </a:p>
          <a:p>
            <a:r>
              <a:rPr lang="en-US" altLang="zh-CN" sz="2400" b="1" dirty="0">
                <a:solidFill>
                  <a:srgbClr val="0000FF"/>
                </a:solidFill>
              </a:rPr>
              <a:t>} </a:t>
            </a:r>
            <a:endParaRPr lang="zh-CN" altLang="en-US" dirty="0"/>
          </a:p>
        </p:txBody>
      </p:sp>
      <p:sp>
        <p:nvSpPr>
          <p:cNvPr id="6" name="文本框 5"/>
          <p:cNvSpPr txBox="1"/>
          <p:nvPr/>
        </p:nvSpPr>
        <p:spPr>
          <a:xfrm>
            <a:off x="7937287" y="991329"/>
            <a:ext cx="1333500" cy="368300"/>
          </a:xfrm>
          <a:prstGeom prst="rect">
            <a:avLst/>
          </a:prstGeom>
          <a:noFill/>
        </p:spPr>
        <p:txBody>
          <a:bodyPr wrap="none" rtlCol="0">
            <a:spAutoFit/>
          </a:bodyPr>
          <a:lstStyle/>
          <a:p>
            <a:r>
              <a:rPr lang="en-US" altLang="zh-CN" b="1" dirty="0">
                <a:solidFill>
                  <a:srgbClr val="000099"/>
                </a:solidFill>
                <a:latin typeface="宋体" panose="02010600030101010101" pitchFamily="2" charset="-122"/>
              </a:rPr>
              <a:t>//</a:t>
            </a:r>
            <a:r>
              <a:rPr lang="zh-CN" altLang="en-US" b="1" dirty="0">
                <a:solidFill>
                  <a:srgbClr val="000099"/>
                </a:solidFill>
                <a:latin typeface="宋体" panose="02010600030101010101" pitchFamily="2" charset="-122"/>
              </a:rPr>
              <a:t>方法声明</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§4.2.4   </a:t>
            </a:r>
            <a:r>
              <a:rPr lang="zh-CN" altLang="en-US" dirty="0">
                <a:latin typeface="宋体" panose="02010600030101010101" pitchFamily="2" charset="-122"/>
              </a:rPr>
              <a:t>方法</a:t>
            </a:r>
            <a:endParaRPr lang="zh-CN" altLang="en-US" dirty="0"/>
          </a:p>
        </p:txBody>
      </p:sp>
      <p:sp>
        <p:nvSpPr>
          <p:cNvPr id="3" name="内容占位符 2"/>
          <p:cNvSpPr>
            <a:spLocks noGrp="1"/>
          </p:cNvSpPr>
          <p:nvPr>
            <p:ph idx="1"/>
          </p:nvPr>
        </p:nvSpPr>
        <p:spPr/>
        <p:txBody>
          <a:bodyPr/>
          <a:lstStyle/>
          <a:p>
            <a:pPr algn="just">
              <a:buNone/>
            </a:pPr>
            <a:r>
              <a:rPr lang="en-US" altLang="zh-CN" b="1" dirty="0">
                <a:solidFill>
                  <a:srgbClr val="000099"/>
                </a:solidFill>
              </a:rPr>
              <a:t>2．</a:t>
            </a:r>
            <a:r>
              <a:rPr lang="zh-CN" altLang="en-US" b="1" dirty="0">
                <a:solidFill>
                  <a:srgbClr val="000099"/>
                </a:solidFill>
              </a:rPr>
              <a:t>方法体</a:t>
            </a:r>
            <a:endParaRPr lang="zh-CN" altLang="en-US" b="1" dirty="0">
              <a:solidFill>
                <a:srgbClr val="000099"/>
              </a:solidFill>
            </a:endParaRPr>
          </a:p>
          <a:p>
            <a:pPr lvl="1" algn="just"/>
            <a:r>
              <a:rPr lang="zh-CN" altLang="en-US" dirty="0">
                <a:latin typeface="宋体" panose="02010600030101010101" pitchFamily="2" charset="-122"/>
              </a:rPr>
              <a:t>方法声明之后的一对大括号</a:t>
            </a:r>
            <a:r>
              <a:rPr lang="zh-CN" altLang="en-US" dirty="0"/>
              <a:t>“</a:t>
            </a:r>
            <a:r>
              <a:rPr lang="zh-CN" altLang="en-US" dirty="0">
                <a:latin typeface="宋体" panose="02010600030101010101" pitchFamily="2" charset="-122"/>
              </a:rPr>
              <a:t>{</a:t>
            </a:r>
            <a:r>
              <a:rPr lang="zh-CN" altLang="en-US" dirty="0"/>
              <a:t>”</a:t>
            </a:r>
            <a:r>
              <a:rPr lang="zh-CN" altLang="en-US" dirty="0">
                <a:latin typeface="宋体" panose="02010600030101010101" pitchFamily="2" charset="-122"/>
              </a:rPr>
              <a:t> ，</a:t>
            </a:r>
            <a:r>
              <a:rPr lang="zh-CN" altLang="en-US" dirty="0"/>
              <a:t>“</a:t>
            </a:r>
            <a:r>
              <a:rPr lang="zh-CN" altLang="en-US" dirty="0">
                <a:latin typeface="宋体" panose="02010600030101010101" pitchFamily="2" charset="-122"/>
              </a:rPr>
              <a:t>}</a:t>
            </a:r>
            <a:r>
              <a:rPr lang="zh-CN" altLang="en-US" dirty="0"/>
              <a:t>”</a:t>
            </a:r>
            <a:r>
              <a:rPr lang="zh-CN" altLang="en-US" dirty="0">
                <a:latin typeface="宋体" panose="02010600030101010101" pitchFamily="2" charset="-122"/>
              </a:rPr>
              <a:t>以及之间的内容称作方法的</a:t>
            </a:r>
            <a:r>
              <a:rPr lang="zh-CN" altLang="en-US" dirty="0">
                <a:solidFill>
                  <a:srgbClr val="0000CC"/>
                </a:solidFill>
                <a:latin typeface="华文行楷" panose="02010800040101010101" pitchFamily="2" charset="-122"/>
                <a:ea typeface="华文行楷" panose="02010800040101010101" pitchFamily="2" charset="-122"/>
              </a:rPr>
              <a:t>方法体</a:t>
            </a:r>
            <a:r>
              <a:rPr lang="zh-CN" altLang="en-US" dirty="0">
                <a:latin typeface="宋体" panose="02010600030101010101" pitchFamily="2" charset="-122"/>
              </a:rPr>
              <a:t>。</a:t>
            </a:r>
            <a:endParaRPr lang="en-US" altLang="zh-CN" dirty="0">
              <a:latin typeface="宋体" panose="02010600030101010101" pitchFamily="2" charset="-122"/>
            </a:endParaRPr>
          </a:p>
          <a:p>
            <a:pPr lvl="1" algn="just"/>
            <a:r>
              <a:rPr lang="zh-CN" altLang="en-US" dirty="0">
                <a:latin typeface="宋体" panose="02010600030101010101" pitchFamily="2" charset="-122"/>
              </a:rPr>
              <a:t>方法体的内容包括：</a:t>
            </a:r>
            <a:endParaRPr lang="en-US" altLang="zh-CN" dirty="0">
              <a:latin typeface="宋体" panose="02010600030101010101" pitchFamily="2" charset="-122"/>
            </a:endParaRPr>
          </a:p>
          <a:p>
            <a:pPr lvl="2" algn="just"/>
            <a:r>
              <a:rPr lang="zh-CN" altLang="en-US" dirty="0">
                <a:latin typeface="隶书" panose="02010509060101010101" pitchFamily="49" charset="-122"/>
                <a:ea typeface="隶书" panose="02010509060101010101" pitchFamily="49" charset="-122"/>
              </a:rPr>
              <a:t>局部变量的声明</a:t>
            </a:r>
            <a:r>
              <a:rPr lang="zh-CN" altLang="en-US" dirty="0">
                <a:latin typeface="宋体" panose="02010600030101010101" pitchFamily="2" charset="-122"/>
              </a:rPr>
              <a:t>和</a:t>
            </a:r>
            <a:r>
              <a:rPr lang="en-US" altLang="zh-CN" dirty="0">
                <a:latin typeface="宋体" panose="02010600030101010101" pitchFamily="2" charset="-122"/>
              </a:rPr>
              <a:t>Java</a:t>
            </a:r>
            <a:r>
              <a:rPr lang="zh-CN" altLang="en-US" dirty="0">
                <a:latin typeface="宋体" panose="02010600030101010101" pitchFamily="2" charset="-122"/>
              </a:rPr>
              <a:t>语句。</a:t>
            </a:r>
            <a:endParaRPr lang="en-US" altLang="zh-CN" dirty="0">
              <a:latin typeface="宋体" panose="02010600030101010101" pitchFamily="2" charset="-122"/>
            </a:endParaRPr>
          </a:p>
          <a:p>
            <a:pPr lvl="1" algn="just"/>
            <a:endParaRPr lang="en-US" altLang="zh-CN" dirty="0">
              <a:latin typeface="宋体" panose="02010600030101010101" pitchFamily="2" charset="-122"/>
            </a:endParaRPr>
          </a:p>
          <a:p>
            <a:pPr lvl="1" algn="just"/>
            <a:r>
              <a:rPr lang="zh-CN" altLang="en-US" dirty="0"/>
              <a:t>阅读</a:t>
            </a:r>
            <a:r>
              <a:rPr lang="en-US" altLang="zh-CN" dirty="0"/>
              <a:t>P69</a:t>
            </a:r>
            <a:r>
              <a:rPr lang="en-US" altLang="zh-CN" dirty="0">
                <a:solidFill>
                  <a:srgbClr val="0000CC"/>
                </a:solidFill>
              </a:rPr>
              <a:t> </a:t>
            </a:r>
            <a:r>
              <a:rPr lang="en-US" altLang="zh-CN" dirty="0" err="1">
                <a:solidFill>
                  <a:srgbClr val="0000CC"/>
                </a:solidFill>
              </a:rPr>
              <a:t>getSum</a:t>
            </a:r>
            <a:r>
              <a:rPr lang="zh-CN" altLang="en-US" dirty="0">
                <a:solidFill>
                  <a:srgbClr val="0000CC"/>
                </a:solidFill>
              </a:rPr>
              <a:t>方法</a:t>
            </a:r>
            <a:r>
              <a:rPr lang="zh-CN" altLang="en-US" dirty="0"/>
              <a:t>的例子。</a:t>
            </a:r>
            <a:endParaRPr lang="zh-CN" altLang="en-US" dirty="0"/>
          </a:p>
          <a:p>
            <a:pPr lvl="1" algn="just"/>
            <a:endParaRPr lang="en-US" altLang="zh-CN" dirty="0">
              <a:latin typeface="宋体" panose="02010600030101010101" pitchFamily="2" charset="-122"/>
            </a:endParaRPr>
          </a:p>
          <a:p>
            <a:pPr marL="344170" lvl="1" indent="0" algn="just">
              <a:buNone/>
            </a:pPr>
            <a:endParaRPr lang="en-US" altLang="zh-CN" dirty="0">
              <a:latin typeface="宋体" panose="02010600030101010101" pitchFamily="2"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803651" y="458778"/>
            <a:ext cx="8229600" cy="939784"/>
          </a:xfrm>
        </p:spPr>
        <p:txBody>
          <a:bodyPr/>
          <a:lstStyle/>
          <a:p>
            <a:pPr algn="l"/>
            <a:r>
              <a:rPr lang="en-US" altLang="zh-CN" dirty="0"/>
              <a:t>“main”</a:t>
            </a:r>
            <a:r>
              <a:rPr lang="zh-CN" altLang="en-US" b="1" dirty="0"/>
              <a:t>方法</a:t>
            </a:r>
            <a:endParaRPr lang="zh-CN" altLang="en-US" b="1" dirty="0"/>
          </a:p>
        </p:txBody>
      </p:sp>
      <p:sp>
        <p:nvSpPr>
          <p:cNvPr id="7172" name="灯片编号占位符 3"/>
          <p:cNvSpPr>
            <a:spLocks noGrp="1"/>
          </p:cNvSpPr>
          <p:nvPr>
            <p:ph type="sldNum" sz="quarter" idx="12"/>
          </p:nvPr>
        </p:nvSpPr>
        <p:spPr>
          <a:noFill/>
        </p:spPr>
        <p:txBody>
          <a:bodyPr/>
          <a:lstStyle/>
          <a:p>
            <a:fld id="{79EB7667-0C99-47AD-9E88-3D8A18C13E5C}" type="slidenum">
              <a:rPr lang="en-US" altLang="zh-CN">
                <a:latin typeface="Arial" panose="020B0604020202020204" pitchFamily="34" charset="0"/>
              </a:rPr>
            </a:fld>
            <a:endParaRPr lang="en-US" altLang="zh-CN">
              <a:latin typeface="Arial" panose="020B0604020202020204" pitchFamily="34" charset="0"/>
            </a:endParaRPr>
          </a:p>
        </p:txBody>
      </p:sp>
      <p:sp>
        <p:nvSpPr>
          <p:cNvPr id="7173" name="Rectangle 4"/>
          <p:cNvSpPr>
            <a:spLocks noChangeArrowheads="1"/>
          </p:cNvSpPr>
          <p:nvPr/>
        </p:nvSpPr>
        <p:spPr bwMode="auto">
          <a:xfrm>
            <a:off x="1881158" y="1714488"/>
            <a:ext cx="8143932" cy="4143404"/>
          </a:xfrm>
          <a:prstGeom prst="rect">
            <a:avLst/>
          </a:prstGeom>
          <a:solidFill>
            <a:srgbClr val="F8F8F8"/>
          </a:solidFill>
          <a:ln w="12700">
            <a:solidFill>
              <a:schemeClr val="tx1"/>
            </a:solidFill>
            <a:miter lim="800000"/>
          </a:ln>
        </p:spPr>
        <p:txBody>
          <a:bodyPr wrap="none" anchor="ctr"/>
          <a:lstStyle/>
          <a:p>
            <a:r>
              <a:rPr lang="en-US" altLang="zh-CN" sz="2200" b="1" dirty="0"/>
              <a:t>public class </a:t>
            </a:r>
            <a:r>
              <a:rPr lang="en-US" altLang="zh-CN" sz="2200" b="1" dirty="0" err="1"/>
              <a:t>BookTester</a:t>
            </a:r>
            <a:r>
              <a:rPr lang="en-US" altLang="zh-CN" sz="2200" b="1" dirty="0"/>
              <a:t> {</a:t>
            </a:r>
            <a:endParaRPr lang="en-US" altLang="zh-CN" sz="2200" b="1" dirty="0"/>
          </a:p>
          <a:p>
            <a:endParaRPr lang="zh-CN" altLang="en-US" sz="2200" dirty="0"/>
          </a:p>
          <a:p>
            <a:pPr lvl="1"/>
            <a:r>
              <a:rPr lang="en-US" altLang="zh-CN" sz="2200" b="1" dirty="0"/>
              <a:t>public static void </a:t>
            </a:r>
            <a:r>
              <a:rPr lang="en-US" altLang="zh-CN" sz="2200" b="1" dirty="0">
                <a:solidFill>
                  <a:srgbClr val="000099"/>
                </a:solidFill>
              </a:rPr>
              <a:t>main</a:t>
            </a:r>
            <a:r>
              <a:rPr lang="en-US" altLang="zh-CN" sz="2200" b="1" dirty="0"/>
              <a:t>(String[ ] </a:t>
            </a:r>
            <a:r>
              <a:rPr lang="en-US" altLang="zh-CN" sz="2200" b="1" dirty="0" err="1"/>
              <a:t>args</a:t>
            </a:r>
            <a:r>
              <a:rPr lang="en-US" altLang="zh-CN" sz="2200" b="1"/>
              <a:t>)  </a:t>
            </a:r>
            <a:endParaRPr lang="en-US" altLang="zh-CN" sz="2200" b="1"/>
          </a:p>
          <a:p>
            <a:pPr lvl="1"/>
            <a:r>
              <a:rPr lang="en-US" altLang="zh-CN" sz="2200" b="1">
                <a:solidFill>
                  <a:srgbClr val="0000CC"/>
                </a:solidFill>
              </a:rPr>
              <a:t>{</a:t>
            </a:r>
            <a:endParaRPr lang="en-US" altLang="zh-CN" sz="2200" b="1" dirty="0">
              <a:solidFill>
                <a:srgbClr val="0000CC"/>
              </a:solidFill>
            </a:endParaRPr>
          </a:p>
          <a:p>
            <a:pPr lvl="2"/>
            <a:endParaRPr lang="en-US" altLang="zh-CN" sz="2200" b="1" dirty="0">
              <a:solidFill>
                <a:srgbClr val="0000CC"/>
              </a:solidFill>
            </a:endParaRPr>
          </a:p>
          <a:p>
            <a:pPr lvl="2"/>
            <a:r>
              <a:rPr lang="en-US" altLang="zh-CN" sz="2200" b="1" i="1" dirty="0" err="1">
                <a:solidFill>
                  <a:srgbClr val="0000CC"/>
                </a:solidFill>
              </a:rPr>
              <a:t>System.out.println</a:t>
            </a:r>
            <a:r>
              <a:rPr lang="en-US" altLang="zh-CN" sz="2200" b="1" i="1" dirty="0">
                <a:solidFill>
                  <a:srgbClr val="0000CC"/>
                </a:solidFill>
              </a:rPr>
              <a:t>(“Hello, World!”);</a:t>
            </a:r>
            <a:endParaRPr lang="zh-CN" altLang="en-US" sz="2200" b="1" dirty="0">
              <a:solidFill>
                <a:srgbClr val="0000CC"/>
              </a:solidFill>
            </a:endParaRPr>
          </a:p>
          <a:p>
            <a:pPr lvl="1"/>
            <a:r>
              <a:rPr lang="en-US" altLang="zh-CN" sz="2200" b="1" dirty="0">
                <a:solidFill>
                  <a:srgbClr val="0000CC"/>
                </a:solidFill>
              </a:rPr>
              <a:t>}</a:t>
            </a:r>
            <a:endParaRPr lang="en-US" altLang="zh-CN" sz="2200" b="1" dirty="0">
              <a:solidFill>
                <a:srgbClr val="0000CC"/>
              </a:solidFill>
            </a:endParaRPr>
          </a:p>
          <a:p>
            <a:r>
              <a:rPr lang="en-US" altLang="zh-CN" sz="2200" b="1" dirty="0"/>
              <a:t>}</a:t>
            </a:r>
            <a:endParaRPr lang="en-US" altLang="zh-CN" sz="2200" b="1" dirty="0">
              <a:solidFill>
                <a:srgbClr val="000000"/>
              </a:solidFill>
              <a:latin typeface="Times New Roman" panose="02020603050405020304" pitchFamily="18" charset="0"/>
            </a:endParaRPr>
          </a:p>
          <a:p>
            <a:pPr eaLnBrk="0" hangingPunct="0"/>
            <a:endParaRPr lang="en-US" altLang="zh-CN" sz="2400" b="1" dirty="0">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7182" name="Line 8"/>
          <p:cNvSpPr>
            <a:spLocks noChangeShapeType="1"/>
          </p:cNvSpPr>
          <p:nvPr/>
        </p:nvSpPr>
        <p:spPr bwMode="auto">
          <a:xfrm flipH="1">
            <a:off x="7391685" y="2966931"/>
            <a:ext cx="1055758" cy="0"/>
          </a:xfrm>
          <a:prstGeom prst="line">
            <a:avLst/>
          </a:prstGeom>
          <a:noFill/>
          <a:ln w="25400">
            <a:solidFill>
              <a:srgbClr val="FF3300"/>
            </a:solidFill>
            <a:round/>
            <a:tailEnd type="triangle" w="med" len="med"/>
          </a:ln>
        </p:spPr>
        <p:txBody>
          <a:bodyPr/>
          <a:lstStyle/>
          <a:p>
            <a:endParaRPr lang="zh-CN" altLang="en-US"/>
          </a:p>
        </p:txBody>
      </p:sp>
      <p:sp>
        <p:nvSpPr>
          <p:cNvPr id="7183" name="Text Box 9"/>
          <p:cNvSpPr txBox="1">
            <a:spLocks noChangeArrowheads="1"/>
          </p:cNvSpPr>
          <p:nvPr/>
        </p:nvSpPr>
        <p:spPr bwMode="auto">
          <a:xfrm>
            <a:off x="8414077" y="2697415"/>
            <a:ext cx="1619173" cy="460375"/>
          </a:xfrm>
          <a:prstGeom prst="rect">
            <a:avLst/>
          </a:prstGeom>
          <a:noFill/>
          <a:ln w="9525">
            <a:noFill/>
            <a:miter lim="800000"/>
          </a:ln>
        </p:spPr>
        <p:txBody>
          <a:bodyPr wrap="square">
            <a:spAutoFit/>
          </a:bodyPr>
          <a:lstStyle/>
          <a:p>
            <a:pPr algn="ctr" eaLnBrk="0" hangingPunct="0">
              <a:spcBef>
                <a:spcPct val="50000"/>
              </a:spcBef>
            </a:pPr>
            <a:r>
              <a:rPr lang="zh-CN" altLang="en-US" sz="2400" b="1">
                <a:solidFill>
                  <a:srgbClr val="FF3300"/>
                </a:solidFill>
                <a:ea typeface="黑体" panose="02010609060101010101" pitchFamily="2" charset="-122"/>
              </a:rPr>
              <a:t>方法声明</a:t>
            </a:r>
            <a:endParaRPr lang="zh-CN" altLang="en-US" sz="2400" b="1" dirty="0">
              <a:solidFill>
                <a:srgbClr val="FF3300"/>
              </a:solidFill>
              <a:ea typeface="黑体" panose="02010609060101010101" pitchFamily="2" charset="-122"/>
            </a:endParaRPr>
          </a:p>
        </p:txBody>
      </p:sp>
      <p:sp>
        <p:nvSpPr>
          <p:cNvPr id="10" name="Rectangle 11"/>
          <p:cNvSpPr>
            <a:spLocks noChangeArrowheads="1"/>
          </p:cNvSpPr>
          <p:nvPr/>
        </p:nvSpPr>
        <p:spPr bwMode="auto">
          <a:xfrm>
            <a:off x="2351584" y="3149176"/>
            <a:ext cx="5601804" cy="1272724"/>
          </a:xfrm>
          <a:prstGeom prst="rect">
            <a:avLst/>
          </a:prstGeom>
          <a:noFill/>
          <a:ln w="12700">
            <a:solidFill>
              <a:srgbClr val="006600"/>
            </a:solidFill>
            <a:prstDash val="dash"/>
            <a:miter lim="800000"/>
          </a:ln>
        </p:spPr>
        <p:txBody>
          <a:bodyPr wrap="none" anchor="ctr"/>
          <a:lstStyle/>
          <a:p>
            <a:endParaRPr lang="zh-CN" altLang="en-US"/>
          </a:p>
        </p:txBody>
      </p:sp>
      <p:sp>
        <p:nvSpPr>
          <p:cNvPr id="7181" name="Text Box 14"/>
          <p:cNvSpPr txBox="1">
            <a:spLocks noChangeArrowheads="1"/>
          </p:cNvSpPr>
          <p:nvPr/>
        </p:nvSpPr>
        <p:spPr bwMode="auto">
          <a:xfrm>
            <a:off x="7919564" y="3698920"/>
            <a:ext cx="1143008" cy="460375"/>
          </a:xfrm>
          <a:prstGeom prst="rect">
            <a:avLst/>
          </a:prstGeom>
          <a:noFill/>
          <a:ln w="9525">
            <a:noFill/>
            <a:miter lim="800000"/>
          </a:ln>
        </p:spPr>
        <p:txBody>
          <a:bodyPr wrap="square">
            <a:spAutoFit/>
          </a:bodyPr>
          <a:lstStyle/>
          <a:p>
            <a:pPr eaLnBrk="0" hangingPunct="0">
              <a:spcBef>
                <a:spcPct val="50000"/>
              </a:spcBef>
            </a:pPr>
            <a:r>
              <a:rPr lang="zh-CN" altLang="en-US" sz="2400" b="1" dirty="0">
                <a:solidFill>
                  <a:srgbClr val="FF3300"/>
                </a:solidFill>
                <a:ea typeface="黑体" panose="02010609060101010101" pitchFamily="2" charset="-122"/>
              </a:rPr>
              <a:t>方法体</a:t>
            </a:r>
            <a:endParaRPr lang="zh-CN" altLang="en-US" sz="2400" b="1" dirty="0">
              <a:solidFill>
                <a:srgbClr val="FF3300"/>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82"/>
                                        </p:tgtEl>
                                        <p:attrNameLst>
                                          <p:attrName>style.visibility</p:attrName>
                                        </p:attrNameLst>
                                      </p:cBhvr>
                                      <p:to>
                                        <p:strVal val="visible"/>
                                      </p:to>
                                    </p:set>
                                    <p:anim calcmode="lin" valueType="num">
                                      <p:cBhvr additive="base">
                                        <p:cTn id="7" dur="500" fill="hold"/>
                                        <p:tgtEl>
                                          <p:spTgt spid="7182"/>
                                        </p:tgtEl>
                                        <p:attrNameLst>
                                          <p:attrName>ppt_x</p:attrName>
                                        </p:attrNameLst>
                                      </p:cBhvr>
                                      <p:tavLst>
                                        <p:tav tm="0">
                                          <p:val>
                                            <p:strVal val="#ppt_x"/>
                                          </p:val>
                                        </p:tav>
                                        <p:tav tm="100000">
                                          <p:val>
                                            <p:strVal val="#ppt_x"/>
                                          </p:val>
                                        </p:tav>
                                      </p:tavLst>
                                    </p:anim>
                                    <p:anim calcmode="lin" valueType="num">
                                      <p:cBhvr additive="base">
                                        <p:cTn id="8" dur="500" fill="hold"/>
                                        <p:tgtEl>
                                          <p:spTgt spid="71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83"/>
                                        </p:tgtEl>
                                        <p:attrNameLst>
                                          <p:attrName>style.visibility</p:attrName>
                                        </p:attrNameLst>
                                      </p:cBhvr>
                                      <p:to>
                                        <p:strVal val="visible"/>
                                      </p:to>
                                    </p:set>
                                    <p:anim calcmode="lin" valueType="num">
                                      <p:cBhvr additive="base">
                                        <p:cTn id="13" dur="500" fill="hold"/>
                                        <p:tgtEl>
                                          <p:spTgt spid="7183"/>
                                        </p:tgtEl>
                                        <p:attrNameLst>
                                          <p:attrName>ppt_x</p:attrName>
                                        </p:attrNameLst>
                                      </p:cBhvr>
                                      <p:tavLst>
                                        <p:tav tm="0">
                                          <p:val>
                                            <p:strVal val="#ppt_x"/>
                                          </p:val>
                                        </p:tav>
                                        <p:tav tm="100000">
                                          <p:val>
                                            <p:strVal val="#ppt_x"/>
                                          </p:val>
                                        </p:tav>
                                      </p:tavLst>
                                    </p:anim>
                                    <p:anim calcmode="lin" valueType="num">
                                      <p:cBhvr additive="base">
                                        <p:cTn id="14" dur="500" fill="hold"/>
                                        <p:tgtEl>
                                          <p:spTgt spid="718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81"/>
                                        </p:tgtEl>
                                        <p:attrNameLst>
                                          <p:attrName>style.visibility</p:attrName>
                                        </p:attrNameLst>
                                      </p:cBhvr>
                                      <p:to>
                                        <p:strVal val="visible"/>
                                      </p:to>
                                    </p:set>
                                    <p:anim calcmode="lin" valueType="num">
                                      <p:cBhvr additive="base">
                                        <p:cTn id="19" dur="500" fill="hold"/>
                                        <p:tgtEl>
                                          <p:spTgt spid="7181"/>
                                        </p:tgtEl>
                                        <p:attrNameLst>
                                          <p:attrName>ppt_x</p:attrName>
                                        </p:attrNameLst>
                                      </p:cBhvr>
                                      <p:tavLst>
                                        <p:tav tm="0">
                                          <p:val>
                                            <p:strVal val="#ppt_x"/>
                                          </p:val>
                                        </p:tav>
                                        <p:tav tm="100000">
                                          <p:val>
                                            <p:strVal val="#ppt_x"/>
                                          </p:val>
                                        </p:tav>
                                      </p:tavLst>
                                    </p:anim>
                                    <p:anim calcmode="lin" valueType="num">
                                      <p:cBhvr additive="base">
                                        <p:cTn id="20" dur="500" fill="hold"/>
                                        <p:tgtEl>
                                          <p:spTgt spid="7181"/>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2" grpId="0" bldLvl="0" animBg="1"/>
      <p:bldP spid="7183" grpId="0"/>
      <p:bldP spid="10" grpId="0" bldLvl="0" animBg="1"/>
      <p:bldP spid="718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p>
            <a:fld id="{22B9F607-657B-4D88-A9C2-3808E2B4F147}" type="slidenum">
              <a:rPr lang="en-US" altLang="zh-CN">
                <a:latin typeface="Arial" panose="020B0604020202020204" pitchFamily="34" charset="0"/>
              </a:rPr>
            </a:fld>
            <a:endParaRPr lang="en-US" altLang="zh-CN">
              <a:latin typeface="Arial" panose="020B0604020202020204" pitchFamily="34" charset="0"/>
            </a:endParaRPr>
          </a:p>
        </p:txBody>
      </p:sp>
      <p:sp>
        <p:nvSpPr>
          <p:cNvPr id="19459" name="Rectangle 2"/>
          <p:cNvSpPr>
            <a:spLocks noGrp="1" noChangeArrowheads="1"/>
          </p:cNvSpPr>
          <p:nvPr>
            <p:ph type="title"/>
          </p:nvPr>
        </p:nvSpPr>
        <p:spPr>
          <a:xfrm>
            <a:off x="1809720" y="785794"/>
            <a:ext cx="8229600" cy="633412"/>
          </a:xfrm>
        </p:spPr>
        <p:txBody>
          <a:bodyPr/>
          <a:lstStyle/>
          <a:p>
            <a:r>
              <a:rPr lang="zh-CN" altLang="en-US" sz="3200" dirty="0"/>
              <a:t>§4.2.5    </a:t>
            </a:r>
            <a:r>
              <a:rPr lang="zh-CN" altLang="en-US" sz="3200" dirty="0">
                <a:latin typeface="宋体" panose="02010600030101010101" pitchFamily="2" charset="-122"/>
              </a:rPr>
              <a:t>方法重载</a:t>
            </a:r>
            <a:endParaRPr lang="en-US" altLang="zh-CN" sz="3200" dirty="0"/>
          </a:p>
        </p:txBody>
      </p:sp>
      <p:sp>
        <p:nvSpPr>
          <p:cNvPr id="242691" name="Rectangle 3"/>
          <p:cNvSpPr>
            <a:spLocks noGrp="1" noChangeArrowheads="1"/>
          </p:cNvSpPr>
          <p:nvPr>
            <p:ph type="body" idx="1"/>
          </p:nvPr>
        </p:nvSpPr>
        <p:spPr>
          <a:xfrm>
            <a:off x="1847850" y="1785927"/>
            <a:ext cx="8640763" cy="4643470"/>
          </a:xfrm>
        </p:spPr>
        <p:txBody>
          <a:bodyPr/>
          <a:lstStyle/>
          <a:p>
            <a:pPr>
              <a:lnSpc>
                <a:spcPct val="90000"/>
              </a:lnSpc>
              <a:defRPr/>
            </a:pPr>
            <a:r>
              <a:rPr lang="zh-CN" altLang="en-US" dirty="0">
                <a:latin typeface="宋体" panose="02010600030101010101" pitchFamily="2" charset="-122"/>
                <a:cs typeface="Times New Roman" panose="02020603050405020304" pitchFamily="18" charset="0"/>
              </a:rPr>
              <a:t>方法重载</a:t>
            </a:r>
            <a:r>
              <a:rPr lang="en-US" altLang="zh-CN" dirty="0">
                <a:latin typeface="宋体" panose="02010600030101010101" pitchFamily="2" charset="-122"/>
                <a:cs typeface="Times New Roman" panose="02020603050405020304" pitchFamily="18" charset="0"/>
              </a:rPr>
              <a:t>(</a:t>
            </a:r>
            <a:r>
              <a:rPr lang="en-US" altLang="zh-CN" dirty="0"/>
              <a:t>Overload</a:t>
            </a:r>
            <a:r>
              <a:rPr lang="en-US" altLang="zh-CN" dirty="0">
                <a:latin typeface="宋体" panose="02010600030101010101" pitchFamily="2" charset="-122"/>
                <a:cs typeface="Times New Roman" panose="02020603050405020304" pitchFamily="18" charset="0"/>
              </a:rPr>
              <a:t>)</a:t>
            </a:r>
            <a:r>
              <a:rPr lang="zh-CN" altLang="en-US" dirty="0">
                <a:latin typeface="宋体" panose="02010600030101010101" pitchFamily="2" charset="-122"/>
                <a:cs typeface="Times New Roman" panose="02020603050405020304" pitchFamily="18" charset="0"/>
              </a:rPr>
              <a:t>：</a:t>
            </a:r>
            <a:endParaRPr lang="en-US" altLang="zh-CN" dirty="0">
              <a:latin typeface="宋体" panose="02010600030101010101" pitchFamily="2" charset="-122"/>
              <a:cs typeface="Times New Roman" panose="02020603050405020304" pitchFamily="18" charset="0"/>
            </a:endParaRPr>
          </a:p>
          <a:p>
            <a:pPr lvl="1">
              <a:lnSpc>
                <a:spcPct val="90000"/>
              </a:lnSpc>
              <a:defRPr/>
            </a:pPr>
            <a:r>
              <a:rPr lang="zh-CN" altLang="en-US" dirty="0">
                <a:latin typeface="宋体" panose="02010600030101010101" pitchFamily="2" charset="-122"/>
                <a:cs typeface="Times New Roman" panose="02020603050405020304" pitchFamily="18" charset="0"/>
              </a:rPr>
              <a:t>一个类中可以有</a:t>
            </a:r>
            <a:r>
              <a:rPr lang="zh-CN" altLang="en-US" b="1" dirty="0">
                <a:solidFill>
                  <a:srgbClr val="0000CC"/>
                </a:solidFill>
                <a:latin typeface="宋体" panose="02010600030101010101" pitchFamily="2" charset="-122"/>
                <a:cs typeface="Times New Roman" panose="02020603050405020304" pitchFamily="18" charset="0"/>
              </a:rPr>
              <a:t>多个方法具有相同的名字</a:t>
            </a:r>
            <a:r>
              <a:rPr lang="zh-CN" altLang="en-US" dirty="0">
                <a:latin typeface="宋体" panose="02010600030101010101" pitchFamily="2" charset="-122"/>
                <a:cs typeface="Times New Roman" panose="02020603050405020304" pitchFamily="18" charset="0"/>
              </a:rPr>
              <a:t>，但</a:t>
            </a:r>
            <a:r>
              <a:rPr lang="zh-CN" altLang="en-US" dirty="0">
                <a:solidFill>
                  <a:srgbClr val="0000CC"/>
                </a:solidFill>
                <a:latin typeface="华文行楷" panose="02010800040101010101" pitchFamily="2" charset="-122"/>
                <a:ea typeface="华文行楷" panose="02010800040101010101" pitchFamily="2" charset="-122"/>
                <a:cs typeface="Times New Roman" panose="02020603050405020304" pitchFamily="18" charset="0"/>
              </a:rPr>
              <a:t>这些方法的参数必须不同</a:t>
            </a:r>
            <a:r>
              <a:rPr lang="zh-CN" altLang="en-US" dirty="0">
                <a:latin typeface="宋体" panose="02010600030101010101" pitchFamily="2" charset="-122"/>
                <a:cs typeface="Times New Roman" panose="02020603050405020304" pitchFamily="18" charset="0"/>
              </a:rPr>
              <a:t>，即：</a:t>
            </a:r>
            <a:endParaRPr lang="en-US" altLang="zh-CN" dirty="0">
              <a:latin typeface="宋体" panose="02010600030101010101" pitchFamily="2" charset="-122"/>
              <a:cs typeface="Times New Roman" panose="02020603050405020304" pitchFamily="18" charset="0"/>
            </a:endParaRPr>
          </a:p>
          <a:p>
            <a:pPr lvl="2">
              <a:lnSpc>
                <a:spcPct val="90000"/>
              </a:lnSpc>
              <a:defRPr/>
            </a:pPr>
            <a:r>
              <a:rPr lang="zh-CN" altLang="en-US" dirty="0">
                <a:latin typeface="宋体" panose="02010600030101010101" pitchFamily="2" charset="-122"/>
                <a:cs typeface="Times New Roman" panose="02020603050405020304" pitchFamily="18" charset="0"/>
              </a:rPr>
              <a:t>或者是参数的个数不同，或者是参数的类型不同。</a:t>
            </a:r>
            <a:endParaRPr lang="en-US" altLang="zh-CN" b="1" dirty="0">
              <a:solidFill>
                <a:srgbClr val="C00000"/>
              </a:solidFill>
            </a:endParaRPr>
          </a:p>
          <a:p>
            <a:pPr>
              <a:lnSpc>
                <a:spcPct val="90000"/>
              </a:lnSpc>
              <a:defRPr/>
            </a:pPr>
            <a:endParaRPr lang="en-US" altLang="zh-CN" dirty="0"/>
          </a:p>
          <a:p>
            <a:pPr marL="914400" lvl="1" indent="-457200">
              <a:buFont typeface="Wingdings" panose="05000000000000000000" pitchFamily="2" charset="2"/>
              <a:buAutoNum type="arabicPeriod"/>
              <a:defRPr/>
            </a:pPr>
            <a:endParaRPr lang="en-US" altLang="zh-CN" dirty="0"/>
          </a:p>
          <a:p>
            <a:pPr marL="533400" indent="-533400">
              <a:buFontTx/>
              <a:buNone/>
              <a:defRPr/>
            </a:pPr>
            <a:r>
              <a:rPr lang="en-US" altLang="zh-CN" sz="2000" b="1" dirty="0">
                <a:effectLst>
                  <a:outerShdw blurRad="38100" dist="38100" dir="2700000" algn="tl">
                    <a:srgbClr val="C0C0C0"/>
                  </a:outerShdw>
                </a:effectLst>
                <a:latin typeface="Times New Roman" panose="02020603050405020304" pitchFamily="18" charset="0"/>
              </a:rPr>
              <a:t>     </a:t>
            </a:r>
            <a:endParaRPr lang="en-US" altLang="zh-CN" sz="2000" b="1" dirty="0">
              <a:effectLst>
                <a:outerShdw blurRad="38100" dist="38100" dir="2700000" algn="tl">
                  <a:srgbClr val="C0C0C0"/>
                </a:outerShdw>
              </a:effectLst>
              <a:latin typeface="Times New Roman" panose="02020603050405020304" pitchFamily="18" charset="0"/>
            </a:endParaRPr>
          </a:p>
          <a:p>
            <a:pPr marL="533400" indent="-533400">
              <a:defRPr/>
            </a:pPr>
            <a:endParaRPr lang="en-US" altLang="zh-CN" sz="2400" dirty="0"/>
          </a:p>
          <a:p>
            <a:pPr marL="533400" indent="-533400">
              <a:defRPr/>
            </a:pPr>
            <a:r>
              <a:rPr lang="zh-CN" altLang="en-US" sz="2400" dirty="0"/>
              <a:t>阅读</a:t>
            </a:r>
            <a:r>
              <a:rPr lang="en-US" altLang="zh-CN" sz="2400" dirty="0"/>
              <a:t>P69 Area</a:t>
            </a:r>
            <a:r>
              <a:rPr lang="zh-CN" altLang="en-US" sz="2400" dirty="0"/>
              <a:t>类例子。</a:t>
            </a:r>
            <a:endParaRPr lang="en-US" altLang="zh-CN" sz="2400" dirty="0"/>
          </a:p>
        </p:txBody>
      </p:sp>
      <p:sp>
        <p:nvSpPr>
          <p:cNvPr id="19462" name="Text Box 9"/>
          <p:cNvSpPr txBox="1">
            <a:spLocks noChangeArrowheads="1"/>
          </p:cNvSpPr>
          <p:nvPr/>
        </p:nvSpPr>
        <p:spPr bwMode="auto">
          <a:xfrm>
            <a:off x="2958938" y="3506407"/>
            <a:ext cx="7096302" cy="1200150"/>
          </a:xfrm>
          <a:prstGeom prst="rect">
            <a:avLst/>
          </a:prstGeom>
          <a:noFill/>
          <a:ln w="12700" algn="ctr">
            <a:solidFill>
              <a:srgbClr val="808080"/>
            </a:solidFill>
            <a:miter lim="800000"/>
          </a:ln>
        </p:spPr>
        <p:txBody>
          <a:bodyPr wrap="square" lIns="90000" tIns="46800" rIns="90000" bIns="46800">
            <a:spAutoFit/>
          </a:bodyPr>
          <a:lstStyle/>
          <a:p>
            <a:r>
              <a:rPr lang="en-US" altLang="zh-CN" b="1" dirty="0"/>
              <a:t>&lt;</a:t>
            </a:r>
            <a:r>
              <a:rPr lang="en-US" altLang="zh-CN" b="1" dirty="0">
                <a:solidFill>
                  <a:srgbClr val="990000"/>
                </a:solidFill>
              </a:rPr>
              <a:t>modifier</a:t>
            </a:r>
            <a:r>
              <a:rPr lang="en-US" altLang="zh-CN" b="1" dirty="0"/>
              <a:t>&gt; &lt;</a:t>
            </a:r>
            <a:r>
              <a:rPr lang="en-US" altLang="zh-CN" b="1" dirty="0">
                <a:solidFill>
                  <a:schemeClr val="tx2"/>
                </a:solidFill>
              </a:rPr>
              <a:t>return type</a:t>
            </a:r>
            <a:r>
              <a:rPr lang="en-US" altLang="zh-CN" b="1" dirty="0"/>
              <a:t>&gt; </a:t>
            </a:r>
            <a:r>
              <a:rPr lang="en-US" altLang="zh-CN" b="1" dirty="0">
                <a:solidFill>
                  <a:srgbClr val="3333FF"/>
                </a:solidFill>
              </a:rPr>
              <a:t>&lt;method name&gt;(&lt;</a:t>
            </a:r>
            <a:r>
              <a:rPr lang="en-US" altLang="zh-CN" b="1" dirty="0">
                <a:solidFill>
                  <a:srgbClr val="C00000"/>
                </a:solidFill>
              </a:rPr>
              <a:t>parameter </a:t>
            </a:r>
            <a:r>
              <a:rPr lang="en-US" altLang="zh-CN" b="1">
                <a:solidFill>
                  <a:srgbClr val="C00000"/>
                </a:solidFill>
              </a:rPr>
              <a:t>list</a:t>
            </a:r>
            <a:r>
              <a:rPr lang="en-US" altLang="zh-CN" b="1">
                <a:solidFill>
                  <a:srgbClr val="3333FF"/>
                </a:solidFill>
              </a:rPr>
              <a:t>&gt;)</a:t>
            </a:r>
            <a:endParaRPr lang="en-US" altLang="zh-CN" b="1" dirty="0"/>
          </a:p>
          <a:p>
            <a:r>
              <a:rPr lang="en-US" altLang="zh-CN" b="1" dirty="0"/>
              <a:t>{</a:t>
            </a:r>
            <a:endParaRPr lang="en-US" altLang="zh-CN" b="1" dirty="0"/>
          </a:p>
          <a:p>
            <a:r>
              <a:rPr lang="en-US" altLang="zh-CN" b="1" dirty="0"/>
              <a:t>          /*…method body…*/</a:t>
            </a:r>
            <a:endParaRPr lang="en-US" altLang="zh-CN" b="1" dirty="0"/>
          </a:p>
          <a:p>
            <a:r>
              <a:rPr lang="en-US" altLang="zh-CN" b="1" dirty="0"/>
              <a:t> }</a:t>
            </a:r>
            <a:endParaRPr lang="en-US" altLang="zh-CN" b="1" dirty="0"/>
          </a:p>
        </p:txBody>
      </p:sp>
      <p:cxnSp>
        <p:nvCxnSpPr>
          <p:cNvPr id="5" name="连接符: 曲线 4"/>
          <p:cNvCxnSpPr/>
          <p:nvPr/>
        </p:nvCxnSpPr>
        <p:spPr>
          <a:xfrm>
            <a:off x="7464152" y="3212976"/>
            <a:ext cx="1080120" cy="360040"/>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§4.2.6    </a:t>
            </a:r>
            <a:r>
              <a:rPr lang="zh-CN" altLang="en-US" dirty="0">
                <a:latin typeface="宋体" panose="02010600030101010101" pitchFamily="2" charset="-122"/>
              </a:rPr>
              <a:t>构造方法</a:t>
            </a:r>
            <a:r>
              <a:rPr lang="zh-CN" altLang="en-US" dirty="0">
                <a:cs typeface="Times New Roman" panose="02020603050405020304" pitchFamily="18" charset="0"/>
              </a:rPr>
              <a:t> </a:t>
            </a:r>
            <a:endParaRPr lang="zh-CN" altLang="en-US" dirty="0">
              <a:cs typeface="Times New Roman" panose="02020603050405020304" pitchFamily="18" charset="0"/>
            </a:endParaRPr>
          </a:p>
        </p:txBody>
      </p:sp>
      <p:sp>
        <p:nvSpPr>
          <p:cNvPr id="3" name="内容占位符 2"/>
          <p:cNvSpPr>
            <a:spLocks noGrp="1"/>
          </p:cNvSpPr>
          <p:nvPr>
            <p:ph idx="1"/>
          </p:nvPr>
        </p:nvSpPr>
        <p:spPr/>
        <p:txBody>
          <a:bodyPr/>
          <a:lstStyle/>
          <a:p>
            <a:r>
              <a:rPr lang="zh-CN" altLang="en-US" sz="2400" b="1" dirty="0">
                <a:solidFill>
                  <a:srgbClr val="C00000"/>
                </a:solidFill>
                <a:latin typeface="华文行楷" panose="02010800040101010101" pitchFamily="2" charset="-122"/>
                <a:ea typeface="华文行楷" panose="02010800040101010101" pitchFamily="2" charset="-122"/>
              </a:rPr>
              <a:t>构造方法</a:t>
            </a:r>
            <a:r>
              <a:rPr lang="zh-CN" altLang="en-US" sz="2400" dirty="0">
                <a:latin typeface="宋体" panose="02010600030101010101" pitchFamily="2" charset="-122"/>
              </a:rPr>
              <a:t>是一种特殊方法。</a:t>
            </a:r>
            <a:endParaRPr lang="en-US" altLang="zh-CN" sz="2400" dirty="0">
              <a:latin typeface="宋体" panose="02010600030101010101" pitchFamily="2" charset="-122"/>
            </a:endParaRPr>
          </a:p>
          <a:p>
            <a:pPr lvl="1"/>
            <a:r>
              <a:rPr lang="zh-CN" altLang="en-US" b="1" dirty="0">
                <a:solidFill>
                  <a:srgbClr val="C00000"/>
                </a:solidFill>
                <a:latin typeface="华文行楷" panose="02010800040101010101" pitchFamily="2" charset="-122"/>
                <a:ea typeface="华文行楷" panose="02010800040101010101" pitchFamily="2" charset="-122"/>
              </a:rPr>
              <a:t>构造方法</a:t>
            </a:r>
            <a:r>
              <a:rPr lang="zh-CN" altLang="en-US" dirty="0">
                <a:latin typeface="宋体" panose="02010600030101010101" pitchFamily="2" charset="-122"/>
                <a:cs typeface="Times New Roman" panose="02020603050405020304" pitchFamily="18" charset="0"/>
              </a:rPr>
              <a:t>的名字必须与它所在的</a:t>
            </a:r>
            <a:r>
              <a:rPr lang="zh-CN" altLang="en-US" b="1" dirty="0">
                <a:solidFill>
                  <a:srgbClr val="0000CC"/>
                </a:solidFill>
                <a:latin typeface="华文行楷" panose="02010800040101010101" pitchFamily="2" charset="-122"/>
                <a:ea typeface="华文行楷" panose="02010800040101010101" pitchFamily="2" charset="-122"/>
              </a:rPr>
              <a:t>类的名字</a:t>
            </a:r>
            <a:r>
              <a:rPr lang="zh-CN" altLang="en-US" dirty="0">
                <a:latin typeface="宋体" panose="02010600030101010101" pitchFamily="2" charset="-122"/>
                <a:cs typeface="Times New Roman" panose="02020603050405020304" pitchFamily="18" charset="0"/>
              </a:rPr>
              <a:t>完全相同，而且没有返回类型。</a:t>
            </a:r>
            <a:endParaRPr lang="en-US" altLang="zh-CN" dirty="0">
              <a:latin typeface="宋体" panose="02010600030101010101" pitchFamily="2" charset="-122"/>
              <a:cs typeface="Times New Roman" panose="02020603050405020304" pitchFamily="18" charset="0"/>
            </a:endParaRPr>
          </a:p>
          <a:p>
            <a:pPr lvl="1"/>
            <a:endParaRPr lang="en-US" altLang="zh-CN" sz="2400" dirty="0">
              <a:latin typeface="宋体" panose="02010600030101010101" pitchFamily="2" charset="-122"/>
              <a:cs typeface="Times New Roman" panose="02020603050405020304" pitchFamily="18" charset="0"/>
            </a:endParaRPr>
          </a:p>
          <a:p>
            <a:r>
              <a:rPr lang="zh-CN" altLang="en-US" sz="2400" dirty="0">
                <a:latin typeface="宋体" panose="02010600030101010101" pitchFamily="2" charset="-122"/>
                <a:cs typeface="Times New Roman" panose="02020603050405020304" pitchFamily="18" charset="0"/>
              </a:rPr>
              <a:t>构造方法也可以重载，即：</a:t>
            </a:r>
            <a:endParaRPr lang="en-US" altLang="zh-CN" sz="2400" dirty="0">
              <a:latin typeface="宋体" panose="02010600030101010101" pitchFamily="2" charset="-122"/>
              <a:cs typeface="Times New Roman" panose="02020603050405020304" pitchFamily="18" charset="0"/>
            </a:endParaRPr>
          </a:p>
          <a:p>
            <a:pPr lvl="1"/>
            <a:r>
              <a:rPr lang="zh-CN" altLang="en-US" dirty="0"/>
              <a:t>一个类可以声明多个构造方法，但</a:t>
            </a:r>
            <a:r>
              <a:rPr lang="zh-CN" altLang="en-US" dirty="0">
                <a:solidFill>
                  <a:srgbClr val="C00000"/>
                </a:solidFill>
                <a:latin typeface="隶书" panose="02010509060101010101" pitchFamily="49" charset="-122"/>
                <a:ea typeface="隶书" panose="02010509060101010101" pitchFamily="49" charset="-122"/>
              </a:rPr>
              <a:t>构造方法的参数必须不同</a:t>
            </a:r>
            <a:r>
              <a:rPr lang="zh-CN" altLang="en-US" dirty="0">
                <a:solidFill>
                  <a:srgbClr val="C00000"/>
                </a:solidFill>
              </a:rPr>
              <a:t>。</a:t>
            </a:r>
            <a:endParaRPr lang="en-US" altLang="zh-CN" dirty="0">
              <a:solidFill>
                <a:srgbClr val="C00000"/>
              </a:solidFill>
            </a:endParaRPr>
          </a:p>
          <a:p>
            <a:pPr lvl="1"/>
            <a:endParaRPr lang="en-US" altLang="zh-CN" dirty="0">
              <a:solidFill>
                <a:srgbClr val="C00000"/>
              </a:solidFill>
            </a:endParaRPr>
          </a:p>
          <a:p>
            <a:r>
              <a:rPr kumimoji="1" lang="en-US" altLang="zh-CN" b="1" dirty="0"/>
              <a:t>4.3.1</a:t>
            </a:r>
            <a:r>
              <a:rPr kumimoji="1" lang="zh-CN" altLang="en-US" b="1" dirty="0"/>
              <a:t>节还将详细介绍。</a:t>
            </a:r>
            <a:endParaRPr kumimoji="1" lang="en-US" altLang="zh-CN" b="1" dirty="0"/>
          </a:p>
          <a:p>
            <a:pPr lvl="1"/>
            <a:endParaRPr lang="en-US" altLang="zh-CN" dirty="0">
              <a:solidFill>
                <a:srgbClr val="C00000"/>
              </a:solidFill>
            </a:endParaRPr>
          </a:p>
          <a:p>
            <a:endParaRPr lang="en-US" altLang="zh-CN" sz="2400" dirty="0">
              <a:solidFill>
                <a:srgbClr val="C00000"/>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§4.2.7   </a:t>
            </a:r>
            <a:r>
              <a:rPr lang="zh-CN" altLang="en-US" dirty="0">
                <a:latin typeface="宋体" panose="02010600030101010101" pitchFamily="2" charset="-122"/>
              </a:rPr>
              <a:t>类方法和实例方法 </a:t>
            </a:r>
            <a:endParaRPr lang="zh-CN" altLang="en-US" dirty="0"/>
          </a:p>
        </p:txBody>
      </p:sp>
      <p:sp>
        <p:nvSpPr>
          <p:cNvPr id="3" name="内容占位符 2"/>
          <p:cNvSpPr>
            <a:spLocks noGrp="1"/>
          </p:cNvSpPr>
          <p:nvPr>
            <p:ph idx="1"/>
          </p:nvPr>
        </p:nvSpPr>
        <p:spPr/>
        <p:txBody>
          <a:bodyPr/>
          <a:lstStyle/>
          <a:p>
            <a:r>
              <a:rPr lang="zh-CN" altLang="en-US" dirty="0">
                <a:latin typeface="宋体" panose="02010600030101010101" pitchFamily="2" charset="-122"/>
              </a:rPr>
              <a:t>方法声明时，方法类型前面</a:t>
            </a:r>
            <a:endParaRPr lang="en-US" altLang="zh-CN" dirty="0">
              <a:latin typeface="宋体" panose="02010600030101010101" pitchFamily="2" charset="-122"/>
            </a:endParaRPr>
          </a:p>
          <a:p>
            <a:pPr lvl="1"/>
            <a:r>
              <a:rPr lang="zh-CN" altLang="en-US" b="1" dirty="0">
                <a:solidFill>
                  <a:srgbClr val="C00000"/>
                </a:solidFill>
                <a:latin typeface="隶书" panose="02010509060101010101" pitchFamily="49" charset="-122"/>
                <a:ea typeface="隶书" panose="02010509060101010101" pitchFamily="49" charset="-122"/>
              </a:rPr>
              <a:t>实例方法</a:t>
            </a:r>
            <a:r>
              <a:rPr lang="en-US" altLang="zh-CN" b="1" dirty="0">
                <a:solidFill>
                  <a:srgbClr val="C00000"/>
                </a:solidFill>
                <a:latin typeface="隶书" panose="02010509060101010101" pitchFamily="49" charset="-122"/>
                <a:ea typeface="隶书" panose="02010509060101010101" pitchFamily="49" charset="-122"/>
              </a:rPr>
              <a:t>(/</a:t>
            </a:r>
            <a:r>
              <a:rPr lang="zh-CN" altLang="en-US" b="1" dirty="0">
                <a:solidFill>
                  <a:srgbClr val="C00000"/>
                </a:solidFill>
                <a:latin typeface="隶书" panose="02010509060101010101" pitchFamily="49" charset="-122"/>
                <a:ea typeface="隶书" panose="02010509060101010101" pitchFamily="49" charset="-122"/>
              </a:rPr>
              <a:t>非静态方法</a:t>
            </a:r>
            <a:r>
              <a:rPr lang="en-US" altLang="zh-CN" b="1" dirty="0">
                <a:solidFill>
                  <a:srgbClr val="C00000"/>
                </a:solidFill>
                <a:latin typeface="隶书" panose="02010509060101010101" pitchFamily="49" charset="-122"/>
                <a:ea typeface="隶书" panose="02010509060101010101" pitchFamily="49" charset="-122"/>
              </a:rPr>
              <a:t>)</a:t>
            </a:r>
            <a:r>
              <a:rPr lang="zh-CN" altLang="en-US" b="1" dirty="0">
                <a:solidFill>
                  <a:srgbClr val="C00000"/>
                </a:solidFill>
                <a:latin typeface="隶书" panose="02010509060101010101" pitchFamily="49" charset="-122"/>
                <a:ea typeface="隶书" panose="02010509060101010101" pitchFamily="49" charset="-122"/>
              </a:rPr>
              <a:t>：</a:t>
            </a:r>
            <a:endParaRPr lang="en-US" altLang="zh-CN" b="1" dirty="0">
              <a:solidFill>
                <a:srgbClr val="C00000"/>
              </a:solidFill>
              <a:latin typeface="隶书" panose="02010509060101010101" pitchFamily="49" charset="-122"/>
              <a:ea typeface="隶书" panose="02010509060101010101" pitchFamily="49" charset="-122"/>
            </a:endParaRPr>
          </a:p>
          <a:p>
            <a:pPr lvl="2"/>
            <a:r>
              <a:rPr lang="zh-CN" altLang="en-US" dirty="0">
                <a:latin typeface="宋体" panose="02010600030101010101" pitchFamily="2" charset="-122"/>
              </a:rPr>
              <a:t>不加关键字</a:t>
            </a:r>
            <a:r>
              <a:rPr lang="en-US" altLang="zh-CN" b="1" dirty="0">
                <a:solidFill>
                  <a:srgbClr val="C00000"/>
                </a:solidFill>
                <a:latin typeface="Tahoma" panose="020B0604030504040204" pitchFamily="34" charset="0"/>
                <a:ea typeface="Tahoma" panose="020B0604030504040204" pitchFamily="34" charset="0"/>
                <a:cs typeface="Tahoma" panose="020B0604030504040204" pitchFamily="34" charset="0"/>
              </a:rPr>
              <a:t>static</a:t>
            </a:r>
            <a:r>
              <a:rPr lang="zh-CN" altLang="en-US" dirty="0">
                <a:latin typeface="宋体" panose="02010600030101010101" pitchFamily="2" charset="-122"/>
              </a:rPr>
              <a:t>修饰的方法。</a:t>
            </a:r>
            <a:endParaRPr lang="en-US" altLang="zh-CN" dirty="0">
              <a:latin typeface="宋体" panose="02010600030101010101" pitchFamily="2" charset="-122"/>
            </a:endParaRPr>
          </a:p>
          <a:p>
            <a:pPr lvl="2"/>
            <a:endParaRPr lang="en-US" altLang="zh-CN" b="1" dirty="0">
              <a:solidFill>
                <a:srgbClr val="C00000"/>
              </a:solidFill>
              <a:latin typeface="隶书" panose="02010509060101010101" pitchFamily="49" charset="-122"/>
              <a:ea typeface="隶书" panose="02010509060101010101" pitchFamily="49" charset="-122"/>
            </a:endParaRPr>
          </a:p>
          <a:p>
            <a:pPr lvl="1"/>
            <a:r>
              <a:rPr lang="zh-CN" altLang="en-US" b="1" dirty="0">
                <a:solidFill>
                  <a:srgbClr val="C00000"/>
                </a:solidFill>
                <a:latin typeface="隶书" panose="02010509060101010101" pitchFamily="49" charset="-122"/>
                <a:ea typeface="隶书" panose="02010509060101010101" pitchFamily="49" charset="-122"/>
              </a:rPr>
              <a:t>类方法</a:t>
            </a:r>
            <a:r>
              <a:rPr lang="en-US" altLang="zh-CN" b="1" dirty="0">
                <a:solidFill>
                  <a:srgbClr val="C00000"/>
                </a:solidFill>
                <a:latin typeface="隶书" panose="02010509060101010101" pitchFamily="49" charset="-122"/>
                <a:ea typeface="隶书" panose="02010509060101010101" pitchFamily="49" charset="-122"/>
              </a:rPr>
              <a:t>(/</a:t>
            </a:r>
            <a:r>
              <a:rPr lang="zh-CN" altLang="en-US" b="1" dirty="0">
                <a:solidFill>
                  <a:srgbClr val="C00000"/>
                </a:solidFill>
                <a:latin typeface="隶书" panose="02010509060101010101" pitchFamily="49" charset="-122"/>
                <a:ea typeface="隶书" panose="02010509060101010101" pitchFamily="49" charset="-122"/>
              </a:rPr>
              <a:t>静态方法</a:t>
            </a:r>
            <a:r>
              <a:rPr lang="en-US" altLang="zh-CN" b="1" dirty="0">
                <a:solidFill>
                  <a:srgbClr val="C00000"/>
                </a:solidFill>
                <a:latin typeface="隶书" panose="02010509060101010101" pitchFamily="49" charset="-122"/>
                <a:ea typeface="隶书" panose="02010509060101010101" pitchFamily="49" charset="-122"/>
              </a:rPr>
              <a:t>)</a:t>
            </a:r>
            <a:r>
              <a:rPr lang="zh-CN" altLang="en-US" dirty="0">
                <a:latin typeface="宋体" panose="02010600030101010101" pitchFamily="2" charset="-122"/>
              </a:rPr>
              <a:t>：</a:t>
            </a:r>
            <a:endParaRPr lang="en-US" altLang="zh-CN" dirty="0">
              <a:latin typeface="宋体" panose="02010600030101010101" pitchFamily="2" charset="-122"/>
            </a:endParaRPr>
          </a:p>
          <a:p>
            <a:pPr lvl="2"/>
            <a:r>
              <a:rPr lang="zh-CN" altLang="en-US" dirty="0">
                <a:latin typeface="宋体" panose="02010600030101010101" pitchFamily="2" charset="-122"/>
              </a:rPr>
              <a:t>加</a:t>
            </a:r>
            <a:r>
              <a:rPr lang="en-US" altLang="zh-CN" b="1" dirty="0">
                <a:solidFill>
                  <a:srgbClr val="C00000"/>
                </a:solidFill>
                <a:latin typeface="Tahoma" panose="020B0604030504040204" pitchFamily="34" charset="0"/>
                <a:ea typeface="Tahoma" panose="020B0604030504040204" pitchFamily="34" charset="0"/>
                <a:cs typeface="Tahoma" panose="020B0604030504040204" pitchFamily="34" charset="0"/>
              </a:rPr>
              <a:t>static</a:t>
            </a:r>
            <a:r>
              <a:rPr lang="zh-CN" altLang="en-US" dirty="0">
                <a:latin typeface="宋体" panose="02010600030101010101" pitchFamily="2" charset="-122"/>
              </a:rPr>
              <a:t>修饰的方法。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774825" y="217192"/>
            <a:ext cx="8532813" cy="890588"/>
          </a:xfrm>
        </p:spPr>
        <p:txBody>
          <a:bodyPr/>
          <a:lstStyle/>
          <a:p>
            <a:r>
              <a:rPr lang="zh-CN" altLang="en-US" sz="3600" dirty="0"/>
              <a:t>§4.2.7   </a:t>
            </a:r>
            <a:r>
              <a:rPr lang="zh-CN" altLang="en-US" sz="3600" dirty="0">
                <a:latin typeface="宋体" panose="02010600030101010101" pitchFamily="2" charset="-122"/>
              </a:rPr>
              <a:t>类方法和实例方法 </a:t>
            </a:r>
            <a:endParaRPr kumimoji="1" lang="zh-CN" altLang="en-US" sz="3300" dirty="0"/>
          </a:p>
        </p:txBody>
      </p:sp>
      <p:sp>
        <p:nvSpPr>
          <p:cNvPr id="15364" name="Rectangle 3"/>
          <p:cNvSpPr>
            <a:spLocks noGrp="1" noChangeArrowheads="1"/>
          </p:cNvSpPr>
          <p:nvPr>
            <p:ph idx="1"/>
          </p:nvPr>
        </p:nvSpPr>
        <p:spPr>
          <a:xfrm>
            <a:off x="1774825" y="1125538"/>
            <a:ext cx="8435975" cy="5543550"/>
          </a:xfrm>
        </p:spPr>
        <p:txBody>
          <a:bodyPr/>
          <a:lstStyle/>
          <a:p>
            <a:pPr marL="457200" indent="-457200">
              <a:lnSpc>
                <a:spcPct val="80000"/>
              </a:lnSpc>
            </a:pPr>
            <a:r>
              <a:rPr kumimoji="1" lang="zh-CN" altLang="en-US" b="1" dirty="0"/>
              <a:t>例：</a:t>
            </a:r>
            <a:endParaRPr kumimoji="1" lang="en-US" altLang="zh-CN" b="1" dirty="0"/>
          </a:p>
          <a:p>
            <a:pPr marL="725805" lvl="1" indent="-381000">
              <a:lnSpc>
                <a:spcPct val="80000"/>
              </a:lnSpc>
              <a:buFontTx/>
              <a:buNone/>
            </a:pPr>
            <a:endParaRPr kumimoji="1" lang="en-US" altLang="zh-CN" sz="2200" b="1" dirty="0">
              <a:solidFill>
                <a:schemeClr val="tx2"/>
              </a:solidFill>
            </a:endParaRPr>
          </a:p>
          <a:p>
            <a:pPr marL="725805" lvl="1" indent="-381000">
              <a:lnSpc>
                <a:spcPct val="80000"/>
              </a:lnSpc>
              <a:buFontTx/>
              <a:buNone/>
            </a:pPr>
            <a:endParaRPr kumimoji="1" lang="en-US" altLang="zh-CN" sz="2200" b="1" dirty="0">
              <a:solidFill>
                <a:schemeClr val="tx2"/>
              </a:solidFill>
            </a:endParaRPr>
          </a:p>
          <a:p>
            <a:pPr marL="725805" lvl="1" indent="-381000">
              <a:lnSpc>
                <a:spcPct val="80000"/>
              </a:lnSpc>
              <a:buFontTx/>
              <a:buNone/>
            </a:pPr>
            <a:endParaRPr kumimoji="1" lang="en-US" altLang="zh-CN" sz="2200" b="1" dirty="0">
              <a:solidFill>
                <a:schemeClr val="tx2"/>
              </a:solidFill>
            </a:endParaRPr>
          </a:p>
          <a:p>
            <a:pPr marL="725805" lvl="1" indent="-381000">
              <a:lnSpc>
                <a:spcPct val="80000"/>
              </a:lnSpc>
              <a:buFontTx/>
              <a:buNone/>
            </a:pPr>
            <a:endParaRPr kumimoji="1" lang="en-US" altLang="zh-CN" sz="2200" b="1" dirty="0">
              <a:solidFill>
                <a:schemeClr val="tx2"/>
              </a:solidFill>
            </a:endParaRPr>
          </a:p>
          <a:p>
            <a:pPr marL="725805" lvl="1" indent="-381000">
              <a:lnSpc>
                <a:spcPct val="80000"/>
              </a:lnSpc>
              <a:buFontTx/>
              <a:buNone/>
            </a:pPr>
            <a:endParaRPr kumimoji="1" lang="en-US" altLang="zh-CN" sz="2200" b="1" dirty="0">
              <a:solidFill>
                <a:schemeClr val="tx2"/>
              </a:solidFill>
            </a:endParaRPr>
          </a:p>
          <a:p>
            <a:pPr marL="725805" lvl="1" indent="-381000">
              <a:lnSpc>
                <a:spcPct val="80000"/>
              </a:lnSpc>
              <a:buFontTx/>
              <a:buNone/>
            </a:pPr>
            <a:endParaRPr kumimoji="1" lang="en-US" altLang="zh-CN" sz="2200" b="1" dirty="0">
              <a:solidFill>
                <a:schemeClr val="tx2"/>
              </a:solidFill>
            </a:endParaRPr>
          </a:p>
          <a:p>
            <a:pPr marL="725805" lvl="1" indent="-381000">
              <a:lnSpc>
                <a:spcPct val="80000"/>
              </a:lnSpc>
              <a:buFontTx/>
              <a:buNone/>
            </a:pPr>
            <a:endParaRPr kumimoji="1" lang="en-US" altLang="zh-CN" sz="2200" b="1" dirty="0">
              <a:solidFill>
                <a:schemeClr val="tx2"/>
              </a:solidFill>
            </a:endParaRPr>
          </a:p>
          <a:p>
            <a:pPr marL="725805" lvl="1" indent="-381000">
              <a:lnSpc>
                <a:spcPct val="80000"/>
              </a:lnSpc>
              <a:buFontTx/>
              <a:buNone/>
            </a:pPr>
            <a:endParaRPr kumimoji="1" lang="en-US" altLang="zh-CN" sz="2200" b="1" dirty="0">
              <a:solidFill>
                <a:schemeClr val="tx2"/>
              </a:solidFill>
            </a:endParaRPr>
          </a:p>
          <a:p>
            <a:pPr marL="376555" indent="-381000">
              <a:lnSpc>
                <a:spcPct val="80000"/>
              </a:lnSpc>
            </a:pPr>
            <a:endParaRPr kumimoji="1" lang="en-US" altLang="zh-CN" sz="2600" b="1" dirty="0">
              <a:solidFill>
                <a:schemeClr val="tx2"/>
              </a:solidFill>
            </a:endParaRPr>
          </a:p>
          <a:p>
            <a:pPr marL="376555" indent="-381000">
              <a:lnSpc>
                <a:spcPct val="80000"/>
              </a:lnSpc>
            </a:pPr>
            <a:endParaRPr kumimoji="1" lang="en-US" altLang="zh-CN" sz="2600" b="1" dirty="0">
              <a:solidFill>
                <a:schemeClr val="tx2"/>
              </a:solidFill>
            </a:endParaRPr>
          </a:p>
          <a:p>
            <a:pPr marL="376555" indent="-381000">
              <a:lnSpc>
                <a:spcPct val="80000"/>
              </a:lnSpc>
            </a:pPr>
            <a:endParaRPr kumimoji="1" lang="en-US" altLang="zh-CN" sz="2600" b="1" dirty="0">
              <a:solidFill>
                <a:schemeClr val="tx2"/>
              </a:solidFill>
            </a:endParaRPr>
          </a:p>
          <a:p>
            <a:pPr marL="376555" indent="-381000">
              <a:lnSpc>
                <a:spcPct val="80000"/>
              </a:lnSpc>
            </a:pPr>
            <a:endParaRPr kumimoji="1" lang="en-US" altLang="zh-CN" sz="2600" b="1" dirty="0">
              <a:solidFill>
                <a:schemeClr val="tx2"/>
              </a:solidFill>
            </a:endParaRPr>
          </a:p>
          <a:p>
            <a:pPr marL="376555" indent="-381000">
              <a:lnSpc>
                <a:spcPct val="80000"/>
              </a:lnSpc>
            </a:pPr>
            <a:endParaRPr kumimoji="1" lang="en-US" altLang="zh-CN" sz="2600" b="1" dirty="0"/>
          </a:p>
          <a:p>
            <a:pPr marL="376555" indent="-381000">
              <a:lnSpc>
                <a:spcPct val="80000"/>
              </a:lnSpc>
            </a:pPr>
            <a:r>
              <a:rPr kumimoji="1" lang="en-US" altLang="zh-CN" sz="2600" b="1" dirty="0"/>
              <a:t>4.6</a:t>
            </a:r>
            <a:r>
              <a:rPr kumimoji="1" lang="zh-CN" altLang="en-US" sz="2600" b="1" dirty="0"/>
              <a:t>节还将详细介绍。</a:t>
            </a:r>
            <a:endParaRPr kumimoji="1" lang="en-US" altLang="zh-CN" sz="2600" b="1" dirty="0"/>
          </a:p>
        </p:txBody>
      </p:sp>
      <p:sp>
        <p:nvSpPr>
          <p:cNvPr id="15362" name="灯片编号占位符 5"/>
          <p:cNvSpPr>
            <a:spLocks noGrp="1"/>
          </p:cNvSpPr>
          <p:nvPr>
            <p:ph type="sldNum" sz="quarter" idx="12"/>
          </p:nvPr>
        </p:nvSpPr>
        <p:spPr>
          <a:noFill/>
        </p:spPr>
        <p:txBody>
          <a:bodyPr/>
          <a:lstStyle/>
          <a:p>
            <a:fld id="{5EED191D-F5D2-47AB-9200-FBAC5A7E6D24}" type="slidenum">
              <a:rPr lang="en-US" altLang="zh-CN">
                <a:latin typeface="Arial" panose="020B0604020202020204" pitchFamily="34" charset="0"/>
              </a:rPr>
            </a:fld>
            <a:endParaRPr lang="en-US" altLang="zh-CN">
              <a:latin typeface="Arial" panose="020B0604020202020204" pitchFamily="34" charset="0"/>
            </a:endParaRPr>
          </a:p>
        </p:txBody>
      </p:sp>
      <p:sp>
        <p:nvSpPr>
          <p:cNvPr id="6" name="TextBox 5"/>
          <p:cNvSpPr txBox="1"/>
          <p:nvPr/>
        </p:nvSpPr>
        <p:spPr>
          <a:xfrm>
            <a:off x="2381224" y="1643050"/>
            <a:ext cx="7215238" cy="3885565"/>
          </a:xfrm>
          <a:prstGeom prst="rect">
            <a:avLst/>
          </a:prstGeom>
          <a:noFill/>
          <a:ln>
            <a:solidFill>
              <a:schemeClr val="accent1"/>
            </a:solidFill>
          </a:ln>
        </p:spPr>
        <p:txBody>
          <a:bodyPr wrap="square" rtlCol="0">
            <a:spAutoFit/>
          </a:bodyPr>
          <a:lstStyle/>
          <a:p>
            <a:pPr marL="725805" lvl="1" indent="-381000">
              <a:lnSpc>
                <a:spcPct val="80000"/>
              </a:lnSpc>
              <a:buFontTx/>
              <a:buNone/>
            </a:pPr>
            <a:r>
              <a:rPr kumimoji="1" lang="en-US" altLang="zh-CN" sz="2200" b="1" dirty="0">
                <a:solidFill>
                  <a:schemeClr val="tx2"/>
                </a:solidFill>
              </a:rPr>
              <a:t>class A {</a:t>
            </a:r>
            <a:endParaRPr kumimoji="1" lang="en-US" altLang="zh-CN" sz="2200" b="1" dirty="0">
              <a:solidFill>
                <a:schemeClr val="tx2"/>
              </a:solidFill>
            </a:endParaRPr>
          </a:p>
          <a:p>
            <a:pPr marL="725805" lvl="1" indent="-381000">
              <a:lnSpc>
                <a:spcPct val="80000"/>
              </a:lnSpc>
              <a:buFontTx/>
              <a:buNone/>
            </a:pPr>
            <a:r>
              <a:rPr kumimoji="1" lang="en-US" altLang="zh-CN" sz="2200" b="1" dirty="0">
                <a:solidFill>
                  <a:schemeClr val="tx2"/>
                </a:solidFill>
              </a:rPr>
              <a:t>	</a:t>
            </a:r>
            <a:r>
              <a:rPr kumimoji="1" lang="en-US" altLang="zh-CN" sz="2200" b="1" dirty="0" err="1">
                <a:solidFill>
                  <a:schemeClr val="tx2"/>
                </a:solidFill>
              </a:rPr>
              <a:t>int</a:t>
            </a:r>
            <a:r>
              <a:rPr kumimoji="1" lang="en-US" altLang="zh-CN" sz="2200" b="1" dirty="0">
                <a:solidFill>
                  <a:schemeClr val="tx2"/>
                </a:solidFill>
              </a:rPr>
              <a:t> a;</a:t>
            </a:r>
            <a:endParaRPr kumimoji="1" lang="en-US" altLang="zh-CN" sz="2200" b="1" dirty="0">
              <a:solidFill>
                <a:schemeClr val="tx2"/>
              </a:solidFill>
            </a:endParaRPr>
          </a:p>
          <a:p>
            <a:pPr marL="725805" lvl="1" indent="-381000">
              <a:lnSpc>
                <a:spcPct val="80000"/>
              </a:lnSpc>
              <a:buFontTx/>
              <a:buNone/>
            </a:pPr>
            <a:r>
              <a:rPr kumimoji="1" lang="en-US" altLang="zh-CN" sz="2200" b="1" dirty="0">
                <a:solidFill>
                  <a:schemeClr val="tx2"/>
                </a:solidFill>
              </a:rPr>
              <a:t>	</a:t>
            </a:r>
            <a:r>
              <a:rPr kumimoji="1" lang="en-US" altLang="zh-CN" sz="2200" b="1" dirty="0">
                <a:solidFill>
                  <a:srgbClr val="800000"/>
                </a:solidFill>
              </a:rPr>
              <a:t>static</a:t>
            </a:r>
            <a:r>
              <a:rPr kumimoji="1" lang="en-US" altLang="zh-CN" sz="2200" b="1" dirty="0">
                <a:solidFill>
                  <a:schemeClr val="tx2"/>
                </a:solidFill>
              </a:rPr>
              <a:t> </a:t>
            </a:r>
            <a:r>
              <a:rPr kumimoji="1" lang="en-US" altLang="zh-CN" sz="2200" b="1" dirty="0" err="1">
                <a:solidFill>
                  <a:schemeClr val="tx2"/>
                </a:solidFill>
              </a:rPr>
              <a:t>int</a:t>
            </a:r>
            <a:r>
              <a:rPr kumimoji="1" lang="en-US" altLang="zh-CN" sz="2200" b="1" dirty="0">
                <a:solidFill>
                  <a:schemeClr val="tx2"/>
                </a:solidFill>
              </a:rPr>
              <a:t> b; </a:t>
            </a:r>
            <a:endParaRPr kumimoji="1" lang="en-US" altLang="zh-CN" sz="2200" b="1" dirty="0">
              <a:solidFill>
                <a:schemeClr val="tx2"/>
              </a:solidFill>
            </a:endParaRPr>
          </a:p>
          <a:p>
            <a:pPr marL="725805" lvl="1" indent="-381000">
              <a:lnSpc>
                <a:spcPct val="80000"/>
              </a:lnSpc>
              <a:buFontTx/>
              <a:buNone/>
            </a:pPr>
            <a:endParaRPr kumimoji="1" lang="en-US" altLang="zh-CN" sz="2200" b="1" dirty="0">
              <a:solidFill>
                <a:schemeClr val="tx2"/>
              </a:solidFill>
            </a:endParaRPr>
          </a:p>
          <a:p>
            <a:pPr marL="725805" lvl="1" indent="-381000">
              <a:lnSpc>
                <a:spcPct val="80000"/>
              </a:lnSpc>
              <a:buFontTx/>
              <a:buNone/>
            </a:pPr>
            <a:r>
              <a:rPr kumimoji="1" lang="en-US" altLang="zh-CN" sz="2200" b="1" dirty="0">
                <a:solidFill>
                  <a:schemeClr val="tx2"/>
                </a:solidFill>
              </a:rPr>
              <a:t>	void f(int </a:t>
            </a:r>
            <a:r>
              <a:rPr kumimoji="1" lang="en-US" altLang="zh-CN" sz="2200" b="1" dirty="0" err="1">
                <a:solidFill>
                  <a:schemeClr val="tx2"/>
                </a:solidFill>
              </a:rPr>
              <a:t>x,int</a:t>
            </a:r>
            <a:r>
              <a:rPr kumimoji="1" lang="en-US" altLang="zh-CN" sz="2200" b="1" dirty="0">
                <a:solidFill>
                  <a:schemeClr val="tx2"/>
                </a:solidFill>
              </a:rPr>
              <a:t> y) {	//</a:t>
            </a:r>
            <a:r>
              <a:rPr kumimoji="1" lang="zh-CN" altLang="en-US" sz="2200" b="1" dirty="0">
                <a:solidFill>
                  <a:srgbClr val="C00000"/>
                </a:solidFill>
              </a:rPr>
              <a:t>实例方法</a:t>
            </a:r>
            <a:endParaRPr kumimoji="1" lang="en-US" altLang="zh-CN" sz="2200" b="1" dirty="0">
              <a:solidFill>
                <a:srgbClr val="C00000"/>
              </a:solidFill>
            </a:endParaRPr>
          </a:p>
          <a:p>
            <a:pPr marL="725805" lvl="1" indent="-381000">
              <a:lnSpc>
                <a:spcPct val="80000"/>
              </a:lnSpc>
              <a:buFontTx/>
              <a:buNone/>
            </a:pPr>
            <a:r>
              <a:rPr kumimoji="1" lang="en-US" altLang="zh-CN" sz="2200" b="1" dirty="0">
                <a:solidFill>
                  <a:schemeClr val="tx2"/>
                </a:solidFill>
              </a:rPr>
              <a:t>		  a=x;</a:t>
            </a:r>
            <a:endParaRPr kumimoji="1" lang="en-US" altLang="zh-CN" sz="2200" b="1" dirty="0">
              <a:solidFill>
                <a:schemeClr val="tx2"/>
              </a:solidFill>
            </a:endParaRPr>
          </a:p>
          <a:p>
            <a:pPr marL="725805" lvl="1" indent="-381000">
              <a:lnSpc>
                <a:spcPct val="80000"/>
              </a:lnSpc>
              <a:buFontTx/>
              <a:buNone/>
            </a:pPr>
            <a:r>
              <a:rPr kumimoji="1" lang="en-US" altLang="zh-CN" sz="2200" b="1" dirty="0">
                <a:solidFill>
                  <a:schemeClr val="tx2"/>
                </a:solidFill>
              </a:rPr>
              <a:t>		  b=y;</a:t>
            </a:r>
            <a:endParaRPr kumimoji="1" lang="en-US" altLang="zh-CN" sz="2200" b="1" dirty="0">
              <a:solidFill>
                <a:schemeClr val="tx2"/>
              </a:solidFill>
            </a:endParaRPr>
          </a:p>
          <a:p>
            <a:pPr marL="725805" lvl="1" indent="-381000">
              <a:lnSpc>
                <a:spcPct val="80000"/>
              </a:lnSpc>
              <a:buFontTx/>
              <a:buNone/>
            </a:pPr>
            <a:r>
              <a:rPr kumimoji="1" lang="en-US" altLang="zh-CN" sz="2200" b="1" dirty="0">
                <a:solidFill>
                  <a:schemeClr val="tx2"/>
                </a:solidFill>
              </a:rPr>
              <a:t>	}</a:t>
            </a:r>
            <a:endParaRPr kumimoji="1" lang="en-US" altLang="zh-CN" sz="2200" b="1" dirty="0">
              <a:solidFill>
                <a:schemeClr val="tx2"/>
              </a:solidFill>
            </a:endParaRPr>
          </a:p>
          <a:p>
            <a:pPr marL="725805" lvl="1" indent="-381000">
              <a:lnSpc>
                <a:spcPct val="80000"/>
              </a:lnSpc>
              <a:buFontTx/>
              <a:buNone/>
            </a:pPr>
            <a:endParaRPr kumimoji="1" lang="en-US" altLang="zh-CN" sz="2200" b="1" dirty="0">
              <a:solidFill>
                <a:schemeClr val="tx2"/>
              </a:solidFill>
            </a:endParaRPr>
          </a:p>
          <a:p>
            <a:pPr marL="725805" lvl="1" indent="-381000">
              <a:lnSpc>
                <a:spcPct val="80000"/>
              </a:lnSpc>
              <a:buFontTx/>
              <a:buNone/>
            </a:pPr>
            <a:r>
              <a:rPr kumimoji="1" lang="en-US" altLang="zh-CN" sz="2200" b="1" dirty="0">
                <a:solidFill>
                  <a:schemeClr val="tx2"/>
                </a:solidFill>
              </a:rPr>
              <a:t>	</a:t>
            </a:r>
            <a:r>
              <a:rPr kumimoji="1" lang="en-US" altLang="zh-CN" sz="2200" b="1" dirty="0">
                <a:solidFill>
                  <a:srgbClr val="C00000"/>
                </a:solidFill>
              </a:rPr>
              <a:t>static</a:t>
            </a:r>
            <a:r>
              <a:rPr kumimoji="1" lang="en-US" altLang="zh-CN" sz="2200" b="1" dirty="0">
                <a:solidFill>
                  <a:schemeClr val="tx2"/>
                </a:solidFill>
              </a:rPr>
              <a:t> void g(int z) {	</a:t>
            </a:r>
            <a:r>
              <a:rPr kumimoji="1" lang="en-US" altLang="zh-CN" sz="2200" b="1" dirty="0">
                <a:solidFill>
                  <a:srgbClr val="000099"/>
                </a:solidFill>
              </a:rPr>
              <a:t>//</a:t>
            </a:r>
            <a:r>
              <a:rPr lang="zh-CN" altLang="en-US" sz="2200" b="1" dirty="0">
                <a:solidFill>
                  <a:srgbClr val="C00000"/>
                </a:solidFill>
              </a:rPr>
              <a:t>类方法</a:t>
            </a:r>
            <a:r>
              <a:rPr lang="en-US" altLang="zh-CN" sz="2200" b="1" dirty="0">
                <a:solidFill>
                  <a:srgbClr val="C00000"/>
                </a:solidFill>
              </a:rPr>
              <a:t>/</a:t>
            </a:r>
            <a:r>
              <a:rPr lang="zh-CN" altLang="en-US" sz="2200" b="1" dirty="0">
                <a:solidFill>
                  <a:srgbClr val="C00000"/>
                </a:solidFill>
              </a:rPr>
              <a:t>静态方法</a:t>
            </a:r>
            <a:endParaRPr kumimoji="1" lang="zh-CN" altLang="en-US" sz="2200" b="1" dirty="0">
              <a:solidFill>
                <a:srgbClr val="C00000"/>
              </a:solidFill>
            </a:endParaRPr>
          </a:p>
          <a:p>
            <a:pPr marL="725805" lvl="1" indent="-381000">
              <a:lnSpc>
                <a:spcPct val="80000"/>
              </a:lnSpc>
              <a:buFontTx/>
              <a:buNone/>
            </a:pPr>
            <a:r>
              <a:rPr kumimoji="1" lang="zh-CN" altLang="en-US" sz="2200" b="1" dirty="0">
                <a:solidFill>
                  <a:schemeClr val="tx2"/>
                </a:solidFill>
              </a:rPr>
              <a:t>		   </a:t>
            </a:r>
            <a:r>
              <a:rPr kumimoji="1" lang="en-US" altLang="zh-CN" sz="2200" b="1" dirty="0">
                <a:solidFill>
                  <a:schemeClr val="tx2"/>
                </a:solidFill>
              </a:rPr>
              <a:t>b=23;		</a:t>
            </a:r>
            <a:endParaRPr kumimoji="1" lang="en-US" altLang="zh-CN" sz="2200" b="1" dirty="0">
              <a:solidFill>
                <a:srgbClr val="006600"/>
              </a:solidFill>
            </a:endParaRPr>
          </a:p>
          <a:p>
            <a:pPr marL="725805" lvl="1" indent="-381000">
              <a:lnSpc>
                <a:spcPct val="80000"/>
              </a:lnSpc>
              <a:buFontTx/>
              <a:buNone/>
            </a:pPr>
            <a:r>
              <a:rPr kumimoji="1" lang="en-US" altLang="zh-CN" sz="2200" b="1" dirty="0">
                <a:solidFill>
                  <a:schemeClr val="tx2"/>
                </a:solidFill>
              </a:rPr>
              <a:t>	}</a:t>
            </a:r>
            <a:endParaRPr kumimoji="1" lang="en-US" altLang="zh-CN" sz="2200" b="1" dirty="0">
              <a:solidFill>
                <a:schemeClr val="tx2"/>
              </a:solidFill>
            </a:endParaRPr>
          </a:p>
          <a:p>
            <a:pPr marL="725805" lvl="1" indent="-381000">
              <a:lnSpc>
                <a:spcPct val="80000"/>
              </a:lnSpc>
              <a:buFontTx/>
              <a:buNone/>
            </a:pPr>
            <a:r>
              <a:rPr kumimoji="1" lang="en-US" altLang="zh-CN" sz="2200" b="1" dirty="0">
                <a:solidFill>
                  <a:schemeClr val="tx2"/>
                </a:solidFill>
              </a:rPr>
              <a:t>}</a:t>
            </a:r>
            <a:endParaRPr kumimoji="1" lang="en-US" altLang="zh-CN" sz="2200" b="1" dirty="0">
              <a:solidFill>
                <a:schemeClr val="tx2"/>
              </a:solidFill>
            </a:endParaRPr>
          </a:p>
          <a:p>
            <a:endParaRPr lang="zh-CN" altLang="en-US" dirty="0"/>
          </a:p>
        </p:txBody>
      </p:sp>
      <p:sp>
        <p:nvSpPr>
          <p:cNvPr id="2" name="文本框 1"/>
          <p:cNvSpPr txBox="1"/>
          <p:nvPr/>
        </p:nvSpPr>
        <p:spPr>
          <a:xfrm>
            <a:off x="5833224" y="4421881"/>
            <a:ext cx="3836670" cy="368300"/>
          </a:xfrm>
          <a:prstGeom prst="rect">
            <a:avLst/>
          </a:prstGeom>
          <a:noFill/>
        </p:spPr>
        <p:txBody>
          <a:bodyPr wrap="none" rtlCol="0">
            <a:spAutoFit/>
          </a:bodyPr>
          <a:lstStyle/>
          <a:p>
            <a:r>
              <a:rPr lang="en-US" altLang="zh-CN" dirty="0"/>
              <a:t>1. </a:t>
            </a:r>
            <a:r>
              <a:rPr lang="zh-CN" altLang="en-US" dirty="0"/>
              <a:t>不依赖对象状态，通常是工具类；</a:t>
            </a:r>
            <a:endParaRPr lang="en-US" altLang="zh-CN" dirty="0"/>
          </a:p>
        </p:txBody>
      </p:sp>
      <p:sp>
        <p:nvSpPr>
          <p:cNvPr id="3" name="文本框 2"/>
          <p:cNvSpPr txBox="1"/>
          <p:nvPr/>
        </p:nvSpPr>
        <p:spPr>
          <a:xfrm>
            <a:off x="5833224" y="4870901"/>
            <a:ext cx="3491533" cy="645160"/>
          </a:xfrm>
          <a:prstGeom prst="rect">
            <a:avLst/>
          </a:prstGeom>
          <a:noFill/>
        </p:spPr>
        <p:txBody>
          <a:bodyPr wrap="square" rtlCol="0">
            <a:spAutoFit/>
          </a:bodyPr>
          <a:lstStyle/>
          <a:p>
            <a:r>
              <a:rPr lang="en-US" altLang="zh-CN" dirty="0"/>
              <a:t>2. </a:t>
            </a:r>
            <a:r>
              <a:rPr lang="zh-CN" altLang="en-US" dirty="0"/>
              <a:t>避免创建实例，如工厂方法、单例模式中的</a:t>
            </a:r>
            <a:r>
              <a:rPr lang="en-US" altLang="zh-CN" dirty="0" err="1"/>
              <a:t>getInstance</a:t>
            </a:r>
            <a:r>
              <a:rPr lang="zh-CN" altLang="en-US" dirty="0"/>
              <a:t>方法</a:t>
            </a:r>
            <a:endParaRPr lang="zh-CN" altLang="en-US" dirty="0"/>
          </a:p>
        </p:txBody>
      </p:sp>
      <p:sp>
        <p:nvSpPr>
          <p:cNvPr id="7" name="文本框 6"/>
          <p:cNvSpPr txBox="1"/>
          <p:nvPr/>
        </p:nvSpPr>
        <p:spPr>
          <a:xfrm>
            <a:off x="5833223" y="5533346"/>
            <a:ext cx="3491533" cy="368300"/>
          </a:xfrm>
          <a:prstGeom prst="rect">
            <a:avLst/>
          </a:prstGeom>
          <a:noFill/>
        </p:spPr>
        <p:txBody>
          <a:bodyPr wrap="square" rtlCol="0">
            <a:spAutoFit/>
          </a:bodyPr>
          <a:lstStyle/>
          <a:p>
            <a:r>
              <a:rPr lang="en-US" altLang="zh-CN" dirty="0"/>
              <a:t>3. </a:t>
            </a:r>
            <a:r>
              <a:rPr lang="zh-CN" altLang="en-US" dirty="0"/>
              <a:t>访问或修改静态变量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§4.2.8   几</a:t>
            </a:r>
            <a:r>
              <a:rPr lang="zh-CN" altLang="en-US">
                <a:latin typeface="宋体" panose="02010600030101010101" pitchFamily="2" charset="-122"/>
              </a:rPr>
              <a:t>个值得注意的问题 </a:t>
            </a:r>
            <a:endParaRPr lang="zh-CN" altLang="en-US"/>
          </a:p>
        </p:txBody>
      </p:sp>
      <p:sp>
        <p:nvSpPr>
          <p:cNvPr id="3" name="内容占位符 2"/>
          <p:cNvSpPr>
            <a:spLocks noGrp="1"/>
          </p:cNvSpPr>
          <p:nvPr>
            <p:ph idx="1"/>
          </p:nvPr>
        </p:nvSpPr>
        <p:spPr/>
        <p:txBody>
          <a:bodyPr/>
          <a:lstStyle/>
          <a:p>
            <a:pPr marL="0" indent="0">
              <a:buNone/>
            </a:pPr>
            <a:r>
              <a:rPr lang="en-US" altLang="zh-CN" sz="2400" dirty="0"/>
              <a:t>1</a:t>
            </a:r>
            <a:r>
              <a:rPr lang="zh-CN" altLang="en-US" sz="2400" dirty="0"/>
              <a:t>．对成员变量的操作只能放在方法中，</a:t>
            </a:r>
            <a:r>
              <a:rPr lang="zh-CN" altLang="en-US" sz="2400" b="1" dirty="0">
                <a:latin typeface="华文行楷" panose="02010800040101010101" pitchFamily="2" charset="-122"/>
                <a:ea typeface="华文行楷" panose="02010800040101010101" pitchFamily="2" charset="-122"/>
              </a:rPr>
              <a:t>方法</a:t>
            </a:r>
            <a:r>
              <a:rPr lang="zh-CN" altLang="en-US" sz="2400" b="1" dirty="0"/>
              <a:t>可以对成员变量和该方法体中声明的局部变量进行操作</a:t>
            </a:r>
            <a:r>
              <a:rPr lang="zh-CN" altLang="en-US" sz="2400" dirty="0"/>
              <a:t>。</a:t>
            </a:r>
            <a:endParaRPr lang="en-US" altLang="zh-CN" sz="2400" dirty="0"/>
          </a:p>
          <a:p>
            <a:pPr lvl="1"/>
            <a:r>
              <a:rPr lang="zh-CN" altLang="en-US" dirty="0"/>
              <a:t>在声明类的成员变量时可以同时赋予初值，如：</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3808884" y="2852936"/>
            <a:ext cx="3888432" cy="1938020"/>
          </a:xfrm>
          <a:prstGeom prst="rect">
            <a:avLst/>
          </a:prstGeom>
          <a:noFill/>
          <a:ln>
            <a:solidFill>
              <a:schemeClr val="accent1"/>
            </a:solidFill>
          </a:ln>
        </p:spPr>
        <p:txBody>
          <a:bodyPr wrap="square" rtlCol="0">
            <a:spAutoFit/>
          </a:bodyPr>
          <a:lstStyle/>
          <a:p>
            <a:r>
              <a:rPr lang="en-US" altLang="zh-CN" sz="2400" dirty="0"/>
              <a:t>class A {</a:t>
            </a:r>
            <a:endParaRPr lang="en-US" altLang="zh-CN" sz="2400" dirty="0"/>
          </a:p>
          <a:p>
            <a:r>
              <a:rPr lang="en-US" altLang="zh-CN" sz="2400" dirty="0"/>
              <a:t>     int a=12;</a:t>
            </a:r>
            <a:endParaRPr lang="en-US" altLang="zh-CN" sz="2400" dirty="0"/>
          </a:p>
          <a:p>
            <a:r>
              <a:rPr lang="en-US" altLang="zh-CN" sz="2400" dirty="0"/>
              <a:t>     float b=12.56f;</a:t>
            </a:r>
            <a:endParaRPr lang="en-US" altLang="zh-CN" sz="2400" dirty="0"/>
          </a:p>
          <a:p>
            <a:r>
              <a:rPr lang="en-US" altLang="zh-CN" sz="2400" dirty="0"/>
              <a:t>     ……</a:t>
            </a:r>
            <a:endParaRPr lang="en-US" altLang="zh-CN" sz="2400" dirty="0"/>
          </a:p>
          <a:p>
            <a:r>
              <a:rPr lang="en-US" altLang="zh-CN" sz="2400" dirty="0"/>
              <a:t>}</a:t>
            </a:r>
            <a:endParaRPr lang="zh-CN" altLang="en-US" sz="2400" dirty="0"/>
          </a:p>
        </p:txBody>
      </p:sp>
      <p:sp>
        <p:nvSpPr>
          <p:cNvPr id="7" name="矩形 6"/>
          <p:cNvSpPr/>
          <p:nvPr/>
        </p:nvSpPr>
        <p:spPr>
          <a:xfrm>
            <a:off x="2639045" y="4941749"/>
            <a:ext cx="6480720" cy="1753235"/>
          </a:xfrm>
          <a:prstGeom prst="rect">
            <a:avLst/>
          </a:prstGeom>
          <a:solidFill>
            <a:schemeClr val="accent1">
              <a:lumMod val="20000"/>
              <a:lumOff val="80000"/>
            </a:schemeClr>
          </a:solidFill>
          <a:ln>
            <a:solidFill>
              <a:schemeClr val="accent1"/>
            </a:solidFill>
          </a:ln>
        </p:spPr>
        <p:style>
          <a:lnRef idx="0">
            <a:schemeClr val="accent6"/>
          </a:lnRef>
          <a:fillRef idx="3">
            <a:schemeClr val="accent6"/>
          </a:fillRef>
          <a:effectRef idx="3">
            <a:schemeClr val="accent6"/>
          </a:effectRef>
          <a:fontRef idx="minor">
            <a:schemeClr val="lt1"/>
          </a:fontRef>
        </p:style>
        <p:txBody>
          <a:bodyPr wrap="square">
            <a:spAutoFit/>
          </a:bodyPr>
          <a:lstStyle/>
          <a:p>
            <a:r>
              <a:rPr lang="en-US" altLang="zh-CN" b="1" dirty="0">
                <a:solidFill>
                  <a:schemeClr val="tx1"/>
                </a:solidFill>
              </a:rPr>
              <a:t>class A {</a:t>
            </a:r>
            <a:endParaRPr lang="en-US" altLang="zh-CN" b="1" dirty="0">
              <a:solidFill>
                <a:schemeClr val="tx1"/>
              </a:solidFill>
            </a:endParaRPr>
          </a:p>
          <a:p>
            <a:r>
              <a:rPr lang="en-US" altLang="zh-CN" b="1" dirty="0">
                <a:solidFill>
                  <a:schemeClr val="tx1"/>
                </a:solidFill>
              </a:rPr>
              <a:t>     int a;</a:t>
            </a:r>
            <a:endParaRPr lang="en-US" altLang="zh-CN" b="1" dirty="0">
              <a:solidFill>
                <a:schemeClr val="tx1"/>
              </a:solidFill>
            </a:endParaRPr>
          </a:p>
          <a:p>
            <a:r>
              <a:rPr lang="en-US" altLang="zh-CN" b="1" dirty="0">
                <a:solidFill>
                  <a:schemeClr val="tx1"/>
                </a:solidFill>
              </a:rPr>
              <a:t>     float b;</a:t>
            </a:r>
            <a:endParaRPr lang="en-US" altLang="zh-CN" b="1" dirty="0">
              <a:solidFill>
                <a:schemeClr val="tx1"/>
              </a:solidFill>
            </a:endParaRPr>
          </a:p>
          <a:p>
            <a:r>
              <a:rPr lang="en-US" altLang="zh-CN" b="1" dirty="0">
                <a:solidFill>
                  <a:schemeClr val="tx1"/>
                </a:solidFill>
              </a:rPr>
              <a:t>     a = 12;        //</a:t>
            </a:r>
            <a:r>
              <a:rPr lang="zh-CN" altLang="en-US" b="1" dirty="0">
                <a:solidFill>
                  <a:schemeClr val="tx1"/>
                </a:solidFill>
              </a:rPr>
              <a:t>非法，赋值语句只能出现方法体中</a:t>
            </a:r>
            <a:endParaRPr lang="zh-CN" altLang="en-US" b="1" dirty="0">
              <a:solidFill>
                <a:schemeClr val="tx1"/>
              </a:solidFill>
            </a:endParaRPr>
          </a:p>
          <a:p>
            <a:r>
              <a:rPr lang="zh-CN" altLang="en-US" b="1" dirty="0">
                <a:solidFill>
                  <a:schemeClr val="tx1"/>
                </a:solidFill>
              </a:rPr>
              <a:t>     </a:t>
            </a:r>
            <a:r>
              <a:rPr lang="en-US" altLang="zh-CN" b="1" dirty="0">
                <a:solidFill>
                  <a:schemeClr val="tx1"/>
                </a:solidFill>
              </a:rPr>
              <a:t>b = 12.56f;  //</a:t>
            </a:r>
            <a:r>
              <a:rPr lang="zh-CN" altLang="en-US" b="1" dirty="0">
                <a:solidFill>
                  <a:schemeClr val="tx1"/>
                </a:solidFill>
              </a:rPr>
              <a:t>非法</a:t>
            </a:r>
            <a:endParaRPr lang="zh-CN" altLang="en-US" b="1" dirty="0">
              <a:solidFill>
                <a:schemeClr val="tx1"/>
              </a:solidFill>
            </a:endParaRPr>
          </a:p>
          <a:p>
            <a:r>
              <a:rPr lang="en-US" altLang="zh-CN" b="1" dirty="0">
                <a:solidFill>
                  <a:schemeClr val="tx1"/>
                </a:solidFill>
              </a:rPr>
              <a:t>}</a:t>
            </a:r>
            <a:endParaRPr lang="zh-CN" altLang="en-US" b="1" dirty="0">
              <a:solidFill>
                <a:schemeClr val="tx1"/>
              </a:solidFill>
            </a:endParaRPr>
          </a:p>
        </p:txBody>
      </p:sp>
      <p:grpSp>
        <p:nvGrpSpPr>
          <p:cNvPr id="18" name="组合 17"/>
          <p:cNvGrpSpPr/>
          <p:nvPr/>
        </p:nvGrpSpPr>
        <p:grpSpPr>
          <a:xfrm>
            <a:off x="3125786" y="5900849"/>
            <a:ext cx="683098" cy="469677"/>
            <a:chOff x="1907704" y="5661248"/>
            <a:chExt cx="683098" cy="469677"/>
          </a:xfrm>
        </p:grpSpPr>
        <p:cxnSp>
          <p:nvCxnSpPr>
            <p:cNvPr id="9" name="直接连接符 8"/>
            <p:cNvCxnSpPr/>
            <p:nvPr/>
          </p:nvCxnSpPr>
          <p:spPr>
            <a:xfrm flipH="1">
              <a:off x="1907704" y="5661248"/>
              <a:ext cx="683098" cy="469677"/>
            </a:xfrm>
            <a:prstGeom prst="line">
              <a:avLst/>
            </a:prstGeom>
            <a:ln w="3175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12" name="直接连接符 11"/>
            <p:cNvCxnSpPr/>
            <p:nvPr/>
          </p:nvCxnSpPr>
          <p:spPr>
            <a:xfrm>
              <a:off x="1907704" y="5661248"/>
              <a:ext cx="683098" cy="469677"/>
            </a:xfrm>
            <a:prstGeom prst="line">
              <a:avLst/>
            </a:prstGeom>
            <a:ln w="31750">
              <a:solidFill>
                <a:srgbClr val="FF0000"/>
              </a:solidFill>
            </a:ln>
          </p:spPr>
          <p:style>
            <a:lnRef idx="1">
              <a:schemeClr val="accent4"/>
            </a:lnRef>
            <a:fillRef idx="0">
              <a:schemeClr val="accent4"/>
            </a:fillRef>
            <a:effectRef idx="0">
              <a:schemeClr val="accent4"/>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rPr>
              <a:t>导读</a:t>
            </a:r>
            <a:endParaRPr lang="zh-CN" altLang="en-US" dirty="0"/>
          </a:p>
        </p:txBody>
      </p:sp>
      <p:sp>
        <p:nvSpPr>
          <p:cNvPr id="3" name="内容占位符 2"/>
          <p:cNvSpPr>
            <a:spLocks noGrp="1"/>
          </p:cNvSpPr>
          <p:nvPr>
            <p:ph idx="1"/>
          </p:nvPr>
        </p:nvSpPr>
        <p:spPr/>
        <p:txBody>
          <a:bodyPr/>
          <a:lstStyle/>
          <a:p>
            <a:pPr marL="476250" indent="-476250" algn="just" fontAlgn="t"/>
            <a:r>
              <a:rPr lang="zh-CN" altLang="en-US" b="1" dirty="0">
                <a:latin typeface="Tahoma" panose="020B0604030504040204" pitchFamily="34" charset="0"/>
              </a:rPr>
              <a:t>主要内容</a:t>
            </a:r>
            <a:endParaRPr lang="zh-CN" altLang="en-US" b="1" dirty="0">
              <a:latin typeface="Tahoma" panose="020B0604030504040204" pitchFamily="34" charset="0"/>
            </a:endParaRPr>
          </a:p>
          <a:p>
            <a:pPr lvl="1" indent="-342900">
              <a:spcBef>
                <a:spcPts val="0"/>
              </a:spcBef>
            </a:pPr>
            <a:r>
              <a:rPr lang="zh-CN" altLang="en-US" sz="2000" b="1">
                <a:solidFill>
                  <a:srgbClr val="002060"/>
                </a:solidFill>
              </a:rPr>
              <a:t>类</a:t>
            </a:r>
            <a:endParaRPr lang="zh-CN" altLang="en-US" sz="2000" b="1">
              <a:solidFill>
                <a:srgbClr val="002060"/>
              </a:solidFill>
            </a:endParaRPr>
          </a:p>
          <a:p>
            <a:pPr lvl="1" indent="-342900">
              <a:spcBef>
                <a:spcPts val="0"/>
              </a:spcBef>
            </a:pPr>
            <a:r>
              <a:rPr lang="zh-CN" altLang="en-US" sz="2000" b="1">
                <a:solidFill>
                  <a:srgbClr val="002060"/>
                </a:solidFill>
              </a:rPr>
              <a:t>对象</a:t>
            </a:r>
            <a:endParaRPr lang="zh-CN" altLang="en-US" sz="2000" b="1">
              <a:solidFill>
                <a:srgbClr val="002060"/>
              </a:solidFill>
            </a:endParaRPr>
          </a:p>
          <a:p>
            <a:pPr lvl="1" indent="-342900">
              <a:spcBef>
                <a:spcPts val="0"/>
              </a:spcBef>
            </a:pPr>
            <a:r>
              <a:rPr lang="zh-CN" altLang="en-US" sz="2000" b="1">
                <a:solidFill>
                  <a:srgbClr val="002060"/>
                </a:solidFill>
              </a:rPr>
              <a:t>参数传值 </a:t>
            </a:r>
            <a:r>
              <a:rPr lang="en-US" altLang="zh-CN" sz="2000" b="1">
                <a:solidFill>
                  <a:srgbClr val="002060"/>
                </a:solidFill>
              </a:rPr>
              <a:t>(</a:t>
            </a:r>
            <a:r>
              <a:rPr lang="zh-CN" altLang="en-US" sz="2000" b="1">
                <a:solidFill>
                  <a:srgbClr val="002060"/>
                </a:solidFill>
              </a:rPr>
              <a:t>难点</a:t>
            </a:r>
            <a:r>
              <a:rPr lang="en-US" altLang="zh-CN" sz="2000" b="1">
                <a:solidFill>
                  <a:srgbClr val="002060"/>
                </a:solidFill>
              </a:rPr>
              <a:t>)</a:t>
            </a:r>
            <a:endParaRPr lang="en-US" altLang="zh-CN" sz="2000" b="1">
              <a:solidFill>
                <a:srgbClr val="002060"/>
              </a:solidFill>
            </a:endParaRPr>
          </a:p>
          <a:p>
            <a:pPr lvl="1" indent="-342900">
              <a:spcBef>
                <a:spcPts val="0"/>
              </a:spcBef>
            </a:pPr>
            <a:r>
              <a:rPr lang="zh-CN" altLang="en-US" sz="2000" b="1">
                <a:solidFill>
                  <a:srgbClr val="002060"/>
                </a:solidFill>
              </a:rPr>
              <a:t>对象组合（重点）</a:t>
            </a:r>
            <a:endParaRPr lang="zh-CN" altLang="en-US" sz="2000" b="1">
              <a:solidFill>
                <a:srgbClr val="002060"/>
              </a:solidFill>
            </a:endParaRPr>
          </a:p>
          <a:p>
            <a:pPr lvl="1" indent="-342900">
              <a:spcBef>
                <a:spcPts val="0"/>
              </a:spcBef>
            </a:pPr>
            <a:r>
              <a:rPr lang="en-US" altLang="zh-CN" sz="2000" b="1">
                <a:solidFill>
                  <a:srgbClr val="002060"/>
                </a:solidFill>
              </a:rPr>
              <a:t>static</a:t>
            </a:r>
            <a:r>
              <a:rPr lang="zh-CN" altLang="en-US" sz="2000" b="1">
                <a:solidFill>
                  <a:srgbClr val="002060"/>
                </a:solidFill>
              </a:rPr>
              <a:t>关键字</a:t>
            </a:r>
            <a:endParaRPr lang="en-US" altLang="zh-CN" sz="2000" b="1">
              <a:solidFill>
                <a:srgbClr val="002060"/>
              </a:solidFill>
            </a:endParaRPr>
          </a:p>
          <a:p>
            <a:pPr lvl="1" indent="-342900">
              <a:spcBef>
                <a:spcPts val="0"/>
              </a:spcBef>
            </a:pPr>
            <a:r>
              <a:rPr lang="en-US" altLang="zh-CN" sz="2000" b="1">
                <a:solidFill>
                  <a:srgbClr val="002060"/>
                </a:solidFill>
              </a:rPr>
              <a:t>this</a:t>
            </a:r>
            <a:r>
              <a:rPr lang="zh-CN" altLang="en-US" sz="2000" b="1">
                <a:solidFill>
                  <a:srgbClr val="002060"/>
                </a:solidFill>
              </a:rPr>
              <a:t>关键字</a:t>
            </a:r>
            <a:endParaRPr lang="zh-CN" altLang="en-US" sz="2000" b="1">
              <a:solidFill>
                <a:srgbClr val="002060"/>
              </a:solidFill>
            </a:endParaRPr>
          </a:p>
          <a:p>
            <a:pPr lvl="1" indent="-342900">
              <a:spcBef>
                <a:spcPts val="0"/>
              </a:spcBef>
            </a:pPr>
            <a:r>
              <a:rPr lang="zh-CN" altLang="en-US" sz="2000" b="1">
                <a:solidFill>
                  <a:srgbClr val="002060"/>
                </a:solidFill>
              </a:rPr>
              <a:t>包</a:t>
            </a:r>
            <a:r>
              <a:rPr lang="en-US" altLang="zh-CN" sz="2000" b="1">
                <a:solidFill>
                  <a:srgbClr val="002060"/>
                </a:solidFill>
              </a:rPr>
              <a:t>(package)</a:t>
            </a:r>
            <a:endParaRPr lang="zh-CN" altLang="en-US" sz="2000" b="1">
              <a:solidFill>
                <a:srgbClr val="002060"/>
              </a:solidFill>
            </a:endParaRPr>
          </a:p>
          <a:p>
            <a:pPr lvl="1" indent="-342900">
              <a:spcBef>
                <a:spcPts val="0"/>
              </a:spcBef>
            </a:pPr>
            <a:r>
              <a:rPr lang="en-US" altLang="zh-CN" sz="2000" b="1">
                <a:solidFill>
                  <a:srgbClr val="002060"/>
                </a:solidFill>
              </a:rPr>
              <a:t>import</a:t>
            </a:r>
            <a:r>
              <a:rPr lang="zh-CN" altLang="en-US" sz="2000" b="1">
                <a:solidFill>
                  <a:srgbClr val="002060"/>
                </a:solidFill>
              </a:rPr>
              <a:t>语句</a:t>
            </a:r>
            <a:endParaRPr lang="en-US" altLang="zh-CN" sz="2000" b="1">
              <a:solidFill>
                <a:srgbClr val="002060"/>
              </a:solidFill>
            </a:endParaRPr>
          </a:p>
          <a:p>
            <a:pPr lvl="1" indent="-342900">
              <a:spcBef>
                <a:spcPts val="0"/>
              </a:spcBef>
            </a:pPr>
            <a:r>
              <a:rPr lang="zh-CN" altLang="en-US" sz="2000" b="1">
                <a:solidFill>
                  <a:srgbClr val="002060"/>
                </a:solidFill>
              </a:rPr>
              <a:t>访问权限</a:t>
            </a:r>
            <a:endParaRPr lang="en-US" altLang="zh-CN" sz="2000" b="1">
              <a:solidFill>
                <a:srgbClr val="002060"/>
              </a:solidFill>
            </a:endParaRPr>
          </a:p>
          <a:p>
            <a:pPr lvl="1" indent="-342900">
              <a:spcBef>
                <a:spcPts val="0"/>
              </a:spcBef>
            </a:pPr>
            <a:r>
              <a:rPr lang="zh-CN" altLang="en-US" sz="2000" b="1">
                <a:solidFill>
                  <a:srgbClr val="002060"/>
                </a:solidFill>
              </a:rPr>
              <a:t>基本类型的类封装</a:t>
            </a:r>
            <a:endParaRPr lang="zh-CN" altLang="en-US" sz="2000" b="1">
              <a:solidFill>
                <a:srgbClr val="002060"/>
              </a:solidFill>
            </a:endParaRPr>
          </a:p>
          <a:p>
            <a:pPr lvl="1" indent="-342900">
              <a:spcBef>
                <a:spcPts val="0"/>
              </a:spcBef>
            </a:pPr>
            <a:r>
              <a:rPr lang="en-US" altLang="zh-CN" sz="2000" b="1">
                <a:solidFill>
                  <a:srgbClr val="002060"/>
                </a:solidFill>
              </a:rPr>
              <a:t>jar</a:t>
            </a:r>
            <a:r>
              <a:rPr lang="zh-CN" altLang="en-US" sz="2000" b="1">
                <a:solidFill>
                  <a:srgbClr val="002060"/>
                </a:solidFill>
              </a:rPr>
              <a:t>文件</a:t>
            </a:r>
            <a:endParaRPr lang="en-US" altLang="zh-CN" sz="2000" b="1">
              <a:solidFill>
                <a:srgbClr val="002060"/>
              </a:solidFill>
            </a:endParaRPr>
          </a:p>
          <a:p>
            <a:pPr lvl="1" indent="-342900">
              <a:spcBef>
                <a:spcPts val="0"/>
              </a:spcBef>
            </a:pPr>
            <a:r>
              <a:rPr lang="en-US" altLang="zh-CN" sz="2000" b="1">
                <a:solidFill>
                  <a:srgbClr val="002060"/>
                </a:solidFill>
              </a:rPr>
              <a:t>var </a:t>
            </a:r>
            <a:r>
              <a:rPr lang="zh-CN" altLang="en-US" sz="2000" b="1">
                <a:solidFill>
                  <a:srgbClr val="002060"/>
                </a:solidFill>
              </a:rPr>
              <a:t>声明局部变量</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§4.2.8   几</a:t>
            </a:r>
            <a:r>
              <a:rPr lang="zh-CN" altLang="en-US" dirty="0">
                <a:latin typeface="宋体" panose="02010600030101010101" pitchFamily="2" charset="-122"/>
              </a:rPr>
              <a:t>个值得注意的问题 </a:t>
            </a:r>
            <a:endParaRPr lang="zh-CN" altLang="en-US" dirty="0"/>
          </a:p>
        </p:txBody>
      </p:sp>
      <p:sp>
        <p:nvSpPr>
          <p:cNvPr id="3" name="内容占位符 2"/>
          <p:cNvSpPr>
            <a:spLocks noGrp="1"/>
          </p:cNvSpPr>
          <p:nvPr>
            <p:ph idx="1"/>
          </p:nvPr>
        </p:nvSpPr>
        <p:spPr/>
        <p:txBody>
          <a:bodyPr/>
          <a:lstStyle/>
          <a:p>
            <a:pPr algn="just">
              <a:buNone/>
            </a:pPr>
            <a:r>
              <a:rPr lang="en-US" altLang="zh-CN" sz="2400">
                <a:latin typeface="宋体" panose="02010600030101010101" pitchFamily="2" charset="-122"/>
                <a:ea typeface="黑体" panose="02010609060101010101" pitchFamily="2" charset="-122"/>
              </a:rPr>
              <a:t>2</a:t>
            </a:r>
            <a:r>
              <a:rPr lang="en-US" altLang="zh-CN" sz="2400" dirty="0">
                <a:ea typeface="黑体" panose="02010609060101010101" pitchFamily="2" charset="-122"/>
              </a:rPr>
              <a:t>．</a:t>
            </a:r>
            <a:r>
              <a:rPr lang="zh-CN" altLang="en-US" sz="2400" dirty="0">
                <a:latin typeface="宋体" panose="02010600030101010101" pitchFamily="2" charset="-122"/>
              </a:rPr>
              <a:t>需要注意的是：</a:t>
            </a:r>
            <a:endParaRPr lang="en-US" altLang="zh-CN" sz="2400" dirty="0">
              <a:latin typeface="宋体" panose="02010600030101010101" pitchFamily="2" charset="-122"/>
            </a:endParaRPr>
          </a:p>
          <a:p>
            <a:pPr lvl="1" algn="just"/>
            <a:r>
              <a:rPr lang="zh-CN" altLang="en-US" b="1" dirty="0">
                <a:solidFill>
                  <a:srgbClr val="C00000"/>
                </a:solidFill>
                <a:latin typeface="隶书" panose="02010509060101010101" pitchFamily="49" charset="-122"/>
                <a:ea typeface="隶书" panose="02010509060101010101" pitchFamily="49" charset="-122"/>
              </a:rPr>
              <a:t>实例方法</a:t>
            </a:r>
            <a:r>
              <a:rPr lang="zh-CN" altLang="en-US" dirty="0">
                <a:latin typeface="宋体" panose="02010600030101010101" pitchFamily="2" charset="-122"/>
              </a:rPr>
              <a:t>既能对</a:t>
            </a:r>
            <a:r>
              <a:rPr lang="zh-CN" altLang="en-US" b="1" dirty="0">
                <a:solidFill>
                  <a:srgbClr val="000099"/>
                </a:solidFill>
                <a:latin typeface="宋体" panose="02010600030101010101" pitchFamily="2" charset="-122"/>
              </a:rPr>
              <a:t>类变量</a:t>
            </a:r>
            <a:r>
              <a:rPr lang="zh-CN" altLang="en-US" dirty="0">
                <a:latin typeface="宋体" panose="02010600030101010101" pitchFamily="2" charset="-122"/>
              </a:rPr>
              <a:t>操作也能对</a:t>
            </a:r>
            <a:r>
              <a:rPr lang="zh-CN" altLang="en-US" b="1" dirty="0">
                <a:solidFill>
                  <a:srgbClr val="000099"/>
                </a:solidFill>
                <a:latin typeface="宋体" panose="02010600030101010101" pitchFamily="2" charset="-122"/>
              </a:rPr>
              <a:t>实例变量</a:t>
            </a:r>
            <a:r>
              <a:rPr lang="zh-CN" altLang="en-US" dirty="0">
                <a:latin typeface="宋体" panose="02010600030101010101" pitchFamily="2" charset="-122"/>
              </a:rPr>
              <a:t>操作，</a:t>
            </a:r>
            <a:endParaRPr lang="en-US" altLang="zh-CN" dirty="0">
              <a:latin typeface="宋体" panose="02010600030101010101" pitchFamily="2" charset="-122"/>
            </a:endParaRPr>
          </a:p>
          <a:p>
            <a:pPr lvl="1" algn="just"/>
            <a:r>
              <a:rPr lang="zh-CN" altLang="en-US" dirty="0">
                <a:latin typeface="宋体" panose="02010600030101010101" pitchFamily="2" charset="-122"/>
              </a:rPr>
              <a:t>而</a:t>
            </a:r>
            <a:r>
              <a:rPr lang="zh-CN" altLang="en-US" b="1" dirty="0">
                <a:solidFill>
                  <a:srgbClr val="C00000"/>
                </a:solidFill>
                <a:latin typeface="隶书" panose="02010509060101010101" pitchFamily="49" charset="-122"/>
                <a:ea typeface="隶书" panose="02010509060101010101" pitchFamily="49" charset="-122"/>
              </a:rPr>
              <a:t>类方法</a:t>
            </a:r>
            <a:r>
              <a:rPr lang="zh-CN" altLang="en-US" dirty="0">
                <a:latin typeface="隶书" panose="02010509060101010101" pitchFamily="49" charset="-122"/>
                <a:ea typeface="隶书" panose="02010509060101010101" pitchFamily="49" charset="-122"/>
              </a:rPr>
              <a:t>只能对</a:t>
            </a:r>
            <a:r>
              <a:rPr lang="zh-CN" altLang="en-US" b="1" dirty="0">
                <a:solidFill>
                  <a:srgbClr val="FF0000"/>
                </a:solidFill>
                <a:latin typeface="隶书" panose="02010509060101010101" pitchFamily="49" charset="-122"/>
                <a:ea typeface="隶书" panose="02010509060101010101" pitchFamily="49" charset="-122"/>
              </a:rPr>
              <a:t>类变量</a:t>
            </a:r>
            <a:r>
              <a:rPr lang="zh-CN" altLang="en-US" dirty="0">
                <a:latin typeface="隶书" panose="02010509060101010101" pitchFamily="49" charset="-122"/>
                <a:ea typeface="隶书" panose="02010509060101010101" pitchFamily="49" charset="-122"/>
              </a:rPr>
              <a:t>进行</a:t>
            </a:r>
            <a:r>
              <a:rPr lang="zh-CN" altLang="en-US">
                <a:latin typeface="隶书" panose="02010509060101010101" pitchFamily="49" charset="-122"/>
                <a:ea typeface="隶书" panose="02010509060101010101" pitchFamily="49" charset="-122"/>
              </a:rPr>
              <a:t>操作</a:t>
            </a:r>
            <a:r>
              <a:rPr lang="zh-CN" altLang="en-US">
                <a:latin typeface="宋体" panose="02010600030101010101" pitchFamily="2" charset="-122"/>
              </a:rPr>
              <a:t>。</a:t>
            </a:r>
            <a:endParaRPr lang="en-US" altLang="zh-CN">
              <a:latin typeface="宋体" panose="02010600030101010101" pitchFamily="2" charset="-122"/>
            </a:endParaRPr>
          </a:p>
          <a:p>
            <a:pPr lvl="1" algn="just"/>
            <a:endParaRPr lang="zh-CN" altLang="en-US" sz="2000" dirty="0">
              <a:latin typeface="宋体" panose="02010600030101010101" pitchFamily="2" charset="-122"/>
            </a:endParaRPr>
          </a:p>
          <a:p>
            <a:pPr algn="just">
              <a:buNone/>
            </a:pPr>
            <a:r>
              <a:rPr lang="en-US" altLang="zh-CN" sz="2400" dirty="0">
                <a:latin typeface="宋体" panose="02010600030101010101" pitchFamily="2" charset="-122"/>
              </a:rPr>
              <a:t>3．</a:t>
            </a:r>
            <a:r>
              <a:rPr lang="zh-CN" altLang="en-US" sz="2400" dirty="0">
                <a:latin typeface="宋体" panose="02010600030101010101" pitchFamily="2" charset="-122"/>
              </a:rPr>
              <a:t>一个类中的方法可以互相调用。</a:t>
            </a:r>
            <a:endParaRPr lang="en-US" altLang="zh-CN" sz="2400" dirty="0">
              <a:latin typeface="宋体" panose="02010600030101010101" pitchFamily="2" charset="-122"/>
            </a:endParaRPr>
          </a:p>
          <a:p>
            <a:pPr lvl="1" algn="just"/>
            <a:r>
              <a:rPr lang="zh-CN" altLang="en-US" b="1" dirty="0">
                <a:solidFill>
                  <a:srgbClr val="C00000"/>
                </a:solidFill>
                <a:latin typeface="隶书" panose="02010509060101010101" pitchFamily="49" charset="-122"/>
                <a:ea typeface="隶书" panose="02010509060101010101" pitchFamily="49" charset="-122"/>
              </a:rPr>
              <a:t>实例方法</a:t>
            </a:r>
            <a:r>
              <a:rPr lang="zh-CN" altLang="en-US" dirty="0">
                <a:latin typeface="宋体" panose="02010600030101010101" pitchFamily="2" charset="-122"/>
              </a:rPr>
              <a:t>可以调用该类中的其它方法；</a:t>
            </a:r>
            <a:endParaRPr lang="en-US" altLang="zh-CN" dirty="0">
              <a:latin typeface="宋体" panose="02010600030101010101" pitchFamily="2" charset="-122"/>
            </a:endParaRPr>
          </a:p>
          <a:p>
            <a:pPr lvl="1" algn="just"/>
            <a:r>
              <a:rPr lang="zh-CN" altLang="en-US" dirty="0">
                <a:latin typeface="隶书" panose="02010509060101010101" pitchFamily="49" charset="-122"/>
                <a:ea typeface="隶书" panose="02010509060101010101" pitchFamily="49" charset="-122"/>
              </a:rPr>
              <a:t>类中的</a:t>
            </a:r>
            <a:r>
              <a:rPr lang="zh-CN" altLang="en-US" b="1" dirty="0">
                <a:solidFill>
                  <a:srgbClr val="C00000"/>
                </a:solidFill>
                <a:latin typeface="隶书" panose="02010509060101010101" pitchFamily="49" charset="-122"/>
                <a:ea typeface="隶书" panose="02010509060101010101" pitchFamily="49" charset="-122"/>
              </a:rPr>
              <a:t>类方法</a:t>
            </a:r>
            <a:r>
              <a:rPr lang="zh-CN" altLang="en-US" dirty="0">
                <a:latin typeface="隶书" panose="02010509060101010101" pitchFamily="49" charset="-122"/>
                <a:ea typeface="隶书" panose="02010509060101010101" pitchFamily="49" charset="-122"/>
              </a:rPr>
              <a:t>只能调用该类的</a:t>
            </a:r>
            <a:r>
              <a:rPr lang="zh-CN" altLang="en-US" dirty="0">
                <a:solidFill>
                  <a:srgbClr val="FF0000"/>
                </a:solidFill>
                <a:latin typeface="隶书" panose="02010509060101010101" pitchFamily="49" charset="-122"/>
                <a:ea typeface="隶书" panose="02010509060101010101" pitchFamily="49" charset="-122"/>
              </a:rPr>
              <a:t>类方法</a:t>
            </a:r>
            <a:r>
              <a:rPr lang="zh-CN" altLang="en-US" dirty="0">
                <a:latin typeface="隶书" panose="02010509060101010101" pitchFamily="49" charset="-122"/>
                <a:ea typeface="隶书" panose="02010509060101010101" pitchFamily="49" charset="-122"/>
              </a:rPr>
              <a:t>，不能调用实例方法</a:t>
            </a:r>
            <a:r>
              <a:rPr lang="zh-CN" altLang="en-US" dirty="0">
                <a:latin typeface="宋体" panose="02010600030101010101" pitchFamily="2" charset="-122"/>
              </a:rPr>
              <a:t>。  </a:t>
            </a:r>
            <a:endParaRPr lang="en-US" altLang="zh-CN" dirty="0">
              <a:latin typeface="宋体" panose="02010600030101010101" pitchFamily="2"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p>
            <a:fld id="{5EED191D-F5D2-47AB-9200-FBAC5A7E6D24}" type="slidenum">
              <a:rPr lang="en-US" altLang="zh-CN">
                <a:latin typeface="Arial" panose="020B0604020202020204" pitchFamily="34" charset="0"/>
              </a:rPr>
            </a:fld>
            <a:endParaRPr lang="en-US" altLang="zh-CN">
              <a:latin typeface="Arial" panose="020B0604020202020204" pitchFamily="34" charset="0"/>
            </a:endParaRPr>
          </a:p>
        </p:txBody>
      </p:sp>
      <p:sp>
        <p:nvSpPr>
          <p:cNvPr id="15363" name="Rectangle 2"/>
          <p:cNvSpPr>
            <a:spLocks noGrp="1" noChangeArrowheads="1"/>
          </p:cNvSpPr>
          <p:nvPr>
            <p:ph type="title"/>
          </p:nvPr>
        </p:nvSpPr>
        <p:spPr>
          <a:xfrm>
            <a:off x="1774825" y="0"/>
            <a:ext cx="8532813" cy="890588"/>
          </a:xfrm>
        </p:spPr>
        <p:txBody>
          <a:bodyPr/>
          <a:lstStyle/>
          <a:p>
            <a:r>
              <a:rPr kumimoji="1" lang="zh-CN" altLang="en-US" sz="3300"/>
              <a:t>类成员</a:t>
            </a:r>
            <a:r>
              <a:rPr kumimoji="1" lang="en-US" altLang="zh-CN" sz="3300"/>
              <a:t>(</a:t>
            </a:r>
            <a:r>
              <a:rPr kumimoji="1" lang="zh-CN" altLang="en-US" sz="2600"/>
              <a:t>静态成员、实例成员</a:t>
            </a:r>
            <a:r>
              <a:rPr kumimoji="1" lang="en-US" altLang="zh-CN" sz="3300"/>
              <a:t>)</a:t>
            </a:r>
            <a:r>
              <a:rPr kumimoji="1" lang="zh-CN" altLang="en-US" sz="3300"/>
              <a:t>调用注意事项：</a:t>
            </a:r>
            <a:endParaRPr kumimoji="1" lang="zh-CN" altLang="en-US" sz="3300"/>
          </a:p>
        </p:txBody>
      </p:sp>
      <p:sp>
        <p:nvSpPr>
          <p:cNvPr id="15364" name="Rectangle 3"/>
          <p:cNvSpPr>
            <a:spLocks noGrp="1" noChangeArrowheads="1"/>
          </p:cNvSpPr>
          <p:nvPr>
            <p:ph type="body" idx="1"/>
          </p:nvPr>
        </p:nvSpPr>
        <p:spPr>
          <a:xfrm>
            <a:off x="1774825" y="1125538"/>
            <a:ext cx="8435975" cy="5543550"/>
          </a:xfrm>
        </p:spPr>
        <p:txBody>
          <a:bodyPr/>
          <a:lstStyle/>
          <a:p>
            <a:pPr marL="457200" indent="-457200">
              <a:lnSpc>
                <a:spcPct val="80000"/>
              </a:lnSpc>
              <a:buFont typeface="Wingdings" panose="05000000000000000000" pitchFamily="2" charset="2"/>
              <a:buNone/>
            </a:pPr>
            <a:r>
              <a:rPr kumimoji="1" lang="zh-CN" altLang="en-US" b="1" dirty="0"/>
              <a:t>例：</a:t>
            </a:r>
            <a:endParaRPr kumimoji="1" lang="zh-CN" altLang="en-US" b="1" dirty="0"/>
          </a:p>
          <a:p>
            <a:pPr marL="725805" lvl="1" indent="-381000">
              <a:lnSpc>
                <a:spcPct val="80000"/>
              </a:lnSpc>
              <a:buFontTx/>
              <a:buNone/>
            </a:pPr>
            <a:endParaRPr kumimoji="1" lang="en-US" altLang="zh-CN" sz="2200" b="1" dirty="0">
              <a:solidFill>
                <a:schemeClr val="tx2"/>
              </a:solidFill>
            </a:endParaRPr>
          </a:p>
        </p:txBody>
      </p:sp>
      <p:sp>
        <p:nvSpPr>
          <p:cNvPr id="257028" name="Text Box 4"/>
          <p:cNvSpPr txBox="1">
            <a:spLocks noChangeArrowheads="1"/>
          </p:cNvSpPr>
          <p:nvPr/>
        </p:nvSpPr>
        <p:spPr bwMode="auto">
          <a:xfrm>
            <a:off x="5375920" y="4365104"/>
            <a:ext cx="4643470" cy="398780"/>
          </a:xfrm>
          <a:prstGeom prst="rect">
            <a:avLst/>
          </a:prstGeom>
          <a:noFill/>
          <a:ln w="12700" cap="sq">
            <a:noFill/>
            <a:miter lim="800000"/>
            <a:headEnd type="none" w="sm" len="sm"/>
            <a:tailEnd type="none" w="sm" len="sm"/>
          </a:ln>
        </p:spPr>
        <p:txBody>
          <a:bodyPr wrap="square">
            <a:spAutoFit/>
          </a:bodyPr>
          <a:lstStyle/>
          <a:p>
            <a:pPr algn="ctr">
              <a:spcBef>
                <a:spcPct val="50000"/>
              </a:spcBef>
            </a:pPr>
            <a:r>
              <a:rPr kumimoji="1" lang="zh-CN" altLang="en-US" sz="2000" b="1" dirty="0">
                <a:solidFill>
                  <a:srgbClr val="800000"/>
                </a:solidFill>
                <a:latin typeface="Times New Roman" panose="02020603050405020304" pitchFamily="18" charset="0"/>
              </a:rPr>
              <a:t>非法，</a:t>
            </a:r>
            <a:r>
              <a:rPr lang="zh-CN" altLang="en-US" sz="2000" dirty="0"/>
              <a:t>静态方法不能操作非静态变量</a:t>
            </a:r>
            <a:endParaRPr kumimoji="1" lang="zh-CN" altLang="en-US" sz="2000" b="1" dirty="0">
              <a:solidFill>
                <a:srgbClr val="800000"/>
              </a:solidFill>
              <a:latin typeface="Times New Roman" panose="02020603050405020304" pitchFamily="18" charset="0"/>
            </a:endParaRPr>
          </a:p>
        </p:txBody>
      </p:sp>
      <p:sp>
        <p:nvSpPr>
          <p:cNvPr id="2" name="文本框 1"/>
          <p:cNvSpPr txBox="1"/>
          <p:nvPr/>
        </p:nvSpPr>
        <p:spPr>
          <a:xfrm>
            <a:off x="1981200" y="1700808"/>
            <a:ext cx="8075240" cy="3538220"/>
          </a:xfrm>
          <a:prstGeom prst="rect">
            <a:avLst/>
          </a:prstGeom>
          <a:noFill/>
          <a:ln>
            <a:solidFill>
              <a:schemeClr val="accent1"/>
            </a:solidFill>
          </a:ln>
        </p:spPr>
        <p:txBody>
          <a:bodyPr wrap="square" rtlCol="0">
            <a:spAutoFit/>
          </a:bodyPr>
          <a:lstStyle/>
          <a:p>
            <a:pPr marL="268605" indent="-381000">
              <a:lnSpc>
                <a:spcPct val="80000"/>
              </a:lnSpc>
            </a:pPr>
            <a:r>
              <a:rPr kumimoji="1" lang="en-US" altLang="zh-CN" sz="2000" b="1" dirty="0">
                <a:solidFill>
                  <a:schemeClr val="tx2"/>
                </a:solidFill>
              </a:rPr>
              <a:t>class A {</a:t>
            </a:r>
            <a:endParaRPr kumimoji="1" lang="en-US" altLang="zh-CN" sz="2000" b="1" dirty="0">
              <a:solidFill>
                <a:schemeClr val="tx2"/>
              </a:solidFill>
            </a:endParaRPr>
          </a:p>
          <a:p>
            <a:pPr marL="268605" indent="-381000">
              <a:lnSpc>
                <a:spcPct val="80000"/>
              </a:lnSpc>
            </a:pPr>
            <a:r>
              <a:rPr kumimoji="1" lang="en-US" altLang="zh-CN" sz="2000" b="1" dirty="0">
                <a:solidFill>
                  <a:schemeClr val="tx2"/>
                </a:solidFill>
              </a:rPr>
              <a:t>	int a;</a:t>
            </a:r>
            <a:endParaRPr kumimoji="1" lang="en-US" altLang="zh-CN" sz="2000" b="1" dirty="0">
              <a:solidFill>
                <a:schemeClr val="tx2"/>
              </a:solidFill>
            </a:endParaRPr>
          </a:p>
          <a:p>
            <a:pPr marL="268605" indent="-381000">
              <a:lnSpc>
                <a:spcPct val="80000"/>
              </a:lnSpc>
            </a:pPr>
            <a:r>
              <a:rPr kumimoji="1" lang="en-US" altLang="zh-CN" sz="2000" b="1" dirty="0">
                <a:solidFill>
                  <a:schemeClr val="tx2"/>
                </a:solidFill>
              </a:rPr>
              <a:t>	</a:t>
            </a:r>
            <a:r>
              <a:rPr kumimoji="1" lang="en-US" altLang="zh-CN" sz="2000" b="1" dirty="0">
                <a:solidFill>
                  <a:srgbClr val="800000"/>
                </a:solidFill>
              </a:rPr>
              <a:t>static</a:t>
            </a:r>
            <a:r>
              <a:rPr kumimoji="1" lang="en-US" altLang="zh-CN" sz="2000" b="1" dirty="0">
                <a:solidFill>
                  <a:schemeClr val="tx2"/>
                </a:solidFill>
              </a:rPr>
              <a:t> int b; </a:t>
            </a:r>
            <a:endParaRPr kumimoji="1" lang="en-US" altLang="zh-CN" sz="2000" b="1" dirty="0">
              <a:solidFill>
                <a:schemeClr val="tx2"/>
              </a:solidFill>
            </a:endParaRPr>
          </a:p>
          <a:p>
            <a:pPr marL="268605" indent="-381000">
              <a:lnSpc>
                <a:spcPct val="80000"/>
              </a:lnSpc>
            </a:pPr>
            <a:endParaRPr kumimoji="1" lang="en-US" altLang="zh-CN" sz="2000" b="1" dirty="0">
              <a:solidFill>
                <a:schemeClr val="tx2"/>
              </a:solidFill>
            </a:endParaRPr>
          </a:p>
          <a:p>
            <a:pPr marL="268605" indent="-381000">
              <a:lnSpc>
                <a:spcPct val="80000"/>
              </a:lnSpc>
            </a:pPr>
            <a:r>
              <a:rPr kumimoji="1" lang="en-US" altLang="zh-CN" sz="2000" b="1" dirty="0">
                <a:solidFill>
                  <a:schemeClr val="tx2"/>
                </a:solidFill>
              </a:rPr>
              <a:t>	void f(int </a:t>
            </a:r>
            <a:r>
              <a:rPr kumimoji="1" lang="en-US" altLang="zh-CN" sz="2000" b="1" dirty="0" err="1">
                <a:solidFill>
                  <a:schemeClr val="tx2"/>
                </a:solidFill>
              </a:rPr>
              <a:t>x,int</a:t>
            </a:r>
            <a:r>
              <a:rPr kumimoji="1" lang="en-US" altLang="zh-CN" sz="2000" b="1" dirty="0">
                <a:solidFill>
                  <a:schemeClr val="tx2"/>
                </a:solidFill>
              </a:rPr>
              <a:t> y) {</a:t>
            </a:r>
            <a:endParaRPr kumimoji="1" lang="en-US" altLang="zh-CN" sz="2000" b="1" dirty="0">
              <a:solidFill>
                <a:schemeClr val="tx2"/>
              </a:solidFill>
            </a:endParaRPr>
          </a:p>
          <a:p>
            <a:pPr marL="268605" indent="-381000">
              <a:lnSpc>
                <a:spcPct val="80000"/>
              </a:lnSpc>
            </a:pPr>
            <a:r>
              <a:rPr kumimoji="1" lang="en-US" altLang="zh-CN" sz="2000" b="1" dirty="0">
                <a:solidFill>
                  <a:schemeClr val="tx2"/>
                </a:solidFill>
              </a:rPr>
              <a:t>		a=x;</a:t>
            </a:r>
            <a:endParaRPr kumimoji="1" lang="en-US" altLang="zh-CN" sz="2000" b="1" dirty="0">
              <a:solidFill>
                <a:schemeClr val="tx2"/>
              </a:solidFill>
            </a:endParaRPr>
          </a:p>
          <a:p>
            <a:pPr marL="268605" indent="-381000">
              <a:lnSpc>
                <a:spcPct val="80000"/>
              </a:lnSpc>
            </a:pPr>
            <a:r>
              <a:rPr kumimoji="1" lang="en-US" altLang="zh-CN" sz="2000" b="1" dirty="0">
                <a:solidFill>
                  <a:schemeClr val="tx2"/>
                </a:solidFill>
              </a:rPr>
              <a:t>		b=y;</a:t>
            </a:r>
            <a:endParaRPr kumimoji="1" lang="en-US" altLang="zh-CN" sz="2000" b="1" dirty="0">
              <a:solidFill>
                <a:schemeClr val="tx2"/>
              </a:solidFill>
            </a:endParaRPr>
          </a:p>
          <a:p>
            <a:pPr marL="268605" indent="-381000">
              <a:lnSpc>
                <a:spcPct val="80000"/>
              </a:lnSpc>
            </a:pPr>
            <a:r>
              <a:rPr kumimoji="1" lang="en-US" altLang="zh-CN" sz="2000" b="1" dirty="0">
                <a:solidFill>
                  <a:schemeClr val="tx2"/>
                </a:solidFill>
              </a:rPr>
              <a:t>	}</a:t>
            </a:r>
            <a:endParaRPr kumimoji="1" lang="en-US" altLang="zh-CN" sz="2000" b="1" dirty="0">
              <a:solidFill>
                <a:schemeClr val="tx2"/>
              </a:solidFill>
            </a:endParaRPr>
          </a:p>
          <a:p>
            <a:pPr marL="268605" indent="-381000">
              <a:lnSpc>
                <a:spcPct val="80000"/>
              </a:lnSpc>
            </a:pPr>
            <a:endParaRPr kumimoji="1" lang="en-US" altLang="zh-CN" sz="2000" b="1" dirty="0">
              <a:solidFill>
                <a:schemeClr val="tx2"/>
              </a:solidFill>
            </a:endParaRPr>
          </a:p>
          <a:p>
            <a:pPr marL="268605" indent="-381000">
              <a:lnSpc>
                <a:spcPct val="80000"/>
              </a:lnSpc>
            </a:pPr>
            <a:r>
              <a:rPr kumimoji="1" lang="en-US" altLang="zh-CN" sz="2000" b="1" dirty="0">
                <a:solidFill>
                  <a:schemeClr val="tx2"/>
                </a:solidFill>
              </a:rPr>
              <a:t>	</a:t>
            </a:r>
            <a:r>
              <a:rPr kumimoji="1" lang="en-US" altLang="zh-CN" sz="2000" b="1" dirty="0">
                <a:solidFill>
                  <a:srgbClr val="C00000"/>
                </a:solidFill>
              </a:rPr>
              <a:t>static</a:t>
            </a:r>
            <a:r>
              <a:rPr kumimoji="1" lang="en-US" altLang="zh-CN" sz="2000" b="1" dirty="0">
                <a:solidFill>
                  <a:schemeClr val="tx2"/>
                </a:solidFill>
              </a:rPr>
              <a:t> void g(int z){	//</a:t>
            </a:r>
            <a:r>
              <a:rPr lang="zh-CN" altLang="en-US" sz="2000" dirty="0"/>
              <a:t>静态方法</a:t>
            </a:r>
            <a:r>
              <a:rPr lang="en-US" altLang="zh-CN" sz="2000" dirty="0"/>
              <a:t>/</a:t>
            </a:r>
            <a:r>
              <a:rPr lang="zh-CN" altLang="en-US" sz="2000" dirty="0"/>
              <a:t>类方法</a:t>
            </a:r>
            <a:endParaRPr kumimoji="1" lang="zh-CN" altLang="en-US" sz="2000" b="1" dirty="0">
              <a:solidFill>
                <a:schemeClr val="tx2"/>
              </a:solidFill>
            </a:endParaRPr>
          </a:p>
          <a:p>
            <a:pPr marL="268605" indent="-381000">
              <a:lnSpc>
                <a:spcPct val="80000"/>
              </a:lnSpc>
            </a:pPr>
            <a:r>
              <a:rPr kumimoji="1" lang="zh-CN" altLang="en-US" sz="2000" b="1" dirty="0">
                <a:solidFill>
                  <a:schemeClr val="tx2"/>
                </a:solidFill>
              </a:rPr>
              <a:t>		</a:t>
            </a:r>
            <a:r>
              <a:rPr kumimoji="1" lang="en-US" altLang="zh-CN" sz="2000" b="1" dirty="0">
                <a:solidFill>
                  <a:schemeClr val="tx2"/>
                </a:solidFill>
              </a:rPr>
              <a:t>b=23;</a:t>
            </a:r>
            <a:endParaRPr kumimoji="1" lang="en-US" altLang="zh-CN" sz="2000" b="1" dirty="0">
              <a:solidFill>
                <a:schemeClr val="tx2"/>
              </a:solidFill>
            </a:endParaRPr>
          </a:p>
          <a:p>
            <a:pPr marL="268605" indent="-381000">
              <a:lnSpc>
                <a:spcPct val="80000"/>
              </a:lnSpc>
            </a:pPr>
            <a:r>
              <a:rPr kumimoji="1" lang="en-US" altLang="zh-CN" sz="2000" b="1" dirty="0">
                <a:solidFill>
                  <a:schemeClr val="tx2"/>
                </a:solidFill>
              </a:rPr>
              <a:t>		</a:t>
            </a:r>
            <a:r>
              <a:rPr kumimoji="1" lang="en-US" altLang="zh-CN" sz="2000" b="1" dirty="0">
                <a:solidFill>
                  <a:srgbClr val="006600"/>
                </a:solidFill>
              </a:rPr>
              <a:t>a=z;	 //legal or not?</a:t>
            </a:r>
            <a:endParaRPr kumimoji="1" lang="en-US" altLang="zh-CN" sz="2000" b="1" dirty="0">
              <a:solidFill>
                <a:srgbClr val="006600"/>
              </a:solidFill>
            </a:endParaRPr>
          </a:p>
          <a:p>
            <a:pPr marL="268605" indent="-381000">
              <a:lnSpc>
                <a:spcPct val="80000"/>
              </a:lnSpc>
            </a:pPr>
            <a:r>
              <a:rPr kumimoji="1" lang="en-US" altLang="zh-CN" sz="2000" b="1" dirty="0">
                <a:solidFill>
                  <a:schemeClr val="tx2"/>
                </a:solidFill>
              </a:rPr>
              <a:t>	}</a:t>
            </a:r>
            <a:endParaRPr kumimoji="1" lang="en-US" altLang="zh-CN" sz="2000" b="1" dirty="0">
              <a:solidFill>
                <a:schemeClr val="tx2"/>
              </a:solidFill>
            </a:endParaRPr>
          </a:p>
          <a:p>
            <a:pPr marL="268605" indent="-381000">
              <a:lnSpc>
                <a:spcPct val="80000"/>
              </a:lnSpc>
            </a:pPr>
            <a:r>
              <a:rPr kumimoji="1" lang="en-US" altLang="zh-CN" sz="2000" b="1" dirty="0">
                <a:solidFill>
                  <a:schemeClr val="tx2"/>
                </a:solidFill>
              </a:rPr>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7028"/>
                                        </p:tgtEl>
                                        <p:attrNameLst>
                                          <p:attrName>style.visibility</p:attrName>
                                        </p:attrNameLst>
                                      </p:cBhvr>
                                      <p:to>
                                        <p:strVal val="visible"/>
                                      </p:to>
                                    </p:set>
                                    <p:anim calcmode="lin" valueType="num">
                                      <p:cBhvr additive="base">
                                        <p:cTn id="7" dur="500" fill="hold"/>
                                        <p:tgtEl>
                                          <p:spTgt spid="257028"/>
                                        </p:tgtEl>
                                        <p:attrNameLst>
                                          <p:attrName>ppt_x</p:attrName>
                                        </p:attrNameLst>
                                      </p:cBhvr>
                                      <p:tavLst>
                                        <p:tav tm="0">
                                          <p:val>
                                            <p:strVal val="0-#ppt_w/2"/>
                                          </p:val>
                                        </p:tav>
                                        <p:tav tm="100000">
                                          <p:val>
                                            <p:strVal val="#ppt_x"/>
                                          </p:val>
                                        </p:tav>
                                      </p:tavLst>
                                    </p:anim>
                                    <p:anim calcmode="lin" valueType="num">
                                      <p:cBhvr additive="base">
                                        <p:cTn id="8" dur="500" fill="hold"/>
                                        <p:tgtEl>
                                          <p:spTgt spid="2570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66844" y="285728"/>
            <a:ext cx="8301038" cy="6167608"/>
          </a:xfrm>
          <a:ln>
            <a:solidFill>
              <a:schemeClr val="accent1"/>
            </a:solidFill>
          </a:ln>
        </p:spPr>
        <p:txBody>
          <a:bodyPr>
            <a:noAutofit/>
          </a:bodyPr>
          <a:lstStyle/>
          <a:p>
            <a:pPr marL="0">
              <a:spcBef>
                <a:spcPts val="0"/>
              </a:spcBef>
              <a:buNone/>
            </a:pPr>
            <a:r>
              <a:rPr lang="en-US" altLang="zh-CN" sz="2000" b="1" dirty="0">
                <a:latin typeface="+mj-lt"/>
                <a:ea typeface="Tahoma" panose="020B0604030504040204" pitchFamily="34" charset="0"/>
                <a:cs typeface="Tahoma" panose="020B0604030504040204" pitchFamily="34" charset="0"/>
              </a:rPr>
              <a:t>public class </a:t>
            </a:r>
            <a:r>
              <a:rPr lang="en-US" altLang="zh-CN" sz="2000" b="1" dirty="0" err="1">
                <a:latin typeface="+mj-lt"/>
                <a:ea typeface="Tahoma" panose="020B0604030504040204" pitchFamily="34" charset="0"/>
                <a:cs typeface="Tahoma" panose="020B0604030504040204" pitchFamily="34" charset="0"/>
              </a:rPr>
              <a:t>staticMethodInvokeTest</a:t>
            </a:r>
            <a:r>
              <a:rPr lang="en-US" altLang="zh-CN" sz="2000" b="1" dirty="0">
                <a:latin typeface="+mj-lt"/>
                <a:ea typeface="Tahoma" panose="020B0604030504040204" pitchFamily="34" charset="0"/>
                <a:cs typeface="Tahoma" panose="020B0604030504040204" pitchFamily="34" charset="0"/>
              </a:rPr>
              <a:t> {</a:t>
            </a:r>
            <a:endParaRPr lang="en-US" altLang="zh-CN" sz="2000" b="1" dirty="0">
              <a:latin typeface="+mj-lt"/>
              <a:ea typeface="Tahoma" panose="020B0604030504040204" pitchFamily="34" charset="0"/>
              <a:cs typeface="Tahoma" panose="020B0604030504040204" pitchFamily="34" charset="0"/>
            </a:endParaRPr>
          </a:p>
          <a:p>
            <a:pPr marL="800100" lvl="2">
              <a:spcBef>
                <a:spcPts val="0"/>
              </a:spcBef>
              <a:buNone/>
            </a:pPr>
            <a:r>
              <a:rPr lang="en-US" altLang="zh-CN" sz="2000" b="1" dirty="0">
                <a:latin typeface="+mj-lt"/>
                <a:ea typeface="Tahoma" panose="020B0604030504040204" pitchFamily="34" charset="0"/>
                <a:cs typeface="Tahoma" panose="020B0604030504040204" pitchFamily="34" charset="0"/>
              </a:rPr>
              <a:t>public </a:t>
            </a:r>
            <a:r>
              <a:rPr lang="en-US" altLang="zh-CN" sz="2000" b="1" dirty="0">
                <a:solidFill>
                  <a:srgbClr val="FF0000"/>
                </a:solidFill>
                <a:latin typeface="+mj-lt"/>
                <a:ea typeface="Tahoma" panose="020B0604030504040204" pitchFamily="34" charset="0"/>
                <a:cs typeface="Tahoma" panose="020B0604030504040204" pitchFamily="34" charset="0"/>
              </a:rPr>
              <a:t>static </a:t>
            </a:r>
            <a:r>
              <a:rPr lang="en-US" altLang="zh-CN" sz="2000" b="1" dirty="0">
                <a:latin typeface="+mj-lt"/>
                <a:ea typeface="Tahoma" panose="020B0604030504040204" pitchFamily="34" charset="0"/>
                <a:cs typeface="Tahoma" panose="020B0604030504040204" pitchFamily="34" charset="0"/>
              </a:rPr>
              <a:t>String </a:t>
            </a:r>
            <a:r>
              <a:rPr lang="en-US" altLang="zh-CN" sz="2000" b="1" dirty="0" err="1">
                <a:solidFill>
                  <a:srgbClr val="C00000"/>
                </a:solidFill>
                <a:latin typeface="+mj-lt"/>
                <a:ea typeface="Tahoma" panose="020B0604030504040204" pitchFamily="34" charset="0"/>
                <a:cs typeface="Tahoma" panose="020B0604030504040204" pitchFamily="34" charset="0"/>
              </a:rPr>
              <a:t>staticVariable</a:t>
            </a:r>
            <a:r>
              <a:rPr lang="en-US" altLang="zh-CN" sz="2000" b="1" dirty="0">
                <a:latin typeface="+mj-lt"/>
                <a:ea typeface="Tahoma" panose="020B0604030504040204" pitchFamily="34" charset="0"/>
                <a:cs typeface="Tahoma" panose="020B0604030504040204" pitchFamily="34" charset="0"/>
              </a:rPr>
              <a:t> = "</a:t>
            </a:r>
            <a:r>
              <a:rPr lang="zh-CN" altLang="en-US" sz="2000" b="1" dirty="0">
                <a:latin typeface="+mj-lt"/>
                <a:cs typeface="Tahoma" panose="020B0604030504040204" pitchFamily="34" charset="0"/>
              </a:rPr>
              <a:t>我是静态变量</a:t>
            </a:r>
            <a:r>
              <a:rPr lang="en-US" altLang="zh-CN" sz="2000" b="1" dirty="0">
                <a:latin typeface="+mj-lt"/>
                <a:ea typeface="Tahoma" panose="020B0604030504040204" pitchFamily="34" charset="0"/>
                <a:cs typeface="Tahoma" panose="020B0604030504040204" pitchFamily="34" charset="0"/>
              </a:rPr>
              <a:t>";</a:t>
            </a:r>
            <a:endParaRPr lang="en-US" altLang="zh-CN" sz="2000" b="1" dirty="0">
              <a:latin typeface="+mj-lt"/>
              <a:ea typeface="Tahoma" panose="020B0604030504040204" pitchFamily="34" charset="0"/>
              <a:cs typeface="Tahoma" panose="020B0604030504040204" pitchFamily="34" charset="0"/>
            </a:endParaRPr>
          </a:p>
          <a:p>
            <a:pPr marL="800100" lvl="2">
              <a:spcBef>
                <a:spcPts val="0"/>
              </a:spcBef>
              <a:buNone/>
            </a:pPr>
            <a:endParaRPr lang="zh-CN" altLang="en-US" sz="2000" b="1" dirty="0">
              <a:latin typeface="+mj-lt"/>
              <a:cs typeface="Tahoma" panose="020B0604030504040204" pitchFamily="34" charset="0"/>
            </a:endParaRPr>
          </a:p>
          <a:p>
            <a:pPr marL="800100" lvl="2">
              <a:spcBef>
                <a:spcPts val="0"/>
              </a:spcBef>
              <a:buNone/>
            </a:pPr>
            <a:r>
              <a:rPr lang="en-US" altLang="zh-CN" sz="2000" b="1" dirty="0">
                <a:latin typeface="+mj-lt"/>
                <a:ea typeface="Tahoma" panose="020B0604030504040204" pitchFamily="34" charset="0"/>
                <a:cs typeface="Tahoma" panose="020B0604030504040204" pitchFamily="34" charset="0"/>
              </a:rPr>
              <a:t>public void </a:t>
            </a:r>
            <a:r>
              <a:rPr lang="en-US" altLang="zh-CN" sz="2000" b="1" dirty="0" err="1">
                <a:solidFill>
                  <a:srgbClr val="006600"/>
                </a:solidFill>
                <a:latin typeface="+mj-lt"/>
                <a:ea typeface="Tahoma" panose="020B0604030504040204" pitchFamily="34" charset="0"/>
                <a:cs typeface="Tahoma" panose="020B0604030504040204" pitchFamily="34" charset="0"/>
              </a:rPr>
              <a:t>nonStaticMethod</a:t>
            </a:r>
            <a:r>
              <a:rPr lang="en-US" altLang="zh-CN" sz="2000" b="1" dirty="0">
                <a:latin typeface="+mj-lt"/>
                <a:ea typeface="Tahoma" panose="020B0604030504040204" pitchFamily="34" charset="0"/>
                <a:cs typeface="Tahoma" panose="020B0604030504040204" pitchFamily="34" charset="0"/>
              </a:rPr>
              <a:t>(){</a:t>
            </a:r>
            <a:endParaRPr lang="en-US" altLang="zh-CN" sz="2000" b="1" dirty="0">
              <a:latin typeface="+mj-lt"/>
              <a:ea typeface="Tahoma" panose="020B0604030504040204" pitchFamily="34" charset="0"/>
              <a:cs typeface="Tahoma" panose="020B0604030504040204" pitchFamily="34" charset="0"/>
            </a:endParaRPr>
          </a:p>
          <a:p>
            <a:pPr marL="1257300" lvl="3">
              <a:spcBef>
                <a:spcPts val="0"/>
              </a:spcBef>
              <a:buNone/>
            </a:pPr>
            <a:r>
              <a:rPr lang="en-US" altLang="zh-CN" b="1" dirty="0" err="1">
                <a:latin typeface="+mj-lt"/>
                <a:ea typeface="Tahoma" panose="020B0604030504040204" pitchFamily="34" charset="0"/>
                <a:cs typeface="Tahoma" panose="020B0604030504040204" pitchFamily="34" charset="0"/>
              </a:rPr>
              <a:t>System.out.println</a:t>
            </a:r>
            <a:r>
              <a:rPr lang="en-US" altLang="zh-CN" b="1" dirty="0">
                <a:latin typeface="+mj-lt"/>
                <a:ea typeface="Tahoma" panose="020B0604030504040204" pitchFamily="34" charset="0"/>
                <a:cs typeface="Tahoma" panose="020B0604030504040204" pitchFamily="34" charset="0"/>
              </a:rPr>
              <a:t>("</a:t>
            </a:r>
            <a:r>
              <a:rPr lang="zh-CN" altLang="en-US" b="1" dirty="0">
                <a:latin typeface="+mj-lt"/>
                <a:cs typeface="Tahoma" panose="020B0604030504040204" pitchFamily="34" charset="0"/>
              </a:rPr>
              <a:t>我是非静态方法。</a:t>
            </a:r>
            <a:r>
              <a:rPr lang="en-US" altLang="zh-CN" b="1" dirty="0">
                <a:latin typeface="+mj-lt"/>
                <a:ea typeface="Tahoma" panose="020B0604030504040204" pitchFamily="34" charset="0"/>
                <a:cs typeface="Tahoma" panose="020B0604030504040204" pitchFamily="34" charset="0"/>
              </a:rPr>
              <a:t>");</a:t>
            </a:r>
            <a:endParaRPr lang="en-US" altLang="zh-CN" b="1" dirty="0">
              <a:latin typeface="+mj-lt"/>
              <a:ea typeface="Tahoma" panose="020B0604030504040204" pitchFamily="34" charset="0"/>
              <a:cs typeface="Tahoma" panose="020B0604030504040204" pitchFamily="34" charset="0"/>
            </a:endParaRPr>
          </a:p>
          <a:p>
            <a:pPr marL="1257300" lvl="3">
              <a:spcBef>
                <a:spcPts val="0"/>
              </a:spcBef>
              <a:buNone/>
            </a:pPr>
            <a:r>
              <a:rPr lang="en-US" altLang="zh-CN" b="1" dirty="0" err="1">
                <a:solidFill>
                  <a:srgbClr val="C00000"/>
                </a:solidFill>
                <a:latin typeface="+mj-lt"/>
                <a:ea typeface="Tahoma" panose="020B0604030504040204" pitchFamily="34" charset="0"/>
                <a:cs typeface="Tahoma" panose="020B0604030504040204" pitchFamily="34" charset="0"/>
              </a:rPr>
              <a:t>staticVariable</a:t>
            </a:r>
            <a:r>
              <a:rPr lang="en-US" altLang="zh-CN" b="1" dirty="0">
                <a:latin typeface="+mj-lt"/>
                <a:ea typeface="Tahoma" panose="020B0604030504040204" pitchFamily="34" charset="0"/>
                <a:cs typeface="Tahoma" panose="020B0604030504040204" pitchFamily="34" charset="0"/>
              </a:rPr>
              <a:t> = </a:t>
            </a:r>
            <a:r>
              <a:rPr lang="en-US" altLang="zh-CN" b="1" dirty="0" err="1">
                <a:solidFill>
                  <a:srgbClr val="C00000"/>
                </a:solidFill>
                <a:latin typeface="+mj-lt"/>
                <a:ea typeface="Tahoma" panose="020B0604030504040204" pitchFamily="34" charset="0"/>
                <a:cs typeface="Tahoma" panose="020B0604030504040204" pitchFamily="34" charset="0"/>
              </a:rPr>
              <a:t>staticVariable</a:t>
            </a:r>
            <a:r>
              <a:rPr lang="en-US" altLang="zh-CN" b="1" dirty="0">
                <a:latin typeface="+mj-lt"/>
                <a:ea typeface="Tahoma" panose="020B0604030504040204" pitchFamily="34" charset="0"/>
                <a:cs typeface="Tahoma" panose="020B0604030504040204" pitchFamily="34" charset="0"/>
              </a:rPr>
              <a:t>+"</a:t>
            </a:r>
            <a:r>
              <a:rPr lang="zh-CN" altLang="en-US" b="1" dirty="0">
                <a:latin typeface="+mj-lt"/>
                <a:cs typeface="Tahoma" panose="020B0604030504040204" pitchFamily="34" charset="0"/>
              </a:rPr>
              <a:t>在非静态方法中！</a:t>
            </a:r>
            <a:r>
              <a:rPr lang="en-US" altLang="zh-CN" b="1" dirty="0">
                <a:latin typeface="+mj-lt"/>
                <a:ea typeface="Tahoma" panose="020B0604030504040204" pitchFamily="34" charset="0"/>
                <a:cs typeface="Tahoma" panose="020B0604030504040204" pitchFamily="34" charset="0"/>
              </a:rPr>
              <a:t>";</a:t>
            </a:r>
            <a:endParaRPr lang="en-US" altLang="zh-CN" b="1" dirty="0">
              <a:latin typeface="+mj-lt"/>
              <a:ea typeface="Tahoma" panose="020B0604030504040204" pitchFamily="34" charset="0"/>
              <a:cs typeface="Tahoma" panose="020B0604030504040204" pitchFamily="34" charset="0"/>
            </a:endParaRPr>
          </a:p>
          <a:p>
            <a:pPr marL="1257300" lvl="3">
              <a:spcBef>
                <a:spcPts val="0"/>
              </a:spcBef>
              <a:buNone/>
            </a:pPr>
            <a:r>
              <a:rPr lang="en-US" altLang="zh-CN" b="1" dirty="0" err="1">
                <a:solidFill>
                  <a:srgbClr val="0000CC"/>
                </a:solidFill>
                <a:latin typeface="+mj-lt"/>
                <a:ea typeface="Tahoma" panose="020B0604030504040204" pitchFamily="34" charset="0"/>
                <a:cs typeface="Tahoma" panose="020B0604030504040204" pitchFamily="34" charset="0"/>
              </a:rPr>
              <a:t>staticMethod</a:t>
            </a:r>
            <a:r>
              <a:rPr lang="en-US" altLang="zh-CN" b="1" dirty="0">
                <a:latin typeface="+mj-lt"/>
                <a:ea typeface="Tahoma" panose="020B0604030504040204" pitchFamily="34" charset="0"/>
                <a:cs typeface="Tahoma" panose="020B0604030504040204" pitchFamily="34" charset="0"/>
              </a:rPr>
              <a:t>();		</a:t>
            </a:r>
            <a:endParaRPr lang="zh-CN" altLang="en-US" b="1" dirty="0">
              <a:latin typeface="+mj-lt"/>
              <a:cs typeface="Tahoma" panose="020B0604030504040204" pitchFamily="34" charset="0"/>
            </a:endParaRPr>
          </a:p>
          <a:p>
            <a:pPr marL="800100" lvl="2">
              <a:spcBef>
                <a:spcPts val="0"/>
              </a:spcBef>
              <a:buNone/>
            </a:pPr>
            <a:r>
              <a:rPr lang="en-US" altLang="zh-CN" sz="2000" b="1" dirty="0">
                <a:latin typeface="+mj-lt"/>
                <a:ea typeface="Tahoma" panose="020B0604030504040204" pitchFamily="34" charset="0"/>
                <a:cs typeface="Tahoma" panose="020B0604030504040204" pitchFamily="34" charset="0"/>
              </a:rPr>
              <a:t>}</a:t>
            </a:r>
            <a:endParaRPr lang="en-US" altLang="zh-CN" sz="2000" b="1" dirty="0">
              <a:latin typeface="+mj-lt"/>
              <a:ea typeface="Tahoma" panose="020B0604030504040204" pitchFamily="34" charset="0"/>
              <a:cs typeface="Tahoma" panose="020B0604030504040204" pitchFamily="34" charset="0"/>
            </a:endParaRPr>
          </a:p>
          <a:p>
            <a:pPr marL="800100" lvl="2">
              <a:spcBef>
                <a:spcPts val="0"/>
              </a:spcBef>
              <a:buNone/>
            </a:pPr>
            <a:endParaRPr lang="zh-CN" altLang="en-US" sz="2000" b="1" dirty="0">
              <a:latin typeface="+mj-lt"/>
              <a:cs typeface="Tahoma" panose="020B0604030504040204" pitchFamily="34" charset="0"/>
            </a:endParaRPr>
          </a:p>
          <a:p>
            <a:pPr marL="800100" lvl="2">
              <a:spcBef>
                <a:spcPts val="0"/>
              </a:spcBef>
              <a:buNone/>
            </a:pPr>
            <a:r>
              <a:rPr lang="en-US" altLang="zh-CN" sz="2000" b="1" dirty="0">
                <a:latin typeface="+mj-lt"/>
                <a:ea typeface="Tahoma" panose="020B0604030504040204" pitchFamily="34" charset="0"/>
                <a:cs typeface="Tahoma" panose="020B0604030504040204" pitchFamily="34" charset="0"/>
              </a:rPr>
              <a:t>public </a:t>
            </a:r>
            <a:r>
              <a:rPr lang="en-US" altLang="zh-CN" sz="2000" b="1" dirty="0">
                <a:solidFill>
                  <a:srgbClr val="FF0000"/>
                </a:solidFill>
                <a:latin typeface="+mj-lt"/>
                <a:ea typeface="Tahoma" panose="020B0604030504040204" pitchFamily="34" charset="0"/>
                <a:cs typeface="Tahoma" panose="020B0604030504040204" pitchFamily="34" charset="0"/>
              </a:rPr>
              <a:t>static</a:t>
            </a:r>
            <a:r>
              <a:rPr lang="en-US" altLang="zh-CN" sz="2000" b="1" dirty="0">
                <a:latin typeface="+mj-lt"/>
                <a:ea typeface="Tahoma" panose="020B0604030504040204" pitchFamily="34" charset="0"/>
                <a:cs typeface="Tahoma" panose="020B0604030504040204" pitchFamily="34" charset="0"/>
              </a:rPr>
              <a:t> void </a:t>
            </a:r>
            <a:r>
              <a:rPr lang="en-US" altLang="zh-CN" sz="2000" b="1" dirty="0" err="1">
                <a:solidFill>
                  <a:srgbClr val="0000CC"/>
                </a:solidFill>
                <a:latin typeface="+mj-lt"/>
                <a:ea typeface="Tahoma" panose="020B0604030504040204" pitchFamily="34" charset="0"/>
                <a:cs typeface="Tahoma" panose="020B0604030504040204" pitchFamily="34" charset="0"/>
              </a:rPr>
              <a:t>staticMethod</a:t>
            </a:r>
            <a:r>
              <a:rPr lang="en-US" altLang="zh-CN" sz="2000" b="1" dirty="0">
                <a:latin typeface="+mj-lt"/>
                <a:ea typeface="Tahoma" panose="020B0604030504040204" pitchFamily="34" charset="0"/>
                <a:cs typeface="Tahoma" panose="020B0604030504040204" pitchFamily="34" charset="0"/>
              </a:rPr>
              <a:t>(){</a:t>
            </a:r>
            <a:endParaRPr lang="en-US" altLang="zh-CN" sz="2000" b="1" dirty="0">
              <a:latin typeface="+mj-lt"/>
              <a:ea typeface="Tahoma" panose="020B0604030504040204" pitchFamily="34" charset="0"/>
              <a:cs typeface="Tahoma" panose="020B0604030504040204" pitchFamily="34" charset="0"/>
            </a:endParaRPr>
          </a:p>
          <a:p>
            <a:pPr marL="1257300" lvl="3">
              <a:spcBef>
                <a:spcPts val="0"/>
              </a:spcBef>
              <a:buNone/>
            </a:pPr>
            <a:r>
              <a:rPr lang="en-US" altLang="zh-CN" b="1" dirty="0" err="1">
                <a:latin typeface="+mj-lt"/>
                <a:ea typeface="Tahoma" panose="020B0604030504040204" pitchFamily="34" charset="0"/>
                <a:cs typeface="Tahoma" panose="020B0604030504040204" pitchFamily="34" charset="0"/>
              </a:rPr>
              <a:t>System.out.println</a:t>
            </a:r>
            <a:r>
              <a:rPr lang="en-US" altLang="zh-CN" b="1" dirty="0">
                <a:latin typeface="+mj-lt"/>
                <a:ea typeface="Tahoma" panose="020B0604030504040204" pitchFamily="34" charset="0"/>
                <a:cs typeface="Tahoma" panose="020B0604030504040204" pitchFamily="34" charset="0"/>
              </a:rPr>
              <a:t>("</a:t>
            </a:r>
            <a:r>
              <a:rPr lang="zh-CN" altLang="en-US" b="1" dirty="0">
                <a:latin typeface="+mj-lt"/>
                <a:cs typeface="Tahoma" panose="020B0604030504040204" pitchFamily="34" charset="0"/>
              </a:rPr>
              <a:t>我是静态方法。</a:t>
            </a:r>
            <a:r>
              <a:rPr lang="en-US" altLang="zh-CN" b="1" dirty="0">
                <a:latin typeface="+mj-lt"/>
                <a:ea typeface="Tahoma" panose="020B0604030504040204" pitchFamily="34" charset="0"/>
                <a:cs typeface="Tahoma" panose="020B0604030504040204" pitchFamily="34" charset="0"/>
              </a:rPr>
              <a:t>");</a:t>
            </a:r>
            <a:endParaRPr lang="en-US" altLang="zh-CN" b="1" dirty="0">
              <a:latin typeface="+mj-lt"/>
              <a:ea typeface="Tahoma" panose="020B0604030504040204" pitchFamily="34" charset="0"/>
              <a:cs typeface="Tahoma" panose="020B0604030504040204" pitchFamily="34" charset="0"/>
            </a:endParaRPr>
          </a:p>
          <a:p>
            <a:pPr marL="1257300" lvl="3">
              <a:spcBef>
                <a:spcPts val="0"/>
              </a:spcBef>
              <a:buNone/>
            </a:pPr>
            <a:r>
              <a:rPr lang="en-US" altLang="zh-CN" b="1" dirty="0">
                <a:latin typeface="+mj-lt"/>
                <a:ea typeface="Tahoma" panose="020B0604030504040204" pitchFamily="34" charset="0"/>
                <a:cs typeface="Tahoma" panose="020B0604030504040204" pitchFamily="34" charset="0"/>
              </a:rPr>
              <a:t>//</a:t>
            </a:r>
            <a:r>
              <a:rPr lang="en-US" altLang="zh-CN" b="1" dirty="0" err="1">
                <a:solidFill>
                  <a:srgbClr val="006600"/>
                </a:solidFill>
                <a:latin typeface="+mj-lt"/>
                <a:ea typeface="Tahoma" panose="020B0604030504040204" pitchFamily="34" charset="0"/>
                <a:cs typeface="Tahoma" panose="020B0604030504040204" pitchFamily="34" charset="0"/>
              </a:rPr>
              <a:t>nonStaticMethod</a:t>
            </a:r>
            <a:r>
              <a:rPr lang="en-US" altLang="zh-CN" b="1" dirty="0">
                <a:latin typeface="+mj-lt"/>
                <a:ea typeface="Tahoma" panose="020B0604030504040204" pitchFamily="34" charset="0"/>
                <a:cs typeface="Tahoma" panose="020B0604030504040204" pitchFamily="34" charset="0"/>
              </a:rPr>
              <a:t>();	</a:t>
            </a:r>
            <a:endParaRPr lang="zh-CN" altLang="en-US" b="1" dirty="0">
              <a:latin typeface="+mj-lt"/>
              <a:cs typeface="Tahoma" panose="020B0604030504040204" pitchFamily="34" charset="0"/>
            </a:endParaRPr>
          </a:p>
          <a:p>
            <a:pPr marL="800100" lvl="2">
              <a:spcBef>
                <a:spcPts val="0"/>
              </a:spcBef>
              <a:buNone/>
            </a:pPr>
            <a:r>
              <a:rPr lang="en-US" altLang="zh-CN" sz="2000" b="1" dirty="0">
                <a:latin typeface="+mj-lt"/>
                <a:ea typeface="Tahoma" panose="020B0604030504040204" pitchFamily="34" charset="0"/>
                <a:cs typeface="Tahoma" panose="020B0604030504040204" pitchFamily="34" charset="0"/>
              </a:rPr>
              <a:t>}</a:t>
            </a:r>
            <a:endParaRPr lang="en-US" altLang="zh-CN" sz="2000" b="1" dirty="0">
              <a:latin typeface="+mj-lt"/>
              <a:ea typeface="Tahoma" panose="020B0604030504040204" pitchFamily="34" charset="0"/>
              <a:cs typeface="Tahoma" panose="020B0604030504040204" pitchFamily="34" charset="0"/>
            </a:endParaRPr>
          </a:p>
          <a:p>
            <a:pPr marL="800100" lvl="2">
              <a:spcBef>
                <a:spcPts val="0"/>
              </a:spcBef>
              <a:buNone/>
            </a:pPr>
            <a:endParaRPr lang="zh-CN" altLang="en-US" sz="2000" b="1" dirty="0">
              <a:latin typeface="+mj-lt"/>
              <a:cs typeface="Tahoma" panose="020B0604030504040204" pitchFamily="34" charset="0"/>
            </a:endParaRPr>
          </a:p>
          <a:p>
            <a:pPr marL="800100" lvl="2">
              <a:spcBef>
                <a:spcPts val="0"/>
              </a:spcBef>
              <a:buNone/>
            </a:pPr>
            <a:r>
              <a:rPr lang="en-US" altLang="zh-CN" sz="2000" b="1" dirty="0">
                <a:latin typeface="+mj-lt"/>
                <a:ea typeface="Tahoma" panose="020B0604030504040204" pitchFamily="34" charset="0"/>
                <a:cs typeface="Tahoma" panose="020B0604030504040204" pitchFamily="34" charset="0"/>
              </a:rPr>
              <a:t>public </a:t>
            </a:r>
            <a:r>
              <a:rPr lang="en-US" altLang="zh-CN" sz="2000" b="1" dirty="0">
                <a:solidFill>
                  <a:srgbClr val="FF0000"/>
                </a:solidFill>
                <a:latin typeface="+mj-lt"/>
                <a:ea typeface="Tahoma" panose="020B0604030504040204" pitchFamily="34" charset="0"/>
                <a:cs typeface="Tahoma" panose="020B0604030504040204" pitchFamily="34" charset="0"/>
              </a:rPr>
              <a:t>static</a:t>
            </a:r>
            <a:r>
              <a:rPr lang="en-US" altLang="zh-CN" sz="2000" b="1" dirty="0">
                <a:latin typeface="+mj-lt"/>
                <a:ea typeface="Tahoma" panose="020B0604030504040204" pitchFamily="34" charset="0"/>
                <a:cs typeface="Tahoma" panose="020B0604030504040204" pitchFamily="34" charset="0"/>
              </a:rPr>
              <a:t> void main(String[] </a:t>
            </a:r>
            <a:r>
              <a:rPr lang="en-US" altLang="zh-CN" sz="2000" b="1" dirty="0" err="1">
                <a:latin typeface="+mj-lt"/>
                <a:ea typeface="Tahoma" panose="020B0604030504040204" pitchFamily="34" charset="0"/>
                <a:cs typeface="Tahoma" panose="020B0604030504040204" pitchFamily="34" charset="0"/>
              </a:rPr>
              <a:t>args</a:t>
            </a:r>
            <a:r>
              <a:rPr lang="en-US" altLang="zh-CN" sz="2000" b="1" dirty="0">
                <a:latin typeface="+mj-lt"/>
                <a:ea typeface="Tahoma" panose="020B0604030504040204" pitchFamily="34" charset="0"/>
                <a:cs typeface="Tahoma" panose="020B0604030504040204" pitchFamily="34" charset="0"/>
              </a:rPr>
              <a:t>) {</a:t>
            </a:r>
            <a:endParaRPr lang="en-US" altLang="zh-CN" sz="2000" b="1" dirty="0">
              <a:latin typeface="+mj-lt"/>
              <a:ea typeface="Tahoma" panose="020B0604030504040204" pitchFamily="34" charset="0"/>
              <a:cs typeface="Tahoma" panose="020B0604030504040204" pitchFamily="34" charset="0"/>
            </a:endParaRPr>
          </a:p>
          <a:p>
            <a:pPr marL="1257300" lvl="3">
              <a:spcBef>
                <a:spcPts val="0"/>
              </a:spcBef>
              <a:buNone/>
            </a:pPr>
            <a:r>
              <a:rPr lang="en-US" altLang="zh-CN" b="1" dirty="0">
                <a:solidFill>
                  <a:schemeClr val="accent6">
                    <a:lumMod val="75000"/>
                  </a:schemeClr>
                </a:solidFill>
                <a:latin typeface="+mj-lt"/>
                <a:ea typeface="Tahoma" panose="020B0604030504040204" pitchFamily="34" charset="0"/>
                <a:cs typeface="Tahoma" panose="020B0604030504040204" pitchFamily="34" charset="0"/>
              </a:rPr>
              <a:t>new </a:t>
            </a:r>
            <a:r>
              <a:rPr lang="en-US" altLang="zh-CN" b="1" dirty="0" err="1">
                <a:solidFill>
                  <a:schemeClr val="accent6">
                    <a:lumMod val="75000"/>
                  </a:schemeClr>
                </a:solidFill>
                <a:latin typeface="+mj-lt"/>
                <a:ea typeface="Tahoma" panose="020B0604030504040204" pitchFamily="34" charset="0"/>
                <a:cs typeface="Tahoma" panose="020B0604030504040204" pitchFamily="34" charset="0"/>
              </a:rPr>
              <a:t>staticMethodInvokeTest</a:t>
            </a:r>
            <a:r>
              <a:rPr lang="en-US" altLang="zh-CN" b="1" dirty="0">
                <a:solidFill>
                  <a:schemeClr val="accent6">
                    <a:lumMod val="75000"/>
                  </a:schemeClr>
                </a:solidFill>
                <a:latin typeface="+mj-lt"/>
                <a:ea typeface="Tahoma" panose="020B0604030504040204" pitchFamily="34" charset="0"/>
                <a:cs typeface="Tahoma" panose="020B0604030504040204" pitchFamily="34" charset="0"/>
              </a:rPr>
              <a:t>()</a:t>
            </a:r>
            <a:r>
              <a:rPr lang="en-US" altLang="zh-CN" b="1" dirty="0">
                <a:latin typeface="+mj-lt"/>
                <a:ea typeface="Tahoma" panose="020B0604030504040204" pitchFamily="34" charset="0"/>
                <a:cs typeface="Tahoma" panose="020B0604030504040204" pitchFamily="34" charset="0"/>
              </a:rPr>
              <a:t>.</a:t>
            </a:r>
            <a:r>
              <a:rPr lang="en-US" altLang="zh-CN" b="1" dirty="0" err="1">
                <a:solidFill>
                  <a:srgbClr val="006600"/>
                </a:solidFill>
                <a:latin typeface="+mj-lt"/>
                <a:ea typeface="Tahoma" panose="020B0604030504040204" pitchFamily="34" charset="0"/>
                <a:cs typeface="Tahoma" panose="020B0604030504040204" pitchFamily="34" charset="0"/>
              </a:rPr>
              <a:t>nonStaticMethod</a:t>
            </a:r>
            <a:r>
              <a:rPr lang="en-US" altLang="zh-CN" b="1" dirty="0">
                <a:latin typeface="+mj-lt"/>
                <a:ea typeface="Tahoma" panose="020B0604030504040204" pitchFamily="34" charset="0"/>
                <a:cs typeface="Tahoma" panose="020B0604030504040204" pitchFamily="34" charset="0"/>
              </a:rPr>
              <a:t>();</a:t>
            </a:r>
            <a:endParaRPr lang="en-US" altLang="zh-CN" b="1" dirty="0">
              <a:latin typeface="+mj-lt"/>
              <a:ea typeface="Tahoma" panose="020B0604030504040204" pitchFamily="34" charset="0"/>
              <a:cs typeface="Tahoma" panose="020B0604030504040204" pitchFamily="34" charset="0"/>
            </a:endParaRPr>
          </a:p>
          <a:p>
            <a:pPr marL="1257300" lvl="3">
              <a:spcBef>
                <a:spcPts val="0"/>
              </a:spcBef>
              <a:buNone/>
            </a:pPr>
            <a:r>
              <a:rPr lang="en-US" altLang="zh-CN" b="1" dirty="0" err="1">
                <a:solidFill>
                  <a:srgbClr val="000099"/>
                </a:solidFill>
                <a:latin typeface="+mj-lt"/>
                <a:ea typeface="Tahoma" panose="020B0604030504040204" pitchFamily="34" charset="0"/>
                <a:cs typeface="Tahoma" panose="020B0604030504040204" pitchFamily="34" charset="0"/>
              </a:rPr>
              <a:t>staticMethod</a:t>
            </a:r>
            <a:r>
              <a:rPr lang="en-US" altLang="zh-CN" b="1" dirty="0">
                <a:solidFill>
                  <a:srgbClr val="000099"/>
                </a:solidFill>
                <a:latin typeface="+mj-lt"/>
                <a:ea typeface="Tahoma" panose="020B0604030504040204" pitchFamily="34" charset="0"/>
                <a:cs typeface="Tahoma" panose="020B0604030504040204" pitchFamily="34" charset="0"/>
              </a:rPr>
              <a:t>(); </a:t>
            </a:r>
            <a:r>
              <a:rPr lang="en-US" altLang="zh-CN" b="1" dirty="0">
                <a:latin typeface="+mj-lt"/>
                <a:ea typeface="Tahoma" panose="020B0604030504040204" pitchFamily="34" charset="0"/>
                <a:cs typeface="Tahoma" panose="020B0604030504040204" pitchFamily="34" charset="0"/>
              </a:rPr>
              <a:t>		//?</a:t>
            </a:r>
            <a:endParaRPr lang="en-US" altLang="zh-CN" b="1" dirty="0">
              <a:latin typeface="+mj-lt"/>
              <a:ea typeface="Tahoma" panose="020B0604030504040204" pitchFamily="34" charset="0"/>
              <a:cs typeface="Tahoma" panose="020B0604030504040204" pitchFamily="34" charset="0"/>
            </a:endParaRPr>
          </a:p>
          <a:p>
            <a:pPr marL="1257300" lvl="3">
              <a:spcBef>
                <a:spcPts val="0"/>
              </a:spcBef>
              <a:buNone/>
            </a:pPr>
            <a:r>
              <a:rPr lang="en-US" altLang="zh-CN" b="1" dirty="0" err="1">
                <a:latin typeface="+mj-lt"/>
                <a:ea typeface="Tahoma" panose="020B0604030504040204" pitchFamily="34" charset="0"/>
                <a:cs typeface="Tahoma" panose="020B0604030504040204" pitchFamily="34" charset="0"/>
              </a:rPr>
              <a:t>System.out.println</a:t>
            </a:r>
            <a:r>
              <a:rPr lang="en-US" altLang="zh-CN" b="1" dirty="0">
                <a:latin typeface="+mj-lt"/>
                <a:ea typeface="Tahoma" panose="020B0604030504040204" pitchFamily="34" charset="0"/>
                <a:cs typeface="Tahoma" panose="020B0604030504040204" pitchFamily="34" charset="0"/>
              </a:rPr>
              <a:t>(</a:t>
            </a:r>
            <a:r>
              <a:rPr lang="en-US" altLang="zh-CN" b="1" dirty="0" err="1">
                <a:solidFill>
                  <a:srgbClr val="C00000"/>
                </a:solidFill>
                <a:latin typeface="+mj-lt"/>
                <a:ea typeface="Tahoma" panose="020B0604030504040204" pitchFamily="34" charset="0"/>
                <a:cs typeface="Tahoma" panose="020B0604030504040204" pitchFamily="34" charset="0"/>
              </a:rPr>
              <a:t>staticVariable</a:t>
            </a:r>
            <a:r>
              <a:rPr lang="en-US" altLang="zh-CN" b="1" dirty="0">
                <a:latin typeface="+mj-lt"/>
                <a:ea typeface="Tahoma" panose="020B0604030504040204" pitchFamily="34" charset="0"/>
                <a:cs typeface="Tahoma" panose="020B0604030504040204" pitchFamily="34" charset="0"/>
              </a:rPr>
              <a:t>); //?</a:t>
            </a:r>
            <a:endParaRPr lang="en-US" altLang="zh-CN" b="1" dirty="0">
              <a:latin typeface="+mj-lt"/>
              <a:ea typeface="Tahoma" panose="020B0604030504040204" pitchFamily="34" charset="0"/>
              <a:cs typeface="Tahoma" panose="020B0604030504040204" pitchFamily="34" charset="0"/>
            </a:endParaRPr>
          </a:p>
          <a:p>
            <a:pPr marL="800100" lvl="2">
              <a:spcBef>
                <a:spcPts val="0"/>
              </a:spcBef>
              <a:buNone/>
            </a:pPr>
            <a:r>
              <a:rPr lang="en-US" altLang="zh-CN" sz="2000" b="1" dirty="0">
                <a:latin typeface="+mj-lt"/>
                <a:ea typeface="Tahoma" panose="020B0604030504040204" pitchFamily="34" charset="0"/>
                <a:cs typeface="Tahoma" panose="020B0604030504040204" pitchFamily="34" charset="0"/>
              </a:rPr>
              <a:t>}</a:t>
            </a:r>
            <a:endParaRPr lang="en-US" altLang="zh-CN" sz="2000" b="1" dirty="0">
              <a:latin typeface="+mj-lt"/>
              <a:ea typeface="Tahoma" panose="020B0604030504040204" pitchFamily="34" charset="0"/>
              <a:cs typeface="Tahoma" panose="020B0604030504040204" pitchFamily="34" charset="0"/>
            </a:endParaRPr>
          </a:p>
          <a:p>
            <a:pPr marL="0">
              <a:spcBef>
                <a:spcPts val="0"/>
              </a:spcBef>
              <a:buNone/>
            </a:pPr>
            <a:r>
              <a:rPr lang="en-US" altLang="zh-CN" sz="2000" b="1" dirty="0">
                <a:latin typeface="+mj-lt"/>
                <a:ea typeface="Tahoma" panose="020B0604030504040204" pitchFamily="34" charset="0"/>
                <a:cs typeface="Tahoma" panose="020B0604030504040204" pitchFamily="34" charset="0"/>
              </a:rPr>
              <a:t>}</a:t>
            </a:r>
            <a:endParaRPr lang="zh-CN" altLang="en-US" sz="2000" b="1" dirty="0">
              <a:latin typeface="+mj-lt"/>
              <a:cs typeface="Tahoma" panose="020B0604030504040204" pitchFamily="34" charset="0"/>
            </a:endParaRPr>
          </a:p>
        </p:txBody>
      </p:sp>
      <p:sp>
        <p:nvSpPr>
          <p:cNvPr id="4" name="灯片编号占位符 3"/>
          <p:cNvSpPr>
            <a:spLocks noGrp="1"/>
          </p:cNvSpPr>
          <p:nvPr>
            <p:ph type="sldNum" sz="quarter" idx="12"/>
          </p:nvPr>
        </p:nvSpPr>
        <p:spPr/>
        <p:txBody>
          <a:bodyPr/>
          <a:lstStyle/>
          <a:p>
            <a:pPr>
              <a:defRPr/>
            </a:pPr>
            <a:fld id="{B86E76BD-931C-4762-B019-F37E50D3D3A2}" type="slidenum">
              <a:rPr lang="en-US" altLang="zh-CN" smtClean="0"/>
            </a:fld>
            <a:endParaRPr lang="en-US" altLang="zh-CN"/>
          </a:p>
        </p:txBody>
      </p:sp>
      <p:sp useBgFill="1">
        <p:nvSpPr>
          <p:cNvPr id="5" name="TextBox 4"/>
          <p:cNvSpPr txBox="1"/>
          <p:nvPr/>
        </p:nvSpPr>
        <p:spPr>
          <a:xfrm>
            <a:off x="7551217" y="5780782"/>
            <a:ext cx="3105496" cy="1076325"/>
          </a:xfrm>
          <a:prstGeom prst="rect">
            <a:avLst/>
          </a:prstGeom>
          <a:ln>
            <a:solidFill>
              <a:schemeClr val="tx1"/>
            </a:solidFill>
          </a:ln>
        </p:spPr>
        <p:txBody>
          <a:bodyPr wrap="square" rtlCol="0">
            <a:spAutoFit/>
          </a:bodyPr>
          <a:lstStyle/>
          <a:p>
            <a:r>
              <a:rPr lang="zh-CN" altLang="en-US" sz="1600" dirty="0"/>
              <a:t>我是非静态方法。</a:t>
            </a:r>
            <a:endParaRPr lang="zh-CN" altLang="en-US" sz="1600" dirty="0"/>
          </a:p>
          <a:p>
            <a:r>
              <a:rPr lang="zh-CN" altLang="en-US" sz="1600" dirty="0"/>
              <a:t>我是静态方法。</a:t>
            </a:r>
            <a:endParaRPr lang="zh-CN" altLang="en-US" sz="1600" dirty="0"/>
          </a:p>
          <a:p>
            <a:r>
              <a:rPr lang="zh-CN" altLang="en-US" sz="1600" dirty="0"/>
              <a:t>我是静态方法。</a:t>
            </a:r>
            <a:endParaRPr lang="zh-CN" altLang="en-US" sz="1600" dirty="0"/>
          </a:p>
          <a:p>
            <a:r>
              <a:rPr lang="zh-CN" altLang="en-US" sz="1600" dirty="0"/>
              <a:t>我是静态变量在非静态方法中！</a:t>
            </a:r>
            <a:endParaRPr lang="zh-CN" altLang="en-US" sz="1600" dirty="0"/>
          </a:p>
        </p:txBody>
      </p:sp>
      <p:sp>
        <p:nvSpPr>
          <p:cNvPr id="2" name="文本框 1"/>
          <p:cNvSpPr txBox="1"/>
          <p:nvPr/>
        </p:nvSpPr>
        <p:spPr>
          <a:xfrm>
            <a:off x="5519936" y="2129987"/>
            <a:ext cx="2908300" cy="368300"/>
          </a:xfrm>
          <a:prstGeom prst="rect">
            <a:avLst/>
          </a:prstGeom>
          <a:noFill/>
        </p:spPr>
        <p:txBody>
          <a:bodyPr wrap="none" rtlCol="0">
            <a:spAutoFit/>
          </a:bodyPr>
          <a:lstStyle/>
          <a:p>
            <a:r>
              <a:rPr lang="en-US" altLang="zh-CN" b="1">
                <a:solidFill>
                  <a:srgbClr val="CC0099"/>
                </a:solidFill>
                <a:ea typeface="Tahoma" panose="020B0604030504040204" pitchFamily="34" charset="0"/>
                <a:cs typeface="Tahoma" panose="020B0604030504040204" pitchFamily="34" charset="0"/>
              </a:rPr>
              <a:t>//</a:t>
            </a:r>
            <a:r>
              <a:rPr lang="zh-CN" altLang="en-US" b="1">
                <a:solidFill>
                  <a:srgbClr val="CC0099"/>
                </a:solidFill>
                <a:cs typeface="Tahoma" panose="020B0604030504040204" pitchFamily="34" charset="0"/>
              </a:rPr>
              <a:t>非静态方法调用静态方法</a:t>
            </a:r>
            <a:endParaRPr lang="zh-CN" altLang="en-US">
              <a:solidFill>
                <a:srgbClr val="CC0099"/>
              </a:solidFill>
            </a:endParaRPr>
          </a:p>
        </p:txBody>
      </p:sp>
      <p:sp>
        <p:nvSpPr>
          <p:cNvPr id="6" name="文本框 5"/>
          <p:cNvSpPr txBox="1"/>
          <p:nvPr/>
        </p:nvSpPr>
        <p:spPr>
          <a:xfrm>
            <a:off x="5519936" y="3603016"/>
            <a:ext cx="3368040" cy="368300"/>
          </a:xfrm>
          <a:prstGeom prst="rect">
            <a:avLst/>
          </a:prstGeom>
          <a:noFill/>
        </p:spPr>
        <p:txBody>
          <a:bodyPr wrap="none" rtlCol="0">
            <a:spAutoFit/>
          </a:bodyPr>
          <a:lstStyle/>
          <a:p>
            <a:r>
              <a:rPr lang="en-US" altLang="zh-CN" b="1">
                <a:solidFill>
                  <a:srgbClr val="CC0099"/>
                </a:solidFill>
                <a:ea typeface="Tahoma" panose="020B0604030504040204" pitchFamily="34" charset="0"/>
                <a:cs typeface="Tahoma" panose="020B0604030504040204" pitchFamily="34" charset="0"/>
              </a:rPr>
              <a:t>//</a:t>
            </a:r>
            <a:r>
              <a:rPr lang="zh-CN" altLang="en-US" b="1">
                <a:solidFill>
                  <a:srgbClr val="CC0099"/>
                </a:solidFill>
                <a:cs typeface="Tahoma" panose="020B0604030504040204" pitchFamily="34" charset="0"/>
              </a:rPr>
              <a:t>静态方法不能调用非静态方法</a:t>
            </a:r>
            <a:endParaRPr lang="zh-CN" altLang="en-US">
              <a:solidFill>
                <a:srgbClr val="CC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§4.3   </a:t>
            </a:r>
            <a:r>
              <a:rPr lang="zh-CN" altLang="en-US" sz="3600">
                <a:latin typeface="宋体" panose="02010600030101010101" pitchFamily="2" charset="-122"/>
              </a:rPr>
              <a:t>对象</a:t>
            </a:r>
            <a:endParaRPr lang="zh-CN" altLang="en-US"/>
          </a:p>
        </p:txBody>
      </p:sp>
      <p:sp>
        <p:nvSpPr>
          <p:cNvPr id="3" name="内容占位符 2"/>
          <p:cNvSpPr>
            <a:spLocks noGrp="1"/>
          </p:cNvSpPr>
          <p:nvPr>
            <p:ph idx="1"/>
          </p:nvPr>
        </p:nvSpPr>
        <p:spPr/>
        <p:txBody>
          <a:bodyPr/>
          <a:lstStyle/>
          <a:p>
            <a:pPr marL="0" indent="0">
              <a:spcBef>
                <a:spcPts val="0"/>
              </a:spcBef>
              <a:buNone/>
            </a:pPr>
            <a:r>
              <a:rPr lang="en-US" altLang="zh-CN" sz="2400" b="1" dirty="0">
                <a:solidFill>
                  <a:srgbClr val="C00000"/>
                </a:solidFill>
              </a:rPr>
              <a:t>4.3.1  </a:t>
            </a:r>
            <a:r>
              <a:rPr lang="zh-CN" altLang="en-US" sz="2400" b="1" dirty="0">
                <a:solidFill>
                  <a:srgbClr val="C00000"/>
                </a:solidFill>
              </a:rPr>
              <a:t>构造方法</a:t>
            </a:r>
            <a:endParaRPr lang="zh-CN" altLang="en-US" sz="2400" b="1" dirty="0">
              <a:solidFill>
                <a:srgbClr val="C00000"/>
              </a:solidFill>
            </a:endParaRPr>
          </a:p>
          <a:p>
            <a:pPr lvl="1">
              <a:spcBef>
                <a:spcPts val="0"/>
              </a:spcBef>
            </a:pPr>
            <a:r>
              <a:rPr lang="zh-CN" altLang="en-US" dirty="0"/>
              <a:t>在类定义以后，</a:t>
            </a:r>
            <a:r>
              <a:rPr lang="zh-CN" altLang="en-US" dirty="0">
                <a:latin typeface="华文行楷" panose="02010800040101010101" pitchFamily="2" charset="-122"/>
                <a:ea typeface="华文行楷" panose="02010800040101010101" pitchFamily="2" charset="-122"/>
              </a:rPr>
              <a:t>构造方法</a:t>
            </a:r>
            <a:r>
              <a:rPr lang="zh-CN" altLang="en-US" dirty="0"/>
              <a:t>用于在程序中创建类的对象。</a:t>
            </a:r>
            <a:endParaRPr lang="en-US" altLang="zh-CN" dirty="0"/>
          </a:p>
          <a:p>
            <a:pPr lvl="1">
              <a:spcBef>
                <a:spcPts val="0"/>
              </a:spcBef>
            </a:pPr>
            <a:r>
              <a:rPr lang="zh-CN" altLang="en-US" dirty="0">
                <a:latin typeface="华文行楷" panose="02010800040101010101" pitchFamily="2" charset="-122"/>
                <a:ea typeface="华文行楷" panose="02010800040101010101" pitchFamily="2" charset="-122"/>
              </a:rPr>
              <a:t>构造方法</a:t>
            </a:r>
            <a:r>
              <a:rPr lang="zh-CN" altLang="en-US" dirty="0"/>
              <a:t>一般都是创建对象时</a:t>
            </a:r>
            <a:r>
              <a:rPr lang="zh-CN" altLang="en-US" dirty="0">
                <a:solidFill>
                  <a:srgbClr val="0000CC"/>
                </a:solidFill>
                <a:latin typeface="华文行楷" panose="02010800040101010101" pitchFamily="2" charset="-122"/>
                <a:ea typeface="华文行楷" panose="02010800040101010101" pitchFamily="2" charset="-122"/>
              </a:rPr>
              <a:t>初始化对象</a:t>
            </a:r>
            <a:r>
              <a:rPr lang="zh-CN" altLang="en-US" dirty="0"/>
              <a:t>，即：</a:t>
            </a:r>
            <a:r>
              <a:rPr lang="zh-CN" altLang="en-US" dirty="0">
                <a:solidFill>
                  <a:srgbClr val="0000CC"/>
                </a:solidFill>
                <a:latin typeface="华文行楷" panose="02010800040101010101" pitchFamily="2" charset="-122"/>
                <a:ea typeface="华文行楷" panose="02010800040101010101" pitchFamily="2" charset="-122"/>
              </a:rPr>
              <a:t>为对象成员变量赋初始值</a:t>
            </a:r>
            <a:r>
              <a:rPr lang="zh-CN" altLang="en-US" dirty="0">
                <a:solidFill>
                  <a:srgbClr val="0000CC"/>
                </a:solidFill>
                <a:latin typeface="隶书" panose="02010509060101010101" pitchFamily="49" charset="-122"/>
                <a:ea typeface="隶书" panose="02010509060101010101" pitchFamily="49" charset="-122"/>
              </a:rPr>
              <a:t>。</a:t>
            </a:r>
            <a:endParaRPr lang="en-US" altLang="zh-CN" dirty="0">
              <a:solidFill>
                <a:srgbClr val="0000CC"/>
              </a:solidFill>
              <a:latin typeface="隶书" panose="02010509060101010101" pitchFamily="49" charset="-122"/>
              <a:ea typeface="隶书" panose="02010509060101010101" pitchFamily="49" charset="-122"/>
            </a:endParaRPr>
          </a:p>
          <a:p>
            <a:pPr lvl="1">
              <a:spcBef>
                <a:spcPts val="0"/>
              </a:spcBef>
            </a:pPr>
            <a:endParaRPr lang="zh-CN" altLang="en-US" dirty="0"/>
          </a:p>
          <a:p>
            <a:pPr marL="0" indent="0">
              <a:spcBef>
                <a:spcPts val="0"/>
              </a:spcBef>
              <a:buNone/>
            </a:pPr>
            <a:r>
              <a:rPr lang="en-US" altLang="zh-CN" sz="2400" b="1" dirty="0"/>
              <a:t>1</a:t>
            </a:r>
            <a:r>
              <a:rPr lang="zh-CN" altLang="zh-CN" sz="2400" b="1" dirty="0"/>
              <a:t>．默认的构造方法</a:t>
            </a:r>
            <a:r>
              <a:rPr lang="en-US" altLang="zh-CN" sz="2400" b="1" dirty="0"/>
              <a:t>  </a:t>
            </a:r>
            <a:endParaRPr lang="en-US" altLang="zh-CN" sz="2400" b="1" dirty="0"/>
          </a:p>
          <a:p>
            <a:pPr lvl="1">
              <a:spcBef>
                <a:spcPts val="0"/>
              </a:spcBef>
            </a:pPr>
            <a:r>
              <a:rPr lang="zh-CN" altLang="zh-CN" sz="2000" dirty="0"/>
              <a:t>如果类中没有编写构造方法，</a:t>
            </a:r>
            <a:r>
              <a:rPr kumimoji="1" lang="zh-CN" altLang="en-US" sz="2000" dirty="0"/>
              <a:t>系统会自动生成</a:t>
            </a:r>
            <a:r>
              <a:rPr kumimoji="1" lang="zh-CN" altLang="en-US" sz="2000" dirty="0">
                <a:solidFill>
                  <a:srgbClr val="800000"/>
                </a:solidFill>
                <a:latin typeface="华文行楷" panose="02010800040101010101" pitchFamily="2" charset="-122"/>
                <a:ea typeface="华文行楷" panose="02010800040101010101" pitchFamily="2" charset="-122"/>
              </a:rPr>
              <a:t>一个默认的无参数的构造方法</a:t>
            </a:r>
            <a:r>
              <a:rPr kumimoji="1" lang="zh-CN" altLang="en-US" sz="2000" dirty="0"/>
              <a:t>，且</a:t>
            </a:r>
            <a:r>
              <a:rPr lang="zh-CN" altLang="zh-CN" sz="2000" dirty="0"/>
              <a:t>方法体中没有语句</a:t>
            </a:r>
            <a:r>
              <a:rPr lang="zh-CN" altLang="en-US" sz="2000" dirty="0"/>
              <a:t>。</a:t>
            </a:r>
            <a:endParaRPr lang="en-US" altLang="zh-CN" sz="2000" dirty="0"/>
          </a:p>
          <a:p>
            <a:pPr lvl="1">
              <a:spcBef>
                <a:spcPts val="0"/>
              </a:spcBef>
            </a:pPr>
            <a:r>
              <a:rPr kumimoji="1" lang="zh-CN" altLang="en-US" sz="2000" dirty="0"/>
              <a:t>使用</a:t>
            </a:r>
            <a:r>
              <a:rPr kumimoji="1" lang="zh-CN" altLang="en-US" sz="2000" dirty="0">
                <a:solidFill>
                  <a:srgbClr val="800000"/>
                </a:solidFill>
                <a:latin typeface="华文行楷" panose="02010800040101010101" pitchFamily="2" charset="-122"/>
                <a:ea typeface="华文行楷" panose="02010800040101010101" pitchFamily="2" charset="-122"/>
              </a:rPr>
              <a:t>默认无参构造方法</a:t>
            </a:r>
            <a:r>
              <a:rPr kumimoji="1" lang="zh-CN" altLang="en-US" sz="2000" dirty="0"/>
              <a:t>所创建的对象具有</a:t>
            </a:r>
            <a:r>
              <a:rPr kumimoji="1" lang="zh-CN" altLang="en-US" sz="2000" dirty="0">
                <a:solidFill>
                  <a:srgbClr val="FF0000"/>
                </a:solidFill>
                <a:latin typeface="华文行楷" panose="02010800040101010101" pitchFamily="2" charset="-122"/>
                <a:ea typeface="华文行楷" panose="02010800040101010101" pitchFamily="2" charset="-122"/>
              </a:rPr>
              <a:t>默认值</a:t>
            </a:r>
            <a:r>
              <a:rPr kumimoji="1" lang="zh-CN" altLang="en-US" sz="2000" dirty="0"/>
              <a:t>。</a:t>
            </a:r>
            <a:endParaRPr kumimoji="1" lang="en-US" altLang="zh-CN" sz="2000" dirty="0"/>
          </a:p>
          <a:p>
            <a:pPr lvl="1">
              <a:spcBef>
                <a:spcPts val="0"/>
              </a:spcBef>
            </a:pPr>
            <a:endParaRPr lang="en-US" altLang="zh-CN" dirty="0"/>
          </a:p>
          <a:p>
            <a:pPr marL="0" indent="0">
              <a:spcBef>
                <a:spcPts val="0"/>
              </a:spcBef>
              <a:buNone/>
            </a:pPr>
            <a:r>
              <a:rPr lang="en-US" altLang="zh-CN" sz="2400" b="1" dirty="0"/>
              <a:t>2. </a:t>
            </a:r>
            <a:r>
              <a:rPr lang="zh-CN" altLang="en-US" sz="2400" b="1" dirty="0"/>
              <a:t>自定义构造方法  </a:t>
            </a:r>
            <a:endParaRPr lang="en-US" altLang="zh-CN" sz="2400" b="1" dirty="0"/>
          </a:p>
          <a:p>
            <a:pPr lvl="1">
              <a:spcBef>
                <a:spcPts val="0"/>
              </a:spcBef>
            </a:pPr>
            <a:r>
              <a:rPr lang="zh-CN" altLang="en-US" sz="2000" dirty="0"/>
              <a:t>如果</a:t>
            </a:r>
            <a:r>
              <a:rPr kumimoji="1" lang="zh-CN" altLang="en-US" sz="2000" dirty="0"/>
              <a:t>但是类一旦定义了带参数的构造方法，则</a:t>
            </a:r>
            <a:r>
              <a:rPr kumimoji="1" lang="zh-CN" altLang="en-US" sz="2000" dirty="0">
                <a:solidFill>
                  <a:srgbClr val="FF0000"/>
                </a:solidFill>
                <a:latin typeface="华文行楷" panose="02010800040101010101" pitchFamily="2" charset="-122"/>
                <a:ea typeface="华文行楷" panose="02010800040101010101" pitchFamily="2" charset="-122"/>
              </a:rPr>
              <a:t>无参数的构造方法自动失效</a:t>
            </a:r>
            <a:r>
              <a:rPr kumimoji="1" lang="zh-CN" altLang="en-US" sz="2000" dirty="0"/>
              <a:t>，如果要用，则</a:t>
            </a:r>
            <a:r>
              <a:rPr kumimoji="1" lang="zh-CN" altLang="en-US" sz="2000" dirty="0">
                <a:solidFill>
                  <a:srgbClr val="800000"/>
                </a:solidFill>
              </a:rPr>
              <a:t>必须由程序员显示定义。</a:t>
            </a:r>
            <a:endParaRPr lang="zh-CN" altLang="zh-CN" sz="20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9536" y="437630"/>
            <a:ext cx="7543800" cy="663556"/>
          </a:xfrm>
        </p:spPr>
        <p:txBody>
          <a:bodyPr/>
          <a:lstStyle/>
          <a:p>
            <a:r>
              <a:rPr lang="zh-CN" altLang="en-US" dirty="0"/>
              <a:t>§4.2.6    </a:t>
            </a:r>
            <a:r>
              <a:rPr lang="zh-CN" altLang="en-US" dirty="0">
                <a:latin typeface="宋体" panose="02010600030101010101" pitchFamily="2" charset="-122"/>
              </a:rPr>
              <a:t>构造方法</a:t>
            </a:r>
            <a:r>
              <a:rPr lang="zh-CN" altLang="en-US" dirty="0">
                <a:cs typeface="Times New Roman" panose="02020603050405020304" pitchFamily="18" charset="0"/>
              </a:rPr>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2279576" y="1628800"/>
            <a:ext cx="7880190" cy="4608512"/>
          </a:xfrm>
          <a:prstGeom prst="rect">
            <a:avLst/>
          </a:prstGeom>
          <a:noFill/>
          <a:ln w="12700" cap="sq">
            <a:solidFill>
              <a:schemeClr val="tx1"/>
            </a:solidFill>
            <a:miter lim="800000"/>
            <a:headEnd type="none" w="sm" len="sm"/>
            <a:tailEnd type="none" w="sm" len="sm"/>
          </a:ln>
        </p:spPr>
        <p:txBody>
          <a:bodyPr wrap="none" anchor="ctr"/>
          <a:lstStyle/>
          <a:p>
            <a:r>
              <a:rPr kumimoji="1" lang="en-US" altLang="zh-CN" sz="2000" dirty="0">
                <a:latin typeface="Tahoma" panose="020B0604030504040204" pitchFamily="34" charset="0"/>
              </a:rPr>
              <a:t>class </a:t>
            </a:r>
            <a:r>
              <a:rPr kumimoji="1" lang="en-US" altLang="zh-CN" sz="2000" b="1" dirty="0">
                <a:latin typeface="Tahoma" panose="020B0604030504040204" pitchFamily="34" charset="0"/>
              </a:rPr>
              <a:t>Point</a:t>
            </a:r>
            <a:r>
              <a:rPr kumimoji="1" lang="en-US" altLang="zh-CN" sz="2000" dirty="0">
                <a:latin typeface="Tahoma" panose="020B0604030504040204" pitchFamily="34" charset="0"/>
              </a:rPr>
              <a:t> {</a:t>
            </a:r>
            <a:endParaRPr kumimoji="1" lang="en-US" altLang="zh-CN" sz="2000" dirty="0">
              <a:latin typeface="Tahoma" panose="020B0604030504040204" pitchFamily="34" charset="0"/>
            </a:endParaRPr>
          </a:p>
          <a:p>
            <a:pPr lvl="1"/>
            <a:r>
              <a:rPr kumimoji="1" lang="en-US" altLang="zh-CN" sz="2000" dirty="0" err="1">
                <a:latin typeface="Tahoma" panose="020B0604030504040204" pitchFamily="34" charset="0"/>
              </a:rPr>
              <a:t>int</a:t>
            </a:r>
            <a:r>
              <a:rPr kumimoji="1" lang="en-US" altLang="zh-CN" sz="2000" dirty="0">
                <a:latin typeface="Tahoma" panose="020B0604030504040204" pitchFamily="34" charset="0"/>
              </a:rPr>
              <a:t> </a:t>
            </a:r>
            <a:r>
              <a:rPr kumimoji="1" lang="en-US" altLang="zh-CN" sz="2000" err="1">
                <a:latin typeface="Tahoma" panose="020B0604030504040204" pitchFamily="34" charset="0"/>
              </a:rPr>
              <a:t>x</a:t>
            </a:r>
            <a:r>
              <a:rPr kumimoji="1" lang="en-US" altLang="zh-CN" sz="2000">
                <a:latin typeface="Tahoma" panose="020B0604030504040204" pitchFamily="34" charset="0"/>
              </a:rPr>
              <a:t>, y</a:t>
            </a:r>
            <a:r>
              <a:rPr kumimoji="1" lang="en-US" altLang="zh-CN" sz="2000" dirty="0">
                <a:latin typeface="Tahoma" panose="020B0604030504040204" pitchFamily="34" charset="0"/>
              </a:rPr>
              <a:t>;</a:t>
            </a:r>
            <a:endParaRPr kumimoji="1" lang="en-US" altLang="zh-CN" sz="2000" dirty="0">
              <a:latin typeface="Tahoma" panose="020B0604030504040204" pitchFamily="34" charset="0"/>
            </a:endParaRPr>
          </a:p>
          <a:p>
            <a:pPr lvl="1"/>
            <a:endParaRPr kumimoji="1" lang="en-US" altLang="zh-CN" sz="2000" dirty="0">
              <a:latin typeface="Tahoma" panose="020B0604030504040204" pitchFamily="34" charset="0"/>
            </a:endParaRPr>
          </a:p>
          <a:p>
            <a:pPr lvl="1"/>
            <a:r>
              <a:rPr kumimoji="1" lang="en-US" altLang="zh-CN" sz="2000" b="1" dirty="0">
                <a:solidFill>
                  <a:srgbClr val="C00000"/>
                </a:solidFill>
                <a:latin typeface="Tahoma" panose="020B0604030504040204" pitchFamily="34" charset="0"/>
              </a:rPr>
              <a:t>Point( </a:t>
            </a:r>
            <a:r>
              <a:rPr kumimoji="1" lang="en-US" altLang="zh-CN" sz="2000" b="1">
                <a:solidFill>
                  <a:srgbClr val="C00000"/>
                </a:solidFill>
                <a:latin typeface="Tahoma" panose="020B0604030504040204" pitchFamily="34" charset="0"/>
              </a:rPr>
              <a:t>) </a:t>
            </a:r>
            <a:r>
              <a:rPr kumimoji="1" lang="en-US" altLang="zh-CN" sz="2000">
                <a:latin typeface="Tahoma" panose="020B0604030504040204" pitchFamily="34" charset="0"/>
              </a:rPr>
              <a:t>{ }</a:t>
            </a:r>
            <a:endParaRPr kumimoji="1" lang="en-US" altLang="zh-CN" sz="2000" dirty="0">
              <a:latin typeface="Tahoma" panose="020B0604030504040204" pitchFamily="34" charset="0"/>
            </a:endParaRPr>
          </a:p>
          <a:p>
            <a:pPr lvl="1"/>
            <a:endParaRPr kumimoji="1" lang="en-US" altLang="zh-CN" sz="2000" dirty="0">
              <a:latin typeface="Tahoma" panose="020B0604030504040204" pitchFamily="34" charset="0"/>
            </a:endParaRPr>
          </a:p>
          <a:p>
            <a:pPr lvl="1"/>
            <a:r>
              <a:rPr kumimoji="1" lang="en-US" altLang="zh-CN" sz="2000" b="1" dirty="0">
                <a:solidFill>
                  <a:srgbClr val="000099"/>
                </a:solidFill>
                <a:latin typeface="Tahoma" panose="020B0604030504040204" pitchFamily="34" charset="0"/>
              </a:rPr>
              <a:t>Point(</a:t>
            </a:r>
            <a:r>
              <a:rPr kumimoji="1" lang="en-US" altLang="zh-CN" sz="2000" b="1" dirty="0" err="1">
                <a:solidFill>
                  <a:srgbClr val="000099"/>
                </a:solidFill>
                <a:latin typeface="Tahoma" panose="020B0604030504040204" pitchFamily="34" charset="0"/>
              </a:rPr>
              <a:t>int</a:t>
            </a:r>
            <a:r>
              <a:rPr kumimoji="1" lang="en-US" altLang="zh-CN" sz="2000" b="1" dirty="0">
                <a:solidFill>
                  <a:srgbClr val="000099"/>
                </a:solidFill>
                <a:latin typeface="Tahoma" panose="020B0604030504040204" pitchFamily="34" charset="0"/>
              </a:rPr>
              <a:t> a, </a:t>
            </a:r>
            <a:r>
              <a:rPr kumimoji="1" lang="en-US" altLang="zh-CN" sz="2000" b="1" dirty="0" err="1">
                <a:solidFill>
                  <a:srgbClr val="000099"/>
                </a:solidFill>
                <a:latin typeface="Tahoma" panose="020B0604030504040204" pitchFamily="34" charset="0"/>
              </a:rPr>
              <a:t>int</a:t>
            </a:r>
            <a:r>
              <a:rPr kumimoji="1" lang="en-US" altLang="zh-CN" sz="2000" b="1" dirty="0">
                <a:solidFill>
                  <a:srgbClr val="000099"/>
                </a:solidFill>
                <a:latin typeface="Tahoma" panose="020B0604030504040204" pitchFamily="34" charset="0"/>
              </a:rPr>
              <a:t> b) </a:t>
            </a:r>
            <a:r>
              <a:rPr kumimoji="1" lang="en-US" altLang="zh-CN" sz="2000" dirty="0">
                <a:latin typeface="Tahoma" panose="020B0604030504040204" pitchFamily="34" charset="0"/>
              </a:rPr>
              <a:t>{</a:t>
            </a:r>
            <a:endParaRPr kumimoji="1" lang="en-US" altLang="zh-CN" sz="2000" dirty="0">
              <a:latin typeface="Tahoma" panose="020B0604030504040204" pitchFamily="34" charset="0"/>
            </a:endParaRPr>
          </a:p>
          <a:p>
            <a:pPr lvl="2"/>
            <a:r>
              <a:rPr kumimoji="1" lang="en-US" altLang="zh-CN" sz="2000" b="1" dirty="0">
                <a:solidFill>
                  <a:srgbClr val="006600"/>
                </a:solidFill>
                <a:latin typeface="Tahoma" panose="020B0604030504040204" pitchFamily="34" charset="0"/>
              </a:rPr>
              <a:t>x=a;</a:t>
            </a:r>
            <a:endParaRPr kumimoji="1" lang="en-US" altLang="zh-CN" sz="2000" b="1" dirty="0">
              <a:solidFill>
                <a:srgbClr val="006600"/>
              </a:solidFill>
              <a:latin typeface="Tahoma" panose="020B0604030504040204" pitchFamily="34" charset="0"/>
            </a:endParaRPr>
          </a:p>
          <a:p>
            <a:pPr lvl="2"/>
            <a:r>
              <a:rPr kumimoji="1" lang="en-US" altLang="zh-CN" sz="2000" b="1" dirty="0">
                <a:solidFill>
                  <a:srgbClr val="006600"/>
                </a:solidFill>
                <a:latin typeface="Tahoma" panose="020B0604030504040204" pitchFamily="34" charset="0"/>
              </a:rPr>
              <a:t>y=b;</a:t>
            </a:r>
            <a:endParaRPr kumimoji="1" lang="en-US" altLang="zh-CN" sz="2000" b="1" dirty="0">
              <a:solidFill>
                <a:srgbClr val="006600"/>
              </a:solidFill>
              <a:latin typeface="Tahoma" panose="020B0604030504040204" pitchFamily="34" charset="0"/>
            </a:endParaRPr>
          </a:p>
          <a:p>
            <a:pPr lvl="1"/>
            <a:r>
              <a:rPr kumimoji="1" lang="en-US" altLang="zh-CN" sz="2000">
                <a:latin typeface="Tahoma" panose="020B0604030504040204" pitchFamily="34" charset="0"/>
              </a:rPr>
              <a:t>}</a:t>
            </a:r>
            <a:endParaRPr kumimoji="1" lang="en-US" altLang="zh-CN" sz="2000">
              <a:latin typeface="Tahoma" panose="020B0604030504040204" pitchFamily="34" charset="0"/>
            </a:endParaRPr>
          </a:p>
          <a:p>
            <a:pPr lvl="1"/>
            <a:endParaRPr kumimoji="1" lang="en-US" altLang="zh-CN" sz="2000">
              <a:latin typeface="Tahoma" panose="020B0604030504040204" pitchFamily="34" charset="0"/>
            </a:endParaRPr>
          </a:p>
          <a:p>
            <a:r>
              <a:rPr lang="en-US" altLang="zh-CN" sz="2000"/>
              <a:t>      void Point(int a,int b) { </a:t>
            </a:r>
            <a:endParaRPr lang="zh-CN" altLang="en-US" sz="2000"/>
          </a:p>
          <a:p>
            <a:r>
              <a:rPr lang="zh-CN" altLang="en-US" sz="2000"/>
              <a:t>         </a:t>
            </a:r>
            <a:r>
              <a:rPr lang="en-US" altLang="zh-CN" sz="2000"/>
              <a:t>x = a;</a:t>
            </a:r>
            <a:endParaRPr lang="en-US" altLang="zh-CN" sz="2000"/>
          </a:p>
          <a:p>
            <a:r>
              <a:rPr lang="en-US" altLang="zh-CN" sz="2000"/>
              <a:t>         y = b;</a:t>
            </a:r>
            <a:endParaRPr lang="en-US" altLang="zh-CN" sz="2000"/>
          </a:p>
          <a:p>
            <a:r>
              <a:rPr lang="en-US" altLang="zh-CN" sz="2000"/>
              <a:t>      }</a:t>
            </a:r>
            <a:endParaRPr kumimoji="1" lang="en-US" altLang="zh-CN" sz="2000" dirty="0">
              <a:latin typeface="Tahoma" panose="020B0604030504040204" pitchFamily="34" charset="0"/>
            </a:endParaRPr>
          </a:p>
          <a:p>
            <a:r>
              <a:rPr kumimoji="1" lang="en-US" altLang="zh-CN" sz="2000" dirty="0">
                <a:latin typeface="Tahoma" panose="020B0604030504040204" pitchFamily="34" charset="0"/>
              </a:rPr>
              <a:t>}</a:t>
            </a:r>
            <a:endParaRPr lang="en-US" altLang="zh-CN" sz="2000" dirty="0">
              <a:latin typeface="Tahoma" panose="020B0604030504040204" pitchFamily="34" charset="0"/>
            </a:endParaRPr>
          </a:p>
        </p:txBody>
      </p:sp>
      <p:sp>
        <p:nvSpPr>
          <p:cNvPr id="7" name="TextBox 6"/>
          <p:cNvSpPr txBox="1"/>
          <p:nvPr/>
        </p:nvSpPr>
        <p:spPr>
          <a:xfrm>
            <a:off x="4345440" y="2575039"/>
            <a:ext cx="1855470" cy="398780"/>
          </a:xfrm>
          <a:prstGeom prst="rect">
            <a:avLst/>
          </a:prstGeom>
          <a:noFill/>
        </p:spPr>
        <p:txBody>
          <a:bodyPr wrap="none" rtlCol="0">
            <a:spAutoFit/>
          </a:bodyPr>
          <a:lstStyle/>
          <a:p>
            <a:r>
              <a:rPr lang="en-US" altLang="zh-CN" sz="2000" b="1">
                <a:solidFill>
                  <a:srgbClr val="000099"/>
                </a:solidFill>
              </a:rPr>
              <a:t>//</a:t>
            </a:r>
            <a:r>
              <a:rPr lang="zh-CN" altLang="en-US" sz="2000" b="1">
                <a:solidFill>
                  <a:srgbClr val="000099"/>
                </a:solidFill>
              </a:rPr>
              <a:t>无</a:t>
            </a:r>
            <a:r>
              <a:rPr lang="zh-CN" altLang="en-US" sz="2000" b="1" dirty="0">
                <a:solidFill>
                  <a:srgbClr val="000099"/>
                </a:solidFill>
              </a:rPr>
              <a:t>参构造方法</a:t>
            </a:r>
            <a:endParaRPr lang="zh-CN" altLang="en-US" sz="2000" b="1" dirty="0">
              <a:solidFill>
                <a:srgbClr val="000099"/>
              </a:solidFill>
            </a:endParaRPr>
          </a:p>
        </p:txBody>
      </p:sp>
      <p:sp>
        <p:nvSpPr>
          <p:cNvPr id="8" name="右大括号 7"/>
          <p:cNvSpPr/>
          <p:nvPr/>
        </p:nvSpPr>
        <p:spPr>
          <a:xfrm>
            <a:off x="5271473" y="3223062"/>
            <a:ext cx="357190" cy="108012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5628663" y="3509799"/>
            <a:ext cx="4355769" cy="706755"/>
          </a:xfrm>
          <a:prstGeom prst="rect">
            <a:avLst/>
          </a:prstGeom>
          <a:noFill/>
          <a:ln>
            <a:solidFill>
              <a:schemeClr val="accent1">
                <a:shade val="95000"/>
                <a:satMod val="105000"/>
              </a:schemeClr>
            </a:solidFill>
          </a:ln>
        </p:spPr>
        <p:txBody>
          <a:bodyPr wrap="square" rtlCol="0">
            <a:spAutoFit/>
          </a:bodyPr>
          <a:lstStyle/>
          <a:p>
            <a:r>
              <a:rPr lang="zh-CN" altLang="en-US" sz="2000" b="1">
                <a:solidFill>
                  <a:srgbClr val="000099"/>
                </a:solidFill>
              </a:rPr>
              <a:t>有参构造方法，使用参数为成员变量赋初值。</a:t>
            </a:r>
            <a:endParaRPr lang="zh-CN" altLang="en-US" sz="2000" b="1" dirty="0">
              <a:solidFill>
                <a:srgbClr val="000099"/>
              </a:solidFill>
            </a:endParaRPr>
          </a:p>
        </p:txBody>
      </p:sp>
      <p:sp>
        <p:nvSpPr>
          <p:cNvPr id="10" name="TextBox 8"/>
          <p:cNvSpPr txBox="1"/>
          <p:nvPr/>
        </p:nvSpPr>
        <p:spPr>
          <a:xfrm>
            <a:off x="5433900" y="4646032"/>
            <a:ext cx="4462356" cy="398780"/>
          </a:xfrm>
          <a:prstGeom prst="rect">
            <a:avLst/>
          </a:prstGeom>
          <a:noFill/>
        </p:spPr>
        <p:txBody>
          <a:bodyPr wrap="square" rtlCol="0">
            <a:spAutoFit/>
          </a:bodyPr>
          <a:lstStyle/>
          <a:p>
            <a:r>
              <a:rPr lang="en-US" altLang="zh-CN" sz="2000" b="1"/>
              <a:t>//</a:t>
            </a:r>
            <a:r>
              <a:rPr lang="zh-CN" altLang="en-US" sz="2000" b="1"/>
              <a:t>方法，不建议使用类名作为方法名</a:t>
            </a:r>
            <a:endParaRPr lang="zh-CN" altLang="en-US" sz="2000" b="1"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
                                            <p:txEl>
                                              <p:pRg st="11" end="11"/>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
                                            <p:txEl>
                                              <p:pRg st="12" end="12"/>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linds(horizontal)">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P spid="9" grpId="0" bldLvl="0" animBg="1"/>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§4.3   </a:t>
            </a:r>
            <a:r>
              <a:rPr lang="zh-CN" altLang="en-US" sz="3600" dirty="0">
                <a:latin typeface="宋体" panose="02010600030101010101" pitchFamily="2" charset="-122"/>
              </a:rPr>
              <a:t>对象</a:t>
            </a:r>
            <a:endParaRPr lang="zh-CN" altLang="en-US" dirty="0"/>
          </a:p>
        </p:txBody>
      </p:sp>
      <p:sp>
        <p:nvSpPr>
          <p:cNvPr id="3" name="内容占位符 2"/>
          <p:cNvSpPr>
            <a:spLocks noGrp="1"/>
          </p:cNvSpPr>
          <p:nvPr>
            <p:ph idx="1"/>
          </p:nvPr>
        </p:nvSpPr>
        <p:spPr>
          <a:xfrm>
            <a:off x="1981200" y="1340768"/>
            <a:ext cx="8291264" cy="4790157"/>
          </a:xfrm>
        </p:spPr>
        <p:txBody>
          <a:bodyPr>
            <a:normAutofit/>
          </a:bodyPr>
          <a:lstStyle/>
          <a:p>
            <a:pPr marL="342900" lvl="1" indent="-342900">
              <a:buClr>
                <a:schemeClr val="tx2"/>
              </a:buClr>
              <a:buNone/>
            </a:pPr>
            <a:r>
              <a:rPr lang="zh-CN" altLang="en-US" sz="2800" b="1" dirty="0"/>
              <a:t>§4.3.</a:t>
            </a:r>
            <a:r>
              <a:rPr lang="en-US" altLang="zh-CN" sz="2800" b="1" dirty="0"/>
              <a:t>2</a:t>
            </a:r>
            <a:r>
              <a:rPr lang="zh-CN" altLang="en-US" sz="2800" b="1" dirty="0"/>
              <a:t> </a:t>
            </a:r>
            <a:r>
              <a:rPr lang="zh-CN" altLang="en-US" sz="2800" b="1" dirty="0">
                <a:latin typeface="宋体" panose="02010600030101010101" pitchFamily="2" charset="-122"/>
              </a:rPr>
              <a:t>创建对象</a:t>
            </a:r>
            <a:endParaRPr lang="en-US" altLang="zh-CN" sz="2800" b="1" dirty="0">
              <a:latin typeface="宋体" panose="02010600030101010101" pitchFamily="2" charset="-122"/>
            </a:endParaRPr>
          </a:p>
          <a:p>
            <a:pPr marL="742950" lvl="2" indent="-342900">
              <a:buClr>
                <a:schemeClr val="tx2"/>
              </a:buClr>
            </a:pPr>
            <a:r>
              <a:rPr lang="zh-CN" altLang="en-US" sz="2400" dirty="0">
                <a:latin typeface="华文行楷" panose="02010800040101010101" pitchFamily="2" charset="-122"/>
                <a:ea typeface="华文行楷" panose="02010800040101010101" pitchFamily="2" charset="-122"/>
              </a:rPr>
              <a:t>类的对象</a:t>
            </a:r>
            <a:r>
              <a:rPr lang="zh-CN" altLang="en-US" sz="2400" dirty="0"/>
              <a:t>，又称为</a:t>
            </a:r>
            <a:r>
              <a:rPr lang="zh-CN" altLang="en-US" sz="2400" dirty="0">
                <a:latin typeface="华文行楷" panose="02010800040101010101" pitchFamily="2" charset="-122"/>
                <a:ea typeface="华文行楷" panose="02010800040101010101" pitchFamily="2" charset="-122"/>
              </a:rPr>
              <a:t>类的实例</a:t>
            </a:r>
            <a:r>
              <a:rPr lang="en-US" altLang="zh-CN" sz="2400" dirty="0"/>
              <a:t>.</a:t>
            </a:r>
            <a:endParaRPr lang="en-US" altLang="zh-CN" sz="2400" dirty="0"/>
          </a:p>
          <a:p>
            <a:pPr marL="742950" lvl="2" indent="-342900">
              <a:buClr>
                <a:schemeClr val="tx2"/>
              </a:buClr>
            </a:pPr>
            <a:r>
              <a:rPr lang="zh-CN" altLang="en-US" sz="2400" dirty="0"/>
              <a:t>创建对象：</a:t>
            </a:r>
            <a:r>
              <a:rPr lang="zh-CN" altLang="zh-CN" sz="2400" dirty="0"/>
              <a:t>使用</a:t>
            </a:r>
            <a:r>
              <a:rPr lang="en-US" altLang="zh-CN" sz="2400" b="1" dirty="0">
                <a:solidFill>
                  <a:srgbClr val="C00000"/>
                </a:solidFill>
              </a:rPr>
              <a:t>new</a:t>
            </a:r>
            <a:r>
              <a:rPr lang="zh-CN" altLang="zh-CN" sz="2400" b="1" dirty="0">
                <a:solidFill>
                  <a:srgbClr val="C00000"/>
                </a:solidFill>
              </a:rPr>
              <a:t>运算符</a:t>
            </a:r>
            <a:r>
              <a:rPr lang="zh-CN" altLang="zh-CN" sz="2400" dirty="0"/>
              <a:t>和类的</a:t>
            </a:r>
            <a:r>
              <a:rPr lang="zh-CN" altLang="zh-CN" sz="2400" b="1" dirty="0">
                <a:solidFill>
                  <a:srgbClr val="C00000"/>
                </a:solidFill>
              </a:rPr>
              <a:t>构造方法</a:t>
            </a:r>
            <a:r>
              <a:rPr lang="zh-CN" altLang="zh-CN" sz="2400" dirty="0"/>
              <a:t>为声明的对象</a:t>
            </a:r>
            <a:r>
              <a:rPr lang="zh-CN" altLang="zh-CN" sz="2400" b="1" dirty="0">
                <a:solidFill>
                  <a:srgbClr val="C00000"/>
                </a:solidFill>
              </a:rPr>
              <a:t>分配</a:t>
            </a:r>
            <a:r>
              <a:rPr lang="zh-CN" altLang="en-US" sz="2400" b="1" dirty="0">
                <a:solidFill>
                  <a:srgbClr val="C00000"/>
                </a:solidFill>
              </a:rPr>
              <a:t>内存。</a:t>
            </a:r>
            <a:endParaRPr lang="en-US" altLang="zh-CN" sz="2400" dirty="0"/>
          </a:p>
          <a:p>
            <a:pPr marL="342900" lvl="1" indent="-342900">
              <a:buClr>
                <a:schemeClr val="tx2"/>
              </a:buClr>
            </a:pPr>
            <a:endParaRPr lang="zh-CN" altLang="en-US" sz="1000" b="1" dirty="0"/>
          </a:p>
          <a:p>
            <a:pPr>
              <a:buNone/>
            </a:pPr>
            <a:r>
              <a:rPr lang="en-US" altLang="zh-CN" dirty="0"/>
              <a:t>1. </a:t>
            </a:r>
            <a:r>
              <a:rPr lang="zh-CN" altLang="en-US" dirty="0"/>
              <a:t>声明对象</a:t>
            </a:r>
            <a:endParaRPr lang="zh-CN" altLang="en-US" dirty="0"/>
          </a:p>
          <a:p>
            <a:pPr algn="ctr">
              <a:buNone/>
            </a:pPr>
            <a:r>
              <a:rPr lang="zh-CN" altLang="en-US" sz="2400" b="1" dirty="0">
                <a:solidFill>
                  <a:srgbClr val="000099"/>
                </a:solidFill>
                <a:latin typeface="Tahoma" panose="020B0604030504040204" pitchFamily="34" charset="0"/>
                <a:cs typeface="Tahoma" panose="020B0604030504040204" pitchFamily="34" charset="0"/>
              </a:rPr>
              <a:t> </a:t>
            </a:r>
            <a:r>
              <a:rPr lang="en-US" altLang="zh-CN" sz="2600" b="1" dirty="0">
                <a:solidFill>
                  <a:srgbClr val="000099"/>
                </a:solidFill>
              </a:rPr>
              <a:t>Point  p;</a:t>
            </a:r>
            <a:r>
              <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rPr>
              <a:t>	  //</a:t>
            </a:r>
            <a:r>
              <a:rPr lang="zh-CN" altLang="en-US" sz="2400" b="1" dirty="0">
                <a:solidFill>
                  <a:srgbClr val="C00000"/>
                </a:solidFill>
                <a:latin typeface="华文行楷" panose="02010800040101010101" pitchFamily="2" charset="-122"/>
                <a:ea typeface="华文行楷" panose="02010800040101010101" pitchFamily="2" charset="-122"/>
                <a:cs typeface="Tahoma" panose="020B0604030504040204" pitchFamily="34" charset="0"/>
              </a:rPr>
              <a:t>声明对象</a:t>
            </a:r>
            <a:endParaRPr lang="en-US" altLang="zh-CN" sz="2400" b="1" dirty="0">
              <a:solidFill>
                <a:srgbClr val="C00000"/>
              </a:solidFill>
              <a:latin typeface="华文行楷" panose="02010800040101010101" pitchFamily="2" charset="-122"/>
              <a:ea typeface="华文行楷" panose="02010800040101010101" pitchFamily="2" charset="-122"/>
              <a:cs typeface="Tahoma" panose="020B0604030504040204" pitchFamily="34" charset="0"/>
            </a:endParaRPr>
          </a:p>
          <a:p>
            <a:pPr algn="ctr">
              <a:buNone/>
            </a:pPr>
            <a:endPar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endParaRPr>
          </a:p>
          <a:p>
            <a:pPr>
              <a:buNone/>
            </a:pPr>
            <a:endPar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endParaRPr>
          </a:p>
          <a:p>
            <a:pPr>
              <a:buNone/>
            </a:pPr>
            <a:r>
              <a:rPr lang="en-US" altLang="zh-CN" dirty="0"/>
              <a:t>2. </a:t>
            </a:r>
            <a:r>
              <a:rPr lang="zh-CN" altLang="en-US" dirty="0"/>
              <a:t>创建对象</a:t>
            </a:r>
            <a:r>
              <a:rPr lang="en-US" altLang="zh-CN" dirty="0"/>
              <a:t>(</a:t>
            </a:r>
            <a:r>
              <a:rPr lang="zh-CN" altLang="en-US" dirty="0"/>
              <a:t>为声明的对象分配内存</a:t>
            </a:r>
            <a:r>
              <a:rPr lang="en-US" altLang="zh-CN" dirty="0"/>
              <a:t>)</a:t>
            </a:r>
            <a:r>
              <a:rPr lang="zh-CN" altLang="en-US" dirty="0"/>
              <a:t> </a:t>
            </a:r>
            <a:endParaRPr lang="zh-CN" altLang="en-US" dirty="0"/>
          </a:p>
          <a:p>
            <a:pPr algn="ctr">
              <a:buNone/>
            </a:pPr>
            <a:r>
              <a:rPr lang="en-US" altLang="zh-CN" sz="2400" b="1" dirty="0">
                <a:solidFill>
                  <a:srgbClr val="000099"/>
                </a:solidFill>
                <a:latin typeface="Tahoma" panose="020B0604030504040204" pitchFamily="34" charset="0"/>
                <a:cs typeface="Tahoma" panose="020B0604030504040204" pitchFamily="34" charset="0"/>
              </a:rPr>
              <a:t>p =new Point(); 	//</a:t>
            </a:r>
            <a:r>
              <a:rPr lang="zh-CN" altLang="en-US" sz="2400" b="1" dirty="0">
                <a:solidFill>
                  <a:srgbClr val="C00000"/>
                </a:solidFill>
                <a:latin typeface="华文行楷" panose="02010800040101010101" pitchFamily="2" charset="-122"/>
                <a:ea typeface="华文行楷" panose="02010800040101010101" pitchFamily="2" charset="-122"/>
                <a:cs typeface="Tahoma" panose="020B0604030504040204" pitchFamily="34" charset="0"/>
              </a:rPr>
              <a:t>创建对象</a:t>
            </a:r>
            <a:endParaRPr lang="en-US" altLang="zh-CN" sz="2400" b="1" dirty="0">
              <a:solidFill>
                <a:srgbClr val="C00000"/>
              </a:solidFill>
              <a:latin typeface="华文行楷" panose="02010800040101010101" pitchFamily="2" charset="-122"/>
              <a:ea typeface="华文行楷" panose="02010800040101010101" pitchFamily="2" charset="-122"/>
              <a:cs typeface="Tahoma" panose="020B060403050404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线形标注 1 5"/>
          <p:cNvSpPr/>
          <p:nvPr/>
        </p:nvSpPr>
        <p:spPr>
          <a:xfrm>
            <a:off x="4007768" y="4221088"/>
            <a:ext cx="720080" cy="402252"/>
          </a:xfrm>
          <a:prstGeom prst="borderCallout1">
            <a:avLst>
              <a:gd name="adj1" fmla="val -7794"/>
              <a:gd name="adj2" fmla="val 55896"/>
              <a:gd name="adj3" fmla="val -55609"/>
              <a:gd name="adj4" fmla="val 8167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类名</a:t>
            </a:r>
            <a:endParaRPr lang="zh-CN" altLang="en-US" sz="2000" b="1" dirty="0">
              <a:solidFill>
                <a:schemeClr val="tx1"/>
              </a:solidFill>
            </a:endParaRPr>
          </a:p>
        </p:txBody>
      </p:sp>
      <p:sp>
        <p:nvSpPr>
          <p:cNvPr id="7" name="线形标注 1 6"/>
          <p:cNvSpPr/>
          <p:nvPr/>
        </p:nvSpPr>
        <p:spPr>
          <a:xfrm>
            <a:off x="5087888" y="4293096"/>
            <a:ext cx="1038944" cy="372880"/>
          </a:xfrm>
          <a:prstGeom prst="borderCallout1">
            <a:avLst>
              <a:gd name="adj1" fmla="val -7794"/>
              <a:gd name="adj2" fmla="val 55896"/>
              <a:gd name="adj3" fmla="val -77719"/>
              <a:gd name="adj4" fmla="val 3502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对象名</a:t>
            </a:r>
            <a:endParaRPr lang="zh-CN" altLang="en-US" sz="2000" b="1" dirty="0">
              <a:solidFill>
                <a:schemeClr val="tx1"/>
              </a:solidFill>
            </a:endParaRPr>
          </a:p>
        </p:txBody>
      </p:sp>
      <p:sp>
        <p:nvSpPr>
          <p:cNvPr id="5" name="矩形 4"/>
          <p:cNvSpPr/>
          <p:nvPr/>
        </p:nvSpPr>
        <p:spPr>
          <a:xfrm>
            <a:off x="6240016" y="818755"/>
            <a:ext cx="4149104" cy="460375"/>
          </a:xfrm>
          <a:prstGeom prst="rect">
            <a:avLst/>
          </a:prstGeom>
          <a:gradFill>
            <a:gsLst>
              <a:gs pos="0">
                <a:schemeClr val="accent1">
                  <a:lumMod val="20000"/>
                  <a:lumOff val="80000"/>
                </a:schemeClr>
              </a:gs>
              <a:gs pos="80000">
                <a:schemeClr val="accent2">
                  <a:lumMod val="20000"/>
                  <a:lumOff val="80000"/>
                </a:schemeClr>
              </a:gs>
              <a:gs pos="100000">
                <a:schemeClr val="accent3">
                  <a:lumMod val="95000"/>
                </a:schemeClr>
              </a:gs>
            </a:gsLst>
          </a:gradFill>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zh-CN" altLang="zh-CN" sz="2400" b="1" dirty="0">
                <a:solidFill>
                  <a:schemeClr val="tx1"/>
                </a:solidFill>
              </a:rPr>
              <a:t>对象</a:t>
            </a:r>
            <a:r>
              <a:rPr lang="en-US" altLang="zh-CN" sz="2400" b="1">
                <a:solidFill>
                  <a:schemeClr val="tx1"/>
                </a:solidFill>
              </a:rPr>
              <a:t>(object)/</a:t>
            </a:r>
            <a:r>
              <a:rPr lang="zh-CN" altLang="zh-CN" sz="2400" b="1" dirty="0">
                <a:solidFill>
                  <a:schemeClr val="tx1"/>
                </a:solidFill>
              </a:rPr>
              <a:t>实例</a:t>
            </a:r>
            <a:r>
              <a:rPr lang="en-US" altLang="zh-CN" sz="2400" b="1" dirty="0">
                <a:solidFill>
                  <a:schemeClr val="tx1"/>
                </a:solidFill>
              </a:rPr>
              <a:t>(instance)</a:t>
            </a:r>
            <a:endParaRPr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5"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2"/>
          </p:nvPr>
        </p:nvSpPr>
        <p:spPr>
          <a:noFill/>
        </p:spPr>
        <p:txBody>
          <a:bodyPr/>
          <a:lstStyle/>
          <a:p>
            <a:fld id="{AEAE0A3D-AE27-462A-806C-4770E5ABD586}" type="slidenum">
              <a:rPr lang="en-US" altLang="zh-CN" smtClean="0"/>
            </a:fld>
            <a:endParaRPr lang="en-US" altLang="zh-CN"/>
          </a:p>
        </p:txBody>
      </p:sp>
      <p:sp>
        <p:nvSpPr>
          <p:cNvPr id="51203" name="Text Box 2"/>
          <p:cNvSpPr txBox="1">
            <a:spLocks noChangeArrowheads="1"/>
          </p:cNvSpPr>
          <p:nvPr/>
        </p:nvSpPr>
        <p:spPr bwMode="auto">
          <a:xfrm>
            <a:off x="2135188" y="142852"/>
            <a:ext cx="7200900" cy="3046095"/>
          </a:xfrm>
          <a:prstGeom prst="rect">
            <a:avLst/>
          </a:prstGeom>
          <a:noFill/>
          <a:ln w="12700" cap="sq">
            <a:solidFill>
              <a:schemeClr val="tx1"/>
            </a:solidFill>
            <a:miter lim="800000"/>
            <a:headEnd type="none" w="sm" len="sm"/>
            <a:tailEnd type="none" w="sm" len="sm"/>
          </a:ln>
        </p:spPr>
        <p:txBody>
          <a:bodyPr wrap="square">
            <a:spAutoFit/>
          </a:bodyPr>
          <a:lstStyle/>
          <a:p>
            <a:pPr>
              <a:spcBef>
                <a:spcPts val="0"/>
              </a:spcBef>
            </a:pPr>
            <a:r>
              <a:rPr kumimoji="1" lang="en-US" altLang="zh-CN" sz="2200" b="1" dirty="0">
                <a:solidFill>
                  <a:srgbClr val="0000FF"/>
                </a:solidFill>
                <a:latin typeface="+mj-lt"/>
                <a:ea typeface="Tahoma" panose="020B0604030504040204" pitchFamily="34" charset="0"/>
                <a:cs typeface="Tahoma" panose="020B0604030504040204" pitchFamily="34" charset="0"/>
              </a:rPr>
              <a:t>//Point.java</a:t>
            </a:r>
            <a:r>
              <a:rPr kumimoji="1" lang="zh-CN" altLang="en-US" sz="2200" b="1" dirty="0">
                <a:solidFill>
                  <a:srgbClr val="0000FF"/>
                </a:solidFill>
                <a:latin typeface="+mj-lt"/>
                <a:ea typeface="Tahoma" panose="020B0604030504040204" pitchFamily="34" charset="0"/>
                <a:cs typeface="Tahoma" panose="020B0604030504040204" pitchFamily="34" charset="0"/>
              </a:rPr>
              <a:t>，定义类</a:t>
            </a:r>
            <a:endParaRPr kumimoji="1" lang="en-US" altLang="zh-CN" sz="2200" b="1" dirty="0">
              <a:solidFill>
                <a:srgbClr val="0000FF"/>
              </a:solidFill>
              <a:latin typeface="+mj-lt"/>
              <a:ea typeface="Tahoma" panose="020B0604030504040204" pitchFamily="34" charset="0"/>
              <a:cs typeface="Tahoma" panose="020B0604030504040204" pitchFamily="34" charset="0"/>
            </a:endParaRPr>
          </a:p>
          <a:p>
            <a:pPr>
              <a:spcBef>
                <a:spcPts val="0"/>
              </a:spcBef>
            </a:pPr>
            <a:r>
              <a:rPr kumimoji="1" lang="en-US" altLang="zh-CN" sz="2200" b="1" dirty="0">
                <a:latin typeface="+mj-lt"/>
                <a:ea typeface="Tahoma" panose="020B0604030504040204" pitchFamily="34" charset="0"/>
                <a:cs typeface="Tahoma" panose="020B0604030504040204" pitchFamily="34" charset="0"/>
              </a:rPr>
              <a:t>class Point {</a:t>
            </a:r>
            <a:endParaRPr kumimoji="1" lang="en-US" altLang="zh-CN" sz="2200" b="1" dirty="0">
              <a:latin typeface="+mj-lt"/>
              <a:ea typeface="Tahoma" panose="020B0604030504040204" pitchFamily="34" charset="0"/>
              <a:cs typeface="Tahoma" panose="020B0604030504040204" pitchFamily="34" charset="0"/>
            </a:endParaRPr>
          </a:p>
          <a:p>
            <a:pPr>
              <a:spcBef>
                <a:spcPts val="0"/>
              </a:spcBef>
            </a:pPr>
            <a:r>
              <a:rPr kumimoji="1" lang="en-US" altLang="zh-CN" sz="2200" b="1" dirty="0">
                <a:latin typeface="+mj-lt"/>
                <a:ea typeface="Tahoma" panose="020B0604030504040204" pitchFamily="34" charset="0"/>
                <a:cs typeface="Tahoma" panose="020B0604030504040204" pitchFamily="34" charset="0"/>
              </a:rPr>
              <a:t>	</a:t>
            </a:r>
            <a:r>
              <a:rPr kumimoji="1" lang="en-US" altLang="zh-CN" sz="2200" b="1" dirty="0" err="1">
                <a:latin typeface="+mj-lt"/>
                <a:ea typeface="Tahoma" panose="020B0604030504040204" pitchFamily="34" charset="0"/>
                <a:cs typeface="Tahoma" panose="020B0604030504040204" pitchFamily="34" charset="0"/>
              </a:rPr>
              <a:t>int</a:t>
            </a:r>
            <a:r>
              <a:rPr kumimoji="1" lang="en-US" altLang="zh-CN" sz="2200" b="1" dirty="0">
                <a:latin typeface="+mj-lt"/>
                <a:ea typeface="Tahoma" panose="020B0604030504040204" pitchFamily="34" charset="0"/>
                <a:cs typeface="Tahoma" panose="020B0604030504040204" pitchFamily="34" charset="0"/>
              </a:rPr>
              <a:t> </a:t>
            </a:r>
            <a:r>
              <a:rPr kumimoji="1" lang="en-US" altLang="zh-CN" sz="2200" b="1" dirty="0" err="1">
                <a:latin typeface="+mj-lt"/>
                <a:ea typeface="Tahoma" panose="020B0604030504040204" pitchFamily="34" charset="0"/>
                <a:cs typeface="Tahoma" panose="020B0604030504040204" pitchFamily="34" charset="0"/>
              </a:rPr>
              <a:t>x,y</a:t>
            </a:r>
            <a:r>
              <a:rPr kumimoji="1" lang="en-US" altLang="zh-CN" sz="2200" b="1" dirty="0">
                <a:latin typeface="+mj-lt"/>
                <a:ea typeface="Tahoma" panose="020B0604030504040204" pitchFamily="34" charset="0"/>
                <a:cs typeface="Tahoma" panose="020B0604030504040204" pitchFamily="34" charset="0"/>
              </a:rPr>
              <a:t>;</a:t>
            </a:r>
            <a:endParaRPr kumimoji="1" lang="en-US" altLang="zh-CN" sz="2200" b="1" dirty="0">
              <a:latin typeface="+mj-lt"/>
              <a:ea typeface="Tahoma" panose="020B0604030504040204" pitchFamily="34" charset="0"/>
              <a:cs typeface="Tahoma" panose="020B0604030504040204" pitchFamily="34" charset="0"/>
            </a:endParaRPr>
          </a:p>
          <a:p>
            <a:pPr>
              <a:spcBef>
                <a:spcPts val="0"/>
              </a:spcBef>
            </a:pPr>
            <a:endParaRPr kumimoji="1" lang="en-US" altLang="zh-CN" sz="1600" b="1" dirty="0">
              <a:latin typeface="+mj-lt"/>
              <a:ea typeface="Tahoma" panose="020B0604030504040204" pitchFamily="34" charset="0"/>
              <a:cs typeface="Tahoma" panose="020B0604030504040204" pitchFamily="34" charset="0"/>
            </a:endParaRPr>
          </a:p>
          <a:p>
            <a:pPr>
              <a:spcBef>
                <a:spcPts val="0"/>
              </a:spcBef>
            </a:pPr>
            <a:r>
              <a:rPr kumimoji="1" lang="en-US" altLang="zh-CN" sz="2200" b="1" dirty="0">
                <a:latin typeface="+mj-lt"/>
                <a:ea typeface="Tahoma" panose="020B0604030504040204" pitchFamily="34" charset="0"/>
                <a:cs typeface="Tahoma" panose="020B0604030504040204" pitchFamily="34" charset="0"/>
              </a:rPr>
              <a:t>	</a:t>
            </a:r>
            <a:r>
              <a:rPr kumimoji="1" lang="en-US" altLang="zh-CN" sz="2200" b="1" dirty="0">
                <a:solidFill>
                  <a:srgbClr val="006600"/>
                </a:solidFill>
                <a:latin typeface="+mj-lt"/>
                <a:ea typeface="Tahoma" panose="020B0604030504040204" pitchFamily="34" charset="0"/>
                <a:cs typeface="Tahoma" panose="020B0604030504040204" pitchFamily="34" charset="0"/>
              </a:rPr>
              <a:t>Point(int </a:t>
            </a:r>
            <a:r>
              <a:rPr kumimoji="1" lang="en-US" altLang="zh-CN" sz="2200" b="1" dirty="0" err="1">
                <a:solidFill>
                  <a:srgbClr val="006600"/>
                </a:solidFill>
                <a:latin typeface="+mj-lt"/>
                <a:ea typeface="Tahoma" panose="020B0604030504040204" pitchFamily="34" charset="0"/>
                <a:cs typeface="Tahoma" panose="020B0604030504040204" pitchFamily="34" charset="0"/>
              </a:rPr>
              <a:t>a,int</a:t>
            </a:r>
            <a:r>
              <a:rPr kumimoji="1" lang="en-US" altLang="zh-CN" sz="2200" b="1" dirty="0">
                <a:solidFill>
                  <a:srgbClr val="006600"/>
                </a:solidFill>
                <a:latin typeface="+mj-lt"/>
                <a:ea typeface="Tahoma" panose="020B0604030504040204" pitchFamily="34" charset="0"/>
                <a:cs typeface="Tahoma" panose="020B0604030504040204" pitchFamily="34" charset="0"/>
              </a:rPr>
              <a:t> b) </a:t>
            </a:r>
            <a:r>
              <a:rPr kumimoji="1" lang="en-US" altLang="zh-CN" sz="2200" b="1" dirty="0">
                <a:latin typeface="+mj-lt"/>
                <a:ea typeface="Tahoma" panose="020B0604030504040204" pitchFamily="34" charset="0"/>
                <a:cs typeface="Tahoma" panose="020B0604030504040204" pitchFamily="34" charset="0"/>
              </a:rPr>
              <a:t>{  </a:t>
            </a:r>
            <a:endParaRPr kumimoji="1" lang="zh-CN" altLang="en-US" sz="2200" b="1" dirty="0">
              <a:solidFill>
                <a:srgbClr val="800000"/>
              </a:solidFill>
              <a:latin typeface="+mj-lt"/>
              <a:cs typeface="Tahoma" panose="020B0604030504040204" pitchFamily="34" charset="0"/>
            </a:endParaRPr>
          </a:p>
          <a:p>
            <a:pPr>
              <a:spcBef>
                <a:spcPts val="0"/>
              </a:spcBef>
            </a:pPr>
            <a:r>
              <a:rPr kumimoji="1" lang="zh-CN" altLang="en-US" sz="2200" b="1" dirty="0">
                <a:latin typeface="+mj-lt"/>
                <a:cs typeface="Tahoma" panose="020B0604030504040204" pitchFamily="34" charset="0"/>
              </a:rPr>
              <a:t>	    </a:t>
            </a:r>
            <a:r>
              <a:rPr kumimoji="1" lang="en-US" altLang="zh-CN" sz="2200" b="1" dirty="0">
                <a:latin typeface="+mj-lt"/>
                <a:ea typeface="Tahoma" panose="020B0604030504040204" pitchFamily="34" charset="0"/>
                <a:cs typeface="Tahoma" panose="020B0604030504040204" pitchFamily="34" charset="0"/>
              </a:rPr>
              <a:t>x=a;</a:t>
            </a:r>
            <a:endParaRPr kumimoji="1" lang="en-US" altLang="zh-CN" sz="2200" b="1" dirty="0">
              <a:latin typeface="+mj-lt"/>
              <a:ea typeface="Tahoma" panose="020B0604030504040204" pitchFamily="34" charset="0"/>
              <a:cs typeface="Tahoma" panose="020B0604030504040204" pitchFamily="34" charset="0"/>
            </a:endParaRPr>
          </a:p>
          <a:p>
            <a:pPr>
              <a:spcBef>
                <a:spcPts val="0"/>
              </a:spcBef>
            </a:pPr>
            <a:r>
              <a:rPr kumimoji="1" lang="en-US" altLang="zh-CN" sz="2200" b="1" dirty="0">
                <a:latin typeface="+mj-lt"/>
                <a:ea typeface="Tahoma" panose="020B0604030504040204" pitchFamily="34" charset="0"/>
                <a:cs typeface="Tahoma" panose="020B0604030504040204" pitchFamily="34" charset="0"/>
              </a:rPr>
              <a:t>	    y=b;</a:t>
            </a:r>
            <a:endParaRPr kumimoji="1" lang="en-US" altLang="zh-CN" sz="2200" b="1" dirty="0">
              <a:latin typeface="+mj-lt"/>
              <a:ea typeface="Tahoma" panose="020B0604030504040204" pitchFamily="34" charset="0"/>
              <a:cs typeface="Tahoma" panose="020B0604030504040204" pitchFamily="34" charset="0"/>
            </a:endParaRPr>
          </a:p>
          <a:p>
            <a:pPr>
              <a:spcBef>
                <a:spcPts val="0"/>
              </a:spcBef>
            </a:pPr>
            <a:r>
              <a:rPr kumimoji="1" lang="en-US" altLang="zh-CN" sz="2200" b="1" dirty="0">
                <a:latin typeface="+mj-lt"/>
                <a:ea typeface="Tahoma" panose="020B0604030504040204" pitchFamily="34" charset="0"/>
                <a:cs typeface="Tahoma" panose="020B0604030504040204" pitchFamily="34" charset="0"/>
              </a:rPr>
              <a:t>	}</a:t>
            </a:r>
            <a:endParaRPr kumimoji="1" lang="en-US" altLang="zh-CN" sz="2200" b="1" dirty="0">
              <a:latin typeface="+mj-lt"/>
              <a:ea typeface="Tahoma" panose="020B0604030504040204" pitchFamily="34" charset="0"/>
              <a:cs typeface="Tahoma" panose="020B0604030504040204" pitchFamily="34" charset="0"/>
            </a:endParaRPr>
          </a:p>
          <a:p>
            <a:pPr>
              <a:spcBef>
                <a:spcPts val="0"/>
              </a:spcBef>
            </a:pPr>
            <a:r>
              <a:rPr kumimoji="1" lang="en-US" altLang="zh-CN" sz="2200" b="1" dirty="0">
                <a:latin typeface="+mj-lt"/>
                <a:ea typeface="Tahoma" panose="020B0604030504040204" pitchFamily="34" charset="0"/>
                <a:cs typeface="Tahoma" panose="020B0604030504040204" pitchFamily="34" charset="0"/>
              </a:rPr>
              <a:t>}</a:t>
            </a:r>
            <a:endParaRPr kumimoji="1" lang="en-US" altLang="zh-CN" sz="2200" b="1" dirty="0">
              <a:latin typeface="+mj-lt"/>
              <a:ea typeface="Tahoma" panose="020B0604030504040204" pitchFamily="34" charset="0"/>
              <a:cs typeface="Tahoma" panose="020B0604030504040204" pitchFamily="34" charset="0"/>
            </a:endParaRPr>
          </a:p>
        </p:txBody>
      </p:sp>
      <p:sp>
        <p:nvSpPr>
          <p:cNvPr id="51204" name="Text Box 3"/>
          <p:cNvSpPr txBox="1">
            <a:spLocks noChangeArrowheads="1"/>
          </p:cNvSpPr>
          <p:nvPr/>
        </p:nvSpPr>
        <p:spPr bwMode="auto">
          <a:xfrm>
            <a:off x="2166910" y="3403600"/>
            <a:ext cx="7745514" cy="3138170"/>
          </a:xfrm>
          <a:prstGeom prst="rect">
            <a:avLst/>
          </a:prstGeom>
          <a:noFill/>
          <a:ln w="12700" cap="sq">
            <a:solidFill>
              <a:schemeClr val="tx1"/>
            </a:solidFill>
            <a:miter lim="800000"/>
            <a:headEnd type="none" w="sm" len="sm"/>
            <a:tailEnd type="none" w="sm" len="sm"/>
          </a:ln>
        </p:spPr>
        <p:txBody>
          <a:bodyPr wrap="square">
            <a:spAutoFit/>
          </a:bodyPr>
          <a:lstStyle/>
          <a:p>
            <a:r>
              <a:rPr kumimoji="1" lang="en-US" altLang="zh-CN" sz="2200" b="1" dirty="0">
                <a:solidFill>
                  <a:srgbClr val="0000FF"/>
                </a:solidFill>
              </a:rPr>
              <a:t>//Test.java</a:t>
            </a:r>
            <a:r>
              <a:rPr kumimoji="1" lang="zh-CN" altLang="en-US" sz="2200" b="1" dirty="0">
                <a:solidFill>
                  <a:srgbClr val="0000FF"/>
                </a:solidFill>
              </a:rPr>
              <a:t>，使用类的对象</a:t>
            </a:r>
            <a:endParaRPr kumimoji="1" lang="en-US" altLang="zh-CN" sz="2200" b="1" dirty="0">
              <a:solidFill>
                <a:srgbClr val="0000FF"/>
              </a:solidFill>
            </a:endParaRPr>
          </a:p>
          <a:p>
            <a:r>
              <a:rPr kumimoji="1" lang="en-US" altLang="zh-CN" sz="2200" b="1" dirty="0"/>
              <a:t>public class Test{</a:t>
            </a:r>
            <a:endParaRPr kumimoji="1" lang="en-US" altLang="zh-CN" sz="2200" b="1" dirty="0"/>
          </a:p>
          <a:p>
            <a:r>
              <a:rPr kumimoji="1" lang="en-US" altLang="zh-CN" sz="2200" b="1" dirty="0"/>
              <a:t>	public static void main(String </a:t>
            </a:r>
            <a:r>
              <a:rPr kumimoji="1" lang="en-US" altLang="zh-CN" sz="2200" b="1" dirty="0" err="1"/>
              <a:t>args</a:t>
            </a:r>
            <a:r>
              <a:rPr kumimoji="1" lang="en-US" altLang="zh-CN" sz="2200" b="1" dirty="0"/>
              <a:t>[]) {</a:t>
            </a:r>
            <a:endParaRPr kumimoji="1" lang="en-US" altLang="zh-CN" sz="2200" b="1" dirty="0"/>
          </a:p>
          <a:p>
            <a:r>
              <a:rPr kumimoji="1" lang="en-US" altLang="zh-CN" sz="2200" b="1" dirty="0">
                <a:solidFill>
                  <a:srgbClr val="0000FF"/>
                </a:solidFill>
              </a:rPr>
              <a:t>		</a:t>
            </a:r>
            <a:r>
              <a:rPr kumimoji="1" lang="en-US" altLang="zh-CN" sz="2200" b="1" dirty="0">
                <a:solidFill>
                  <a:srgbClr val="006600"/>
                </a:solidFill>
              </a:rPr>
              <a:t>Point p1, p2, p3;		</a:t>
            </a:r>
            <a:endParaRPr kumimoji="1" lang="en-US" altLang="zh-CN" sz="2200" b="1" dirty="0">
              <a:solidFill>
                <a:srgbClr val="006600"/>
              </a:solidFill>
            </a:endParaRPr>
          </a:p>
          <a:p>
            <a:r>
              <a:rPr kumimoji="1" lang="en-US" altLang="zh-CN" sz="2200" b="1" dirty="0">
                <a:solidFill>
                  <a:srgbClr val="006600"/>
                </a:solidFill>
              </a:rPr>
              <a:t>		p1=new Point(10, 10);		</a:t>
            </a:r>
            <a:endParaRPr kumimoji="1" lang="en-US" altLang="zh-CN" sz="2200" b="1" dirty="0">
              <a:solidFill>
                <a:srgbClr val="006600"/>
              </a:solidFill>
            </a:endParaRPr>
          </a:p>
          <a:p>
            <a:r>
              <a:rPr kumimoji="1" lang="en-US" altLang="zh-CN" sz="2200" b="1" dirty="0">
                <a:solidFill>
                  <a:srgbClr val="006600"/>
                </a:solidFill>
              </a:rPr>
              <a:t>		p2=new Point(5, 6); 		</a:t>
            </a:r>
            <a:endParaRPr kumimoji="1" lang="en-US" altLang="zh-CN" sz="2200" b="1" dirty="0">
              <a:solidFill>
                <a:srgbClr val="006600"/>
              </a:solidFill>
            </a:endParaRPr>
          </a:p>
          <a:p>
            <a:r>
              <a:rPr kumimoji="1" lang="en-US" altLang="zh-CN" sz="2200" b="1" dirty="0"/>
              <a:t>		p3=p1;				</a:t>
            </a:r>
            <a:endParaRPr kumimoji="1" lang="en-US" altLang="zh-CN" sz="2200" b="1" dirty="0"/>
          </a:p>
          <a:p>
            <a:r>
              <a:rPr kumimoji="1" lang="en-US" altLang="zh-CN" sz="2200" b="1" dirty="0"/>
              <a:t>	}</a:t>
            </a:r>
            <a:endParaRPr kumimoji="1" lang="en-US" altLang="zh-CN" sz="2200" b="1" dirty="0"/>
          </a:p>
          <a:p>
            <a:r>
              <a:rPr kumimoji="1" lang="en-US" altLang="zh-CN" sz="2200" b="1" dirty="0"/>
              <a:t>}</a:t>
            </a:r>
            <a:endParaRPr kumimoji="1" lang="en-US" altLang="zh-CN" sz="2200" b="1" dirty="0"/>
          </a:p>
        </p:txBody>
      </p:sp>
      <p:sp>
        <p:nvSpPr>
          <p:cNvPr id="2" name="文本框 1"/>
          <p:cNvSpPr txBox="1"/>
          <p:nvPr/>
        </p:nvSpPr>
        <p:spPr>
          <a:xfrm>
            <a:off x="7464152" y="4437112"/>
            <a:ext cx="1299210" cy="368300"/>
          </a:xfrm>
          <a:prstGeom prst="rect">
            <a:avLst/>
          </a:prstGeom>
          <a:noFill/>
        </p:spPr>
        <p:txBody>
          <a:bodyPr wrap="none" rtlCol="0">
            <a:spAutoFit/>
          </a:bodyPr>
          <a:lstStyle/>
          <a:p>
            <a:r>
              <a:rPr kumimoji="1" lang="en-US" altLang="zh-CN" b="1">
                <a:solidFill>
                  <a:srgbClr val="006600"/>
                </a:solidFill>
              </a:rPr>
              <a:t>//</a:t>
            </a:r>
            <a:r>
              <a:rPr kumimoji="1" lang="zh-CN" altLang="en-US" b="1">
                <a:solidFill>
                  <a:srgbClr val="006600"/>
                </a:solidFill>
              </a:rPr>
              <a:t>声明对象</a:t>
            </a:r>
            <a:endParaRPr lang="zh-CN" altLang="en-US"/>
          </a:p>
        </p:txBody>
      </p:sp>
      <p:sp>
        <p:nvSpPr>
          <p:cNvPr id="3" name="文本框 2"/>
          <p:cNvSpPr txBox="1"/>
          <p:nvPr/>
        </p:nvSpPr>
        <p:spPr>
          <a:xfrm>
            <a:off x="7464152" y="4773595"/>
            <a:ext cx="1299210" cy="368300"/>
          </a:xfrm>
          <a:prstGeom prst="rect">
            <a:avLst/>
          </a:prstGeom>
          <a:noFill/>
        </p:spPr>
        <p:txBody>
          <a:bodyPr wrap="none" rtlCol="0">
            <a:spAutoFit/>
          </a:bodyPr>
          <a:lstStyle/>
          <a:p>
            <a:r>
              <a:rPr kumimoji="1" lang="en-US" altLang="zh-CN" b="1">
                <a:solidFill>
                  <a:srgbClr val="006600"/>
                </a:solidFill>
              </a:rPr>
              <a:t>//</a:t>
            </a:r>
            <a:r>
              <a:rPr kumimoji="1" lang="zh-CN" altLang="en-US" b="1">
                <a:solidFill>
                  <a:srgbClr val="006600"/>
                </a:solidFill>
              </a:rPr>
              <a:t>创建对象</a:t>
            </a:r>
            <a:endParaRPr lang="zh-CN" altLang="en-US"/>
          </a:p>
        </p:txBody>
      </p:sp>
      <p:sp>
        <p:nvSpPr>
          <p:cNvPr id="4" name="文本框 3"/>
          <p:cNvSpPr txBox="1"/>
          <p:nvPr/>
        </p:nvSpPr>
        <p:spPr>
          <a:xfrm>
            <a:off x="7420610" y="5110078"/>
            <a:ext cx="1299210" cy="368300"/>
          </a:xfrm>
          <a:prstGeom prst="rect">
            <a:avLst/>
          </a:prstGeom>
          <a:noFill/>
        </p:spPr>
        <p:txBody>
          <a:bodyPr wrap="none" rtlCol="0">
            <a:spAutoFit/>
          </a:bodyPr>
          <a:lstStyle/>
          <a:p>
            <a:r>
              <a:rPr kumimoji="1" lang="en-US" altLang="zh-CN" b="1">
                <a:solidFill>
                  <a:srgbClr val="006600"/>
                </a:solidFill>
              </a:rPr>
              <a:t>//</a:t>
            </a:r>
            <a:r>
              <a:rPr kumimoji="1" lang="zh-CN" altLang="en-US" b="1">
                <a:solidFill>
                  <a:srgbClr val="006600"/>
                </a:solidFill>
              </a:rPr>
              <a:t>创建对象</a:t>
            </a:r>
            <a:endParaRPr lang="zh-CN" altLang="en-US"/>
          </a:p>
        </p:txBody>
      </p:sp>
      <p:sp>
        <p:nvSpPr>
          <p:cNvPr id="5" name="文本框 4"/>
          <p:cNvSpPr txBox="1"/>
          <p:nvPr/>
        </p:nvSpPr>
        <p:spPr>
          <a:xfrm>
            <a:off x="7394536" y="5457167"/>
            <a:ext cx="1758950" cy="368300"/>
          </a:xfrm>
          <a:prstGeom prst="rect">
            <a:avLst/>
          </a:prstGeom>
          <a:noFill/>
        </p:spPr>
        <p:txBody>
          <a:bodyPr wrap="none" rtlCol="0">
            <a:spAutoFit/>
          </a:bodyPr>
          <a:lstStyle/>
          <a:p>
            <a:r>
              <a:rPr kumimoji="1" lang="en-US" altLang="zh-CN" b="1"/>
              <a:t>//</a:t>
            </a:r>
            <a:r>
              <a:rPr kumimoji="1" lang="zh-CN" altLang="en-US" b="1"/>
              <a:t>对象之间赋值</a:t>
            </a:r>
            <a:endParaRPr lang="zh-CN" altLang="en-US"/>
          </a:p>
        </p:txBody>
      </p:sp>
      <p:sp>
        <p:nvSpPr>
          <p:cNvPr id="6" name="文本框 5"/>
          <p:cNvSpPr txBox="1"/>
          <p:nvPr/>
        </p:nvSpPr>
        <p:spPr>
          <a:xfrm>
            <a:off x="5303912" y="1412776"/>
            <a:ext cx="1299210" cy="368300"/>
          </a:xfrm>
          <a:prstGeom prst="rect">
            <a:avLst/>
          </a:prstGeom>
          <a:noFill/>
        </p:spPr>
        <p:txBody>
          <a:bodyPr wrap="none" rtlCol="0">
            <a:spAutoFit/>
          </a:bodyPr>
          <a:lstStyle/>
          <a:p>
            <a:r>
              <a:rPr kumimoji="1" lang="en-US" altLang="zh-CN" b="1">
                <a:solidFill>
                  <a:srgbClr val="800000"/>
                </a:solidFill>
                <a:ea typeface="Tahoma" panose="020B0604030504040204" pitchFamily="34" charset="0"/>
                <a:cs typeface="Tahoma" panose="020B0604030504040204" pitchFamily="34" charset="0"/>
              </a:rPr>
              <a:t>//</a:t>
            </a:r>
            <a:r>
              <a:rPr kumimoji="1" lang="zh-CN" altLang="en-US" b="1">
                <a:solidFill>
                  <a:srgbClr val="800000"/>
                </a:solidFill>
                <a:cs typeface="Tahoma" panose="020B0604030504040204" pitchFamily="34" charset="0"/>
              </a:rPr>
              <a:t>构造方法</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1204"/>
                                        </p:tgtEl>
                                        <p:attrNameLst>
                                          <p:attrName>style.visibility</p:attrName>
                                        </p:attrNameLst>
                                      </p:cBhvr>
                                      <p:to>
                                        <p:strVal val="visible"/>
                                      </p:to>
                                    </p:set>
                                    <p:animEffect transition="in" filter="fade">
                                      <p:cBhvr>
                                        <p:cTn id="11" dur="500"/>
                                        <p:tgtEl>
                                          <p:spTgt spid="5120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bldLvl="0" animBg="1"/>
      <p:bldP spid="2" grpId="0"/>
      <p:bldP spid="3" grpId="0"/>
      <p:bldP spid="4"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274638"/>
            <a:ext cx="8229600" cy="778098"/>
          </a:xfrm>
        </p:spPr>
        <p:txBody>
          <a:bodyPr/>
          <a:lstStyle/>
          <a:p>
            <a:pPr algn="l"/>
            <a:r>
              <a:rPr lang="en-US" altLang="zh-CN" dirty="0">
                <a:solidFill>
                  <a:srgbClr val="000099"/>
                </a:solidFill>
                <a:latin typeface="Tahoma" panose="020B0604030504040204" pitchFamily="34" charset="0"/>
                <a:ea typeface="Tahoma" panose="020B0604030504040204" pitchFamily="34" charset="0"/>
                <a:cs typeface="Tahoma" panose="020B0604030504040204" pitchFamily="34" charset="0"/>
              </a:rPr>
              <a:t>//XiyoujiRenwu.java</a:t>
            </a:r>
            <a:endParaRPr lang="zh-CN" altLang="en-US" dirty="0"/>
          </a:p>
        </p:txBody>
      </p:sp>
      <p:sp>
        <p:nvSpPr>
          <p:cNvPr id="3" name="内容占位符 2"/>
          <p:cNvSpPr>
            <a:spLocks noGrp="1"/>
          </p:cNvSpPr>
          <p:nvPr>
            <p:ph idx="1"/>
          </p:nvPr>
        </p:nvSpPr>
        <p:spPr>
          <a:xfrm>
            <a:off x="2279576" y="1218630"/>
            <a:ext cx="5256584" cy="2515417"/>
          </a:xfrm>
          <a:ln>
            <a:solidFill>
              <a:schemeClr val="accent1">
                <a:shade val="50000"/>
              </a:schemeClr>
            </a:solidFill>
          </a:ln>
        </p:spPr>
        <p:txBody>
          <a:bodyPr>
            <a:normAutofit fontScale="92500" lnSpcReduction="10000"/>
          </a:bodyPr>
          <a:lstStyle/>
          <a:p>
            <a:pPr>
              <a:lnSpc>
                <a:spcPct val="110000"/>
              </a:lnSpc>
              <a:spcBef>
                <a:spcPts val="0"/>
              </a:spcBef>
              <a:buNone/>
            </a:pPr>
            <a:r>
              <a:rPr lang="en-US" altLang="zh-CN" sz="1800" b="1" dirty="0">
                <a:latin typeface="Arial" panose="020B0604020202020204" pitchFamily="34" charset="0"/>
                <a:ea typeface="Tahoma" panose="020B0604030504040204" pitchFamily="34" charset="0"/>
                <a:cs typeface="Arial" panose="020B0604020202020204" pitchFamily="34" charset="0"/>
              </a:rPr>
              <a:t>//</a:t>
            </a:r>
            <a:r>
              <a:rPr lang="zh-CN" altLang="en-US" sz="1800" b="1" dirty="0">
                <a:latin typeface="Arial" panose="020B0604020202020204" pitchFamily="34" charset="0"/>
                <a:cs typeface="Arial" panose="020B0604020202020204" pitchFamily="34" charset="0"/>
              </a:rPr>
              <a:t>西游记人物</a:t>
            </a:r>
            <a:endParaRPr lang="en-US" altLang="zh-CN" sz="1800" b="1" dirty="0">
              <a:latin typeface="Arial" panose="020B0604020202020204" pitchFamily="34" charset="0"/>
              <a:ea typeface="Tahoma" panose="020B0604030504040204" pitchFamily="34" charset="0"/>
              <a:cs typeface="Arial" panose="020B0604020202020204" pitchFamily="34" charset="0"/>
            </a:endParaRPr>
          </a:p>
          <a:p>
            <a:pPr>
              <a:lnSpc>
                <a:spcPct val="110000"/>
              </a:lnSpc>
              <a:spcBef>
                <a:spcPts val="0"/>
              </a:spcBef>
              <a:buNone/>
            </a:pPr>
            <a:r>
              <a:rPr lang="en-US" altLang="zh-CN" sz="1800" b="1" dirty="0">
                <a:latin typeface="Arial" panose="020B0604020202020204" pitchFamily="34" charset="0"/>
                <a:ea typeface="Tahoma" panose="020B0604030504040204" pitchFamily="34" charset="0"/>
                <a:cs typeface="Arial" panose="020B0604020202020204" pitchFamily="34" charset="0"/>
              </a:rPr>
              <a:t>class </a:t>
            </a:r>
            <a:r>
              <a:rPr lang="en-US" altLang="zh-CN" sz="1800" b="1" dirty="0" err="1">
                <a:solidFill>
                  <a:srgbClr val="000099"/>
                </a:solidFill>
                <a:latin typeface="Arial" panose="020B0604020202020204" pitchFamily="34" charset="0"/>
                <a:ea typeface="Tahoma" panose="020B0604030504040204" pitchFamily="34" charset="0"/>
                <a:cs typeface="Arial" panose="020B0604020202020204" pitchFamily="34" charset="0"/>
              </a:rPr>
              <a:t>XiyoujiRenwu</a:t>
            </a:r>
            <a:r>
              <a:rPr lang="en-US" altLang="zh-CN" sz="1800" b="1" dirty="0">
                <a:latin typeface="Arial" panose="020B0604020202020204" pitchFamily="34" charset="0"/>
                <a:ea typeface="Tahoma" panose="020B0604030504040204" pitchFamily="34" charset="0"/>
                <a:cs typeface="Arial" panose="020B0604020202020204" pitchFamily="34" charset="0"/>
              </a:rPr>
              <a:t> {  </a:t>
            </a:r>
            <a:endParaRPr lang="en-US" altLang="zh-CN" sz="1800" b="1" dirty="0">
              <a:latin typeface="Arial" panose="020B0604020202020204" pitchFamily="34" charset="0"/>
              <a:ea typeface="Tahoma" panose="020B0604030504040204" pitchFamily="34" charset="0"/>
              <a:cs typeface="Arial" panose="020B0604020202020204" pitchFamily="34" charset="0"/>
            </a:endParaRPr>
          </a:p>
          <a:p>
            <a:pPr>
              <a:lnSpc>
                <a:spcPct val="110000"/>
              </a:lnSpc>
              <a:spcBef>
                <a:spcPts val="0"/>
              </a:spcBef>
              <a:buNone/>
            </a:pPr>
            <a:r>
              <a:rPr lang="en-US" altLang="zh-CN" sz="1800" b="1" dirty="0">
                <a:latin typeface="Arial" panose="020B0604020202020204" pitchFamily="34" charset="0"/>
                <a:ea typeface="Tahoma" panose="020B0604030504040204" pitchFamily="34" charset="0"/>
                <a:cs typeface="Arial" panose="020B0604020202020204" pitchFamily="34" charset="0"/>
              </a:rPr>
              <a:t>    float height, weight;</a:t>
            </a:r>
            <a:endParaRPr lang="en-US" altLang="zh-CN" sz="1800" b="1" dirty="0">
              <a:latin typeface="Arial" panose="020B0604020202020204" pitchFamily="34" charset="0"/>
              <a:ea typeface="Tahoma" panose="020B0604030504040204" pitchFamily="34" charset="0"/>
              <a:cs typeface="Arial" panose="020B0604020202020204" pitchFamily="34" charset="0"/>
            </a:endParaRPr>
          </a:p>
          <a:p>
            <a:pPr>
              <a:lnSpc>
                <a:spcPct val="110000"/>
              </a:lnSpc>
              <a:spcBef>
                <a:spcPts val="0"/>
              </a:spcBef>
              <a:buNone/>
            </a:pPr>
            <a:r>
              <a:rPr lang="en-US" altLang="zh-CN" sz="1800" b="1" dirty="0">
                <a:latin typeface="Arial" panose="020B0604020202020204" pitchFamily="34" charset="0"/>
                <a:ea typeface="Tahoma" panose="020B0604030504040204" pitchFamily="34" charset="0"/>
                <a:cs typeface="Arial" panose="020B0604020202020204" pitchFamily="34" charset="0"/>
              </a:rPr>
              <a:t>    String head, ear, hand, foot, mouth;</a:t>
            </a:r>
            <a:endParaRPr lang="en-US" altLang="zh-CN" sz="1800" b="1" dirty="0">
              <a:latin typeface="Arial" panose="020B0604020202020204" pitchFamily="34" charset="0"/>
              <a:ea typeface="Tahoma" panose="020B0604030504040204" pitchFamily="34" charset="0"/>
              <a:cs typeface="Arial" panose="020B0604020202020204" pitchFamily="34" charset="0"/>
            </a:endParaRPr>
          </a:p>
          <a:p>
            <a:pPr>
              <a:lnSpc>
                <a:spcPct val="110000"/>
              </a:lnSpc>
              <a:spcBef>
                <a:spcPts val="0"/>
              </a:spcBef>
              <a:buNone/>
            </a:pPr>
            <a:endParaRPr lang="en-US" altLang="zh-CN" sz="1800" b="1" dirty="0">
              <a:latin typeface="Arial" panose="020B0604020202020204" pitchFamily="34" charset="0"/>
              <a:ea typeface="Tahoma" panose="020B0604030504040204" pitchFamily="34" charset="0"/>
              <a:cs typeface="Arial" panose="020B0604020202020204" pitchFamily="34" charset="0"/>
            </a:endParaRPr>
          </a:p>
          <a:p>
            <a:pPr>
              <a:lnSpc>
                <a:spcPct val="110000"/>
              </a:lnSpc>
              <a:spcBef>
                <a:spcPts val="0"/>
              </a:spcBef>
              <a:buNone/>
            </a:pPr>
            <a:r>
              <a:rPr lang="en-US" altLang="zh-CN" sz="1800" b="1" dirty="0">
                <a:latin typeface="Arial" panose="020B0604020202020204" pitchFamily="34" charset="0"/>
                <a:ea typeface="Tahoma" panose="020B0604030504040204" pitchFamily="34" charset="0"/>
                <a:cs typeface="Arial" panose="020B0604020202020204" pitchFamily="34" charset="0"/>
              </a:rPr>
              <a:t>    void speak(String s) {</a:t>
            </a:r>
            <a:endParaRPr lang="en-US" altLang="zh-CN" sz="1800" b="1" dirty="0">
              <a:latin typeface="Arial" panose="020B0604020202020204" pitchFamily="34" charset="0"/>
              <a:ea typeface="Tahoma" panose="020B0604030504040204" pitchFamily="34" charset="0"/>
              <a:cs typeface="Arial" panose="020B0604020202020204" pitchFamily="34" charset="0"/>
            </a:endParaRPr>
          </a:p>
          <a:p>
            <a:pPr>
              <a:lnSpc>
                <a:spcPct val="110000"/>
              </a:lnSpc>
              <a:spcBef>
                <a:spcPts val="0"/>
              </a:spcBef>
              <a:buNone/>
            </a:pPr>
            <a:r>
              <a:rPr lang="en-US" altLang="zh-CN" sz="1800" b="1" dirty="0">
                <a:latin typeface="Arial" panose="020B0604020202020204" pitchFamily="34" charset="0"/>
                <a:ea typeface="Tahoma" panose="020B0604030504040204" pitchFamily="34" charset="0"/>
                <a:cs typeface="Arial" panose="020B0604020202020204" pitchFamily="34" charset="0"/>
              </a:rPr>
              <a:t>         </a:t>
            </a:r>
            <a:r>
              <a:rPr lang="en-US" altLang="zh-CN" sz="1800" b="1" dirty="0" err="1">
                <a:latin typeface="Arial" panose="020B0604020202020204" pitchFamily="34" charset="0"/>
                <a:ea typeface="Tahoma" panose="020B0604030504040204" pitchFamily="34" charset="0"/>
                <a:cs typeface="Arial" panose="020B0604020202020204" pitchFamily="34" charset="0"/>
              </a:rPr>
              <a:t>System.out.println</a:t>
            </a:r>
            <a:r>
              <a:rPr lang="en-US" altLang="zh-CN" sz="1800" b="1" dirty="0">
                <a:latin typeface="Arial" panose="020B0604020202020204" pitchFamily="34" charset="0"/>
                <a:ea typeface="Tahoma" panose="020B0604030504040204" pitchFamily="34" charset="0"/>
                <a:cs typeface="Arial" panose="020B0604020202020204" pitchFamily="34" charset="0"/>
              </a:rPr>
              <a:t>(s);</a:t>
            </a:r>
            <a:endParaRPr lang="en-US" altLang="zh-CN" sz="1800" b="1" dirty="0">
              <a:latin typeface="Arial" panose="020B0604020202020204" pitchFamily="34" charset="0"/>
              <a:ea typeface="Tahoma" panose="020B0604030504040204" pitchFamily="34" charset="0"/>
              <a:cs typeface="Arial" panose="020B0604020202020204" pitchFamily="34" charset="0"/>
            </a:endParaRPr>
          </a:p>
          <a:p>
            <a:pPr>
              <a:lnSpc>
                <a:spcPct val="110000"/>
              </a:lnSpc>
              <a:spcBef>
                <a:spcPts val="0"/>
              </a:spcBef>
              <a:buNone/>
            </a:pPr>
            <a:r>
              <a:rPr lang="en-US" altLang="zh-CN" sz="1800" b="1" dirty="0">
                <a:latin typeface="Arial" panose="020B0604020202020204" pitchFamily="34" charset="0"/>
                <a:ea typeface="Tahoma" panose="020B0604030504040204" pitchFamily="34" charset="0"/>
                <a:cs typeface="Arial" panose="020B0604020202020204" pitchFamily="34" charset="0"/>
              </a:rPr>
              <a:t>    }</a:t>
            </a:r>
            <a:endParaRPr lang="en-US" altLang="zh-CN" sz="1800" b="1" dirty="0">
              <a:latin typeface="Arial" panose="020B0604020202020204" pitchFamily="34" charset="0"/>
              <a:ea typeface="Tahoma" panose="020B0604030504040204" pitchFamily="34" charset="0"/>
              <a:cs typeface="Arial" panose="020B0604020202020204" pitchFamily="34" charset="0"/>
            </a:endParaRPr>
          </a:p>
          <a:p>
            <a:pPr>
              <a:lnSpc>
                <a:spcPct val="110000"/>
              </a:lnSpc>
              <a:spcBef>
                <a:spcPts val="0"/>
              </a:spcBef>
              <a:buNone/>
            </a:pPr>
            <a:r>
              <a:rPr lang="en-US" altLang="zh-CN" sz="1800" b="1" dirty="0">
                <a:latin typeface="Arial" panose="020B0604020202020204" pitchFamily="34" charset="0"/>
                <a:ea typeface="Tahoma" panose="020B0604030504040204" pitchFamily="34" charset="0"/>
                <a:cs typeface="Arial" panose="020B0604020202020204" pitchFamily="34" charset="0"/>
              </a:rPr>
              <a:t>}</a:t>
            </a:r>
            <a:endParaRPr lang="zh-CN" altLang="en-US" sz="1800" b="1"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内容占位符 2"/>
          <p:cNvSpPr txBox="1"/>
          <p:nvPr/>
        </p:nvSpPr>
        <p:spPr>
          <a:xfrm>
            <a:off x="2279576" y="3861048"/>
            <a:ext cx="6696744" cy="2067895"/>
          </a:xfrm>
          <a:prstGeom prst="rect">
            <a:avLst/>
          </a:prstGeom>
          <a:ln>
            <a:solidFill>
              <a:schemeClr val="accent1">
                <a:shade val="50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buNone/>
            </a:pPr>
            <a:r>
              <a:rPr lang="en-US" altLang="zh-CN" sz="1700" b="1" dirty="0">
                <a:latin typeface="Arial" panose="020B0604020202020204" pitchFamily="34" charset="0"/>
                <a:ea typeface="Tahoma" panose="020B0604030504040204" pitchFamily="34" charset="0"/>
                <a:cs typeface="Arial" panose="020B0604020202020204" pitchFamily="34" charset="0"/>
              </a:rPr>
              <a:t>public class Example4_1 {</a:t>
            </a:r>
            <a:endParaRPr lang="en-US" altLang="zh-CN" sz="1700" b="1" dirty="0">
              <a:latin typeface="Arial" panose="020B0604020202020204" pitchFamily="34" charset="0"/>
              <a:ea typeface="Tahoma" panose="020B0604030504040204" pitchFamily="34" charset="0"/>
              <a:cs typeface="Arial" panose="020B0604020202020204" pitchFamily="34" charset="0"/>
            </a:endParaRPr>
          </a:p>
          <a:p>
            <a:pPr>
              <a:spcBef>
                <a:spcPts val="0"/>
              </a:spcBef>
              <a:buNone/>
            </a:pPr>
            <a:r>
              <a:rPr lang="en-US" altLang="zh-CN" sz="1700" b="1" dirty="0">
                <a:latin typeface="Arial" panose="020B0604020202020204" pitchFamily="34" charset="0"/>
                <a:ea typeface="Tahoma" panose="020B0604030504040204" pitchFamily="34" charset="0"/>
                <a:cs typeface="Arial" panose="020B0604020202020204" pitchFamily="34" charset="0"/>
              </a:rPr>
              <a:t>     public static void main(String </a:t>
            </a:r>
            <a:r>
              <a:rPr lang="en-US" altLang="zh-CN" sz="1700" b="1" dirty="0" err="1">
                <a:latin typeface="Arial" panose="020B0604020202020204" pitchFamily="34" charset="0"/>
                <a:ea typeface="Tahoma" panose="020B0604030504040204" pitchFamily="34" charset="0"/>
                <a:cs typeface="Arial" panose="020B0604020202020204" pitchFamily="34" charset="0"/>
              </a:rPr>
              <a:t>args</a:t>
            </a:r>
            <a:r>
              <a:rPr lang="en-US" altLang="zh-CN" sz="1700" b="1" dirty="0">
                <a:latin typeface="Arial" panose="020B0604020202020204" pitchFamily="34" charset="0"/>
                <a:ea typeface="Tahoma" panose="020B0604030504040204" pitchFamily="34" charset="0"/>
                <a:cs typeface="Arial" panose="020B0604020202020204" pitchFamily="34" charset="0"/>
              </a:rPr>
              <a:t>[]) {</a:t>
            </a:r>
            <a:endParaRPr lang="en-US" altLang="zh-CN" sz="1700" b="1" dirty="0">
              <a:latin typeface="Arial" panose="020B0604020202020204" pitchFamily="34" charset="0"/>
              <a:ea typeface="Tahoma" panose="020B0604030504040204" pitchFamily="34" charset="0"/>
              <a:cs typeface="Arial" panose="020B0604020202020204" pitchFamily="34" charset="0"/>
            </a:endParaRPr>
          </a:p>
          <a:p>
            <a:pPr>
              <a:spcBef>
                <a:spcPts val="0"/>
              </a:spcBef>
              <a:buNone/>
            </a:pPr>
            <a:r>
              <a:rPr lang="en-US" altLang="zh-CN" sz="1700" b="1" dirty="0">
                <a:latin typeface="Arial" panose="020B0604020202020204" pitchFamily="34" charset="0"/>
                <a:ea typeface="Tahoma" panose="020B0604030504040204" pitchFamily="34" charset="0"/>
                <a:cs typeface="Arial" panose="020B0604020202020204" pitchFamily="34" charset="0"/>
              </a:rPr>
              <a:t>          </a:t>
            </a:r>
            <a:r>
              <a:rPr lang="en-US" altLang="zh-CN" sz="1700" b="1" dirty="0" err="1">
                <a:solidFill>
                  <a:srgbClr val="000099"/>
                </a:solidFill>
                <a:latin typeface="Arial" panose="020B0604020202020204" pitchFamily="34" charset="0"/>
                <a:ea typeface="Tahoma" panose="020B0604030504040204" pitchFamily="34" charset="0"/>
                <a:cs typeface="Arial" panose="020B0604020202020204" pitchFamily="34" charset="0"/>
              </a:rPr>
              <a:t>XiyoujiRenwu</a:t>
            </a:r>
            <a:r>
              <a:rPr lang="en-US" altLang="zh-CN" sz="1700" b="1" dirty="0">
                <a:solidFill>
                  <a:srgbClr val="000099"/>
                </a:solidFill>
                <a:latin typeface="Arial" panose="020B0604020202020204" pitchFamily="34" charset="0"/>
                <a:ea typeface="Tahoma" panose="020B0604030504040204" pitchFamily="34" charset="0"/>
                <a:cs typeface="Arial" panose="020B0604020202020204" pitchFamily="34" charset="0"/>
              </a:rPr>
              <a:t> </a:t>
            </a:r>
            <a:r>
              <a:rPr lang="en-US" altLang="zh-CN" sz="1700" b="1" dirty="0" err="1">
                <a:solidFill>
                  <a:srgbClr val="000099"/>
                </a:solidFill>
                <a:latin typeface="Arial" panose="020B0604020202020204" pitchFamily="34" charset="0"/>
                <a:ea typeface="Tahoma" panose="020B0604030504040204" pitchFamily="34" charset="0"/>
                <a:cs typeface="Arial" panose="020B0604020202020204" pitchFamily="34" charset="0"/>
              </a:rPr>
              <a:t>zhubajie</a:t>
            </a:r>
            <a:r>
              <a:rPr lang="en-US" altLang="zh-CN" sz="1700" b="1" dirty="0">
                <a:solidFill>
                  <a:srgbClr val="000099"/>
                </a:solidFill>
                <a:latin typeface="Arial" panose="020B0604020202020204" pitchFamily="34" charset="0"/>
                <a:ea typeface="Tahoma" panose="020B0604030504040204" pitchFamily="34" charset="0"/>
                <a:cs typeface="Arial" panose="020B0604020202020204" pitchFamily="34" charset="0"/>
              </a:rPr>
              <a:t>, </a:t>
            </a:r>
            <a:r>
              <a:rPr lang="en-US" altLang="zh-CN" sz="1700" b="1" dirty="0" err="1">
                <a:solidFill>
                  <a:srgbClr val="000099"/>
                </a:solidFill>
                <a:latin typeface="Arial" panose="020B0604020202020204" pitchFamily="34" charset="0"/>
                <a:ea typeface="Tahoma" panose="020B0604030504040204" pitchFamily="34" charset="0"/>
                <a:cs typeface="Arial" panose="020B0604020202020204" pitchFamily="34" charset="0"/>
              </a:rPr>
              <a:t>sunwukong</a:t>
            </a:r>
            <a:r>
              <a:rPr lang="en-US" altLang="zh-CN" sz="1700" b="1" dirty="0">
                <a:solidFill>
                  <a:srgbClr val="000099"/>
                </a:solidFill>
                <a:latin typeface="Arial" panose="020B0604020202020204" pitchFamily="34" charset="0"/>
                <a:ea typeface="Tahoma" panose="020B0604030504040204" pitchFamily="34" charset="0"/>
                <a:cs typeface="Arial" panose="020B0604020202020204" pitchFamily="34" charset="0"/>
              </a:rPr>
              <a:t>;  //</a:t>
            </a:r>
            <a:r>
              <a:rPr lang="zh-CN" altLang="en-US" sz="1700" b="1" dirty="0">
                <a:solidFill>
                  <a:srgbClr val="000099"/>
                </a:solidFill>
                <a:latin typeface="Arial" panose="020B0604020202020204" pitchFamily="34" charset="0"/>
                <a:cs typeface="Arial" panose="020B0604020202020204" pitchFamily="34" charset="0"/>
              </a:rPr>
              <a:t>声明对象</a:t>
            </a:r>
            <a:endParaRPr lang="zh-CN" altLang="en-US" sz="1700" b="1" dirty="0">
              <a:solidFill>
                <a:srgbClr val="000099"/>
              </a:solidFill>
              <a:latin typeface="Arial" panose="020B0604020202020204" pitchFamily="34" charset="0"/>
              <a:cs typeface="Arial" panose="020B0604020202020204" pitchFamily="34" charset="0"/>
            </a:endParaRPr>
          </a:p>
          <a:p>
            <a:pPr>
              <a:spcBef>
                <a:spcPts val="0"/>
              </a:spcBef>
              <a:buNone/>
            </a:pPr>
            <a:r>
              <a:rPr lang="zh-CN" altLang="en-US" sz="1700" b="1" dirty="0">
                <a:solidFill>
                  <a:srgbClr val="006600"/>
                </a:solidFill>
                <a:latin typeface="Arial" panose="020B0604020202020204" pitchFamily="34" charset="0"/>
                <a:cs typeface="Arial" panose="020B0604020202020204" pitchFamily="34" charset="0"/>
              </a:rPr>
              <a:t>          </a:t>
            </a:r>
            <a:r>
              <a:rPr lang="en-US" altLang="zh-CN" sz="1700" b="1" dirty="0" err="1">
                <a:solidFill>
                  <a:srgbClr val="006600"/>
                </a:solidFill>
                <a:latin typeface="Arial" panose="020B0604020202020204" pitchFamily="34" charset="0"/>
                <a:ea typeface="Tahoma" panose="020B0604030504040204" pitchFamily="34" charset="0"/>
                <a:cs typeface="Arial" panose="020B0604020202020204" pitchFamily="34" charset="0"/>
              </a:rPr>
              <a:t>zhubajie</a:t>
            </a:r>
            <a:r>
              <a:rPr lang="en-US" altLang="zh-CN" sz="1700" b="1" dirty="0">
                <a:solidFill>
                  <a:srgbClr val="006600"/>
                </a:solidFill>
                <a:latin typeface="Arial" panose="020B0604020202020204" pitchFamily="34" charset="0"/>
                <a:ea typeface="Tahoma" panose="020B0604030504040204" pitchFamily="34" charset="0"/>
                <a:cs typeface="Arial" panose="020B0604020202020204" pitchFamily="34" charset="0"/>
              </a:rPr>
              <a:t> = new </a:t>
            </a:r>
            <a:r>
              <a:rPr lang="en-US" altLang="zh-CN" sz="1700" b="1" dirty="0" err="1">
                <a:solidFill>
                  <a:srgbClr val="006600"/>
                </a:solidFill>
                <a:latin typeface="Arial" panose="020B0604020202020204" pitchFamily="34" charset="0"/>
                <a:ea typeface="Tahoma" panose="020B0604030504040204" pitchFamily="34" charset="0"/>
                <a:cs typeface="Arial" panose="020B0604020202020204" pitchFamily="34" charset="0"/>
              </a:rPr>
              <a:t>XiyoujiRenwu</a:t>
            </a:r>
            <a:r>
              <a:rPr lang="en-US" altLang="zh-CN" sz="1700" b="1" dirty="0">
                <a:solidFill>
                  <a:srgbClr val="006600"/>
                </a:solidFill>
                <a:latin typeface="Arial" panose="020B0604020202020204" pitchFamily="34" charset="0"/>
                <a:ea typeface="Tahoma" panose="020B0604030504040204" pitchFamily="34" charset="0"/>
                <a:cs typeface="Arial" panose="020B0604020202020204" pitchFamily="34" charset="0"/>
              </a:rPr>
              <a:t>();          //</a:t>
            </a:r>
            <a:r>
              <a:rPr lang="zh-CN" altLang="en-US" sz="1700" b="1" dirty="0">
                <a:solidFill>
                  <a:srgbClr val="006600"/>
                </a:solidFill>
                <a:latin typeface="Arial" panose="020B0604020202020204" pitchFamily="34" charset="0"/>
                <a:cs typeface="Arial" panose="020B0604020202020204" pitchFamily="34" charset="0"/>
              </a:rPr>
              <a:t>为对象分配变量</a:t>
            </a:r>
            <a:endParaRPr lang="zh-CN" altLang="en-US" sz="1700" b="1" dirty="0">
              <a:solidFill>
                <a:srgbClr val="006600"/>
              </a:solidFill>
              <a:latin typeface="Arial" panose="020B0604020202020204" pitchFamily="34" charset="0"/>
              <a:cs typeface="Arial" panose="020B0604020202020204" pitchFamily="34" charset="0"/>
            </a:endParaRPr>
          </a:p>
          <a:p>
            <a:pPr>
              <a:spcBef>
                <a:spcPts val="0"/>
              </a:spcBef>
              <a:buNone/>
            </a:pPr>
            <a:r>
              <a:rPr lang="zh-CN" altLang="en-US" sz="1700" b="1" dirty="0">
                <a:solidFill>
                  <a:srgbClr val="006600"/>
                </a:solidFill>
                <a:latin typeface="Arial" panose="020B0604020202020204" pitchFamily="34" charset="0"/>
                <a:cs typeface="Arial" panose="020B0604020202020204" pitchFamily="34" charset="0"/>
              </a:rPr>
              <a:t>          </a:t>
            </a:r>
            <a:r>
              <a:rPr lang="en-US" altLang="zh-CN" sz="1700" b="1" dirty="0" err="1">
                <a:solidFill>
                  <a:srgbClr val="006600"/>
                </a:solidFill>
                <a:latin typeface="Arial" panose="020B0604020202020204" pitchFamily="34" charset="0"/>
                <a:ea typeface="Tahoma" panose="020B0604030504040204" pitchFamily="34" charset="0"/>
                <a:cs typeface="Arial" panose="020B0604020202020204" pitchFamily="34" charset="0"/>
              </a:rPr>
              <a:t>sunwukong</a:t>
            </a:r>
            <a:r>
              <a:rPr lang="en-US" altLang="zh-CN" sz="1700" b="1" dirty="0">
                <a:solidFill>
                  <a:srgbClr val="006600"/>
                </a:solidFill>
                <a:latin typeface="Arial" panose="020B0604020202020204" pitchFamily="34" charset="0"/>
                <a:ea typeface="Tahoma" panose="020B0604030504040204" pitchFamily="34" charset="0"/>
                <a:cs typeface="Arial" panose="020B0604020202020204" pitchFamily="34" charset="0"/>
              </a:rPr>
              <a:t> = new </a:t>
            </a:r>
            <a:r>
              <a:rPr lang="en-US" altLang="zh-CN" sz="1700" b="1" dirty="0" err="1">
                <a:solidFill>
                  <a:srgbClr val="006600"/>
                </a:solidFill>
                <a:latin typeface="Arial" panose="020B0604020202020204" pitchFamily="34" charset="0"/>
                <a:ea typeface="Tahoma" panose="020B0604030504040204" pitchFamily="34" charset="0"/>
                <a:cs typeface="Arial" panose="020B0604020202020204" pitchFamily="34" charset="0"/>
              </a:rPr>
              <a:t>XiyoujiRenwu</a:t>
            </a:r>
            <a:r>
              <a:rPr lang="en-US" altLang="zh-CN" sz="1700" b="1" dirty="0">
                <a:solidFill>
                  <a:srgbClr val="006600"/>
                </a:solidFill>
                <a:latin typeface="Arial" panose="020B0604020202020204" pitchFamily="34" charset="0"/>
                <a:ea typeface="Tahoma" panose="020B0604030504040204" pitchFamily="34" charset="0"/>
                <a:cs typeface="Arial" panose="020B0604020202020204" pitchFamily="34" charset="0"/>
              </a:rPr>
              <a:t>();</a:t>
            </a:r>
            <a:endParaRPr lang="en-US" altLang="zh-CN" sz="1700" b="1" dirty="0">
              <a:solidFill>
                <a:srgbClr val="006600"/>
              </a:solidFill>
              <a:latin typeface="Arial" panose="020B0604020202020204" pitchFamily="34" charset="0"/>
              <a:ea typeface="Tahoma" panose="020B0604030504040204" pitchFamily="34" charset="0"/>
              <a:cs typeface="Arial" panose="020B0604020202020204" pitchFamily="34" charset="0"/>
            </a:endParaRPr>
          </a:p>
          <a:p>
            <a:pPr>
              <a:spcBef>
                <a:spcPts val="0"/>
              </a:spcBef>
              <a:buNone/>
            </a:pPr>
            <a:r>
              <a:rPr lang="en-US" altLang="zh-CN" sz="1700" b="1" dirty="0">
                <a:latin typeface="Arial" panose="020B0604020202020204" pitchFamily="34" charset="0"/>
                <a:ea typeface="Tahoma" panose="020B0604030504040204" pitchFamily="34" charset="0"/>
                <a:cs typeface="Arial" panose="020B0604020202020204" pitchFamily="34" charset="0"/>
              </a:rPr>
              <a:t>     }</a:t>
            </a:r>
            <a:endParaRPr lang="en-US" altLang="zh-CN" sz="1700" b="1" dirty="0">
              <a:latin typeface="Arial" panose="020B0604020202020204" pitchFamily="34" charset="0"/>
              <a:ea typeface="Tahoma" panose="020B0604030504040204" pitchFamily="34" charset="0"/>
              <a:cs typeface="Arial" panose="020B0604020202020204" pitchFamily="34" charset="0"/>
            </a:endParaRPr>
          </a:p>
          <a:p>
            <a:pPr>
              <a:spcBef>
                <a:spcPts val="0"/>
              </a:spcBef>
              <a:buNone/>
            </a:pPr>
            <a:r>
              <a:rPr lang="en-US" altLang="zh-CN" sz="1700" b="1" dirty="0">
                <a:latin typeface="Arial" panose="020B0604020202020204" pitchFamily="34" charset="0"/>
                <a:ea typeface="Tahoma" panose="020B0604030504040204" pitchFamily="34" charset="0"/>
                <a:cs typeface="Arial" panose="020B0604020202020204" pitchFamily="34" charset="0"/>
              </a:rPr>
              <a:t>}</a:t>
            </a:r>
            <a:endParaRPr lang="zh-CN" altLang="en-US" sz="1700" b="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§4.3   </a:t>
            </a:r>
            <a:r>
              <a:rPr lang="zh-CN" altLang="en-US" sz="3600" dirty="0">
                <a:latin typeface="宋体" panose="02010600030101010101" pitchFamily="2" charset="-122"/>
              </a:rPr>
              <a:t>对象</a:t>
            </a:r>
            <a:endParaRPr lang="zh-CN" altLang="en-US" dirty="0"/>
          </a:p>
        </p:txBody>
      </p:sp>
      <p:sp>
        <p:nvSpPr>
          <p:cNvPr id="3" name="内容占位符 2"/>
          <p:cNvSpPr>
            <a:spLocks noGrp="1"/>
          </p:cNvSpPr>
          <p:nvPr>
            <p:ph idx="1"/>
          </p:nvPr>
        </p:nvSpPr>
        <p:spPr>
          <a:xfrm>
            <a:off x="1981200" y="1628775"/>
            <a:ext cx="8229600" cy="4502150"/>
          </a:xfrm>
        </p:spPr>
        <p:txBody>
          <a:bodyPr/>
          <a:lstStyle/>
          <a:p>
            <a:pPr>
              <a:buNone/>
            </a:pPr>
            <a:r>
              <a:rPr lang="en-US" altLang="zh-CN" b="1" dirty="0">
                <a:solidFill>
                  <a:srgbClr val="C00000"/>
                </a:solidFill>
              </a:rPr>
              <a:t>3</a:t>
            </a:r>
            <a:r>
              <a:rPr lang="zh-CN" altLang="en-US" b="1" dirty="0">
                <a:solidFill>
                  <a:srgbClr val="C00000"/>
                </a:solidFill>
              </a:rPr>
              <a:t>．对象的内存模型 </a:t>
            </a:r>
            <a:endParaRPr lang="zh-CN" altLang="en-US" b="1" dirty="0">
              <a:solidFill>
                <a:srgbClr val="C00000"/>
              </a:solidFill>
            </a:endParaRPr>
          </a:p>
          <a:p>
            <a:pPr marL="514350" indent="-514350">
              <a:buAutoNum type="arabicParenBoth"/>
            </a:pPr>
            <a:r>
              <a:rPr lang="zh-CN" altLang="en-US" dirty="0"/>
              <a:t>声明对象时的内存模型</a:t>
            </a:r>
            <a:endParaRPr lang="en-US" altLang="zh-CN" dirty="0"/>
          </a:p>
          <a:p>
            <a:pPr lvl="1"/>
            <a:r>
              <a:rPr lang="zh-CN" altLang="en-US" dirty="0"/>
              <a:t>用</a:t>
            </a:r>
            <a:r>
              <a:rPr lang="en-US" altLang="zh-CN" dirty="0" err="1"/>
              <a:t>XiyoujiRenwu</a:t>
            </a:r>
            <a:r>
              <a:rPr lang="zh-CN" altLang="en-US" dirty="0"/>
              <a:t>类声明一个变量</a:t>
            </a:r>
            <a:r>
              <a:rPr lang="en-US" altLang="zh-CN" dirty="0" err="1"/>
              <a:t>zhubajie</a:t>
            </a:r>
            <a:r>
              <a:rPr lang="en-US" altLang="zh-CN" dirty="0"/>
              <a:t>(</a:t>
            </a:r>
            <a:r>
              <a:rPr lang="zh-CN" altLang="en-US" dirty="0"/>
              <a:t>对象</a:t>
            </a:r>
            <a:r>
              <a:rPr lang="en-US" altLang="zh-CN" dirty="0" err="1"/>
              <a:t>zhubajie</a:t>
            </a:r>
            <a:r>
              <a:rPr lang="en-US" altLang="zh-CN" dirty="0"/>
              <a:t>)</a:t>
            </a:r>
            <a:endParaRPr lang="en-US" altLang="zh-CN" dirty="0"/>
          </a:p>
          <a:p>
            <a:pPr algn="ctr">
              <a:spcBef>
                <a:spcPts val="0"/>
              </a:spcBef>
              <a:buNone/>
            </a:pPr>
            <a:r>
              <a:rPr lang="en-US" altLang="zh-CN" sz="2400" b="1" dirty="0" err="1">
                <a:solidFill>
                  <a:srgbClr val="000099"/>
                </a:solidFill>
                <a:latin typeface="Tahoma" panose="020B0604030504040204" pitchFamily="34" charset="0"/>
                <a:ea typeface="Tahoma" panose="020B0604030504040204" pitchFamily="34" charset="0"/>
                <a:cs typeface="Tahoma" panose="020B0604030504040204" pitchFamily="34" charset="0"/>
              </a:rPr>
              <a:t>XiyoujiRenwu</a:t>
            </a:r>
            <a:r>
              <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rPr>
              <a:t> </a:t>
            </a:r>
            <a:r>
              <a:rPr lang="en-US" altLang="zh-CN" sz="2400" b="1" dirty="0" err="1">
                <a:solidFill>
                  <a:srgbClr val="000099"/>
                </a:solidFill>
                <a:latin typeface="Tahoma" panose="020B0604030504040204" pitchFamily="34" charset="0"/>
                <a:ea typeface="Tahoma" panose="020B0604030504040204" pitchFamily="34" charset="0"/>
                <a:cs typeface="Tahoma" panose="020B0604030504040204" pitchFamily="34" charset="0"/>
              </a:rPr>
              <a:t>zhubajie</a:t>
            </a:r>
            <a:r>
              <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rPr>
              <a:t>;</a:t>
            </a:r>
            <a:endPar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endParaRPr>
          </a:p>
          <a:p>
            <a:pPr lvl="1"/>
            <a:endParaRPr lang="en-US" altLang="zh-CN" dirty="0"/>
          </a:p>
          <a:p>
            <a:pPr lvl="1"/>
            <a:r>
              <a:rPr lang="en-US" altLang="zh-CN" dirty="0" err="1"/>
              <a:t>zhubajie</a:t>
            </a:r>
            <a:r>
              <a:rPr lang="zh-CN" altLang="zh-CN" dirty="0"/>
              <a:t>的内存中还没有任何数据，称这时的</a:t>
            </a:r>
            <a:r>
              <a:rPr lang="en-US" altLang="zh-CN" dirty="0" err="1"/>
              <a:t>zhubajie</a:t>
            </a:r>
            <a:r>
              <a:rPr lang="zh-CN" altLang="zh-CN" dirty="0"/>
              <a:t>是一个</a:t>
            </a:r>
            <a:r>
              <a:rPr lang="zh-CN" altLang="zh-CN" b="1" dirty="0">
                <a:solidFill>
                  <a:srgbClr val="FF0000"/>
                </a:solidFill>
                <a:latin typeface="隶书" panose="02010509060101010101" pitchFamily="49" charset="-122"/>
                <a:ea typeface="隶书" panose="02010509060101010101" pitchFamily="49" charset="-122"/>
              </a:rPr>
              <a:t>空</a:t>
            </a:r>
            <a:r>
              <a:rPr lang="en-US" altLang="zh-CN" b="1" dirty="0">
                <a:solidFill>
                  <a:srgbClr val="FF0000"/>
                </a:solidFill>
                <a:latin typeface="隶书" panose="02010509060101010101" pitchFamily="49" charset="-122"/>
                <a:ea typeface="隶书" panose="02010509060101010101" pitchFamily="49" charset="-122"/>
              </a:rPr>
              <a:t>(null)</a:t>
            </a:r>
            <a:r>
              <a:rPr lang="zh-CN" altLang="zh-CN" b="1" dirty="0">
                <a:solidFill>
                  <a:srgbClr val="FF0000"/>
                </a:solidFill>
                <a:latin typeface="隶书" panose="02010509060101010101" pitchFamily="49" charset="-122"/>
                <a:ea typeface="隶书" panose="02010509060101010101" pitchFamily="49" charset="-122"/>
              </a:rPr>
              <a:t>对象</a:t>
            </a:r>
            <a:r>
              <a:rPr lang="zh-CN" altLang="en-US" dirty="0"/>
              <a:t>。</a:t>
            </a:r>
            <a:endParaRPr lang="en-US" altLang="zh-CN" dirty="0"/>
          </a:p>
          <a:p>
            <a:pPr>
              <a:buNone/>
            </a:pPr>
            <a:endParaRPr lang="zh-CN" altLang="en-US" dirty="0"/>
          </a:p>
          <a:p>
            <a:pPr>
              <a:buNone/>
            </a:pPr>
            <a:endParaRPr kumimoji="1" lang="zh-CN" altLang="en-US" sz="2400" dirty="0">
              <a:latin typeface="宋体" panose="02010600030101010101" pitchFamily="2" charset="-122"/>
            </a:endParaRPr>
          </a:p>
          <a:p>
            <a:endParaRPr lang="zh-CN" altLang="en-US" sz="2400" b="1"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5"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79776" y="4451532"/>
            <a:ext cx="3672408" cy="1890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§4.3   </a:t>
            </a:r>
            <a:r>
              <a:rPr lang="zh-CN" altLang="en-US" sz="3600" dirty="0">
                <a:latin typeface="宋体" panose="02010600030101010101" pitchFamily="2" charset="-122"/>
              </a:rPr>
              <a:t>对象</a:t>
            </a:r>
            <a:endParaRPr lang="zh-CN" altLang="en-US" dirty="0"/>
          </a:p>
        </p:txBody>
      </p:sp>
      <p:sp>
        <p:nvSpPr>
          <p:cNvPr id="3" name="内容占位符 2"/>
          <p:cNvSpPr>
            <a:spLocks noGrp="1"/>
          </p:cNvSpPr>
          <p:nvPr>
            <p:ph idx="1"/>
          </p:nvPr>
        </p:nvSpPr>
        <p:spPr>
          <a:xfrm>
            <a:off x="1981200" y="1628775"/>
            <a:ext cx="8043890" cy="4502150"/>
          </a:xfrm>
        </p:spPr>
        <p:txBody>
          <a:bodyPr/>
          <a:lstStyle/>
          <a:p>
            <a:pPr>
              <a:buNone/>
            </a:pPr>
            <a:r>
              <a:rPr lang="en-US" altLang="zh-CN" dirty="0"/>
              <a:t>(2) </a:t>
            </a:r>
            <a:r>
              <a:rPr lang="zh-CN" altLang="en-US" dirty="0"/>
              <a:t>对象分配内存后的内存模型</a:t>
            </a:r>
            <a:endParaRPr lang="en-US" altLang="zh-CN" sz="2400" dirty="0"/>
          </a:p>
          <a:p>
            <a:pPr algn="ctr">
              <a:buNone/>
            </a:pPr>
            <a:r>
              <a:rPr lang="en-US" altLang="zh-CN" sz="2400" b="1" dirty="0" err="1">
                <a:solidFill>
                  <a:srgbClr val="000099"/>
                </a:solidFill>
                <a:latin typeface="Tahoma" panose="020B0604030504040204" pitchFamily="34" charset="0"/>
                <a:ea typeface="Tahoma" panose="020B0604030504040204" pitchFamily="34" charset="0"/>
                <a:cs typeface="Tahoma" panose="020B0604030504040204" pitchFamily="34" charset="0"/>
              </a:rPr>
              <a:t>zhubajie</a:t>
            </a:r>
            <a:r>
              <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rPr>
              <a:t> = new </a:t>
            </a:r>
            <a:r>
              <a:rPr lang="en-US" altLang="zh-CN" sz="2400" b="1" dirty="0" err="1">
                <a:solidFill>
                  <a:srgbClr val="000099"/>
                </a:solidFill>
                <a:latin typeface="Tahoma" panose="020B0604030504040204" pitchFamily="34" charset="0"/>
                <a:ea typeface="Tahoma" panose="020B0604030504040204" pitchFamily="34" charset="0"/>
                <a:cs typeface="Tahoma" panose="020B0604030504040204" pitchFamily="34" charset="0"/>
              </a:rPr>
              <a:t>XiyoujiRenwu</a:t>
            </a:r>
            <a:r>
              <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rPr>
              <a:t>();</a:t>
            </a:r>
            <a:endPar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endParaRPr>
          </a:p>
          <a:p>
            <a:pPr>
              <a:spcBef>
                <a:spcPts val="0"/>
              </a:spcBef>
            </a:pPr>
            <a:endParaRPr kumimoji="1" lang="en-US" altLang="zh-CN" sz="2400" dirty="0">
              <a:latin typeface="华文行楷" panose="02010800040101010101" pitchFamily="2" charset="-122"/>
              <a:ea typeface="华文行楷" panose="02010800040101010101" pitchFamily="2" charset="-122"/>
            </a:endParaRPr>
          </a:p>
          <a:p>
            <a:pPr>
              <a:spcBef>
                <a:spcPts val="0"/>
              </a:spcBef>
            </a:pPr>
            <a:r>
              <a:rPr kumimoji="1" lang="zh-CN" altLang="en-US" sz="2400" dirty="0">
                <a:latin typeface="华文行楷" panose="02010800040101010101" pitchFamily="2" charset="-122"/>
                <a:ea typeface="华文行楷" panose="02010800040101010101" pitchFamily="2" charset="-122"/>
              </a:rPr>
              <a:t>对象创建时</a:t>
            </a:r>
            <a:r>
              <a:rPr kumimoji="1" lang="zh-CN" altLang="en-US" sz="2400" dirty="0">
                <a:latin typeface="宋体" panose="02010600030101010101" pitchFamily="2" charset="-122"/>
              </a:rPr>
              <a:t>：</a:t>
            </a:r>
            <a:endParaRPr kumimoji="1" lang="en-US" altLang="zh-CN" sz="2400" dirty="0">
              <a:latin typeface="宋体" panose="02010600030101010101" pitchFamily="2" charset="-122"/>
            </a:endParaRPr>
          </a:p>
          <a:p>
            <a:pPr marL="801370" lvl="1" indent="-457200">
              <a:spcBef>
                <a:spcPts val="0"/>
              </a:spcBef>
              <a:buFont typeface="+mj-ea"/>
              <a:buAutoNum type="circleNumDbPlain"/>
            </a:pPr>
            <a:r>
              <a:rPr kumimoji="1" lang="zh-CN" altLang="en-US" sz="2000" dirty="0">
                <a:latin typeface="宋体" panose="02010600030101010101" pitchFamily="2" charset="-122"/>
              </a:rPr>
              <a:t>系统会为</a:t>
            </a:r>
            <a:r>
              <a:rPr kumimoji="1" lang="zh-CN" altLang="en-US" sz="2000" b="1" dirty="0">
                <a:solidFill>
                  <a:srgbClr val="C00000"/>
                </a:solidFill>
                <a:latin typeface="华文行楷" panose="02010800040101010101" pitchFamily="2" charset="-122"/>
                <a:ea typeface="华文行楷" panose="02010800040101010101" pitchFamily="2" charset="-122"/>
              </a:rPr>
              <a:t>各个成员变量</a:t>
            </a:r>
            <a:r>
              <a:rPr kumimoji="1" lang="zh-CN" altLang="en-US" sz="2000" b="1" dirty="0">
                <a:solidFill>
                  <a:srgbClr val="0000CC"/>
                </a:solidFill>
                <a:latin typeface="宋体" panose="02010600030101010101" pitchFamily="2" charset="-122"/>
              </a:rPr>
              <a:t>分配内存单元，</a:t>
            </a:r>
            <a:r>
              <a:rPr kumimoji="1" lang="zh-CN" altLang="en-US" sz="2000" dirty="0">
                <a:latin typeface="宋体" panose="02010600030101010101" pitchFamily="2" charset="-122"/>
              </a:rPr>
              <a:t>并且</a:t>
            </a:r>
            <a:r>
              <a:rPr lang="zh-CN" altLang="en-US" sz="2000" dirty="0"/>
              <a:t>初始化这些变量的值，然后执行构造方法中的语句。</a:t>
            </a:r>
            <a:endParaRPr kumimoji="1" lang="en-US" altLang="zh-CN" sz="2000" dirty="0">
              <a:latin typeface="宋体" panose="02010600030101010101" pitchFamily="2" charset="-122"/>
            </a:endParaRPr>
          </a:p>
          <a:p>
            <a:pPr marL="801370" lvl="1" indent="-457200">
              <a:spcBef>
                <a:spcPts val="0"/>
              </a:spcBef>
              <a:buFont typeface="+mj-ea"/>
              <a:buAutoNum type="circleNumDbPlain"/>
            </a:pPr>
            <a:r>
              <a:rPr kumimoji="1" lang="zh-CN" altLang="en-US" sz="2000" dirty="0">
                <a:latin typeface="宋体" panose="02010600030101010101" pitchFamily="2" charset="-122"/>
              </a:rPr>
              <a:t>然后，返回一个</a:t>
            </a:r>
            <a:r>
              <a:rPr kumimoji="1" lang="zh-CN" altLang="en-US" sz="2000" b="1" dirty="0">
                <a:solidFill>
                  <a:srgbClr val="800000"/>
                </a:solidFill>
                <a:latin typeface="宋体" panose="02010600030101010101" pitchFamily="2" charset="-122"/>
              </a:rPr>
              <a:t>引用</a:t>
            </a:r>
            <a:r>
              <a:rPr kumimoji="1" lang="en-US" altLang="zh-CN" sz="2000" b="1" dirty="0">
                <a:solidFill>
                  <a:srgbClr val="800000"/>
                </a:solidFill>
                <a:latin typeface="宋体" panose="02010600030101010101" pitchFamily="2" charset="-122"/>
              </a:rPr>
              <a:t>(</a:t>
            </a:r>
            <a:r>
              <a:rPr kumimoji="1" lang="zh-CN" altLang="en-US" sz="2000" b="1" dirty="0">
                <a:solidFill>
                  <a:srgbClr val="800000"/>
                </a:solidFill>
                <a:latin typeface="宋体" panose="02010600030101010101" pitchFamily="2" charset="-122"/>
              </a:rPr>
              <a:t>地址</a:t>
            </a:r>
            <a:r>
              <a:rPr kumimoji="1" lang="en-US" altLang="zh-CN" sz="2000" b="1" dirty="0">
                <a:solidFill>
                  <a:srgbClr val="800000"/>
                </a:solidFill>
                <a:latin typeface="宋体" panose="02010600030101010101" pitchFamily="2" charset="-122"/>
              </a:rPr>
              <a:t>)</a:t>
            </a:r>
            <a:r>
              <a:rPr kumimoji="1" lang="zh-CN" altLang="en-US" sz="2000" dirty="0">
                <a:latin typeface="宋体" panose="02010600030101010101" pitchFamily="2" charset="-122"/>
              </a:rPr>
              <a:t>给对象变量</a:t>
            </a:r>
            <a:r>
              <a:rPr lang="en-US" altLang="zh-CN" sz="2000" b="1" dirty="0" err="1">
                <a:solidFill>
                  <a:srgbClr val="000099"/>
                </a:solidFill>
                <a:latin typeface="Tahoma" panose="020B0604030504040204" pitchFamily="34" charset="0"/>
                <a:ea typeface="Tahoma" panose="020B0604030504040204" pitchFamily="34" charset="0"/>
                <a:cs typeface="Tahoma" panose="020B0604030504040204" pitchFamily="34" charset="0"/>
              </a:rPr>
              <a:t>zhubajie</a:t>
            </a:r>
            <a:r>
              <a:rPr lang="en-US" altLang="zh-CN" sz="2000" b="1" dirty="0">
                <a:solidFill>
                  <a:srgbClr val="000099"/>
                </a:solidFill>
                <a:latin typeface="Tahoma" panose="020B0604030504040204" pitchFamily="34" charset="0"/>
                <a:ea typeface="Tahoma" panose="020B0604030504040204" pitchFamily="34" charset="0"/>
                <a:cs typeface="Tahoma" panose="020B0604030504040204" pitchFamily="34" charset="0"/>
              </a:rPr>
              <a:t> </a:t>
            </a:r>
            <a:r>
              <a:rPr kumimoji="1" lang="zh-CN" altLang="en-US" sz="2000" b="1" dirty="0">
                <a:solidFill>
                  <a:srgbClr val="000099"/>
                </a:solidFill>
                <a:latin typeface="宋体" panose="02010600030101010101" pitchFamily="2" charset="-122"/>
                <a:ea typeface="Tahoma" panose="020B0604030504040204" pitchFamily="34" charset="0"/>
                <a:cs typeface="Tahoma" panose="020B0604030504040204" pitchFamily="34" charset="0"/>
              </a:rPr>
              <a:t>，</a:t>
            </a:r>
            <a:r>
              <a:rPr kumimoji="1" lang="zh-CN" altLang="en-US" sz="2000" dirty="0">
                <a:latin typeface="宋体" panose="02010600030101010101" pitchFamily="2" charset="-122"/>
              </a:rPr>
              <a:t>以确保这些变量能被对象</a:t>
            </a:r>
            <a:r>
              <a:rPr lang="en-US" altLang="zh-CN" sz="2000" b="1" dirty="0" err="1">
                <a:solidFill>
                  <a:srgbClr val="000099"/>
                </a:solidFill>
                <a:latin typeface="Tahoma" panose="020B0604030504040204" pitchFamily="34" charset="0"/>
                <a:ea typeface="Tahoma" panose="020B0604030504040204" pitchFamily="34" charset="0"/>
                <a:cs typeface="Tahoma" panose="020B0604030504040204" pitchFamily="34" charset="0"/>
              </a:rPr>
              <a:t>zhubajie</a:t>
            </a:r>
            <a:r>
              <a:rPr kumimoji="1" lang="zh-CN" altLang="en-US" sz="2000" dirty="0">
                <a:latin typeface="宋体" panose="02010600030101010101" pitchFamily="2" charset="-122"/>
              </a:rPr>
              <a:t>操作。</a:t>
            </a:r>
            <a:endParaRPr kumimoji="1" lang="zh-CN" altLang="en-US" sz="2000" dirty="0">
              <a:latin typeface="宋体" panose="02010600030101010101" pitchFamily="2"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5" name="Picture 9"/>
          <p:cNvPicPr>
            <a:picLocks noChangeAspect="1" noChangeArrowheads="1"/>
          </p:cNvPicPr>
          <p:nvPr/>
        </p:nvPicPr>
        <p:blipFill>
          <a:blip r:embed="rId1"/>
          <a:srcRect/>
          <a:stretch>
            <a:fillRect/>
          </a:stretch>
        </p:blipFill>
        <p:spPr bwMode="auto">
          <a:xfrm>
            <a:off x="4799856" y="4515642"/>
            <a:ext cx="3352800" cy="1981200"/>
          </a:xfrm>
          <a:prstGeom prst="rect">
            <a:avLst/>
          </a:prstGeom>
          <a:noFill/>
        </p:spPr>
      </p:pic>
      <p:sp>
        <p:nvSpPr>
          <p:cNvPr id="6" name="线形标注 1 5"/>
          <p:cNvSpPr/>
          <p:nvPr/>
        </p:nvSpPr>
        <p:spPr>
          <a:xfrm>
            <a:off x="2166910" y="5520920"/>
            <a:ext cx="2133600" cy="739460"/>
          </a:xfrm>
          <a:prstGeom prst="borderCallout1">
            <a:avLst>
              <a:gd name="adj1" fmla="val 50848"/>
              <a:gd name="adj2" fmla="val 100520"/>
              <a:gd name="adj3" fmla="val 8843"/>
              <a:gd name="adj4" fmla="val 13594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对象</a:t>
            </a:r>
            <a:r>
              <a:rPr lang="zh-CN" altLang="en-US" sz="2000" b="1">
                <a:solidFill>
                  <a:schemeClr val="tx1"/>
                </a:solidFill>
              </a:rPr>
              <a:t>的引用，即：对象的首地址</a:t>
            </a:r>
            <a:endParaRPr lang="zh-CN" altLang="en-US" sz="2000" b="1" dirty="0">
              <a:solidFill>
                <a:schemeClr val="tx1"/>
              </a:solidFill>
            </a:endParaRPr>
          </a:p>
        </p:txBody>
      </p:sp>
      <p:sp>
        <p:nvSpPr>
          <p:cNvPr id="7" name="线形标注 1 6"/>
          <p:cNvSpPr/>
          <p:nvPr/>
        </p:nvSpPr>
        <p:spPr>
          <a:xfrm>
            <a:off x="8400256" y="6092029"/>
            <a:ext cx="928694" cy="500066"/>
          </a:xfrm>
          <a:prstGeom prst="borderCallout1">
            <a:avLst>
              <a:gd name="adj1" fmla="val 45293"/>
              <a:gd name="adj2" fmla="val -281"/>
              <a:gd name="adj3" fmla="val 3489"/>
              <a:gd name="adj4" fmla="val -9546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对象</a:t>
            </a:r>
            <a:endParaRPr lang="zh-CN" altLang="en-US" sz="2400" b="1" dirty="0">
              <a:solidFill>
                <a:schemeClr val="tx1"/>
              </a:solidFill>
            </a:endParaRPr>
          </a:p>
        </p:txBody>
      </p:sp>
      <p:sp>
        <p:nvSpPr>
          <p:cNvPr id="8" name="线形标注 1 5"/>
          <p:cNvSpPr/>
          <p:nvPr/>
        </p:nvSpPr>
        <p:spPr>
          <a:xfrm>
            <a:off x="7010400" y="658222"/>
            <a:ext cx="1389856" cy="739460"/>
          </a:xfrm>
          <a:prstGeom prst="borderCallout1">
            <a:avLst>
              <a:gd name="adj1" fmla="val 105665"/>
              <a:gd name="adj2" fmla="val 50594"/>
              <a:gd name="adj3" fmla="val 211739"/>
              <a:gd name="adj4" fmla="val 229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rPr>
              <a:t>默认无参构造方法</a:t>
            </a:r>
            <a:endParaRPr lang="zh-CN" altLang="en-US"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§4.1    编程语言的几个发展阶段</a:t>
            </a:r>
            <a:endParaRPr lang="zh-CN" altLang="en-US" sz="3600" dirty="0"/>
          </a:p>
        </p:txBody>
      </p:sp>
      <p:sp>
        <p:nvSpPr>
          <p:cNvPr id="3" name="内容占位符 2"/>
          <p:cNvSpPr>
            <a:spLocks noGrp="1"/>
          </p:cNvSpPr>
          <p:nvPr>
            <p:ph idx="1"/>
          </p:nvPr>
        </p:nvSpPr>
        <p:spPr>
          <a:xfrm>
            <a:off x="2022376" y="1651023"/>
            <a:ext cx="8147248" cy="4502150"/>
          </a:xfrm>
        </p:spPr>
        <p:txBody>
          <a:bodyPr/>
          <a:lstStyle/>
          <a:p>
            <a:r>
              <a:rPr lang="zh-CN" altLang="en-US" sz="2400"/>
              <a:t>面向机器语言</a:t>
            </a:r>
            <a:endParaRPr lang="en-US" altLang="zh-CN" sz="2400"/>
          </a:p>
          <a:p>
            <a:pPr marL="0" indent="0">
              <a:buNone/>
            </a:pPr>
            <a:r>
              <a:rPr lang="zh-CN" altLang="en-US" sz="2400"/>
              <a:t> </a:t>
            </a:r>
            <a:endParaRPr lang="en-US" altLang="zh-CN" sz="2400"/>
          </a:p>
          <a:p>
            <a:pPr marL="0" indent="0">
              <a:buNone/>
            </a:pPr>
            <a:endParaRPr lang="en-US" altLang="zh-CN" sz="2400"/>
          </a:p>
          <a:p>
            <a:pPr marL="0" indent="0">
              <a:buNone/>
            </a:pPr>
            <a:endParaRPr lang="zh-CN" altLang="en-US" sz="2400" dirty="0"/>
          </a:p>
          <a:p>
            <a:r>
              <a:rPr lang="zh-CN" altLang="en-US" sz="2400"/>
              <a:t>面向过程语言</a:t>
            </a:r>
            <a:endParaRPr lang="en-US" altLang="zh-CN" sz="2400"/>
          </a:p>
          <a:p>
            <a:endParaRPr lang="en-US" altLang="zh-CN" sz="2400"/>
          </a:p>
          <a:p>
            <a:endParaRPr lang="en-US" altLang="zh-CN" sz="2400"/>
          </a:p>
          <a:p>
            <a:endParaRPr lang="zh-CN" altLang="en-US" sz="2400" dirty="0"/>
          </a:p>
          <a:p>
            <a:r>
              <a:rPr lang="zh-CN" altLang="en-US" sz="2400" dirty="0"/>
              <a:t>面向对象语言</a:t>
            </a:r>
            <a:endParaRPr lang="en-US" altLang="zh-CN" sz="2400" dirty="0"/>
          </a:p>
          <a:p>
            <a:endParaRPr lang="en-US" altLang="zh-CN" dirty="0"/>
          </a:p>
          <a:p>
            <a:pPr>
              <a:buNone/>
            </a:pP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矩形 5"/>
          <p:cNvSpPr/>
          <p:nvPr/>
        </p:nvSpPr>
        <p:spPr>
          <a:xfrm>
            <a:off x="4367808" y="1700808"/>
            <a:ext cx="5025822" cy="6451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buFont typeface="Arial" panose="020B0604020202020204" pitchFamily="34" charset="0"/>
              <a:buChar char="•"/>
            </a:pPr>
            <a:r>
              <a:rPr lang="zh-CN" altLang="zh-CN" dirty="0"/>
              <a:t>使用机器语言编程也称作面向机器</a:t>
            </a:r>
            <a:r>
              <a:rPr lang="zh-CN" altLang="zh-CN"/>
              <a:t>编程。</a:t>
            </a:r>
            <a:endParaRPr lang="en-US" altLang="zh-CN"/>
          </a:p>
          <a:p>
            <a:pPr marL="285750" indent="-285750">
              <a:buFont typeface="Arial" panose="020B0604020202020204" pitchFamily="34" charset="0"/>
              <a:buChar char="•"/>
            </a:pPr>
            <a:r>
              <a:rPr lang="zh-CN" altLang="en-US"/>
              <a:t>比如：机器语言、</a:t>
            </a:r>
            <a:r>
              <a:rPr lang="zh-CN" altLang="zh-CN"/>
              <a:t>汇编语言</a:t>
            </a:r>
            <a:r>
              <a:rPr lang="zh-CN" altLang="en-US"/>
              <a:t>等</a:t>
            </a:r>
            <a:r>
              <a:rPr lang="zh-CN" altLang="zh-CN"/>
              <a:t>。</a:t>
            </a:r>
            <a:endParaRPr lang="zh-CN" altLang="en-US" dirty="0"/>
          </a:p>
        </p:txBody>
      </p:sp>
      <p:sp>
        <p:nvSpPr>
          <p:cNvPr id="8" name="矩形 7"/>
          <p:cNvSpPr/>
          <p:nvPr/>
        </p:nvSpPr>
        <p:spPr>
          <a:xfrm>
            <a:off x="4367808" y="3402562"/>
            <a:ext cx="5025822" cy="64516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Arial" panose="020B0604020202020204" pitchFamily="34" charset="0"/>
              <a:buChar char="•"/>
            </a:pPr>
            <a:r>
              <a:rPr lang="zh-CN" altLang="zh-CN" dirty="0"/>
              <a:t>语言把代码组成叫做过程或函数的</a:t>
            </a:r>
            <a:r>
              <a:rPr lang="zh-CN" altLang="zh-CN"/>
              <a:t>块。</a:t>
            </a:r>
            <a:endParaRPr lang="en-US" altLang="zh-CN"/>
          </a:p>
          <a:p>
            <a:pPr marL="285750" indent="-285750">
              <a:buFont typeface="Arial" panose="020B0604020202020204" pitchFamily="34" charset="0"/>
              <a:buChar char="•"/>
            </a:pPr>
            <a:r>
              <a:rPr lang="zh-CN" altLang="en-US"/>
              <a:t>比如：</a:t>
            </a:r>
            <a:r>
              <a:rPr lang="en-US" altLang="zh-CN"/>
              <a:t>C</a:t>
            </a:r>
            <a:r>
              <a:rPr lang="zh-CN" altLang="en-US"/>
              <a:t>语言</a:t>
            </a:r>
            <a:endParaRPr lang="zh-CN" altLang="en-US" dirty="0"/>
          </a:p>
        </p:txBody>
      </p:sp>
      <p:sp>
        <p:nvSpPr>
          <p:cNvPr id="10" name="矩形 9"/>
          <p:cNvSpPr/>
          <p:nvPr/>
        </p:nvSpPr>
        <p:spPr>
          <a:xfrm>
            <a:off x="4367808" y="5157192"/>
            <a:ext cx="4978868" cy="9220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buFont typeface="Arial" panose="020B0604020202020204" pitchFamily="34" charset="0"/>
              <a:buChar char="•"/>
            </a:pPr>
            <a:r>
              <a:rPr lang="zh-CN" altLang="en-US"/>
              <a:t>面向对象语言中，最核心的内容就是“对象”，一切围绕着对象。</a:t>
            </a:r>
            <a:endParaRPr lang="en-US" altLang="zh-CN"/>
          </a:p>
          <a:p>
            <a:pPr marL="285750" indent="-285750">
              <a:buFont typeface="Arial" panose="020B0604020202020204" pitchFamily="34" charset="0"/>
              <a:buChar char="•"/>
            </a:pPr>
            <a:r>
              <a:rPr lang="zh-CN" altLang="en-US"/>
              <a:t>比如：</a:t>
            </a:r>
            <a:r>
              <a:rPr lang="en-US" altLang="zh-CN"/>
              <a:t>C++</a:t>
            </a:r>
            <a:r>
              <a:rPr lang="zh-CN" altLang="en-US"/>
              <a:t>、</a:t>
            </a:r>
            <a:r>
              <a:rPr lang="en-US" altLang="zh-CN"/>
              <a:t>Java</a:t>
            </a:r>
            <a:r>
              <a:rPr lang="zh-CN" altLang="en-US"/>
              <a:t>等</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0"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§4.3   </a:t>
            </a:r>
            <a:r>
              <a:rPr lang="zh-CN" altLang="en-US" sz="3600" dirty="0">
                <a:latin typeface="宋体" panose="02010600030101010101" pitchFamily="2" charset="-122"/>
              </a:rPr>
              <a:t>对象</a:t>
            </a:r>
            <a:endParaRPr lang="zh-CN" altLang="en-US" dirty="0"/>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cs typeface="Tahoma" panose="020B0604030504040204" pitchFamily="34" charset="0"/>
              </a:rPr>
              <a:t>在对象声明的同时，也可以初始化对象。</a:t>
            </a:r>
            <a:endParaRPr lang="en-US" altLang="zh-CN" dirty="0">
              <a:latin typeface="宋体" panose="02010600030101010101" pitchFamily="2" charset="-122"/>
              <a:ea typeface="宋体" panose="02010600030101010101" pitchFamily="2" charset="-122"/>
              <a:cs typeface="Tahoma" panose="020B0604030504040204" pitchFamily="34" charset="0"/>
            </a:endParaRPr>
          </a:p>
          <a:p>
            <a:pPr>
              <a:buNone/>
            </a:pPr>
            <a:endPar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endParaRPr>
          </a:p>
          <a:p>
            <a:pPr algn="ctr">
              <a:buNone/>
            </a:pPr>
            <a:r>
              <a:rPr lang="en-US" altLang="zh-CN" sz="2400" b="1" dirty="0" err="1">
                <a:solidFill>
                  <a:srgbClr val="000099"/>
                </a:solidFill>
                <a:latin typeface="Tahoma" panose="020B0604030504040204" pitchFamily="34" charset="0"/>
                <a:ea typeface="Tahoma" panose="020B0604030504040204" pitchFamily="34" charset="0"/>
                <a:cs typeface="Tahoma" panose="020B0604030504040204" pitchFamily="34" charset="0"/>
              </a:rPr>
              <a:t>XiyoujiRenwu</a:t>
            </a:r>
            <a:r>
              <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rPr>
              <a:t> </a:t>
            </a:r>
            <a:r>
              <a:rPr lang="en-US" altLang="zh-CN" sz="2400" b="1" dirty="0" err="1">
                <a:solidFill>
                  <a:srgbClr val="000099"/>
                </a:solidFill>
                <a:latin typeface="Tahoma" panose="020B0604030504040204" pitchFamily="34" charset="0"/>
                <a:ea typeface="Tahoma" panose="020B0604030504040204" pitchFamily="34" charset="0"/>
                <a:cs typeface="Tahoma" panose="020B0604030504040204" pitchFamily="34" charset="0"/>
              </a:rPr>
              <a:t>zhubajie</a:t>
            </a:r>
            <a:r>
              <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rPr>
              <a:t> = new </a:t>
            </a:r>
            <a:r>
              <a:rPr lang="en-US" altLang="zh-CN" sz="2400" b="1" dirty="0" err="1">
                <a:solidFill>
                  <a:srgbClr val="000099"/>
                </a:solidFill>
                <a:latin typeface="Tahoma" panose="020B0604030504040204" pitchFamily="34" charset="0"/>
                <a:ea typeface="Tahoma" panose="020B0604030504040204" pitchFamily="34" charset="0"/>
                <a:cs typeface="Tahoma" panose="020B0604030504040204" pitchFamily="34" charset="0"/>
              </a:rPr>
              <a:t>XiyoujiRenwu</a:t>
            </a:r>
            <a:r>
              <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rPr>
              <a:t>();</a:t>
            </a:r>
            <a:endPar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线形标注 1 5"/>
          <p:cNvSpPr/>
          <p:nvPr/>
        </p:nvSpPr>
        <p:spPr>
          <a:xfrm>
            <a:off x="3246512" y="3510120"/>
            <a:ext cx="1512168" cy="739460"/>
          </a:xfrm>
          <a:prstGeom prst="borderCallout1">
            <a:avLst>
              <a:gd name="adj1" fmla="val -7794"/>
              <a:gd name="adj2" fmla="val 55896"/>
              <a:gd name="adj3" fmla="val -69946"/>
              <a:gd name="adj4" fmla="val 7797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rPr>
              <a:t>声明对象</a:t>
            </a:r>
            <a:endParaRPr lang="zh-CN" altLang="en-US" sz="2000" b="1" dirty="0">
              <a:solidFill>
                <a:schemeClr val="tx1"/>
              </a:solidFill>
            </a:endParaRPr>
          </a:p>
        </p:txBody>
      </p:sp>
      <p:sp>
        <p:nvSpPr>
          <p:cNvPr id="6" name="线形标注 1 5"/>
          <p:cNvSpPr/>
          <p:nvPr/>
        </p:nvSpPr>
        <p:spPr>
          <a:xfrm>
            <a:off x="7370440" y="3511930"/>
            <a:ext cx="1413520" cy="739460"/>
          </a:xfrm>
          <a:prstGeom prst="borderCallout1">
            <a:avLst>
              <a:gd name="adj1" fmla="val -7794"/>
              <a:gd name="adj2" fmla="val 55896"/>
              <a:gd name="adj3" fmla="val -62376"/>
              <a:gd name="adj4" fmla="val 471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rPr>
              <a:t>创建对象</a:t>
            </a:r>
            <a:endParaRPr lang="zh-CN" altLang="en-US" sz="2000" b="1" dirty="0">
              <a:solidFill>
                <a:schemeClr val="tx1"/>
              </a:solidFill>
            </a:endParaRPr>
          </a:p>
        </p:txBody>
      </p:sp>
      <p:sp>
        <p:nvSpPr>
          <p:cNvPr id="7" name="线形标注 1 5"/>
          <p:cNvSpPr/>
          <p:nvPr/>
        </p:nvSpPr>
        <p:spPr>
          <a:xfrm>
            <a:off x="4719443" y="4653136"/>
            <a:ext cx="3264024" cy="739460"/>
          </a:xfrm>
          <a:prstGeom prst="borderCallout1">
            <a:avLst>
              <a:gd name="adj1" fmla="val -7794"/>
              <a:gd name="adj2" fmla="val 55896"/>
              <a:gd name="adj3" fmla="val -239029"/>
              <a:gd name="adj4" fmla="val 4705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a:solidFill>
                  <a:schemeClr val="tx1"/>
                </a:solidFill>
              </a:rPr>
              <a:t>初始化对象，即：将所创建对象首地址赋给</a:t>
            </a:r>
            <a:r>
              <a:rPr lang="en-US" altLang="zh-CN" sz="2000" b="1">
                <a:solidFill>
                  <a:schemeClr val="tx1"/>
                </a:solidFill>
              </a:rPr>
              <a:t>zhubajie</a:t>
            </a:r>
            <a:endParaRPr lang="zh-CN" altLang="en-US" sz="2000" b="1" dirty="0">
              <a:solidFill>
                <a:schemeClr val="tx1"/>
              </a:solidFill>
            </a:endParaRPr>
          </a:p>
        </p:txBody>
      </p:sp>
      <p:sp>
        <p:nvSpPr>
          <p:cNvPr id="9" name="文本框 8"/>
          <p:cNvSpPr txBox="1"/>
          <p:nvPr/>
        </p:nvSpPr>
        <p:spPr>
          <a:xfrm>
            <a:off x="3287688" y="5794342"/>
            <a:ext cx="5544616" cy="706755"/>
          </a:xfrm>
          <a:prstGeom prst="rect">
            <a:avLst/>
          </a:prstGeom>
          <a:noFill/>
        </p:spPr>
        <p:txBody>
          <a:bodyPr wrap="square">
            <a:spAutoFit/>
          </a:bodyPr>
          <a:lstStyle/>
          <a:p>
            <a:r>
              <a:rPr lang="zh-CN" altLang="en-US" sz="2000" b="0" i="0" dirty="0">
                <a:solidFill>
                  <a:srgbClr val="000000"/>
                </a:solidFill>
                <a:effectLst/>
                <a:latin typeface="PingFang SC"/>
              </a:rPr>
              <a:t>在</a:t>
            </a:r>
            <a:r>
              <a:rPr lang="en-US" altLang="zh-CN" sz="2000" b="0" i="0" dirty="0">
                <a:solidFill>
                  <a:srgbClr val="000000"/>
                </a:solidFill>
                <a:effectLst/>
                <a:latin typeface="PingFang SC"/>
              </a:rPr>
              <a:t>Java</a:t>
            </a:r>
            <a:r>
              <a:rPr lang="zh-CN" altLang="en-US" sz="2000" b="0" i="0" dirty="0">
                <a:solidFill>
                  <a:srgbClr val="000000"/>
                </a:solidFill>
                <a:effectLst/>
                <a:latin typeface="PingFang SC"/>
              </a:rPr>
              <a:t>当中 ，构造函数一般都是创建对象时初始化对象，即：为对象成员变量赋初始值</a:t>
            </a:r>
            <a:r>
              <a:rPr lang="zh-CN" altLang="en-US" sz="2000" dirty="0">
                <a:solidFill>
                  <a:srgbClr val="000000"/>
                </a:solidFill>
                <a:latin typeface="PingFang SC"/>
              </a:rPr>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§4.3   </a:t>
            </a:r>
            <a:r>
              <a:rPr lang="zh-CN" altLang="en-US" sz="3600" dirty="0">
                <a:latin typeface="宋体" panose="02010600030101010101" pitchFamily="2" charset="-122"/>
              </a:rPr>
              <a:t>对象</a:t>
            </a:r>
            <a:endParaRPr lang="zh-CN" altLang="en-US" dirty="0"/>
          </a:p>
        </p:txBody>
      </p:sp>
      <p:sp>
        <p:nvSpPr>
          <p:cNvPr id="3" name="内容占位符 2"/>
          <p:cNvSpPr>
            <a:spLocks noGrp="1"/>
          </p:cNvSpPr>
          <p:nvPr>
            <p:ph idx="1"/>
          </p:nvPr>
        </p:nvSpPr>
        <p:spPr/>
        <p:txBody>
          <a:bodyPr/>
          <a:lstStyle/>
          <a:p>
            <a:pPr>
              <a:buNone/>
            </a:pPr>
            <a:r>
              <a:rPr lang="en-US" altLang="zh-CN" b="1" dirty="0"/>
              <a:t>3</a:t>
            </a:r>
            <a:r>
              <a:rPr lang="zh-CN" altLang="en-US" b="1" dirty="0"/>
              <a:t>．创建多个不同的对象 </a:t>
            </a:r>
            <a:endParaRPr lang="en-US" altLang="zh-CN" b="1" dirty="0"/>
          </a:p>
          <a:p>
            <a:pPr lvl="1">
              <a:spcBef>
                <a:spcPts val="0"/>
              </a:spcBef>
              <a:buNone/>
            </a:pPr>
            <a:r>
              <a:rPr lang="en-US" altLang="zh-CN" b="1" dirty="0" err="1">
                <a:latin typeface="Tahoma" panose="020B0604030504040204" pitchFamily="34" charset="0"/>
                <a:ea typeface="Tahoma" panose="020B0604030504040204" pitchFamily="34" charset="0"/>
                <a:cs typeface="Tahoma" panose="020B0604030504040204" pitchFamily="34" charset="0"/>
              </a:rPr>
              <a:t>XiyoujiRenwu</a:t>
            </a:r>
            <a:r>
              <a:rPr lang="en-US" altLang="zh-CN" b="1" dirty="0">
                <a:solidFill>
                  <a:srgbClr val="000099"/>
                </a:solidFill>
                <a:latin typeface="Tahoma" panose="020B0604030504040204" pitchFamily="34" charset="0"/>
                <a:ea typeface="Tahoma" panose="020B0604030504040204" pitchFamily="34" charset="0"/>
                <a:cs typeface="Tahoma" panose="020B0604030504040204" pitchFamily="34" charset="0"/>
              </a:rPr>
              <a:t> </a:t>
            </a:r>
            <a:r>
              <a:rPr lang="en-US" altLang="zh-CN" b="1" dirty="0" err="1">
                <a:solidFill>
                  <a:srgbClr val="000099"/>
                </a:solidFill>
                <a:latin typeface="Tahoma" panose="020B0604030504040204" pitchFamily="34" charset="0"/>
                <a:ea typeface="Tahoma" panose="020B0604030504040204" pitchFamily="34" charset="0"/>
                <a:cs typeface="Tahoma" panose="020B0604030504040204" pitchFamily="34" charset="0"/>
              </a:rPr>
              <a:t>zhubajie</a:t>
            </a:r>
            <a:r>
              <a:rPr lang="en-US" altLang="zh-CN" b="1" dirty="0">
                <a:solidFill>
                  <a:srgbClr val="000099"/>
                </a:solidFill>
                <a:latin typeface="Tahoma" panose="020B0604030504040204" pitchFamily="34" charset="0"/>
                <a:ea typeface="Tahoma" panose="020B0604030504040204" pitchFamily="34" charset="0"/>
                <a:cs typeface="Tahoma" panose="020B0604030504040204" pitchFamily="34" charset="0"/>
              </a:rPr>
              <a:t> = new </a:t>
            </a:r>
            <a:r>
              <a:rPr lang="en-US" altLang="zh-CN" b="1" dirty="0" err="1">
                <a:solidFill>
                  <a:srgbClr val="000099"/>
                </a:solidFill>
                <a:latin typeface="Tahoma" panose="020B0604030504040204" pitchFamily="34" charset="0"/>
                <a:ea typeface="Tahoma" panose="020B0604030504040204" pitchFamily="34" charset="0"/>
                <a:cs typeface="Tahoma" panose="020B0604030504040204" pitchFamily="34" charset="0"/>
              </a:rPr>
              <a:t>XiyoujiRenwu</a:t>
            </a:r>
            <a:r>
              <a:rPr lang="en-US" altLang="zh-CN" b="1" dirty="0">
                <a:solidFill>
                  <a:srgbClr val="000099"/>
                </a:solidFill>
                <a:latin typeface="Tahoma" panose="020B0604030504040204" pitchFamily="34" charset="0"/>
                <a:ea typeface="Tahoma" panose="020B0604030504040204" pitchFamily="34" charset="0"/>
                <a:cs typeface="Tahoma" panose="020B0604030504040204" pitchFamily="34" charset="0"/>
              </a:rPr>
              <a:t>();</a:t>
            </a:r>
            <a:endParaRPr lang="en-US" altLang="zh-CN" b="1" dirty="0">
              <a:solidFill>
                <a:srgbClr val="000099"/>
              </a:solidFill>
              <a:latin typeface="Tahoma" panose="020B0604030504040204" pitchFamily="34" charset="0"/>
              <a:ea typeface="Tahoma" panose="020B0604030504040204" pitchFamily="34" charset="0"/>
              <a:cs typeface="Tahoma" panose="020B0604030504040204" pitchFamily="34" charset="0"/>
            </a:endParaRPr>
          </a:p>
          <a:p>
            <a:pPr lvl="1">
              <a:spcBef>
                <a:spcPts val="0"/>
              </a:spcBef>
              <a:buNone/>
            </a:pPr>
            <a:r>
              <a:rPr lang="en-US" altLang="zh-CN" b="1" dirty="0" err="1">
                <a:latin typeface="Tahoma" panose="020B0604030504040204" pitchFamily="34" charset="0"/>
                <a:ea typeface="Tahoma" panose="020B0604030504040204" pitchFamily="34" charset="0"/>
                <a:cs typeface="Tahoma" panose="020B0604030504040204" pitchFamily="34" charset="0"/>
              </a:rPr>
              <a:t>XiyoujiRenwu</a:t>
            </a:r>
            <a:r>
              <a:rPr lang="en-US" altLang="zh-CN" b="1" dirty="0">
                <a:solidFill>
                  <a:srgbClr val="006600"/>
                </a:solidFill>
                <a:latin typeface="Tahoma" panose="020B0604030504040204" pitchFamily="34" charset="0"/>
                <a:ea typeface="Tahoma" panose="020B0604030504040204" pitchFamily="34" charset="0"/>
                <a:cs typeface="Tahoma" panose="020B0604030504040204" pitchFamily="34" charset="0"/>
              </a:rPr>
              <a:t> </a:t>
            </a:r>
            <a:r>
              <a:rPr lang="en-US" altLang="zh-CN" b="1" dirty="0" err="1">
                <a:solidFill>
                  <a:srgbClr val="006600"/>
                </a:solidFill>
                <a:latin typeface="Tahoma" panose="020B0604030504040204" pitchFamily="34" charset="0"/>
                <a:ea typeface="Tahoma" panose="020B0604030504040204" pitchFamily="34" charset="0"/>
                <a:cs typeface="Tahoma" panose="020B0604030504040204" pitchFamily="34" charset="0"/>
              </a:rPr>
              <a:t>sunwukong</a:t>
            </a:r>
            <a:r>
              <a:rPr lang="en-US" altLang="zh-CN" b="1" dirty="0">
                <a:solidFill>
                  <a:srgbClr val="006600"/>
                </a:solidFill>
                <a:latin typeface="Tahoma" panose="020B0604030504040204" pitchFamily="34" charset="0"/>
                <a:ea typeface="Tahoma" panose="020B0604030504040204" pitchFamily="34" charset="0"/>
                <a:cs typeface="Tahoma" panose="020B0604030504040204" pitchFamily="34" charset="0"/>
              </a:rPr>
              <a:t> = new </a:t>
            </a:r>
            <a:r>
              <a:rPr lang="en-US" altLang="zh-CN" b="1" dirty="0" err="1">
                <a:solidFill>
                  <a:srgbClr val="006600"/>
                </a:solidFill>
                <a:latin typeface="Tahoma" panose="020B0604030504040204" pitchFamily="34" charset="0"/>
                <a:ea typeface="Tahoma" panose="020B0604030504040204" pitchFamily="34" charset="0"/>
                <a:cs typeface="Tahoma" panose="020B0604030504040204" pitchFamily="34" charset="0"/>
              </a:rPr>
              <a:t>XiyoujiRenwu</a:t>
            </a:r>
            <a:r>
              <a:rPr lang="en-US" altLang="zh-CN" b="1" dirty="0">
                <a:solidFill>
                  <a:srgbClr val="006600"/>
                </a:solidFill>
                <a:latin typeface="Tahoma" panose="020B0604030504040204" pitchFamily="34" charset="0"/>
                <a:ea typeface="Tahoma" panose="020B0604030504040204" pitchFamily="34" charset="0"/>
                <a:cs typeface="Tahoma" panose="020B0604030504040204" pitchFamily="34" charset="0"/>
              </a:rPr>
              <a:t>();</a:t>
            </a:r>
            <a:endParaRPr lang="en-US" altLang="zh-CN" b="1" dirty="0">
              <a:solidFill>
                <a:srgbClr val="006600"/>
              </a:solidFill>
              <a:latin typeface="Tahoma" panose="020B0604030504040204" pitchFamily="34" charset="0"/>
              <a:ea typeface="Tahoma" panose="020B0604030504040204" pitchFamily="34" charset="0"/>
              <a:cs typeface="Tahoma" panose="020B0604030504040204" pitchFamily="34" charset="0"/>
            </a:endParaRPr>
          </a:p>
          <a:p>
            <a:pPr>
              <a:buNone/>
            </a:pPr>
            <a:endParaRPr lang="en-US" altLang="zh-CN" b="1" dirty="0">
              <a:solidFill>
                <a:srgbClr val="000099"/>
              </a:solidFill>
              <a:latin typeface="Tahoma" panose="020B0604030504040204" pitchFamily="34" charset="0"/>
              <a:ea typeface="Tahoma" panose="020B0604030504040204" pitchFamily="34" charset="0"/>
              <a:cs typeface="Tahoma" panose="020B0604030504040204" pitchFamily="34" charset="0"/>
            </a:endParaRPr>
          </a:p>
          <a:p>
            <a:pPr>
              <a:buNone/>
            </a:pP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2567608" y="3418009"/>
            <a:ext cx="3267075" cy="2171700"/>
          </a:xfrm>
          <a:prstGeom prst="rect">
            <a:avLst/>
          </a:prstGeom>
        </p:spPr>
      </p:pic>
      <p:pic>
        <p:nvPicPr>
          <p:cNvPr id="8" name="图片 7"/>
          <p:cNvPicPr>
            <a:picLocks noChangeAspect="1"/>
          </p:cNvPicPr>
          <p:nvPr/>
        </p:nvPicPr>
        <p:blipFill>
          <a:blip r:embed="rId2"/>
          <a:stretch>
            <a:fillRect/>
          </a:stretch>
        </p:blipFill>
        <p:spPr>
          <a:xfrm>
            <a:off x="6433368" y="3418009"/>
            <a:ext cx="3552825" cy="2171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§4.3</a:t>
            </a:r>
            <a:r>
              <a:rPr lang="zh-CN" altLang="en-US"/>
              <a:t>.2 </a:t>
            </a:r>
            <a:r>
              <a:rPr lang="zh-CN" altLang="en-US">
                <a:latin typeface="宋体" panose="02010600030101010101" pitchFamily="2" charset="-122"/>
              </a:rPr>
              <a:t>使用</a:t>
            </a:r>
            <a:r>
              <a:rPr lang="zh-CN" altLang="en-US" dirty="0">
                <a:latin typeface="宋体" panose="02010600030101010101" pitchFamily="2" charset="-122"/>
              </a:rPr>
              <a:t>对象</a:t>
            </a:r>
            <a:endParaRPr lang="zh-CN" altLang="en-US" dirty="0"/>
          </a:p>
        </p:txBody>
      </p:sp>
      <p:sp>
        <p:nvSpPr>
          <p:cNvPr id="3" name="内容占位符 2"/>
          <p:cNvSpPr>
            <a:spLocks noGrp="1"/>
          </p:cNvSpPr>
          <p:nvPr>
            <p:ph idx="1"/>
          </p:nvPr>
        </p:nvSpPr>
        <p:spPr/>
        <p:txBody>
          <a:bodyPr/>
          <a:lstStyle/>
          <a:p>
            <a:pPr marL="514350" indent="-514350"/>
            <a:r>
              <a:rPr lang="zh-CN" altLang="en-US" dirty="0"/>
              <a:t>使用对象前：</a:t>
            </a:r>
            <a:endParaRPr lang="en-US" altLang="zh-CN" dirty="0"/>
          </a:p>
          <a:p>
            <a:pPr marL="863600" lvl="1" indent="-514350">
              <a:spcBef>
                <a:spcPts val="0"/>
              </a:spcBef>
              <a:buFont typeface="+mj-ea"/>
              <a:buAutoNum type="circleNumDbPlain"/>
            </a:pPr>
            <a:r>
              <a:rPr lang="zh-CN" altLang="en-US" dirty="0"/>
              <a:t>声明对象</a:t>
            </a:r>
            <a:endParaRPr lang="en-US" altLang="zh-CN" dirty="0"/>
          </a:p>
          <a:p>
            <a:pPr marL="863600" lvl="1" indent="-514350">
              <a:spcBef>
                <a:spcPts val="0"/>
              </a:spcBef>
              <a:buFont typeface="+mj-ea"/>
              <a:buAutoNum type="circleNumDbPlain"/>
            </a:pPr>
            <a:r>
              <a:rPr lang="zh-CN" altLang="en-US" dirty="0"/>
              <a:t>创建对象</a:t>
            </a:r>
            <a:endParaRPr lang="en-US" altLang="zh-CN" dirty="0"/>
          </a:p>
          <a:p>
            <a:pPr marL="863600" lvl="1" indent="-514350">
              <a:spcBef>
                <a:spcPts val="0"/>
              </a:spcBef>
              <a:buFont typeface="+mj-ea"/>
              <a:buAutoNum type="circleNumDbPlain"/>
            </a:pPr>
            <a:endParaRPr lang="en-US" altLang="zh-CN" dirty="0"/>
          </a:p>
          <a:p>
            <a:r>
              <a:rPr lang="zh-CN" altLang="en-US" dirty="0"/>
              <a:t>在对象被创建后，就可以使用</a:t>
            </a:r>
            <a:r>
              <a:rPr lang="zh-CN" altLang="en-US" dirty="0">
                <a:latin typeface="华文行楷" panose="02010800040101010101" pitchFamily="2" charset="-122"/>
                <a:ea typeface="华文行楷" panose="02010800040101010101" pitchFamily="2" charset="-122"/>
              </a:rPr>
              <a:t>对象的引用</a:t>
            </a:r>
            <a:r>
              <a:rPr lang="en-US" altLang="zh-CN" dirty="0"/>
              <a:t>(object reference)</a:t>
            </a:r>
            <a:r>
              <a:rPr lang="zh-CN" altLang="en-US" dirty="0"/>
              <a:t>，通过</a:t>
            </a:r>
            <a:r>
              <a:rPr lang="zh-CN" altLang="en-US" b="1" dirty="0">
                <a:solidFill>
                  <a:srgbClr val="C00000"/>
                </a:solidFill>
              </a:rPr>
              <a:t>访问符“</a:t>
            </a:r>
            <a:r>
              <a:rPr lang="en-US" altLang="zh-CN" b="1" dirty="0">
                <a:solidFill>
                  <a:srgbClr val="C00000"/>
                </a:solidFill>
              </a:rPr>
              <a:t>.”</a:t>
            </a:r>
            <a:r>
              <a:rPr lang="zh-CN" altLang="en-US" dirty="0"/>
              <a:t>来访问对象的</a:t>
            </a:r>
            <a:r>
              <a:rPr lang="zh-CN" altLang="en-US" dirty="0">
                <a:solidFill>
                  <a:srgbClr val="0000CC"/>
                </a:solidFill>
                <a:latin typeface="隶书" panose="02010509060101010101" pitchFamily="49" charset="-122"/>
                <a:ea typeface="隶书" panose="02010509060101010101" pitchFamily="49" charset="-122"/>
              </a:rPr>
              <a:t>域</a:t>
            </a:r>
            <a:r>
              <a:rPr lang="en-US" altLang="zh-CN" dirty="0">
                <a:solidFill>
                  <a:srgbClr val="0000CC"/>
                </a:solidFill>
                <a:latin typeface="隶书" panose="02010509060101010101" pitchFamily="49" charset="-122"/>
                <a:ea typeface="隶书" panose="02010509060101010101" pitchFamily="49" charset="-122"/>
              </a:rPr>
              <a:t>(/</a:t>
            </a:r>
            <a:r>
              <a:rPr lang="zh-CN" altLang="en-US" dirty="0">
                <a:solidFill>
                  <a:srgbClr val="0000CC"/>
                </a:solidFill>
                <a:latin typeface="隶书" panose="02010509060101010101" pitchFamily="49" charset="-122"/>
                <a:ea typeface="隶书" panose="02010509060101010101" pitchFamily="49" charset="-122"/>
              </a:rPr>
              <a:t>成员变量</a:t>
            </a:r>
            <a:r>
              <a:rPr lang="en-US" altLang="zh-CN" dirty="0">
                <a:solidFill>
                  <a:srgbClr val="0000CC"/>
                </a:solidFill>
                <a:latin typeface="隶书" panose="02010509060101010101" pitchFamily="49" charset="-122"/>
                <a:ea typeface="隶书" panose="02010509060101010101" pitchFamily="49" charset="-122"/>
              </a:rPr>
              <a:t>)</a:t>
            </a:r>
            <a:r>
              <a:rPr lang="zh-CN" altLang="en-US" dirty="0"/>
              <a:t>和</a:t>
            </a:r>
            <a:r>
              <a:rPr lang="zh-CN" altLang="en-US" dirty="0">
                <a:solidFill>
                  <a:srgbClr val="0000CC"/>
                </a:solidFill>
                <a:latin typeface="隶书" panose="02010509060101010101" pitchFamily="49" charset="-122"/>
                <a:ea typeface="隶书" panose="02010509060101010101" pitchFamily="49" charset="-122"/>
              </a:rPr>
              <a:t>方法</a:t>
            </a:r>
            <a:r>
              <a:rPr lang="zh-CN" altLang="en-US" dirty="0"/>
              <a:t>。</a:t>
            </a:r>
            <a:endParaRPr lang="en-US" altLang="zh-CN" dirty="0"/>
          </a:p>
          <a:p>
            <a:pPr marL="0" indent="0">
              <a:buNone/>
            </a:pP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§4.3.2 </a:t>
            </a:r>
            <a:r>
              <a:rPr lang="zh-CN" altLang="en-US">
                <a:latin typeface="宋体" panose="02010600030101010101" pitchFamily="2" charset="-122"/>
              </a:rPr>
              <a:t>使用对象</a:t>
            </a:r>
            <a:endParaRPr lang="zh-CN" altLang="en-US"/>
          </a:p>
        </p:txBody>
      </p:sp>
      <p:sp>
        <p:nvSpPr>
          <p:cNvPr id="3" name="内容占位符 2"/>
          <p:cNvSpPr>
            <a:spLocks noGrp="1"/>
          </p:cNvSpPr>
          <p:nvPr>
            <p:ph idx="1"/>
          </p:nvPr>
        </p:nvSpPr>
        <p:spPr/>
        <p:txBody>
          <a:bodyPr/>
          <a:lstStyle/>
          <a:p>
            <a:pPr marL="0" indent="0">
              <a:buNone/>
            </a:pPr>
            <a:r>
              <a:rPr lang="en-US" altLang="zh-CN" b="1" dirty="0"/>
              <a:t>1</a:t>
            </a:r>
            <a:r>
              <a:rPr lang="zh-CN" altLang="zh-CN" b="1" dirty="0"/>
              <a:t>．对象操作自己的变量</a:t>
            </a:r>
            <a:r>
              <a:rPr lang="en-US" altLang="zh-CN" b="1" dirty="0"/>
              <a:t>(</a:t>
            </a:r>
            <a:r>
              <a:rPr lang="zh-CN" altLang="zh-CN" b="1" dirty="0"/>
              <a:t>对象的属性</a:t>
            </a:r>
            <a:r>
              <a:rPr lang="en-US" altLang="zh-CN" b="1" dirty="0"/>
              <a:t>)</a:t>
            </a:r>
            <a:endParaRPr lang="zh-CN" altLang="zh-CN" b="1" dirty="0"/>
          </a:p>
          <a:p>
            <a:pPr marL="0" indent="0" algn="ctr">
              <a:buNone/>
            </a:pPr>
            <a:r>
              <a:rPr lang="en-US" altLang="zh-CN" dirty="0">
                <a:solidFill>
                  <a:srgbClr val="0000CC"/>
                </a:solidFill>
              </a:rPr>
              <a:t> </a:t>
            </a:r>
            <a:r>
              <a:rPr lang="zh-CN" altLang="zh-CN" b="1" dirty="0">
                <a:solidFill>
                  <a:srgbClr val="0000CC"/>
                </a:solidFill>
              </a:rPr>
              <a:t>对象</a:t>
            </a:r>
            <a:r>
              <a:rPr lang="en-US" altLang="zh-CN" b="1" dirty="0">
                <a:solidFill>
                  <a:srgbClr val="0000CC"/>
                </a:solidFill>
              </a:rPr>
              <a:t>.</a:t>
            </a:r>
            <a:r>
              <a:rPr lang="zh-CN" altLang="zh-CN" b="1" dirty="0">
                <a:solidFill>
                  <a:srgbClr val="0000CC"/>
                </a:solidFill>
              </a:rPr>
              <a:t>变量</a:t>
            </a:r>
            <a:endParaRPr lang="en-US" altLang="zh-CN" b="1" dirty="0">
              <a:solidFill>
                <a:srgbClr val="0000CC"/>
              </a:solidFill>
            </a:endParaRPr>
          </a:p>
          <a:p>
            <a:pPr marL="0" indent="0" algn="ctr">
              <a:buNone/>
            </a:pPr>
            <a:endParaRPr lang="en-US" altLang="zh-CN" b="1" dirty="0">
              <a:solidFill>
                <a:srgbClr val="0000CC"/>
              </a:solidFill>
            </a:endParaRPr>
          </a:p>
          <a:p>
            <a:pPr marL="0" indent="0">
              <a:buNone/>
            </a:pPr>
            <a:r>
              <a:rPr lang="en-US" altLang="zh-CN" b="1" dirty="0"/>
              <a:t>2. </a:t>
            </a:r>
            <a:r>
              <a:rPr lang="zh-CN" altLang="zh-CN" b="1" dirty="0"/>
              <a:t>对象调用类中的方法</a:t>
            </a:r>
            <a:r>
              <a:rPr lang="en-US" altLang="zh-CN" b="1" dirty="0"/>
              <a:t>(</a:t>
            </a:r>
            <a:r>
              <a:rPr lang="zh-CN" altLang="zh-CN" b="1" dirty="0"/>
              <a:t>对象的行为</a:t>
            </a:r>
            <a:r>
              <a:rPr lang="en-US" altLang="zh-CN" b="1" dirty="0"/>
              <a:t>)</a:t>
            </a:r>
            <a:endParaRPr lang="en-US" altLang="zh-CN" b="1" dirty="0"/>
          </a:p>
          <a:p>
            <a:pPr lvl="1"/>
            <a:r>
              <a:rPr lang="zh-CN" altLang="zh-CN" dirty="0"/>
              <a:t>调用方法，从而产生一定的行为</a:t>
            </a:r>
            <a:r>
              <a:rPr lang="en-US" altLang="zh-CN" dirty="0"/>
              <a:t>/</a:t>
            </a:r>
            <a:r>
              <a:rPr lang="zh-CN" altLang="zh-CN" dirty="0"/>
              <a:t>功能</a:t>
            </a:r>
            <a:r>
              <a:rPr lang="zh-CN" altLang="en-US" dirty="0"/>
              <a:t>。</a:t>
            </a:r>
            <a:endParaRPr lang="en-US" altLang="zh-CN" b="1" dirty="0">
              <a:solidFill>
                <a:srgbClr val="0000CC"/>
              </a:solidFill>
            </a:endParaRPr>
          </a:p>
          <a:p>
            <a:pPr marL="0" indent="0" algn="ctr">
              <a:buNone/>
            </a:pPr>
            <a:r>
              <a:rPr lang="zh-CN" altLang="zh-CN" b="1" dirty="0">
                <a:solidFill>
                  <a:srgbClr val="0000CC"/>
                </a:solidFill>
              </a:rPr>
              <a:t>对象</a:t>
            </a:r>
            <a:r>
              <a:rPr lang="en-US" altLang="zh-CN" b="1" dirty="0">
                <a:solidFill>
                  <a:srgbClr val="0000CC"/>
                </a:solidFill>
              </a:rPr>
              <a:t>.</a:t>
            </a:r>
            <a:r>
              <a:rPr lang="zh-CN" altLang="zh-CN" b="1" dirty="0">
                <a:solidFill>
                  <a:srgbClr val="0000CC"/>
                </a:solidFill>
              </a:rPr>
              <a:t>方法</a:t>
            </a:r>
            <a:endParaRPr lang="zh-CN" altLang="zh-CN" b="1" dirty="0">
              <a:solidFill>
                <a:srgbClr val="0000CC"/>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矩形 5"/>
          <p:cNvSpPr/>
          <p:nvPr/>
        </p:nvSpPr>
        <p:spPr>
          <a:xfrm>
            <a:off x="1703512" y="4941168"/>
            <a:ext cx="8784976" cy="10147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a:buFont typeface="Arial" panose="020B0604020202020204" pitchFamily="34" charset="0"/>
              <a:buChar char="•"/>
            </a:pPr>
            <a:r>
              <a:rPr lang="zh-CN" altLang="zh-CN" sz="2000" dirty="0"/>
              <a:t>对象调用方法时，方法中的局部变量被分配内存</a:t>
            </a:r>
            <a:r>
              <a:rPr lang="zh-CN" altLang="zh-CN" sz="2000"/>
              <a:t>空间。</a:t>
            </a:r>
            <a:endParaRPr lang="en-US" altLang="zh-CN" sz="2000"/>
          </a:p>
          <a:p>
            <a:pPr marL="342900" indent="-342900">
              <a:buFont typeface="Arial" panose="020B0604020202020204" pitchFamily="34" charset="0"/>
              <a:buChar char="•"/>
            </a:pPr>
            <a:r>
              <a:rPr lang="zh-CN" altLang="zh-CN" sz="2000"/>
              <a:t>方法</a:t>
            </a:r>
            <a:r>
              <a:rPr lang="zh-CN" altLang="zh-CN" sz="2000" dirty="0"/>
              <a:t>执行完毕，局部变量即刻释放</a:t>
            </a:r>
            <a:r>
              <a:rPr lang="zh-CN" altLang="zh-CN" sz="2000"/>
              <a:t>内存</a:t>
            </a:r>
            <a:r>
              <a:rPr lang="zh-CN" altLang="en-US" sz="2000"/>
              <a:t>。</a:t>
            </a:r>
            <a:endParaRPr lang="en-US" altLang="zh-CN" sz="2000"/>
          </a:p>
          <a:p>
            <a:pPr marL="342900" indent="-342900">
              <a:buFont typeface="Arial" panose="020B0604020202020204" pitchFamily="34" charset="0"/>
              <a:buChar char="•"/>
            </a:pPr>
            <a:r>
              <a:rPr lang="zh-CN" altLang="zh-CN" sz="2000" b="1">
                <a:solidFill>
                  <a:srgbClr val="C00000"/>
                </a:solidFill>
                <a:latin typeface="隶书" panose="02010509060101010101" pitchFamily="49" charset="-122"/>
                <a:ea typeface="隶书" panose="02010509060101010101" pitchFamily="49" charset="-122"/>
              </a:rPr>
              <a:t>局部变量</a:t>
            </a:r>
            <a:r>
              <a:rPr lang="zh-CN" altLang="zh-CN" sz="2000" b="1" dirty="0">
                <a:solidFill>
                  <a:srgbClr val="C00000"/>
                </a:solidFill>
                <a:latin typeface="隶书" panose="02010509060101010101" pitchFamily="49" charset="-122"/>
                <a:ea typeface="隶书" panose="02010509060101010101" pitchFamily="49" charset="-122"/>
              </a:rPr>
              <a:t>没有默认值</a:t>
            </a:r>
            <a:r>
              <a:rPr lang="zh-CN" altLang="zh-CN" sz="2000" dirty="0"/>
              <a:t>，</a:t>
            </a:r>
            <a:r>
              <a:rPr lang="zh-CN" altLang="zh-CN" sz="2000" dirty="0">
                <a:latin typeface="隶书" panose="02010509060101010101" pitchFamily="49" charset="-122"/>
                <a:ea typeface="隶书" panose="02010509060101010101" pitchFamily="49" charset="-122"/>
              </a:rPr>
              <a:t>因此在使用局部变量之前，要保证该局部变量有值</a:t>
            </a:r>
            <a:r>
              <a:rPr lang="zh-CN" altLang="en-US" sz="2000" dirty="0">
                <a:latin typeface="隶书" panose="02010509060101010101" pitchFamily="49" charset="-122"/>
                <a:ea typeface="隶书" panose="02010509060101010101" pitchFamily="49" charset="-122"/>
              </a:rPr>
              <a:t>。</a:t>
            </a:r>
            <a:endParaRPr lang="zh-CN" altLang="en-US" sz="2000" dirty="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阅读 例</a:t>
            </a:r>
            <a:r>
              <a:rPr lang="en-US" altLang="zh-CN"/>
              <a:t>4.2</a:t>
            </a:r>
            <a:endParaRPr lang="zh-CN" altLang="en-US"/>
          </a:p>
        </p:txBody>
      </p:sp>
      <p:sp>
        <p:nvSpPr>
          <p:cNvPr id="3" name="内容占位符 2"/>
          <p:cNvSpPr>
            <a:spLocks noGrp="1"/>
          </p:cNvSpPr>
          <p:nvPr>
            <p:ph idx="1"/>
          </p:nvPr>
        </p:nvSpPr>
        <p:spPr/>
        <p:txBody>
          <a:bodyPr/>
          <a:lstStyle/>
          <a:p>
            <a:pPr marL="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矩形 5"/>
          <p:cNvSpPr/>
          <p:nvPr/>
        </p:nvSpPr>
        <p:spPr>
          <a:xfrm>
            <a:off x="4007768" y="1700808"/>
            <a:ext cx="3744416" cy="1198880"/>
          </a:xfrm>
          <a:prstGeom prst="rect">
            <a:avLst/>
          </a:prstGeom>
        </p:spPr>
        <p:txBody>
          <a:bodyPr wrap="square">
            <a:spAutoFit/>
          </a:bodyPr>
          <a:lstStyle/>
          <a:p>
            <a:pPr marL="342900" indent="-342900">
              <a:buFont typeface="Arial" panose="020B0604020202020204" pitchFamily="34" charset="0"/>
              <a:buChar char="•"/>
            </a:pPr>
            <a:r>
              <a:rPr lang="en-US" altLang="zh-CN" sz="2400" b="1" dirty="0">
                <a:solidFill>
                  <a:srgbClr val="000099"/>
                </a:solidFill>
              </a:rPr>
              <a:t>PersonName.java</a:t>
            </a:r>
            <a:endParaRPr lang="en-US" altLang="zh-CN" sz="2400" b="1" dirty="0">
              <a:solidFill>
                <a:srgbClr val="000099"/>
              </a:solidFill>
            </a:endParaRPr>
          </a:p>
          <a:p>
            <a:pPr marL="342900" indent="-342900">
              <a:buFont typeface="Arial" panose="020B0604020202020204" pitchFamily="34" charset="0"/>
              <a:buChar char="•"/>
            </a:pPr>
            <a:r>
              <a:rPr lang="en-US" altLang="zh-CN" sz="2400" b="1" dirty="0">
                <a:solidFill>
                  <a:srgbClr val="000099"/>
                </a:solidFill>
              </a:rPr>
              <a:t>XiyoujiRenwu.java</a:t>
            </a:r>
            <a:endParaRPr lang="en-US" altLang="zh-CN" sz="2400" b="1" dirty="0">
              <a:solidFill>
                <a:srgbClr val="000099"/>
              </a:solidFill>
            </a:endParaRPr>
          </a:p>
          <a:p>
            <a:pPr marL="342900" indent="-342900">
              <a:buFont typeface="Arial" panose="020B0604020202020204" pitchFamily="34" charset="0"/>
              <a:buChar char="•"/>
            </a:pPr>
            <a:r>
              <a:rPr lang="en-US" altLang="zh-CN" sz="2400" b="1" dirty="0">
                <a:solidFill>
                  <a:srgbClr val="000099"/>
                </a:solidFill>
              </a:rPr>
              <a:t>Example4_2.java</a:t>
            </a:r>
            <a:endParaRPr lang="zh-CN" altLang="en-US" sz="2400" b="1" dirty="0">
              <a:solidFill>
                <a:srgbClr val="000099"/>
              </a:solidFill>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28443" y="3113743"/>
            <a:ext cx="3858196" cy="2817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灯片编号占位符 5"/>
          <p:cNvSpPr>
            <a:spLocks noGrp="1"/>
          </p:cNvSpPr>
          <p:nvPr>
            <p:ph type="sldNum" sz="quarter" idx="12"/>
          </p:nvPr>
        </p:nvSpPr>
        <p:spPr>
          <a:noFill/>
        </p:spPr>
        <p:txBody>
          <a:bodyPr/>
          <a:lstStyle/>
          <a:p>
            <a:fld id="{37A58838-616B-468F-9D7D-3BB632CFE5BF}" type="slidenum">
              <a:rPr lang="en-US" altLang="zh-CN" smtClean="0"/>
            </a:fld>
            <a:endParaRPr lang="en-US" altLang="zh-CN"/>
          </a:p>
        </p:txBody>
      </p:sp>
      <p:sp>
        <p:nvSpPr>
          <p:cNvPr id="56324" name="Rectangle 2"/>
          <p:cNvSpPr>
            <a:spLocks noGrp="1" noChangeArrowheads="1"/>
          </p:cNvSpPr>
          <p:nvPr>
            <p:ph type="title"/>
          </p:nvPr>
        </p:nvSpPr>
        <p:spPr/>
        <p:txBody>
          <a:bodyPr/>
          <a:lstStyle/>
          <a:p>
            <a:r>
              <a:rPr lang="zh-CN" altLang="en-US" dirty="0"/>
              <a:t>§4.3.3   </a:t>
            </a:r>
            <a:r>
              <a:rPr lang="zh-CN" altLang="en-US" dirty="0">
                <a:latin typeface="宋体" panose="02010600030101010101" pitchFamily="2" charset="-122"/>
              </a:rPr>
              <a:t>对象的引用和实体</a:t>
            </a:r>
            <a:endParaRPr lang="zh-CN" altLang="en-US" dirty="0"/>
          </a:p>
        </p:txBody>
      </p:sp>
      <p:sp>
        <p:nvSpPr>
          <p:cNvPr id="56325" name="Rectangle 3"/>
          <p:cNvSpPr>
            <a:spLocks noGrp="1" noChangeArrowheads="1"/>
          </p:cNvSpPr>
          <p:nvPr>
            <p:ph type="body" idx="1"/>
          </p:nvPr>
        </p:nvSpPr>
        <p:spPr>
          <a:xfrm>
            <a:off x="1981200" y="1628800"/>
            <a:ext cx="8229600" cy="4752950"/>
          </a:xfrm>
        </p:spPr>
        <p:txBody>
          <a:bodyPr/>
          <a:lstStyle/>
          <a:p>
            <a:pPr>
              <a:lnSpc>
                <a:spcPct val="90000"/>
              </a:lnSpc>
            </a:pPr>
            <a:r>
              <a:rPr lang="zh-CN" altLang="en-US" sz="2400" dirty="0"/>
              <a:t>当用类创建一个对象时，类中的成员变量在</a:t>
            </a:r>
            <a:r>
              <a:rPr lang="zh-CN" altLang="en-US" sz="2400" dirty="0">
                <a:solidFill>
                  <a:srgbClr val="FF0000"/>
                </a:solidFill>
                <a:latin typeface="隶书" panose="02010509060101010101" pitchFamily="49" charset="-122"/>
                <a:ea typeface="隶书" panose="02010509060101010101" pitchFamily="49" charset="-122"/>
              </a:rPr>
              <a:t>堆</a:t>
            </a:r>
            <a:r>
              <a:rPr lang="zh-CN" altLang="en-US" sz="2400" dirty="0"/>
              <a:t>中分配内存空间，</a:t>
            </a:r>
            <a:r>
              <a:rPr lang="zh-CN" altLang="en-US" sz="2400" dirty="0">
                <a:solidFill>
                  <a:srgbClr val="0000CC"/>
                </a:solidFill>
              </a:rPr>
              <a:t>这些内存空间</a:t>
            </a:r>
            <a:r>
              <a:rPr lang="zh-CN" altLang="en-US" sz="2400" dirty="0">
                <a:latin typeface="宋体" panose="02010600030101010101" pitchFamily="2" charset="-122"/>
              </a:rPr>
              <a:t>称作</a:t>
            </a:r>
            <a:r>
              <a:rPr lang="zh-CN" altLang="en-US" sz="2400" dirty="0"/>
              <a:t>该</a:t>
            </a:r>
            <a:r>
              <a:rPr lang="zh-CN" altLang="en-US" sz="2400" dirty="0">
                <a:solidFill>
                  <a:srgbClr val="C00000"/>
                </a:solidFill>
                <a:latin typeface="华文行楷" panose="02010800040101010101" pitchFamily="2" charset="-122"/>
                <a:ea typeface="华文行楷" panose="02010800040101010101" pitchFamily="2" charset="-122"/>
              </a:rPr>
              <a:t>对象的实体</a:t>
            </a:r>
            <a:r>
              <a:rPr lang="zh-CN" altLang="en-US" sz="2400" dirty="0"/>
              <a:t>，而</a:t>
            </a:r>
            <a:r>
              <a:rPr lang="zh-CN" altLang="en-US" sz="2400" dirty="0">
                <a:solidFill>
                  <a:srgbClr val="C00000"/>
                </a:solidFill>
                <a:latin typeface="隶书" panose="02010509060101010101" pitchFamily="49" charset="-122"/>
                <a:ea typeface="隶书" panose="02010509060101010101" pitchFamily="49" charset="-122"/>
              </a:rPr>
              <a:t>对象中存放着</a:t>
            </a:r>
            <a:r>
              <a:rPr lang="zh-CN" altLang="en-US" sz="2400" dirty="0">
                <a:solidFill>
                  <a:srgbClr val="006600"/>
                </a:solidFill>
                <a:latin typeface="华文行楷" panose="02010800040101010101" pitchFamily="2" charset="-122"/>
                <a:ea typeface="华文行楷" panose="02010800040101010101" pitchFamily="2" charset="-122"/>
              </a:rPr>
              <a:t>引用</a:t>
            </a:r>
            <a:r>
              <a:rPr lang="zh-CN" altLang="en-US" sz="2400" dirty="0"/>
              <a:t>。</a:t>
            </a:r>
            <a:endParaRPr lang="en-US" altLang="zh-CN" sz="2400" dirty="0"/>
          </a:p>
          <a:p>
            <a:pPr>
              <a:lnSpc>
                <a:spcPct val="90000"/>
              </a:lnSpc>
            </a:pPr>
            <a:endParaRPr lang="en-US" altLang="zh-CN" sz="1000" dirty="0"/>
          </a:p>
          <a:p>
            <a:pPr>
              <a:lnSpc>
                <a:spcPct val="90000"/>
              </a:lnSpc>
            </a:pPr>
            <a:r>
              <a:rPr lang="en-US" altLang="zh-CN" dirty="0"/>
              <a:t>Java</a:t>
            </a:r>
            <a:r>
              <a:rPr lang="zh-CN" altLang="en-US" dirty="0"/>
              <a:t>中的内存分配</a:t>
            </a:r>
            <a:endParaRPr lang="en-US" altLang="zh-CN" b="1" dirty="0">
              <a:solidFill>
                <a:srgbClr val="C00000"/>
              </a:solidFill>
            </a:endParaRPr>
          </a:p>
          <a:p>
            <a:pPr lvl="1">
              <a:lnSpc>
                <a:spcPct val="90000"/>
              </a:lnSpc>
            </a:pPr>
            <a:r>
              <a:rPr lang="zh-CN" altLang="en-US" b="1" dirty="0">
                <a:solidFill>
                  <a:srgbClr val="C00000"/>
                </a:solidFill>
              </a:rPr>
              <a:t>栈内存</a:t>
            </a:r>
            <a:endParaRPr lang="zh-CN" altLang="en-US" dirty="0"/>
          </a:p>
          <a:p>
            <a:pPr lvl="2">
              <a:lnSpc>
                <a:spcPct val="90000"/>
              </a:lnSpc>
            </a:pPr>
            <a:r>
              <a:rPr lang="zh-CN" altLang="en-US" sz="2000" dirty="0"/>
              <a:t>栈内存中的空间一般都有名称，通过</a:t>
            </a:r>
            <a:r>
              <a:rPr lang="zh-CN" altLang="en-US" sz="2000" b="1" dirty="0">
                <a:solidFill>
                  <a:srgbClr val="CC0099"/>
                </a:solidFill>
                <a:latin typeface="华文行楷" panose="02010800040101010101" pitchFamily="2" charset="-122"/>
                <a:ea typeface="华文行楷" panose="02010800040101010101" pitchFamily="2" charset="-122"/>
              </a:rPr>
              <a:t>变量名</a:t>
            </a:r>
            <a:r>
              <a:rPr lang="zh-CN" altLang="en-US" sz="2000" dirty="0"/>
              <a:t>访问其存储的数据。</a:t>
            </a:r>
            <a:endParaRPr lang="en-US" altLang="zh-CN" sz="2000" dirty="0"/>
          </a:p>
          <a:p>
            <a:pPr lvl="2">
              <a:lnSpc>
                <a:spcPct val="90000"/>
              </a:lnSpc>
            </a:pPr>
            <a:r>
              <a:rPr lang="zh-CN" altLang="en-US" sz="2000" dirty="0"/>
              <a:t>栈中存的是</a:t>
            </a:r>
            <a:r>
              <a:rPr lang="zh-CN" altLang="en-US" sz="2000" b="1" u="sng" dirty="0">
                <a:solidFill>
                  <a:srgbClr val="0000CC"/>
                </a:solidFill>
              </a:rPr>
              <a:t>基本数据类型</a:t>
            </a:r>
            <a:r>
              <a:rPr lang="zh-CN" altLang="en-US" sz="2000" dirty="0"/>
              <a:t>和堆中</a:t>
            </a:r>
            <a:r>
              <a:rPr lang="zh-CN" altLang="en-US" sz="2000" b="1" u="sng" dirty="0">
                <a:solidFill>
                  <a:srgbClr val="0000CC"/>
                </a:solidFill>
              </a:rPr>
              <a:t>对象的引用</a:t>
            </a:r>
            <a:r>
              <a:rPr lang="zh-CN" altLang="en-US" sz="2000" dirty="0"/>
              <a:t>。 </a:t>
            </a:r>
            <a:endParaRPr lang="en-US" altLang="zh-CN" sz="2000" dirty="0"/>
          </a:p>
          <a:p>
            <a:pPr marL="693420" lvl="2" indent="0">
              <a:lnSpc>
                <a:spcPct val="90000"/>
              </a:lnSpc>
              <a:buNone/>
            </a:pPr>
            <a:endParaRPr lang="zh-CN" altLang="en-US" dirty="0"/>
          </a:p>
          <a:p>
            <a:pPr lvl="1">
              <a:lnSpc>
                <a:spcPct val="90000"/>
              </a:lnSpc>
            </a:pPr>
            <a:r>
              <a:rPr lang="zh-CN" altLang="en-US" b="1" dirty="0">
                <a:solidFill>
                  <a:srgbClr val="C00000"/>
                </a:solidFill>
              </a:rPr>
              <a:t>堆内存</a:t>
            </a:r>
            <a:r>
              <a:rPr lang="en-US" altLang="zh-CN" sz="2000" b="1" dirty="0">
                <a:solidFill>
                  <a:srgbClr val="C00000"/>
                </a:solidFill>
              </a:rPr>
              <a:t>(</a:t>
            </a:r>
            <a:r>
              <a:rPr lang="zh-CN" altLang="en-US" sz="2000" dirty="0"/>
              <a:t>即：</a:t>
            </a:r>
            <a:r>
              <a:rPr lang="zh-CN" altLang="en-US" sz="2000" dirty="0">
                <a:solidFill>
                  <a:srgbClr val="C00000"/>
                </a:solidFill>
                <a:latin typeface="隶书" panose="02010509060101010101" pitchFamily="49" charset="-122"/>
                <a:ea typeface="隶书" panose="02010509060101010101" pitchFamily="49" charset="-122"/>
              </a:rPr>
              <a:t>动态内存分配</a:t>
            </a:r>
            <a:r>
              <a:rPr lang="en-US" altLang="zh-CN" sz="2000" dirty="0">
                <a:solidFill>
                  <a:srgbClr val="C00000"/>
                </a:solidFill>
              </a:rPr>
              <a:t>)</a:t>
            </a:r>
            <a:endParaRPr lang="zh-CN" altLang="en-US" sz="2000" dirty="0"/>
          </a:p>
          <a:p>
            <a:pPr lvl="2">
              <a:lnSpc>
                <a:spcPct val="90000"/>
              </a:lnSpc>
            </a:pPr>
            <a:r>
              <a:rPr lang="zh-CN" altLang="en-US" sz="2000" dirty="0">
                <a:latin typeface="隶书" panose="02010509060101010101" pitchFamily="49" charset="-122"/>
                <a:ea typeface="隶书" panose="02010509060101010101" pitchFamily="49" charset="-122"/>
              </a:rPr>
              <a:t>堆内存中的空间一般没有名称</a:t>
            </a:r>
            <a:r>
              <a:rPr lang="zh-CN" altLang="en-US" sz="2000" dirty="0"/>
              <a:t>，只能通过</a:t>
            </a:r>
            <a:r>
              <a:rPr lang="zh-CN" altLang="en-US" sz="2000" b="1" dirty="0">
                <a:solidFill>
                  <a:srgbClr val="CC0099"/>
                </a:solidFill>
              </a:rPr>
              <a:t>引用</a:t>
            </a:r>
            <a:r>
              <a:rPr lang="en-US" altLang="zh-CN" sz="2000" b="1" dirty="0">
                <a:solidFill>
                  <a:srgbClr val="CC0099"/>
                </a:solidFill>
              </a:rPr>
              <a:t>/</a:t>
            </a:r>
            <a:r>
              <a:rPr lang="zh-CN" altLang="en-US" sz="2000" b="1" dirty="0">
                <a:solidFill>
                  <a:srgbClr val="CC0099"/>
                </a:solidFill>
              </a:rPr>
              <a:t>指针</a:t>
            </a:r>
            <a:r>
              <a:rPr lang="en-US" altLang="zh-CN" sz="2000" b="1" dirty="0">
                <a:solidFill>
                  <a:srgbClr val="CC0099"/>
                </a:solidFill>
              </a:rPr>
              <a:t>(</a:t>
            </a:r>
            <a:r>
              <a:rPr lang="zh-CN" altLang="en-US" sz="2000" b="1" dirty="0">
                <a:solidFill>
                  <a:srgbClr val="CC0099"/>
                </a:solidFill>
              </a:rPr>
              <a:t>地址</a:t>
            </a:r>
            <a:r>
              <a:rPr lang="en-US" altLang="zh-CN" sz="2000" b="1" dirty="0">
                <a:solidFill>
                  <a:srgbClr val="CC0099"/>
                </a:solidFill>
              </a:rPr>
              <a:t>)</a:t>
            </a:r>
            <a:r>
              <a:rPr lang="zh-CN" altLang="en-US" sz="2000" dirty="0"/>
              <a:t>访问。</a:t>
            </a:r>
            <a:endParaRPr lang="en-US" altLang="zh-CN" sz="2000" dirty="0"/>
          </a:p>
          <a:p>
            <a:pPr lvl="2">
              <a:lnSpc>
                <a:spcPct val="90000"/>
              </a:lnSpc>
            </a:pPr>
            <a:r>
              <a:rPr lang="zh-CN" altLang="en-US" sz="2000" dirty="0"/>
              <a:t>堆中存的是</a:t>
            </a:r>
            <a:r>
              <a:rPr lang="zh-CN" altLang="en-US" sz="2000" b="1" u="sng" dirty="0">
                <a:solidFill>
                  <a:srgbClr val="0000CC"/>
                </a:solidFill>
              </a:rPr>
              <a:t>对象</a:t>
            </a:r>
            <a:r>
              <a:rPr lang="zh-CN" altLang="en-US" sz="2000" b="1" dirty="0"/>
              <a:t>实体</a:t>
            </a:r>
            <a:r>
              <a:rPr lang="zh-CN" altLang="en-US" sz="2000" dirty="0"/>
              <a:t>，需要用</a:t>
            </a:r>
            <a:r>
              <a:rPr lang="en-US" altLang="zh-CN" sz="2000" b="1" i="1" dirty="0">
                <a:solidFill>
                  <a:srgbClr val="C00000"/>
                </a:solidFill>
              </a:rPr>
              <a:t>new</a:t>
            </a:r>
            <a:r>
              <a:rPr lang="zh-CN" altLang="en-US" sz="2000" dirty="0"/>
              <a:t>来创建。</a:t>
            </a:r>
            <a:endParaRPr lang="en-US" altLang="zh-CN" sz="2000" dirty="0"/>
          </a:p>
          <a:p>
            <a:pPr lvl="2">
              <a:lnSpc>
                <a:spcPct val="90000"/>
              </a:lnSpc>
            </a:pPr>
            <a:r>
              <a:rPr lang="zh-CN" altLang="en-US" sz="2000" dirty="0"/>
              <a:t>堆解决的是数据存储的问题。</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632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32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32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pPr>
              <a:defRPr/>
            </a:pPr>
            <a:fld id="{A98EDBC7-C292-4388-AF33-F40E1993EC92}" type="slidenum">
              <a:rPr lang="en-US" altLang="zh-CN"/>
            </a:fld>
            <a:endParaRPr lang="en-US" altLang="zh-CN" dirty="0"/>
          </a:p>
        </p:txBody>
      </p:sp>
      <p:sp>
        <p:nvSpPr>
          <p:cNvPr id="58371" name="Rectangle 2"/>
          <p:cNvSpPr>
            <a:spLocks noChangeArrowheads="1"/>
          </p:cNvSpPr>
          <p:nvPr/>
        </p:nvSpPr>
        <p:spPr bwMode="auto">
          <a:xfrm>
            <a:off x="4295775" y="2565400"/>
            <a:ext cx="1524000" cy="457200"/>
          </a:xfrm>
          <a:prstGeom prst="rect">
            <a:avLst/>
          </a:prstGeom>
          <a:noFill/>
          <a:ln w="9525">
            <a:solidFill>
              <a:schemeClr val="tx1"/>
            </a:solidFill>
            <a:miter lim="800000"/>
          </a:ln>
        </p:spPr>
        <p:txBody>
          <a:bodyPr wrap="none" anchor="ctr"/>
          <a:lstStyle/>
          <a:p>
            <a:endParaRPr lang="zh-CN" altLang="en-US"/>
          </a:p>
        </p:txBody>
      </p:sp>
      <p:sp>
        <p:nvSpPr>
          <p:cNvPr id="58373" name="Line 5"/>
          <p:cNvSpPr>
            <a:spLocks noChangeShapeType="1"/>
          </p:cNvSpPr>
          <p:nvPr/>
        </p:nvSpPr>
        <p:spPr bwMode="auto">
          <a:xfrm flipV="1">
            <a:off x="5808664" y="2781300"/>
            <a:ext cx="1073944" cy="0"/>
          </a:xfrm>
          <a:prstGeom prst="line">
            <a:avLst/>
          </a:prstGeom>
          <a:noFill/>
          <a:ln w="9525">
            <a:solidFill>
              <a:schemeClr val="tx1"/>
            </a:solidFill>
            <a:round/>
            <a:tailEnd type="triangle" w="med" len="med"/>
          </a:ln>
        </p:spPr>
        <p:txBody>
          <a:bodyPr wrap="none" anchor="ctr"/>
          <a:lstStyle/>
          <a:p>
            <a:endParaRPr lang="zh-CN" altLang="en-US"/>
          </a:p>
        </p:txBody>
      </p:sp>
      <p:sp>
        <p:nvSpPr>
          <p:cNvPr id="58374" name="Text Box 6"/>
          <p:cNvSpPr txBox="1">
            <a:spLocks noChangeArrowheads="1"/>
          </p:cNvSpPr>
          <p:nvPr/>
        </p:nvSpPr>
        <p:spPr bwMode="auto">
          <a:xfrm>
            <a:off x="2595538" y="2542196"/>
            <a:ext cx="1728787" cy="460375"/>
          </a:xfrm>
          <a:prstGeom prst="rect">
            <a:avLst/>
          </a:prstGeom>
          <a:noFill/>
          <a:ln w="9525">
            <a:noFill/>
            <a:miter lim="800000"/>
          </a:ln>
        </p:spPr>
        <p:txBody>
          <a:bodyPr>
            <a:spAutoFit/>
          </a:bodyPr>
          <a:lstStyle/>
          <a:p>
            <a:pPr algn="ctr">
              <a:spcBef>
                <a:spcPct val="50000"/>
              </a:spcBef>
            </a:pPr>
            <a:r>
              <a:rPr kumimoji="1" lang="zh-CN" altLang="en-US" sz="2400" b="1" dirty="0">
                <a:solidFill>
                  <a:srgbClr val="C00000"/>
                </a:solidFill>
                <a:latin typeface="Times New Roman" panose="02020603050405020304" pitchFamily="18" charset="0"/>
              </a:rPr>
              <a:t>对象</a:t>
            </a:r>
            <a:r>
              <a:rPr kumimoji="1" lang="zh-CN" altLang="en-US" sz="2400" b="1" dirty="0">
                <a:latin typeface="Times New Roman" panose="02020603050405020304" pitchFamily="18" charset="0"/>
              </a:rPr>
              <a:t>变量名</a:t>
            </a:r>
            <a:endParaRPr kumimoji="1" lang="zh-CN" altLang="en-US" sz="2400" b="1" dirty="0">
              <a:latin typeface="Times New Roman" panose="02020603050405020304" pitchFamily="18" charset="0"/>
            </a:endParaRPr>
          </a:p>
        </p:txBody>
      </p:sp>
      <p:grpSp>
        <p:nvGrpSpPr>
          <p:cNvPr id="2" name="Group 13"/>
          <p:cNvGrpSpPr/>
          <p:nvPr/>
        </p:nvGrpSpPr>
        <p:grpSpPr bwMode="auto">
          <a:xfrm>
            <a:off x="6882607" y="2766112"/>
            <a:ext cx="1524000" cy="1754188"/>
            <a:chOff x="3742" y="1706"/>
            <a:chExt cx="960" cy="1105"/>
          </a:xfrm>
        </p:grpSpPr>
        <p:sp>
          <p:nvSpPr>
            <p:cNvPr id="58381" name="Rectangle 3"/>
            <p:cNvSpPr>
              <a:spLocks noChangeArrowheads="1"/>
            </p:cNvSpPr>
            <p:nvPr/>
          </p:nvSpPr>
          <p:spPr bwMode="auto">
            <a:xfrm>
              <a:off x="3742" y="1979"/>
              <a:ext cx="960" cy="288"/>
            </a:xfrm>
            <a:prstGeom prst="rect">
              <a:avLst/>
            </a:prstGeom>
            <a:noFill/>
            <a:ln w="9525">
              <a:solidFill>
                <a:schemeClr val="tx1"/>
              </a:solidFill>
              <a:miter lim="800000"/>
            </a:ln>
          </p:spPr>
          <p:txBody>
            <a:bodyPr wrap="none" anchor="ctr"/>
            <a:lstStyle/>
            <a:p>
              <a:endParaRPr lang="zh-CN" altLang="en-US"/>
            </a:p>
          </p:txBody>
        </p:sp>
        <p:sp>
          <p:nvSpPr>
            <p:cNvPr id="58382" name="Rectangle 7"/>
            <p:cNvSpPr>
              <a:spLocks noChangeArrowheads="1"/>
            </p:cNvSpPr>
            <p:nvPr/>
          </p:nvSpPr>
          <p:spPr bwMode="auto">
            <a:xfrm>
              <a:off x="3742" y="1706"/>
              <a:ext cx="960" cy="288"/>
            </a:xfrm>
            <a:prstGeom prst="rect">
              <a:avLst/>
            </a:prstGeom>
            <a:noFill/>
            <a:ln w="9525">
              <a:solidFill>
                <a:schemeClr val="tx1"/>
              </a:solidFill>
              <a:miter lim="800000"/>
            </a:ln>
          </p:spPr>
          <p:txBody>
            <a:bodyPr wrap="none" anchor="ctr"/>
            <a:lstStyle/>
            <a:p>
              <a:endParaRPr lang="zh-CN" altLang="en-US"/>
            </a:p>
          </p:txBody>
        </p:sp>
        <p:sp>
          <p:nvSpPr>
            <p:cNvPr id="58383" name="Rectangle 8"/>
            <p:cNvSpPr>
              <a:spLocks noChangeArrowheads="1"/>
            </p:cNvSpPr>
            <p:nvPr/>
          </p:nvSpPr>
          <p:spPr bwMode="auto">
            <a:xfrm>
              <a:off x="3742" y="2251"/>
              <a:ext cx="960" cy="288"/>
            </a:xfrm>
            <a:prstGeom prst="rect">
              <a:avLst/>
            </a:prstGeom>
            <a:noFill/>
            <a:ln w="9525">
              <a:solidFill>
                <a:schemeClr val="tx1"/>
              </a:solidFill>
              <a:miter lim="800000"/>
            </a:ln>
          </p:spPr>
          <p:txBody>
            <a:bodyPr wrap="none" anchor="ctr"/>
            <a:lstStyle/>
            <a:p>
              <a:endParaRPr lang="zh-CN" altLang="en-US"/>
            </a:p>
          </p:txBody>
        </p:sp>
        <p:sp>
          <p:nvSpPr>
            <p:cNvPr id="58384" name="Rectangle 9"/>
            <p:cNvSpPr>
              <a:spLocks noChangeArrowheads="1"/>
            </p:cNvSpPr>
            <p:nvPr/>
          </p:nvSpPr>
          <p:spPr bwMode="auto">
            <a:xfrm>
              <a:off x="3742" y="2523"/>
              <a:ext cx="960" cy="288"/>
            </a:xfrm>
            <a:prstGeom prst="rect">
              <a:avLst/>
            </a:prstGeom>
            <a:noFill/>
            <a:ln w="9525">
              <a:solidFill>
                <a:schemeClr val="tx1"/>
              </a:solidFill>
              <a:miter lim="800000"/>
            </a:ln>
          </p:spPr>
          <p:txBody>
            <a:bodyPr wrap="none" anchor="ctr"/>
            <a:lstStyle/>
            <a:p>
              <a:endParaRPr lang="zh-CN" altLang="en-US"/>
            </a:p>
          </p:txBody>
        </p:sp>
      </p:grpSp>
      <p:sp>
        <p:nvSpPr>
          <p:cNvPr id="58376" name="Text Box 12"/>
          <p:cNvSpPr txBox="1">
            <a:spLocks noChangeArrowheads="1"/>
          </p:cNvSpPr>
          <p:nvPr/>
        </p:nvSpPr>
        <p:spPr bwMode="auto">
          <a:xfrm>
            <a:off x="6875157" y="4571786"/>
            <a:ext cx="1508870" cy="460375"/>
          </a:xfrm>
          <a:prstGeom prst="rect">
            <a:avLst/>
          </a:prstGeom>
          <a:noFill/>
          <a:ln w="9525">
            <a:noFill/>
            <a:miter lim="800000"/>
          </a:ln>
        </p:spPr>
        <p:txBody>
          <a:bodyPr wrap="square">
            <a:spAutoFit/>
          </a:bodyPr>
          <a:lstStyle/>
          <a:p>
            <a:r>
              <a:rPr kumimoji="1" lang="zh-CN" altLang="en-US" sz="2400" b="1">
                <a:latin typeface="Times New Roman" panose="02020603050405020304" pitchFamily="18" charset="0"/>
              </a:rPr>
              <a:t>对象实体</a:t>
            </a:r>
            <a:endParaRPr kumimoji="1" lang="zh-CN" altLang="en-US" sz="2400" b="1" dirty="0">
              <a:latin typeface="Times New Roman" panose="02020603050405020304" pitchFamily="18" charset="0"/>
            </a:endParaRPr>
          </a:p>
        </p:txBody>
      </p:sp>
      <p:sp>
        <p:nvSpPr>
          <p:cNvPr id="58377" name="AutoShape 14"/>
          <p:cNvSpPr>
            <a:spLocks noChangeArrowheads="1"/>
          </p:cNvSpPr>
          <p:nvPr/>
        </p:nvSpPr>
        <p:spPr bwMode="auto">
          <a:xfrm>
            <a:off x="2595538" y="4214818"/>
            <a:ext cx="3143272" cy="1714512"/>
          </a:xfrm>
          <a:prstGeom prst="cloudCallout">
            <a:avLst>
              <a:gd name="adj1" fmla="val 24630"/>
              <a:gd name="adj2" fmla="val -129788"/>
            </a:avLst>
          </a:prstGeom>
          <a:noFill/>
          <a:ln w="9525">
            <a:solidFill>
              <a:srgbClr val="0000FF"/>
            </a:solidFill>
            <a:prstDash val="dash"/>
            <a:round/>
          </a:ln>
        </p:spPr>
        <p:txBody>
          <a:bodyPr anchor="ctr" anchorCtr="0"/>
          <a:lstStyle/>
          <a:p>
            <a:pPr algn="ctr">
              <a:spcBef>
                <a:spcPct val="50000"/>
              </a:spcBef>
            </a:pPr>
            <a:r>
              <a:rPr kumimoji="1" lang="zh-CN" altLang="en-US" sz="2000" b="1" dirty="0"/>
              <a:t>所引用对象在</a:t>
            </a:r>
            <a:r>
              <a:rPr kumimoji="1" lang="zh-CN" altLang="en-US" sz="2000" b="1" dirty="0">
                <a:solidFill>
                  <a:srgbClr val="0000FF"/>
                </a:solidFill>
              </a:rPr>
              <a:t>堆</a:t>
            </a:r>
            <a:r>
              <a:rPr kumimoji="1" lang="zh-CN" altLang="en-US" sz="2000" b="1" dirty="0"/>
              <a:t>中的</a:t>
            </a:r>
            <a:r>
              <a:rPr kumimoji="1" lang="en-US" altLang="zh-CN" sz="2000" b="1" dirty="0"/>
              <a:t>32</a:t>
            </a:r>
            <a:r>
              <a:rPr kumimoji="1" lang="zh-CN" altLang="en-US" sz="2000" b="1" dirty="0"/>
              <a:t>位首地址</a:t>
            </a:r>
            <a:endParaRPr kumimoji="1" lang="zh-CN" altLang="en-US" sz="2000" b="1" dirty="0"/>
          </a:p>
          <a:p>
            <a:pPr algn="ctr"/>
            <a:endParaRPr lang="en-US" altLang="zh-CN" dirty="0"/>
          </a:p>
        </p:txBody>
      </p:sp>
      <p:sp>
        <p:nvSpPr>
          <p:cNvPr id="58378" name="Line 15"/>
          <p:cNvSpPr>
            <a:spLocks noChangeShapeType="1"/>
          </p:cNvSpPr>
          <p:nvPr/>
        </p:nvSpPr>
        <p:spPr bwMode="auto">
          <a:xfrm>
            <a:off x="6262661" y="1580223"/>
            <a:ext cx="15130" cy="4894976"/>
          </a:xfrm>
          <a:prstGeom prst="line">
            <a:avLst/>
          </a:prstGeom>
          <a:noFill/>
          <a:ln w="9525">
            <a:solidFill>
              <a:srgbClr val="0000FF"/>
            </a:solidFill>
            <a:prstDash val="dash"/>
            <a:round/>
          </a:ln>
        </p:spPr>
        <p:txBody>
          <a:bodyPr/>
          <a:lstStyle/>
          <a:p>
            <a:endParaRPr lang="zh-CN" altLang="en-US"/>
          </a:p>
        </p:txBody>
      </p:sp>
      <p:sp>
        <p:nvSpPr>
          <p:cNvPr id="58379" name="Text Box 16"/>
          <p:cNvSpPr txBox="1">
            <a:spLocks noChangeArrowheads="1"/>
          </p:cNvSpPr>
          <p:nvPr/>
        </p:nvSpPr>
        <p:spPr bwMode="auto">
          <a:xfrm>
            <a:off x="3611562" y="1643049"/>
            <a:ext cx="1368425" cy="521970"/>
          </a:xfrm>
          <a:prstGeom prst="rect">
            <a:avLst/>
          </a:prstGeom>
          <a:noFill/>
          <a:ln w="9525">
            <a:noFill/>
            <a:prstDash val="dash"/>
            <a:miter lim="800000"/>
          </a:ln>
        </p:spPr>
        <p:txBody>
          <a:bodyPr>
            <a:spAutoFit/>
          </a:bodyPr>
          <a:lstStyle/>
          <a:p>
            <a:pPr algn="ctr">
              <a:spcBef>
                <a:spcPct val="50000"/>
              </a:spcBef>
            </a:pPr>
            <a:r>
              <a:rPr lang="zh-CN" altLang="en-US" sz="2800" b="1" dirty="0">
                <a:solidFill>
                  <a:srgbClr val="0000FF"/>
                </a:solidFill>
              </a:rPr>
              <a:t>栈内存</a:t>
            </a:r>
            <a:endParaRPr lang="zh-CN" altLang="en-US" sz="2800" b="1" dirty="0">
              <a:solidFill>
                <a:srgbClr val="0000FF"/>
              </a:solidFill>
            </a:endParaRPr>
          </a:p>
        </p:txBody>
      </p:sp>
      <p:sp>
        <p:nvSpPr>
          <p:cNvPr id="58380" name="Text Box 17"/>
          <p:cNvSpPr txBox="1">
            <a:spLocks noChangeArrowheads="1"/>
          </p:cNvSpPr>
          <p:nvPr/>
        </p:nvSpPr>
        <p:spPr bwMode="auto">
          <a:xfrm>
            <a:off x="7453322" y="1643050"/>
            <a:ext cx="1368425" cy="521970"/>
          </a:xfrm>
          <a:prstGeom prst="rect">
            <a:avLst/>
          </a:prstGeom>
          <a:noFill/>
          <a:ln w="9525">
            <a:noFill/>
            <a:prstDash val="dash"/>
            <a:miter lim="800000"/>
          </a:ln>
        </p:spPr>
        <p:txBody>
          <a:bodyPr>
            <a:spAutoFit/>
          </a:bodyPr>
          <a:lstStyle/>
          <a:p>
            <a:pPr algn="ctr">
              <a:spcBef>
                <a:spcPct val="50000"/>
              </a:spcBef>
            </a:pPr>
            <a:r>
              <a:rPr lang="zh-CN" altLang="en-US" sz="2800" b="1" dirty="0">
                <a:solidFill>
                  <a:srgbClr val="0000FF"/>
                </a:solidFill>
              </a:rPr>
              <a:t>堆内存</a:t>
            </a:r>
            <a:endParaRPr lang="zh-CN" altLang="en-US" sz="2800" b="1" dirty="0">
              <a:solidFill>
                <a:srgbClr val="0000FF"/>
              </a:solidFill>
            </a:endParaRPr>
          </a:p>
        </p:txBody>
      </p:sp>
      <p:sp>
        <p:nvSpPr>
          <p:cNvPr id="17" name="Rectangle 2"/>
          <p:cNvSpPr>
            <a:spLocks noGrp="1" noChangeArrowheads="1"/>
          </p:cNvSpPr>
          <p:nvPr>
            <p:ph type="title"/>
          </p:nvPr>
        </p:nvSpPr>
        <p:spPr>
          <a:xfrm>
            <a:off x="1981200" y="122238"/>
            <a:ext cx="7543800" cy="1295400"/>
          </a:xfrm>
        </p:spPr>
        <p:txBody>
          <a:bodyPr/>
          <a:lstStyle/>
          <a:p>
            <a:r>
              <a:rPr lang="zh-CN" altLang="en-US">
                <a:latin typeface="宋体" panose="02010600030101010101" pitchFamily="2" charset="-122"/>
              </a:rPr>
              <a:t>对象的引用</a:t>
            </a:r>
            <a:endParaRPr lang="zh-CN" altLang="en-US" dirty="0"/>
          </a:p>
        </p:txBody>
      </p:sp>
      <p:sp>
        <p:nvSpPr>
          <p:cNvPr id="3" name="文本框 2"/>
          <p:cNvSpPr txBox="1"/>
          <p:nvPr/>
        </p:nvSpPr>
        <p:spPr>
          <a:xfrm>
            <a:off x="5782178" y="2439908"/>
            <a:ext cx="784472" cy="368300"/>
          </a:xfrm>
          <a:prstGeom prst="rect">
            <a:avLst/>
          </a:prstGeom>
          <a:noFill/>
        </p:spPr>
        <p:txBody>
          <a:bodyPr wrap="square" rtlCol="0">
            <a:spAutoFit/>
          </a:bodyPr>
          <a:lstStyle/>
          <a:p>
            <a:r>
              <a:rPr lang="zh-CN" altLang="en-US" b="1">
                <a:latin typeface="隶书" panose="02010509060101010101" pitchFamily="49" charset="-122"/>
                <a:ea typeface="隶书" panose="02010509060101010101" pitchFamily="49" charset="-122"/>
              </a:rPr>
              <a:t>引用</a:t>
            </a:r>
            <a:endParaRPr lang="zh-CN" altLang="en-US" b="1">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377"/>
                                        </p:tgtEl>
                                        <p:attrNameLst>
                                          <p:attrName>style.visibility</p:attrName>
                                        </p:attrNameLst>
                                      </p:cBhvr>
                                      <p:to>
                                        <p:strVal val="visible"/>
                                      </p:to>
                                    </p:set>
                                    <p:anim calcmode="lin" valueType="num">
                                      <p:cBhvr additive="base">
                                        <p:cTn id="19" dur="500" fill="hold"/>
                                        <p:tgtEl>
                                          <p:spTgt spid="58377"/>
                                        </p:tgtEl>
                                        <p:attrNameLst>
                                          <p:attrName>ppt_x</p:attrName>
                                        </p:attrNameLst>
                                      </p:cBhvr>
                                      <p:tavLst>
                                        <p:tav tm="0">
                                          <p:val>
                                            <p:strVal val="#ppt_x"/>
                                          </p:val>
                                        </p:tav>
                                        <p:tav tm="100000">
                                          <p:val>
                                            <p:strVal val="#ppt_x"/>
                                          </p:val>
                                        </p:tav>
                                      </p:tavLst>
                                    </p:anim>
                                    <p:anim calcmode="lin" valueType="num">
                                      <p:cBhvr additive="base">
                                        <p:cTn id="20" dur="500" fill="hold"/>
                                        <p:tgtEl>
                                          <p:spTgt spid="583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bldLvl="0" animBg="1"/>
      <p:bldP spid="58376" grpId="0"/>
      <p:bldP spid="58377" grpId="0" bldLvl="0" animBg="1"/>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§4.3.3   </a:t>
            </a:r>
            <a:r>
              <a:rPr lang="zh-CN" altLang="en-US">
                <a:latin typeface="宋体" panose="02010600030101010101" pitchFamily="2" charset="-122"/>
              </a:rPr>
              <a:t>对象的引用和实体</a:t>
            </a:r>
            <a:endParaRPr lang="zh-CN" altLang="en-US"/>
          </a:p>
        </p:txBody>
      </p:sp>
      <p:sp>
        <p:nvSpPr>
          <p:cNvPr id="3" name="内容占位符 2"/>
          <p:cNvSpPr>
            <a:spLocks noGrp="1"/>
          </p:cNvSpPr>
          <p:nvPr>
            <p:ph idx="1"/>
          </p:nvPr>
        </p:nvSpPr>
        <p:spPr/>
        <p:txBody>
          <a:bodyPr/>
          <a:lstStyle/>
          <a:p>
            <a:pPr eaLnBrk="1" hangingPunct="1"/>
            <a:r>
              <a:rPr lang="zh-CN" altLang="en-US" sz="2400" dirty="0"/>
              <a:t>通过指针访问堆内存的方式，在</a:t>
            </a:r>
            <a:r>
              <a:rPr lang="en-US" altLang="zh-CN" sz="2400" dirty="0"/>
              <a:t>Java</a:t>
            </a:r>
            <a:r>
              <a:rPr lang="zh-CN" altLang="en-US" sz="2400" dirty="0"/>
              <a:t>中被称作</a:t>
            </a:r>
            <a:r>
              <a:rPr lang="zh-CN" altLang="en-US" sz="2400" b="1" dirty="0">
                <a:solidFill>
                  <a:srgbClr val="0000CC"/>
                </a:solidFill>
              </a:rPr>
              <a:t>引用数据类型</a:t>
            </a:r>
            <a:r>
              <a:rPr lang="zh-CN" altLang="en-US" sz="2400" dirty="0"/>
              <a:t>；</a:t>
            </a:r>
            <a:endParaRPr lang="en-US" altLang="zh-CN" sz="2400" dirty="0"/>
          </a:p>
          <a:p>
            <a:pPr eaLnBrk="1" hangingPunct="1"/>
            <a:endParaRPr lang="en-US" altLang="zh-CN" sz="2400" dirty="0"/>
          </a:p>
          <a:p>
            <a:pPr eaLnBrk="1" hangingPunct="1"/>
            <a:r>
              <a:rPr lang="zh-CN" altLang="en-US" sz="2400" dirty="0"/>
              <a:t>可以认为，</a:t>
            </a:r>
            <a:r>
              <a:rPr lang="en-US" altLang="zh-CN" sz="2400" dirty="0"/>
              <a:t>Java</a:t>
            </a:r>
            <a:r>
              <a:rPr lang="zh-CN" altLang="en-US" sz="2400" dirty="0"/>
              <a:t>中的</a:t>
            </a:r>
            <a:r>
              <a:rPr lang="zh-CN" altLang="en-US" sz="2400" b="1" dirty="0">
                <a:solidFill>
                  <a:srgbClr val="0000CC"/>
                </a:solidFill>
              </a:rPr>
              <a:t>引用</a:t>
            </a:r>
            <a:r>
              <a:rPr lang="zh-CN" altLang="en-US" sz="2400" dirty="0"/>
              <a:t>就类似于</a:t>
            </a:r>
            <a:r>
              <a:rPr lang="zh-CN" altLang="en-US" sz="2400" b="1" dirty="0">
                <a:solidFill>
                  <a:srgbClr val="0000CC"/>
                </a:solidFill>
              </a:rPr>
              <a:t>指针</a:t>
            </a:r>
            <a:r>
              <a:rPr lang="zh-CN" altLang="en-US" sz="2400" dirty="0"/>
              <a:t>，均为</a:t>
            </a:r>
            <a:r>
              <a:rPr lang="zh-CN" altLang="en-US" sz="2400" dirty="0">
                <a:solidFill>
                  <a:srgbClr val="FF0000"/>
                </a:solidFill>
                <a:latin typeface="隶书" panose="02010509060101010101" pitchFamily="49" charset="-122"/>
                <a:ea typeface="隶书" panose="02010509060101010101" pitchFamily="49" charset="-122"/>
              </a:rPr>
              <a:t>地址值</a:t>
            </a:r>
            <a:r>
              <a:rPr lang="zh-CN" altLang="en-US" sz="2400" dirty="0"/>
              <a:t>。</a:t>
            </a:r>
            <a:endParaRPr lang="en-US" altLang="zh-CN" sz="2400" dirty="0"/>
          </a:p>
          <a:p>
            <a:pPr eaLnBrk="1" hangingPunct="1"/>
            <a:endParaRPr lang="en-US" altLang="zh-CN" sz="2400" dirty="0"/>
          </a:p>
          <a:p>
            <a:pPr eaLnBrk="1" hangingPunct="1"/>
            <a:r>
              <a:rPr lang="zh-CN" altLang="en-US" sz="2400" dirty="0"/>
              <a:t>只是</a:t>
            </a:r>
            <a:r>
              <a:rPr lang="en-US" altLang="zh-CN" sz="2400" dirty="0"/>
              <a:t>Java</a:t>
            </a:r>
            <a:r>
              <a:rPr lang="zh-CN" altLang="en-US" sz="2400" dirty="0"/>
              <a:t>对指针进行了一定程度上的包装，</a:t>
            </a:r>
            <a:r>
              <a:rPr lang="zh-CN" altLang="en-US" sz="2400" dirty="0">
                <a:latin typeface="隶书" panose="02010509060101010101" pitchFamily="49" charset="-122"/>
                <a:ea typeface="隶书" panose="02010509060101010101" pitchFamily="49" charset="-122"/>
              </a:rPr>
              <a:t>避免了因直接操作指针而造成的数据意外损坏</a:t>
            </a:r>
            <a:r>
              <a:rPr lang="zh-CN" altLang="en-US" sz="2400" dirty="0"/>
              <a:t>，从而导致程序错误的情况。</a:t>
            </a:r>
            <a:endParaRPr lang="zh-CN" altLang="en-US" sz="2400" dirty="0"/>
          </a:p>
          <a:p>
            <a:endParaRPr lang="zh-CN" altLang="en-US" sz="32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§4.3.3   </a:t>
            </a:r>
            <a:r>
              <a:rPr lang="zh-CN" altLang="en-US" dirty="0">
                <a:latin typeface="宋体" panose="02010600030101010101" pitchFamily="2" charset="-122"/>
              </a:rPr>
              <a:t>对象的引用和实体</a:t>
            </a:r>
            <a:endParaRPr lang="zh-CN" altLang="en-US" dirty="0"/>
          </a:p>
        </p:txBody>
      </p:sp>
      <p:sp>
        <p:nvSpPr>
          <p:cNvPr id="3" name="内容占位符 2"/>
          <p:cNvSpPr>
            <a:spLocks noGrp="1"/>
          </p:cNvSpPr>
          <p:nvPr>
            <p:ph idx="1"/>
          </p:nvPr>
        </p:nvSpPr>
        <p:spPr>
          <a:xfrm>
            <a:off x="1981199" y="1417638"/>
            <a:ext cx="8036363" cy="5011757"/>
          </a:xfrm>
        </p:spPr>
        <p:txBody>
          <a:bodyPr/>
          <a:lstStyle/>
          <a:p>
            <a:r>
              <a:rPr lang="zh-CN" altLang="en-US" sz="2400" dirty="0"/>
              <a:t>如果创建</a:t>
            </a:r>
            <a:r>
              <a:rPr lang="en-US" altLang="zh-CN" sz="2400" dirty="0"/>
              <a:t>2</a:t>
            </a:r>
            <a:r>
              <a:rPr lang="zh-CN" altLang="en-US" sz="2400" dirty="0"/>
              <a:t>个对象：</a:t>
            </a:r>
            <a:endParaRPr kumimoji="1" lang="en-US" altLang="zh-CN" sz="2400" b="1" dirty="0">
              <a:solidFill>
                <a:srgbClr val="006600"/>
              </a:solidFill>
              <a:latin typeface="Tahoma" panose="020B0604030504040204" pitchFamily="34" charset="0"/>
            </a:endParaRPr>
          </a:p>
          <a:p>
            <a:pPr lvl="3">
              <a:buNone/>
            </a:pPr>
            <a:r>
              <a:rPr kumimoji="1" lang="en-US" altLang="zh-CN" b="1" dirty="0">
                <a:solidFill>
                  <a:srgbClr val="006600"/>
                </a:solidFill>
                <a:latin typeface="Tahoma" panose="020B0604030504040204" pitchFamily="34" charset="0"/>
              </a:rPr>
              <a:t>p1=new Point(12, 16);</a:t>
            </a:r>
            <a:endParaRPr kumimoji="1" lang="en-US" altLang="zh-CN" b="1" dirty="0">
              <a:solidFill>
                <a:srgbClr val="006600"/>
              </a:solidFill>
              <a:latin typeface="Tahoma" panose="020B0604030504040204" pitchFamily="34" charset="0"/>
            </a:endParaRPr>
          </a:p>
          <a:p>
            <a:pPr lvl="3">
              <a:buNone/>
            </a:pPr>
            <a:r>
              <a:rPr kumimoji="1" lang="en-US" altLang="zh-CN" b="1" dirty="0">
                <a:solidFill>
                  <a:srgbClr val="006600"/>
                </a:solidFill>
                <a:latin typeface="Tahoma" panose="020B0604030504040204" pitchFamily="34" charset="0"/>
              </a:rPr>
              <a:t>p2=new Point(6, 18);</a:t>
            </a:r>
            <a:endParaRPr kumimoji="1" lang="en-US" altLang="zh-CN" b="1" dirty="0">
              <a:solidFill>
                <a:srgbClr val="006600"/>
              </a:solidFill>
              <a:latin typeface="Tahoma" panose="020B0604030504040204" pitchFamily="34" charset="0"/>
            </a:endParaRPr>
          </a:p>
          <a:p>
            <a:pPr lvl="1">
              <a:spcBef>
                <a:spcPts val="0"/>
              </a:spcBef>
              <a:buNone/>
            </a:pPr>
            <a:endParaRPr lang="en-US" altLang="zh-CN" b="1" dirty="0"/>
          </a:p>
          <a:p>
            <a:pPr lvl="1">
              <a:spcBef>
                <a:spcPts val="0"/>
              </a:spcBef>
              <a:buNone/>
            </a:pPr>
            <a:endParaRPr lang="en-US" altLang="zh-CN" b="1" dirty="0"/>
          </a:p>
          <a:p>
            <a:pPr lvl="1">
              <a:spcBef>
                <a:spcPts val="0"/>
              </a:spcBef>
              <a:buNone/>
            </a:pPr>
            <a:endParaRPr lang="en-US" altLang="zh-CN" b="1" dirty="0"/>
          </a:p>
          <a:p>
            <a:r>
              <a:rPr lang="zh-CN" altLang="en-US" sz="2400" dirty="0"/>
              <a:t> </a:t>
            </a:r>
            <a:r>
              <a:rPr lang="zh-CN" altLang="en-US" sz="2400" dirty="0">
                <a:latin typeface="华文行楷" panose="02010800040101010101" pitchFamily="2" charset="-122"/>
                <a:ea typeface="华文行楷" panose="02010800040101010101" pitchFamily="2" charset="-122"/>
              </a:rPr>
              <a:t>一个类创建的两个对象</a:t>
            </a:r>
            <a:r>
              <a:rPr lang="zh-CN" altLang="en-US" sz="2400" dirty="0"/>
              <a:t>，如果具有相同的引用，那么就具有完全相同的实体。 </a:t>
            </a:r>
            <a:endParaRPr lang="en-US" altLang="zh-CN" sz="2400" dirty="0"/>
          </a:p>
          <a:p>
            <a:pPr lvl="1" algn="ctr">
              <a:spcBef>
                <a:spcPts val="0"/>
              </a:spcBef>
              <a:buNone/>
            </a:pPr>
            <a:r>
              <a:rPr kumimoji="1" lang="en-US" altLang="zh-CN" b="1" dirty="0" err="1">
                <a:solidFill>
                  <a:srgbClr val="006600"/>
                </a:solidFill>
                <a:latin typeface="Tahoma" panose="020B0604030504040204" pitchFamily="34" charset="0"/>
              </a:rPr>
              <a:t>p1</a:t>
            </a:r>
            <a:r>
              <a:rPr kumimoji="1" lang="en-US" altLang="zh-CN" b="1" dirty="0">
                <a:solidFill>
                  <a:srgbClr val="006600"/>
                </a:solidFill>
                <a:latin typeface="Tahoma" panose="020B0604030504040204" pitchFamily="34" charset="0"/>
              </a:rPr>
              <a:t> = </a:t>
            </a:r>
            <a:r>
              <a:rPr kumimoji="1" lang="en-US" altLang="zh-CN" b="1" dirty="0" err="1">
                <a:solidFill>
                  <a:srgbClr val="006600"/>
                </a:solidFill>
                <a:latin typeface="Tahoma" panose="020B0604030504040204" pitchFamily="34" charset="0"/>
              </a:rPr>
              <a:t>p2</a:t>
            </a:r>
            <a:r>
              <a:rPr kumimoji="1" lang="en-US" altLang="zh-CN" b="1" dirty="0">
                <a:solidFill>
                  <a:srgbClr val="006600"/>
                </a:solidFill>
                <a:latin typeface="Tahoma" panose="020B0604030504040204" pitchFamily="34" charset="0"/>
              </a:rPr>
              <a:t>;</a:t>
            </a:r>
            <a:endParaRPr kumimoji="1" lang="zh-CN" altLang="en-US" b="1" dirty="0">
              <a:solidFill>
                <a:srgbClr val="006600"/>
              </a:solidFill>
              <a:latin typeface="Tahoma" panose="020B060403050404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20166" y="2533818"/>
            <a:ext cx="4425619" cy="895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4905950"/>
            <a:ext cx="401002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4727848" y="5932574"/>
            <a:ext cx="2232247" cy="36830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p1</a:t>
            </a:r>
            <a:r>
              <a:rPr lang="zh-CN" altLang="en-US" dirty="0"/>
              <a:t>和</a:t>
            </a:r>
            <a:r>
              <a:rPr lang="en-US" altLang="zh-CN" dirty="0"/>
              <a:t>p2</a:t>
            </a:r>
            <a:r>
              <a:rPr lang="zh-CN" altLang="en-US" dirty="0"/>
              <a:t>的引用相同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blinds(horizontal)">
                                      <p:cBhvr>
                                        <p:cTn id="11" dur="500"/>
                                        <p:tgtEl>
                                          <p:spTgt spid="3">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§4.4    </a:t>
            </a:r>
            <a:r>
              <a:rPr lang="zh-CN" altLang="en-US" dirty="0">
                <a:latin typeface="宋体" panose="02010600030101010101" pitchFamily="2" charset="-122"/>
              </a:rPr>
              <a:t>参数传值</a:t>
            </a:r>
            <a:r>
              <a:rPr lang="zh-CN" altLang="en-US" dirty="0"/>
              <a:t> </a:t>
            </a:r>
            <a:endParaRPr lang="zh-CN" altLang="en-US" dirty="0"/>
          </a:p>
        </p:txBody>
      </p:sp>
      <p:sp>
        <p:nvSpPr>
          <p:cNvPr id="3" name="内容占位符 2"/>
          <p:cNvSpPr>
            <a:spLocks noGrp="1"/>
          </p:cNvSpPr>
          <p:nvPr>
            <p:ph idx="1"/>
          </p:nvPr>
        </p:nvSpPr>
        <p:spPr/>
        <p:txBody>
          <a:bodyPr/>
          <a:lstStyle/>
          <a:p>
            <a:pPr marL="342900" lvl="1" indent="-342900">
              <a:buClr>
                <a:schemeClr val="tx2"/>
              </a:buClr>
              <a:buNone/>
            </a:pPr>
            <a:r>
              <a:rPr lang="zh-CN" altLang="en-US" sz="2800" b="1" dirty="0"/>
              <a:t>§4.4.1  </a:t>
            </a:r>
            <a:r>
              <a:rPr lang="zh-CN" altLang="en-US" sz="2800" b="1" dirty="0">
                <a:latin typeface="宋体" panose="02010600030101010101" pitchFamily="2" charset="-122"/>
              </a:rPr>
              <a:t>基本数据类型参数的传值</a:t>
            </a:r>
            <a:r>
              <a:rPr lang="zh-CN" altLang="en-US" sz="2800" b="1" dirty="0"/>
              <a:t> </a:t>
            </a:r>
            <a:endParaRPr lang="en-US" altLang="zh-CN" sz="2800" b="1" dirty="0"/>
          </a:p>
          <a:p>
            <a:pPr marL="342900" lvl="1" indent="-342900">
              <a:buClr>
                <a:schemeClr val="tx2"/>
              </a:buClr>
              <a:buFont typeface="Wingdings" panose="05000000000000000000" pitchFamily="2" charset="2"/>
              <a:buChar char="l"/>
            </a:pPr>
            <a:endParaRPr lang="en-US" altLang="zh-CN" dirty="0">
              <a:latin typeface="宋体" panose="02010600030101010101" pitchFamily="2" charset="-122"/>
            </a:endParaRPr>
          </a:p>
          <a:p>
            <a:pPr marL="638175" lvl="2" indent="-342900">
              <a:buClr>
                <a:schemeClr val="tx2"/>
              </a:buClr>
            </a:pPr>
            <a:r>
              <a:rPr lang="zh-CN" altLang="en-US" sz="2400" dirty="0">
                <a:latin typeface="宋体" panose="02010600030101010101" pitchFamily="2" charset="-122"/>
              </a:rPr>
              <a:t>对于</a:t>
            </a:r>
            <a:r>
              <a:rPr lang="zh-CN" altLang="en-US" sz="2400" b="1" dirty="0">
                <a:solidFill>
                  <a:srgbClr val="C00000"/>
                </a:solidFill>
                <a:latin typeface="宋体" panose="02010600030101010101" pitchFamily="2" charset="-122"/>
              </a:rPr>
              <a:t>基本数据类型</a:t>
            </a:r>
            <a:r>
              <a:rPr lang="zh-CN" altLang="en-US" sz="2400" dirty="0">
                <a:latin typeface="宋体" panose="02010600030101010101" pitchFamily="2" charset="-122"/>
              </a:rPr>
              <a:t>的参数，向该参数传递的值的</a:t>
            </a:r>
            <a:r>
              <a:rPr lang="zh-CN" altLang="en-US" sz="2400" b="1" dirty="0">
                <a:solidFill>
                  <a:srgbClr val="C00000"/>
                </a:solidFill>
                <a:latin typeface="隶书" panose="02010509060101010101" pitchFamily="49" charset="-122"/>
                <a:ea typeface="隶书" panose="02010509060101010101" pitchFamily="49" charset="-122"/>
              </a:rPr>
              <a:t>精度级别</a:t>
            </a:r>
            <a:r>
              <a:rPr lang="zh-CN" altLang="en-US" sz="2400" dirty="0">
                <a:latin typeface="隶书" panose="02010509060101010101" pitchFamily="49" charset="-122"/>
                <a:ea typeface="隶书" panose="02010509060101010101" pitchFamily="49" charset="-122"/>
              </a:rPr>
              <a:t>不可以高于该参数的级别</a:t>
            </a:r>
            <a:r>
              <a:rPr lang="zh-CN" altLang="en-US" sz="2400" dirty="0"/>
              <a:t> 。</a:t>
            </a:r>
            <a:endParaRPr lang="en-US" altLang="zh-CN" sz="2400" dirty="0"/>
          </a:p>
          <a:p>
            <a:pPr marL="342900" lvl="1" indent="-342900">
              <a:buClr>
                <a:schemeClr val="tx2"/>
              </a:buClr>
              <a:buFont typeface="Wingdings" panose="05000000000000000000" pitchFamily="2" charset="2"/>
              <a:buChar char="l"/>
            </a:pPr>
            <a:endParaRPr lang="en-US" altLang="zh-CN" dirty="0"/>
          </a:p>
          <a:p>
            <a:pPr marL="638175" lvl="2" indent="-342900">
              <a:buClr>
                <a:schemeClr val="tx2"/>
              </a:buClr>
            </a:pPr>
            <a:r>
              <a:rPr lang="zh-CN" altLang="en-US" sz="2400" dirty="0"/>
              <a:t>例如：</a:t>
            </a:r>
            <a:endParaRPr lang="en-US" altLang="zh-CN" sz="2400" dirty="0"/>
          </a:p>
          <a:p>
            <a:pPr marL="932180" lvl="3" indent="-342900"/>
            <a:r>
              <a:rPr lang="zh-CN" altLang="en-US" sz="2400" dirty="0"/>
              <a:t>不能向</a:t>
            </a:r>
            <a:r>
              <a:rPr lang="en-US" altLang="zh-CN" sz="2400" dirty="0"/>
              <a:t>int</a:t>
            </a:r>
            <a:r>
              <a:rPr lang="zh-CN" altLang="en-US" sz="2400" dirty="0"/>
              <a:t>型参数传递一个</a:t>
            </a:r>
            <a:r>
              <a:rPr lang="en-US" altLang="zh-CN" sz="2400" dirty="0"/>
              <a:t>float</a:t>
            </a:r>
            <a:r>
              <a:rPr lang="zh-CN" altLang="en-US" sz="2400" dirty="0"/>
              <a:t>值。</a:t>
            </a:r>
            <a:endParaRPr lang="en-US" altLang="zh-CN" sz="2400" dirty="0"/>
          </a:p>
          <a:p>
            <a:pPr marL="342900" lvl="1" indent="-342900">
              <a:buClr>
                <a:schemeClr val="tx2"/>
              </a:buClr>
            </a:pP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面向对象编程</a:t>
            </a:r>
            <a:endParaRPr lang="zh-CN" altLang="en-US" dirty="0"/>
          </a:p>
        </p:txBody>
      </p:sp>
      <p:sp>
        <p:nvSpPr>
          <p:cNvPr id="3" name="内容占位符 2"/>
          <p:cNvSpPr>
            <a:spLocks noGrp="1"/>
          </p:cNvSpPr>
          <p:nvPr>
            <p:ph idx="1"/>
          </p:nvPr>
        </p:nvSpPr>
        <p:spPr>
          <a:xfrm>
            <a:off x="1981200" y="1714487"/>
            <a:ext cx="8229600" cy="4416437"/>
          </a:xfrm>
        </p:spPr>
        <p:txBody>
          <a:bodyPr/>
          <a:lstStyle/>
          <a:p>
            <a:r>
              <a:rPr lang="en-US" altLang="zh-CN" b="1" dirty="0">
                <a:solidFill>
                  <a:srgbClr val="FF0000"/>
                </a:solidFill>
              </a:rPr>
              <a:t>O</a:t>
            </a:r>
            <a:r>
              <a:rPr lang="en-US" altLang="zh-CN" dirty="0"/>
              <a:t>bject-</a:t>
            </a:r>
            <a:r>
              <a:rPr lang="en-US" altLang="zh-CN" b="1" dirty="0">
                <a:solidFill>
                  <a:srgbClr val="FF0000"/>
                </a:solidFill>
              </a:rPr>
              <a:t>O</a:t>
            </a:r>
            <a:r>
              <a:rPr lang="en-US" altLang="zh-CN" dirty="0"/>
              <a:t>riented </a:t>
            </a:r>
            <a:r>
              <a:rPr lang="en-US" altLang="zh-CN" b="1" dirty="0">
                <a:solidFill>
                  <a:srgbClr val="FF0000"/>
                </a:solidFill>
              </a:rPr>
              <a:t>P</a:t>
            </a:r>
            <a:r>
              <a:rPr lang="en-US" altLang="zh-CN" dirty="0"/>
              <a:t>rogramming</a:t>
            </a:r>
            <a:r>
              <a:rPr lang="zh-CN" altLang="en-US" dirty="0"/>
              <a:t>，简称</a:t>
            </a:r>
            <a:r>
              <a:rPr lang="en-US" altLang="zh-CN" b="1" dirty="0">
                <a:solidFill>
                  <a:srgbClr val="FF0000"/>
                </a:solidFill>
              </a:rPr>
              <a:t>OOP</a:t>
            </a:r>
            <a:r>
              <a:rPr lang="zh-CN" altLang="en-US" b="1" dirty="0">
                <a:solidFill>
                  <a:srgbClr val="FF0000"/>
                </a:solidFill>
              </a:rPr>
              <a:t>。</a:t>
            </a:r>
            <a:endParaRPr lang="en-US" altLang="zh-CN" b="1" dirty="0">
              <a:solidFill>
                <a:srgbClr val="FF0000"/>
              </a:solidFill>
            </a:endParaRPr>
          </a:p>
          <a:p>
            <a:endParaRPr lang="en-US" altLang="zh-CN" b="1" dirty="0">
              <a:solidFill>
                <a:srgbClr val="FF0000"/>
              </a:solidFill>
            </a:endParaRPr>
          </a:p>
          <a:p>
            <a:r>
              <a:rPr lang="zh-CN" altLang="en-US" dirty="0"/>
              <a:t>面向对象编程主要体现下列三个特性</a:t>
            </a:r>
            <a:endParaRPr lang="zh-CN" altLang="en-US" dirty="0"/>
          </a:p>
          <a:p>
            <a:pPr lvl="1"/>
            <a:r>
              <a:rPr lang="zh-CN" altLang="en-US" dirty="0"/>
              <a:t>封装性 </a:t>
            </a:r>
            <a:endParaRPr lang="zh-CN" altLang="en-US" dirty="0"/>
          </a:p>
          <a:p>
            <a:pPr lvl="1"/>
            <a:r>
              <a:rPr lang="zh-CN" altLang="en-US" dirty="0"/>
              <a:t>继承</a:t>
            </a:r>
            <a:endParaRPr lang="zh-CN" altLang="en-US" dirty="0"/>
          </a:p>
          <a:p>
            <a:pPr lvl="1"/>
            <a:r>
              <a:rPr lang="zh-CN" altLang="en-US" dirty="0"/>
              <a:t>多态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zh-CN" altLang="en-US" sz="4800">
                <a:solidFill>
                  <a:schemeClr val="tx1"/>
                </a:solidFill>
              </a:rPr>
              <a:t>方法的参数传递</a:t>
            </a:r>
            <a:endParaRPr lang="zh-CN" altLang="en-US" sz="4800">
              <a:solidFill>
                <a:schemeClr val="tx1"/>
              </a:solidFill>
            </a:endParaRPr>
          </a:p>
        </p:txBody>
      </p:sp>
      <p:sp>
        <p:nvSpPr>
          <p:cNvPr id="16387" name="Rectangle 3"/>
          <p:cNvSpPr>
            <a:spLocks noGrp="1" noRot="1" noChangeArrowheads="1"/>
          </p:cNvSpPr>
          <p:nvPr>
            <p:ph idx="1"/>
          </p:nvPr>
        </p:nvSpPr>
        <p:spPr>
          <a:xfrm>
            <a:off x="1981200" y="1643050"/>
            <a:ext cx="8229600" cy="4738700"/>
          </a:xfrm>
        </p:spPr>
        <p:txBody>
          <a:bodyPr/>
          <a:lstStyle/>
          <a:p>
            <a:r>
              <a:rPr lang="zh-CN" altLang="en-US" dirty="0"/>
              <a:t>在</a:t>
            </a:r>
            <a:r>
              <a:rPr lang="en-US" altLang="zh-CN" dirty="0"/>
              <a:t>Java</a:t>
            </a:r>
            <a:r>
              <a:rPr lang="zh-CN" altLang="en-US" dirty="0"/>
              <a:t>中，方法的所有参数都是“</a:t>
            </a:r>
            <a:r>
              <a:rPr lang="zh-CN" altLang="en-US" b="1" dirty="0">
                <a:solidFill>
                  <a:srgbClr val="0000CC"/>
                </a:solidFill>
                <a:latin typeface="华文行楷" panose="02010800040101010101" pitchFamily="2" charset="-122"/>
                <a:ea typeface="华文行楷" panose="02010800040101010101" pitchFamily="2" charset="-122"/>
              </a:rPr>
              <a:t>传值</a:t>
            </a:r>
            <a:r>
              <a:rPr lang="zh-CN" altLang="en-US" dirty="0"/>
              <a:t>”的。</a:t>
            </a:r>
            <a:endParaRPr lang="zh-CN" altLang="en-US" dirty="0"/>
          </a:p>
          <a:p>
            <a:pPr lvl="1"/>
            <a:r>
              <a:rPr lang="zh-CN" altLang="en-US" b="1" dirty="0">
                <a:solidFill>
                  <a:srgbClr val="C00000"/>
                </a:solidFill>
              </a:rPr>
              <a:t>值传递</a:t>
            </a:r>
            <a:endParaRPr lang="en-US" altLang="zh-CN" b="1" dirty="0">
              <a:solidFill>
                <a:srgbClr val="C00000"/>
              </a:solidFill>
            </a:endParaRPr>
          </a:p>
          <a:p>
            <a:pPr lvl="2"/>
            <a:r>
              <a:rPr lang="zh-CN" altLang="en-US" dirty="0"/>
              <a:t>当方法的参数为</a:t>
            </a:r>
            <a:r>
              <a:rPr lang="zh-CN" altLang="en-US" b="1" dirty="0">
                <a:solidFill>
                  <a:srgbClr val="C00000"/>
                </a:solidFill>
              </a:rPr>
              <a:t>基本数据类型</a:t>
            </a:r>
            <a:r>
              <a:rPr lang="zh-CN" altLang="en-US" dirty="0"/>
              <a:t>时，</a:t>
            </a:r>
            <a:r>
              <a:rPr lang="zh-CN" altLang="en-US" b="1" dirty="0">
                <a:solidFill>
                  <a:srgbClr val="000099"/>
                </a:solidFill>
                <a:latin typeface="华文行楷" panose="02010800040101010101" pitchFamily="2" charset="-122"/>
                <a:ea typeface="华文行楷" panose="02010800040101010101" pitchFamily="2" charset="-122"/>
              </a:rPr>
              <a:t>实参</a:t>
            </a:r>
            <a:r>
              <a:rPr lang="zh-CN" altLang="en-US" dirty="0">
                <a:latin typeface="华文行楷" panose="02010800040101010101" pitchFamily="2" charset="-122"/>
                <a:ea typeface="华文行楷" panose="02010800040101010101" pitchFamily="2" charset="-122"/>
              </a:rPr>
              <a:t>的值被复制给</a:t>
            </a:r>
            <a:r>
              <a:rPr lang="zh-CN" altLang="en-US" b="1" dirty="0">
                <a:solidFill>
                  <a:srgbClr val="000099"/>
                </a:solidFill>
                <a:latin typeface="华文行楷" panose="02010800040101010101" pitchFamily="2" charset="-122"/>
                <a:ea typeface="华文行楷" panose="02010800040101010101" pitchFamily="2" charset="-122"/>
              </a:rPr>
              <a:t>形参</a:t>
            </a:r>
            <a:r>
              <a:rPr lang="zh-CN" altLang="en-US" dirty="0"/>
              <a:t>，改变形参不会影响实参的值。</a:t>
            </a:r>
            <a:endParaRPr lang="en-US" altLang="zh-CN" dirty="0"/>
          </a:p>
          <a:p>
            <a:pPr lvl="1"/>
            <a:endParaRPr lang="zh-CN" altLang="en-US" dirty="0"/>
          </a:p>
          <a:p>
            <a:pPr lvl="1"/>
            <a:r>
              <a:rPr lang="zh-CN" altLang="en-US" b="1" dirty="0">
                <a:solidFill>
                  <a:srgbClr val="C00000"/>
                </a:solidFill>
              </a:rPr>
              <a:t>引用传递 </a:t>
            </a:r>
            <a:endParaRPr lang="en-US" altLang="zh-CN" b="1" dirty="0">
              <a:solidFill>
                <a:srgbClr val="C00000"/>
              </a:solidFill>
            </a:endParaRPr>
          </a:p>
          <a:p>
            <a:pPr lvl="2"/>
            <a:r>
              <a:rPr lang="zh-CN" altLang="en-US" dirty="0"/>
              <a:t>当方法的参数为对象引用时，</a:t>
            </a:r>
            <a:r>
              <a:rPr lang="zh-CN" altLang="en-US" b="1" dirty="0">
                <a:solidFill>
                  <a:srgbClr val="000099"/>
                </a:solidFill>
                <a:latin typeface="华文行楷" panose="02010800040101010101" pitchFamily="2" charset="-122"/>
                <a:ea typeface="华文行楷" panose="02010800040101010101" pitchFamily="2" charset="-122"/>
              </a:rPr>
              <a:t>实参</a:t>
            </a:r>
            <a:r>
              <a:rPr lang="zh-CN" altLang="en-US" dirty="0">
                <a:latin typeface="华文行楷" panose="02010800040101010101" pitchFamily="2" charset="-122"/>
                <a:ea typeface="华文行楷" panose="02010800040101010101" pitchFamily="2" charset="-122"/>
              </a:rPr>
              <a:t>的值被复制给</a:t>
            </a:r>
            <a:r>
              <a:rPr lang="zh-CN" altLang="en-US" b="1" dirty="0">
                <a:solidFill>
                  <a:srgbClr val="000099"/>
                </a:solidFill>
                <a:latin typeface="华文行楷" panose="02010800040101010101" pitchFamily="2" charset="-122"/>
                <a:ea typeface="华文行楷" panose="02010800040101010101" pitchFamily="2" charset="-122"/>
              </a:rPr>
              <a:t>形参</a:t>
            </a:r>
            <a:r>
              <a:rPr lang="zh-CN" altLang="en-US" dirty="0"/>
              <a:t>，</a:t>
            </a:r>
            <a:r>
              <a:rPr lang="zh-CN" altLang="en-US" b="1" dirty="0">
                <a:solidFill>
                  <a:srgbClr val="000099"/>
                </a:solidFill>
                <a:latin typeface="华文行楷" panose="02010800040101010101" pitchFamily="2" charset="-122"/>
                <a:ea typeface="华文行楷" panose="02010800040101010101" pitchFamily="2" charset="-122"/>
              </a:rPr>
              <a:t>实参</a:t>
            </a:r>
            <a:r>
              <a:rPr lang="zh-CN" altLang="en-US" dirty="0">
                <a:solidFill>
                  <a:srgbClr val="000099"/>
                </a:solidFill>
                <a:latin typeface="华文行楷" panose="02010800040101010101" pitchFamily="2" charset="-122"/>
                <a:ea typeface="华文行楷" panose="02010800040101010101" pitchFamily="2" charset="-122"/>
              </a:rPr>
              <a:t>和</a:t>
            </a:r>
            <a:r>
              <a:rPr lang="zh-CN" altLang="en-US" b="1" dirty="0">
                <a:solidFill>
                  <a:srgbClr val="000099"/>
                </a:solidFill>
                <a:latin typeface="华文行楷" panose="02010800040101010101" pitchFamily="2" charset="-122"/>
                <a:ea typeface="华文行楷" panose="02010800040101010101" pitchFamily="2" charset="-122"/>
              </a:rPr>
              <a:t>形参</a:t>
            </a:r>
            <a:r>
              <a:rPr lang="zh-CN" altLang="en-US" dirty="0">
                <a:solidFill>
                  <a:srgbClr val="000099"/>
                </a:solidFill>
                <a:latin typeface="华文行楷" panose="02010800040101010101" pitchFamily="2" charset="-122"/>
                <a:ea typeface="华文行楷" panose="02010800040101010101" pitchFamily="2" charset="-122"/>
              </a:rPr>
              <a:t>都同时引用了同一对象</a:t>
            </a:r>
            <a:r>
              <a:rPr lang="zh-CN" altLang="en-US" dirty="0"/>
              <a:t>，通过形参修改对象的状态后会影响对象的其它引用。</a:t>
            </a:r>
            <a:endParaRPr lang="zh-CN" altLang="en-US" dirty="0"/>
          </a:p>
        </p:txBody>
      </p:sp>
      <p:sp>
        <p:nvSpPr>
          <p:cNvPr id="16388" name="灯片编号占位符 7"/>
          <p:cNvSpPr>
            <a:spLocks noGrp="1"/>
          </p:cNvSpPr>
          <p:nvPr>
            <p:ph type="sldNum" sz="quarter" idx="12"/>
          </p:nvPr>
        </p:nvSpPr>
        <p:spPr>
          <a:noFill/>
        </p:spPr>
        <p:txBody>
          <a:bodyPr/>
          <a:lstStyle/>
          <a:p>
            <a:fld id="{ECFAF97B-AF0B-451C-9198-5D1610DDB0ED}"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a:t>基本数据类型传递</a:t>
            </a:r>
            <a:endParaRPr lang="zh-CN" altLang="en-US" dirty="0"/>
          </a:p>
        </p:txBody>
      </p:sp>
      <p:sp>
        <p:nvSpPr>
          <p:cNvPr id="17412" name="灯片编号占位符 3"/>
          <p:cNvSpPr>
            <a:spLocks noGrp="1"/>
          </p:cNvSpPr>
          <p:nvPr>
            <p:ph type="sldNum" sz="quarter" idx="12"/>
          </p:nvPr>
        </p:nvSpPr>
        <p:spPr>
          <a:noFill/>
        </p:spPr>
        <p:txBody>
          <a:bodyPr/>
          <a:lstStyle/>
          <a:p>
            <a:fld id="{746AF5B2-1554-4DA9-AAB4-0A54014F95BF}" type="slidenum">
              <a:rPr lang="en-US" altLang="zh-CN">
                <a:latin typeface="Arial" panose="020B0604020202020204" pitchFamily="34" charset="0"/>
              </a:rPr>
            </a:fld>
            <a:endParaRPr lang="en-US" altLang="zh-CN" dirty="0">
              <a:latin typeface="Arial" panose="020B0604020202020204" pitchFamily="34" charset="0"/>
            </a:endParaRPr>
          </a:p>
        </p:txBody>
      </p:sp>
      <p:sp>
        <p:nvSpPr>
          <p:cNvPr id="5" name="Rectangle 4"/>
          <p:cNvSpPr>
            <a:spLocks noChangeArrowheads="1"/>
          </p:cNvSpPr>
          <p:nvPr/>
        </p:nvSpPr>
        <p:spPr bwMode="auto">
          <a:xfrm>
            <a:off x="1847528" y="1981450"/>
            <a:ext cx="5832648" cy="4266950"/>
          </a:xfrm>
          <a:prstGeom prst="rect">
            <a:avLst/>
          </a:prstGeom>
          <a:solidFill>
            <a:srgbClr val="F8F8F8"/>
          </a:solidFill>
          <a:ln w="12700">
            <a:solidFill>
              <a:schemeClr val="tx1"/>
            </a:solidFill>
            <a:miter lim="800000"/>
          </a:ln>
          <a:effectLst/>
        </p:spPr>
        <p:txBody>
          <a:bodyPr wrap="none" anchor="ctr"/>
          <a:lstStyle/>
          <a:p>
            <a:pPr eaLnBrk="0" hangingPunct="0">
              <a:defRPr/>
            </a:pPr>
            <a:r>
              <a:rPr lang="en-US" altLang="zh-CN" sz="2000" b="1" dirty="0">
                <a:latin typeface="+mj-lt"/>
                <a:ea typeface="Tahoma" panose="020B0604030504040204" pitchFamily="34" charset="0"/>
                <a:cs typeface="Tahoma" panose="020B0604030504040204" pitchFamily="34" charset="0"/>
              </a:rPr>
              <a:t>class </a:t>
            </a:r>
            <a:r>
              <a:rPr lang="en-US" altLang="zh-CN" sz="2000" b="1" dirty="0" err="1">
                <a:latin typeface="+mj-lt"/>
                <a:ea typeface="Tahoma" panose="020B0604030504040204" pitchFamily="34" charset="0"/>
                <a:cs typeface="Tahoma" panose="020B0604030504040204" pitchFamily="34" charset="0"/>
              </a:rPr>
              <a:t>PassByValue</a:t>
            </a:r>
            <a:r>
              <a:rPr lang="en-US" altLang="zh-CN" sz="2000" b="1" dirty="0">
                <a:latin typeface="+mj-lt"/>
                <a:ea typeface="Tahoma" panose="020B0604030504040204" pitchFamily="34" charset="0"/>
                <a:cs typeface="Tahoma" panose="020B0604030504040204" pitchFamily="34" charset="0"/>
              </a:rPr>
              <a:t>{</a:t>
            </a:r>
            <a:endParaRPr lang="en-US" altLang="zh-CN" sz="2000" b="1" dirty="0">
              <a:latin typeface="+mj-lt"/>
              <a:ea typeface="Tahoma" panose="020B0604030504040204" pitchFamily="34" charset="0"/>
              <a:cs typeface="Tahoma" panose="020B0604030504040204" pitchFamily="34" charset="0"/>
            </a:endParaRPr>
          </a:p>
          <a:p>
            <a:pPr eaLnBrk="0" hangingPunct="0">
              <a:defRPr/>
            </a:pPr>
            <a:r>
              <a:rPr lang="en-US" altLang="zh-CN" sz="2000" b="1" dirty="0">
                <a:latin typeface="+mj-lt"/>
                <a:ea typeface="Tahoma" panose="020B0604030504040204" pitchFamily="34" charset="0"/>
                <a:cs typeface="Tahoma" panose="020B0604030504040204" pitchFamily="34" charset="0"/>
              </a:rPr>
              <a:t>    public static void main(String[] </a:t>
            </a:r>
            <a:r>
              <a:rPr lang="en-US" altLang="zh-CN" sz="2000" b="1" dirty="0" err="1">
                <a:latin typeface="+mj-lt"/>
                <a:ea typeface="Tahoma" panose="020B0604030504040204" pitchFamily="34" charset="0"/>
                <a:cs typeface="Tahoma" panose="020B0604030504040204" pitchFamily="34" charset="0"/>
              </a:rPr>
              <a:t>args</a:t>
            </a:r>
            <a:r>
              <a:rPr lang="en-US" altLang="zh-CN" sz="2000" b="1" dirty="0">
                <a:latin typeface="+mj-lt"/>
                <a:ea typeface="Tahoma" panose="020B0604030504040204" pitchFamily="34" charset="0"/>
                <a:cs typeface="Tahoma" panose="020B0604030504040204" pitchFamily="34" charset="0"/>
              </a:rPr>
              <a:t>){</a:t>
            </a:r>
            <a:endParaRPr lang="en-US" altLang="zh-CN" sz="2000" b="1" dirty="0">
              <a:latin typeface="+mj-lt"/>
              <a:ea typeface="Tahoma" panose="020B0604030504040204" pitchFamily="34" charset="0"/>
              <a:cs typeface="Tahoma" panose="020B0604030504040204" pitchFamily="34" charset="0"/>
            </a:endParaRPr>
          </a:p>
          <a:p>
            <a:pPr eaLnBrk="0" hangingPunct="0">
              <a:defRPr/>
            </a:pPr>
            <a:r>
              <a:rPr lang="en-US" altLang="zh-CN" sz="2000" b="1" dirty="0">
                <a:latin typeface="+mj-lt"/>
                <a:ea typeface="Tahoma" panose="020B0604030504040204" pitchFamily="34" charset="0"/>
                <a:cs typeface="Tahoma" panose="020B0604030504040204" pitchFamily="34" charset="0"/>
              </a:rPr>
              <a:t>        double one=1.0;	</a:t>
            </a:r>
            <a:r>
              <a:rPr lang="en-US" altLang="zh-CN" sz="2000" b="1">
                <a:latin typeface="+mj-lt"/>
                <a:ea typeface="Tahoma" panose="020B0604030504040204" pitchFamily="34" charset="0"/>
                <a:cs typeface="Tahoma" panose="020B0604030504040204" pitchFamily="34" charset="0"/>
              </a:rPr>
              <a:t>	</a:t>
            </a:r>
            <a:endParaRPr lang="en-US" altLang="zh-CN" sz="2000" b="1" dirty="0">
              <a:latin typeface="+mj-lt"/>
              <a:ea typeface="Tahoma" panose="020B0604030504040204" pitchFamily="34" charset="0"/>
              <a:cs typeface="Tahoma" panose="020B0604030504040204" pitchFamily="34" charset="0"/>
            </a:endParaRPr>
          </a:p>
          <a:p>
            <a:pPr eaLnBrk="0" hangingPunct="0">
              <a:defRPr/>
            </a:pPr>
            <a:r>
              <a:rPr lang="en-US" altLang="zh-CN" sz="2000" b="1" dirty="0">
                <a:latin typeface="+mj-lt"/>
                <a:ea typeface="Tahoma" panose="020B0604030504040204" pitchFamily="34" charset="0"/>
                <a:cs typeface="Tahoma" panose="020B0604030504040204" pitchFamily="34" charset="0"/>
              </a:rPr>
              <a:t>        </a:t>
            </a:r>
            <a:r>
              <a:rPr lang="en-US" altLang="zh-CN" sz="2000" b="1" dirty="0" err="1">
                <a:latin typeface="+mj-lt"/>
                <a:ea typeface="Tahoma" panose="020B0604030504040204" pitchFamily="34" charset="0"/>
                <a:cs typeface="Tahoma" panose="020B0604030504040204" pitchFamily="34" charset="0"/>
              </a:rPr>
              <a:t>System.out.println</a:t>
            </a:r>
            <a:r>
              <a:rPr lang="en-US" altLang="zh-CN" sz="2000" b="1" dirty="0">
                <a:latin typeface="+mj-lt"/>
                <a:ea typeface="Tahoma" panose="020B0604030504040204" pitchFamily="34" charset="0"/>
                <a:cs typeface="Tahoma" panose="020B0604030504040204" pitchFamily="34" charset="0"/>
              </a:rPr>
              <a:t>(“before: one=”+one);</a:t>
            </a:r>
            <a:endParaRPr lang="en-US" altLang="zh-CN" sz="2000" b="1" dirty="0">
              <a:latin typeface="+mj-lt"/>
              <a:ea typeface="Tahoma" panose="020B0604030504040204" pitchFamily="34" charset="0"/>
              <a:cs typeface="Tahoma" panose="020B0604030504040204" pitchFamily="34" charset="0"/>
            </a:endParaRPr>
          </a:p>
          <a:p>
            <a:pPr eaLnBrk="0" hangingPunct="0">
              <a:defRPr/>
            </a:pPr>
            <a:r>
              <a:rPr lang="en-US" altLang="zh-CN" sz="2000" b="1" dirty="0">
                <a:latin typeface="+mj-lt"/>
                <a:ea typeface="Tahoma" panose="020B0604030504040204" pitchFamily="34" charset="0"/>
                <a:cs typeface="Tahoma" panose="020B0604030504040204" pitchFamily="34" charset="0"/>
              </a:rPr>
              <a:t>        </a:t>
            </a:r>
            <a:r>
              <a:rPr lang="en-US" altLang="zh-CN" sz="2000" b="1" dirty="0" err="1">
                <a:solidFill>
                  <a:srgbClr val="0000CC"/>
                </a:solidFill>
                <a:latin typeface="+mj-lt"/>
                <a:ea typeface="Tahoma" panose="020B0604030504040204" pitchFamily="34" charset="0"/>
                <a:cs typeface="Tahoma" panose="020B0604030504040204" pitchFamily="34" charset="0"/>
              </a:rPr>
              <a:t>halveIt</a:t>
            </a:r>
            <a:r>
              <a:rPr lang="en-US" altLang="zh-CN" sz="2000" b="1" dirty="0">
                <a:latin typeface="+mj-lt"/>
                <a:ea typeface="Tahoma" panose="020B0604030504040204" pitchFamily="34" charset="0"/>
                <a:cs typeface="Tahoma" panose="020B0604030504040204" pitchFamily="34" charset="0"/>
              </a:rPr>
              <a:t>(one);	</a:t>
            </a:r>
            <a:r>
              <a:rPr lang="en-US" altLang="zh-CN" sz="2000" b="1">
                <a:latin typeface="+mj-lt"/>
                <a:ea typeface="Tahoma" panose="020B0604030504040204" pitchFamily="34" charset="0"/>
                <a:cs typeface="Tahoma" panose="020B0604030504040204" pitchFamily="34" charset="0"/>
              </a:rPr>
              <a:t>	</a:t>
            </a:r>
            <a:endParaRPr lang="en-US" altLang="zh-CN" sz="2000" b="1" dirty="0">
              <a:solidFill>
                <a:srgbClr val="C00000"/>
              </a:solidFill>
              <a:latin typeface="+mj-lt"/>
              <a:ea typeface="Tahoma" panose="020B0604030504040204" pitchFamily="34" charset="0"/>
              <a:cs typeface="Tahoma" panose="020B0604030504040204" pitchFamily="34" charset="0"/>
            </a:endParaRPr>
          </a:p>
          <a:p>
            <a:pPr eaLnBrk="0" hangingPunct="0">
              <a:defRPr/>
            </a:pPr>
            <a:r>
              <a:rPr lang="en-US" altLang="zh-CN" sz="2000" b="1" dirty="0">
                <a:latin typeface="+mj-lt"/>
                <a:ea typeface="Tahoma" panose="020B0604030504040204" pitchFamily="34" charset="0"/>
                <a:cs typeface="Tahoma" panose="020B0604030504040204" pitchFamily="34" charset="0"/>
              </a:rPr>
              <a:t>        </a:t>
            </a:r>
            <a:r>
              <a:rPr lang="en-US" altLang="zh-CN" sz="2000" b="1" dirty="0" err="1">
                <a:latin typeface="+mj-lt"/>
                <a:ea typeface="Tahoma" panose="020B0604030504040204" pitchFamily="34" charset="0"/>
                <a:cs typeface="Tahoma" panose="020B0604030504040204" pitchFamily="34" charset="0"/>
              </a:rPr>
              <a:t>System.out.println</a:t>
            </a:r>
            <a:r>
              <a:rPr lang="en-US" altLang="zh-CN" sz="2000" b="1" dirty="0">
                <a:latin typeface="+mj-lt"/>
                <a:ea typeface="Tahoma" panose="020B0604030504040204" pitchFamily="34" charset="0"/>
                <a:cs typeface="Tahoma" panose="020B0604030504040204" pitchFamily="34" charset="0"/>
              </a:rPr>
              <a:t>(“after: one=”+one);</a:t>
            </a:r>
            <a:endParaRPr lang="en-US" altLang="zh-CN" sz="2000" b="1" dirty="0">
              <a:latin typeface="+mj-lt"/>
              <a:ea typeface="Tahoma" panose="020B0604030504040204" pitchFamily="34" charset="0"/>
              <a:cs typeface="Tahoma" panose="020B0604030504040204" pitchFamily="34" charset="0"/>
            </a:endParaRPr>
          </a:p>
          <a:p>
            <a:pPr eaLnBrk="0" hangingPunct="0">
              <a:defRPr/>
            </a:pPr>
            <a:r>
              <a:rPr lang="en-US" altLang="zh-CN" sz="2000" b="1" dirty="0">
                <a:latin typeface="+mj-lt"/>
                <a:ea typeface="Tahoma" panose="020B0604030504040204" pitchFamily="34" charset="0"/>
                <a:cs typeface="Tahoma" panose="020B0604030504040204" pitchFamily="34" charset="0"/>
              </a:rPr>
              <a:t>    }</a:t>
            </a:r>
            <a:endParaRPr lang="en-US" altLang="zh-CN" sz="2000" b="1" dirty="0">
              <a:latin typeface="+mj-lt"/>
              <a:ea typeface="Tahoma" panose="020B0604030504040204" pitchFamily="34" charset="0"/>
              <a:cs typeface="Tahoma" panose="020B0604030504040204" pitchFamily="34" charset="0"/>
            </a:endParaRPr>
          </a:p>
          <a:p>
            <a:pPr eaLnBrk="0" hangingPunct="0">
              <a:defRPr/>
            </a:pPr>
            <a:endParaRPr lang="en-US" altLang="zh-CN" sz="2000" b="1" dirty="0">
              <a:latin typeface="+mj-lt"/>
              <a:ea typeface="Tahoma" panose="020B0604030504040204" pitchFamily="34" charset="0"/>
              <a:cs typeface="Tahoma" panose="020B0604030504040204" pitchFamily="34" charset="0"/>
            </a:endParaRPr>
          </a:p>
          <a:p>
            <a:pPr eaLnBrk="0" hangingPunct="0">
              <a:defRPr/>
            </a:pPr>
            <a:r>
              <a:rPr lang="en-US" altLang="zh-CN" sz="2000" b="1" dirty="0">
                <a:latin typeface="+mj-lt"/>
                <a:ea typeface="Tahoma" panose="020B0604030504040204" pitchFamily="34" charset="0"/>
                <a:cs typeface="Tahoma" panose="020B0604030504040204" pitchFamily="34" charset="0"/>
              </a:rPr>
              <a:t>    public static </a:t>
            </a:r>
            <a:r>
              <a:rPr lang="en-US" altLang="zh-CN" sz="2000" b="1">
                <a:latin typeface="+mj-lt"/>
                <a:ea typeface="Tahoma" panose="020B0604030504040204" pitchFamily="34" charset="0"/>
                <a:cs typeface="Tahoma" panose="020B0604030504040204" pitchFamily="34" charset="0"/>
              </a:rPr>
              <a:t>void </a:t>
            </a:r>
            <a:r>
              <a:rPr lang="en-US" altLang="zh-CN" sz="2000" b="1" dirty="0" err="1">
                <a:solidFill>
                  <a:srgbClr val="0000CC"/>
                </a:solidFill>
                <a:latin typeface="+mj-lt"/>
                <a:ea typeface="Tahoma" panose="020B0604030504040204" pitchFamily="34" charset="0"/>
                <a:cs typeface="Tahoma" panose="020B0604030504040204" pitchFamily="34" charset="0"/>
              </a:rPr>
              <a:t>halveIt</a:t>
            </a:r>
            <a:r>
              <a:rPr lang="en-US" altLang="zh-CN" sz="2000" b="1">
                <a:latin typeface="+mj-lt"/>
                <a:ea typeface="Tahoma" panose="020B0604030504040204" pitchFamily="34" charset="0"/>
                <a:cs typeface="Tahoma" panose="020B0604030504040204" pitchFamily="34" charset="0"/>
              </a:rPr>
              <a:t>(</a:t>
            </a:r>
            <a:r>
              <a:rPr lang="en-US" altLang="zh-CN" sz="2000" b="1" dirty="0">
                <a:latin typeface="+mj-lt"/>
                <a:ea typeface="Tahoma" panose="020B0604030504040204" pitchFamily="34" charset="0"/>
                <a:cs typeface="Tahoma" panose="020B0604030504040204" pitchFamily="34" charset="0"/>
              </a:rPr>
              <a:t>double </a:t>
            </a:r>
            <a:r>
              <a:rPr lang="en-US" altLang="zh-CN" sz="2000" b="1" dirty="0" err="1">
                <a:latin typeface="+mj-lt"/>
                <a:ea typeface="Tahoma" panose="020B0604030504040204" pitchFamily="34" charset="0"/>
                <a:cs typeface="Tahoma" panose="020B0604030504040204" pitchFamily="34" charset="0"/>
              </a:rPr>
              <a:t>arg</a:t>
            </a:r>
            <a:r>
              <a:rPr lang="en-US" altLang="zh-CN" sz="2000" b="1" dirty="0">
                <a:latin typeface="+mj-lt"/>
                <a:ea typeface="Tahoma" panose="020B0604030504040204" pitchFamily="34" charset="0"/>
                <a:cs typeface="Tahoma" panose="020B0604030504040204" pitchFamily="34" charset="0"/>
              </a:rPr>
              <a:t>){</a:t>
            </a:r>
            <a:endParaRPr lang="en-US" altLang="zh-CN" sz="2000" b="1" dirty="0">
              <a:latin typeface="+mj-lt"/>
              <a:ea typeface="Tahoma" panose="020B0604030504040204" pitchFamily="34" charset="0"/>
              <a:cs typeface="Tahoma" panose="020B0604030504040204" pitchFamily="34" charset="0"/>
            </a:endParaRPr>
          </a:p>
          <a:p>
            <a:pPr eaLnBrk="0" hangingPunct="0">
              <a:defRPr/>
            </a:pPr>
            <a:r>
              <a:rPr lang="en-US" altLang="zh-CN" sz="2000" b="1" dirty="0">
                <a:solidFill>
                  <a:srgbClr val="FF3300"/>
                </a:solidFill>
                <a:latin typeface="+mj-lt"/>
                <a:ea typeface="Tahoma" panose="020B0604030504040204" pitchFamily="34" charset="0"/>
                <a:cs typeface="Tahoma" panose="020B0604030504040204" pitchFamily="34" charset="0"/>
              </a:rPr>
              <a:t>        </a:t>
            </a:r>
            <a:r>
              <a:rPr lang="en-US" altLang="zh-CN" sz="2000" b="1" dirty="0" err="1">
                <a:solidFill>
                  <a:srgbClr val="FF3300"/>
                </a:solidFill>
                <a:latin typeface="+mj-lt"/>
                <a:ea typeface="Tahoma" panose="020B0604030504040204" pitchFamily="34" charset="0"/>
                <a:cs typeface="Tahoma" panose="020B0604030504040204" pitchFamily="34" charset="0"/>
              </a:rPr>
              <a:t>arg</a:t>
            </a:r>
            <a:r>
              <a:rPr lang="en-US" altLang="zh-CN" sz="2000" b="1" dirty="0">
                <a:solidFill>
                  <a:srgbClr val="FF3300"/>
                </a:solidFill>
                <a:latin typeface="+mj-lt"/>
                <a:ea typeface="Tahoma" panose="020B0604030504040204" pitchFamily="34" charset="0"/>
                <a:cs typeface="Tahoma" panose="020B0604030504040204" pitchFamily="34" charset="0"/>
              </a:rPr>
              <a:t>=</a:t>
            </a:r>
            <a:r>
              <a:rPr lang="en-US" altLang="zh-CN" sz="2000" b="1" dirty="0" err="1">
                <a:solidFill>
                  <a:srgbClr val="FF3300"/>
                </a:solidFill>
                <a:latin typeface="+mj-lt"/>
                <a:ea typeface="Tahoma" panose="020B0604030504040204" pitchFamily="34" charset="0"/>
                <a:cs typeface="Tahoma" panose="020B0604030504040204" pitchFamily="34" charset="0"/>
              </a:rPr>
              <a:t>arg</a:t>
            </a:r>
            <a:r>
              <a:rPr lang="en-US" altLang="zh-CN" sz="2000" b="1" dirty="0">
                <a:solidFill>
                  <a:srgbClr val="FF3300"/>
                </a:solidFill>
                <a:latin typeface="+mj-lt"/>
                <a:ea typeface="Tahoma" panose="020B0604030504040204" pitchFamily="34" charset="0"/>
                <a:cs typeface="Tahoma" panose="020B0604030504040204" pitchFamily="34" charset="0"/>
              </a:rPr>
              <a:t>/2.0;	</a:t>
            </a:r>
            <a:r>
              <a:rPr lang="en-US" altLang="zh-CN" sz="2000" b="1">
                <a:solidFill>
                  <a:srgbClr val="FF3300"/>
                </a:solidFill>
                <a:latin typeface="+mj-lt"/>
                <a:ea typeface="Tahoma" panose="020B0604030504040204" pitchFamily="34" charset="0"/>
                <a:cs typeface="Tahoma" panose="020B0604030504040204" pitchFamily="34" charset="0"/>
              </a:rPr>
              <a:t>	</a:t>
            </a:r>
            <a:endParaRPr lang="en-US" altLang="zh-CN" sz="2000" b="1" dirty="0">
              <a:solidFill>
                <a:srgbClr val="FF3300"/>
              </a:solidFill>
              <a:latin typeface="+mj-lt"/>
              <a:ea typeface="Tahoma" panose="020B0604030504040204" pitchFamily="34" charset="0"/>
              <a:cs typeface="Tahoma" panose="020B0604030504040204" pitchFamily="34" charset="0"/>
            </a:endParaRPr>
          </a:p>
          <a:p>
            <a:pPr eaLnBrk="0" hangingPunct="0">
              <a:defRPr/>
            </a:pPr>
            <a:r>
              <a:rPr lang="en-US" altLang="zh-CN" sz="2000" b="1" dirty="0">
                <a:solidFill>
                  <a:srgbClr val="FF3300"/>
                </a:solidFill>
                <a:latin typeface="+mj-lt"/>
                <a:ea typeface="Tahoma" panose="020B0604030504040204" pitchFamily="34" charset="0"/>
                <a:cs typeface="Tahoma" panose="020B0604030504040204" pitchFamily="34" charset="0"/>
              </a:rPr>
              <a:t>        </a:t>
            </a:r>
            <a:r>
              <a:rPr lang="en-US" altLang="zh-CN" sz="2000" b="1" dirty="0" err="1">
                <a:latin typeface="+mj-lt"/>
                <a:ea typeface="Tahoma" panose="020B0604030504040204" pitchFamily="34" charset="0"/>
                <a:cs typeface="Tahoma" panose="020B0604030504040204" pitchFamily="34" charset="0"/>
              </a:rPr>
              <a:t>System.out.println</a:t>
            </a:r>
            <a:r>
              <a:rPr lang="en-US" altLang="zh-CN" sz="2000" b="1" dirty="0">
                <a:solidFill>
                  <a:srgbClr val="FF3300"/>
                </a:solidFill>
                <a:latin typeface="+mj-lt"/>
                <a:ea typeface="Tahoma" panose="020B0604030504040204" pitchFamily="34" charset="0"/>
                <a:cs typeface="Tahoma" panose="020B0604030504040204" pitchFamily="34" charset="0"/>
              </a:rPr>
              <a:t>(“</a:t>
            </a:r>
            <a:r>
              <a:rPr lang="en-US" altLang="zh-CN" sz="2000" b="1" dirty="0" err="1">
                <a:solidFill>
                  <a:srgbClr val="FF3300"/>
                </a:solidFill>
                <a:latin typeface="+mj-lt"/>
                <a:ea typeface="Tahoma" panose="020B0604030504040204" pitchFamily="34" charset="0"/>
                <a:cs typeface="Tahoma" panose="020B0604030504040204" pitchFamily="34" charset="0"/>
              </a:rPr>
              <a:t>havled</a:t>
            </a:r>
            <a:r>
              <a:rPr lang="en-US" altLang="zh-CN" sz="2000" b="1" dirty="0">
                <a:solidFill>
                  <a:srgbClr val="FF3300"/>
                </a:solidFill>
                <a:latin typeface="+mj-lt"/>
                <a:ea typeface="Tahoma" panose="020B0604030504040204" pitchFamily="34" charset="0"/>
                <a:cs typeface="Tahoma" panose="020B0604030504040204" pitchFamily="34" charset="0"/>
              </a:rPr>
              <a:t>: </a:t>
            </a:r>
            <a:r>
              <a:rPr lang="en-US" altLang="zh-CN" sz="2000" b="1" dirty="0" err="1">
                <a:solidFill>
                  <a:srgbClr val="FF3300"/>
                </a:solidFill>
                <a:latin typeface="+mj-lt"/>
                <a:ea typeface="Tahoma" panose="020B0604030504040204" pitchFamily="34" charset="0"/>
                <a:cs typeface="Tahoma" panose="020B0604030504040204" pitchFamily="34" charset="0"/>
              </a:rPr>
              <a:t>arg</a:t>
            </a:r>
            <a:r>
              <a:rPr lang="en-US" altLang="zh-CN" sz="2000" b="1" dirty="0">
                <a:solidFill>
                  <a:srgbClr val="FF3300"/>
                </a:solidFill>
                <a:latin typeface="+mj-lt"/>
                <a:ea typeface="Tahoma" panose="020B0604030504040204" pitchFamily="34" charset="0"/>
                <a:cs typeface="Tahoma" panose="020B0604030504040204" pitchFamily="34" charset="0"/>
              </a:rPr>
              <a:t>=”+</a:t>
            </a:r>
            <a:r>
              <a:rPr lang="en-US" altLang="zh-CN" sz="2000" b="1" dirty="0" err="1">
                <a:solidFill>
                  <a:srgbClr val="FF3300"/>
                </a:solidFill>
                <a:latin typeface="+mj-lt"/>
                <a:ea typeface="Tahoma" panose="020B0604030504040204" pitchFamily="34" charset="0"/>
                <a:cs typeface="Tahoma" panose="020B0604030504040204" pitchFamily="34" charset="0"/>
              </a:rPr>
              <a:t>arg</a:t>
            </a:r>
            <a:r>
              <a:rPr lang="en-US" altLang="zh-CN" sz="2000" b="1" dirty="0">
                <a:solidFill>
                  <a:srgbClr val="FF3300"/>
                </a:solidFill>
                <a:latin typeface="+mj-lt"/>
                <a:ea typeface="Tahoma" panose="020B0604030504040204" pitchFamily="34" charset="0"/>
                <a:cs typeface="Tahoma" panose="020B0604030504040204" pitchFamily="34" charset="0"/>
              </a:rPr>
              <a:t>);</a:t>
            </a:r>
            <a:endParaRPr lang="en-US" altLang="zh-CN" sz="2000" b="1" dirty="0">
              <a:solidFill>
                <a:srgbClr val="FF3300"/>
              </a:solidFill>
              <a:latin typeface="+mj-lt"/>
              <a:ea typeface="Tahoma" panose="020B0604030504040204" pitchFamily="34" charset="0"/>
              <a:cs typeface="Tahoma" panose="020B0604030504040204" pitchFamily="34" charset="0"/>
            </a:endParaRPr>
          </a:p>
          <a:p>
            <a:pPr eaLnBrk="0" hangingPunct="0">
              <a:defRPr/>
            </a:pPr>
            <a:r>
              <a:rPr lang="en-US" altLang="zh-CN" sz="2000" b="1" dirty="0">
                <a:latin typeface="+mj-lt"/>
                <a:ea typeface="Tahoma" panose="020B0604030504040204" pitchFamily="34" charset="0"/>
                <a:cs typeface="Tahoma" panose="020B0604030504040204" pitchFamily="34" charset="0"/>
              </a:rPr>
              <a:t>    }</a:t>
            </a:r>
            <a:endParaRPr lang="en-US" altLang="zh-CN" sz="2000" b="1" dirty="0">
              <a:latin typeface="+mj-lt"/>
              <a:ea typeface="Tahoma" panose="020B0604030504040204" pitchFamily="34" charset="0"/>
              <a:cs typeface="Tahoma" panose="020B0604030504040204" pitchFamily="34" charset="0"/>
            </a:endParaRPr>
          </a:p>
          <a:p>
            <a:pPr eaLnBrk="0" hangingPunct="0">
              <a:defRPr/>
            </a:pPr>
            <a:r>
              <a:rPr lang="en-US" altLang="zh-CN" sz="2000" b="1">
                <a:latin typeface="+mj-lt"/>
                <a:ea typeface="Tahoma" panose="020B0604030504040204" pitchFamily="34" charset="0"/>
                <a:cs typeface="Tahoma" panose="020B0604030504040204" pitchFamily="34" charset="0"/>
              </a:rPr>
              <a:t>}</a:t>
            </a:r>
            <a:endParaRPr lang="en-US" altLang="zh-CN" sz="2000" b="1" dirty="0">
              <a:latin typeface="+mj-lt"/>
              <a:ea typeface="Tahoma" panose="020B0604030504040204" pitchFamily="34" charset="0"/>
              <a:cs typeface="Tahoma" panose="020B0604030504040204" pitchFamily="34" charset="0"/>
            </a:endParaRPr>
          </a:p>
        </p:txBody>
      </p:sp>
      <p:sp>
        <p:nvSpPr>
          <p:cNvPr id="6" name="TextBox 5"/>
          <p:cNvSpPr txBox="1"/>
          <p:nvPr/>
        </p:nvSpPr>
        <p:spPr>
          <a:xfrm>
            <a:off x="7972655" y="4638327"/>
            <a:ext cx="2214578" cy="1198880"/>
          </a:xfrm>
          <a:prstGeom prst="rect">
            <a:avLst/>
          </a:prstGeom>
          <a:noFill/>
          <a:ln>
            <a:solidFill>
              <a:schemeClr val="tx1"/>
            </a:solidFill>
          </a:ln>
        </p:spPr>
        <p:txBody>
          <a:bodyPr wrap="square" rtlCol="0">
            <a:spAutoFit/>
          </a:bodyPr>
          <a:lstStyle/>
          <a:p>
            <a:pPr eaLnBrk="0" hangingPunct="0">
              <a:defRPr/>
            </a:pPr>
            <a:r>
              <a:rPr lang="en-US" altLang="zh-CN" sz="2400" b="1" dirty="0">
                <a:solidFill>
                  <a:srgbClr val="000000"/>
                </a:solidFill>
                <a:latin typeface="Times New Roman" panose="02020603050405020304" pitchFamily="18" charset="0"/>
              </a:rPr>
              <a:t>before one=1.0</a:t>
            </a:r>
            <a:endParaRPr lang="en-US" altLang="zh-CN" sz="2400" b="1" dirty="0">
              <a:solidFill>
                <a:srgbClr val="000000"/>
              </a:solidFill>
              <a:latin typeface="Times New Roman" panose="02020603050405020304" pitchFamily="18" charset="0"/>
            </a:endParaRPr>
          </a:p>
          <a:p>
            <a:pPr eaLnBrk="0" hangingPunct="0">
              <a:defRPr/>
            </a:pPr>
            <a:r>
              <a:rPr lang="en-US" altLang="zh-CN" sz="2400" b="1" dirty="0">
                <a:solidFill>
                  <a:srgbClr val="000000"/>
                </a:solidFill>
                <a:latin typeface="Times New Roman" panose="02020603050405020304" pitchFamily="18" charset="0"/>
              </a:rPr>
              <a:t>halved </a:t>
            </a:r>
            <a:r>
              <a:rPr lang="en-US" altLang="zh-CN" sz="2400" b="1" dirty="0" err="1">
                <a:solidFill>
                  <a:srgbClr val="000000"/>
                </a:solidFill>
                <a:latin typeface="Times New Roman" panose="02020603050405020304" pitchFamily="18" charset="0"/>
              </a:rPr>
              <a:t>arg</a:t>
            </a:r>
            <a:r>
              <a:rPr lang="en-US" altLang="zh-CN" sz="2400" b="1" dirty="0">
                <a:solidFill>
                  <a:srgbClr val="000000"/>
                </a:solidFill>
                <a:latin typeface="Times New Roman" panose="02020603050405020304" pitchFamily="18" charset="0"/>
              </a:rPr>
              <a:t>=0.5</a:t>
            </a:r>
            <a:endParaRPr lang="en-US" altLang="zh-CN" sz="2400" b="1" dirty="0">
              <a:solidFill>
                <a:srgbClr val="000000"/>
              </a:solidFill>
              <a:latin typeface="Times New Roman" panose="02020603050405020304" pitchFamily="18" charset="0"/>
            </a:endParaRPr>
          </a:p>
          <a:p>
            <a:pPr eaLnBrk="0" hangingPunct="0">
              <a:defRPr/>
            </a:pPr>
            <a:r>
              <a:rPr lang="en-US" altLang="zh-CN" sz="2400" b="1" dirty="0">
                <a:solidFill>
                  <a:srgbClr val="000000"/>
                </a:solidFill>
                <a:latin typeface="Times New Roman" panose="02020603050405020304" pitchFamily="18" charset="0"/>
              </a:rPr>
              <a:t>after one=1.0</a:t>
            </a:r>
            <a:endParaRPr lang="zh-CN" altLang="en-US" sz="2400" dirty="0"/>
          </a:p>
        </p:txBody>
      </p:sp>
      <p:sp>
        <p:nvSpPr>
          <p:cNvPr id="7" name="TextBox 6"/>
          <p:cNvSpPr txBox="1"/>
          <p:nvPr/>
        </p:nvSpPr>
        <p:spPr>
          <a:xfrm>
            <a:off x="7911008" y="4176662"/>
            <a:ext cx="1101090" cy="460375"/>
          </a:xfrm>
          <a:prstGeom prst="rect">
            <a:avLst/>
          </a:prstGeom>
          <a:noFill/>
        </p:spPr>
        <p:txBody>
          <a:bodyPr wrap="none" rtlCol="0">
            <a:spAutoFit/>
          </a:bodyPr>
          <a:lstStyle/>
          <a:p>
            <a:r>
              <a:rPr lang="zh-CN" altLang="en-US" sz="2400" b="1" dirty="0"/>
              <a:t>输出：</a:t>
            </a:r>
            <a:endParaRPr lang="zh-CN" altLang="en-US" sz="2400" b="1" dirty="0"/>
          </a:p>
        </p:txBody>
      </p:sp>
      <p:sp>
        <p:nvSpPr>
          <p:cNvPr id="2" name="文本框 1"/>
          <p:cNvSpPr txBox="1"/>
          <p:nvPr/>
        </p:nvSpPr>
        <p:spPr>
          <a:xfrm>
            <a:off x="4862112" y="2708920"/>
            <a:ext cx="1469390" cy="368300"/>
          </a:xfrm>
          <a:prstGeom prst="rect">
            <a:avLst/>
          </a:prstGeom>
          <a:noFill/>
        </p:spPr>
        <p:txBody>
          <a:bodyPr wrap="none" rtlCol="0">
            <a:spAutoFit/>
          </a:bodyPr>
          <a:lstStyle/>
          <a:p>
            <a:r>
              <a:rPr lang="en-US" altLang="zh-CN" sz="1800" b="1" dirty="0">
                <a:solidFill>
                  <a:srgbClr val="C00000"/>
                </a:solidFill>
                <a:latin typeface="+mj-lt"/>
                <a:ea typeface="Tahoma" panose="020B0604030504040204" pitchFamily="34" charset="0"/>
                <a:cs typeface="Tahoma" panose="020B0604030504040204" pitchFamily="34" charset="0"/>
              </a:rPr>
              <a:t> //one</a:t>
            </a:r>
            <a:r>
              <a:rPr lang="zh-CN" altLang="en-US" sz="1800" b="1" dirty="0">
                <a:solidFill>
                  <a:srgbClr val="C00000"/>
                </a:solidFill>
                <a:latin typeface="+mj-lt"/>
                <a:cs typeface="Tahoma" panose="020B0604030504040204" pitchFamily="34" charset="0"/>
              </a:rPr>
              <a:t>为实参</a:t>
            </a:r>
            <a:endParaRPr lang="zh-CN" altLang="en-US" dirty="0"/>
          </a:p>
        </p:txBody>
      </p:sp>
      <p:sp>
        <p:nvSpPr>
          <p:cNvPr id="3" name="文本框 2"/>
          <p:cNvSpPr txBox="1"/>
          <p:nvPr/>
        </p:nvSpPr>
        <p:spPr>
          <a:xfrm>
            <a:off x="4223792" y="4869160"/>
            <a:ext cx="1991360" cy="368300"/>
          </a:xfrm>
          <a:prstGeom prst="rect">
            <a:avLst/>
          </a:prstGeom>
          <a:noFill/>
        </p:spPr>
        <p:txBody>
          <a:bodyPr wrap="none" rtlCol="0">
            <a:spAutoFit/>
          </a:bodyPr>
          <a:lstStyle/>
          <a:p>
            <a:r>
              <a:rPr lang="en-US" altLang="zh-CN" sz="1800" b="1">
                <a:solidFill>
                  <a:srgbClr val="006600"/>
                </a:solidFill>
                <a:latin typeface="+mj-lt"/>
                <a:ea typeface="Tahoma" panose="020B0604030504040204" pitchFamily="34" charset="0"/>
                <a:cs typeface="Tahoma" panose="020B0604030504040204" pitchFamily="34" charset="0"/>
              </a:rPr>
              <a:t>//arg</a:t>
            </a:r>
            <a:r>
              <a:rPr lang="zh-CN" altLang="en-US" sz="1800" b="1">
                <a:solidFill>
                  <a:srgbClr val="006600"/>
                </a:solidFill>
                <a:latin typeface="+mj-lt"/>
                <a:cs typeface="Tahoma" panose="020B0604030504040204" pitchFamily="34" charset="0"/>
              </a:rPr>
              <a:t>为</a:t>
            </a:r>
            <a:r>
              <a:rPr lang="en-US" altLang="zh-CN" sz="1800" b="1">
                <a:solidFill>
                  <a:srgbClr val="006600"/>
                </a:solidFill>
                <a:latin typeface="+mj-lt"/>
                <a:ea typeface="Tahoma" panose="020B0604030504040204" pitchFamily="34" charset="0"/>
                <a:cs typeface="Tahoma" panose="020B0604030504040204" pitchFamily="34" charset="0"/>
              </a:rPr>
              <a:t>one</a:t>
            </a:r>
            <a:r>
              <a:rPr lang="zh-CN" altLang="en-US" sz="1800" b="1">
                <a:solidFill>
                  <a:srgbClr val="006600"/>
                </a:solidFill>
                <a:latin typeface="+mj-lt"/>
                <a:cs typeface="Tahoma" panose="020B0604030504040204" pitchFamily="34" charset="0"/>
              </a:rPr>
              <a:t>的形参</a:t>
            </a:r>
            <a:endParaRPr lang="zh-CN" altLang="en-US">
              <a:solidFill>
                <a:srgbClr val="006600"/>
              </a:solidFill>
            </a:endParaRPr>
          </a:p>
        </p:txBody>
      </p:sp>
      <p:sp>
        <p:nvSpPr>
          <p:cNvPr id="4" name="文本框 3"/>
          <p:cNvSpPr txBox="1"/>
          <p:nvPr/>
        </p:nvSpPr>
        <p:spPr>
          <a:xfrm>
            <a:off x="7823161" y="2681338"/>
            <a:ext cx="2011680" cy="460375"/>
          </a:xfrm>
          <a:prstGeom prst="rect">
            <a:avLst/>
          </a:prstGeom>
          <a:noFill/>
        </p:spPr>
        <p:txBody>
          <a:bodyPr wrap="none" rtlCol="0">
            <a:spAutoFit/>
          </a:bodyPr>
          <a:lstStyle/>
          <a:p>
            <a:r>
              <a:rPr lang="zh-CN" altLang="en-US" sz="2400"/>
              <a:t>实参、形参？</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P spid="2" grpId="0"/>
      <p:bldP spid="3" grpId="0"/>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a:spLocks noChangeArrowheads="1"/>
          </p:cNvSpPr>
          <p:nvPr/>
        </p:nvSpPr>
        <p:spPr bwMode="auto">
          <a:xfrm>
            <a:off x="4293350" y="2535467"/>
            <a:ext cx="908174" cy="457200"/>
          </a:xfrm>
          <a:prstGeom prst="rect">
            <a:avLst/>
          </a:prstGeom>
          <a:noFill/>
          <a:ln w="9525">
            <a:solidFill>
              <a:schemeClr val="tx1"/>
            </a:solidFill>
            <a:miter lim="800000"/>
          </a:ln>
        </p:spPr>
        <p:txBody>
          <a:bodyPr wrap="none" anchor="ctr"/>
          <a:lstStyle/>
          <a:p>
            <a:pPr algn="ctr"/>
            <a:endParaRPr lang="zh-CN" altLang="en-US" sz="2400"/>
          </a:p>
        </p:txBody>
      </p:sp>
      <p:sp>
        <p:nvSpPr>
          <p:cNvPr id="8" name="Text Box 6"/>
          <p:cNvSpPr txBox="1">
            <a:spLocks noChangeArrowheads="1"/>
          </p:cNvSpPr>
          <p:nvPr/>
        </p:nvSpPr>
        <p:spPr bwMode="auto">
          <a:xfrm>
            <a:off x="5015880" y="2519094"/>
            <a:ext cx="908174" cy="460375"/>
          </a:xfrm>
          <a:prstGeom prst="rect">
            <a:avLst/>
          </a:prstGeom>
          <a:noFill/>
          <a:ln w="9525">
            <a:noFill/>
            <a:miter lim="800000"/>
          </a:ln>
        </p:spPr>
        <p:txBody>
          <a:bodyPr wrap="square">
            <a:spAutoFit/>
          </a:bodyPr>
          <a:lstStyle/>
          <a:p>
            <a:pPr algn="ctr">
              <a:spcBef>
                <a:spcPct val="50000"/>
              </a:spcBef>
            </a:pPr>
            <a:r>
              <a:rPr kumimoji="1" lang="en-US" altLang="zh-CN" sz="2400" b="1" dirty="0">
                <a:solidFill>
                  <a:srgbClr val="C00000"/>
                </a:solidFill>
                <a:latin typeface="Times New Roman" panose="02020603050405020304" pitchFamily="18" charset="0"/>
              </a:rPr>
              <a:t>one</a:t>
            </a:r>
            <a:endParaRPr kumimoji="1" lang="zh-CN" altLang="en-US" sz="2400" b="1" dirty="0">
              <a:latin typeface="Times New Roman" panose="02020603050405020304" pitchFamily="18" charset="0"/>
            </a:endParaRPr>
          </a:p>
        </p:txBody>
      </p:sp>
      <p:sp>
        <p:nvSpPr>
          <p:cNvPr id="9" name="文本框 8"/>
          <p:cNvSpPr txBox="1"/>
          <p:nvPr/>
        </p:nvSpPr>
        <p:spPr>
          <a:xfrm>
            <a:off x="2491979" y="3041218"/>
            <a:ext cx="1400810" cy="368300"/>
          </a:xfrm>
          <a:prstGeom prst="rect">
            <a:avLst/>
          </a:prstGeom>
          <a:noFill/>
          <a:ln>
            <a:solidFill>
              <a:srgbClr val="0000FF"/>
            </a:solidFill>
          </a:ln>
        </p:spPr>
        <p:txBody>
          <a:bodyPr wrap="none" rtlCol="0">
            <a:spAutoFit/>
          </a:bodyPr>
          <a:lstStyle/>
          <a:p>
            <a:r>
              <a:rPr lang="en-US" altLang="zh-CN" sz="1800" b="1">
                <a:solidFill>
                  <a:srgbClr val="000099"/>
                </a:solidFill>
                <a:latin typeface="+mj-lt"/>
                <a:ea typeface="Tahoma" panose="020B0604030504040204" pitchFamily="34" charset="0"/>
                <a:cs typeface="Tahoma" panose="020B0604030504040204" pitchFamily="34" charset="0"/>
              </a:rPr>
              <a:t>halveIt</a:t>
            </a:r>
            <a:r>
              <a:rPr lang="en-US" altLang="zh-CN" sz="1800" b="1">
                <a:latin typeface="+mj-lt"/>
                <a:ea typeface="Tahoma" panose="020B0604030504040204" pitchFamily="34" charset="0"/>
                <a:cs typeface="Tahoma" panose="020B0604030504040204" pitchFamily="34" charset="0"/>
              </a:rPr>
              <a:t>(one);</a:t>
            </a:r>
            <a:endParaRPr lang="zh-CN" altLang="en-US"/>
          </a:p>
        </p:txBody>
      </p:sp>
      <p:sp>
        <p:nvSpPr>
          <p:cNvPr id="11" name="Rectangle 2"/>
          <p:cNvSpPr>
            <a:spLocks noChangeArrowheads="1"/>
          </p:cNvSpPr>
          <p:nvPr/>
        </p:nvSpPr>
        <p:spPr bwMode="auto">
          <a:xfrm>
            <a:off x="4254947" y="3273594"/>
            <a:ext cx="908174" cy="457200"/>
          </a:xfrm>
          <a:prstGeom prst="rect">
            <a:avLst/>
          </a:prstGeom>
          <a:noFill/>
          <a:ln w="9525">
            <a:solidFill>
              <a:schemeClr val="tx1"/>
            </a:solidFill>
            <a:miter lim="800000"/>
          </a:ln>
        </p:spPr>
        <p:txBody>
          <a:bodyPr wrap="none" anchor="ctr"/>
          <a:lstStyle/>
          <a:p>
            <a:pPr algn="ctr"/>
            <a:endParaRPr lang="zh-CN" altLang="en-US" sz="2400"/>
          </a:p>
        </p:txBody>
      </p:sp>
      <p:sp>
        <p:nvSpPr>
          <p:cNvPr id="13" name="Text Box 6"/>
          <p:cNvSpPr txBox="1">
            <a:spLocks noChangeArrowheads="1"/>
          </p:cNvSpPr>
          <p:nvPr/>
        </p:nvSpPr>
        <p:spPr bwMode="auto">
          <a:xfrm>
            <a:off x="4943872" y="3225884"/>
            <a:ext cx="908174" cy="460375"/>
          </a:xfrm>
          <a:prstGeom prst="rect">
            <a:avLst/>
          </a:prstGeom>
          <a:noFill/>
          <a:ln w="9525">
            <a:noFill/>
            <a:miter lim="800000"/>
          </a:ln>
        </p:spPr>
        <p:txBody>
          <a:bodyPr wrap="square">
            <a:spAutoFit/>
          </a:bodyPr>
          <a:lstStyle/>
          <a:p>
            <a:pPr algn="ctr">
              <a:spcBef>
                <a:spcPct val="50000"/>
              </a:spcBef>
            </a:pPr>
            <a:r>
              <a:rPr kumimoji="1" lang="en-US" altLang="zh-CN" sz="2400" b="1" dirty="0" err="1">
                <a:latin typeface="Times New Roman" panose="02020603050405020304" pitchFamily="18" charset="0"/>
              </a:rPr>
              <a:t>arg</a:t>
            </a:r>
            <a:endParaRPr kumimoji="1" lang="zh-CN" altLang="en-US" sz="2400" b="1" dirty="0">
              <a:latin typeface="Times New Roman" panose="02020603050405020304" pitchFamily="18" charset="0"/>
            </a:endParaRPr>
          </a:p>
        </p:txBody>
      </p:sp>
      <p:sp>
        <p:nvSpPr>
          <p:cNvPr id="16" name="文本框 15"/>
          <p:cNvSpPr txBox="1"/>
          <p:nvPr/>
        </p:nvSpPr>
        <p:spPr>
          <a:xfrm>
            <a:off x="4254947" y="3273594"/>
            <a:ext cx="865920" cy="460375"/>
          </a:xfrm>
          <a:prstGeom prst="rect">
            <a:avLst/>
          </a:prstGeom>
          <a:noFill/>
        </p:spPr>
        <p:txBody>
          <a:bodyPr wrap="square" rtlCol="0">
            <a:spAutoFit/>
          </a:bodyPr>
          <a:lstStyle/>
          <a:p>
            <a:pPr algn="ctr"/>
            <a:r>
              <a:rPr lang="en-US" altLang="zh-CN" sz="2400" b="1" dirty="0"/>
              <a:t>1.0</a:t>
            </a:r>
            <a:endParaRPr lang="zh-CN" altLang="en-US" sz="2400" b="1" dirty="0"/>
          </a:p>
        </p:txBody>
      </p:sp>
      <p:sp>
        <p:nvSpPr>
          <p:cNvPr id="18" name="文本框 17"/>
          <p:cNvSpPr txBox="1"/>
          <p:nvPr/>
        </p:nvSpPr>
        <p:spPr>
          <a:xfrm>
            <a:off x="4254947" y="2503425"/>
            <a:ext cx="865920" cy="460375"/>
          </a:xfrm>
          <a:prstGeom prst="rect">
            <a:avLst/>
          </a:prstGeom>
          <a:noFill/>
        </p:spPr>
        <p:txBody>
          <a:bodyPr wrap="square" rtlCol="0">
            <a:spAutoFit/>
          </a:bodyPr>
          <a:lstStyle/>
          <a:p>
            <a:pPr algn="ctr"/>
            <a:r>
              <a:rPr lang="en-US" altLang="zh-CN" sz="2400" b="1" dirty="0"/>
              <a:t>1.0</a:t>
            </a:r>
            <a:endParaRPr lang="zh-CN" altLang="en-US" sz="2400" b="1" dirty="0"/>
          </a:p>
        </p:txBody>
      </p:sp>
      <p:sp>
        <p:nvSpPr>
          <p:cNvPr id="19" name="文本框 18"/>
          <p:cNvSpPr txBox="1"/>
          <p:nvPr/>
        </p:nvSpPr>
        <p:spPr>
          <a:xfrm>
            <a:off x="2113708" y="2161371"/>
            <a:ext cx="1800199" cy="368300"/>
          </a:xfrm>
          <a:prstGeom prst="rect">
            <a:avLst/>
          </a:prstGeom>
          <a:noFill/>
          <a:ln>
            <a:solidFill>
              <a:schemeClr val="tx1"/>
            </a:solidFill>
          </a:ln>
        </p:spPr>
        <p:txBody>
          <a:bodyPr wrap="square" rtlCol="0">
            <a:spAutoFit/>
          </a:bodyPr>
          <a:lstStyle/>
          <a:p>
            <a:r>
              <a:rPr lang="en-US" altLang="zh-CN" sz="1800" b="1">
                <a:latin typeface="+mj-lt"/>
                <a:ea typeface="Tahoma" panose="020B0604030504040204" pitchFamily="34" charset="0"/>
                <a:cs typeface="Tahoma" panose="020B0604030504040204" pitchFamily="34" charset="0"/>
              </a:rPr>
              <a:t>double one=1.0;</a:t>
            </a:r>
            <a:endParaRPr lang="zh-CN" altLang="en-US"/>
          </a:p>
        </p:txBody>
      </p:sp>
      <p:sp>
        <p:nvSpPr>
          <p:cNvPr id="22" name="文本框 21"/>
          <p:cNvSpPr txBox="1"/>
          <p:nvPr/>
        </p:nvSpPr>
        <p:spPr>
          <a:xfrm>
            <a:off x="2120091" y="3442924"/>
            <a:ext cx="1973580" cy="368300"/>
          </a:xfrm>
          <a:prstGeom prst="rect">
            <a:avLst/>
          </a:prstGeom>
          <a:noFill/>
        </p:spPr>
        <p:txBody>
          <a:bodyPr wrap="none" rtlCol="0">
            <a:spAutoFit/>
          </a:bodyPr>
          <a:lstStyle/>
          <a:p>
            <a:r>
              <a:rPr lang="en-US" altLang="zh-CN" dirty="0"/>
              <a:t>one</a:t>
            </a:r>
            <a:r>
              <a:rPr lang="zh-CN" altLang="en-US" dirty="0"/>
              <a:t>的值复制给</a:t>
            </a:r>
            <a:r>
              <a:rPr lang="en-US" altLang="zh-CN" dirty="0" err="1"/>
              <a:t>arg</a:t>
            </a:r>
            <a:endParaRPr lang="zh-CN" altLang="en-US" dirty="0"/>
          </a:p>
        </p:txBody>
      </p:sp>
      <p:sp>
        <p:nvSpPr>
          <p:cNvPr id="15" name="文本框 14"/>
          <p:cNvSpPr txBox="1"/>
          <p:nvPr/>
        </p:nvSpPr>
        <p:spPr>
          <a:xfrm>
            <a:off x="2482104" y="3774435"/>
            <a:ext cx="1407160" cy="368300"/>
          </a:xfrm>
          <a:prstGeom prst="rect">
            <a:avLst/>
          </a:prstGeom>
          <a:noFill/>
          <a:ln>
            <a:solidFill>
              <a:schemeClr val="tx1"/>
            </a:solidFill>
          </a:ln>
        </p:spPr>
        <p:txBody>
          <a:bodyPr wrap="none" rtlCol="0">
            <a:spAutoFit/>
          </a:bodyPr>
          <a:lstStyle/>
          <a:p>
            <a:r>
              <a:rPr lang="en-US" altLang="zh-CN" sz="1800" b="1">
                <a:solidFill>
                  <a:srgbClr val="FF3300"/>
                </a:solidFill>
                <a:latin typeface="+mj-lt"/>
                <a:ea typeface="Tahoma" panose="020B0604030504040204" pitchFamily="34" charset="0"/>
                <a:cs typeface="Tahoma" panose="020B0604030504040204" pitchFamily="34" charset="0"/>
              </a:rPr>
              <a:t> arg=arg/2.0;</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6" grpId="0"/>
      <p:bldP spid="18" grpId="0"/>
      <p:bldP spid="19" grpId="0" bldLvl="0" animBg="1"/>
      <p:bldP spid="22" grpId="0"/>
      <p:bldP spid="15"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a:spLocks noChangeArrowheads="1"/>
          </p:cNvSpPr>
          <p:nvPr/>
        </p:nvSpPr>
        <p:spPr bwMode="auto">
          <a:xfrm>
            <a:off x="4293350" y="2535467"/>
            <a:ext cx="908174" cy="457200"/>
          </a:xfrm>
          <a:prstGeom prst="rect">
            <a:avLst/>
          </a:prstGeom>
          <a:noFill/>
          <a:ln w="9525">
            <a:solidFill>
              <a:schemeClr val="tx1"/>
            </a:solidFill>
            <a:miter lim="800000"/>
          </a:ln>
        </p:spPr>
        <p:txBody>
          <a:bodyPr wrap="none" anchor="ctr"/>
          <a:lstStyle/>
          <a:p>
            <a:pPr algn="ctr"/>
            <a:endParaRPr lang="zh-CN" altLang="en-US" sz="2400"/>
          </a:p>
        </p:txBody>
      </p:sp>
      <p:sp>
        <p:nvSpPr>
          <p:cNvPr id="8" name="Text Box 6"/>
          <p:cNvSpPr txBox="1">
            <a:spLocks noChangeArrowheads="1"/>
          </p:cNvSpPr>
          <p:nvPr/>
        </p:nvSpPr>
        <p:spPr bwMode="auto">
          <a:xfrm>
            <a:off x="5015880" y="2519094"/>
            <a:ext cx="908174" cy="460375"/>
          </a:xfrm>
          <a:prstGeom prst="rect">
            <a:avLst/>
          </a:prstGeom>
          <a:noFill/>
          <a:ln w="9525">
            <a:noFill/>
            <a:miter lim="800000"/>
          </a:ln>
        </p:spPr>
        <p:txBody>
          <a:bodyPr wrap="square">
            <a:spAutoFit/>
          </a:bodyPr>
          <a:lstStyle/>
          <a:p>
            <a:pPr algn="ctr">
              <a:spcBef>
                <a:spcPct val="50000"/>
              </a:spcBef>
            </a:pPr>
            <a:r>
              <a:rPr kumimoji="1" lang="en-US" altLang="zh-CN" sz="2400" b="1" dirty="0">
                <a:solidFill>
                  <a:srgbClr val="C00000"/>
                </a:solidFill>
                <a:latin typeface="Times New Roman" panose="02020603050405020304" pitchFamily="18" charset="0"/>
              </a:rPr>
              <a:t>one</a:t>
            </a:r>
            <a:endParaRPr kumimoji="1" lang="zh-CN" altLang="en-US" sz="2400" b="1" dirty="0">
              <a:latin typeface="Times New Roman" panose="02020603050405020304" pitchFamily="18" charset="0"/>
            </a:endParaRPr>
          </a:p>
        </p:txBody>
      </p:sp>
      <p:sp>
        <p:nvSpPr>
          <p:cNvPr id="9" name="文本框 8"/>
          <p:cNvSpPr txBox="1"/>
          <p:nvPr/>
        </p:nvSpPr>
        <p:spPr>
          <a:xfrm>
            <a:off x="2491979" y="3041218"/>
            <a:ext cx="1400810" cy="368300"/>
          </a:xfrm>
          <a:prstGeom prst="rect">
            <a:avLst/>
          </a:prstGeom>
          <a:noFill/>
          <a:ln>
            <a:solidFill>
              <a:srgbClr val="0000FF"/>
            </a:solidFill>
          </a:ln>
        </p:spPr>
        <p:txBody>
          <a:bodyPr wrap="none" rtlCol="0">
            <a:spAutoFit/>
          </a:bodyPr>
          <a:lstStyle/>
          <a:p>
            <a:r>
              <a:rPr lang="en-US" altLang="zh-CN" sz="1800" b="1">
                <a:solidFill>
                  <a:srgbClr val="000099"/>
                </a:solidFill>
                <a:latin typeface="+mj-lt"/>
                <a:ea typeface="Tahoma" panose="020B0604030504040204" pitchFamily="34" charset="0"/>
                <a:cs typeface="Tahoma" panose="020B0604030504040204" pitchFamily="34" charset="0"/>
              </a:rPr>
              <a:t>halveIt</a:t>
            </a:r>
            <a:r>
              <a:rPr lang="en-US" altLang="zh-CN" sz="1800" b="1">
                <a:latin typeface="+mj-lt"/>
                <a:ea typeface="Tahoma" panose="020B0604030504040204" pitchFamily="34" charset="0"/>
                <a:cs typeface="Tahoma" panose="020B0604030504040204" pitchFamily="34" charset="0"/>
              </a:rPr>
              <a:t>(one);</a:t>
            </a:r>
            <a:endParaRPr lang="zh-CN" altLang="en-US"/>
          </a:p>
        </p:txBody>
      </p:sp>
      <p:sp>
        <p:nvSpPr>
          <p:cNvPr id="11" name="Rectangle 2"/>
          <p:cNvSpPr>
            <a:spLocks noChangeArrowheads="1"/>
          </p:cNvSpPr>
          <p:nvPr/>
        </p:nvSpPr>
        <p:spPr bwMode="auto">
          <a:xfrm>
            <a:off x="4254947" y="3273594"/>
            <a:ext cx="908174" cy="457200"/>
          </a:xfrm>
          <a:prstGeom prst="rect">
            <a:avLst/>
          </a:prstGeom>
          <a:noFill/>
          <a:ln w="9525">
            <a:solidFill>
              <a:schemeClr val="tx1"/>
            </a:solidFill>
            <a:miter lim="800000"/>
          </a:ln>
        </p:spPr>
        <p:txBody>
          <a:bodyPr wrap="none" anchor="ctr"/>
          <a:lstStyle/>
          <a:p>
            <a:pPr algn="ctr"/>
            <a:endParaRPr lang="zh-CN" altLang="en-US" sz="2400"/>
          </a:p>
        </p:txBody>
      </p:sp>
      <p:sp>
        <p:nvSpPr>
          <p:cNvPr id="13" name="Text Box 6"/>
          <p:cNvSpPr txBox="1">
            <a:spLocks noChangeArrowheads="1"/>
          </p:cNvSpPr>
          <p:nvPr/>
        </p:nvSpPr>
        <p:spPr bwMode="auto">
          <a:xfrm>
            <a:off x="4943872" y="3225884"/>
            <a:ext cx="908174" cy="460375"/>
          </a:xfrm>
          <a:prstGeom prst="rect">
            <a:avLst/>
          </a:prstGeom>
          <a:noFill/>
          <a:ln w="9525">
            <a:noFill/>
            <a:miter lim="800000"/>
          </a:ln>
        </p:spPr>
        <p:txBody>
          <a:bodyPr wrap="square">
            <a:spAutoFit/>
          </a:bodyPr>
          <a:lstStyle/>
          <a:p>
            <a:pPr algn="ctr">
              <a:spcBef>
                <a:spcPct val="50000"/>
              </a:spcBef>
            </a:pPr>
            <a:r>
              <a:rPr kumimoji="1" lang="en-US" altLang="zh-CN" sz="2400" b="1" dirty="0" err="1">
                <a:latin typeface="Times New Roman" panose="02020603050405020304" pitchFamily="18" charset="0"/>
              </a:rPr>
              <a:t>arg</a:t>
            </a:r>
            <a:endParaRPr kumimoji="1" lang="zh-CN" altLang="en-US" sz="2400" b="1" dirty="0">
              <a:latin typeface="Times New Roman" panose="02020603050405020304" pitchFamily="18" charset="0"/>
            </a:endParaRPr>
          </a:p>
        </p:txBody>
      </p:sp>
      <p:sp>
        <p:nvSpPr>
          <p:cNvPr id="18" name="文本框 17"/>
          <p:cNvSpPr txBox="1"/>
          <p:nvPr/>
        </p:nvSpPr>
        <p:spPr>
          <a:xfrm>
            <a:off x="4254947" y="2503425"/>
            <a:ext cx="865920" cy="460375"/>
          </a:xfrm>
          <a:prstGeom prst="rect">
            <a:avLst/>
          </a:prstGeom>
          <a:noFill/>
        </p:spPr>
        <p:txBody>
          <a:bodyPr wrap="square" rtlCol="0">
            <a:spAutoFit/>
          </a:bodyPr>
          <a:lstStyle/>
          <a:p>
            <a:pPr algn="ctr"/>
            <a:r>
              <a:rPr lang="en-US" altLang="zh-CN" sz="2400" b="1" dirty="0"/>
              <a:t>1.0</a:t>
            </a:r>
            <a:endParaRPr lang="zh-CN" altLang="en-US" sz="2400" b="1" dirty="0"/>
          </a:p>
        </p:txBody>
      </p:sp>
      <p:sp>
        <p:nvSpPr>
          <p:cNvPr id="19" name="文本框 18"/>
          <p:cNvSpPr txBox="1"/>
          <p:nvPr/>
        </p:nvSpPr>
        <p:spPr>
          <a:xfrm>
            <a:off x="2113708" y="2161371"/>
            <a:ext cx="1800199" cy="368300"/>
          </a:xfrm>
          <a:prstGeom prst="rect">
            <a:avLst/>
          </a:prstGeom>
          <a:noFill/>
          <a:ln>
            <a:solidFill>
              <a:schemeClr val="tx1"/>
            </a:solidFill>
          </a:ln>
        </p:spPr>
        <p:txBody>
          <a:bodyPr wrap="square" rtlCol="0">
            <a:spAutoFit/>
          </a:bodyPr>
          <a:lstStyle/>
          <a:p>
            <a:r>
              <a:rPr lang="en-US" altLang="zh-CN" sz="1800" b="1">
                <a:latin typeface="+mj-lt"/>
                <a:ea typeface="Tahoma" panose="020B0604030504040204" pitchFamily="34" charset="0"/>
                <a:cs typeface="Tahoma" panose="020B0604030504040204" pitchFamily="34" charset="0"/>
              </a:rPr>
              <a:t>double one=1.0;</a:t>
            </a:r>
            <a:endParaRPr lang="zh-CN" altLang="en-US"/>
          </a:p>
        </p:txBody>
      </p:sp>
      <p:sp>
        <p:nvSpPr>
          <p:cNvPr id="24" name="文本框 23"/>
          <p:cNvSpPr txBox="1"/>
          <p:nvPr/>
        </p:nvSpPr>
        <p:spPr>
          <a:xfrm>
            <a:off x="2482104" y="3774435"/>
            <a:ext cx="1407160" cy="368300"/>
          </a:xfrm>
          <a:prstGeom prst="rect">
            <a:avLst/>
          </a:prstGeom>
          <a:noFill/>
          <a:ln>
            <a:solidFill>
              <a:schemeClr val="tx1"/>
            </a:solidFill>
          </a:ln>
        </p:spPr>
        <p:txBody>
          <a:bodyPr wrap="none" rtlCol="0">
            <a:spAutoFit/>
          </a:bodyPr>
          <a:lstStyle/>
          <a:p>
            <a:r>
              <a:rPr lang="en-US" altLang="zh-CN" sz="1800" b="1">
                <a:solidFill>
                  <a:srgbClr val="FF3300"/>
                </a:solidFill>
                <a:latin typeface="+mj-lt"/>
                <a:ea typeface="Tahoma" panose="020B0604030504040204" pitchFamily="34" charset="0"/>
                <a:cs typeface="Tahoma" panose="020B0604030504040204" pitchFamily="34" charset="0"/>
              </a:rPr>
              <a:t> arg=arg/2.0;</a:t>
            </a:r>
            <a:endParaRPr lang="zh-CN" altLang="en-US"/>
          </a:p>
        </p:txBody>
      </p:sp>
      <p:sp>
        <p:nvSpPr>
          <p:cNvPr id="15" name="文本框 14"/>
          <p:cNvSpPr txBox="1"/>
          <p:nvPr/>
        </p:nvSpPr>
        <p:spPr>
          <a:xfrm>
            <a:off x="4401610" y="3282929"/>
            <a:ext cx="572770" cy="460375"/>
          </a:xfrm>
          <a:prstGeom prst="rect">
            <a:avLst/>
          </a:prstGeom>
          <a:noFill/>
        </p:spPr>
        <p:txBody>
          <a:bodyPr wrap="none" rtlCol="0">
            <a:spAutoFit/>
          </a:bodyPr>
          <a:lstStyle/>
          <a:p>
            <a:r>
              <a:rPr lang="en-US" altLang="zh-CN" sz="2400" b="1" dirty="0"/>
              <a:t>0.5</a:t>
            </a:r>
            <a:endParaRPr lang="zh-CN" altLang="en-US" sz="24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§4.4.2    </a:t>
            </a:r>
            <a:r>
              <a:rPr lang="zh-CN" altLang="en-US" dirty="0">
                <a:latin typeface="宋体" panose="02010600030101010101" pitchFamily="2" charset="-122"/>
              </a:rPr>
              <a:t>引用类型参数的传值</a:t>
            </a:r>
            <a:endParaRPr lang="zh-CN" altLang="en-US" dirty="0"/>
          </a:p>
        </p:txBody>
      </p:sp>
      <p:sp>
        <p:nvSpPr>
          <p:cNvPr id="3" name="内容占位符 2"/>
          <p:cNvSpPr>
            <a:spLocks noGrp="1"/>
          </p:cNvSpPr>
          <p:nvPr>
            <p:ph idx="1"/>
          </p:nvPr>
        </p:nvSpPr>
        <p:spPr/>
        <p:txBody>
          <a:bodyPr/>
          <a:lstStyle/>
          <a:p>
            <a:r>
              <a:rPr lang="zh-CN" altLang="en-US" dirty="0">
                <a:latin typeface="宋体" panose="02010600030101010101" pitchFamily="2" charset="-122"/>
              </a:rPr>
              <a:t>当</a:t>
            </a:r>
            <a:r>
              <a:rPr lang="zh-CN" altLang="en-US" dirty="0">
                <a:latin typeface="华文行楷" panose="02010800040101010101" pitchFamily="2" charset="-122"/>
                <a:ea typeface="华文行楷" panose="02010800040101010101" pitchFamily="2" charset="-122"/>
              </a:rPr>
              <a:t>参数是引用类型</a:t>
            </a:r>
            <a:r>
              <a:rPr lang="zh-CN" altLang="en-US" dirty="0">
                <a:latin typeface="宋体" panose="02010600030101010101" pitchFamily="2" charset="-122"/>
              </a:rPr>
              <a:t>时，</a:t>
            </a:r>
            <a:r>
              <a:rPr lang="zh-CN" altLang="en-US" dirty="0"/>
              <a:t>“</a:t>
            </a:r>
            <a:r>
              <a:rPr lang="zh-CN" altLang="en-US" dirty="0">
                <a:latin typeface="宋体" panose="02010600030101010101" pitchFamily="2" charset="-122"/>
              </a:rPr>
              <a:t>传值</a:t>
            </a:r>
            <a:r>
              <a:rPr lang="zh-CN" altLang="en-US" dirty="0"/>
              <a:t>”</a:t>
            </a:r>
            <a:r>
              <a:rPr lang="zh-CN" altLang="en-US" dirty="0">
                <a:latin typeface="宋体" panose="02010600030101010101" pitchFamily="2" charset="-122"/>
              </a:rPr>
              <a:t>传递的是变量中存放的</a:t>
            </a:r>
            <a:r>
              <a:rPr lang="zh-CN" altLang="en-US" dirty="0"/>
              <a:t>“</a:t>
            </a:r>
            <a:r>
              <a:rPr lang="zh-CN" altLang="en-US" dirty="0">
                <a:latin typeface="华文行楷" panose="02010800040101010101" pitchFamily="2" charset="-122"/>
                <a:ea typeface="华文行楷" panose="02010800040101010101" pitchFamily="2" charset="-122"/>
              </a:rPr>
              <a:t>引用</a:t>
            </a:r>
            <a:r>
              <a:rPr lang="zh-CN" altLang="en-US" dirty="0"/>
              <a:t>”</a:t>
            </a:r>
            <a:r>
              <a:rPr lang="zh-CN" altLang="en-US" dirty="0">
                <a:latin typeface="宋体" panose="02010600030101010101" pitchFamily="2" charset="-122"/>
              </a:rPr>
              <a:t>，而不是变量所引用的实体。</a:t>
            </a:r>
            <a:endParaRPr lang="en-US" altLang="zh-CN" dirty="0">
              <a:latin typeface="宋体" panose="02010600030101010101" pitchFamily="2" charset="-122"/>
            </a:endParaRPr>
          </a:p>
          <a:p>
            <a:endParaRPr lang="en-US" altLang="zh-CN" dirty="0">
              <a:latin typeface="宋体" panose="02010600030101010101" pitchFamily="2" charset="-122"/>
            </a:endParaRPr>
          </a:p>
          <a:p>
            <a:endParaRPr lang="en-US" altLang="zh-CN" dirty="0">
              <a:latin typeface="宋体" panose="02010600030101010101" pitchFamily="2" charset="-122"/>
            </a:endParaRPr>
          </a:p>
          <a:p>
            <a:endParaRPr lang="en-US" altLang="zh-CN" dirty="0">
              <a:latin typeface="宋体" panose="02010600030101010101" pitchFamily="2" charset="-122"/>
            </a:endParaRPr>
          </a:p>
          <a:p>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b="1" dirty="0">
                <a:solidFill>
                  <a:srgbClr val="000099"/>
                </a:solidFill>
                <a:latin typeface="宋体" panose="02010600030101010101" pitchFamily="2" charset="-122"/>
              </a:rPr>
              <a:t>课后阅读</a:t>
            </a:r>
            <a:r>
              <a:rPr lang="en-US" altLang="zh-CN" b="1" dirty="0">
                <a:solidFill>
                  <a:srgbClr val="000099"/>
                </a:solidFill>
                <a:latin typeface="宋体" panose="02010600030101010101" pitchFamily="2" charset="-122"/>
              </a:rPr>
              <a:t>,</a:t>
            </a:r>
            <a:r>
              <a:rPr lang="zh-CN" altLang="en-US" b="1" dirty="0">
                <a:solidFill>
                  <a:srgbClr val="000099"/>
                </a:solidFill>
                <a:latin typeface="宋体" panose="02010600030101010101" pitchFamily="2" charset="-122"/>
              </a:rPr>
              <a:t>例</a:t>
            </a:r>
            <a:r>
              <a:rPr lang="en-US" altLang="zh-CN" b="1" dirty="0">
                <a:solidFill>
                  <a:srgbClr val="000099"/>
                </a:solidFill>
                <a:latin typeface="宋体" panose="02010600030101010101" pitchFamily="2" charset="-122"/>
              </a:rPr>
              <a:t>4.5</a:t>
            </a:r>
            <a:r>
              <a:rPr lang="zh-CN" altLang="en-US" b="1" dirty="0">
                <a:solidFill>
                  <a:srgbClr val="000099"/>
                </a:solidFill>
                <a:latin typeface="宋体" panose="02010600030101010101" pitchFamily="2" charset="-122"/>
              </a:rPr>
              <a:t>。</a:t>
            </a:r>
            <a:endParaRPr lang="zh-CN" altLang="en-US" b="1" dirty="0">
              <a:solidFill>
                <a:srgbClr val="000099"/>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5125" name="Picture 5"/>
          <p:cNvPicPr>
            <a:picLocks noChangeAspect="1" noChangeArrowheads="1"/>
          </p:cNvPicPr>
          <p:nvPr/>
        </p:nvPicPr>
        <p:blipFill>
          <a:blip r:embed="rId1"/>
          <a:srcRect/>
          <a:stretch>
            <a:fillRect/>
          </a:stretch>
        </p:blipFill>
        <p:spPr bwMode="auto">
          <a:xfrm>
            <a:off x="3503712" y="2851150"/>
            <a:ext cx="4800600" cy="2057400"/>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274638"/>
            <a:ext cx="8229600" cy="461665"/>
          </a:xfrm>
        </p:spPr>
        <p:txBody>
          <a:bodyPr>
            <a:normAutofit fontScale="90000"/>
          </a:bodyPr>
          <a:lstStyle/>
          <a:p>
            <a:pPr algn="l"/>
            <a:r>
              <a:rPr lang="zh-CN" altLang="en-US" sz="3600" dirty="0"/>
              <a:t>引用数据类型传递</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1726036" y="1003754"/>
            <a:ext cx="3289844" cy="3937414"/>
          </a:xfrm>
          <a:prstGeom prst="rect">
            <a:avLst/>
          </a:prstGeom>
          <a:solidFill>
            <a:srgbClr val="F8F8F8"/>
          </a:solidFill>
          <a:ln w="12700">
            <a:solidFill>
              <a:schemeClr val="tx1"/>
            </a:solidFill>
            <a:miter lim="800000"/>
          </a:ln>
          <a:effectLst/>
        </p:spPr>
        <p:txBody>
          <a:bodyPr wrap="none" anchor="ctr"/>
          <a:lstStyle/>
          <a:p>
            <a:r>
              <a:rPr lang="en-US" altLang="zh-CN" dirty="0">
                <a:latin typeface="Tahoma" panose="020B0604030504040204" pitchFamily="34" charset="0"/>
                <a:ea typeface="Tahoma" panose="020B0604030504040204" pitchFamily="34" charset="0"/>
                <a:cs typeface="Tahoma" panose="020B0604030504040204" pitchFamily="34" charset="0"/>
              </a:rPr>
              <a:t>public class Person {</a:t>
            </a:r>
            <a:endParaRPr lang="en-US" altLang="zh-CN" dirty="0">
              <a:latin typeface="Tahoma" panose="020B0604030504040204" pitchFamily="34" charset="0"/>
              <a:ea typeface="Tahoma" panose="020B0604030504040204" pitchFamily="34" charset="0"/>
              <a:cs typeface="Tahoma" panose="020B0604030504040204" pitchFamily="34" charset="0"/>
            </a:endParaRPr>
          </a:p>
          <a:p>
            <a:r>
              <a:rPr lang="en-US" altLang="zh-CN" dirty="0">
                <a:latin typeface="Tahoma" panose="020B0604030504040204" pitchFamily="34" charset="0"/>
                <a:ea typeface="Tahoma" panose="020B0604030504040204" pitchFamily="34" charset="0"/>
                <a:cs typeface="Tahoma" panose="020B0604030504040204" pitchFamily="34" charset="0"/>
              </a:rPr>
              <a:t>  String name;	//</a:t>
            </a:r>
            <a:r>
              <a:rPr lang="zh-CN" altLang="en-US" dirty="0">
                <a:latin typeface="Tahoma" panose="020B0604030504040204" pitchFamily="34" charset="0"/>
                <a:cs typeface="Tahoma" panose="020B0604030504040204" pitchFamily="34" charset="0"/>
              </a:rPr>
              <a:t>姓名</a:t>
            </a:r>
            <a:endParaRPr lang="zh-CN" altLang="en-US" dirty="0">
              <a:latin typeface="Tahoma" panose="020B0604030504040204" pitchFamily="34" charset="0"/>
              <a:cs typeface="Tahoma" panose="020B0604030504040204" pitchFamily="34" charset="0"/>
            </a:endParaRPr>
          </a:p>
          <a:p>
            <a:r>
              <a:rPr lang="en-US" altLang="zh-CN" dirty="0">
                <a:latin typeface="Tahoma" panose="020B0604030504040204" pitchFamily="34" charset="0"/>
                <a:ea typeface="Tahoma" panose="020B0604030504040204" pitchFamily="34" charset="0"/>
                <a:cs typeface="Tahoma" panose="020B0604030504040204" pitchFamily="34" charset="0"/>
              </a:rPr>
              <a:t>  String ID;	//</a:t>
            </a:r>
            <a:r>
              <a:rPr lang="zh-CN" altLang="en-US" dirty="0">
                <a:latin typeface="Tahoma" panose="020B0604030504040204" pitchFamily="34" charset="0"/>
                <a:cs typeface="Tahoma" panose="020B0604030504040204" pitchFamily="34" charset="0"/>
              </a:rPr>
              <a:t>个人</a:t>
            </a:r>
            <a:r>
              <a:rPr lang="en-US" altLang="zh-CN" dirty="0">
                <a:latin typeface="Tahoma" panose="020B0604030504040204" pitchFamily="34" charset="0"/>
                <a:ea typeface="Tahoma" panose="020B0604030504040204" pitchFamily="34" charset="0"/>
                <a:cs typeface="Tahoma" panose="020B0604030504040204" pitchFamily="34" charset="0"/>
              </a:rPr>
              <a:t>ID</a:t>
            </a:r>
            <a:endParaRPr lang="en-US" altLang="zh-CN" dirty="0">
              <a:latin typeface="Tahoma" panose="020B0604030504040204" pitchFamily="34" charset="0"/>
              <a:ea typeface="Tahoma" panose="020B0604030504040204" pitchFamily="34" charset="0"/>
              <a:cs typeface="Tahoma" panose="020B0604030504040204" pitchFamily="34" charset="0"/>
            </a:endParaRPr>
          </a:p>
          <a:p>
            <a:r>
              <a:rPr lang="en-US" altLang="zh-CN" dirty="0">
                <a:latin typeface="Tahoma" panose="020B0604030504040204" pitchFamily="34" charset="0"/>
                <a:ea typeface="Tahoma" panose="020B0604030504040204" pitchFamily="34" charset="0"/>
                <a:cs typeface="Tahoma" panose="020B0604030504040204" pitchFamily="34" charset="0"/>
              </a:rPr>
              <a:t>  char gender;	//</a:t>
            </a:r>
            <a:r>
              <a:rPr lang="zh-CN" altLang="en-US" dirty="0">
                <a:latin typeface="Tahoma" panose="020B0604030504040204" pitchFamily="34" charset="0"/>
                <a:cs typeface="Tahoma" panose="020B0604030504040204" pitchFamily="34" charset="0"/>
              </a:rPr>
              <a:t>性别</a:t>
            </a:r>
            <a:endParaRPr lang="zh-CN" altLang="en-US" dirty="0">
              <a:latin typeface="Tahoma" panose="020B0604030504040204" pitchFamily="34" charset="0"/>
              <a:cs typeface="Tahoma" panose="020B0604030504040204" pitchFamily="34" charset="0"/>
            </a:endParaRPr>
          </a:p>
          <a:p>
            <a:endParaRPr lang="zh-CN" altLang="en-US" dirty="0">
              <a:latin typeface="Tahoma" panose="020B0604030504040204" pitchFamily="34" charset="0"/>
              <a:cs typeface="Tahoma" panose="020B0604030504040204" pitchFamily="34" charset="0"/>
            </a:endParaRPr>
          </a:p>
          <a:p>
            <a:r>
              <a:rPr lang="en-US" altLang="zh-CN" dirty="0">
                <a:latin typeface="Tahoma" panose="020B0604030504040204" pitchFamily="34" charset="0"/>
                <a:ea typeface="Tahoma" panose="020B0604030504040204" pitchFamily="34" charset="0"/>
                <a:cs typeface="Tahoma" panose="020B0604030504040204" pitchFamily="34" charset="0"/>
              </a:rPr>
              <a:t>  public Person(String name) { </a:t>
            </a:r>
            <a:endParaRPr lang="en-US" altLang="zh-CN" dirty="0">
              <a:latin typeface="Tahoma" panose="020B0604030504040204" pitchFamily="34" charset="0"/>
              <a:ea typeface="Tahoma" panose="020B0604030504040204" pitchFamily="34" charset="0"/>
              <a:cs typeface="Tahoma" panose="020B0604030504040204" pitchFamily="34" charset="0"/>
            </a:endParaRPr>
          </a:p>
          <a:p>
            <a:pPr lvl="1"/>
            <a:r>
              <a:rPr lang="en-US" altLang="zh-CN" dirty="0">
                <a:latin typeface="Tahoma" panose="020B0604030504040204" pitchFamily="34" charset="0"/>
                <a:ea typeface="Tahoma" panose="020B0604030504040204" pitchFamily="34" charset="0"/>
                <a:cs typeface="Tahoma" panose="020B0604030504040204" pitchFamily="34" charset="0"/>
              </a:rPr>
              <a:t>this.name = name;</a:t>
            </a:r>
            <a:endParaRPr lang="en-US" altLang="zh-CN" dirty="0">
              <a:latin typeface="Tahoma" panose="020B0604030504040204" pitchFamily="34" charset="0"/>
              <a:ea typeface="Tahoma" panose="020B0604030504040204" pitchFamily="34" charset="0"/>
              <a:cs typeface="Tahoma" panose="020B0604030504040204" pitchFamily="34" charset="0"/>
            </a:endParaRPr>
          </a:p>
          <a:p>
            <a:r>
              <a:rPr lang="en-US" altLang="zh-CN" dirty="0">
                <a:latin typeface="Tahoma" panose="020B0604030504040204" pitchFamily="34" charset="0"/>
                <a:ea typeface="Tahoma" panose="020B0604030504040204" pitchFamily="34" charset="0"/>
                <a:cs typeface="Tahoma" panose="020B0604030504040204" pitchFamily="34" charset="0"/>
              </a:rPr>
              <a:t>  }</a:t>
            </a:r>
            <a:endParaRPr lang="en-US" altLang="zh-CN" dirty="0">
              <a:latin typeface="Tahoma" panose="020B0604030504040204" pitchFamily="34" charset="0"/>
              <a:ea typeface="Tahoma" panose="020B0604030504040204" pitchFamily="34" charset="0"/>
              <a:cs typeface="Tahoma" panose="020B0604030504040204" pitchFamily="34" charset="0"/>
            </a:endParaRPr>
          </a:p>
          <a:p>
            <a:endParaRPr lang="zh-CN" altLang="en-US" dirty="0">
              <a:latin typeface="Tahoma" panose="020B0604030504040204" pitchFamily="34" charset="0"/>
              <a:cs typeface="Tahoma" panose="020B0604030504040204" pitchFamily="34" charset="0"/>
            </a:endParaRPr>
          </a:p>
          <a:p>
            <a:r>
              <a:rPr lang="en-US" altLang="zh-CN" dirty="0">
                <a:latin typeface="Tahoma" panose="020B0604030504040204" pitchFamily="34" charset="0"/>
                <a:ea typeface="Tahoma" panose="020B0604030504040204" pitchFamily="34" charset="0"/>
                <a:cs typeface="Tahoma" panose="020B0604030504040204" pitchFamily="34" charset="0"/>
              </a:rPr>
              <a:t>  public String </a:t>
            </a:r>
            <a:r>
              <a:rPr lang="en-US" altLang="zh-CN" dirty="0" err="1">
                <a:latin typeface="Tahoma" panose="020B0604030504040204" pitchFamily="34" charset="0"/>
                <a:ea typeface="Tahoma" panose="020B0604030504040204" pitchFamily="34" charset="0"/>
                <a:cs typeface="Tahoma" panose="020B0604030504040204" pitchFamily="34" charset="0"/>
              </a:rPr>
              <a:t>getName</a:t>
            </a:r>
            <a:r>
              <a:rPr lang="en-US" altLang="zh-CN" dirty="0">
                <a:latin typeface="Tahoma" panose="020B0604030504040204" pitchFamily="34" charset="0"/>
                <a:ea typeface="Tahoma" panose="020B0604030504040204" pitchFamily="34" charset="0"/>
                <a:cs typeface="Tahoma" panose="020B0604030504040204" pitchFamily="34" charset="0"/>
              </a:rPr>
              <a:t>(){</a:t>
            </a:r>
            <a:endParaRPr lang="en-US" altLang="zh-CN" dirty="0">
              <a:latin typeface="Tahoma" panose="020B0604030504040204" pitchFamily="34" charset="0"/>
              <a:ea typeface="Tahoma" panose="020B0604030504040204" pitchFamily="34" charset="0"/>
              <a:cs typeface="Tahoma" panose="020B0604030504040204" pitchFamily="34" charset="0"/>
            </a:endParaRPr>
          </a:p>
          <a:p>
            <a:pPr lvl="1"/>
            <a:r>
              <a:rPr lang="en-US" altLang="zh-CN" dirty="0">
                <a:latin typeface="Tahoma" panose="020B0604030504040204" pitchFamily="34" charset="0"/>
                <a:ea typeface="Tahoma" panose="020B0604030504040204" pitchFamily="34" charset="0"/>
                <a:cs typeface="Tahoma" panose="020B0604030504040204" pitchFamily="34" charset="0"/>
              </a:rPr>
              <a:t>return name;</a:t>
            </a:r>
            <a:endParaRPr lang="en-US" altLang="zh-CN" dirty="0">
              <a:latin typeface="Tahoma" panose="020B0604030504040204" pitchFamily="34" charset="0"/>
              <a:ea typeface="Tahoma" panose="020B0604030504040204" pitchFamily="34" charset="0"/>
              <a:cs typeface="Tahoma" panose="020B0604030504040204" pitchFamily="34" charset="0"/>
            </a:endParaRPr>
          </a:p>
          <a:p>
            <a:r>
              <a:rPr lang="en-US" altLang="zh-CN" dirty="0">
                <a:latin typeface="Tahoma" panose="020B0604030504040204" pitchFamily="34" charset="0"/>
                <a:ea typeface="Tahoma" panose="020B0604030504040204" pitchFamily="34" charset="0"/>
                <a:cs typeface="Tahoma" panose="020B0604030504040204" pitchFamily="34" charset="0"/>
              </a:rPr>
              <a:t>  }</a:t>
            </a:r>
            <a:endParaRPr lang="en-US" altLang="zh-CN" dirty="0">
              <a:latin typeface="Tahoma" panose="020B0604030504040204" pitchFamily="34" charset="0"/>
              <a:ea typeface="Tahoma" panose="020B0604030504040204" pitchFamily="34" charset="0"/>
              <a:cs typeface="Tahoma" panose="020B0604030504040204" pitchFamily="34" charset="0"/>
            </a:endParaRPr>
          </a:p>
          <a:p>
            <a:r>
              <a:rPr lang="en-US" altLang="zh-CN" dirty="0">
                <a:latin typeface="Tahoma" panose="020B0604030504040204" pitchFamily="34" charset="0"/>
                <a:ea typeface="Tahoma" panose="020B0604030504040204" pitchFamily="34" charset="0"/>
                <a:cs typeface="Tahoma" panose="020B0604030504040204" pitchFamily="34" charset="0"/>
              </a:rPr>
              <a:t>}</a:t>
            </a:r>
            <a:endParaRPr lang="en-US" altLang="zh-CN" dirty="0">
              <a:latin typeface="Tahoma" panose="020B0604030504040204" pitchFamily="34" charset="0"/>
              <a:ea typeface="Tahoma" panose="020B0604030504040204" pitchFamily="34" charset="0"/>
              <a:cs typeface="Tahoma" panose="020B0604030504040204" pitchFamily="34" charset="0"/>
            </a:endParaRPr>
          </a:p>
        </p:txBody>
      </p:sp>
      <p:sp>
        <p:nvSpPr>
          <p:cNvPr id="3" name="Rectangle 5"/>
          <p:cNvSpPr>
            <a:spLocks noChangeArrowheads="1"/>
          </p:cNvSpPr>
          <p:nvPr/>
        </p:nvSpPr>
        <p:spPr bwMode="auto">
          <a:xfrm>
            <a:off x="5159896" y="1003754"/>
            <a:ext cx="5328592" cy="3937414"/>
          </a:xfrm>
          <a:prstGeom prst="rect">
            <a:avLst/>
          </a:prstGeom>
          <a:solidFill>
            <a:srgbClr val="F8F8F8"/>
          </a:solidFill>
          <a:ln w="12700">
            <a:solidFill>
              <a:schemeClr val="tx1"/>
            </a:solidFill>
            <a:miter lim="800000"/>
          </a:ln>
          <a:effectLst/>
        </p:spPr>
        <p:txBody>
          <a:bodyPr wrap="none" anchor="ctr"/>
          <a:lstStyle/>
          <a:p>
            <a:pPr eaLnBrk="0" hangingPunct="0">
              <a:defRPr/>
            </a:pPr>
            <a:endParaRPr lang="en-US" altLang="zh-CN" sz="2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eaLnBrk="0" hangingPunct="0">
              <a:defRPr/>
            </a:pPr>
            <a:r>
              <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rPr>
              <a:t>class </a:t>
            </a:r>
            <a:r>
              <a:rPr lang="en-US" altLang="zh-CN" dirty="0" err="1">
                <a:solidFill>
                  <a:srgbClr val="000000"/>
                </a:solidFill>
                <a:latin typeface="Arial" panose="020B0604020202020204" pitchFamily="34" charset="0"/>
                <a:ea typeface="Tahoma" panose="020B0604030504040204" pitchFamily="34" charset="0"/>
                <a:cs typeface="Arial" panose="020B0604020202020204" pitchFamily="34" charset="0"/>
              </a:rPr>
              <a:t>PassRef</a:t>
            </a:r>
            <a:r>
              <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rPr>
              <a:t>{</a:t>
            </a:r>
            <a:endPar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eaLnBrk="0" hangingPunct="0">
              <a:defRPr/>
            </a:pPr>
            <a:r>
              <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rPr>
              <a:t>    public static void main(String[] </a:t>
            </a:r>
            <a:r>
              <a:rPr lang="en-US" altLang="zh-CN" dirty="0" err="1">
                <a:solidFill>
                  <a:srgbClr val="000000"/>
                </a:solidFill>
                <a:latin typeface="Arial" panose="020B0604020202020204" pitchFamily="34" charset="0"/>
                <a:ea typeface="Tahoma" panose="020B0604030504040204" pitchFamily="34" charset="0"/>
                <a:cs typeface="Arial" panose="020B0604020202020204" pitchFamily="34" charset="0"/>
              </a:rPr>
              <a:t>args</a:t>
            </a:r>
            <a:r>
              <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rPr>
              <a:t>){</a:t>
            </a:r>
            <a:endPar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eaLnBrk="0" hangingPunct="0">
              <a:defRPr/>
            </a:pPr>
            <a:r>
              <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altLang="zh-CN" b="1" dirty="0">
                <a:solidFill>
                  <a:srgbClr val="000099"/>
                </a:solidFill>
                <a:latin typeface="Arial" panose="020B0604020202020204" pitchFamily="34" charset="0"/>
                <a:ea typeface="Tahoma" panose="020B0604030504040204" pitchFamily="34" charset="0"/>
                <a:cs typeface="Arial" panose="020B0604020202020204" pitchFamily="34" charset="0"/>
              </a:rPr>
              <a:t>Person</a:t>
            </a:r>
            <a:r>
              <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altLang="zh-CN" dirty="0" err="1">
                <a:solidFill>
                  <a:srgbClr val="000000"/>
                </a:solidFill>
                <a:latin typeface="Arial" panose="020B0604020202020204" pitchFamily="34" charset="0"/>
                <a:ea typeface="Tahoma" panose="020B0604030504040204" pitchFamily="34" charset="0"/>
                <a:cs typeface="Arial" panose="020B0604020202020204" pitchFamily="34" charset="0"/>
              </a:rPr>
              <a:t>mary</a:t>
            </a:r>
            <a:r>
              <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rPr>
              <a:t>=new </a:t>
            </a:r>
            <a:r>
              <a:rPr lang="en-US" altLang="zh-CN" dirty="0">
                <a:latin typeface="Arial" panose="020B0604020202020204" pitchFamily="34" charset="0"/>
                <a:ea typeface="Tahoma" panose="020B0604030504040204" pitchFamily="34" charset="0"/>
                <a:cs typeface="Arial" panose="020B0604020202020204" pitchFamily="34" charset="0"/>
              </a:rPr>
              <a:t>Person</a:t>
            </a:r>
            <a:r>
              <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rPr>
              <a:t>(“Mary”); </a:t>
            </a:r>
            <a:endParaRPr lang="zh-CN" altLang="en-US" dirty="0">
              <a:solidFill>
                <a:srgbClr val="000000"/>
              </a:solidFill>
              <a:latin typeface="Arial" panose="020B0604020202020204" pitchFamily="34" charset="0"/>
              <a:cs typeface="Arial" panose="020B0604020202020204" pitchFamily="34" charset="0"/>
            </a:endParaRPr>
          </a:p>
          <a:p>
            <a:pPr eaLnBrk="0" hangingPunct="0">
              <a:defRPr/>
            </a:pPr>
            <a:r>
              <a:rPr lang="zh-CN" altLang="en-US" dirty="0">
                <a:solidFill>
                  <a:srgbClr val="000000"/>
                </a:solidFill>
                <a:latin typeface="Arial" panose="020B0604020202020204" pitchFamily="34" charset="0"/>
                <a:cs typeface="Arial" panose="020B0604020202020204" pitchFamily="34" charset="0"/>
              </a:rPr>
              <a:t>        </a:t>
            </a:r>
            <a:r>
              <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altLang="zh-CN" dirty="0" err="1">
                <a:solidFill>
                  <a:srgbClr val="0000CC"/>
                </a:solidFill>
                <a:latin typeface="Arial" panose="020B0604020202020204" pitchFamily="34" charset="0"/>
                <a:ea typeface="Tahoma" panose="020B0604030504040204" pitchFamily="34" charset="0"/>
                <a:cs typeface="Arial" panose="020B0604020202020204" pitchFamily="34" charset="0"/>
              </a:rPr>
              <a:t>System.out.println</a:t>
            </a:r>
            <a:r>
              <a:rPr lang="en-US" altLang="zh-CN" dirty="0">
                <a:solidFill>
                  <a:srgbClr val="0000CC"/>
                </a:solidFill>
                <a:latin typeface="Arial" panose="020B0604020202020204" pitchFamily="34" charset="0"/>
                <a:ea typeface="Tahoma" panose="020B0604030504040204" pitchFamily="34" charset="0"/>
                <a:cs typeface="Arial" panose="020B0604020202020204" pitchFamily="34" charset="0"/>
              </a:rPr>
              <a:t>(“before: ”+</a:t>
            </a:r>
            <a:r>
              <a:rPr lang="en-US" altLang="zh-CN" dirty="0" err="1">
                <a:solidFill>
                  <a:srgbClr val="0000CC"/>
                </a:solidFill>
                <a:latin typeface="Arial" panose="020B0604020202020204" pitchFamily="34" charset="0"/>
                <a:ea typeface="Tahoma" panose="020B0604030504040204" pitchFamily="34" charset="0"/>
                <a:cs typeface="Arial" panose="020B0604020202020204" pitchFamily="34" charset="0"/>
              </a:rPr>
              <a:t>mary.name</a:t>
            </a:r>
            <a:r>
              <a:rPr lang="en-US" altLang="zh-CN" dirty="0">
                <a:solidFill>
                  <a:srgbClr val="0000CC"/>
                </a:solidFill>
                <a:latin typeface="Arial" panose="020B0604020202020204" pitchFamily="34" charset="0"/>
                <a:ea typeface="Tahoma" panose="020B0604030504040204" pitchFamily="34" charset="0"/>
                <a:cs typeface="Arial" panose="020B0604020202020204" pitchFamily="34" charset="0"/>
              </a:rPr>
              <a:t>);</a:t>
            </a:r>
            <a:endParaRPr lang="en-US" altLang="zh-CN" dirty="0">
              <a:solidFill>
                <a:srgbClr val="0000CC"/>
              </a:solidFill>
              <a:latin typeface="Arial" panose="020B0604020202020204" pitchFamily="34" charset="0"/>
              <a:ea typeface="Tahoma" panose="020B0604030504040204" pitchFamily="34" charset="0"/>
              <a:cs typeface="Arial" panose="020B0604020202020204" pitchFamily="34" charset="0"/>
            </a:endParaRPr>
          </a:p>
          <a:p>
            <a:pPr eaLnBrk="0" hangingPunct="0">
              <a:defRPr/>
            </a:pPr>
            <a:endParaRPr lang="en-US" altLang="zh-CN" dirty="0">
              <a:solidFill>
                <a:srgbClr val="0000CC"/>
              </a:solidFill>
              <a:latin typeface="Arial" panose="020B0604020202020204" pitchFamily="34" charset="0"/>
              <a:ea typeface="Tahoma" panose="020B0604030504040204" pitchFamily="34" charset="0"/>
              <a:cs typeface="Arial" panose="020B0604020202020204" pitchFamily="34" charset="0"/>
            </a:endParaRPr>
          </a:p>
          <a:p>
            <a:pPr eaLnBrk="0" hangingPunct="0">
              <a:defRPr/>
            </a:pPr>
            <a:r>
              <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altLang="zh-CN" dirty="0" err="1">
                <a:solidFill>
                  <a:srgbClr val="000000"/>
                </a:solidFill>
                <a:latin typeface="Arial" panose="020B0604020202020204" pitchFamily="34" charset="0"/>
                <a:ea typeface="Tahoma" panose="020B0604030504040204" pitchFamily="34" charset="0"/>
                <a:cs typeface="Arial" panose="020B0604020202020204" pitchFamily="34" charset="0"/>
              </a:rPr>
              <a:t>commonName</a:t>
            </a:r>
            <a:r>
              <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rPr>
              <a:t>(</a:t>
            </a:r>
            <a:r>
              <a:rPr lang="en-US" altLang="zh-CN" dirty="0" err="1">
                <a:solidFill>
                  <a:srgbClr val="000099"/>
                </a:solidFill>
                <a:latin typeface="Arial" panose="020B0604020202020204" pitchFamily="34" charset="0"/>
                <a:ea typeface="Tahoma" panose="020B0604030504040204" pitchFamily="34" charset="0"/>
                <a:cs typeface="Arial" panose="020B0604020202020204" pitchFamily="34" charset="0"/>
              </a:rPr>
              <a:t>mary</a:t>
            </a:r>
            <a:r>
              <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rPr>
              <a:t>); </a:t>
            </a:r>
            <a:endPar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eaLnBrk="0" hangingPunct="0">
              <a:defRPr/>
            </a:pPr>
            <a:r>
              <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altLang="zh-CN" dirty="0" err="1">
                <a:solidFill>
                  <a:srgbClr val="0000CC"/>
                </a:solidFill>
                <a:latin typeface="Arial" panose="020B0604020202020204" pitchFamily="34" charset="0"/>
                <a:ea typeface="Tahoma" panose="020B0604030504040204" pitchFamily="34" charset="0"/>
                <a:cs typeface="Arial" panose="020B0604020202020204" pitchFamily="34" charset="0"/>
              </a:rPr>
              <a:t>System.out.println</a:t>
            </a:r>
            <a:r>
              <a:rPr lang="en-US" altLang="zh-CN" dirty="0">
                <a:solidFill>
                  <a:srgbClr val="0000CC"/>
                </a:solidFill>
                <a:latin typeface="Arial" panose="020B0604020202020204" pitchFamily="34" charset="0"/>
                <a:ea typeface="Tahoma" panose="020B0604030504040204" pitchFamily="34" charset="0"/>
                <a:cs typeface="Arial" panose="020B0604020202020204" pitchFamily="34" charset="0"/>
              </a:rPr>
              <a:t>(“after: ”+mary.name);</a:t>
            </a:r>
            <a:endParaRPr lang="en-US" altLang="zh-CN" dirty="0">
              <a:solidFill>
                <a:srgbClr val="0000CC"/>
              </a:solidFill>
              <a:latin typeface="Arial" panose="020B0604020202020204" pitchFamily="34" charset="0"/>
              <a:ea typeface="Tahoma" panose="020B0604030504040204" pitchFamily="34" charset="0"/>
              <a:cs typeface="Arial" panose="020B0604020202020204" pitchFamily="34" charset="0"/>
            </a:endParaRPr>
          </a:p>
          <a:p>
            <a:pPr eaLnBrk="0" hangingPunct="0">
              <a:defRPr/>
            </a:pPr>
            <a:r>
              <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rPr>
              <a:t>    }</a:t>
            </a:r>
            <a:endPar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eaLnBrk="0" hangingPunct="0">
              <a:defRPr/>
            </a:pPr>
            <a:endPar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eaLnBrk="0" hangingPunct="0">
              <a:defRPr/>
            </a:pPr>
            <a:r>
              <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rPr>
              <a:t>    public static void </a:t>
            </a:r>
            <a:r>
              <a:rPr lang="en-US" altLang="zh-CN" dirty="0" err="1">
                <a:solidFill>
                  <a:srgbClr val="000000"/>
                </a:solidFill>
                <a:latin typeface="Arial" panose="020B0604020202020204" pitchFamily="34" charset="0"/>
                <a:ea typeface="Tahoma" panose="020B0604030504040204" pitchFamily="34" charset="0"/>
                <a:cs typeface="Arial" panose="020B0604020202020204" pitchFamily="34" charset="0"/>
              </a:rPr>
              <a:t>commonName</a:t>
            </a:r>
            <a:r>
              <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rPr>
              <a:t>(</a:t>
            </a:r>
            <a:r>
              <a:rPr lang="en-US" altLang="zh-CN" dirty="0">
                <a:latin typeface="Arial" panose="020B0604020202020204" pitchFamily="34" charset="0"/>
                <a:ea typeface="Tahoma" panose="020B0604030504040204" pitchFamily="34" charset="0"/>
                <a:cs typeface="Arial" panose="020B0604020202020204" pitchFamily="34" charset="0"/>
              </a:rPr>
              <a:t>Person</a:t>
            </a:r>
            <a:r>
              <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rPr>
              <a:t> ref){</a:t>
            </a:r>
            <a:endPar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eaLnBrk="0" hangingPunct="0">
              <a:defRPr/>
            </a:pPr>
            <a:r>
              <a:rPr lang="en-US" altLang="zh-CN" dirty="0">
                <a:solidFill>
                  <a:srgbClr val="FF3300"/>
                </a:solidFill>
                <a:latin typeface="Arial" panose="020B0604020202020204" pitchFamily="34" charset="0"/>
                <a:ea typeface="Tahoma" panose="020B0604030504040204" pitchFamily="34" charset="0"/>
                <a:cs typeface="Arial" panose="020B0604020202020204" pitchFamily="34" charset="0"/>
              </a:rPr>
              <a:t>        ref.name = “Selina”;	</a:t>
            </a:r>
            <a:endParaRPr lang="en-US" altLang="zh-CN" b="1" dirty="0">
              <a:solidFill>
                <a:srgbClr val="C00000"/>
              </a:solidFill>
              <a:latin typeface="Arial" panose="020B0604020202020204" pitchFamily="34" charset="0"/>
              <a:ea typeface="Tahoma" panose="020B0604030504040204" pitchFamily="34" charset="0"/>
              <a:cs typeface="Arial" panose="020B0604020202020204" pitchFamily="34" charset="0"/>
            </a:endParaRPr>
          </a:p>
          <a:p>
            <a:pPr eaLnBrk="0" hangingPunct="0">
              <a:defRPr/>
            </a:pPr>
            <a:r>
              <a:rPr lang="en-US" altLang="zh-CN" dirty="0">
                <a:solidFill>
                  <a:srgbClr val="FF3300"/>
                </a:solidFill>
                <a:latin typeface="Arial" panose="020B0604020202020204" pitchFamily="34" charset="0"/>
                <a:ea typeface="Tahoma" panose="020B0604030504040204" pitchFamily="34" charset="0"/>
                <a:cs typeface="Arial" panose="020B0604020202020204" pitchFamily="34" charset="0"/>
              </a:rPr>
              <a:t>        ref = null;</a:t>
            </a:r>
            <a:endParaRPr lang="en-US" altLang="zh-CN" dirty="0">
              <a:solidFill>
                <a:srgbClr val="FF3300"/>
              </a:solidFill>
              <a:latin typeface="Arial" panose="020B0604020202020204" pitchFamily="34" charset="0"/>
              <a:ea typeface="Tahoma" panose="020B0604030504040204" pitchFamily="34" charset="0"/>
              <a:cs typeface="Arial" panose="020B0604020202020204" pitchFamily="34" charset="0"/>
            </a:endParaRPr>
          </a:p>
          <a:p>
            <a:pPr eaLnBrk="0" hangingPunct="0">
              <a:defRPr/>
            </a:pPr>
            <a:r>
              <a:rPr lang="en-US" altLang="zh-CN" dirty="0">
                <a:latin typeface="Arial" panose="020B0604020202020204" pitchFamily="34" charset="0"/>
                <a:ea typeface="Tahoma" panose="020B0604030504040204" pitchFamily="34" charset="0"/>
                <a:cs typeface="Arial" panose="020B0604020202020204" pitchFamily="34" charset="0"/>
              </a:rPr>
              <a:t>    </a:t>
            </a:r>
            <a:r>
              <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rPr>
              <a:t>}</a:t>
            </a:r>
            <a:endPar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eaLnBrk="0" hangingPunct="0">
              <a:defRPr/>
            </a:pPr>
            <a:r>
              <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rPr>
              <a:t>}</a:t>
            </a:r>
            <a:endParaRPr lang="en-US" altLang="zh-CN"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eaLnBrk="0" hangingPunct="0">
              <a:defRPr/>
            </a:pPr>
            <a:endParaRPr lang="en-US" altLang="zh-CN" sz="2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9" name="灯片编号占位符 3"/>
          <p:cNvSpPr txBox="1"/>
          <p:nvPr/>
        </p:nvSpPr>
        <p:spPr>
          <a:xfrm>
            <a:off x="6384032" y="5206601"/>
            <a:ext cx="2562228" cy="785818"/>
          </a:xfrm>
          <a:prstGeom prst="rect">
            <a:avLst/>
          </a:prstGeom>
          <a:noFill/>
          <a:ln>
            <a:solidFill>
              <a:schemeClr val="tx1"/>
            </a:solidFill>
          </a:ln>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400" b="1">
                <a:solidFill>
                  <a:srgbClr val="0000CC"/>
                </a:solidFill>
              </a:rPr>
              <a:t>before: Mary</a:t>
            </a:r>
            <a:endParaRPr lang="en-US" altLang="zh-CN" sz="2400" b="1">
              <a:solidFill>
                <a:srgbClr val="0000CC"/>
              </a:solidFill>
            </a:endParaRPr>
          </a:p>
          <a:p>
            <a:pPr algn="l"/>
            <a:r>
              <a:rPr lang="en-US" altLang="zh-CN" sz="2400" b="1">
                <a:solidFill>
                  <a:srgbClr val="0000CC"/>
                </a:solidFill>
              </a:rPr>
              <a:t>after: Selina</a:t>
            </a:r>
            <a:endParaRPr lang="en-US" altLang="zh-CN" sz="2400" b="1" dirty="0">
              <a:solidFill>
                <a:srgbClr val="0000CC"/>
              </a:solidFill>
              <a:latin typeface="Arial" panose="020B0604020202020204" pitchFamily="34" charset="0"/>
            </a:endParaRPr>
          </a:p>
        </p:txBody>
      </p:sp>
      <p:sp>
        <p:nvSpPr>
          <p:cNvPr id="6" name="文本框 5"/>
          <p:cNvSpPr txBox="1"/>
          <p:nvPr/>
        </p:nvSpPr>
        <p:spPr>
          <a:xfrm>
            <a:off x="8544272" y="2345247"/>
            <a:ext cx="1545590" cy="368300"/>
          </a:xfrm>
          <a:prstGeom prst="rect">
            <a:avLst/>
          </a:prstGeom>
          <a:noFill/>
        </p:spPr>
        <p:txBody>
          <a:bodyPr wrap="none" rtlCol="0">
            <a:spAutoFit/>
          </a:bodyPr>
          <a:lstStyle/>
          <a:p>
            <a:r>
              <a:rPr lang="en-US" altLang="zh-CN" b="1">
                <a:solidFill>
                  <a:srgbClr val="006600"/>
                </a:solidFill>
                <a:latin typeface="Arial" panose="020B0604020202020204" pitchFamily="34" charset="0"/>
                <a:ea typeface="Tahoma" panose="020B0604030504040204" pitchFamily="34" charset="0"/>
                <a:cs typeface="Arial" panose="020B0604020202020204" pitchFamily="34" charset="0"/>
              </a:rPr>
              <a:t>//mary</a:t>
            </a:r>
            <a:r>
              <a:rPr lang="zh-CN" altLang="en-US" b="1">
                <a:solidFill>
                  <a:srgbClr val="006600"/>
                </a:solidFill>
                <a:latin typeface="Arial" panose="020B0604020202020204" pitchFamily="34" charset="0"/>
                <a:cs typeface="Arial" panose="020B0604020202020204" pitchFamily="34" charset="0"/>
              </a:rPr>
              <a:t>为实参</a:t>
            </a:r>
            <a:endParaRPr lang="en-US" altLang="zh-CN" b="1">
              <a:solidFill>
                <a:srgbClr val="006600"/>
              </a:solidFill>
              <a:latin typeface="Arial" panose="020B0604020202020204" pitchFamily="34" charset="0"/>
              <a:ea typeface="Tahoma" panose="020B0604030504040204" pitchFamily="34" charset="0"/>
              <a:cs typeface="Arial" panose="020B0604020202020204" pitchFamily="34" charset="0"/>
            </a:endParaRPr>
          </a:p>
        </p:txBody>
      </p:sp>
      <p:sp>
        <p:nvSpPr>
          <p:cNvPr id="7" name="文本框 6"/>
          <p:cNvSpPr txBox="1"/>
          <p:nvPr/>
        </p:nvSpPr>
        <p:spPr>
          <a:xfrm>
            <a:off x="8035363" y="3694006"/>
            <a:ext cx="2194560" cy="368300"/>
          </a:xfrm>
          <a:prstGeom prst="rect">
            <a:avLst/>
          </a:prstGeom>
          <a:noFill/>
        </p:spPr>
        <p:txBody>
          <a:bodyPr wrap="none" rtlCol="0">
            <a:spAutoFit/>
          </a:bodyPr>
          <a:lstStyle/>
          <a:p>
            <a:r>
              <a:rPr lang="en-US" altLang="zh-CN">
                <a:solidFill>
                  <a:srgbClr val="FF3300"/>
                </a:solidFill>
                <a:latin typeface="Arial" panose="020B0604020202020204" pitchFamily="34" charset="0"/>
                <a:ea typeface="Tahoma" panose="020B0604030504040204" pitchFamily="34" charset="0"/>
                <a:cs typeface="Arial" panose="020B0604020202020204" pitchFamily="34" charset="0"/>
              </a:rPr>
              <a:t> </a:t>
            </a:r>
            <a:r>
              <a:rPr lang="en-US" altLang="zh-CN" b="1">
                <a:solidFill>
                  <a:srgbClr val="006600"/>
                </a:solidFill>
                <a:latin typeface="Arial" panose="020B0604020202020204" pitchFamily="34" charset="0"/>
                <a:ea typeface="Tahoma" panose="020B0604030504040204" pitchFamily="34" charset="0"/>
                <a:cs typeface="Arial" panose="020B0604020202020204" pitchFamily="34" charset="0"/>
              </a:rPr>
              <a:t>// ref</a:t>
            </a:r>
            <a:r>
              <a:rPr lang="zh-CN" altLang="en-US" b="1">
                <a:solidFill>
                  <a:srgbClr val="006600"/>
                </a:solidFill>
                <a:latin typeface="Arial" panose="020B0604020202020204" pitchFamily="34" charset="0"/>
                <a:cs typeface="Arial" panose="020B0604020202020204" pitchFamily="34" charset="0"/>
              </a:rPr>
              <a:t>为</a:t>
            </a:r>
            <a:r>
              <a:rPr lang="en-US" altLang="zh-CN" b="1">
                <a:solidFill>
                  <a:srgbClr val="006600"/>
                </a:solidFill>
                <a:latin typeface="Arial" panose="020B0604020202020204" pitchFamily="34" charset="0"/>
                <a:cs typeface="Arial" panose="020B0604020202020204" pitchFamily="34" charset="0"/>
              </a:rPr>
              <a:t>mary</a:t>
            </a:r>
            <a:r>
              <a:rPr lang="zh-CN" altLang="en-US" b="1">
                <a:solidFill>
                  <a:srgbClr val="006600"/>
                </a:solidFill>
                <a:latin typeface="Arial" panose="020B0604020202020204" pitchFamily="34" charset="0"/>
                <a:cs typeface="Arial" panose="020B0604020202020204" pitchFamily="34" charset="0"/>
              </a:rPr>
              <a:t>的形参</a:t>
            </a:r>
            <a:endParaRPr lang="zh-CN" altLang="en-US">
              <a:solidFill>
                <a:srgbClr val="006600"/>
              </a:solidFill>
            </a:endParaRPr>
          </a:p>
        </p:txBody>
      </p:sp>
      <p:sp>
        <p:nvSpPr>
          <p:cNvPr id="10" name="文本框 9"/>
          <p:cNvSpPr txBox="1"/>
          <p:nvPr/>
        </p:nvSpPr>
        <p:spPr>
          <a:xfrm>
            <a:off x="2423592" y="5246134"/>
            <a:ext cx="2011680" cy="460375"/>
          </a:xfrm>
          <a:prstGeom prst="rect">
            <a:avLst/>
          </a:prstGeom>
          <a:noFill/>
        </p:spPr>
        <p:txBody>
          <a:bodyPr wrap="none" rtlCol="0">
            <a:spAutoFit/>
          </a:bodyPr>
          <a:lstStyle/>
          <a:p>
            <a:r>
              <a:rPr lang="zh-CN" altLang="en-US" sz="2400"/>
              <a:t>实参、形参？</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9" grpId="0" bldLvl="0" animBg="1"/>
      <p:bldP spid="6" grpId="0"/>
      <p:bldP spid="7" grpId="0"/>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pPr>
              <a:defRPr/>
            </a:pPr>
            <a:fld id="{A98EDBC7-C292-4388-AF33-F40E1993EC92}" type="slidenum">
              <a:rPr lang="en-US" altLang="zh-CN"/>
            </a:fld>
            <a:endParaRPr lang="en-US" altLang="zh-CN" dirty="0"/>
          </a:p>
        </p:txBody>
      </p:sp>
      <p:sp>
        <p:nvSpPr>
          <p:cNvPr id="58371" name="Rectangle 2"/>
          <p:cNvSpPr>
            <a:spLocks noChangeArrowheads="1"/>
          </p:cNvSpPr>
          <p:nvPr/>
        </p:nvSpPr>
        <p:spPr bwMode="auto">
          <a:xfrm>
            <a:off x="5693328" y="3497280"/>
            <a:ext cx="743896" cy="371060"/>
          </a:xfrm>
          <a:prstGeom prst="rect">
            <a:avLst/>
          </a:prstGeom>
          <a:noFill/>
          <a:ln w="9525">
            <a:solidFill>
              <a:schemeClr val="tx1"/>
            </a:solidFill>
            <a:miter lim="800000"/>
          </a:ln>
        </p:spPr>
        <p:txBody>
          <a:bodyPr wrap="none" anchor="ctr"/>
          <a:lstStyle/>
          <a:p>
            <a:r>
              <a:rPr lang="en-US" altLang="zh-CN" sz="2000" b="1"/>
              <a:t>0x555</a:t>
            </a:r>
            <a:endParaRPr lang="zh-CN" altLang="en-US" sz="2000" b="1"/>
          </a:p>
        </p:txBody>
      </p:sp>
      <p:sp>
        <p:nvSpPr>
          <p:cNvPr id="58373" name="Line 5"/>
          <p:cNvSpPr>
            <a:spLocks noChangeShapeType="1"/>
          </p:cNvSpPr>
          <p:nvPr/>
        </p:nvSpPr>
        <p:spPr bwMode="auto">
          <a:xfrm>
            <a:off x="6444332" y="3678508"/>
            <a:ext cx="796688" cy="0"/>
          </a:xfrm>
          <a:prstGeom prst="line">
            <a:avLst/>
          </a:prstGeom>
          <a:noFill/>
          <a:ln w="9525">
            <a:solidFill>
              <a:schemeClr val="tx1"/>
            </a:solidFill>
            <a:round/>
            <a:tailEnd type="triangle" w="med" len="med"/>
          </a:ln>
        </p:spPr>
        <p:txBody>
          <a:bodyPr wrap="none" anchor="ctr"/>
          <a:lstStyle/>
          <a:p>
            <a:endParaRPr lang="zh-CN" altLang="en-US"/>
          </a:p>
        </p:txBody>
      </p:sp>
      <p:sp>
        <p:nvSpPr>
          <p:cNvPr id="58374" name="Text Box 6"/>
          <p:cNvSpPr txBox="1">
            <a:spLocks noChangeArrowheads="1"/>
          </p:cNvSpPr>
          <p:nvPr/>
        </p:nvSpPr>
        <p:spPr bwMode="auto">
          <a:xfrm>
            <a:off x="4847027" y="3457553"/>
            <a:ext cx="892621" cy="460375"/>
          </a:xfrm>
          <a:prstGeom prst="rect">
            <a:avLst/>
          </a:prstGeom>
          <a:noFill/>
          <a:ln w="9525">
            <a:noFill/>
            <a:miter lim="800000"/>
          </a:ln>
        </p:spPr>
        <p:txBody>
          <a:bodyPr wrap="square">
            <a:spAutoFit/>
          </a:bodyPr>
          <a:lstStyle/>
          <a:p>
            <a:pPr algn="ctr">
              <a:spcBef>
                <a:spcPct val="50000"/>
              </a:spcBef>
            </a:pPr>
            <a:r>
              <a:rPr kumimoji="1" lang="en-US" altLang="zh-CN" sz="2400" b="1">
                <a:solidFill>
                  <a:srgbClr val="006600"/>
                </a:solidFill>
                <a:latin typeface="Times New Roman" panose="02020603050405020304" pitchFamily="18" charset="0"/>
              </a:rPr>
              <a:t>mary</a:t>
            </a:r>
            <a:endParaRPr kumimoji="1" lang="zh-CN" altLang="en-US" sz="2400" b="1" dirty="0">
              <a:solidFill>
                <a:srgbClr val="006600"/>
              </a:solidFill>
              <a:latin typeface="Times New Roman" panose="02020603050405020304" pitchFamily="18" charset="0"/>
            </a:endParaRPr>
          </a:p>
        </p:txBody>
      </p:sp>
      <p:sp>
        <p:nvSpPr>
          <p:cNvPr id="58381" name="Rectangle 3"/>
          <p:cNvSpPr>
            <a:spLocks noChangeArrowheads="1"/>
          </p:cNvSpPr>
          <p:nvPr/>
        </p:nvSpPr>
        <p:spPr bwMode="auto">
          <a:xfrm>
            <a:off x="7579360" y="4139215"/>
            <a:ext cx="1312040" cy="457200"/>
          </a:xfrm>
          <a:prstGeom prst="rect">
            <a:avLst/>
          </a:prstGeom>
          <a:noFill/>
          <a:ln w="9525">
            <a:solidFill>
              <a:schemeClr val="tx1"/>
            </a:solidFill>
            <a:miter lim="800000"/>
          </a:ln>
        </p:spPr>
        <p:txBody>
          <a:bodyPr wrap="none" anchor="ctr"/>
          <a:lstStyle/>
          <a:p>
            <a:pPr algn="ctr"/>
            <a:endParaRPr lang="zh-CN" altLang="en-US" b="1"/>
          </a:p>
        </p:txBody>
      </p:sp>
      <p:sp>
        <p:nvSpPr>
          <p:cNvPr id="58382" name="Rectangle 7"/>
          <p:cNvSpPr>
            <a:spLocks noChangeArrowheads="1"/>
          </p:cNvSpPr>
          <p:nvPr/>
        </p:nvSpPr>
        <p:spPr bwMode="auto">
          <a:xfrm>
            <a:off x="7580609" y="3678507"/>
            <a:ext cx="1310791" cy="457200"/>
          </a:xfrm>
          <a:prstGeom prst="rect">
            <a:avLst/>
          </a:prstGeom>
          <a:noFill/>
          <a:ln w="9525">
            <a:solidFill>
              <a:schemeClr val="tx1"/>
            </a:solidFill>
            <a:miter lim="800000"/>
          </a:ln>
        </p:spPr>
        <p:txBody>
          <a:bodyPr wrap="none" anchor="ctr"/>
          <a:lstStyle/>
          <a:p>
            <a:pPr algn="ctr"/>
            <a:endParaRPr lang="zh-CN" altLang="en-US" b="1"/>
          </a:p>
        </p:txBody>
      </p:sp>
      <p:sp>
        <p:nvSpPr>
          <p:cNvPr id="58383" name="Rectangle 8"/>
          <p:cNvSpPr>
            <a:spLocks noChangeArrowheads="1"/>
          </p:cNvSpPr>
          <p:nvPr/>
        </p:nvSpPr>
        <p:spPr bwMode="auto">
          <a:xfrm>
            <a:off x="7580609" y="4596415"/>
            <a:ext cx="1316046" cy="457200"/>
          </a:xfrm>
          <a:prstGeom prst="rect">
            <a:avLst/>
          </a:prstGeom>
          <a:noFill/>
          <a:ln w="9525">
            <a:solidFill>
              <a:schemeClr val="tx1"/>
            </a:solidFill>
            <a:miter lim="800000"/>
          </a:ln>
        </p:spPr>
        <p:txBody>
          <a:bodyPr wrap="none" anchor="ctr"/>
          <a:lstStyle/>
          <a:p>
            <a:pPr algn="ctr"/>
            <a:endParaRPr lang="zh-CN" altLang="en-US" b="1"/>
          </a:p>
        </p:txBody>
      </p:sp>
      <p:sp>
        <p:nvSpPr>
          <p:cNvPr id="58378" name="Line 15"/>
          <p:cNvSpPr>
            <a:spLocks noChangeShapeType="1"/>
          </p:cNvSpPr>
          <p:nvPr/>
        </p:nvSpPr>
        <p:spPr bwMode="auto">
          <a:xfrm flipH="1">
            <a:off x="6865638" y="2996953"/>
            <a:ext cx="9537" cy="2736304"/>
          </a:xfrm>
          <a:prstGeom prst="line">
            <a:avLst/>
          </a:prstGeom>
          <a:noFill/>
          <a:ln w="9525">
            <a:solidFill>
              <a:srgbClr val="0000FF"/>
            </a:solidFill>
            <a:prstDash val="dash"/>
            <a:round/>
          </a:ln>
        </p:spPr>
        <p:txBody>
          <a:bodyPr/>
          <a:lstStyle/>
          <a:p>
            <a:endParaRPr lang="zh-CN" altLang="en-US"/>
          </a:p>
        </p:txBody>
      </p:sp>
      <p:sp>
        <p:nvSpPr>
          <p:cNvPr id="17" name="Rectangle 2"/>
          <p:cNvSpPr>
            <a:spLocks noGrp="1" noChangeArrowheads="1"/>
          </p:cNvSpPr>
          <p:nvPr>
            <p:ph type="title"/>
          </p:nvPr>
        </p:nvSpPr>
        <p:spPr>
          <a:xfrm>
            <a:off x="1981200" y="122238"/>
            <a:ext cx="7543800" cy="1295400"/>
          </a:xfrm>
        </p:spPr>
        <p:txBody>
          <a:bodyPr/>
          <a:lstStyle/>
          <a:p>
            <a:r>
              <a:rPr lang="zh-CN" altLang="en-US" sz="4400"/>
              <a:t>引用数据类型传递</a:t>
            </a:r>
            <a:endParaRPr lang="zh-CN" altLang="en-US" dirty="0"/>
          </a:p>
        </p:txBody>
      </p:sp>
      <p:sp>
        <p:nvSpPr>
          <p:cNvPr id="5" name="文本框 4"/>
          <p:cNvSpPr txBox="1"/>
          <p:nvPr/>
        </p:nvSpPr>
        <p:spPr>
          <a:xfrm>
            <a:off x="7743311" y="3718645"/>
            <a:ext cx="962025" cy="398780"/>
          </a:xfrm>
          <a:prstGeom prst="rect">
            <a:avLst/>
          </a:prstGeom>
          <a:noFill/>
        </p:spPr>
        <p:txBody>
          <a:bodyPr wrap="none" rtlCol="0">
            <a:spAutoFit/>
          </a:bodyPr>
          <a:lstStyle/>
          <a:p>
            <a:r>
              <a:rPr lang="en-US" altLang="zh-CN" sz="2000" b="1"/>
              <a:t>“</a:t>
            </a:r>
            <a:r>
              <a:rPr lang="en-US" altLang="zh-CN" sz="2000" b="1">
                <a:solidFill>
                  <a:srgbClr val="FF0000"/>
                </a:solidFill>
              </a:rPr>
              <a:t>Mary</a:t>
            </a:r>
            <a:r>
              <a:rPr lang="en-US" altLang="zh-CN" sz="2000" b="1"/>
              <a:t>”</a:t>
            </a:r>
            <a:endParaRPr lang="zh-CN" altLang="en-US" sz="2000" b="1"/>
          </a:p>
        </p:txBody>
      </p:sp>
      <p:sp>
        <p:nvSpPr>
          <p:cNvPr id="6" name="文本框 5"/>
          <p:cNvSpPr txBox="1"/>
          <p:nvPr/>
        </p:nvSpPr>
        <p:spPr>
          <a:xfrm>
            <a:off x="7923494" y="4168352"/>
            <a:ext cx="580390" cy="398780"/>
          </a:xfrm>
          <a:prstGeom prst="rect">
            <a:avLst/>
          </a:prstGeom>
          <a:noFill/>
        </p:spPr>
        <p:txBody>
          <a:bodyPr wrap="none" rtlCol="0">
            <a:spAutoFit/>
          </a:bodyPr>
          <a:lstStyle/>
          <a:p>
            <a:r>
              <a:rPr lang="en-US" altLang="zh-CN" sz="2000" b="1"/>
              <a:t>null</a:t>
            </a:r>
            <a:endParaRPr lang="zh-CN" altLang="en-US" sz="2000" b="1"/>
          </a:p>
        </p:txBody>
      </p:sp>
      <p:sp>
        <p:nvSpPr>
          <p:cNvPr id="7" name="文本框 6"/>
          <p:cNvSpPr txBox="1"/>
          <p:nvPr/>
        </p:nvSpPr>
        <p:spPr>
          <a:xfrm>
            <a:off x="7791822" y="4655146"/>
            <a:ext cx="944245" cy="398780"/>
          </a:xfrm>
          <a:prstGeom prst="rect">
            <a:avLst/>
          </a:prstGeom>
          <a:noFill/>
        </p:spPr>
        <p:txBody>
          <a:bodyPr wrap="none" rtlCol="0">
            <a:spAutoFit/>
          </a:bodyPr>
          <a:lstStyle/>
          <a:p>
            <a:r>
              <a:rPr lang="en-US" altLang="zh-CN" sz="2000" b="1"/>
              <a:t>\u0000</a:t>
            </a:r>
            <a:endParaRPr lang="zh-CN" altLang="en-US" sz="2000" b="1"/>
          </a:p>
        </p:txBody>
      </p:sp>
      <p:sp>
        <p:nvSpPr>
          <p:cNvPr id="8" name="文本框 7"/>
          <p:cNvSpPr txBox="1"/>
          <p:nvPr/>
        </p:nvSpPr>
        <p:spPr>
          <a:xfrm>
            <a:off x="2345817" y="1402668"/>
            <a:ext cx="4830303" cy="645160"/>
          </a:xfrm>
          <a:prstGeom prst="rect">
            <a:avLst/>
          </a:prstGeom>
          <a:noFill/>
          <a:ln>
            <a:solidFill>
              <a:schemeClr val="tx1"/>
            </a:solidFill>
          </a:ln>
        </p:spPr>
        <p:txBody>
          <a:bodyPr wrap="square" rtlCol="0">
            <a:spAutoFit/>
          </a:bodyPr>
          <a:lstStyle/>
          <a:p>
            <a:r>
              <a:rPr lang="en-US" altLang="zh-CN" b="1" dirty="0">
                <a:solidFill>
                  <a:srgbClr val="000099"/>
                </a:solidFill>
                <a:latin typeface="Arial" panose="020B0604020202020204" pitchFamily="34" charset="0"/>
                <a:ea typeface="Tahoma" panose="020B0604030504040204" pitchFamily="34" charset="0"/>
                <a:cs typeface="Arial" panose="020B0604020202020204" pitchFamily="34" charset="0"/>
              </a:rPr>
              <a:t>Person</a:t>
            </a:r>
            <a:r>
              <a:rPr lang="en-US" altLang="zh-CN" b="1"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altLang="zh-CN" b="1" dirty="0" err="1">
                <a:solidFill>
                  <a:srgbClr val="006600"/>
                </a:solidFill>
                <a:latin typeface="Arial" panose="020B0604020202020204" pitchFamily="34" charset="0"/>
                <a:ea typeface="Tahoma" panose="020B0604030504040204" pitchFamily="34" charset="0"/>
                <a:cs typeface="Arial" panose="020B0604020202020204" pitchFamily="34" charset="0"/>
              </a:rPr>
              <a:t>mary</a:t>
            </a:r>
            <a:r>
              <a:rPr lang="en-US" altLang="zh-CN" b="1" dirty="0">
                <a:solidFill>
                  <a:srgbClr val="000000"/>
                </a:solidFill>
                <a:latin typeface="Arial" panose="020B0604020202020204" pitchFamily="34" charset="0"/>
                <a:ea typeface="Tahoma" panose="020B0604030504040204" pitchFamily="34" charset="0"/>
                <a:cs typeface="Arial" panose="020B0604020202020204" pitchFamily="34" charset="0"/>
              </a:rPr>
              <a:t>=new </a:t>
            </a:r>
            <a:r>
              <a:rPr lang="en-US" altLang="zh-CN" b="1" dirty="0">
                <a:latin typeface="Arial" panose="020B0604020202020204" pitchFamily="34" charset="0"/>
                <a:ea typeface="Tahoma" panose="020B0604030504040204" pitchFamily="34" charset="0"/>
                <a:cs typeface="Arial" panose="020B0604020202020204" pitchFamily="34" charset="0"/>
              </a:rPr>
              <a:t>Person</a:t>
            </a:r>
            <a:r>
              <a:rPr lang="en-US" altLang="zh-CN" b="1" dirty="0">
                <a:solidFill>
                  <a:srgbClr val="000000"/>
                </a:solidFill>
                <a:latin typeface="Arial" panose="020B0604020202020204" pitchFamily="34" charset="0"/>
                <a:ea typeface="Tahoma" panose="020B0604030504040204" pitchFamily="34" charset="0"/>
                <a:cs typeface="Arial" panose="020B0604020202020204" pitchFamily="34" charset="0"/>
              </a:rPr>
              <a:t>(“</a:t>
            </a:r>
            <a:r>
              <a:rPr lang="en-US" altLang="zh-CN" b="1" dirty="0">
                <a:solidFill>
                  <a:srgbClr val="FF0000"/>
                </a:solidFill>
                <a:latin typeface="Arial" panose="020B0604020202020204" pitchFamily="34" charset="0"/>
                <a:ea typeface="Tahoma" panose="020B0604030504040204" pitchFamily="34" charset="0"/>
                <a:cs typeface="Arial" panose="020B0604020202020204" pitchFamily="34" charset="0"/>
              </a:rPr>
              <a:t>Mary</a:t>
            </a:r>
            <a:r>
              <a:rPr lang="en-US" altLang="zh-CN" b="1" dirty="0">
                <a:solidFill>
                  <a:srgbClr val="000000"/>
                </a:solidFill>
                <a:latin typeface="Arial" panose="020B0604020202020204" pitchFamily="34" charset="0"/>
                <a:ea typeface="Tahoma" panose="020B0604030504040204" pitchFamily="34" charset="0"/>
                <a:cs typeface="Arial" panose="020B0604020202020204" pitchFamily="34" charset="0"/>
              </a:rPr>
              <a:t>”);</a:t>
            </a:r>
            <a:endParaRPr lang="en-US" altLang="zh-CN" b="1" dirty="0">
              <a:solidFill>
                <a:srgbClr val="000000"/>
              </a:solidFill>
              <a:latin typeface="Arial" panose="020B0604020202020204" pitchFamily="34" charset="0"/>
              <a:ea typeface="Tahoma" panose="020B0604030504040204" pitchFamily="34" charset="0"/>
              <a:cs typeface="Arial" panose="020B0604020202020204" pitchFamily="34" charset="0"/>
            </a:endParaRPr>
          </a:p>
          <a:p>
            <a:r>
              <a:rPr lang="en-US" altLang="zh-CN" b="1" dirty="0" err="1">
                <a:solidFill>
                  <a:srgbClr val="000000"/>
                </a:solidFill>
                <a:latin typeface="Arial" panose="020B0604020202020204" pitchFamily="34" charset="0"/>
                <a:ea typeface="Tahoma" panose="020B0604030504040204" pitchFamily="34" charset="0"/>
                <a:cs typeface="Arial" panose="020B0604020202020204" pitchFamily="34" charset="0"/>
              </a:rPr>
              <a:t>commonName</a:t>
            </a:r>
            <a:r>
              <a:rPr lang="en-US" altLang="zh-CN" b="1" dirty="0">
                <a:solidFill>
                  <a:srgbClr val="000000"/>
                </a:solidFill>
                <a:latin typeface="Arial" panose="020B0604020202020204" pitchFamily="34" charset="0"/>
                <a:ea typeface="Tahoma" panose="020B0604030504040204" pitchFamily="34" charset="0"/>
                <a:cs typeface="Arial" panose="020B0604020202020204" pitchFamily="34" charset="0"/>
              </a:rPr>
              <a:t>(</a:t>
            </a:r>
            <a:r>
              <a:rPr lang="en-US" altLang="zh-CN" b="1" dirty="0" err="1">
                <a:solidFill>
                  <a:srgbClr val="006600"/>
                </a:solidFill>
                <a:latin typeface="Arial" panose="020B0604020202020204" pitchFamily="34" charset="0"/>
                <a:ea typeface="Tahoma" panose="020B0604030504040204" pitchFamily="34" charset="0"/>
                <a:cs typeface="Arial" panose="020B0604020202020204" pitchFamily="34" charset="0"/>
              </a:rPr>
              <a:t>mary</a:t>
            </a:r>
            <a:r>
              <a:rPr lang="en-US" altLang="zh-CN" b="1" dirty="0">
                <a:solidFill>
                  <a:srgbClr val="000000"/>
                </a:solidFill>
                <a:latin typeface="Arial" panose="020B0604020202020204" pitchFamily="34" charset="0"/>
                <a:ea typeface="Tahoma" panose="020B0604030504040204" pitchFamily="34" charset="0"/>
                <a:cs typeface="Arial" panose="020B0604020202020204" pitchFamily="34" charset="0"/>
              </a:rPr>
              <a:t>);</a:t>
            </a:r>
            <a:endParaRPr lang="zh-CN" altLang="en-US" b="1" dirty="0"/>
          </a:p>
        </p:txBody>
      </p:sp>
      <p:sp>
        <p:nvSpPr>
          <p:cNvPr id="10" name="Rectangle 2"/>
          <p:cNvSpPr>
            <a:spLocks noChangeArrowheads="1"/>
          </p:cNvSpPr>
          <p:nvPr/>
        </p:nvSpPr>
        <p:spPr bwMode="auto">
          <a:xfrm>
            <a:off x="5733182" y="4138908"/>
            <a:ext cx="728578" cy="405268"/>
          </a:xfrm>
          <a:prstGeom prst="rect">
            <a:avLst/>
          </a:prstGeom>
          <a:noFill/>
          <a:ln w="9525">
            <a:solidFill>
              <a:schemeClr val="tx1"/>
            </a:solidFill>
            <a:miter lim="800000"/>
          </a:ln>
        </p:spPr>
        <p:txBody>
          <a:bodyPr wrap="none" anchor="ctr"/>
          <a:lstStyle/>
          <a:p>
            <a:pPr algn="ctr"/>
            <a:r>
              <a:rPr lang="en-US" altLang="zh-CN" sz="2000" b="1">
                <a:solidFill>
                  <a:srgbClr val="000099"/>
                </a:solidFill>
              </a:rPr>
              <a:t>0x555</a:t>
            </a:r>
            <a:endParaRPr lang="zh-CN" altLang="en-US" sz="2000">
              <a:solidFill>
                <a:srgbClr val="000099"/>
              </a:solidFill>
            </a:endParaRPr>
          </a:p>
        </p:txBody>
      </p:sp>
      <p:sp>
        <p:nvSpPr>
          <p:cNvPr id="11" name="Line 5"/>
          <p:cNvSpPr>
            <a:spLocks noChangeShapeType="1"/>
          </p:cNvSpPr>
          <p:nvPr/>
        </p:nvSpPr>
        <p:spPr bwMode="auto">
          <a:xfrm flipV="1">
            <a:off x="6497124" y="3718644"/>
            <a:ext cx="741467" cy="623769"/>
          </a:xfrm>
          <a:prstGeom prst="line">
            <a:avLst/>
          </a:prstGeom>
          <a:noFill/>
          <a:ln w="9525">
            <a:solidFill>
              <a:schemeClr val="tx1"/>
            </a:solidFill>
            <a:round/>
            <a:tailEnd type="triangle" w="med" len="med"/>
          </a:ln>
        </p:spPr>
        <p:txBody>
          <a:bodyPr wrap="none" anchor="ctr"/>
          <a:lstStyle/>
          <a:p>
            <a:endParaRPr lang="zh-CN" altLang="en-US"/>
          </a:p>
        </p:txBody>
      </p:sp>
      <p:sp>
        <p:nvSpPr>
          <p:cNvPr id="12" name="Text Box 6"/>
          <p:cNvSpPr txBox="1">
            <a:spLocks noChangeArrowheads="1"/>
          </p:cNvSpPr>
          <p:nvPr/>
        </p:nvSpPr>
        <p:spPr bwMode="auto">
          <a:xfrm>
            <a:off x="4987447" y="4087977"/>
            <a:ext cx="892621" cy="460375"/>
          </a:xfrm>
          <a:prstGeom prst="rect">
            <a:avLst/>
          </a:prstGeom>
          <a:noFill/>
          <a:ln w="9525">
            <a:noFill/>
            <a:miter lim="800000"/>
          </a:ln>
        </p:spPr>
        <p:txBody>
          <a:bodyPr wrap="square">
            <a:spAutoFit/>
          </a:bodyPr>
          <a:lstStyle/>
          <a:p>
            <a:pPr algn="ctr">
              <a:spcBef>
                <a:spcPct val="50000"/>
              </a:spcBef>
            </a:pPr>
            <a:r>
              <a:rPr kumimoji="1" lang="en-US" altLang="zh-CN" sz="2400" b="1">
                <a:solidFill>
                  <a:srgbClr val="CC0099"/>
                </a:solidFill>
                <a:latin typeface="Times New Roman" panose="02020603050405020304" pitchFamily="18" charset="0"/>
              </a:rPr>
              <a:t>ref</a:t>
            </a:r>
            <a:endParaRPr kumimoji="1" lang="zh-CN" altLang="en-US" sz="2400" b="1" dirty="0">
              <a:solidFill>
                <a:srgbClr val="CC0099"/>
              </a:solidFill>
              <a:latin typeface="Times New Roman" panose="02020603050405020304" pitchFamily="18" charset="0"/>
            </a:endParaRPr>
          </a:p>
        </p:txBody>
      </p:sp>
      <p:sp>
        <p:nvSpPr>
          <p:cNvPr id="13" name="矩形: 圆角 12"/>
          <p:cNvSpPr/>
          <p:nvPr/>
        </p:nvSpPr>
        <p:spPr>
          <a:xfrm>
            <a:off x="7248128" y="3457553"/>
            <a:ext cx="2016224" cy="1812297"/>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810080" y="1708519"/>
            <a:ext cx="2236470" cy="368300"/>
          </a:xfrm>
          <a:prstGeom prst="rect">
            <a:avLst/>
          </a:prstGeom>
          <a:noFill/>
        </p:spPr>
        <p:txBody>
          <a:bodyPr wrap="none" rtlCol="0">
            <a:spAutoFit/>
          </a:bodyPr>
          <a:lstStyle/>
          <a:p>
            <a:r>
              <a:rPr lang="en-US" altLang="zh-CN" dirty="0"/>
              <a:t>//</a:t>
            </a:r>
            <a:r>
              <a:rPr lang="zh-CN" altLang="en-US" dirty="0"/>
              <a:t>复制</a:t>
            </a:r>
            <a:r>
              <a:rPr lang="en-US" altLang="zh-CN" dirty="0" err="1"/>
              <a:t>mary</a:t>
            </a:r>
            <a:r>
              <a:rPr lang="zh-CN" altLang="en-US" dirty="0"/>
              <a:t>的值给</a:t>
            </a:r>
            <a:r>
              <a:rPr lang="en-US" altLang="zh-CN" dirty="0"/>
              <a:t>ref</a:t>
            </a:r>
            <a:endParaRPr lang="zh-CN" altLang="en-US" dirty="0"/>
          </a:p>
        </p:txBody>
      </p:sp>
      <p:sp>
        <p:nvSpPr>
          <p:cNvPr id="16" name="文本框 15"/>
          <p:cNvSpPr txBox="1"/>
          <p:nvPr/>
        </p:nvSpPr>
        <p:spPr>
          <a:xfrm>
            <a:off x="2343950" y="2284560"/>
            <a:ext cx="2321167" cy="368300"/>
          </a:xfrm>
          <a:prstGeom prst="rect">
            <a:avLst/>
          </a:prstGeom>
          <a:noFill/>
          <a:ln>
            <a:solidFill>
              <a:schemeClr val="tx1"/>
            </a:solidFill>
          </a:ln>
        </p:spPr>
        <p:txBody>
          <a:bodyPr wrap="square" rtlCol="0">
            <a:spAutoFit/>
          </a:bodyPr>
          <a:lstStyle/>
          <a:p>
            <a:r>
              <a:rPr lang="en-US" altLang="zh-CN" b="1" dirty="0">
                <a:solidFill>
                  <a:srgbClr val="CC0099"/>
                </a:solidFill>
                <a:latin typeface="Arial" panose="020B0604020202020204" pitchFamily="34" charset="0"/>
                <a:ea typeface="Tahoma" panose="020B0604030504040204" pitchFamily="34" charset="0"/>
                <a:cs typeface="Arial" panose="020B0604020202020204" pitchFamily="34" charset="0"/>
              </a:rPr>
              <a:t>ref</a:t>
            </a:r>
            <a:r>
              <a:rPr lang="en-US" altLang="zh-CN" b="1" dirty="0">
                <a:solidFill>
                  <a:srgbClr val="FF3300"/>
                </a:solidFill>
                <a:latin typeface="Arial" panose="020B0604020202020204" pitchFamily="34" charset="0"/>
                <a:ea typeface="Tahoma" panose="020B0604030504040204" pitchFamily="34" charset="0"/>
                <a:cs typeface="Arial" panose="020B0604020202020204" pitchFamily="34" charset="0"/>
              </a:rPr>
              <a:t>.name = “Selina”;</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bldLvl="0" animBg="1"/>
      <p:bldP spid="11" grpId="0" bldLvl="0" animBg="1"/>
      <p:bldP spid="12" grpId="0"/>
      <p:bldP spid="15" grpId="0"/>
      <p:bldP spid="16"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pPr>
              <a:defRPr/>
            </a:pPr>
            <a:fld id="{A98EDBC7-C292-4388-AF33-F40E1993EC92}" type="slidenum">
              <a:rPr lang="en-US" altLang="zh-CN"/>
            </a:fld>
            <a:endParaRPr lang="en-US" altLang="zh-CN" dirty="0"/>
          </a:p>
        </p:txBody>
      </p:sp>
      <p:sp>
        <p:nvSpPr>
          <p:cNvPr id="58371" name="Rectangle 2"/>
          <p:cNvSpPr>
            <a:spLocks noChangeArrowheads="1"/>
          </p:cNvSpPr>
          <p:nvPr/>
        </p:nvSpPr>
        <p:spPr bwMode="auto">
          <a:xfrm>
            <a:off x="5693328" y="3497280"/>
            <a:ext cx="743896" cy="371060"/>
          </a:xfrm>
          <a:prstGeom prst="rect">
            <a:avLst/>
          </a:prstGeom>
          <a:noFill/>
          <a:ln w="9525">
            <a:solidFill>
              <a:schemeClr val="tx1"/>
            </a:solidFill>
            <a:miter lim="800000"/>
          </a:ln>
        </p:spPr>
        <p:txBody>
          <a:bodyPr wrap="none" anchor="ctr"/>
          <a:lstStyle/>
          <a:p>
            <a:r>
              <a:rPr lang="en-US" altLang="zh-CN" sz="2000" b="1"/>
              <a:t>0x555</a:t>
            </a:r>
            <a:endParaRPr lang="zh-CN" altLang="en-US" sz="2000" b="1"/>
          </a:p>
        </p:txBody>
      </p:sp>
      <p:sp>
        <p:nvSpPr>
          <p:cNvPr id="58373" name="Line 5"/>
          <p:cNvSpPr>
            <a:spLocks noChangeShapeType="1"/>
          </p:cNvSpPr>
          <p:nvPr/>
        </p:nvSpPr>
        <p:spPr bwMode="auto">
          <a:xfrm>
            <a:off x="6444332" y="3678508"/>
            <a:ext cx="796688" cy="0"/>
          </a:xfrm>
          <a:prstGeom prst="line">
            <a:avLst/>
          </a:prstGeom>
          <a:noFill/>
          <a:ln w="9525">
            <a:solidFill>
              <a:schemeClr val="tx1"/>
            </a:solidFill>
            <a:round/>
            <a:tailEnd type="triangle" w="med" len="med"/>
          </a:ln>
        </p:spPr>
        <p:txBody>
          <a:bodyPr wrap="none" anchor="ctr"/>
          <a:lstStyle/>
          <a:p>
            <a:endParaRPr lang="zh-CN" altLang="en-US"/>
          </a:p>
        </p:txBody>
      </p:sp>
      <p:sp>
        <p:nvSpPr>
          <p:cNvPr id="58374" name="Text Box 6"/>
          <p:cNvSpPr txBox="1">
            <a:spLocks noChangeArrowheads="1"/>
          </p:cNvSpPr>
          <p:nvPr/>
        </p:nvSpPr>
        <p:spPr bwMode="auto">
          <a:xfrm>
            <a:off x="4847027" y="3457553"/>
            <a:ext cx="892621" cy="460375"/>
          </a:xfrm>
          <a:prstGeom prst="rect">
            <a:avLst/>
          </a:prstGeom>
          <a:noFill/>
          <a:ln w="9525">
            <a:noFill/>
            <a:miter lim="800000"/>
          </a:ln>
        </p:spPr>
        <p:txBody>
          <a:bodyPr wrap="square">
            <a:spAutoFit/>
          </a:bodyPr>
          <a:lstStyle/>
          <a:p>
            <a:pPr algn="ctr">
              <a:spcBef>
                <a:spcPct val="50000"/>
              </a:spcBef>
            </a:pPr>
            <a:r>
              <a:rPr kumimoji="1" lang="en-US" altLang="zh-CN" sz="2400" b="1">
                <a:solidFill>
                  <a:srgbClr val="006600"/>
                </a:solidFill>
                <a:latin typeface="Times New Roman" panose="02020603050405020304" pitchFamily="18" charset="0"/>
              </a:rPr>
              <a:t>mary</a:t>
            </a:r>
            <a:endParaRPr kumimoji="1" lang="zh-CN" altLang="en-US" sz="2400" b="1" dirty="0">
              <a:solidFill>
                <a:srgbClr val="006600"/>
              </a:solidFill>
              <a:latin typeface="Times New Roman" panose="02020603050405020304" pitchFamily="18" charset="0"/>
            </a:endParaRPr>
          </a:p>
        </p:txBody>
      </p:sp>
      <p:sp>
        <p:nvSpPr>
          <p:cNvPr id="58381" name="Rectangle 3"/>
          <p:cNvSpPr>
            <a:spLocks noChangeArrowheads="1"/>
          </p:cNvSpPr>
          <p:nvPr/>
        </p:nvSpPr>
        <p:spPr bwMode="auto">
          <a:xfrm>
            <a:off x="7579360" y="4139215"/>
            <a:ext cx="1312040" cy="457200"/>
          </a:xfrm>
          <a:prstGeom prst="rect">
            <a:avLst/>
          </a:prstGeom>
          <a:noFill/>
          <a:ln w="9525">
            <a:solidFill>
              <a:schemeClr val="tx1"/>
            </a:solidFill>
            <a:miter lim="800000"/>
          </a:ln>
        </p:spPr>
        <p:txBody>
          <a:bodyPr wrap="none" anchor="ctr"/>
          <a:lstStyle/>
          <a:p>
            <a:pPr algn="ctr"/>
            <a:endParaRPr lang="zh-CN" altLang="en-US" b="1"/>
          </a:p>
        </p:txBody>
      </p:sp>
      <p:sp>
        <p:nvSpPr>
          <p:cNvPr id="58382" name="Rectangle 7"/>
          <p:cNvSpPr>
            <a:spLocks noChangeArrowheads="1"/>
          </p:cNvSpPr>
          <p:nvPr/>
        </p:nvSpPr>
        <p:spPr bwMode="auto">
          <a:xfrm>
            <a:off x="7580609" y="3678507"/>
            <a:ext cx="1310791" cy="457200"/>
          </a:xfrm>
          <a:prstGeom prst="rect">
            <a:avLst/>
          </a:prstGeom>
          <a:noFill/>
          <a:ln w="9525">
            <a:solidFill>
              <a:schemeClr val="tx1"/>
            </a:solidFill>
            <a:miter lim="800000"/>
          </a:ln>
        </p:spPr>
        <p:txBody>
          <a:bodyPr wrap="none" anchor="ctr"/>
          <a:lstStyle/>
          <a:p>
            <a:pPr algn="ctr"/>
            <a:endParaRPr lang="zh-CN" altLang="en-US" b="1"/>
          </a:p>
        </p:txBody>
      </p:sp>
      <p:sp>
        <p:nvSpPr>
          <p:cNvPr id="58383" name="Rectangle 8"/>
          <p:cNvSpPr>
            <a:spLocks noChangeArrowheads="1"/>
          </p:cNvSpPr>
          <p:nvPr/>
        </p:nvSpPr>
        <p:spPr bwMode="auto">
          <a:xfrm>
            <a:off x="7580609" y="4596415"/>
            <a:ext cx="1316046" cy="457200"/>
          </a:xfrm>
          <a:prstGeom prst="rect">
            <a:avLst/>
          </a:prstGeom>
          <a:noFill/>
          <a:ln w="9525">
            <a:solidFill>
              <a:schemeClr val="tx1"/>
            </a:solidFill>
            <a:miter lim="800000"/>
          </a:ln>
        </p:spPr>
        <p:txBody>
          <a:bodyPr wrap="none" anchor="ctr"/>
          <a:lstStyle/>
          <a:p>
            <a:pPr algn="ctr"/>
            <a:endParaRPr lang="zh-CN" altLang="en-US" b="1"/>
          </a:p>
        </p:txBody>
      </p:sp>
      <p:sp>
        <p:nvSpPr>
          <p:cNvPr id="58378" name="Line 15"/>
          <p:cNvSpPr>
            <a:spLocks noChangeShapeType="1"/>
          </p:cNvSpPr>
          <p:nvPr/>
        </p:nvSpPr>
        <p:spPr bwMode="auto">
          <a:xfrm flipH="1">
            <a:off x="6865638" y="2996953"/>
            <a:ext cx="9537" cy="2736304"/>
          </a:xfrm>
          <a:prstGeom prst="line">
            <a:avLst/>
          </a:prstGeom>
          <a:noFill/>
          <a:ln w="9525">
            <a:solidFill>
              <a:srgbClr val="0000FF"/>
            </a:solidFill>
            <a:prstDash val="dash"/>
            <a:round/>
          </a:ln>
        </p:spPr>
        <p:txBody>
          <a:bodyPr/>
          <a:lstStyle/>
          <a:p>
            <a:endParaRPr lang="zh-CN" altLang="en-US"/>
          </a:p>
        </p:txBody>
      </p:sp>
      <p:sp>
        <p:nvSpPr>
          <p:cNvPr id="17" name="Rectangle 2"/>
          <p:cNvSpPr>
            <a:spLocks noGrp="1" noChangeArrowheads="1"/>
          </p:cNvSpPr>
          <p:nvPr>
            <p:ph type="title"/>
          </p:nvPr>
        </p:nvSpPr>
        <p:spPr>
          <a:xfrm>
            <a:off x="1981200" y="122238"/>
            <a:ext cx="7543800" cy="1295400"/>
          </a:xfrm>
        </p:spPr>
        <p:txBody>
          <a:bodyPr/>
          <a:lstStyle/>
          <a:p>
            <a:r>
              <a:rPr lang="zh-CN" altLang="en-US" sz="4400"/>
              <a:t>引用数据类型传递</a:t>
            </a:r>
            <a:endParaRPr lang="zh-CN" altLang="en-US" dirty="0"/>
          </a:p>
        </p:txBody>
      </p:sp>
      <p:sp>
        <p:nvSpPr>
          <p:cNvPr id="5" name="文本框 4"/>
          <p:cNvSpPr txBox="1"/>
          <p:nvPr/>
        </p:nvSpPr>
        <p:spPr>
          <a:xfrm>
            <a:off x="7743311" y="3718645"/>
            <a:ext cx="1037590" cy="398780"/>
          </a:xfrm>
          <a:prstGeom prst="rect">
            <a:avLst/>
          </a:prstGeom>
          <a:noFill/>
        </p:spPr>
        <p:txBody>
          <a:bodyPr wrap="none" rtlCol="0">
            <a:spAutoFit/>
          </a:bodyPr>
          <a:lstStyle/>
          <a:p>
            <a:r>
              <a:rPr lang="en-US" altLang="zh-CN" sz="2000" b="1"/>
              <a:t>“</a:t>
            </a:r>
            <a:r>
              <a:rPr lang="en-US" altLang="zh-CN" sz="2000" b="1">
                <a:solidFill>
                  <a:srgbClr val="FF0000"/>
                </a:solidFill>
              </a:rPr>
              <a:t>Selina</a:t>
            </a:r>
            <a:r>
              <a:rPr lang="en-US" altLang="zh-CN" sz="2000" b="1"/>
              <a:t>”</a:t>
            </a:r>
            <a:endParaRPr lang="zh-CN" altLang="en-US" sz="2000" b="1"/>
          </a:p>
        </p:txBody>
      </p:sp>
      <p:sp>
        <p:nvSpPr>
          <p:cNvPr id="6" name="文本框 5"/>
          <p:cNvSpPr txBox="1"/>
          <p:nvPr/>
        </p:nvSpPr>
        <p:spPr>
          <a:xfrm>
            <a:off x="7923494" y="4168352"/>
            <a:ext cx="580390" cy="398780"/>
          </a:xfrm>
          <a:prstGeom prst="rect">
            <a:avLst/>
          </a:prstGeom>
          <a:noFill/>
        </p:spPr>
        <p:txBody>
          <a:bodyPr wrap="none" rtlCol="0">
            <a:spAutoFit/>
          </a:bodyPr>
          <a:lstStyle/>
          <a:p>
            <a:r>
              <a:rPr lang="en-US" altLang="zh-CN" sz="2000" b="1"/>
              <a:t>null</a:t>
            </a:r>
            <a:endParaRPr lang="zh-CN" altLang="en-US" sz="2000" b="1"/>
          </a:p>
        </p:txBody>
      </p:sp>
      <p:sp>
        <p:nvSpPr>
          <p:cNvPr id="7" name="文本框 6"/>
          <p:cNvSpPr txBox="1"/>
          <p:nvPr/>
        </p:nvSpPr>
        <p:spPr>
          <a:xfrm>
            <a:off x="7791822" y="4655146"/>
            <a:ext cx="944245" cy="398780"/>
          </a:xfrm>
          <a:prstGeom prst="rect">
            <a:avLst/>
          </a:prstGeom>
          <a:noFill/>
        </p:spPr>
        <p:txBody>
          <a:bodyPr wrap="none" rtlCol="0">
            <a:spAutoFit/>
          </a:bodyPr>
          <a:lstStyle/>
          <a:p>
            <a:r>
              <a:rPr lang="en-US" altLang="zh-CN" sz="2000" b="1"/>
              <a:t>\u0000</a:t>
            </a:r>
            <a:endParaRPr lang="zh-CN" altLang="en-US" sz="2000" b="1"/>
          </a:p>
        </p:txBody>
      </p:sp>
      <p:sp>
        <p:nvSpPr>
          <p:cNvPr id="8" name="文本框 7"/>
          <p:cNvSpPr txBox="1"/>
          <p:nvPr/>
        </p:nvSpPr>
        <p:spPr>
          <a:xfrm>
            <a:off x="2345817" y="1402668"/>
            <a:ext cx="4793815" cy="645160"/>
          </a:xfrm>
          <a:prstGeom prst="rect">
            <a:avLst/>
          </a:prstGeom>
          <a:noFill/>
          <a:ln>
            <a:solidFill>
              <a:schemeClr val="tx1"/>
            </a:solidFill>
          </a:ln>
        </p:spPr>
        <p:txBody>
          <a:bodyPr wrap="square" rtlCol="0">
            <a:spAutoFit/>
          </a:bodyPr>
          <a:lstStyle/>
          <a:p>
            <a:r>
              <a:rPr lang="en-US" altLang="zh-CN" b="1" dirty="0">
                <a:solidFill>
                  <a:srgbClr val="000099"/>
                </a:solidFill>
                <a:latin typeface="Arial" panose="020B0604020202020204" pitchFamily="34" charset="0"/>
                <a:ea typeface="Tahoma" panose="020B0604030504040204" pitchFamily="34" charset="0"/>
                <a:cs typeface="Arial" panose="020B0604020202020204" pitchFamily="34" charset="0"/>
              </a:rPr>
              <a:t>Person</a:t>
            </a:r>
            <a:r>
              <a:rPr lang="en-US" altLang="zh-CN" b="1"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altLang="zh-CN" b="1" dirty="0" err="1">
                <a:solidFill>
                  <a:srgbClr val="006600"/>
                </a:solidFill>
                <a:latin typeface="Arial" panose="020B0604020202020204" pitchFamily="34" charset="0"/>
                <a:ea typeface="Tahoma" panose="020B0604030504040204" pitchFamily="34" charset="0"/>
                <a:cs typeface="Arial" panose="020B0604020202020204" pitchFamily="34" charset="0"/>
              </a:rPr>
              <a:t>mary</a:t>
            </a:r>
            <a:r>
              <a:rPr lang="en-US" altLang="zh-CN" b="1" dirty="0">
                <a:solidFill>
                  <a:srgbClr val="000000"/>
                </a:solidFill>
                <a:latin typeface="Arial" panose="020B0604020202020204" pitchFamily="34" charset="0"/>
                <a:ea typeface="Tahoma" panose="020B0604030504040204" pitchFamily="34" charset="0"/>
                <a:cs typeface="Arial" panose="020B0604020202020204" pitchFamily="34" charset="0"/>
              </a:rPr>
              <a:t>=new </a:t>
            </a:r>
            <a:r>
              <a:rPr lang="en-US" altLang="zh-CN" b="1" dirty="0">
                <a:latin typeface="Arial" panose="020B0604020202020204" pitchFamily="34" charset="0"/>
                <a:ea typeface="Tahoma" panose="020B0604030504040204" pitchFamily="34" charset="0"/>
                <a:cs typeface="Arial" panose="020B0604020202020204" pitchFamily="34" charset="0"/>
              </a:rPr>
              <a:t>Person</a:t>
            </a:r>
            <a:r>
              <a:rPr lang="en-US" altLang="zh-CN" b="1" dirty="0">
                <a:solidFill>
                  <a:srgbClr val="000000"/>
                </a:solidFill>
                <a:latin typeface="Arial" panose="020B0604020202020204" pitchFamily="34" charset="0"/>
                <a:ea typeface="Tahoma" panose="020B0604030504040204" pitchFamily="34" charset="0"/>
                <a:cs typeface="Arial" panose="020B0604020202020204" pitchFamily="34" charset="0"/>
              </a:rPr>
              <a:t>(“Mary”);</a:t>
            </a:r>
            <a:endParaRPr lang="en-US" altLang="zh-CN" b="1" dirty="0">
              <a:solidFill>
                <a:srgbClr val="000000"/>
              </a:solidFill>
              <a:latin typeface="Arial" panose="020B0604020202020204" pitchFamily="34" charset="0"/>
              <a:ea typeface="Tahoma" panose="020B0604030504040204" pitchFamily="34" charset="0"/>
              <a:cs typeface="Arial" panose="020B0604020202020204" pitchFamily="34" charset="0"/>
            </a:endParaRPr>
          </a:p>
          <a:p>
            <a:r>
              <a:rPr lang="en-US" altLang="zh-CN" b="1" dirty="0" err="1">
                <a:solidFill>
                  <a:srgbClr val="000000"/>
                </a:solidFill>
                <a:latin typeface="Arial" panose="020B0604020202020204" pitchFamily="34" charset="0"/>
                <a:ea typeface="Tahoma" panose="020B0604030504040204" pitchFamily="34" charset="0"/>
                <a:cs typeface="Arial" panose="020B0604020202020204" pitchFamily="34" charset="0"/>
              </a:rPr>
              <a:t>commonName</a:t>
            </a:r>
            <a:r>
              <a:rPr lang="en-US" altLang="zh-CN" b="1" dirty="0">
                <a:solidFill>
                  <a:srgbClr val="000000"/>
                </a:solidFill>
                <a:latin typeface="Arial" panose="020B0604020202020204" pitchFamily="34" charset="0"/>
                <a:ea typeface="Tahoma" panose="020B0604030504040204" pitchFamily="34" charset="0"/>
                <a:cs typeface="Arial" panose="020B0604020202020204" pitchFamily="34" charset="0"/>
              </a:rPr>
              <a:t>(</a:t>
            </a:r>
            <a:r>
              <a:rPr lang="en-US" altLang="zh-CN" b="1" dirty="0" err="1">
                <a:solidFill>
                  <a:srgbClr val="006600"/>
                </a:solidFill>
                <a:latin typeface="Arial" panose="020B0604020202020204" pitchFamily="34" charset="0"/>
                <a:ea typeface="Tahoma" panose="020B0604030504040204" pitchFamily="34" charset="0"/>
                <a:cs typeface="Arial" panose="020B0604020202020204" pitchFamily="34" charset="0"/>
              </a:rPr>
              <a:t>mary</a:t>
            </a:r>
            <a:r>
              <a:rPr lang="en-US" altLang="zh-CN" b="1" dirty="0">
                <a:solidFill>
                  <a:srgbClr val="000000"/>
                </a:solidFill>
                <a:latin typeface="Arial" panose="020B0604020202020204" pitchFamily="34" charset="0"/>
                <a:ea typeface="Tahoma" panose="020B0604030504040204" pitchFamily="34" charset="0"/>
                <a:cs typeface="Arial" panose="020B0604020202020204" pitchFamily="34" charset="0"/>
              </a:rPr>
              <a:t>);</a:t>
            </a:r>
            <a:endParaRPr lang="zh-CN" altLang="en-US" b="1" dirty="0"/>
          </a:p>
        </p:txBody>
      </p:sp>
      <p:sp>
        <p:nvSpPr>
          <p:cNvPr id="10" name="Rectangle 2"/>
          <p:cNvSpPr>
            <a:spLocks noChangeArrowheads="1"/>
          </p:cNvSpPr>
          <p:nvPr/>
        </p:nvSpPr>
        <p:spPr bwMode="auto">
          <a:xfrm>
            <a:off x="5733182" y="4138908"/>
            <a:ext cx="728578" cy="405268"/>
          </a:xfrm>
          <a:prstGeom prst="rect">
            <a:avLst/>
          </a:prstGeom>
          <a:noFill/>
          <a:ln w="9525">
            <a:solidFill>
              <a:schemeClr val="tx1"/>
            </a:solidFill>
            <a:miter lim="800000"/>
          </a:ln>
        </p:spPr>
        <p:txBody>
          <a:bodyPr wrap="none" anchor="ctr"/>
          <a:lstStyle/>
          <a:p>
            <a:pPr algn="ctr"/>
            <a:r>
              <a:rPr lang="en-US" altLang="zh-CN" sz="2000" b="1">
                <a:solidFill>
                  <a:srgbClr val="000099"/>
                </a:solidFill>
              </a:rPr>
              <a:t>0x555</a:t>
            </a:r>
            <a:endParaRPr lang="zh-CN" altLang="en-US" sz="2000">
              <a:solidFill>
                <a:srgbClr val="000099"/>
              </a:solidFill>
            </a:endParaRPr>
          </a:p>
        </p:txBody>
      </p:sp>
      <p:sp>
        <p:nvSpPr>
          <p:cNvPr id="11" name="Line 5"/>
          <p:cNvSpPr>
            <a:spLocks noChangeShapeType="1"/>
          </p:cNvSpPr>
          <p:nvPr/>
        </p:nvSpPr>
        <p:spPr bwMode="auto">
          <a:xfrm flipV="1">
            <a:off x="6497124" y="3718645"/>
            <a:ext cx="728578" cy="623768"/>
          </a:xfrm>
          <a:prstGeom prst="line">
            <a:avLst/>
          </a:prstGeom>
          <a:noFill/>
          <a:ln w="9525">
            <a:solidFill>
              <a:schemeClr val="tx1"/>
            </a:solidFill>
            <a:round/>
            <a:tailEnd type="triangle" w="med" len="med"/>
          </a:ln>
        </p:spPr>
        <p:txBody>
          <a:bodyPr wrap="none" anchor="ctr"/>
          <a:lstStyle/>
          <a:p>
            <a:endParaRPr lang="zh-CN" altLang="en-US"/>
          </a:p>
        </p:txBody>
      </p:sp>
      <p:sp>
        <p:nvSpPr>
          <p:cNvPr id="12" name="Text Box 6"/>
          <p:cNvSpPr txBox="1">
            <a:spLocks noChangeArrowheads="1"/>
          </p:cNvSpPr>
          <p:nvPr/>
        </p:nvSpPr>
        <p:spPr bwMode="auto">
          <a:xfrm>
            <a:off x="4987447" y="4087977"/>
            <a:ext cx="892621" cy="460375"/>
          </a:xfrm>
          <a:prstGeom prst="rect">
            <a:avLst/>
          </a:prstGeom>
          <a:noFill/>
          <a:ln w="9525">
            <a:noFill/>
            <a:miter lim="800000"/>
          </a:ln>
        </p:spPr>
        <p:txBody>
          <a:bodyPr wrap="square">
            <a:spAutoFit/>
          </a:bodyPr>
          <a:lstStyle/>
          <a:p>
            <a:pPr algn="ctr">
              <a:spcBef>
                <a:spcPct val="50000"/>
              </a:spcBef>
            </a:pPr>
            <a:r>
              <a:rPr kumimoji="1" lang="en-US" altLang="zh-CN" sz="2400" b="1">
                <a:solidFill>
                  <a:srgbClr val="CC0099"/>
                </a:solidFill>
                <a:latin typeface="Times New Roman" panose="02020603050405020304" pitchFamily="18" charset="0"/>
              </a:rPr>
              <a:t>ref</a:t>
            </a:r>
            <a:endParaRPr kumimoji="1" lang="zh-CN" altLang="en-US" sz="2400" b="1" dirty="0">
              <a:solidFill>
                <a:srgbClr val="CC0099"/>
              </a:solidFill>
              <a:latin typeface="Times New Roman" panose="02020603050405020304" pitchFamily="18" charset="0"/>
            </a:endParaRPr>
          </a:p>
        </p:txBody>
      </p:sp>
      <p:sp>
        <p:nvSpPr>
          <p:cNvPr id="13" name="矩形: 圆角 12"/>
          <p:cNvSpPr/>
          <p:nvPr/>
        </p:nvSpPr>
        <p:spPr>
          <a:xfrm>
            <a:off x="7248128" y="3457553"/>
            <a:ext cx="2016224" cy="1812297"/>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879783" y="1697377"/>
            <a:ext cx="2236470" cy="368300"/>
          </a:xfrm>
          <a:prstGeom prst="rect">
            <a:avLst/>
          </a:prstGeom>
          <a:noFill/>
        </p:spPr>
        <p:txBody>
          <a:bodyPr wrap="none" rtlCol="0">
            <a:spAutoFit/>
          </a:bodyPr>
          <a:lstStyle/>
          <a:p>
            <a:r>
              <a:rPr lang="en-US" altLang="zh-CN" dirty="0"/>
              <a:t>//</a:t>
            </a:r>
            <a:r>
              <a:rPr lang="zh-CN" altLang="en-US" dirty="0"/>
              <a:t>复制</a:t>
            </a:r>
            <a:r>
              <a:rPr lang="en-US" altLang="zh-CN" dirty="0" err="1"/>
              <a:t>mary</a:t>
            </a:r>
            <a:r>
              <a:rPr lang="zh-CN" altLang="en-US" dirty="0"/>
              <a:t>的值给</a:t>
            </a:r>
            <a:r>
              <a:rPr lang="en-US" altLang="zh-CN" dirty="0"/>
              <a:t>ref</a:t>
            </a:r>
            <a:endParaRPr lang="zh-CN" altLang="en-US" dirty="0"/>
          </a:p>
        </p:txBody>
      </p:sp>
      <p:sp>
        <p:nvSpPr>
          <p:cNvPr id="16" name="文本框 15"/>
          <p:cNvSpPr txBox="1"/>
          <p:nvPr/>
        </p:nvSpPr>
        <p:spPr>
          <a:xfrm>
            <a:off x="2343950" y="2284560"/>
            <a:ext cx="2321167" cy="645160"/>
          </a:xfrm>
          <a:prstGeom prst="rect">
            <a:avLst/>
          </a:prstGeom>
          <a:noFill/>
          <a:ln>
            <a:solidFill>
              <a:schemeClr val="tx1"/>
            </a:solidFill>
          </a:ln>
        </p:spPr>
        <p:txBody>
          <a:bodyPr wrap="square" rtlCol="0">
            <a:spAutoFit/>
          </a:bodyPr>
          <a:lstStyle/>
          <a:p>
            <a:r>
              <a:rPr lang="en-US" altLang="zh-CN" b="1" dirty="0">
                <a:solidFill>
                  <a:srgbClr val="CC0099"/>
                </a:solidFill>
                <a:latin typeface="Arial" panose="020B0604020202020204" pitchFamily="34" charset="0"/>
                <a:ea typeface="Tahoma" panose="020B0604030504040204" pitchFamily="34" charset="0"/>
                <a:cs typeface="Arial" panose="020B0604020202020204" pitchFamily="34" charset="0"/>
              </a:rPr>
              <a:t>ref</a:t>
            </a:r>
            <a:r>
              <a:rPr lang="en-US" altLang="zh-CN" b="1" dirty="0">
                <a:solidFill>
                  <a:srgbClr val="FF3300"/>
                </a:solidFill>
                <a:latin typeface="Arial" panose="020B0604020202020204" pitchFamily="34" charset="0"/>
                <a:ea typeface="Tahoma" panose="020B0604030504040204" pitchFamily="34" charset="0"/>
                <a:cs typeface="Arial" panose="020B0604020202020204" pitchFamily="34" charset="0"/>
              </a:rPr>
              <a:t>.name = “Selina”;</a:t>
            </a:r>
            <a:endParaRPr lang="en-US" altLang="zh-CN" b="1" dirty="0">
              <a:solidFill>
                <a:srgbClr val="FF3300"/>
              </a:solidFill>
              <a:latin typeface="Arial" panose="020B0604020202020204" pitchFamily="34" charset="0"/>
              <a:ea typeface="Tahoma" panose="020B0604030504040204" pitchFamily="34" charset="0"/>
              <a:cs typeface="Arial" panose="020B0604020202020204" pitchFamily="34" charset="0"/>
            </a:endParaRPr>
          </a:p>
          <a:p>
            <a:r>
              <a:rPr lang="en-US" altLang="zh-CN" b="1" dirty="0">
                <a:solidFill>
                  <a:srgbClr val="CC0099"/>
                </a:solidFill>
                <a:latin typeface="Arial" panose="020B0604020202020204" pitchFamily="34" charset="0"/>
                <a:ea typeface="Tahoma" panose="020B0604030504040204" pitchFamily="34" charset="0"/>
                <a:cs typeface="Arial" panose="020B0604020202020204" pitchFamily="34" charset="0"/>
              </a:rPr>
              <a:t>ref </a:t>
            </a:r>
            <a:r>
              <a:rPr lang="en-US" altLang="zh-CN" b="1" dirty="0">
                <a:solidFill>
                  <a:srgbClr val="FF3300"/>
                </a:solidFill>
                <a:latin typeface="Arial" panose="020B0604020202020204" pitchFamily="34" charset="0"/>
                <a:ea typeface="Tahoma" panose="020B0604030504040204" pitchFamily="34" charset="0"/>
                <a:cs typeface="Arial" panose="020B0604020202020204" pitchFamily="34" charset="0"/>
              </a:rPr>
              <a:t>= null;</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pPr>
              <a:defRPr/>
            </a:pPr>
            <a:fld id="{A98EDBC7-C292-4388-AF33-F40E1993EC92}" type="slidenum">
              <a:rPr lang="en-US" altLang="zh-CN"/>
            </a:fld>
            <a:endParaRPr lang="en-US" altLang="zh-CN" dirty="0"/>
          </a:p>
        </p:txBody>
      </p:sp>
      <p:sp>
        <p:nvSpPr>
          <p:cNvPr id="58371" name="Rectangle 2"/>
          <p:cNvSpPr>
            <a:spLocks noChangeArrowheads="1"/>
          </p:cNvSpPr>
          <p:nvPr/>
        </p:nvSpPr>
        <p:spPr bwMode="auto">
          <a:xfrm>
            <a:off x="5693328" y="3497280"/>
            <a:ext cx="743896" cy="371060"/>
          </a:xfrm>
          <a:prstGeom prst="rect">
            <a:avLst/>
          </a:prstGeom>
          <a:noFill/>
          <a:ln w="9525">
            <a:solidFill>
              <a:schemeClr val="tx1"/>
            </a:solidFill>
            <a:miter lim="800000"/>
          </a:ln>
        </p:spPr>
        <p:txBody>
          <a:bodyPr wrap="none" anchor="ctr"/>
          <a:lstStyle/>
          <a:p>
            <a:r>
              <a:rPr lang="en-US" altLang="zh-CN" sz="2000" b="1"/>
              <a:t>0x555</a:t>
            </a:r>
            <a:endParaRPr lang="zh-CN" altLang="en-US" sz="2000" b="1"/>
          </a:p>
        </p:txBody>
      </p:sp>
      <p:sp>
        <p:nvSpPr>
          <p:cNvPr id="58373" name="Line 5"/>
          <p:cNvSpPr>
            <a:spLocks noChangeShapeType="1"/>
          </p:cNvSpPr>
          <p:nvPr/>
        </p:nvSpPr>
        <p:spPr bwMode="auto">
          <a:xfrm>
            <a:off x="6444332" y="3678508"/>
            <a:ext cx="796688" cy="0"/>
          </a:xfrm>
          <a:prstGeom prst="line">
            <a:avLst/>
          </a:prstGeom>
          <a:noFill/>
          <a:ln w="9525">
            <a:solidFill>
              <a:schemeClr val="tx1"/>
            </a:solidFill>
            <a:round/>
            <a:tailEnd type="triangle" w="med" len="med"/>
          </a:ln>
        </p:spPr>
        <p:txBody>
          <a:bodyPr wrap="none" anchor="ctr"/>
          <a:lstStyle/>
          <a:p>
            <a:endParaRPr lang="zh-CN" altLang="en-US"/>
          </a:p>
        </p:txBody>
      </p:sp>
      <p:sp>
        <p:nvSpPr>
          <p:cNvPr id="58374" name="Text Box 6"/>
          <p:cNvSpPr txBox="1">
            <a:spLocks noChangeArrowheads="1"/>
          </p:cNvSpPr>
          <p:nvPr/>
        </p:nvSpPr>
        <p:spPr bwMode="auto">
          <a:xfrm>
            <a:off x="4847027" y="3457553"/>
            <a:ext cx="892621" cy="460375"/>
          </a:xfrm>
          <a:prstGeom prst="rect">
            <a:avLst/>
          </a:prstGeom>
          <a:noFill/>
          <a:ln w="9525">
            <a:noFill/>
            <a:miter lim="800000"/>
          </a:ln>
        </p:spPr>
        <p:txBody>
          <a:bodyPr wrap="square">
            <a:spAutoFit/>
          </a:bodyPr>
          <a:lstStyle/>
          <a:p>
            <a:pPr algn="ctr">
              <a:spcBef>
                <a:spcPct val="50000"/>
              </a:spcBef>
            </a:pPr>
            <a:r>
              <a:rPr kumimoji="1" lang="en-US" altLang="zh-CN" sz="2400" b="1">
                <a:solidFill>
                  <a:srgbClr val="006600"/>
                </a:solidFill>
                <a:latin typeface="Times New Roman" panose="02020603050405020304" pitchFamily="18" charset="0"/>
              </a:rPr>
              <a:t>mary</a:t>
            </a:r>
            <a:endParaRPr kumimoji="1" lang="zh-CN" altLang="en-US" sz="2400" b="1" dirty="0">
              <a:solidFill>
                <a:srgbClr val="006600"/>
              </a:solidFill>
              <a:latin typeface="Times New Roman" panose="02020603050405020304" pitchFamily="18" charset="0"/>
            </a:endParaRPr>
          </a:p>
        </p:txBody>
      </p:sp>
      <p:sp>
        <p:nvSpPr>
          <p:cNvPr id="58381" name="Rectangle 3"/>
          <p:cNvSpPr>
            <a:spLocks noChangeArrowheads="1"/>
          </p:cNvSpPr>
          <p:nvPr/>
        </p:nvSpPr>
        <p:spPr bwMode="auto">
          <a:xfrm>
            <a:off x="7579360" y="4139215"/>
            <a:ext cx="1312040" cy="457200"/>
          </a:xfrm>
          <a:prstGeom prst="rect">
            <a:avLst/>
          </a:prstGeom>
          <a:noFill/>
          <a:ln w="9525">
            <a:solidFill>
              <a:schemeClr val="tx1"/>
            </a:solidFill>
            <a:miter lim="800000"/>
          </a:ln>
        </p:spPr>
        <p:txBody>
          <a:bodyPr wrap="none" anchor="ctr"/>
          <a:lstStyle/>
          <a:p>
            <a:pPr algn="ctr"/>
            <a:endParaRPr lang="zh-CN" altLang="en-US" b="1"/>
          </a:p>
        </p:txBody>
      </p:sp>
      <p:sp>
        <p:nvSpPr>
          <p:cNvPr id="58382" name="Rectangle 7"/>
          <p:cNvSpPr>
            <a:spLocks noChangeArrowheads="1"/>
          </p:cNvSpPr>
          <p:nvPr/>
        </p:nvSpPr>
        <p:spPr bwMode="auto">
          <a:xfrm>
            <a:off x="7580609" y="3678507"/>
            <a:ext cx="1310791" cy="457200"/>
          </a:xfrm>
          <a:prstGeom prst="rect">
            <a:avLst/>
          </a:prstGeom>
          <a:noFill/>
          <a:ln w="9525">
            <a:solidFill>
              <a:schemeClr val="tx1"/>
            </a:solidFill>
            <a:miter lim="800000"/>
          </a:ln>
        </p:spPr>
        <p:txBody>
          <a:bodyPr wrap="none" anchor="ctr"/>
          <a:lstStyle/>
          <a:p>
            <a:pPr algn="ctr"/>
            <a:endParaRPr lang="zh-CN" altLang="en-US" b="1"/>
          </a:p>
        </p:txBody>
      </p:sp>
      <p:sp>
        <p:nvSpPr>
          <p:cNvPr id="58383" name="Rectangle 8"/>
          <p:cNvSpPr>
            <a:spLocks noChangeArrowheads="1"/>
          </p:cNvSpPr>
          <p:nvPr/>
        </p:nvSpPr>
        <p:spPr bwMode="auto">
          <a:xfrm>
            <a:off x="7580609" y="4596415"/>
            <a:ext cx="1316046" cy="457200"/>
          </a:xfrm>
          <a:prstGeom prst="rect">
            <a:avLst/>
          </a:prstGeom>
          <a:noFill/>
          <a:ln w="9525">
            <a:solidFill>
              <a:schemeClr val="tx1"/>
            </a:solidFill>
            <a:miter lim="800000"/>
          </a:ln>
        </p:spPr>
        <p:txBody>
          <a:bodyPr wrap="none" anchor="ctr"/>
          <a:lstStyle/>
          <a:p>
            <a:pPr algn="ctr"/>
            <a:endParaRPr lang="zh-CN" altLang="en-US" b="1"/>
          </a:p>
        </p:txBody>
      </p:sp>
      <p:sp>
        <p:nvSpPr>
          <p:cNvPr id="58378" name="Line 15"/>
          <p:cNvSpPr>
            <a:spLocks noChangeShapeType="1"/>
          </p:cNvSpPr>
          <p:nvPr/>
        </p:nvSpPr>
        <p:spPr bwMode="auto">
          <a:xfrm flipH="1">
            <a:off x="6865638" y="2996953"/>
            <a:ext cx="9537" cy="2736304"/>
          </a:xfrm>
          <a:prstGeom prst="line">
            <a:avLst/>
          </a:prstGeom>
          <a:noFill/>
          <a:ln w="9525">
            <a:solidFill>
              <a:srgbClr val="0000FF"/>
            </a:solidFill>
            <a:prstDash val="dash"/>
            <a:round/>
          </a:ln>
        </p:spPr>
        <p:txBody>
          <a:bodyPr/>
          <a:lstStyle/>
          <a:p>
            <a:endParaRPr lang="zh-CN" altLang="en-US"/>
          </a:p>
        </p:txBody>
      </p:sp>
      <p:sp>
        <p:nvSpPr>
          <p:cNvPr id="17" name="Rectangle 2"/>
          <p:cNvSpPr>
            <a:spLocks noGrp="1" noChangeArrowheads="1"/>
          </p:cNvSpPr>
          <p:nvPr>
            <p:ph type="title"/>
          </p:nvPr>
        </p:nvSpPr>
        <p:spPr>
          <a:xfrm>
            <a:off x="1981200" y="122238"/>
            <a:ext cx="7543800" cy="1295400"/>
          </a:xfrm>
        </p:spPr>
        <p:txBody>
          <a:bodyPr/>
          <a:lstStyle/>
          <a:p>
            <a:r>
              <a:rPr lang="zh-CN" altLang="en-US" sz="4400"/>
              <a:t>引用数据类型传递</a:t>
            </a:r>
            <a:endParaRPr lang="zh-CN" altLang="en-US" dirty="0"/>
          </a:p>
        </p:txBody>
      </p:sp>
      <p:sp>
        <p:nvSpPr>
          <p:cNvPr id="5" name="文本框 4"/>
          <p:cNvSpPr txBox="1"/>
          <p:nvPr/>
        </p:nvSpPr>
        <p:spPr>
          <a:xfrm>
            <a:off x="7743311" y="3718645"/>
            <a:ext cx="1037590" cy="398780"/>
          </a:xfrm>
          <a:prstGeom prst="rect">
            <a:avLst/>
          </a:prstGeom>
          <a:noFill/>
        </p:spPr>
        <p:txBody>
          <a:bodyPr wrap="none" rtlCol="0">
            <a:spAutoFit/>
          </a:bodyPr>
          <a:lstStyle/>
          <a:p>
            <a:r>
              <a:rPr lang="en-US" altLang="zh-CN" sz="2000" b="1"/>
              <a:t>“</a:t>
            </a:r>
            <a:r>
              <a:rPr lang="en-US" altLang="zh-CN" sz="2000" b="1">
                <a:solidFill>
                  <a:srgbClr val="FF0000"/>
                </a:solidFill>
              </a:rPr>
              <a:t>Selina</a:t>
            </a:r>
            <a:r>
              <a:rPr lang="en-US" altLang="zh-CN" sz="2000" b="1"/>
              <a:t>”</a:t>
            </a:r>
            <a:endParaRPr lang="zh-CN" altLang="en-US" sz="2000" b="1"/>
          </a:p>
        </p:txBody>
      </p:sp>
      <p:sp>
        <p:nvSpPr>
          <p:cNvPr id="6" name="文本框 5"/>
          <p:cNvSpPr txBox="1"/>
          <p:nvPr/>
        </p:nvSpPr>
        <p:spPr>
          <a:xfrm>
            <a:off x="7923494" y="4168352"/>
            <a:ext cx="580390" cy="398780"/>
          </a:xfrm>
          <a:prstGeom prst="rect">
            <a:avLst/>
          </a:prstGeom>
          <a:noFill/>
        </p:spPr>
        <p:txBody>
          <a:bodyPr wrap="none" rtlCol="0">
            <a:spAutoFit/>
          </a:bodyPr>
          <a:lstStyle/>
          <a:p>
            <a:r>
              <a:rPr lang="en-US" altLang="zh-CN" sz="2000" b="1"/>
              <a:t>null</a:t>
            </a:r>
            <a:endParaRPr lang="zh-CN" altLang="en-US" sz="2000" b="1"/>
          </a:p>
        </p:txBody>
      </p:sp>
      <p:sp>
        <p:nvSpPr>
          <p:cNvPr id="7" name="文本框 6"/>
          <p:cNvSpPr txBox="1"/>
          <p:nvPr/>
        </p:nvSpPr>
        <p:spPr>
          <a:xfrm>
            <a:off x="7791822" y="4655146"/>
            <a:ext cx="944245" cy="398780"/>
          </a:xfrm>
          <a:prstGeom prst="rect">
            <a:avLst/>
          </a:prstGeom>
          <a:noFill/>
        </p:spPr>
        <p:txBody>
          <a:bodyPr wrap="none" rtlCol="0">
            <a:spAutoFit/>
          </a:bodyPr>
          <a:lstStyle/>
          <a:p>
            <a:r>
              <a:rPr lang="en-US" altLang="zh-CN" sz="2000" b="1"/>
              <a:t>\u0000</a:t>
            </a:r>
            <a:endParaRPr lang="zh-CN" altLang="en-US" sz="2000" b="1"/>
          </a:p>
        </p:txBody>
      </p:sp>
      <p:sp>
        <p:nvSpPr>
          <p:cNvPr id="10" name="Rectangle 2"/>
          <p:cNvSpPr>
            <a:spLocks noChangeArrowheads="1"/>
          </p:cNvSpPr>
          <p:nvPr/>
        </p:nvSpPr>
        <p:spPr bwMode="auto">
          <a:xfrm>
            <a:off x="5733182" y="4138908"/>
            <a:ext cx="728578" cy="405268"/>
          </a:xfrm>
          <a:prstGeom prst="rect">
            <a:avLst/>
          </a:prstGeom>
          <a:noFill/>
          <a:ln w="9525">
            <a:solidFill>
              <a:schemeClr val="tx1"/>
            </a:solidFill>
            <a:miter lim="800000"/>
          </a:ln>
        </p:spPr>
        <p:txBody>
          <a:bodyPr wrap="none" anchor="ctr"/>
          <a:lstStyle/>
          <a:p>
            <a:pPr algn="ctr"/>
            <a:endParaRPr lang="zh-CN" altLang="en-US" sz="2000">
              <a:solidFill>
                <a:srgbClr val="000099"/>
              </a:solidFill>
            </a:endParaRPr>
          </a:p>
        </p:txBody>
      </p:sp>
      <p:sp>
        <p:nvSpPr>
          <p:cNvPr id="12" name="Text Box 6"/>
          <p:cNvSpPr txBox="1">
            <a:spLocks noChangeArrowheads="1"/>
          </p:cNvSpPr>
          <p:nvPr/>
        </p:nvSpPr>
        <p:spPr bwMode="auto">
          <a:xfrm>
            <a:off x="4987447" y="4087977"/>
            <a:ext cx="892621" cy="460375"/>
          </a:xfrm>
          <a:prstGeom prst="rect">
            <a:avLst/>
          </a:prstGeom>
          <a:noFill/>
          <a:ln w="9525">
            <a:noFill/>
            <a:miter lim="800000"/>
          </a:ln>
        </p:spPr>
        <p:txBody>
          <a:bodyPr wrap="square">
            <a:spAutoFit/>
          </a:bodyPr>
          <a:lstStyle/>
          <a:p>
            <a:pPr algn="ctr">
              <a:spcBef>
                <a:spcPct val="50000"/>
              </a:spcBef>
            </a:pPr>
            <a:r>
              <a:rPr kumimoji="1" lang="en-US" altLang="zh-CN" sz="2400" b="1">
                <a:solidFill>
                  <a:srgbClr val="CC0099"/>
                </a:solidFill>
                <a:latin typeface="Times New Roman" panose="02020603050405020304" pitchFamily="18" charset="0"/>
              </a:rPr>
              <a:t>ref</a:t>
            </a:r>
            <a:endParaRPr kumimoji="1" lang="zh-CN" altLang="en-US" sz="2400" b="1" dirty="0">
              <a:solidFill>
                <a:srgbClr val="CC0099"/>
              </a:solidFill>
              <a:latin typeface="Times New Roman" panose="02020603050405020304" pitchFamily="18" charset="0"/>
            </a:endParaRPr>
          </a:p>
        </p:txBody>
      </p:sp>
      <p:sp>
        <p:nvSpPr>
          <p:cNvPr id="13" name="矩形: 圆角 12"/>
          <p:cNvSpPr/>
          <p:nvPr/>
        </p:nvSpPr>
        <p:spPr>
          <a:xfrm>
            <a:off x="7248128" y="3457553"/>
            <a:ext cx="2016224" cy="1812297"/>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72567" y="4141487"/>
            <a:ext cx="580390" cy="398780"/>
          </a:xfrm>
          <a:prstGeom prst="rect">
            <a:avLst/>
          </a:prstGeom>
          <a:noFill/>
        </p:spPr>
        <p:txBody>
          <a:bodyPr wrap="none" rtlCol="0">
            <a:spAutoFit/>
          </a:bodyPr>
          <a:lstStyle/>
          <a:p>
            <a:r>
              <a:rPr lang="en-US" altLang="zh-CN" sz="2000" b="1">
                <a:solidFill>
                  <a:srgbClr val="FF0000"/>
                </a:solidFill>
              </a:rPr>
              <a:t>null</a:t>
            </a:r>
            <a:endParaRPr lang="zh-CN" altLang="en-US" sz="2000" b="1">
              <a:solidFill>
                <a:srgbClr val="FF0000"/>
              </a:solidFill>
            </a:endParaRPr>
          </a:p>
        </p:txBody>
      </p:sp>
      <p:sp>
        <p:nvSpPr>
          <p:cNvPr id="23" name="文本框 22"/>
          <p:cNvSpPr txBox="1"/>
          <p:nvPr/>
        </p:nvSpPr>
        <p:spPr>
          <a:xfrm>
            <a:off x="2345817" y="1402668"/>
            <a:ext cx="4793815" cy="645160"/>
          </a:xfrm>
          <a:prstGeom prst="rect">
            <a:avLst/>
          </a:prstGeom>
          <a:noFill/>
          <a:ln>
            <a:solidFill>
              <a:schemeClr val="tx1"/>
            </a:solidFill>
          </a:ln>
        </p:spPr>
        <p:txBody>
          <a:bodyPr wrap="square" rtlCol="0">
            <a:spAutoFit/>
          </a:bodyPr>
          <a:lstStyle/>
          <a:p>
            <a:r>
              <a:rPr lang="en-US" altLang="zh-CN" b="1" dirty="0">
                <a:solidFill>
                  <a:srgbClr val="000099"/>
                </a:solidFill>
                <a:latin typeface="Arial" panose="020B0604020202020204" pitchFamily="34" charset="0"/>
                <a:ea typeface="Tahoma" panose="020B0604030504040204" pitchFamily="34" charset="0"/>
                <a:cs typeface="Arial" panose="020B0604020202020204" pitchFamily="34" charset="0"/>
              </a:rPr>
              <a:t>Person</a:t>
            </a:r>
            <a:r>
              <a:rPr lang="en-US" altLang="zh-CN" b="1"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altLang="zh-CN" b="1" dirty="0" err="1">
                <a:solidFill>
                  <a:srgbClr val="006600"/>
                </a:solidFill>
                <a:latin typeface="Arial" panose="020B0604020202020204" pitchFamily="34" charset="0"/>
                <a:ea typeface="Tahoma" panose="020B0604030504040204" pitchFamily="34" charset="0"/>
                <a:cs typeface="Arial" panose="020B0604020202020204" pitchFamily="34" charset="0"/>
              </a:rPr>
              <a:t>mary</a:t>
            </a:r>
            <a:r>
              <a:rPr lang="en-US" altLang="zh-CN" b="1" dirty="0">
                <a:solidFill>
                  <a:srgbClr val="000000"/>
                </a:solidFill>
                <a:latin typeface="Arial" panose="020B0604020202020204" pitchFamily="34" charset="0"/>
                <a:ea typeface="Tahoma" panose="020B0604030504040204" pitchFamily="34" charset="0"/>
                <a:cs typeface="Arial" panose="020B0604020202020204" pitchFamily="34" charset="0"/>
              </a:rPr>
              <a:t>=new </a:t>
            </a:r>
            <a:r>
              <a:rPr lang="en-US" altLang="zh-CN" b="1" dirty="0">
                <a:latin typeface="Arial" panose="020B0604020202020204" pitchFamily="34" charset="0"/>
                <a:ea typeface="Tahoma" panose="020B0604030504040204" pitchFamily="34" charset="0"/>
                <a:cs typeface="Arial" panose="020B0604020202020204" pitchFamily="34" charset="0"/>
              </a:rPr>
              <a:t>Person</a:t>
            </a:r>
            <a:r>
              <a:rPr lang="en-US" altLang="zh-CN" b="1" dirty="0">
                <a:solidFill>
                  <a:srgbClr val="000000"/>
                </a:solidFill>
                <a:latin typeface="Arial" panose="020B0604020202020204" pitchFamily="34" charset="0"/>
                <a:ea typeface="Tahoma" panose="020B0604030504040204" pitchFamily="34" charset="0"/>
                <a:cs typeface="Arial" panose="020B0604020202020204" pitchFamily="34" charset="0"/>
              </a:rPr>
              <a:t>(“Mary”);</a:t>
            </a:r>
            <a:endParaRPr lang="en-US" altLang="zh-CN" b="1" dirty="0">
              <a:solidFill>
                <a:srgbClr val="000000"/>
              </a:solidFill>
              <a:latin typeface="Arial" panose="020B0604020202020204" pitchFamily="34" charset="0"/>
              <a:ea typeface="Tahoma" panose="020B0604030504040204" pitchFamily="34" charset="0"/>
              <a:cs typeface="Arial" panose="020B0604020202020204" pitchFamily="34" charset="0"/>
            </a:endParaRPr>
          </a:p>
          <a:p>
            <a:r>
              <a:rPr lang="en-US" altLang="zh-CN" b="1" dirty="0" err="1">
                <a:solidFill>
                  <a:srgbClr val="000000"/>
                </a:solidFill>
                <a:latin typeface="Arial" panose="020B0604020202020204" pitchFamily="34" charset="0"/>
                <a:ea typeface="Tahoma" panose="020B0604030504040204" pitchFamily="34" charset="0"/>
                <a:cs typeface="Arial" panose="020B0604020202020204" pitchFamily="34" charset="0"/>
              </a:rPr>
              <a:t>commonName</a:t>
            </a:r>
            <a:r>
              <a:rPr lang="en-US" altLang="zh-CN" b="1" dirty="0">
                <a:solidFill>
                  <a:srgbClr val="000000"/>
                </a:solidFill>
                <a:latin typeface="Arial" panose="020B0604020202020204" pitchFamily="34" charset="0"/>
                <a:ea typeface="Tahoma" panose="020B0604030504040204" pitchFamily="34" charset="0"/>
                <a:cs typeface="Arial" panose="020B0604020202020204" pitchFamily="34" charset="0"/>
              </a:rPr>
              <a:t>(</a:t>
            </a:r>
            <a:r>
              <a:rPr lang="en-US" altLang="zh-CN" b="1" dirty="0" err="1">
                <a:solidFill>
                  <a:srgbClr val="006600"/>
                </a:solidFill>
                <a:latin typeface="Arial" panose="020B0604020202020204" pitchFamily="34" charset="0"/>
                <a:ea typeface="Tahoma" panose="020B0604030504040204" pitchFamily="34" charset="0"/>
                <a:cs typeface="Arial" panose="020B0604020202020204" pitchFamily="34" charset="0"/>
              </a:rPr>
              <a:t>mary</a:t>
            </a:r>
            <a:r>
              <a:rPr lang="en-US" altLang="zh-CN" b="1" dirty="0">
                <a:solidFill>
                  <a:srgbClr val="000000"/>
                </a:solidFill>
                <a:latin typeface="Arial" panose="020B0604020202020204" pitchFamily="34" charset="0"/>
                <a:ea typeface="Tahoma" panose="020B0604030504040204" pitchFamily="34" charset="0"/>
                <a:cs typeface="Arial" panose="020B0604020202020204" pitchFamily="34" charset="0"/>
              </a:rPr>
              <a:t>);</a:t>
            </a:r>
            <a:endParaRPr lang="zh-CN" altLang="en-US" b="1" dirty="0"/>
          </a:p>
        </p:txBody>
      </p:sp>
      <p:sp>
        <p:nvSpPr>
          <p:cNvPr id="24" name="文本框 23"/>
          <p:cNvSpPr txBox="1"/>
          <p:nvPr/>
        </p:nvSpPr>
        <p:spPr>
          <a:xfrm>
            <a:off x="2343950" y="2284560"/>
            <a:ext cx="2321167" cy="645160"/>
          </a:xfrm>
          <a:prstGeom prst="rect">
            <a:avLst/>
          </a:prstGeom>
          <a:noFill/>
          <a:ln>
            <a:solidFill>
              <a:schemeClr val="tx1"/>
            </a:solidFill>
          </a:ln>
        </p:spPr>
        <p:txBody>
          <a:bodyPr wrap="square" rtlCol="0">
            <a:spAutoFit/>
          </a:bodyPr>
          <a:lstStyle/>
          <a:p>
            <a:r>
              <a:rPr lang="en-US" altLang="zh-CN" b="1" dirty="0">
                <a:solidFill>
                  <a:srgbClr val="CC0099"/>
                </a:solidFill>
                <a:latin typeface="Arial" panose="020B0604020202020204" pitchFamily="34" charset="0"/>
                <a:ea typeface="Tahoma" panose="020B0604030504040204" pitchFamily="34" charset="0"/>
                <a:cs typeface="Arial" panose="020B0604020202020204" pitchFamily="34" charset="0"/>
              </a:rPr>
              <a:t>ref</a:t>
            </a:r>
            <a:r>
              <a:rPr lang="en-US" altLang="zh-CN" b="1" dirty="0">
                <a:solidFill>
                  <a:srgbClr val="FF3300"/>
                </a:solidFill>
                <a:latin typeface="Arial" panose="020B0604020202020204" pitchFamily="34" charset="0"/>
                <a:ea typeface="Tahoma" panose="020B0604030504040204" pitchFamily="34" charset="0"/>
                <a:cs typeface="Arial" panose="020B0604020202020204" pitchFamily="34" charset="0"/>
              </a:rPr>
              <a:t>.name = “Selina”;</a:t>
            </a:r>
            <a:endParaRPr lang="en-US" altLang="zh-CN" b="1" dirty="0">
              <a:solidFill>
                <a:srgbClr val="FF3300"/>
              </a:solidFill>
              <a:latin typeface="Arial" panose="020B0604020202020204" pitchFamily="34" charset="0"/>
              <a:ea typeface="Tahoma" panose="020B0604030504040204" pitchFamily="34" charset="0"/>
              <a:cs typeface="Arial" panose="020B0604020202020204" pitchFamily="34" charset="0"/>
            </a:endParaRPr>
          </a:p>
          <a:p>
            <a:r>
              <a:rPr lang="en-US" altLang="zh-CN" b="1" dirty="0">
                <a:solidFill>
                  <a:srgbClr val="CC0099"/>
                </a:solidFill>
                <a:latin typeface="Arial" panose="020B0604020202020204" pitchFamily="34" charset="0"/>
                <a:ea typeface="Tahoma" panose="020B0604030504040204" pitchFamily="34" charset="0"/>
                <a:cs typeface="Arial" panose="020B0604020202020204" pitchFamily="34" charset="0"/>
              </a:rPr>
              <a:t>ref </a:t>
            </a:r>
            <a:r>
              <a:rPr lang="en-US" altLang="zh-CN" b="1" dirty="0">
                <a:solidFill>
                  <a:srgbClr val="FF3300"/>
                </a:solidFill>
                <a:latin typeface="Arial" panose="020B0604020202020204" pitchFamily="34" charset="0"/>
                <a:ea typeface="Tahoma" panose="020B0604030504040204" pitchFamily="34" charset="0"/>
                <a:cs typeface="Arial" panose="020B0604020202020204" pitchFamily="34" charset="0"/>
              </a:rPr>
              <a:t>= null;</a:t>
            </a:r>
            <a:endParaRPr lang="zh-CN" altLang="en-US"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§4.4.3    </a:t>
            </a:r>
            <a:r>
              <a:rPr lang="zh-CN" altLang="en-US" dirty="0">
                <a:latin typeface="宋体" panose="02010600030101010101" pitchFamily="2" charset="-122"/>
              </a:rPr>
              <a:t>可变参数</a:t>
            </a:r>
            <a:r>
              <a:rPr lang="zh-CN" altLang="en-US" dirty="0">
                <a:cs typeface="Times New Roman" panose="02020603050405020304" pitchFamily="18" charset="0"/>
              </a:rPr>
              <a:t> </a:t>
            </a:r>
            <a:endParaRPr lang="zh-CN" altLang="en-US" dirty="0"/>
          </a:p>
        </p:txBody>
      </p:sp>
      <p:sp>
        <p:nvSpPr>
          <p:cNvPr id="3" name="内容占位符 2"/>
          <p:cNvSpPr>
            <a:spLocks noGrp="1"/>
          </p:cNvSpPr>
          <p:nvPr>
            <p:ph idx="1"/>
          </p:nvPr>
        </p:nvSpPr>
        <p:spPr/>
        <p:txBody>
          <a:bodyPr/>
          <a:lstStyle/>
          <a:p>
            <a:pPr>
              <a:spcBef>
                <a:spcPts val="0"/>
              </a:spcBef>
            </a:pPr>
            <a:r>
              <a:rPr lang="zh-CN" altLang="en-US" sz="2400" b="1" dirty="0">
                <a:solidFill>
                  <a:srgbClr val="C00000"/>
                </a:solidFill>
                <a:latin typeface="华文行楷" panose="02010800040101010101" pitchFamily="2" charset="-122"/>
                <a:ea typeface="华文行楷" panose="02010800040101010101" pitchFamily="2" charset="-122"/>
              </a:rPr>
              <a:t>可变参数</a:t>
            </a:r>
            <a:r>
              <a:rPr lang="en-US" altLang="zh-CN" sz="2400" dirty="0"/>
              <a:t>(</a:t>
            </a:r>
            <a:r>
              <a:rPr lang="en-US" altLang="zh-CN" sz="2400" b="1" i="0" dirty="0" err="1">
                <a:solidFill>
                  <a:srgbClr val="0000CC"/>
                </a:solidFill>
                <a:effectLst/>
                <a:latin typeface="Arial" panose="020B0604020202020204" pitchFamily="34" charset="0"/>
              </a:rPr>
              <a:t>Varargs</a:t>
            </a:r>
            <a:r>
              <a:rPr lang="zh-CN" altLang="en-US" sz="2400" b="1" i="0" dirty="0">
                <a:solidFill>
                  <a:srgbClr val="0000CC"/>
                </a:solidFill>
                <a:effectLst/>
                <a:latin typeface="Arial" panose="020B0604020202020204" pitchFamily="34" charset="0"/>
              </a:rPr>
              <a:t>，</a:t>
            </a:r>
            <a:r>
              <a:rPr lang="en-US" altLang="zh-CN" sz="2400" b="1" i="0" dirty="0">
                <a:solidFill>
                  <a:srgbClr val="0000CC"/>
                </a:solidFill>
                <a:effectLst/>
                <a:latin typeface="Arial" panose="020B0604020202020204" pitchFamily="34" charset="0"/>
              </a:rPr>
              <a:t>variable arguments</a:t>
            </a:r>
            <a:r>
              <a:rPr lang="en-US" altLang="zh-CN" sz="2400" dirty="0"/>
              <a:t>)</a:t>
            </a:r>
            <a:r>
              <a:rPr lang="zh-CN" altLang="en-US" sz="2400" dirty="0"/>
              <a:t>是在</a:t>
            </a:r>
            <a:r>
              <a:rPr lang="en-US" altLang="zh-CN" sz="2400" dirty="0"/>
              <a:t>Java 1.5</a:t>
            </a:r>
            <a:r>
              <a:rPr lang="zh-CN" altLang="en-US" sz="2400" dirty="0"/>
              <a:t>中引入的。</a:t>
            </a:r>
            <a:endParaRPr lang="en-US" altLang="zh-CN" sz="2400" dirty="0"/>
          </a:p>
          <a:p>
            <a:pPr>
              <a:spcBef>
                <a:spcPts val="0"/>
              </a:spcBef>
            </a:pPr>
            <a:r>
              <a:rPr lang="zh-CN" altLang="en-US" sz="2400" b="1" dirty="0">
                <a:solidFill>
                  <a:srgbClr val="C00000"/>
                </a:solidFill>
                <a:latin typeface="华文行楷" panose="02010800040101010101" pitchFamily="2" charset="-122"/>
                <a:ea typeface="华文行楷" panose="02010800040101010101" pitchFamily="2" charset="-122"/>
              </a:rPr>
              <a:t>可变参数</a:t>
            </a:r>
            <a:r>
              <a:rPr lang="zh-CN" altLang="en-US" sz="2400" dirty="0"/>
              <a:t>是</a:t>
            </a:r>
            <a:r>
              <a:rPr lang="zh-CN" altLang="en-US" sz="2400" dirty="0">
                <a:latin typeface="华文行楷" panose="02010800040101010101" pitchFamily="2" charset="-122"/>
                <a:ea typeface="华文行楷" panose="02010800040101010101" pitchFamily="2" charset="-122"/>
              </a:rPr>
              <a:t>一组类型相同的参数的集合</a:t>
            </a:r>
            <a:r>
              <a:rPr lang="zh-CN" altLang="en-US" sz="2400" dirty="0"/>
              <a:t>，该集合中</a:t>
            </a:r>
            <a:r>
              <a:rPr lang="zh-CN" altLang="en-US" sz="2400" dirty="0">
                <a:latin typeface="华文行楷" panose="02010800040101010101" pitchFamily="2" charset="-122"/>
                <a:ea typeface="华文行楷" panose="02010800040101010101" pitchFamily="2" charset="-122"/>
              </a:rPr>
              <a:t>参数的数量不确定</a:t>
            </a:r>
            <a:r>
              <a:rPr lang="zh-CN" altLang="en-US" sz="2400" dirty="0"/>
              <a:t>，可能为一个或者多个，也可能没有参数。</a:t>
            </a:r>
            <a:endParaRPr lang="en-US" altLang="zh-CN" sz="1000" dirty="0"/>
          </a:p>
          <a:p>
            <a:pPr marL="0" indent="0" algn="ctr">
              <a:spcBef>
                <a:spcPts val="0"/>
              </a:spcBef>
              <a:buNone/>
            </a:pPr>
            <a:r>
              <a:rPr lang="zh-CN" altLang="en-US" sz="2400" b="1" dirty="0">
                <a:solidFill>
                  <a:srgbClr val="006600"/>
                </a:solidFill>
              </a:rPr>
              <a:t>方法名</a:t>
            </a:r>
            <a:r>
              <a:rPr lang="en-US" altLang="zh-CN" sz="2400" b="1" dirty="0">
                <a:solidFill>
                  <a:srgbClr val="006600"/>
                </a:solidFill>
              </a:rPr>
              <a:t>(</a:t>
            </a:r>
            <a:r>
              <a:rPr lang="zh-CN" altLang="en-US" sz="2400" b="1" dirty="0">
                <a:solidFill>
                  <a:srgbClr val="C00000"/>
                </a:solidFill>
              </a:rPr>
              <a:t>数据类型</a:t>
            </a:r>
            <a:r>
              <a:rPr lang="en-US" altLang="zh-CN" sz="2400" b="1" dirty="0">
                <a:solidFill>
                  <a:srgbClr val="C00000"/>
                </a:solidFill>
              </a:rPr>
              <a:t>… </a:t>
            </a:r>
            <a:r>
              <a:rPr lang="zh-CN" altLang="en-US" sz="2400" b="1" dirty="0">
                <a:solidFill>
                  <a:srgbClr val="006600"/>
                </a:solidFill>
              </a:rPr>
              <a:t>变量名</a:t>
            </a:r>
            <a:r>
              <a:rPr lang="en-US" altLang="zh-CN" sz="2400" b="1" dirty="0">
                <a:solidFill>
                  <a:srgbClr val="006600"/>
                </a:solidFill>
              </a:rPr>
              <a:t>)</a:t>
            </a:r>
            <a:endParaRPr lang="en-US" altLang="zh-CN" sz="2400" b="1" dirty="0">
              <a:solidFill>
                <a:srgbClr val="006600"/>
              </a:solidFill>
            </a:endParaRPr>
          </a:p>
          <a:p>
            <a:pPr>
              <a:spcBef>
                <a:spcPts val="0"/>
              </a:spcBef>
            </a:pPr>
            <a:endParaRPr lang="en-US" altLang="zh-CN" sz="2400" dirty="0"/>
          </a:p>
          <a:p>
            <a:pPr>
              <a:spcBef>
                <a:spcPts val="0"/>
              </a:spcBef>
            </a:pPr>
            <a:r>
              <a:rPr lang="zh-CN" altLang="en-US" sz="2400" dirty="0"/>
              <a:t>例如：</a:t>
            </a:r>
            <a:r>
              <a:rPr lang="en-US" altLang="zh-CN" sz="2400" dirty="0">
                <a:latin typeface="Arial" panose="020B0604020202020204" pitchFamily="34" charset="0"/>
                <a:ea typeface="Tahoma" panose="020B0604030504040204" pitchFamily="34" charset="0"/>
                <a:cs typeface="Arial" panose="020B0604020202020204" pitchFamily="34" charset="0"/>
              </a:rPr>
              <a:t>		</a:t>
            </a:r>
            <a:endParaRPr lang="en-US" altLang="zh-CN" sz="2400" dirty="0">
              <a:latin typeface="Arial" panose="020B0604020202020204" pitchFamily="34" charset="0"/>
              <a:ea typeface="Tahoma" panose="020B0604030504040204" pitchFamily="34" charset="0"/>
              <a:cs typeface="Arial" panose="020B0604020202020204" pitchFamily="34" charset="0"/>
            </a:endParaRPr>
          </a:p>
          <a:p>
            <a:pPr marL="0" indent="0" algn="ctr">
              <a:spcBef>
                <a:spcPts val="0"/>
              </a:spcBef>
              <a:buNone/>
            </a:pPr>
            <a:r>
              <a:rPr lang="en-US" altLang="zh-CN" sz="2400" b="1" dirty="0">
                <a:latin typeface="Arial" panose="020B0604020202020204" pitchFamily="34" charset="0"/>
                <a:ea typeface="Tahoma" panose="020B0604030504040204" pitchFamily="34" charset="0"/>
                <a:cs typeface="Arial" panose="020B0604020202020204" pitchFamily="34" charset="0"/>
              </a:rPr>
              <a:t>double </a:t>
            </a:r>
            <a:r>
              <a:rPr lang="en-US" altLang="zh-CN" sz="2400" b="1" dirty="0">
                <a:solidFill>
                  <a:srgbClr val="006600"/>
                </a:solidFill>
                <a:latin typeface="Arial" panose="020B0604020202020204" pitchFamily="34" charset="0"/>
                <a:ea typeface="Tahoma" panose="020B0604030504040204" pitchFamily="34" charset="0"/>
                <a:cs typeface="Arial" panose="020B0604020202020204" pitchFamily="34" charset="0"/>
              </a:rPr>
              <a:t>average</a:t>
            </a:r>
            <a:r>
              <a:rPr lang="en-US" altLang="zh-CN" sz="2400" b="1" dirty="0">
                <a:solidFill>
                  <a:srgbClr val="C00000"/>
                </a:solidFill>
                <a:latin typeface="Arial" panose="020B0604020202020204" pitchFamily="34" charset="0"/>
                <a:ea typeface="Tahoma" panose="020B0604030504040204" pitchFamily="34" charset="0"/>
                <a:cs typeface="Arial" panose="020B0604020202020204" pitchFamily="34" charset="0"/>
              </a:rPr>
              <a:t>(int... x){      }</a:t>
            </a:r>
            <a:endParaRPr lang="en-US" altLang="zh-CN" sz="2400" b="1" dirty="0">
              <a:solidFill>
                <a:srgbClr val="006600"/>
              </a:solidFill>
            </a:endParaRPr>
          </a:p>
          <a:p>
            <a:pPr marL="0" indent="0" algn="ctr">
              <a:spcBef>
                <a:spcPts val="0"/>
              </a:spcBef>
              <a:buNone/>
            </a:pPr>
            <a:endParaRPr lang="en-US" altLang="zh-CN" sz="2000" b="1" dirty="0">
              <a:solidFill>
                <a:srgbClr val="006600"/>
              </a:solidFill>
              <a:latin typeface="华文行楷" panose="02010800040101010101" pitchFamily="2" charset="-122"/>
              <a:ea typeface="华文行楷" panose="02010800040101010101" pitchFamily="2" charset="-122"/>
            </a:endParaRPr>
          </a:p>
          <a:p>
            <a:pPr lvl="1"/>
            <a:r>
              <a:rPr lang="zh-CN" altLang="en-US" sz="2000" dirty="0"/>
              <a:t>在</a:t>
            </a:r>
            <a:r>
              <a:rPr lang="en-US" altLang="zh-CN" sz="2000" dirty="0"/>
              <a:t>Java</a:t>
            </a:r>
            <a:r>
              <a:rPr lang="zh-CN" altLang="en-US" sz="2000" dirty="0"/>
              <a:t>中，可以把</a:t>
            </a:r>
            <a:r>
              <a:rPr lang="zh-CN" altLang="en-US" sz="2000" dirty="0">
                <a:latin typeface="隶书" panose="02010509060101010101" pitchFamily="49" charset="-122"/>
                <a:ea typeface="隶书" panose="02010509060101010101" pitchFamily="49" charset="-122"/>
              </a:rPr>
              <a:t>类型相同但个数可变的参数</a:t>
            </a:r>
            <a:r>
              <a:rPr lang="zh-CN" altLang="en-US" sz="2000" dirty="0"/>
              <a:t>传递给方法。</a:t>
            </a:r>
            <a:endParaRPr lang="en-US" altLang="zh-CN" sz="2000" dirty="0">
              <a:latin typeface="宋体" panose="02010600030101010101" pitchFamily="2" charset="-122"/>
            </a:endParaRPr>
          </a:p>
          <a:p>
            <a:pPr lvl="1"/>
            <a:r>
              <a:rPr lang="zh-CN" altLang="en-US" sz="2000" dirty="0">
                <a:latin typeface="宋体" panose="02010600030101010101" pitchFamily="2" charset="-122"/>
              </a:rPr>
              <a:t>可变参数使用</a:t>
            </a:r>
            <a:r>
              <a:rPr lang="zh-CN" altLang="en-US" sz="2000" dirty="0"/>
              <a:t>“</a:t>
            </a:r>
            <a:r>
              <a:rPr lang="zh-CN" altLang="en-US" sz="2000" b="1" dirty="0">
                <a:solidFill>
                  <a:srgbClr val="C00000"/>
                </a:solidFill>
              </a:rPr>
              <a:t>…</a:t>
            </a:r>
            <a:r>
              <a:rPr lang="zh-CN" altLang="en-US" sz="2000" dirty="0"/>
              <a:t>”</a:t>
            </a:r>
            <a:r>
              <a:rPr lang="zh-CN" altLang="en-US" sz="2000" dirty="0">
                <a:latin typeface="宋体" panose="02010600030101010101" pitchFamily="2" charset="-122"/>
              </a:rPr>
              <a:t>表示若干个参数，这些</a:t>
            </a:r>
            <a:r>
              <a:rPr lang="zh-CN" altLang="en-US" sz="2000" b="1" dirty="0">
                <a:solidFill>
                  <a:srgbClr val="C00000"/>
                </a:solidFill>
                <a:latin typeface="宋体" panose="02010600030101010101" pitchFamily="2" charset="-122"/>
              </a:rPr>
              <a:t>参数的类型必须相同。</a:t>
            </a:r>
            <a:endParaRPr lang="en-US" altLang="zh-CN" sz="2000" b="1" dirty="0">
              <a:solidFill>
                <a:srgbClr val="C00000"/>
              </a:solidFill>
              <a:latin typeface="宋体" panose="02010600030101010101" pitchFamily="2" charset="-122"/>
            </a:endParaRPr>
          </a:p>
          <a:p>
            <a:pPr lvl="1"/>
            <a:r>
              <a:rPr lang="zh-CN" altLang="en-US" sz="2000" b="1" dirty="0">
                <a:solidFill>
                  <a:srgbClr val="C00000"/>
                </a:solidFill>
                <a:latin typeface="宋体" panose="02010600030101010101" pitchFamily="2" charset="-122"/>
              </a:rPr>
              <a:t>可变参数</a:t>
            </a:r>
            <a:r>
              <a:rPr lang="zh-CN" altLang="en-US" sz="2000" dirty="0">
                <a:latin typeface="宋体" panose="02010600030101010101" pitchFamily="2" charset="-122"/>
              </a:rPr>
              <a:t>必须是参数列表中的</a:t>
            </a:r>
            <a:r>
              <a:rPr lang="zh-CN" altLang="en-US" sz="2000" dirty="0">
                <a:solidFill>
                  <a:srgbClr val="0000CC"/>
                </a:solidFill>
                <a:latin typeface="华文行楷" panose="02010800040101010101" pitchFamily="2" charset="-122"/>
                <a:ea typeface="华文行楷" panose="02010800040101010101" pitchFamily="2" charset="-122"/>
              </a:rPr>
              <a:t>最后一个参数</a:t>
            </a:r>
            <a:r>
              <a:rPr lang="zh-CN" altLang="en-US" sz="2000" dirty="0">
                <a:latin typeface="宋体" panose="02010600030101010101" pitchFamily="2" charset="-122"/>
              </a:rPr>
              <a:t>。</a:t>
            </a:r>
            <a:endParaRPr lang="en-US" altLang="zh-CN" sz="2000" dirty="0">
              <a:latin typeface="宋体" panose="02010600030101010101" pitchFamily="2" charset="-122"/>
            </a:endParaRPr>
          </a:p>
          <a:p>
            <a:endParaRPr lang="en-US" altLang="zh-CN" sz="2400" dirty="0">
              <a:latin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什么是“面向对象” ？</a:t>
            </a:r>
            <a:endParaRPr lang="zh-CN" altLang="en-US" dirty="0"/>
          </a:p>
        </p:txBody>
      </p:sp>
      <p:sp>
        <p:nvSpPr>
          <p:cNvPr id="3" name="内容占位符 2"/>
          <p:cNvSpPr>
            <a:spLocks noGrp="1"/>
          </p:cNvSpPr>
          <p:nvPr>
            <p:ph idx="1"/>
          </p:nvPr>
        </p:nvSpPr>
        <p:spPr/>
        <p:txBody>
          <a:bodyPr/>
          <a:lstStyle/>
          <a:p>
            <a:pPr marL="0" indent="0" algn="ctr" fontAlgn="t">
              <a:buNone/>
            </a:pPr>
            <a:endParaRPr lang="en-US" altLang="zh-CN" sz="4400" b="1"/>
          </a:p>
          <a:p>
            <a:endParaRPr lang="zh-CN" altLang="en-US"/>
          </a:p>
        </p:txBody>
      </p:sp>
      <p:sp>
        <p:nvSpPr>
          <p:cNvPr id="5" name="文本框 4"/>
          <p:cNvSpPr txBox="1"/>
          <p:nvPr/>
        </p:nvSpPr>
        <p:spPr>
          <a:xfrm>
            <a:off x="3871271" y="1885759"/>
            <a:ext cx="565609" cy="2799715"/>
          </a:xfrm>
          <a:prstGeom prst="rect">
            <a:avLst/>
          </a:prstGeom>
          <a:noFill/>
          <a:ln>
            <a:solidFill>
              <a:schemeClr val="accent1"/>
            </a:solidFill>
          </a:ln>
        </p:spPr>
        <p:txBody>
          <a:bodyPr wrap="square" rtlCol="0">
            <a:spAutoFit/>
          </a:bodyPr>
          <a:lstStyle/>
          <a:p>
            <a:pPr algn="ctr"/>
            <a:r>
              <a:rPr lang="zh-CN" altLang="zh-CN" sz="4400" b="1"/>
              <a:t>真实世界</a:t>
            </a:r>
            <a:endParaRPr lang="zh-CN" altLang="en-US" sz="4400"/>
          </a:p>
        </p:txBody>
      </p:sp>
      <p:sp>
        <p:nvSpPr>
          <p:cNvPr id="6" name="文本框 5"/>
          <p:cNvSpPr txBox="1"/>
          <p:nvPr/>
        </p:nvSpPr>
        <p:spPr>
          <a:xfrm>
            <a:off x="7333266" y="1851982"/>
            <a:ext cx="565609" cy="2799715"/>
          </a:xfrm>
          <a:prstGeom prst="rect">
            <a:avLst/>
          </a:prstGeom>
          <a:noFill/>
          <a:ln>
            <a:solidFill>
              <a:schemeClr val="accent1"/>
            </a:solidFill>
          </a:ln>
        </p:spPr>
        <p:txBody>
          <a:bodyPr wrap="square" rtlCol="0">
            <a:spAutoFit/>
          </a:bodyPr>
          <a:lstStyle/>
          <a:p>
            <a:pPr algn="ctr"/>
            <a:r>
              <a:rPr lang="zh-CN" altLang="en-US" sz="4400" b="1"/>
              <a:t>数字世界</a:t>
            </a:r>
            <a:endParaRPr lang="zh-CN" altLang="en-US" sz="4400" b="1"/>
          </a:p>
        </p:txBody>
      </p:sp>
      <p:cxnSp>
        <p:nvCxnSpPr>
          <p:cNvPr id="8" name="直接箭头连接符 7"/>
          <p:cNvCxnSpPr/>
          <p:nvPr/>
        </p:nvCxnSpPr>
        <p:spPr>
          <a:xfrm>
            <a:off x="4535863" y="2196445"/>
            <a:ext cx="2733773" cy="0"/>
          </a:xfrm>
          <a:prstGeom prst="straightConnector1">
            <a:avLst/>
          </a:prstGeom>
          <a:ln w="635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4535862" y="4293096"/>
            <a:ext cx="2698421" cy="0"/>
          </a:xfrm>
          <a:prstGeom prst="straightConnector1">
            <a:avLst/>
          </a:prstGeom>
          <a:ln w="635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702009" y="1723698"/>
            <a:ext cx="2366128" cy="521970"/>
          </a:xfrm>
          <a:prstGeom prst="rect">
            <a:avLst/>
          </a:prstGeom>
          <a:noFill/>
        </p:spPr>
        <p:txBody>
          <a:bodyPr wrap="square" rtlCol="0">
            <a:spAutoFit/>
          </a:bodyPr>
          <a:lstStyle/>
          <a:p>
            <a:r>
              <a:rPr lang="zh-CN" altLang="en-US" sz="2800" dirty="0">
                <a:latin typeface="隶书" panose="02010509060101010101" pitchFamily="49" charset="-122"/>
                <a:ea typeface="隶书" panose="02010509060101010101" pitchFamily="49" charset="-122"/>
              </a:rPr>
              <a:t>面向对象设计</a:t>
            </a:r>
            <a:endParaRPr lang="zh-CN" altLang="en-US" sz="2800" dirty="0">
              <a:latin typeface="隶书" panose="02010509060101010101" pitchFamily="49" charset="-122"/>
              <a:ea typeface="隶书" panose="02010509060101010101" pitchFamily="49" charset="-122"/>
            </a:endParaRPr>
          </a:p>
        </p:txBody>
      </p:sp>
      <p:sp>
        <p:nvSpPr>
          <p:cNvPr id="13" name="文本框 12"/>
          <p:cNvSpPr txBox="1"/>
          <p:nvPr/>
        </p:nvSpPr>
        <p:spPr>
          <a:xfrm>
            <a:off x="2762784" y="4991532"/>
            <a:ext cx="6259830" cy="460375"/>
          </a:xfrm>
          <a:prstGeom prst="rect">
            <a:avLst/>
          </a:prstGeom>
          <a:noFill/>
        </p:spPr>
        <p:txBody>
          <a:bodyPr wrap="none" rtlCol="0">
            <a:spAutoFit/>
          </a:bodyPr>
          <a:lstStyle/>
          <a:p>
            <a:pPr marL="285750" indent="-285750">
              <a:buFont typeface="Arial" panose="020B0604020202020204" pitchFamily="34" charset="0"/>
              <a:buChar char="•"/>
            </a:pPr>
            <a:r>
              <a:rPr lang="zh-CN" altLang="en-US" sz="2400"/>
              <a:t>真实世界与数字世界之间，如何模拟互换？</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122238"/>
            <a:ext cx="7543800" cy="520680"/>
          </a:xfrm>
        </p:spPr>
        <p:txBody>
          <a:bodyPr>
            <a:noAutofit/>
          </a:bodyPr>
          <a:lstStyle/>
          <a:p>
            <a:pPr algn="l"/>
            <a:r>
              <a:rPr lang="en-US" altLang="zh-CN" sz="3200" dirty="0" err="1">
                <a:latin typeface="Tahoma" panose="020B0604030504040204" pitchFamily="34" charset="0"/>
                <a:ea typeface="Tahoma" panose="020B0604030504040204" pitchFamily="34" charset="0"/>
                <a:cs typeface="Tahoma" panose="020B0604030504040204" pitchFamily="34" charset="0"/>
              </a:rPr>
              <a:t>AverageExample.java</a:t>
            </a:r>
            <a:endParaRPr lang="zh-CN" altLang="en-US" sz="3200" dirty="0"/>
          </a:p>
        </p:txBody>
      </p:sp>
      <p:sp>
        <p:nvSpPr>
          <p:cNvPr id="3" name="内容占位符 2"/>
          <p:cNvSpPr>
            <a:spLocks noGrp="1"/>
          </p:cNvSpPr>
          <p:nvPr>
            <p:ph idx="1"/>
          </p:nvPr>
        </p:nvSpPr>
        <p:spPr>
          <a:xfrm>
            <a:off x="1775520" y="714356"/>
            <a:ext cx="8712968" cy="6119622"/>
          </a:xfrm>
          <a:ln>
            <a:solidFill>
              <a:schemeClr val="accent1">
                <a:shade val="50000"/>
              </a:schemeClr>
            </a:solidFill>
          </a:ln>
        </p:spPr>
        <p:txBody>
          <a:bodyPr>
            <a:noAutofit/>
          </a:bodyPr>
          <a:lstStyle/>
          <a:p>
            <a:pPr>
              <a:spcBef>
                <a:spcPts val="0"/>
              </a:spcBef>
              <a:buNone/>
            </a:pPr>
            <a:r>
              <a:rPr lang="en-US" altLang="zh-CN" sz="2000" dirty="0">
                <a:latin typeface="Arial" panose="020B0604020202020204" pitchFamily="34" charset="0"/>
                <a:ea typeface="Tahoma" panose="020B0604030504040204" pitchFamily="34" charset="0"/>
                <a:cs typeface="Arial" panose="020B0604020202020204" pitchFamily="34" charset="0"/>
              </a:rPr>
              <a:t>public class </a:t>
            </a:r>
            <a:r>
              <a:rPr lang="en-US" altLang="zh-CN" sz="2000" dirty="0" err="1">
                <a:latin typeface="Arial" panose="020B0604020202020204" pitchFamily="34" charset="0"/>
                <a:ea typeface="Tahoma" panose="020B0604030504040204" pitchFamily="34" charset="0"/>
                <a:cs typeface="Arial" panose="020B0604020202020204" pitchFamily="34" charset="0"/>
              </a:rPr>
              <a:t>AverageExample</a:t>
            </a:r>
            <a:r>
              <a:rPr lang="en-US" altLang="zh-CN" sz="2000" dirty="0">
                <a:latin typeface="Arial" panose="020B0604020202020204" pitchFamily="34" charset="0"/>
                <a:ea typeface="Tahoma" panose="020B0604030504040204" pitchFamily="34" charset="0"/>
                <a:cs typeface="Arial" panose="020B0604020202020204" pitchFamily="34" charset="0"/>
              </a:rPr>
              <a:t> {</a:t>
            </a:r>
            <a:endParaRPr lang="zh-CN" altLang="en-US" sz="2000" dirty="0">
              <a:latin typeface="Arial" panose="020B0604020202020204" pitchFamily="34" charset="0"/>
              <a:cs typeface="Arial" panose="020B0604020202020204" pitchFamily="34" charset="0"/>
            </a:endParaRPr>
          </a:p>
          <a:p>
            <a:pPr lvl="1">
              <a:spcBef>
                <a:spcPts val="0"/>
              </a:spcBef>
              <a:buNone/>
            </a:pPr>
            <a:r>
              <a:rPr lang="zh-CN" altLang="en-US" sz="2000">
                <a:latin typeface="Arial" panose="020B0604020202020204" pitchFamily="34" charset="0"/>
                <a:cs typeface="Arial" panose="020B0604020202020204" pitchFamily="34" charset="0"/>
              </a:rPr>
              <a:t>   </a:t>
            </a:r>
            <a:endParaRPr lang="zh-CN" altLang="en-US" sz="2000" dirty="0">
              <a:latin typeface="Arial" panose="020B0604020202020204" pitchFamily="34" charset="0"/>
              <a:cs typeface="Arial" panose="020B0604020202020204" pitchFamily="34" charset="0"/>
            </a:endParaRPr>
          </a:p>
          <a:p>
            <a:pPr>
              <a:spcBef>
                <a:spcPts val="0"/>
              </a:spcBef>
              <a:buNone/>
            </a:pPr>
            <a:endParaRPr lang="en-US" altLang="zh-CN" sz="2000">
              <a:latin typeface="Arial" panose="020B0604020202020204" pitchFamily="34" charset="0"/>
              <a:ea typeface="Tahoma" panose="020B0604030504040204" pitchFamily="34" charset="0"/>
              <a:cs typeface="Arial" panose="020B0604020202020204" pitchFamily="34" charset="0"/>
            </a:endParaRPr>
          </a:p>
          <a:p>
            <a:pPr>
              <a:spcBef>
                <a:spcPts val="0"/>
              </a:spcBef>
              <a:buNone/>
            </a:pPr>
            <a:endParaRPr lang="en-US" altLang="zh-CN" sz="2000">
              <a:latin typeface="Arial" panose="020B0604020202020204" pitchFamily="34" charset="0"/>
              <a:ea typeface="Tahoma" panose="020B0604030504040204" pitchFamily="34" charset="0"/>
              <a:cs typeface="Arial" panose="020B0604020202020204" pitchFamily="34" charset="0"/>
            </a:endParaRPr>
          </a:p>
          <a:p>
            <a:pPr>
              <a:spcBef>
                <a:spcPts val="0"/>
              </a:spcBef>
              <a:buNone/>
            </a:pPr>
            <a:endParaRPr lang="en-US" altLang="zh-CN" sz="2000">
              <a:latin typeface="Arial" panose="020B0604020202020204" pitchFamily="34" charset="0"/>
              <a:ea typeface="Tahoma" panose="020B0604030504040204" pitchFamily="34" charset="0"/>
              <a:cs typeface="Arial" panose="020B0604020202020204" pitchFamily="34" charset="0"/>
            </a:endParaRPr>
          </a:p>
          <a:p>
            <a:pPr>
              <a:spcBef>
                <a:spcPts val="0"/>
              </a:spcBef>
              <a:buNone/>
            </a:pPr>
            <a:endParaRPr lang="en-US" altLang="zh-CN" sz="2000">
              <a:latin typeface="Arial" panose="020B0604020202020204" pitchFamily="34" charset="0"/>
              <a:ea typeface="Tahoma" panose="020B0604030504040204" pitchFamily="34" charset="0"/>
              <a:cs typeface="Arial" panose="020B0604020202020204" pitchFamily="34" charset="0"/>
            </a:endParaRPr>
          </a:p>
          <a:p>
            <a:pPr>
              <a:spcBef>
                <a:spcPts val="0"/>
              </a:spcBef>
              <a:buNone/>
            </a:pPr>
            <a:endParaRPr lang="en-US" altLang="zh-CN" sz="2000">
              <a:latin typeface="Arial" panose="020B0604020202020204" pitchFamily="34" charset="0"/>
              <a:ea typeface="Tahoma" panose="020B0604030504040204" pitchFamily="34" charset="0"/>
              <a:cs typeface="Arial" panose="020B0604020202020204" pitchFamily="34" charset="0"/>
            </a:endParaRPr>
          </a:p>
          <a:p>
            <a:pPr>
              <a:spcBef>
                <a:spcPts val="0"/>
              </a:spcBef>
              <a:buNone/>
            </a:pPr>
            <a:endParaRPr lang="en-US" altLang="zh-CN" sz="2000">
              <a:latin typeface="Arial" panose="020B0604020202020204" pitchFamily="34" charset="0"/>
              <a:ea typeface="Tahoma" panose="020B0604030504040204" pitchFamily="34" charset="0"/>
              <a:cs typeface="Arial" panose="020B0604020202020204" pitchFamily="34" charset="0"/>
            </a:endParaRPr>
          </a:p>
          <a:p>
            <a:pPr>
              <a:spcBef>
                <a:spcPts val="0"/>
              </a:spcBef>
              <a:buNone/>
            </a:pPr>
            <a:endParaRPr lang="en-US" altLang="zh-CN" sz="2000">
              <a:latin typeface="Arial" panose="020B0604020202020204" pitchFamily="34" charset="0"/>
              <a:ea typeface="Tahoma" panose="020B0604030504040204" pitchFamily="34" charset="0"/>
              <a:cs typeface="Arial" panose="020B0604020202020204" pitchFamily="34" charset="0"/>
            </a:endParaRPr>
          </a:p>
          <a:p>
            <a:pPr>
              <a:spcBef>
                <a:spcPts val="0"/>
              </a:spcBef>
              <a:buNone/>
            </a:pPr>
            <a:endParaRPr lang="en-US" altLang="zh-CN" sz="2000">
              <a:latin typeface="Arial" panose="020B0604020202020204" pitchFamily="34" charset="0"/>
              <a:ea typeface="Tahoma" panose="020B0604030504040204" pitchFamily="34" charset="0"/>
              <a:cs typeface="Arial" panose="020B0604020202020204" pitchFamily="34" charset="0"/>
            </a:endParaRPr>
          </a:p>
          <a:p>
            <a:pPr>
              <a:spcBef>
                <a:spcPts val="0"/>
              </a:spcBef>
              <a:buNone/>
            </a:pPr>
            <a:endParaRPr lang="en-US" altLang="zh-CN" sz="2000">
              <a:latin typeface="Arial" panose="020B0604020202020204" pitchFamily="34" charset="0"/>
              <a:ea typeface="Tahoma" panose="020B0604030504040204" pitchFamily="34" charset="0"/>
              <a:cs typeface="Arial" panose="020B0604020202020204" pitchFamily="34" charset="0"/>
            </a:endParaRPr>
          </a:p>
          <a:p>
            <a:pPr>
              <a:spcBef>
                <a:spcPts val="0"/>
              </a:spcBef>
              <a:buNone/>
            </a:pPr>
            <a:endParaRPr lang="en-US" altLang="zh-CN" sz="2000">
              <a:latin typeface="Arial" panose="020B0604020202020204" pitchFamily="34" charset="0"/>
              <a:ea typeface="Tahoma" panose="020B0604030504040204" pitchFamily="34" charset="0"/>
              <a:cs typeface="Arial" panose="020B0604020202020204" pitchFamily="34" charset="0"/>
            </a:endParaRPr>
          </a:p>
          <a:p>
            <a:pPr>
              <a:spcBef>
                <a:spcPts val="0"/>
              </a:spcBef>
              <a:buNone/>
            </a:pPr>
            <a:endParaRPr lang="en-US" altLang="zh-CN" sz="2000">
              <a:latin typeface="Arial" panose="020B0604020202020204" pitchFamily="34" charset="0"/>
              <a:ea typeface="Tahoma" panose="020B0604030504040204" pitchFamily="34" charset="0"/>
              <a:cs typeface="Arial" panose="020B0604020202020204" pitchFamily="34" charset="0"/>
            </a:endParaRPr>
          </a:p>
          <a:p>
            <a:pPr>
              <a:spcBef>
                <a:spcPts val="0"/>
              </a:spcBef>
              <a:buNone/>
            </a:pPr>
            <a:endParaRPr lang="en-US" altLang="zh-CN" sz="2000">
              <a:latin typeface="Arial" panose="020B0604020202020204" pitchFamily="34" charset="0"/>
              <a:ea typeface="Tahoma" panose="020B0604030504040204" pitchFamily="34" charset="0"/>
              <a:cs typeface="Arial" panose="020B0604020202020204" pitchFamily="34" charset="0"/>
            </a:endParaRPr>
          </a:p>
          <a:p>
            <a:pPr>
              <a:spcBef>
                <a:spcPts val="0"/>
              </a:spcBef>
              <a:buNone/>
            </a:pPr>
            <a:endParaRPr lang="en-US" altLang="zh-CN" sz="2000">
              <a:latin typeface="Arial" panose="020B0604020202020204" pitchFamily="34" charset="0"/>
              <a:ea typeface="Tahoma" panose="020B0604030504040204" pitchFamily="34" charset="0"/>
              <a:cs typeface="Arial" panose="020B0604020202020204" pitchFamily="34" charset="0"/>
            </a:endParaRPr>
          </a:p>
          <a:p>
            <a:pPr>
              <a:spcBef>
                <a:spcPts val="0"/>
              </a:spcBef>
              <a:buNone/>
            </a:pPr>
            <a:endParaRPr lang="en-US" altLang="zh-CN" sz="2000">
              <a:latin typeface="Arial" panose="020B0604020202020204" pitchFamily="34" charset="0"/>
              <a:ea typeface="Tahoma" panose="020B0604030504040204" pitchFamily="34" charset="0"/>
              <a:cs typeface="Arial" panose="020B0604020202020204" pitchFamily="34" charset="0"/>
            </a:endParaRPr>
          </a:p>
          <a:p>
            <a:pPr>
              <a:spcBef>
                <a:spcPts val="0"/>
              </a:spcBef>
              <a:buNone/>
            </a:pPr>
            <a:r>
              <a:rPr lang="en-US" altLang="zh-CN" sz="2000">
                <a:latin typeface="Arial" panose="020B0604020202020204" pitchFamily="34" charset="0"/>
                <a:ea typeface="Tahoma" panose="020B060403050404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extBox 4"/>
          <p:cNvSpPr txBox="1"/>
          <p:nvPr/>
        </p:nvSpPr>
        <p:spPr>
          <a:xfrm>
            <a:off x="7560736" y="5639899"/>
            <a:ext cx="2349624" cy="1198880"/>
          </a:xfrm>
          <a:prstGeom prst="rect">
            <a:avLst/>
          </a:prstGeom>
          <a:noFill/>
          <a:ln>
            <a:solidFill>
              <a:schemeClr val="accent1">
                <a:shade val="50000"/>
              </a:schemeClr>
            </a:solidFill>
          </a:ln>
        </p:spPr>
        <p:txBody>
          <a:bodyPr wrap="square" rtlCol="0">
            <a:spAutoFit/>
          </a:bodyPr>
          <a:lstStyle/>
          <a:p>
            <a:r>
              <a:rPr lang="zh-CN" altLang="en-US"/>
              <a:t>可变参数长度为：</a:t>
            </a:r>
            <a:r>
              <a:rPr lang="en-US" altLang="zh-CN"/>
              <a:t>4</a:t>
            </a:r>
            <a:endParaRPr lang="en-US" altLang="zh-CN"/>
          </a:p>
          <a:p>
            <a:r>
              <a:rPr lang="en-US" altLang="zh-CN"/>
              <a:t>2.5</a:t>
            </a:r>
            <a:endParaRPr lang="en-US" altLang="zh-CN"/>
          </a:p>
          <a:p>
            <a:r>
              <a:rPr lang="zh-CN" altLang="en-US"/>
              <a:t>可变参数长度为：</a:t>
            </a:r>
            <a:r>
              <a:rPr lang="en-US" altLang="zh-CN"/>
              <a:t>7</a:t>
            </a:r>
            <a:endParaRPr lang="en-US" altLang="zh-CN"/>
          </a:p>
          <a:p>
            <a:r>
              <a:rPr lang="en-US" altLang="zh-CN"/>
              <a:t>4.428571428571429</a:t>
            </a:r>
            <a:endParaRPr lang="zh-CN" altLang="en-US" sz="2400" dirty="0"/>
          </a:p>
        </p:txBody>
      </p:sp>
      <p:sp>
        <p:nvSpPr>
          <p:cNvPr id="6" name="文本框 5"/>
          <p:cNvSpPr txBox="1"/>
          <p:nvPr/>
        </p:nvSpPr>
        <p:spPr>
          <a:xfrm>
            <a:off x="4943872" y="2288647"/>
            <a:ext cx="4959350" cy="368300"/>
          </a:xfrm>
          <a:prstGeom prst="rect">
            <a:avLst/>
          </a:prstGeom>
          <a:noFill/>
        </p:spPr>
        <p:txBody>
          <a:bodyPr wrap="none" rtlCol="0">
            <a:spAutoFit/>
          </a:bodyPr>
          <a:lstStyle/>
          <a:p>
            <a:r>
              <a:rPr lang="en-US" altLang="zh-CN" b="1">
                <a:solidFill>
                  <a:srgbClr val="0000CC"/>
                </a:solidFill>
                <a:latin typeface="Arial" panose="020B0604020202020204" pitchFamily="34" charset="0"/>
                <a:ea typeface="Tahoma" panose="020B0604030504040204" pitchFamily="34" charset="0"/>
                <a:cs typeface="Arial" panose="020B0604020202020204" pitchFamily="34" charset="0"/>
              </a:rPr>
              <a:t>//</a:t>
            </a:r>
            <a:r>
              <a:rPr lang="zh-CN" altLang="en-US" b="1">
                <a:solidFill>
                  <a:srgbClr val="0000CC"/>
                </a:solidFill>
                <a:latin typeface="Arial" panose="020B0604020202020204" pitchFamily="34" charset="0"/>
                <a:ea typeface="Tahoma" panose="020B0604030504040204" pitchFamily="34" charset="0"/>
                <a:cs typeface="Arial" panose="020B0604020202020204" pitchFamily="34" charset="0"/>
              </a:rPr>
              <a:t>遍历</a:t>
            </a:r>
            <a:r>
              <a:rPr lang="en-US" altLang="zh-CN" b="1">
                <a:solidFill>
                  <a:srgbClr val="0000CC"/>
                </a:solidFill>
                <a:latin typeface="Arial" panose="020B0604020202020204" pitchFamily="34" charset="0"/>
                <a:ea typeface="Tahoma" panose="020B0604030504040204" pitchFamily="34" charset="0"/>
                <a:cs typeface="Arial" panose="020B0604020202020204" pitchFamily="34" charset="0"/>
              </a:rPr>
              <a:t>x</a:t>
            </a:r>
            <a:r>
              <a:rPr lang="zh-CN" altLang="en-US" b="1">
                <a:solidFill>
                  <a:srgbClr val="0000CC"/>
                </a:solidFill>
                <a:latin typeface="Arial" panose="020B0604020202020204" pitchFamily="34" charset="0"/>
                <a:ea typeface="Tahoma" panose="020B0604030504040204" pitchFamily="34" charset="0"/>
                <a:cs typeface="Arial" panose="020B0604020202020204" pitchFamily="34" charset="0"/>
              </a:rPr>
              <a:t>，</a:t>
            </a:r>
            <a:r>
              <a:rPr lang="zh-CN" altLang="en-US" b="1">
                <a:solidFill>
                  <a:srgbClr val="0000CC"/>
                </a:solidFill>
              </a:rPr>
              <a:t>在</a:t>
            </a:r>
            <a:r>
              <a:rPr lang="en-US" altLang="zh-CN" b="1">
                <a:solidFill>
                  <a:srgbClr val="0000CC"/>
                </a:solidFill>
              </a:rPr>
              <a:t>average</a:t>
            </a:r>
            <a:r>
              <a:rPr lang="zh-CN" altLang="en-US" b="1">
                <a:solidFill>
                  <a:srgbClr val="0000CC"/>
                </a:solidFill>
              </a:rPr>
              <a:t>方法内，</a:t>
            </a:r>
            <a:r>
              <a:rPr lang="en-US" altLang="zh-CN" b="1">
                <a:solidFill>
                  <a:srgbClr val="0000CC"/>
                </a:solidFill>
              </a:rPr>
              <a:t>x</a:t>
            </a:r>
            <a:r>
              <a:rPr lang="zh-CN" altLang="en-US" b="1">
                <a:solidFill>
                  <a:srgbClr val="0000CC"/>
                </a:solidFill>
              </a:rPr>
              <a:t>被转化为一个数组</a:t>
            </a:r>
            <a:endParaRPr lang="zh-CN" altLang="en-US" b="1">
              <a:solidFill>
                <a:srgbClr val="0000CC"/>
              </a:solidFill>
            </a:endParaRPr>
          </a:p>
        </p:txBody>
      </p:sp>
      <p:sp>
        <p:nvSpPr>
          <p:cNvPr id="7" name="文本框 6"/>
          <p:cNvSpPr txBox="1"/>
          <p:nvPr/>
        </p:nvSpPr>
        <p:spPr>
          <a:xfrm>
            <a:off x="2148092" y="4392487"/>
            <a:ext cx="6166485" cy="1322070"/>
          </a:xfrm>
          <a:prstGeom prst="rect">
            <a:avLst/>
          </a:prstGeom>
          <a:noFill/>
        </p:spPr>
        <p:txBody>
          <a:bodyPr wrap="none" rtlCol="0">
            <a:spAutoFit/>
          </a:bodyPr>
          <a:lstStyle/>
          <a:p>
            <a:r>
              <a:rPr lang="en-US" altLang="zh-CN" sz="2000">
                <a:latin typeface="Arial" panose="020B0604020202020204" pitchFamily="34" charset="0"/>
                <a:ea typeface="Tahoma" panose="020B0604030504040204" pitchFamily="34" charset="0"/>
                <a:cs typeface="Arial" panose="020B0604020202020204" pitchFamily="34" charset="0"/>
              </a:rPr>
              <a:t> public</a:t>
            </a:r>
            <a:r>
              <a:rPr lang="en-US" altLang="zh-CN" sz="2000" b="1">
                <a:solidFill>
                  <a:srgbClr val="FF0000"/>
                </a:solidFill>
                <a:latin typeface="Arial" panose="020B0604020202020204" pitchFamily="34" charset="0"/>
                <a:ea typeface="Tahoma" panose="020B0604030504040204" pitchFamily="34" charset="0"/>
                <a:cs typeface="Arial" panose="020B0604020202020204" pitchFamily="34" charset="0"/>
              </a:rPr>
              <a:t> static </a:t>
            </a:r>
            <a:r>
              <a:rPr lang="en-US" altLang="zh-CN" sz="2000">
                <a:latin typeface="Arial" panose="020B0604020202020204" pitchFamily="34" charset="0"/>
                <a:ea typeface="Tahoma" panose="020B0604030504040204" pitchFamily="34" charset="0"/>
                <a:cs typeface="Arial" panose="020B0604020202020204" pitchFamily="34" charset="0"/>
              </a:rPr>
              <a:t>void main(String[] args){</a:t>
            </a:r>
            <a:endParaRPr lang="en-US" altLang="zh-CN" sz="2000">
              <a:latin typeface="Arial" panose="020B0604020202020204" pitchFamily="34" charset="0"/>
              <a:ea typeface="Tahoma" panose="020B0604030504040204" pitchFamily="34" charset="0"/>
              <a:cs typeface="Arial" panose="020B0604020202020204" pitchFamily="34" charset="0"/>
            </a:endParaRPr>
          </a:p>
          <a:p>
            <a:pPr lvl="1"/>
            <a:r>
              <a:rPr lang="en-US" altLang="zh-CN" sz="2000">
                <a:latin typeface="Arial" panose="020B0604020202020204" pitchFamily="34" charset="0"/>
                <a:ea typeface="Tahoma" panose="020B0604030504040204" pitchFamily="34" charset="0"/>
                <a:cs typeface="Arial" panose="020B0604020202020204" pitchFamily="34" charset="0"/>
              </a:rPr>
              <a:t>    System.out.println(</a:t>
            </a:r>
            <a:r>
              <a:rPr lang="en-US" altLang="zh-CN" sz="2000" b="1">
                <a:solidFill>
                  <a:srgbClr val="006600"/>
                </a:solidFill>
                <a:latin typeface="Arial" panose="020B0604020202020204" pitchFamily="34" charset="0"/>
                <a:cs typeface="Arial" panose="020B0604020202020204" pitchFamily="34" charset="0"/>
              </a:rPr>
              <a:t>average</a:t>
            </a:r>
            <a:r>
              <a:rPr lang="en-US" altLang="zh-CN" sz="2000" b="1">
                <a:solidFill>
                  <a:srgbClr val="C00000"/>
                </a:solidFill>
                <a:latin typeface="Arial" panose="020B0604020202020204" pitchFamily="34" charset="0"/>
                <a:ea typeface="Tahoma" panose="020B0604030504040204" pitchFamily="34" charset="0"/>
                <a:cs typeface="Arial" panose="020B0604020202020204" pitchFamily="34" charset="0"/>
              </a:rPr>
              <a:t>(1, 2, 3, 4)</a:t>
            </a:r>
            <a:r>
              <a:rPr lang="en-US" altLang="zh-CN" sz="2000">
                <a:latin typeface="Arial" panose="020B0604020202020204" pitchFamily="34" charset="0"/>
                <a:ea typeface="Tahoma" panose="020B0604030504040204" pitchFamily="34" charset="0"/>
                <a:cs typeface="Arial" panose="020B0604020202020204" pitchFamily="34" charset="0"/>
              </a:rPr>
              <a:t>);</a:t>
            </a:r>
            <a:endParaRPr lang="en-US" altLang="zh-CN" sz="2000">
              <a:latin typeface="Arial" panose="020B0604020202020204" pitchFamily="34" charset="0"/>
              <a:ea typeface="Tahoma" panose="020B0604030504040204" pitchFamily="34" charset="0"/>
              <a:cs typeface="Arial" panose="020B0604020202020204" pitchFamily="34" charset="0"/>
            </a:endParaRPr>
          </a:p>
          <a:p>
            <a:pPr lvl="1"/>
            <a:r>
              <a:rPr lang="en-US" altLang="zh-CN" sz="2000">
                <a:latin typeface="Arial" panose="020B0604020202020204" pitchFamily="34" charset="0"/>
                <a:cs typeface="Arial" panose="020B0604020202020204" pitchFamily="34" charset="0"/>
              </a:rPr>
              <a:t>    System.out.println</a:t>
            </a:r>
            <a:r>
              <a:rPr lang="en-US" altLang="zh-CN" sz="2000" b="1">
                <a:latin typeface="Arial" panose="020B0604020202020204" pitchFamily="34" charset="0"/>
                <a:cs typeface="Arial" panose="020B0604020202020204" pitchFamily="34" charset="0"/>
              </a:rPr>
              <a:t>(</a:t>
            </a:r>
            <a:r>
              <a:rPr lang="en-US" altLang="zh-CN" sz="2000" b="1">
                <a:solidFill>
                  <a:srgbClr val="006600"/>
                </a:solidFill>
                <a:latin typeface="Arial" panose="020B0604020202020204" pitchFamily="34" charset="0"/>
                <a:cs typeface="Arial" panose="020B0604020202020204" pitchFamily="34" charset="0"/>
              </a:rPr>
              <a:t>average</a:t>
            </a:r>
            <a:r>
              <a:rPr lang="en-US" altLang="zh-CN" sz="2000" b="1">
                <a:latin typeface="Arial" panose="020B0604020202020204" pitchFamily="34" charset="0"/>
                <a:cs typeface="Arial" panose="020B0604020202020204" pitchFamily="34" charset="0"/>
              </a:rPr>
              <a:t>(</a:t>
            </a:r>
            <a:r>
              <a:rPr lang="en-US" altLang="zh-CN" sz="2000" b="1">
                <a:solidFill>
                  <a:srgbClr val="C00000"/>
                </a:solidFill>
                <a:latin typeface="Arial" panose="020B0604020202020204" pitchFamily="34" charset="0"/>
                <a:cs typeface="Arial" panose="020B0604020202020204" pitchFamily="34" charset="0"/>
              </a:rPr>
              <a:t>1, 2, 3, 4, 6, 7, 8</a:t>
            </a:r>
            <a:r>
              <a:rPr lang="en-US" altLang="zh-CN" sz="2000" b="1">
                <a:latin typeface="Arial" panose="020B0604020202020204" pitchFamily="34" charset="0"/>
                <a:cs typeface="Arial" panose="020B0604020202020204" pitchFamily="34" charset="0"/>
              </a:rPr>
              <a:t>));</a:t>
            </a:r>
            <a:endParaRPr lang="en-US" altLang="zh-CN" sz="2000">
              <a:latin typeface="Arial" panose="020B0604020202020204" pitchFamily="34" charset="0"/>
              <a:ea typeface="Tahoma" panose="020B0604030504040204" pitchFamily="34" charset="0"/>
              <a:cs typeface="Arial" panose="020B0604020202020204" pitchFamily="34" charset="0"/>
            </a:endParaRPr>
          </a:p>
          <a:p>
            <a:r>
              <a:rPr lang="zh-CN" altLang="en-US" sz="2000">
                <a:latin typeface="Arial" panose="020B0604020202020204" pitchFamily="34" charset="0"/>
                <a:cs typeface="Arial" panose="020B0604020202020204" pitchFamily="34" charset="0"/>
              </a:rPr>
              <a:t>   </a:t>
            </a:r>
            <a:r>
              <a:rPr lang="en-US" altLang="zh-CN" sz="2000">
                <a:latin typeface="Arial" panose="020B0604020202020204" pitchFamily="34" charset="0"/>
                <a:ea typeface="Tahoma" panose="020B0604030504040204" pitchFamily="34" charset="0"/>
                <a:cs typeface="Arial" panose="020B0604020202020204" pitchFamily="34" charset="0"/>
              </a:rPr>
              <a:t>}</a:t>
            </a:r>
            <a:endParaRPr lang="zh-CN" altLang="en-US"/>
          </a:p>
        </p:txBody>
      </p:sp>
      <p:sp>
        <p:nvSpPr>
          <p:cNvPr id="8" name="文本框 7"/>
          <p:cNvSpPr txBox="1"/>
          <p:nvPr/>
        </p:nvSpPr>
        <p:spPr>
          <a:xfrm>
            <a:off x="2148092" y="1072930"/>
            <a:ext cx="8340396" cy="3169285"/>
          </a:xfrm>
          <a:prstGeom prst="rect">
            <a:avLst/>
          </a:prstGeom>
          <a:noFill/>
        </p:spPr>
        <p:txBody>
          <a:bodyPr wrap="square" rtlCol="0">
            <a:spAutoFit/>
          </a:bodyPr>
          <a:lstStyle/>
          <a:p>
            <a:r>
              <a:rPr lang="en-US" altLang="zh-CN" sz="2000" b="1" dirty="0">
                <a:solidFill>
                  <a:srgbClr val="FF0000"/>
                </a:solidFill>
                <a:latin typeface="Arial" panose="020B0604020202020204" pitchFamily="34" charset="0"/>
                <a:ea typeface="Tahoma" panose="020B0604030504040204" pitchFamily="34" charset="0"/>
                <a:cs typeface="Arial" panose="020B0604020202020204" pitchFamily="34" charset="0"/>
              </a:rPr>
              <a:t> static </a:t>
            </a:r>
            <a:r>
              <a:rPr lang="en-US" altLang="zh-CN" sz="2000" dirty="0">
                <a:latin typeface="Arial" panose="020B0604020202020204" pitchFamily="34" charset="0"/>
                <a:ea typeface="Tahoma" panose="020B0604030504040204" pitchFamily="34" charset="0"/>
                <a:cs typeface="Arial" panose="020B0604020202020204" pitchFamily="34" charset="0"/>
              </a:rPr>
              <a:t>double </a:t>
            </a:r>
            <a:r>
              <a:rPr lang="en-US" altLang="zh-CN" sz="2000" b="1" dirty="0">
                <a:solidFill>
                  <a:srgbClr val="006600"/>
                </a:solidFill>
                <a:latin typeface="Arial" panose="020B0604020202020204" pitchFamily="34" charset="0"/>
                <a:ea typeface="Tahoma" panose="020B0604030504040204" pitchFamily="34" charset="0"/>
                <a:cs typeface="Arial" panose="020B0604020202020204" pitchFamily="34" charset="0"/>
              </a:rPr>
              <a:t>average</a:t>
            </a:r>
            <a:r>
              <a:rPr lang="en-US" altLang="zh-CN" sz="2000" b="1" dirty="0">
                <a:solidFill>
                  <a:srgbClr val="C00000"/>
                </a:solidFill>
                <a:latin typeface="Arial" panose="020B0604020202020204" pitchFamily="34" charset="0"/>
                <a:ea typeface="Tahoma" panose="020B0604030504040204" pitchFamily="34" charset="0"/>
                <a:cs typeface="Arial" panose="020B0604020202020204" pitchFamily="34" charset="0"/>
              </a:rPr>
              <a:t>(int... x)  </a:t>
            </a:r>
            <a:r>
              <a:rPr lang="en-US" altLang="zh-CN" sz="2000" dirty="0">
                <a:latin typeface="Arial" panose="020B0604020202020204" pitchFamily="34" charset="0"/>
                <a:ea typeface="Tahoma" panose="020B0604030504040204" pitchFamily="34" charset="0"/>
                <a:cs typeface="Arial" panose="020B0604020202020204" pitchFamily="34" charset="0"/>
              </a:rPr>
              <a:t>{	   //</a:t>
            </a:r>
            <a:r>
              <a:rPr lang="en-US" altLang="zh-CN" sz="2000" b="1" dirty="0">
                <a:solidFill>
                  <a:srgbClr val="0000CC"/>
                </a:solidFill>
                <a:latin typeface="Arial" panose="020B0604020202020204" pitchFamily="34" charset="0"/>
                <a:ea typeface="Tahoma" panose="020B0604030504040204" pitchFamily="34" charset="0"/>
                <a:cs typeface="Arial" panose="020B0604020202020204" pitchFamily="34" charset="0"/>
              </a:rPr>
              <a:t>x</a:t>
            </a:r>
            <a:r>
              <a:rPr lang="zh-CN" altLang="en-US" sz="2000" b="1" dirty="0">
                <a:solidFill>
                  <a:srgbClr val="0000CC"/>
                </a:solidFill>
                <a:latin typeface="Arial" panose="020B0604020202020204" pitchFamily="34" charset="0"/>
                <a:ea typeface="Tahoma" panose="020B0604030504040204" pitchFamily="34" charset="0"/>
                <a:cs typeface="Arial" panose="020B0604020202020204" pitchFamily="34" charset="0"/>
              </a:rPr>
              <a:t>为可变参数</a:t>
            </a:r>
            <a:endParaRPr lang="en-US" altLang="zh-CN" sz="2000" b="1" dirty="0">
              <a:solidFill>
                <a:srgbClr val="0000CC"/>
              </a:solidFill>
              <a:latin typeface="Arial" panose="020B0604020202020204" pitchFamily="34" charset="0"/>
              <a:ea typeface="Tahoma" panose="020B0604030504040204" pitchFamily="34" charset="0"/>
              <a:cs typeface="Arial" panose="020B0604020202020204" pitchFamily="34" charset="0"/>
            </a:endParaRPr>
          </a:p>
          <a:p>
            <a:pPr lvl="1"/>
            <a:r>
              <a:rPr lang="en-US" altLang="zh-CN" sz="2000" dirty="0">
                <a:latin typeface="Arial" panose="020B0604020202020204" pitchFamily="34" charset="0"/>
                <a:ea typeface="Tahoma" panose="020B0604030504040204" pitchFamily="34" charset="0"/>
                <a:cs typeface="Arial" panose="020B0604020202020204" pitchFamily="34" charset="0"/>
              </a:rPr>
              <a:t>   double result=0.0;</a:t>
            </a:r>
            <a:endParaRPr lang="en-US" altLang="zh-CN" sz="2000" dirty="0">
              <a:latin typeface="Arial" panose="020B0604020202020204" pitchFamily="34" charset="0"/>
              <a:ea typeface="Tahoma" panose="020B0604030504040204" pitchFamily="34" charset="0"/>
              <a:cs typeface="Arial" panose="020B0604020202020204" pitchFamily="34" charset="0"/>
            </a:endParaRPr>
          </a:p>
          <a:p>
            <a:pPr lvl="1"/>
            <a:r>
              <a:rPr lang="en-US" altLang="zh-CN" sz="2000" dirty="0">
                <a:latin typeface="Arial" panose="020B0604020202020204" pitchFamily="34" charset="0"/>
                <a:ea typeface="Tahoma" panose="020B0604030504040204" pitchFamily="34" charset="0"/>
                <a:cs typeface="Arial" panose="020B0604020202020204" pitchFamily="34" charset="0"/>
              </a:rPr>
              <a:t>   int sum = 0;</a:t>
            </a:r>
            <a:endParaRPr lang="en-US" altLang="zh-CN" sz="2000" dirty="0">
              <a:latin typeface="Arial" panose="020B0604020202020204" pitchFamily="34" charset="0"/>
              <a:ea typeface="Tahoma" panose="020B0604030504040204" pitchFamily="34" charset="0"/>
              <a:cs typeface="Arial" panose="020B0604020202020204" pitchFamily="34" charset="0"/>
            </a:endParaRPr>
          </a:p>
          <a:p>
            <a:pPr lvl="1"/>
            <a:r>
              <a:rPr lang="en-US" altLang="zh-CN" sz="2000" b="1" dirty="0">
                <a:solidFill>
                  <a:srgbClr val="006600"/>
                </a:solidFill>
                <a:latin typeface="Arial" panose="020B0604020202020204" pitchFamily="34" charset="0"/>
                <a:ea typeface="Tahoma" panose="020B0604030504040204" pitchFamily="34" charset="0"/>
                <a:cs typeface="Arial" panose="020B0604020202020204" pitchFamily="34" charset="0"/>
              </a:rPr>
              <a:t>   for(int i:x){	 	   </a:t>
            </a:r>
            <a:endParaRPr lang="en-US" altLang="zh-CN" sz="2000" b="1" dirty="0">
              <a:solidFill>
                <a:srgbClr val="006600"/>
              </a:solidFill>
              <a:latin typeface="Arial" panose="020B0604020202020204" pitchFamily="34" charset="0"/>
              <a:ea typeface="Tahoma" panose="020B0604030504040204" pitchFamily="34" charset="0"/>
              <a:cs typeface="Arial" panose="020B0604020202020204" pitchFamily="34" charset="0"/>
            </a:endParaRPr>
          </a:p>
          <a:p>
            <a:pPr lvl="1"/>
            <a:r>
              <a:rPr lang="en-US" altLang="zh-CN" sz="2000" b="1" dirty="0">
                <a:solidFill>
                  <a:srgbClr val="006600"/>
                </a:solidFill>
                <a:latin typeface="Arial" panose="020B0604020202020204" pitchFamily="34" charset="0"/>
                <a:ea typeface="Tahoma" panose="020B0604030504040204" pitchFamily="34" charset="0"/>
                <a:cs typeface="Arial" panose="020B0604020202020204" pitchFamily="34" charset="0"/>
              </a:rPr>
              <a:t>       sum= </a:t>
            </a:r>
            <a:r>
              <a:rPr lang="en-US" altLang="zh-CN" sz="2000" b="1" dirty="0" err="1">
                <a:solidFill>
                  <a:srgbClr val="006600"/>
                </a:solidFill>
                <a:latin typeface="Arial" panose="020B0604020202020204" pitchFamily="34" charset="0"/>
                <a:ea typeface="Tahoma" panose="020B0604030504040204" pitchFamily="34" charset="0"/>
                <a:cs typeface="Arial" panose="020B0604020202020204" pitchFamily="34" charset="0"/>
              </a:rPr>
              <a:t>sum+i</a:t>
            </a:r>
            <a:r>
              <a:rPr lang="en-US" altLang="zh-CN" sz="2000" b="1" dirty="0">
                <a:solidFill>
                  <a:srgbClr val="006600"/>
                </a:solidFill>
                <a:latin typeface="Arial" panose="020B0604020202020204" pitchFamily="34" charset="0"/>
                <a:ea typeface="Tahoma" panose="020B0604030504040204" pitchFamily="34" charset="0"/>
                <a:cs typeface="Arial" panose="020B0604020202020204" pitchFamily="34" charset="0"/>
              </a:rPr>
              <a:t>;</a:t>
            </a:r>
            <a:endParaRPr lang="en-US" altLang="zh-CN" sz="2000" b="1" dirty="0">
              <a:solidFill>
                <a:srgbClr val="006600"/>
              </a:solidFill>
              <a:latin typeface="Arial" panose="020B0604020202020204" pitchFamily="34" charset="0"/>
              <a:ea typeface="Tahoma" panose="020B0604030504040204" pitchFamily="34" charset="0"/>
              <a:cs typeface="Arial" panose="020B0604020202020204" pitchFamily="34" charset="0"/>
            </a:endParaRPr>
          </a:p>
          <a:p>
            <a:r>
              <a:rPr lang="zh-CN" altLang="en-US" sz="2000" b="1" dirty="0">
                <a:solidFill>
                  <a:srgbClr val="006600"/>
                </a:solidFill>
                <a:latin typeface="Arial" panose="020B0604020202020204" pitchFamily="34" charset="0"/>
                <a:cs typeface="Arial" panose="020B0604020202020204" pitchFamily="34" charset="0"/>
              </a:rPr>
              <a:t>  </a:t>
            </a:r>
            <a:r>
              <a:rPr lang="en-US" altLang="zh-CN" sz="2000" b="1" dirty="0">
                <a:solidFill>
                  <a:srgbClr val="006600"/>
                </a:solidFill>
                <a:latin typeface="Arial" panose="020B0604020202020204" pitchFamily="34" charset="0"/>
                <a:ea typeface="Tahoma" panose="020B0604030504040204" pitchFamily="34" charset="0"/>
                <a:cs typeface="Arial" panose="020B0604020202020204" pitchFamily="34" charset="0"/>
              </a:rPr>
              <a:t>        }   </a:t>
            </a:r>
            <a:r>
              <a:rPr lang="zh-CN" altLang="en-US" sz="2000" b="1" dirty="0">
                <a:solidFill>
                  <a:srgbClr val="006600"/>
                </a:solidFill>
                <a:latin typeface="Arial" panose="020B0604020202020204" pitchFamily="34" charset="0"/>
                <a:cs typeface="Arial" panose="020B0604020202020204" pitchFamily="34" charset="0"/>
              </a:rPr>
              <a:t>   </a:t>
            </a:r>
            <a:endParaRPr lang="zh-CN" altLang="en-US" sz="2000" b="1" dirty="0">
              <a:solidFill>
                <a:srgbClr val="006600"/>
              </a:solidFill>
              <a:latin typeface="Arial" panose="020B0604020202020204" pitchFamily="34" charset="0"/>
              <a:cs typeface="Arial" panose="020B0604020202020204" pitchFamily="34" charset="0"/>
            </a:endParaRPr>
          </a:p>
          <a:p>
            <a:pPr lvl="1"/>
            <a:r>
              <a:rPr lang="en-US" altLang="zh-CN" sz="2000" dirty="0">
                <a:latin typeface="Arial" panose="020B0604020202020204" pitchFamily="34" charset="0"/>
                <a:ea typeface="Tahoma" panose="020B0604030504040204" pitchFamily="34" charset="0"/>
                <a:cs typeface="Arial" panose="020B0604020202020204" pitchFamily="34" charset="0"/>
              </a:rPr>
              <a:t>   </a:t>
            </a:r>
            <a:r>
              <a:rPr lang="en-US" altLang="zh-CN" sz="2000" dirty="0" err="1">
                <a:latin typeface="Arial" panose="020B0604020202020204" pitchFamily="34" charset="0"/>
                <a:ea typeface="Tahoma" panose="020B0604030504040204" pitchFamily="34" charset="0"/>
                <a:cs typeface="Arial" panose="020B0604020202020204" pitchFamily="34" charset="0"/>
              </a:rPr>
              <a:t>System.out.println</a:t>
            </a:r>
            <a:r>
              <a:rPr lang="en-US" altLang="zh-CN" sz="2000" dirty="0">
                <a:latin typeface="Arial" panose="020B0604020202020204" pitchFamily="34" charset="0"/>
                <a:ea typeface="Tahoma" panose="020B0604030504040204" pitchFamily="34" charset="0"/>
                <a:cs typeface="Arial" panose="020B0604020202020204" pitchFamily="34" charset="0"/>
              </a:rPr>
              <a:t>(“</a:t>
            </a:r>
            <a:r>
              <a:rPr lang="zh-CN" altLang="en-US" sz="2000" dirty="0">
                <a:latin typeface="Arial" panose="020B0604020202020204" pitchFamily="34" charset="0"/>
                <a:cs typeface="Arial" panose="020B0604020202020204" pitchFamily="34" charset="0"/>
              </a:rPr>
              <a:t>可变参数长度为：</a:t>
            </a:r>
            <a:r>
              <a:rPr lang="en-US" altLang="zh-CN" sz="2000" dirty="0">
                <a:latin typeface="Arial" panose="020B0604020202020204" pitchFamily="34" charset="0"/>
                <a:ea typeface="Tahoma" panose="020B0604030504040204" pitchFamily="34" charset="0"/>
                <a:cs typeface="Arial" panose="020B0604020202020204" pitchFamily="34" charset="0"/>
              </a:rPr>
              <a:t>”+</a:t>
            </a:r>
            <a:r>
              <a:rPr lang="en-US" altLang="zh-CN" sz="2000" b="1" dirty="0" err="1">
                <a:solidFill>
                  <a:srgbClr val="000099"/>
                </a:solidFill>
                <a:latin typeface="Arial" panose="020B0604020202020204" pitchFamily="34" charset="0"/>
                <a:ea typeface="Tahoma" panose="020B0604030504040204" pitchFamily="34" charset="0"/>
                <a:cs typeface="Arial" panose="020B0604020202020204" pitchFamily="34" charset="0"/>
              </a:rPr>
              <a:t>x.length</a:t>
            </a:r>
            <a:r>
              <a:rPr lang="en-US" altLang="zh-CN" sz="2000" dirty="0">
                <a:latin typeface="Arial" panose="020B0604020202020204" pitchFamily="34" charset="0"/>
                <a:ea typeface="Tahoma" panose="020B0604030504040204" pitchFamily="34" charset="0"/>
                <a:cs typeface="Arial" panose="020B0604020202020204" pitchFamily="34" charset="0"/>
              </a:rPr>
              <a:t>);   </a:t>
            </a:r>
            <a:r>
              <a:rPr lang="en-US" altLang="zh-CN" sz="2000" b="1" dirty="0">
                <a:solidFill>
                  <a:srgbClr val="0000CC"/>
                </a:solidFill>
                <a:latin typeface="Arial" panose="020B0604020202020204" pitchFamily="34" charset="0"/>
                <a:ea typeface="Tahoma" panose="020B0604030504040204" pitchFamily="34" charset="0"/>
                <a:cs typeface="Arial" panose="020B0604020202020204" pitchFamily="34" charset="0"/>
              </a:rPr>
              <a:t>//</a:t>
            </a:r>
            <a:r>
              <a:rPr lang="zh-CN" altLang="en-US" sz="2000" b="1" dirty="0">
                <a:solidFill>
                  <a:srgbClr val="0000CC"/>
                </a:solidFill>
                <a:latin typeface="Arial" panose="020B0604020202020204" pitchFamily="34" charset="0"/>
                <a:cs typeface="Arial" panose="020B0604020202020204" pitchFamily="34" charset="0"/>
              </a:rPr>
              <a:t>获取</a:t>
            </a:r>
            <a:r>
              <a:rPr lang="en-US" altLang="zh-CN" sz="2000" b="1" dirty="0">
                <a:solidFill>
                  <a:srgbClr val="0000CC"/>
                </a:solidFill>
                <a:latin typeface="Arial" panose="020B0604020202020204" pitchFamily="34" charset="0"/>
                <a:ea typeface="Tahoma" panose="020B0604030504040204" pitchFamily="34" charset="0"/>
                <a:cs typeface="Arial" panose="020B0604020202020204" pitchFamily="34" charset="0"/>
              </a:rPr>
              <a:t>x</a:t>
            </a:r>
            <a:r>
              <a:rPr lang="zh-CN" altLang="en-US" sz="2000" b="1" dirty="0">
                <a:solidFill>
                  <a:srgbClr val="0000CC"/>
                </a:solidFill>
                <a:latin typeface="Arial" panose="020B0604020202020204" pitchFamily="34" charset="0"/>
                <a:cs typeface="Arial" panose="020B0604020202020204" pitchFamily="34" charset="0"/>
              </a:rPr>
              <a:t>的长度</a:t>
            </a:r>
            <a:endParaRPr lang="en-US" altLang="zh-CN" sz="2000" b="1" dirty="0">
              <a:solidFill>
                <a:srgbClr val="0000CC"/>
              </a:solidFill>
              <a:latin typeface="Arial" panose="020B0604020202020204" pitchFamily="34" charset="0"/>
              <a:ea typeface="Tahoma" panose="020B0604030504040204" pitchFamily="34" charset="0"/>
              <a:cs typeface="Arial" panose="020B0604020202020204" pitchFamily="34" charset="0"/>
            </a:endParaRPr>
          </a:p>
          <a:p>
            <a:pPr lvl="1"/>
            <a:r>
              <a:rPr lang="en-US" altLang="zh-CN" sz="2000" dirty="0">
                <a:latin typeface="Arial" panose="020B0604020202020204" pitchFamily="34" charset="0"/>
                <a:ea typeface="Tahoma" panose="020B0604030504040204" pitchFamily="34" charset="0"/>
                <a:cs typeface="Arial" panose="020B0604020202020204" pitchFamily="34" charset="0"/>
              </a:rPr>
              <a:t>   result = (1.0*sum)/</a:t>
            </a:r>
            <a:r>
              <a:rPr lang="en-US" altLang="zh-CN" sz="2000" b="1" dirty="0" err="1">
                <a:solidFill>
                  <a:srgbClr val="000099"/>
                </a:solidFill>
                <a:latin typeface="Arial" panose="020B0604020202020204" pitchFamily="34" charset="0"/>
                <a:ea typeface="Tahoma" panose="020B0604030504040204" pitchFamily="34" charset="0"/>
                <a:cs typeface="Arial" panose="020B0604020202020204" pitchFamily="34" charset="0"/>
              </a:rPr>
              <a:t>x.length</a:t>
            </a:r>
            <a:r>
              <a:rPr lang="en-US" altLang="zh-CN" sz="2000" dirty="0">
                <a:latin typeface="Arial" panose="020B0604020202020204" pitchFamily="34" charset="0"/>
                <a:ea typeface="Tahoma" panose="020B0604030504040204" pitchFamily="34" charset="0"/>
                <a:cs typeface="Arial" panose="020B0604020202020204" pitchFamily="34" charset="0"/>
              </a:rPr>
              <a:t>;</a:t>
            </a:r>
            <a:endParaRPr lang="en-US" altLang="zh-CN" sz="2000" dirty="0">
              <a:latin typeface="Arial" panose="020B0604020202020204" pitchFamily="34" charset="0"/>
              <a:ea typeface="Tahoma" panose="020B0604030504040204" pitchFamily="34" charset="0"/>
              <a:cs typeface="Arial" panose="020B0604020202020204" pitchFamily="34" charset="0"/>
            </a:endParaRPr>
          </a:p>
          <a:p>
            <a:pPr lvl="1"/>
            <a:r>
              <a:rPr lang="en-US" altLang="zh-CN" sz="2000" dirty="0">
                <a:latin typeface="Arial" panose="020B0604020202020204" pitchFamily="34" charset="0"/>
                <a:ea typeface="Tahoma" panose="020B0604030504040204" pitchFamily="34" charset="0"/>
                <a:cs typeface="Arial" panose="020B0604020202020204" pitchFamily="34" charset="0"/>
              </a:rPr>
              <a:t>   return result;</a:t>
            </a:r>
            <a:endParaRPr lang="en-US" altLang="zh-CN" sz="2000" dirty="0">
              <a:latin typeface="Arial" panose="020B0604020202020204" pitchFamily="34" charset="0"/>
              <a:ea typeface="Tahoma" panose="020B0604030504040204" pitchFamily="34" charset="0"/>
              <a:cs typeface="Arial" panose="020B0604020202020204" pitchFamily="34" charset="0"/>
            </a:endParaRPr>
          </a:p>
          <a:p>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ea typeface="Tahoma" panose="020B0604030504040204" pitchFamily="34" charset="0"/>
                <a:cs typeface="Arial" panose="020B0604020202020204" pitchFamily="34" charset="0"/>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linds(horizontal)">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63552" y="260648"/>
            <a:ext cx="5328592" cy="6095702"/>
          </a:xfrm>
          <a:ln>
            <a:solidFill>
              <a:schemeClr val="accent1"/>
            </a:solidFill>
          </a:ln>
        </p:spPr>
        <p:txBody>
          <a:bodyPr>
            <a:noAutofit/>
          </a:bodyPr>
          <a:lstStyle/>
          <a:p>
            <a:pPr marL="0" indent="0">
              <a:spcBef>
                <a:spcPts val="0"/>
              </a:spcBef>
              <a:buNone/>
            </a:pPr>
            <a:r>
              <a:rPr lang="en-US" altLang="zh-CN" sz="2400" dirty="0"/>
              <a:t>public class Test{	</a:t>
            </a:r>
            <a:endParaRPr lang="en-US" altLang="zh-CN" sz="2400" dirty="0"/>
          </a:p>
          <a:p>
            <a:pPr marL="400050" lvl="1" indent="0">
              <a:spcBef>
                <a:spcPts val="0"/>
              </a:spcBef>
              <a:buNone/>
            </a:pPr>
            <a:r>
              <a:rPr lang="en-US" altLang="zh-CN" sz="2400" dirty="0"/>
              <a:t>public static void </a:t>
            </a:r>
            <a:r>
              <a:rPr lang="en-US" altLang="zh-CN" sz="2400" b="1" dirty="0">
                <a:solidFill>
                  <a:srgbClr val="0000CC"/>
                </a:solidFill>
              </a:rPr>
              <a:t>sum</a:t>
            </a:r>
            <a:r>
              <a:rPr lang="en-US" altLang="zh-CN" sz="2400" dirty="0"/>
              <a:t>(</a:t>
            </a:r>
            <a:r>
              <a:rPr lang="en-US" altLang="zh-CN" sz="2400" dirty="0">
                <a:solidFill>
                  <a:srgbClr val="FF0000"/>
                </a:solidFill>
              </a:rPr>
              <a:t>double... </a:t>
            </a:r>
            <a:r>
              <a:rPr lang="en-US" altLang="zh-CN" sz="2400" dirty="0" err="1">
                <a:solidFill>
                  <a:srgbClr val="FF0000"/>
                </a:solidFill>
              </a:rPr>
              <a:t>arr</a:t>
            </a:r>
            <a:r>
              <a:rPr lang="en-US" altLang="zh-CN" sz="2400" dirty="0"/>
              <a:t>) {</a:t>
            </a:r>
            <a:endParaRPr lang="en-US" altLang="zh-CN" sz="2400" dirty="0"/>
          </a:p>
          <a:p>
            <a:pPr marL="800100" lvl="2" indent="0">
              <a:spcBef>
                <a:spcPts val="0"/>
              </a:spcBef>
              <a:buNone/>
            </a:pPr>
            <a:r>
              <a:rPr lang="en-US" altLang="zh-CN" dirty="0"/>
              <a:t>double sum = 0.0;		</a:t>
            </a:r>
            <a:endParaRPr lang="en-US" altLang="zh-CN" dirty="0"/>
          </a:p>
          <a:p>
            <a:pPr marL="800100" lvl="2" indent="0">
              <a:spcBef>
                <a:spcPts val="0"/>
              </a:spcBef>
              <a:buNone/>
            </a:pPr>
            <a:r>
              <a:rPr lang="en-US" altLang="zh-CN" dirty="0"/>
              <a:t>for (int </a:t>
            </a:r>
            <a:r>
              <a:rPr lang="en-US" altLang="zh-CN" dirty="0" err="1"/>
              <a:t>i</a:t>
            </a:r>
            <a:r>
              <a:rPr lang="en-US" altLang="zh-CN" dirty="0"/>
              <a:t> = 0; </a:t>
            </a:r>
            <a:r>
              <a:rPr lang="en-US" altLang="zh-CN" dirty="0" err="1"/>
              <a:t>i</a:t>
            </a:r>
            <a:r>
              <a:rPr lang="en-US" altLang="zh-CN" dirty="0"/>
              <a:t> &lt; </a:t>
            </a:r>
            <a:r>
              <a:rPr lang="en-US" altLang="zh-CN" dirty="0" err="1"/>
              <a:t>arr.length</a:t>
            </a:r>
            <a:r>
              <a:rPr lang="en-US" altLang="zh-CN" dirty="0"/>
              <a:t>; </a:t>
            </a:r>
            <a:r>
              <a:rPr lang="en-US" altLang="zh-CN" dirty="0" err="1"/>
              <a:t>i</a:t>
            </a:r>
            <a:r>
              <a:rPr lang="en-US" altLang="zh-CN" dirty="0"/>
              <a:t>++) {	</a:t>
            </a:r>
            <a:endParaRPr lang="en-US" altLang="zh-CN" dirty="0"/>
          </a:p>
          <a:p>
            <a:pPr marL="1257300" lvl="3" indent="0">
              <a:spcBef>
                <a:spcPts val="0"/>
              </a:spcBef>
              <a:buNone/>
            </a:pPr>
            <a:r>
              <a:rPr lang="en-US" altLang="zh-CN" sz="2400" dirty="0"/>
              <a:t>sum += </a:t>
            </a:r>
            <a:r>
              <a:rPr lang="en-US" altLang="zh-CN" sz="2400" dirty="0" err="1"/>
              <a:t>arr</a:t>
            </a:r>
            <a:r>
              <a:rPr lang="en-US" altLang="zh-CN" sz="2400" dirty="0"/>
              <a:t>[</a:t>
            </a:r>
            <a:r>
              <a:rPr lang="en-US" altLang="zh-CN" sz="2400" dirty="0" err="1"/>
              <a:t>i</a:t>
            </a:r>
            <a:r>
              <a:rPr lang="en-US" altLang="zh-CN" sz="2400" dirty="0"/>
              <a:t>];		</a:t>
            </a:r>
            <a:endParaRPr lang="en-US" altLang="zh-CN" sz="2400" dirty="0"/>
          </a:p>
          <a:p>
            <a:pPr marL="800100" lvl="2" indent="0">
              <a:spcBef>
                <a:spcPts val="0"/>
              </a:spcBef>
              <a:buNone/>
            </a:pPr>
            <a:r>
              <a:rPr lang="en-US" altLang="zh-CN" dirty="0"/>
              <a:t>}		</a:t>
            </a:r>
            <a:endParaRPr lang="en-US" altLang="zh-CN" dirty="0"/>
          </a:p>
          <a:p>
            <a:pPr marL="800100" lvl="2" indent="0">
              <a:spcBef>
                <a:spcPts val="0"/>
              </a:spcBef>
              <a:buNone/>
            </a:pPr>
            <a:r>
              <a:rPr lang="en-US" altLang="zh-CN" dirty="0" err="1"/>
              <a:t>System.out.println</a:t>
            </a:r>
            <a:r>
              <a:rPr lang="en-US" altLang="zh-CN" dirty="0"/>
              <a:t>(sum);	</a:t>
            </a:r>
            <a:endParaRPr lang="en-US" altLang="zh-CN" dirty="0"/>
          </a:p>
          <a:p>
            <a:pPr marL="400050" lvl="1" indent="0">
              <a:spcBef>
                <a:spcPts val="0"/>
              </a:spcBef>
              <a:buNone/>
            </a:pPr>
            <a:r>
              <a:rPr lang="en-US" altLang="zh-CN" sz="2400" dirty="0"/>
              <a:t>}</a:t>
            </a:r>
            <a:endParaRPr lang="en-US" altLang="zh-CN" sz="2400" dirty="0"/>
          </a:p>
          <a:p>
            <a:pPr marL="400050" lvl="1" indent="0">
              <a:spcBef>
                <a:spcPts val="0"/>
              </a:spcBef>
              <a:buNone/>
            </a:pPr>
            <a:endParaRPr lang="en-US" altLang="zh-CN" dirty="0"/>
          </a:p>
          <a:p>
            <a:pPr marL="400050" lvl="1" indent="0">
              <a:spcBef>
                <a:spcPts val="0"/>
              </a:spcBef>
              <a:buNone/>
            </a:pPr>
            <a:r>
              <a:rPr lang="en-US" altLang="zh-CN" sz="2400" dirty="0"/>
              <a:t>public static void main(String[] </a:t>
            </a:r>
            <a:r>
              <a:rPr lang="en-US" altLang="zh-CN" sz="2400" dirty="0" err="1"/>
              <a:t>args</a:t>
            </a:r>
            <a:r>
              <a:rPr lang="en-US" altLang="zh-CN" sz="2400" dirty="0"/>
              <a:t>) {</a:t>
            </a:r>
            <a:endParaRPr lang="en-US" altLang="zh-CN" sz="2400" dirty="0"/>
          </a:p>
          <a:p>
            <a:pPr marL="800100" lvl="2" indent="0">
              <a:spcBef>
                <a:spcPts val="0"/>
              </a:spcBef>
              <a:buNone/>
            </a:pPr>
            <a:r>
              <a:rPr lang="en-US" altLang="zh-CN" b="1" dirty="0">
                <a:solidFill>
                  <a:srgbClr val="0000CC"/>
                </a:solidFill>
              </a:rPr>
              <a:t>sum</a:t>
            </a:r>
            <a:r>
              <a:rPr lang="en-US" altLang="zh-CN" dirty="0"/>
              <a:t>(); 		</a:t>
            </a:r>
            <a:r>
              <a:rPr lang="en-US" altLang="zh-CN" b="1" dirty="0">
                <a:solidFill>
                  <a:srgbClr val="C00000"/>
                </a:solidFill>
              </a:rPr>
              <a:t>// 1.</a:t>
            </a:r>
            <a:r>
              <a:rPr lang="zh-CN" altLang="en-US" b="1" dirty="0">
                <a:solidFill>
                  <a:srgbClr val="C00000"/>
                </a:solidFill>
              </a:rPr>
              <a:t>无参</a:t>
            </a:r>
            <a:endParaRPr lang="en-US" altLang="zh-CN" dirty="0"/>
          </a:p>
          <a:p>
            <a:pPr marL="800100" lvl="2" indent="0">
              <a:spcBef>
                <a:spcPts val="0"/>
              </a:spcBef>
              <a:buNone/>
            </a:pPr>
            <a:r>
              <a:rPr lang="en-US" altLang="zh-CN" b="1" dirty="0">
                <a:solidFill>
                  <a:srgbClr val="0000CC"/>
                </a:solidFill>
              </a:rPr>
              <a:t>sum</a:t>
            </a:r>
            <a:r>
              <a:rPr lang="en-US" altLang="zh-CN" dirty="0"/>
              <a:t>(1.0);		</a:t>
            </a:r>
            <a:r>
              <a:rPr lang="en-US" altLang="zh-CN" b="1" dirty="0">
                <a:solidFill>
                  <a:srgbClr val="C00000"/>
                </a:solidFill>
              </a:rPr>
              <a:t>// 2.</a:t>
            </a:r>
            <a:r>
              <a:rPr lang="zh-CN" altLang="en-US" b="1" dirty="0">
                <a:solidFill>
                  <a:srgbClr val="C00000"/>
                </a:solidFill>
              </a:rPr>
              <a:t>一个参数</a:t>
            </a:r>
            <a:r>
              <a:rPr lang="zh-CN" altLang="en-US" dirty="0"/>
              <a:t>	</a:t>
            </a:r>
            <a:endParaRPr lang="en-US" altLang="zh-CN" dirty="0"/>
          </a:p>
          <a:p>
            <a:pPr marL="800100" lvl="2" indent="0">
              <a:spcBef>
                <a:spcPts val="0"/>
              </a:spcBef>
              <a:buNone/>
            </a:pPr>
            <a:r>
              <a:rPr lang="en-US" altLang="zh-CN" b="1" dirty="0">
                <a:solidFill>
                  <a:srgbClr val="0000CC"/>
                </a:solidFill>
              </a:rPr>
              <a:t>sum</a:t>
            </a:r>
            <a:r>
              <a:rPr lang="en-US" altLang="zh-CN" dirty="0"/>
              <a:t>(1.0, 2.0, 3.0);	</a:t>
            </a:r>
            <a:r>
              <a:rPr lang="en-US" altLang="zh-CN" b="1" dirty="0">
                <a:solidFill>
                  <a:srgbClr val="C00000"/>
                </a:solidFill>
              </a:rPr>
              <a:t>// 3.</a:t>
            </a:r>
            <a:r>
              <a:rPr lang="zh-CN" altLang="en-US" b="1" dirty="0">
                <a:solidFill>
                  <a:srgbClr val="C00000"/>
                </a:solidFill>
              </a:rPr>
              <a:t>任意多参</a:t>
            </a:r>
            <a:endParaRPr lang="en-US" altLang="zh-CN" b="1" dirty="0">
              <a:solidFill>
                <a:srgbClr val="C00000"/>
              </a:solidFill>
            </a:endParaRPr>
          </a:p>
          <a:p>
            <a:pPr marL="800100" lvl="2" indent="0">
              <a:spcBef>
                <a:spcPts val="0"/>
              </a:spcBef>
              <a:buNone/>
            </a:pPr>
            <a:r>
              <a:rPr lang="zh-CN" altLang="en-US" dirty="0"/>
              <a:t>	</a:t>
            </a:r>
            <a:endParaRPr lang="en-US" altLang="zh-CN" dirty="0"/>
          </a:p>
          <a:p>
            <a:pPr marL="800100" lvl="2" indent="0">
              <a:spcBef>
                <a:spcPts val="0"/>
              </a:spcBef>
              <a:buNone/>
            </a:pPr>
            <a:r>
              <a:rPr lang="en-US" altLang="zh-CN" dirty="0"/>
              <a:t>double[] </a:t>
            </a:r>
            <a:r>
              <a:rPr lang="en-US" altLang="zh-CN" dirty="0" err="1"/>
              <a:t>arr</a:t>
            </a:r>
            <a:r>
              <a:rPr lang="en-US" altLang="zh-CN" dirty="0"/>
              <a:t> = {1.0, 2.0, 3.0, 4.0, 5.0};</a:t>
            </a:r>
            <a:endParaRPr lang="en-US" altLang="zh-CN" dirty="0"/>
          </a:p>
          <a:p>
            <a:pPr marL="800100" lvl="2" indent="0">
              <a:spcBef>
                <a:spcPts val="0"/>
              </a:spcBef>
              <a:buNone/>
            </a:pPr>
            <a:r>
              <a:rPr lang="en-US" altLang="zh-CN" b="1" dirty="0">
                <a:solidFill>
                  <a:srgbClr val="0000CC"/>
                </a:solidFill>
              </a:rPr>
              <a:t>sum</a:t>
            </a:r>
            <a:r>
              <a:rPr lang="en-US" altLang="zh-CN" dirty="0"/>
              <a:t>(</a:t>
            </a:r>
            <a:r>
              <a:rPr lang="en-US" altLang="zh-CN" dirty="0" err="1"/>
              <a:t>arr</a:t>
            </a:r>
            <a:r>
              <a:rPr lang="en-US" altLang="zh-CN" dirty="0"/>
              <a:t>);		</a:t>
            </a:r>
            <a:r>
              <a:rPr lang="en-US" altLang="zh-CN" b="1" dirty="0">
                <a:solidFill>
                  <a:srgbClr val="C00000"/>
                </a:solidFill>
              </a:rPr>
              <a:t>// 4.</a:t>
            </a:r>
            <a:r>
              <a:rPr lang="zh-CN" altLang="en-US" b="1" dirty="0">
                <a:solidFill>
                  <a:srgbClr val="C00000"/>
                </a:solidFill>
              </a:rPr>
              <a:t>数组</a:t>
            </a:r>
            <a:endParaRPr lang="en-US" altLang="zh-CN" b="1" dirty="0">
              <a:solidFill>
                <a:srgbClr val="C00000"/>
              </a:solidFill>
            </a:endParaRPr>
          </a:p>
          <a:p>
            <a:pPr marL="400050" lvl="1" indent="0">
              <a:spcBef>
                <a:spcPts val="0"/>
              </a:spcBef>
              <a:buNone/>
            </a:pPr>
            <a:r>
              <a:rPr lang="en-US" altLang="zh-CN" sz="2400" dirty="0"/>
              <a:t>} 	</a:t>
            </a:r>
            <a:endParaRPr lang="en-US" altLang="zh-CN" sz="2400" dirty="0"/>
          </a:p>
          <a:p>
            <a:pPr marL="0" indent="0">
              <a:spcBef>
                <a:spcPts val="0"/>
              </a:spcBef>
              <a:buNone/>
            </a:pPr>
            <a:r>
              <a:rPr lang="en-US" altLang="zh-CN" sz="2400" dirty="0"/>
              <a:t>}</a:t>
            </a:r>
            <a:endParaRPr lang="en-US" altLang="zh-CN"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7752184" y="3308499"/>
            <a:ext cx="1257300" cy="1628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§4.4.3    </a:t>
            </a:r>
            <a:r>
              <a:rPr lang="zh-CN" altLang="en-US" dirty="0">
                <a:latin typeface="宋体" panose="02010600030101010101" pitchFamily="2" charset="-122"/>
              </a:rPr>
              <a:t>可变参数</a:t>
            </a:r>
            <a:r>
              <a:rPr lang="zh-CN" altLang="en-US" dirty="0">
                <a:cs typeface="Times New Roman" panose="02020603050405020304" pitchFamily="18" charset="0"/>
              </a:rPr>
              <a:t> </a:t>
            </a:r>
            <a:endParaRPr lang="zh-CN" altLang="en-US" dirty="0"/>
          </a:p>
        </p:txBody>
      </p:sp>
      <p:sp>
        <p:nvSpPr>
          <p:cNvPr id="3" name="内容占位符 2"/>
          <p:cNvSpPr>
            <a:spLocks noGrp="1"/>
          </p:cNvSpPr>
          <p:nvPr>
            <p:ph idx="1"/>
          </p:nvPr>
        </p:nvSpPr>
        <p:spPr>
          <a:xfrm>
            <a:off x="1981200" y="1628775"/>
            <a:ext cx="8435280" cy="4502150"/>
          </a:xfrm>
        </p:spPr>
        <p:txBody>
          <a:bodyPr/>
          <a:lstStyle/>
          <a:p>
            <a:r>
              <a:rPr lang="zh-CN" altLang="en-US" b="1" dirty="0"/>
              <a:t>可变参数的特点：</a:t>
            </a:r>
            <a:endParaRPr lang="zh-CN" altLang="en-US" b="1" dirty="0"/>
          </a:p>
          <a:p>
            <a:pPr lvl="1">
              <a:buNone/>
            </a:pPr>
            <a:r>
              <a:rPr lang="zh-CN" altLang="en-US" dirty="0"/>
              <a:t>（</a:t>
            </a:r>
            <a:r>
              <a:rPr lang="en-US" altLang="zh-CN" dirty="0"/>
              <a:t>1</a:t>
            </a:r>
            <a:r>
              <a:rPr lang="zh-CN" altLang="en-US" dirty="0"/>
              <a:t>）只能出现在参数列表的</a:t>
            </a:r>
            <a:r>
              <a:rPr lang="zh-CN" altLang="en-US" b="1" dirty="0">
                <a:solidFill>
                  <a:srgbClr val="0000CC"/>
                </a:solidFill>
              </a:rPr>
              <a:t>最后一个</a:t>
            </a:r>
            <a:r>
              <a:rPr lang="zh-CN" altLang="en-US" dirty="0"/>
              <a:t>； </a:t>
            </a:r>
            <a:endParaRPr lang="zh-CN" altLang="en-US" dirty="0"/>
          </a:p>
          <a:p>
            <a:pPr lvl="1">
              <a:buNone/>
            </a:pPr>
            <a:r>
              <a:rPr lang="zh-CN" altLang="en-US" dirty="0"/>
              <a:t>（</a:t>
            </a:r>
            <a:r>
              <a:rPr lang="en-US" altLang="zh-CN" dirty="0"/>
              <a:t>2</a:t>
            </a:r>
            <a:r>
              <a:rPr lang="zh-CN" altLang="en-US" dirty="0"/>
              <a:t>）</a:t>
            </a:r>
            <a:r>
              <a:rPr lang="en-US" altLang="zh-CN" b="1" dirty="0">
                <a:solidFill>
                  <a:srgbClr val="0000CC"/>
                </a:solidFill>
              </a:rPr>
              <a:t>...</a:t>
            </a:r>
            <a:r>
              <a:rPr lang="zh-CN" altLang="en-US" dirty="0"/>
              <a:t>位于变量类型和变量名之间，前后有无空格都可以；</a:t>
            </a:r>
            <a:endParaRPr lang="zh-CN" altLang="en-US" dirty="0"/>
          </a:p>
          <a:p>
            <a:pPr lvl="1">
              <a:buNone/>
            </a:pPr>
            <a:r>
              <a:rPr lang="zh-CN" altLang="en-US" dirty="0"/>
              <a:t>（</a:t>
            </a:r>
            <a:r>
              <a:rPr lang="en-US" altLang="zh-CN" dirty="0"/>
              <a:t>3</a:t>
            </a:r>
            <a:r>
              <a:rPr lang="zh-CN" altLang="en-US" dirty="0"/>
              <a:t>）调用可变参数的方法时，编译器为该可变参数隐含创建一个数组，</a:t>
            </a:r>
            <a:r>
              <a:rPr lang="zh-CN" altLang="en-US" dirty="0">
                <a:solidFill>
                  <a:srgbClr val="FF0000"/>
                </a:solidFill>
                <a:latin typeface="华文行楷" panose="02010800040101010101" pitchFamily="2" charset="-122"/>
                <a:ea typeface="华文行楷" panose="02010800040101010101" pitchFamily="2" charset="-122"/>
              </a:rPr>
              <a:t>在方法体中以数组的形式访问可变参数</a:t>
            </a:r>
            <a:r>
              <a:rPr lang="zh-CN" altLang="en-US" dirty="0"/>
              <a:t>。</a:t>
            </a:r>
            <a:endParaRPr lang="en-US" altLang="zh-CN" dirty="0"/>
          </a:p>
          <a:p>
            <a:endParaRPr lang="en-US" altLang="zh-CN" dirty="0"/>
          </a:p>
          <a:p>
            <a:r>
              <a:rPr lang="zh-CN" altLang="en-US" dirty="0"/>
              <a:t>注意：</a:t>
            </a:r>
            <a:endParaRPr lang="en-US" altLang="zh-CN" dirty="0"/>
          </a:p>
          <a:p>
            <a:pPr lvl="1"/>
            <a:r>
              <a:rPr lang="zh-CN" altLang="en-US" dirty="0"/>
              <a:t>可变参数必须位于方法参数列表的最后一项，所以，</a:t>
            </a:r>
            <a:r>
              <a:rPr lang="zh-CN" altLang="en-US" b="1" dirty="0">
                <a:solidFill>
                  <a:srgbClr val="0000CC"/>
                </a:solidFill>
                <a:latin typeface="华文行楷" panose="02010800040101010101" pitchFamily="2" charset="-122"/>
                <a:ea typeface="华文行楷" panose="02010800040101010101" pitchFamily="2" charset="-122"/>
              </a:rPr>
              <a:t>一个方法只支持有一个可变参数</a:t>
            </a:r>
            <a:r>
              <a:rPr lang="zh-CN" altLang="en-US" dirty="0"/>
              <a:t>。</a:t>
            </a:r>
            <a:endParaRPr lang="zh-CN" altLang="en-US" b="1"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274638"/>
            <a:ext cx="8229600" cy="830997"/>
          </a:xfrm>
        </p:spPr>
        <p:txBody>
          <a:bodyPr/>
          <a:lstStyle/>
          <a:p>
            <a:pPr algn="l"/>
            <a:r>
              <a:rPr lang="zh-CN" altLang="en-US"/>
              <a:t>例如：</a:t>
            </a:r>
            <a:endParaRPr lang="zh-CN" altLang="en-US"/>
          </a:p>
        </p:txBody>
      </p:sp>
      <p:sp>
        <p:nvSpPr>
          <p:cNvPr id="3" name="内容占位符 2"/>
          <p:cNvSpPr>
            <a:spLocks noGrp="1"/>
          </p:cNvSpPr>
          <p:nvPr>
            <p:ph idx="1"/>
          </p:nvPr>
        </p:nvSpPr>
        <p:spPr>
          <a:xfrm>
            <a:off x="1981200" y="1105636"/>
            <a:ext cx="5626968" cy="5250714"/>
          </a:xfrm>
          <a:ln>
            <a:solidFill>
              <a:schemeClr val="accent1"/>
            </a:solidFill>
          </a:ln>
        </p:spPr>
        <p:txBody>
          <a:bodyPr>
            <a:noAutofit/>
          </a:bodyPr>
          <a:lstStyle/>
          <a:p>
            <a:pPr marL="0" indent="0">
              <a:spcBef>
                <a:spcPts val="0"/>
              </a:spcBef>
              <a:buNone/>
            </a:pPr>
            <a:r>
              <a:rPr lang="en-US" altLang="zh-CN" sz="2400" b="1" dirty="0">
                <a:latin typeface="+mj-lt"/>
              </a:rPr>
              <a:t>public class </a:t>
            </a:r>
            <a:r>
              <a:rPr lang="en-US" altLang="zh-CN" sz="2400" b="1" dirty="0" err="1">
                <a:latin typeface="+mj-lt"/>
              </a:rPr>
              <a:t>Varable</a:t>
            </a:r>
            <a:r>
              <a:rPr lang="en-US" altLang="zh-CN" sz="2400" b="1" dirty="0">
                <a:latin typeface="+mj-lt"/>
              </a:rPr>
              <a:t> {</a:t>
            </a:r>
            <a:endParaRPr lang="en-US" altLang="zh-CN" sz="2400" b="1" dirty="0">
              <a:latin typeface="+mj-lt"/>
            </a:endParaRPr>
          </a:p>
          <a:p>
            <a:pPr marL="0" indent="0">
              <a:spcBef>
                <a:spcPts val="0"/>
              </a:spcBef>
              <a:buNone/>
            </a:pPr>
            <a:r>
              <a:rPr lang="en-US" altLang="zh-CN" sz="2400" b="1" dirty="0">
                <a:latin typeface="+mj-lt"/>
              </a:rPr>
              <a:t>    public static void main(String[] </a:t>
            </a:r>
            <a:r>
              <a:rPr lang="en-US" altLang="zh-CN" sz="2400" b="1" dirty="0" err="1">
                <a:latin typeface="+mj-lt"/>
              </a:rPr>
              <a:t>args</a:t>
            </a:r>
            <a:r>
              <a:rPr lang="en-US" altLang="zh-CN" sz="2400" b="1" dirty="0">
                <a:latin typeface="+mj-lt"/>
              </a:rPr>
              <a:t>) {</a:t>
            </a:r>
            <a:endParaRPr lang="en-US" altLang="zh-CN" sz="2400" b="1" dirty="0">
              <a:latin typeface="+mj-lt"/>
            </a:endParaRPr>
          </a:p>
          <a:p>
            <a:pPr marL="0" indent="0">
              <a:spcBef>
                <a:spcPts val="0"/>
              </a:spcBef>
              <a:buNone/>
            </a:pPr>
            <a:r>
              <a:rPr lang="en-US" altLang="zh-CN" sz="2400" b="1" dirty="0">
                <a:latin typeface="+mj-lt"/>
              </a:rPr>
              <a:t>        </a:t>
            </a:r>
            <a:r>
              <a:rPr lang="en-US" altLang="zh-CN" sz="2400" b="1" dirty="0" err="1">
                <a:latin typeface="+mj-lt"/>
              </a:rPr>
              <a:t>System.out.println</a:t>
            </a:r>
            <a:r>
              <a:rPr lang="en-US" altLang="zh-CN" sz="2400" b="1" dirty="0">
                <a:latin typeface="+mj-lt"/>
              </a:rPr>
              <a:t>(</a:t>
            </a:r>
            <a:r>
              <a:rPr lang="en-US" altLang="zh-CN" sz="2400" b="1" dirty="0">
                <a:solidFill>
                  <a:srgbClr val="C00000"/>
                </a:solidFill>
                <a:latin typeface="+mj-lt"/>
              </a:rPr>
              <a:t>add</a:t>
            </a:r>
            <a:r>
              <a:rPr lang="en-US" altLang="zh-CN" sz="2400" b="1" dirty="0">
                <a:latin typeface="+mj-lt"/>
              </a:rPr>
              <a:t>(2, </a:t>
            </a:r>
            <a:r>
              <a:rPr lang="en-US" altLang="zh-CN" sz="2400" b="1" dirty="0">
                <a:solidFill>
                  <a:srgbClr val="0000CC"/>
                </a:solidFill>
                <a:latin typeface="+mj-lt"/>
              </a:rPr>
              <a:t>3</a:t>
            </a:r>
            <a:r>
              <a:rPr lang="en-US" altLang="zh-CN" sz="2400" b="1" dirty="0">
                <a:latin typeface="+mj-lt"/>
              </a:rPr>
              <a:t>));</a:t>
            </a:r>
            <a:endParaRPr lang="en-US" altLang="zh-CN" sz="2400" b="1" dirty="0">
              <a:latin typeface="+mj-lt"/>
            </a:endParaRPr>
          </a:p>
          <a:p>
            <a:pPr marL="0" indent="0">
              <a:spcBef>
                <a:spcPts val="0"/>
              </a:spcBef>
              <a:buNone/>
            </a:pPr>
            <a:r>
              <a:rPr lang="en-US" altLang="zh-CN" sz="2400" b="1" dirty="0">
                <a:latin typeface="+mj-lt"/>
              </a:rPr>
              <a:t>        </a:t>
            </a:r>
            <a:r>
              <a:rPr lang="en-US" altLang="zh-CN" sz="2400" b="1" dirty="0" err="1">
                <a:latin typeface="+mj-lt"/>
              </a:rPr>
              <a:t>System.out.println</a:t>
            </a:r>
            <a:r>
              <a:rPr lang="en-US" altLang="zh-CN" sz="2400" b="1" dirty="0">
                <a:latin typeface="+mj-lt"/>
              </a:rPr>
              <a:t>(</a:t>
            </a:r>
            <a:r>
              <a:rPr lang="en-US" altLang="zh-CN" sz="2400" b="1" dirty="0">
                <a:solidFill>
                  <a:srgbClr val="C00000"/>
                </a:solidFill>
                <a:latin typeface="+mj-lt"/>
              </a:rPr>
              <a:t>add</a:t>
            </a:r>
            <a:r>
              <a:rPr lang="en-US" altLang="zh-CN" sz="2400" b="1" dirty="0">
                <a:latin typeface="+mj-lt"/>
              </a:rPr>
              <a:t>(2, </a:t>
            </a:r>
            <a:r>
              <a:rPr lang="en-US" altLang="zh-CN" sz="2400" b="1" dirty="0">
                <a:solidFill>
                  <a:srgbClr val="0000CC"/>
                </a:solidFill>
                <a:latin typeface="+mj-lt"/>
              </a:rPr>
              <a:t>3, 5</a:t>
            </a:r>
            <a:r>
              <a:rPr lang="en-US" altLang="zh-CN" sz="2400" b="1" dirty="0">
                <a:latin typeface="+mj-lt"/>
              </a:rPr>
              <a:t>));</a:t>
            </a:r>
            <a:endParaRPr lang="en-US" altLang="zh-CN" sz="2400" b="1" dirty="0">
              <a:latin typeface="+mj-lt"/>
            </a:endParaRPr>
          </a:p>
          <a:p>
            <a:pPr marL="0" indent="0">
              <a:spcBef>
                <a:spcPts val="0"/>
              </a:spcBef>
              <a:buNone/>
            </a:pPr>
            <a:r>
              <a:rPr lang="zh-CN" altLang="en-US" sz="2400" b="1" dirty="0">
                <a:latin typeface="+mj-lt"/>
              </a:rPr>
              <a:t>    </a:t>
            </a:r>
            <a:r>
              <a:rPr lang="en-US" altLang="zh-CN" sz="2400" b="1" dirty="0">
                <a:latin typeface="+mj-lt"/>
              </a:rPr>
              <a:t>}</a:t>
            </a:r>
            <a:endParaRPr lang="en-US" altLang="zh-CN" sz="2400" b="1" dirty="0">
              <a:latin typeface="+mj-lt"/>
            </a:endParaRPr>
          </a:p>
          <a:p>
            <a:pPr marL="0" indent="0">
              <a:spcBef>
                <a:spcPts val="0"/>
              </a:spcBef>
              <a:buNone/>
            </a:pPr>
            <a:r>
              <a:rPr lang="zh-CN" altLang="en-US" sz="2400" b="1" dirty="0">
                <a:latin typeface="+mj-lt"/>
              </a:rPr>
              <a:t> </a:t>
            </a:r>
            <a:endParaRPr lang="zh-CN" altLang="en-US" sz="2400" b="1" dirty="0">
              <a:latin typeface="+mj-lt"/>
            </a:endParaRPr>
          </a:p>
          <a:p>
            <a:pPr marL="0" indent="0">
              <a:spcBef>
                <a:spcPts val="0"/>
              </a:spcBef>
              <a:buNone/>
            </a:pPr>
            <a:r>
              <a:rPr lang="en-US" altLang="zh-CN" sz="2400" b="1" dirty="0">
                <a:latin typeface="+mj-lt"/>
              </a:rPr>
              <a:t>    public static int </a:t>
            </a:r>
            <a:r>
              <a:rPr lang="en-US" altLang="zh-CN" sz="2400" b="1" dirty="0">
                <a:solidFill>
                  <a:srgbClr val="C00000"/>
                </a:solidFill>
                <a:latin typeface="+mj-lt"/>
              </a:rPr>
              <a:t>add</a:t>
            </a:r>
            <a:r>
              <a:rPr lang="en-US" altLang="zh-CN" sz="2400" b="1" dirty="0">
                <a:latin typeface="+mj-lt"/>
              </a:rPr>
              <a:t>(int x, </a:t>
            </a:r>
            <a:r>
              <a:rPr lang="en-US" altLang="zh-CN" sz="2400" b="1" dirty="0">
                <a:solidFill>
                  <a:srgbClr val="0000CC"/>
                </a:solidFill>
                <a:latin typeface="+mj-lt"/>
              </a:rPr>
              <a:t>int... </a:t>
            </a:r>
            <a:r>
              <a:rPr lang="en-US" altLang="zh-CN" sz="2400" b="1" dirty="0" err="1">
                <a:solidFill>
                  <a:srgbClr val="0000CC"/>
                </a:solidFill>
                <a:latin typeface="+mj-lt"/>
              </a:rPr>
              <a:t>args</a:t>
            </a:r>
            <a:r>
              <a:rPr lang="en-US" altLang="zh-CN" sz="2400" b="1" dirty="0">
                <a:latin typeface="+mj-lt"/>
              </a:rPr>
              <a:t>) {</a:t>
            </a:r>
            <a:endParaRPr lang="en-US" altLang="zh-CN" sz="2400" b="1" dirty="0">
              <a:latin typeface="+mj-lt"/>
            </a:endParaRPr>
          </a:p>
          <a:p>
            <a:pPr marL="0" indent="0">
              <a:spcBef>
                <a:spcPts val="0"/>
              </a:spcBef>
              <a:buNone/>
            </a:pPr>
            <a:r>
              <a:rPr lang="en-US" altLang="zh-CN" sz="2400" b="1" dirty="0">
                <a:latin typeface="+mj-lt"/>
              </a:rPr>
              <a:t>        int sum = x;</a:t>
            </a:r>
            <a:endParaRPr lang="en-US" altLang="zh-CN" sz="2400" b="1" dirty="0">
              <a:latin typeface="+mj-lt"/>
            </a:endParaRPr>
          </a:p>
          <a:p>
            <a:pPr marL="0" indent="0">
              <a:spcBef>
                <a:spcPts val="0"/>
              </a:spcBef>
              <a:buNone/>
            </a:pPr>
            <a:r>
              <a:rPr lang="en-US" altLang="zh-CN" sz="2400" b="1" dirty="0">
                <a:solidFill>
                  <a:srgbClr val="006600"/>
                </a:solidFill>
                <a:latin typeface="+mj-lt"/>
              </a:rPr>
              <a:t>        for(int </a:t>
            </a:r>
            <a:r>
              <a:rPr lang="en-US" altLang="zh-CN" sz="2400" b="1" dirty="0" err="1">
                <a:solidFill>
                  <a:srgbClr val="006600"/>
                </a:solidFill>
                <a:latin typeface="+mj-lt"/>
              </a:rPr>
              <a:t>i</a:t>
            </a:r>
            <a:r>
              <a:rPr lang="en-US" altLang="zh-CN" sz="2400" b="1" dirty="0">
                <a:solidFill>
                  <a:srgbClr val="006600"/>
                </a:solidFill>
                <a:latin typeface="+mj-lt"/>
              </a:rPr>
              <a:t> = 0; </a:t>
            </a:r>
            <a:r>
              <a:rPr lang="en-US" altLang="zh-CN" sz="2400" b="1" dirty="0" err="1">
                <a:solidFill>
                  <a:srgbClr val="006600"/>
                </a:solidFill>
                <a:latin typeface="+mj-lt"/>
              </a:rPr>
              <a:t>i</a:t>
            </a:r>
            <a:r>
              <a:rPr lang="en-US" altLang="zh-CN" sz="2400" b="1" dirty="0">
                <a:solidFill>
                  <a:srgbClr val="006600"/>
                </a:solidFill>
                <a:latin typeface="+mj-lt"/>
              </a:rPr>
              <a:t> &lt; </a:t>
            </a:r>
            <a:r>
              <a:rPr lang="en-US" altLang="zh-CN" sz="2400" b="1" dirty="0" err="1">
                <a:solidFill>
                  <a:srgbClr val="0000CC"/>
                </a:solidFill>
                <a:latin typeface="+mj-lt"/>
              </a:rPr>
              <a:t>args</a:t>
            </a:r>
            <a:r>
              <a:rPr lang="en-US" altLang="zh-CN" sz="2400" b="1" dirty="0" err="1">
                <a:solidFill>
                  <a:srgbClr val="006600"/>
                </a:solidFill>
                <a:latin typeface="+mj-lt"/>
              </a:rPr>
              <a:t>.length</a:t>
            </a:r>
            <a:r>
              <a:rPr lang="en-US" altLang="zh-CN" sz="2400" b="1" dirty="0">
                <a:solidFill>
                  <a:srgbClr val="006600"/>
                </a:solidFill>
                <a:latin typeface="+mj-lt"/>
              </a:rPr>
              <a:t>; </a:t>
            </a:r>
            <a:r>
              <a:rPr lang="en-US" altLang="zh-CN" sz="2400" b="1" dirty="0" err="1">
                <a:solidFill>
                  <a:srgbClr val="006600"/>
                </a:solidFill>
                <a:latin typeface="+mj-lt"/>
              </a:rPr>
              <a:t>i</a:t>
            </a:r>
            <a:r>
              <a:rPr lang="en-US" altLang="zh-CN" sz="2400" b="1" dirty="0">
                <a:solidFill>
                  <a:srgbClr val="006600"/>
                </a:solidFill>
                <a:latin typeface="+mj-lt"/>
              </a:rPr>
              <a:t>++) {</a:t>
            </a:r>
            <a:endParaRPr lang="en-US" altLang="zh-CN" sz="2400" b="1" dirty="0">
              <a:solidFill>
                <a:srgbClr val="006600"/>
              </a:solidFill>
              <a:latin typeface="+mj-lt"/>
            </a:endParaRPr>
          </a:p>
          <a:p>
            <a:pPr marL="0" indent="0">
              <a:spcBef>
                <a:spcPts val="0"/>
              </a:spcBef>
              <a:buNone/>
            </a:pPr>
            <a:r>
              <a:rPr lang="en-US" altLang="zh-CN" sz="2400" b="1" dirty="0">
                <a:solidFill>
                  <a:srgbClr val="006600"/>
                </a:solidFill>
                <a:latin typeface="+mj-lt"/>
              </a:rPr>
              <a:t>            sum += </a:t>
            </a:r>
            <a:r>
              <a:rPr lang="en-US" altLang="zh-CN" sz="2400" b="1" dirty="0" err="1">
                <a:solidFill>
                  <a:srgbClr val="006600"/>
                </a:solidFill>
                <a:latin typeface="+mj-lt"/>
              </a:rPr>
              <a:t>args</a:t>
            </a:r>
            <a:r>
              <a:rPr lang="en-US" altLang="zh-CN" sz="2400" b="1" dirty="0">
                <a:solidFill>
                  <a:srgbClr val="006600"/>
                </a:solidFill>
                <a:latin typeface="+mj-lt"/>
              </a:rPr>
              <a:t>[</a:t>
            </a:r>
            <a:r>
              <a:rPr lang="en-US" altLang="zh-CN" sz="2400" b="1" dirty="0" err="1">
                <a:solidFill>
                  <a:srgbClr val="006600"/>
                </a:solidFill>
                <a:latin typeface="+mj-lt"/>
              </a:rPr>
              <a:t>i</a:t>
            </a:r>
            <a:r>
              <a:rPr lang="en-US" altLang="zh-CN" sz="2400" b="1" dirty="0">
                <a:solidFill>
                  <a:srgbClr val="006600"/>
                </a:solidFill>
                <a:latin typeface="+mj-lt"/>
              </a:rPr>
              <a:t>];</a:t>
            </a:r>
            <a:endParaRPr lang="en-US" altLang="zh-CN" sz="2400" b="1" dirty="0">
              <a:solidFill>
                <a:srgbClr val="006600"/>
              </a:solidFill>
              <a:latin typeface="+mj-lt"/>
            </a:endParaRPr>
          </a:p>
          <a:p>
            <a:pPr marL="0" indent="0">
              <a:spcBef>
                <a:spcPts val="0"/>
              </a:spcBef>
              <a:buNone/>
            </a:pPr>
            <a:r>
              <a:rPr lang="zh-CN" altLang="en-US" sz="2400" b="1" dirty="0">
                <a:solidFill>
                  <a:srgbClr val="006600"/>
                </a:solidFill>
                <a:latin typeface="+mj-lt"/>
              </a:rPr>
              <a:t>        </a:t>
            </a:r>
            <a:r>
              <a:rPr lang="en-US" altLang="zh-CN" sz="2400" b="1" dirty="0">
                <a:solidFill>
                  <a:srgbClr val="006600"/>
                </a:solidFill>
                <a:latin typeface="+mj-lt"/>
              </a:rPr>
              <a:t>}</a:t>
            </a:r>
            <a:endParaRPr lang="en-US" altLang="zh-CN" sz="2400" b="1" dirty="0">
              <a:solidFill>
                <a:srgbClr val="006600"/>
              </a:solidFill>
              <a:latin typeface="+mj-lt"/>
            </a:endParaRPr>
          </a:p>
          <a:p>
            <a:pPr marL="0" indent="0">
              <a:spcBef>
                <a:spcPts val="0"/>
              </a:spcBef>
              <a:buNone/>
            </a:pPr>
            <a:r>
              <a:rPr lang="en-US" altLang="zh-CN" sz="2400" b="1" dirty="0">
                <a:latin typeface="+mj-lt"/>
              </a:rPr>
              <a:t>        return sum;</a:t>
            </a:r>
            <a:endParaRPr lang="en-US" altLang="zh-CN" sz="2400" b="1" dirty="0">
              <a:latin typeface="+mj-lt"/>
            </a:endParaRPr>
          </a:p>
          <a:p>
            <a:pPr marL="0" indent="0">
              <a:spcBef>
                <a:spcPts val="0"/>
              </a:spcBef>
              <a:buNone/>
            </a:pPr>
            <a:r>
              <a:rPr lang="zh-CN" altLang="en-US" sz="2400" b="1" dirty="0">
                <a:latin typeface="+mj-lt"/>
              </a:rPr>
              <a:t>    </a:t>
            </a:r>
            <a:r>
              <a:rPr lang="en-US" altLang="zh-CN" sz="2400" b="1" dirty="0">
                <a:latin typeface="+mj-lt"/>
              </a:rPr>
              <a:t>}</a:t>
            </a:r>
            <a:endParaRPr lang="en-US" altLang="zh-CN" sz="2400" b="1" dirty="0">
              <a:latin typeface="+mj-lt"/>
            </a:endParaRPr>
          </a:p>
          <a:p>
            <a:pPr marL="0" indent="0">
              <a:spcBef>
                <a:spcPts val="0"/>
              </a:spcBef>
              <a:buNone/>
            </a:pPr>
            <a:r>
              <a:rPr lang="en-US" altLang="zh-CN" sz="2400" b="1" dirty="0">
                <a:latin typeface="+mj-lt"/>
              </a:rPr>
              <a:t>}</a:t>
            </a:r>
            <a:endParaRPr lang="zh-CN" altLang="en-US" sz="2400" b="1"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extBox 4"/>
          <p:cNvSpPr txBox="1"/>
          <p:nvPr/>
        </p:nvSpPr>
        <p:spPr>
          <a:xfrm>
            <a:off x="8008085" y="5004165"/>
            <a:ext cx="936104" cy="829945"/>
          </a:xfrm>
          <a:prstGeom prst="rect">
            <a:avLst/>
          </a:prstGeom>
          <a:noFill/>
          <a:ln>
            <a:solidFill>
              <a:schemeClr val="accent1">
                <a:shade val="50000"/>
              </a:schemeClr>
            </a:solidFill>
          </a:ln>
        </p:spPr>
        <p:txBody>
          <a:bodyPr wrap="square" rtlCol="0">
            <a:spAutoFit/>
          </a:bodyPr>
          <a:lstStyle/>
          <a:p>
            <a:r>
              <a:rPr lang="en-US" altLang="zh-CN" sz="2400"/>
              <a:t>5</a:t>
            </a:r>
            <a:endParaRPr lang="en-US" altLang="zh-CN" sz="2400"/>
          </a:p>
          <a:p>
            <a:r>
              <a:rPr lang="en-US" altLang="zh-CN" sz="2400"/>
              <a:t>10</a:t>
            </a:r>
            <a:endParaRPr lang="zh-CN" altLang="en-US" sz="2400" dirty="0"/>
          </a:p>
        </p:txBody>
      </p:sp>
      <p:sp>
        <p:nvSpPr>
          <p:cNvPr id="6" name="文本框 5"/>
          <p:cNvSpPr txBox="1"/>
          <p:nvPr/>
        </p:nvSpPr>
        <p:spPr>
          <a:xfrm>
            <a:off x="7862261" y="4293096"/>
            <a:ext cx="1122680" cy="521970"/>
          </a:xfrm>
          <a:prstGeom prst="rect">
            <a:avLst/>
          </a:prstGeom>
          <a:noFill/>
        </p:spPr>
        <p:txBody>
          <a:bodyPr wrap="none" rtlCol="0">
            <a:spAutoFit/>
          </a:bodyPr>
          <a:lstStyle/>
          <a:p>
            <a:r>
              <a:rPr lang="zh-CN" altLang="en-US" sz="2800"/>
              <a:t>输出</a:t>
            </a:r>
            <a:r>
              <a:rPr lang="zh-CN" altLang="en-US"/>
              <a:t>：</a:t>
            </a:r>
            <a:endParaRPr lang="zh-CN" altLang="en-US"/>
          </a:p>
        </p:txBody>
      </p:sp>
      <p:sp>
        <p:nvSpPr>
          <p:cNvPr id="7" name="标注: 线形 6"/>
          <p:cNvSpPr/>
          <p:nvPr/>
        </p:nvSpPr>
        <p:spPr>
          <a:xfrm>
            <a:off x="7750098" y="2149405"/>
            <a:ext cx="1368152" cy="830997"/>
          </a:xfrm>
          <a:prstGeom prst="borderCallout1">
            <a:avLst>
              <a:gd name="adj1" fmla="val 60723"/>
              <a:gd name="adj2" fmla="val -65"/>
              <a:gd name="adj3" fmla="val 152204"/>
              <a:gd name="adj4" fmla="val -9414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rPr>
              <a:t>参数列表的最后一个</a:t>
            </a:r>
            <a:endParaRPr lang="zh-CN" altLang="en-US"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思考题</a:t>
            </a:r>
            <a:endParaRPr lang="zh-CN" altLang="en-US"/>
          </a:p>
        </p:txBody>
      </p:sp>
      <p:sp>
        <p:nvSpPr>
          <p:cNvPr id="3" name="内容占位符 2"/>
          <p:cNvSpPr>
            <a:spLocks noGrp="1"/>
          </p:cNvSpPr>
          <p:nvPr>
            <p:ph idx="1"/>
          </p:nvPr>
        </p:nvSpPr>
        <p:spPr/>
        <p:txBody>
          <a:bodyPr/>
          <a:lstStyle/>
          <a:p>
            <a:r>
              <a:rPr lang="zh-CN" altLang="en-US" b="1" dirty="0"/>
              <a:t>比较：可变参数和数组比较，可变参数有什么优点？</a:t>
            </a:r>
            <a:endParaRPr lang="en-US" altLang="zh-CN" b="1" dirty="0"/>
          </a:p>
          <a:p>
            <a:pPr lvl="1"/>
            <a:r>
              <a:rPr lang="zh-CN" altLang="en-US" b="1" dirty="0"/>
              <a:t>可变参数的本质是一个数组，但元素的个数是灵活可变的。</a:t>
            </a:r>
            <a:endParaRPr lang="en-US" altLang="zh-CN" b="1" dirty="0"/>
          </a:p>
          <a:p>
            <a:endParaRPr lang="en-US" altLang="zh-CN" b="1" dirty="0"/>
          </a:p>
          <a:p>
            <a:r>
              <a:rPr lang="zh-CN" altLang="en-US" b="1" dirty="0"/>
              <a:t>什么情况使用可变参数？</a:t>
            </a:r>
            <a:endParaRPr lang="en-US" altLang="zh-CN" b="1" dirty="0"/>
          </a:p>
          <a:p>
            <a:pPr lvl="1"/>
            <a:r>
              <a:rPr lang="zh-CN" altLang="en-US" sz="2000" b="1" dirty="0"/>
              <a:t>适用于：</a:t>
            </a:r>
            <a:r>
              <a:rPr lang="zh-CN" altLang="en-US" dirty="0">
                <a:solidFill>
                  <a:srgbClr val="000099"/>
                </a:solidFill>
                <a:latin typeface="隶书" panose="02010509060101010101" pitchFamily="49" charset="-122"/>
                <a:ea typeface="隶书" panose="02010509060101010101" pitchFamily="49" charset="-122"/>
              </a:rPr>
              <a:t>参数个数不确定，类型确定的情况，</a:t>
            </a:r>
            <a:r>
              <a:rPr lang="en-US" altLang="zh-CN" dirty="0">
                <a:solidFill>
                  <a:srgbClr val="000099"/>
                </a:solidFill>
                <a:latin typeface="隶书" panose="02010509060101010101" pitchFamily="49" charset="-122"/>
                <a:ea typeface="隶书" panose="02010509060101010101" pitchFamily="49" charset="-122"/>
              </a:rPr>
              <a:t>Java</a:t>
            </a:r>
            <a:r>
              <a:rPr lang="zh-CN" altLang="en-US" dirty="0">
                <a:solidFill>
                  <a:srgbClr val="000099"/>
                </a:solidFill>
                <a:latin typeface="隶书" panose="02010509060101010101" pitchFamily="49" charset="-122"/>
                <a:ea typeface="隶书" panose="02010509060101010101" pitchFamily="49" charset="-122"/>
              </a:rPr>
              <a:t>把可变参数当做数组处理</a:t>
            </a:r>
            <a:r>
              <a:rPr lang="zh-CN" altLang="en-US" dirty="0">
                <a:solidFill>
                  <a:srgbClr val="000099"/>
                </a:solidFill>
              </a:rPr>
              <a:t>。</a:t>
            </a:r>
            <a:endParaRPr lang="zh-CN" altLang="en-US" dirty="0">
              <a:solidFill>
                <a:srgbClr val="000099"/>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§4.4.4   </a:t>
            </a:r>
            <a:r>
              <a:rPr lang="zh-CN" altLang="en-US" dirty="0">
                <a:latin typeface="宋体" panose="02010600030101010101" pitchFamily="2" charset="-122"/>
              </a:rPr>
              <a:t>有理数的类封装 </a:t>
            </a:r>
            <a:endParaRPr lang="zh-CN" altLang="en-US" dirty="0"/>
          </a:p>
        </p:txBody>
      </p:sp>
      <p:sp>
        <p:nvSpPr>
          <p:cNvPr id="3" name="内容占位符 2"/>
          <p:cNvSpPr>
            <a:spLocks noGrp="1"/>
          </p:cNvSpPr>
          <p:nvPr>
            <p:ph idx="1"/>
          </p:nvPr>
        </p:nvSpPr>
        <p:spPr/>
        <p:txBody>
          <a:bodyPr/>
          <a:lstStyle/>
          <a:p>
            <a:pPr algn="just">
              <a:spcBef>
                <a:spcPct val="10000"/>
              </a:spcBef>
            </a:pPr>
            <a:r>
              <a:rPr lang="zh-CN" altLang="en-US" b="1" dirty="0">
                <a:solidFill>
                  <a:srgbClr val="000099"/>
                </a:solidFill>
                <a:latin typeface="宋体" panose="02010600030101010101" pitchFamily="2" charset="-122"/>
              </a:rPr>
              <a:t>面向对象编程核心思想</a:t>
            </a:r>
            <a:r>
              <a:rPr lang="zh-CN" altLang="en-US" b="1" dirty="0">
                <a:latin typeface="宋体" panose="02010600030101010101" pitchFamily="2" charset="-122"/>
              </a:rPr>
              <a:t>之一就是</a:t>
            </a:r>
            <a:r>
              <a:rPr lang="zh-CN" altLang="en-US" b="1" dirty="0">
                <a:solidFill>
                  <a:srgbClr val="000099"/>
                </a:solidFill>
                <a:latin typeface="宋体" panose="02010600030101010101" pitchFamily="2" charset="-122"/>
              </a:rPr>
              <a:t>将数据和对数据的操作封装在一起形成类</a:t>
            </a:r>
            <a:r>
              <a:rPr lang="zh-CN" altLang="en-US" b="1" dirty="0">
                <a:latin typeface="宋体" panose="02010600030101010101" pitchFamily="2" charset="-122"/>
              </a:rPr>
              <a:t>。</a:t>
            </a:r>
            <a:endParaRPr lang="en-US" altLang="zh-CN" b="1" dirty="0">
              <a:latin typeface="宋体" panose="02010600030101010101" pitchFamily="2" charset="-122"/>
            </a:endParaRPr>
          </a:p>
          <a:p>
            <a:pPr algn="just">
              <a:spcBef>
                <a:spcPct val="10000"/>
              </a:spcBef>
            </a:pPr>
            <a:endParaRPr lang="en-US" altLang="zh-CN" b="1" dirty="0">
              <a:latin typeface="宋体" panose="02010600030101010101" pitchFamily="2" charset="-122"/>
            </a:endParaRPr>
          </a:p>
          <a:p>
            <a:pPr algn="just">
              <a:spcBef>
                <a:spcPct val="10000"/>
              </a:spcBef>
            </a:pPr>
            <a:r>
              <a:rPr lang="zh-CN" altLang="en-US" b="1" dirty="0">
                <a:solidFill>
                  <a:srgbClr val="0000CC"/>
                </a:solidFill>
              </a:rPr>
              <a:t>课堂阅读</a:t>
            </a:r>
            <a:r>
              <a:rPr lang="zh-CN" altLang="en-US" dirty="0"/>
              <a:t>并讨论教材</a:t>
            </a:r>
            <a:r>
              <a:rPr lang="en-US" altLang="zh-CN" dirty="0"/>
              <a:t>P86</a:t>
            </a:r>
            <a:r>
              <a:rPr lang="zh-CN" altLang="en-US" dirty="0"/>
              <a:t>有理数实例，分析程序结构，理解类与对象的使用。</a:t>
            </a:r>
            <a:endParaRPr lang="zh-CN" altLang="en-US" dirty="0"/>
          </a:p>
          <a:p>
            <a:pPr lvl="1" algn="just">
              <a:spcBef>
                <a:spcPct val="10000"/>
              </a:spcBef>
              <a:buNone/>
            </a:pPr>
            <a:r>
              <a:rPr lang="en-US" altLang="zh-CN" dirty="0"/>
              <a:t>1．Rational(</a:t>
            </a:r>
            <a:r>
              <a:rPr lang="zh-CN" altLang="en-US" dirty="0"/>
              <a:t>有理数</a:t>
            </a:r>
            <a:r>
              <a:rPr lang="en-US" altLang="zh-CN" dirty="0"/>
              <a:t>)</a:t>
            </a:r>
            <a:r>
              <a:rPr lang="zh-CN" altLang="en-US" dirty="0"/>
              <a:t>类 </a:t>
            </a:r>
            <a:endParaRPr lang="zh-CN" altLang="en-US" dirty="0"/>
          </a:p>
          <a:p>
            <a:pPr lvl="1" algn="just">
              <a:spcBef>
                <a:spcPct val="10000"/>
              </a:spcBef>
              <a:buNone/>
            </a:pPr>
            <a:r>
              <a:rPr lang="en-US" altLang="zh-CN" dirty="0"/>
              <a:t>2．</a:t>
            </a:r>
            <a:r>
              <a:rPr lang="zh-CN" altLang="en-US" dirty="0"/>
              <a:t>用</a:t>
            </a:r>
            <a:r>
              <a:rPr lang="en-US" altLang="zh-CN" dirty="0"/>
              <a:t>Rational</a:t>
            </a:r>
            <a:r>
              <a:rPr lang="zh-CN" altLang="en-US" dirty="0"/>
              <a:t>对象做运算 </a:t>
            </a:r>
            <a:endParaRPr lang="en-US" altLang="zh-CN" dirty="0"/>
          </a:p>
          <a:p>
            <a:pPr lvl="2" algn="just">
              <a:spcBef>
                <a:spcPct val="10000"/>
              </a:spcBef>
              <a:buNone/>
            </a:pPr>
            <a:r>
              <a:rPr lang="zh-CN" altLang="en-US" sz="2800" b="1" dirty="0">
                <a:solidFill>
                  <a:srgbClr val="006600"/>
                </a:solidFill>
              </a:rPr>
              <a:t>  </a:t>
            </a:r>
            <a:r>
              <a:rPr lang="en-US" altLang="zh-CN" sz="2800" b="1" dirty="0" err="1">
                <a:solidFill>
                  <a:srgbClr val="006600"/>
                </a:solidFill>
                <a:ea typeface="隶书" panose="02010509060101010101" pitchFamily="49" charset="-122"/>
              </a:rPr>
              <a:t>Rational.java</a:t>
            </a:r>
            <a:r>
              <a:rPr lang="en-US" altLang="zh-CN" sz="2800" b="1" dirty="0">
                <a:solidFill>
                  <a:srgbClr val="006600"/>
                </a:solidFill>
              </a:rPr>
              <a:t> </a:t>
            </a:r>
            <a:endParaRPr lang="en-US" altLang="zh-CN" sz="2800" b="1" dirty="0">
              <a:solidFill>
                <a:srgbClr val="006600"/>
              </a:solidFill>
            </a:endParaRPr>
          </a:p>
          <a:p>
            <a:pPr lvl="2" algn="just">
              <a:spcBef>
                <a:spcPct val="10000"/>
              </a:spcBef>
              <a:buNone/>
            </a:pPr>
            <a:r>
              <a:rPr lang="en-US" altLang="zh-CN" sz="2800" b="1" dirty="0">
                <a:solidFill>
                  <a:srgbClr val="006600"/>
                </a:solidFill>
                <a:ea typeface="隶书" panose="02010509060101010101" pitchFamily="49" charset="-122"/>
              </a:rPr>
              <a:t>  </a:t>
            </a:r>
            <a:r>
              <a:rPr lang="en-US" altLang="zh-CN" sz="2800" b="1" dirty="0" err="1">
                <a:solidFill>
                  <a:srgbClr val="006600"/>
                </a:solidFill>
                <a:ea typeface="隶书" panose="02010509060101010101" pitchFamily="49" charset="-122"/>
              </a:rPr>
              <a:t>MainClass.java</a:t>
            </a:r>
            <a:endParaRPr lang="zh-CN" altLang="en-US" sz="2800" dirty="0">
              <a:solidFill>
                <a:srgbClr val="0066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23517" y="332656"/>
            <a:ext cx="8003232" cy="4032448"/>
          </a:xfrm>
          <a:ln>
            <a:solidFill>
              <a:schemeClr val="accent1"/>
            </a:solidFill>
          </a:ln>
        </p:spPr>
        <p:txBody>
          <a:bodyPr>
            <a:noAutofit/>
          </a:bodyPr>
          <a:lstStyle/>
          <a:p>
            <a:pPr marL="0" indent="0">
              <a:spcBef>
                <a:spcPts val="0"/>
              </a:spcBef>
              <a:buNone/>
            </a:pPr>
            <a:r>
              <a:rPr lang="en-US" altLang="zh-CN" sz="2000" b="1" dirty="0"/>
              <a:t>public class </a:t>
            </a:r>
            <a:r>
              <a:rPr lang="en-US" altLang="zh-CN" sz="2000" b="1" dirty="0">
                <a:solidFill>
                  <a:srgbClr val="006600"/>
                </a:solidFill>
              </a:rPr>
              <a:t>Rational</a:t>
            </a:r>
            <a:r>
              <a:rPr lang="en-US" altLang="zh-CN" sz="2000" b="1" dirty="0"/>
              <a:t> {</a:t>
            </a:r>
            <a:endParaRPr lang="en-US" altLang="zh-CN" sz="2000" b="1" dirty="0"/>
          </a:p>
          <a:p>
            <a:pPr marL="349250" lvl="1" indent="0">
              <a:buNone/>
            </a:pPr>
            <a:r>
              <a:rPr lang="en-US" altLang="zh-CN" sz="2000" b="1" dirty="0"/>
              <a:t>int numerator;   	//</a:t>
            </a:r>
            <a:r>
              <a:rPr lang="zh-CN" altLang="en-US" sz="2000" b="1" dirty="0"/>
              <a:t>分子</a:t>
            </a:r>
            <a:endParaRPr lang="zh-CN" altLang="en-US" sz="2000" b="1" dirty="0"/>
          </a:p>
          <a:p>
            <a:pPr marL="349250" lvl="1" indent="0">
              <a:buNone/>
            </a:pPr>
            <a:r>
              <a:rPr lang="en-US" altLang="zh-CN" sz="2000" b="1" dirty="0"/>
              <a:t>int denominator; 	//</a:t>
            </a:r>
            <a:r>
              <a:rPr lang="zh-CN" altLang="en-US" sz="2000" b="1" dirty="0"/>
              <a:t>分母</a:t>
            </a:r>
            <a:endParaRPr lang="en-US" altLang="zh-CN" sz="2000" b="1" dirty="0"/>
          </a:p>
          <a:p>
            <a:pPr marL="349250" lvl="1" indent="0">
              <a:buNone/>
            </a:pPr>
            <a:endParaRPr lang="en-US" altLang="zh-CN" sz="1000" b="1" dirty="0"/>
          </a:p>
          <a:p>
            <a:pPr marL="349250" lvl="1" indent="0">
              <a:buNone/>
            </a:pPr>
            <a:r>
              <a:rPr lang="en-US" altLang="zh-CN" sz="2000" b="1" dirty="0">
                <a:solidFill>
                  <a:srgbClr val="FF0000"/>
                </a:solidFill>
              </a:rPr>
              <a:t>Rational</a:t>
            </a:r>
            <a:r>
              <a:rPr lang="en-US" altLang="zh-CN" sz="2000" b="1" dirty="0">
                <a:solidFill>
                  <a:srgbClr val="000099"/>
                </a:solidFill>
              </a:rPr>
              <a:t> add(</a:t>
            </a:r>
            <a:r>
              <a:rPr lang="en-US" altLang="zh-CN" sz="2000" b="1" dirty="0">
                <a:solidFill>
                  <a:srgbClr val="FF0000"/>
                </a:solidFill>
              </a:rPr>
              <a:t>Rational </a:t>
            </a:r>
            <a:r>
              <a:rPr lang="en-US" altLang="zh-CN" sz="2000" b="1" dirty="0">
                <a:solidFill>
                  <a:srgbClr val="000099"/>
                </a:solidFill>
              </a:rPr>
              <a:t>r) {  //</a:t>
            </a:r>
            <a:r>
              <a:rPr lang="zh-CN" altLang="en-US" sz="2000" b="1" dirty="0">
                <a:solidFill>
                  <a:srgbClr val="000099"/>
                </a:solidFill>
              </a:rPr>
              <a:t>加法运算</a:t>
            </a:r>
            <a:endParaRPr lang="zh-CN" altLang="en-US" sz="2000" b="1" dirty="0">
              <a:solidFill>
                <a:srgbClr val="000099"/>
              </a:solidFill>
            </a:endParaRPr>
          </a:p>
          <a:p>
            <a:pPr marL="349250" lvl="1" indent="0">
              <a:buNone/>
            </a:pPr>
            <a:r>
              <a:rPr lang="zh-CN" altLang="en-US" sz="2000" b="1" dirty="0">
                <a:solidFill>
                  <a:srgbClr val="000099"/>
                </a:solidFill>
              </a:rPr>
              <a:t>      </a:t>
            </a:r>
            <a:r>
              <a:rPr lang="en-US" altLang="zh-CN" sz="2000" b="1" dirty="0">
                <a:solidFill>
                  <a:srgbClr val="000099"/>
                </a:solidFill>
              </a:rPr>
              <a:t>int a=</a:t>
            </a:r>
            <a:r>
              <a:rPr lang="en-US" altLang="zh-CN" sz="2000" b="1" dirty="0" err="1">
                <a:solidFill>
                  <a:srgbClr val="000099"/>
                </a:solidFill>
              </a:rPr>
              <a:t>r.getNumerator</a:t>
            </a:r>
            <a:r>
              <a:rPr lang="en-US" altLang="zh-CN" sz="2000" b="1" dirty="0">
                <a:solidFill>
                  <a:srgbClr val="000099"/>
                </a:solidFill>
              </a:rPr>
              <a:t>();</a:t>
            </a:r>
            <a:endParaRPr lang="en-US" altLang="zh-CN" sz="2000" b="1" dirty="0">
              <a:solidFill>
                <a:srgbClr val="000099"/>
              </a:solidFill>
            </a:endParaRPr>
          </a:p>
          <a:p>
            <a:pPr marL="349250" lvl="1" indent="0">
              <a:buNone/>
            </a:pPr>
            <a:r>
              <a:rPr lang="en-US" altLang="zh-CN" sz="2000" b="1" dirty="0">
                <a:solidFill>
                  <a:srgbClr val="000099"/>
                </a:solidFill>
              </a:rPr>
              <a:t>      int b=</a:t>
            </a:r>
            <a:r>
              <a:rPr lang="en-US" altLang="zh-CN" sz="2000" b="1" dirty="0" err="1">
                <a:solidFill>
                  <a:srgbClr val="000099"/>
                </a:solidFill>
              </a:rPr>
              <a:t>r.getDenominator</a:t>
            </a:r>
            <a:r>
              <a:rPr lang="en-US" altLang="zh-CN" sz="2000" b="1" dirty="0">
                <a:solidFill>
                  <a:srgbClr val="000099"/>
                </a:solidFill>
              </a:rPr>
              <a:t>();</a:t>
            </a:r>
            <a:endParaRPr lang="en-US" altLang="zh-CN" sz="2000" b="1" dirty="0">
              <a:solidFill>
                <a:srgbClr val="000099"/>
              </a:solidFill>
            </a:endParaRPr>
          </a:p>
          <a:p>
            <a:pPr marL="349250" lvl="1" indent="0">
              <a:buNone/>
            </a:pPr>
            <a:r>
              <a:rPr lang="en-US" altLang="zh-CN" sz="2000" b="1" dirty="0">
                <a:solidFill>
                  <a:srgbClr val="000099"/>
                </a:solidFill>
              </a:rPr>
              <a:t>      int </a:t>
            </a:r>
            <a:r>
              <a:rPr lang="en-US" altLang="zh-CN" sz="2000" b="1" dirty="0" err="1">
                <a:solidFill>
                  <a:srgbClr val="000099"/>
                </a:solidFill>
              </a:rPr>
              <a:t>newNumerator</a:t>
            </a:r>
            <a:r>
              <a:rPr lang="en-US" altLang="zh-CN" sz="2000" b="1" dirty="0">
                <a:solidFill>
                  <a:srgbClr val="000099"/>
                </a:solidFill>
              </a:rPr>
              <a:t> = numerator*</a:t>
            </a:r>
            <a:r>
              <a:rPr lang="en-US" altLang="zh-CN" sz="2000" b="1" dirty="0" err="1">
                <a:solidFill>
                  <a:srgbClr val="000099"/>
                </a:solidFill>
              </a:rPr>
              <a:t>b+denominator</a:t>
            </a:r>
            <a:r>
              <a:rPr lang="en-US" altLang="zh-CN" sz="2000" b="1" dirty="0">
                <a:solidFill>
                  <a:srgbClr val="000099"/>
                </a:solidFill>
              </a:rPr>
              <a:t>*a;</a:t>
            </a:r>
            <a:endParaRPr lang="en-US" altLang="zh-CN" sz="2000" b="1" dirty="0">
              <a:solidFill>
                <a:srgbClr val="000099"/>
              </a:solidFill>
            </a:endParaRPr>
          </a:p>
          <a:p>
            <a:pPr marL="349250" lvl="1" indent="0">
              <a:buNone/>
            </a:pPr>
            <a:r>
              <a:rPr lang="en-US" altLang="zh-CN" sz="2000" b="1" dirty="0">
                <a:solidFill>
                  <a:srgbClr val="000099"/>
                </a:solidFill>
              </a:rPr>
              <a:t>      int </a:t>
            </a:r>
            <a:r>
              <a:rPr lang="en-US" altLang="zh-CN" sz="2000" b="1" dirty="0" err="1">
                <a:solidFill>
                  <a:srgbClr val="000099"/>
                </a:solidFill>
              </a:rPr>
              <a:t>newDenominator</a:t>
            </a:r>
            <a:r>
              <a:rPr lang="en-US" altLang="zh-CN" sz="2000" b="1" dirty="0">
                <a:solidFill>
                  <a:srgbClr val="000099"/>
                </a:solidFill>
              </a:rPr>
              <a:t> = denominator*b;</a:t>
            </a:r>
            <a:endParaRPr lang="en-US" altLang="zh-CN" sz="2000" b="1" dirty="0">
              <a:solidFill>
                <a:srgbClr val="000099"/>
              </a:solidFill>
            </a:endParaRPr>
          </a:p>
          <a:p>
            <a:pPr marL="349250" lvl="1" indent="0">
              <a:buNone/>
            </a:pPr>
            <a:endParaRPr lang="en-US" altLang="zh-CN" sz="1000" b="1" dirty="0">
              <a:solidFill>
                <a:srgbClr val="000099"/>
              </a:solidFill>
            </a:endParaRPr>
          </a:p>
          <a:p>
            <a:pPr marL="349250" lvl="1" indent="0">
              <a:buNone/>
            </a:pPr>
            <a:r>
              <a:rPr lang="en-US" altLang="zh-CN" sz="2000" b="1" dirty="0">
                <a:solidFill>
                  <a:srgbClr val="000099"/>
                </a:solidFill>
              </a:rPr>
              <a:t>      </a:t>
            </a:r>
            <a:r>
              <a:rPr lang="en-US" altLang="zh-CN" sz="2000" b="1" dirty="0">
                <a:solidFill>
                  <a:srgbClr val="FF0000"/>
                </a:solidFill>
              </a:rPr>
              <a:t>Rational result</a:t>
            </a:r>
            <a:r>
              <a:rPr lang="en-US" altLang="zh-CN" sz="2000" b="1" dirty="0">
                <a:solidFill>
                  <a:srgbClr val="000099"/>
                </a:solidFill>
              </a:rPr>
              <a:t>=new Rational(</a:t>
            </a:r>
            <a:r>
              <a:rPr lang="en-US" altLang="zh-CN" sz="2000" b="1" dirty="0" err="1">
                <a:solidFill>
                  <a:srgbClr val="000099"/>
                </a:solidFill>
              </a:rPr>
              <a:t>newNumerator,newDenominator</a:t>
            </a:r>
            <a:r>
              <a:rPr lang="en-US" altLang="zh-CN" sz="2000" b="1" dirty="0">
                <a:solidFill>
                  <a:srgbClr val="000099"/>
                </a:solidFill>
              </a:rPr>
              <a:t>);</a:t>
            </a:r>
            <a:endParaRPr lang="en-US" altLang="zh-CN" sz="2000" b="1" dirty="0">
              <a:solidFill>
                <a:srgbClr val="000099"/>
              </a:solidFill>
            </a:endParaRPr>
          </a:p>
          <a:p>
            <a:pPr marL="349250" lvl="1" indent="0">
              <a:buNone/>
            </a:pPr>
            <a:r>
              <a:rPr lang="en-US" altLang="zh-CN" sz="2000" b="1" dirty="0">
                <a:solidFill>
                  <a:srgbClr val="000099"/>
                </a:solidFill>
              </a:rPr>
              <a:t>      return result;</a:t>
            </a:r>
            <a:endParaRPr lang="en-US" altLang="zh-CN" sz="2000" b="1" dirty="0">
              <a:solidFill>
                <a:srgbClr val="000099"/>
              </a:solidFill>
            </a:endParaRPr>
          </a:p>
          <a:p>
            <a:pPr marL="349250" lvl="1" indent="0">
              <a:buNone/>
            </a:pPr>
            <a:r>
              <a:rPr lang="en-US" altLang="zh-CN" sz="2000" b="1" dirty="0">
                <a:solidFill>
                  <a:srgbClr val="000099"/>
                </a:solidFill>
              </a:rPr>
              <a:t>}</a:t>
            </a:r>
            <a:endParaRPr lang="en-US" altLang="zh-CN" sz="2000" b="1" dirty="0">
              <a:solidFill>
                <a:srgbClr val="000099"/>
              </a:solidFill>
            </a:endParaRPr>
          </a:p>
          <a:p>
            <a:pPr marL="0" indent="0">
              <a:spcBef>
                <a:spcPts val="0"/>
              </a:spcBef>
              <a:buNone/>
            </a:pPr>
            <a:r>
              <a:rPr lang="en-US" altLang="zh-CN" sz="2000" b="1" dirty="0"/>
              <a:t>}</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2218690" y="4679300"/>
            <a:ext cx="3877310" cy="2030095"/>
          </a:xfrm>
          <a:prstGeom prst="rect">
            <a:avLst/>
          </a:prstGeom>
          <a:noFill/>
          <a:ln>
            <a:solidFill>
              <a:schemeClr val="accent1"/>
            </a:solidFill>
          </a:ln>
        </p:spPr>
        <p:txBody>
          <a:bodyPr wrap="none" rtlCol="0">
            <a:spAutoFit/>
          </a:bodyPr>
          <a:lstStyle/>
          <a:p>
            <a:r>
              <a:rPr lang="en-US" altLang="zh-CN" b="1"/>
              <a:t>public class MainClass {</a:t>
            </a:r>
            <a:endParaRPr lang="en-US" altLang="zh-CN" b="1"/>
          </a:p>
          <a:p>
            <a:r>
              <a:rPr lang="en-US" altLang="zh-CN" b="1"/>
              <a:t>   public static void main(String args[]) {</a:t>
            </a:r>
            <a:endParaRPr lang="en-US" altLang="zh-CN" b="1"/>
          </a:p>
          <a:p>
            <a:r>
              <a:rPr lang="en-US" altLang="zh-CN" b="1"/>
              <a:t>      </a:t>
            </a:r>
            <a:r>
              <a:rPr lang="en-US" altLang="zh-CN" b="1">
                <a:solidFill>
                  <a:srgbClr val="006600"/>
                </a:solidFill>
              </a:rPr>
              <a:t>Rational r1=new Rational(1,5);</a:t>
            </a:r>
            <a:endParaRPr lang="en-US" altLang="zh-CN" b="1">
              <a:solidFill>
                <a:srgbClr val="006600"/>
              </a:solidFill>
            </a:endParaRPr>
          </a:p>
          <a:p>
            <a:r>
              <a:rPr lang="en-US" altLang="zh-CN" b="1">
                <a:solidFill>
                  <a:srgbClr val="006600"/>
                </a:solidFill>
              </a:rPr>
              <a:t>      Rational r2=new Rational(3,2);</a:t>
            </a:r>
            <a:endParaRPr lang="en-US" altLang="zh-CN" b="1">
              <a:solidFill>
                <a:srgbClr val="006600"/>
              </a:solidFill>
            </a:endParaRPr>
          </a:p>
          <a:p>
            <a:r>
              <a:rPr lang="en-US" altLang="zh-CN" b="1">
                <a:solidFill>
                  <a:srgbClr val="006600"/>
                </a:solidFill>
              </a:rPr>
              <a:t>      Rational result=r1.add(r2); </a:t>
            </a:r>
            <a:endParaRPr lang="en-US" altLang="zh-CN" b="1">
              <a:solidFill>
                <a:srgbClr val="006600"/>
              </a:solidFill>
            </a:endParaRPr>
          </a:p>
          <a:p>
            <a:r>
              <a:rPr lang="en-US" altLang="zh-CN" b="1"/>
              <a:t>  }</a:t>
            </a:r>
            <a:endParaRPr lang="en-US" altLang="zh-CN" b="1"/>
          </a:p>
          <a:p>
            <a:r>
              <a:rPr lang="en-US" altLang="zh-CN" b="1"/>
              <a:t>}</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rPr>
              <a:t>封装的优点</a:t>
            </a:r>
            <a:r>
              <a:rPr lang="zh-CN" altLang="en-US" dirty="0"/>
              <a:t>  </a:t>
            </a:r>
            <a:endParaRPr lang="zh-CN" altLang="en-US" dirty="0"/>
          </a:p>
        </p:txBody>
      </p:sp>
      <p:sp>
        <p:nvSpPr>
          <p:cNvPr id="3" name="内容占位符 2"/>
          <p:cNvSpPr>
            <a:spLocks noGrp="1"/>
          </p:cNvSpPr>
          <p:nvPr>
            <p:ph idx="1"/>
          </p:nvPr>
        </p:nvSpPr>
        <p:spPr>
          <a:xfrm>
            <a:off x="609600" y="1628775"/>
            <a:ext cx="5198368" cy="4502150"/>
          </a:xfrm>
        </p:spPr>
        <p:txBody>
          <a:bodyPr/>
          <a:lstStyle/>
          <a:p>
            <a:pPr>
              <a:spcBef>
                <a:spcPts val="0"/>
              </a:spcBef>
            </a:pPr>
            <a:r>
              <a:rPr lang="zh-CN" altLang="en-US" sz="2400" dirty="0">
                <a:latin typeface="宋体" panose="02010600030101010101" pitchFamily="2" charset="-122"/>
              </a:rPr>
              <a:t>隐藏内部实现</a:t>
            </a:r>
            <a:endParaRPr lang="en-US" altLang="zh-CN" sz="2400" dirty="0">
              <a:latin typeface="宋体" panose="02010600030101010101" pitchFamily="2" charset="-122"/>
            </a:endParaRPr>
          </a:p>
          <a:p>
            <a:pPr marL="0" indent="0">
              <a:spcBef>
                <a:spcPts val="0"/>
              </a:spcBef>
              <a:buNone/>
            </a:pPr>
            <a:endParaRPr lang="en-US" altLang="zh-CN" sz="2400" dirty="0">
              <a:latin typeface="宋体" panose="02010600030101010101" pitchFamily="2" charset="-122"/>
            </a:endParaRPr>
          </a:p>
          <a:p>
            <a:pPr marL="0" indent="0">
              <a:spcBef>
                <a:spcPts val="0"/>
              </a:spcBef>
              <a:buNone/>
            </a:pPr>
            <a:r>
              <a:rPr lang="zh-CN" altLang="en-US" sz="2400" dirty="0">
                <a:latin typeface="宋体" panose="02010600030101010101" pitchFamily="2" charset="-122"/>
              </a:rPr>
              <a:t>封装的核心思想是隐藏对象的内部实现细节，外界不能直接访问对象的内部属性（即类的字段）。</a:t>
            </a:r>
            <a:endParaRPr lang="en-US" altLang="zh-CN" sz="2400" dirty="0">
              <a:latin typeface="宋体" panose="02010600030101010101" pitchFamily="2" charset="-122"/>
            </a:endParaRPr>
          </a:p>
          <a:p>
            <a:pPr marL="0" indent="0">
              <a:spcBef>
                <a:spcPts val="0"/>
              </a:spcBef>
              <a:buNone/>
            </a:pPr>
            <a:endParaRPr lang="en-US" altLang="zh-CN" sz="2400" dirty="0">
              <a:latin typeface="宋体" panose="02010600030101010101" pitchFamily="2" charset="-122"/>
            </a:endParaRPr>
          </a:p>
          <a:p>
            <a:pPr marL="0" indent="0">
              <a:spcBef>
                <a:spcPts val="0"/>
              </a:spcBef>
              <a:buNone/>
            </a:pPr>
            <a:r>
              <a:rPr lang="zh-CN" altLang="en-US" sz="2400" dirty="0">
                <a:latin typeface="宋体" panose="02010600030101010101" pitchFamily="2" charset="-122"/>
              </a:rPr>
              <a:t>通过将类的字段定义为 </a:t>
            </a:r>
            <a:r>
              <a:rPr lang="en-US" altLang="zh-CN" sz="2400" dirty="0">
                <a:latin typeface="宋体" panose="02010600030101010101" pitchFamily="2" charset="-122"/>
              </a:rPr>
              <a:t>private </a:t>
            </a:r>
            <a:r>
              <a:rPr lang="zh-CN" altLang="en-US" sz="2400" dirty="0">
                <a:latin typeface="宋体" panose="02010600030101010101" pitchFamily="2" charset="-122"/>
              </a:rPr>
              <a:t>或 </a:t>
            </a:r>
            <a:r>
              <a:rPr lang="en-US" altLang="zh-CN" sz="2400" dirty="0">
                <a:latin typeface="宋体" panose="02010600030101010101" pitchFamily="2" charset="-122"/>
              </a:rPr>
              <a:t>protected</a:t>
            </a:r>
            <a:r>
              <a:rPr lang="zh-CN" altLang="en-US" sz="2400" dirty="0">
                <a:latin typeface="宋体" panose="02010600030101010101" pitchFamily="2" charset="-122"/>
              </a:rPr>
              <a:t>，并提供 </a:t>
            </a:r>
            <a:r>
              <a:rPr lang="en-US" altLang="zh-CN" sz="2400" dirty="0">
                <a:latin typeface="宋体" panose="02010600030101010101" pitchFamily="2" charset="-122"/>
              </a:rPr>
              <a:t>public </a:t>
            </a:r>
            <a:r>
              <a:rPr lang="zh-CN" altLang="en-US" sz="2400" dirty="0">
                <a:latin typeface="宋体" panose="02010600030101010101" pitchFamily="2" charset="-122"/>
              </a:rPr>
              <a:t>的访问方法（如 </a:t>
            </a:r>
            <a:r>
              <a:rPr lang="en-US" altLang="zh-CN" sz="2400" dirty="0">
                <a:latin typeface="宋体" panose="02010600030101010101" pitchFamily="2" charset="-122"/>
              </a:rPr>
              <a:t>getters </a:t>
            </a:r>
            <a:r>
              <a:rPr lang="zh-CN" altLang="en-US" sz="2400" dirty="0">
                <a:latin typeface="宋体" panose="02010600030101010101" pitchFamily="2" charset="-122"/>
              </a:rPr>
              <a:t>和 </a:t>
            </a:r>
            <a:r>
              <a:rPr lang="en-US" altLang="zh-CN" sz="2400" dirty="0">
                <a:latin typeface="宋体" panose="02010600030101010101" pitchFamily="2" charset="-122"/>
              </a:rPr>
              <a:t>setters</a:t>
            </a:r>
            <a:r>
              <a:rPr lang="zh-CN" altLang="en-US" sz="2400" dirty="0">
                <a:latin typeface="宋体" panose="02010600030101010101" pitchFamily="2" charset="-122"/>
              </a:rPr>
              <a:t>），可以有效控制外界对对象的访问权限。</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5838676" y="879227"/>
            <a:ext cx="5257800" cy="540067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rPr>
              <a:t>封装的优点</a:t>
            </a:r>
            <a:r>
              <a:rPr lang="zh-CN" altLang="en-US" dirty="0"/>
              <a:t>  </a:t>
            </a:r>
            <a:endParaRPr lang="zh-CN" altLang="en-US" dirty="0"/>
          </a:p>
        </p:txBody>
      </p:sp>
      <p:sp>
        <p:nvSpPr>
          <p:cNvPr id="3" name="内容占位符 2"/>
          <p:cNvSpPr>
            <a:spLocks noGrp="1"/>
          </p:cNvSpPr>
          <p:nvPr>
            <p:ph idx="1"/>
          </p:nvPr>
        </p:nvSpPr>
        <p:spPr>
          <a:xfrm>
            <a:off x="609600" y="1628775"/>
            <a:ext cx="5198368" cy="4502150"/>
          </a:xfrm>
        </p:spPr>
        <p:txBody>
          <a:bodyPr/>
          <a:lstStyle/>
          <a:p>
            <a:pPr>
              <a:spcBef>
                <a:spcPts val="0"/>
              </a:spcBef>
            </a:pPr>
            <a:r>
              <a:rPr lang="zh-CN" altLang="en-US" sz="2400" dirty="0">
                <a:latin typeface="宋体" panose="02010600030101010101" pitchFamily="2" charset="-122"/>
              </a:rPr>
              <a:t>保护数据完整性</a:t>
            </a:r>
            <a:endParaRPr lang="en-US" altLang="zh-CN" sz="2400" dirty="0">
              <a:latin typeface="宋体" panose="02010600030101010101" pitchFamily="2" charset="-122"/>
            </a:endParaRPr>
          </a:p>
          <a:p>
            <a:pPr marL="0" indent="0">
              <a:spcBef>
                <a:spcPts val="0"/>
              </a:spcBef>
              <a:buNone/>
            </a:pPr>
            <a:endParaRPr lang="en-US" altLang="zh-CN" sz="2400" dirty="0">
              <a:latin typeface="宋体" panose="02010600030101010101" pitchFamily="2" charset="-122"/>
            </a:endParaRPr>
          </a:p>
          <a:p>
            <a:pPr marL="0" indent="0">
              <a:spcBef>
                <a:spcPts val="0"/>
              </a:spcBef>
              <a:buNone/>
            </a:pPr>
            <a:r>
              <a:rPr lang="zh-CN" altLang="en-US" sz="2400" dirty="0">
                <a:latin typeface="宋体" panose="02010600030101010101" pitchFamily="2" charset="-122"/>
              </a:rPr>
              <a:t>通过封装，可以在类的 </a:t>
            </a:r>
            <a:r>
              <a:rPr lang="en-US" altLang="zh-CN" sz="2400" dirty="0">
                <a:latin typeface="宋体" panose="02010600030101010101" pitchFamily="2" charset="-122"/>
              </a:rPr>
              <a:t>setter </a:t>
            </a:r>
            <a:r>
              <a:rPr lang="zh-CN" altLang="en-US" sz="2400" dirty="0">
                <a:latin typeface="宋体" panose="02010600030101010101" pitchFamily="2" charset="-122"/>
              </a:rPr>
              <a:t>方法中添加条件检查，避免无效或不合理的数据被设置，从而保证对象状态的有效性和一致性。</a:t>
            </a:r>
            <a:endParaRPr lang="en-US" altLang="zh-CN" sz="2400" dirty="0">
              <a:latin typeface="宋体" panose="02010600030101010101" pitchFamily="2" charset="-122"/>
            </a:endParaRPr>
          </a:p>
          <a:p>
            <a:pPr marL="0" indent="0">
              <a:spcBef>
                <a:spcPts val="0"/>
              </a:spcBef>
              <a:buNone/>
            </a:pPr>
            <a:endParaRPr lang="en-US" altLang="zh-CN" sz="2400" dirty="0">
              <a:latin typeface="宋体" panose="02010600030101010101" pitchFamily="2" charset="-122"/>
            </a:endParaRPr>
          </a:p>
          <a:p>
            <a:pPr marL="0" indent="0">
              <a:spcBef>
                <a:spcPts val="0"/>
              </a:spcBef>
              <a:buNone/>
            </a:pPr>
            <a:r>
              <a:rPr lang="zh-CN" altLang="en-US" sz="2400" dirty="0">
                <a:latin typeface="宋体" panose="02010600030101010101" pitchFamily="2" charset="-122"/>
              </a:rPr>
              <a:t>例中的 </a:t>
            </a:r>
            <a:r>
              <a:rPr lang="en-US" altLang="zh-CN" sz="2400" dirty="0" err="1">
                <a:latin typeface="宋体" panose="02010600030101010101" pitchFamily="2" charset="-122"/>
              </a:rPr>
              <a:t>setAge</a:t>
            </a:r>
            <a:r>
              <a:rPr lang="en-US" altLang="zh-CN" sz="2400" dirty="0">
                <a:latin typeface="宋体" panose="02010600030101010101" pitchFamily="2" charset="-122"/>
              </a:rPr>
              <a:t> </a:t>
            </a:r>
            <a:r>
              <a:rPr lang="zh-CN" altLang="en-US" sz="2400" dirty="0">
                <a:latin typeface="宋体" panose="02010600030101010101" pitchFamily="2" charset="-122"/>
              </a:rPr>
              <a:t>方法就通过检查年龄是否大于 </a:t>
            </a:r>
            <a:r>
              <a:rPr lang="en-US" altLang="zh-CN" sz="2400" dirty="0">
                <a:latin typeface="宋体" panose="02010600030101010101" pitchFamily="2" charset="-122"/>
              </a:rPr>
              <a:t>0 </a:t>
            </a:r>
            <a:r>
              <a:rPr lang="zh-CN" altLang="en-US" sz="2400" dirty="0">
                <a:latin typeface="宋体" panose="02010600030101010101" pitchFamily="2" charset="-122"/>
              </a:rPr>
              <a:t>来避免无效的年龄设置。</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5838676" y="879227"/>
            <a:ext cx="5257800" cy="540067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rPr>
              <a:t>封装的优点</a:t>
            </a:r>
            <a:r>
              <a:rPr lang="zh-CN" altLang="en-US" dirty="0"/>
              <a:t>  </a:t>
            </a:r>
            <a:endParaRPr lang="zh-CN" altLang="en-US" dirty="0"/>
          </a:p>
        </p:txBody>
      </p:sp>
      <p:sp>
        <p:nvSpPr>
          <p:cNvPr id="3" name="内容占位符 2"/>
          <p:cNvSpPr>
            <a:spLocks noGrp="1"/>
          </p:cNvSpPr>
          <p:nvPr>
            <p:ph idx="1"/>
          </p:nvPr>
        </p:nvSpPr>
        <p:spPr>
          <a:xfrm>
            <a:off x="609600" y="1628775"/>
            <a:ext cx="10598968" cy="4502150"/>
          </a:xfrm>
        </p:spPr>
        <p:txBody>
          <a:bodyPr/>
          <a:lstStyle/>
          <a:p>
            <a:pPr>
              <a:spcBef>
                <a:spcPts val="0"/>
              </a:spcBef>
            </a:pPr>
            <a:r>
              <a:rPr lang="zh-CN" altLang="en-US" sz="2400" b="1" dirty="0">
                <a:latin typeface="宋体" panose="02010600030101010101" pitchFamily="2" charset="-122"/>
              </a:rPr>
              <a:t>控制访问级别： </a:t>
            </a:r>
            <a:r>
              <a:rPr lang="en-US" altLang="zh-CN" sz="2400" dirty="0">
                <a:latin typeface="宋体" panose="02010600030101010101" pitchFamily="2" charset="-122"/>
              </a:rPr>
              <a:t>Java </a:t>
            </a:r>
            <a:r>
              <a:rPr lang="zh-CN" altLang="en-US" sz="2400" dirty="0">
                <a:latin typeface="宋体" panose="02010600030101010101" pitchFamily="2" charset="-122"/>
              </a:rPr>
              <a:t>提供了四种访问修饰符来控制类成员（属性和方法）的可见性：</a:t>
            </a:r>
            <a:r>
              <a:rPr lang="en-US" altLang="zh-CN" sz="2400" dirty="0">
                <a:latin typeface="宋体" panose="02010600030101010101" pitchFamily="2" charset="-122"/>
              </a:rPr>
              <a:t>private</a:t>
            </a:r>
            <a:r>
              <a:rPr lang="zh-CN" altLang="en-US" sz="2400" dirty="0">
                <a:latin typeface="宋体" panose="02010600030101010101" pitchFamily="2" charset="-122"/>
              </a:rPr>
              <a:t>：仅类内部可见。</a:t>
            </a:r>
            <a:r>
              <a:rPr lang="en-US" altLang="zh-CN" sz="2400" dirty="0">
                <a:latin typeface="宋体" panose="02010600030101010101" pitchFamily="2" charset="-122"/>
              </a:rPr>
              <a:t>default</a:t>
            </a:r>
            <a:r>
              <a:rPr lang="zh-CN" altLang="en-US" sz="2400" dirty="0">
                <a:latin typeface="宋体" panose="02010600030101010101" pitchFamily="2" charset="-122"/>
              </a:rPr>
              <a:t>（包级私有）：同一个包内可见。</a:t>
            </a:r>
            <a:r>
              <a:rPr lang="en-US" altLang="zh-CN" sz="2400" dirty="0">
                <a:latin typeface="宋体" panose="02010600030101010101" pitchFamily="2" charset="-122"/>
              </a:rPr>
              <a:t>protected</a:t>
            </a:r>
            <a:r>
              <a:rPr lang="zh-CN" altLang="en-US" sz="2400" dirty="0">
                <a:latin typeface="宋体" panose="02010600030101010101" pitchFamily="2" charset="-122"/>
              </a:rPr>
              <a:t>：同一个包内以及子类可见。</a:t>
            </a:r>
            <a:r>
              <a:rPr lang="en-US" altLang="zh-CN" sz="2400" dirty="0">
                <a:latin typeface="宋体" panose="02010600030101010101" pitchFamily="2" charset="-122"/>
              </a:rPr>
              <a:t>public</a:t>
            </a:r>
            <a:r>
              <a:rPr lang="zh-CN" altLang="en-US" sz="2400" dirty="0">
                <a:latin typeface="宋体" panose="02010600030101010101" pitchFamily="2" charset="-122"/>
              </a:rPr>
              <a:t>：所有地方都可见。通过合理使用这些访问修饰符，可以对类成员的访问权限进行精细控制，从而提高代码的安全性和可维护性。</a:t>
            </a:r>
            <a:endParaRPr lang="en-US" altLang="zh-CN" sz="2400" dirty="0">
              <a:latin typeface="宋体" panose="02010600030101010101" pitchFamily="2" charset="-122"/>
            </a:endParaRPr>
          </a:p>
          <a:p>
            <a:pPr>
              <a:spcBef>
                <a:spcPts val="0"/>
              </a:spcBef>
            </a:pPr>
            <a:r>
              <a:rPr lang="zh-CN" altLang="en-US" sz="2400" b="1" dirty="0">
                <a:latin typeface="宋体" panose="02010600030101010101" pitchFamily="2" charset="-122"/>
              </a:rPr>
              <a:t>提高代码的可维护性和可扩展性： </a:t>
            </a:r>
            <a:r>
              <a:rPr lang="zh-CN" altLang="en-US" sz="2400" dirty="0">
                <a:latin typeface="宋体" panose="02010600030101010101" pitchFamily="2" charset="-122"/>
              </a:rPr>
              <a:t>封装可以使得代码更加模块化，外部程序不需要了解类的内部实现细节，只需要知道如何使用它。这样，当内部实现发生变化时，外部代码不会受到影响。通过这种模块化设计，可以降低代码的耦合性，增强代码的可维护性和可扩展性。</a:t>
            </a:r>
            <a:endParaRPr lang="en-US" altLang="zh-CN" sz="2400" dirty="0">
              <a:latin typeface="宋体" panose="02010600030101010101" pitchFamily="2" charset="-122"/>
            </a:endParaRPr>
          </a:p>
          <a:p>
            <a:pPr>
              <a:spcBef>
                <a:spcPts val="0"/>
              </a:spcBef>
            </a:pPr>
            <a:r>
              <a:rPr lang="zh-CN" altLang="en-US" sz="2400" b="1" dirty="0">
                <a:latin typeface="宋体" panose="02010600030101010101" pitchFamily="2" charset="-122"/>
              </a:rPr>
              <a:t>增强代码的可复用性： </a:t>
            </a:r>
            <a:r>
              <a:rPr lang="zh-CN" altLang="en-US" sz="2400" dirty="0">
                <a:latin typeface="宋体" panose="02010600030101010101" pitchFamily="2" charset="-122"/>
              </a:rPr>
              <a:t>封装让类成为一个独立的功能单元，可以在不同的项目中重复使用。只要类的接口（即 </a:t>
            </a:r>
            <a:r>
              <a:rPr lang="en-US" altLang="zh-CN" sz="2400" dirty="0">
                <a:latin typeface="宋体" panose="02010600030101010101" pitchFamily="2" charset="-122"/>
              </a:rPr>
              <a:t>public </a:t>
            </a:r>
            <a:r>
              <a:rPr lang="zh-CN" altLang="en-US" sz="2400" dirty="0">
                <a:latin typeface="宋体" panose="02010600030101010101" pitchFamily="2" charset="-122"/>
              </a:rPr>
              <a:t>方法）保持不变，内部实现的变化不会影响其使用者，从而增强了代码的复用性。</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什么是“面向对象” ？</a:t>
            </a:r>
            <a:endParaRPr lang="zh-CN" altLang="en-US" dirty="0"/>
          </a:p>
        </p:txBody>
      </p:sp>
      <p:sp>
        <p:nvSpPr>
          <p:cNvPr id="3" name="内容占位符 2"/>
          <p:cNvSpPr>
            <a:spLocks noGrp="1"/>
          </p:cNvSpPr>
          <p:nvPr>
            <p:ph idx="1"/>
          </p:nvPr>
        </p:nvSpPr>
        <p:spPr/>
        <p:txBody>
          <a:bodyPr/>
          <a:lstStyle/>
          <a:p>
            <a:r>
              <a:rPr lang="zh-CN" altLang="en-US" sz="2400" dirty="0"/>
              <a:t>真实世界由万事万物组成。</a:t>
            </a:r>
            <a:endParaRPr lang="en-US" altLang="zh-CN" sz="2400" dirty="0"/>
          </a:p>
          <a:p>
            <a:r>
              <a:rPr lang="zh-CN" altLang="en-US" sz="2400" dirty="0"/>
              <a:t>人以</a:t>
            </a:r>
            <a:r>
              <a:rPr lang="zh-CN" altLang="en-US" sz="2400" dirty="0">
                <a:solidFill>
                  <a:srgbClr val="C00000"/>
                </a:solidFill>
              </a:rPr>
              <a:t>类</a:t>
            </a:r>
            <a:r>
              <a:rPr lang="zh-CN" altLang="en-US" sz="2400" dirty="0"/>
              <a:t>聚，物以</a:t>
            </a:r>
            <a:r>
              <a:rPr lang="zh-CN" altLang="en-US" sz="2400" dirty="0">
                <a:solidFill>
                  <a:srgbClr val="C00000"/>
                </a:solidFill>
              </a:rPr>
              <a:t>群</a:t>
            </a:r>
            <a:r>
              <a:rPr lang="zh-CN" altLang="en-US" sz="2400" dirty="0"/>
              <a:t>分。</a:t>
            </a:r>
            <a:endParaRPr lang="en-US" altLang="zh-CN" sz="2400" dirty="0"/>
          </a:p>
          <a:p>
            <a:endParaRPr lang="en-US" altLang="zh-CN" sz="2400" dirty="0"/>
          </a:p>
          <a:p>
            <a:r>
              <a:rPr lang="zh-CN" altLang="en-US" sz="2400" dirty="0">
                <a:solidFill>
                  <a:srgbClr val="C00000"/>
                </a:solidFill>
              </a:rPr>
              <a:t>类</a:t>
            </a:r>
            <a:r>
              <a:rPr lang="en-US" altLang="zh-CN" sz="2400" dirty="0">
                <a:solidFill>
                  <a:srgbClr val="C00000"/>
                </a:solidFill>
              </a:rPr>
              <a:t>/</a:t>
            </a:r>
            <a:r>
              <a:rPr lang="zh-CN" altLang="en-US" sz="2400" dirty="0">
                <a:solidFill>
                  <a:srgbClr val="C00000"/>
                </a:solidFill>
              </a:rPr>
              <a:t>群 怎么分</a:t>
            </a:r>
            <a:r>
              <a:rPr lang="zh-CN" altLang="en-US" sz="2400" dirty="0"/>
              <a:t>？</a:t>
            </a:r>
            <a:endParaRPr lang="en-US" altLang="zh-CN" sz="2400" dirty="0"/>
          </a:p>
          <a:p>
            <a:pPr lvl="1"/>
            <a:r>
              <a:rPr lang="zh-CN" altLang="en-US" sz="2400" dirty="0"/>
              <a:t>每个实体</a:t>
            </a:r>
            <a:r>
              <a:rPr lang="en-US" altLang="zh-CN" sz="2400" dirty="0"/>
              <a:t>(</a:t>
            </a:r>
            <a:r>
              <a:rPr lang="zh-CN" altLang="en-US" sz="2400" dirty="0"/>
              <a:t>个体</a:t>
            </a:r>
            <a:r>
              <a:rPr lang="en-US" altLang="zh-CN" sz="2400" dirty="0"/>
              <a:t>)</a:t>
            </a:r>
            <a:r>
              <a:rPr lang="zh-CN" altLang="en-US" sz="2400" dirty="0"/>
              <a:t>根据</a:t>
            </a:r>
            <a:r>
              <a:rPr lang="zh-CN" altLang="en-US" sz="2400" dirty="0">
                <a:solidFill>
                  <a:srgbClr val="FF0000"/>
                </a:solidFill>
                <a:latin typeface="隶书" panose="02010509060101010101" pitchFamily="49" charset="-122"/>
                <a:ea typeface="隶书" panose="02010509060101010101" pitchFamily="49" charset="-122"/>
              </a:rPr>
              <a:t>特征</a:t>
            </a:r>
            <a:r>
              <a:rPr lang="zh-CN" altLang="en-US" sz="2400" dirty="0"/>
              <a:t>属于某一种类，亦或具有几个类别的特征。</a:t>
            </a:r>
            <a:endParaRPr lang="en-US" altLang="zh-CN" sz="2400" dirty="0"/>
          </a:p>
          <a:p>
            <a:pPr lvl="1"/>
            <a:r>
              <a:rPr lang="zh-CN" altLang="en-US" sz="2400" dirty="0"/>
              <a:t>不同类别的实体之间存在各种</a:t>
            </a:r>
            <a:r>
              <a:rPr lang="zh-CN" altLang="en-US" sz="2400" dirty="0">
                <a:solidFill>
                  <a:srgbClr val="FF0000"/>
                </a:solidFill>
                <a:latin typeface="隶书" panose="02010509060101010101" pitchFamily="49" charset="-122"/>
                <a:ea typeface="隶书" panose="02010509060101010101" pitchFamily="49" charset="-122"/>
              </a:rPr>
              <a:t>关系</a:t>
            </a:r>
            <a:r>
              <a:rPr lang="en-US" altLang="zh-CN" sz="2400" dirty="0">
                <a:solidFill>
                  <a:srgbClr val="FF0000"/>
                </a:solidFill>
                <a:latin typeface="隶书" panose="02010509060101010101" pitchFamily="49" charset="-122"/>
                <a:ea typeface="隶书" panose="02010509060101010101" pitchFamily="49" charset="-122"/>
              </a:rPr>
              <a:t>/</a:t>
            </a:r>
            <a:r>
              <a:rPr lang="zh-CN" altLang="en-US" sz="2400" dirty="0">
                <a:solidFill>
                  <a:srgbClr val="FF0000"/>
                </a:solidFill>
                <a:latin typeface="隶书" panose="02010509060101010101" pitchFamily="49" charset="-122"/>
                <a:ea typeface="隶书" panose="02010509060101010101" pitchFamily="49" charset="-122"/>
              </a:rPr>
              <a:t>关联</a:t>
            </a:r>
            <a:r>
              <a:rPr lang="zh-CN" altLang="en-US" sz="2400" dirty="0"/>
              <a:t>，包括：继承关系。</a:t>
            </a:r>
            <a:endParaRPr lang="en-US" altLang="zh-CN" sz="2400"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§4.5   </a:t>
            </a:r>
            <a:r>
              <a:rPr lang="zh-CN" altLang="en-US" dirty="0">
                <a:latin typeface="宋体" panose="02010600030101010101" pitchFamily="2" charset="-122"/>
              </a:rPr>
              <a:t>对象的组合</a:t>
            </a:r>
            <a:r>
              <a:rPr lang="zh-CN" altLang="en-US" dirty="0"/>
              <a:t>  </a:t>
            </a:r>
            <a:endParaRPr lang="zh-CN" altLang="en-US" dirty="0"/>
          </a:p>
        </p:txBody>
      </p:sp>
      <p:sp>
        <p:nvSpPr>
          <p:cNvPr id="3" name="内容占位符 2"/>
          <p:cNvSpPr>
            <a:spLocks noGrp="1"/>
          </p:cNvSpPr>
          <p:nvPr>
            <p:ph idx="1"/>
          </p:nvPr>
        </p:nvSpPr>
        <p:spPr/>
        <p:txBody>
          <a:bodyPr/>
          <a:lstStyle/>
          <a:p>
            <a:pPr>
              <a:spcBef>
                <a:spcPts val="0"/>
              </a:spcBef>
            </a:pPr>
            <a:r>
              <a:rPr lang="zh-CN" altLang="en-US" sz="2400" dirty="0">
                <a:latin typeface="宋体" panose="02010600030101010101" pitchFamily="2" charset="-122"/>
              </a:rPr>
              <a:t>一个类可以把</a:t>
            </a:r>
            <a:r>
              <a:rPr lang="zh-CN" altLang="en-US" sz="2400" dirty="0">
                <a:solidFill>
                  <a:srgbClr val="C00000"/>
                </a:solidFill>
                <a:latin typeface="华文行楷" panose="02010800040101010101" pitchFamily="2" charset="-122"/>
                <a:ea typeface="华文行楷" panose="02010800040101010101" pitchFamily="2" charset="-122"/>
              </a:rPr>
              <a:t>对象</a:t>
            </a:r>
            <a:r>
              <a:rPr lang="zh-CN" altLang="en-US" sz="2400" dirty="0">
                <a:latin typeface="宋体" panose="02010600030101010101" pitchFamily="2" charset="-122"/>
              </a:rPr>
              <a:t>作为自己的成员变量。</a:t>
            </a:r>
            <a:endParaRPr lang="en-US" altLang="zh-CN" sz="2400" dirty="0">
              <a:latin typeface="宋体" panose="02010600030101010101" pitchFamily="2" charset="-122"/>
            </a:endParaRPr>
          </a:p>
          <a:p>
            <a:pPr>
              <a:spcBef>
                <a:spcPts val="0"/>
              </a:spcBef>
            </a:pPr>
            <a:r>
              <a:rPr lang="zh-CN" altLang="en-US" sz="2400" dirty="0">
                <a:latin typeface="宋体" panose="02010600030101010101" pitchFamily="2" charset="-122"/>
              </a:rPr>
              <a:t>如果用这样的类创建对象，那么</a:t>
            </a:r>
            <a:r>
              <a:rPr lang="zh-CN" altLang="en-US" sz="2400" dirty="0">
                <a:latin typeface="华文行楷" panose="02010800040101010101" pitchFamily="2" charset="-122"/>
                <a:ea typeface="华文行楷" panose="02010800040101010101" pitchFamily="2" charset="-122"/>
              </a:rPr>
              <a:t>该对象中就会有其它对象</a:t>
            </a:r>
            <a:r>
              <a:rPr lang="zh-CN" altLang="en-US" sz="2400" dirty="0">
                <a:latin typeface="+mj-ea"/>
                <a:ea typeface="+mj-ea"/>
              </a:rPr>
              <a:t>：</a:t>
            </a:r>
            <a:endParaRPr lang="en-US" altLang="zh-CN" sz="2400" dirty="0">
              <a:latin typeface="+mj-ea"/>
              <a:ea typeface="+mj-ea"/>
            </a:endParaRPr>
          </a:p>
          <a:p>
            <a:pPr lvl="1"/>
            <a:r>
              <a:rPr lang="zh-CN" altLang="en-US" dirty="0">
                <a:latin typeface="宋体" panose="02010600030101010101" pitchFamily="2" charset="-122"/>
              </a:rPr>
              <a:t>也就是说</a:t>
            </a:r>
            <a:r>
              <a:rPr lang="zh-CN" altLang="en-US" dirty="0">
                <a:latin typeface="华文行楷" panose="02010800040101010101" pitchFamily="2" charset="-122"/>
                <a:ea typeface="华文行楷" panose="02010800040101010101" pitchFamily="2" charset="-122"/>
              </a:rPr>
              <a:t>该对象将其他对象作为自己的组成部分</a:t>
            </a:r>
            <a:r>
              <a:rPr lang="zh-CN" altLang="en-US" dirty="0">
                <a:latin typeface="宋体" panose="02010600030101010101" pitchFamily="2" charset="-122"/>
              </a:rPr>
              <a:t>，</a:t>
            </a:r>
            <a:endParaRPr lang="en-US" altLang="zh-CN" dirty="0">
              <a:latin typeface="宋体" panose="02010600030101010101" pitchFamily="2" charset="-122"/>
            </a:endParaRPr>
          </a:p>
          <a:p>
            <a:pPr lvl="1"/>
            <a:r>
              <a:rPr lang="zh-CN" altLang="en-US" dirty="0">
                <a:latin typeface="宋体" panose="02010600030101010101" pitchFamily="2" charset="-122"/>
              </a:rPr>
              <a:t>或者说</a:t>
            </a:r>
            <a:r>
              <a:rPr lang="zh-CN" altLang="en-US" dirty="0">
                <a:solidFill>
                  <a:srgbClr val="C00000"/>
                </a:solidFill>
                <a:latin typeface="华文行楷" panose="02010800040101010101" pitchFamily="2" charset="-122"/>
                <a:ea typeface="华文行楷" panose="02010800040101010101" pitchFamily="2" charset="-122"/>
              </a:rPr>
              <a:t>该对象是由几个对象组合而成</a:t>
            </a:r>
            <a:r>
              <a:rPr lang="zh-CN" altLang="en-US" dirty="0">
                <a:latin typeface="宋体" panose="02010600030101010101" pitchFamily="2" charset="-122"/>
              </a:rPr>
              <a:t>。</a:t>
            </a:r>
            <a:endParaRPr lang="en-US" altLang="zh-CN" dirty="0">
              <a:latin typeface="宋体" panose="02010600030101010101" pitchFamily="2" charset="-122"/>
            </a:endParaRPr>
          </a:p>
          <a:p>
            <a:endParaRPr lang="en-US" altLang="zh-CN" b="1" dirty="0">
              <a:latin typeface="宋体" panose="02010600030101010101" pitchFamily="2" charset="-122"/>
            </a:endParaRPr>
          </a:p>
          <a:p>
            <a:endParaRPr lang="en-US" altLang="zh-CN" b="1" dirty="0">
              <a:solidFill>
                <a:srgbClr val="000099"/>
              </a:solidFill>
              <a:latin typeface="宋体" panose="02010600030101010101" pitchFamily="2" charset="-122"/>
            </a:endParaRPr>
          </a:p>
          <a:p>
            <a:endParaRPr lang="en-US" altLang="zh-CN" b="1" dirty="0">
              <a:solidFill>
                <a:srgbClr val="000099"/>
              </a:solidFill>
              <a:latin typeface="宋体" panose="02010600030101010101" pitchFamily="2" charset="-122"/>
            </a:endParaRPr>
          </a:p>
          <a:p>
            <a:endParaRPr lang="en-US" altLang="zh-CN" b="1" dirty="0">
              <a:solidFill>
                <a:srgbClr val="000099"/>
              </a:solidFill>
              <a:latin typeface="宋体" panose="02010600030101010101" pitchFamily="2" charset="-122"/>
            </a:endParaRPr>
          </a:p>
          <a:p>
            <a:r>
              <a:rPr lang="zh-CN" altLang="en-US" sz="2400" b="1" dirty="0">
                <a:solidFill>
                  <a:srgbClr val="000099"/>
                </a:solidFill>
                <a:latin typeface="宋体" panose="02010600030101010101" pitchFamily="2" charset="-122"/>
              </a:rPr>
              <a:t>课堂阅读并讨论例4-7。</a:t>
            </a:r>
            <a:r>
              <a:rPr lang="zh-CN" altLang="en-US" sz="2400" b="1" dirty="0">
                <a:solidFill>
                  <a:srgbClr val="FF0000"/>
                </a:solidFill>
                <a:latin typeface="宋体" panose="02010600030101010101" pitchFamily="2" charset="-122"/>
              </a:rPr>
              <a:t>程序存在什么问题？ </a:t>
            </a:r>
            <a:endParaRPr lang="en-US" altLang="zh-CN" sz="2400" b="1" dirty="0">
              <a:solidFill>
                <a:srgbClr val="FF0000"/>
              </a:solidFill>
              <a:latin typeface="宋体" panose="02010600030101010101" pitchFamily="2"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内容占位符 2"/>
          <p:cNvSpPr txBox="1"/>
          <p:nvPr/>
        </p:nvSpPr>
        <p:spPr bwMode="auto">
          <a:xfrm>
            <a:off x="2639616" y="3284984"/>
            <a:ext cx="6624736" cy="1728192"/>
          </a:xfrm>
          <a:prstGeom prst="rect">
            <a:avLst/>
          </a:prstGeom>
          <a:noFill/>
          <a:ln w="9525">
            <a:solidFill>
              <a:schemeClr val="accent1"/>
            </a:solidFill>
            <a:miter lim="800000"/>
          </a:ln>
          <a:effec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2800">
                <a:solidFill>
                  <a:schemeClr val="tx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Ø"/>
              <a:defRPr sz="24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marL="0" indent="0">
              <a:buFont typeface="Wingdings" panose="05000000000000000000" pitchFamily="2" charset="2"/>
              <a:buNone/>
            </a:pPr>
            <a:r>
              <a:rPr lang="en-US" altLang="zh-CN" sz="1800" b="1" kern="0" dirty="0">
                <a:solidFill>
                  <a:srgbClr val="000099"/>
                </a:solidFill>
              </a:rPr>
              <a:t>class </a:t>
            </a:r>
            <a:r>
              <a:rPr lang="en-US" altLang="zh-CN" sz="1800" b="1" kern="0" dirty="0">
                <a:solidFill>
                  <a:srgbClr val="C00000"/>
                </a:solidFill>
              </a:rPr>
              <a:t>Computer</a:t>
            </a:r>
            <a:r>
              <a:rPr lang="en-US" altLang="zh-CN" sz="1800" b="1" kern="0" dirty="0">
                <a:solidFill>
                  <a:srgbClr val="000099"/>
                </a:solidFill>
              </a:rPr>
              <a:t>{     </a:t>
            </a:r>
            <a:br>
              <a:rPr lang="en-US" altLang="zh-CN" sz="1800" b="1" kern="0" dirty="0">
                <a:solidFill>
                  <a:srgbClr val="000099"/>
                </a:solidFill>
              </a:rPr>
            </a:br>
            <a:r>
              <a:rPr lang="en-US" altLang="zh-CN" sz="1800" b="1" kern="0" dirty="0">
                <a:solidFill>
                  <a:srgbClr val="000099"/>
                </a:solidFill>
              </a:rPr>
              <a:t>    </a:t>
            </a:r>
            <a:r>
              <a:rPr lang="en-US" altLang="zh-CN" sz="1800" b="1" kern="0" dirty="0">
                <a:solidFill>
                  <a:srgbClr val="006600"/>
                </a:solidFill>
              </a:rPr>
              <a:t>Memory</a:t>
            </a:r>
            <a:r>
              <a:rPr lang="en-US" altLang="zh-CN" sz="1800" b="1" kern="0" dirty="0">
                <a:solidFill>
                  <a:srgbClr val="000099"/>
                </a:solidFill>
              </a:rPr>
              <a:t> </a:t>
            </a:r>
            <a:r>
              <a:rPr lang="en-US" altLang="zh-CN" sz="1800" b="1" kern="0" dirty="0" err="1">
                <a:solidFill>
                  <a:srgbClr val="000099"/>
                </a:solidFill>
              </a:rPr>
              <a:t>myMemory</a:t>
            </a:r>
            <a:r>
              <a:rPr lang="en-US" altLang="zh-CN" sz="1800" b="1" kern="0" dirty="0">
                <a:solidFill>
                  <a:srgbClr val="000099"/>
                </a:solidFill>
              </a:rPr>
              <a:t>= new Memory();  		//</a:t>
            </a:r>
            <a:r>
              <a:rPr lang="zh-CN" altLang="en-US" sz="1800" b="1" kern="0" dirty="0">
                <a:solidFill>
                  <a:srgbClr val="000099"/>
                </a:solidFill>
              </a:rPr>
              <a:t>内存</a:t>
            </a:r>
            <a:br>
              <a:rPr lang="zh-CN" altLang="en-US" sz="1800" b="1" kern="0" dirty="0">
                <a:solidFill>
                  <a:srgbClr val="000099"/>
                </a:solidFill>
              </a:rPr>
            </a:br>
            <a:r>
              <a:rPr lang="zh-CN" altLang="en-US" sz="1800" b="1" kern="0" dirty="0">
                <a:solidFill>
                  <a:srgbClr val="000099"/>
                </a:solidFill>
              </a:rPr>
              <a:t>    </a:t>
            </a:r>
            <a:r>
              <a:rPr lang="en-US" altLang="zh-CN" sz="1800" b="1" kern="0" dirty="0" err="1">
                <a:solidFill>
                  <a:srgbClr val="006600"/>
                </a:solidFill>
              </a:rPr>
              <a:t>VideoCard</a:t>
            </a:r>
            <a:r>
              <a:rPr lang="en-US" altLang="zh-CN" sz="1800" b="1" kern="0" dirty="0">
                <a:solidFill>
                  <a:srgbClr val="000099"/>
                </a:solidFill>
              </a:rPr>
              <a:t> </a:t>
            </a:r>
            <a:r>
              <a:rPr lang="en-US" altLang="zh-CN" sz="1800" b="1" kern="0" dirty="0" err="1">
                <a:solidFill>
                  <a:srgbClr val="000099"/>
                </a:solidFill>
              </a:rPr>
              <a:t>myVideoCard</a:t>
            </a:r>
            <a:r>
              <a:rPr lang="en-US" altLang="zh-CN" sz="1800" b="1" kern="0" dirty="0">
                <a:solidFill>
                  <a:srgbClr val="000099"/>
                </a:solidFill>
              </a:rPr>
              <a:t> = new </a:t>
            </a:r>
            <a:r>
              <a:rPr lang="en-US" altLang="zh-CN" sz="1800" b="1" kern="0" dirty="0" err="1">
                <a:solidFill>
                  <a:srgbClr val="000099"/>
                </a:solidFill>
              </a:rPr>
              <a:t>VideoCard</a:t>
            </a:r>
            <a:r>
              <a:rPr lang="en-US" altLang="zh-CN" sz="1800" b="1" kern="0" dirty="0">
                <a:solidFill>
                  <a:srgbClr val="000099"/>
                </a:solidFill>
              </a:rPr>
              <a:t>();	//</a:t>
            </a:r>
            <a:r>
              <a:rPr lang="zh-CN" altLang="en-US" sz="1800" b="1" kern="0" dirty="0">
                <a:solidFill>
                  <a:srgbClr val="000099"/>
                </a:solidFill>
              </a:rPr>
              <a:t>显卡</a:t>
            </a:r>
            <a:br>
              <a:rPr lang="zh-CN" altLang="en-US" sz="1800" b="1" kern="0" dirty="0">
                <a:solidFill>
                  <a:srgbClr val="000099"/>
                </a:solidFill>
              </a:rPr>
            </a:br>
            <a:r>
              <a:rPr lang="zh-CN" altLang="en-US" sz="1800" b="1" kern="0" dirty="0">
                <a:solidFill>
                  <a:srgbClr val="000099"/>
                </a:solidFill>
              </a:rPr>
              <a:t>    </a:t>
            </a:r>
            <a:r>
              <a:rPr lang="en-US" altLang="zh-CN" sz="1800" b="1" kern="0" dirty="0">
                <a:solidFill>
                  <a:srgbClr val="006600"/>
                </a:solidFill>
              </a:rPr>
              <a:t>CPU</a:t>
            </a:r>
            <a:r>
              <a:rPr lang="en-US" altLang="zh-CN" sz="1800" b="1" kern="0" dirty="0">
                <a:solidFill>
                  <a:srgbClr val="000099"/>
                </a:solidFill>
              </a:rPr>
              <a:t> </a:t>
            </a:r>
            <a:r>
              <a:rPr lang="en-US" altLang="zh-CN" sz="1800" b="1" kern="0" dirty="0" err="1">
                <a:solidFill>
                  <a:srgbClr val="000099"/>
                </a:solidFill>
              </a:rPr>
              <a:t>myCPU</a:t>
            </a:r>
            <a:r>
              <a:rPr lang="en-US" altLang="zh-CN" sz="1800" b="1" kern="0" dirty="0">
                <a:solidFill>
                  <a:srgbClr val="000099"/>
                </a:solidFill>
              </a:rPr>
              <a:t> = new CPU();  			//CPU</a:t>
            </a:r>
            <a:br>
              <a:rPr lang="en-US" altLang="zh-CN" sz="1800" b="1" kern="0" dirty="0">
                <a:solidFill>
                  <a:srgbClr val="000099"/>
                </a:solidFill>
              </a:rPr>
            </a:br>
            <a:r>
              <a:rPr lang="en-US" altLang="zh-CN" sz="1800" b="1" kern="0" dirty="0">
                <a:solidFill>
                  <a:srgbClr val="000099"/>
                </a:solidFill>
              </a:rPr>
              <a:t>    ......</a:t>
            </a:r>
            <a:br>
              <a:rPr lang="en-US" altLang="zh-CN" sz="1800" b="1" kern="0" dirty="0">
                <a:solidFill>
                  <a:srgbClr val="000099"/>
                </a:solidFill>
              </a:rPr>
            </a:br>
            <a:r>
              <a:rPr lang="en-US" altLang="zh-CN" sz="1800" b="1" kern="0" dirty="0">
                <a:solidFill>
                  <a:srgbClr val="000099"/>
                </a:solidFill>
              </a:rPr>
              <a:t>}</a:t>
            </a:r>
            <a:endParaRPr lang="zh-CN" altLang="en-US" sz="1800" b="1"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§4.6   </a:t>
            </a:r>
            <a:r>
              <a:rPr lang="en-US" altLang="zh-CN" dirty="0">
                <a:latin typeface="宋体" panose="02010600030101010101" pitchFamily="2" charset="-122"/>
              </a:rPr>
              <a:t>static</a:t>
            </a:r>
            <a:r>
              <a:rPr lang="zh-CN" altLang="en-US" dirty="0">
                <a:latin typeface="宋体" panose="02010600030101010101" pitchFamily="2" charset="-122"/>
              </a:rPr>
              <a:t>关键字 </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13" name="组合 12"/>
          <p:cNvGrpSpPr/>
          <p:nvPr/>
        </p:nvGrpSpPr>
        <p:grpSpPr>
          <a:xfrm>
            <a:off x="2309786" y="2214554"/>
            <a:ext cx="6320032" cy="1270019"/>
            <a:chOff x="785786" y="2214554"/>
            <a:chExt cx="6320032" cy="1270019"/>
          </a:xfrm>
        </p:grpSpPr>
        <p:sp>
          <p:nvSpPr>
            <p:cNvPr id="10" name="AutoShape 5"/>
            <p:cNvSpPr/>
            <p:nvPr/>
          </p:nvSpPr>
          <p:spPr bwMode="auto">
            <a:xfrm>
              <a:off x="785786" y="2500306"/>
              <a:ext cx="499872" cy="801696"/>
            </a:xfrm>
            <a:prstGeom prst="leftBrace">
              <a:avLst>
                <a:gd name="adj1" fmla="val 25278"/>
                <a:gd name="adj2" fmla="val 50000"/>
              </a:avLst>
            </a:prstGeom>
            <a:noFill/>
            <a:ln w="9525">
              <a:solidFill>
                <a:srgbClr val="000000"/>
              </a:solidFill>
              <a:round/>
            </a:ln>
          </p:spPr>
          <p:txBody>
            <a:bodyPr/>
            <a:lstStyle/>
            <a:p>
              <a:endParaRPr lang="zh-CN" altLang="en-US"/>
            </a:p>
          </p:txBody>
        </p:sp>
        <p:sp>
          <p:nvSpPr>
            <p:cNvPr id="11" name="Text Box 6"/>
            <p:cNvSpPr txBox="1">
              <a:spLocks noChangeArrowheads="1"/>
            </p:cNvSpPr>
            <p:nvPr/>
          </p:nvSpPr>
          <p:spPr bwMode="auto">
            <a:xfrm>
              <a:off x="1285658" y="2214554"/>
              <a:ext cx="4998720" cy="500066"/>
            </a:xfrm>
            <a:prstGeom prst="rect">
              <a:avLst/>
            </a:prstGeom>
            <a:solidFill>
              <a:srgbClr val="FFFFFF"/>
            </a:solidFill>
            <a:ln w="9525">
              <a:noFill/>
              <a:miter lim="800000"/>
            </a:ln>
          </p:spPr>
          <p:txBody>
            <a:bodyPr/>
            <a:lstStyle/>
            <a:p>
              <a:pPr algn="just" eaLnBrk="0" hangingPunct="0"/>
              <a:r>
                <a:rPr kumimoji="0" lang="zh-CN" altLang="en-US" sz="2800" dirty="0"/>
                <a:t>用</a:t>
              </a:r>
              <a:r>
                <a:rPr kumimoji="0" lang="en-US" altLang="zh-CN" sz="2800" dirty="0"/>
                <a:t>static </a:t>
              </a:r>
              <a:r>
                <a:rPr kumimoji="0" lang="zh-CN" altLang="en-US" sz="2800" dirty="0"/>
                <a:t>修饰的变量 </a:t>
              </a:r>
              <a:r>
                <a:rPr kumimoji="0" lang="zh-CN" altLang="en-US" sz="2800" b="1" dirty="0">
                  <a:solidFill>
                    <a:srgbClr val="0000FF"/>
                  </a:solidFill>
                </a:rPr>
                <a:t>类变量</a:t>
              </a:r>
              <a:endParaRPr kumimoji="0" lang="zh-CN" altLang="en-US" sz="2800" dirty="0"/>
            </a:p>
          </p:txBody>
        </p:sp>
        <p:sp>
          <p:nvSpPr>
            <p:cNvPr id="12" name="Text Box 7"/>
            <p:cNvSpPr txBox="1">
              <a:spLocks noChangeArrowheads="1"/>
            </p:cNvSpPr>
            <p:nvPr/>
          </p:nvSpPr>
          <p:spPr bwMode="auto">
            <a:xfrm>
              <a:off x="1357290" y="2928934"/>
              <a:ext cx="5748528" cy="555639"/>
            </a:xfrm>
            <a:prstGeom prst="rect">
              <a:avLst/>
            </a:prstGeom>
            <a:solidFill>
              <a:srgbClr val="FFFFFF"/>
            </a:solidFill>
            <a:ln w="9525">
              <a:noFill/>
              <a:miter lim="800000"/>
            </a:ln>
          </p:spPr>
          <p:txBody>
            <a:bodyPr/>
            <a:lstStyle/>
            <a:p>
              <a:pPr algn="just" eaLnBrk="0" hangingPunct="0"/>
              <a:r>
                <a:rPr kumimoji="0" lang="zh-CN" altLang="en-US" sz="2800" dirty="0"/>
                <a:t>没有用</a:t>
              </a:r>
              <a:r>
                <a:rPr kumimoji="0" lang="en-US" altLang="zh-CN" sz="2800" dirty="0"/>
                <a:t>static </a:t>
              </a:r>
              <a:r>
                <a:rPr kumimoji="0" lang="zh-CN" altLang="en-US" sz="2800" dirty="0"/>
                <a:t>修饰的变量 </a:t>
              </a:r>
              <a:r>
                <a:rPr kumimoji="0" lang="zh-CN" altLang="en-US" sz="2800" b="1" dirty="0">
                  <a:solidFill>
                    <a:srgbClr val="0000FF"/>
                  </a:solidFill>
                </a:rPr>
                <a:t>实例变量</a:t>
              </a:r>
              <a:endParaRPr kumimoji="0" lang="zh-CN" altLang="en-US" sz="2800" b="1" dirty="0">
                <a:solidFill>
                  <a:srgbClr val="0000FF"/>
                </a:solidFill>
              </a:endParaRPr>
            </a:p>
          </p:txBody>
        </p:sp>
      </p:grpSp>
      <p:sp>
        <p:nvSpPr>
          <p:cNvPr id="19" name="AutoShape 9"/>
          <p:cNvSpPr/>
          <p:nvPr/>
        </p:nvSpPr>
        <p:spPr bwMode="auto">
          <a:xfrm>
            <a:off x="2057400" y="4286257"/>
            <a:ext cx="609576" cy="857256"/>
          </a:xfrm>
          <a:prstGeom prst="leftBrace">
            <a:avLst>
              <a:gd name="adj1" fmla="val 25278"/>
              <a:gd name="adj2" fmla="val 50000"/>
            </a:avLst>
          </a:prstGeom>
          <a:noFill/>
          <a:ln w="9525">
            <a:solidFill>
              <a:srgbClr val="000000"/>
            </a:solidFill>
            <a:round/>
          </a:ln>
        </p:spPr>
        <p:txBody>
          <a:bodyPr/>
          <a:lstStyle/>
          <a:p>
            <a:endParaRPr lang="zh-CN" altLang="en-US"/>
          </a:p>
        </p:txBody>
      </p:sp>
      <p:sp>
        <p:nvSpPr>
          <p:cNvPr id="20" name="Text Box 10"/>
          <p:cNvSpPr txBox="1">
            <a:spLocks noChangeArrowheads="1"/>
          </p:cNvSpPr>
          <p:nvPr/>
        </p:nvSpPr>
        <p:spPr bwMode="auto">
          <a:xfrm>
            <a:off x="2738414" y="4071942"/>
            <a:ext cx="6461760" cy="628656"/>
          </a:xfrm>
          <a:prstGeom prst="rect">
            <a:avLst/>
          </a:prstGeom>
          <a:solidFill>
            <a:srgbClr val="FFFFFF"/>
          </a:solidFill>
          <a:ln w="9525">
            <a:noFill/>
            <a:miter lim="800000"/>
          </a:ln>
        </p:spPr>
        <p:txBody>
          <a:bodyPr/>
          <a:lstStyle/>
          <a:p>
            <a:pPr algn="just" eaLnBrk="0" hangingPunct="0"/>
            <a:r>
              <a:rPr kumimoji="0" lang="zh-CN" altLang="en-US" sz="2800" dirty="0">
                <a:latin typeface="宋体" panose="02010600030101010101" pitchFamily="2" charset="-122"/>
              </a:rPr>
              <a:t>方法声明中</a:t>
            </a:r>
            <a:r>
              <a:rPr kumimoji="0" lang="zh-CN" altLang="en-US" sz="2800" dirty="0"/>
              <a:t>用</a:t>
            </a:r>
            <a:r>
              <a:rPr kumimoji="0" lang="en-US" altLang="zh-CN" sz="2800" dirty="0"/>
              <a:t>static </a:t>
            </a:r>
            <a:r>
              <a:rPr kumimoji="0" lang="zh-CN" altLang="en-US" sz="2800" dirty="0"/>
              <a:t>修饰的方法—</a:t>
            </a:r>
            <a:r>
              <a:rPr kumimoji="0" lang="zh-CN" altLang="en-US" sz="2800" b="1" dirty="0">
                <a:solidFill>
                  <a:srgbClr val="0000FF"/>
                </a:solidFill>
              </a:rPr>
              <a:t>类方法</a:t>
            </a:r>
            <a:endParaRPr kumimoji="0" lang="zh-CN" altLang="en-US" sz="2800" b="1" dirty="0">
              <a:solidFill>
                <a:srgbClr val="0000FF"/>
              </a:solidFill>
            </a:endParaRPr>
          </a:p>
        </p:txBody>
      </p:sp>
      <p:sp>
        <p:nvSpPr>
          <p:cNvPr id="21" name="Text Box 11"/>
          <p:cNvSpPr txBox="1">
            <a:spLocks noChangeArrowheads="1"/>
          </p:cNvSpPr>
          <p:nvPr/>
        </p:nvSpPr>
        <p:spPr bwMode="auto">
          <a:xfrm>
            <a:off x="2666976" y="4786322"/>
            <a:ext cx="7431024" cy="469915"/>
          </a:xfrm>
          <a:prstGeom prst="rect">
            <a:avLst/>
          </a:prstGeom>
          <a:solidFill>
            <a:srgbClr val="FFFFFF"/>
          </a:solidFill>
          <a:ln w="9525">
            <a:noFill/>
            <a:miter lim="800000"/>
          </a:ln>
        </p:spPr>
        <p:txBody>
          <a:bodyPr/>
          <a:lstStyle/>
          <a:p>
            <a:pPr algn="just" eaLnBrk="0" hangingPunct="0"/>
            <a:r>
              <a:rPr kumimoji="0" lang="zh-CN" altLang="en-US" sz="2800" dirty="0">
                <a:latin typeface="宋体" panose="02010600030101010101" pitchFamily="2" charset="-122"/>
              </a:rPr>
              <a:t>方法声明中不</a:t>
            </a:r>
            <a:r>
              <a:rPr kumimoji="0" lang="zh-CN" altLang="en-US" sz="2800" dirty="0"/>
              <a:t>用</a:t>
            </a:r>
            <a:r>
              <a:rPr kumimoji="0" lang="en-US" altLang="zh-CN" sz="2800" dirty="0"/>
              <a:t>static </a:t>
            </a:r>
            <a:r>
              <a:rPr kumimoji="0" lang="zh-CN" altLang="en-US" sz="2800" dirty="0"/>
              <a:t>修饰的方法—</a:t>
            </a:r>
            <a:r>
              <a:rPr kumimoji="0" lang="zh-CN" altLang="en-US" sz="2800" b="1" dirty="0">
                <a:solidFill>
                  <a:srgbClr val="0000FF"/>
                </a:solidFill>
              </a:rPr>
              <a:t>实例方法</a:t>
            </a:r>
            <a:endParaRPr kumimoji="0" lang="zh-CN" altLang="en-US" sz="2800" b="1" dirty="0">
              <a:solidFill>
                <a:srgbClr val="0000FF"/>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sz="3600" dirty="0"/>
              <a:t>§4.6.1   </a:t>
            </a:r>
            <a:r>
              <a:rPr lang="zh-CN" altLang="en-US" sz="3600" dirty="0">
                <a:latin typeface="宋体" panose="02010600030101010101" pitchFamily="2" charset="-122"/>
              </a:rPr>
              <a:t>实例变量和类变量的区别</a:t>
            </a:r>
            <a:r>
              <a:rPr lang="zh-CN" altLang="en-US" sz="3600" dirty="0">
                <a:cs typeface="Times New Roman" panose="02020603050405020304" pitchFamily="18" charset="0"/>
              </a:rPr>
              <a:t> </a:t>
            </a:r>
            <a:endParaRPr lang="zh-CN" altLang="en-US" sz="3600" dirty="0"/>
          </a:p>
        </p:txBody>
      </p:sp>
      <p:sp>
        <p:nvSpPr>
          <p:cNvPr id="3" name="内容占位符 2"/>
          <p:cNvSpPr>
            <a:spLocks noGrp="1"/>
          </p:cNvSpPr>
          <p:nvPr>
            <p:ph idx="1"/>
          </p:nvPr>
        </p:nvSpPr>
        <p:spPr>
          <a:xfrm>
            <a:off x="1981200" y="1772815"/>
            <a:ext cx="8229600" cy="4358109"/>
          </a:xfrm>
        </p:spPr>
        <p:txBody>
          <a:bodyPr/>
          <a:lstStyle/>
          <a:p>
            <a:pPr algn="just">
              <a:spcBef>
                <a:spcPct val="10000"/>
              </a:spcBef>
            </a:pPr>
            <a:r>
              <a:rPr lang="zh-CN" altLang="en-US" dirty="0">
                <a:latin typeface="宋体" panose="02010600030101010101" pitchFamily="2" charset="-122"/>
              </a:rPr>
              <a:t>如果类中有</a:t>
            </a:r>
            <a:r>
              <a:rPr lang="zh-CN" altLang="en-US" dirty="0">
                <a:solidFill>
                  <a:srgbClr val="C00000"/>
                </a:solidFill>
                <a:latin typeface="华文行楷" panose="02010800040101010101" pitchFamily="2" charset="-122"/>
                <a:ea typeface="华文行楷" panose="02010800040101010101" pitchFamily="2" charset="-122"/>
              </a:rPr>
              <a:t>类变量</a:t>
            </a:r>
            <a:r>
              <a:rPr lang="zh-CN" altLang="en-US" dirty="0">
                <a:latin typeface="宋体" panose="02010600030101010101" pitchFamily="2" charset="-122"/>
              </a:rPr>
              <a:t>，那么所有对象的这个类变量都分配给</a:t>
            </a:r>
            <a:r>
              <a:rPr lang="zh-CN" altLang="en-US" dirty="0">
                <a:solidFill>
                  <a:srgbClr val="C00000"/>
                </a:solidFill>
                <a:latin typeface="华文行楷" panose="02010800040101010101" pitchFamily="2" charset="-122"/>
                <a:ea typeface="华文行楷" panose="02010800040101010101" pitchFamily="2" charset="-122"/>
              </a:rPr>
              <a:t>相同的一处内存</a:t>
            </a:r>
            <a:r>
              <a:rPr lang="zh-CN" altLang="en-US" dirty="0">
                <a:solidFill>
                  <a:srgbClr val="C00000"/>
                </a:solidFill>
                <a:latin typeface="+mj-ea"/>
                <a:ea typeface="+mj-ea"/>
              </a:rPr>
              <a:t>；</a:t>
            </a:r>
            <a:endParaRPr lang="en-US" altLang="zh-CN" dirty="0">
              <a:solidFill>
                <a:srgbClr val="C00000"/>
              </a:solidFill>
              <a:latin typeface="+mj-ea"/>
              <a:ea typeface="+mj-ea"/>
            </a:endParaRPr>
          </a:p>
          <a:p>
            <a:pPr algn="just">
              <a:spcBef>
                <a:spcPct val="10000"/>
              </a:spcBef>
            </a:pPr>
            <a:r>
              <a:rPr lang="zh-CN" altLang="en-US" dirty="0">
                <a:latin typeface="宋体" panose="02010600030101010101" pitchFamily="2" charset="-122"/>
              </a:rPr>
              <a:t>如果其中一个对象修改了类变量，会影响其它对象的这个类变量。</a:t>
            </a:r>
            <a:endParaRPr lang="en-US" altLang="zh-CN" dirty="0">
              <a:latin typeface="宋体" panose="02010600030101010101" pitchFamily="2" charset="-122"/>
            </a:endParaRPr>
          </a:p>
          <a:p>
            <a:pPr algn="just">
              <a:spcBef>
                <a:spcPct val="10000"/>
              </a:spcBef>
            </a:pPr>
            <a:endParaRPr lang="en-US" altLang="zh-CN" dirty="0">
              <a:latin typeface="宋体" panose="02010600030101010101" pitchFamily="2" charset="-122"/>
            </a:endParaRPr>
          </a:p>
          <a:p>
            <a:pPr algn="just">
              <a:spcBef>
                <a:spcPct val="10000"/>
              </a:spcBef>
            </a:pPr>
            <a:r>
              <a:rPr lang="zh-CN" altLang="en-US" dirty="0">
                <a:latin typeface="宋体" panose="02010600030101010101" pitchFamily="2" charset="-122"/>
              </a:rPr>
              <a:t>也就是说：</a:t>
            </a:r>
            <a:r>
              <a:rPr lang="zh-CN" altLang="en-US" dirty="0">
                <a:solidFill>
                  <a:srgbClr val="C00000"/>
                </a:solidFill>
                <a:latin typeface="华文行楷" panose="02010800040101010101" pitchFamily="2" charset="-122"/>
                <a:ea typeface="华文行楷" panose="02010800040101010101" pitchFamily="2" charset="-122"/>
              </a:rPr>
              <a:t>对象共享类变量</a:t>
            </a:r>
            <a:r>
              <a:rPr lang="zh-CN" altLang="en-US" dirty="0">
                <a:latin typeface="宋体" panose="02010600030101010101" pitchFamily="2" charset="-122"/>
              </a:rPr>
              <a:t>。</a:t>
            </a:r>
            <a:endParaRPr lang="en-US" altLang="zh-CN" dirty="0">
              <a:latin typeface="宋体" panose="02010600030101010101" pitchFamily="2" charset="-122"/>
            </a:endParaRPr>
          </a:p>
          <a:p>
            <a:pPr algn="just">
              <a:spcBef>
                <a:spcPct val="10000"/>
              </a:spcBef>
            </a:pPr>
            <a:endParaRPr lang="zh-CN" altLang="en-US" b="1" dirty="0">
              <a:latin typeface="宋体" panose="02010600030101010101" pitchFamily="2"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r>
              <a:rPr lang="zh-CN" altLang="en-US" sz="3600" dirty="0"/>
              <a:t>§4.6.</a:t>
            </a:r>
            <a:r>
              <a:rPr lang="zh-CN" altLang="en-US" sz="3600"/>
              <a:t>1 </a:t>
            </a:r>
            <a:r>
              <a:rPr lang="zh-CN" altLang="en-US" sz="3600">
                <a:latin typeface="宋体" panose="02010600030101010101" pitchFamily="2" charset="-122"/>
              </a:rPr>
              <a:t>实例</a:t>
            </a:r>
            <a:r>
              <a:rPr lang="zh-CN" altLang="en-US" sz="3600" dirty="0">
                <a:latin typeface="宋体" panose="02010600030101010101" pitchFamily="2" charset="-122"/>
              </a:rPr>
              <a:t>变量和类变量的区别</a:t>
            </a:r>
            <a:r>
              <a:rPr lang="zh-CN" altLang="en-US" sz="3600" dirty="0">
                <a:cs typeface="Times New Roman" panose="02020603050405020304" pitchFamily="18" charset="0"/>
              </a:rPr>
              <a:t> </a:t>
            </a:r>
            <a:endParaRPr lang="en-US" altLang="zh-CN" sz="3600" dirty="0">
              <a:solidFill>
                <a:schemeClr val="tx1"/>
              </a:solidFill>
              <a:latin typeface="Times New Roman" panose="02020603050405020304" pitchFamily="18" charset="0"/>
              <a:ea typeface="黑体" panose="02010609060101010101" pitchFamily="2" charset="-122"/>
            </a:endParaRPr>
          </a:p>
        </p:txBody>
      </p:sp>
      <p:sp>
        <p:nvSpPr>
          <p:cNvPr id="92163" name="Rectangle 3"/>
          <p:cNvSpPr>
            <a:spLocks noGrp="1" noRot="1" noChangeArrowheads="1"/>
          </p:cNvSpPr>
          <p:nvPr>
            <p:ph idx="1"/>
          </p:nvPr>
        </p:nvSpPr>
        <p:spPr>
          <a:xfrm>
            <a:off x="1981200" y="1714500"/>
            <a:ext cx="8229600" cy="4667250"/>
          </a:xfrm>
        </p:spPr>
        <p:txBody>
          <a:bodyPr/>
          <a:lstStyle/>
          <a:p>
            <a:pPr>
              <a:defRPr/>
            </a:pPr>
            <a:r>
              <a:rPr lang="zh-CN" altLang="en-US" sz="2400" b="1" dirty="0">
                <a:solidFill>
                  <a:srgbClr val="C00000"/>
                </a:solidFill>
                <a:latin typeface="隶书" panose="02010509060101010101" pitchFamily="49" charset="-122"/>
                <a:ea typeface="隶书" panose="02010509060101010101" pitchFamily="49" charset="-122"/>
              </a:rPr>
              <a:t>实例变量</a:t>
            </a:r>
            <a:r>
              <a:rPr lang="zh-CN" altLang="en-US" sz="2400" b="1" dirty="0">
                <a:latin typeface="宋体" panose="02010600030101010101" pitchFamily="2" charset="-122"/>
              </a:rPr>
              <a:t>的访问，</a:t>
            </a:r>
            <a:r>
              <a:rPr lang="zh-CN" altLang="en-US" sz="2400" dirty="0">
                <a:latin typeface="宋体" panose="02010600030101010101" pitchFamily="2" charset="-122"/>
              </a:rPr>
              <a:t>只能通过</a:t>
            </a:r>
            <a:r>
              <a:rPr lang="zh-CN" altLang="en-US" sz="2400" b="1" dirty="0">
                <a:solidFill>
                  <a:srgbClr val="C00000"/>
                </a:solidFill>
                <a:latin typeface="宋体" panose="02010600030101010101" pitchFamily="2" charset="-122"/>
              </a:rPr>
              <a:t>对象</a:t>
            </a:r>
            <a:r>
              <a:rPr lang="zh-CN" altLang="en-US" sz="2400" dirty="0">
                <a:latin typeface="宋体" panose="02010600030101010101" pitchFamily="2" charset="-122"/>
              </a:rPr>
              <a:t>。</a:t>
            </a:r>
            <a:endParaRPr lang="en-US" altLang="zh-CN" sz="2400" dirty="0">
              <a:latin typeface="宋体" panose="02010600030101010101" pitchFamily="2" charset="-122"/>
            </a:endParaRPr>
          </a:p>
          <a:p>
            <a:pPr>
              <a:defRPr/>
            </a:pPr>
            <a:endParaRPr lang="en-US" altLang="zh-CN" sz="2400" dirty="0">
              <a:latin typeface="宋体" panose="02010600030101010101" pitchFamily="2" charset="-122"/>
            </a:endParaRPr>
          </a:p>
          <a:p>
            <a:pPr>
              <a:defRPr/>
            </a:pPr>
            <a:r>
              <a:rPr lang="zh-CN" altLang="en-US" sz="2400" b="1" dirty="0">
                <a:solidFill>
                  <a:srgbClr val="C00000"/>
                </a:solidFill>
                <a:latin typeface="隶书" panose="02010509060101010101" pitchFamily="49" charset="-122"/>
                <a:ea typeface="隶书" panose="02010509060101010101" pitchFamily="49" charset="-122"/>
              </a:rPr>
              <a:t>类变量</a:t>
            </a:r>
            <a:r>
              <a:rPr lang="zh-CN" altLang="en-US" sz="2400" b="1" dirty="0">
                <a:latin typeface="宋体" panose="02010600030101010101" pitchFamily="2" charset="-122"/>
              </a:rPr>
              <a:t>的访问</a:t>
            </a:r>
            <a:r>
              <a:rPr lang="zh-CN" altLang="en-US" sz="2400" b="1" dirty="0">
                <a:solidFill>
                  <a:srgbClr val="C00000"/>
                </a:solidFill>
                <a:latin typeface="宋体" panose="02010600030101010101" pitchFamily="2" charset="-122"/>
              </a:rPr>
              <a:t>：</a:t>
            </a:r>
            <a:r>
              <a:rPr lang="zh-CN" altLang="en-US" sz="2000" dirty="0">
                <a:latin typeface="Tahoma" panose="020B0604030504040204" pitchFamily="34" charset="0"/>
                <a:ea typeface="+mj-ea"/>
                <a:cs typeface="Tahoma" panose="020B0604030504040204" pitchFamily="34" charset="0"/>
              </a:rPr>
              <a:t>可以通过</a:t>
            </a:r>
            <a:r>
              <a:rPr lang="zh-CN" altLang="en-US" sz="2000" dirty="0">
                <a:solidFill>
                  <a:srgbClr val="0000CC"/>
                </a:solidFill>
                <a:latin typeface="华文行楷" panose="02010800040101010101" pitchFamily="2" charset="-122"/>
                <a:ea typeface="华文行楷" panose="02010800040101010101" pitchFamily="2" charset="-122"/>
                <a:cs typeface="Tahoma" panose="020B0604030504040204" pitchFamily="34" charset="0"/>
              </a:rPr>
              <a:t>类名</a:t>
            </a:r>
            <a:r>
              <a:rPr lang="zh-CN" altLang="en-US" sz="2000" dirty="0">
                <a:latin typeface="Tahoma" panose="020B0604030504040204" pitchFamily="34" charset="0"/>
                <a:ea typeface="+mj-ea"/>
                <a:cs typeface="Tahoma" panose="020B0604030504040204" pitchFamily="34" charset="0"/>
              </a:rPr>
              <a:t>或</a:t>
            </a:r>
            <a:r>
              <a:rPr lang="zh-CN" altLang="en-US" sz="2000" dirty="0">
                <a:solidFill>
                  <a:srgbClr val="0000CC"/>
                </a:solidFill>
                <a:latin typeface="华文行楷" panose="02010800040101010101" pitchFamily="2" charset="-122"/>
                <a:ea typeface="华文行楷" panose="02010800040101010101" pitchFamily="2" charset="-122"/>
                <a:cs typeface="Tahoma" panose="020B0604030504040204" pitchFamily="34" charset="0"/>
              </a:rPr>
              <a:t>对象</a:t>
            </a:r>
            <a:r>
              <a:rPr lang="zh-CN" altLang="en-US" sz="2000" dirty="0">
                <a:latin typeface="Tahoma" panose="020B0604030504040204" pitchFamily="34" charset="0"/>
                <a:ea typeface="+mj-ea"/>
                <a:cs typeface="Tahoma" panose="020B0604030504040204" pitchFamily="34" charset="0"/>
              </a:rPr>
              <a:t>两种方式访问，一般通过</a:t>
            </a:r>
            <a:r>
              <a:rPr lang="zh-CN" altLang="en-US" sz="2000" b="1" dirty="0">
                <a:solidFill>
                  <a:srgbClr val="0000CC"/>
                </a:solidFill>
                <a:latin typeface="Tahoma" panose="020B0604030504040204" pitchFamily="34" charset="0"/>
                <a:ea typeface="+mj-ea"/>
                <a:cs typeface="Tahoma" panose="020B0604030504040204" pitchFamily="34" charset="0"/>
              </a:rPr>
              <a:t>类名</a:t>
            </a:r>
            <a:r>
              <a:rPr lang="zh-CN" altLang="en-US" sz="2000" dirty="0">
                <a:latin typeface="Tahoma" panose="020B0604030504040204" pitchFamily="34" charset="0"/>
                <a:ea typeface="+mj-ea"/>
                <a:cs typeface="Tahoma" panose="020B0604030504040204" pitchFamily="34" charset="0"/>
              </a:rPr>
              <a:t>访问。</a:t>
            </a:r>
            <a:endParaRPr lang="en-US" altLang="zh-CN" sz="2000" dirty="0">
              <a:latin typeface="Tahoma" panose="020B0604030504040204" pitchFamily="34" charset="0"/>
              <a:ea typeface="+mj-ea"/>
              <a:cs typeface="Tahoma" panose="020B0604030504040204" pitchFamily="34" charset="0"/>
            </a:endParaRPr>
          </a:p>
          <a:p>
            <a:pPr>
              <a:defRPr/>
            </a:pPr>
            <a:endParaRPr lang="en-US" altLang="zh-CN" sz="2400" b="1" dirty="0">
              <a:solidFill>
                <a:srgbClr val="C00000"/>
              </a:solidFill>
              <a:latin typeface="Tahoma" panose="020B0604030504040204" pitchFamily="34" charset="0"/>
              <a:ea typeface="+mj-ea"/>
              <a:cs typeface="Tahoma" panose="020B0604030504040204" pitchFamily="34" charset="0"/>
            </a:endParaRPr>
          </a:p>
          <a:p>
            <a:pPr marL="349250" lvl="1" indent="0">
              <a:lnSpc>
                <a:spcPct val="90000"/>
              </a:lnSpc>
              <a:buNone/>
              <a:defRPr/>
            </a:pPr>
            <a:r>
              <a:rPr lang="en-US" altLang="zh-CN" sz="2000" b="1" dirty="0">
                <a:solidFill>
                  <a:srgbClr val="C00000"/>
                </a:solidFill>
                <a:latin typeface="Tahoma" panose="020B0604030504040204" pitchFamily="34" charset="0"/>
                <a:ea typeface="+mj-ea"/>
                <a:cs typeface="Tahoma" panose="020B0604030504040204" pitchFamily="34" charset="0"/>
              </a:rPr>
              <a:t>1. </a:t>
            </a:r>
            <a:r>
              <a:rPr lang="zh-CN" altLang="en-US" sz="2000" b="1" dirty="0">
                <a:solidFill>
                  <a:srgbClr val="C00000"/>
                </a:solidFill>
                <a:latin typeface="Tahoma" panose="020B0604030504040204" pitchFamily="34" charset="0"/>
                <a:ea typeface="+mj-ea"/>
                <a:cs typeface="Tahoma" panose="020B0604030504040204" pitchFamily="34" charset="0"/>
              </a:rPr>
              <a:t>类名</a:t>
            </a:r>
            <a:r>
              <a:rPr lang="zh-CN" altLang="en-US" sz="2000" b="1" dirty="0">
                <a:latin typeface="Tahoma" panose="020B0604030504040204" pitchFamily="34" charset="0"/>
                <a:ea typeface="+mj-ea"/>
                <a:cs typeface="Tahoma" panose="020B0604030504040204" pitchFamily="34" charset="0"/>
              </a:rPr>
              <a:t>访问</a:t>
            </a:r>
            <a:r>
              <a:rPr lang="zh-CN" altLang="en-US" sz="2000" dirty="0">
                <a:solidFill>
                  <a:srgbClr val="006600"/>
                </a:solidFill>
                <a:latin typeface="华文行楷" panose="02010800040101010101" pitchFamily="2" charset="-122"/>
                <a:ea typeface="华文行楷" panose="02010800040101010101" pitchFamily="2" charset="-122"/>
                <a:cs typeface="Tahoma" panose="020B0604030504040204" pitchFamily="34" charset="0"/>
              </a:rPr>
              <a:t>类变量</a:t>
            </a:r>
            <a:endParaRPr lang="zh-CN" altLang="en-US" sz="2000" dirty="0">
              <a:solidFill>
                <a:srgbClr val="006600"/>
              </a:solidFill>
              <a:latin typeface="华文行楷" panose="02010800040101010101" pitchFamily="2" charset="-122"/>
              <a:ea typeface="华文行楷" panose="02010800040101010101" pitchFamily="2" charset="-122"/>
              <a:cs typeface="Tahoma" panose="020B0604030504040204" pitchFamily="34" charset="0"/>
            </a:endParaRPr>
          </a:p>
          <a:p>
            <a:pPr marL="1295400" lvl="2" indent="-381000" eaLnBrk="1" hangingPunct="1">
              <a:lnSpc>
                <a:spcPct val="90000"/>
              </a:lnSpc>
              <a:buFont typeface="Wingdings" panose="05000000000000000000" pitchFamily="2" charset="2"/>
              <a:buNone/>
              <a:defRPr/>
            </a:pPr>
            <a:r>
              <a:rPr lang="en-US" altLang="zh-CN" sz="2000" b="1" dirty="0" err="1">
                <a:ea typeface="Tahoma" panose="020B0604030504040204" pitchFamily="34" charset="0"/>
                <a:cs typeface="Tahoma" panose="020B0604030504040204" pitchFamily="34" charset="0"/>
              </a:rPr>
              <a:t>System.out.println</a:t>
            </a:r>
            <a:r>
              <a:rPr lang="en-US" altLang="zh-CN" sz="2000" b="1" dirty="0">
                <a:ea typeface="Tahoma" panose="020B0604030504040204" pitchFamily="34" charset="0"/>
                <a:cs typeface="Tahoma" panose="020B0604030504040204" pitchFamily="34" charset="0"/>
              </a:rPr>
              <a:t>(</a:t>
            </a:r>
            <a:r>
              <a:rPr lang="en-US" altLang="zh-CN" sz="2000" b="1" dirty="0" err="1">
                <a:solidFill>
                  <a:srgbClr val="006600"/>
                </a:solidFill>
                <a:ea typeface="Tahoma" panose="020B0604030504040204" pitchFamily="34" charset="0"/>
                <a:cs typeface="Tahoma" panose="020B0604030504040204" pitchFamily="34" charset="0"/>
              </a:rPr>
              <a:t>Circle</a:t>
            </a:r>
            <a:r>
              <a:rPr lang="en-US" altLang="zh-CN" sz="2000" b="1" dirty="0" err="1">
                <a:ea typeface="Tahoma" panose="020B0604030504040204" pitchFamily="34" charset="0"/>
                <a:cs typeface="Tahoma" panose="020B0604030504040204" pitchFamily="34" charset="0"/>
              </a:rPr>
              <a:t>.PI</a:t>
            </a:r>
            <a:r>
              <a:rPr lang="en-US" altLang="zh-CN" sz="2000" b="1" dirty="0">
                <a:ea typeface="Tahoma" panose="020B0604030504040204" pitchFamily="34" charset="0"/>
                <a:cs typeface="Tahoma" panose="020B0604030504040204" pitchFamily="34" charset="0"/>
              </a:rPr>
              <a:t>);</a:t>
            </a:r>
            <a:endParaRPr lang="en-US" altLang="zh-CN" sz="2000" b="1" dirty="0">
              <a:ea typeface="Tahoma" panose="020B0604030504040204" pitchFamily="34" charset="0"/>
              <a:cs typeface="Tahoma" panose="020B0604030504040204" pitchFamily="34" charset="0"/>
            </a:endParaRPr>
          </a:p>
          <a:p>
            <a:pPr marL="1295400" lvl="2" indent="-381000">
              <a:lnSpc>
                <a:spcPct val="90000"/>
              </a:lnSpc>
              <a:buNone/>
              <a:defRPr/>
            </a:pPr>
            <a:endParaRPr lang="en-US" altLang="zh-CN" sz="2400" dirty="0">
              <a:latin typeface="Tahoma" panose="020B0604030504040204" pitchFamily="34" charset="0"/>
              <a:ea typeface="Tahoma" panose="020B0604030504040204" pitchFamily="34" charset="0"/>
              <a:cs typeface="Tahoma" panose="020B0604030504040204" pitchFamily="34" charset="0"/>
            </a:endParaRPr>
          </a:p>
          <a:p>
            <a:pPr marL="349250" lvl="1" indent="0">
              <a:lnSpc>
                <a:spcPct val="90000"/>
              </a:lnSpc>
              <a:buNone/>
              <a:defRPr/>
            </a:pPr>
            <a:r>
              <a:rPr lang="en-US" altLang="zh-CN" sz="2000" b="1" dirty="0">
                <a:solidFill>
                  <a:srgbClr val="C00000"/>
                </a:solidFill>
                <a:latin typeface="Tahoma" panose="020B0604030504040204" pitchFamily="34" charset="0"/>
                <a:ea typeface="+mj-ea"/>
                <a:cs typeface="Tahoma" panose="020B0604030504040204" pitchFamily="34" charset="0"/>
              </a:rPr>
              <a:t>2. </a:t>
            </a:r>
            <a:r>
              <a:rPr lang="zh-CN" altLang="en-US" sz="2000" b="1" dirty="0">
                <a:solidFill>
                  <a:srgbClr val="C00000"/>
                </a:solidFill>
                <a:latin typeface="Tahoma" panose="020B0604030504040204" pitchFamily="34" charset="0"/>
                <a:ea typeface="+mj-ea"/>
                <a:cs typeface="Tahoma" panose="020B0604030504040204" pitchFamily="34" charset="0"/>
              </a:rPr>
              <a:t>对象名</a:t>
            </a:r>
            <a:r>
              <a:rPr lang="en-US" altLang="zh-CN" sz="2000" b="1" dirty="0">
                <a:solidFill>
                  <a:srgbClr val="C00000"/>
                </a:solidFill>
                <a:latin typeface="Tahoma" panose="020B0604030504040204" pitchFamily="34" charset="0"/>
                <a:ea typeface="Tahoma" panose="020B0604030504040204" pitchFamily="34" charset="0"/>
                <a:cs typeface="Tahoma" panose="020B0604030504040204" pitchFamily="34" charset="0"/>
              </a:rPr>
              <a:t>/</a:t>
            </a:r>
            <a:r>
              <a:rPr lang="zh-CN" altLang="en-US" sz="2000" b="1" dirty="0">
                <a:solidFill>
                  <a:srgbClr val="C00000"/>
                </a:solidFill>
                <a:latin typeface="Tahoma" panose="020B0604030504040204" pitchFamily="34" charset="0"/>
                <a:ea typeface="+mj-ea"/>
                <a:cs typeface="Tahoma" panose="020B0604030504040204" pitchFamily="34" charset="0"/>
              </a:rPr>
              <a:t>实例名</a:t>
            </a:r>
            <a:r>
              <a:rPr lang="zh-CN" altLang="en-US" sz="2000" b="1" dirty="0">
                <a:latin typeface="Tahoma" panose="020B0604030504040204" pitchFamily="34" charset="0"/>
                <a:ea typeface="+mj-ea"/>
                <a:cs typeface="Tahoma" panose="020B0604030504040204" pitchFamily="34" charset="0"/>
              </a:rPr>
              <a:t>访问</a:t>
            </a:r>
            <a:r>
              <a:rPr lang="zh-CN" altLang="en-US" sz="2000" dirty="0">
                <a:solidFill>
                  <a:srgbClr val="006600"/>
                </a:solidFill>
                <a:latin typeface="华文行楷" panose="02010800040101010101" pitchFamily="2" charset="-122"/>
                <a:ea typeface="华文行楷" panose="02010800040101010101" pitchFamily="2" charset="-122"/>
                <a:cs typeface="Tahoma" panose="020B0604030504040204" pitchFamily="34" charset="0"/>
              </a:rPr>
              <a:t>类变量</a:t>
            </a:r>
            <a:r>
              <a:rPr lang="en-US" altLang="zh-CN" sz="2000" b="1" dirty="0">
                <a:latin typeface="+mj-lt"/>
                <a:ea typeface="+mj-ea"/>
                <a:cs typeface="Tahoma" panose="020B0604030504040204" pitchFamily="34" charset="0"/>
              </a:rPr>
              <a:t>(</a:t>
            </a:r>
            <a:r>
              <a:rPr lang="en-US" altLang="zh-CN" sz="2000" b="1" dirty="0">
                <a:latin typeface="+mj-lt"/>
                <a:ea typeface="Tahoma" panose="020B0604030504040204" pitchFamily="34" charset="0"/>
                <a:cs typeface="Tahoma" panose="020B0604030504040204" pitchFamily="34" charset="0"/>
              </a:rPr>
              <a:t>not recommended)</a:t>
            </a:r>
            <a:endParaRPr lang="en-US" altLang="zh-CN" sz="2000" b="1" dirty="0">
              <a:latin typeface="+mj-lt"/>
              <a:ea typeface="Tahoma" panose="020B0604030504040204" pitchFamily="34" charset="0"/>
              <a:cs typeface="Tahoma" panose="020B0604030504040204" pitchFamily="34" charset="0"/>
            </a:endParaRPr>
          </a:p>
          <a:p>
            <a:pPr marL="1295400" lvl="2" indent="-381000" eaLnBrk="1" hangingPunct="1">
              <a:lnSpc>
                <a:spcPct val="90000"/>
              </a:lnSpc>
              <a:buFont typeface="Wingdings" panose="05000000000000000000" pitchFamily="2" charset="2"/>
              <a:buNone/>
              <a:defRPr/>
            </a:pPr>
            <a:r>
              <a:rPr lang="en-US" altLang="zh-CN" sz="2000" b="1" dirty="0">
                <a:latin typeface="+mj-lt"/>
                <a:ea typeface="Tahoma" panose="020B0604030504040204" pitchFamily="34" charset="0"/>
                <a:cs typeface="Tahoma" panose="020B0604030504040204" pitchFamily="34" charset="0"/>
              </a:rPr>
              <a:t>Circle </a:t>
            </a:r>
            <a:r>
              <a:rPr lang="en-US" altLang="zh-CN" sz="2000" b="1" dirty="0" err="1">
                <a:solidFill>
                  <a:srgbClr val="0000CC"/>
                </a:solidFill>
                <a:latin typeface="+mj-lt"/>
                <a:ea typeface="Tahoma" panose="020B0604030504040204" pitchFamily="34" charset="0"/>
                <a:cs typeface="Tahoma" panose="020B0604030504040204" pitchFamily="34" charset="0"/>
              </a:rPr>
              <a:t>circle</a:t>
            </a:r>
            <a:r>
              <a:rPr lang="en-US" altLang="zh-CN" sz="2000" b="1" dirty="0">
                <a:solidFill>
                  <a:srgbClr val="990000"/>
                </a:solidFill>
                <a:latin typeface="+mj-lt"/>
                <a:ea typeface="Tahoma" panose="020B0604030504040204" pitchFamily="34" charset="0"/>
                <a:cs typeface="Tahoma" panose="020B0604030504040204" pitchFamily="34" charset="0"/>
              </a:rPr>
              <a:t> </a:t>
            </a:r>
            <a:r>
              <a:rPr lang="en-US" altLang="zh-CN" sz="2000" b="1" dirty="0">
                <a:latin typeface="+mj-lt"/>
                <a:ea typeface="Tahoma" panose="020B0604030504040204" pitchFamily="34" charset="0"/>
                <a:cs typeface="Tahoma" panose="020B0604030504040204" pitchFamily="34" charset="0"/>
              </a:rPr>
              <a:t>= new Circle();</a:t>
            </a:r>
            <a:endParaRPr lang="en-US" altLang="zh-CN" sz="2000" b="1" dirty="0">
              <a:latin typeface="+mj-lt"/>
              <a:ea typeface="Tahoma" panose="020B0604030504040204" pitchFamily="34" charset="0"/>
              <a:cs typeface="Tahoma" panose="020B0604030504040204" pitchFamily="34" charset="0"/>
            </a:endParaRPr>
          </a:p>
          <a:p>
            <a:pPr marL="1295400" lvl="2" indent="-381000" eaLnBrk="1" hangingPunct="1">
              <a:lnSpc>
                <a:spcPct val="90000"/>
              </a:lnSpc>
              <a:buFont typeface="Wingdings" panose="05000000000000000000" pitchFamily="2" charset="2"/>
              <a:buNone/>
              <a:defRPr/>
            </a:pPr>
            <a:r>
              <a:rPr lang="en-US" altLang="zh-CN" sz="2000" b="1" dirty="0" err="1">
                <a:latin typeface="+mj-lt"/>
                <a:ea typeface="Tahoma" panose="020B0604030504040204" pitchFamily="34" charset="0"/>
                <a:cs typeface="Tahoma" panose="020B0604030504040204" pitchFamily="34" charset="0"/>
              </a:rPr>
              <a:t>System.out.println</a:t>
            </a:r>
            <a:r>
              <a:rPr lang="en-US" altLang="zh-CN" sz="2000" b="1" dirty="0">
                <a:latin typeface="+mj-lt"/>
                <a:ea typeface="Tahoma" panose="020B0604030504040204" pitchFamily="34" charset="0"/>
                <a:cs typeface="Tahoma" panose="020B0604030504040204" pitchFamily="34" charset="0"/>
              </a:rPr>
              <a:t>(</a:t>
            </a:r>
            <a:r>
              <a:rPr lang="en-US" altLang="zh-CN" sz="2000" b="1" dirty="0" err="1">
                <a:solidFill>
                  <a:srgbClr val="0000CC"/>
                </a:solidFill>
                <a:latin typeface="+mj-lt"/>
                <a:ea typeface="Tahoma" panose="020B0604030504040204" pitchFamily="34" charset="0"/>
                <a:cs typeface="Tahoma" panose="020B0604030504040204" pitchFamily="34" charset="0"/>
              </a:rPr>
              <a:t>circle</a:t>
            </a:r>
            <a:r>
              <a:rPr lang="en-US" altLang="zh-CN" sz="2000" b="1" dirty="0" err="1">
                <a:latin typeface="+mj-lt"/>
                <a:ea typeface="Tahoma" panose="020B0604030504040204" pitchFamily="34" charset="0"/>
                <a:cs typeface="Tahoma" panose="020B0604030504040204" pitchFamily="34" charset="0"/>
              </a:rPr>
              <a:t>.PI</a:t>
            </a:r>
            <a:r>
              <a:rPr lang="en-US" altLang="zh-CN" sz="2000" b="1" dirty="0">
                <a:latin typeface="+mj-lt"/>
                <a:ea typeface="Tahoma" panose="020B0604030504040204" pitchFamily="34" charset="0"/>
                <a:cs typeface="Tahoma" panose="020B0604030504040204" pitchFamily="34" charset="0"/>
              </a:rPr>
              <a:t>);</a:t>
            </a:r>
            <a:endParaRPr lang="en-US" altLang="zh-CN" sz="2000" b="1" dirty="0">
              <a:latin typeface="+mj-lt"/>
              <a:ea typeface="Tahoma" panose="020B0604030504040204" pitchFamily="34" charset="0"/>
              <a:cs typeface="Tahoma" panose="020B0604030504040204" pitchFamily="34" charset="0"/>
            </a:endParaRPr>
          </a:p>
          <a:p>
            <a:pPr marL="1295400" lvl="2" indent="-381000" eaLnBrk="1" hangingPunct="1">
              <a:lnSpc>
                <a:spcPct val="90000"/>
              </a:lnSpc>
              <a:buFont typeface="Wingdings" panose="05000000000000000000" pitchFamily="2" charset="2"/>
              <a:buNone/>
              <a:defRPr/>
            </a:pPr>
            <a:endParaRPr lang="en-US" altLang="zh-CN" sz="2000" b="1" dirty="0">
              <a:latin typeface="+mj-lt"/>
              <a:ea typeface="Tahoma" panose="020B0604030504040204" pitchFamily="34" charset="0"/>
              <a:cs typeface="Tahoma" panose="020B0604030504040204" pitchFamily="34" charset="0"/>
            </a:endParaRPr>
          </a:p>
          <a:p>
            <a:pPr>
              <a:defRPr/>
            </a:pPr>
            <a:r>
              <a:rPr lang="zh-CN" altLang="en-US" sz="2400" b="1" dirty="0">
                <a:solidFill>
                  <a:srgbClr val="000099"/>
                </a:solidFill>
                <a:latin typeface="宋体" panose="02010600030101010101" pitchFamily="2" charset="-122"/>
              </a:rPr>
              <a:t>阅读例4-8。</a:t>
            </a:r>
            <a:endParaRPr lang="zh-CN" altLang="en-US" sz="2400" b="1" dirty="0">
              <a:solidFill>
                <a:srgbClr val="000099"/>
              </a:solidFill>
              <a:latin typeface="宋体" panose="02010600030101010101" pitchFamily="2" charset="-122"/>
            </a:endParaRPr>
          </a:p>
          <a:p>
            <a:pPr eaLnBrk="1" hangingPunct="1">
              <a:defRPr/>
            </a:pPr>
            <a:endParaRPr lang="zh-CN" altLang="en-US" dirty="0">
              <a:solidFill>
                <a:srgbClr val="0000CC"/>
              </a:solidFill>
              <a:latin typeface="Times New Roman" panose="02020603050405020304" pitchFamily="18" charset="0"/>
              <a:ea typeface="黑体" panose="02010609060101010101" pitchFamily="2" charset="-122"/>
            </a:endParaRPr>
          </a:p>
        </p:txBody>
      </p:sp>
      <p:sp>
        <p:nvSpPr>
          <p:cNvPr id="27652" name="灯片编号占位符 6"/>
          <p:cNvSpPr>
            <a:spLocks noGrp="1"/>
          </p:cNvSpPr>
          <p:nvPr>
            <p:ph type="sldNum" sz="quarter" idx="11"/>
          </p:nvPr>
        </p:nvSpPr>
        <p:spPr>
          <a:xfrm>
            <a:off x="7392144" y="6278562"/>
            <a:ext cx="2895600" cy="457200"/>
          </a:xfrm>
          <a:noFill/>
        </p:spPr>
        <p:txBody>
          <a:bodyPr/>
          <a:lstStyle/>
          <a:p>
            <a:pPr algn="r"/>
            <a:fld id="{426B2ED8-4218-4A15-9CBD-156D889062DB}"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2163">
                                            <p:txEl>
                                              <p:pRg st="8" end="8"/>
                                            </p:txEl>
                                          </p:spTgt>
                                        </p:tgtEl>
                                        <p:attrNameLst>
                                          <p:attrName>style.visibility</p:attrName>
                                        </p:attrNameLst>
                                      </p:cBhvr>
                                      <p:to>
                                        <p:strVal val="visible"/>
                                      </p:to>
                                    </p:set>
                                    <p:animEffect transition="in" filter="fade">
                                      <p:cBhvr>
                                        <p:cTn id="19" dur="500"/>
                                        <p:tgtEl>
                                          <p:spTgt spid="92163">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2163">
                                            <p:txEl>
                                              <p:pRg st="9" end="9"/>
                                            </p:txEl>
                                          </p:spTgt>
                                        </p:tgtEl>
                                        <p:attrNameLst>
                                          <p:attrName>style.visibility</p:attrName>
                                        </p:attrNameLst>
                                      </p:cBhvr>
                                      <p:to>
                                        <p:strVal val="visible"/>
                                      </p:to>
                                    </p:set>
                                    <p:animEffect transition="in" filter="fade">
                                      <p:cBhvr>
                                        <p:cTn id="24" dur="500"/>
                                        <p:tgtEl>
                                          <p:spTgt spid="92163">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2163">
                                            <p:txEl>
                                              <p:pRg st="11" end="11"/>
                                            </p:txEl>
                                          </p:spTgt>
                                        </p:tgtEl>
                                        <p:attrNameLst>
                                          <p:attrName>style.visibility</p:attrName>
                                        </p:attrNameLst>
                                      </p:cBhvr>
                                      <p:to>
                                        <p:strVal val="visible"/>
                                      </p:to>
                                    </p:set>
                                    <p:animEffect transition="in" filter="fade">
                                      <p:cBhvr>
                                        <p:cTn id="29" dur="500"/>
                                        <p:tgtEl>
                                          <p:spTgt spid="921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sz="3600" dirty="0"/>
              <a:t>§4.6.</a:t>
            </a:r>
            <a:r>
              <a:rPr lang="zh-CN" altLang="en-US" sz="3600"/>
              <a:t>2 </a:t>
            </a:r>
            <a:r>
              <a:rPr lang="zh-CN" altLang="en-US" sz="3600">
                <a:latin typeface="宋体" panose="02010600030101010101" pitchFamily="2" charset="-122"/>
              </a:rPr>
              <a:t>实例</a:t>
            </a:r>
            <a:r>
              <a:rPr lang="zh-CN" altLang="en-US" sz="3600" dirty="0">
                <a:latin typeface="宋体" panose="02010600030101010101" pitchFamily="2" charset="-122"/>
              </a:rPr>
              <a:t>方法和类方法的区别 </a:t>
            </a:r>
            <a:endParaRPr lang="zh-CN" altLang="en-US" sz="3600" dirty="0"/>
          </a:p>
        </p:txBody>
      </p:sp>
      <p:sp>
        <p:nvSpPr>
          <p:cNvPr id="3" name="内容占位符 2"/>
          <p:cNvSpPr>
            <a:spLocks noGrp="1"/>
          </p:cNvSpPr>
          <p:nvPr>
            <p:ph idx="1"/>
          </p:nvPr>
        </p:nvSpPr>
        <p:spPr/>
        <p:txBody>
          <a:bodyPr/>
          <a:lstStyle/>
          <a:p>
            <a:pPr algn="just">
              <a:spcBef>
                <a:spcPct val="10000"/>
              </a:spcBef>
            </a:pPr>
            <a:r>
              <a:rPr lang="zh-CN" altLang="en-US" sz="2400" b="1" dirty="0">
                <a:latin typeface="宋体" panose="02010600030101010101" pitchFamily="2" charset="-122"/>
              </a:rPr>
              <a:t>对于类中的</a:t>
            </a:r>
            <a:r>
              <a:rPr lang="zh-CN" altLang="en-US" sz="2400" b="1" dirty="0">
                <a:solidFill>
                  <a:srgbClr val="C00000"/>
                </a:solidFill>
                <a:latin typeface="宋体" panose="02010600030101010101" pitchFamily="2" charset="-122"/>
              </a:rPr>
              <a:t>类方法</a:t>
            </a:r>
            <a:r>
              <a:rPr lang="zh-CN" altLang="en-US" sz="2400" b="1" dirty="0">
                <a:latin typeface="宋体" panose="02010600030101010101" pitchFamily="2" charset="-122"/>
              </a:rPr>
              <a:t>，在该</a:t>
            </a:r>
            <a:r>
              <a:rPr lang="zh-CN" altLang="en-US" sz="2400" dirty="0">
                <a:solidFill>
                  <a:srgbClr val="006600"/>
                </a:solidFill>
                <a:latin typeface="华文行楷" panose="02010800040101010101" pitchFamily="2" charset="-122"/>
                <a:ea typeface="华文行楷" panose="02010800040101010101" pitchFamily="2" charset="-122"/>
              </a:rPr>
              <a:t>类被加载到内存</a:t>
            </a:r>
            <a:r>
              <a:rPr lang="zh-CN" altLang="en-US" sz="2400" b="1" dirty="0">
                <a:latin typeface="宋体" panose="02010600030101010101" pitchFamily="2" charset="-122"/>
              </a:rPr>
              <a:t>时，就分配了相应的入口地址。</a:t>
            </a:r>
            <a:endParaRPr lang="en-US" altLang="zh-CN" sz="2400" b="1" dirty="0">
              <a:latin typeface="宋体" panose="02010600030101010101" pitchFamily="2" charset="-122"/>
            </a:endParaRPr>
          </a:p>
          <a:p>
            <a:pPr lvl="1" algn="just">
              <a:spcBef>
                <a:spcPct val="10000"/>
              </a:spcBef>
            </a:pPr>
            <a:r>
              <a:rPr lang="zh-CN" altLang="en-US" sz="1600" dirty="0">
                <a:solidFill>
                  <a:schemeClr val="bg1">
                    <a:lumMod val="50000"/>
                  </a:schemeClr>
                </a:solidFill>
              </a:rPr>
              <a:t>类方法不仅可以被类创建的任何对象调用执行，也可以直接通过类名调用。</a:t>
            </a:r>
            <a:endParaRPr lang="en-US" altLang="zh-CN" sz="1600" dirty="0">
              <a:solidFill>
                <a:schemeClr val="bg1">
                  <a:lumMod val="50000"/>
                </a:schemeClr>
              </a:solidFill>
            </a:endParaRPr>
          </a:p>
          <a:p>
            <a:pPr lvl="1" algn="just">
              <a:spcBef>
                <a:spcPct val="10000"/>
              </a:spcBef>
            </a:pPr>
            <a:r>
              <a:rPr lang="zh-CN" altLang="en-US" sz="1600" dirty="0">
                <a:solidFill>
                  <a:schemeClr val="bg1">
                    <a:lumMod val="50000"/>
                  </a:schemeClr>
                </a:solidFill>
              </a:rPr>
              <a:t>类方法的入口地址直到程序退出才被取消。</a:t>
            </a:r>
            <a:endParaRPr lang="en-US" altLang="zh-CN" sz="1600" dirty="0">
              <a:solidFill>
                <a:schemeClr val="bg1">
                  <a:lumMod val="50000"/>
                </a:schemeClr>
              </a:solidFill>
            </a:endParaRPr>
          </a:p>
          <a:p>
            <a:pPr lvl="1" algn="just">
              <a:spcBef>
                <a:spcPct val="10000"/>
              </a:spcBef>
            </a:pPr>
            <a:endParaRPr lang="en-US" altLang="zh-CN" sz="1600" b="1" dirty="0">
              <a:solidFill>
                <a:schemeClr val="bg1">
                  <a:lumMod val="50000"/>
                </a:schemeClr>
              </a:solidFill>
              <a:latin typeface="宋体" panose="02010600030101010101" pitchFamily="2" charset="-122"/>
            </a:endParaRPr>
          </a:p>
          <a:p>
            <a:pPr algn="just">
              <a:spcBef>
                <a:spcPct val="10000"/>
              </a:spcBef>
            </a:pPr>
            <a:r>
              <a:rPr lang="zh-CN" altLang="en-US" sz="2400" b="1" dirty="0"/>
              <a:t>当用类创建对象后，类中的</a:t>
            </a:r>
            <a:r>
              <a:rPr lang="zh-CN" altLang="en-US" sz="2400" b="1" dirty="0">
                <a:solidFill>
                  <a:srgbClr val="C00000"/>
                </a:solidFill>
              </a:rPr>
              <a:t>实例方法</a:t>
            </a:r>
            <a:r>
              <a:rPr lang="zh-CN" altLang="en-US" sz="2400" b="1" dirty="0"/>
              <a:t>才分配入口地址，从而实例方法可以被类创建的任何对象调用执行。</a:t>
            </a:r>
            <a:endParaRPr lang="en-US" altLang="zh-CN" sz="2400" b="1" dirty="0"/>
          </a:p>
          <a:p>
            <a:pPr lvl="1" algn="just">
              <a:spcBef>
                <a:spcPct val="10000"/>
              </a:spcBef>
            </a:pPr>
            <a:r>
              <a:rPr lang="zh-CN" altLang="en-US" sz="1600" dirty="0">
                <a:solidFill>
                  <a:schemeClr val="bg1">
                    <a:lumMod val="50000"/>
                  </a:schemeClr>
                </a:solidFill>
              </a:rPr>
              <a:t>当创建第一个对象时，类中的实例方法就分配了入口地址，当再创建对象时，不再分配入口地址。</a:t>
            </a:r>
            <a:endParaRPr lang="en-US" altLang="zh-CN" sz="1600" dirty="0">
              <a:solidFill>
                <a:schemeClr val="bg1">
                  <a:lumMod val="50000"/>
                </a:schemeClr>
              </a:solidFill>
            </a:endParaRPr>
          </a:p>
          <a:p>
            <a:pPr lvl="1" algn="just">
              <a:spcBef>
                <a:spcPct val="10000"/>
              </a:spcBef>
            </a:pPr>
            <a:r>
              <a:rPr lang="zh-CN" altLang="en-US" sz="1600" dirty="0">
                <a:solidFill>
                  <a:schemeClr val="bg1">
                    <a:lumMod val="50000"/>
                  </a:schemeClr>
                </a:solidFill>
              </a:rPr>
              <a:t>也就是说，方法的入口地址被所有的对象共享，当所有的对象都不存在时，方法的入口地址才被取消。</a:t>
            </a:r>
            <a:endParaRPr lang="en-US" altLang="zh-CN" sz="1600" b="1" dirty="0">
              <a:solidFill>
                <a:schemeClr val="bg1">
                  <a:lumMod val="50000"/>
                </a:schemeClr>
              </a:solidFill>
            </a:endParaRPr>
          </a:p>
          <a:p>
            <a:pPr algn="just">
              <a:spcBef>
                <a:spcPct val="10000"/>
              </a:spcBef>
            </a:pPr>
            <a:endParaRPr lang="zh-CN" altLang="en-US" b="1" dirty="0">
              <a:latin typeface="宋体" panose="02010600030101010101" pitchFamily="2" charset="-122"/>
            </a:endParaRPr>
          </a:p>
          <a:p>
            <a:pPr algn="just">
              <a:spcBef>
                <a:spcPct val="10000"/>
              </a:spcBef>
            </a:pPr>
            <a:r>
              <a:rPr lang="zh-CN" altLang="en-US" b="1" dirty="0">
                <a:latin typeface="宋体" panose="02010600030101010101" pitchFamily="2" charset="-122"/>
              </a:rPr>
              <a:t>例4-9 </a:t>
            </a:r>
            <a:endParaRPr lang="zh-CN" altLang="en-US" b="1" dirty="0">
              <a:latin typeface="宋体" panose="02010600030101010101" pitchFamily="2"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5"/>
          <p:cNvSpPr>
            <a:spLocks noGrp="1"/>
          </p:cNvSpPr>
          <p:nvPr>
            <p:ph type="sldNum" sz="quarter" idx="12"/>
          </p:nvPr>
        </p:nvSpPr>
        <p:spPr>
          <a:noFill/>
        </p:spPr>
        <p:txBody>
          <a:bodyPr/>
          <a:lstStyle/>
          <a:p>
            <a:fld id="{3ED4373D-27EA-4021-AF95-CD3B5B8B5699}" type="slidenum">
              <a:rPr lang="en-US" altLang="zh-CN" smtClean="0">
                <a:latin typeface="Arial" panose="020B0604020202020204" pitchFamily="34" charset="0"/>
              </a:rPr>
            </a:fld>
            <a:endParaRPr lang="en-US" altLang="zh-CN" dirty="0">
              <a:latin typeface="Arial" panose="020B0604020202020204" pitchFamily="34" charset="0"/>
            </a:endParaRPr>
          </a:p>
        </p:txBody>
      </p:sp>
      <p:sp>
        <p:nvSpPr>
          <p:cNvPr id="14340" name="Rectangle 2"/>
          <p:cNvSpPr>
            <a:spLocks noGrp="1" noChangeArrowheads="1"/>
          </p:cNvSpPr>
          <p:nvPr>
            <p:ph type="title"/>
          </p:nvPr>
        </p:nvSpPr>
        <p:spPr/>
        <p:txBody>
          <a:bodyPr/>
          <a:lstStyle/>
          <a:p>
            <a:r>
              <a:rPr lang="zh-CN" altLang="en-US" sz="3200"/>
              <a:t>静态方法</a:t>
            </a:r>
            <a:r>
              <a:rPr lang="en-US" altLang="zh-CN" sz="3200"/>
              <a:t>/</a:t>
            </a:r>
            <a:r>
              <a:rPr lang="zh-CN" altLang="en-US" sz="3200"/>
              <a:t>类方法</a:t>
            </a:r>
            <a:endParaRPr kumimoji="1" lang="zh-CN" altLang="en-US" sz="3300"/>
          </a:p>
        </p:txBody>
      </p:sp>
      <p:sp>
        <p:nvSpPr>
          <p:cNvPr id="14341" name="Rectangle 3"/>
          <p:cNvSpPr>
            <a:spLocks noGrp="1" noChangeArrowheads="1"/>
          </p:cNvSpPr>
          <p:nvPr>
            <p:ph type="body" idx="1"/>
          </p:nvPr>
        </p:nvSpPr>
        <p:spPr/>
        <p:txBody>
          <a:bodyPr/>
          <a:lstStyle/>
          <a:p>
            <a:pPr marL="533400" indent="-533400"/>
            <a:r>
              <a:rPr kumimoji="1" lang="zh-CN" altLang="en-US" dirty="0"/>
              <a:t>类成员</a:t>
            </a:r>
            <a:r>
              <a:rPr kumimoji="1" lang="en-US" altLang="zh-CN" dirty="0"/>
              <a:t>(</a:t>
            </a:r>
            <a:r>
              <a:rPr kumimoji="1" lang="zh-CN" altLang="en-US" sz="2000" dirty="0"/>
              <a:t>静态成员、实例成员</a:t>
            </a:r>
            <a:r>
              <a:rPr kumimoji="1" lang="en-US" altLang="zh-CN" dirty="0"/>
              <a:t>)</a:t>
            </a:r>
            <a:r>
              <a:rPr kumimoji="1" lang="zh-CN" altLang="en-US" dirty="0"/>
              <a:t>调用注意事项：</a:t>
            </a:r>
            <a:endParaRPr kumimoji="1" lang="en-US" altLang="zh-CN" b="1" dirty="0"/>
          </a:p>
          <a:p>
            <a:pPr marL="533400" indent="-533400">
              <a:buFont typeface="Wingdings" panose="05000000000000000000" pitchFamily="2" charset="2"/>
              <a:buAutoNum type="arabicPeriod"/>
            </a:pPr>
            <a:r>
              <a:rPr kumimoji="1" lang="zh-CN" altLang="en-US" sz="2400" b="1" dirty="0">
                <a:solidFill>
                  <a:srgbClr val="C00000"/>
                </a:solidFill>
              </a:rPr>
              <a:t>实例方法</a:t>
            </a:r>
            <a:r>
              <a:rPr kumimoji="1" lang="zh-CN" altLang="en-US" sz="2400" dirty="0"/>
              <a:t>既能对</a:t>
            </a:r>
            <a:r>
              <a:rPr kumimoji="1" lang="zh-CN" altLang="en-US" sz="2400" b="1" dirty="0">
                <a:solidFill>
                  <a:srgbClr val="C00000"/>
                </a:solidFill>
              </a:rPr>
              <a:t>类变量</a:t>
            </a:r>
            <a:r>
              <a:rPr kumimoji="1" lang="zh-CN" altLang="en-US" sz="2400" dirty="0"/>
              <a:t>操作也能对</a:t>
            </a:r>
            <a:r>
              <a:rPr kumimoji="1" lang="zh-CN" altLang="en-US" sz="2400" b="1" dirty="0">
                <a:solidFill>
                  <a:srgbClr val="C00000"/>
                </a:solidFill>
              </a:rPr>
              <a:t>实例变量</a:t>
            </a:r>
            <a:r>
              <a:rPr kumimoji="1" lang="zh-CN" altLang="en-US" sz="2400" dirty="0"/>
              <a:t>操作。</a:t>
            </a:r>
            <a:endParaRPr kumimoji="1" lang="en-US" altLang="zh-CN" sz="2400" dirty="0"/>
          </a:p>
          <a:p>
            <a:pPr marL="533400" indent="-533400">
              <a:buFont typeface="Wingdings" panose="05000000000000000000" pitchFamily="2" charset="2"/>
              <a:buAutoNum type="arabicPeriod"/>
            </a:pPr>
            <a:r>
              <a:rPr kumimoji="1" lang="zh-CN" altLang="en-US" sz="2400" b="1" dirty="0">
                <a:solidFill>
                  <a:srgbClr val="000099"/>
                </a:solidFill>
                <a:latin typeface="华文行楷" panose="02010800040101010101" pitchFamily="2" charset="-122"/>
                <a:ea typeface="华文行楷" panose="02010800040101010101" pitchFamily="2" charset="-122"/>
              </a:rPr>
              <a:t>类方法</a:t>
            </a:r>
            <a:r>
              <a:rPr kumimoji="1" lang="zh-CN" altLang="en-US" sz="2400" dirty="0">
                <a:latin typeface="华文行楷" panose="02010800040101010101" pitchFamily="2" charset="-122"/>
                <a:ea typeface="华文行楷" panose="02010800040101010101" pitchFamily="2" charset="-122"/>
              </a:rPr>
              <a:t>只能对</a:t>
            </a:r>
            <a:r>
              <a:rPr kumimoji="1" lang="zh-CN" altLang="en-US" sz="2400" b="1" dirty="0">
                <a:solidFill>
                  <a:srgbClr val="000099"/>
                </a:solidFill>
                <a:latin typeface="华文行楷" panose="02010800040101010101" pitchFamily="2" charset="-122"/>
                <a:ea typeface="华文行楷" panose="02010800040101010101" pitchFamily="2" charset="-122"/>
              </a:rPr>
              <a:t>类变量</a:t>
            </a:r>
            <a:r>
              <a:rPr kumimoji="1" lang="zh-CN" altLang="en-US" sz="2400" dirty="0">
                <a:latin typeface="华文行楷" panose="02010800040101010101" pitchFamily="2" charset="-122"/>
                <a:ea typeface="华文行楷" panose="02010800040101010101" pitchFamily="2" charset="-122"/>
              </a:rPr>
              <a:t>操作</a:t>
            </a:r>
            <a:r>
              <a:rPr kumimoji="1" lang="zh-CN" altLang="en-US" sz="2400" dirty="0"/>
              <a:t>。</a:t>
            </a:r>
            <a:endParaRPr kumimoji="1" lang="en-US" altLang="zh-CN" sz="2400" dirty="0"/>
          </a:p>
          <a:p>
            <a:pPr marL="533400" indent="-533400">
              <a:buFont typeface="Wingdings" panose="05000000000000000000" pitchFamily="2" charset="2"/>
              <a:buAutoNum type="arabicPeriod"/>
            </a:pPr>
            <a:endParaRPr kumimoji="1" lang="zh-CN" altLang="en-US" sz="2400" dirty="0"/>
          </a:p>
          <a:p>
            <a:pPr marL="533400" indent="-533400">
              <a:buFont typeface="Wingdings" panose="05000000000000000000" pitchFamily="2" charset="2"/>
              <a:buAutoNum type="arabicPeriod"/>
            </a:pPr>
            <a:r>
              <a:rPr kumimoji="1" lang="zh-CN" altLang="en-US" sz="2400" dirty="0"/>
              <a:t>一个类中的方法可以互相调用：</a:t>
            </a:r>
            <a:endParaRPr kumimoji="1" lang="en-US" altLang="zh-CN" sz="2400" dirty="0"/>
          </a:p>
          <a:p>
            <a:pPr lvl="1"/>
            <a:r>
              <a:rPr kumimoji="1" lang="zh-CN" altLang="en-US" sz="2000" dirty="0">
                <a:solidFill>
                  <a:srgbClr val="C00000"/>
                </a:solidFill>
              </a:rPr>
              <a:t>实例方法</a:t>
            </a:r>
            <a:r>
              <a:rPr kumimoji="1" lang="zh-CN" altLang="en-US" sz="2000" dirty="0"/>
              <a:t>可以调用该类的其他方法，包括：静态和非静态方法；</a:t>
            </a:r>
            <a:endParaRPr kumimoji="1" lang="en-US" altLang="zh-CN" sz="2000" dirty="0"/>
          </a:p>
          <a:p>
            <a:pPr lvl="1"/>
            <a:r>
              <a:rPr kumimoji="1" lang="zh-CN" altLang="en-US" sz="2000" dirty="0"/>
              <a:t>而</a:t>
            </a:r>
            <a:r>
              <a:rPr kumimoji="1" lang="zh-CN" altLang="en-US" sz="2000" dirty="0">
                <a:solidFill>
                  <a:srgbClr val="000099"/>
                </a:solidFill>
                <a:latin typeface="华文行楷" panose="02010800040101010101" pitchFamily="2" charset="-122"/>
                <a:ea typeface="华文行楷" panose="02010800040101010101" pitchFamily="2" charset="-122"/>
              </a:rPr>
              <a:t>类方法只能调用该类的类方法，不能调用实例方法</a:t>
            </a:r>
            <a:r>
              <a:rPr kumimoji="1" lang="zh-CN" altLang="en-US" sz="2000" dirty="0">
                <a:solidFill>
                  <a:srgbClr val="0000CC"/>
                </a:solidFill>
              </a:rPr>
              <a:t>。</a:t>
            </a:r>
            <a:endParaRPr kumimoji="1" lang="en-US" altLang="zh-CN" sz="2000" dirty="0">
              <a:solidFill>
                <a:srgbClr val="0000CC"/>
              </a:solidFill>
            </a:endParaRPr>
          </a:p>
          <a:p>
            <a:pPr marL="533400" indent="-533400">
              <a:buFont typeface="Wingdings" panose="05000000000000000000" pitchFamily="2" charset="2"/>
              <a:buAutoNum type="arabicPeriod"/>
            </a:pPr>
            <a:endParaRPr kumimoji="1" lang="zh-CN" altLang="en-US" sz="2400" dirty="0">
              <a:solidFill>
                <a:srgbClr val="0000CC"/>
              </a:solidFill>
            </a:endParaRPr>
          </a:p>
          <a:p>
            <a:pPr marL="533400" indent="-533400">
              <a:buFont typeface="Wingdings" panose="05000000000000000000" pitchFamily="2" charset="2"/>
              <a:buAutoNum type="arabicPeriod"/>
            </a:pPr>
            <a:r>
              <a:rPr kumimoji="1" lang="zh-CN" altLang="en-US" sz="2400" dirty="0"/>
              <a:t>调用类方法，通常使用类名，也可以使用某个对象名。</a:t>
            </a:r>
            <a:endParaRPr kumimoji="1"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rPr>
              <a:t>§4.7   </a:t>
            </a:r>
            <a:r>
              <a:rPr lang="en-US" altLang="zh-CN" dirty="0">
                <a:latin typeface="+mn-lt"/>
              </a:rPr>
              <a:t>this </a:t>
            </a:r>
            <a:r>
              <a:rPr lang="zh-CN" altLang="en-US" dirty="0">
                <a:latin typeface="+mn-lt"/>
              </a:rPr>
              <a:t>关键字 </a:t>
            </a:r>
            <a:endParaRPr lang="zh-CN" altLang="en-US" dirty="0">
              <a:latin typeface="+mn-lt"/>
            </a:endParaRPr>
          </a:p>
        </p:txBody>
      </p:sp>
      <p:sp>
        <p:nvSpPr>
          <p:cNvPr id="3" name="内容占位符 2"/>
          <p:cNvSpPr>
            <a:spLocks noGrp="1"/>
          </p:cNvSpPr>
          <p:nvPr>
            <p:ph idx="1"/>
          </p:nvPr>
        </p:nvSpPr>
        <p:spPr/>
        <p:txBody>
          <a:bodyPr/>
          <a:lstStyle/>
          <a:p>
            <a:r>
              <a:rPr lang="en-US" altLang="zh-CN" sz="2400" b="1" dirty="0">
                <a:solidFill>
                  <a:srgbClr val="000099"/>
                </a:solidFill>
              </a:rPr>
              <a:t>this</a:t>
            </a:r>
            <a:r>
              <a:rPr lang="zh-CN" altLang="en-US" sz="2400" dirty="0"/>
              <a:t>是</a:t>
            </a:r>
            <a:r>
              <a:rPr lang="en-US" altLang="zh-CN" sz="2400" dirty="0"/>
              <a:t>Java</a:t>
            </a:r>
            <a:r>
              <a:rPr lang="zh-CN" altLang="en-US" sz="2400" dirty="0"/>
              <a:t>的一个关键字，表示某个对象。</a:t>
            </a:r>
            <a:endParaRPr lang="en-US" altLang="zh-CN" sz="2400" dirty="0"/>
          </a:p>
          <a:p>
            <a:endParaRPr lang="en-US" altLang="zh-CN" sz="2400" dirty="0"/>
          </a:p>
          <a:p>
            <a:r>
              <a:rPr lang="en-US" altLang="zh-CN" sz="2400" b="1" dirty="0">
                <a:solidFill>
                  <a:srgbClr val="000099"/>
                </a:solidFill>
              </a:rPr>
              <a:t>this</a:t>
            </a:r>
            <a:r>
              <a:rPr lang="zh-CN" altLang="en-US" sz="2400" dirty="0"/>
              <a:t>可以出现在</a:t>
            </a:r>
            <a:r>
              <a:rPr lang="zh-CN" altLang="en-US" sz="2400" dirty="0">
                <a:solidFill>
                  <a:srgbClr val="C00000"/>
                </a:solidFill>
              </a:rPr>
              <a:t>实例方法</a:t>
            </a:r>
            <a:r>
              <a:rPr lang="zh-CN" altLang="en-US" sz="2400" dirty="0"/>
              <a:t>和</a:t>
            </a:r>
            <a:r>
              <a:rPr lang="zh-CN" altLang="en-US" sz="2400" dirty="0">
                <a:solidFill>
                  <a:srgbClr val="C00000"/>
                </a:solidFill>
              </a:rPr>
              <a:t>构造方法</a:t>
            </a:r>
            <a:r>
              <a:rPr lang="zh-CN" altLang="en-US" sz="2400" dirty="0"/>
              <a:t>中，但</a:t>
            </a:r>
            <a:r>
              <a:rPr lang="zh-CN" altLang="en-US" sz="2400" dirty="0">
                <a:ea typeface="隶书" panose="02010509060101010101" pitchFamily="49" charset="-122"/>
              </a:rPr>
              <a:t>不可以出现在</a:t>
            </a:r>
            <a:r>
              <a:rPr lang="zh-CN" altLang="en-US" sz="2400" dirty="0">
                <a:solidFill>
                  <a:srgbClr val="C00000"/>
                </a:solidFill>
                <a:ea typeface="隶书" panose="02010509060101010101" pitchFamily="49" charset="-122"/>
              </a:rPr>
              <a:t>类方法</a:t>
            </a:r>
            <a:r>
              <a:rPr lang="zh-CN" altLang="en-US" sz="2400" dirty="0">
                <a:ea typeface="隶书" panose="02010509060101010101" pitchFamily="49" charset="-122"/>
              </a:rPr>
              <a:t>中</a:t>
            </a:r>
            <a:r>
              <a:rPr lang="zh-CN" altLang="en-US" sz="2400" dirty="0"/>
              <a:t>。</a:t>
            </a:r>
            <a:endParaRPr lang="en-US" altLang="zh-CN" sz="2400" dirty="0"/>
          </a:p>
          <a:p>
            <a:endParaRPr lang="en-US" altLang="zh-CN" sz="2400" dirty="0"/>
          </a:p>
          <a:p>
            <a:r>
              <a:rPr lang="en-US" altLang="zh-CN" sz="2400" b="1" dirty="0">
                <a:solidFill>
                  <a:srgbClr val="000099"/>
                </a:solidFill>
              </a:rPr>
              <a:t>this</a:t>
            </a:r>
            <a:r>
              <a:rPr lang="zh-CN" altLang="en-US" sz="2400" b="1" dirty="0"/>
              <a:t>关键字</a:t>
            </a:r>
            <a:r>
              <a:rPr lang="zh-CN" altLang="en-US" sz="2400" dirty="0"/>
              <a:t>出现在类的构造方法中时，代表</a:t>
            </a:r>
            <a:r>
              <a:rPr lang="zh-CN" altLang="en-US" sz="2400" dirty="0">
                <a:latin typeface="华文行楷" panose="02010800040101010101" pitchFamily="2" charset="-122"/>
                <a:ea typeface="华文行楷" panose="02010800040101010101" pitchFamily="2" charset="-122"/>
              </a:rPr>
              <a:t>使用该构造方法所创建的对象</a:t>
            </a:r>
            <a:r>
              <a:rPr lang="zh-CN" altLang="en-US" sz="2400" dirty="0"/>
              <a:t>。 </a:t>
            </a:r>
            <a:endParaRPr lang="zh-CN" altLang="en-US" sz="24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2" name="Rectangle 6"/>
          <p:cNvSpPr>
            <a:spLocks noChangeArrowheads="1"/>
          </p:cNvSpPr>
          <p:nvPr/>
        </p:nvSpPr>
        <p:spPr bwMode="auto">
          <a:xfrm>
            <a:off x="2613449" y="1268760"/>
            <a:ext cx="7056784" cy="4392488"/>
          </a:xfrm>
          <a:prstGeom prst="rect">
            <a:avLst/>
          </a:prstGeom>
          <a:solidFill>
            <a:srgbClr val="F8F8F8"/>
          </a:solidFill>
          <a:ln w="12700">
            <a:solidFill>
              <a:schemeClr val="tx1"/>
            </a:solidFill>
            <a:miter lim="800000"/>
          </a:ln>
          <a:effectLst/>
        </p:spPr>
        <p:txBody>
          <a:bodyPr wrap="none" anchor="ctr"/>
          <a:lstStyle/>
          <a:p>
            <a:pPr>
              <a:defRPr/>
            </a:pPr>
            <a:r>
              <a:rPr lang="en-US" altLang="zh-CN" sz="2000" dirty="0"/>
              <a:t>public class Book {</a:t>
            </a:r>
            <a:endParaRPr lang="en-US" altLang="zh-CN" sz="2000" dirty="0"/>
          </a:p>
          <a:p>
            <a:pPr>
              <a:defRPr/>
            </a:pPr>
            <a:r>
              <a:rPr lang="en-US" altLang="zh-CN" sz="2000" dirty="0"/>
              <a:t>          String </a:t>
            </a:r>
            <a:r>
              <a:rPr lang="en-US" altLang="zh-CN" sz="2000" b="1" dirty="0" err="1">
                <a:solidFill>
                  <a:srgbClr val="006600"/>
                </a:solidFill>
              </a:rPr>
              <a:t>bookNo</a:t>
            </a:r>
            <a:r>
              <a:rPr lang="en-US" altLang="zh-CN" sz="2000" dirty="0"/>
              <a:t> ;</a:t>
            </a:r>
            <a:endParaRPr lang="en-US" altLang="zh-CN" sz="2000" dirty="0"/>
          </a:p>
          <a:p>
            <a:pPr>
              <a:defRPr/>
            </a:pPr>
            <a:r>
              <a:rPr lang="en-US" altLang="zh-CN" sz="2000" dirty="0"/>
              <a:t>          String </a:t>
            </a:r>
            <a:r>
              <a:rPr lang="en-US" altLang="zh-CN" sz="2000" b="1" dirty="0">
                <a:solidFill>
                  <a:srgbClr val="006600"/>
                </a:solidFill>
              </a:rPr>
              <a:t>title</a:t>
            </a:r>
            <a:r>
              <a:rPr lang="en-US" altLang="zh-CN" sz="2000" dirty="0"/>
              <a:t>;</a:t>
            </a:r>
            <a:endParaRPr lang="en-US" altLang="zh-CN" sz="2000" dirty="0"/>
          </a:p>
          <a:p>
            <a:pPr>
              <a:defRPr/>
            </a:pPr>
            <a:endParaRPr lang="zh-CN" altLang="en-US" sz="2000" dirty="0"/>
          </a:p>
          <a:p>
            <a:pPr lvl="1">
              <a:defRPr/>
            </a:pPr>
            <a:r>
              <a:rPr lang="en-US" altLang="zh-CN" sz="2000" dirty="0"/>
              <a:t>  public Book(String </a:t>
            </a:r>
            <a:r>
              <a:rPr lang="en-US" altLang="zh-CN" sz="2000" b="1" dirty="0" err="1">
                <a:solidFill>
                  <a:srgbClr val="0000CC"/>
                </a:solidFill>
              </a:rPr>
              <a:t>bookNo</a:t>
            </a:r>
            <a:r>
              <a:rPr lang="en-US" altLang="zh-CN" sz="2000" dirty="0"/>
              <a:t>) {</a:t>
            </a:r>
            <a:endParaRPr lang="en-US" altLang="zh-CN" sz="2000" dirty="0"/>
          </a:p>
          <a:p>
            <a:pPr lvl="1">
              <a:defRPr/>
            </a:pPr>
            <a:r>
              <a:rPr lang="en-US" altLang="zh-CN" sz="2000" dirty="0"/>
              <a:t>	</a:t>
            </a:r>
            <a:r>
              <a:rPr lang="en-US" altLang="zh-CN" sz="2000" b="1" dirty="0" err="1">
                <a:solidFill>
                  <a:srgbClr val="C00000"/>
                </a:solidFill>
              </a:rPr>
              <a:t>this</a:t>
            </a:r>
            <a:r>
              <a:rPr lang="en-US" altLang="zh-CN" sz="2000" b="1" dirty="0" err="1">
                <a:solidFill>
                  <a:srgbClr val="0000CC"/>
                </a:solidFill>
              </a:rPr>
              <a:t>.</a:t>
            </a:r>
            <a:r>
              <a:rPr lang="en-US" altLang="zh-CN" sz="2000" b="1" dirty="0" err="1">
                <a:solidFill>
                  <a:srgbClr val="006600"/>
                </a:solidFill>
              </a:rPr>
              <a:t>bookNo</a:t>
            </a:r>
            <a:r>
              <a:rPr lang="en-US" altLang="zh-CN" sz="2000" b="1" dirty="0">
                <a:solidFill>
                  <a:srgbClr val="0000CC"/>
                </a:solidFill>
              </a:rPr>
              <a:t> = </a:t>
            </a:r>
            <a:r>
              <a:rPr lang="en-US" altLang="zh-CN" sz="2000" b="1" dirty="0" err="1">
                <a:solidFill>
                  <a:srgbClr val="0000CC"/>
                </a:solidFill>
              </a:rPr>
              <a:t>bookNo</a:t>
            </a:r>
            <a:r>
              <a:rPr lang="en-US" altLang="zh-CN" sz="2000" b="1" dirty="0">
                <a:solidFill>
                  <a:srgbClr val="0000CC"/>
                </a:solidFill>
              </a:rPr>
              <a:t>;       //</a:t>
            </a:r>
            <a:r>
              <a:rPr lang="zh-CN" altLang="en-US" sz="2000" b="1" dirty="0">
                <a:solidFill>
                  <a:srgbClr val="000099"/>
                </a:solidFill>
              </a:rPr>
              <a:t>不能省略</a:t>
            </a:r>
            <a:r>
              <a:rPr lang="en-US" altLang="zh-CN" sz="2000" b="1" dirty="0">
                <a:solidFill>
                  <a:srgbClr val="000099"/>
                </a:solidFill>
              </a:rPr>
              <a:t>this, why?</a:t>
            </a:r>
            <a:endParaRPr lang="en-US" altLang="zh-CN" sz="2000" b="1" dirty="0">
              <a:solidFill>
                <a:srgbClr val="0000CC"/>
              </a:solidFill>
            </a:endParaRPr>
          </a:p>
          <a:p>
            <a:pPr lvl="1">
              <a:defRPr/>
            </a:pPr>
            <a:r>
              <a:rPr lang="en-US" altLang="zh-CN" sz="2000" dirty="0"/>
              <a:t>  }</a:t>
            </a:r>
            <a:endParaRPr lang="en-US" altLang="zh-CN" sz="2000" dirty="0"/>
          </a:p>
          <a:p>
            <a:pPr lvl="1">
              <a:defRPr/>
            </a:pPr>
            <a:endParaRPr lang="en-US" altLang="zh-CN" sz="2000" dirty="0"/>
          </a:p>
          <a:p>
            <a:pPr lvl="1">
              <a:defRPr/>
            </a:pPr>
            <a:r>
              <a:rPr lang="en-US" altLang="zh-CN" sz="2000" dirty="0"/>
              <a:t>  public Book(String </a:t>
            </a:r>
            <a:r>
              <a:rPr lang="en-US" altLang="zh-CN" sz="2000" dirty="0" err="1"/>
              <a:t>bookNo</a:t>
            </a:r>
            <a:r>
              <a:rPr lang="en-US" altLang="zh-CN" sz="2000" dirty="0"/>
              <a:t>, String title) {</a:t>
            </a:r>
            <a:endParaRPr lang="en-US" altLang="zh-CN" sz="2000" dirty="0"/>
          </a:p>
          <a:p>
            <a:pPr lvl="1">
              <a:defRPr/>
            </a:pPr>
            <a:r>
              <a:rPr lang="en-US" altLang="zh-CN" sz="2000" dirty="0"/>
              <a:t>   </a:t>
            </a:r>
            <a:r>
              <a:rPr lang="en-US" altLang="zh-CN" sz="2000" b="1" dirty="0"/>
              <a:t>	</a:t>
            </a:r>
            <a:r>
              <a:rPr lang="en-US" altLang="zh-CN" sz="2000" b="1" dirty="0" err="1">
                <a:solidFill>
                  <a:srgbClr val="C00000"/>
                </a:solidFill>
              </a:rPr>
              <a:t>this</a:t>
            </a:r>
            <a:r>
              <a:rPr lang="en-US" altLang="zh-CN" sz="2000" b="1" dirty="0" err="1">
                <a:solidFill>
                  <a:srgbClr val="0000CC"/>
                </a:solidFill>
              </a:rPr>
              <a:t>.</a:t>
            </a:r>
            <a:r>
              <a:rPr lang="en-US" altLang="zh-CN" sz="2000" b="1" dirty="0" err="1">
                <a:solidFill>
                  <a:srgbClr val="006600"/>
                </a:solidFill>
              </a:rPr>
              <a:t>bookNo</a:t>
            </a:r>
            <a:r>
              <a:rPr lang="en-US" altLang="zh-CN" sz="2000" b="1" dirty="0">
                <a:solidFill>
                  <a:srgbClr val="0000CC"/>
                </a:solidFill>
              </a:rPr>
              <a:t> = </a:t>
            </a:r>
            <a:r>
              <a:rPr lang="en-US" altLang="zh-CN" sz="2000" dirty="0" err="1"/>
              <a:t>bookNo</a:t>
            </a:r>
            <a:r>
              <a:rPr lang="en-US" altLang="zh-CN" sz="2000" b="1" dirty="0">
                <a:solidFill>
                  <a:srgbClr val="0000CC"/>
                </a:solidFill>
              </a:rPr>
              <a:t>;</a:t>
            </a:r>
            <a:endParaRPr lang="en-US" altLang="zh-CN" sz="2000" b="1" dirty="0">
              <a:solidFill>
                <a:srgbClr val="0000CC"/>
              </a:solidFill>
            </a:endParaRPr>
          </a:p>
          <a:p>
            <a:pPr lvl="1">
              <a:defRPr/>
            </a:pPr>
            <a:r>
              <a:rPr lang="en-US" altLang="zh-CN" sz="2000" dirty="0"/>
              <a:t>    	</a:t>
            </a:r>
            <a:r>
              <a:rPr lang="en-US" altLang="zh-CN" sz="2000" b="1" dirty="0" err="1">
                <a:solidFill>
                  <a:srgbClr val="C00000"/>
                </a:solidFill>
              </a:rPr>
              <a:t>this</a:t>
            </a:r>
            <a:r>
              <a:rPr lang="en-US" altLang="zh-CN" sz="2000" dirty="0" err="1"/>
              <a:t>.</a:t>
            </a:r>
            <a:r>
              <a:rPr lang="en-US" altLang="zh-CN" sz="2000" b="1" dirty="0" err="1">
                <a:solidFill>
                  <a:srgbClr val="006600"/>
                </a:solidFill>
              </a:rPr>
              <a:t>title</a:t>
            </a:r>
            <a:r>
              <a:rPr lang="en-US" altLang="zh-CN" sz="2000" dirty="0"/>
              <a:t> = title;</a:t>
            </a:r>
            <a:endParaRPr lang="en-US" altLang="zh-CN" sz="2000" dirty="0"/>
          </a:p>
          <a:p>
            <a:pPr lvl="1">
              <a:defRPr/>
            </a:pPr>
            <a:r>
              <a:rPr lang="en-US" altLang="zh-CN" sz="2000" dirty="0"/>
              <a:t>  }</a:t>
            </a:r>
            <a:endParaRPr lang="en-US" altLang="zh-CN" sz="2000" dirty="0"/>
          </a:p>
          <a:p>
            <a:pPr>
              <a:defRPr/>
            </a:pPr>
            <a:r>
              <a:rPr lang="en-US" altLang="zh-CN" sz="2000" dirty="0"/>
              <a:t>}</a:t>
            </a:r>
            <a:endParaRPr lang="en-US" altLang="zh-CN" sz="2000" dirty="0"/>
          </a:p>
        </p:txBody>
      </p:sp>
      <p:sp>
        <p:nvSpPr>
          <p:cNvPr id="41988" name="灯片编号占位符 9"/>
          <p:cNvSpPr>
            <a:spLocks noGrp="1"/>
          </p:cNvSpPr>
          <p:nvPr>
            <p:ph type="sldNum" sz="quarter" idx="12"/>
          </p:nvPr>
        </p:nvSpPr>
        <p:spPr>
          <a:noFill/>
        </p:spPr>
        <p:txBody>
          <a:bodyPr/>
          <a:lstStyle/>
          <a:p>
            <a:fld id="{5F195945-DFC6-4FE6-A6F1-76C3CC19C26C}" type="slidenum">
              <a:rPr lang="en-US" altLang="zh-CN" smtClean="0"/>
            </a:fld>
            <a:endParaRPr lang="en-US" altLang="zh-CN"/>
          </a:p>
        </p:txBody>
      </p:sp>
      <p:sp>
        <p:nvSpPr>
          <p:cNvPr id="2" name="文本框 1"/>
          <p:cNvSpPr txBox="1"/>
          <p:nvPr/>
        </p:nvSpPr>
        <p:spPr>
          <a:xfrm>
            <a:off x="2135561" y="437763"/>
            <a:ext cx="7704856" cy="82994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a:solidFill>
                  <a:srgbClr val="000099"/>
                </a:solidFill>
              </a:rPr>
              <a:t>this</a:t>
            </a:r>
            <a:r>
              <a:rPr lang="zh-CN" altLang="en-US" sz="2400" b="1">
                <a:latin typeface="宋体" panose="02010600030101010101" pitchFamily="2" charset="-122"/>
              </a:rPr>
              <a:t>关键字</a:t>
            </a:r>
            <a:r>
              <a:rPr lang="zh-CN" altLang="en-US" sz="2400">
                <a:latin typeface="宋体" panose="02010600030101010101" pitchFamily="2" charset="-122"/>
              </a:rPr>
              <a:t>出现在类的构造方法中时，代表</a:t>
            </a:r>
            <a:r>
              <a:rPr lang="zh-CN" altLang="en-US" sz="2400">
                <a:latin typeface="隶书" panose="02010509060101010101" pitchFamily="49" charset="-122"/>
                <a:ea typeface="隶书" panose="02010509060101010101" pitchFamily="49" charset="-122"/>
              </a:rPr>
              <a:t>使用该构造方法所创建的对象</a:t>
            </a:r>
            <a:r>
              <a:rPr lang="zh-CN" altLang="en-US" sz="2400">
                <a:latin typeface="宋体" panose="02010600030101010101" pitchFamily="2" charset="-122"/>
              </a:rPr>
              <a:t>。 </a:t>
            </a:r>
            <a:endParaRPr lang="zh-CN" altLang="en-US" sz="2400">
              <a:latin typeface="宋体" panose="02010600030101010101" pitchFamily="2" charset="-122"/>
            </a:endParaRPr>
          </a:p>
        </p:txBody>
      </p:sp>
      <p:sp>
        <p:nvSpPr>
          <p:cNvPr id="4" name="文本框 3"/>
          <p:cNvSpPr txBox="1"/>
          <p:nvPr/>
        </p:nvSpPr>
        <p:spPr>
          <a:xfrm>
            <a:off x="2120433" y="5886225"/>
            <a:ext cx="3861435" cy="460375"/>
          </a:xfrm>
          <a:prstGeom prst="rect">
            <a:avLst/>
          </a:prstGeom>
          <a:noFill/>
        </p:spPr>
        <p:txBody>
          <a:bodyPr wrap="none" rtlCol="0">
            <a:spAutoFit/>
          </a:bodyPr>
          <a:lstStyle/>
          <a:p>
            <a:pPr marL="342900" indent="-342900">
              <a:buFont typeface="Arial" panose="020B0604020202020204" pitchFamily="34" charset="0"/>
              <a:buChar char="•"/>
            </a:pPr>
            <a:r>
              <a:rPr lang="zh-CN" altLang="en-US" sz="2400"/>
              <a:t>什么情况下可以省略</a:t>
            </a:r>
            <a:r>
              <a:rPr lang="en-US" altLang="zh-CN" sz="2400"/>
              <a:t>this?</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62">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62">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62">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262">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r>
              <a:rPr lang="zh-CN" altLang="en-US" sz="4800" dirty="0"/>
              <a:t>§4.7   </a:t>
            </a:r>
            <a:r>
              <a:rPr lang="en-US" altLang="zh-CN" sz="4800" dirty="0">
                <a:latin typeface="宋体" panose="02010600030101010101" pitchFamily="2" charset="-122"/>
              </a:rPr>
              <a:t>this </a:t>
            </a:r>
            <a:r>
              <a:rPr lang="zh-CN" altLang="en-US" sz="4800" dirty="0">
                <a:latin typeface="宋体" panose="02010600030101010101" pitchFamily="2" charset="-122"/>
              </a:rPr>
              <a:t>关键字 </a:t>
            </a:r>
            <a:endParaRPr lang="zh-CN" altLang="en-US" sz="4800" dirty="0">
              <a:solidFill>
                <a:schemeClr val="tx1"/>
              </a:solidFill>
            </a:endParaRPr>
          </a:p>
        </p:txBody>
      </p:sp>
      <p:sp>
        <p:nvSpPr>
          <p:cNvPr id="96259" name="Rectangle 3"/>
          <p:cNvSpPr>
            <a:spLocks noGrp="1" noRot="1" noChangeArrowheads="1"/>
          </p:cNvSpPr>
          <p:nvPr>
            <p:ph idx="1"/>
          </p:nvPr>
        </p:nvSpPr>
        <p:spPr/>
        <p:txBody>
          <a:bodyPr/>
          <a:lstStyle/>
          <a:p>
            <a:pPr eaLnBrk="1" hangingPunct="1">
              <a:defRPr/>
            </a:pPr>
            <a:r>
              <a:rPr lang="en-US" altLang="zh-CN" b="1" dirty="0">
                <a:solidFill>
                  <a:srgbClr val="C00000"/>
                </a:solidFill>
              </a:rPr>
              <a:t>this</a:t>
            </a:r>
            <a:r>
              <a:rPr lang="zh-CN" altLang="en-US" dirty="0"/>
              <a:t>保留字在类体中有两种用途：</a:t>
            </a:r>
            <a:endParaRPr lang="zh-CN" altLang="en-US" dirty="0"/>
          </a:p>
          <a:p>
            <a:pPr eaLnBrk="1" hangingPunct="1">
              <a:buFont typeface="Wingdings 2" panose="05020102010507070707" pitchFamily="18" charset="2"/>
              <a:buNone/>
              <a:defRPr/>
            </a:pPr>
            <a:r>
              <a:rPr lang="zh-CN" altLang="en-US" sz="2400" dirty="0"/>
              <a:t>   </a:t>
            </a:r>
            <a:r>
              <a:rPr lang="en-US" altLang="zh-CN" sz="2400" dirty="0"/>
              <a:t>(1) </a:t>
            </a:r>
            <a:r>
              <a:rPr lang="zh-CN" altLang="en-US" sz="2400" dirty="0"/>
              <a:t>在类的构造方法中用于调用类的</a:t>
            </a:r>
            <a:r>
              <a:rPr lang="zh-CN" altLang="en-US" sz="2400" dirty="0">
                <a:solidFill>
                  <a:srgbClr val="FF0000"/>
                </a:solidFill>
              </a:rPr>
              <a:t>另一个</a:t>
            </a:r>
            <a:r>
              <a:rPr lang="zh-CN" altLang="en-US" sz="2400" dirty="0"/>
              <a:t>构造方法 ：</a:t>
            </a:r>
            <a:endParaRPr lang="en-US" altLang="zh-CN" sz="2400" dirty="0"/>
          </a:p>
          <a:p>
            <a:pPr lvl="2">
              <a:buNone/>
              <a:defRPr/>
            </a:pPr>
            <a:r>
              <a:rPr lang="en-US" altLang="zh-CN" sz="2400" b="1" dirty="0">
                <a:solidFill>
                  <a:srgbClr val="0000CC"/>
                </a:solidFill>
              </a:rPr>
              <a:t>this();</a:t>
            </a:r>
            <a:r>
              <a:rPr lang="en-US" altLang="zh-CN" sz="2400" b="1" dirty="0"/>
              <a:t>		//</a:t>
            </a:r>
            <a:r>
              <a:rPr lang="zh-CN" altLang="en-US" sz="2400" b="1" dirty="0"/>
              <a:t>调用无参构造方法</a:t>
            </a:r>
            <a:endParaRPr lang="en-US" altLang="zh-CN" sz="2400" b="1" dirty="0"/>
          </a:p>
          <a:p>
            <a:pPr lvl="2">
              <a:buNone/>
              <a:defRPr/>
            </a:pPr>
            <a:r>
              <a:rPr lang="en-US" altLang="zh-CN" sz="2400" b="1" dirty="0"/>
              <a:t> </a:t>
            </a:r>
            <a:r>
              <a:rPr lang="zh-CN" altLang="en-US" sz="2400" b="1" dirty="0"/>
              <a:t>或</a:t>
            </a:r>
            <a:endParaRPr lang="en-US" altLang="zh-CN" sz="2400" b="1" dirty="0"/>
          </a:p>
          <a:p>
            <a:pPr lvl="2">
              <a:buNone/>
              <a:defRPr/>
            </a:pPr>
            <a:r>
              <a:rPr lang="en-US" altLang="zh-CN" sz="2400" b="1" dirty="0">
                <a:solidFill>
                  <a:srgbClr val="0000CC"/>
                </a:solidFill>
              </a:rPr>
              <a:t>this(…)</a:t>
            </a:r>
            <a:r>
              <a:rPr lang="zh-CN" altLang="en-US" sz="2400" b="1" dirty="0">
                <a:solidFill>
                  <a:srgbClr val="0000CC"/>
                </a:solidFill>
              </a:rPr>
              <a:t>；</a:t>
            </a:r>
            <a:r>
              <a:rPr lang="en-US" altLang="zh-CN" sz="2400" b="1" dirty="0">
                <a:solidFill>
                  <a:srgbClr val="0000CC"/>
                </a:solidFill>
              </a:rPr>
              <a:t> </a:t>
            </a:r>
            <a:r>
              <a:rPr lang="en-US" altLang="zh-CN" sz="2400" b="1" dirty="0"/>
              <a:t>	//</a:t>
            </a:r>
            <a:r>
              <a:rPr lang="zh-CN" altLang="en-US" sz="2400" b="1" dirty="0"/>
              <a:t>调用有参构造方法</a:t>
            </a:r>
            <a:endParaRPr lang="en-US" altLang="zh-CN" sz="2400" b="1" dirty="0"/>
          </a:p>
          <a:p>
            <a:pPr algn="ctr">
              <a:buNone/>
              <a:defRPr/>
            </a:pPr>
            <a:endParaRPr lang="en-US" altLang="zh-CN" sz="2400" b="1" dirty="0"/>
          </a:p>
          <a:p>
            <a:pPr>
              <a:buNone/>
              <a:defRPr/>
            </a:pPr>
            <a:r>
              <a:rPr lang="en-US" altLang="zh-CN" sz="2400" dirty="0"/>
              <a:t>   (2)</a:t>
            </a:r>
            <a:r>
              <a:rPr lang="en-US" altLang="zh-CN" sz="2400" b="1" dirty="0">
                <a:effectLst>
                  <a:outerShdw blurRad="38100" dist="38100" dir="2700000" algn="tl">
                    <a:srgbClr val="000000"/>
                  </a:outerShdw>
                </a:effectLst>
              </a:rPr>
              <a:t> </a:t>
            </a:r>
            <a:r>
              <a:rPr lang="en-US" altLang="zh-CN" sz="2400" b="1" dirty="0">
                <a:solidFill>
                  <a:srgbClr val="C00000"/>
                </a:solidFill>
              </a:rPr>
              <a:t>this</a:t>
            </a:r>
            <a:r>
              <a:rPr lang="zh-CN" altLang="en-US" sz="2400" dirty="0"/>
              <a:t>在类的构造方法或非静态方法中作为对</a:t>
            </a:r>
            <a:r>
              <a:rPr lang="zh-CN" altLang="en-US" sz="2400" b="1" dirty="0">
                <a:solidFill>
                  <a:srgbClr val="0000CC"/>
                </a:solidFill>
                <a:latin typeface="隶书" panose="02010509060101010101" pitchFamily="49" charset="-122"/>
                <a:ea typeface="隶书" panose="02010509060101010101" pitchFamily="49" charset="-122"/>
              </a:rPr>
              <a:t>当前对象本身的引用</a:t>
            </a:r>
            <a:r>
              <a:rPr lang="zh-CN" altLang="en-US" sz="2400" dirty="0"/>
              <a:t>。</a:t>
            </a:r>
            <a:endParaRPr lang="en-US" altLang="zh-CN" sz="2400" dirty="0"/>
          </a:p>
          <a:p>
            <a:pPr eaLnBrk="1" hangingPunct="1">
              <a:buFont typeface="Wingdings 2" panose="05020102010507070707" pitchFamily="18" charset="2"/>
              <a:buNone/>
              <a:defRPr/>
            </a:pPr>
            <a:endParaRPr lang="en-US" altLang="zh-CN" sz="2400" dirty="0"/>
          </a:p>
          <a:p>
            <a:pPr eaLnBrk="1" hangingPunct="1">
              <a:buFont typeface="Wingdings 2" panose="05020102010507070707" pitchFamily="18" charset="2"/>
              <a:buNone/>
              <a:defRPr/>
            </a:pPr>
            <a:endParaRPr lang="zh-CN" altLang="en-US" dirty="0"/>
          </a:p>
        </p:txBody>
      </p:sp>
      <p:sp>
        <p:nvSpPr>
          <p:cNvPr id="40964" name="灯片编号占位符 9"/>
          <p:cNvSpPr>
            <a:spLocks noGrp="1"/>
          </p:cNvSpPr>
          <p:nvPr>
            <p:ph type="sldNum" sz="quarter" idx="11"/>
          </p:nvPr>
        </p:nvSpPr>
        <p:spPr>
          <a:noFill/>
        </p:spPr>
        <p:txBody>
          <a:bodyPr/>
          <a:lstStyle/>
          <a:p>
            <a:fld id="{5807F66D-843F-475D-8BAF-FCD78181ED18}"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4" name="Rectangle 8"/>
          <p:cNvSpPr>
            <a:spLocks noChangeArrowheads="1"/>
          </p:cNvSpPr>
          <p:nvPr/>
        </p:nvSpPr>
        <p:spPr bwMode="auto">
          <a:xfrm>
            <a:off x="2315580" y="1255852"/>
            <a:ext cx="5292588" cy="4109627"/>
          </a:xfrm>
          <a:prstGeom prst="rect">
            <a:avLst/>
          </a:prstGeom>
          <a:solidFill>
            <a:srgbClr val="F8F8F8"/>
          </a:solidFill>
          <a:ln w="12700">
            <a:solidFill>
              <a:schemeClr val="tx1"/>
            </a:solidFill>
            <a:miter lim="800000"/>
          </a:ln>
          <a:effectLst/>
        </p:spPr>
        <p:txBody>
          <a:bodyPr wrap="none" anchor="ctr"/>
          <a:lstStyle/>
          <a:p>
            <a:pPr>
              <a:defRPr/>
            </a:pPr>
            <a:r>
              <a:rPr lang="en-US" altLang="zh-CN" sz="2000" b="1" dirty="0"/>
              <a:t>public class Book {</a:t>
            </a:r>
            <a:endParaRPr lang="en-US" altLang="zh-CN" sz="2000" b="1" dirty="0"/>
          </a:p>
          <a:p>
            <a:pPr lvl="1">
              <a:defRPr/>
            </a:pPr>
            <a:r>
              <a:rPr lang="en-US" altLang="zh-CN" sz="2000" b="1" dirty="0"/>
              <a:t>String </a:t>
            </a:r>
            <a:r>
              <a:rPr lang="en-US" altLang="zh-CN" sz="2000" b="1" dirty="0" err="1">
                <a:solidFill>
                  <a:srgbClr val="006600"/>
                </a:solidFill>
              </a:rPr>
              <a:t>bookNo</a:t>
            </a:r>
            <a:r>
              <a:rPr lang="en-US" altLang="zh-CN" sz="2000" b="1" dirty="0"/>
              <a:t> ;</a:t>
            </a:r>
            <a:endParaRPr lang="en-US" altLang="zh-CN" sz="2000" b="1" dirty="0"/>
          </a:p>
          <a:p>
            <a:pPr>
              <a:defRPr/>
            </a:pPr>
            <a:r>
              <a:rPr lang="en-US" altLang="zh-CN" sz="2000" b="1" dirty="0"/>
              <a:t>        String </a:t>
            </a:r>
            <a:r>
              <a:rPr lang="en-US" altLang="zh-CN" sz="2000" b="1" dirty="0">
                <a:solidFill>
                  <a:srgbClr val="006600"/>
                </a:solidFill>
              </a:rPr>
              <a:t>title</a:t>
            </a:r>
            <a:r>
              <a:rPr lang="en-US" altLang="zh-CN" sz="2000" b="1" dirty="0"/>
              <a:t>;</a:t>
            </a:r>
            <a:endParaRPr lang="en-US" altLang="zh-CN" sz="2000" b="1" dirty="0"/>
          </a:p>
          <a:p>
            <a:pPr lvl="1">
              <a:defRPr/>
            </a:pPr>
            <a:endParaRPr lang="en-US" altLang="zh-CN" sz="2000" b="1" dirty="0"/>
          </a:p>
          <a:p>
            <a:pPr lvl="1">
              <a:defRPr/>
            </a:pPr>
            <a:r>
              <a:rPr lang="en-US" altLang="zh-CN" sz="2000" b="1" dirty="0"/>
              <a:t>public Book(</a:t>
            </a:r>
            <a:r>
              <a:rPr lang="en-US" altLang="zh-CN" sz="2000" b="1" dirty="0">
                <a:solidFill>
                  <a:srgbClr val="0000CC"/>
                </a:solidFill>
              </a:rPr>
              <a:t>String </a:t>
            </a:r>
            <a:r>
              <a:rPr lang="en-US" altLang="zh-CN" sz="2000" b="1" dirty="0" err="1">
                <a:solidFill>
                  <a:srgbClr val="0000CC"/>
                </a:solidFill>
              </a:rPr>
              <a:t>bookNo</a:t>
            </a:r>
            <a:r>
              <a:rPr lang="en-US" altLang="zh-CN" sz="2000" b="1" dirty="0"/>
              <a:t>) {</a:t>
            </a:r>
            <a:endParaRPr lang="en-US" altLang="zh-CN" sz="2000" b="1" dirty="0"/>
          </a:p>
          <a:p>
            <a:pPr lvl="2">
              <a:defRPr/>
            </a:pPr>
            <a:r>
              <a:rPr lang="en-US" altLang="zh-CN" sz="2000" b="1" dirty="0" err="1"/>
              <a:t>this.</a:t>
            </a:r>
            <a:r>
              <a:rPr lang="en-US" altLang="zh-CN" sz="2000" b="1" dirty="0" err="1">
                <a:solidFill>
                  <a:srgbClr val="006600"/>
                </a:solidFill>
              </a:rPr>
              <a:t>bookNo</a:t>
            </a:r>
            <a:r>
              <a:rPr lang="en-US" altLang="zh-CN" sz="2000" b="1" dirty="0"/>
              <a:t> = </a:t>
            </a:r>
            <a:r>
              <a:rPr lang="en-US" altLang="zh-CN" sz="2000" b="1" dirty="0" err="1">
                <a:solidFill>
                  <a:srgbClr val="0000CC"/>
                </a:solidFill>
              </a:rPr>
              <a:t>bookNo</a:t>
            </a:r>
            <a:r>
              <a:rPr lang="en-US" altLang="zh-CN" sz="2000" b="1" dirty="0"/>
              <a:t>;</a:t>
            </a:r>
            <a:endParaRPr lang="en-US" altLang="zh-CN" sz="2000" b="1" dirty="0"/>
          </a:p>
          <a:p>
            <a:pPr lvl="1">
              <a:defRPr/>
            </a:pPr>
            <a:r>
              <a:rPr lang="en-US" altLang="zh-CN" sz="2000" b="1" dirty="0"/>
              <a:t>}</a:t>
            </a:r>
            <a:endParaRPr lang="en-US" altLang="zh-CN" sz="2000" b="1" dirty="0"/>
          </a:p>
          <a:p>
            <a:pPr>
              <a:defRPr/>
            </a:pPr>
            <a:endParaRPr lang="en-US" altLang="zh-CN" sz="2000" b="1" dirty="0"/>
          </a:p>
          <a:p>
            <a:pPr lvl="1">
              <a:defRPr/>
            </a:pPr>
            <a:r>
              <a:rPr lang="en-US" altLang="zh-CN" sz="2000" b="1" dirty="0"/>
              <a:t>public Book(String </a:t>
            </a:r>
            <a:r>
              <a:rPr lang="en-US" altLang="zh-CN" sz="2000" b="1" dirty="0" err="1">
                <a:solidFill>
                  <a:srgbClr val="0000CC"/>
                </a:solidFill>
              </a:rPr>
              <a:t>bookNo</a:t>
            </a:r>
            <a:r>
              <a:rPr lang="en-US" altLang="zh-CN" sz="2000" b="1" dirty="0"/>
              <a:t>, String title) {</a:t>
            </a:r>
            <a:endParaRPr lang="en-US" altLang="zh-CN" sz="2000" b="1" dirty="0"/>
          </a:p>
          <a:p>
            <a:pPr lvl="1">
              <a:defRPr/>
            </a:pPr>
            <a:r>
              <a:rPr lang="en-US" altLang="zh-CN" sz="2000" b="1" dirty="0"/>
              <a:t>    </a:t>
            </a:r>
            <a:r>
              <a:rPr lang="en-US" altLang="zh-CN" sz="2000" b="1" dirty="0">
                <a:solidFill>
                  <a:srgbClr val="0000CC"/>
                </a:solidFill>
              </a:rPr>
              <a:t>  </a:t>
            </a:r>
            <a:r>
              <a:rPr lang="en-US" altLang="zh-CN" sz="2000" b="1" dirty="0">
                <a:solidFill>
                  <a:srgbClr val="C00000"/>
                </a:solidFill>
              </a:rPr>
              <a:t>this(</a:t>
            </a:r>
            <a:r>
              <a:rPr lang="en-US" altLang="zh-CN" sz="2000" b="1" dirty="0" err="1">
                <a:solidFill>
                  <a:srgbClr val="0000CC"/>
                </a:solidFill>
              </a:rPr>
              <a:t>bookNo</a:t>
            </a:r>
            <a:r>
              <a:rPr lang="en-US" altLang="zh-CN" sz="2000" b="1" dirty="0">
                <a:solidFill>
                  <a:srgbClr val="C00000"/>
                </a:solidFill>
              </a:rPr>
              <a:t>);</a:t>
            </a:r>
            <a:endParaRPr lang="en-US" altLang="zh-CN" sz="2000" b="1" dirty="0">
              <a:solidFill>
                <a:srgbClr val="C00000"/>
              </a:solidFill>
            </a:endParaRPr>
          </a:p>
          <a:p>
            <a:pPr lvl="1">
              <a:defRPr/>
            </a:pPr>
            <a:r>
              <a:rPr lang="en-US" altLang="zh-CN" sz="2000" b="1" dirty="0"/>
              <a:t>      </a:t>
            </a:r>
            <a:r>
              <a:rPr lang="en-US" altLang="zh-CN" sz="2000" b="1" dirty="0" err="1">
                <a:solidFill>
                  <a:srgbClr val="C00000"/>
                </a:solidFill>
              </a:rPr>
              <a:t>this</a:t>
            </a:r>
            <a:r>
              <a:rPr lang="en-US" altLang="zh-CN" sz="2000" b="1" dirty="0" err="1"/>
              <a:t>.</a:t>
            </a:r>
            <a:r>
              <a:rPr lang="en-US" altLang="zh-CN" sz="2000" b="1" dirty="0" err="1">
                <a:solidFill>
                  <a:srgbClr val="006600"/>
                </a:solidFill>
              </a:rPr>
              <a:t>title</a:t>
            </a:r>
            <a:r>
              <a:rPr lang="en-US" altLang="zh-CN" sz="2000" b="1" dirty="0"/>
              <a:t> = title;</a:t>
            </a:r>
            <a:endParaRPr lang="en-US" altLang="zh-CN" sz="2000" b="1" dirty="0"/>
          </a:p>
          <a:p>
            <a:pPr lvl="1">
              <a:defRPr/>
            </a:pPr>
            <a:r>
              <a:rPr lang="en-US" altLang="zh-CN" sz="2000" b="1" dirty="0"/>
              <a:t>}</a:t>
            </a:r>
            <a:endParaRPr lang="en-US" altLang="zh-CN" sz="2000" b="1" dirty="0"/>
          </a:p>
          <a:p>
            <a:pPr>
              <a:defRPr/>
            </a:pPr>
            <a:r>
              <a:rPr lang="en-US" altLang="zh-CN" sz="2000" b="1" dirty="0"/>
              <a:t>}</a:t>
            </a:r>
            <a:endParaRPr lang="en-US" altLang="zh-CN" sz="2000" b="1" dirty="0"/>
          </a:p>
        </p:txBody>
      </p:sp>
      <p:sp>
        <p:nvSpPr>
          <p:cNvPr id="41988" name="灯片编号占位符 9"/>
          <p:cNvSpPr>
            <a:spLocks noGrp="1"/>
          </p:cNvSpPr>
          <p:nvPr>
            <p:ph type="sldNum" sz="quarter" idx="12"/>
          </p:nvPr>
        </p:nvSpPr>
        <p:spPr>
          <a:noFill/>
        </p:spPr>
        <p:txBody>
          <a:bodyPr/>
          <a:lstStyle/>
          <a:p>
            <a:fld id="{5F195945-DFC6-4FE6-A6F1-76C3CC19C26C}" type="slidenum">
              <a:rPr lang="en-US" altLang="zh-CN" smtClean="0"/>
            </a:fld>
            <a:endParaRPr lang="en-US" altLang="zh-CN"/>
          </a:p>
        </p:txBody>
      </p:sp>
      <p:sp>
        <p:nvSpPr>
          <p:cNvPr id="5" name="TextBox 4"/>
          <p:cNvSpPr txBox="1"/>
          <p:nvPr/>
        </p:nvSpPr>
        <p:spPr>
          <a:xfrm>
            <a:off x="2315580" y="392299"/>
            <a:ext cx="7560840" cy="101473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在类的构造方法中用于调用类的另一个构造方法 </a:t>
            </a:r>
            <a:r>
              <a:rPr lang="en-US" altLang="zh-CN" sz="2000" b="1" dirty="0"/>
              <a:t>this() </a:t>
            </a:r>
            <a:r>
              <a:rPr lang="zh-CN" altLang="en-US" sz="2000" b="1" dirty="0"/>
              <a:t>或 </a:t>
            </a:r>
            <a:r>
              <a:rPr lang="en-US" altLang="zh-CN" sz="2000" b="1" dirty="0"/>
              <a:t>this(…)</a:t>
            </a:r>
            <a:r>
              <a:rPr lang="zh-CN" altLang="en-US" sz="2000" b="1" dirty="0"/>
              <a:t>；</a:t>
            </a:r>
            <a:endParaRPr lang="en-US" altLang="zh-CN" sz="2000" b="1" dirty="0"/>
          </a:p>
          <a:p>
            <a:pPr marL="342900" indent="-342900">
              <a:buFont typeface="Arial" panose="020B0604020202020204" pitchFamily="34" charset="0"/>
              <a:buChar char="•"/>
            </a:pPr>
            <a:r>
              <a:rPr lang="en-US" altLang="zh-CN" sz="2000" b="1" dirty="0"/>
              <a:t>this</a:t>
            </a:r>
            <a:r>
              <a:rPr lang="zh-CN" altLang="en-US" sz="2000" dirty="0"/>
              <a:t>调用其它构造方法的语句，必须是构造方法的</a:t>
            </a:r>
            <a:r>
              <a:rPr lang="zh-CN" altLang="en-US" sz="2000" b="1" dirty="0">
                <a:solidFill>
                  <a:srgbClr val="0000CC"/>
                </a:solidFill>
                <a:latin typeface="隶书" panose="02010509060101010101" pitchFamily="49" charset="-122"/>
                <a:ea typeface="隶书" panose="02010509060101010101" pitchFamily="49" charset="-122"/>
              </a:rPr>
              <a:t>第一行</a:t>
            </a:r>
            <a:r>
              <a:rPr lang="zh-CN" altLang="en-US" sz="2000" dirty="0">
                <a:latin typeface="隶书" panose="02010509060101010101" pitchFamily="49" charset="-122"/>
                <a:ea typeface="隶书" panose="02010509060101010101" pitchFamily="49" charset="-122"/>
              </a:rPr>
              <a:t>语句</a:t>
            </a:r>
            <a:r>
              <a:rPr lang="zh-CN" altLang="en-US" sz="2000" dirty="0"/>
              <a:t>。</a:t>
            </a:r>
            <a:endParaRPr lang="zh-CN" altLang="en-US" sz="2000" dirty="0"/>
          </a:p>
        </p:txBody>
      </p:sp>
      <p:sp>
        <p:nvSpPr>
          <p:cNvPr id="15" name="箭头: 环形 14"/>
          <p:cNvSpPr/>
          <p:nvPr/>
        </p:nvSpPr>
        <p:spPr>
          <a:xfrm rot="15863250">
            <a:off x="2028954" y="2750577"/>
            <a:ext cx="1664554" cy="1584176"/>
          </a:xfrm>
          <a:prstGeom prst="circularArrow">
            <a:avLst>
              <a:gd name="adj1" fmla="val 12500"/>
              <a:gd name="adj2" fmla="val 919133"/>
              <a:gd name="adj3" fmla="val 20457681"/>
              <a:gd name="adj4" fmla="val 10179679"/>
              <a:gd name="adj5" fmla="val 21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p:cNvSpPr txBox="1"/>
          <p:nvPr/>
        </p:nvSpPr>
        <p:spPr>
          <a:xfrm>
            <a:off x="4139119" y="5521146"/>
            <a:ext cx="4110355" cy="1198880"/>
          </a:xfrm>
          <a:prstGeom prst="rect">
            <a:avLst/>
          </a:prstGeom>
          <a:noFill/>
          <a:ln>
            <a:solidFill>
              <a:schemeClr val="accent1"/>
            </a:solidFill>
          </a:ln>
        </p:spPr>
        <p:txBody>
          <a:bodyPr wrap="none" rtlCol="0">
            <a:spAutoFit/>
          </a:bodyPr>
          <a:lstStyle/>
          <a:p>
            <a:pPr>
              <a:defRPr/>
            </a:pPr>
            <a:r>
              <a:rPr lang="en-US" altLang="zh-CN"/>
              <a:t>public Book(String bookNoSt, String title) {</a:t>
            </a:r>
            <a:endParaRPr lang="en-US" altLang="zh-CN"/>
          </a:p>
          <a:p>
            <a:pPr>
              <a:defRPr/>
            </a:pPr>
            <a:r>
              <a:rPr lang="en-US" altLang="zh-CN"/>
              <a:t>   </a:t>
            </a:r>
            <a:r>
              <a:rPr lang="en-US" altLang="zh-CN" b="1"/>
              <a:t>  </a:t>
            </a:r>
            <a:r>
              <a:rPr lang="en-US" altLang="zh-CN" b="1">
                <a:solidFill>
                  <a:srgbClr val="0000CC"/>
                </a:solidFill>
              </a:rPr>
              <a:t>this.bookNo = bookNo;</a:t>
            </a:r>
            <a:endParaRPr lang="en-US" altLang="zh-CN" b="1">
              <a:solidFill>
                <a:srgbClr val="0000CC"/>
              </a:solidFill>
            </a:endParaRPr>
          </a:p>
          <a:p>
            <a:pPr>
              <a:defRPr/>
            </a:pPr>
            <a:r>
              <a:rPr lang="en-US" altLang="zh-CN"/>
              <a:t>     </a:t>
            </a:r>
            <a:r>
              <a:rPr lang="en-US" altLang="zh-CN" b="1">
                <a:solidFill>
                  <a:srgbClr val="006600"/>
                </a:solidFill>
              </a:rPr>
              <a:t>this</a:t>
            </a:r>
            <a:r>
              <a:rPr lang="en-US" altLang="zh-CN"/>
              <a:t>.title = title;</a:t>
            </a:r>
            <a:endParaRPr lang="en-US" altLang="zh-CN"/>
          </a:p>
          <a:p>
            <a:pPr>
              <a:defRPr/>
            </a:pPr>
            <a:r>
              <a:rPr lang="en-US" altLang="zh-CN"/>
              <a:t>  }</a:t>
            </a:r>
            <a:endParaRPr lang="zh-CN" altLang="en-US"/>
          </a:p>
        </p:txBody>
      </p:sp>
      <p:sp>
        <p:nvSpPr>
          <p:cNvPr id="9" name="Rectangle 5"/>
          <p:cNvSpPr>
            <a:spLocks noChangeArrowheads="1"/>
          </p:cNvSpPr>
          <p:nvPr/>
        </p:nvSpPr>
        <p:spPr bwMode="auto">
          <a:xfrm>
            <a:off x="2783632" y="3717032"/>
            <a:ext cx="4644578" cy="1297062"/>
          </a:xfrm>
          <a:prstGeom prst="rect">
            <a:avLst/>
          </a:prstGeom>
          <a:noFill/>
          <a:ln w="12700" algn="ctr">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6" name="直接箭头连接符 5"/>
          <p:cNvCxnSpPr>
            <a:stCxn id="2" idx="0"/>
          </p:cNvCxnSpPr>
          <p:nvPr/>
        </p:nvCxnSpPr>
        <p:spPr>
          <a:xfrm flipH="1" flipV="1">
            <a:off x="6464284" y="5014094"/>
            <a:ext cx="1254096" cy="507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6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64">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64">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264">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 grpId="0" bldLvl="0" animBg="1"/>
      <p:bldP spid="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什么是“面向对象” ？</a:t>
            </a:r>
            <a:endParaRPr lang="zh-CN" altLang="en-US" dirty="0"/>
          </a:p>
        </p:txBody>
      </p:sp>
      <p:sp>
        <p:nvSpPr>
          <p:cNvPr id="3" name="内容占位符 2"/>
          <p:cNvSpPr>
            <a:spLocks noGrp="1"/>
          </p:cNvSpPr>
          <p:nvPr>
            <p:ph idx="1"/>
          </p:nvPr>
        </p:nvSpPr>
        <p:spPr/>
        <p:txBody>
          <a:bodyPr/>
          <a:lstStyle/>
          <a:p>
            <a:r>
              <a:rPr lang="zh-CN" altLang="en-US" sz="2400" dirty="0"/>
              <a:t>面向对象</a:t>
            </a:r>
            <a:r>
              <a:rPr lang="en-US" altLang="zh-CN" sz="2400" dirty="0"/>
              <a:t>(Object-Oriented</a:t>
            </a:r>
            <a:r>
              <a:rPr lang="zh-CN" altLang="en-US" sz="2400" dirty="0"/>
              <a:t>，</a:t>
            </a:r>
            <a:r>
              <a:rPr lang="en-US" altLang="zh-CN" sz="2400" dirty="0"/>
              <a:t>OO)</a:t>
            </a:r>
            <a:endParaRPr lang="en-US" altLang="zh-CN" sz="2400" dirty="0"/>
          </a:p>
          <a:p>
            <a:pPr lvl="1"/>
            <a:r>
              <a:rPr lang="zh-CN" altLang="en-US" sz="2000" b="1" dirty="0">
                <a:solidFill>
                  <a:srgbClr val="C00000"/>
                </a:solidFill>
              </a:rPr>
              <a:t>面向对象</a:t>
            </a:r>
            <a:r>
              <a:rPr lang="zh-CN" altLang="en-US" sz="2000" b="1" dirty="0"/>
              <a:t>是对现实世界理解和抽象、建模到实现的思想</a:t>
            </a:r>
            <a:r>
              <a:rPr lang="zh-CN" altLang="en-US" sz="2000" dirty="0"/>
              <a:t>。</a:t>
            </a:r>
            <a:endParaRPr lang="en-US" altLang="zh-CN" sz="2000" dirty="0"/>
          </a:p>
          <a:p>
            <a:endParaRPr lang="en-US" altLang="zh-CN" sz="2400" dirty="0"/>
          </a:p>
          <a:p>
            <a:r>
              <a:rPr lang="zh-CN" altLang="en-US" sz="2300" dirty="0"/>
              <a:t>什么是类</a:t>
            </a:r>
            <a:r>
              <a:rPr lang="en-US" altLang="zh-CN" sz="2300" dirty="0"/>
              <a:t>(class)?</a:t>
            </a:r>
            <a:endParaRPr lang="en-US" altLang="zh-CN" sz="2300" dirty="0"/>
          </a:p>
          <a:p>
            <a:pPr lvl="1"/>
            <a:r>
              <a:rPr lang="zh-CN" altLang="en-US" sz="2000" dirty="0">
                <a:solidFill>
                  <a:srgbClr val="FF0000"/>
                </a:solidFill>
                <a:latin typeface="隶书" panose="02010509060101010101" pitchFamily="49" charset="-122"/>
                <a:ea typeface="隶书" panose="02010509060101010101" pitchFamily="49" charset="-122"/>
              </a:rPr>
              <a:t>类</a:t>
            </a:r>
            <a:r>
              <a:rPr lang="zh-CN" altLang="en-US" sz="2000" dirty="0"/>
              <a:t>是具有某些</a:t>
            </a:r>
            <a:r>
              <a:rPr lang="zh-CN" altLang="en-US" sz="2000" dirty="0">
                <a:latin typeface="隶书" panose="02010509060101010101" pitchFamily="49" charset="-122"/>
                <a:ea typeface="隶书" panose="02010509060101010101" pitchFamily="49" charset="-122"/>
              </a:rPr>
              <a:t>特殊属性</a:t>
            </a:r>
            <a:r>
              <a:rPr lang="en-US" altLang="zh-CN" sz="2000" dirty="0">
                <a:latin typeface="隶书" panose="02010509060101010101" pitchFamily="49" charset="-122"/>
                <a:ea typeface="隶书" panose="02010509060101010101" pitchFamily="49" charset="-122"/>
              </a:rPr>
              <a:t>(</a:t>
            </a:r>
            <a:r>
              <a:rPr lang="zh-CN" altLang="en-US" sz="2000" dirty="0"/>
              <a:t>成员变量</a:t>
            </a:r>
            <a:r>
              <a:rPr lang="en-US" altLang="zh-CN" sz="2000" dirty="0"/>
              <a:t>)</a:t>
            </a:r>
            <a:r>
              <a:rPr lang="zh-CN" altLang="en-US" sz="2000" dirty="0"/>
              <a:t>和</a:t>
            </a:r>
            <a:r>
              <a:rPr lang="zh-CN" altLang="en-US" sz="2000" dirty="0">
                <a:latin typeface="隶书" panose="02010509060101010101" pitchFamily="49" charset="-122"/>
                <a:ea typeface="隶书" panose="02010509060101010101" pitchFamily="49" charset="-122"/>
              </a:rPr>
              <a:t>行为方式</a:t>
            </a:r>
            <a:r>
              <a:rPr lang="en-US" altLang="zh-CN" sz="2000" dirty="0"/>
              <a:t>(</a:t>
            </a:r>
            <a:r>
              <a:rPr lang="zh-CN" altLang="en-US" sz="2000" dirty="0"/>
              <a:t>方法</a:t>
            </a:r>
            <a:r>
              <a:rPr lang="en-US" altLang="zh-CN" sz="2000" dirty="0"/>
              <a:t>)</a:t>
            </a:r>
            <a:r>
              <a:rPr lang="zh-CN" altLang="en-US" sz="2000" dirty="0"/>
              <a:t>的</a:t>
            </a:r>
            <a:r>
              <a:rPr lang="zh-CN" altLang="en-US" sz="2000" dirty="0">
                <a:solidFill>
                  <a:srgbClr val="0000CC"/>
                </a:solidFill>
                <a:latin typeface="华文行楷" panose="02010800040101010101" pitchFamily="2" charset="-122"/>
                <a:ea typeface="华文行楷" panose="02010800040101010101" pitchFamily="2" charset="-122"/>
              </a:rPr>
              <a:t>一类实体</a:t>
            </a:r>
            <a:r>
              <a:rPr lang="zh-CN" altLang="en-US" sz="2000" dirty="0"/>
              <a:t>。</a:t>
            </a:r>
            <a:endParaRPr lang="en-US" altLang="zh-CN" sz="2000" dirty="0"/>
          </a:p>
          <a:p>
            <a:pPr lvl="1"/>
            <a:endParaRPr lang="en-US" altLang="zh-CN" sz="2000" dirty="0"/>
          </a:p>
          <a:p>
            <a:r>
              <a:rPr lang="zh-CN" altLang="en-US" sz="2400" dirty="0"/>
              <a:t>什么是对象</a:t>
            </a:r>
            <a:r>
              <a:rPr lang="en-US" altLang="zh-CN" sz="2400" dirty="0"/>
              <a:t>(Object)</a:t>
            </a:r>
            <a:r>
              <a:rPr lang="zh-CN" altLang="en-US" sz="2400" dirty="0"/>
              <a:t>？</a:t>
            </a:r>
            <a:endParaRPr lang="en-US" altLang="zh-CN" sz="2400" dirty="0"/>
          </a:p>
          <a:p>
            <a:pPr lvl="1"/>
            <a:r>
              <a:rPr lang="zh-CN" altLang="en-US" sz="2000" dirty="0">
                <a:solidFill>
                  <a:srgbClr val="FF0000"/>
                </a:solidFill>
                <a:latin typeface="隶书" panose="02010509060101010101" pitchFamily="49" charset="-122"/>
                <a:ea typeface="隶书" panose="02010509060101010101" pitchFamily="49" charset="-122"/>
              </a:rPr>
              <a:t>对象</a:t>
            </a:r>
            <a:r>
              <a:rPr lang="zh-CN" altLang="en-US" sz="2000" dirty="0"/>
              <a:t>就是具有某些</a:t>
            </a:r>
            <a:r>
              <a:rPr lang="zh-CN" altLang="en-US" sz="2000" dirty="0">
                <a:latin typeface="隶书" panose="02010509060101010101" pitchFamily="49" charset="-122"/>
                <a:ea typeface="隶书" panose="02010509060101010101" pitchFamily="49" charset="-122"/>
              </a:rPr>
              <a:t>特殊属性</a:t>
            </a:r>
            <a:r>
              <a:rPr lang="en-US" altLang="zh-CN" sz="2000" dirty="0">
                <a:latin typeface="隶书" panose="02010509060101010101" pitchFamily="49" charset="-122"/>
                <a:ea typeface="隶书" panose="02010509060101010101" pitchFamily="49" charset="-122"/>
              </a:rPr>
              <a:t>(</a:t>
            </a:r>
            <a:r>
              <a:rPr lang="zh-CN" altLang="en-US" sz="2000" dirty="0"/>
              <a:t>成员变量</a:t>
            </a:r>
            <a:r>
              <a:rPr lang="en-US" altLang="zh-CN" sz="2000" dirty="0"/>
              <a:t>)</a:t>
            </a:r>
            <a:r>
              <a:rPr lang="zh-CN" altLang="en-US" sz="2000" dirty="0"/>
              <a:t>和</a:t>
            </a:r>
            <a:r>
              <a:rPr lang="zh-CN" altLang="en-US" sz="2000" dirty="0">
                <a:latin typeface="隶书" panose="02010509060101010101" pitchFamily="49" charset="-122"/>
                <a:ea typeface="隶书" panose="02010509060101010101" pitchFamily="49" charset="-122"/>
              </a:rPr>
              <a:t>行为方式</a:t>
            </a:r>
            <a:r>
              <a:rPr lang="en-US" altLang="zh-CN" sz="2000" dirty="0"/>
              <a:t>(</a:t>
            </a:r>
            <a:r>
              <a:rPr lang="zh-CN" altLang="en-US" sz="2000" dirty="0"/>
              <a:t>方法</a:t>
            </a:r>
            <a:r>
              <a:rPr lang="en-US" altLang="zh-CN" sz="2000" dirty="0"/>
              <a:t>)</a:t>
            </a:r>
            <a:r>
              <a:rPr lang="zh-CN" altLang="en-US" sz="2000" dirty="0"/>
              <a:t>的</a:t>
            </a:r>
            <a:r>
              <a:rPr lang="zh-CN" altLang="en-US" sz="2000" dirty="0">
                <a:solidFill>
                  <a:srgbClr val="0000CC"/>
                </a:solidFill>
                <a:latin typeface="华文行楷" panose="02010800040101010101" pitchFamily="2" charset="-122"/>
                <a:ea typeface="华文行楷" panose="02010800040101010101" pitchFamily="2" charset="-122"/>
              </a:rPr>
              <a:t>单个实体</a:t>
            </a:r>
            <a:r>
              <a:rPr lang="zh-CN" altLang="en-US" sz="2000" dirty="0"/>
              <a:t>。</a:t>
            </a:r>
            <a:endParaRPr lang="en-US" altLang="zh-CN" sz="2000" dirty="0"/>
          </a:p>
          <a:p>
            <a:pPr lvl="1"/>
            <a:r>
              <a:rPr lang="zh-CN" altLang="en-US" sz="2000" dirty="0">
                <a:solidFill>
                  <a:srgbClr val="FF0000"/>
                </a:solidFill>
                <a:latin typeface="隶书" panose="02010509060101010101" pitchFamily="49" charset="-122"/>
                <a:ea typeface="隶书" panose="02010509060101010101" pitchFamily="49" charset="-122"/>
              </a:rPr>
              <a:t>对象</a:t>
            </a:r>
            <a:r>
              <a:rPr lang="zh-CN" altLang="en-US" sz="2000" dirty="0"/>
              <a:t>是类的一个</a:t>
            </a:r>
            <a:r>
              <a:rPr lang="zh-CN" altLang="en-US" sz="2000" dirty="0">
                <a:solidFill>
                  <a:srgbClr val="0000CC"/>
                </a:solidFill>
                <a:latin typeface="隶书" panose="02010509060101010101" pitchFamily="49" charset="-122"/>
                <a:ea typeface="隶书" panose="02010509060101010101" pitchFamily="49" charset="-122"/>
              </a:rPr>
              <a:t>实例</a:t>
            </a:r>
            <a:r>
              <a:rPr lang="en-US" altLang="zh-CN" sz="2000" dirty="0">
                <a:latin typeface="隶书" panose="02010509060101010101" pitchFamily="49" charset="-122"/>
                <a:ea typeface="隶书" panose="02010509060101010101" pitchFamily="49" charset="-122"/>
              </a:rPr>
              <a:t>(instance)</a:t>
            </a:r>
            <a:r>
              <a:rPr lang="zh-CN" altLang="en-US" sz="2000" dirty="0"/>
              <a:t>。</a:t>
            </a:r>
            <a:endParaRPr lang="zh-CN" altLang="en-US" sz="2000" dirty="0"/>
          </a:p>
          <a:p>
            <a:pPr lvl="1"/>
            <a:endParaRPr lang="en-US" altLang="zh-CN" sz="2000" dirty="0"/>
          </a:p>
          <a:p>
            <a:r>
              <a:rPr lang="en-US" altLang="zh-CN" sz="2300" dirty="0"/>
              <a:t>Java</a:t>
            </a:r>
            <a:r>
              <a:rPr lang="zh-CN" altLang="en-US" sz="2300" dirty="0"/>
              <a:t>是面向对象的编程语言。</a:t>
            </a:r>
            <a:endParaRPr lang="zh-CN" altLang="en-US" sz="23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122238"/>
            <a:ext cx="8363272" cy="810815"/>
          </a:xfrm>
        </p:spPr>
        <p:txBody>
          <a:bodyPr>
            <a:normAutofit/>
          </a:bodyPr>
          <a:lstStyle/>
          <a:p>
            <a:pPr algn="l"/>
            <a:r>
              <a:rPr lang="en-US" altLang="zh-CN" sz="2000" b="1" dirty="0">
                <a:solidFill>
                  <a:srgbClr val="C00000"/>
                </a:solidFill>
                <a:latin typeface="Arial" panose="020B0604020202020204" pitchFamily="34" charset="0"/>
                <a:cs typeface="Arial" panose="020B0604020202020204" pitchFamily="34" charset="0"/>
              </a:rPr>
              <a:t>this</a:t>
            </a:r>
            <a:r>
              <a:rPr lang="zh-CN" altLang="en-US" sz="2000" dirty="0">
                <a:latin typeface="Arial" panose="020B0604020202020204" pitchFamily="34" charset="0"/>
                <a:cs typeface="Arial" panose="020B0604020202020204" pitchFamily="34" charset="0"/>
              </a:rPr>
              <a:t>关键字出现在类的构造方法中时，代表</a:t>
            </a:r>
            <a:r>
              <a:rPr lang="zh-CN" altLang="en-US" sz="2000" dirty="0">
                <a:latin typeface="Arial" panose="020B0604020202020204" pitchFamily="34" charset="0"/>
                <a:ea typeface="华文行楷" panose="02010800040101010101" pitchFamily="2" charset="-122"/>
                <a:cs typeface="Arial" panose="020B0604020202020204" pitchFamily="34" charset="0"/>
              </a:rPr>
              <a:t>使用该构造方法所创建的对象</a:t>
            </a:r>
            <a:r>
              <a:rPr lang="zh-CN" altLang="en-US" sz="2000" dirty="0">
                <a:latin typeface="Arial" panose="020B0604020202020204" pitchFamily="34" charset="0"/>
                <a:cs typeface="Arial" panose="020B0604020202020204" pitchFamily="34" charset="0"/>
              </a:rPr>
              <a:t>。</a:t>
            </a:r>
            <a:r>
              <a:rPr lang="zh-CN" altLang="en-US" sz="2000" dirty="0">
                <a:solidFill>
                  <a:srgbClr val="0000CC"/>
                </a:solidFill>
                <a:latin typeface="Arial" panose="020B0604020202020204" pitchFamily="34" charset="0"/>
                <a:cs typeface="Arial" panose="020B0604020202020204" pitchFamily="34" charset="0"/>
              </a:rPr>
              <a:t>如何理解？ </a:t>
            </a:r>
            <a:endParaRPr lang="zh-CN" altLang="en-US" sz="2000" dirty="0">
              <a:solidFill>
                <a:srgbClr val="0000CC"/>
              </a:solidFill>
              <a:latin typeface="Arial" panose="020B0604020202020204" pitchFamily="34" charset="0"/>
              <a:cs typeface="Arial" panose="020B0604020202020204" pitchFamily="34" charset="0"/>
            </a:endParaRPr>
          </a:p>
        </p:txBody>
      </p:sp>
      <p:sp>
        <p:nvSpPr>
          <p:cNvPr id="7" name="内容占位符 2"/>
          <p:cNvSpPr>
            <a:spLocks noGrp="1"/>
          </p:cNvSpPr>
          <p:nvPr>
            <p:ph idx="1"/>
          </p:nvPr>
        </p:nvSpPr>
        <p:spPr>
          <a:xfrm>
            <a:off x="2347326" y="5210595"/>
            <a:ext cx="7349074" cy="1544192"/>
          </a:xfrm>
          <a:ln>
            <a:solidFill>
              <a:schemeClr val="tx1"/>
            </a:solidFill>
          </a:ln>
        </p:spPr>
        <p:txBody>
          <a:bodyPr>
            <a:normAutofit fontScale="92500" lnSpcReduction="10000"/>
          </a:bodyPr>
          <a:lstStyle/>
          <a:p>
            <a:pPr marL="0" indent="0">
              <a:spcBef>
                <a:spcPts val="0"/>
              </a:spcBef>
              <a:buNone/>
            </a:pPr>
            <a:r>
              <a:rPr lang="en-US" altLang="zh-CN" sz="1800" b="1" dirty="0">
                <a:latin typeface="+mj-lt"/>
              </a:rPr>
              <a:t>public class </a:t>
            </a:r>
            <a:r>
              <a:rPr lang="en-US" altLang="zh-CN" sz="1800" b="1" dirty="0" err="1">
                <a:latin typeface="+mj-lt"/>
              </a:rPr>
              <a:t>MainClass</a:t>
            </a:r>
            <a:r>
              <a:rPr lang="en-US" altLang="zh-CN" sz="1800" b="1" dirty="0">
                <a:latin typeface="+mj-lt"/>
              </a:rPr>
              <a:t> {</a:t>
            </a:r>
            <a:endParaRPr lang="en-US" altLang="zh-CN" sz="1800" b="1" dirty="0">
              <a:latin typeface="+mj-lt"/>
            </a:endParaRPr>
          </a:p>
          <a:p>
            <a:pPr marL="349250" lvl="1" indent="0">
              <a:spcBef>
                <a:spcPts val="0"/>
              </a:spcBef>
              <a:buNone/>
            </a:pPr>
            <a:r>
              <a:rPr lang="en-US" altLang="zh-CN" sz="1800" b="1" dirty="0">
                <a:latin typeface="+mj-lt"/>
              </a:rPr>
              <a:t>public static void main(String[] </a:t>
            </a:r>
            <a:r>
              <a:rPr lang="en-US" altLang="zh-CN" sz="1800" b="1" dirty="0" err="1">
                <a:latin typeface="+mj-lt"/>
              </a:rPr>
              <a:t>args</a:t>
            </a:r>
            <a:r>
              <a:rPr lang="en-US" altLang="zh-CN" sz="1800" b="1" dirty="0">
                <a:latin typeface="+mj-lt"/>
              </a:rPr>
              <a:t>) {</a:t>
            </a:r>
            <a:endParaRPr lang="en-US" altLang="zh-CN" sz="1800" b="1" dirty="0">
              <a:latin typeface="+mj-lt"/>
            </a:endParaRPr>
          </a:p>
          <a:p>
            <a:pPr marL="644525" lvl="2" indent="0">
              <a:spcBef>
                <a:spcPts val="0"/>
              </a:spcBef>
              <a:buNone/>
            </a:pPr>
            <a:r>
              <a:rPr lang="en-US" altLang="zh-CN" sz="1800" b="1" dirty="0">
                <a:latin typeface="+mj-lt"/>
              </a:rPr>
              <a:t>Person </a:t>
            </a:r>
            <a:r>
              <a:rPr lang="en-US" altLang="zh-CN" sz="1800" b="1" dirty="0" err="1">
                <a:latin typeface="+mj-lt"/>
              </a:rPr>
              <a:t>mary</a:t>
            </a:r>
            <a:r>
              <a:rPr lang="en-US" altLang="zh-CN" sz="1800" b="1" dirty="0">
                <a:latin typeface="+mj-lt"/>
              </a:rPr>
              <a:t> = new </a:t>
            </a:r>
            <a:r>
              <a:rPr lang="en-US" altLang="zh-CN" sz="1800" b="1" dirty="0">
                <a:solidFill>
                  <a:srgbClr val="0000CC"/>
                </a:solidFill>
                <a:latin typeface="+mj-lt"/>
                <a:ea typeface="Tahoma" panose="020B0604030504040204" pitchFamily="34" charset="0"/>
                <a:cs typeface="Tahoma" panose="020B0604030504040204" pitchFamily="34" charset="0"/>
              </a:rPr>
              <a:t>Person(“Mary”,</a:t>
            </a:r>
            <a:r>
              <a:rPr lang="zh-CN" altLang="en-US" sz="1800" b="1" dirty="0">
                <a:solidFill>
                  <a:srgbClr val="0000CC"/>
                </a:solidFill>
                <a:latin typeface="+mj-lt"/>
                <a:ea typeface="Tahoma" panose="020B0604030504040204" pitchFamily="34" charset="0"/>
                <a:cs typeface="Tahoma" panose="020B0604030504040204" pitchFamily="34" charset="0"/>
              </a:rPr>
              <a:t> </a:t>
            </a:r>
            <a:r>
              <a:rPr lang="en-US" altLang="zh-CN" sz="1800" b="1" dirty="0">
                <a:solidFill>
                  <a:srgbClr val="0000CC"/>
                </a:solidFill>
                <a:latin typeface="+mj-lt"/>
                <a:ea typeface="Tahoma" panose="020B0604030504040204" pitchFamily="34" charset="0"/>
                <a:cs typeface="Tahoma" panose="020B0604030504040204" pitchFamily="34" charset="0"/>
              </a:rPr>
              <a:t>“0001”,</a:t>
            </a:r>
            <a:r>
              <a:rPr lang="zh-CN" altLang="en-US" sz="1800" b="1" dirty="0">
                <a:solidFill>
                  <a:srgbClr val="0000CC"/>
                </a:solidFill>
                <a:latin typeface="+mj-lt"/>
                <a:ea typeface="Tahoma" panose="020B0604030504040204" pitchFamily="34" charset="0"/>
                <a:cs typeface="Tahoma" panose="020B0604030504040204" pitchFamily="34" charset="0"/>
              </a:rPr>
              <a:t> </a:t>
            </a:r>
            <a:r>
              <a:rPr lang="en-US" altLang="zh-CN" sz="1800" b="1" dirty="0">
                <a:solidFill>
                  <a:srgbClr val="0000CC"/>
                </a:solidFill>
                <a:latin typeface="+mj-lt"/>
                <a:ea typeface="Tahoma" panose="020B0604030504040204" pitchFamily="34" charset="0"/>
                <a:cs typeface="Tahoma" panose="020B0604030504040204" pitchFamily="34" charset="0"/>
              </a:rPr>
              <a:t>“</a:t>
            </a:r>
            <a:r>
              <a:rPr lang="zh-CN" altLang="en-US" sz="1800" b="1" dirty="0">
                <a:solidFill>
                  <a:srgbClr val="0000CC"/>
                </a:solidFill>
                <a:latin typeface="+mj-lt"/>
                <a:ea typeface="Tahoma" panose="020B0604030504040204" pitchFamily="34" charset="0"/>
                <a:cs typeface="Tahoma" panose="020B0604030504040204" pitchFamily="34" charset="0"/>
              </a:rPr>
              <a:t>女”</a:t>
            </a:r>
            <a:r>
              <a:rPr lang="en-US" altLang="zh-CN" sz="1800" b="1" dirty="0">
                <a:solidFill>
                  <a:srgbClr val="0000CC"/>
                </a:solidFill>
                <a:latin typeface="+mj-lt"/>
                <a:ea typeface="Tahoma" panose="020B0604030504040204" pitchFamily="34" charset="0"/>
                <a:cs typeface="Tahoma" panose="020B0604030504040204" pitchFamily="34" charset="0"/>
              </a:rPr>
              <a:t>);</a:t>
            </a:r>
            <a:endParaRPr lang="en-US" altLang="zh-CN" sz="1800" b="1" dirty="0">
              <a:solidFill>
                <a:srgbClr val="0000CC"/>
              </a:solidFill>
              <a:latin typeface="+mj-lt"/>
              <a:ea typeface="Tahoma" panose="020B0604030504040204" pitchFamily="34" charset="0"/>
              <a:cs typeface="Tahoma" panose="020B0604030504040204" pitchFamily="34" charset="0"/>
            </a:endParaRPr>
          </a:p>
          <a:p>
            <a:pPr marL="644525" lvl="2" indent="0">
              <a:spcBef>
                <a:spcPts val="0"/>
              </a:spcBef>
              <a:buNone/>
            </a:pPr>
            <a:r>
              <a:rPr lang="en-US" altLang="zh-CN" sz="1800" b="1" dirty="0">
                <a:latin typeface="+mj-lt"/>
              </a:rPr>
              <a:t>Person tom = new </a:t>
            </a:r>
            <a:r>
              <a:rPr lang="en-US" altLang="zh-CN" sz="1800" b="1" dirty="0">
                <a:solidFill>
                  <a:srgbClr val="0000CC"/>
                </a:solidFill>
                <a:latin typeface="+mj-lt"/>
                <a:ea typeface="Tahoma" panose="020B0604030504040204" pitchFamily="34" charset="0"/>
                <a:cs typeface="Tahoma" panose="020B0604030504040204" pitchFamily="34" charset="0"/>
              </a:rPr>
              <a:t>Person(“Tom”,</a:t>
            </a:r>
            <a:r>
              <a:rPr lang="zh-CN" altLang="en-US" sz="1800" b="1" dirty="0">
                <a:solidFill>
                  <a:srgbClr val="0000CC"/>
                </a:solidFill>
                <a:latin typeface="+mj-lt"/>
                <a:ea typeface="Tahoma" panose="020B0604030504040204" pitchFamily="34" charset="0"/>
                <a:cs typeface="Tahoma" panose="020B0604030504040204" pitchFamily="34" charset="0"/>
              </a:rPr>
              <a:t> </a:t>
            </a:r>
            <a:r>
              <a:rPr lang="en-US" altLang="zh-CN" sz="1800" b="1" dirty="0">
                <a:solidFill>
                  <a:srgbClr val="0000CC"/>
                </a:solidFill>
                <a:latin typeface="+mj-lt"/>
                <a:ea typeface="Tahoma" panose="020B0604030504040204" pitchFamily="34" charset="0"/>
                <a:cs typeface="Tahoma" panose="020B0604030504040204" pitchFamily="34" charset="0"/>
              </a:rPr>
              <a:t>“0002”,</a:t>
            </a:r>
            <a:r>
              <a:rPr lang="zh-CN" altLang="en-US" sz="1800" b="1" dirty="0">
                <a:solidFill>
                  <a:srgbClr val="0000CC"/>
                </a:solidFill>
                <a:latin typeface="+mj-lt"/>
                <a:ea typeface="Tahoma" panose="020B0604030504040204" pitchFamily="34" charset="0"/>
                <a:cs typeface="Tahoma" panose="020B0604030504040204" pitchFamily="34" charset="0"/>
              </a:rPr>
              <a:t> </a:t>
            </a:r>
            <a:r>
              <a:rPr lang="en-US" altLang="zh-CN" sz="1800" b="1" dirty="0">
                <a:solidFill>
                  <a:srgbClr val="0000CC"/>
                </a:solidFill>
                <a:latin typeface="+mj-lt"/>
                <a:ea typeface="Tahoma" panose="020B0604030504040204" pitchFamily="34" charset="0"/>
                <a:cs typeface="Tahoma" panose="020B0604030504040204" pitchFamily="34" charset="0"/>
              </a:rPr>
              <a:t>“</a:t>
            </a:r>
            <a:r>
              <a:rPr lang="zh-CN" altLang="en-US" sz="1800" b="1" dirty="0">
                <a:solidFill>
                  <a:srgbClr val="0000CC"/>
                </a:solidFill>
                <a:latin typeface="+mj-lt"/>
                <a:ea typeface="Tahoma" panose="020B0604030504040204" pitchFamily="34" charset="0"/>
                <a:cs typeface="Tahoma" panose="020B0604030504040204" pitchFamily="34" charset="0"/>
              </a:rPr>
              <a:t>男”</a:t>
            </a:r>
            <a:r>
              <a:rPr lang="en-US" altLang="zh-CN" sz="1800" b="1" dirty="0">
                <a:solidFill>
                  <a:srgbClr val="0000CC"/>
                </a:solidFill>
                <a:latin typeface="+mj-lt"/>
                <a:ea typeface="Tahoma" panose="020B0604030504040204" pitchFamily="34" charset="0"/>
                <a:cs typeface="Tahoma" panose="020B0604030504040204" pitchFamily="34" charset="0"/>
              </a:rPr>
              <a:t>);</a:t>
            </a:r>
            <a:endParaRPr lang="en-US" altLang="zh-CN" sz="1800" b="1" dirty="0">
              <a:latin typeface="+mj-lt"/>
            </a:endParaRPr>
          </a:p>
          <a:p>
            <a:pPr marL="349250" lvl="1" indent="0">
              <a:spcBef>
                <a:spcPts val="0"/>
              </a:spcBef>
              <a:buNone/>
            </a:pPr>
            <a:r>
              <a:rPr lang="en-US" altLang="zh-CN" sz="1800" b="1" dirty="0">
                <a:latin typeface="+mj-lt"/>
              </a:rPr>
              <a:t>}</a:t>
            </a:r>
            <a:endParaRPr lang="en-US" altLang="zh-CN" sz="1800" b="1" dirty="0">
              <a:latin typeface="+mj-lt"/>
            </a:endParaRPr>
          </a:p>
          <a:p>
            <a:pPr marL="0" indent="0">
              <a:spcBef>
                <a:spcPts val="0"/>
              </a:spcBef>
              <a:buNone/>
            </a:pPr>
            <a:r>
              <a:rPr lang="en-US" altLang="zh-CN" sz="1800" b="1" dirty="0">
                <a:latin typeface="+mj-lt"/>
              </a:rPr>
              <a:t>}</a:t>
            </a:r>
            <a:endParaRPr lang="zh-CN" altLang="en-US" sz="1800" b="1"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2567608" y="923677"/>
            <a:ext cx="7128792" cy="4033904"/>
          </a:xfrm>
          <a:prstGeom prst="rect">
            <a:avLst/>
          </a:prstGeom>
          <a:solidFill>
            <a:srgbClr val="F8F8F8"/>
          </a:solidFill>
          <a:ln w="12700">
            <a:solidFill>
              <a:schemeClr val="tx1"/>
            </a:solidFill>
            <a:miter lim="800000"/>
          </a:ln>
          <a:effectLst/>
        </p:spPr>
        <p:txBody>
          <a:bodyPr wrap="none" anchor="ctr"/>
          <a:lstStyle/>
          <a:p>
            <a:r>
              <a:rPr lang="en-US" altLang="zh-CN" sz="1700" b="1" dirty="0">
                <a:latin typeface="Tahoma" panose="020B0604030504040204" pitchFamily="34" charset="0"/>
                <a:ea typeface="Tahoma" panose="020B0604030504040204" pitchFamily="34" charset="0"/>
                <a:cs typeface="Tahoma" panose="020B0604030504040204" pitchFamily="34" charset="0"/>
              </a:rPr>
              <a:t>public class Person {</a:t>
            </a:r>
            <a:endParaRPr lang="en-US" altLang="zh-CN" sz="1700" b="1" dirty="0">
              <a:latin typeface="Tahoma" panose="020B0604030504040204" pitchFamily="34" charset="0"/>
              <a:ea typeface="Tahoma" panose="020B0604030504040204" pitchFamily="34" charset="0"/>
              <a:cs typeface="Tahoma" panose="020B0604030504040204" pitchFamily="34" charset="0"/>
            </a:endParaRPr>
          </a:p>
          <a:p>
            <a:pPr lvl="1"/>
            <a:r>
              <a:rPr lang="en-US" altLang="zh-CN" sz="1700" b="1" dirty="0">
                <a:latin typeface="Tahoma" panose="020B0604030504040204" pitchFamily="34" charset="0"/>
                <a:ea typeface="Tahoma" panose="020B0604030504040204" pitchFamily="34" charset="0"/>
                <a:cs typeface="Tahoma" panose="020B0604030504040204" pitchFamily="34" charset="0"/>
              </a:rPr>
              <a:t>String name;	//</a:t>
            </a:r>
            <a:r>
              <a:rPr lang="zh-CN" altLang="en-US" sz="1700" b="1" dirty="0">
                <a:latin typeface="Tahoma" panose="020B0604030504040204" pitchFamily="34" charset="0"/>
                <a:cs typeface="Tahoma" panose="020B0604030504040204" pitchFamily="34" charset="0"/>
              </a:rPr>
              <a:t>姓名</a:t>
            </a:r>
            <a:endParaRPr lang="zh-CN" altLang="en-US" sz="1700" b="1" dirty="0">
              <a:latin typeface="Tahoma" panose="020B0604030504040204" pitchFamily="34" charset="0"/>
              <a:cs typeface="Tahoma" panose="020B0604030504040204" pitchFamily="34" charset="0"/>
            </a:endParaRPr>
          </a:p>
          <a:p>
            <a:pPr lvl="1"/>
            <a:r>
              <a:rPr lang="en-US" altLang="zh-CN" sz="1700" b="1" dirty="0">
                <a:latin typeface="Tahoma" panose="020B0604030504040204" pitchFamily="34" charset="0"/>
                <a:ea typeface="Tahoma" panose="020B0604030504040204" pitchFamily="34" charset="0"/>
                <a:cs typeface="Tahoma" panose="020B0604030504040204" pitchFamily="34" charset="0"/>
              </a:rPr>
              <a:t>String ID;		//</a:t>
            </a:r>
            <a:r>
              <a:rPr lang="zh-CN" altLang="en-US" sz="1700" b="1" dirty="0">
                <a:latin typeface="Tahoma" panose="020B0604030504040204" pitchFamily="34" charset="0"/>
                <a:cs typeface="Tahoma" panose="020B0604030504040204" pitchFamily="34" charset="0"/>
              </a:rPr>
              <a:t>个人</a:t>
            </a:r>
            <a:r>
              <a:rPr lang="en-US" altLang="zh-CN" sz="1700" b="1" dirty="0">
                <a:latin typeface="Tahoma" panose="020B0604030504040204" pitchFamily="34" charset="0"/>
                <a:ea typeface="Tahoma" panose="020B0604030504040204" pitchFamily="34" charset="0"/>
                <a:cs typeface="Tahoma" panose="020B0604030504040204" pitchFamily="34" charset="0"/>
              </a:rPr>
              <a:t>ID</a:t>
            </a:r>
            <a:endParaRPr lang="en-US" altLang="zh-CN" sz="1700" b="1" dirty="0">
              <a:latin typeface="Tahoma" panose="020B0604030504040204" pitchFamily="34" charset="0"/>
              <a:ea typeface="Tahoma" panose="020B0604030504040204" pitchFamily="34" charset="0"/>
              <a:cs typeface="Tahoma" panose="020B0604030504040204" pitchFamily="34" charset="0"/>
            </a:endParaRPr>
          </a:p>
          <a:p>
            <a:pPr lvl="1"/>
            <a:r>
              <a:rPr lang="en-US" altLang="zh-CN" sz="1700" b="1" dirty="0">
                <a:latin typeface="Tahoma" panose="020B0604030504040204" pitchFamily="34" charset="0"/>
                <a:ea typeface="Tahoma" panose="020B0604030504040204" pitchFamily="34" charset="0"/>
                <a:cs typeface="Tahoma" panose="020B0604030504040204" pitchFamily="34" charset="0"/>
              </a:rPr>
              <a:t>char gender;	//</a:t>
            </a:r>
            <a:r>
              <a:rPr lang="zh-CN" altLang="en-US" sz="1700" b="1" dirty="0">
                <a:latin typeface="Tahoma" panose="020B0604030504040204" pitchFamily="34" charset="0"/>
                <a:cs typeface="Tahoma" panose="020B0604030504040204" pitchFamily="34" charset="0"/>
              </a:rPr>
              <a:t>性别</a:t>
            </a:r>
            <a:endParaRPr lang="zh-CN" altLang="en-US" sz="1700" b="1" dirty="0">
              <a:latin typeface="Tahoma" panose="020B0604030504040204" pitchFamily="34" charset="0"/>
              <a:cs typeface="Tahoma" panose="020B0604030504040204" pitchFamily="34" charset="0"/>
            </a:endParaRPr>
          </a:p>
          <a:p>
            <a:pPr lvl="1"/>
            <a:endParaRPr lang="zh-CN" altLang="en-US" sz="1700" b="1" dirty="0">
              <a:latin typeface="Tahoma" panose="020B0604030504040204" pitchFamily="34" charset="0"/>
              <a:cs typeface="Tahoma" panose="020B0604030504040204" pitchFamily="34" charset="0"/>
            </a:endParaRPr>
          </a:p>
          <a:p>
            <a:pPr lvl="1"/>
            <a:r>
              <a:rPr lang="en-US" altLang="zh-CN" sz="1700" b="1" dirty="0">
                <a:solidFill>
                  <a:srgbClr val="0000CC"/>
                </a:solidFill>
                <a:latin typeface="Tahoma" panose="020B0604030504040204" pitchFamily="34" charset="0"/>
                <a:ea typeface="Tahoma" panose="020B0604030504040204" pitchFamily="34" charset="0"/>
                <a:cs typeface="Tahoma" panose="020B0604030504040204" pitchFamily="34" charset="0"/>
              </a:rPr>
              <a:t>public Person(String name,</a:t>
            </a:r>
            <a:r>
              <a:rPr lang="zh-CN" altLang="en-US" sz="1700" b="1" dirty="0">
                <a:solidFill>
                  <a:srgbClr val="0000CC"/>
                </a:solidFill>
                <a:latin typeface="Tahoma" panose="020B0604030504040204" pitchFamily="34" charset="0"/>
                <a:ea typeface="Tahoma" panose="020B0604030504040204" pitchFamily="34" charset="0"/>
                <a:cs typeface="Tahoma" panose="020B0604030504040204" pitchFamily="34" charset="0"/>
              </a:rPr>
              <a:t> </a:t>
            </a:r>
            <a:r>
              <a:rPr lang="en-US" altLang="zh-CN" sz="1700" b="1" dirty="0">
                <a:solidFill>
                  <a:srgbClr val="0000CC"/>
                </a:solidFill>
                <a:latin typeface="Tahoma" panose="020B0604030504040204" pitchFamily="34" charset="0"/>
                <a:ea typeface="Tahoma" panose="020B0604030504040204" pitchFamily="34" charset="0"/>
                <a:cs typeface="Tahoma" panose="020B0604030504040204" pitchFamily="34" charset="0"/>
              </a:rPr>
              <a:t>String</a:t>
            </a:r>
            <a:r>
              <a:rPr lang="zh-CN" altLang="en-US" sz="1700" b="1" dirty="0">
                <a:solidFill>
                  <a:srgbClr val="0000CC"/>
                </a:solidFill>
                <a:latin typeface="Tahoma" panose="020B0604030504040204" pitchFamily="34" charset="0"/>
                <a:ea typeface="Tahoma" panose="020B0604030504040204" pitchFamily="34" charset="0"/>
                <a:cs typeface="Tahoma" panose="020B0604030504040204" pitchFamily="34" charset="0"/>
              </a:rPr>
              <a:t> </a:t>
            </a:r>
            <a:r>
              <a:rPr lang="en-US" altLang="zh-CN" sz="1700" b="1" dirty="0">
                <a:solidFill>
                  <a:srgbClr val="0000CC"/>
                </a:solidFill>
                <a:latin typeface="Tahoma" panose="020B0604030504040204" pitchFamily="34" charset="0"/>
                <a:ea typeface="Tahoma" panose="020B0604030504040204" pitchFamily="34" charset="0"/>
                <a:cs typeface="Tahoma" panose="020B0604030504040204" pitchFamily="34" charset="0"/>
              </a:rPr>
              <a:t>ID,</a:t>
            </a:r>
            <a:r>
              <a:rPr lang="zh-CN" altLang="en-US" sz="1700" b="1" dirty="0">
                <a:solidFill>
                  <a:srgbClr val="0000CC"/>
                </a:solidFill>
                <a:latin typeface="Tahoma" panose="020B0604030504040204" pitchFamily="34" charset="0"/>
                <a:ea typeface="Tahoma" panose="020B0604030504040204" pitchFamily="34" charset="0"/>
                <a:cs typeface="Tahoma" panose="020B0604030504040204" pitchFamily="34" charset="0"/>
              </a:rPr>
              <a:t> </a:t>
            </a:r>
            <a:r>
              <a:rPr lang="en-US" altLang="zh-CN" sz="1700" b="1" dirty="0">
                <a:solidFill>
                  <a:srgbClr val="0000CC"/>
                </a:solidFill>
                <a:latin typeface="Tahoma" panose="020B0604030504040204" pitchFamily="34" charset="0"/>
                <a:ea typeface="Tahoma" panose="020B0604030504040204" pitchFamily="34" charset="0"/>
                <a:cs typeface="Tahoma" panose="020B0604030504040204" pitchFamily="34" charset="0"/>
              </a:rPr>
              <a:t>char</a:t>
            </a:r>
            <a:r>
              <a:rPr lang="zh-CN" altLang="en-US" sz="1700" b="1" dirty="0">
                <a:solidFill>
                  <a:srgbClr val="0000CC"/>
                </a:solidFill>
                <a:latin typeface="Tahoma" panose="020B0604030504040204" pitchFamily="34" charset="0"/>
                <a:ea typeface="Tahoma" panose="020B0604030504040204" pitchFamily="34" charset="0"/>
                <a:cs typeface="Tahoma" panose="020B0604030504040204" pitchFamily="34" charset="0"/>
              </a:rPr>
              <a:t> </a:t>
            </a:r>
            <a:r>
              <a:rPr lang="en-US" altLang="zh-CN" sz="1700" b="1" dirty="0">
                <a:solidFill>
                  <a:srgbClr val="0000CC"/>
                </a:solidFill>
                <a:latin typeface="Tahoma" panose="020B0604030504040204" pitchFamily="34" charset="0"/>
                <a:ea typeface="Tahoma" panose="020B0604030504040204" pitchFamily="34" charset="0"/>
                <a:cs typeface="Tahoma" panose="020B0604030504040204" pitchFamily="34" charset="0"/>
              </a:rPr>
              <a:t>gender) { </a:t>
            </a:r>
            <a:endParaRPr lang="en-US" altLang="zh-CN" sz="1700" b="1" dirty="0">
              <a:solidFill>
                <a:srgbClr val="0000CC"/>
              </a:solidFill>
              <a:latin typeface="Tahoma" panose="020B0604030504040204" pitchFamily="34" charset="0"/>
              <a:ea typeface="Tahoma" panose="020B0604030504040204" pitchFamily="34" charset="0"/>
              <a:cs typeface="Tahoma" panose="020B0604030504040204" pitchFamily="34" charset="0"/>
            </a:endParaRPr>
          </a:p>
          <a:p>
            <a:pPr lvl="2"/>
            <a:r>
              <a:rPr lang="en-US" altLang="zh-CN" sz="1700" b="1" dirty="0">
                <a:solidFill>
                  <a:srgbClr val="C00000"/>
                </a:solidFill>
                <a:latin typeface="Tahoma" panose="020B0604030504040204" pitchFamily="34" charset="0"/>
                <a:ea typeface="Tahoma" panose="020B0604030504040204" pitchFamily="34" charset="0"/>
                <a:cs typeface="Tahoma" panose="020B0604030504040204" pitchFamily="34" charset="0"/>
              </a:rPr>
              <a:t>this</a:t>
            </a:r>
            <a:r>
              <a:rPr lang="en-US" altLang="zh-CN" sz="1700" b="1" dirty="0">
                <a:solidFill>
                  <a:srgbClr val="0000CC"/>
                </a:solidFill>
                <a:latin typeface="Tahoma" panose="020B0604030504040204" pitchFamily="34" charset="0"/>
                <a:ea typeface="Tahoma" panose="020B0604030504040204" pitchFamily="34" charset="0"/>
                <a:cs typeface="Tahoma" panose="020B0604030504040204" pitchFamily="34" charset="0"/>
              </a:rPr>
              <a:t>.name = name;</a:t>
            </a:r>
            <a:endParaRPr lang="en-US" altLang="zh-CN" sz="1700" b="1" dirty="0">
              <a:solidFill>
                <a:srgbClr val="0000CC"/>
              </a:solidFill>
              <a:latin typeface="Tahoma" panose="020B0604030504040204" pitchFamily="34" charset="0"/>
              <a:ea typeface="Tahoma" panose="020B0604030504040204" pitchFamily="34" charset="0"/>
              <a:cs typeface="Tahoma" panose="020B0604030504040204" pitchFamily="34" charset="0"/>
            </a:endParaRPr>
          </a:p>
          <a:p>
            <a:pPr lvl="2"/>
            <a:r>
              <a:rPr lang="en-US" altLang="zh-CN" sz="1700" b="1" dirty="0">
                <a:solidFill>
                  <a:srgbClr val="C00000"/>
                </a:solidFill>
                <a:latin typeface="Tahoma" panose="020B0604030504040204" pitchFamily="34" charset="0"/>
                <a:ea typeface="Tahoma" panose="020B0604030504040204" pitchFamily="34" charset="0"/>
                <a:cs typeface="Tahoma" panose="020B0604030504040204" pitchFamily="34" charset="0"/>
              </a:rPr>
              <a:t>this</a:t>
            </a:r>
            <a:r>
              <a:rPr lang="en-US" altLang="zh-CN" sz="1700" b="1" dirty="0">
                <a:solidFill>
                  <a:srgbClr val="0000CC"/>
                </a:solidFill>
                <a:latin typeface="Tahoma" panose="020B0604030504040204" pitchFamily="34" charset="0"/>
                <a:ea typeface="Tahoma" panose="020B0604030504040204" pitchFamily="34" charset="0"/>
                <a:cs typeface="Tahoma" panose="020B0604030504040204" pitchFamily="34" charset="0"/>
              </a:rPr>
              <a:t>.ID = ID;</a:t>
            </a:r>
            <a:endParaRPr lang="en-US" altLang="zh-CN" sz="1700" b="1" dirty="0">
              <a:solidFill>
                <a:srgbClr val="0000CC"/>
              </a:solidFill>
              <a:latin typeface="Tahoma" panose="020B0604030504040204" pitchFamily="34" charset="0"/>
              <a:ea typeface="Tahoma" panose="020B0604030504040204" pitchFamily="34" charset="0"/>
              <a:cs typeface="Tahoma" panose="020B0604030504040204" pitchFamily="34" charset="0"/>
            </a:endParaRPr>
          </a:p>
          <a:p>
            <a:pPr lvl="2"/>
            <a:r>
              <a:rPr lang="en-US" altLang="zh-CN" sz="1700" b="1" dirty="0" err="1">
                <a:solidFill>
                  <a:srgbClr val="C00000"/>
                </a:solidFill>
                <a:latin typeface="Tahoma" panose="020B0604030504040204" pitchFamily="34" charset="0"/>
                <a:ea typeface="Tahoma" panose="020B0604030504040204" pitchFamily="34" charset="0"/>
                <a:cs typeface="Tahoma" panose="020B0604030504040204" pitchFamily="34" charset="0"/>
              </a:rPr>
              <a:t>this</a:t>
            </a:r>
            <a:r>
              <a:rPr lang="en-US" altLang="zh-CN" sz="1700" b="1" dirty="0" err="1">
                <a:solidFill>
                  <a:srgbClr val="0000CC"/>
                </a:solidFill>
                <a:latin typeface="Tahoma" panose="020B0604030504040204" pitchFamily="34" charset="0"/>
                <a:ea typeface="Tahoma" panose="020B0604030504040204" pitchFamily="34" charset="0"/>
                <a:cs typeface="Tahoma" panose="020B0604030504040204" pitchFamily="34" charset="0"/>
              </a:rPr>
              <a:t>.gender</a:t>
            </a:r>
            <a:r>
              <a:rPr lang="en-US" altLang="zh-CN" sz="1700" b="1" dirty="0">
                <a:solidFill>
                  <a:srgbClr val="0000CC"/>
                </a:solidFill>
                <a:latin typeface="Tahoma" panose="020B0604030504040204" pitchFamily="34" charset="0"/>
                <a:ea typeface="Tahoma" panose="020B0604030504040204" pitchFamily="34" charset="0"/>
                <a:cs typeface="Tahoma" panose="020B0604030504040204" pitchFamily="34" charset="0"/>
              </a:rPr>
              <a:t> = gender;</a:t>
            </a:r>
            <a:endParaRPr lang="en-US" altLang="zh-CN" sz="1700" b="1" dirty="0">
              <a:solidFill>
                <a:srgbClr val="0000CC"/>
              </a:solidFill>
              <a:latin typeface="Tahoma" panose="020B0604030504040204" pitchFamily="34" charset="0"/>
              <a:ea typeface="Tahoma" panose="020B0604030504040204" pitchFamily="34" charset="0"/>
              <a:cs typeface="Tahoma" panose="020B0604030504040204" pitchFamily="34" charset="0"/>
            </a:endParaRPr>
          </a:p>
          <a:p>
            <a:pPr lvl="1"/>
            <a:r>
              <a:rPr lang="en-US" altLang="zh-CN" sz="1700" b="1" dirty="0">
                <a:solidFill>
                  <a:srgbClr val="0000CC"/>
                </a:solidFill>
                <a:latin typeface="Tahoma" panose="020B0604030504040204" pitchFamily="34" charset="0"/>
                <a:ea typeface="Tahoma" panose="020B0604030504040204" pitchFamily="34" charset="0"/>
                <a:cs typeface="Tahoma" panose="020B0604030504040204" pitchFamily="34" charset="0"/>
              </a:rPr>
              <a:t>}</a:t>
            </a:r>
            <a:endParaRPr lang="en-US" altLang="zh-CN" sz="1700" b="1" dirty="0">
              <a:solidFill>
                <a:srgbClr val="0000CC"/>
              </a:solidFill>
              <a:latin typeface="Tahoma" panose="020B0604030504040204" pitchFamily="34" charset="0"/>
              <a:ea typeface="Tahoma" panose="020B0604030504040204" pitchFamily="34" charset="0"/>
              <a:cs typeface="Tahoma" panose="020B0604030504040204" pitchFamily="34" charset="0"/>
            </a:endParaRPr>
          </a:p>
          <a:p>
            <a:pPr lvl="1"/>
            <a:endParaRPr lang="zh-CN" altLang="en-US" sz="1700" b="1" dirty="0">
              <a:latin typeface="Tahoma" panose="020B0604030504040204" pitchFamily="34" charset="0"/>
              <a:cs typeface="Tahoma" panose="020B0604030504040204" pitchFamily="34" charset="0"/>
            </a:endParaRPr>
          </a:p>
          <a:p>
            <a:pPr lvl="1"/>
            <a:r>
              <a:rPr lang="en-US" altLang="zh-CN" sz="1700" b="1" dirty="0">
                <a:latin typeface="Tahoma" panose="020B0604030504040204" pitchFamily="34" charset="0"/>
                <a:ea typeface="Tahoma" panose="020B0604030504040204" pitchFamily="34" charset="0"/>
                <a:cs typeface="Tahoma" panose="020B0604030504040204" pitchFamily="34" charset="0"/>
              </a:rPr>
              <a:t>public String </a:t>
            </a:r>
            <a:r>
              <a:rPr lang="en-US" altLang="zh-CN" sz="1700" b="1" dirty="0" err="1">
                <a:latin typeface="Tahoma" panose="020B0604030504040204" pitchFamily="34" charset="0"/>
                <a:ea typeface="Tahoma" panose="020B0604030504040204" pitchFamily="34" charset="0"/>
                <a:cs typeface="Tahoma" panose="020B0604030504040204" pitchFamily="34" charset="0"/>
              </a:rPr>
              <a:t>getName</a:t>
            </a:r>
            <a:r>
              <a:rPr lang="en-US" altLang="zh-CN" sz="1700" b="1" dirty="0">
                <a:latin typeface="Tahoma" panose="020B0604030504040204" pitchFamily="34" charset="0"/>
                <a:ea typeface="Tahoma" panose="020B0604030504040204" pitchFamily="34" charset="0"/>
                <a:cs typeface="Tahoma" panose="020B0604030504040204" pitchFamily="34" charset="0"/>
              </a:rPr>
              <a:t>(){</a:t>
            </a:r>
            <a:endParaRPr lang="en-US" altLang="zh-CN" sz="1700" b="1" dirty="0">
              <a:latin typeface="Tahoma" panose="020B0604030504040204" pitchFamily="34" charset="0"/>
              <a:ea typeface="Tahoma" panose="020B0604030504040204" pitchFamily="34" charset="0"/>
              <a:cs typeface="Tahoma" panose="020B0604030504040204" pitchFamily="34" charset="0"/>
            </a:endParaRPr>
          </a:p>
          <a:p>
            <a:pPr lvl="2"/>
            <a:r>
              <a:rPr lang="en-US" altLang="zh-CN" sz="1700" b="1" dirty="0">
                <a:latin typeface="Tahoma" panose="020B0604030504040204" pitchFamily="34" charset="0"/>
                <a:ea typeface="Tahoma" panose="020B0604030504040204" pitchFamily="34" charset="0"/>
                <a:cs typeface="Tahoma" panose="020B0604030504040204" pitchFamily="34" charset="0"/>
              </a:rPr>
              <a:t>return name;</a:t>
            </a:r>
            <a:endParaRPr lang="en-US" altLang="zh-CN" sz="1700" b="1" dirty="0">
              <a:latin typeface="Tahoma" panose="020B0604030504040204" pitchFamily="34" charset="0"/>
              <a:ea typeface="Tahoma" panose="020B0604030504040204" pitchFamily="34" charset="0"/>
              <a:cs typeface="Tahoma" panose="020B0604030504040204" pitchFamily="34" charset="0"/>
            </a:endParaRPr>
          </a:p>
          <a:p>
            <a:pPr lvl="1"/>
            <a:r>
              <a:rPr lang="en-US" altLang="zh-CN" sz="1700" b="1" dirty="0">
                <a:latin typeface="Tahoma" panose="020B0604030504040204" pitchFamily="34" charset="0"/>
                <a:ea typeface="Tahoma" panose="020B0604030504040204" pitchFamily="34" charset="0"/>
                <a:cs typeface="Tahoma" panose="020B0604030504040204" pitchFamily="34" charset="0"/>
              </a:rPr>
              <a:t>}</a:t>
            </a:r>
            <a:endParaRPr lang="en-US" altLang="zh-CN" sz="1700" b="1" dirty="0">
              <a:latin typeface="Tahoma" panose="020B0604030504040204" pitchFamily="34" charset="0"/>
              <a:ea typeface="Tahoma" panose="020B0604030504040204" pitchFamily="34" charset="0"/>
              <a:cs typeface="Tahoma" panose="020B0604030504040204" pitchFamily="34" charset="0"/>
            </a:endParaRPr>
          </a:p>
          <a:p>
            <a:r>
              <a:rPr lang="en-US" altLang="zh-CN" sz="1700" b="1" dirty="0">
                <a:latin typeface="Tahoma" panose="020B0604030504040204" pitchFamily="34" charset="0"/>
                <a:ea typeface="Tahoma" panose="020B0604030504040204" pitchFamily="34" charset="0"/>
                <a:cs typeface="Tahoma" panose="020B0604030504040204" pitchFamily="34" charset="0"/>
              </a:rPr>
              <a:t>}</a:t>
            </a:r>
            <a:endParaRPr lang="en-US" altLang="zh-CN" sz="1700" b="1" dirty="0">
              <a:latin typeface="Tahoma" panose="020B0604030504040204" pitchFamily="34" charset="0"/>
              <a:ea typeface="Tahoma" panose="020B0604030504040204" pitchFamily="34" charset="0"/>
              <a:cs typeface="Tahoma" panose="020B0604030504040204" pitchFamily="34" charset="0"/>
            </a:endParaRPr>
          </a:p>
        </p:txBody>
      </p:sp>
      <p:sp>
        <p:nvSpPr>
          <p:cNvPr id="9" name="文本框 8"/>
          <p:cNvSpPr txBox="1"/>
          <p:nvPr/>
        </p:nvSpPr>
        <p:spPr>
          <a:xfrm>
            <a:off x="7570619" y="5637066"/>
            <a:ext cx="1548765" cy="368300"/>
          </a:xfrm>
          <a:prstGeom prst="rect">
            <a:avLst/>
          </a:prstGeom>
          <a:noFill/>
        </p:spPr>
        <p:txBody>
          <a:bodyPr wrap="none" rtlCol="0">
            <a:spAutoFit/>
          </a:bodyPr>
          <a:lstStyle/>
          <a:p>
            <a:r>
              <a:rPr lang="en-US" altLang="zh-CN" b="1" dirty="0">
                <a:solidFill>
                  <a:srgbClr val="C00000"/>
                </a:solidFill>
              </a:rPr>
              <a:t>//this == </a:t>
            </a:r>
            <a:r>
              <a:rPr lang="en-US" altLang="zh-CN" b="1" dirty="0" err="1">
                <a:solidFill>
                  <a:srgbClr val="C00000"/>
                </a:solidFill>
              </a:rPr>
              <a:t>mary</a:t>
            </a:r>
            <a:endParaRPr lang="zh-CN" altLang="en-US" b="1" dirty="0">
              <a:solidFill>
                <a:srgbClr val="C00000"/>
              </a:solidFill>
            </a:endParaRPr>
          </a:p>
        </p:txBody>
      </p:sp>
      <p:sp>
        <p:nvSpPr>
          <p:cNvPr id="10" name="文本框 9"/>
          <p:cNvSpPr txBox="1"/>
          <p:nvPr/>
        </p:nvSpPr>
        <p:spPr>
          <a:xfrm>
            <a:off x="7570619" y="5925046"/>
            <a:ext cx="1445260" cy="368300"/>
          </a:xfrm>
          <a:prstGeom prst="rect">
            <a:avLst/>
          </a:prstGeom>
          <a:noFill/>
        </p:spPr>
        <p:txBody>
          <a:bodyPr wrap="none" rtlCol="0">
            <a:spAutoFit/>
          </a:bodyPr>
          <a:lstStyle/>
          <a:p>
            <a:r>
              <a:rPr lang="en-US" altLang="zh-CN" b="1" dirty="0">
                <a:solidFill>
                  <a:srgbClr val="C00000"/>
                </a:solidFill>
              </a:rPr>
              <a:t>//this == tom</a:t>
            </a:r>
            <a:endParaRPr lang="zh-CN" altLang="en-US" b="1" dirty="0">
              <a:solidFill>
                <a:srgbClr val="C00000"/>
              </a:solidFill>
            </a:endParaRPr>
          </a:p>
        </p:txBody>
      </p:sp>
      <p:sp>
        <p:nvSpPr>
          <p:cNvPr id="3" name="文本框 2"/>
          <p:cNvSpPr txBox="1"/>
          <p:nvPr/>
        </p:nvSpPr>
        <p:spPr>
          <a:xfrm>
            <a:off x="479377" y="1556792"/>
            <a:ext cx="1584176" cy="1754326"/>
          </a:xfrm>
          <a:prstGeom prst="rect">
            <a:avLst/>
          </a:prstGeom>
          <a:noFill/>
        </p:spPr>
        <p:txBody>
          <a:bodyPr wrap="square" rtlCol="0">
            <a:spAutoFit/>
          </a:bodyPr>
          <a:lstStyle/>
          <a:p>
            <a:r>
              <a:rPr lang="zh-CN" altLang="en-US" b="1" dirty="0">
                <a:solidFill>
                  <a:srgbClr val="FF0000"/>
                </a:solidFill>
              </a:rPr>
              <a:t>如果需要为每个</a:t>
            </a:r>
            <a:r>
              <a:rPr lang="en-US" altLang="zh-CN" b="1" dirty="0">
                <a:solidFill>
                  <a:srgbClr val="FF0000"/>
                </a:solidFill>
              </a:rPr>
              <a:t>Person</a:t>
            </a:r>
            <a:r>
              <a:rPr lang="zh-CN" altLang="en-US" b="1" dirty="0">
                <a:solidFill>
                  <a:srgbClr val="FF0000"/>
                </a:solidFill>
              </a:rPr>
              <a:t>类的实例，自动生成唯一自增长的</a:t>
            </a:r>
            <a:r>
              <a:rPr lang="en-US" altLang="zh-CN" b="1" dirty="0">
                <a:solidFill>
                  <a:srgbClr val="FF0000"/>
                </a:solidFill>
              </a:rPr>
              <a:t>ID</a:t>
            </a:r>
            <a:r>
              <a:rPr lang="zh-CN" altLang="en-US" b="1" dirty="0">
                <a:solidFill>
                  <a:srgbClr val="FF0000"/>
                </a:solidFill>
              </a:rPr>
              <a:t>，该如何实现？</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uiExpand="1" build="p"/>
      <p:bldP spid="5" grpId="0" bldLvl="0" animBg="1"/>
      <p:bldP spid="9" grpId="0"/>
      <p:bldP spid="10" grpId="0"/>
      <p:bldP spid="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r>
              <a:rPr lang="en-US" altLang="zh-CN">
                <a:solidFill>
                  <a:schemeClr val="tx1"/>
                </a:solidFill>
              </a:rPr>
              <a:t>Initialization Block(</a:t>
            </a:r>
            <a:r>
              <a:rPr lang="zh-CN" altLang="en-US">
                <a:solidFill>
                  <a:schemeClr val="tx1"/>
                </a:solidFill>
              </a:rPr>
              <a:t>初始化块</a:t>
            </a:r>
            <a:r>
              <a:rPr lang="en-US" altLang="zh-CN">
                <a:solidFill>
                  <a:schemeClr val="tx1"/>
                </a:solidFill>
              </a:rPr>
              <a:t>)</a:t>
            </a:r>
            <a:endParaRPr lang="en-US" altLang="zh-CN">
              <a:solidFill>
                <a:schemeClr val="tx1"/>
              </a:solidFill>
            </a:endParaRPr>
          </a:p>
        </p:txBody>
      </p:sp>
      <p:sp>
        <p:nvSpPr>
          <p:cNvPr id="44035" name="Rectangle 3"/>
          <p:cNvSpPr>
            <a:spLocks noGrp="1" noRot="1" noChangeArrowheads="1"/>
          </p:cNvSpPr>
          <p:nvPr>
            <p:ph idx="1"/>
          </p:nvPr>
        </p:nvSpPr>
        <p:spPr>
          <a:xfrm>
            <a:off x="767408" y="1714500"/>
            <a:ext cx="10801200" cy="4667250"/>
          </a:xfrm>
        </p:spPr>
        <p:txBody>
          <a:bodyPr/>
          <a:lstStyle/>
          <a:p>
            <a:pPr eaLnBrk="1" hangingPunct="1"/>
            <a:r>
              <a:rPr lang="zh-CN" altLang="en-US" dirty="0"/>
              <a:t>初始化块（也被称为“实例初始化块”）使用花括号对“</a:t>
            </a:r>
            <a:r>
              <a:rPr lang="en-US" altLang="zh-CN" b="1" dirty="0">
                <a:solidFill>
                  <a:srgbClr val="0000CC"/>
                </a:solidFill>
              </a:rPr>
              <a:t>{  …  }</a:t>
            </a:r>
            <a:r>
              <a:rPr lang="en-US" altLang="zh-CN" dirty="0"/>
              <a:t>”</a:t>
            </a:r>
            <a:r>
              <a:rPr lang="zh-CN" altLang="en-US" dirty="0"/>
              <a:t>包含的一系列语句，初始化块一般声明在类的构造方法之前；</a:t>
            </a:r>
            <a:endParaRPr lang="en-US" altLang="zh-CN" dirty="0"/>
          </a:p>
          <a:p>
            <a:pPr eaLnBrk="1" hangingPunct="1"/>
            <a:r>
              <a:rPr lang="zh-CN" altLang="en-US" dirty="0">
                <a:solidFill>
                  <a:srgbClr val="C00000"/>
                </a:solidFill>
              </a:rPr>
              <a:t>在创建对象时，初始化块中的语句将在</a:t>
            </a:r>
            <a:r>
              <a:rPr lang="zh-CN" altLang="en-US" sz="2400" dirty="0">
                <a:solidFill>
                  <a:srgbClr val="0000CC"/>
                </a:solidFill>
                <a:latin typeface="+mn-ea"/>
              </a:rPr>
              <a:t>类的构造方法调用前被执行</a:t>
            </a:r>
            <a:r>
              <a:rPr lang="zh-CN" altLang="en-US" dirty="0"/>
              <a:t>；</a:t>
            </a:r>
            <a:endParaRPr lang="en-US" altLang="zh-CN" dirty="0"/>
          </a:p>
          <a:p>
            <a:pPr eaLnBrk="1" hangingPunct="1"/>
            <a:r>
              <a:rPr lang="zh-CN" altLang="en-US" dirty="0"/>
              <a:t>初始化块中可以抛出</a:t>
            </a:r>
            <a:r>
              <a:rPr lang="zh-CN" altLang="en-US" b="1" i="1" dirty="0"/>
              <a:t>可检查性异常</a:t>
            </a:r>
            <a:r>
              <a:rPr lang="zh-CN" altLang="en-US" dirty="0"/>
              <a:t>，只要该异常在构造方法的异常列表中被声明。</a:t>
            </a:r>
            <a:endParaRPr lang="en-US" altLang="zh-CN" dirty="0"/>
          </a:p>
          <a:p>
            <a:pPr eaLnBrk="1" hangingPunct="1"/>
            <a:endParaRPr lang="en-US" altLang="zh-CN" dirty="0"/>
          </a:p>
          <a:p>
            <a:pPr eaLnBrk="1" hangingPunct="1"/>
            <a:r>
              <a:rPr lang="zh-CN" altLang="en-US" dirty="0"/>
              <a:t>常用于共享代码块，避免在多个构造方法中重复编写相同的初始化代码。比如在不同的构造方法中有相同的逻辑，可以将这些逻辑提取到初始化块中，从而减少代码重复。</a:t>
            </a:r>
            <a:endParaRPr lang="zh-CN" altLang="en-US" dirty="0"/>
          </a:p>
        </p:txBody>
      </p:sp>
      <p:sp>
        <p:nvSpPr>
          <p:cNvPr id="44036"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D773754B-9F5C-4230-9C63-1B4C5E415F34}"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fade">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fade">
                                      <p:cBhvr>
                                        <p:cTn id="12" dur="500"/>
                                        <p:tgtEl>
                                          <p:spTgt spid="44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fade">
                                      <p:cBhvr>
                                        <p:cTn id="17" dur="500"/>
                                        <p:tgtEl>
                                          <p:spTgt spid="440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035">
                                            <p:txEl>
                                              <p:pRg st="4" end="4"/>
                                            </p:txEl>
                                          </p:spTgt>
                                        </p:tgtEl>
                                        <p:attrNameLst>
                                          <p:attrName>style.visibility</p:attrName>
                                        </p:attrNameLst>
                                      </p:cBhvr>
                                      <p:to>
                                        <p:strVal val="visible"/>
                                      </p:to>
                                    </p:set>
                                    <p:animEffect transition="in" filter="fade">
                                      <p:cBhvr>
                                        <p:cTn id="22" dur="500"/>
                                        <p:tgtEl>
                                          <p:spTgt spid="44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0E64F067-5582-4FAB-AB46-ECE2FA743AA0}" type="slidenum">
              <a:rPr lang="en-US" altLang="zh-CN"/>
            </a:fld>
            <a:endParaRPr lang="en-US" altLang="zh-CN" dirty="0"/>
          </a:p>
        </p:txBody>
      </p:sp>
      <p:sp>
        <p:nvSpPr>
          <p:cNvPr id="45059" name="Rectangle 2"/>
          <p:cNvSpPr>
            <a:spLocks noGrp="1" noChangeArrowheads="1"/>
          </p:cNvSpPr>
          <p:nvPr>
            <p:ph type="title"/>
          </p:nvPr>
        </p:nvSpPr>
        <p:spPr>
          <a:xfrm>
            <a:off x="1981200" y="122238"/>
            <a:ext cx="7543800" cy="877887"/>
          </a:xfrm>
        </p:spPr>
        <p:txBody>
          <a:bodyPr/>
          <a:lstStyle/>
          <a:p>
            <a:pPr eaLnBrk="1" hangingPunct="1"/>
            <a:r>
              <a:rPr lang="en-US" altLang="zh-CN"/>
              <a:t>Initialization Blocks </a:t>
            </a:r>
            <a:r>
              <a:rPr lang="en-US" altLang="zh-CN" sz="3200"/>
              <a:t>(</a:t>
            </a:r>
            <a:r>
              <a:rPr lang="zh-CN" altLang="en-US" sz="3200"/>
              <a:t>初始化块</a:t>
            </a:r>
            <a:r>
              <a:rPr lang="en-US" altLang="zh-CN" sz="3200"/>
              <a:t>)</a:t>
            </a:r>
            <a:endParaRPr lang="en-US" altLang="zh-CN" sz="3200"/>
          </a:p>
        </p:txBody>
      </p:sp>
      <p:sp>
        <p:nvSpPr>
          <p:cNvPr id="39940" name="Rectangle 3"/>
          <p:cNvSpPr>
            <a:spLocks noGrp="1" noChangeArrowheads="1"/>
          </p:cNvSpPr>
          <p:nvPr>
            <p:ph type="body" idx="1"/>
          </p:nvPr>
        </p:nvSpPr>
        <p:spPr>
          <a:xfrm>
            <a:off x="2166937" y="1000125"/>
            <a:ext cx="7858125" cy="5453062"/>
          </a:xfrm>
          <a:solidFill>
            <a:srgbClr val="F8F8F8"/>
          </a:solidFill>
          <a:ln w="12700">
            <a:solidFill>
              <a:schemeClr val="tx1"/>
            </a:solidFill>
          </a:ln>
        </p:spPr>
        <p:txBody>
          <a:bodyPr/>
          <a:lstStyle/>
          <a:p>
            <a:pPr>
              <a:spcBef>
                <a:spcPts val="0"/>
              </a:spcBef>
              <a:buFont typeface="Wingdings" panose="05000000000000000000" pitchFamily="2" charset="2"/>
              <a:buNone/>
              <a:defRPr/>
            </a:pPr>
            <a:r>
              <a:rPr lang="en-US" altLang="zh-CN" sz="2000" b="1" dirty="0"/>
              <a:t>public class Book {</a:t>
            </a:r>
            <a:endParaRPr lang="en-US" altLang="zh-CN" sz="2000" b="1" dirty="0"/>
          </a:p>
          <a:p>
            <a:pPr lvl="1">
              <a:spcBef>
                <a:spcPts val="0"/>
              </a:spcBef>
              <a:buFont typeface="Wingdings" panose="05000000000000000000" pitchFamily="2" charset="2"/>
              <a:buNone/>
              <a:defRPr/>
            </a:pPr>
            <a:r>
              <a:rPr lang="en-US" altLang="zh-CN" sz="2000" b="1" dirty="0">
                <a:cs typeface="+mn-cs"/>
              </a:rPr>
              <a:t>private long id;		//</a:t>
            </a:r>
            <a:r>
              <a:rPr lang="zh-CN" altLang="en-US" sz="2000" b="1" dirty="0">
                <a:cs typeface="+mn-cs"/>
              </a:rPr>
              <a:t>书的</a:t>
            </a:r>
            <a:r>
              <a:rPr lang="en-US" altLang="zh-CN" sz="2000" b="1" dirty="0">
                <a:cs typeface="+mn-cs"/>
              </a:rPr>
              <a:t>ID</a:t>
            </a:r>
            <a:endParaRPr lang="en-US" altLang="zh-CN" sz="2000" b="1" dirty="0">
              <a:cs typeface="+mn-cs"/>
            </a:endParaRPr>
          </a:p>
          <a:p>
            <a:pPr lvl="1">
              <a:spcBef>
                <a:spcPts val="0"/>
              </a:spcBef>
              <a:buFont typeface="Wingdings" panose="05000000000000000000" pitchFamily="2" charset="2"/>
              <a:buNone/>
              <a:defRPr/>
            </a:pPr>
            <a:r>
              <a:rPr lang="en-US" altLang="zh-CN" sz="2000" b="1" dirty="0">
                <a:cs typeface="+mn-cs"/>
              </a:rPr>
              <a:t>private String </a:t>
            </a:r>
            <a:r>
              <a:rPr lang="en-US" altLang="zh-CN" sz="2000" b="1" dirty="0" err="1">
                <a:cs typeface="+mn-cs"/>
              </a:rPr>
              <a:t>bookNo</a:t>
            </a:r>
            <a:r>
              <a:rPr lang="en-US" altLang="zh-CN" sz="2000" b="1" dirty="0">
                <a:cs typeface="+mn-cs"/>
              </a:rPr>
              <a:t>;	//</a:t>
            </a:r>
            <a:r>
              <a:rPr lang="zh-CN" altLang="en-US" sz="2000" b="1" dirty="0">
                <a:cs typeface="+mn-cs"/>
              </a:rPr>
              <a:t>书号</a:t>
            </a:r>
            <a:endParaRPr lang="zh-CN" altLang="en-US" sz="2000" b="1" dirty="0">
              <a:cs typeface="+mn-cs"/>
            </a:endParaRPr>
          </a:p>
          <a:p>
            <a:pPr lvl="1">
              <a:spcBef>
                <a:spcPts val="0"/>
              </a:spcBef>
              <a:buFont typeface="Wingdings" panose="05000000000000000000" pitchFamily="2" charset="2"/>
              <a:buNone/>
              <a:defRPr/>
            </a:pPr>
            <a:r>
              <a:rPr lang="en-US" altLang="zh-CN" sz="2000" b="1" dirty="0">
                <a:cs typeface="+mn-cs"/>
              </a:rPr>
              <a:t>private String title;		//</a:t>
            </a:r>
            <a:r>
              <a:rPr lang="zh-CN" altLang="en-US" sz="2000" b="1" dirty="0">
                <a:cs typeface="+mn-cs"/>
              </a:rPr>
              <a:t>书名</a:t>
            </a:r>
            <a:endParaRPr lang="zh-CN" altLang="en-US" sz="2000" b="1" dirty="0">
              <a:cs typeface="+mn-cs"/>
            </a:endParaRPr>
          </a:p>
          <a:p>
            <a:pPr lvl="1">
              <a:spcBef>
                <a:spcPts val="0"/>
              </a:spcBef>
              <a:buFont typeface="Wingdings" panose="05000000000000000000" pitchFamily="2" charset="2"/>
              <a:buNone/>
              <a:defRPr/>
            </a:pPr>
            <a:endParaRPr lang="zh-CN" altLang="en-US" sz="2000" b="1" dirty="0">
              <a:cs typeface="+mn-cs"/>
            </a:endParaRPr>
          </a:p>
          <a:p>
            <a:pPr lvl="1">
              <a:spcBef>
                <a:spcPts val="0"/>
              </a:spcBef>
              <a:buFont typeface="Wingdings" panose="05000000000000000000" pitchFamily="2" charset="2"/>
              <a:buNone/>
              <a:defRPr/>
            </a:pPr>
            <a:r>
              <a:rPr lang="en-US" altLang="zh-CN" sz="2000" b="1" dirty="0">
                <a:cs typeface="+mn-cs"/>
              </a:rPr>
              <a:t>public static long </a:t>
            </a:r>
            <a:r>
              <a:rPr lang="en-US" altLang="zh-CN" sz="2000" b="1" i="1" dirty="0" err="1">
                <a:cs typeface="+mn-cs"/>
              </a:rPr>
              <a:t>nextID</a:t>
            </a:r>
            <a:r>
              <a:rPr lang="en-US" altLang="zh-CN" sz="2000" b="1" i="1" dirty="0">
                <a:cs typeface="+mn-cs"/>
              </a:rPr>
              <a:t> = 0;</a:t>
            </a:r>
            <a:endParaRPr lang="en-US" altLang="zh-CN" sz="2000" b="1" i="1" dirty="0">
              <a:cs typeface="+mn-cs"/>
            </a:endParaRPr>
          </a:p>
          <a:p>
            <a:pPr lvl="1">
              <a:spcBef>
                <a:spcPts val="0"/>
              </a:spcBef>
              <a:buFont typeface="Wingdings" panose="05000000000000000000" pitchFamily="2" charset="2"/>
              <a:buNone/>
              <a:defRPr/>
            </a:pPr>
            <a:endParaRPr lang="zh-CN" altLang="en-US" sz="2000" b="1" dirty="0">
              <a:cs typeface="+mn-cs"/>
            </a:endParaRPr>
          </a:p>
          <a:p>
            <a:pPr lvl="1">
              <a:spcBef>
                <a:spcPts val="0"/>
              </a:spcBef>
              <a:buFont typeface="Wingdings" panose="05000000000000000000" pitchFamily="2" charset="2"/>
              <a:buNone/>
              <a:defRPr/>
            </a:pPr>
            <a:r>
              <a:rPr lang="en-US" altLang="zh-CN" sz="2000" b="1" dirty="0">
                <a:solidFill>
                  <a:srgbClr val="0000CC"/>
                </a:solidFill>
                <a:cs typeface="+mn-cs"/>
              </a:rPr>
              <a:t>{</a:t>
            </a:r>
            <a:endParaRPr lang="en-US" altLang="zh-CN" sz="2000" b="1" dirty="0">
              <a:solidFill>
                <a:srgbClr val="0000CC"/>
              </a:solidFill>
              <a:cs typeface="+mn-cs"/>
            </a:endParaRPr>
          </a:p>
          <a:p>
            <a:pPr lvl="1">
              <a:spcBef>
                <a:spcPts val="0"/>
              </a:spcBef>
              <a:buFont typeface="Wingdings" panose="05000000000000000000" pitchFamily="2" charset="2"/>
              <a:buNone/>
              <a:defRPr/>
            </a:pPr>
            <a:r>
              <a:rPr lang="en-US" altLang="zh-CN" sz="2000" b="1" dirty="0">
                <a:solidFill>
                  <a:srgbClr val="0000CC"/>
                </a:solidFill>
                <a:cs typeface="+mn-cs"/>
              </a:rPr>
              <a:t>	id = </a:t>
            </a:r>
            <a:r>
              <a:rPr lang="en-US" altLang="zh-CN" sz="2000" b="1" i="1" dirty="0" err="1">
                <a:solidFill>
                  <a:srgbClr val="0000CC"/>
                </a:solidFill>
                <a:cs typeface="+mn-cs"/>
              </a:rPr>
              <a:t>nextID</a:t>
            </a:r>
            <a:r>
              <a:rPr lang="en-US" altLang="zh-CN" sz="2000" b="1" i="1" dirty="0">
                <a:solidFill>
                  <a:srgbClr val="0000CC"/>
                </a:solidFill>
                <a:cs typeface="+mn-cs"/>
              </a:rPr>
              <a:t>++;</a:t>
            </a:r>
            <a:endParaRPr lang="en-US" altLang="zh-CN" sz="2000" b="1" i="1" dirty="0">
              <a:solidFill>
                <a:srgbClr val="0000CC"/>
              </a:solidFill>
              <a:cs typeface="+mn-cs"/>
            </a:endParaRPr>
          </a:p>
          <a:p>
            <a:pPr lvl="1">
              <a:spcBef>
                <a:spcPts val="0"/>
              </a:spcBef>
              <a:buFont typeface="Wingdings" panose="05000000000000000000" pitchFamily="2" charset="2"/>
              <a:buNone/>
              <a:defRPr/>
            </a:pPr>
            <a:r>
              <a:rPr lang="en-US" altLang="zh-CN" sz="2000" b="1" dirty="0">
                <a:solidFill>
                  <a:srgbClr val="0000CC"/>
                </a:solidFill>
                <a:cs typeface="+mn-cs"/>
              </a:rPr>
              <a:t>}</a:t>
            </a:r>
            <a:endParaRPr lang="en-US" altLang="zh-CN" sz="2000" b="1" dirty="0">
              <a:solidFill>
                <a:srgbClr val="0000CC"/>
              </a:solidFill>
              <a:cs typeface="+mn-cs"/>
            </a:endParaRPr>
          </a:p>
          <a:p>
            <a:pPr lvl="1">
              <a:spcBef>
                <a:spcPts val="0"/>
              </a:spcBef>
              <a:buFont typeface="Wingdings" panose="05000000000000000000" pitchFamily="2" charset="2"/>
              <a:buNone/>
              <a:defRPr/>
            </a:pPr>
            <a:endParaRPr lang="en-US" altLang="zh-CN" sz="2000" b="1" dirty="0">
              <a:cs typeface="+mn-cs"/>
            </a:endParaRPr>
          </a:p>
          <a:p>
            <a:pPr lvl="1">
              <a:spcBef>
                <a:spcPts val="0"/>
              </a:spcBef>
              <a:buFont typeface="Wingdings" panose="05000000000000000000" pitchFamily="2" charset="2"/>
              <a:buNone/>
              <a:defRPr/>
            </a:pPr>
            <a:r>
              <a:rPr lang="en-US" altLang="zh-CN" sz="2000" b="1" dirty="0">
                <a:cs typeface="+mn-cs"/>
              </a:rPr>
              <a:t>public Book(String </a:t>
            </a:r>
            <a:r>
              <a:rPr lang="en-US" altLang="zh-CN" sz="2000" b="1" dirty="0" err="1">
                <a:cs typeface="+mn-cs"/>
              </a:rPr>
              <a:t>bookNo</a:t>
            </a:r>
            <a:r>
              <a:rPr lang="en-US" altLang="zh-CN" sz="2000" b="1" dirty="0">
                <a:cs typeface="+mn-cs"/>
              </a:rPr>
              <a:t>) {</a:t>
            </a:r>
            <a:endParaRPr lang="en-US" altLang="zh-CN" sz="2000" b="1" dirty="0">
              <a:cs typeface="+mn-cs"/>
            </a:endParaRPr>
          </a:p>
          <a:p>
            <a:pPr lvl="1">
              <a:spcBef>
                <a:spcPts val="0"/>
              </a:spcBef>
              <a:buFont typeface="Wingdings" panose="05000000000000000000" pitchFamily="2" charset="2"/>
              <a:buNone/>
              <a:defRPr/>
            </a:pPr>
            <a:r>
              <a:rPr lang="en-US" altLang="zh-CN" sz="2000" b="1" dirty="0">
                <a:cs typeface="+mn-cs"/>
              </a:rPr>
              <a:t>	</a:t>
            </a:r>
            <a:r>
              <a:rPr lang="en-US" altLang="zh-CN" sz="2000" b="1" dirty="0" err="1">
                <a:cs typeface="+mn-cs"/>
              </a:rPr>
              <a:t>this.bookNo</a:t>
            </a:r>
            <a:r>
              <a:rPr lang="en-US" altLang="zh-CN" sz="2000" b="1" dirty="0">
                <a:cs typeface="+mn-cs"/>
              </a:rPr>
              <a:t> = </a:t>
            </a:r>
            <a:r>
              <a:rPr lang="en-US" altLang="zh-CN" sz="2000" b="1" dirty="0" err="1">
                <a:cs typeface="+mn-cs"/>
              </a:rPr>
              <a:t>bookNo</a:t>
            </a:r>
            <a:r>
              <a:rPr lang="en-US" altLang="zh-CN" sz="2000" b="1" dirty="0">
                <a:cs typeface="+mn-cs"/>
              </a:rPr>
              <a:t>;</a:t>
            </a:r>
            <a:endParaRPr lang="en-US" altLang="zh-CN" sz="2000" b="1" dirty="0">
              <a:cs typeface="+mn-cs"/>
            </a:endParaRPr>
          </a:p>
          <a:p>
            <a:pPr lvl="1">
              <a:spcBef>
                <a:spcPts val="0"/>
              </a:spcBef>
              <a:buFont typeface="Wingdings" panose="05000000000000000000" pitchFamily="2" charset="2"/>
              <a:buNone/>
              <a:defRPr/>
            </a:pPr>
            <a:r>
              <a:rPr lang="en-US" altLang="zh-CN" sz="2000" b="1" dirty="0">
                <a:cs typeface="+mn-cs"/>
              </a:rPr>
              <a:t>}</a:t>
            </a:r>
            <a:endParaRPr lang="en-US" altLang="zh-CN" sz="2000" b="1" dirty="0">
              <a:cs typeface="+mn-cs"/>
            </a:endParaRPr>
          </a:p>
          <a:p>
            <a:pPr>
              <a:spcBef>
                <a:spcPts val="0"/>
              </a:spcBef>
              <a:buFont typeface="Wingdings" panose="05000000000000000000" pitchFamily="2" charset="2"/>
              <a:buNone/>
              <a:defRPr/>
            </a:pPr>
            <a:r>
              <a:rPr lang="en-US" altLang="zh-CN" sz="2000" b="1" dirty="0"/>
              <a:t>}</a:t>
            </a:r>
            <a:endParaRPr lang="en-US" altLang="zh-CN" sz="2000" b="1" dirty="0"/>
          </a:p>
        </p:txBody>
      </p:sp>
      <p:sp>
        <p:nvSpPr>
          <p:cNvPr id="2" name="文本框 1"/>
          <p:cNvSpPr txBox="1"/>
          <p:nvPr/>
        </p:nvSpPr>
        <p:spPr>
          <a:xfrm>
            <a:off x="2783632" y="3137038"/>
            <a:ext cx="3325495" cy="368300"/>
          </a:xfrm>
          <a:prstGeom prst="rect">
            <a:avLst/>
          </a:prstGeom>
          <a:noFill/>
        </p:spPr>
        <p:txBody>
          <a:bodyPr wrap="none" rtlCol="0">
            <a:spAutoFit/>
          </a:bodyPr>
          <a:lstStyle/>
          <a:p>
            <a:r>
              <a:rPr lang="en-US" altLang="zh-CN" sz="1800" b="1" dirty="0">
                <a:solidFill>
                  <a:srgbClr val="C00000"/>
                </a:solidFill>
                <a:cs typeface="+mn-cs"/>
              </a:rPr>
              <a:t>//Initialization Blocks (</a:t>
            </a:r>
            <a:r>
              <a:rPr lang="zh-CN" altLang="en-US" sz="1800" b="1" dirty="0">
                <a:solidFill>
                  <a:srgbClr val="C00000"/>
                </a:solidFill>
                <a:cs typeface="+mn-cs"/>
              </a:rPr>
              <a:t>初始化块</a:t>
            </a:r>
            <a:r>
              <a:rPr lang="en-US" altLang="zh-CN" sz="1800" b="1" dirty="0">
                <a:solidFill>
                  <a:srgbClr val="C00000"/>
                </a:solidFill>
                <a:cs typeface="+mn-cs"/>
              </a:rPr>
              <a:t>)</a:t>
            </a:r>
            <a:endParaRPr lang="en-US" altLang="zh-CN" sz="1800" b="1" dirty="0">
              <a:solidFill>
                <a:srgbClr val="C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normAutofit/>
          </a:bodyPr>
          <a:lstStyle/>
          <a:p>
            <a:pPr eaLnBrk="1" hangingPunct="1"/>
            <a:r>
              <a:rPr lang="en-US" altLang="zh-CN" sz="3600">
                <a:solidFill>
                  <a:schemeClr val="tx1"/>
                </a:solidFill>
              </a:rPr>
              <a:t>Static Initialization Block</a:t>
            </a:r>
            <a:br>
              <a:rPr lang="en-US" altLang="zh-CN" sz="3600">
                <a:solidFill>
                  <a:schemeClr val="tx1"/>
                </a:solidFill>
              </a:rPr>
            </a:br>
            <a:r>
              <a:rPr lang="en-US" altLang="zh-CN" sz="3600">
                <a:solidFill>
                  <a:schemeClr val="tx1"/>
                </a:solidFill>
              </a:rPr>
              <a:t> (</a:t>
            </a:r>
            <a:r>
              <a:rPr lang="zh-CN" altLang="en-US" sz="3600">
                <a:solidFill>
                  <a:schemeClr val="tx1"/>
                </a:solidFill>
              </a:rPr>
              <a:t>静态初始化块</a:t>
            </a:r>
            <a:r>
              <a:rPr lang="en-US" altLang="zh-CN" sz="3600">
                <a:solidFill>
                  <a:schemeClr val="tx1"/>
                </a:solidFill>
              </a:rPr>
              <a:t>)</a:t>
            </a:r>
            <a:endParaRPr lang="en-US" altLang="zh-CN" sz="3600">
              <a:solidFill>
                <a:schemeClr val="tx1"/>
              </a:solidFill>
            </a:endParaRPr>
          </a:p>
        </p:txBody>
      </p:sp>
      <p:sp>
        <p:nvSpPr>
          <p:cNvPr id="46083" name="Rectangle 3"/>
          <p:cNvSpPr>
            <a:spLocks noGrp="1" noRot="1" noChangeArrowheads="1"/>
          </p:cNvSpPr>
          <p:nvPr>
            <p:ph idx="1"/>
          </p:nvPr>
        </p:nvSpPr>
        <p:spPr>
          <a:xfrm>
            <a:off x="695400" y="1749574"/>
            <a:ext cx="9591600" cy="4692650"/>
          </a:xfrm>
        </p:spPr>
        <p:txBody>
          <a:bodyPr/>
          <a:lstStyle/>
          <a:p>
            <a:pPr eaLnBrk="1" hangingPunct="1">
              <a:lnSpc>
                <a:spcPct val="90000"/>
              </a:lnSpc>
            </a:pPr>
            <a:r>
              <a:rPr lang="zh-CN" altLang="en-US" sz="2400" dirty="0"/>
              <a:t>被声明为</a:t>
            </a:r>
            <a:r>
              <a:rPr lang="en-US" altLang="zh-CN" sz="2400" dirty="0"/>
              <a:t>static</a:t>
            </a:r>
            <a:r>
              <a:rPr lang="zh-CN" altLang="en-US" sz="2400" dirty="0"/>
              <a:t>的初始化块，称为</a:t>
            </a:r>
            <a:r>
              <a:rPr lang="zh-CN" altLang="en-US" sz="2400" dirty="0">
                <a:solidFill>
                  <a:srgbClr val="C00000"/>
                </a:solidFill>
                <a:latin typeface="隶书" panose="02010509060101010101" pitchFamily="49" charset="-122"/>
                <a:ea typeface="隶书" panose="02010509060101010101" pitchFamily="49" charset="-122"/>
              </a:rPr>
              <a:t>静态初始化块</a:t>
            </a:r>
            <a:r>
              <a:rPr lang="zh-CN" altLang="en-US" sz="2400" dirty="0"/>
              <a:t>或</a:t>
            </a:r>
            <a:r>
              <a:rPr lang="zh-CN" altLang="en-US" sz="2400" dirty="0">
                <a:solidFill>
                  <a:srgbClr val="C00000"/>
                </a:solidFill>
                <a:latin typeface="隶书" panose="02010509060101010101" pitchFamily="49" charset="-122"/>
                <a:ea typeface="隶书" panose="02010509060101010101" pitchFamily="49" charset="-122"/>
              </a:rPr>
              <a:t>静态初始化器</a:t>
            </a:r>
            <a:r>
              <a:rPr lang="en-US" altLang="zh-CN" sz="2400" dirty="0"/>
              <a:t>(Static Initializer)</a:t>
            </a:r>
            <a:r>
              <a:rPr lang="zh-CN" altLang="en-US" sz="2400" dirty="0"/>
              <a:t>；</a:t>
            </a:r>
            <a:endParaRPr lang="en-US" altLang="zh-CN" sz="2400" dirty="0"/>
          </a:p>
          <a:p>
            <a:pPr eaLnBrk="1" hangingPunct="1">
              <a:lnSpc>
                <a:spcPct val="90000"/>
              </a:lnSpc>
            </a:pPr>
            <a:endParaRPr lang="en-US" altLang="zh-CN" sz="2400" dirty="0"/>
          </a:p>
          <a:p>
            <a:pPr eaLnBrk="1" hangingPunct="1">
              <a:lnSpc>
                <a:spcPct val="90000"/>
              </a:lnSpc>
            </a:pPr>
            <a:r>
              <a:rPr lang="zh-CN" altLang="en-US" sz="2400" dirty="0">
                <a:solidFill>
                  <a:srgbClr val="0000CC"/>
                </a:solidFill>
                <a:latin typeface="华文行楷" panose="02010800040101010101" pitchFamily="2" charset="-122"/>
                <a:ea typeface="华文行楷" panose="02010800040101010101" pitchFamily="2" charset="-122"/>
              </a:rPr>
              <a:t>静态初始化块</a:t>
            </a:r>
            <a:r>
              <a:rPr lang="zh-CN" altLang="en-US" sz="2400" dirty="0">
                <a:solidFill>
                  <a:srgbClr val="0000CC"/>
                </a:solidFill>
                <a:latin typeface="+mn-ea"/>
              </a:rPr>
              <a:t>中的语句只能访问类的静态域，并且不能抛出任何异常；</a:t>
            </a:r>
            <a:endParaRPr lang="en-US" altLang="zh-CN" sz="2400" dirty="0">
              <a:solidFill>
                <a:srgbClr val="0000CC"/>
              </a:solidFill>
              <a:latin typeface="+mn-ea"/>
            </a:endParaRPr>
          </a:p>
          <a:p>
            <a:pPr eaLnBrk="1" hangingPunct="1">
              <a:lnSpc>
                <a:spcPct val="90000"/>
              </a:lnSpc>
            </a:pPr>
            <a:endParaRPr lang="zh-CN" altLang="en-US" sz="2400" dirty="0">
              <a:solidFill>
                <a:srgbClr val="0000CC"/>
              </a:solidFill>
            </a:endParaRPr>
          </a:p>
          <a:p>
            <a:pPr eaLnBrk="1" hangingPunct="1">
              <a:lnSpc>
                <a:spcPct val="90000"/>
              </a:lnSpc>
            </a:pPr>
            <a:r>
              <a:rPr lang="zh-CN" altLang="en-US" sz="2400" dirty="0"/>
              <a:t>在类被类装载器</a:t>
            </a:r>
            <a:r>
              <a:rPr lang="en-US" altLang="zh-CN" sz="2400" dirty="0"/>
              <a:t>(Class Loader)</a:t>
            </a:r>
            <a:r>
              <a:rPr lang="zh-CN" altLang="en-US" sz="2400" dirty="0">
                <a:solidFill>
                  <a:srgbClr val="0000CC"/>
                </a:solidFill>
                <a:latin typeface="+mn-ea"/>
              </a:rPr>
              <a:t>第一次加载</a:t>
            </a:r>
            <a:r>
              <a:rPr lang="zh-CN" altLang="en-US" sz="2400" dirty="0"/>
              <a:t>的过程将执行静态初始化块中的语句，</a:t>
            </a:r>
            <a:r>
              <a:rPr lang="zh-CN" altLang="en-US" sz="2400" dirty="0">
                <a:solidFill>
                  <a:srgbClr val="0000CC"/>
                </a:solidFill>
                <a:latin typeface="+mn-ea"/>
              </a:rPr>
              <a:t>以后将不再被执行</a:t>
            </a:r>
            <a:r>
              <a:rPr lang="zh-CN" altLang="en-US" sz="2400" dirty="0"/>
              <a:t>；</a:t>
            </a:r>
            <a:endParaRPr lang="en-US" altLang="zh-CN" sz="2400" dirty="0"/>
          </a:p>
          <a:p>
            <a:pPr eaLnBrk="1" hangingPunct="1">
              <a:lnSpc>
                <a:spcPct val="90000"/>
              </a:lnSpc>
            </a:pPr>
            <a:endParaRPr lang="zh-CN" altLang="en-US" sz="2400" dirty="0"/>
          </a:p>
          <a:p>
            <a:pPr eaLnBrk="1" hangingPunct="1">
              <a:lnSpc>
                <a:spcPct val="90000"/>
              </a:lnSpc>
            </a:pPr>
            <a:r>
              <a:rPr lang="zh-CN" altLang="en-US" sz="2400" dirty="0"/>
              <a:t>常用于静态变量的复杂初始化工作，或者需要在类加载时执行的一些任务（例如，加载配置文件、设置静态资源等）。因为它只执行一次，所以适合进行与类全局状态有关的初始化工作。</a:t>
            </a:r>
            <a:endParaRPr lang="zh-CN" altLang="en-US" sz="2400" dirty="0"/>
          </a:p>
        </p:txBody>
      </p:sp>
      <p:sp>
        <p:nvSpPr>
          <p:cNvPr id="46084"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01F2ADDF-97CB-41D8-A1CD-573D90ADE39E}"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fade">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fade">
                                      <p:cBhvr>
                                        <p:cTn id="12" dur="500"/>
                                        <p:tgtEl>
                                          <p:spTgt spid="460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083">
                                            <p:txEl>
                                              <p:pRg st="4" end="4"/>
                                            </p:txEl>
                                          </p:spTgt>
                                        </p:tgtEl>
                                        <p:attrNameLst>
                                          <p:attrName>style.visibility</p:attrName>
                                        </p:attrNameLst>
                                      </p:cBhvr>
                                      <p:to>
                                        <p:strVal val="visible"/>
                                      </p:to>
                                    </p:set>
                                    <p:animEffect transition="in" filter="fade">
                                      <p:cBhvr>
                                        <p:cTn id="17" dur="500"/>
                                        <p:tgtEl>
                                          <p:spTgt spid="4608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083">
                                            <p:txEl>
                                              <p:pRg st="6" end="6"/>
                                            </p:txEl>
                                          </p:spTgt>
                                        </p:tgtEl>
                                        <p:attrNameLst>
                                          <p:attrName>style.visibility</p:attrName>
                                        </p:attrNameLst>
                                      </p:cBhvr>
                                      <p:to>
                                        <p:strVal val="visible"/>
                                      </p:to>
                                    </p:set>
                                    <p:animEffect transition="in" filter="fade">
                                      <p:cBhvr>
                                        <p:cTn id="22" dur="500"/>
                                        <p:tgtEl>
                                          <p:spTgt spid="46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noAutofit/>
          </a:bodyPr>
          <a:lstStyle/>
          <a:p>
            <a:pPr algn="l" eaLnBrk="1" hangingPunct="1"/>
            <a:r>
              <a:rPr lang="en-US" altLang="zh-CN" sz="3600"/>
              <a:t>Static Initialization Block</a:t>
            </a:r>
            <a:br>
              <a:rPr lang="en-US" altLang="zh-CN" sz="3600"/>
            </a:br>
            <a:r>
              <a:rPr lang="en-US" altLang="zh-CN" sz="3600"/>
              <a:t>(</a:t>
            </a:r>
            <a:r>
              <a:rPr lang="zh-CN" altLang="en-US" sz="3600"/>
              <a:t>静态初始化块</a:t>
            </a:r>
            <a:r>
              <a:rPr lang="en-US" altLang="zh-CN" sz="3600"/>
              <a:t>) </a:t>
            </a:r>
            <a:endParaRPr lang="en-US" altLang="zh-CN" sz="3600"/>
          </a:p>
        </p:txBody>
      </p:sp>
      <p:sp>
        <p:nvSpPr>
          <p:cNvPr id="47108" name="Rectangle 3"/>
          <p:cNvSpPr>
            <a:spLocks noGrp="1" noChangeArrowheads="1"/>
          </p:cNvSpPr>
          <p:nvPr>
            <p:ph idx="1"/>
          </p:nvPr>
        </p:nvSpPr>
        <p:spPr>
          <a:xfrm>
            <a:off x="2135944" y="1772816"/>
            <a:ext cx="7920111" cy="4378796"/>
          </a:xfrm>
          <a:ln>
            <a:solidFill>
              <a:schemeClr val="accent1">
                <a:shade val="95000"/>
                <a:satMod val="105000"/>
              </a:schemeClr>
            </a:solidFill>
          </a:ln>
        </p:spPr>
        <p:txBody>
          <a:bodyPr>
            <a:normAutofit fontScale="92500" lnSpcReduction="10000"/>
          </a:bodyPr>
          <a:lstStyle/>
          <a:p>
            <a:pPr eaLnBrk="1" hangingPunct="1">
              <a:lnSpc>
                <a:spcPct val="110000"/>
              </a:lnSpc>
              <a:spcBef>
                <a:spcPts val="0"/>
              </a:spcBef>
              <a:buFont typeface="Wingdings" panose="05000000000000000000" pitchFamily="2" charset="2"/>
              <a:buNone/>
            </a:pPr>
            <a:r>
              <a:rPr lang="en-US" altLang="zh-CN" sz="2400" dirty="0"/>
              <a:t>class Evens{</a:t>
            </a:r>
            <a:endParaRPr lang="en-US" altLang="zh-CN" sz="2400" dirty="0"/>
          </a:p>
          <a:p>
            <a:pPr eaLnBrk="1" hangingPunct="1">
              <a:lnSpc>
                <a:spcPct val="110000"/>
              </a:lnSpc>
              <a:spcBef>
                <a:spcPts val="0"/>
              </a:spcBef>
              <a:buFont typeface="Wingdings" panose="05000000000000000000" pitchFamily="2" charset="2"/>
              <a:buNone/>
            </a:pPr>
            <a:r>
              <a:rPr lang="en-US" altLang="zh-CN" sz="2400" dirty="0"/>
              <a:t>    </a:t>
            </a:r>
            <a:r>
              <a:rPr lang="en-US" altLang="zh-CN" sz="2400" dirty="0">
                <a:solidFill>
                  <a:srgbClr val="990000"/>
                </a:solidFill>
              </a:rPr>
              <a:t>static</a:t>
            </a:r>
            <a:r>
              <a:rPr lang="en-US" altLang="zh-CN" sz="2400" dirty="0"/>
              <a:t> int[ ] evens;</a:t>
            </a:r>
            <a:endParaRPr lang="en-US" altLang="zh-CN" sz="2400" dirty="0"/>
          </a:p>
          <a:p>
            <a:pPr eaLnBrk="1" hangingPunct="1">
              <a:lnSpc>
                <a:spcPct val="110000"/>
              </a:lnSpc>
              <a:spcBef>
                <a:spcPts val="0"/>
              </a:spcBef>
              <a:buFont typeface="Wingdings" panose="05000000000000000000" pitchFamily="2" charset="2"/>
              <a:buNone/>
            </a:pPr>
            <a:endParaRPr lang="en-US" altLang="zh-CN" sz="2400" dirty="0"/>
          </a:p>
          <a:p>
            <a:pPr eaLnBrk="1" hangingPunct="1">
              <a:lnSpc>
                <a:spcPct val="110000"/>
              </a:lnSpc>
              <a:spcBef>
                <a:spcPts val="0"/>
              </a:spcBef>
              <a:buFont typeface="Wingdings" panose="05000000000000000000" pitchFamily="2" charset="2"/>
              <a:buNone/>
            </a:pPr>
            <a:r>
              <a:rPr lang="en-US" altLang="zh-CN" sz="2400" dirty="0">
                <a:solidFill>
                  <a:srgbClr val="990000"/>
                </a:solidFill>
              </a:rPr>
              <a:t>    static </a:t>
            </a:r>
            <a:r>
              <a:rPr lang="en-US" altLang="zh-CN" sz="2400" dirty="0"/>
              <a:t>{ </a:t>
            </a:r>
            <a:endParaRPr lang="en-US" altLang="zh-CN" sz="2400" dirty="0">
              <a:solidFill>
                <a:schemeClr val="folHlink"/>
              </a:solidFill>
            </a:endParaRPr>
          </a:p>
          <a:p>
            <a:pPr eaLnBrk="1" hangingPunct="1">
              <a:lnSpc>
                <a:spcPct val="110000"/>
              </a:lnSpc>
              <a:spcBef>
                <a:spcPts val="0"/>
              </a:spcBef>
              <a:buFont typeface="Wingdings" panose="05000000000000000000" pitchFamily="2" charset="2"/>
              <a:buNone/>
            </a:pPr>
            <a:r>
              <a:rPr lang="en-US" altLang="zh-CN" sz="2400" dirty="0"/>
              <a:t>		</a:t>
            </a:r>
            <a:r>
              <a:rPr lang="en-US" altLang="zh-CN" sz="2400" dirty="0">
                <a:solidFill>
                  <a:srgbClr val="0000CC"/>
                </a:solidFill>
              </a:rPr>
              <a:t>evens = new int[4];</a:t>
            </a:r>
            <a:endParaRPr lang="en-US" altLang="zh-CN" sz="2400" dirty="0">
              <a:solidFill>
                <a:srgbClr val="0000CC"/>
              </a:solidFill>
            </a:endParaRPr>
          </a:p>
          <a:p>
            <a:pPr eaLnBrk="1" hangingPunct="1">
              <a:lnSpc>
                <a:spcPct val="110000"/>
              </a:lnSpc>
              <a:spcBef>
                <a:spcPts val="0"/>
              </a:spcBef>
              <a:buFont typeface="Wingdings" panose="05000000000000000000" pitchFamily="2" charset="2"/>
              <a:buNone/>
            </a:pPr>
            <a:endParaRPr lang="en-US" altLang="zh-CN" sz="2400" dirty="0">
              <a:solidFill>
                <a:schemeClr val="tx2"/>
              </a:solidFill>
            </a:endParaRPr>
          </a:p>
          <a:p>
            <a:pPr eaLnBrk="1" hangingPunct="1">
              <a:lnSpc>
                <a:spcPct val="110000"/>
              </a:lnSpc>
              <a:spcBef>
                <a:spcPts val="0"/>
              </a:spcBef>
              <a:buFont typeface="Wingdings" panose="05000000000000000000" pitchFamily="2" charset="2"/>
              <a:buNone/>
            </a:pPr>
            <a:r>
              <a:rPr lang="en-US" altLang="zh-CN" sz="2400" dirty="0"/>
              <a:t>        	evens[0]=0;</a:t>
            </a:r>
            <a:endParaRPr lang="en-US" altLang="zh-CN" sz="2400" dirty="0"/>
          </a:p>
          <a:p>
            <a:pPr eaLnBrk="1" hangingPunct="1">
              <a:lnSpc>
                <a:spcPct val="110000"/>
              </a:lnSpc>
              <a:spcBef>
                <a:spcPts val="0"/>
              </a:spcBef>
              <a:buFont typeface="Wingdings" panose="05000000000000000000" pitchFamily="2" charset="2"/>
              <a:buNone/>
            </a:pPr>
            <a:r>
              <a:rPr lang="en-US" altLang="zh-CN" sz="2400" dirty="0"/>
              <a:t>        	for(int </a:t>
            </a:r>
            <a:r>
              <a:rPr lang="en-US" altLang="zh-CN" sz="2400" dirty="0" err="1"/>
              <a:t>i</a:t>
            </a:r>
            <a:r>
              <a:rPr lang="en-US" altLang="zh-CN" sz="2400" dirty="0"/>
              <a:t>=1;i&lt;</a:t>
            </a:r>
            <a:r>
              <a:rPr lang="en-US" altLang="zh-CN" sz="2400" dirty="0" err="1"/>
              <a:t>evens.length;i</a:t>
            </a:r>
            <a:r>
              <a:rPr lang="en-US" altLang="zh-CN" sz="2400" dirty="0"/>
              <a:t>++)</a:t>
            </a:r>
            <a:endParaRPr lang="en-US" altLang="zh-CN" sz="2400" dirty="0"/>
          </a:p>
          <a:p>
            <a:pPr eaLnBrk="1" hangingPunct="1">
              <a:lnSpc>
                <a:spcPct val="110000"/>
              </a:lnSpc>
              <a:spcBef>
                <a:spcPts val="0"/>
              </a:spcBef>
              <a:buFont typeface="Wingdings" panose="05000000000000000000" pitchFamily="2" charset="2"/>
              <a:buNone/>
            </a:pPr>
            <a:r>
              <a:rPr lang="en-US" altLang="zh-CN" sz="2400" dirty="0"/>
              <a:t>          	   evens[</a:t>
            </a:r>
            <a:r>
              <a:rPr lang="en-US" altLang="zh-CN" sz="2400" dirty="0" err="1"/>
              <a:t>i</a:t>
            </a:r>
            <a:r>
              <a:rPr lang="en-US" altLang="zh-CN" sz="2400" dirty="0"/>
              <a:t>]= evens[</a:t>
            </a:r>
            <a:r>
              <a:rPr lang="en-US" altLang="zh-CN" sz="2400" dirty="0" err="1"/>
              <a:t>i</a:t>
            </a:r>
            <a:r>
              <a:rPr lang="en-US" altLang="zh-CN" sz="2400" dirty="0"/>
              <a:t>]+2;</a:t>
            </a:r>
            <a:endParaRPr lang="en-US" altLang="zh-CN" sz="2400" dirty="0"/>
          </a:p>
          <a:p>
            <a:pPr eaLnBrk="1" hangingPunct="1">
              <a:lnSpc>
                <a:spcPct val="110000"/>
              </a:lnSpc>
              <a:spcBef>
                <a:spcPts val="0"/>
              </a:spcBef>
              <a:buFont typeface="Wingdings" panose="05000000000000000000" pitchFamily="2" charset="2"/>
              <a:buNone/>
            </a:pPr>
            <a:r>
              <a:rPr lang="en-US" altLang="zh-CN" sz="2400" dirty="0"/>
              <a:t>    }</a:t>
            </a:r>
            <a:endParaRPr lang="en-US" altLang="zh-CN" sz="2400" dirty="0"/>
          </a:p>
          <a:p>
            <a:pPr eaLnBrk="1" hangingPunct="1">
              <a:lnSpc>
                <a:spcPct val="110000"/>
              </a:lnSpc>
              <a:spcBef>
                <a:spcPts val="0"/>
              </a:spcBef>
              <a:buFont typeface="Wingdings" panose="05000000000000000000" pitchFamily="2" charset="2"/>
              <a:buNone/>
            </a:pPr>
            <a:r>
              <a:rPr lang="en-US" altLang="zh-CN" sz="2400" dirty="0"/>
              <a:t>    ……</a:t>
            </a:r>
            <a:endParaRPr lang="en-US" altLang="zh-CN" sz="2400" dirty="0"/>
          </a:p>
          <a:p>
            <a:pPr eaLnBrk="1" hangingPunct="1">
              <a:lnSpc>
                <a:spcPct val="110000"/>
              </a:lnSpc>
              <a:spcBef>
                <a:spcPts val="0"/>
              </a:spcBef>
              <a:buFont typeface="Wingdings" panose="05000000000000000000" pitchFamily="2" charset="2"/>
              <a:buNone/>
            </a:pPr>
            <a:r>
              <a:rPr lang="en-US" altLang="zh-CN" sz="2400" dirty="0"/>
              <a:t>}</a:t>
            </a:r>
            <a:endParaRPr lang="en-US" altLang="zh-CN" sz="2400" dirty="0"/>
          </a:p>
        </p:txBody>
      </p:sp>
      <p:sp>
        <p:nvSpPr>
          <p:cNvPr id="471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BC6F5A8A-AEE9-4F2A-8003-423EE5FCC77D}" type="slidenum">
              <a:rPr lang="en-US" altLang="zh-CN" smtClean="0"/>
            </a:fld>
            <a:endParaRPr lang="en-US" altLang="zh-CN"/>
          </a:p>
        </p:txBody>
      </p:sp>
      <p:sp>
        <p:nvSpPr>
          <p:cNvPr id="2" name="文本框 1"/>
          <p:cNvSpPr txBox="1"/>
          <p:nvPr/>
        </p:nvSpPr>
        <p:spPr>
          <a:xfrm>
            <a:off x="2423592" y="2564904"/>
            <a:ext cx="4767580" cy="368300"/>
          </a:xfrm>
          <a:prstGeom prst="rect">
            <a:avLst/>
          </a:prstGeom>
          <a:noFill/>
        </p:spPr>
        <p:txBody>
          <a:bodyPr wrap="none" rtlCol="0">
            <a:spAutoFit/>
          </a:bodyPr>
          <a:lstStyle/>
          <a:p>
            <a:r>
              <a:rPr lang="en-US" altLang="zh-CN" sz="1800" b="1" dirty="0">
                <a:solidFill>
                  <a:srgbClr val="0000CC"/>
                </a:solidFill>
              </a:rPr>
              <a:t> //</a:t>
            </a:r>
            <a:r>
              <a:rPr lang="zh-CN" altLang="en-US" sz="1800" dirty="0"/>
              <a:t>静态初始化块，</a:t>
            </a:r>
            <a:r>
              <a:rPr lang="en-US" altLang="zh-CN" b="1" dirty="0">
                <a:solidFill>
                  <a:srgbClr val="0000CC"/>
                </a:solidFill>
              </a:rPr>
              <a:t> Static Initialization block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8">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10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10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0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10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mj-lt"/>
              </a:rPr>
              <a:t>§4.7.2 在实例方法中使用</a:t>
            </a:r>
            <a:r>
              <a:rPr lang="en-US" altLang="zh-CN" dirty="0">
                <a:latin typeface="+mj-lt"/>
              </a:rPr>
              <a:t>this </a:t>
            </a:r>
            <a:endParaRPr lang="zh-CN" altLang="en-US" dirty="0">
              <a:latin typeface="+mj-lt"/>
            </a:endParaRPr>
          </a:p>
        </p:txBody>
      </p:sp>
      <p:sp>
        <p:nvSpPr>
          <p:cNvPr id="3" name="内容占位符 2"/>
          <p:cNvSpPr>
            <a:spLocks noGrp="1"/>
          </p:cNvSpPr>
          <p:nvPr>
            <p:ph idx="1"/>
          </p:nvPr>
        </p:nvSpPr>
        <p:spPr/>
        <p:txBody>
          <a:bodyPr/>
          <a:lstStyle/>
          <a:p>
            <a:pPr algn="just">
              <a:spcBef>
                <a:spcPct val="10000"/>
              </a:spcBef>
            </a:pPr>
            <a:r>
              <a:rPr lang="zh-CN" altLang="en-US" sz="2400" dirty="0">
                <a:latin typeface="+mj-lt"/>
                <a:cs typeface="Times New Roman" panose="02020603050405020304" pitchFamily="18" charset="0"/>
              </a:rPr>
              <a:t>当</a:t>
            </a:r>
            <a:r>
              <a:rPr lang="en-US" altLang="zh-CN" sz="2400" b="1" dirty="0">
                <a:solidFill>
                  <a:srgbClr val="C00000"/>
                </a:solidFill>
                <a:latin typeface="+mj-lt"/>
              </a:rPr>
              <a:t>this</a:t>
            </a:r>
            <a:r>
              <a:rPr lang="zh-CN" altLang="en-US" sz="2400" dirty="0">
                <a:latin typeface="+mj-lt"/>
              </a:rPr>
              <a:t>关键字出现实例</a:t>
            </a:r>
            <a:r>
              <a:rPr lang="zh-CN" altLang="en-US" sz="2400" b="1" dirty="0">
                <a:solidFill>
                  <a:srgbClr val="0000CC"/>
                </a:solidFill>
                <a:latin typeface="+mj-lt"/>
              </a:rPr>
              <a:t>方法</a:t>
            </a:r>
            <a:r>
              <a:rPr lang="zh-CN" altLang="en-US" sz="2400" dirty="0">
                <a:latin typeface="+mj-lt"/>
              </a:rPr>
              <a:t>中时，代表</a:t>
            </a:r>
            <a:r>
              <a:rPr lang="zh-CN" altLang="en-US" sz="2400" dirty="0">
                <a:solidFill>
                  <a:srgbClr val="0000CC"/>
                </a:solidFill>
                <a:latin typeface="+mj-lt"/>
              </a:rPr>
              <a:t>正在</a:t>
            </a:r>
            <a:r>
              <a:rPr lang="zh-CN" altLang="en-US" sz="2400" dirty="0">
                <a:solidFill>
                  <a:srgbClr val="0000CC"/>
                </a:solidFill>
                <a:latin typeface="+mj-lt"/>
                <a:ea typeface="隶书" panose="02010509060101010101" pitchFamily="49" charset="-122"/>
              </a:rPr>
              <a:t>调用该方法的当前对象</a:t>
            </a:r>
            <a:r>
              <a:rPr lang="zh-CN" altLang="en-US" sz="2400" dirty="0">
                <a:latin typeface="+mj-lt"/>
              </a:rPr>
              <a:t>。</a:t>
            </a:r>
            <a:endParaRPr lang="zh-CN" altLang="en-US" sz="2400" dirty="0">
              <a:latin typeface="+mj-lt"/>
            </a:endParaRPr>
          </a:p>
          <a:p>
            <a:pPr algn="just">
              <a:spcBef>
                <a:spcPct val="10000"/>
              </a:spcBef>
            </a:pPr>
            <a:r>
              <a:rPr lang="zh-CN" altLang="en-US" sz="2400" dirty="0">
                <a:latin typeface="+mj-lt"/>
              </a:rPr>
              <a:t>当</a:t>
            </a:r>
            <a:r>
              <a:rPr lang="zh-CN" altLang="en-US" sz="2400" dirty="0">
                <a:latin typeface="+mj-lt"/>
                <a:ea typeface="隶书" panose="02010509060101010101" pitchFamily="49" charset="-122"/>
              </a:rPr>
              <a:t>实例成员变量</a:t>
            </a:r>
            <a:r>
              <a:rPr lang="zh-CN" altLang="en-US" sz="2400" dirty="0">
                <a:latin typeface="+mj-lt"/>
              </a:rPr>
              <a:t>在实例方法中出现时，默认的格式是：</a:t>
            </a:r>
            <a:endParaRPr lang="en-US" altLang="zh-CN" sz="2400" dirty="0">
              <a:latin typeface="+mj-lt"/>
            </a:endParaRPr>
          </a:p>
          <a:p>
            <a:pPr algn="ctr">
              <a:spcBef>
                <a:spcPct val="10000"/>
              </a:spcBef>
              <a:buNone/>
            </a:pPr>
            <a:r>
              <a:rPr lang="en-US" altLang="zh-CN" sz="2400" b="1" dirty="0">
                <a:solidFill>
                  <a:srgbClr val="C00000"/>
                </a:solidFill>
                <a:latin typeface="+mj-lt"/>
              </a:rPr>
              <a:t>this</a:t>
            </a:r>
            <a:r>
              <a:rPr lang="en-US" altLang="zh-CN" sz="2400" b="1" dirty="0">
                <a:solidFill>
                  <a:srgbClr val="0000FF"/>
                </a:solidFill>
                <a:latin typeface="+mj-lt"/>
              </a:rPr>
              <a:t>.</a:t>
            </a:r>
            <a:r>
              <a:rPr lang="zh-CN" altLang="en-US" sz="2400" b="1" dirty="0">
                <a:solidFill>
                  <a:srgbClr val="0000FF"/>
                </a:solidFill>
                <a:latin typeface="+mj-lt"/>
              </a:rPr>
              <a:t>成员变量</a:t>
            </a:r>
            <a:endParaRPr lang="en-US" altLang="zh-CN" sz="2400" b="1" dirty="0">
              <a:solidFill>
                <a:srgbClr val="0000FF"/>
              </a:solidFill>
              <a:latin typeface="+mj-lt"/>
            </a:endParaRPr>
          </a:p>
          <a:p>
            <a:pPr algn="ctr">
              <a:spcBef>
                <a:spcPct val="10000"/>
              </a:spcBef>
              <a:buNone/>
            </a:pPr>
            <a:endParaRPr lang="zh-CN" altLang="en-US" sz="2400" b="1" dirty="0">
              <a:solidFill>
                <a:srgbClr val="0000FF"/>
              </a:solidFill>
              <a:latin typeface="+mj-lt"/>
            </a:endParaRPr>
          </a:p>
          <a:p>
            <a:pPr algn="just">
              <a:spcBef>
                <a:spcPct val="10000"/>
              </a:spcBef>
            </a:pPr>
            <a:r>
              <a:rPr lang="zh-CN" altLang="en-US" sz="2400" dirty="0">
                <a:latin typeface="+mj-lt"/>
              </a:rPr>
              <a:t>当</a:t>
            </a:r>
            <a:r>
              <a:rPr lang="en-US" altLang="zh-CN" sz="2400" dirty="0">
                <a:latin typeface="+mj-lt"/>
                <a:ea typeface="隶书" panose="02010509060101010101" pitchFamily="49" charset="-122"/>
              </a:rPr>
              <a:t>static</a:t>
            </a:r>
            <a:r>
              <a:rPr lang="zh-CN" altLang="en-US" sz="2400" dirty="0">
                <a:latin typeface="+mj-lt"/>
                <a:ea typeface="隶书" panose="02010509060101010101" pitchFamily="49" charset="-122"/>
              </a:rPr>
              <a:t>成员变量</a:t>
            </a:r>
            <a:r>
              <a:rPr lang="zh-CN" altLang="en-US" sz="2400" dirty="0">
                <a:latin typeface="+mj-lt"/>
              </a:rPr>
              <a:t>在实例方法中出现时，默认的格式是：</a:t>
            </a:r>
            <a:endParaRPr lang="en-US" altLang="zh-CN" sz="2400" dirty="0">
              <a:latin typeface="+mj-lt"/>
            </a:endParaRPr>
          </a:p>
          <a:p>
            <a:pPr algn="ctr">
              <a:spcBef>
                <a:spcPct val="10000"/>
              </a:spcBef>
              <a:buNone/>
            </a:pPr>
            <a:r>
              <a:rPr lang="zh-CN" altLang="en-US" sz="2400" b="1" dirty="0">
                <a:solidFill>
                  <a:srgbClr val="C00000"/>
                </a:solidFill>
                <a:latin typeface="+mj-lt"/>
              </a:rPr>
              <a:t>类名</a:t>
            </a:r>
            <a:r>
              <a:rPr lang="zh-CN" altLang="en-US" sz="2400" b="1" dirty="0">
                <a:solidFill>
                  <a:srgbClr val="0000FF"/>
                </a:solidFill>
                <a:latin typeface="+mj-lt"/>
              </a:rPr>
              <a:t>.成员变量</a:t>
            </a:r>
            <a:endParaRPr lang="en-US" altLang="zh-CN" sz="2400" b="1" dirty="0">
              <a:solidFill>
                <a:srgbClr val="0000FF"/>
              </a:solidFill>
              <a:latin typeface="+mj-lt"/>
            </a:endParaRPr>
          </a:p>
          <a:p>
            <a:pPr algn="ctr">
              <a:spcBef>
                <a:spcPct val="10000"/>
              </a:spcBef>
              <a:buNone/>
            </a:pPr>
            <a:endParaRPr lang="en-US" altLang="zh-CN" sz="2400" b="1" dirty="0">
              <a:solidFill>
                <a:srgbClr val="0000FF"/>
              </a:solidFill>
              <a:latin typeface="+mj-lt"/>
            </a:endParaRPr>
          </a:p>
          <a:p>
            <a:pPr>
              <a:spcBef>
                <a:spcPct val="10000"/>
              </a:spcBef>
            </a:pPr>
            <a:r>
              <a:rPr lang="zh-CN" altLang="en-US" sz="2400" b="1" i="1" dirty="0">
                <a:solidFill>
                  <a:srgbClr val="C00000"/>
                </a:solidFill>
                <a:latin typeface="+mj-lt"/>
              </a:rPr>
              <a:t>课后阅读教材中实例程序。 </a:t>
            </a:r>
            <a:endParaRPr lang="en-US" altLang="zh-CN" sz="2400" b="1" i="1" dirty="0">
              <a:solidFill>
                <a:srgbClr val="C00000"/>
              </a:solidFill>
              <a:latin typeface="+mj-lt"/>
            </a:endParaRPr>
          </a:p>
          <a:p>
            <a:pPr>
              <a:spcBef>
                <a:spcPct val="10000"/>
              </a:spcBef>
              <a:buNone/>
            </a:pPr>
            <a:endParaRPr lang="zh-CN" altLang="en-US" sz="2400" b="1" dirty="0">
              <a:latin typeface="+mj-lt"/>
            </a:endParaRPr>
          </a:p>
          <a:p>
            <a:endParaRPr lang="zh-CN" altLang="en-US"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mj-lt"/>
              </a:rPr>
            </a:fld>
            <a:endParaRPr lang="zh-CN" altLang="en-US">
              <a:latin typeface="+mj-lt"/>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122237"/>
            <a:ext cx="7543800" cy="747935"/>
          </a:xfrm>
        </p:spPr>
        <p:txBody>
          <a:bodyPr>
            <a:noAutofit/>
          </a:bodyPr>
          <a:lstStyle/>
          <a:p>
            <a:pPr algn="l"/>
            <a:r>
              <a:rPr lang="zh-CN" altLang="en-US" sz="3200" b="1" dirty="0">
                <a:solidFill>
                  <a:srgbClr val="C00000"/>
                </a:solidFill>
                <a:latin typeface="宋体" panose="02010600030101010101" pitchFamily="2" charset="-122"/>
              </a:rPr>
              <a:t>阅读例4-10 </a:t>
            </a:r>
            <a:endParaRPr lang="zh-CN" altLang="en-US" sz="3200" b="1" dirty="0"/>
          </a:p>
        </p:txBody>
      </p:sp>
      <p:sp>
        <p:nvSpPr>
          <p:cNvPr id="3" name="内容占位符 2"/>
          <p:cNvSpPr>
            <a:spLocks noGrp="1"/>
          </p:cNvSpPr>
          <p:nvPr>
            <p:ph idx="1"/>
          </p:nvPr>
        </p:nvSpPr>
        <p:spPr>
          <a:xfrm>
            <a:off x="1919536" y="764704"/>
            <a:ext cx="8291264" cy="5904656"/>
          </a:xfrm>
          <a:ln>
            <a:solidFill>
              <a:schemeClr val="accent1"/>
            </a:solidFill>
          </a:ln>
        </p:spPr>
        <p:txBody>
          <a:bodyPr>
            <a:noAutofit/>
          </a:bodyPr>
          <a:lstStyle/>
          <a:p>
            <a:pPr marL="0">
              <a:spcBef>
                <a:spcPts val="0"/>
              </a:spcBef>
              <a:buNone/>
            </a:pPr>
            <a:r>
              <a:rPr lang="en-US" altLang="zh-CN" sz="2000" dirty="0"/>
              <a:t>public class People{</a:t>
            </a:r>
            <a:endParaRPr lang="en-US" altLang="zh-CN" sz="2000" dirty="0"/>
          </a:p>
          <a:p>
            <a:pPr marL="400050" lvl="1">
              <a:spcBef>
                <a:spcPts val="0"/>
              </a:spcBef>
              <a:buNone/>
            </a:pPr>
            <a:r>
              <a:rPr lang="en-US" altLang="zh-CN" sz="2000" dirty="0"/>
              <a:t>    int leg, hand;</a:t>
            </a:r>
            <a:endParaRPr lang="en-US" altLang="zh-CN" sz="2000" dirty="0"/>
          </a:p>
          <a:p>
            <a:pPr marL="400050" lvl="1">
              <a:spcBef>
                <a:spcPts val="0"/>
              </a:spcBef>
              <a:buNone/>
            </a:pPr>
            <a:r>
              <a:rPr lang="en-US" altLang="zh-CN" sz="2000" dirty="0"/>
              <a:t>    String name;</a:t>
            </a:r>
            <a:endParaRPr lang="en-US" altLang="zh-CN" sz="2000" dirty="0"/>
          </a:p>
          <a:p>
            <a:pPr marL="400050" lvl="1">
              <a:spcBef>
                <a:spcPts val="0"/>
              </a:spcBef>
              <a:buNone/>
            </a:pPr>
            <a:endParaRPr lang="en-US" altLang="zh-CN" sz="2000" dirty="0"/>
          </a:p>
          <a:p>
            <a:pPr marL="400050" lvl="1">
              <a:spcBef>
                <a:spcPts val="0"/>
              </a:spcBef>
              <a:buNone/>
            </a:pPr>
            <a:r>
              <a:rPr lang="en-US" altLang="zh-CN" sz="2000" dirty="0"/>
              <a:t>    People(String s){</a:t>
            </a:r>
            <a:endParaRPr lang="en-US" altLang="zh-CN" sz="2000" dirty="0"/>
          </a:p>
          <a:p>
            <a:pPr marL="400050" lvl="1">
              <a:spcBef>
                <a:spcPts val="0"/>
              </a:spcBef>
              <a:buNone/>
            </a:pPr>
            <a:r>
              <a:rPr lang="en-US" altLang="zh-CN" sz="2000" dirty="0"/>
              <a:t>        name=s;</a:t>
            </a:r>
            <a:endParaRPr lang="en-US" altLang="zh-CN" sz="2000" dirty="0"/>
          </a:p>
          <a:p>
            <a:pPr marL="400050" lvl="1">
              <a:spcBef>
                <a:spcPts val="0"/>
              </a:spcBef>
              <a:buNone/>
            </a:pPr>
            <a:r>
              <a:rPr lang="en-US" altLang="zh-CN" sz="2000" b="1" dirty="0">
                <a:solidFill>
                  <a:srgbClr val="C00000"/>
                </a:solidFill>
              </a:rPr>
              <a:t>        </a:t>
            </a:r>
            <a:r>
              <a:rPr lang="en-US" altLang="zh-CN" sz="2000" b="1" dirty="0" err="1">
                <a:solidFill>
                  <a:srgbClr val="C00000"/>
                </a:solidFill>
              </a:rPr>
              <a:t>this.init</a:t>
            </a:r>
            <a:r>
              <a:rPr lang="en-US" altLang="zh-CN" sz="2000" b="1" dirty="0">
                <a:solidFill>
                  <a:srgbClr val="C00000"/>
                </a:solidFill>
              </a:rPr>
              <a:t>();   </a:t>
            </a:r>
            <a:r>
              <a:rPr lang="en-US" altLang="zh-CN" sz="2000" b="1" dirty="0">
                <a:solidFill>
                  <a:srgbClr val="000099"/>
                </a:solidFill>
              </a:rPr>
              <a:t>//</a:t>
            </a:r>
            <a:r>
              <a:rPr lang="zh-CN" altLang="en-US" sz="2000" b="1" dirty="0">
                <a:solidFill>
                  <a:srgbClr val="000099"/>
                </a:solidFill>
              </a:rPr>
              <a:t>可以省略</a:t>
            </a:r>
            <a:r>
              <a:rPr lang="en-US" altLang="zh-CN" sz="2000" b="1" dirty="0">
                <a:solidFill>
                  <a:srgbClr val="000099"/>
                </a:solidFill>
              </a:rPr>
              <a:t>this</a:t>
            </a:r>
            <a:r>
              <a:rPr lang="zh-CN" altLang="en-US" sz="2000" b="1" dirty="0">
                <a:solidFill>
                  <a:srgbClr val="000099"/>
                </a:solidFill>
              </a:rPr>
              <a:t>，即：将</a:t>
            </a:r>
            <a:r>
              <a:rPr lang="en-US" altLang="zh-CN" sz="2000" b="1" dirty="0" err="1">
                <a:solidFill>
                  <a:srgbClr val="000099"/>
                </a:solidFill>
              </a:rPr>
              <a:t>this.init</a:t>
            </a:r>
            <a:r>
              <a:rPr lang="en-US" altLang="zh-CN" sz="2000" b="1" dirty="0">
                <a:solidFill>
                  <a:srgbClr val="000099"/>
                </a:solidFill>
              </a:rPr>
              <a:t>(); </a:t>
            </a:r>
            <a:r>
              <a:rPr lang="zh-CN" altLang="en-US" sz="2000" b="1" dirty="0">
                <a:solidFill>
                  <a:srgbClr val="000099"/>
                </a:solidFill>
              </a:rPr>
              <a:t>写成</a:t>
            </a:r>
            <a:r>
              <a:rPr lang="en-US" altLang="zh-CN" sz="2000" b="1" dirty="0">
                <a:solidFill>
                  <a:srgbClr val="000099"/>
                </a:solidFill>
              </a:rPr>
              <a:t>init();</a:t>
            </a:r>
            <a:endParaRPr lang="en-US" altLang="zh-CN" sz="2000" b="1" dirty="0">
              <a:solidFill>
                <a:srgbClr val="000099"/>
              </a:solidFill>
            </a:endParaRPr>
          </a:p>
          <a:p>
            <a:pPr marL="400050" lvl="1">
              <a:spcBef>
                <a:spcPts val="0"/>
              </a:spcBef>
              <a:buNone/>
            </a:pPr>
            <a:r>
              <a:rPr lang="en-US" altLang="zh-CN" sz="2000" dirty="0"/>
              <a:t>    }</a:t>
            </a:r>
            <a:endParaRPr lang="en-US" altLang="zh-CN" sz="2000" dirty="0"/>
          </a:p>
          <a:p>
            <a:pPr marL="400050" lvl="1">
              <a:spcBef>
                <a:spcPts val="0"/>
              </a:spcBef>
              <a:buNone/>
            </a:pPr>
            <a:endParaRPr lang="en-US" altLang="zh-CN" sz="2000" dirty="0"/>
          </a:p>
          <a:p>
            <a:pPr marL="400050" lvl="1">
              <a:spcBef>
                <a:spcPts val="0"/>
              </a:spcBef>
              <a:buNone/>
            </a:pPr>
            <a:r>
              <a:rPr lang="en-US" altLang="zh-CN" sz="2000" dirty="0"/>
              <a:t>    void init(){</a:t>
            </a:r>
            <a:endParaRPr lang="en-US" altLang="zh-CN" sz="2000" dirty="0"/>
          </a:p>
          <a:p>
            <a:pPr marL="400050" lvl="1">
              <a:spcBef>
                <a:spcPts val="0"/>
              </a:spcBef>
              <a:buNone/>
            </a:pPr>
            <a:r>
              <a:rPr lang="en-US" altLang="zh-CN" sz="2000" dirty="0"/>
              <a:t>       leg=2;</a:t>
            </a:r>
            <a:endParaRPr lang="en-US" altLang="zh-CN" sz="2000" dirty="0"/>
          </a:p>
          <a:p>
            <a:pPr marL="400050" lvl="1">
              <a:spcBef>
                <a:spcPts val="0"/>
              </a:spcBef>
              <a:buNone/>
            </a:pPr>
            <a:r>
              <a:rPr lang="en-US" altLang="zh-CN" sz="2000" dirty="0"/>
              <a:t>       hand=2;</a:t>
            </a:r>
            <a:endParaRPr lang="en-US" altLang="zh-CN" sz="2000" dirty="0"/>
          </a:p>
          <a:p>
            <a:pPr marL="400050" lvl="1">
              <a:spcBef>
                <a:spcPts val="0"/>
              </a:spcBef>
              <a:buNone/>
            </a:pPr>
            <a:r>
              <a:rPr lang="en-US" altLang="zh-CN" sz="2000" dirty="0"/>
              <a:t>       </a:t>
            </a:r>
            <a:r>
              <a:rPr lang="en-US" altLang="zh-CN" sz="2000" dirty="0" err="1"/>
              <a:t>System.out.println</a:t>
            </a:r>
            <a:r>
              <a:rPr lang="en-US" altLang="zh-CN" sz="2000" dirty="0"/>
              <a:t>(name+"</a:t>
            </a:r>
            <a:r>
              <a:rPr lang="zh-CN" altLang="en-US" sz="2000" dirty="0"/>
              <a:t>有</a:t>
            </a:r>
            <a:r>
              <a:rPr lang="en-US" altLang="zh-CN" sz="2000" dirty="0"/>
              <a:t>"+hand+"</a:t>
            </a:r>
            <a:r>
              <a:rPr lang="zh-CN" altLang="en-US" sz="2000" dirty="0"/>
              <a:t>只手</a:t>
            </a:r>
            <a:r>
              <a:rPr lang="en-US" altLang="zh-CN" sz="2000" dirty="0"/>
              <a:t>"+leg+"</a:t>
            </a:r>
            <a:r>
              <a:rPr lang="zh-CN" altLang="en-US" sz="2000" dirty="0"/>
              <a:t>条腿</a:t>
            </a:r>
            <a:r>
              <a:rPr lang="en-US" altLang="zh-CN" sz="2000" dirty="0"/>
              <a:t>");</a:t>
            </a:r>
            <a:endParaRPr lang="en-US" altLang="zh-CN" sz="2000" dirty="0"/>
          </a:p>
          <a:p>
            <a:pPr marL="400050" lvl="1">
              <a:spcBef>
                <a:spcPts val="0"/>
              </a:spcBef>
              <a:buNone/>
            </a:pPr>
            <a:r>
              <a:rPr lang="en-US" altLang="zh-CN" sz="2000" dirty="0"/>
              <a:t>    }</a:t>
            </a:r>
            <a:endParaRPr lang="en-US" altLang="zh-CN" sz="2000" dirty="0"/>
          </a:p>
          <a:p>
            <a:pPr marL="400050" lvl="1">
              <a:spcBef>
                <a:spcPts val="0"/>
              </a:spcBef>
              <a:buNone/>
            </a:pPr>
            <a:endParaRPr lang="en-US" altLang="zh-CN" sz="2000" dirty="0"/>
          </a:p>
          <a:p>
            <a:pPr marL="400050" lvl="1">
              <a:spcBef>
                <a:spcPts val="0"/>
              </a:spcBef>
              <a:buNone/>
            </a:pPr>
            <a:r>
              <a:rPr lang="en-US" altLang="zh-CN" sz="2000" dirty="0"/>
              <a:t>    public static void main(String </a:t>
            </a:r>
            <a:r>
              <a:rPr lang="en-US" altLang="zh-CN" sz="2000" dirty="0" err="1"/>
              <a:t>args</a:t>
            </a:r>
            <a:r>
              <a:rPr lang="en-US" altLang="zh-CN" sz="2000" dirty="0"/>
              <a:t>[]){</a:t>
            </a:r>
            <a:endParaRPr lang="en-US" altLang="zh-CN" sz="2000" dirty="0"/>
          </a:p>
          <a:p>
            <a:pPr marL="400050" lvl="1">
              <a:spcBef>
                <a:spcPts val="0"/>
              </a:spcBef>
              <a:buNone/>
            </a:pPr>
            <a:r>
              <a:rPr lang="en-US" altLang="zh-CN" sz="2000" dirty="0"/>
              <a:t>       People </a:t>
            </a:r>
            <a:r>
              <a:rPr lang="en-US" altLang="zh-CN" sz="2000" dirty="0" err="1"/>
              <a:t>boshi</a:t>
            </a:r>
            <a:r>
              <a:rPr lang="en-US" altLang="zh-CN" sz="2000" dirty="0"/>
              <a:t>=new People("</a:t>
            </a:r>
            <a:r>
              <a:rPr lang="zh-CN" altLang="en-US" sz="2000" dirty="0"/>
              <a:t>布什</a:t>
            </a:r>
            <a:r>
              <a:rPr lang="en-US" altLang="zh-CN" sz="2000" dirty="0"/>
              <a:t>"); </a:t>
            </a:r>
            <a:endParaRPr lang="en-US" altLang="zh-CN" sz="2000" dirty="0"/>
          </a:p>
          <a:p>
            <a:pPr marL="400050" lvl="1">
              <a:spcBef>
                <a:spcPts val="0"/>
              </a:spcBef>
              <a:buNone/>
            </a:pPr>
            <a:r>
              <a:rPr lang="en-US" altLang="zh-CN" sz="2000" dirty="0"/>
              <a:t>    }</a:t>
            </a:r>
            <a:endParaRPr lang="en-US" altLang="zh-CN" sz="2000" dirty="0"/>
          </a:p>
          <a:p>
            <a:pPr marL="0">
              <a:spcBef>
                <a:spcPts val="0"/>
              </a:spcBef>
              <a:buNone/>
            </a:pPr>
            <a:r>
              <a:rPr lang="en-US" altLang="zh-CN" sz="2000" dirty="0"/>
              <a:t>}</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extBox 4"/>
          <p:cNvSpPr txBox="1"/>
          <p:nvPr/>
        </p:nvSpPr>
        <p:spPr>
          <a:xfrm>
            <a:off x="6312024" y="1412776"/>
            <a:ext cx="3528392" cy="706755"/>
          </a:xfrm>
          <a:prstGeom prst="rect">
            <a:avLst/>
          </a:prstGeom>
          <a:noFill/>
          <a:ln>
            <a:solidFill>
              <a:schemeClr val="accent1"/>
            </a:solidFill>
          </a:ln>
        </p:spPr>
        <p:txBody>
          <a:bodyPr wrap="square" rtlCol="0">
            <a:spAutoFit/>
          </a:bodyPr>
          <a:lstStyle/>
          <a:p>
            <a:r>
              <a:rPr lang="en-US" altLang="zh-CN" sz="2000"/>
              <a:t>this</a:t>
            </a:r>
            <a:r>
              <a:rPr lang="zh-CN" altLang="en-US" sz="2000"/>
              <a:t>可以用于调用其它方法，不必是方法的</a:t>
            </a:r>
            <a:r>
              <a:rPr lang="zh-CN" altLang="en-US" sz="2000" b="1">
                <a:solidFill>
                  <a:srgbClr val="0000CC"/>
                </a:solidFill>
              </a:rPr>
              <a:t>第一行</a:t>
            </a:r>
            <a:r>
              <a:rPr lang="zh-CN" altLang="en-US" sz="2000"/>
              <a:t>语句。</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§4.8    </a:t>
            </a:r>
            <a:r>
              <a:rPr lang="zh-CN" altLang="en-US" dirty="0">
                <a:latin typeface="宋体" panose="02010600030101010101" pitchFamily="2" charset="-122"/>
              </a:rPr>
              <a:t>包 </a:t>
            </a:r>
            <a:endParaRPr lang="zh-CN" altLang="en-US" dirty="0">
              <a:latin typeface="宋体" panose="02010600030101010101" pitchFamily="2" charset="-122"/>
            </a:endParaRPr>
          </a:p>
        </p:txBody>
      </p:sp>
      <p:sp>
        <p:nvSpPr>
          <p:cNvPr id="3" name="内容占位符 2"/>
          <p:cNvSpPr>
            <a:spLocks noGrp="1"/>
          </p:cNvSpPr>
          <p:nvPr>
            <p:ph idx="1"/>
          </p:nvPr>
        </p:nvSpPr>
        <p:spPr>
          <a:xfrm>
            <a:off x="1847528" y="1616593"/>
            <a:ext cx="8229600" cy="4502150"/>
          </a:xfrm>
        </p:spPr>
        <p:txBody>
          <a:bodyPr/>
          <a:lstStyle/>
          <a:p>
            <a:pPr algn="just">
              <a:spcBef>
                <a:spcPts val="600"/>
              </a:spcBef>
            </a:pPr>
            <a:r>
              <a:rPr lang="zh-CN" altLang="en-US" b="1" dirty="0">
                <a:solidFill>
                  <a:srgbClr val="C00000"/>
                </a:solidFill>
                <a:latin typeface="Tahoma" panose="020B0604030504040204" pitchFamily="34" charset="0"/>
                <a:cs typeface="Tahoma" panose="020B0604030504040204" pitchFamily="34" charset="0"/>
              </a:rPr>
              <a:t>包</a:t>
            </a:r>
            <a:r>
              <a:rPr lang="en-US" altLang="zh-CN" b="1" dirty="0">
                <a:solidFill>
                  <a:srgbClr val="C00000"/>
                </a:solidFill>
                <a:latin typeface="Tahoma" panose="020B0604030504040204" pitchFamily="34" charset="0"/>
                <a:ea typeface="Tahoma" panose="020B0604030504040204" pitchFamily="34" charset="0"/>
                <a:cs typeface="Tahoma" panose="020B0604030504040204" pitchFamily="34" charset="0"/>
              </a:rPr>
              <a:t>(package)</a:t>
            </a:r>
            <a:r>
              <a:rPr lang="zh-CN" altLang="en-US" b="1" dirty="0">
                <a:latin typeface="Tahoma" panose="020B0604030504040204" pitchFamily="34" charset="0"/>
                <a:cs typeface="Tahoma" panose="020B0604030504040204" pitchFamily="34" charset="0"/>
              </a:rPr>
              <a:t>是</a:t>
            </a:r>
            <a:r>
              <a:rPr lang="en-US" altLang="zh-CN" b="1" dirty="0">
                <a:latin typeface="Tahoma" panose="020B0604030504040204" pitchFamily="34" charset="0"/>
                <a:ea typeface="Tahoma" panose="020B0604030504040204" pitchFamily="34" charset="0"/>
                <a:cs typeface="Tahoma" panose="020B0604030504040204" pitchFamily="34" charset="0"/>
              </a:rPr>
              <a:t>Java</a:t>
            </a:r>
            <a:r>
              <a:rPr lang="zh-CN" altLang="en-US" b="1" dirty="0">
                <a:latin typeface="Tahoma" panose="020B0604030504040204" pitchFamily="34" charset="0"/>
                <a:cs typeface="Tahoma" panose="020B0604030504040204" pitchFamily="34" charset="0"/>
              </a:rPr>
              <a:t>语言中有效地管理类的一个机制。</a:t>
            </a:r>
            <a:endParaRPr lang="zh-CN" altLang="en-US" b="1" dirty="0">
              <a:latin typeface="Tahoma" panose="020B0604030504040204" pitchFamily="34" charset="0"/>
              <a:cs typeface="Tahoma" panose="020B0604030504040204" pitchFamily="34" charset="0"/>
            </a:endParaRPr>
          </a:p>
          <a:p>
            <a:pPr algn="just">
              <a:spcBef>
                <a:spcPts val="600"/>
              </a:spcBef>
            </a:pPr>
            <a:r>
              <a:rPr lang="zh-CN" altLang="en-US" b="1" dirty="0">
                <a:latin typeface="Tahoma" panose="020B0604030504040204" pitchFamily="34" charset="0"/>
                <a:cs typeface="Tahoma" panose="020B0604030504040204" pitchFamily="34" charset="0"/>
              </a:rPr>
              <a:t>包名的目的是有效的区分名字相同的类。</a:t>
            </a:r>
            <a:endParaRPr lang="en-US" altLang="zh-CN" b="1" dirty="0">
              <a:latin typeface="Tahoma" panose="020B0604030504040204" pitchFamily="34" charset="0"/>
              <a:cs typeface="Tahoma" panose="020B0604030504040204" pitchFamily="34" charset="0"/>
            </a:endParaRPr>
          </a:p>
          <a:p>
            <a:pPr lvl="1" algn="just">
              <a:spcBef>
                <a:spcPts val="600"/>
              </a:spcBef>
            </a:pPr>
            <a:r>
              <a:rPr lang="zh-CN" altLang="en-US" dirty="0"/>
              <a:t>包创建了不同的命名空间</a:t>
            </a:r>
            <a:r>
              <a:rPr lang="en-US" altLang="zh-CN" dirty="0"/>
              <a:t>(Namespace)</a:t>
            </a:r>
            <a:r>
              <a:rPr lang="zh-CN" altLang="en-US" dirty="0"/>
              <a:t>，从而有效地解决了类型命名冲突问题。</a:t>
            </a:r>
            <a:endParaRPr lang="en-US" altLang="zh-CN" dirty="0"/>
          </a:p>
          <a:p>
            <a:pPr lvl="1" algn="just">
              <a:spcBef>
                <a:spcPts val="600"/>
              </a:spcBef>
            </a:pPr>
            <a:r>
              <a:rPr lang="zh-CN" altLang="en-US" dirty="0"/>
              <a:t>一个类的文件名，包括了文件的路径，</a:t>
            </a:r>
            <a:endParaRPr lang="zh-CN" altLang="en-US" dirty="0"/>
          </a:p>
          <a:p>
            <a:pPr marL="0" indent="0" algn="just">
              <a:spcBef>
                <a:spcPct val="50000"/>
              </a:spcBef>
              <a:buNone/>
            </a:pPr>
            <a:r>
              <a:rPr lang="zh-CN" altLang="en-US" dirty="0">
                <a:latin typeface="Tahoma" panose="020B0604030504040204" pitchFamily="34" charset="0"/>
                <a:cs typeface="Tahoma" panose="020B0604030504040204" pitchFamily="34" charset="0"/>
              </a:rPr>
              <a:t> </a:t>
            </a:r>
            <a:endParaRPr lang="zh-CN" altLang="en-US" dirty="0">
              <a:latin typeface="Tahoma" panose="020B0604030504040204" pitchFamily="34" charset="0"/>
              <a:cs typeface="Tahoma" panose="020B0604030504040204"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灯片编号占位符 3"/>
          <p:cNvSpPr txBox="1"/>
          <p:nvPr/>
        </p:nvSpPr>
        <p:spPr bwMode="auto">
          <a:xfrm>
            <a:off x="1963292" y="4446808"/>
            <a:ext cx="1972468" cy="1143008"/>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altLang="zh-CN" sz="2400" b="1">
                <a:solidFill>
                  <a:srgbClr val="000099"/>
                </a:solidFill>
                <a:latin typeface="Tahoma" panose="020B0604030504040204" pitchFamily="34" charset="0"/>
                <a:ea typeface="Tahoma" panose="020B0604030504040204" pitchFamily="34" charset="0"/>
                <a:cs typeface="Tahoma" panose="020B0604030504040204" pitchFamily="34" charset="0"/>
              </a:rPr>
              <a:t>c:\ch4\</a:t>
            </a:r>
            <a:endParaRPr lang="en-US" altLang="zh-CN" sz="2400" b="1">
              <a:solidFill>
                <a:srgbClr val="006600"/>
              </a:solidFill>
              <a:latin typeface="Tahoma" panose="020B0604030504040204" pitchFamily="34" charset="0"/>
              <a:ea typeface="Tahoma" panose="020B0604030504040204" pitchFamily="34" charset="0"/>
              <a:cs typeface="Tahoma" panose="020B0604030504040204" pitchFamily="34" charset="0"/>
            </a:endParaRPr>
          </a:p>
          <a:p>
            <a:pPr lvl="1"/>
            <a:endParaRPr lang="en-US" altLang="zh-CN" sz="2400" b="1">
              <a:solidFill>
                <a:srgbClr val="000099"/>
              </a:solidFill>
              <a:latin typeface="Tahoma" panose="020B0604030504040204" pitchFamily="34" charset="0"/>
              <a:ea typeface="Tahoma" panose="020B0604030504040204" pitchFamily="34" charset="0"/>
              <a:cs typeface="Tahoma" panose="020B0604030504040204" pitchFamily="34" charset="0"/>
            </a:endParaRPr>
          </a:p>
          <a:p>
            <a:pPr lvl="1"/>
            <a:r>
              <a:rPr lang="en-US" altLang="zh-CN" sz="2400" b="1">
                <a:solidFill>
                  <a:srgbClr val="000099"/>
                </a:solidFill>
                <a:latin typeface="Tahoma" panose="020B0604030504040204" pitchFamily="34" charset="0"/>
                <a:ea typeface="Tahoma" panose="020B0604030504040204" pitchFamily="34" charset="0"/>
                <a:cs typeface="Tahoma" panose="020B0604030504040204" pitchFamily="34" charset="0"/>
              </a:rPr>
              <a:t>c:\ch4\</a:t>
            </a:r>
            <a:endParaRPr lang="en-US" altLang="zh-CN" sz="2400" b="1">
              <a:solidFill>
                <a:srgbClr val="000099"/>
              </a:solidFill>
              <a:latin typeface="Tahoma" panose="020B0604030504040204" pitchFamily="34" charset="0"/>
              <a:ea typeface="Tahoma" panose="020B0604030504040204" pitchFamily="34" charset="0"/>
              <a:cs typeface="Tahoma" panose="020B0604030504040204" pitchFamily="34" charset="0"/>
            </a:endParaRPr>
          </a:p>
          <a:p>
            <a:pPr lvl="1"/>
            <a:endParaRPr lang="en-US" altLang="zh-CN" sz="2400" b="1">
              <a:solidFill>
                <a:srgbClr val="000099"/>
              </a:solidFill>
              <a:latin typeface="Tahoma" panose="020B0604030504040204" pitchFamily="34" charset="0"/>
              <a:ea typeface="Tahoma" panose="020B0604030504040204" pitchFamily="34" charset="0"/>
              <a:cs typeface="Tahoma" panose="020B0604030504040204" pitchFamily="34" charset="0"/>
            </a:endParaRPr>
          </a:p>
        </p:txBody>
      </p:sp>
      <p:sp>
        <p:nvSpPr>
          <p:cNvPr id="6" name="灯片编号占位符 3"/>
          <p:cNvSpPr txBox="1"/>
          <p:nvPr/>
        </p:nvSpPr>
        <p:spPr bwMode="auto">
          <a:xfrm>
            <a:off x="5303912" y="4446808"/>
            <a:ext cx="4248472" cy="1143008"/>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sz="2400" b="1" dirty="0">
                <a:solidFill>
                  <a:srgbClr val="006600"/>
                </a:solidFill>
                <a:latin typeface="Tahoma" panose="020B0604030504040204" pitchFamily="34" charset="0"/>
                <a:ea typeface="Tahoma" panose="020B0604030504040204" pitchFamily="34" charset="0"/>
                <a:cs typeface="Tahoma" panose="020B0604030504040204" pitchFamily="34" charset="0"/>
              </a:rPr>
              <a:t>Triangle.java</a:t>
            </a:r>
            <a:endParaRPr lang="en-US" altLang="zh-CN" sz="2400" b="1" dirty="0">
              <a:solidFill>
                <a:srgbClr val="006600"/>
              </a:solidFill>
              <a:latin typeface="Tahoma" panose="020B0604030504040204" pitchFamily="34" charset="0"/>
              <a:ea typeface="Tahoma" panose="020B0604030504040204" pitchFamily="34" charset="0"/>
              <a:cs typeface="Tahoma" panose="020B0604030504040204" pitchFamily="34" charset="0"/>
            </a:endParaRPr>
          </a:p>
          <a:p>
            <a:pPr marL="0" lvl="1"/>
            <a:endPar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endParaRPr>
          </a:p>
          <a:p>
            <a:pPr marL="0" lvl="1"/>
            <a:r>
              <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rPr>
              <a:t>	 Example4_14.java</a:t>
            </a:r>
            <a:endPar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endParaRPr>
          </a:p>
          <a:p>
            <a:endParaRPr lang="zh-CN" altLang="en-US" sz="1200" dirty="0"/>
          </a:p>
        </p:txBody>
      </p:sp>
      <p:sp>
        <p:nvSpPr>
          <p:cNvPr id="7" name="灯片编号占位符 3"/>
          <p:cNvSpPr txBox="1"/>
          <p:nvPr/>
        </p:nvSpPr>
        <p:spPr bwMode="auto">
          <a:xfrm>
            <a:off x="3575720" y="4446808"/>
            <a:ext cx="2952328" cy="1214440"/>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sz="2400" b="1" dirty="0" err="1">
                <a:solidFill>
                  <a:srgbClr val="FF0000"/>
                </a:solidFill>
                <a:latin typeface="Tahoma" panose="020B0604030504040204" pitchFamily="34" charset="0"/>
                <a:ea typeface="Tahoma" panose="020B0604030504040204" pitchFamily="34" charset="0"/>
                <a:cs typeface="Tahoma" panose="020B0604030504040204" pitchFamily="34" charset="0"/>
              </a:rPr>
              <a:t>sohu</a:t>
            </a:r>
            <a:r>
              <a:rPr lang="en-US" altLang="zh-CN" sz="2400" b="1" dirty="0">
                <a:solidFill>
                  <a:srgbClr val="FF0000"/>
                </a:solidFill>
                <a:latin typeface="Tahoma" panose="020B0604030504040204" pitchFamily="34" charset="0"/>
                <a:ea typeface="Tahoma" panose="020B0604030504040204" pitchFamily="34" charset="0"/>
                <a:cs typeface="Tahoma" panose="020B0604030504040204" pitchFamily="34" charset="0"/>
              </a:rPr>
              <a:t>\com\</a:t>
            </a:r>
            <a:endParaRPr lang="en-US" altLang="zh-CN" sz="2400" b="1" dirty="0">
              <a:solidFill>
                <a:srgbClr val="006600"/>
              </a:solidFill>
              <a:latin typeface="Tahoma" panose="020B0604030504040204" pitchFamily="34" charset="0"/>
              <a:ea typeface="Tahoma" panose="020B0604030504040204" pitchFamily="34" charset="0"/>
              <a:cs typeface="Tahoma" panose="020B0604030504040204" pitchFamily="34" charset="0"/>
            </a:endParaRPr>
          </a:p>
          <a:p>
            <a:pPr marL="0" lvl="1"/>
            <a:endPar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endParaRPr>
          </a:p>
          <a:p>
            <a:pPr marL="0" lvl="1"/>
            <a:r>
              <a:rPr lang="en-US" altLang="zh-CN" sz="2400" b="1" dirty="0">
                <a:solidFill>
                  <a:srgbClr val="FF0000"/>
                </a:solidFill>
                <a:latin typeface="Tahoma" panose="020B0604030504040204" pitchFamily="34" charset="0"/>
                <a:ea typeface="Tahoma" panose="020B0604030504040204" pitchFamily="34" charset="0"/>
                <a:cs typeface="Tahoma" panose="020B0604030504040204" pitchFamily="34" charset="0"/>
              </a:rPr>
              <a:t>sun\hello\moon\</a:t>
            </a:r>
            <a:endParaRPr lang="en-US" altLang="zh-CN" sz="2400" b="1" dirty="0">
              <a:solidFill>
                <a:srgbClr val="000099"/>
              </a:solidFill>
              <a:latin typeface="Tahoma" panose="020B0604030504040204" pitchFamily="34" charset="0"/>
              <a:ea typeface="Tahoma" panose="020B0604030504040204" pitchFamily="34" charset="0"/>
              <a:cs typeface="Tahoma" panose="020B0604030504040204" pitchFamily="34" charset="0"/>
            </a:endParaRPr>
          </a:p>
          <a:p>
            <a:endParaRPr lang="zh-CN" altLang="en-US" sz="1200" dirty="0"/>
          </a:p>
        </p:txBody>
      </p:sp>
      <p:sp>
        <p:nvSpPr>
          <p:cNvPr id="8" name="文本框 7"/>
          <p:cNvSpPr txBox="1"/>
          <p:nvPr/>
        </p:nvSpPr>
        <p:spPr>
          <a:xfrm>
            <a:off x="2419465" y="5820331"/>
            <a:ext cx="3355340" cy="737235"/>
          </a:xfrm>
          <a:prstGeom prst="rect">
            <a:avLst/>
          </a:prstGeom>
          <a:noFill/>
        </p:spPr>
        <p:txBody>
          <a:bodyPr wrap="none" rtlCol="0">
            <a:spAutoFit/>
          </a:bodyPr>
          <a:lstStyle/>
          <a:p>
            <a:r>
              <a:rPr lang="en-US" altLang="zh-CN" sz="2400" b="1">
                <a:solidFill>
                  <a:srgbClr val="000099"/>
                </a:solidFill>
                <a:latin typeface="Tahoma" panose="020B0604030504040204" pitchFamily="34" charset="0"/>
                <a:ea typeface="Tahoma" panose="020B0604030504040204" pitchFamily="34" charset="0"/>
                <a:cs typeface="Tahoma" panose="020B0604030504040204" pitchFamily="34" charset="0"/>
              </a:rPr>
              <a:t>c:\ch4</a:t>
            </a:r>
            <a:r>
              <a:rPr lang="en-US" altLang="zh-CN" sz="2400" b="1">
                <a:solidFill>
                  <a:srgbClr val="006600"/>
                </a:solidFill>
                <a:latin typeface="Tahoma" panose="020B0604030504040204" pitchFamily="34" charset="0"/>
                <a:ea typeface="Tahoma" panose="020B0604030504040204" pitchFamily="34" charset="0"/>
                <a:cs typeface="Tahoma" panose="020B0604030504040204" pitchFamily="34" charset="0"/>
              </a:rPr>
              <a:t>\Triangle.java</a:t>
            </a:r>
            <a:endParaRPr lang="en-US" altLang="zh-CN" sz="2400" b="1">
              <a:solidFill>
                <a:srgbClr val="006600"/>
              </a:solidFill>
              <a:latin typeface="Tahoma" panose="020B0604030504040204" pitchFamily="34" charset="0"/>
              <a:ea typeface="Tahoma" panose="020B0604030504040204" pitchFamily="34" charset="0"/>
              <a:cs typeface="Tahoma" panose="020B0604030504040204" pitchFamily="34" charset="0"/>
            </a:endParaRPr>
          </a:p>
          <a:p>
            <a:endParaRPr lang="zh-CN" altLang="en-US"/>
          </a:p>
        </p:txBody>
      </p:sp>
      <p:sp>
        <p:nvSpPr>
          <p:cNvPr id="9" name="文本框 8"/>
          <p:cNvSpPr txBox="1"/>
          <p:nvPr/>
        </p:nvSpPr>
        <p:spPr>
          <a:xfrm>
            <a:off x="7608168" y="3855486"/>
            <a:ext cx="2926080" cy="460375"/>
          </a:xfrm>
          <a:prstGeom prst="rect">
            <a:avLst/>
          </a:prstGeom>
          <a:noFill/>
        </p:spPr>
        <p:txBody>
          <a:bodyPr wrap="none" rtlCol="0">
            <a:spAutoFit/>
          </a:bodyPr>
          <a:lstStyle/>
          <a:p>
            <a:r>
              <a:rPr lang="zh-CN" altLang="en-US" sz="2400" dirty="0"/>
              <a:t>也是</a:t>
            </a:r>
            <a:r>
              <a:rPr lang="zh-CN" altLang="en-US" sz="2400" dirty="0">
                <a:latin typeface="华文行楷" panose="02010800040101010101" pitchFamily="2" charset="-122"/>
                <a:ea typeface="华文行楷" panose="02010800040101010101" pitchFamily="2" charset="-122"/>
              </a:rPr>
              <a:t>文件的绝对路径</a:t>
            </a:r>
            <a:endParaRPr lang="zh-CN" altLang="en-US" sz="2400" dirty="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p:bldP spid="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209047"/>
            <a:ext cx="7543800" cy="1295400"/>
          </a:xfrm>
        </p:spPr>
        <p:txBody>
          <a:bodyPr/>
          <a:lstStyle/>
          <a:p>
            <a:r>
              <a:rPr lang="zh-CN" altLang="en-US" sz="3600" b="1"/>
              <a:t>类的完全限定名</a:t>
            </a:r>
            <a:br>
              <a:rPr lang="en-US" altLang="zh-CN" sz="3600" b="1"/>
            </a:br>
            <a:r>
              <a:rPr lang="en-US" altLang="zh-CN" sz="3600"/>
              <a:t>(</a:t>
            </a:r>
            <a:r>
              <a:rPr lang="en-US" altLang="zh-CN" sz="3600">
                <a:solidFill>
                  <a:srgbClr val="A50021"/>
                </a:solidFill>
              </a:rPr>
              <a:t>fully qualified name)</a:t>
            </a:r>
            <a:endParaRPr lang="zh-CN" altLang="en-US" sz="3600"/>
          </a:p>
        </p:txBody>
      </p:sp>
      <p:sp>
        <p:nvSpPr>
          <p:cNvPr id="3" name="内容占位符 2"/>
          <p:cNvSpPr>
            <a:spLocks noGrp="1"/>
          </p:cNvSpPr>
          <p:nvPr>
            <p:ph idx="1"/>
          </p:nvPr>
        </p:nvSpPr>
        <p:spPr>
          <a:xfrm>
            <a:off x="1981200" y="1556792"/>
            <a:ext cx="8229600" cy="4502150"/>
          </a:xfrm>
        </p:spPr>
        <p:txBody>
          <a:bodyPr/>
          <a:lstStyle/>
          <a:p>
            <a:pPr marL="0" indent="0" algn="ctr">
              <a:buNone/>
            </a:pPr>
            <a:endParaRPr lang="en-US" altLang="zh-CN" sz="2400" b="1">
              <a:latin typeface="-apple-system"/>
            </a:endParaRPr>
          </a:p>
          <a:p>
            <a:pPr marL="0" indent="0" algn="ctr">
              <a:buNone/>
            </a:pPr>
            <a:r>
              <a:rPr lang="zh-CN" altLang="en-US" b="1">
                <a:latin typeface="-apple-system"/>
              </a:rPr>
              <a:t>完全</a:t>
            </a:r>
            <a:r>
              <a:rPr lang="zh-CN" altLang="en-US" b="1" i="0">
                <a:effectLst/>
                <a:latin typeface="-apple-system"/>
              </a:rPr>
              <a:t>限定名 </a:t>
            </a:r>
            <a:r>
              <a:rPr lang="en-US" altLang="zh-CN" b="1" i="0">
                <a:effectLst/>
                <a:latin typeface="-apple-system"/>
              </a:rPr>
              <a:t>= </a:t>
            </a:r>
            <a:r>
              <a:rPr lang="zh-CN" altLang="en-US" b="1" i="0">
                <a:effectLst/>
                <a:latin typeface="-apple-system"/>
              </a:rPr>
              <a:t>包名 </a:t>
            </a:r>
            <a:r>
              <a:rPr lang="en-US" altLang="zh-CN" b="1" i="0">
                <a:effectLst/>
                <a:latin typeface="-apple-system"/>
              </a:rPr>
              <a:t>+ </a:t>
            </a:r>
            <a:r>
              <a:rPr lang="zh-CN" altLang="en-US" b="1" i="0">
                <a:effectLst/>
                <a:latin typeface="-apple-system"/>
              </a:rPr>
              <a:t>类名</a:t>
            </a:r>
            <a:endParaRPr lang="zh-CN" altLang="en-US" b="1" i="0">
              <a:effectLst/>
              <a:latin typeface="-apple-system"/>
            </a:endParaRPr>
          </a:p>
          <a:p>
            <a:pPr algn="l"/>
            <a:endParaRPr lang="en-US" altLang="zh-CN" b="0" i="0">
              <a:solidFill>
                <a:srgbClr val="4D4D4D"/>
              </a:solidFill>
              <a:effectLst/>
              <a:latin typeface="-apple-system"/>
            </a:endParaRPr>
          </a:p>
          <a:p>
            <a:pPr algn="l"/>
            <a:r>
              <a:rPr lang="zh-CN" altLang="en-US" b="0" i="0">
                <a:solidFill>
                  <a:srgbClr val="4D4D4D"/>
                </a:solidFill>
                <a:effectLst/>
                <a:latin typeface="-apple-system"/>
              </a:rPr>
              <a:t>例如</a:t>
            </a:r>
            <a:r>
              <a:rPr lang="en-US" altLang="zh-CN" b="0" i="0">
                <a:solidFill>
                  <a:srgbClr val="4D4D4D"/>
                </a:solidFill>
                <a:effectLst/>
                <a:latin typeface="-apple-system"/>
              </a:rPr>
              <a:t>:    </a:t>
            </a:r>
            <a:endParaRPr lang="en-US" altLang="zh-CN" b="0" i="0">
              <a:solidFill>
                <a:srgbClr val="4D4D4D"/>
              </a:solidFill>
              <a:effectLst/>
              <a:latin typeface="-apple-system"/>
            </a:endParaRPr>
          </a:p>
          <a:p>
            <a:pPr marL="0" indent="0" algn="ctr">
              <a:spcBef>
                <a:spcPts val="0"/>
              </a:spcBef>
              <a:buNone/>
            </a:pPr>
            <a:r>
              <a:rPr lang="en-US" altLang="zh-CN" b="1" i="0">
                <a:solidFill>
                  <a:srgbClr val="4D4D4D"/>
                </a:solidFill>
                <a:effectLst/>
                <a:latin typeface="-apple-system"/>
              </a:rPr>
              <a:t>java.lang.System = java.lang + System</a:t>
            </a:r>
            <a:endParaRPr lang="en-US" altLang="zh-CN" b="1" i="0">
              <a:solidFill>
                <a:srgbClr val="4D4D4D"/>
              </a:solidFill>
              <a:effectLst/>
              <a:latin typeface="-apple-system"/>
            </a:endParaRPr>
          </a:p>
          <a:p>
            <a:pPr marL="0" indent="0" algn="ctr">
              <a:buNone/>
            </a:pPr>
            <a:endParaRPr lang="en-US" altLang="zh-CN">
              <a:solidFill>
                <a:srgbClr val="4D4D4D"/>
              </a:solidFill>
              <a:latin typeface="-apple-system"/>
            </a:endParaRPr>
          </a:p>
          <a:p>
            <a:pPr marL="0" indent="0" algn="ctr">
              <a:buNone/>
            </a:pPr>
            <a:r>
              <a:rPr lang="en-US" altLang="zh-CN" sz="2800" b="1">
                <a:solidFill>
                  <a:srgbClr val="000099"/>
                </a:solidFill>
              </a:rPr>
              <a:t>x = java.lang.Math.sqrt(3);</a:t>
            </a:r>
            <a:endParaRPr lang="en-US" altLang="zh-CN" sz="2800" b="1">
              <a:solidFill>
                <a:srgbClr val="000099"/>
              </a:solidFill>
            </a:endParaRPr>
          </a:p>
          <a:p>
            <a:pPr marL="0" indent="0" algn="ctr">
              <a:buNone/>
            </a:pPr>
            <a:endParaRPr lang="en-US" altLang="zh-CN" b="0" i="0">
              <a:solidFill>
                <a:srgbClr val="4D4D4D"/>
              </a:solidFill>
              <a:effectLst/>
              <a:latin typeface="-apple-system"/>
            </a:endParaRPr>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6312024" y="3228945"/>
            <a:ext cx="885825" cy="398780"/>
          </a:xfrm>
          <a:prstGeom prst="rect">
            <a:avLst/>
          </a:prstGeom>
          <a:noFill/>
        </p:spPr>
        <p:txBody>
          <a:bodyPr wrap="none" rtlCol="0">
            <a:spAutoFit/>
          </a:bodyPr>
          <a:lstStyle/>
          <a:p>
            <a:r>
              <a:rPr lang="en-US" altLang="zh-CN" sz="2000" b="0" i="0">
                <a:effectLst/>
                <a:latin typeface="-apple-system"/>
              </a:rPr>
              <a:t>(</a:t>
            </a:r>
            <a:r>
              <a:rPr lang="zh-CN" altLang="en-US" sz="2000" b="0" i="0">
                <a:effectLst/>
                <a:latin typeface="-apple-system"/>
              </a:rPr>
              <a:t>包名</a:t>
            </a:r>
            <a:r>
              <a:rPr lang="en-US" altLang="zh-CN" sz="2000" b="0" i="0">
                <a:effectLst/>
                <a:latin typeface="-apple-system"/>
              </a:rPr>
              <a:t>)</a:t>
            </a:r>
            <a:endParaRPr lang="zh-CN" altLang="en-US" sz="2000"/>
          </a:p>
        </p:txBody>
      </p:sp>
      <p:sp>
        <p:nvSpPr>
          <p:cNvPr id="6" name="文本框 5"/>
          <p:cNvSpPr txBox="1"/>
          <p:nvPr/>
        </p:nvSpPr>
        <p:spPr>
          <a:xfrm>
            <a:off x="7706868" y="3194665"/>
            <a:ext cx="981904" cy="398780"/>
          </a:xfrm>
          <a:prstGeom prst="rect">
            <a:avLst/>
          </a:prstGeom>
          <a:noFill/>
        </p:spPr>
        <p:txBody>
          <a:bodyPr wrap="square" rtlCol="0">
            <a:spAutoFit/>
          </a:bodyPr>
          <a:lstStyle/>
          <a:p>
            <a:pPr algn="ctr"/>
            <a:r>
              <a:rPr lang="en-US" altLang="zh-CN" sz="2000" b="0" i="0">
                <a:effectLst/>
                <a:latin typeface="-apple-system"/>
              </a:rPr>
              <a:t>(</a:t>
            </a:r>
            <a:r>
              <a:rPr lang="zh-CN" altLang="en-US" sz="2000" b="0" i="0">
                <a:effectLst/>
                <a:latin typeface="-apple-system"/>
              </a:rPr>
              <a:t>类名</a:t>
            </a:r>
            <a:r>
              <a:rPr lang="en-US" altLang="zh-CN" sz="2000" b="0" i="0">
                <a:effectLst/>
                <a:latin typeface="-apple-system"/>
              </a:rPr>
              <a:t>)</a:t>
            </a:r>
            <a:endParaRPr lang="zh-CN" altLang="en-US" sz="2000"/>
          </a:p>
        </p:txBody>
      </p:sp>
      <p:sp>
        <p:nvSpPr>
          <p:cNvPr id="9" name="线形标注 1 7"/>
          <p:cNvSpPr/>
          <p:nvPr/>
        </p:nvSpPr>
        <p:spPr bwMode="auto">
          <a:xfrm>
            <a:off x="4074307" y="5403572"/>
            <a:ext cx="3357586" cy="500066"/>
          </a:xfrm>
          <a:prstGeom prst="borderCallout1">
            <a:avLst>
              <a:gd name="adj1" fmla="val -681"/>
              <a:gd name="adj2" fmla="val 49848"/>
              <a:gd name="adj3" fmla="val -74512"/>
              <a:gd name="adj4" fmla="val 46727"/>
            </a:avLst>
          </a:prstGeom>
          <a:solidFill>
            <a:schemeClr val="accent1"/>
          </a:solidFill>
          <a:ln w="9525" cap="flat" cmpd="sng" algn="ctr">
            <a:solidFill>
              <a:schemeClr val="tx1"/>
            </a:solidFill>
            <a:prstDash val="dash"/>
            <a:round/>
            <a:headEnd type="none" w="med" len="med"/>
            <a:tailEnd type="none" w="med" len="med"/>
          </a:ln>
          <a:effectLst/>
        </p:spPr>
        <p:txBody>
          <a:bodyPr vert="horz" wrap="square" lIns="90000" tIns="46800" rIns="90000" bIns="46800" numCol="1" rtlCol="0" anchor="t" anchorCtr="0" compatLnSpc="1"/>
          <a:lstStyle/>
          <a:p>
            <a:pPr algn="ctr"/>
            <a:r>
              <a:rPr lang="en-US" altLang="zh-CN" sz="2400" b="1" dirty="0"/>
              <a:t>Math</a:t>
            </a:r>
            <a:r>
              <a:rPr lang="zh-CN" altLang="en-US" sz="2400" b="1" dirty="0"/>
              <a:t>类的完全限定名</a:t>
            </a:r>
            <a:endParaRPr lang="zh-CN" altLang="en-US" sz="2400" b="1" dirty="0"/>
          </a:p>
        </p:txBody>
      </p:sp>
      <p:cxnSp>
        <p:nvCxnSpPr>
          <p:cNvPr id="11" name="直接连接符 10"/>
          <p:cNvCxnSpPr/>
          <p:nvPr/>
        </p:nvCxnSpPr>
        <p:spPr>
          <a:xfrm>
            <a:off x="4492960" y="5013176"/>
            <a:ext cx="252028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§4.8.1   </a:t>
            </a:r>
            <a:r>
              <a:rPr lang="zh-CN" altLang="en-US" dirty="0">
                <a:latin typeface="宋体" panose="02010600030101010101" pitchFamily="2" charset="-122"/>
              </a:rPr>
              <a:t>包语句</a:t>
            </a:r>
            <a:r>
              <a:rPr lang="zh-CN" altLang="en-US" dirty="0"/>
              <a:t> </a:t>
            </a:r>
            <a:endParaRPr lang="zh-CN" altLang="en-US" dirty="0"/>
          </a:p>
        </p:txBody>
      </p:sp>
      <p:sp>
        <p:nvSpPr>
          <p:cNvPr id="3" name="内容占位符 2"/>
          <p:cNvSpPr>
            <a:spLocks noGrp="1"/>
          </p:cNvSpPr>
          <p:nvPr>
            <p:ph idx="1"/>
          </p:nvPr>
        </p:nvSpPr>
        <p:spPr/>
        <p:txBody>
          <a:bodyPr/>
          <a:lstStyle/>
          <a:p>
            <a:pPr algn="just">
              <a:spcBef>
                <a:spcPct val="10000"/>
              </a:spcBef>
            </a:pPr>
            <a:r>
              <a:rPr lang="zh-CN" altLang="en-US" sz="2400" dirty="0">
                <a:latin typeface="Tahoma" panose="020B0604030504040204" pitchFamily="34" charset="0"/>
                <a:cs typeface="Tahoma" panose="020B0604030504040204" pitchFamily="34" charset="0"/>
              </a:rPr>
              <a:t>通过</a:t>
            </a:r>
            <a:r>
              <a:rPr lang="zh-CN" altLang="en-US" sz="2400" dirty="0">
                <a:solidFill>
                  <a:srgbClr val="C00000"/>
                </a:solidFill>
                <a:latin typeface="Tahoma" panose="020B0604030504040204" pitchFamily="34" charset="0"/>
                <a:cs typeface="Tahoma" panose="020B0604030504040204" pitchFamily="34" charset="0"/>
              </a:rPr>
              <a:t>关键字</a:t>
            </a:r>
            <a:r>
              <a:rPr lang="en-US" altLang="zh-CN" sz="2400" b="1" dirty="0">
                <a:solidFill>
                  <a:srgbClr val="0000CC"/>
                </a:solidFill>
                <a:latin typeface="Tahoma" panose="020B0604030504040204" pitchFamily="34" charset="0"/>
                <a:ea typeface="Tahoma" panose="020B0604030504040204" pitchFamily="34" charset="0"/>
                <a:cs typeface="Tahoma" panose="020B0604030504040204" pitchFamily="34" charset="0"/>
              </a:rPr>
              <a:t>package</a:t>
            </a:r>
            <a:r>
              <a:rPr lang="zh-CN" altLang="en-US" sz="2400" dirty="0">
                <a:latin typeface="Tahoma" panose="020B0604030504040204" pitchFamily="34" charset="0"/>
                <a:cs typeface="Tahoma" panose="020B0604030504040204" pitchFamily="34" charset="0"/>
              </a:rPr>
              <a:t>声明</a:t>
            </a:r>
            <a:r>
              <a:rPr lang="zh-CN" altLang="en-US" sz="2400" dirty="0">
                <a:latin typeface="华文行楷" panose="02010800040101010101" pitchFamily="2" charset="-122"/>
                <a:ea typeface="华文行楷" panose="02010800040101010101" pitchFamily="2" charset="-122"/>
                <a:cs typeface="Tahoma" panose="020B0604030504040204" pitchFamily="34" charset="0"/>
              </a:rPr>
              <a:t>包语句</a:t>
            </a:r>
            <a:r>
              <a:rPr lang="zh-CN" altLang="en-US" sz="2400" dirty="0">
                <a:latin typeface="Tahoma" panose="020B0604030504040204" pitchFamily="34" charset="0"/>
                <a:cs typeface="Tahoma" panose="020B0604030504040204" pitchFamily="34" charset="0"/>
              </a:rPr>
              <a:t>。</a:t>
            </a:r>
            <a:endParaRPr lang="zh-CN" altLang="en-US" sz="2400" dirty="0">
              <a:latin typeface="Tahoma" panose="020B0604030504040204" pitchFamily="34" charset="0"/>
              <a:cs typeface="Tahoma" panose="020B0604030504040204" pitchFamily="34" charset="0"/>
            </a:endParaRPr>
          </a:p>
          <a:p>
            <a:pPr algn="just">
              <a:spcBef>
                <a:spcPct val="10000"/>
              </a:spcBef>
            </a:pPr>
            <a:r>
              <a:rPr lang="en-US" altLang="zh-CN" sz="2400" dirty="0">
                <a:solidFill>
                  <a:srgbClr val="C00000"/>
                </a:solidFill>
                <a:latin typeface="+mj-lt"/>
                <a:ea typeface="华文行楷" panose="02010800040101010101" pitchFamily="2" charset="-122"/>
                <a:cs typeface="Tahoma" panose="020B0604030504040204" pitchFamily="34" charset="0"/>
              </a:rPr>
              <a:t>package</a:t>
            </a:r>
            <a:r>
              <a:rPr lang="zh-CN" altLang="en-US" sz="2400" dirty="0">
                <a:solidFill>
                  <a:srgbClr val="C00000"/>
                </a:solidFill>
                <a:latin typeface="+mj-lt"/>
                <a:ea typeface="华文行楷" panose="02010800040101010101" pitchFamily="2" charset="-122"/>
                <a:cs typeface="Tahoma" panose="020B0604030504040204" pitchFamily="34" charset="0"/>
              </a:rPr>
              <a:t>语句</a:t>
            </a:r>
            <a:r>
              <a:rPr lang="zh-CN" altLang="en-US" sz="2400" dirty="0">
                <a:latin typeface="Tahoma" panose="020B0604030504040204" pitchFamily="34" charset="0"/>
                <a:cs typeface="Tahoma" panose="020B0604030504040204" pitchFamily="34" charset="0"/>
              </a:rPr>
              <a:t>作为</a:t>
            </a:r>
            <a:r>
              <a:rPr lang="en-US" altLang="zh-CN" sz="2400" dirty="0">
                <a:latin typeface="Tahoma" panose="020B0604030504040204" pitchFamily="34" charset="0"/>
                <a:ea typeface="Tahoma" panose="020B0604030504040204" pitchFamily="34" charset="0"/>
                <a:cs typeface="Tahoma" panose="020B0604030504040204" pitchFamily="34" charset="0"/>
              </a:rPr>
              <a:t>Java</a:t>
            </a:r>
            <a:r>
              <a:rPr lang="zh-CN" altLang="en-US" sz="2400" dirty="0">
                <a:latin typeface="Tahoma" panose="020B0604030504040204" pitchFamily="34" charset="0"/>
                <a:cs typeface="Tahoma" panose="020B0604030504040204" pitchFamily="34" charset="0"/>
              </a:rPr>
              <a:t>源文件的第一条语句，</a:t>
            </a:r>
            <a:r>
              <a:rPr lang="zh-CN" altLang="en-US" sz="2400" dirty="0">
                <a:solidFill>
                  <a:srgbClr val="000099"/>
                </a:solidFill>
                <a:latin typeface="Tahoma" panose="020B0604030504040204" pitchFamily="34" charset="0"/>
                <a:cs typeface="Tahoma" panose="020B0604030504040204" pitchFamily="34" charset="0"/>
              </a:rPr>
              <a:t>为该源文件中声明的类指定包名</a:t>
            </a:r>
            <a:r>
              <a:rPr lang="zh-CN" altLang="en-US" sz="2400" dirty="0">
                <a:latin typeface="Tahoma" panose="020B0604030504040204" pitchFamily="34" charset="0"/>
                <a:cs typeface="Tahoma" panose="020B0604030504040204" pitchFamily="34" charset="0"/>
              </a:rPr>
              <a:t>。</a:t>
            </a:r>
            <a:endParaRPr lang="en-US" altLang="zh-CN" sz="2400" dirty="0">
              <a:latin typeface="Tahoma" panose="020B0604030504040204" pitchFamily="34" charset="0"/>
              <a:cs typeface="Tahoma" panose="020B0604030504040204" pitchFamily="34" charset="0"/>
            </a:endParaRPr>
          </a:p>
          <a:p>
            <a:pPr algn="just">
              <a:spcBef>
                <a:spcPct val="10000"/>
              </a:spcBef>
            </a:pPr>
            <a:endParaRPr lang="zh-CN" altLang="en-US" sz="2400" dirty="0">
              <a:latin typeface="Tahoma" panose="020B0604030504040204" pitchFamily="34" charset="0"/>
              <a:cs typeface="Tahoma" panose="020B0604030504040204" pitchFamily="34" charset="0"/>
            </a:endParaRPr>
          </a:p>
          <a:p>
            <a:pPr algn="just">
              <a:spcBef>
                <a:spcPct val="10000"/>
              </a:spcBef>
            </a:pPr>
            <a:r>
              <a:rPr lang="en-US" altLang="zh-CN" sz="2400" dirty="0">
                <a:latin typeface="Tahoma" panose="020B0604030504040204" pitchFamily="34" charset="0"/>
                <a:ea typeface="Tahoma" panose="020B0604030504040204" pitchFamily="34" charset="0"/>
                <a:cs typeface="Tahoma" panose="020B0604030504040204" pitchFamily="34" charset="0"/>
              </a:rPr>
              <a:t>package</a:t>
            </a:r>
            <a:r>
              <a:rPr lang="zh-CN" altLang="en-US" sz="2400" dirty="0">
                <a:latin typeface="Tahoma" panose="020B0604030504040204" pitchFamily="34" charset="0"/>
                <a:cs typeface="Tahoma" panose="020B0604030504040204" pitchFamily="34" charset="0"/>
              </a:rPr>
              <a:t>语句的一般格式为：</a:t>
            </a:r>
            <a:endParaRPr lang="en-US" altLang="zh-CN" sz="2400" dirty="0">
              <a:latin typeface="Tahoma" panose="020B0604030504040204" pitchFamily="34" charset="0"/>
              <a:ea typeface="Tahoma" panose="020B0604030504040204" pitchFamily="34" charset="0"/>
              <a:cs typeface="Tahoma" panose="020B0604030504040204" pitchFamily="34" charset="0"/>
            </a:endParaRPr>
          </a:p>
          <a:p>
            <a:pPr>
              <a:spcBef>
                <a:spcPct val="10000"/>
              </a:spcBef>
              <a:buNone/>
            </a:pPr>
            <a:r>
              <a:rPr lang="en-US" altLang="zh-CN" sz="2400" b="1" dirty="0">
                <a:solidFill>
                  <a:srgbClr val="0000FF"/>
                </a:solidFill>
                <a:latin typeface="Tahoma" panose="020B0604030504040204" pitchFamily="34" charset="0"/>
                <a:ea typeface="Tahoma" panose="020B0604030504040204" pitchFamily="34" charset="0"/>
                <a:cs typeface="Tahoma" panose="020B0604030504040204" pitchFamily="34" charset="0"/>
              </a:rPr>
              <a:t>		package </a:t>
            </a:r>
            <a:r>
              <a:rPr lang="zh-CN" altLang="en-US" sz="2400" b="1" dirty="0">
                <a:solidFill>
                  <a:srgbClr val="0000FF"/>
                </a:solidFill>
                <a:latin typeface="Tahoma" panose="020B0604030504040204" pitchFamily="34" charset="0"/>
                <a:cs typeface="Tahoma" panose="020B0604030504040204" pitchFamily="34" charset="0"/>
              </a:rPr>
              <a:t>包名;</a:t>
            </a:r>
            <a:r>
              <a:rPr lang="zh-CN" altLang="en-US" sz="2400" b="1" dirty="0">
                <a:latin typeface="Tahoma" panose="020B0604030504040204" pitchFamily="34" charset="0"/>
                <a:cs typeface="Tahoma" panose="020B0604030504040204" pitchFamily="34" charset="0"/>
              </a:rPr>
              <a:t>    </a:t>
            </a:r>
            <a:endParaRPr lang="en-US" altLang="zh-CN" sz="2400" b="1" dirty="0">
              <a:latin typeface="Tahoma" panose="020B0604030504040204" pitchFamily="34" charset="0"/>
              <a:cs typeface="Tahoma" panose="020B0604030504040204" pitchFamily="34" charset="0"/>
            </a:endParaRPr>
          </a:p>
          <a:p>
            <a:pPr>
              <a:spcBef>
                <a:spcPct val="10000"/>
              </a:spcBef>
            </a:pPr>
            <a:endParaRPr lang="en-US" altLang="zh-CN" sz="2400" dirty="0"/>
          </a:p>
          <a:p>
            <a:pPr>
              <a:spcBef>
                <a:spcPct val="10000"/>
              </a:spcBef>
            </a:pPr>
            <a:r>
              <a:rPr lang="zh-CN" altLang="zh-CN" sz="2400" dirty="0"/>
              <a:t>如果</a:t>
            </a:r>
            <a:r>
              <a:rPr lang="zh-CN" altLang="zh-CN" sz="2400" dirty="0">
                <a:solidFill>
                  <a:srgbClr val="C00000"/>
                </a:solidFill>
                <a:latin typeface="华文新魏" panose="02010800040101010101" pitchFamily="2" charset="-122"/>
                <a:ea typeface="华文新魏" panose="02010800040101010101" pitchFamily="2" charset="-122"/>
              </a:rPr>
              <a:t>源程序中省略了</a:t>
            </a:r>
            <a:r>
              <a:rPr lang="en-US" altLang="zh-CN" sz="2400" dirty="0">
                <a:solidFill>
                  <a:srgbClr val="C00000"/>
                </a:solidFill>
                <a:latin typeface="华文新魏" panose="02010800040101010101" pitchFamily="2" charset="-122"/>
                <a:ea typeface="华文新魏" panose="02010800040101010101" pitchFamily="2" charset="-122"/>
              </a:rPr>
              <a:t>package</a:t>
            </a:r>
            <a:r>
              <a:rPr lang="zh-CN" altLang="zh-CN" sz="2400" dirty="0">
                <a:solidFill>
                  <a:srgbClr val="C00000"/>
                </a:solidFill>
                <a:latin typeface="华文新魏" panose="02010800040101010101" pitchFamily="2" charset="-122"/>
                <a:ea typeface="华文新魏" panose="02010800040101010101" pitchFamily="2" charset="-122"/>
              </a:rPr>
              <a:t>语句</a:t>
            </a:r>
            <a:r>
              <a:rPr lang="zh-CN" altLang="zh-CN" sz="2400" dirty="0"/>
              <a:t>，源文件中所定义命名的类被隐含地认为是</a:t>
            </a:r>
            <a:r>
              <a:rPr lang="zh-CN" altLang="zh-CN" sz="2400" dirty="0">
                <a:solidFill>
                  <a:srgbClr val="FF0000"/>
                </a:solidFill>
                <a:latin typeface="隶书" panose="02010509060101010101" pitchFamily="49" charset="-122"/>
                <a:ea typeface="隶书" panose="02010509060101010101" pitchFamily="49" charset="-122"/>
              </a:rPr>
              <a:t>无名包</a:t>
            </a:r>
            <a:r>
              <a:rPr lang="zh-CN" altLang="zh-CN" sz="2400" dirty="0"/>
              <a:t>的一部分</a:t>
            </a:r>
            <a:r>
              <a:rPr lang="zh-CN" altLang="en-US" sz="2400" dirty="0"/>
              <a:t>。</a:t>
            </a:r>
            <a:endParaRPr lang="zh-CN" altLang="zh-CN" sz="2400" dirty="0"/>
          </a:p>
          <a:p>
            <a:pPr algn="ctr">
              <a:spcBef>
                <a:spcPct val="10000"/>
              </a:spcBef>
              <a:buNone/>
            </a:pPr>
            <a:endParaRPr lang="zh-CN" altLang="en-US" b="1" dirty="0">
              <a:solidFill>
                <a:srgbClr val="FF0000"/>
              </a:solidFill>
              <a:latin typeface="Tahoma" panose="020B0604030504040204" pitchFamily="34" charset="0"/>
              <a:cs typeface="Tahoma" panose="020B0604030504040204"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矩形 5"/>
          <p:cNvSpPr/>
          <p:nvPr/>
        </p:nvSpPr>
        <p:spPr>
          <a:xfrm>
            <a:off x="5591944" y="3649017"/>
            <a:ext cx="4246245" cy="460375"/>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CN" altLang="en-US" sz="2400" b="1" dirty="0">
                <a:solidFill>
                  <a:schemeClr val="tx1"/>
                </a:solidFill>
              </a:rPr>
              <a:t>一个源文件 至多写一条包语句</a:t>
            </a:r>
            <a:endParaRPr lang="zh-CN" altLang="zh-CN"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§4.2   类 </a:t>
            </a:r>
            <a:endParaRPr lang="zh-CN" altLang="en-US" dirty="0"/>
          </a:p>
        </p:txBody>
      </p:sp>
      <p:sp>
        <p:nvSpPr>
          <p:cNvPr id="3" name="内容占位符 2"/>
          <p:cNvSpPr>
            <a:spLocks noGrp="1"/>
          </p:cNvSpPr>
          <p:nvPr>
            <p:ph idx="1"/>
          </p:nvPr>
        </p:nvSpPr>
        <p:spPr>
          <a:xfrm>
            <a:off x="1981200" y="1628775"/>
            <a:ext cx="8435280" cy="4502150"/>
          </a:xfrm>
        </p:spPr>
        <p:txBody>
          <a:bodyPr/>
          <a:lstStyle/>
          <a:p>
            <a:pPr>
              <a:spcBef>
                <a:spcPts val="0"/>
              </a:spcBef>
            </a:pPr>
            <a:r>
              <a:rPr lang="zh-CN" altLang="en-US" b="1" dirty="0">
                <a:solidFill>
                  <a:srgbClr val="C00000"/>
                </a:solidFill>
              </a:rPr>
              <a:t>类</a:t>
            </a:r>
            <a:r>
              <a:rPr lang="zh-CN" altLang="en-US" dirty="0"/>
              <a:t>是组成</a:t>
            </a:r>
            <a:r>
              <a:rPr lang="en-US" altLang="zh-CN" dirty="0"/>
              <a:t>Java</a:t>
            </a:r>
            <a:r>
              <a:rPr lang="zh-CN" altLang="en-US" dirty="0"/>
              <a:t>程序的基本要素。</a:t>
            </a:r>
            <a:endParaRPr lang="en-US" altLang="zh-CN" dirty="0"/>
          </a:p>
          <a:p>
            <a:pPr>
              <a:spcBef>
                <a:spcPts val="0"/>
              </a:spcBef>
            </a:pPr>
            <a:r>
              <a:rPr lang="zh-CN" altLang="en-US" dirty="0">
                <a:solidFill>
                  <a:srgbClr val="C00000"/>
                </a:solidFill>
              </a:rPr>
              <a:t>类</a:t>
            </a:r>
            <a:r>
              <a:rPr lang="zh-CN" altLang="en-US" dirty="0"/>
              <a:t>封装了</a:t>
            </a:r>
            <a:r>
              <a:rPr lang="zh-CN" altLang="en-US" dirty="0">
                <a:solidFill>
                  <a:srgbClr val="0000CC"/>
                </a:solidFill>
                <a:latin typeface="华文新魏" panose="02010800040101010101" pitchFamily="2" charset="-122"/>
                <a:ea typeface="华文新魏" panose="02010800040101010101" pitchFamily="2" charset="-122"/>
              </a:rPr>
              <a:t>一类对象</a:t>
            </a:r>
            <a:r>
              <a:rPr lang="zh-CN" altLang="en-US" dirty="0"/>
              <a:t>的</a:t>
            </a:r>
            <a:r>
              <a:rPr lang="zh-CN" altLang="en-US" dirty="0">
                <a:solidFill>
                  <a:srgbClr val="C00000"/>
                </a:solidFill>
                <a:latin typeface="华文行楷" panose="02010800040101010101" pitchFamily="2" charset="-122"/>
                <a:ea typeface="华文行楷" panose="02010800040101010101" pitchFamily="2" charset="-122"/>
              </a:rPr>
              <a:t>状态</a:t>
            </a:r>
            <a:r>
              <a:rPr lang="zh-CN" altLang="en-US" dirty="0"/>
              <a:t>和</a:t>
            </a:r>
            <a:r>
              <a:rPr lang="zh-CN" altLang="en-US" dirty="0">
                <a:solidFill>
                  <a:srgbClr val="C00000"/>
                </a:solidFill>
                <a:latin typeface="华文行楷" panose="02010800040101010101" pitchFamily="2" charset="-122"/>
                <a:ea typeface="华文行楷" panose="02010800040101010101" pitchFamily="2" charset="-122"/>
              </a:rPr>
              <a:t>方法</a:t>
            </a:r>
            <a:r>
              <a:rPr lang="zh-CN" altLang="en-US" dirty="0"/>
              <a:t>。</a:t>
            </a:r>
            <a:endParaRPr lang="en-US" altLang="zh-CN" dirty="0"/>
          </a:p>
          <a:p>
            <a:pPr>
              <a:spcBef>
                <a:spcPts val="0"/>
              </a:spcBef>
            </a:pPr>
            <a:r>
              <a:rPr lang="zh-CN" altLang="en-US" dirty="0">
                <a:solidFill>
                  <a:srgbClr val="000099"/>
                </a:solidFill>
              </a:rPr>
              <a:t>类是</a:t>
            </a:r>
            <a:r>
              <a:rPr lang="zh-CN" altLang="en-US" dirty="0">
                <a:solidFill>
                  <a:srgbClr val="000099"/>
                </a:solidFill>
                <a:latin typeface="华文行楷" panose="02010800040101010101" pitchFamily="2" charset="-122"/>
                <a:ea typeface="华文行楷" panose="02010800040101010101" pitchFamily="2" charset="-122"/>
              </a:rPr>
              <a:t>用来定义对象的模板</a:t>
            </a:r>
            <a:r>
              <a:rPr lang="zh-CN" altLang="en-US" dirty="0">
                <a:solidFill>
                  <a:srgbClr val="000099"/>
                </a:solidFill>
              </a:rPr>
              <a:t>。</a:t>
            </a:r>
            <a:endParaRPr lang="en-US" altLang="zh-CN" dirty="0">
              <a:solidFill>
                <a:srgbClr val="000099"/>
              </a:solidFill>
            </a:endParaRPr>
          </a:p>
          <a:p>
            <a:endParaRPr lang="zh-CN" altLang="en-US" dirty="0">
              <a:solidFill>
                <a:srgbClr val="000099"/>
              </a:solidFill>
            </a:endParaRPr>
          </a:p>
          <a:p>
            <a:pPr>
              <a:spcBef>
                <a:spcPts val="0"/>
              </a:spcBef>
            </a:pPr>
            <a:r>
              <a:rPr lang="zh-CN" altLang="en-US" dirty="0"/>
              <a:t>类的实现包括两部分：</a:t>
            </a:r>
            <a:r>
              <a:rPr lang="zh-CN" altLang="en-US" dirty="0">
                <a:solidFill>
                  <a:srgbClr val="C00000"/>
                </a:solidFill>
                <a:latin typeface="华文行楷" panose="02010800040101010101" pitchFamily="2" charset="-122"/>
                <a:ea typeface="华文行楷" panose="02010800040101010101" pitchFamily="2" charset="-122"/>
              </a:rPr>
              <a:t>类声明</a:t>
            </a:r>
            <a:r>
              <a:rPr lang="zh-CN" altLang="en-US" dirty="0"/>
              <a:t>和</a:t>
            </a:r>
            <a:r>
              <a:rPr lang="zh-CN" altLang="en-US" dirty="0">
                <a:solidFill>
                  <a:srgbClr val="C00000"/>
                </a:solidFill>
                <a:latin typeface="华文行楷" panose="02010800040101010101" pitchFamily="2" charset="-122"/>
                <a:ea typeface="华文行楷" panose="02010800040101010101" pitchFamily="2" charset="-122"/>
              </a:rPr>
              <a:t>类体</a:t>
            </a:r>
            <a:r>
              <a:rPr lang="zh-CN" altLang="en-US" dirty="0"/>
              <a:t>。基本格式为：</a:t>
            </a:r>
            <a:endParaRPr lang="zh-CN" altLang="en-US"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关键字</a:t>
            </a:r>
            <a:r>
              <a:rPr lang="en-US" altLang="zh-CN" b="1" dirty="0">
                <a:solidFill>
                  <a:srgbClr val="0000CC"/>
                </a:solidFill>
              </a:rPr>
              <a:t>class</a:t>
            </a:r>
            <a:r>
              <a:rPr lang="zh-CN" altLang="en-US" dirty="0"/>
              <a:t>用于声明类。</a:t>
            </a:r>
            <a:endParaRPr lang="zh-CN" altLang="en-US" dirty="0"/>
          </a:p>
          <a:p>
            <a:pPr lvl="5">
              <a:buNone/>
            </a:pPr>
            <a:endParaRPr lang="zh-CN" altLang="en-US" sz="2400" b="1" dirty="0">
              <a:solidFill>
                <a:srgbClr val="000099"/>
              </a:solidFill>
              <a:latin typeface="+mj-lt"/>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文本框 5"/>
          <p:cNvSpPr txBox="1"/>
          <p:nvPr/>
        </p:nvSpPr>
        <p:spPr>
          <a:xfrm>
            <a:off x="3863752" y="4077072"/>
            <a:ext cx="3456384" cy="1198880"/>
          </a:xfrm>
          <a:prstGeom prst="rect">
            <a:avLst/>
          </a:prstGeom>
          <a:noFill/>
          <a:ln>
            <a:solidFill>
              <a:schemeClr val="tx1"/>
            </a:solidFill>
          </a:ln>
        </p:spPr>
        <p:txBody>
          <a:bodyPr wrap="square" rtlCol="0">
            <a:spAutoFit/>
          </a:bodyPr>
          <a:lstStyle/>
          <a:p>
            <a:r>
              <a:rPr lang="en-US" altLang="zh-CN" sz="2400" b="1" dirty="0">
                <a:solidFill>
                  <a:srgbClr val="006600"/>
                </a:solidFill>
              </a:rPr>
              <a:t>&lt;</a:t>
            </a:r>
            <a:r>
              <a:rPr lang="zh-CN" altLang="en-US" sz="2400" b="1" dirty="0">
                <a:solidFill>
                  <a:srgbClr val="006600"/>
                </a:solidFill>
              </a:rPr>
              <a:t>修饰符</a:t>
            </a:r>
            <a:r>
              <a:rPr lang="en-US" altLang="zh-CN" sz="2400" b="1" dirty="0">
                <a:solidFill>
                  <a:srgbClr val="006600"/>
                </a:solidFill>
              </a:rPr>
              <a:t>&gt;  class </a:t>
            </a:r>
            <a:r>
              <a:rPr lang="zh-CN" altLang="en-US" sz="2400" b="1" dirty="0">
                <a:solidFill>
                  <a:srgbClr val="006600"/>
                </a:solidFill>
              </a:rPr>
              <a:t>类名 </a:t>
            </a:r>
            <a:r>
              <a:rPr lang="zh-CN" altLang="en-US" sz="2400" b="1" dirty="0">
                <a:solidFill>
                  <a:srgbClr val="000099"/>
                </a:solidFill>
              </a:rPr>
              <a:t> </a:t>
            </a:r>
            <a:r>
              <a:rPr lang="en-US" altLang="zh-CN" sz="2400" b="1" dirty="0">
                <a:solidFill>
                  <a:srgbClr val="000099"/>
                </a:solidFill>
              </a:rPr>
              <a:t>{</a:t>
            </a:r>
            <a:endParaRPr lang="en-US" altLang="zh-CN" sz="2400" b="1" dirty="0">
              <a:solidFill>
                <a:srgbClr val="000099"/>
              </a:solidFill>
            </a:endParaRPr>
          </a:p>
          <a:p>
            <a:r>
              <a:rPr lang="en-US" altLang="zh-CN" sz="2400" b="1" dirty="0">
                <a:solidFill>
                  <a:srgbClr val="000099"/>
                </a:solidFill>
              </a:rPr>
              <a:t>       </a:t>
            </a:r>
            <a:r>
              <a:rPr lang="zh-CN" altLang="en-US" sz="2400" b="1" dirty="0">
                <a:solidFill>
                  <a:srgbClr val="000099"/>
                </a:solidFill>
              </a:rPr>
              <a:t>类体的内容</a:t>
            </a:r>
            <a:endParaRPr lang="en-US" altLang="zh-CN" sz="2400" b="1" dirty="0">
              <a:solidFill>
                <a:srgbClr val="000099"/>
              </a:solidFill>
            </a:endParaRPr>
          </a:p>
          <a:p>
            <a:r>
              <a:rPr lang="en-US" altLang="zh-CN" sz="2400" b="1" dirty="0">
                <a:solidFill>
                  <a:srgbClr val="000099"/>
                </a:solidFill>
                <a:latin typeface="Arial" panose="020B0604020202020204" pitchFamily="34" charset="0"/>
                <a:cs typeface="Arial" panose="020B0604020202020204" pitchFamily="34" charset="0"/>
              </a:rPr>
              <a:t>}</a:t>
            </a:r>
            <a:endParaRPr lang="zh-CN" altLang="en-US" sz="2800" b="1" dirty="0">
              <a:solidFill>
                <a:srgbClr val="000099"/>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EE0FC06-A6FB-4E44-8825-44F29805B5C2}" type="slidenum">
              <a:rPr lang="en-US" altLang="zh-CN"/>
            </a:fld>
            <a:endParaRPr lang="en-US" altLang="zh-CN"/>
          </a:p>
        </p:txBody>
      </p:sp>
      <p:sp>
        <p:nvSpPr>
          <p:cNvPr id="204802" name="Rectangle 2"/>
          <p:cNvSpPr>
            <a:spLocks noGrp="1" noChangeArrowheads="1"/>
          </p:cNvSpPr>
          <p:nvPr>
            <p:ph type="title"/>
          </p:nvPr>
        </p:nvSpPr>
        <p:spPr/>
        <p:txBody>
          <a:bodyPr/>
          <a:lstStyle/>
          <a:p>
            <a:r>
              <a:rPr lang="zh-CN" altLang="en-US" dirty="0"/>
              <a:t>实例：</a:t>
            </a:r>
            <a:endParaRPr lang="en-GB" dirty="0"/>
          </a:p>
        </p:txBody>
      </p:sp>
      <p:sp>
        <p:nvSpPr>
          <p:cNvPr id="204804" name="Text Box 4"/>
          <p:cNvSpPr txBox="1">
            <a:spLocks noChangeArrowheads="1"/>
          </p:cNvSpPr>
          <p:nvPr/>
        </p:nvSpPr>
        <p:spPr bwMode="auto">
          <a:xfrm>
            <a:off x="2024034" y="2571744"/>
            <a:ext cx="8215370" cy="2676525"/>
          </a:xfrm>
          <a:prstGeom prst="rect">
            <a:avLst/>
          </a:prstGeom>
          <a:noFill/>
          <a:ln w="9525">
            <a:solidFill>
              <a:schemeClr val="tx1"/>
            </a:solidFill>
            <a:miter lim="800000"/>
          </a:ln>
          <a:effectLst/>
        </p:spPr>
        <p:txBody>
          <a:bodyPr wrap="square">
            <a:spAutoFit/>
          </a:bodyPr>
          <a:lstStyle/>
          <a:p>
            <a:r>
              <a:rPr lang="en-GB" sz="2400" b="1" dirty="0">
                <a:solidFill>
                  <a:srgbClr val="000099"/>
                </a:solidFill>
              </a:rPr>
              <a:t>package </a:t>
            </a:r>
            <a:r>
              <a:rPr lang="en-GB" sz="2400" b="1" dirty="0" err="1">
                <a:solidFill>
                  <a:srgbClr val="000099"/>
                </a:solidFill>
              </a:rPr>
              <a:t>myPackage</a:t>
            </a:r>
            <a:r>
              <a:rPr lang="en-GB" sz="2400" b="1" dirty="0">
                <a:solidFill>
                  <a:srgbClr val="000099"/>
                </a:solidFill>
              </a:rPr>
              <a:t>;	</a:t>
            </a:r>
            <a:r>
              <a:rPr lang="en-GB" sz="2400" b="1" dirty="0">
                <a:solidFill>
                  <a:srgbClr val="000099"/>
                </a:solidFill>
                <a:latin typeface="+mj-lt"/>
              </a:rPr>
              <a:t>//</a:t>
            </a:r>
            <a:r>
              <a:rPr lang="en-US" altLang="zh-CN" sz="2400" dirty="0">
                <a:latin typeface="+mj-lt"/>
              </a:rPr>
              <a:t>package</a:t>
            </a:r>
            <a:r>
              <a:rPr lang="zh-CN" altLang="en-US" sz="2400" dirty="0">
                <a:latin typeface="+mj-lt"/>
              </a:rPr>
              <a:t>语句</a:t>
            </a:r>
            <a:endParaRPr lang="en-GB" altLang="zh-CN" sz="2400" b="1" dirty="0">
              <a:solidFill>
                <a:srgbClr val="000099"/>
              </a:solidFill>
              <a:latin typeface="+mj-lt"/>
            </a:endParaRPr>
          </a:p>
          <a:p>
            <a:pPr algn="l"/>
            <a:endParaRPr lang="en-GB" sz="2400" b="1" dirty="0">
              <a:solidFill>
                <a:srgbClr val="000099"/>
              </a:solidFill>
            </a:endParaRPr>
          </a:p>
          <a:p>
            <a:pPr algn="l"/>
            <a:r>
              <a:rPr lang="en-GB" sz="2400" b="1" dirty="0"/>
              <a:t>public class </a:t>
            </a:r>
            <a:r>
              <a:rPr lang="en-GB" sz="2400" b="1" dirty="0" err="1">
                <a:solidFill>
                  <a:srgbClr val="FF0000"/>
                </a:solidFill>
              </a:rPr>
              <a:t>ClassA</a:t>
            </a:r>
            <a:r>
              <a:rPr lang="en-GB" sz="2400" b="1" dirty="0"/>
              <a:t> {</a:t>
            </a:r>
            <a:endParaRPr lang="en-GB" sz="2400" b="1" dirty="0"/>
          </a:p>
          <a:p>
            <a:pPr algn="l"/>
            <a:r>
              <a:rPr lang="en-GB" sz="2400" b="1" dirty="0"/>
              <a:t>	</a:t>
            </a:r>
            <a:r>
              <a:rPr lang="en-GB" sz="2400" b="1" dirty="0">
                <a:solidFill>
                  <a:srgbClr val="006600"/>
                </a:solidFill>
              </a:rPr>
              <a:t>public void display() </a:t>
            </a:r>
            <a:r>
              <a:rPr lang="en-GB" altLang="zh-CN" sz="2400" b="1" dirty="0">
                <a:solidFill>
                  <a:srgbClr val="006600"/>
                </a:solidFill>
              </a:rPr>
              <a:t> </a:t>
            </a:r>
            <a:r>
              <a:rPr lang="en-GB" sz="2400" b="1" dirty="0">
                <a:solidFill>
                  <a:srgbClr val="006600"/>
                </a:solidFill>
              </a:rPr>
              <a:t>{</a:t>
            </a:r>
            <a:endParaRPr lang="en-GB" sz="2400" b="1" dirty="0">
              <a:solidFill>
                <a:srgbClr val="006600"/>
              </a:solidFill>
            </a:endParaRPr>
          </a:p>
          <a:p>
            <a:pPr lvl="1" algn="l"/>
            <a:r>
              <a:rPr lang="en-GB" sz="2400" b="1" dirty="0">
                <a:solidFill>
                  <a:srgbClr val="006600"/>
                </a:solidFill>
              </a:rPr>
              <a:t>     </a:t>
            </a:r>
            <a:r>
              <a:rPr lang="en-GB" altLang="zh-CN" sz="2400" b="1" dirty="0">
                <a:solidFill>
                  <a:srgbClr val="006600"/>
                </a:solidFill>
              </a:rPr>
              <a:t> 	</a:t>
            </a:r>
            <a:r>
              <a:rPr lang="en-GB" sz="2400" b="1" dirty="0" err="1">
                <a:solidFill>
                  <a:srgbClr val="006600"/>
                </a:solidFill>
              </a:rPr>
              <a:t>System.out.println</a:t>
            </a:r>
            <a:r>
              <a:rPr lang="en-GB" sz="2400" b="1" dirty="0">
                <a:solidFill>
                  <a:srgbClr val="006600"/>
                </a:solidFill>
              </a:rPr>
              <a:t>("Hello, I am </a:t>
            </a:r>
            <a:r>
              <a:rPr lang="en-GB" sz="2400" b="1" dirty="0" err="1">
                <a:solidFill>
                  <a:srgbClr val="006600"/>
                </a:solidFill>
              </a:rPr>
              <a:t>ClassA</a:t>
            </a:r>
            <a:r>
              <a:rPr lang="en-GB" sz="2400" b="1" dirty="0">
                <a:solidFill>
                  <a:srgbClr val="006600"/>
                </a:solidFill>
              </a:rPr>
              <a:t>");</a:t>
            </a:r>
            <a:endParaRPr lang="en-GB" sz="2400" b="1" dirty="0">
              <a:solidFill>
                <a:srgbClr val="006600"/>
              </a:solidFill>
            </a:endParaRPr>
          </a:p>
          <a:p>
            <a:pPr lvl="1" algn="l"/>
            <a:r>
              <a:rPr lang="en-GB" sz="2400" b="1" dirty="0">
                <a:solidFill>
                  <a:srgbClr val="006600"/>
                </a:solidFill>
              </a:rPr>
              <a:t>  	}</a:t>
            </a:r>
            <a:endParaRPr lang="en-GB" sz="2400" b="1" dirty="0">
              <a:solidFill>
                <a:srgbClr val="006600"/>
              </a:solidFill>
            </a:endParaRPr>
          </a:p>
          <a:p>
            <a:pPr algn="l"/>
            <a:r>
              <a:rPr lang="en-GB" sz="2400" b="1" dirty="0"/>
              <a:t>}</a:t>
            </a:r>
            <a:endParaRPr lang="en-GB" sz="2400" b="1" dirty="0"/>
          </a:p>
        </p:txBody>
      </p:sp>
      <p:sp>
        <p:nvSpPr>
          <p:cNvPr id="6" name="TextBox 5"/>
          <p:cNvSpPr txBox="1"/>
          <p:nvPr/>
        </p:nvSpPr>
        <p:spPr>
          <a:xfrm>
            <a:off x="1997259" y="1733081"/>
            <a:ext cx="5000660" cy="521970"/>
          </a:xfrm>
          <a:prstGeom prst="rect">
            <a:avLst/>
          </a:prstGeom>
          <a:noFill/>
        </p:spPr>
        <p:txBody>
          <a:bodyPr wrap="square" rtlCol="0">
            <a:spAutoFit/>
          </a:bodyPr>
          <a:lstStyle/>
          <a:p>
            <a:r>
              <a:rPr lang="en-GB" sz="2800" b="1" dirty="0" err="1">
                <a:solidFill>
                  <a:srgbClr val="FF0000"/>
                </a:solidFill>
              </a:rPr>
              <a:t>ClassA</a:t>
            </a:r>
            <a:r>
              <a:rPr lang="zh-CN" altLang="en-US" sz="2800" dirty="0"/>
              <a:t>在</a:t>
            </a:r>
            <a:r>
              <a:rPr lang="en-US" altLang="zh-CN" sz="2800" dirty="0" err="1"/>
              <a:t>myPackage</a:t>
            </a:r>
            <a:r>
              <a:rPr lang="zh-CN" altLang="en-US" sz="2800" dirty="0"/>
              <a:t>包中：</a:t>
            </a:r>
            <a:endParaRPr lang="zh-CN" altLang="en-US" sz="2800" dirty="0"/>
          </a:p>
        </p:txBody>
      </p:sp>
    </p:spTree>
  </p:cSld>
  <p:clrMapOvr>
    <a:masterClrMapping/>
  </p:clrMapOvr>
  <p:transition advTm="1000"/>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a:xfrm>
            <a:off x="2152650" y="620688"/>
            <a:ext cx="7886700" cy="4351338"/>
          </a:xfrm>
        </p:spPr>
        <p:txBody>
          <a:bodyPr>
            <a:normAutofit/>
          </a:bodyPr>
          <a:lstStyle/>
          <a:p>
            <a:r>
              <a:rPr lang="en-US" altLang="zh-CN" sz="2800" b="1">
                <a:latin typeface="Tahoma" panose="020B0604030504040204" pitchFamily="34" charset="0"/>
                <a:ea typeface="Tahoma" panose="020B0604030504040204" pitchFamily="34" charset="0"/>
                <a:cs typeface="Tahoma" panose="020B0604030504040204" pitchFamily="34" charset="0"/>
              </a:rPr>
              <a:t>Eclipse</a:t>
            </a:r>
            <a:r>
              <a:rPr lang="zh-CN" altLang="en-US" sz="2800" b="1">
                <a:latin typeface="Tahoma" panose="020B0604030504040204" pitchFamily="34" charset="0"/>
                <a:ea typeface="宋体" panose="02010600030101010101" pitchFamily="2" charset="-122"/>
                <a:cs typeface="Tahoma" panose="020B0604030504040204" pitchFamily="34" charset="0"/>
              </a:rPr>
              <a:t>：无名包</a:t>
            </a:r>
            <a:endParaRPr lang="zh-CN" altLang="zh-CN" sz="2800" b="1">
              <a:latin typeface="Tahoma" panose="020B0604030504040204" pitchFamily="34" charset="0"/>
              <a:ea typeface="宋体" panose="02010600030101010101" pitchFamily="2" charset="-122"/>
              <a:cs typeface="Tahoma" panose="020B0604030504040204" pitchFamily="34" charset="0"/>
            </a:endParaRPr>
          </a:p>
        </p:txBody>
      </p:sp>
      <p:sp>
        <p:nvSpPr>
          <p:cNvPr id="5" name="灯片编号占位符 5"/>
          <p:cNvSpPr>
            <a:spLocks noGrp="1"/>
          </p:cNvSpPr>
          <p:nvPr>
            <p:ph type="sldNum" sz="quarter" idx="12"/>
          </p:nvPr>
        </p:nvSpPr>
        <p:spPr/>
        <p:txBody>
          <a:bodyPr/>
          <a:lstStyle/>
          <a:p>
            <a:fld id="{27DCFC7D-8810-408B-AEA8-6E6D58CE2469}" type="slidenum">
              <a:rPr lang="en-US" altLang="zh-CN"/>
            </a:fld>
            <a:r>
              <a:rPr lang="en-US" altLang="zh-CN"/>
              <a:t>/24</a:t>
            </a:r>
            <a:endParaRPr lang="en-US" altLang="zh-CN"/>
          </a:p>
        </p:txBody>
      </p:sp>
      <p:pic>
        <p:nvPicPr>
          <p:cNvPr id="3" name="图片 2"/>
          <p:cNvPicPr>
            <a:picLocks noChangeAspect="1"/>
          </p:cNvPicPr>
          <p:nvPr/>
        </p:nvPicPr>
        <p:blipFill>
          <a:blip r:embed="rId1"/>
          <a:stretch>
            <a:fillRect/>
          </a:stretch>
        </p:blipFill>
        <p:spPr>
          <a:xfrm>
            <a:off x="2747962" y="1196752"/>
            <a:ext cx="6696075" cy="4886325"/>
          </a:xfrm>
          <a:prstGeom prst="rect">
            <a:avLst/>
          </a:prstGeom>
        </p:spPr>
      </p:pic>
      <p:sp>
        <p:nvSpPr>
          <p:cNvPr id="4" name="箭头: 左 3"/>
          <p:cNvSpPr/>
          <p:nvPr/>
        </p:nvSpPr>
        <p:spPr>
          <a:xfrm>
            <a:off x="4799856" y="3662549"/>
            <a:ext cx="504056" cy="144016"/>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303912" y="3549891"/>
            <a:ext cx="868680" cy="368300"/>
          </a:xfrm>
          <a:prstGeom prst="rect">
            <a:avLst/>
          </a:prstGeom>
          <a:noFill/>
        </p:spPr>
        <p:txBody>
          <a:bodyPr wrap="none" rtlCol="0">
            <a:spAutoFit/>
          </a:bodyPr>
          <a:lstStyle/>
          <a:p>
            <a:r>
              <a:rPr lang="zh-CN" altLang="en-US"/>
              <a:t>无名包</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a:t>§4.8.2   </a:t>
            </a:r>
            <a:r>
              <a:rPr lang="zh-CN" altLang="en-US" sz="3600">
                <a:latin typeface="宋体" panose="02010600030101010101" pitchFamily="2" charset="-122"/>
              </a:rPr>
              <a:t>有包名的类的存储目录</a:t>
            </a:r>
            <a:r>
              <a:rPr lang="zh-CN" altLang="en-US" sz="3600"/>
              <a:t> </a:t>
            </a:r>
            <a:endParaRPr lang="zh-CN" altLang="en-US" dirty="0"/>
          </a:p>
        </p:txBody>
      </p:sp>
      <p:sp>
        <p:nvSpPr>
          <p:cNvPr id="3" name="内容占位符 2"/>
          <p:cNvSpPr>
            <a:spLocks noGrp="1"/>
          </p:cNvSpPr>
          <p:nvPr>
            <p:ph idx="1"/>
          </p:nvPr>
        </p:nvSpPr>
        <p:spPr>
          <a:xfrm>
            <a:off x="1981200" y="1714488"/>
            <a:ext cx="8229600" cy="2357454"/>
          </a:xfrm>
        </p:spPr>
        <p:txBody>
          <a:bodyPr/>
          <a:lstStyle/>
          <a:p>
            <a:r>
              <a:rPr lang="zh-CN" altLang="en-US" sz="2400" dirty="0"/>
              <a:t>包里面可以创建</a:t>
            </a:r>
            <a:r>
              <a:rPr lang="zh-CN" altLang="en-US" sz="2400" b="1" dirty="0">
                <a:solidFill>
                  <a:srgbClr val="0000CC"/>
                </a:solidFill>
              </a:rPr>
              <a:t>子包</a:t>
            </a:r>
            <a:r>
              <a:rPr lang="zh-CN" altLang="en-US" sz="2400" dirty="0"/>
              <a:t>。</a:t>
            </a:r>
            <a:endParaRPr lang="en-US" altLang="zh-CN" sz="2400" dirty="0"/>
          </a:p>
          <a:p>
            <a:r>
              <a:rPr lang="zh-CN" altLang="en-US" sz="2400" dirty="0"/>
              <a:t>子包名通常由多个名字字符串构成，中间用</a:t>
            </a:r>
            <a:r>
              <a:rPr lang="zh-CN" altLang="en-US" sz="2400" b="1" dirty="0">
                <a:solidFill>
                  <a:srgbClr val="0000CC"/>
                </a:solidFill>
              </a:rPr>
              <a:t>句点“</a:t>
            </a:r>
            <a:r>
              <a:rPr lang="en-US" altLang="zh-CN" sz="2400" b="1" dirty="0">
                <a:solidFill>
                  <a:srgbClr val="0000CC"/>
                </a:solidFill>
              </a:rPr>
              <a:t>.”</a:t>
            </a:r>
            <a:r>
              <a:rPr lang="zh-CN" altLang="en-US" sz="2400" dirty="0"/>
              <a:t>分隔。</a:t>
            </a:r>
            <a:endParaRPr lang="en-US" altLang="zh-CN" sz="2400" dirty="0"/>
          </a:p>
          <a:p>
            <a:r>
              <a:rPr lang="zh-CN" altLang="en-US" sz="2400" dirty="0"/>
              <a:t>每个名字表示的包称为其前面的名字表示的包的</a:t>
            </a:r>
            <a:r>
              <a:rPr lang="zh-CN" altLang="en-US" sz="2400" b="1" dirty="0">
                <a:solidFill>
                  <a:srgbClr val="0000CC"/>
                </a:solidFill>
              </a:rPr>
              <a:t>子包</a:t>
            </a:r>
            <a:r>
              <a:rPr lang="zh-CN" altLang="en-US" sz="2400" dirty="0"/>
              <a:t>，如：</a:t>
            </a:r>
            <a:endParaRPr lang="en-US" altLang="zh-CN" sz="2400" dirty="0"/>
          </a:p>
          <a:p>
            <a:pPr marL="0" indent="0">
              <a:buNone/>
            </a:pPr>
            <a:endParaRPr lang="en-US" altLang="zh-CN" sz="2400" dirty="0"/>
          </a:p>
          <a:p>
            <a:pPr marL="342900" lvl="1" indent="-342900" algn="ctr">
              <a:buClr>
                <a:schemeClr val="tx2"/>
              </a:buClr>
              <a:buNone/>
            </a:pPr>
            <a:r>
              <a:rPr lang="en-GB" b="1" dirty="0"/>
              <a:t>package</a:t>
            </a:r>
            <a:r>
              <a:rPr lang="en-GB" b="1" dirty="0">
                <a:solidFill>
                  <a:srgbClr val="008000"/>
                </a:solidFill>
              </a:rPr>
              <a:t> </a:t>
            </a:r>
            <a:r>
              <a:rPr lang="en-GB" b="1" dirty="0" err="1">
                <a:solidFill>
                  <a:srgbClr val="C00000"/>
                </a:solidFill>
              </a:rPr>
              <a:t>myPackage</a:t>
            </a:r>
            <a:r>
              <a:rPr lang="en-GB" b="1" dirty="0" err="1">
                <a:solidFill>
                  <a:srgbClr val="008000"/>
                </a:solidFill>
              </a:rPr>
              <a:t>.sub</a:t>
            </a:r>
            <a:r>
              <a:rPr lang="en-GB" b="1" dirty="0" err="1">
                <a:solidFill>
                  <a:srgbClr val="0000CC"/>
                </a:solidFill>
              </a:rPr>
              <a:t>Pakage</a:t>
            </a:r>
            <a:r>
              <a:rPr lang="en-GB" altLang="zh-CN" b="1" dirty="0">
                <a:solidFill>
                  <a:srgbClr val="008000"/>
                </a:solidFill>
              </a:rPr>
              <a:t>;</a:t>
            </a:r>
            <a:endParaRPr lang="en-GB" altLang="zh-CN" b="1" dirty="0">
              <a:solidFill>
                <a:srgbClr val="008000"/>
              </a:solidFill>
            </a:endParaRPr>
          </a:p>
          <a:p>
            <a:endParaRPr lang="zh-CN" altLang="en-US" dirty="0"/>
          </a:p>
        </p:txBody>
      </p:sp>
      <p:sp>
        <p:nvSpPr>
          <p:cNvPr id="4" name="Rectangle 4"/>
          <p:cNvSpPr>
            <a:spLocks noChangeArrowheads="1"/>
          </p:cNvSpPr>
          <p:nvPr/>
        </p:nvSpPr>
        <p:spPr bwMode="auto">
          <a:xfrm>
            <a:off x="1969343" y="4150161"/>
            <a:ext cx="8507288" cy="1508125"/>
          </a:xfrm>
          <a:prstGeom prst="rect">
            <a:avLst/>
          </a:prstGeom>
          <a:noFill/>
          <a:ln w="9525">
            <a:solidFill>
              <a:schemeClr val="tx1"/>
            </a:solidFill>
            <a:miter lim="800000"/>
          </a:ln>
          <a:effectLst/>
        </p:spPr>
        <p:txBody>
          <a:bodyPr wrap="square" lIns="90000" tIns="46800" rIns="90000" bIns="46800" anchor="ctr">
            <a:spAutoFit/>
          </a:bodyPr>
          <a:lstStyle/>
          <a:p>
            <a:pPr algn="l"/>
            <a:r>
              <a:rPr lang="en-US" altLang="zh-CN" sz="2400" b="1" dirty="0">
                <a:solidFill>
                  <a:srgbClr val="A50021"/>
                </a:solidFill>
              </a:rPr>
              <a:t>package </a:t>
            </a:r>
            <a:r>
              <a:rPr lang="en-US" altLang="zh-CN" sz="2400" b="1" dirty="0" err="1">
                <a:solidFill>
                  <a:srgbClr val="A50021"/>
                </a:solidFill>
              </a:rPr>
              <a:t>mypackage.</a:t>
            </a:r>
            <a:r>
              <a:rPr lang="en-US" altLang="zh-CN" sz="2400" b="1" dirty="0" err="1">
                <a:solidFill>
                  <a:srgbClr val="0000CC"/>
                </a:solidFill>
              </a:rPr>
              <a:t>mysubpackage</a:t>
            </a:r>
            <a:r>
              <a:rPr lang="en-US" altLang="zh-CN" sz="2400" b="1" dirty="0">
                <a:solidFill>
                  <a:srgbClr val="A50021"/>
                </a:solidFill>
              </a:rPr>
              <a:t>;</a:t>
            </a:r>
            <a:endParaRPr lang="en-US" altLang="zh-CN" sz="2400" b="1" dirty="0">
              <a:solidFill>
                <a:srgbClr val="A50021"/>
              </a:solidFill>
            </a:endParaRPr>
          </a:p>
          <a:p>
            <a:pPr algn="l"/>
            <a:r>
              <a:rPr lang="en-US" altLang="zh-CN" sz="2400" b="1" dirty="0">
                <a:solidFill>
                  <a:srgbClr val="000099"/>
                </a:solidFill>
              </a:rPr>
              <a:t>…</a:t>
            </a:r>
            <a:endParaRPr lang="en-US" altLang="zh-CN" sz="2400" b="1" dirty="0">
              <a:solidFill>
                <a:srgbClr val="000099"/>
              </a:solidFill>
            </a:endParaRPr>
          </a:p>
          <a:p>
            <a:pPr algn="l"/>
            <a:r>
              <a:rPr lang="en-US" altLang="zh-CN" sz="2000" b="1" dirty="0"/>
              <a:t>//myClass2 is a class of </a:t>
            </a:r>
            <a:r>
              <a:rPr lang="en-US" altLang="zh-CN" sz="2000" b="1" dirty="0" err="1"/>
              <a:t>mysubpackage</a:t>
            </a:r>
            <a:r>
              <a:rPr lang="en-US" altLang="zh-CN" sz="2000" b="1" dirty="0"/>
              <a:t>, which is within </a:t>
            </a:r>
            <a:r>
              <a:rPr lang="en-US" altLang="zh-CN" sz="2000" b="1" dirty="0" err="1"/>
              <a:t>mypackage</a:t>
            </a:r>
            <a:endParaRPr lang="en-US" altLang="zh-CN" sz="2000" b="1" dirty="0"/>
          </a:p>
          <a:p>
            <a:pPr algn="l"/>
            <a:r>
              <a:rPr lang="en-US" altLang="zh-CN" sz="2400" b="1" dirty="0">
                <a:solidFill>
                  <a:srgbClr val="000099"/>
                </a:solidFill>
              </a:rPr>
              <a:t>public class myClass2 { … }</a:t>
            </a:r>
            <a:endParaRPr lang="en-US" altLang="zh-CN" sz="2400" b="1" dirty="0">
              <a:solidFill>
                <a:srgbClr val="000099"/>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§4.8.2   </a:t>
            </a:r>
            <a:r>
              <a:rPr lang="zh-CN" altLang="en-US" dirty="0">
                <a:latin typeface="宋体" panose="02010600030101010101" pitchFamily="2" charset="-122"/>
              </a:rPr>
              <a:t>有包名的类的存储目录</a:t>
            </a:r>
            <a:r>
              <a:rPr lang="zh-CN" altLang="en-US" dirty="0"/>
              <a:t> </a:t>
            </a:r>
            <a:endParaRPr lang="zh-CN" altLang="en-US" dirty="0"/>
          </a:p>
        </p:txBody>
      </p:sp>
      <p:sp>
        <p:nvSpPr>
          <p:cNvPr id="3" name="内容占位符 2"/>
          <p:cNvSpPr>
            <a:spLocks noGrp="1"/>
          </p:cNvSpPr>
          <p:nvPr>
            <p:ph idx="1"/>
          </p:nvPr>
        </p:nvSpPr>
        <p:spPr/>
        <p:txBody>
          <a:bodyPr/>
          <a:lstStyle/>
          <a:p>
            <a:pPr algn="just">
              <a:spcBef>
                <a:spcPct val="10000"/>
              </a:spcBef>
            </a:pPr>
            <a:r>
              <a:rPr lang="zh-CN" altLang="en-US" dirty="0">
                <a:latin typeface="+mj-lt"/>
              </a:rPr>
              <a:t>程序如果使用了包语句，例如：</a:t>
            </a:r>
            <a:endParaRPr lang="zh-CN" altLang="en-US" dirty="0">
              <a:latin typeface="+mj-lt"/>
            </a:endParaRPr>
          </a:p>
          <a:p>
            <a:pPr algn="ctr">
              <a:spcBef>
                <a:spcPct val="10000"/>
              </a:spcBef>
              <a:buNone/>
            </a:pPr>
            <a:r>
              <a:rPr lang="en-US" altLang="zh-CN" b="1">
                <a:solidFill>
                  <a:srgbClr val="0000FF"/>
                </a:solidFill>
                <a:latin typeface="+mj-lt"/>
              </a:rPr>
              <a:t>package tom.jiafei</a:t>
            </a:r>
            <a:r>
              <a:rPr lang="en-US" altLang="zh-CN">
                <a:solidFill>
                  <a:srgbClr val="0000FF"/>
                </a:solidFill>
                <a:latin typeface="+mj-lt"/>
              </a:rPr>
              <a:t>;</a:t>
            </a:r>
            <a:endParaRPr lang="en-US" altLang="zh-CN">
              <a:solidFill>
                <a:srgbClr val="0000FF"/>
              </a:solidFill>
              <a:latin typeface="+mj-lt"/>
            </a:endParaRPr>
          </a:p>
          <a:p>
            <a:pPr algn="ctr">
              <a:spcBef>
                <a:spcPct val="10000"/>
              </a:spcBef>
              <a:buNone/>
            </a:pPr>
            <a:endParaRPr lang="en-US" altLang="zh-CN" dirty="0">
              <a:solidFill>
                <a:srgbClr val="0000FF"/>
              </a:solidFill>
              <a:latin typeface="+mj-lt"/>
            </a:endParaRPr>
          </a:p>
          <a:p>
            <a:r>
              <a:rPr lang="zh-CN" altLang="en-US" dirty="0">
                <a:latin typeface="+mj-lt"/>
              </a:rPr>
              <a:t>那么存储文件的路径如下：</a:t>
            </a:r>
            <a:endParaRPr lang="en-US" altLang="zh-CN" dirty="0">
              <a:latin typeface="+mj-lt"/>
            </a:endParaRPr>
          </a:p>
          <a:p>
            <a:pPr algn="ctr">
              <a:buNone/>
            </a:pPr>
            <a:r>
              <a:rPr lang="zh-CN" altLang="en-US" sz="3200" b="1" dirty="0">
                <a:latin typeface="+mj-lt"/>
              </a:rPr>
              <a:t> </a:t>
            </a:r>
            <a:r>
              <a:rPr lang="zh-CN" altLang="en-US" b="1" dirty="0">
                <a:solidFill>
                  <a:srgbClr val="0000FF"/>
                </a:solidFill>
                <a:latin typeface="+mj-lt"/>
              </a:rPr>
              <a:t>…\</a:t>
            </a:r>
            <a:r>
              <a:rPr lang="en-US" altLang="zh-CN" b="1" dirty="0">
                <a:solidFill>
                  <a:srgbClr val="0000FF"/>
                </a:solidFill>
                <a:latin typeface="+mj-lt"/>
              </a:rPr>
              <a:t>tom\</a:t>
            </a:r>
            <a:r>
              <a:rPr lang="en-US" altLang="zh-CN" b="1" dirty="0" err="1">
                <a:solidFill>
                  <a:srgbClr val="0000FF"/>
                </a:solidFill>
                <a:latin typeface="+mj-lt"/>
              </a:rPr>
              <a:t>jiafei</a:t>
            </a:r>
            <a:endParaRPr lang="zh-CN" altLang="en-US"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线形标注 1 6"/>
          <p:cNvSpPr/>
          <p:nvPr/>
        </p:nvSpPr>
        <p:spPr>
          <a:xfrm>
            <a:off x="6456040" y="4652574"/>
            <a:ext cx="1428760" cy="500066"/>
          </a:xfrm>
          <a:prstGeom prst="borderCallout1">
            <a:avLst>
              <a:gd name="adj1" fmla="val -4844"/>
              <a:gd name="adj2" fmla="val 51882"/>
              <a:gd name="adj3" fmla="val -119511"/>
              <a:gd name="adj4" fmla="val 2532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文件夹名称</a:t>
            </a:r>
            <a:endParaRPr lang="zh-CN" altLang="en-US" b="1" dirty="0">
              <a:solidFill>
                <a:schemeClr val="tx1"/>
              </a:solidFill>
            </a:endParaRPr>
          </a:p>
        </p:txBody>
      </p:sp>
      <p:sp>
        <p:nvSpPr>
          <p:cNvPr id="8" name="线形标注 1 7"/>
          <p:cNvSpPr/>
          <p:nvPr/>
        </p:nvSpPr>
        <p:spPr>
          <a:xfrm>
            <a:off x="3287688" y="4620325"/>
            <a:ext cx="2286016" cy="500066"/>
          </a:xfrm>
          <a:prstGeom prst="borderCallout1">
            <a:avLst>
              <a:gd name="adj1" fmla="val -4844"/>
              <a:gd name="adj2" fmla="val 51882"/>
              <a:gd name="adj3" fmla="val -104765"/>
              <a:gd name="adj4" fmla="val 1115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上一级文件夹名称</a:t>
            </a:r>
            <a:endParaRPr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§4.8.3   </a:t>
            </a:r>
            <a:r>
              <a:rPr lang="zh-CN" altLang="en-US" dirty="0">
                <a:latin typeface="宋体" panose="02010600030101010101" pitchFamily="2" charset="-122"/>
              </a:rPr>
              <a:t>运行有包名的主类 </a:t>
            </a:r>
            <a:endParaRPr lang="zh-CN" altLang="en-US" dirty="0"/>
          </a:p>
        </p:txBody>
      </p:sp>
      <p:sp>
        <p:nvSpPr>
          <p:cNvPr id="3" name="内容占位符 2"/>
          <p:cNvSpPr>
            <a:spLocks noGrp="1"/>
          </p:cNvSpPr>
          <p:nvPr>
            <p:ph idx="1"/>
          </p:nvPr>
        </p:nvSpPr>
        <p:spPr>
          <a:xfrm>
            <a:off x="1952596" y="1571612"/>
            <a:ext cx="8229600" cy="4502150"/>
          </a:xfrm>
        </p:spPr>
        <p:txBody>
          <a:bodyPr/>
          <a:lstStyle/>
          <a:p>
            <a:pPr algn="just">
              <a:spcBef>
                <a:spcPct val="10000"/>
              </a:spcBef>
            </a:pPr>
            <a:r>
              <a:rPr lang="zh-CN" altLang="en-US" sz="2400" dirty="0"/>
              <a:t>如果主类的包名是</a:t>
            </a:r>
            <a:r>
              <a:rPr lang="en-US" altLang="zh-CN" sz="2400" b="1" dirty="0" err="1">
                <a:solidFill>
                  <a:srgbClr val="0000FF"/>
                </a:solidFill>
              </a:rPr>
              <a:t>tom.jiafei</a:t>
            </a:r>
            <a:r>
              <a:rPr lang="en-US" altLang="zh-CN" sz="2400" dirty="0"/>
              <a:t>，</a:t>
            </a:r>
            <a:r>
              <a:rPr lang="zh-CN" altLang="en-US" sz="2400" dirty="0"/>
              <a:t>那么主类的</a:t>
            </a:r>
            <a:r>
              <a:rPr lang="zh-CN" altLang="en-US" sz="2400" b="1" dirty="0">
                <a:solidFill>
                  <a:srgbClr val="FF0000"/>
                </a:solidFill>
                <a:latin typeface="隶书" panose="02010509060101010101" pitchFamily="49" charset="-122"/>
                <a:ea typeface="隶书" panose="02010509060101010101" pitchFamily="49" charset="-122"/>
              </a:rPr>
              <a:t>字节码</a:t>
            </a:r>
            <a:r>
              <a:rPr lang="zh-CN" altLang="en-US" sz="2400" dirty="0"/>
              <a:t>一定存放在以下目录中：</a:t>
            </a:r>
            <a:endParaRPr lang="en-US" altLang="zh-CN" sz="2400" dirty="0"/>
          </a:p>
          <a:p>
            <a:pPr algn="ctr">
              <a:spcBef>
                <a:spcPct val="10000"/>
              </a:spcBef>
              <a:buNone/>
            </a:pPr>
            <a:r>
              <a:rPr lang="zh-CN" altLang="en-US" sz="2400" b="1" dirty="0">
                <a:solidFill>
                  <a:srgbClr val="0000FF"/>
                </a:solidFill>
              </a:rPr>
              <a:t>…\</a:t>
            </a:r>
            <a:r>
              <a:rPr lang="en-US" altLang="zh-CN" sz="2400" b="1" dirty="0">
                <a:solidFill>
                  <a:srgbClr val="0000FF"/>
                </a:solidFill>
              </a:rPr>
              <a:t>tom\</a:t>
            </a:r>
            <a:r>
              <a:rPr lang="en-US" altLang="zh-CN" sz="2400" b="1" dirty="0" err="1">
                <a:solidFill>
                  <a:srgbClr val="0000FF"/>
                </a:solidFill>
              </a:rPr>
              <a:t>jiefei</a:t>
            </a:r>
            <a:endParaRPr lang="en-US" altLang="zh-CN" sz="2400" dirty="0"/>
          </a:p>
          <a:p>
            <a:pPr lvl="1" algn="just">
              <a:spcBef>
                <a:spcPct val="10000"/>
              </a:spcBef>
            </a:pPr>
            <a:r>
              <a:rPr lang="zh-CN" altLang="en-US" sz="2000" dirty="0">
                <a:latin typeface="隶书" panose="02010509060101010101" pitchFamily="49" charset="-122"/>
                <a:ea typeface="隶书" panose="02010509060101010101" pitchFamily="49" charset="-122"/>
              </a:rPr>
              <a:t>使用</a:t>
            </a:r>
            <a:r>
              <a:rPr lang="en-US" altLang="zh-CN" sz="2000" dirty="0">
                <a:latin typeface="隶书" panose="02010509060101010101" pitchFamily="49" charset="-122"/>
                <a:ea typeface="隶书" panose="02010509060101010101" pitchFamily="49" charset="-122"/>
              </a:rPr>
              <a:t>java</a:t>
            </a:r>
            <a:r>
              <a:rPr lang="zh-CN" altLang="en-US" sz="2000" dirty="0">
                <a:latin typeface="隶书" panose="02010509060101010101" pitchFamily="49" charset="-122"/>
                <a:ea typeface="隶书" panose="02010509060101010101" pitchFamily="49" charset="-122"/>
              </a:rPr>
              <a:t>命令</a:t>
            </a:r>
            <a:r>
              <a:rPr lang="zh-CN" altLang="en-US" sz="2000" dirty="0">
                <a:solidFill>
                  <a:srgbClr val="FF0000"/>
                </a:solidFill>
                <a:latin typeface="隶书" panose="02010509060101010101" pitchFamily="49" charset="-122"/>
                <a:ea typeface="隶书" panose="02010509060101010101" pitchFamily="49" charset="-122"/>
              </a:rPr>
              <a:t>运行</a:t>
            </a:r>
            <a:r>
              <a:rPr lang="zh-CN" altLang="en-US" sz="2000" dirty="0">
                <a:latin typeface="隶书" panose="02010509060101010101" pitchFamily="49" charset="-122"/>
                <a:ea typeface="隶书" panose="02010509060101010101" pitchFamily="49" charset="-122"/>
              </a:rPr>
              <a:t>时</a:t>
            </a:r>
            <a:r>
              <a:rPr lang="zh-CN" altLang="en-US" sz="2000" dirty="0"/>
              <a:t>，必须到</a:t>
            </a:r>
            <a:r>
              <a:rPr lang="en-US" altLang="zh-CN" sz="2000" b="1" dirty="0">
                <a:solidFill>
                  <a:srgbClr val="0000FF"/>
                </a:solidFill>
              </a:rPr>
              <a:t>tom\</a:t>
            </a:r>
            <a:r>
              <a:rPr lang="en-US" altLang="zh-CN" sz="2000" b="1" dirty="0" err="1">
                <a:solidFill>
                  <a:srgbClr val="0000FF"/>
                </a:solidFill>
              </a:rPr>
              <a:t>jiefei</a:t>
            </a:r>
            <a:r>
              <a:rPr lang="zh-CN" altLang="en-US" sz="2000" dirty="0"/>
              <a:t>的</a:t>
            </a:r>
            <a:r>
              <a:rPr lang="zh-CN" altLang="en-US" sz="2000" b="1" dirty="0">
                <a:solidFill>
                  <a:srgbClr val="C00000"/>
                </a:solidFill>
              </a:rPr>
              <a:t>上一层</a:t>
            </a:r>
            <a:r>
              <a:rPr lang="en-US" altLang="zh-CN" sz="2000" b="1" dirty="0">
                <a:solidFill>
                  <a:srgbClr val="C00000"/>
                </a:solidFill>
              </a:rPr>
              <a:t>(</a:t>
            </a:r>
            <a:r>
              <a:rPr lang="zh-CN" altLang="en-US" sz="2000" b="1" dirty="0">
                <a:solidFill>
                  <a:srgbClr val="C00000"/>
                </a:solidFill>
              </a:rPr>
              <a:t>即：</a:t>
            </a:r>
            <a:r>
              <a:rPr lang="en-US" altLang="zh-CN" sz="2000" b="1" dirty="0">
                <a:solidFill>
                  <a:srgbClr val="C00000"/>
                </a:solidFill>
              </a:rPr>
              <a:t>tom</a:t>
            </a:r>
            <a:r>
              <a:rPr lang="zh-CN" altLang="en-US" sz="2000" b="1" dirty="0">
                <a:solidFill>
                  <a:srgbClr val="C00000"/>
                </a:solidFill>
              </a:rPr>
              <a:t>的父目录</a:t>
            </a:r>
            <a:r>
              <a:rPr lang="en-US" altLang="zh-CN" sz="2000" b="1" dirty="0">
                <a:solidFill>
                  <a:srgbClr val="C00000"/>
                </a:solidFill>
              </a:rPr>
              <a:t>)</a:t>
            </a:r>
            <a:r>
              <a:rPr lang="zh-CN" altLang="en-US" sz="2000" b="1" dirty="0">
                <a:solidFill>
                  <a:srgbClr val="C00000"/>
                </a:solidFill>
              </a:rPr>
              <a:t>目录</a:t>
            </a:r>
            <a:r>
              <a:rPr lang="zh-CN" altLang="en-US" sz="2000" dirty="0"/>
              <a:t>中去运行主类。</a:t>
            </a:r>
            <a:endParaRPr lang="en-US" altLang="zh-CN" sz="2000" dirty="0"/>
          </a:p>
          <a:p>
            <a:pPr algn="just">
              <a:spcBef>
                <a:spcPct val="10000"/>
              </a:spcBef>
            </a:pPr>
            <a:endParaRPr lang="zh-CN" altLang="en-US" sz="1000" dirty="0"/>
          </a:p>
          <a:p>
            <a:pPr algn="just">
              <a:spcBef>
                <a:spcPct val="10000"/>
              </a:spcBef>
            </a:pPr>
            <a:r>
              <a:rPr lang="zh-CN" altLang="en-US" sz="2400" dirty="0"/>
              <a:t>假设：</a:t>
            </a:r>
            <a:r>
              <a:rPr lang="en-US" altLang="zh-CN" sz="2400" b="1" dirty="0">
                <a:solidFill>
                  <a:srgbClr val="0000FF"/>
                </a:solidFill>
              </a:rPr>
              <a:t>tom\</a:t>
            </a:r>
            <a:r>
              <a:rPr lang="en-US" altLang="zh-CN" sz="2400" b="1" dirty="0" err="1">
                <a:solidFill>
                  <a:srgbClr val="0000FF"/>
                </a:solidFill>
              </a:rPr>
              <a:t>jiefei</a:t>
            </a:r>
            <a:r>
              <a:rPr lang="zh-CN" altLang="en-US" sz="2400" dirty="0"/>
              <a:t>的上一层目录是</a:t>
            </a:r>
            <a:r>
              <a:rPr lang="zh-CN" altLang="en-US" sz="2400" b="1" dirty="0">
                <a:solidFill>
                  <a:srgbClr val="C00000"/>
                </a:solidFill>
              </a:rPr>
              <a:t>1000</a:t>
            </a:r>
            <a:r>
              <a:rPr lang="zh-CN" altLang="en-US" sz="2400" dirty="0"/>
              <a:t>，那么，必须如下格式来运行：</a:t>
            </a:r>
            <a:endParaRPr lang="zh-CN" altLang="en-US" sz="2400" dirty="0"/>
          </a:p>
          <a:p>
            <a:pPr algn="ctr">
              <a:buNone/>
            </a:pPr>
            <a:r>
              <a:rPr lang="en-US" altLang="zh-CN" b="1" dirty="0">
                <a:latin typeface="+mj-lt"/>
              </a:rPr>
              <a:t> </a:t>
            </a:r>
            <a:r>
              <a:rPr lang="en-US" altLang="zh-CN" sz="2400" b="1" u="sng" dirty="0" err="1">
                <a:latin typeface="+mj-lt"/>
              </a:rPr>
              <a:t>C:\1000\</a:t>
            </a:r>
            <a:r>
              <a:rPr lang="en-US" altLang="zh-CN" sz="2400" b="1" dirty="0">
                <a:latin typeface="+mj-lt"/>
              </a:rPr>
              <a:t> </a:t>
            </a:r>
            <a:r>
              <a:rPr lang="en-US" altLang="zh-CN" sz="2400" b="1" u="sng" dirty="0">
                <a:solidFill>
                  <a:srgbClr val="0000FF"/>
                </a:solidFill>
                <a:latin typeface="+mj-lt"/>
              </a:rPr>
              <a:t>java </a:t>
            </a:r>
            <a:r>
              <a:rPr lang="en-US" altLang="zh-CN" sz="2400" b="1" u="sng" dirty="0" err="1">
                <a:solidFill>
                  <a:srgbClr val="0000FF"/>
                </a:solidFill>
                <a:latin typeface="+mj-lt"/>
              </a:rPr>
              <a:t>tom.jiafei</a:t>
            </a:r>
            <a:r>
              <a:rPr lang="en-US" altLang="zh-CN" sz="2400" b="1" u="sng" dirty="0">
                <a:solidFill>
                  <a:srgbClr val="0000FF"/>
                </a:solidFill>
                <a:latin typeface="+mj-lt"/>
              </a:rPr>
              <a:t>.</a:t>
            </a:r>
            <a:r>
              <a:rPr lang="zh-CN" altLang="en-US" sz="2400" b="1" u="sng" dirty="0">
                <a:solidFill>
                  <a:srgbClr val="0000FF"/>
                </a:solidFill>
                <a:latin typeface="+mj-lt"/>
              </a:rPr>
              <a:t>主类名</a:t>
            </a:r>
            <a:r>
              <a:rPr lang="zh-CN" altLang="en-US" sz="2400" b="1" u="sng" dirty="0">
                <a:latin typeface="+mj-lt"/>
              </a:rPr>
              <a:t> </a:t>
            </a:r>
            <a:endParaRPr lang="zh-CN" altLang="en-US" sz="2400" u="sng"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线形标注 1 4"/>
          <p:cNvSpPr/>
          <p:nvPr/>
        </p:nvSpPr>
        <p:spPr>
          <a:xfrm>
            <a:off x="3287688" y="5073860"/>
            <a:ext cx="1643074" cy="357190"/>
          </a:xfrm>
          <a:prstGeom prst="borderCallout1">
            <a:avLst>
              <a:gd name="adj1" fmla="val -4844"/>
              <a:gd name="adj2" fmla="val 51882"/>
              <a:gd name="adj3" fmla="val -73417"/>
              <a:gd name="adj4" fmla="val 8771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上一层目录</a:t>
            </a:r>
            <a:endParaRPr lang="zh-CN" altLang="en-US" sz="2000" b="1" dirty="0">
              <a:solidFill>
                <a:schemeClr val="tx1"/>
              </a:solidFill>
            </a:endParaRPr>
          </a:p>
        </p:txBody>
      </p:sp>
      <p:sp>
        <p:nvSpPr>
          <p:cNvPr id="6" name="线形标注 1 5"/>
          <p:cNvSpPr/>
          <p:nvPr/>
        </p:nvSpPr>
        <p:spPr>
          <a:xfrm>
            <a:off x="5555675" y="5107793"/>
            <a:ext cx="3611850" cy="357190"/>
          </a:xfrm>
          <a:prstGeom prst="borderCallout1">
            <a:avLst>
              <a:gd name="adj1" fmla="val -4844"/>
              <a:gd name="adj2" fmla="val 51882"/>
              <a:gd name="adj3" fmla="val -78436"/>
              <a:gd name="adj4" fmla="val 3242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java</a:t>
            </a:r>
            <a:r>
              <a:rPr lang="zh-CN" altLang="en-US" sz="2000" b="1" dirty="0">
                <a:solidFill>
                  <a:schemeClr val="tx1"/>
                </a:solidFill>
              </a:rPr>
              <a:t>命令运行在包中的主类</a:t>
            </a:r>
            <a:endParaRPr lang="zh-CN" altLang="en-US" sz="2000" b="1" dirty="0">
              <a:solidFill>
                <a:schemeClr val="tx1"/>
              </a:solidFill>
            </a:endParaRPr>
          </a:p>
        </p:txBody>
      </p:sp>
      <p:sp>
        <p:nvSpPr>
          <p:cNvPr id="8" name="矩形 7"/>
          <p:cNvSpPr/>
          <p:nvPr/>
        </p:nvSpPr>
        <p:spPr>
          <a:xfrm>
            <a:off x="2430992" y="5837916"/>
            <a:ext cx="7272808" cy="64516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CN" altLang="zh-CN" b="1" dirty="0">
                <a:solidFill>
                  <a:schemeClr val="tx1"/>
                </a:solidFill>
              </a:rPr>
              <a:t>对于有包名的源文件，一个好的编程习惯就是进入包名对应的路径的父目录，编译源文件。</a:t>
            </a:r>
            <a:endParaRPr lang="zh-CN" altLang="zh-CN"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8"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122238"/>
            <a:ext cx="7543800" cy="1020746"/>
          </a:xfrm>
        </p:spPr>
        <p:txBody>
          <a:bodyPr/>
          <a:lstStyle/>
          <a:p>
            <a:r>
              <a:rPr lang="zh-CN" altLang="en-US" dirty="0"/>
              <a:t>程序运行实例：</a:t>
            </a:r>
            <a:endParaRPr lang="zh-CN" altLang="en-US" dirty="0"/>
          </a:p>
        </p:txBody>
      </p:sp>
      <p:sp>
        <p:nvSpPr>
          <p:cNvPr id="3" name="内容占位符 2"/>
          <p:cNvSpPr>
            <a:spLocks noGrp="1"/>
          </p:cNvSpPr>
          <p:nvPr>
            <p:ph idx="1"/>
          </p:nvPr>
        </p:nvSpPr>
        <p:spPr>
          <a:xfrm>
            <a:off x="1952596" y="1571612"/>
            <a:ext cx="8258204" cy="4559313"/>
          </a:xfrm>
        </p:spPr>
        <p:txBody>
          <a:bodyPr/>
          <a:lstStyle/>
          <a:p>
            <a:r>
              <a:rPr lang="zh-CN" altLang="en-US"/>
              <a:t>例</a:t>
            </a:r>
            <a:r>
              <a:rPr lang="en-US" altLang="zh-CN"/>
              <a:t>4.11(</a:t>
            </a:r>
            <a:r>
              <a:rPr lang="en-US" altLang="zh-CN" b="1">
                <a:solidFill>
                  <a:srgbClr val="FF0000"/>
                </a:solidFill>
              </a:rPr>
              <a:t>P98</a:t>
            </a:r>
            <a:r>
              <a:rPr lang="zh-CN" altLang="en-US" b="1">
                <a:solidFill>
                  <a:srgbClr val="FF0000"/>
                </a:solidFill>
              </a:rPr>
              <a:t>，课后</a:t>
            </a:r>
            <a:r>
              <a:rPr lang="zh-CN" altLang="en-US" b="1" dirty="0">
                <a:solidFill>
                  <a:srgbClr val="FF0000"/>
                </a:solidFill>
              </a:rPr>
              <a:t>在个人电脑上练习</a:t>
            </a:r>
            <a:r>
              <a:rPr lang="en-US" altLang="zh-CN" dirty="0"/>
              <a:t>)</a:t>
            </a:r>
            <a:r>
              <a:rPr lang="zh-CN" altLang="en-US" dirty="0"/>
              <a:t>：</a:t>
            </a:r>
            <a:endParaRPr lang="en-US" altLang="zh-CN" dirty="0"/>
          </a:p>
          <a:p>
            <a:pPr lvl="1"/>
            <a:r>
              <a:rPr lang="zh-CN" altLang="en-US" dirty="0"/>
              <a:t>假设存储路径为：</a:t>
            </a:r>
            <a:r>
              <a:rPr lang="en-US" altLang="zh-CN" dirty="0" err="1"/>
              <a:t>E:\workspace\</a:t>
            </a:r>
            <a:r>
              <a:rPr lang="zh-CN" altLang="en-US" dirty="0"/>
              <a:t>实验</a:t>
            </a:r>
            <a:r>
              <a:rPr lang="en-US" altLang="zh-CN" dirty="0"/>
              <a:t>1\</a:t>
            </a:r>
            <a:r>
              <a:rPr lang="en-US" altLang="zh-CN" dirty="0" err="1"/>
              <a:t>src</a:t>
            </a:r>
            <a:r>
              <a:rPr lang="en-US" altLang="zh-CN" dirty="0"/>
              <a:t>\</a:t>
            </a:r>
            <a:r>
              <a:rPr lang="zh-CN" altLang="en-US" dirty="0"/>
              <a:t>实验</a:t>
            </a:r>
            <a:r>
              <a:rPr lang="en-US" altLang="zh-CN" dirty="0"/>
              <a:t>1\</a:t>
            </a:r>
            <a:r>
              <a:rPr lang="en-US" altLang="zh-CN" dirty="0" err="1"/>
              <a:t>q1</a:t>
            </a:r>
            <a:endParaRPr lang="en-US" altLang="zh-CN" dirty="0"/>
          </a:p>
          <a:p>
            <a:pPr lvl="1" algn="ctr">
              <a:buNone/>
            </a:pPr>
            <a:endParaRPr lang="en-US" altLang="zh-CN" b="1" dirty="0">
              <a:solidFill>
                <a:srgbClr val="000099"/>
              </a:solidFill>
            </a:endParaRPr>
          </a:p>
          <a:p>
            <a:pPr lvl="1" algn="ctr">
              <a:buNone/>
            </a:pPr>
            <a:r>
              <a:rPr lang="en-US" altLang="zh-CN" b="1" dirty="0">
                <a:solidFill>
                  <a:srgbClr val="000099"/>
                </a:solidFill>
              </a:rPr>
              <a:t>package </a:t>
            </a:r>
            <a:r>
              <a:rPr lang="zh-CN" altLang="en-US" b="1" dirty="0">
                <a:solidFill>
                  <a:srgbClr val="000099"/>
                </a:solidFill>
              </a:rPr>
              <a:t>实验</a:t>
            </a:r>
            <a:r>
              <a:rPr lang="en-US" altLang="zh-CN" b="1" dirty="0" err="1">
                <a:solidFill>
                  <a:srgbClr val="000099"/>
                </a:solidFill>
              </a:rPr>
              <a:t>1.</a:t>
            </a:r>
            <a:r>
              <a:rPr lang="en-US" altLang="zh-CN" b="1" err="1">
                <a:solidFill>
                  <a:srgbClr val="000099"/>
                </a:solidFill>
              </a:rPr>
              <a:t>q1</a:t>
            </a:r>
            <a:r>
              <a:rPr lang="en-US" altLang="zh-CN" b="1">
                <a:solidFill>
                  <a:srgbClr val="000099"/>
                </a:solidFill>
              </a:rPr>
              <a:t>;	//q1</a:t>
            </a:r>
            <a:r>
              <a:rPr lang="zh-CN" altLang="en-US" b="1">
                <a:solidFill>
                  <a:srgbClr val="000099"/>
                </a:solidFill>
              </a:rPr>
              <a:t>包的</a:t>
            </a:r>
            <a:r>
              <a:rPr lang="en-US" altLang="zh-CN" b="1">
                <a:solidFill>
                  <a:srgbClr val="000099"/>
                </a:solidFill>
              </a:rPr>
              <a:t>package</a:t>
            </a:r>
            <a:r>
              <a:rPr lang="zh-CN" altLang="en-US" b="1" dirty="0">
                <a:solidFill>
                  <a:srgbClr val="000099"/>
                </a:solidFill>
              </a:rPr>
              <a:t>语句</a:t>
            </a:r>
            <a:endParaRPr lang="zh-CN" altLang="en-US" b="1" dirty="0">
              <a:solidFill>
                <a:srgbClr val="000099"/>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1027" name="Picture 3"/>
          <p:cNvPicPr>
            <a:picLocks noChangeAspect="1" noChangeArrowheads="1"/>
          </p:cNvPicPr>
          <p:nvPr/>
        </p:nvPicPr>
        <p:blipFill>
          <a:blip r:embed="rId1"/>
          <a:srcRect/>
          <a:stretch>
            <a:fillRect/>
          </a:stretch>
        </p:blipFill>
        <p:spPr bwMode="auto">
          <a:xfrm>
            <a:off x="3886200" y="3432108"/>
            <a:ext cx="3733800" cy="2171700"/>
          </a:xfrm>
          <a:prstGeom prst="rect">
            <a:avLst/>
          </a:prstGeom>
          <a:noFill/>
          <a:ln w="9525">
            <a:noFill/>
            <a:miter lim="800000"/>
            <a:headEnd/>
            <a:tailEnd/>
          </a:ln>
          <a:effectLst/>
        </p:spPr>
      </p:pic>
      <p:sp>
        <p:nvSpPr>
          <p:cNvPr id="6" name="线形标注 1 4"/>
          <p:cNvSpPr/>
          <p:nvPr/>
        </p:nvSpPr>
        <p:spPr>
          <a:xfrm>
            <a:off x="6420027" y="627321"/>
            <a:ext cx="1643074" cy="357190"/>
          </a:xfrm>
          <a:prstGeom prst="borderCallout1">
            <a:avLst>
              <a:gd name="adj1" fmla="val 106001"/>
              <a:gd name="adj2" fmla="val 52456"/>
              <a:gd name="adj3" fmla="val 315983"/>
              <a:gd name="adj4" fmla="val -3129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rPr>
              <a:t>课后练习</a:t>
            </a:r>
            <a:endParaRPr lang="zh-CN" altLang="en-US"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95472" y="857232"/>
            <a:ext cx="8229600" cy="4002084"/>
          </a:xfrm>
        </p:spPr>
        <p:txBody>
          <a:bodyPr/>
          <a:lstStyle/>
          <a:p>
            <a:r>
              <a:rPr lang="zh-CN" altLang="en-US" b="1" dirty="0">
                <a:solidFill>
                  <a:srgbClr val="000099"/>
                </a:solidFill>
              </a:rPr>
              <a:t>操作如下</a:t>
            </a:r>
            <a:endParaRPr lang="zh-CN" altLang="en-US" b="1" dirty="0">
              <a:solidFill>
                <a:srgbClr val="000099"/>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2050" name="Picture 2"/>
          <p:cNvPicPr>
            <a:picLocks noChangeAspect="1" noChangeArrowheads="1"/>
          </p:cNvPicPr>
          <p:nvPr/>
        </p:nvPicPr>
        <p:blipFill>
          <a:blip r:embed="rId1"/>
          <a:srcRect/>
          <a:stretch>
            <a:fillRect/>
          </a:stretch>
        </p:blipFill>
        <p:spPr bwMode="auto">
          <a:xfrm>
            <a:off x="2166910" y="1428736"/>
            <a:ext cx="8029575" cy="5172075"/>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§4.9    </a:t>
            </a:r>
            <a:r>
              <a:rPr lang="en-US" altLang="zh-CN" dirty="0">
                <a:latin typeface="Tahoma" panose="020B0604030504040204" pitchFamily="34" charset="0"/>
                <a:ea typeface="Tahoma" panose="020B0604030504040204" pitchFamily="34" charset="0"/>
                <a:cs typeface="Tahoma" panose="020B0604030504040204" pitchFamily="34" charset="0"/>
              </a:rPr>
              <a:t>import </a:t>
            </a:r>
            <a:r>
              <a:rPr lang="zh-CN" altLang="en-US" dirty="0">
                <a:latin typeface="宋体" panose="02010600030101010101" pitchFamily="2" charset="-122"/>
              </a:rPr>
              <a:t>语句 </a:t>
            </a:r>
            <a:endParaRPr lang="zh-CN" altLang="en-US" dirty="0"/>
          </a:p>
        </p:txBody>
      </p:sp>
      <p:sp>
        <p:nvSpPr>
          <p:cNvPr id="3" name="内容占位符 2"/>
          <p:cNvSpPr>
            <a:spLocks noGrp="1"/>
          </p:cNvSpPr>
          <p:nvPr>
            <p:ph idx="1"/>
          </p:nvPr>
        </p:nvSpPr>
        <p:spPr/>
        <p:txBody>
          <a:bodyPr/>
          <a:lstStyle/>
          <a:p>
            <a:pPr algn="just">
              <a:spcBef>
                <a:spcPct val="50000"/>
              </a:spcBef>
            </a:pPr>
            <a:r>
              <a:rPr lang="zh-CN" altLang="en-US" sz="2400" dirty="0">
                <a:latin typeface="Tahoma" panose="020B0604030504040204" pitchFamily="34" charset="0"/>
                <a:cs typeface="Tahoma" panose="020B0604030504040204" pitchFamily="34" charset="0"/>
              </a:rPr>
              <a:t>一个类可能需要另一个类声明的对象作为自己的成员或方法中的局部变量，</a:t>
            </a:r>
            <a:r>
              <a:rPr lang="zh-CN" altLang="en-US" sz="2400" dirty="0">
                <a:solidFill>
                  <a:srgbClr val="C00000"/>
                </a:solidFill>
                <a:latin typeface="隶书" panose="02010509060101010101" pitchFamily="49" charset="-122"/>
                <a:ea typeface="隶书" panose="02010509060101010101" pitchFamily="49" charset="-122"/>
                <a:cs typeface="Tahoma" panose="020B0604030504040204" pitchFamily="34" charset="0"/>
              </a:rPr>
              <a:t>如果这两个类在同一个包中</a:t>
            </a:r>
            <a:r>
              <a:rPr lang="zh-CN" altLang="en-US" sz="2400" dirty="0">
                <a:latin typeface="Tahoma" panose="020B0604030504040204" pitchFamily="34" charset="0"/>
                <a:cs typeface="Tahoma" panose="020B0604030504040204" pitchFamily="34" charset="0"/>
              </a:rPr>
              <a:t>，当然没有问题。 </a:t>
            </a:r>
            <a:endParaRPr lang="en-US" altLang="zh-CN" sz="2400" dirty="0">
              <a:latin typeface="Tahoma" panose="020B0604030504040204" pitchFamily="34" charset="0"/>
              <a:ea typeface="Tahoma" panose="020B0604030504040204" pitchFamily="34" charset="0"/>
              <a:cs typeface="Tahoma" panose="020B0604030504040204" pitchFamily="34" charset="0"/>
            </a:endParaRPr>
          </a:p>
          <a:p>
            <a:pPr algn="just">
              <a:spcBef>
                <a:spcPct val="50000"/>
              </a:spcBef>
            </a:pPr>
            <a:endParaRPr lang="zh-CN" altLang="en-US" sz="2400" dirty="0">
              <a:latin typeface="Tahoma" panose="020B0604030504040204" pitchFamily="34" charset="0"/>
              <a:cs typeface="Tahoma" panose="020B0604030504040204" pitchFamily="34" charset="0"/>
            </a:endParaRPr>
          </a:p>
          <a:p>
            <a:pPr algn="just">
              <a:spcBef>
                <a:spcPct val="50000"/>
              </a:spcBef>
            </a:pPr>
            <a:r>
              <a:rPr lang="zh-CN" altLang="en-US" sz="2400" dirty="0">
                <a:solidFill>
                  <a:srgbClr val="000099"/>
                </a:solidFill>
                <a:latin typeface="Tahoma" panose="020B0604030504040204" pitchFamily="34" charset="0"/>
                <a:cs typeface="Tahoma" panose="020B0604030504040204" pitchFamily="34" charset="0"/>
              </a:rPr>
              <a:t>如果一个类想要使用的那个类和它</a:t>
            </a:r>
            <a:r>
              <a:rPr lang="zh-CN" altLang="en-US" sz="2400" b="1" dirty="0">
                <a:solidFill>
                  <a:srgbClr val="000099"/>
                </a:solidFill>
                <a:latin typeface="隶书" panose="02010509060101010101" pitchFamily="49" charset="-122"/>
                <a:ea typeface="隶书" panose="02010509060101010101" pitchFamily="49" charset="-122"/>
                <a:cs typeface="Tahoma" panose="020B0604030504040204" pitchFamily="34" charset="0"/>
              </a:rPr>
              <a:t>不在一个包中</a:t>
            </a:r>
            <a:r>
              <a:rPr lang="zh-CN" altLang="en-US" sz="2400" dirty="0">
                <a:solidFill>
                  <a:srgbClr val="000099"/>
                </a:solidFill>
                <a:latin typeface="Tahoma" panose="020B0604030504040204" pitchFamily="34" charset="0"/>
                <a:cs typeface="Tahoma" panose="020B0604030504040204" pitchFamily="34" charset="0"/>
              </a:rPr>
              <a:t>，要使用</a:t>
            </a:r>
            <a:r>
              <a:rPr lang="en-US" altLang="zh-CN" sz="2400" b="1" dirty="0">
                <a:solidFill>
                  <a:srgbClr val="C00000"/>
                </a:solidFill>
                <a:latin typeface="Tahoma" panose="020B0604030504040204" pitchFamily="34" charset="0"/>
                <a:ea typeface="Tahoma" panose="020B0604030504040204" pitchFamily="34" charset="0"/>
                <a:cs typeface="Tahoma" panose="020B0604030504040204" pitchFamily="34" charset="0"/>
              </a:rPr>
              <a:t>import</a:t>
            </a:r>
            <a:r>
              <a:rPr lang="zh-CN" altLang="en-US" sz="2400" b="1" dirty="0">
                <a:solidFill>
                  <a:srgbClr val="000099"/>
                </a:solidFill>
                <a:latin typeface="Tahoma" panose="020B0604030504040204" pitchFamily="34" charset="0"/>
                <a:cs typeface="Tahoma" panose="020B0604030504040204" pitchFamily="34" charset="0"/>
              </a:rPr>
              <a:t>语句</a:t>
            </a:r>
            <a:r>
              <a:rPr lang="zh-CN" altLang="en-US" sz="2400" dirty="0">
                <a:solidFill>
                  <a:srgbClr val="000099"/>
                </a:solidFill>
                <a:latin typeface="Tahoma" panose="020B0604030504040204" pitchFamily="34" charset="0"/>
                <a:cs typeface="Tahoma" panose="020B0604030504040204" pitchFamily="34" charset="0"/>
              </a:rPr>
              <a:t>完成使命。</a:t>
            </a:r>
            <a:endParaRPr lang="zh-CN" altLang="en-US" sz="2400" dirty="0">
              <a:solidFill>
                <a:srgbClr val="000099"/>
              </a:solidFill>
              <a:latin typeface="Tahoma" panose="020B0604030504040204" pitchFamily="34" charset="0"/>
              <a:cs typeface="Tahoma" panose="020B0604030504040204"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矩形 5"/>
          <p:cNvSpPr/>
          <p:nvPr/>
        </p:nvSpPr>
        <p:spPr>
          <a:xfrm>
            <a:off x="2183733" y="4998392"/>
            <a:ext cx="7824534" cy="460375"/>
          </a:xfrm>
          <a:prstGeom prst="rect">
            <a:avLst/>
          </a:prstGeom>
          <a:solidFill>
            <a:schemeClr val="accent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zh-CN" sz="2400" b="1">
                <a:solidFill>
                  <a:schemeClr val="tx1"/>
                </a:solidFill>
              </a:rPr>
              <a:t>注</a:t>
            </a:r>
            <a:r>
              <a:rPr lang="zh-CN" altLang="en-US" sz="2400" b="1">
                <a:solidFill>
                  <a:schemeClr val="tx1"/>
                </a:solidFill>
              </a:rPr>
              <a:t>：</a:t>
            </a:r>
            <a:r>
              <a:rPr lang="zh-CN" altLang="zh-CN" sz="2400" b="1">
                <a:solidFill>
                  <a:schemeClr val="tx1"/>
                </a:solidFill>
              </a:rPr>
              <a:t>有</a:t>
            </a:r>
            <a:r>
              <a:rPr lang="zh-CN" altLang="zh-CN" sz="2400" b="1" dirty="0">
                <a:solidFill>
                  <a:schemeClr val="tx1"/>
                </a:solidFill>
              </a:rPr>
              <a:t>包名的源文件，无论如何也无法使用</a:t>
            </a:r>
            <a:r>
              <a:rPr lang="zh-CN" altLang="zh-CN" sz="2400" b="1" dirty="0">
                <a:solidFill>
                  <a:schemeClr val="tx1"/>
                </a:solidFill>
                <a:latin typeface="隶书" panose="02010509060101010101" pitchFamily="49" charset="-122"/>
                <a:ea typeface="隶书" panose="02010509060101010101" pitchFamily="49" charset="-122"/>
              </a:rPr>
              <a:t>无包名的类</a:t>
            </a:r>
            <a:r>
              <a:rPr lang="zh-CN" altLang="zh-CN" sz="2400" b="1" dirty="0">
                <a:solidFill>
                  <a:schemeClr val="tx1"/>
                </a:solidFill>
              </a:rPr>
              <a:t>。</a:t>
            </a:r>
            <a:endParaRPr lang="zh-CN" altLang="zh-CN" sz="2400" b="1" dirty="0">
              <a:solidFill>
                <a:schemeClr val="tx1"/>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41E774F-C8CF-490E-8033-268B9FD0BAB1}" type="slidenum">
              <a:rPr lang="en-US" altLang="zh-CN" smtClean="0"/>
            </a:fld>
            <a:endParaRPr lang="en-US" altLang="zh-CN" dirty="0"/>
          </a:p>
        </p:txBody>
      </p:sp>
      <p:sp>
        <p:nvSpPr>
          <p:cNvPr id="131074" name="Rectangle 2"/>
          <p:cNvSpPr>
            <a:spLocks noGrp="1" noChangeArrowheads="1"/>
          </p:cNvSpPr>
          <p:nvPr>
            <p:ph type="title"/>
          </p:nvPr>
        </p:nvSpPr>
        <p:spPr/>
        <p:txBody>
          <a:bodyPr/>
          <a:lstStyle/>
          <a:p>
            <a:r>
              <a:rPr lang="zh-CN" altLang="en-US" sz="3200"/>
              <a:t>包</a:t>
            </a:r>
            <a:r>
              <a:rPr lang="en-US" altLang="zh-CN" sz="3200"/>
              <a:t>(package)</a:t>
            </a:r>
            <a:endParaRPr lang="en-US" altLang="zh-CN" sz="3200"/>
          </a:p>
        </p:txBody>
      </p:sp>
      <p:sp>
        <p:nvSpPr>
          <p:cNvPr id="131075" name="Rectangle 3"/>
          <p:cNvSpPr>
            <a:spLocks noGrp="1" noChangeArrowheads="1"/>
          </p:cNvSpPr>
          <p:nvPr>
            <p:ph type="body" idx="1"/>
          </p:nvPr>
        </p:nvSpPr>
        <p:spPr>
          <a:xfrm>
            <a:off x="1919288" y="1989138"/>
            <a:ext cx="8569325" cy="4083068"/>
          </a:xfrm>
        </p:spPr>
        <p:txBody>
          <a:bodyPr/>
          <a:lstStyle/>
          <a:p>
            <a:pPr marL="457200" indent="-457200">
              <a:buFont typeface="Wingdings" panose="05000000000000000000" pitchFamily="2" charset="2"/>
              <a:buAutoNum type="arabicPeriod"/>
            </a:pPr>
            <a:r>
              <a:rPr lang="en-US" altLang="zh-CN" sz="2800" b="1" i="1">
                <a:solidFill>
                  <a:srgbClr val="000099"/>
                </a:solidFill>
              </a:rPr>
              <a:t>System-defined </a:t>
            </a:r>
            <a:r>
              <a:rPr lang="en-US" altLang="zh-CN" sz="2800" b="1" i="1" dirty="0">
                <a:solidFill>
                  <a:srgbClr val="000099"/>
                </a:solidFill>
              </a:rPr>
              <a:t>packages(</a:t>
            </a:r>
            <a:r>
              <a:rPr lang="zh-CN" altLang="en-US" sz="2800" b="1" i="1" dirty="0">
                <a:solidFill>
                  <a:srgbClr val="000099"/>
                </a:solidFill>
              </a:rPr>
              <a:t>系统定义包</a:t>
            </a:r>
            <a:r>
              <a:rPr lang="en-US" altLang="zh-CN" sz="2800" b="1" i="1">
                <a:solidFill>
                  <a:srgbClr val="000099"/>
                </a:solidFill>
              </a:rPr>
              <a:t>)</a:t>
            </a:r>
            <a:r>
              <a:rPr lang="en-US" altLang="zh-CN" sz="2800" i="1">
                <a:solidFill>
                  <a:srgbClr val="000099"/>
                </a:solidFill>
              </a:rPr>
              <a:t> </a:t>
            </a:r>
            <a:endParaRPr lang="en-US" altLang="zh-CN" i="1" dirty="0">
              <a:solidFill>
                <a:srgbClr val="000099"/>
              </a:solidFill>
            </a:endParaRPr>
          </a:p>
          <a:p>
            <a:pPr lvl="1"/>
            <a:r>
              <a:rPr lang="en-US" altLang="zh-CN" i="1">
                <a:solidFill>
                  <a:srgbClr val="000099"/>
                </a:solidFill>
              </a:rPr>
              <a:t> </a:t>
            </a:r>
            <a:r>
              <a:rPr lang="en-US" altLang="zh-CN" dirty="0"/>
              <a:t>JRE </a:t>
            </a:r>
            <a:r>
              <a:rPr lang="en-US" altLang="zh-CN"/>
              <a:t>System Library</a:t>
            </a:r>
            <a:endParaRPr lang="en-US" altLang="zh-CN"/>
          </a:p>
          <a:p>
            <a:pPr marL="457200" indent="-457200">
              <a:buFont typeface="Wingdings" panose="05000000000000000000" pitchFamily="2" charset="2"/>
              <a:buAutoNum type="arabicPeriod"/>
            </a:pPr>
            <a:endParaRPr lang="en-US" altLang="zh-CN" sz="2800" i="1" dirty="0">
              <a:solidFill>
                <a:srgbClr val="000099"/>
              </a:solidFill>
            </a:endParaRPr>
          </a:p>
          <a:p>
            <a:pPr marL="457200" indent="-457200">
              <a:buFont typeface="Wingdings" panose="05000000000000000000" pitchFamily="2" charset="2"/>
              <a:buAutoNum type="arabicPeriod"/>
            </a:pPr>
            <a:r>
              <a:rPr lang="en-US" altLang="zh-CN" sz="2800" b="1" i="1" dirty="0">
                <a:solidFill>
                  <a:srgbClr val="000099"/>
                </a:solidFill>
              </a:rPr>
              <a:t>User-defined package(</a:t>
            </a:r>
            <a:r>
              <a:rPr lang="zh-CN" altLang="en-US" sz="2800" b="1" i="1" dirty="0">
                <a:solidFill>
                  <a:srgbClr val="000099"/>
                </a:solidFill>
              </a:rPr>
              <a:t>用户自定义包</a:t>
            </a:r>
            <a:r>
              <a:rPr lang="en-US" altLang="zh-CN" sz="2800" b="1" i="1" dirty="0">
                <a:solidFill>
                  <a:srgbClr val="000099"/>
                </a:solidFill>
              </a:rPr>
              <a:t>)</a:t>
            </a:r>
            <a:endParaRPr lang="en-US" altLang="zh-CN" sz="2800" b="1" i="1" dirty="0">
              <a:solidFill>
                <a:srgbClr val="000099"/>
              </a:solidFill>
            </a:endParaRPr>
          </a:p>
        </p:txBody>
      </p:sp>
      <p:sp>
        <p:nvSpPr>
          <p:cNvPr id="6" name="页脚占位符 4"/>
          <p:cNvSpPr>
            <a:spLocks noGrp="1"/>
          </p:cNvSpPr>
          <p:nvPr>
            <p:ph type="ftr" sz="quarter" idx="11"/>
          </p:nvPr>
        </p:nvSpPr>
        <p:spPr>
          <a:xfrm>
            <a:off x="4648200" y="6248400"/>
            <a:ext cx="2895600" cy="457200"/>
          </a:xfrm>
        </p:spPr>
        <p:txBody>
          <a:bodyPr/>
          <a:lstStyle/>
          <a:p>
            <a:endParaRPr lang="en-US" altLang="zh-C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§4.9.1   </a:t>
            </a:r>
            <a:r>
              <a:rPr lang="zh-CN" altLang="en-US" dirty="0">
                <a:latin typeface="宋体" panose="02010600030101010101" pitchFamily="2" charset="-122"/>
              </a:rPr>
              <a:t>引入类库中的类</a:t>
            </a:r>
            <a:r>
              <a:rPr lang="zh-CN" altLang="en-US" dirty="0"/>
              <a:t> </a:t>
            </a:r>
            <a:endParaRPr lang="zh-CN" altLang="en-US" dirty="0"/>
          </a:p>
        </p:txBody>
      </p:sp>
      <p:sp>
        <p:nvSpPr>
          <p:cNvPr id="3" name="内容占位符 2"/>
          <p:cNvSpPr>
            <a:spLocks noGrp="1"/>
          </p:cNvSpPr>
          <p:nvPr>
            <p:ph idx="1"/>
          </p:nvPr>
        </p:nvSpPr>
        <p:spPr/>
        <p:txBody>
          <a:bodyPr/>
          <a:lstStyle/>
          <a:p>
            <a:r>
              <a:rPr lang="zh-CN" altLang="en-US" dirty="0"/>
              <a:t>一些系统包</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5" name="内容占位符 4"/>
          <p:cNvGraphicFramePr/>
          <p:nvPr/>
        </p:nvGraphicFramePr>
        <p:xfrm>
          <a:off x="2024034" y="2214554"/>
          <a:ext cx="8186420" cy="4168439"/>
        </p:xfrm>
        <a:graphic>
          <a:graphicData uri="http://schemas.openxmlformats.org/drawingml/2006/table">
            <a:tbl>
              <a:tblPr/>
              <a:tblGrid>
                <a:gridCol w="1623695"/>
                <a:gridCol w="6562725"/>
              </a:tblGrid>
              <a:tr h="308953">
                <a:tc>
                  <a:txBody>
                    <a:bodyPr/>
                    <a:lstStyle/>
                    <a:p>
                      <a:pPr algn="l" fontAlgn="ctr"/>
                      <a:r>
                        <a:rPr lang="en-US" sz="1800" b="1" i="0" u="none" strike="noStrike" dirty="0" err="1">
                          <a:solidFill>
                            <a:srgbClr val="000099"/>
                          </a:solidFill>
                          <a:latin typeface="Meiryo"/>
                        </a:rPr>
                        <a:t>java.lang</a:t>
                      </a:r>
                      <a:endParaRPr lang="en-US" sz="1800" b="1" i="0" u="none" strike="noStrike" dirty="0">
                        <a:solidFill>
                          <a:srgbClr val="000099"/>
                        </a:solidFill>
                        <a:latin typeface="Meiry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333333"/>
                          </a:solidFill>
                          <a:latin typeface="Meiryo"/>
                        </a:rPr>
                        <a:t>提供利用 </a:t>
                      </a:r>
                      <a:r>
                        <a:rPr lang="en-US" altLang="zh-CN" sz="1800" b="0" i="0" u="none" strike="noStrike" dirty="0">
                          <a:solidFill>
                            <a:srgbClr val="333333"/>
                          </a:solidFill>
                          <a:latin typeface="Meiryo"/>
                        </a:rPr>
                        <a:t>Java </a:t>
                      </a:r>
                      <a:r>
                        <a:rPr lang="zh-CN" altLang="en-US" sz="1800" b="0" i="0" u="none" strike="noStrike" dirty="0">
                          <a:solidFill>
                            <a:srgbClr val="333333"/>
                          </a:solidFill>
                          <a:latin typeface="Arial" panose="020B0604020202020204"/>
                        </a:rPr>
                        <a:t>编</a:t>
                      </a:r>
                      <a:r>
                        <a:rPr lang="zh-CN" altLang="en-US" sz="1800" b="0" i="0" u="none" strike="noStrike" dirty="0">
                          <a:solidFill>
                            <a:srgbClr val="333333"/>
                          </a:solidFill>
                          <a:latin typeface="Meiryo"/>
                        </a:rPr>
                        <a:t>程</a:t>
                      </a:r>
                      <a:r>
                        <a:rPr lang="zh-CN" altLang="en-US" sz="1800" b="0" i="0" u="none" strike="noStrike" dirty="0">
                          <a:solidFill>
                            <a:srgbClr val="333333"/>
                          </a:solidFill>
                          <a:latin typeface="Arial" panose="020B0604020202020204"/>
                        </a:rPr>
                        <a:t>语</a:t>
                      </a:r>
                      <a:r>
                        <a:rPr lang="zh-CN" altLang="en-US" sz="1800" b="0" i="0" u="none" strike="noStrike" dirty="0">
                          <a:solidFill>
                            <a:srgbClr val="333333"/>
                          </a:solidFill>
                          <a:latin typeface="Meiryo"/>
                        </a:rPr>
                        <a:t>言</a:t>
                      </a:r>
                      <a:r>
                        <a:rPr lang="zh-CN" altLang="en-US" sz="1800" b="0" i="0" u="none" strike="noStrike" dirty="0">
                          <a:solidFill>
                            <a:srgbClr val="333333"/>
                          </a:solidFill>
                          <a:latin typeface="Arial" panose="020B0604020202020204"/>
                        </a:rPr>
                        <a:t>进</a:t>
                      </a:r>
                      <a:r>
                        <a:rPr lang="zh-CN" altLang="en-US" sz="1800" b="0" i="0" u="none" strike="noStrike" dirty="0">
                          <a:solidFill>
                            <a:srgbClr val="333333"/>
                          </a:solidFill>
                          <a:latin typeface="Meiryo"/>
                        </a:rPr>
                        <a:t>行程序</a:t>
                      </a:r>
                      <a:r>
                        <a:rPr lang="zh-CN" altLang="en-US" sz="1800" b="0" i="0" u="none" strike="noStrike" dirty="0">
                          <a:solidFill>
                            <a:srgbClr val="333333"/>
                          </a:solidFill>
                          <a:latin typeface="Arial" panose="020B0604020202020204"/>
                        </a:rPr>
                        <a:t>设计</a:t>
                      </a:r>
                      <a:r>
                        <a:rPr lang="zh-CN" altLang="en-US" sz="1800" b="0" i="0" u="none" strike="noStrike" dirty="0">
                          <a:solidFill>
                            <a:srgbClr val="333333"/>
                          </a:solidFill>
                          <a:latin typeface="Meiryo"/>
                        </a:rPr>
                        <a:t>的基</a:t>
                      </a:r>
                      <a:r>
                        <a:rPr lang="zh-CN" altLang="en-US" sz="1800" b="0" i="0" u="none" strike="noStrike" dirty="0">
                          <a:solidFill>
                            <a:srgbClr val="333333"/>
                          </a:solidFill>
                          <a:latin typeface="Arial" panose="020B0604020202020204"/>
                        </a:rPr>
                        <a:t>础类</a:t>
                      </a:r>
                      <a:r>
                        <a:rPr lang="zh-CN" altLang="en-US" sz="1800" b="0" i="0" u="none" strike="noStrike" dirty="0">
                          <a:solidFill>
                            <a:srgbClr val="333333"/>
                          </a:solidFill>
                          <a:latin typeface="Meiryo"/>
                        </a:rPr>
                        <a:t>。</a:t>
                      </a:r>
                      <a:endParaRPr lang="zh-CN" altLang="en-US" sz="1800" b="0" i="0" u="none" strike="noStrike" dirty="0">
                        <a:solidFill>
                          <a:srgbClr val="333333"/>
                        </a:solidFill>
                        <a:latin typeface="Meiry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1179">
                <a:tc>
                  <a:txBody>
                    <a:bodyPr/>
                    <a:lstStyle/>
                    <a:p>
                      <a:pPr algn="l" fontAlgn="ctr"/>
                      <a:r>
                        <a:rPr lang="en-US" sz="1800" b="1" i="0" u="none" strike="noStrike" dirty="0" err="1">
                          <a:solidFill>
                            <a:srgbClr val="000099"/>
                          </a:solidFill>
                          <a:latin typeface="Meiryo"/>
                        </a:rPr>
                        <a:t>javax.swing</a:t>
                      </a:r>
                      <a:r>
                        <a:rPr lang="en-US" sz="1800" b="1" i="0" u="none" strike="noStrike" dirty="0">
                          <a:solidFill>
                            <a:srgbClr val="000099"/>
                          </a:solidFill>
                          <a:latin typeface="Meiryo"/>
                        </a:rPr>
                        <a:t> </a:t>
                      </a:r>
                      <a:endParaRPr lang="en-US" sz="1800" b="1" i="0" u="none" strike="noStrike" dirty="0">
                        <a:solidFill>
                          <a:srgbClr val="000099"/>
                        </a:solidFill>
                        <a:latin typeface="Meiry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333333"/>
                          </a:solidFill>
                          <a:latin typeface="Meiryo"/>
                        </a:rPr>
                        <a:t>提供一</a:t>
                      </a:r>
                      <a:r>
                        <a:rPr lang="zh-CN" altLang="en-US" sz="1800" b="0" i="0" u="none" strike="noStrike" dirty="0">
                          <a:solidFill>
                            <a:srgbClr val="333333"/>
                          </a:solidFill>
                          <a:latin typeface="宋体" panose="02010600030101010101" pitchFamily="2" charset="-122"/>
                        </a:rPr>
                        <a:t>组</a:t>
                      </a:r>
                      <a:r>
                        <a:rPr lang="zh-CN" altLang="en-US" sz="1800" b="0" i="0" u="none" strike="noStrike" dirty="0">
                          <a:solidFill>
                            <a:srgbClr val="333333"/>
                          </a:solidFill>
                          <a:latin typeface="Meiryo"/>
                        </a:rPr>
                        <a:t>“</a:t>
                      </a:r>
                      <a:r>
                        <a:rPr lang="zh-CN" altLang="en-US" sz="1800" b="0" i="0" u="none" strike="noStrike" dirty="0">
                          <a:solidFill>
                            <a:srgbClr val="333333"/>
                          </a:solidFill>
                          <a:latin typeface="宋体" panose="02010600030101010101" pitchFamily="2" charset="-122"/>
                        </a:rPr>
                        <a:t>轻</a:t>
                      </a:r>
                      <a:r>
                        <a:rPr lang="zh-CN" altLang="en-US" sz="1800" b="0" i="0" u="none" strike="noStrike" dirty="0">
                          <a:solidFill>
                            <a:srgbClr val="333333"/>
                          </a:solidFill>
                          <a:latin typeface="Meiryo"/>
                        </a:rPr>
                        <a:t>量</a:t>
                      </a:r>
                      <a:r>
                        <a:rPr lang="zh-CN" altLang="en-US" sz="1800" b="0" i="0" u="none" strike="noStrike" dirty="0">
                          <a:solidFill>
                            <a:srgbClr val="333333"/>
                          </a:solidFill>
                          <a:latin typeface="宋体" panose="02010600030101010101" pitchFamily="2" charset="-122"/>
                        </a:rPr>
                        <a:t>级</a:t>
                      </a:r>
                      <a:r>
                        <a:rPr lang="zh-CN" altLang="en-US" sz="1800" b="0" i="0" u="none" strike="noStrike" dirty="0">
                          <a:solidFill>
                            <a:srgbClr val="333333"/>
                          </a:solidFill>
                          <a:latin typeface="Meiryo"/>
                        </a:rPr>
                        <a:t>”（全部是 </a:t>
                      </a:r>
                      <a:r>
                        <a:rPr lang="en-US" altLang="zh-CN" sz="1800" b="0" i="0" u="none" strike="noStrike" dirty="0">
                          <a:solidFill>
                            <a:srgbClr val="333333"/>
                          </a:solidFill>
                          <a:latin typeface="Meiryo"/>
                        </a:rPr>
                        <a:t>Java </a:t>
                      </a:r>
                      <a:r>
                        <a:rPr lang="zh-CN" altLang="en-US" sz="1800" b="0" i="0" u="none" strike="noStrike" dirty="0">
                          <a:solidFill>
                            <a:srgbClr val="333333"/>
                          </a:solidFill>
                          <a:latin typeface="宋体" panose="02010600030101010101" pitchFamily="2" charset="-122"/>
                        </a:rPr>
                        <a:t>语</a:t>
                      </a:r>
                      <a:r>
                        <a:rPr lang="zh-CN" altLang="en-US" sz="1800" b="0" i="0" u="none" strike="noStrike" dirty="0">
                          <a:solidFill>
                            <a:srgbClr val="333333"/>
                          </a:solidFill>
                          <a:latin typeface="Meiryo"/>
                        </a:rPr>
                        <a:t>言）</a:t>
                      </a:r>
                      <a:r>
                        <a:rPr lang="zh-CN" altLang="en-US" sz="1800" b="0" i="0" u="none" strike="noStrike" dirty="0">
                          <a:solidFill>
                            <a:srgbClr val="333333"/>
                          </a:solidFill>
                          <a:latin typeface="宋体" panose="02010600030101010101" pitchFamily="2" charset="-122"/>
                        </a:rPr>
                        <a:t>组</a:t>
                      </a:r>
                      <a:r>
                        <a:rPr lang="zh-CN" altLang="en-US" sz="1800" b="0" i="0" u="none" strike="noStrike" dirty="0">
                          <a:solidFill>
                            <a:srgbClr val="333333"/>
                          </a:solidFill>
                          <a:latin typeface="Meiryo"/>
                        </a:rPr>
                        <a:t>件，尽量</a:t>
                      </a:r>
                      <a:r>
                        <a:rPr lang="zh-CN" altLang="en-US" sz="1800" b="0" i="0" u="none" strike="noStrike" dirty="0">
                          <a:solidFill>
                            <a:srgbClr val="333333"/>
                          </a:solidFill>
                          <a:latin typeface="宋体" panose="02010600030101010101" pitchFamily="2" charset="-122"/>
                        </a:rPr>
                        <a:t>让这</a:t>
                      </a:r>
                      <a:r>
                        <a:rPr lang="zh-CN" altLang="en-US" sz="1800" b="0" i="0" u="none" strike="noStrike" dirty="0">
                          <a:solidFill>
                            <a:srgbClr val="333333"/>
                          </a:solidFill>
                          <a:latin typeface="Meiryo"/>
                        </a:rPr>
                        <a:t>些</a:t>
                      </a:r>
                      <a:r>
                        <a:rPr lang="zh-CN" altLang="en-US" sz="1800" b="0" i="0" u="none" strike="noStrike" dirty="0">
                          <a:solidFill>
                            <a:srgbClr val="333333"/>
                          </a:solidFill>
                          <a:latin typeface="宋体" panose="02010600030101010101" pitchFamily="2" charset="-122"/>
                        </a:rPr>
                        <a:t>组</a:t>
                      </a:r>
                      <a:r>
                        <a:rPr lang="zh-CN" altLang="en-US" sz="1800" b="0" i="0" u="none" strike="noStrike" dirty="0">
                          <a:solidFill>
                            <a:srgbClr val="333333"/>
                          </a:solidFill>
                          <a:latin typeface="Meiryo"/>
                        </a:rPr>
                        <a:t>件在所有平台上的工作方式都相同。</a:t>
                      </a:r>
                      <a:endParaRPr lang="zh-CN" altLang="en-US" sz="1800" b="0" i="0" u="none" strike="noStrike" dirty="0">
                        <a:solidFill>
                          <a:srgbClr val="333333"/>
                        </a:solidFill>
                        <a:latin typeface="Meiry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87652">
                <a:tc>
                  <a:txBody>
                    <a:bodyPr/>
                    <a:lstStyle/>
                    <a:p>
                      <a:pPr algn="l" fontAlgn="ctr"/>
                      <a:r>
                        <a:rPr lang="en-US" sz="1800" b="1" i="0" u="none" strike="noStrike" dirty="0" err="1">
                          <a:solidFill>
                            <a:srgbClr val="000099"/>
                          </a:solidFill>
                          <a:latin typeface="Meiryo"/>
                        </a:rPr>
                        <a:t>java.sql</a:t>
                      </a:r>
                      <a:endParaRPr lang="en-US" sz="1800" b="1" i="0" u="none" strike="noStrike" dirty="0">
                        <a:solidFill>
                          <a:srgbClr val="000099"/>
                        </a:solidFill>
                        <a:latin typeface="Meiry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000000"/>
                          </a:solidFill>
                          <a:latin typeface="Meiryo"/>
                        </a:rPr>
                        <a:t>提供使用 </a:t>
                      </a:r>
                      <a:r>
                        <a:rPr lang="en-US" altLang="zh-CN" sz="1800" b="0" i="0" u="none" strike="noStrike" dirty="0" err="1">
                          <a:solidFill>
                            <a:srgbClr val="000000"/>
                          </a:solidFill>
                          <a:latin typeface="Meiryo"/>
                        </a:rPr>
                        <a:t>JavaTM</a:t>
                      </a:r>
                      <a:r>
                        <a:rPr lang="en-US" altLang="zh-CN" sz="1800" b="0" i="0" u="none" strike="noStrike" dirty="0">
                          <a:solidFill>
                            <a:srgbClr val="000000"/>
                          </a:solidFill>
                          <a:latin typeface="Meiryo"/>
                        </a:rPr>
                        <a:t> </a:t>
                      </a:r>
                      <a:r>
                        <a:rPr lang="zh-CN" altLang="en-US" sz="1800" b="0" i="0" u="none" strike="noStrike" dirty="0">
                          <a:solidFill>
                            <a:srgbClr val="000000"/>
                          </a:solidFill>
                          <a:latin typeface="宋体" panose="02010600030101010101" pitchFamily="2" charset="-122"/>
                        </a:rPr>
                        <a:t>编</a:t>
                      </a:r>
                      <a:r>
                        <a:rPr lang="zh-CN" altLang="en-US" sz="1800" b="0" i="0" u="none" strike="noStrike" dirty="0">
                          <a:solidFill>
                            <a:srgbClr val="000000"/>
                          </a:solidFill>
                          <a:latin typeface="Meiryo"/>
                        </a:rPr>
                        <a:t>程</a:t>
                      </a:r>
                      <a:r>
                        <a:rPr lang="zh-CN" altLang="en-US" sz="1800" b="0" i="0" u="none" strike="noStrike" dirty="0">
                          <a:solidFill>
                            <a:srgbClr val="000000"/>
                          </a:solidFill>
                          <a:latin typeface="宋体" panose="02010600030101010101" pitchFamily="2" charset="-122"/>
                        </a:rPr>
                        <a:t>语</a:t>
                      </a:r>
                      <a:r>
                        <a:rPr lang="zh-CN" altLang="en-US" sz="1800" b="0" i="0" u="none" strike="noStrike" dirty="0">
                          <a:solidFill>
                            <a:srgbClr val="000000"/>
                          </a:solidFill>
                          <a:latin typeface="Meiryo"/>
                        </a:rPr>
                        <a:t>言</a:t>
                      </a:r>
                      <a:r>
                        <a:rPr lang="zh-CN" altLang="en-US" sz="1800" b="0" i="0" u="none" strike="noStrike" dirty="0">
                          <a:solidFill>
                            <a:srgbClr val="000000"/>
                          </a:solidFill>
                          <a:latin typeface="宋体" panose="02010600030101010101" pitchFamily="2" charset="-122"/>
                        </a:rPr>
                        <a:t>访问</a:t>
                      </a:r>
                      <a:r>
                        <a:rPr lang="zh-CN" altLang="en-US" sz="1800" b="0" i="0" u="none" strike="noStrike" dirty="0">
                          <a:solidFill>
                            <a:srgbClr val="000000"/>
                          </a:solidFill>
                          <a:latin typeface="Meiryo"/>
                        </a:rPr>
                        <a:t>并</a:t>
                      </a:r>
                      <a:r>
                        <a:rPr lang="zh-CN" altLang="en-US" sz="1800" b="0" i="0" u="none" strike="noStrike" dirty="0">
                          <a:solidFill>
                            <a:srgbClr val="000000"/>
                          </a:solidFill>
                          <a:latin typeface="宋体" panose="02010600030101010101" pitchFamily="2" charset="-122"/>
                        </a:rPr>
                        <a:t>处</a:t>
                      </a:r>
                      <a:r>
                        <a:rPr lang="zh-CN" altLang="en-US" sz="1800" b="0" i="0" u="none" strike="noStrike" dirty="0">
                          <a:solidFill>
                            <a:srgbClr val="000000"/>
                          </a:solidFill>
                          <a:latin typeface="Meiryo"/>
                        </a:rPr>
                        <a:t>理存</a:t>
                      </a:r>
                      <a:r>
                        <a:rPr lang="zh-CN" altLang="en-US" sz="1800" b="0" i="0" u="none" strike="noStrike" dirty="0">
                          <a:solidFill>
                            <a:srgbClr val="000000"/>
                          </a:solidFill>
                          <a:latin typeface="宋体" panose="02010600030101010101" pitchFamily="2" charset="-122"/>
                        </a:rPr>
                        <a:t>储</a:t>
                      </a:r>
                      <a:r>
                        <a:rPr lang="zh-CN" altLang="en-US" sz="1800" b="0" i="0" u="none" strike="noStrike" dirty="0">
                          <a:solidFill>
                            <a:srgbClr val="000000"/>
                          </a:solidFill>
                          <a:latin typeface="Meiryo"/>
                        </a:rPr>
                        <a:t>在数据源（通常是一个</a:t>
                      </a:r>
                      <a:r>
                        <a:rPr lang="zh-CN" altLang="en-US" sz="1800" b="0" i="0" u="none" strike="noStrike" dirty="0">
                          <a:solidFill>
                            <a:srgbClr val="000000"/>
                          </a:solidFill>
                          <a:latin typeface="宋体" panose="02010600030101010101" pitchFamily="2" charset="-122"/>
                        </a:rPr>
                        <a:t>关</a:t>
                      </a:r>
                      <a:r>
                        <a:rPr lang="zh-CN" altLang="en-US" sz="1800" b="0" i="0" u="none" strike="noStrike" dirty="0">
                          <a:solidFill>
                            <a:srgbClr val="000000"/>
                          </a:solidFill>
                          <a:latin typeface="Meiryo"/>
                        </a:rPr>
                        <a:t>系数据</a:t>
                      </a:r>
                      <a:r>
                        <a:rPr lang="zh-CN" altLang="en-US" sz="1800" b="0" i="0" u="none" strike="noStrike" dirty="0">
                          <a:solidFill>
                            <a:srgbClr val="000000"/>
                          </a:solidFill>
                          <a:latin typeface="宋体" panose="02010600030101010101" pitchFamily="2" charset="-122"/>
                        </a:rPr>
                        <a:t>库</a:t>
                      </a:r>
                      <a:r>
                        <a:rPr lang="zh-CN" altLang="en-US" sz="1800" b="0" i="0" u="none" strike="noStrike" dirty="0">
                          <a:solidFill>
                            <a:srgbClr val="000000"/>
                          </a:solidFill>
                          <a:latin typeface="Meiryo"/>
                        </a:rPr>
                        <a:t>）中的数据的 </a:t>
                      </a:r>
                      <a:r>
                        <a:rPr lang="en-US" altLang="zh-CN" sz="1800" b="0" i="0" u="none" strike="noStrike" dirty="0">
                          <a:solidFill>
                            <a:srgbClr val="000000"/>
                          </a:solidFill>
                          <a:latin typeface="Meiryo"/>
                        </a:rPr>
                        <a:t>API</a:t>
                      </a:r>
                      <a:r>
                        <a:rPr lang="zh-CN" altLang="en-US" sz="1800" b="0" i="0" u="none" strike="noStrike" dirty="0">
                          <a:solidFill>
                            <a:srgbClr val="000000"/>
                          </a:solidFill>
                          <a:latin typeface="Meiryo"/>
                        </a:rPr>
                        <a:t>。</a:t>
                      </a:r>
                      <a:endParaRPr lang="zh-CN" altLang="en-US" sz="1800" b="0" i="0" u="none" strike="noStrike" dirty="0">
                        <a:solidFill>
                          <a:srgbClr val="000000"/>
                        </a:solidFill>
                        <a:latin typeface="Meiry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6935">
                <a:tc>
                  <a:txBody>
                    <a:bodyPr/>
                    <a:lstStyle/>
                    <a:p>
                      <a:pPr algn="l" fontAlgn="ctr"/>
                      <a:r>
                        <a:rPr lang="en-US" sz="1800" b="1" i="0" u="none" strike="noStrike" dirty="0" err="1">
                          <a:solidFill>
                            <a:srgbClr val="000099"/>
                          </a:solidFill>
                          <a:latin typeface="Meiryo"/>
                        </a:rPr>
                        <a:t>java.io</a:t>
                      </a:r>
                      <a:endParaRPr lang="en-US" sz="1800" b="1" i="0" u="none" strike="noStrike" dirty="0">
                        <a:solidFill>
                          <a:srgbClr val="000099"/>
                        </a:solidFill>
                        <a:latin typeface="Meiry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000000"/>
                          </a:solidFill>
                          <a:latin typeface="Meiryo"/>
                        </a:rPr>
                        <a:t>通</a:t>
                      </a:r>
                      <a:r>
                        <a:rPr lang="zh-CN" altLang="en-US" sz="1800" b="0" i="0" u="none" strike="noStrike" dirty="0">
                          <a:solidFill>
                            <a:srgbClr val="000000"/>
                          </a:solidFill>
                          <a:latin typeface="宋体" panose="02010600030101010101" pitchFamily="2" charset="-122"/>
                        </a:rPr>
                        <a:t>过</a:t>
                      </a:r>
                      <a:r>
                        <a:rPr lang="zh-CN" altLang="en-US" sz="1800" b="0" i="0" u="none" strike="noStrike" dirty="0">
                          <a:solidFill>
                            <a:srgbClr val="000000"/>
                          </a:solidFill>
                          <a:latin typeface="Meiryo"/>
                        </a:rPr>
                        <a:t>数据流、序列化和文件系</a:t>
                      </a:r>
                      <a:r>
                        <a:rPr lang="zh-CN" altLang="en-US" sz="1800" b="0" i="0" u="none" strike="noStrike" dirty="0">
                          <a:solidFill>
                            <a:srgbClr val="000000"/>
                          </a:solidFill>
                          <a:latin typeface="宋体" panose="02010600030101010101" pitchFamily="2" charset="-122"/>
                        </a:rPr>
                        <a:t>统</a:t>
                      </a:r>
                      <a:r>
                        <a:rPr lang="zh-CN" altLang="en-US" sz="1800" b="0" i="0" u="none" strike="noStrike" dirty="0">
                          <a:solidFill>
                            <a:srgbClr val="000000"/>
                          </a:solidFill>
                          <a:latin typeface="Meiryo"/>
                        </a:rPr>
                        <a:t>提供系</a:t>
                      </a:r>
                      <a:r>
                        <a:rPr lang="zh-CN" altLang="en-US" sz="1800" b="0" i="0" u="none" strike="noStrike" dirty="0">
                          <a:solidFill>
                            <a:srgbClr val="000000"/>
                          </a:solidFill>
                          <a:latin typeface="宋体" panose="02010600030101010101" pitchFamily="2" charset="-122"/>
                        </a:rPr>
                        <a:t>统输</a:t>
                      </a:r>
                      <a:r>
                        <a:rPr lang="zh-CN" altLang="en-US" sz="1800" b="0" i="0" u="none" strike="noStrike" dirty="0">
                          <a:solidFill>
                            <a:srgbClr val="000000"/>
                          </a:solidFill>
                          <a:latin typeface="Meiryo"/>
                        </a:rPr>
                        <a:t>入和</a:t>
                      </a:r>
                      <a:r>
                        <a:rPr lang="zh-CN" altLang="en-US" sz="1800" b="0" i="0" u="none" strike="noStrike" dirty="0">
                          <a:solidFill>
                            <a:srgbClr val="000000"/>
                          </a:solidFill>
                          <a:latin typeface="宋体" panose="02010600030101010101" pitchFamily="2" charset="-122"/>
                        </a:rPr>
                        <a:t>输</a:t>
                      </a:r>
                      <a:r>
                        <a:rPr lang="zh-CN" altLang="en-US" sz="1800" b="0" i="0" u="none" strike="noStrike" dirty="0">
                          <a:solidFill>
                            <a:srgbClr val="000000"/>
                          </a:solidFill>
                          <a:latin typeface="Meiryo"/>
                        </a:rPr>
                        <a:t>出。</a:t>
                      </a:r>
                      <a:endParaRPr lang="zh-CN" altLang="en-US" sz="1800" b="0" i="0" u="none" strike="noStrike" dirty="0">
                        <a:solidFill>
                          <a:srgbClr val="000000"/>
                        </a:solidFill>
                        <a:latin typeface="Meiry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26860">
                <a:tc>
                  <a:txBody>
                    <a:bodyPr/>
                    <a:lstStyle/>
                    <a:p>
                      <a:pPr algn="l" fontAlgn="ctr"/>
                      <a:r>
                        <a:rPr lang="en-US" sz="1800" b="1" i="0" u="none" strike="noStrike" dirty="0" err="1">
                          <a:solidFill>
                            <a:srgbClr val="000099"/>
                          </a:solidFill>
                          <a:latin typeface="Meiryo"/>
                        </a:rPr>
                        <a:t>java.util</a:t>
                      </a:r>
                      <a:endParaRPr lang="en-US" sz="1800" b="1" i="0" u="none" strike="noStrike" dirty="0">
                        <a:solidFill>
                          <a:srgbClr val="000099"/>
                        </a:solidFill>
                        <a:latin typeface="Meiry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000000"/>
                          </a:solidFill>
                          <a:latin typeface="Meiryo"/>
                        </a:rPr>
                        <a:t>包含 </a:t>
                      </a:r>
                      <a:r>
                        <a:rPr lang="en-US" altLang="zh-CN" sz="1800" b="0" i="0" u="none" strike="noStrike" dirty="0">
                          <a:solidFill>
                            <a:srgbClr val="000000"/>
                          </a:solidFill>
                          <a:latin typeface="Meiryo"/>
                        </a:rPr>
                        <a:t>collection </a:t>
                      </a:r>
                      <a:r>
                        <a:rPr lang="zh-CN" altLang="en-US" sz="1800" b="0" i="0" u="none" strike="noStrike" dirty="0">
                          <a:solidFill>
                            <a:srgbClr val="000000"/>
                          </a:solidFill>
                          <a:latin typeface="Meiryo"/>
                        </a:rPr>
                        <a:t>框架、</a:t>
                      </a:r>
                      <a:r>
                        <a:rPr lang="zh-CN" altLang="en-US" sz="1800" b="0" i="0" u="none" strike="noStrike" dirty="0">
                          <a:solidFill>
                            <a:srgbClr val="000000"/>
                          </a:solidFill>
                          <a:latin typeface="宋体" panose="02010600030101010101" pitchFamily="2" charset="-122"/>
                        </a:rPr>
                        <a:t>遗</a:t>
                      </a:r>
                      <a:r>
                        <a:rPr lang="zh-CN" altLang="en-US" sz="1800" b="0" i="0" u="none" strike="noStrike" dirty="0">
                          <a:solidFill>
                            <a:srgbClr val="000000"/>
                          </a:solidFill>
                          <a:latin typeface="Meiryo"/>
                        </a:rPr>
                        <a:t>留的 </a:t>
                      </a:r>
                      <a:r>
                        <a:rPr lang="en-US" altLang="zh-CN" sz="1800" b="0" i="0" u="none" strike="noStrike" dirty="0">
                          <a:solidFill>
                            <a:srgbClr val="000000"/>
                          </a:solidFill>
                          <a:latin typeface="Meiryo"/>
                        </a:rPr>
                        <a:t>collection </a:t>
                      </a:r>
                      <a:r>
                        <a:rPr lang="zh-CN" altLang="en-US" sz="1800" b="0" i="0" u="none" strike="noStrike" dirty="0">
                          <a:solidFill>
                            <a:srgbClr val="000000"/>
                          </a:solidFill>
                          <a:latin typeface="宋体" panose="02010600030101010101" pitchFamily="2" charset="-122"/>
                        </a:rPr>
                        <a:t>类</a:t>
                      </a:r>
                      <a:r>
                        <a:rPr lang="zh-CN" altLang="en-US" sz="1800" b="0" i="0" u="none" strike="noStrike" dirty="0">
                          <a:solidFill>
                            <a:srgbClr val="000000"/>
                          </a:solidFill>
                          <a:latin typeface="Meiryo"/>
                        </a:rPr>
                        <a:t>、事件模型、日期和</a:t>
                      </a:r>
                      <a:r>
                        <a:rPr lang="zh-CN" altLang="en-US" sz="1800" b="0" i="0" u="none" strike="noStrike" dirty="0">
                          <a:solidFill>
                            <a:srgbClr val="000000"/>
                          </a:solidFill>
                          <a:latin typeface="宋体" panose="02010600030101010101" pitchFamily="2" charset="-122"/>
                        </a:rPr>
                        <a:t>时间设</a:t>
                      </a:r>
                      <a:r>
                        <a:rPr lang="zh-CN" altLang="en-US" sz="1800" b="0" i="0" u="none" strike="noStrike" dirty="0">
                          <a:solidFill>
                            <a:srgbClr val="000000"/>
                          </a:solidFill>
                          <a:latin typeface="Meiryo"/>
                        </a:rPr>
                        <a:t>施、国</a:t>
                      </a:r>
                      <a:r>
                        <a:rPr lang="zh-CN" altLang="en-US" sz="1800" b="0" i="0" u="none" strike="noStrike" dirty="0">
                          <a:solidFill>
                            <a:srgbClr val="000000"/>
                          </a:solidFill>
                          <a:latin typeface="宋体" panose="02010600030101010101" pitchFamily="2" charset="-122"/>
                        </a:rPr>
                        <a:t>际</a:t>
                      </a:r>
                      <a:r>
                        <a:rPr lang="zh-CN" altLang="en-US" sz="1800" b="0" i="0" u="none" strike="noStrike" dirty="0">
                          <a:solidFill>
                            <a:srgbClr val="000000"/>
                          </a:solidFill>
                          <a:latin typeface="Meiryo"/>
                        </a:rPr>
                        <a:t>化和各</a:t>
                      </a:r>
                      <a:r>
                        <a:rPr lang="zh-CN" altLang="en-US" sz="1800" b="0" i="0" u="none" strike="noStrike" dirty="0">
                          <a:solidFill>
                            <a:srgbClr val="000000"/>
                          </a:solidFill>
                          <a:latin typeface="宋体" panose="02010600030101010101" pitchFamily="2" charset="-122"/>
                        </a:rPr>
                        <a:t>种实</a:t>
                      </a:r>
                      <a:r>
                        <a:rPr lang="zh-CN" altLang="en-US" sz="1800" b="0" i="0" u="none" strike="noStrike" dirty="0">
                          <a:solidFill>
                            <a:srgbClr val="000000"/>
                          </a:solidFill>
                          <a:latin typeface="Meiryo"/>
                        </a:rPr>
                        <a:t>用工具</a:t>
                      </a:r>
                      <a:r>
                        <a:rPr lang="zh-CN" altLang="en-US" sz="1800" b="0" i="0" u="none" strike="noStrike" dirty="0">
                          <a:solidFill>
                            <a:srgbClr val="000000"/>
                          </a:solidFill>
                          <a:latin typeface="宋体" panose="02010600030101010101" pitchFamily="2" charset="-122"/>
                        </a:rPr>
                        <a:t>类</a:t>
                      </a:r>
                      <a:r>
                        <a:rPr lang="zh-CN" altLang="en-US" sz="1800" b="0" i="0" u="none" strike="noStrike" dirty="0">
                          <a:solidFill>
                            <a:srgbClr val="000000"/>
                          </a:solidFill>
                          <a:latin typeface="Meiryo"/>
                        </a:rPr>
                        <a:t>（字符串</a:t>
                      </a:r>
                      <a:r>
                        <a:rPr lang="zh-CN" altLang="en-US" sz="1800" b="0" i="0" u="none" strike="noStrike" dirty="0">
                          <a:solidFill>
                            <a:srgbClr val="000000"/>
                          </a:solidFill>
                          <a:latin typeface="宋体" panose="02010600030101010101" pitchFamily="2" charset="-122"/>
                        </a:rPr>
                        <a:t>标记</a:t>
                      </a:r>
                      <a:r>
                        <a:rPr lang="zh-CN" altLang="en-US" sz="1800" b="0" i="0" u="none" strike="noStrike" dirty="0">
                          <a:solidFill>
                            <a:srgbClr val="000000"/>
                          </a:solidFill>
                          <a:latin typeface="Meiryo"/>
                        </a:rPr>
                        <a:t>生成器、随机数生成器和位数</a:t>
                      </a:r>
                      <a:r>
                        <a:rPr lang="zh-CN" altLang="en-US" sz="1800" b="0" i="0" u="none" strike="noStrike" dirty="0">
                          <a:solidFill>
                            <a:srgbClr val="000000"/>
                          </a:solidFill>
                          <a:latin typeface="宋体" panose="02010600030101010101" pitchFamily="2" charset="-122"/>
                        </a:rPr>
                        <a:t>组</a:t>
                      </a:r>
                      <a:r>
                        <a:rPr lang="zh-CN" altLang="en-US" sz="1800" b="0" i="0" u="none" strike="noStrike" dirty="0">
                          <a:solidFill>
                            <a:srgbClr val="000000"/>
                          </a:solidFill>
                          <a:latin typeface="Meiryo"/>
                        </a:rPr>
                        <a:t>）。</a:t>
                      </a:r>
                      <a:endParaRPr lang="zh-CN" altLang="en-US" sz="1800" b="0" i="0" u="none" strike="noStrike" dirty="0">
                        <a:solidFill>
                          <a:srgbClr val="000000"/>
                        </a:solidFill>
                        <a:latin typeface="Meiry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953">
                <a:tc>
                  <a:txBody>
                    <a:bodyPr/>
                    <a:lstStyle/>
                    <a:p>
                      <a:pPr algn="l" fontAlgn="ctr"/>
                      <a:r>
                        <a:rPr lang="en-US" sz="1800" b="1" i="0" u="none" strike="noStrike" dirty="0" err="1">
                          <a:solidFill>
                            <a:srgbClr val="000099"/>
                          </a:solidFill>
                          <a:latin typeface="Meiryo"/>
                        </a:rPr>
                        <a:t>java.net</a:t>
                      </a:r>
                      <a:endParaRPr lang="en-US" sz="1800" b="1" i="0" u="none" strike="noStrike" dirty="0">
                        <a:solidFill>
                          <a:srgbClr val="000099"/>
                        </a:solidFill>
                        <a:latin typeface="Meiry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000000"/>
                          </a:solidFill>
                          <a:latin typeface="宋体" panose="02010600030101010101" pitchFamily="2" charset="-122"/>
                        </a:rPr>
                        <a:t>为实现</a:t>
                      </a:r>
                      <a:r>
                        <a:rPr lang="zh-CN" altLang="en-US" sz="1800" b="0" i="0" u="none" strike="noStrike" dirty="0">
                          <a:solidFill>
                            <a:srgbClr val="000000"/>
                          </a:solidFill>
                          <a:latin typeface="Meiryo"/>
                        </a:rPr>
                        <a:t>网</a:t>
                      </a:r>
                      <a:r>
                        <a:rPr lang="zh-CN" altLang="en-US" sz="1800" b="0" i="0" u="none" strike="noStrike" dirty="0">
                          <a:solidFill>
                            <a:srgbClr val="000000"/>
                          </a:solidFill>
                          <a:latin typeface="宋体" panose="02010600030101010101" pitchFamily="2" charset="-122"/>
                        </a:rPr>
                        <a:t>络应</a:t>
                      </a:r>
                      <a:r>
                        <a:rPr lang="zh-CN" altLang="en-US" sz="1800" b="0" i="0" u="none" strike="noStrike" dirty="0">
                          <a:solidFill>
                            <a:srgbClr val="000000"/>
                          </a:solidFill>
                          <a:latin typeface="Meiryo"/>
                        </a:rPr>
                        <a:t>用程序提供</a:t>
                      </a:r>
                      <a:r>
                        <a:rPr lang="zh-CN" altLang="en-US" sz="1800" b="0" i="0" u="none" strike="noStrike" dirty="0">
                          <a:solidFill>
                            <a:srgbClr val="000000"/>
                          </a:solidFill>
                          <a:latin typeface="宋体" panose="02010600030101010101" pitchFamily="2" charset="-122"/>
                        </a:rPr>
                        <a:t>类</a:t>
                      </a:r>
                      <a:r>
                        <a:rPr lang="zh-CN" altLang="en-US" sz="1800" b="0" i="0" u="none" strike="noStrike" dirty="0">
                          <a:solidFill>
                            <a:srgbClr val="000000"/>
                          </a:solidFill>
                          <a:latin typeface="Meiryo"/>
                        </a:rPr>
                        <a:t>。</a:t>
                      </a:r>
                      <a:endParaRPr lang="zh-CN" altLang="en-US" sz="1800" b="0" i="0" u="none" strike="noStrike" dirty="0">
                        <a:solidFill>
                          <a:srgbClr val="000000"/>
                        </a:solidFill>
                        <a:latin typeface="Meiry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7907">
                <a:tc>
                  <a:txBody>
                    <a:bodyPr/>
                    <a:lstStyle/>
                    <a:p>
                      <a:pPr algn="l" fontAlgn="ctr"/>
                      <a:r>
                        <a:rPr lang="en-US" sz="1800" b="1" i="0" u="none" strike="noStrike" dirty="0" err="1">
                          <a:solidFill>
                            <a:srgbClr val="000099"/>
                          </a:solidFill>
                          <a:latin typeface="Meiryo"/>
                        </a:rPr>
                        <a:t>java.applet</a:t>
                      </a:r>
                      <a:endParaRPr lang="en-US" sz="1800" b="1" i="0" u="none" strike="noStrike" dirty="0">
                        <a:solidFill>
                          <a:srgbClr val="000099"/>
                        </a:solidFill>
                        <a:latin typeface="Meiry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000000"/>
                          </a:solidFill>
                          <a:latin typeface="Meiryo"/>
                        </a:rPr>
                        <a:t>提供</a:t>
                      </a:r>
                      <a:r>
                        <a:rPr lang="zh-CN" altLang="en-US" sz="1800" b="0" i="0" u="none" strike="noStrike" dirty="0">
                          <a:solidFill>
                            <a:srgbClr val="000000"/>
                          </a:solidFill>
                          <a:latin typeface="宋体" panose="02010600030101010101" pitchFamily="2" charset="-122"/>
                        </a:rPr>
                        <a:t>创</a:t>
                      </a:r>
                      <a:r>
                        <a:rPr lang="zh-CN" altLang="en-US" sz="1800" b="0" i="0" u="none" strike="noStrike" dirty="0">
                          <a:solidFill>
                            <a:srgbClr val="000000"/>
                          </a:solidFill>
                          <a:latin typeface="Meiryo"/>
                        </a:rPr>
                        <a:t>建 </a:t>
                      </a:r>
                      <a:r>
                        <a:rPr lang="en-US" sz="1800" b="0" i="0" u="none" strike="noStrike" dirty="0">
                          <a:solidFill>
                            <a:srgbClr val="000000"/>
                          </a:solidFill>
                          <a:latin typeface="Meiryo"/>
                        </a:rPr>
                        <a:t>applet </a:t>
                      </a:r>
                      <a:r>
                        <a:rPr lang="zh-CN" altLang="en-US" sz="1800" b="0" i="0" u="none" strike="noStrike" dirty="0">
                          <a:solidFill>
                            <a:srgbClr val="000000"/>
                          </a:solidFill>
                          <a:latin typeface="Meiryo"/>
                        </a:rPr>
                        <a:t>所必需的</a:t>
                      </a:r>
                      <a:r>
                        <a:rPr lang="zh-CN" altLang="en-US" sz="1800" b="0" i="0" u="none" strike="noStrike" dirty="0">
                          <a:solidFill>
                            <a:srgbClr val="000000"/>
                          </a:solidFill>
                          <a:latin typeface="宋体" panose="02010600030101010101" pitchFamily="2" charset="-122"/>
                        </a:rPr>
                        <a:t>类</a:t>
                      </a:r>
                      <a:r>
                        <a:rPr lang="zh-CN" altLang="en-US" sz="1800" b="0" i="0" u="none" strike="noStrike" dirty="0">
                          <a:solidFill>
                            <a:srgbClr val="000000"/>
                          </a:solidFill>
                          <a:latin typeface="Meiryo"/>
                        </a:rPr>
                        <a:t>和 </a:t>
                      </a:r>
                      <a:r>
                        <a:rPr lang="en-US" sz="1800" b="0" i="0" u="none" strike="noStrike" dirty="0">
                          <a:solidFill>
                            <a:srgbClr val="000000"/>
                          </a:solidFill>
                          <a:latin typeface="Meiryo"/>
                        </a:rPr>
                        <a:t>applet </a:t>
                      </a:r>
                      <a:r>
                        <a:rPr lang="zh-CN" altLang="en-US" sz="1800" b="0" i="0" u="none" strike="noStrike" dirty="0">
                          <a:solidFill>
                            <a:srgbClr val="000000"/>
                          </a:solidFill>
                          <a:latin typeface="Meiryo"/>
                        </a:rPr>
                        <a:t>用来与其 </a:t>
                      </a:r>
                      <a:r>
                        <a:rPr lang="en-US" sz="1800" b="0" i="0" u="none" strike="noStrike" dirty="0">
                          <a:solidFill>
                            <a:srgbClr val="000000"/>
                          </a:solidFill>
                          <a:latin typeface="Meiryo"/>
                        </a:rPr>
                        <a:t>applet </a:t>
                      </a:r>
                      <a:r>
                        <a:rPr lang="zh-CN" altLang="en-US" sz="1800" b="0" i="0" u="none" strike="noStrike" dirty="0">
                          <a:solidFill>
                            <a:srgbClr val="000000"/>
                          </a:solidFill>
                          <a:latin typeface="Meiryo"/>
                        </a:rPr>
                        <a:t>上下文通信的</a:t>
                      </a:r>
                      <a:r>
                        <a:rPr lang="zh-CN" altLang="en-US" sz="1800" b="0" i="0" u="none" strike="noStrike" dirty="0">
                          <a:solidFill>
                            <a:srgbClr val="000000"/>
                          </a:solidFill>
                          <a:latin typeface="宋体" panose="02010600030101010101" pitchFamily="2" charset="-122"/>
                        </a:rPr>
                        <a:t>类</a:t>
                      </a:r>
                      <a:r>
                        <a:rPr lang="zh-CN" altLang="en-US" sz="1800" b="0" i="0" u="none" strike="noStrike" dirty="0">
                          <a:solidFill>
                            <a:srgbClr val="000000"/>
                          </a:solidFill>
                          <a:latin typeface="Meiryo"/>
                        </a:rPr>
                        <a:t>。</a:t>
                      </a:r>
                      <a:endParaRPr lang="zh-CN" altLang="en-US" sz="1800" b="0" i="0" u="none" strike="noStrike" dirty="0">
                        <a:solidFill>
                          <a:srgbClr val="000000"/>
                        </a:solidFill>
                        <a:latin typeface="Meiry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ags/tag1.xml><?xml version="1.0" encoding="utf-8"?>
<p:tagLst xmlns:p="http://schemas.openxmlformats.org/presentationml/2006/main">
  <p:tag name="COMMONDATA" val="eyJoZGlkIjoiZTQ4ODQwNThiYTg4YTBlNDhkZDRmNGNiNWM5NWE1YzAifQ=="/>
</p:tagLst>
</file>

<file path=ppt/theme/theme1.xml><?xml version="1.0" encoding="utf-8"?>
<a:theme xmlns:a="http://schemas.openxmlformats.org/drawingml/2006/main" name="主题1">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主题1">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25737</Words>
  <Application>WPS 演示</Application>
  <PresentationFormat>宽屏</PresentationFormat>
  <Paragraphs>2418</Paragraphs>
  <Slides>141</Slides>
  <Notes>10</Notes>
  <HiddenSlides>0</HiddenSlides>
  <MMClips>0</MMClips>
  <ScaleCrop>false</ScaleCrop>
  <HeadingPairs>
    <vt:vector size="6" baseType="variant">
      <vt:variant>
        <vt:lpstr>已用的字体</vt:lpstr>
      </vt:variant>
      <vt:variant>
        <vt:i4>29</vt:i4>
      </vt:variant>
      <vt:variant>
        <vt:lpstr>主题</vt:lpstr>
      </vt:variant>
      <vt:variant>
        <vt:i4>5</vt:i4>
      </vt:variant>
      <vt:variant>
        <vt:lpstr>幻灯片标题</vt:lpstr>
      </vt:variant>
      <vt:variant>
        <vt:i4>141</vt:i4>
      </vt:variant>
    </vt:vector>
  </HeadingPairs>
  <TitlesOfParts>
    <vt:vector size="175" baseType="lpstr">
      <vt:lpstr>Arial</vt:lpstr>
      <vt:lpstr>宋体</vt:lpstr>
      <vt:lpstr>Wingdings</vt:lpstr>
      <vt:lpstr>华文楷体</vt:lpstr>
      <vt:lpstr>Tahoma</vt:lpstr>
      <vt:lpstr>隶书</vt:lpstr>
      <vt:lpstr>华文行楷</vt:lpstr>
      <vt:lpstr>华文新魏</vt:lpstr>
      <vt:lpstr>微软雅黑</vt:lpstr>
      <vt:lpstr>Arial Unicode MS</vt:lpstr>
      <vt:lpstr>Calibri</vt:lpstr>
      <vt:lpstr>Times New Roman</vt:lpstr>
      <vt:lpstr>Courier New</vt:lpstr>
      <vt:lpstr>Times New Roman</vt:lpstr>
      <vt:lpstr>Arial Black</vt:lpstr>
      <vt:lpstr>黑体</vt:lpstr>
      <vt:lpstr>PingFang SC</vt:lpstr>
      <vt:lpstr>Segoe Print</vt:lpstr>
      <vt:lpstr>Wingdings 2</vt:lpstr>
      <vt:lpstr>-apple-system</vt:lpstr>
      <vt:lpstr>Meiryo</vt:lpstr>
      <vt:lpstr>Arial</vt:lpstr>
      <vt:lpstr>微软雅黑 Light</vt:lpstr>
      <vt:lpstr>华文隶书</vt:lpstr>
      <vt:lpstr>等线</vt:lpstr>
      <vt:lpstr>等线 Light</vt:lpstr>
      <vt:lpstr>Wingdings 3</vt:lpstr>
      <vt:lpstr>汉仪君黑-45简</vt:lpstr>
      <vt:lpstr>Mistral</vt:lpstr>
      <vt:lpstr>主题1</vt:lpstr>
      <vt:lpstr>Office 主题</vt:lpstr>
      <vt:lpstr>Office 主题​​</vt:lpstr>
      <vt:lpstr>1_主题1</vt:lpstr>
      <vt:lpstr>1_Office 主题</vt:lpstr>
      <vt:lpstr>面向对象程序设计(Java)</vt:lpstr>
      <vt:lpstr>第4章 类与对象  </vt:lpstr>
      <vt:lpstr>导读</vt:lpstr>
      <vt:lpstr>§4.1    编程语言的几个发展阶段</vt:lpstr>
      <vt:lpstr>面向对象编程</vt:lpstr>
      <vt:lpstr>什么是“面向对象” ？</vt:lpstr>
      <vt:lpstr>什么是“面向对象” ？</vt:lpstr>
      <vt:lpstr>什么是“面向对象” ？</vt:lpstr>
      <vt:lpstr>§4.2   类 </vt:lpstr>
      <vt:lpstr>类的声明</vt:lpstr>
      <vt:lpstr>§4.2.1    类声明</vt:lpstr>
      <vt:lpstr>§4.2.1    类声明</vt:lpstr>
      <vt:lpstr>§4.2.2   类体</vt:lpstr>
      <vt:lpstr>Point.java</vt:lpstr>
      <vt:lpstr>§4.2.3    成员变量和局部变量</vt:lpstr>
      <vt:lpstr>1．变量的类型</vt:lpstr>
      <vt:lpstr>2．变量的有效范围</vt:lpstr>
      <vt:lpstr>3．实例变量与类变量</vt:lpstr>
      <vt:lpstr>静态变量/类变量</vt:lpstr>
      <vt:lpstr>§4.2.3    成员变量和局部变量</vt:lpstr>
      <vt:lpstr>§4.2.4   方法</vt:lpstr>
      <vt:lpstr>§4.2.4   方法</vt:lpstr>
      <vt:lpstr>§4.2.4   方法</vt:lpstr>
      <vt:lpstr>“main”方法</vt:lpstr>
      <vt:lpstr>§4.2.5    方法重载</vt:lpstr>
      <vt:lpstr>§4.2.6    构造方法 </vt:lpstr>
      <vt:lpstr>§4.2.7   类方法和实例方法 </vt:lpstr>
      <vt:lpstr>§4.2.7   类方法和实例方法 </vt:lpstr>
      <vt:lpstr>§4.2.8   几个值得注意的问题 </vt:lpstr>
      <vt:lpstr>§4.2.8   几个值得注意的问题 </vt:lpstr>
      <vt:lpstr>类成员(静态成员、实例成员)调用注意事项：</vt:lpstr>
      <vt:lpstr>PowerPoint 演示文稿</vt:lpstr>
      <vt:lpstr>§4.3   对象</vt:lpstr>
      <vt:lpstr>§4.2.6    构造方法 </vt:lpstr>
      <vt:lpstr>§4.3   对象</vt:lpstr>
      <vt:lpstr>PowerPoint 演示文稿</vt:lpstr>
      <vt:lpstr>//XiyoujiRenwu.java</vt:lpstr>
      <vt:lpstr>§4.3   对象</vt:lpstr>
      <vt:lpstr>§4.3   对象</vt:lpstr>
      <vt:lpstr>§4.3   对象</vt:lpstr>
      <vt:lpstr>§4.3   对象</vt:lpstr>
      <vt:lpstr>§4.3.2 使用对象</vt:lpstr>
      <vt:lpstr>§4.3.2 使用对象</vt:lpstr>
      <vt:lpstr>阅读 例4.2</vt:lpstr>
      <vt:lpstr>§4.3.3   对象的引用和实体</vt:lpstr>
      <vt:lpstr>对象的引用</vt:lpstr>
      <vt:lpstr>§4.3.3   对象的引用和实体</vt:lpstr>
      <vt:lpstr>§4.3.3   对象的引用和实体</vt:lpstr>
      <vt:lpstr>§4.4    参数传值 </vt:lpstr>
      <vt:lpstr>方法的参数传递</vt:lpstr>
      <vt:lpstr>基本数据类型传递</vt:lpstr>
      <vt:lpstr>PowerPoint 演示文稿</vt:lpstr>
      <vt:lpstr>PowerPoint 演示文稿</vt:lpstr>
      <vt:lpstr>§4.4.2    引用类型参数的传值</vt:lpstr>
      <vt:lpstr>引用数据类型传递</vt:lpstr>
      <vt:lpstr>引用数据类型传递</vt:lpstr>
      <vt:lpstr>引用数据类型传递</vt:lpstr>
      <vt:lpstr>引用数据类型传递</vt:lpstr>
      <vt:lpstr>§4.4.3    可变参数 </vt:lpstr>
      <vt:lpstr>AverageExample.java</vt:lpstr>
      <vt:lpstr>PowerPoint 演示文稿</vt:lpstr>
      <vt:lpstr>§4.4.3    可变参数 </vt:lpstr>
      <vt:lpstr>例如：</vt:lpstr>
      <vt:lpstr>思考题</vt:lpstr>
      <vt:lpstr>§4.4.4   有理数的类封装 </vt:lpstr>
      <vt:lpstr>PowerPoint 演示文稿</vt:lpstr>
      <vt:lpstr>封装的优点  </vt:lpstr>
      <vt:lpstr>封装的优点  </vt:lpstr>
      <vt:lpstr>封装的优点  </vt:lpstr>
      <vt:lpstr>§4.5   对象的组合  </vt:lpstr>
      <vt:lpstr>§4.6   static关键字 </vt:lpstr>
      <vt:lpstr>§4.6.1   实例变量和类变量的区别 </vt:lpstr>
      <vt:lpstr>§4.6.1 实例变量和类变量的区别 </vt:lpstr>
      <vt:lpstr>§4.6.2 实例方法和类方法的区别 </vt:lpstr>
      <vt:lpstr>静态方法/类方法</vt:lpstr>
      <vt:lpstr>§4.7   this 关键字 </vt:lpstr>
      <vt:lpstr>PowerPoint 演示文稿</vt:lpstr>
      <vt:lpstr>§4.7   this 关键字 </vt:lpstr>
      <vt:lpstr>PowerPoint 演示文稿</vt:lpstr>
      <vt:lpstr>this关键字出现在类的构造方法中时，代表使用该构造方法所创建的对象。如何理解？ </vt:lpstr>
      <vt:lpstr>Initialization Block(初始化块)</vt:lpstr>
      <vt:lpstr>Initialization Blocks (初始化块)</vt:lpstr>
      <vt:lpstr>Static Initialization Block  (静态初始化块)</vt:lpstr>
      <vt:lpstr>Static Initialization Block (静态初始化块) </vt:lpstr>
      <vt:lpstr>§4.7.2 在实例方法中使用this </vt:lpstr>
      <vt:lpstr>阅读例4-10 </vt:lpstr>
      <vt:lpstr>§4.8    包 </vt:lpstr>
      <vt:lpstr>类的完全限定名 (fully qualified name)</vt:lpstr>
      <vt:lpstr>§4.8.1   包语句 </vt:lpstr>
      <vt:lpstr>实例：</vt:lpstr>
      <vt:lpstr>PowerPoint 演示文稿</vt:lpstr>
      <vt:lpstr>§4.8.2   有包名的类的存储目录 </vt:lpstr>
      <vt:lpstr>§4.8.2   有包名的类的存储目录 </vt:lpstr>
      <vt:lpstr>§4.8.3   运行有包名的主类 </vt:lpstr>
      <vt:lpstr>程序运行实例：</vt:lpstr>
      <vt:lpstr>PowerPoint 演示文稿</vt:lpstr>
      <vt:lpstr>§4.9    import 语句 </vt:lpstr>
      <vt:lpstr>包(package)</vt:lpstr>
      <vt:lpstr>§4.9.1   引入类库中的类 </vt:lpstr>
      <vt:lpstr>PowerPoint 演示文稿</vt:lpstr>
      <vt:lpstr>§4.9.1 引入类库中的类 </vt:lpstr>
      <vt:lpstr> 例4.12</vt:lpstr>
      <vt:lpstr>§4.9.2  引入自定义包中的类 </vt:lpstr>
      <vt:lpstr>类Example4_14中导入类Triangle？</vt:lpstr>
      <vt:lpstr>4.9 import 语句</vt:lpstr>
      <vt:lpstr>类Example4_14中导入类Triangle？</vt:lpstr>
      <vt:lpstr>类Example4_14中导入类Triangle？</vt:lpstr>
      <vt:lpstr>类Example4_14中导入类Triangle？</vt:lpstr>
      <vt:lpstr>§4.9.3    使用无包名的类 </vt:lpstr>
      <vt:lpstr>§4.9.4   避免类名混淆 </vt:lpstr>
      <vt:lpstr>§4.9.4   避免类名混淆 </vt:lpstr>
      <vt:lpstr>§4.10   访问权限 </vt:lpstr>
      <vt:lpstr>§4.10.1   私有变量和私有方法 </vt:lpstr>
      <vt:lpstr>PowerPoint 演示文稿</vt:lpstr>
      <vt:lpstr>§4.10.2   公有变量和公有方法 </vt:lpstr>
      <vt:lpstr>§4.10.3   友好变量和友好方法 </vt:lpstr>
      <vt:lpstr>PowerPoint 演示文稿</vt:lpstr>
      <vt:lpstr>§4.10.4    受保护的成员变量和方法 </vt:lpstr>
      <vt:lpstr>§4.10.5   public类与友好类 </vt:lpstr>
      <vt:lpstr>访问控制权限</vt:lpstr>
      <vt:lpstr>§4.11 基本类型的类包装 </vt:lpstr>
      <vt:lpstr>§4.11.1  Double和Float类 </vt:lpstr>
      <vt:lpstr>§4.11.2    Byte、Short 、Integer、Long类 </vt:lpstr>
      <vt:lpstr>§4.11.3    Character类 </vt:lpstr>
      <vt:lpstr>§4.11.3    Character类 </vt:lpstr>
      <vt:lpstr>§4.11.4   自动装箱与拆箱 </vt:lpstr>
      <vt:lpstr>§4.11.4   自动装箱与拆箱 </vt:lpstr>
      <vt:lpstr>§4.12    反编译和文档生成器 </vt:lpstr>
      <vt:lpstr>javap HelloWorld</vt:lpstr>
      <vt:lpstr> javap java.util.Date </vt:lpstr>
      <vt:lpstr>javap -private javax.swing.JButton</vt:lpstr>
      <vt:lpstr>§4.12.2   javadoc制作文档 </vt:lpstr>
      <vt:lpstr>PowerPoint 演示文稿</vt:lpstr>
      <vt:lpstr>§4.13   jar文件</vt:lpstr>
      <vt:lpstr>§4.13   jar文件</vt:lpstr>
      <vt:lpstr>§4.13   jar文件</vt:lpstr>
      <vt:lpstr>§4.13   jar文件</vt:lpstr>
      <vt:lpstr>课后操作</vt:lpstr>
      <vt:lpstr>4.14 var声明局部变量</vt:lpstr>
      <vt:lpstr>§4.14   小结 </vt:lpstr>
      <vt:lpstr>课后练习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面向对象程序设计(Java)</dc:title>
  <dc:creator>leno</dc:creator>
  <cp:lastModifiedBy>王老师</cp:lastModifiedBy>
  <cp:revision>577</cp:revision>
  <dcterms:created xsi:type="dcterms:W3CDTF">2017-09-12T08:11:00Z</dcterms:created>
  <dcterms:modified xsi:type="dcterms:W3CDTF">2025-09-11T00:31:54Z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45A792D0EDB24E0C843FBEF9ADF1DDEF_12</vt:lpwstr>
  </property>
  <property fmtid="{D5CDD505-2E9C-101B-9397-08002B2CF9AE}" pid="3" name="KSOProductBuildVer">
    <vt:lpwstr>2052-12.1.0.22529</vt:lpwstr>
  </property>
</Properties>
</file>