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</p:sldMasterIdLst>
  <p:notesMasterIdLst>
    <p:notesMasterId r:id="rId8"/>
  </p:notesMasterIdLst>
  <p:sldIdLst>
    <p:sldId id="257" r:id="rId4"/>
    <p:sldId id="258" r:id="rId5"/>
    <p:sldId id="317" r:id="rId6"/>
    <p:sldId id="259" r:id="rId7"/>
    <p:sldId id="260" r:id="rId9"/>
    <p:sldId id="261" r:id="rId10"/>
    <p:sldId id="262" r:id="rId11"/>
    <p:sldId id="263" r:id="rId12"/>
    <p:sldId id="318" r:id="rId13"/>
    <p:sldId id="264" r:id="rId14"/>
    <p:sldId id="265" r:id="rId15"/>
    <p:sldId id="266" r:id="rId16"/>
    <p:sldId id="267" r:id="rId17"/>
    <p:sldId id="293" r:id="rId18"/>
    <p:sldId id="319" r:id="rId19"/>
    <p:sldId id="269" r:id="rId20"/>
    <p:sldId id="268" r:id="rId21"/>
    <p:sldId id="271" r:id="rId22"/>
    <p:sldId id="270" r:id="rId23"/>
    <p:sldId id="277" r:id="rId24"/>
    <p:sldId id="275" r:id="rId25"/>
    <p:sldId id="276" r:id="rId26"/>
    <p:sldId id="279" r:id="rId27"/>
    <p:sldId id="280" r:id="rId28"/>
    <p:sldId id="281" r:id="rId29"/>
    <p:sldId id="284" r:id="rId30"/>
    <p:sldId id="285" r:id="rId31"/>
    <p:sldId id="288" r:id="rId32"/>
    <p:sldId id="287" r:id="rId33"/>
    <p:sldId id="286" r:id="rId34"/>
    <p:sldId id="289" r:id="rId35"/>
    <p:sldId id="295" r:id="rId36"/>
    <p:sldId id="296" r:id="rId37"/>
    <p:sldId id="297" r:id="rId38"/>
    <p:sldId id="320" r:id="rId39"/>
    <p:sldId id="290" r:id="rId40"/>
    <p:sldId id="291" r:id="rId41"/>
    <p:sldId id="321" r:id="rId42"/>
    <p:sldId id="298" r:id="rId43"/>
    <p:sldId id="292" r:id="rId44"/>
    <p:sldId id="300" r:id="rId45"/>
    <p:sldId id="299" r:id="rId46"/>
    <p:sldId id="302" r:id="rId47"/>
    <p:sldId id="303" r:id="rId48"/>
    <p:sldId id="305" r:id="rId49"/>
    <p:sldId id="304" r:id="rId50"/>
    <p:sldId id="306" r:id="rId51"/>
    <p:sldId id="307" r:id="rId52"/>
    <p:sldId id="322" r:id="rId53"/>
    <p:sldId id="309" r:id="rId54"/>
    <p:sldId id="308" r:id="rId55"/>
    <p:sldId id="310" r:id="rId56"/>
    <p:sldId id="323" r:id="rId57"/>
    <p:sldId id="311" r:id="rId58"/>
    <p:sldId id="312" r:id="rId59"/>
    <p:sldId id="313" r:id="rId60"/>
    <p:sldId id="314" r:id="rId61"/>
    <p:sldId id="315" r:id="rId62"/>
    <p:sldId id="316" r:id="rId63"/>
  </p:sldIdLst>
  <p:sldSz cx="12192000" cy="6858000"/>
  <p:notesSz cx="6858000" cy="9144000"/>
  <p:custDataLst>
    <p:tags r:id="rId6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631237753@qq.com" initials="6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99"/>
    <a:srgbClr val="CC0066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48" y="24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8" Type="http://schemas.openxmlformats.org/officeDocument/2006/relationships/tags" Target="tags/tag1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3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D95A3-B397-45BE-9A58-F95B38FCB18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DC1717-6636-4770-87B3-A310F4413A4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/>
              <a:t>chcp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字符集和字符编码是相辅相成的。字符编码必须基于特定的字符集，因为它需要知道要编码的字符集包含哪些字符。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ASCII </a:t>
            </a:r>
            <a:r>
              <a:rPr lang="zh-CN" altLang="en-US" dirty="0"/>
              <a:t>范围内的字符使用 </a:t>
            </a:r>
            <a:r>
              <a:rPr lang="en-US" altLang="zh-CN" dirty="0"/>
              <a:t>1 </a:t>
            </a:r>
            <a:r>
              <a:rPr lang="zh-CN" altLang="en-US" dirty="0"/>
              <a:t>个字节（</a:t>
            </a:r>
            <a:r>
              <a:rPr lang="en-US" altLang="zh-CN" dirty="0"/>
              <a:t>0x00 - 0x7F</a:t>
            </a:r>
            <a:r>
              <a:rPr lang="zh-CN" altLang="en-US" dirty="0"/>
              <a:t>）。其他拉丁字符及扩展字符可能使用 </a:t>
            </a:r>
            <a:r>
              <a:rPr lang="en-US" altLang="zh-CN" dirty="0"/>
              <a:t>2 </a:t>
            </a:r>
            <a:r>
              <a:rPr lang="zh-CN" altLang="en-US" dirty="0"/>
              <a:t>个字节。中文字符（及其他大多数东亚字符）一般使用 </a:t>
            </a:r>
            <a:r>
              <a:rPr lang="en-US" altLang="zh-CN" dirty="0"/>
              <a:t>3 </a:t>
            </a:r>
            <a:r>
              <a:rPr lang="zh-CN" altLang="en-US" dirty="0"/>
              <a:t>个字节。一些稀有的字符或表情符号等可能需要 </a:t>
            </a:r>
            <a:r>
              <a:rPr lang="en-US" altLang="zh-CN" dirty="0"/>
              <a:t>4 </a:t>
            </a:r>
            <a:r>
              <a:rPr lang="zh-CN" altLang="en-US" dirty="0"/>
              <a:t>个字节。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1095269389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DC1717-6636-4770-87B3-A310F4413A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93467818-BC0E-4D29-B945-0DA44405C6A6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98FDDC-F5FF-4F54-902B-B6B57FE28A8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872FA2-300B-45D8-B3AC-1F878CF113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F87C-A463-4B76-A7CF-191793A2FFF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E1016-262B-457B-859B-F017DB9C0B4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79D-2C22-458A-9C09-8333800158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84182-D80F-4296-9554-6020A603A68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B2239-F762-495A-8735-D31477927D7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80E8-BA46-4FD0-A99B-79111A52430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60F34-B5B0-470E-A860-68D1639B9AE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FFA76-C166-41C3-B107-3EB7A50B9C0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66BE01-224B-4903-813D-480B297C49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EF772-E381-4CC9-B29D-7579BB5EADDD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F9019-6807-4B8D-99C4-E2AF369C197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8DC7A-33EC-4DC7-B9A1-6B3312B07C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8D0E11-EB99-4E45-A564-88023AF5F0B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C08DCE-52BF-443C-916A-6654D83D1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CF22C12-4307-4AB3-AA5A-96DFDB5615C3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EAE29D-FB8B-4EF7-B9B3-507EA94540F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F57073E-FBEE-4D96-9F4A-66A473FB031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D75901-2C87-41B2-B6F9-3B619B1C7E03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3202C2-85F5-4930-BDF2-F932DD8D559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6D13F9D9-767F-4873-B6AC-59DC86C3FC1E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BFEF5-7A8A-47DC-8898-4BBF7E0BE14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file:///\\D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计算机学院</a:t>
            </a:r>
            <a:endParaRPr lang="en-US" altLang="zh-CN" dirty="0"/>
          </a:p>
          <a:p>
            <a:r>
              <a:rPr lang="zh-CN" altLang="en-US" dirty="0"/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>
                <a:solidFill>
                  <a:schemeClr val="tx1"/>
                </a:solidFill>
              </a:rPr>
              <a:t>字符串与字符数组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14950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r>
              <a:rPr lang="zh-CN" altLang="en-US" sz="2400" dirty="0"/>
              <a:t>由于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类内部使用</a:t>
            </a:r>
            <a:r>
              <a:rPr lang="en-US" altLang="zh-CN" sz="2400" b="1" dirty="0">
                <a:solidFill>
                  <a:srgbClr val="0000FF"/>
                </a:solidFill>
              </a:rPr>
              <a:t>char[]</a:t>
            </a:r>
            <a:r>
              <a:rPr lang="zh-CN" altLang="en-US" sz="2400" dirty="0"/>
              <a:t>数组来存放字符串中的字符，因此</a:t>
            </a:r>
            <a:r>
              <a:rPr lang="en-US" altLang="zh-CN" sz="2400" dirty="0">
                <a:solidFill>
                  <a:srgbClr val="C00000"/>
                </a:solidFill>
              </a:rPr>
              <a:t>String</a:t>
            </a:r>
            <a:r>
              <a:rPr lang="zh-CN" altLang="en-US" sz="2400" dirty="0">
                <a:solidFill>
                  <a:srgbClr val="C00000"/>
                </a:solidFill>
              </a:rPr>
              <a:t>类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rgbClr val="C00000"/>
                </a:solidFill>
              </a:rPr>
              <a:t>char[]</a:t>
            </a:r>
            <a:r>
              <a:rPr lang="zh-CN" altLang="en-US" sz="2400" dirty="0">
                <a:solidFill>
                  <a:srgbClr val="C00000"/>
                </a:solidFill>
              </a:rPr>
              <a:t>数组之间可以互相转换</a:t>
            </a:r>
            <a:r>
              <a:rPr lang="zh-CN" altLang="en-US" sz="2400" dirty="0"/>
              <a:t>；</a:t>
            </a:r>
            <a:endParaRPr lang="zh-CN" altLang="en-US" sz="2400" dirty="0"/>
          </a:p>
          <a:p>
            <a:r>
              <a:rPr lang="zh-CN" altLang="en-US" sz="2400"/>
              <a:t>由</a:t>
            </a:r>
            <a:r>
              <a:rPr lang="en-US" altLang="zh-CN" sz="2400" dirty="0"/>
              <a:t>char[]</a:t>
            </a:r>
            <a:r>
              <a:rPr lang="zh-CN" altLang="en-US" sz="2400" dirty="0"/>
              <a:t>数组创建</a:t>
            </a:r>
            <a:r>
              <a:rPr lang="zh-CN" altLang="en-US" sz="2400"/>
              <a:t>字符串对象：</a:t>
            </a:r>
            <a:endParaRPr lang="en-US" altLang="zh-CN" sz="2400" dirty="0"/>
          </a:p>
          <a:p>
            <a:pPr marL="0" indent="0" algn="ctr">
              <a:buNone/>
            </a:pP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String(char[])</a:t>
            </a:r>
            <a:endParaRPr lang="en-US" altLang="zh-CN" sz="2400" b="1">
              <a:solidFill>
                <a:srgbClr val="000099"/>
              </a:solidFill>
              <a:latin typeface="+mj-lt"/>
            </a:endParaRPr>
          </a:p>
          <a:p>
            <a:pPr marL="0" indent="0" algn="ctr">
              <a:buNone/>
            </a:pPr>
            <a:r>
              <a:rPr lang="zh-CN" altLang="en-US" sz="2400" b="1">
                <a:latin typeface="+mj-lt"/>
              </a:rPr>
              <a:t>或</a:t>
            </a:r>
            <a:endParaRPr lang="en-US" altLang="zh-CN" sz="2400" b="1">
              <a:latin typeface="+mj-lt"/>
            </a:endParaRPr>
          </a:p>
          <a:p>
            <a:pPr marL="0" indent="0" algn="ctr">
              <a:buNone/>
            </a:pPr>
            <a:r>
              <a:rPr lang="en-US" altLang="zh-CN" sz="2400" b="1">
                <a:solidFill>
                  <a:srgbClr val="000099"/>
                </a:solidFill>
                <a:latin typeface="+mj-lt"/>
              </a:rPr>
              <a:t>String(char[], int, int)</a:t>
            </a:r>
            <a:endParaRPr lang="en-US" altLang="zh-CN" sz="2400" b="1">
              <a:solidFill>
                <a:srgbClr val="000099"/>
              </a:solidFill>
              <a:latin typeface="+mj-lt"/>
            </a:endParaRPr>
          </a:p>
          <a:p>
            <a:pPr marL="0" indent="0" algn="ctr">
              <a:buNone/>
            </a:pPr>
            <a:endParaRPr lang="en-US" altLang="zh-CN" sz="2400" b="1" dirty="0">
              <a:latin typeface="+mj-lt"/>
            </a:endParaRPr>
          </a:p>
          <a:p>
            <a:r>
              <a:rPr lang="en-US" altLang="zh-CN" sz="2400" dirty="0"/>
              <a:t>String</a:t>
            </a:r>
            <a:r>
              <a:rPr lang="zh-CN" altLang="en-US" sz="2400" dirty="0"/>
              <a:t>类的</a:t>
            </a:r>
            <a:r>
              <a:rPr lang="en-US" altLang="zh-CN" sz="2400" b="1" dirty="0">
                <a:solidFill>
                  <a:srgbClr val="C00000"/>
                </a:solidFill>
              </a:rPr>
              <a:t>length()</a:t>
            </a:r>
            <a:r>
              <a:rPr lang="zh-CN" altLang="en-US" sz="2400" dirty="0"/>
              <a:t>方法，返回的是</a:t>
            </a:r>
            <a:r>
              <a:rPr lang="en-US" altLang="zh-CN" sz="2400" dirty="0"/>
              <a:t>String</a:t>
            </a:r>
            <a:r>
              <a:rPr lang="zh-CN" altLang="en-US" sz="2400" dirty="0"/>
              <a:t>类内部</a:t>
            </a:r>
            <a:r>
              <a:rPr lang="en-US" altLang="zh-CN" sz="2400" dirty="0"/>
              <a:t>char[]</a:t>
            </a:r>
            <a:r>
              <a:rPr lang="zh-CN" altLang="en-US" sz="2400" dirty="0"/>
              <a:t>数组的长度，也就是字符串</a:t>
            </a:r>
            <a:r>
              <a:rPr lang="zh-CN" altLang="en-US" sz="2400"/>
              <a:t>的长度。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字符串与字符数组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创建一个新的 </a:t>
            </a:r>
            <a:r>
              <a:rPr lang="en-US" altLang="zh-CN"/>
              <a:t>String，</a:t>
            </a:r>
            <a:r>
              <a:rPr lang="zh-CN" altLang="en-US"/>
              <a:t>它包含取自字符数组参数一个</a:t>
            </a:r>
            <a:r>
              <a:rPr lang="zh-CN" altLang="en-US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子数组</a:t>
            </a:r>
            <a:r>
              <a:rPr lang="zh-CN" altLang="en-US"/>
              <a:t>的字符。</a:t>
            </a:r>
            <a:endParaRPr lang="en-US">
              <a:solidFill>
                <a:srgbClr val="000099"/>
              </a:solidFill>
            </a:endParaRPr>
          </a:p>
          <a:p>
            <a:pPr algn="ctr">
              <a:buNone/>
            </a:pPr>
            <a:r>
              <a:rPr lang="en-US" sz="2400" b="1">
                <a:solidFill>
                  <a:srgbClr val="000099"/>
                </a:solidFill>
              </a:rPr>
              <a:t>public </a:t>
            </a:r>
            <a:r>
              <a:rPr lang="en-US" sz="2400" b="1" dirty="0">
                <a:solidFill>
                  <a:srgbClr val="000099"/>
                </a:solidFill>
              </a:rPr>
              <a:t>String(</a:t>
            </a:r>
            <a:r>
              <a:rPr lang="en-US" sz="2400" b="1" dirty="0">
                <a:solidFill>
                  <a:srgbClr val="C00000"/>
                </a:solidFill>
              </a:rPr>
              <a:t>char[] value</a:t>
            </a:r>
            <a:r>
              <a:rPr lang="en-US" sz="2400" b="1" dirty="0">
                <a:solidFill>
                  <a:srgbClr val="000099"/>
                </a:solidFill>
              </a:rPr>
              <a:t>, </a:t>
            </a:r>
            <a:r>
              <a:rPr lang="en-US" sz="2400" b="1" dirty="0" err="1">
                <a:solidFill>
                  <a:srgbClr val="000099"/>
                </a:solidFill>
              </a:rPr>
              <a:t>int</a:t>
            </a:r>
            <a:r>
              <a:rPr lang="en-US" sz="2400" b="1" dirty="0">
                <a:solidFill>
                  <a:srgbClr val="000099"/>
                </a:solidFill>
              </a:rPr>
              <a:t> offset, </a:t>
            </a:r>
            <a:r>
              <a:rPr lang="en-US" sz="2400" b="1" dirty="0" err="1">
                <a:solidFill>
                  <a:srgbClr val="000099"/>
                </a:solidFill>
              </a:rPr>
              <a:t>int</a:t>
            </a:r>
            <a:r>
              <a:rPr lang="en-US" sz="2400" b="1" dirty="0">
                <a:solidFill>
                  <a:srgbClr val="000099"/>
                </a:solidFill>
              </a:rPr>
              <a:t> count</a:t>
            </a:r>
            <a:r>
              <a:rPr lang="en-US" sz="2400" b="1">
                <a:solidFill>
                  <a:srgbClr val="000099"/>
                </a:solidFill>
              </a:rPr>
              <a:t>) </a:t>
            </a:r>
            <a:endParaRPr lang="en-US" sz="2400" b="1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dirty="0">
              <a:solidFill>
                <a:srgbClr val="000099"/>
              </a:solidFill>
            </a:endParaRPr>
          </a:p>
          <a:p>
            <a:pPr lvl="1"/>
            <a:r>
              <a:rPr lang="zh-CN" altLang="en-US" b="1"/>
              <a:t>参数</a:t>
            </a:r>
            <a:r>
              <a:rPr lang="zh-CN" altLang="en-US" b="1" dirty="0"/>
              <a:t>：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r>
              <a:rPr lang="en-US" dirty="0"/>
              <a:t>value</a:t>
            </a:r>
            <a:r>
              <a:rPr lang="zh-CN" altLang="en-US" dirty="0"/>
              <a:t>参数作为字符源的数组。</a:t>
            </a:r>
            <a:endParaRPr lang="en-US" altLang="zh-CN" dirty="0"/>
          </a:p>
          <a:p>
            <a:pPr lvl="2"/>
            <a:r>
              <a:rPr lang="en-US" dirty="0"/>
              <a:t>offset </a:t>
            </a:r>
            <a:r>
              <a:rPr lang="zh-CN" altLang="en-US" dirty="0"/>
              <a:t>参数是子数组第一个字符的下标。</a:t>
            </a:r>
            <a:endParaRPr lang="en-US" altLang="zh-CN" dirty="0"/>
          </a:p>
          <a:p>
            <a:pPr lvl="2"/>
            <a:r>
              <a:rPr lang="en-US" dirty="0"/>
              <a:t>count </a:t>
            </a:r>
            <a:r>
              <a:rPr lang="zh-CN" altLang="en-US" dirty="0"/>
              <a:t>参数指定子数组的长度。</a:t>
            </a:r>
            <a:endParaRPr lang="en-US" altLang="zh-CN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String</a:t>
            </a:r>
            <a:r>
              <a:rPr lang="zh-CN" altLang="en-US" b="0" dirty="0"/>
              <a:t>和字符数组</a:t>
            </a:r>
            <a:endParaRPr lang="en-US" altLang="zh-CN" b="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024034" y="1571612"/>
            <a:ext cx="8032778" cy="4373578"/>
          </a:xfrm>
          <a:solidFill>
            <a:srgbClr val="F8F8F8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r>
              <a:rPr lang="en-US" altLang="zh-CN" dirty="0"/>
              <a:t>Example:</a:t>
            </a:r>
            <a:endParaRPr lang="en-US" altLang="zh-CN" dirty="0"/>
          </a:p>
          <a:p>
            <a:endParaRPr lang="en-US" altLang="zh-CN" sz="1000" dirty="0"/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char[] 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chars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={‘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g’,’o’,’o’,’d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’};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String 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goodString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= new String(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chars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);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String 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goString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 = new String(</a:t>
            </a:r>
            <a:r>
              <a:rPr lang="en-US" altLang="zh-CN" b="1" dirty="0">
                <a:solidFill>
                  <a:srgbClr val="FF0000"/>
                </a:solidFill>
                <a:latin typeface="Courier New" panose="02070309020205020404" pitchFamily="49" charset="0"/>
              </a:rPr>
              <a:t>chars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,0,2);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goodString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);	//?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b="1" dirty="0" err="1">
                <a:solidFill>
                  <a:schemeClr val="tx2"/>
                </a:solidFill>
                <a:latin typeface="Courier New" panose="02070309020205020404" pitchFamily="49" charset="0"/>
              </a:rPr>
              <a:t>goString</a:t>
            </a:r>
            <a:r>
              <a:rPr lang="en-US" altLang="zh-CN" b="1" dirty="0">
                <a:solidFill>
                  <a:schemeClr val="tx2"/>
                </a:solidFill>
                <a:latin typeface="Courier New" panose="02070309020205020404" pitchFamily="49" charset="0"/>
              </a:rPr>
              <a:t>);	//?</a:t>
            </a: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US" altLang="zh-CN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n-US" altLang="zh-CN" sz="2800" b="1" dirty="0">
                <a:solidFill>
                  <a:srgbClr val="800000"/>
                </a:solidFill>
              </a:rPr>
              <a:t>good</a:t>
            </a:r>
            <a:endParaRPr lang="en-US" altLang="zh-CN" sz="2800" b="1" dirty="0">
              <a:solidFill>
                <a:srgbClr val="800000"/>
              </a:solidFill>
            </a:endParaRPr>
          </a:p>
          <a:p>
            <a:pPr lvl="2">
              <a:buFontTx/>
              <a:buNone/>
            </a:pPr>
            <a:r>
              <a:rPr lang="en-US" altLang="zh-CN" sz="2800" b="1" dirty="0">
                <a:solidFill>
                  <a:srgbClr val="009900"/>
                </a:solidFill>
              </a:rPr>
              <a:t>go</a:t>
            </a:r>
            <a:endParaRPr lang="en-US" altLang="zh-CN" sz="2800" b="1" dirty="0">
              <a:solidFill>
                <a:srgbClr val="0099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3</a:t>
            </a:r>
            <a:r>
              <a:rPr lang="zh-CN" altLang="en-US" dirty="0"/>
              <a:t>．引用字符串常量对象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/>
              <a:t>String</a:t>
            </a:r>
            <a:r>
              <a:rPr lang="zh-CN" altLang="en-US" b="1"/>
              <a:t>常量</a:t>
            </a:r>
            <a:endParaRPr lang="en-US" altLang="zh-CN" b="1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 b="1">
                <a:solidFill>
                  <a:srgbClr val="C00000"/>
                </a:solidFill>
              </a:rPr>
              <a:t>“student”</a:t>
            </a:r>
            <a:r>
              <a:rPr lang="zh-CN" altLang="en-US"/>
              <a:t>为</a:t>
            </a:r>
            <a:r>
              <a:rPr lang="zh-CN" altLang="en-US" b="1" dirty="0">
                <a:solidFill>
                  <a:srgbClr val="C00000"/>
                </a:solidFill>
              </a:rPr>
              <a:t>常量字符串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常量字符串</a:t>
            </a:r>
            <a:r>
              <a:rPr lang="zh-CN" altLang="en-US" b="1" dirty="0"/>
              <a:t>，</a:t>
            </a:r>
            <a:r>
              <a:rPr lang="zh-CN" altLang="en-US" b="1" dirty="0">
                <a:solidFill>
                  <a:srgbClr val="000099"/>
                </a:solidFill>
              </a:rPr>
              <a:t>在一个应用程序中只创建</a:t>
            </a:r>
            <a:r>
              <a:rPr lang="zh-CN" altLang="en-US" b="1">
                <a:solidFill>
                  <a:srgbClr val="000099"/>
                </a:solidFill>
              </a:rPr>
              <a:t>一次。</a:t>
            </a:r>
            <a:endParaRPr lang="en-US" altLang="zh-CN" b="1">
              <a:solidFill>
                <a:srgbClr val="000099"/>
              </a:solidFill>
            </a:endParaRPr>
          </a:p>
          <a:p>
            <a:pPr lvl="1"/>
            <a:r>
              <a:rPr lang="en-US" altLang="zh-CN"/>
              <a:t> Java</a:t>
            </a:r>
            <a:r>
              <a:rPr lang="zh-CN" altLang="en-US"/>
              <a:t>把用户程序中的</a:t>
            </a:r>
            <a:r>
              <a:rPr lang="en-US" altLang="zh-CN"/>
              <a:t>String</a:t>
            </a:r>
            <a:r>
              <a:rPr lang="zh-CN" altLang="en-US"/>
              <a:t>常量放入常量池。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180599" y="2420888"/>
            <a:ext cx="245237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/>
              <a:t>String s1, s2;</a:t>
            </a:r>
            <a:endParaRPr lang="en-US" altLang="zh-CN" sz="2400" b="1"/>
          </a:p>
          <a:p>
            <a:r>
              <a:rPr lang="en-US" altLang="zh-CN" sz="2400" b="1"/>
              <a:t>s1 = </a:t>
            </a:r>
            <a:r>
              <a:rPr lang="en-US" altLang="zh-CN" sz="2400" b="1">
                <a:solidFill>
                  <a:srgbClr val="C00000"/>
                </a:solidFill>
              </a:rPr>
              <a:t>“student"</a:t>
            </a:r>
            <a:r>
              <a:rPr lang="en-US" altLang="zh-CN" sz="2400" b="1"/>
              <a:t>; </a:t>
            </a:r>
            <a:endParaRPr lang="en-US" altLang="zh-CN" sz="2400" b="1"/>
          </a:p>
          <a:p>
            <a:r>
              <a:rPr lang="en-US" altLang="zh-CN" sz="2400" b="1"/>
              <a:t>s2 = </a:t>
            </a:r>
            <a:r>
              <a:rPr lang="en-US" altLang="zh-CN" sz="2400" b="1">
                <a:solidFill>
                  <a:srgbClr val="C00000"/>
                </a:solidFill>
              </a:rPr>
              <a:t>"student"</a:t>
            </a:r>
            <a:r>
              <a:rPr lang="en-US" altLang="zh-CN" sz="2400" b="1"/>
              <a:t>; </a:t>
            </a:r>
            <a:endParaRPr lang="zh-CN" altLang="en-US" sz="2400" b="1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258" y="1772816"/>
            <a:ext cx="5621854" cy="2687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常量字符串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public class </a:t>
            </a:r>
            <a:r>
              <a:rPr lang="en-US" altLang="zh-CN" sz="2400" dirty="0" err="1">
                <a:latin typeface="+mj-lt"/>
              </a:rPr>
              <a:t>StringCompare</a:t>
            </a:r>
            <a:r>
              <a:rPr lang="en-US" altLang="zh-CN" sz="2400" dirty="0">
                <a:latin typeface="+mj-lt"/>
              </a:rPr>
              <a:t> {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0"/>
              </a:spcBef>
              <a:buNone/>
            </a:pPr>
            <a:endParaRPr lang="zh-CN" altLang="en-US" sz="800" dirty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public static void main(String[] </a:t>
            </a:r>
            <a:r>
              <a:rPr lang="en-US" altLang="zh-CN" dirty="0" err="1">
                <a:latin typeface="+mj-lt"/>
              </a:rPr>
              <a:t>args</a:t>
            </a:r>
            <a:r>
              <a:rPr lang="en-US" altLang="zh-CN" dirty="0">
                <a:latin typeface="+mj-lt"/>
              </a:rPr>
              <a:t>) {</a:t>
            </a:r>
            <a:endParaRPr lang="en-US" altLang="zh-CN" dirty="0">
              <a:latin typeface="+mj-lt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>
                <a:latin typeface="+mj-lt"/>
              </a:rPr>
              <a:t>String str3 = </a:t>
            </a:r>
            <a:r>
              <a:rPr lang="en-US" altLang="zh-CN" sz="2400" b="1">
                <a:latin typeface="+mj-lt"/>
              </a:rPr>
              <a:t>"</a:t>
            </a:r>
            <a:r>
              <a:rPr lang="en-US" altLang="zh-CN" sz="2400" b="1" dirty="0">
                <a:latin typeface="+mj-lt"/>
              </a:rPr>
              <a:t>good"</a:t>
            </a:r>
            <a:r>
              <a:rPr lang="en-US" altLang="zh-CN" sz="2400" dirty="0">
                <a:latin typeface="+mj-lt"/>
              </a:rPr>
              <a:t>;  </a:t>
            </a:r>
            <a:endParaRPr lang="en-US" altLang="zh-CN" sz="2400" dirty="0">
              <a:latin typeface="+mj-lt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>
                <a:latin typeface="+mj-lt"/>
              </a:rPr>
              <a:t>String str4 = </a:t>
            </a:r>
            <a:r>
              <a:rPr lang="en-US" altLang="zh-CN" sz="2400" b="1">
                <a:latin typeface="+mj-lt"/>
              </a:rPr>
              <a:t>"</a:t>
            </a:r>
            <a:r>
              <a:rPr lang="en-US" altLang="zh-CN" sz="2400" b="1" dirty="0">
                <a:latin typeface="+mj-lt"/>
              </a:rPr>
              <a:t>good"</a:t>
            </a:r>
            <a:r>
              <a:rPr lang="en-US" altLang="zh-CN" sz="2400" dirty="0">
                <a:latin typeface="+mj-lt"/>
              </a:rPr>
              <a:t>;</a:t>
            </a:r>
            <a:endParaRPr lang="en-US" altLang="zh-CN" sz="2400" dirty="0">
              <a:latin typeface="+mj-lt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400" dirty="0" err="1">
                <a:latin typeface="+mj-lt"/>
              </a:rPr>
              <a:t>System.out.</a:t>
            </a:r>
            <a:r>
              <a:rPr lang="en-US" altLang="zh-CN" sz="2400" err="1">
                <a:latin typeface="+mj-lt"/>
              </a:rPr>
              <a:t>println</a:t>
            </a:r>
            <a:r>
              <a:rPr lang="en-US" altLang="zh-CN" sz="2400">
                <a:latin typeface="+mj-lt"/>
              </a:rPr>
              <a:t>(</a:t>
            </a:r>
            <a:r>
              <a:rPr lang="en-US" altLang="zh-CN" sz="2400">
                <a:solidFill>
                  <a:srgbClr val="C00000"/>
                </a:solidFill>
                <a:latin typeface="+mj-lt"/>
              </a:rPr>
              <a:t>str3</a:t>
            </a:r>
            <a:r>
              <a:rPr lang="en-US" altLang="zh-CN" sz="2400" dirty="0">
                <a:solidFill>
                  <a:srgbClr val="C00000"/>
                </a:solidFill>
                <a:latin typeface="+mj-lt"/>
              </a:rPr>
              <a:t>==str4</a:t>
            </a:r>
            <a:r>
              <a:rPr lang="en-US" altLang="zh-CN" sz="2400" dirty="0">
                <a:latin typeface="+mj-lt"/>
              </a:rPr>
              <a:t>);	//?</a:t>
            </a:r>
            <a:endParaRPr lang="zh-CN" altLang="en-US" dirty="0"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}</a:t>
            </a:r>
            <a:endParaRPr lang="en-US" altLang="zh-CN" dirty="0">
              <a:latin typeface="+mj-lt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400" dirty="0">
                <a:latin typeface="+mj-lt"/>
              </a:rPr>
              <a:t>}</a:t>
            </a:r>
            <a:endParaRPr lang="en-US" altLang="zh-CN" sz="2400" dirty="0">
              <a:latin typeface="+mj-lt"/>
            </a:endParaRPr>
          </a:p>
          <a:p>
            <a:pPr>
              <a:spcBef>
                <a:spcPts val="0"/>
              </a:spcBef>
              <a:buNone/>
            </a:pPr>
            <a:endParaRPr lang="en-US" altLang="zh-CN" sz="2400" b="1" dirty="0">
              <a:solidFill>
                <a:srgbClr val="CC0000"/>
              </a:solidFill>
              <a:latin typeface="Tahoma" panose="020B0604030504040204"/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>
                <a:solidFill>
                  <a:srgbClr val="CC0000"/>
                </a:solidFill>
                <a:latin typeface="Tahoma" panose="020B0604030504040204"/>
              </a:rPr>
              <a:t>“</a:t>
            </a:r>
            <a:r>
              <a:rPr lang="en-US" altLang="zh-CN" sz="2400" b="1" dirty="0">
                <a:solidFill>
                  <a:srgbClr val="CC0000"/>
                </a:solidFill>
              </a:rPr>
              <a:t>good</a:t>
            </a:r>
            <a:r>
              <a:rPr lang="en-US" altLang="zh-CN" sz="2400" b="1" dirty="0">
                <a:solidFill>
                  <a:srgbClr val="CC0000"/>
                </a:solidFill>
                <a:latin typeface="Tahoma" panose="020B0604030504040204"/>
              </a:rPr>
              <a:t>”</a:t>
            </a:r>
            <a:r>
              <a:rPr lang="zh-CN" altLang="en-US" sz="2400" b="1" dirty="0"/>
              <a:t>是一个常量字符串，在一个应用程序中只创建一次。</a:t>
            </a:r>
            <a:endParaRPr lang="en-US" altLang="zh-CN" sz="2400" b="1" dirty="0"/>
          </a:p>
          <a:p>
            <a:pPr>
              <a:spcBef>
                <a:spcPts val="0"/>
              </a:spcBef>
              <a:buNone/>
            </a:pPr>
            <a:endParaRPr lang="zh-CN" altLang="en-US" sz="2400" dirty="0"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24826" y="3214686"/>
            <a:ext cx="785818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true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用户无法输出</a:t>
            </a:r>
            <a:r>
              <a:rPr lang="en-US" altLang="zh-CN"/>
              <a:t>String</a:t>
            </a:r>
            <a:r>
              <a:rPr lang="zh-CN" altLang="en-US"/>
              <a:t>对象</a:t>
            </a:r>
            <a:r>
              <a:rPr lang="en-US" altLang="zh-CN"/>
              <a:t>s</a:t>
            </a:r>
            <a:r>
              <a:rPr lang="zh-CN" altLang="en-US"/>
              <a:t>的引用，下列：</a:t>
            </a:r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pPr lvl="1"/>
            <a:endParaRPr lang="en-US" altLang="zh-CN"/>
          </a:p>
          <a:p>
            <a:pPr lvl="1"/>
            <a:r>
              <a:rPr lang="zh-CN" altLang="en-US"/>
              <a:t>输出的是对象的实体，即：</a:t>
            </a:r>
            <a:r>
              <a:rPr lang="en-US" altLang="zh-CN"/>
              <a:t>s</a:t>
            </a:r>
            <a:r>
              <a:rPr lang="zh-CN" altLang="en-US"/>
              <a:t>的字符序列</a:t>
            </a:r>
            <a:r>
              <a:rPr lang="en-US" altLang="zh-CN"/>
              <a:t>we are students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en-US"/>
              <a:t>因为</a:t>
            </a:r>
            <a:r>
              <a:rPr lang="en-US" altLang="zh-CN"/>
              <a:t>String</a:t>
            </a:r>
            <a:r>
              <a:rPr lang="zh-CN" altLang="en-US"/>
              <a:t>类重写了</a:t>
            </a:r>
            <a:r>
              <a:rPr lang="en-US" altLang="zh-CN"/>
              <a:t>Object</a:t>
            </a:r>
            <a:r>
              <a:rPr lang="zh-CN" altLang="en-US"/>
              <a:t>类的</a:t>
            </a:r>
            <a:r>
              <a:rPr lang="en-US" altLang="zh-CN"/>
              <a:t>String toString()</a:t>
            </a:r>
            <a:r>
              <a:rPr lang="zh-CN" altLang="en-US"/>
              <a:t>方法（见</a:t>
            </a:r>
            <a:r>
              <a:rPr lang="en-US" altLang="zh-CN"/>
              <a:t>9.1.4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15680" y="2420888"/>
            <a:ext cx="5408295" cy="706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altLang="zh-CN" sz="2000" b="1">
                <a:solidFill>
                  <a:srgbClr val="C00000"/>
                </a:solidFill>
              </a:rPr>
              <a:t>String s = new String("we are students");</a:t>
            </a:r>
            <a:r>
              <a:rPr lang="en-US" altLang="zh-CN" sz="2000"/>
              <a:t>    </a:t>
            </a:r>
            <a:endParaRPr lang="en-US" altLang="zh-CN" sz="2000"/>
          </a:p>
          <a:p>
            <a:pPr marL="0" indent="0">
              <a:buNone/>
            </a:pPr>
            <a:r>
              <a:rPr lang="en-US" altLang="zh-CN" sz="2000" b="1">
                <a:solidFill>
                  <a:srgbClr val="0000CC"/>
                </a:solidFill>
              </a:rPr>
              <a:t>Syste.out.println(s);</a:t>
            </a:r>
            <a:endParaRPr lang="en-US" altLang="zh-CN" sz="2000" b="1">
              <a:solidFill>
                <a:srgbClr val="0000CC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§9.1.2    </a:t>
            </a:r>
            <a:r>
              <a:rPr lang="en-US" altLang="zh-CN" dirty="0">
                <a:latin typeface="宋体" panose="02010600030101010101" pitchFamily="2" charset="-122"/>
              </a:rPr>
              <a:t>String </a:t>
            </a:r>
            <a:r>
              <a:rPr lang="zh-CN" altLang="en-US" dirty="0">
                <a:latin typeface="宋体" panose="02010600030101010101" pitchFamily="2" charset="-122"/>
              </a:rPr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en-US" altLang="zh-CN" b="1" dirty="0">
                <a:solidFill>
                  <a:srgbClr val="000099"/>
                </a:solidFill>
              </a:rPr>
              <a:t>public </a:t>
            </a:r>
            <a:r>
              <a:rPr lang="en-US" altLang="zh-CN" b="1" dirty="0" err="1">
                <a:solidFill>
                  <a:srgbClr val="000099"/>
                </a:solidFill>
              </a:rPr>
              <a:t>int</a:t>
            </a:r>
            <a:r>
              <a:rPr lang="en-US" altLang="zh-CN" b="1" dirty="0">
                <a:solidFill>
                  <a:srgbClr val="000099"/>
                </a:solidFill>
              </a:rPr>
              <a:t> length();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获取一个字符串的长度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351584" y="2875002"/>
            <a:ext cx="7173416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/>
              <a:t>System.out.println(“</a:t>
            </a:r>
            <a:r>
              <a:rPr lang="zh-CN" altLang="en-US" sz="2400" b="1">
                <a:solidFill>
                  <a:srgbClr val="000099"/>
                </a:solidFill>
              </a:rPr>
              <a:t>我们是学生</a:t>
            </a:r>
            <a:r>
              <a:rPr lang="en-US" altLang="zh-CN" sz="2400" b="1"/>
              <a:t>”.length());	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System.out.println("</a:t>
            </a:r>
            <a:r>
              <a:rPr lang="zh-CN" altLang="en-US" sz="2400" b="1">
                <a:solidFill>
                  <a:srgbClr val="000099"/>
                </a:solidFill>
              </a:rPr>
              <a:t>你好</a:t>
            </a:r>
            <a:r>
              <a:rPr lang="en-US" altLang="zh-CN" sz="2400" b="1">
                <a:solidFill>
                  <a:srgbClr val="000099"/>
                </a:solidFill>
              </a:rPr>
              <a:t>abcd</a:t>
            </a:r>
            <a:r>
              <a:rPr lang="en-US" altLang="zh-CN" sz="2400" b="1"/>
              <a:t>".length());</a:t>
            </a:r>
            <a:r>
              <a:rPr lang="zh-CN" altLang="en-US" sz="2400" b="1"/>
              <a:t> 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8517066" y="3695184"/>
            <a:ext cx="46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0099"/>
                </a:solidFill>
              </a:rPr>
              <a:t>//6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8517066" y="2916262"/>
            <a:ext cx="46482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rgbClr val="000099"/>
                </a:solidFill>
              </a:rPr>
              <a:t>//5</a:t>
            </a:r>
            <a:endParaRPr lang="en-US" altLang="zh-CN" sz="2000" b="1">
              <a:solidFill>
                <a:srgbClr val="000099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357166"/>
            <a:ext cx="7500990" cy="1143008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字符串比较</a:t>
            </a:r>
            <a:endParaRPr lang="en-US" altLang="zh-CN" b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43050"/>
            <a:ext cx="8401080" cy="4483112"/>
          </a:xfrm>
        </p:spPr>
        <p:txBody>
          <a:bodyPr/>
          <a:lstStyle/>
          <a:p>
            <a:r>
              <a:rPr lang="zh-CN" altLang="en-US" sz="2400" dirty="0"/>
              <a:t>判等号</a:t>
            </a:r>
            <a:r>
              <a:rPr lang="zh-CN" altLang="en-US" sz="2400"/>
              <a:t>“</a:t>
            </a:r>
            <a:r>
              <a:rPr lang="en-US" altLang="zh-CN" sz="2400" b="1">
                <a:solidFill>
                  <a:srgbClr val="C00000"/>
                </a:solidFill>
              </a:rPr>
              <a:t>==</a:t>
            </a:r>
            <a:r>
              <a:rPr lang="en-US" altLang="zh-CN" sz="2400"/>
              <a:t>”</a:t>
            </a:r>
            <a:r>
              <a:rPr lang="zh-CN" altLang="en-US" sz="2400"/>
              <a:t>：</a:t>
            </a:r>
            <a:endParaRPr lang="en-US" altLang="zh-CN" sz="2400"/>
          </a:p>
          <a:p>
            <a:pPr lvl="1"/>
            <a:r>
              <a:rPr lang="zh-CN" altLang="en-US" sz="2000"/>
              <a:t>一般</a:t>
            </a:r>
            <a:r>
              <a:rPr lang="zh-CN" altLang="en-US" sz="2000" dirty="0"/>
              <a:t>用于比较两个基本数据类型的变量的值是否相等。</a:t>
            </a:r>
            <a:endParaRPr lang="en-US" altLang="zh-CN" sz="2000" dirty="0"/>
          </a:p>
          <a:p>
            <a:r>
              <a:rPr lang="zh-CN" altLang="en-US" sz="2400" dirty="0"/>
              <a:t>当判等号“</a:t>
            </a:r>
            <a:r>
              <a:rPr lang="en-US" altLang="zh-CN" sz="2400" b="1" dirty="0"/>
              <a:t>==</a:t>
            </a:r>
            <a:r>
              <a:rPr lang="en-US" altLang="zh-CN" sz="2400" dirty="0"/>
              <a:t>”</a:t>
            </a:r>
            <a:r>
              <a:rPr lang="zh-CN" altLang="en-US" sz="2400" dirty="0"/>
              <a:t>比较两个对象引用变量时，如果两个变量引用了同一个对象则结果为</a:t>
            </a:r>
            <a:r>
              <a:rPr lang="en-US" altLang="zh-CN" sz="2400" dirty="0"/>
              <a:t>true</a:t>
            </a:r>
            <a:r>
              <a:rPr lang="zh-CN" altLang="en-US" sz="2400" dirty="0"/>
              <a:t>，否则为</a:t>
            </a:r>
            <a:r>
              <a:rPr lang="en-US" altLang="zh-CN" sz="2400" dirty="0"/>
              <a:t>false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>
              <a:lnSpc>
                <a:spcPct val="90000"/>
              </a:lnSpc>
            </a:pPr>
            <a:r>
              <a:rPr lang="zh-CN" altLang="en-US" sz="2400"/>
              <a:t>例如</a:t>
            </a:r>
            <a:r>
              <a:rPr lang="zh-CN" altLang="en-US" sz="2400" dirty="0"/>
              <a:t>：</a:t>
            </a:r>
            <a:endParaRPr lang="en-US" altLang="zh-CN" sz="1200" dirty="0"/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b="1">
              <a:solidFill>
                <a:srgbClr val="80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b="1">
              <a:solidFill>
                <a:srgbClr val="800000"/>
              </a:solidFill>
            </a:endParaRPr>
          </a:p>
          <a:p>
            <a:pPr lvl="2">
              <a:lnSpc>
                <a:spcPct val="90000"/>
              </a:lnSpc>
              <a:buFontTx/>
              <a:buNone/>
            </a:pPr>
            <a:endParaRPr lang="en-US" altLang="zh-CN" sz="2800" b="1">
              <a:solidFill>
                <a:srgbClr val="8000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80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27648" y="4150789"/>
            <a:ext cx="5400600" cy="108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String str1=new String(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“</a:t>
            </a:r>
            <a:r>
              <a:rPr lang="en-US" altLang="zh-CN" sz="2400" b="1">
                <a:solidFill>
                  <a:schemeClr val="tx2"/>
                </a:solidFill>
              </a:rPr>
              <a:t>good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”</a:t>
            </a:r>
            <a:r>
              <a:rPr lang="en-US" altLang="zh-CN" sz="2400" b="1">
                <a:solidFill>
                  <a:schemeClr val="tx2"/>
                </a:solidFill>
              </a:rPr>
              <a:t>);</a:t>
            </a: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String str2=new String(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“</a:t>
            </a:r>
            <a:r>
              <a:rPr lang="en-US" altLang="zh-CN" sz="2400" b="1">
                <a:solidFill>
                  <a:schemeClr val="tx2"/>
                </a:solidFill>
              </a:rPr>
              <a:t>good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”</a:t>
            </a:r>
            <a:r>
              <a:rPr lang="en-US" altLang="zh-CN" sz="2400" b="1">
                <a:solidFill>
                  <a:schemeClr val="tx2"/>
                </a:solidFill>
              </a:rPr>
              <a:t>);</a:t>
            </a: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boolean b1=(str1==str2);   </a:t>
            </a:r>
            <a:r>
              <a:rPr lang="en-US" altLang="zh-CN" sz="2400" b="1">
                <a:solidFill>
                  <a:srgbClr val="000099"/>
                </a:solidFill>
              </a:rPr>
              <a:t>//b1=?</a:t>
            </a:r>
            <a:endParaRPr lang="en-US" altLang="zh-CN" sz="2400" b="1">
              <a:solidFill>
                <a:schemeClr val="tx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30709" y="5452407"/>
            <a:ext cx="19265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800000"/>
                </a:solidFill>
              </a:rPr>
              <a:t>//b1 == false</a:t>
            </a:r>
            <a:endParaRPr lang="en-US" altLang="zh-CN" sz="2400" b="1">
              <a:solidFill>
                <a:srgbClr val="8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428604"/>
            <a:ext cx="7358114" cy="1092184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字符串比较</a:t>
            </a:r>
            <a:endParaRPr lang="en-US" altLang="zh-CN" b="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714488"/>
            <a:ext cx="8320116" cy="47387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</a:rPr>
              <a:t>equals</a:t>
            </a:r>
            <a:r>
              <a:rPr lang="en-US" altLang="zh-CN" sz="2400" b="1" dirty="0">
                <a:solidFill>
                  <a:schemeClr val="tx2"/>
                </a:solidFill>
              </a:rPr>
              <a:t>(Object </a:t>
            </a:r>
            <a:r>
              <a:rPr lang="en-US" altLang="zh-CN" sz="2400" b="1" dirty="0" err="1">
                <a:solidFill>
                  <a:schemeClr val="tx2"/>
                </a:solidFill>
              </a:rPr>
              <a:t>otherString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4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dirty="0" err="1">
                <a:solidFill>
                  <a:srgbClr val="800000"/>
                </a:solidFill>
              </a:rPr>
              <a:t>equals</a:t>
            </a:r>
            <a:r>
              <a:rPr lang="en-US" altLang="zh-CN" sz="2400" b="1" dirty="0" err="1">
                <a:solidFill>
                  <a:srgbClr val="C00000"/>
                </a:solidFill>
              </a:rPr>
              <a:t>IgnoreCase</a:t>
            </a:r>
            <a:r>
              <a:rPr lang="en-US" altLang="zh-CN" sz="2400" b="1" dirty="0">
                <a:solidFill>
                  <a:schemeClr val="tx2"/>
                </a:solidFill>
              </a:rPr>
              <a:t>(String </a:t>
            </a:r>
            <a:r>
              <a:rPr lang="en-US" altLang="zh-CN" sz="2400" b="1" dirty="0" err="1">
                <a:solidFill>
                  <a:schemeClr val="tx2"/>
                </a:solidFill>
              </a:rPr>
              <a:t>otherString</a:t>
            </a:r>
            <a:r>
              <a:rPr lang="en-US" altLang="zh-CN" sz="2400" b="1" dirty="0">
                <a:solidFill>
                  <a:schemeClr val="tx2"/>
                </a:solidFill>
              </a:rPr>
              <a:t>);</a:t>
            </a:r>
            <a:endParaRPr lang="en-US" altLang="zh-CN" sz="2400" b="1" dirty="0">
              <a:solidFill>
                <a:schemeClr val="tx2"/>
              </a:solidFill>
            </a:endParaRPr>
          </a:p>
          <a:p>
            <a:pPr lvl="1">
              <a:spcBef>
                <a:spcPts val="0"/>
              </a:spcBef>
              <a:buClr>
                <a:srgbClr val="CC0000"/>
              </a:buClr>
            </a:pPr>
            <a:r>
              <a:rPr lang="en-US" altLang="zh-CN" b="1">
                <a:solidFill>
                  <a:srgbClr val="CC0000"/>
                </a:solidFill>
              </a:rPr>
              <a:t>equals</a:t>
            </a:r>
            <a:r>
              <a:rPr lang="zh-CN" altLang="en-US"/>
              <a:t>方法：</a:t>
            </a:r>
            <a:r>
              <a:rPr lang="zh-CN" altLang="en-US" dirty="0"/>
              <a:t>对两个</a:t>
            </a:r>
            <a:r>
              <a:rPr lang="en-US" altLang="zh-CN" dirty="0"/>
              <a:t>String</a:t>
            </a:r>
            <a:r>
              <a:rPr lang="zh-CN" altLang="en-US" dirty="0"/>
              <a:t>对象进行比较，</a:t>
            </a:r>
            <a:r>
              <a:rPr lang="zh-CN" altLang="en-US"/>
              <a:t>即：</a:t>
            </a:r>
            <a:endParaRPr lang="en-US" altLang="zh-CN"/>
          </a:p>
          <a:p>
            <a:pPr lvl="2">
              <a:spcBef>
                <a:spcPts val="0"/>
              </a:spcBef>
              <a:buClr>
                <a:srgbClr val="CC0000"/>
              </a:buClr>
            </a:pPr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比较</a:t>
            </a:r>
            <a:r>
              <a:rPr lang="zh-CN" altLang="en-US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两个字符串对象的内容</a:t>
            </a:r>
            <a:r>
              <a:rPr lang="zh-CN" altLang="en-US" dirty="0"/>
              <a:t>，包括：每一个字符和字符串</a:t>
            </a:r>
            <a:r>
              <a:rPr lang="zh-CN" altLang="en-US"/>
              <a:t>长度。</a:t>
            </a:r>
            <a:endParaRPr lang="en-US" altLang="zh-CN"/>
          </a:p>
          <a:p>
            <a:pPr marL="344170" lvl="1" indent="0">
              <a:buClr>
                <a:srgbClr val="CC0000"/>
              </a:buClr>
              <a:buNone/>
            </a:pPr>
            <a:endParaRPr lang="en-US" altLang="zh-CN" dirty="0"/>
          </a:p>
          <a:p>
            <a:pPr>
              <a:lnSpc>
                <a:spcPct val="80000"/>
              </a:lnSpc>
            </a:pPr>
            <a:r>
              <a:rPr lang="zh-CN" altLang="en-US" sz="2400" b="1" dirty="0">
                <a:solidFill>
                  <a:srgbClr val="000099"/>
                </a:solidFill>
              </a:rPr>
              <a:t>例如</a:t>
            </a:r>
            <a:r>
              <a:rPr lang="en-US" altLang="zh-CN" sz="2400" b="1" dirty="0">
                <a:solidFill>
                  <a:srgbClr val="000099"/>
                </a:solidFill>
              </a:rPr>
              <a:t>: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>
              <a:lnSpc>
                <a:spcPct val="80000"/>
              </a:lnSpc>
              <a:buNone/>
            </a:pPr>
            <a:endParaRPr lang="en-US" altLang="zh-CN" dirty="0"/>
          </a:p>
          <a:p>
            <a:pPr>
              <a:buClr>
                <a:srgbClr val="CC0000"/>
              </a:buClr>
            </a:pPr>
            <a:endParaRPr lang="en-US" altLang="zh-CN"/>
          </a:p>
          <a:p>
            <a:pPr>
              <a:buClr>
                <a:srgbClr val="CC0000"/>
              </a:buClr>
            </a:pPr>
            <a:endParaRPr lang="en-US" altLang="zh-CN"/>
          </a:p>
          <a:p>
            <a:pPr>
              <a:buClr>
                <a:srgbClr val="CC0000"/>
              </a:buClr>
            </a:pPr>
            <a:r>
              <a:rPr lang="zh-CN" altLang="en-US"/>
              <a:t>例题</a:t>
            </a:r>
            <a:r>
              <a:rPr lang="en-US" altLang="zh-CN" dirty="0"/>
              <a:t>9-1</a:t>
            </a:r>
            <a:endParaRPr lang="zh-CN" altLang="en-US" dirty="0"/>
          </a:p>
          <a:p>
            <a:pPr lvl="1">
              <a:buClr>
                <a:srgbClr val="CC0000"/>
              </a:buClr>
            </a:pPr>
            <a:endParaRPr lang="zh-CN" altLang="en-US" dirty="0"/>
          </a:p>
          <a:p>
            <a:pPr lvl="2">
              <a:buFontTx/>
              <a:buNone/>
            </a:pPr>
            <a:endParaRPr lang="en-US" altLang="zh-CN" sz="28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endParaRPr lang="en-US" altLang="zh-CN" b="1" dirty="0">
              <a:solidFill>
                <a:srgbClr val="8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4175" y="4948586"/>
            <a:ext cx="185738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b="1" dirty="0">
                <a:solidFill>
                  <a:srgbClr val="FF0000"/>
                </a:solidFill>
              </a:rPr>
              <a:t>b1 == true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31963" y="4431522"/>
            <a:ext cx="6292211" cy="975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String str1 = new String(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“</a:t>
            </a:r>
            <a:r>
              <a:rPr lang="en-US" altLang="zh-CN" sz="2400" b="1">
                <a:solidFill>
                  <a:schemeClr val="tx2"/>
                </a:solidFill>
              </a:rPr>
              <a:t>good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”</a:t>
            </a:r>
            <a:r>
              <a:rPr lang="en-US" altLang="zh-CN" sz="2400" b="1">
                <a:solidFill>
                  <a:schemeClr val="tx2"/>
                </a:solidFill>
              </a:rPr>
              <a:t>);</a:t>
            </a: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String str2 = new String(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“</a:t>
            </a:r>
            <a:r>
              <a:rPr lang="en-US" altLang="zh-CN" sz="2400" b="1">
                <a:solidFill>
                  <a:schemeClr val="tx2"/>
                </a:solidFill>
              </a:rPr>
              <a:t>good</a:t>
            </a:r>
            <a:r>
              <a:rPr lang="en-US" altLang="zh-CN" sz="2400" b="1">
                <a:solidFill>
                  <a:schemeClr val="tx2"/>
                </a:solidFill>
                <a:latin typeface="Tahoma" panose="020B0604030504040204"/>
              </a:rPr>
              <a:t>”</a:t>
            </a:r>
            <a:r>
              <a:rPr lang="en-US" altLang="zh-CN" sz="2400" b="1">
                <a:solidFill>
                  <a:schemeClr val="tx2"/>
                </a:solidFill>
              </a:rPr>
              <a:t>);</a:t>
            </a:r>
            <a:endParaRPr lang="en-US" altLang="zh-CN" sz="2400" b="1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2400" b="1">
                <a:solidFill>
                  <a:schemeClr val="tx2"/>
                </a:solidFill>
              </a:rPr>
              <a:t>boolean b1 = str1.equals(str2); </a:t>
            </a:r>
            <a:r>
              <a:rPr lang="en-US" altLang="zh-CN" sz="2400" b="1">
                <a:solidFill>
                  <a:srgbClr val="000099"/>
                </a:solidFill>
              </a:rPr>
              <a:t>//b1 is ?</a:t>
            </a:r>
            <a:endParaRPr lang="en-US" altLang="zh-CN" sz="2400" b="1">
              <a:solidFill>
                <a:srgbClr val="000099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字符串比较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3．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  <a:latin typeface="Arial" panose="020B0604020202020204" pitchFamily="34" charset="0"/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Arial" panose="020B0604020202020204" pitchFamily="34" charset="0"/>
              </a:rPr>
              <a:t>startsWith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(String s)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	  public </a:t>
            </a:r>
            <a:r>
              <a:rPr lang="en-US" altLang="zh-CN" b="1" dirty="0" err="1">
                <a:solidFill>
                  <a:srgbClr val="0000CC"/>
                </a:solidFill>
                <a:latin typeface="Arial" panose="020B0604020202020204" pitchFamily="34" charset="0"/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Arial" panose="020B0604020202020204" pitchFamily="34" charset="0"/>
              </a:rPr>
              <a:t>endsWith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(String s)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dirty="0">
                <a:latin typeface="Arial" panose="020B0604020202020204" pitchFamily="34" charset="0"/>
              </a:rPr>
              <a:t>判断当前字符串对象</a:t>
            </a:r>
            <a:r>
              <a:rPr lang="zh-CN" altLang="en-US">
                <a:latin typeface="Arial" panose="020B0604020202020204" pitchFamily="34" charset="0"/>
              </a:rPr>
              <a:t>的前缀</a:t>
            </a:r>
            <a:r>
              <a:rPr lang="en-US" altLang="zh-CN">
                <a:latin typeface="Arial" panose="020B0604020202020204" pitchFamily="34" charset="0"/>
              </a:rPr>
              <a:t>(</a:t>
            </a:r>
            <a:r>
              <a:rPr lang="zh-CN" altLang="en-US">
                <a:latin typeface="Arial" panose="020B0604020202020204" pitchFamily="34" charset="0"/>
              </a:rPr>
              <a:t>后缀</a:t>
            </a:r>
            <a:r>
              <a:rPr lang="en-US" altLang="zh-CN">
                <a:latin typeface="Arial" panose="020B0604020202020204" pitchFamily="34" charset="0"/>
              </a:rPr>
              <a:t>)</a:t>
            </a:r>
            <a:r>
              <a:rPr lang="zh-CN" altLang="en-US">
                <a:latin typeface="Arial" panose="020B0604020202020204" pitchFamily="34" charset="0"/>
              </a:rPr>
              <a:t>是否</a:t>
            </a:r>
            <a:r>
              <a:rPr lang="zh-CN" altLang="en-US" dirty="0">
                <a:latin typeface="Arial" panose="020B0604020202020204" pitchFamily="34" charset="0"/>
              </a:rPr>
              <a:t>是参数</a:t>
            </a:r>
            <a:r>
              <a:rPr lang="en-US" altLang="zh-CN" dirty="0">
                <a:latin typeface="Arial" panose="020B0604020202020204" pitchFamily="34" charset="0"/>
              </a:rPr>
              <a:t>s</a:t>
            </a:r>
            <a:r>
              <a:rPr lang="zh-CN" altLang="en-US" dirty="0">
                <a:latin typeface="Arial" panose="020B0604020202020204" pitchFamily="34" charset="0"/>
              </a:rPr>
              <a:t>指定的字符串 </a:t>
            </a:r>
            <a:endParaRPr lang="en-US" altLang="zh-CN" dirty="0">
              <a:latin typeface="Arial" panose="020B0604020202020204" pitchFamily="34" charset="0"/>
            </a:endParaRPr>
          </a:p>
          <a:p>
            <a:pPr lvl="1" algn="just"/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40016" y="4249191"/>
            <a:ext cx="9277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</a:rPr>
              <a:t>//true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250384" y="4587010"/>
            <a:ext cx="104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99"/>
                </a:solidFill>
              </a:rPr>
              <a:t>//false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694320" y="3879860"/>
            <a:ext cx="543433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457200" indent="-457200"/>
            <a:r>
              <a:rPr kumimoji="1" lang="en-US" altLang="zh-CN" sz="2400" b="1">
                <a:solidFill>
                  <a:srgbClr val="006600"/>
                </a:solidFill>
              </a:rPr>
              <a:t>String tom = </a:t>
            </a:r>
            <a:r>
              <a:rPr kumimoji="1" lang="en-US" altLang="zh-CN" sz="2400" b="1">
                <a:solidFill>
                  <a:srgbClr val="006600"/>
                </a:solidFill>
                <a:latin typeface="Tahoma" panose="020B0604030504040204"/>
              </a:rPr>
              <a:t>“2019</a:t>
            </a:r>
            <a:r>
              <a:rPr kumimoji="1" lang="en-US" altLang="zh-CN" sz="2400" b="1">
                <a:solidFill>
                  <a:srgbClr val="006600"/>
                </a:solidFill>
              </a:rPr>
              <a:t>1212654546021</a:t>
            </a:r>
            <a:r>
              <a:rPr kumimoji="1" lang="en-US" altLang="zh-CN" sz="2400" b="1">
                <a:solidFill>
                  <a:srgbClr val="006600"/>
                </a:solidFill>
                <a:latin typeface="Tahoma" panose="020B0604030504040204"/>
              </a:rPr>
              <a:t>”</a:t>
            </a:r>
            <a:r>
              <a:rPr kumimoji="1" lang="en-US" altLang="zh-CN" sz="2400" b="1">
                <a:solidFill>
                  <a:srgbClr val="006600"/>
                </a:solidFill>
              </a:rPr>
              <a:t>;</a:t>
            </a:r>
            <a:endParaRPr kumimoji="1" lang="en-US" altLang="zh-CN" sz="2400" b="1">
              <a:solidFill>
                <a:srgbClr val="006600"/>
              </a:solidFill>
            </a:endParaRPr>
          </a:p>
          <a:p>
            <a:pPr marL="457200" indent="-457200"/>
            <a:r>
              <a:rPr kumimoji="1" lang="en-US" altLang="zh-CN" sz="2400" b="1">
                <a:solidFill>
                  <a:srgbClr val="006600"/>
                </a:solidFill>
              </a:rPr>
              <a:t>tom.startsWith(</a:t>
            </a:r>
            <a:r>
              <a:rPr kumimoji="1" lang="en-US" altLang="zh-CN" sz="2400" b="1">
                <a:solidFill>
                  <a:srgbClr val="006600"/>
                </a:solidFill>
                <a:latin typeface="Tahoma" panose="020B0604030504040204"/>
              </a:rPr>
              <a:t>“</a:t>
            </a:r>
            <a:r>
              <a:rPr kumimoji="1" lang="en-US" altLang="zh-CN" sz="2400" b="1">
                <a:solidFill>
                  <a:srgbClr val="006600"/>
                </a:solidFill>
              </a:rPr>
              <a:t>2019</a:t>
            </a:r>
            <a:r>
              <a:rPr kumimoji="1" lang="en-US" altLang="zh-CN" sz="2400" b="1">
                <a:solidFill>
                  <a:srgbClr val="006600"/>
                </a:solidFill>
                <a:latin typeface="Tahoma" panose="020B0604030504040204"/>
              </a:rPr>
              <a:t>”</a:t>
            </a:r>
            <a:r>
              <a:rPr kumimoji="1" lang="en-US" altLang="zh-CN" sz="2400" b="1">
                <a:solidFill>
                  <a:srgbClr val="006600"/>
                </a:solidFill>
              </a:rPr>
              <a:t>); </a:t>
            </a:r>
            <a:endParaRPr kumimoji="1" lang="en-US" altLang="zh-CN" sz="2400" b="1">
              <a:solidFill>
                <a:srgbClr val="000099"/>
              </a:solidFill>
            </a:endParaRPr>
          </a:p>
          <a:p>
            <a:pPr marL="457200" indent="-457200"/>
            <a:r>
              <a:rPr kumimoji="1" lang="en-US" altLang="zh-CN" sz="2400" b="1">
                <a:solidFill>
                  <a:srgbClr val="006600"/>
                </a:solidFill>
              </a:rPr>
              <a:t>tom.endsWith(</a:t>
            </a:r>
            <a:r>
              <a:rPr kumimoji="1" lang="en-US" altLang="zh-CN" sz="2400" b="1">
                <a:solidFill>
                  <a:srgbClr val="006600"/>
                </a:solidFill>
                <a:latin typeface="Tahoma" panose="020B0604030504040204"/>
              </a:rPr>
              <a:t>“</a:t>
            </a:r>
            <a:r>
              <a:rPr kumimoji="1" lang="en-US" altLang="zh-CN" sz="2400" b="1">
                <a:solidFill>
                  <a:srgbClr val="006600"/>
                </a:solidFill>
              </a:rPr>
              <a:t>022</a:t>
            </a:r>
            <a:r>
              <a:rPr kumimoji="1" lang="en-US" altLang="zh-CN" sz="2400" b="1">
                <a:solidFill>
                  <a:srgbClr val="006600"/>
                </a:solidFill>
                <a:latin typeface="Tahoma" panose="020B0604030504040204"/>
              </a:rPr>
              <a:t>”</a:t>
            </a:r>
            <a:r>
              <a:rPr kumimoji="1" lang="en-US" altLang="zh-CN" sz="2400" b="1">
                <a:solidFill>
                  <a:srgbClr val="006600"/>
                </a:solidFill>
              </a:rPr>
              <a:t>);   </a:t>
            </a:r>
            <a:endParaRPr lang="en-US" altLang="zh-CN" sz="2400">
              <a:latin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1571612"/>
            <a:ext cx="8118644" cy="4502150"/>
          </a:xfrm>
        </p:spPr>
        <p:txBody>
          <a:bodyPr/>
          <a:lstStyle/>
          <a:p>
            <a:r>
              <a:rPr lang="en-US" altLang="zh-CN" b="1" dirty="0"/>
              <a:t>String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r>
              <a:rPr lang="en-US" altLang="zh-CN" b="1" dirty="0" err="1"/>
              <a:t>StringBuffer</a:t>
            </a:r>
            <a:r>
              <a:rPr lang="zh-CN" altLang="en-US" b="1" dirty="0"/>
              <a:t>类</a:t>
            </a:r>
            <a:endParaRPr lang="en-US" altLang="zh-CN" b="1" dirty="0"/>
          </a:p>
          <a:p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StringTokenizer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  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Scanner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Date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Clendar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</a:rPr>
              <a:t>Math、BigInteger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Random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Pattern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与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Match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宋体" panose="02010600030101010101" pitchFamily="2" charset="-122"/>
            </a:endParaRPr>
          </a:p>
          <a:p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Class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宋体" panose="02010600030101010101" pitchFamily="2" charset="-122"/>
              </a:rPr>
              <a:t>类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zh-CN" altLang="en-US" b="1" dirty="0"/>
          </a:p>
        </p:txBody>
      </p:sp>
      <p:sp>
        <p:nvSpPr>
          <p:cNvPr id="5" name="右大括号 4"/>
          <p:cNvSpPr/>
          <p:nvPr/>
        </p:nvSpPr>
        <p:spPr>
          <a:xfrm>
            <a:off x="7739074" y="2786058"/>
            <a:ext cx="642942" cy="3000396"/>
          </a:xfrm>
          <a:prstGeom prst="righ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53454" y="4000504"/>
            <a:ext cx="10001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自学</a:t>
            </a:r>
            <a:endParaRPr lang="zh-CN" altLang="en-US" sz="2800" b="1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chemeClr val="tx1"/>
                </a:solidFill>
              </a:rPr>
              <a:t>字符串比较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1581944"/>
            <a:ext cx="8712968" cy="4502150"/>
          </a:xfrm>
        </p:spPr>
        <p:txBody>
          <a:bodyPr/>
          <a:lstStyle/>
          <a:p>
            <a:pPr marL="609600" indent="-609600"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4．</a:t>
            </a:r>
            <a:r>
              <a:rPr lang="zh-CN" altLang="en-US" b="1" dirty="0"/>
              <a:t>比较</a:t>
            </a:r>
            <a:r>
              <a:rPr lang="zh-CN" altLang="en-US" b="1" dirty="0">
                <a:latin typeface="隶书" panose="02010509060101010101" pitchFamily="49" charset="-122"/>
                <a:ea typeface="隶书" panose="02010509060101010101" pitchFamily="49" charset="-122"/>
              </a:rPr>
              <a:t>子串</a:t>
            </a:r>
            <a:r>
              <a:rPr lang="zh-CN" altLang="en-US" b="1" dirty="0"/>
              <a:t>的方法</a:t>
            </a:r>
            <a:r>
              <a:rPr lang="en-US" altLang="zh-CN" b="1" dirty="0"/>
              <a:t> </a:t>
            </a:r>
            <a:r>
              <a:rPr lang="zh-CN" altLang="en-US" b="1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b="1" dirty="0" err="1">
                <a:solidFill>
                  <a:srgbClr val="800000"/>
                </a:solidFill>
              </a:rPr>
              <a:t>regionMatches</a:t>
            </a:r>
            <a:r>
              <a:rPr lang="en-US" altLang="zh-CN" sz="2000" b="1" dirty="0">
                <a:solidFill>
                  <a:schemeClr val="tx2"/>
                </a:solidFill>
              </a:rPr>
              <a:t>(int start, String </a:t>
            </a:r>
            <a:r>
              <a:rPr lang="en-US" altLang="zh-CN" sz="2000" b="1" dirty="0">
                <a:solidFill>
                  <a:srgbClr val="CC0000"/>
                </a:solidFill>
              </a:rPr>
              <a:t>other</a:t>
            </a:r>
            <a:r>
              <a:rPr lang="en-US" altLang="zh-CN" sz="2000" b="1" dirty="0">
                <a:solidFill>
                  <a:schemeClr val="tx2"/>
                </a:solidFill>
              </a:rPr>
              <a:t>, int </a:t>
            </a:r>
            <a:r>
              <a:rPr lang="en-US" altLang="zh-CN" sz="2000" b="1" dirty="0" err="1">
                <a:solidFill>
                  <a:srgbClr val="CC0000"/>
                </a:solidFill>
              </a:rPr>
              <a:t>other</a:t>
            </a:r>
            <a:r>
              <a:rPr lang="en-US" altLang="zh-CN" sz="2000" b="1" dirty="0" err="1">
                <a:solidFill>
                  <a:schemeClr val="tx2"/>
                </a:solidFill>
              </a:rPr>
              <a:t>start</a:t>
            </a:r>
            <a:r>
              <a:rPr lang="en-US" altLang="zh-CN" sz="2000" b="1" dirty="0">
                <a:solidFill>
                  <a:schemeClr val="tx2"/>
                </a:solidFill>
              </a:rPr>
              <a:t>, </a:t>
            </a:r>
            <a:r>
              <a:rPr lang="en-US" altLang="zh-CN" sz="2000" b="1" dirty="0" err="1">
                <a:solidFill>
                  <a:schemeClr val="tx2"/>
                </a:solidFill>
              </a:rPr>
              <a:t>int</a:t>
            </a:r>
            <a:r>
              <a:rPr lang="en-US" altLang="zh-CN" sz="2000" b="1" dirty="0">
                <a:solidFill>
                  <a:schemeClr val="tx2"/>
                </a:solidFill>
              </a:rPr>
              <a:t> count)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endParaRPr lang="en-US" altLang="zh-CN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000" b="1" dirty="0" err="1">
                <a:solidFill>
                  <a:schemeClr val="tx2"/>
                </a:solidFill>
              </a:rPr>
              <a:t>boolean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b="1" dirty="0" err="1">
                <a:solidFill>
                  <a:srgbClr val="800000"/>
                </a:solidFill>
              </a:rPr>
              <a:t>regionMatches</a:t>
            </a:r>
            <a:r>
              <a:rPr lang="en-US" altLang="zh-CN" sz="2000" b="1" dirty="0">
                <a:solidFill>
                  <a:schemeClr val="tx2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boolean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</a:rPr>
              <a:t>ignoreCase</a:t>
            </a:r>
            <a:r>
              <a:rPr lang="en-US" altLang="zh-CN" sz="2000" b="1" dirty="0">
                <a:solidFill>
                  <a:schemeClr val="tx2"/>
                </a:solidFill>
              </a:rPr>
              <a:t>, 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2"/>
                </a:solidFill>
              </a:rPr>
              <a:t>                                 int start, String other, int </a:t>
            </a:r>
            <a:r>
              <a:rPr lang="en-US" altLang="zh-CN" sz="2000" b="1" dirty="0" err="1">
                <a:solidFill>
                  <a:srgbClr val="CC0000"/>
                </a:solidFill>
              </a:rPr>
              <a:t>other</a:t>
            </a:r>
            <a:r>
              <a:rPr lang="en-US" altLang="zh-CN" sz="2000" b="1" dirty="0" err="1">
                <a:solidFill>
                  <a:schemeClr val="tx2"/>
                </a:solidFill>
              </a:rPr>
              <a:t>start</a:t>
            </a:r>
            <a:r>
              <a:rPr lang="en-US" altLang="zh-CN" sz="2000" b="1" dirty="0">
                <a:solidFill>
                  <a:schemeClr val="tx2"/>
                </a:solidFill>
              </a:rPr>
              <a:t>, int count)</a:t>
            </a:r>
            <a:endParaRPr lang="en-US" altLang="zh-CN" sz="2000" b="1" dirty="0">
              <a:solidFill>
                <a:schemeClr val="tx2"/>
              </a:solidFill>
            </a:endParaRPr>
          </a:p>
          <a:p>
            <a:pPr marL="958850" lvl="1" indent="-609600">
              <a:spcBef>
                <a:spcPts val="0"/>
              </a:spcBef>
            </a:pPr>
            <a:endParaRPr lang="en-US" altLang="zh-CN" sz="2200" dirty="0"/>
          </a:p>
          <a:p>
            <a:pPr marL="958850" lvl="1" indent="-609600">
              <a:spcBef>
                <a:spcPts val="0"/>
              </a:spcBef>
            </a:pPr>
            <a:r>
              <a:rPr lang="zh-CN" altLang="en-US" sz="2200" dirty="0"/>
              <a:t>从当前字符串参数</a:t>
            </a:r>
            <a:r>
              <a:rPr lang="en-US" altLang="zh-CN" sz="2200" dirty="0"/>
              <a:t>start</a:t>
            </a:r>
            <a:r>
              <a:rPr lang="zh-CN" altLang="en-US" sz="2200" dirty="0"/>
              <a:t>指定的位置开始处，取长度为</a:t>
            </a:r>
            <a:r>
              <a:rPr lang="en-US" altLang="zh-CN" sz="2200" dirty="0"/>
              <a:t>count</a:t>
            </a:r>
            <a:r>
              <a:rPr lang="zh-CN" altLang="en-US" sz="2200" dirty="0"/>
              <a:t>的一个子串，并将这个子串和参数</a:t>
            </a:r>
            <a:r>
              <a:rPr lang="en-US" altLang="zh-CN" sz="2200" dirty="0"/>
              <a:t>other</a:t>
            </a:r>
            <a:r>
              <a:rPr lang="zh-CN" altLang="en-US" sz="2200" dirty="0"/>
              <a:t>指定的一个子串进行比较 。           </a:t>
            </a:r>
            <a:endParaRPr lang="zh-CN" altLang="en-US" sz="2200" dirty="0"/>
          </a:p>
          <a:p>
            <a:pPr marL="958850" lvl="1" indent="-609600">
              <a:spcBef>
                <a:spcPts val="0"/>
              </a:spcBef>
            </a:pPr>
            <a:r>
              <a:rPr lang="en-US" altLang="zh-CN" sz="2200" b="1" dirty="0">
                <a:solidFill>
                  <a:srgbClr val="CC0000"/>
                </a:solidFill>
              </a:rPr>
              <a:t>Other</a:t>
            </a:r>
            <a:r>
              <a:rPr lang="en-US" altLang="zh-CN" sz="2200" dirty="0">
                <a:solidFill>
                  <a:srgbClr val="CC0000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Tahoma" panose="020B0604030504040204"/>
              </a:rPr>
              <a:t>—</a:t>
            </a:r>
            <a:r>
              <a:rPr lang="en-US" altLang="zh-CN" sz="2200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rgbClr val="CC0000"/>
                </a:solidFill>
              </a:rPr>
              <a:t>other string </a:t>
            </a:r>
            <a:endParaRPr lang="en-US" altLang="zh-CN" sz="2200" dirty="0">
              <a:solidFill>
                <a:schemeClr val="tx2"/>
              </a:solidFill>
            </a:endParaRPr>
          </a:p>
          <a:p>
            <a:pPr marL="958850" lvl="1" indent="-609600">
              <a:spcBef>
                <a:spcPts val="0"/>
              </a:spcBef>
            </a:pPr>
            <a:r>
              <a:rPr lang="en-US" altLang="zh-CN" sz="2200" b="1" dirty="0" err="1">
                <a:solidFill>
                  <a:srgbClr val="CC0000"/>
                </a:solidFill>
              </a:rPr>
              <a:t>other</a:t>
            </a:r>
            <a:r>
              <a:rPr lang="en-US" altLang="zh-CN" sz="2200" b="1" dirty="0" err="1">
                <a:solidFill>
                  <a:schemeClr val="tx2"/>
                </a:solidFill>
              </a:rPr>
              <a:t>start</a:t>
            </a:r>
            <a:r>
              <a:rPr lang="en-US" altLang="zh-CN" sz="2200" b="1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chemeClr val="tx2"/>
                </a:solidFill>
                <a:latin typeface="Tahoma" panose="020B0604030504040204"/>
              </a:rPr>
              <a:t>—</a:t>
            </a:r>
            <a:r>
              <a:rPr lang="en-US" altLang="zh-CN" sz="2200" dirty="0">
                <a:solidFill>
                  <a:schemeClr val="tx2"/>
                </a:solidFill>
              </a:rPr>
              <a:t> </a:t>
            </a:r>
            <a:r>
              <a:rPr lang="en-US" altLang="zh-CN" sz="2200" dirty="0">
                <a:solidFill>
                  <a:srgbClr val="CC0000"/>
                </a:solidFill>
              </a:rPr>
              <a:t>other string </a:t>
            </a:r>
            <a:r>
              <a:rPr lang="en-US" altLang="zh-CN" sz="2200" dirty="0">
                <a:solidFill>
                  <a:schemeClr val="tx2"/>
                </a:solidFill>
                <a:latin typeface="Tahoma" panose="020B0604030504040204"/>
              </a:rPr>
              <a:t>’</a:t>
            </a:r>
            <a:r>
              <a:rPr lang="en-US" altLang="zh-CN" sz="2200" dirty="0">
                <a:solidFill>
                  <a:schemeClr val="tx2"/>
                </a:solidFill>
              </a:rPr>
              <a:t>s start index</a:t>
            </a:r>
            <a:endParaRPr lang="en-US" altLang="zh-CN" sz="2200" dirty="0">
              <a:solidFill>
                <a:schemeClr val="tx2"/>
              </a:solidFill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500042"/>
            <a:ext cx="7500990" cy="706437"/>
          </a:xfrm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§9.1.2   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类的常用方法 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500174"/>
            <a:ext cx="8507413" cy="5014926"/>
          </a:xfrm>
        </p:spPr>
        <p:txBody>
          <a:bodyPr/>
          <a:lstStyle/>
          <a:p>
            <a:pPr lvl="2">
              <a:lnSpc>
                <a:spcPct val="90000"/>
              </a:lnSpc>
              <a:buFontTx/>
              <a:buNone/>
            </a:pPr>
            <a:endParaRPr lang="en-US" altLang="zh-CN" sz="2800" dirty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endParaRPr lang="en-US" altLang="zh-CN" sz="2600"/>
          </a:p>
          <a:p>
            <a:pPr>
              <a:lnSpc>
                <a:spcPct val="90000"/>
              </a:lnSpc>
            </a:pPr>
            <a:endParaRPr lang="en-US" altLang="zh-CN" sz="2400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 b="1">
                <a:solidFill>
                  <a:srgbClr val="0000CC"/>
                </a:solidFill>
              </a:rPr>
              <a:t>result</a:t>
            </a:r>
            <a:r>
              <a:rPr lang="zh-CN" altLang="en-US"/>
              <a:t>为？</a:t>
            </a:r>
            <a:endParaRPr lang="zh-CN" altLang="en-US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但如果最后一个语句改为：</a:t>
            </a:r>
            <a:endParaRPr lang="zh-CN" altLang="en-US" dirty="0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则</a:t>
            </a:r>
            <a:r>
              <a:rPr lang="en-US" altLang="zh-CN"/>
              <a:t>result</a:t>
            </a:r>
            <a:r>
              <a:rPr lang="zh-CN" altLang="en-US"/>
              <a:t>为？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入口</a:t>
            </a:r>
            <a:r>
              <a:rPr lang="zh-CN" altLang="en-US" dirty="0"/>
              <a:t>参数中</a:t>
            </a:r>
            <a:r>
              <a:rPr lang="en-US" altLang="zh-CN" dirty="0">
                <a:solidFill>
                  <a:srgbClr val="800000"/>
                </a:solidFill>
              </a:rPr>
              <a:t>true</a:t>
            </a:r>
            <a:r>
              <a:rPr lang="zh-CN" altLang="en-US" dirty="0">
                <a:solidFill>
                  <a:srgbClr val="800000"/>
                </a:solidFill>
              </a:rPr>
              <a:t>表示忽略大小写区别</a:t>
            </a:r>
            <a:r>
              <a:rPr lang="zh-CN" altLang="en-US" dirty="0"/>
              <a:t>。 </a:t>
            </a:r>
            <a:endParaRPr lang="en-US" altLang="zh-CN" dirty="0"/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课后运行例题</a:t>
            </a:r>
            <a:r>
              <a:rPr lang="en-US" altLang="zh-CN"/>
              <a:t>9-2</a:t>
            </a:r>
            <a:r>
              <a:rPr lang="zh-CN" altLang="en-US"/>
              <a:t>。</a:t>
            </a:r>
            <a:r>
              <a:rPr lang="en-US" altLang="zh-CN"/>
              <a:t>   </a:t>
            </a:r>
            <a:endParaRPr lang="zh-CN" altLang="en-US" dirty="0"/>
          </a:p>
          <a:p>
            <a:pPr>
              <a:lnSpc>
                <a:spcPct val="90000"/>
              </a:lnSpc>
              <a:buNone/>
            </a:pPr>
            <a:endParaRPr lang="zh-CN" altLang="en-US" sz="2600" dirty="0"/>
          </a:p>
        </p:txBody>
      </p:sp>
      <p:sp>
        <p:nvSpPr>
          <p:cNvPr id="2" name="文本框 1"/>
          <p:cNvSpPr txBox="1"/>
          <p:nvPr/>
        </p:nvSpPr>
        <p:spPr>
          <a:xfrm>
            <a:off x="2007479" y="1662241"/>
            <a:ext cx="8388424" cy="1087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3300"/>
                </a:solidFill>
              </a:rPr>
              <a:t>String s1= </a:t>
            </a:r>
            <a:r>
              <a:rPr lang="en-US" altLang="zh-CN" sz="2400" b="1" dirty="0">
                <a:solidFill>
                  <a:srgbClr val="003300"/>
                </a:solidFill>
                <a:latin typeface="Tahoma" panose="020B0604030504040204"/>
              </a:rPr>
              <a:t>“</a:t>
            </a:r>
            <a:r>
              <a:rPr lang="en-US" altLang="zh-CN" sz="2400" b="1" dirty="0" err="1">
                <a:solidFill>
                  <a:srgbClr val="003300"/>
                </a:solidFill>
              </a:rPr>
              <a:t>tsinghua</a:t>
            </a:r>
            <a:r>
              <a:rPr lang="en-US" altLang="zh-CN" sz="2400" b="1" dirty="0">
                <a:solidFill>
                  <a:srgbClr val="003300"/>
                </a:solidFill>
                <a:latin typeface="Tahoma" panose="020B0604030504040204"/>
              </a:rPr>
              <a:t>”</a:t>
            </a:r>
            <a:r>
              <a:rPr lang="en-US" altLang="zh-CN" sz="2400" b="1" dirty="0">
                <a:solidFill>
                  <a:srgbClr val="003300"/>
                </a:solidFill>
              </a:rPr>
              <a:t>;</a:t>
            </a:r>
            <a:endParaRPr lang="en-US" altLang="zh-CN" sz="2400" b="1" dirty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3300"/>
                </a:solidFill>
              </a:rPr>
              <a:t>String s2=</a:t>
            </a:r>
            <a:r>
              <a:rPr lang="en-US" altLang="zh-CN" sz="2400" b="1" dirty="0">
                <a:solidFill>
                  <a:srgbClr val="003300"/>
                </a:solidFill>
                <a:latin typeface="Tahoma" panose="020B0604030504040204"/>
              </a:rPr>
              <a:t>“</a:t>
            </a:r>
            <a:r>
              <a:rPr lang="en-US" altLang="zh-CN" sz="2400" b="1" dirty="0">
                <a:solidFill>
                  <a:srgbClr val="003300"/>
                </a:solidFill>
              </a:rPr>
              <a:t>it is </a:t>
            </a:r>
            <a:r>
              <a:rPr lang="en-US" altLang="zh-CN" sz="2400" b="1" dirty="0" err="1">
                <a:solidFill>
                  <a:srgbClr val="003300"/>
                </a:solidFill>
              </a:rPr>
              <a:t>TsingHua</a:t>
            </a:r>
            <a:r>
              <a:rPr lang="en-US" altLang="zh-CN" sz="2400" b="1" dirty="0">
                <a:solidFill>
                  <a:srgbClr val="003300"/>
                </a:solidFill>
                <a:latin typeface="Tahoma" panose="020B0604030504040204"/>
              </a:rPr>
              <a:t>”</a:t>
            </a:r>
            <a:r>
              <a:rPr lang="en-US" altLang="zh-CN" sz="2400" b="1" dirty="0">
                <a:solidFill>
                  <a:srgbClr val="003300"/>
                </a:solidFill>
              </a:rPr>
              <a:t>;</a:t>
            </a:r>
            <a:endParaRPr lang="en-US" altLang="zh-CN" sz="2400" b="1" dirty="0">
              <a:solidFill>
                <a:srgbClr val="00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 err="1">
                <a:solidFill>
                  <a:srgbClr val="0000CC"/>
                </a:solidFill>
              </a:rPr>
              <a:t>boolean</a:t>
            </a:r>
            <a:r>
              <a:rPr lang="en-US" altLang="zh-CN" sz="2400" b="1" dirty="0">
                <a:solidFill>
                  <a:srgbClr val="0000CC"/>
                </a:solidFill>
              </a:rPr>
              <a:t> result=s1</a:t>
            </a:r>
            <a:r>
              <a:rPr lang="en-US" altLang="zh-CN" sz="2400" b="1" dirty="0">
                <a:solidFill>
                  <a:srgbClr val="003300"/>
                </a:solidFill>
              </a:rPr>
              <a:t>.</a:t>
            </a:r>
            <a:r>
              <a:rPr lang="en-US" altLang="zh-CN" sz="2400" b="1" dirty="0">
                <a:solidFill>
                  <a:srgbClr val="FF0000"/>
                </a:solidFill>
              </a:rPr>
              <a:t>regionMatches</a:t>
            </a:r>
            <a:r>
              <a:rPr lang="en-US" altLang="zh-CN" sz="2400" b="1" dirty="0">
                <a:solidFill>
                  <a:srgbClr val="003300"/>
                </a:solidFill>
              </a:rPr>
              <a:t>(0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00CC"/>
                </a:solidFill>
              </a:rPr>
              <a:t>s2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3300"/>
                </a:solidFill>
              </a:rPr>
              <a:t>6</a:t>
            </a:r>
            <a:r>
              <a:rPr lang="zh-CN" altLang="en-US" sz="2400" b="1" dirty="0">
                <a:solidFill>
                  <a:srgbClr val="003300"/>
                </a:solidFill>
              </a:rPr>
              <a:t>，</a:t>
            </a:r>
            <a:r>
              <a:rPr lang="en-US" altLang="zh-CN" sz="2400" b="1" dirty="0">
                <a:solidFill>
                  <a:srgbClr val="003300"/>
                </a:solidFill>
              </a:rPr>
              <a:t>8);</a:t>
            </a:r>
            <a:r>
              <a:rPr lang="en-US" altLang="zh-CN" sz="2400" dirty="0">
                <a:solidFill>
                  <a:srgbClr val="003300"/>
                </a:solidFill>
              </a:rPr>
              <a:t> </a:t>
            </a:r>
            <a:endParaRPr lang="en-US" altLang="zh-CN" sz="2400" dirty="0">
              <a:solidFill>
                <a:srgbClr val="0033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316264" y="2277806"/>
            <a:ext cx="99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//false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8120021" y="4007636"/>
            <a:ext cx="8769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//true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2019437" y="4007637"/>
            <a:ext cx="6100584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rgbClr val="000099"/>
                </a:solidFill>
              </a:rPr>
              <a:t>s1.regionMatches(</a:t>
            </a:r>
            <a:r>
              <a:rPr lang="en-US" altLang="zh-CN" sz="2400" b="1">
                <a:solidFill>
                  <a:srgbClr val="FF0000"/>
                </a:solidFill>
              </a:rPr>
              <a:t>true</a:t>
            </a:r>
            <a:r>
              <a:rPr lang="zh-CN" altLang="en-US" sz="2400" b="1">
                <a:solidFill>
                  <a:srgbClr val="000099"/>
                </a:solidFill>
              </a:rPr>
              <a:t>，</a:t>
            </a:r>
            <a:r>
              <a:rPr lang="en-US" altLang="zh-CN" sz="2400" b="1">
                <a:solidFill>
                  <a:srgbClr val="000099"/>
                </a:solidFill>
              </a:rPr>
              <a:t>0</a:t>
            </a:r>
            <a:r>
              <a:rPr lang="zh-CN" altLang="en-US" sz="2400" b="1">
                <a:solidFill>
                  <a:srgbClr val="000099"/>
                </a:solidFill>
              </a:rPr>
              <a:t>，</a:t>
            </a:r>
            <a:r>
              <a:rPr lang="en-US" altLang="zh-CN" sz="2400" b="1">
                <a:solidFill>
                  <a:srgbClr val="000099"/>
                </a:solidFill>
              </a:rPr>
              <a:t>s2</a:t>
            </a:r>
            <a:r>
              <a:rPr lang="zh-CN" altLang="en-US" sz="2400" b="1">
                <a:solidFill>
                  <a:srgbClr val="000099"/>
                </a:solidFill>
              </a:rPr>
              <a:t>，</a:t>
            </a:r>
            <a:r>
              <a:rPr lang="en-US" altLang="zh-CN" sz="2400" b="1">
                <a:solidFill>
                  <a:srgbClr val="000099"/>
                </a:solidFill>
              </a:rPr>
              <a:t>6</a:t>
            </a:r>
            <a:r>
              <a:rPr lang="zh-CN" altLang="en-US" sz="2400" b="1">
                <a:solidFill>
                  <a:srgbClr val="000099"/>
                </a:solidFill>
              </a:rPr>
              <a:t>，</a:t>
            </a:r>
            <a:r>
              <a:rPr lang="en-US" altLang="zh-CN" sz="2400" b="1">
                <a:solidFill>
                  <a:srgbClr val="000099"/>
                </a:solidFill>
              </a:rPr>
              <a:t>7)</a:t>
            </a:r>
            <a:r>
              <a:rPr lang="zh-CN" altLang="en-US" sz="2400" b="1">
                <a:solidFill>
                  <a:srgbClr val="000099"/>
                </a:solidFill>
              </a:rPr>
              <a:t>；</a:t>
            </a:r>
            <a:endParaRPr lang="zh-CN" altLang="en-US" sz="2400" b="1">
              <a:solidFill>
                <a:srgbClr val="000099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4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351089" y="188913"/>
            <a:ext cx="7031060" cy="887412"/>
          </a:xfrm>
        </p:spPr>
        <p:txBody>
          <a:bodyPr/>
          <a:lstStyle/>
          <a:p>
            <a:pPr algn="l"/>
            <a:r>
              <a:rPr kumimoji="1" lang="zh-CN" altLang="en-US" dirty="0"/>
              <a:t>字符串</a:t>
            </a:r>
            <a:r>
              <a:rPr kumimoji="1" lang="zh-CN" altLang="en-US"/>
              <a:t>的比较</a:t>
            </a:r>
            <a:endParaRPr kumimoji="1" lang="zh-CN" alt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19288" y="1268413"/>
            <a:ext cx="8435975" cy="489743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Class </a:t>
            </a:r>
            <a:r>
              <a:rPr lang="en-US" altLang="zh-CN" sz="2400" b="1" dirty="0" err="1">
                <a:solidFill>
                  <a:srgbClr val="800000"/>
                </a:solidFill>
                <a:latin typeface="+mj-lt"/>
              </a:rPr>
              <a:t>RegionMatch</a:t>
            </a:r>
            <a:r>
              <a:rPr lang="en-US" altLang="zh-CN" sz="2400" b="1" dirty="0">
                <a:latin typeface="+mj-lt"/>
              </a:rPr>
              <a:t>{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 public static void main(String[] </a:t>
            </a:r>
            <a:r>
              <a:rPr lang="en-US" altLang="zh-CN" sz="2400" b="1" dirty="0" err="1">
                <a:latin typeface="+mj-lt"/>
              </a:rPr>
              <a:t>args</a:t>
            </a:r>
            <a:r>
              <a:rPr lang="en-US" altLang="zh-CN" sz="2400" b="1" dirty="0">
                <a:latin typeface="+mj-lt"/>
              </a:rPr>
              <a:t>){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String str=“Look, look!”;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boolean</a:t>
            </a:r>
            <a:r>
              <a:rPr lang="en-US" altLang="zh-CN" sz="2400" b="1" dirty="0">
                <a:latin typeface="+mj-lt"/>
              </a:rPr>
              <a:t> b1,b2,b3;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b1=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str.regionMatches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(6,“Look”,0,4);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b2=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str.regionMatches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(true,6,“Look”,0,4);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 b3=</a:t>
            </a:r>
            <a:r>
              <a:rPr lang="en-US" altLang="zh-CN" sz="2400" b="1" dirty="0" err="1">
                <a:solidFill>
                  <a:srgbClr val="000099"/>
                </a:solidFill>
                <a:latin typeface="+mj-lt"/>
              </a:rPr>
              <a:t>str.regionMatches</a:t>
            </a:r>
            <a:r>
              <a:rPr lang="en-US" altLang="zh-CN" sz="2400" b="1" dirty="0">
                <a:solidFill>
                  <a:srgbClr val="000099"/>
                </a:solidFill>
                <a:latin typeface="+mj-lt"/>
              </a:rPr>
              <a:t>(true,6,“Look”,0,5);</a:t>
            </a:r>
            <a:endParaRPr lang="en-US" altLang="zh-CN" sz="2400" b="1" dirty="0">
              <a:solidFill>
                <a:srgbClr val="000099"/>
              </a:solidFill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System.out.println</a:t>
            </a:r>
            <a:r>
              <a:rPr lang="en-US" altLang="zh-CN" sz="2400" b="1" dirty="0">
                <a:latin typeface="+mj-lt"/>
              </a:rPr>
              <a:t>(“b1=”+b1);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System.out.println</a:t>
            </a:r>
            <a:r>
              <a:rPr lang="en-US" altLang="zh-CN" sz="2400" b="1" dirty="0">
                <a:latin typeface="+mj-lt"/>
              </a:rPr>
              <a:t>(“b2”=+b2);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 </a:t>
            </a:r>
            <a:r>
              <a:rPr lang="en-US" altLang="zh-CN" sz="2400" b="1" dirty="0" err="1">
                <a:latin typeface="+mj-lt"/>
              </a:rPr>
              <a:t>System.out.println</a:t>
            </a:r>
            <a:r>
              <a:rPr lang="en-US" altLang="zh-CN" sz="2400" b="1" dirty="0">
                <a:latin typeface="+mj-lt"/>
              </a:rPr>
              <a:t>(“b3=”+b3);</a:t>
            </a:r>
            <a:endParaRPr lang="en-US" altLang="zh-CN" sz="2400" b="1" dirty="0">
              <a:latin typeface="+mj-lt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}</a:t>
            </a:r>
            <a:endParaRPr lang="en-US" altLang="zh-CN" sz="2400" b="1" dirty="0">
              <a:latin typeface="+mj-lt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altLang="zh-CN" sz="2400" b="1" dirty="0">
                <a:latin typeface="+mj-lt"/>
              </a:rPr>
              <a:t>}</a:t>
            </a:r>
            <a:endParaRPr lang="en-US" altLang="zh-CN" sz="2400" b="1" dirty="0">
              <a:latin typeface="+mj-lt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6384032" y="4965477"/>
            <a:ext cx="1079500" cy="398780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/>
              <a:t>b3=false</a:t>
            </a:r>
            <a:endParaRPr lang="en-US" altLang="zh-CN" sz="2000" b="1" dirty="0"/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384032" y="4355481"/>
            <a:ext cx="1079500" cy="398780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/>
              <a:t>b2=true</a:t>
            </a:r>
            <a:endParaRPr lang="en-US" altLang="zh-CN" sz="2000" b="1" dirty="0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6384032" y="3659272"/>
            <a:ext cx="1079500" cy="398780"/>
          </a:xfrm>
          <a:prstGeom prst="rect">
            <a:avLst/>
          </a:prstGeom>
          <a:solidFill>
            <a:srgbClr val="99CCFF"/>
          </a:solidFill>
          <a:ln w="19050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SzPct val="100000"/>
              <a:buFont typeface="Wingdings" panose="05000000000000000000" pitchFamily="2" charset="2"/>
              <a:buNone/>
            </a:pPr>
            <a:r>
              <a:rPr lang="en-US" altLang="zh-CN" sz="2000" b="1" dirty="0"/>
              <a:t>b1=false</a:t>
            </a:r>
            <a:endParaRPr lang="en-US" altLang="zh-CN" sz="20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nimBg="1"/>
      <p:bldP spid="19461" grpId="0" bldLvl="0" animBg="1"/>
      <p:bldP spid="19462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020746"/>
          </a:xfrm>
        </p:spPr>
        <p:txBody>
          <a:bodyPr/>
          <a:lstStyle/>
          <a:p>
            <a:r>
              <a:rPr lang="zh-CN" altLang="en-US" dirty="0"/>
              <a:t>字符串比较</a:t>
            </a:r>
            <a:endParaRPr lang="en-US" altLang="zh-CN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268413"/>
            <a:ext cx="8362950" cy="4857750"/>
          </a:xfrm>
        </p:spPr>
        <p:txBody>
          <a:bodyPr/>
          <a:lstStyle/>
          <a:p>
            <a:r>
              <a:rPr kumimoji="1" lang="en-US" altLang="zh-CN" b="1" dirty="0">
                <a:solidFill>
                  <a:srgbClr val="800000"/>
                </a:solidFill>
              </a:rPr>
              <a:t>public </a:t>
            </a:r>
            <a:r>
              <a:rPr kumimoji="1" lang="en-US" altLang="zh-CN" b="1" dirty="0" err="1">
                <a:solidFill>
                  <a:srgbClr val="800000"/>
                </a:solidFill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</a:rPr>
              <a:t> </a:t>
            </a:r>
            <a:r>
              <a:rPr kumimoji="1" lang="en-US" altLang="zh-CN" b="1" dirty="0" err="1">
                <a:solidFill>
                  <a:srgbClr val="000099"/>
                </a:solidFill>
              </a:rPr>
              <a:t>compareTo</a:t>
            </a:r>
            <a:r>
              <a:rPr kumimoji="1" lang="en-US" altLang="zh-CN" b="1" dirty="0">
                <a:solidFill>
                  <a:srgbClr val="800000"/>
                </a:solidFill>
              </a:rPr>
              <a:t>(String s)</a:t>
            </a:r>
            <a:r>
              <a:rPr kumimoji="1" lang="en-US" altLang="zh-CN" b="1" dirty="0">
                <a:solidFill>
                  <a:schemeClr val="tx2"/>
                </a:solidFill>
              </a:rPr>
              <a:t> </a:t>
            </a:r>
            <a:endParaRPr kumimoji="1" lang="en-US" altLang="zh-CN" b="1" dirty="0">
              <a:solidFill>
                <a:schemeClr val="tx2"/>
              </a:solidFill>
            </a:endParaRPr>
          </a:p>
          <a:p>
            <a:pPr lvl="1">
              <a:buClr>
                <a:srgbClr val="000099"/>
              </a:buClr>
            </a:pPr>
            <a:r>
              <a:rPr kumimoji="1" lang="zh-CN" altLang="en-US" sz="2200" b="1" dirty="0">
                <a:solidFill>
                  <a:srgbClr val="000099"/>
                </a:solidFill>
              </a:rPr>
              <a:t>按字典</a:t>
            </a:r>
            <a:r>
              <a:rPr kumimoji="1" lang="en-US" altLang="zh-CN" sz="2200" b="1" dirty="0">
                <a:solidFill>
                  <a:srgbClr val="000099"/>
                </a:solidFill>
              </a:rPr>
              <a:t>(</a:t>
            </a:r>
            <a:r>
              <a:rPr kumimoji="1" lang="zh-CN" altLang="en-US" sz="2200" b="1" dirty="0">
                <a:solidFill>
                  <a:srgbClr val="000099"/>
                </a:solidFill>
              </a:rPr>
              <a:t>英语</a:t>
            </a:r>
            <a:r>
              <a:rPr kumimoji="1" lang="en-US" altLang="zh-CN" sz="2200" b="1" dirty="0">
                <a:solidFill>
                  <a:srgbClr val="000099"/>
                </a:solidFill>
              </a:rPr>
              <a:t>)</a:t>
            </a:r>
            <a:r>
              <a:rPr kumimoji="1" lang="zh-CN" altLang="en-US" sz="2200" b="1" dirty="0">
                <a:solidFill>
                  <a:srgbClr val="000099"/>
                </a:solidFill>
              </a:rPr>
              <a:t>顺序比较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，</a:t>
            </a:r>
            <a:r>
              <a:rPr lang="zh-CN" altLang="en-US" sz="2200" dirty="0">
                <a:latin typeface="宋体" panose="02010600030101010101" pitchFamily="2" charset="-122"/>
              </a:rPr>
              <a:t>与</a:t>
            </a:r>
            <a:r>
              <a:rPr lang="zh-CN" altLang="en-US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指定的字符串比较大小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  <a:r>
              <a:rPr lang="zh-CN" altLang="en-US" sz="2200" dirty="0"/>
              <a:t>该比较基于字符串中各个字符的 </a:t>
            </a:r>
            <a:r>
              <a:rPr lang="en-US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Unicode</a:t>
            </a:r>
            <a:r>
              <a:rPr lang="zh-CN" altLang="en-US" sz="2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值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>
              <a:buClr>
                <a:srgbClr val="000099"/>
              </a:buClr>
            </a:pPr>
            <a:r>
              <a:rPr kumimoji="1" lang="zh-CN" altLang="en-US" sz="2200" b="1" dirty="0">
                <a:solidFill>
                  <a:schemeClr val="tx2"/>
                </a:solidFill>
              </a:rPr>
              <a:t>结果有如下三种情况：</a:t>
            </a:r>
            <a:endParaRPr kumimoji="1" lang="zh-CN" altLang="en-US" sz="2200" b="1" dirty="0">
              <a:solidFill>
                <a:schemeClr val="tx2"/>
              </a:solidFill>
            </a:endParaRPr>
          </a:p>
          <a:p>
            <a:pPr lvl="2"/>
            <a:r>
              <a:rPr kumimoji="1" lang="en-US" altLang="zh-CN" sz="2200" b="1" dirty="0">
                <a:solidFill>
                  <a:srgbClr val="FF0000"/>
                </a:solidFill>
              </a:rPr>
              <a:t>0</a:t>
            </a:r>
            <a:r>
              <a:rPr kumimoji="1" lang="en-US" altLang="zh-CN" sz="2200" b="1" dirty="0">
                <a:solidFill>
                  <a:schemeClr val="tx2"/>
                </a:solidFill>
              </a:rPr>
              <a:t> : 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字符串内容完全相同，排列不分先后。</a:t>
            </a:r>
            <a:endParaRPr kumimoji="1" lang="zh-CN" altLang="en-US" sz="2200" b="1" dirty="0">
              <a:solidFill>
                <a:schemeClr val="tx2"/>
              </a:solidFill>
            </a:endParaRPr>
          </a:p>
          <a:p>
            <a:pPr lvl="2"/>
            <a:r>
              <a:rPr kumimoji="1" lang="zh-CN" altLang="en-US" sz="2200" b="1" dirty="0">
                <a:solidFill>
                  <a:srgbClr val="FF0000"/>
                </a:solidFill>
              </a:rPr>
              <a:t>负数</a:t>
            </a:r>
            <a:r>
              <a:rPr kumimoji="1" lang="en-US" altLang="zh-CN" sz="2200" b="1" dirty="0">
                <a:solidFill>
                  <a:schemeClr val="tx2"/>
                </a:solidFill>
              </a:rPr>
              <a:t>: 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当前字符串的字符的值小于</a:t>
            </a:r>
            <a:r>
              <a:rPr kumimoji="1" lang="en-US" altLang="zh-CN" sz="2200" b="1" dirty="0">
                <a:solidFill>
                  <a:srgbClr val="800000"/>
                </a:solidFill>
              </a:rPr>
              <a:t>s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对应的字符的值</a:t>
            </a:r>
            <a:endParaRPr kumimoji="1" lang="zh-CN" altLang="en-US" sz="2200" b="1" dirty="0">
              <a:solidFill>
                <a:schemeClr val="tx2"/>
              </a:solidFill>
            </a:endParaRPr>
          </a:p>
          <a:p>
            <a:pPr lvl="2"/>
            <a:r>
              <a:rPr kumimoji="1" lang="zh-CN" altLang="en-US" sz="2200" b="1" dirty="0">
                <a:solidFill>
                  <a:srgbClr val="FF0000"/>
                </a:solidFill>
              </a:rPr>
              <a:t>正数</a:t>
            </a:r>
            <a:r>
              <a:rPr kumimoji="1" lang="en-US" altLang="zh-CN" sz="2200" b="1" dirty="0">
                <a:solidFill>
                  <a:schemeClr val="tx2"/>
                </a:solidFill>
              </a:rPr>
              <a:t>: 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当前字符串的字符的值大于</a:t>
            </a:r>
            <a:r>
              <a:rPr kumimoji="1" lang="en-US" altLang="zh-CN" sz="2200" b="1" dirty="0">
                <a:solidFill>
                  <a:srgbClr val="800000"/>
                </a:solidFill>
              </a:rPr>
              <a:t>s</a:t>
            </a:r>
            <a:r>
              <a:rPr kumimoji="1" lang="zh-CN" altLang="en-US" sz="2200" b="1" dirty="0">
                <a:solidFill>
                  <a:schemeClr val="tx2"/>
                </a:solidFill>
              </a:rPr>
              <a:t>对应的字符的值</a:t>
            </a:r>
            <a:endParaRPr kumimoji="1" lang="zh-CN" altLang="en-US" sz="2200" b="1" dirty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kumimoji="1" lang="zh-CN" altLang="en-US" sz="2200" b="1" dirty="0">
                <a:solidFill>
                  <a:schemeClr val="tx2"/>
                </a:solidFill>
              </a:rPr>
              <a:t>小写字母大于大写字母。</a:t>
            </a:r>
            <a:endParaRPr kumimoji="1" lang="zh-CN" altLang="en-US" sz="2200" b="1" dirty="0">
              <a:solidFill>
                <a:schemeClr val="tx2"/>
              </a:solidFill>
            </a:endParaRPr>
          </a:p>
          <a:p>
            <a:pPr lvl="1"/>
            <a:endParaRPr kumimoji="1" lang="zh-CN" altLang="en-US" sz="1000" b="1" dirty="0">
              <a:solidFill>
                <a:schemeClr val="tx2"/>
              </a:solidFill>
            </a:endParaRPr>
          </a:p>
          <a:p>
            <a:r>
              <a:rPr kumimoji="1" lang="en-US" altLang="zh-CN" b="1" dirty="0" err="1">
                <a:solidFill>
                  <a:srgbClr val="800000"/>
                </a:solidFill>
              </a:rPr>
              <a:t>int</a:t>
            </a:r>
            <a:r>
              <a:rPr kumimoji="1" lang="en-US" altLang="zh-CN" b="1" dirty="0">
                <a:solidFill>
                  <a:srgbClr val="800000"/>
                </a:solidFill>
              </a:rPr>
              <a:t> </a:t>
            </a:r>
            <a:r>
              <a:rPr kumimoji="1" lang="en-US" altLang="zh-CN" b="1" dirty="0" err="1">
                <a:solidFill>
                  <a:srgbClr val="000099"/>
                </a:solidFill>
              </a:rPr>
              <a:t>compareTo</a:t>
            </a:r>
            <a:r>
              <a:rPr kumimoji="1" lang="en-US" altLang="zh-CN" b="1" dirty="0" err="1">
                <a:solidFill>
                  <a:srgbClr val="006600"/>
                </a:solidFill>
              </a:rPr>
              <a:t>IgnoreCase</a:t>
            </a:r>
            <a:r>
              <a:rPr kumimoji="1" lang="en-US" altLang="zh-CN" b="1" dirty="0">
                <a:solidFill>
                  <a:srgbClr val="800000"/>
                </a:solidFill>
              </a:rPr>
              <a:t>(String </a:t>
            </a:r>
            <a:r>
              <a:rPr kumimoji="1" lang="en-US" altLang="zh-CN" b="1" dirty="0" err="1">
                <a:solidFill>
                  <a:srgbClr val="800000"/>
                </a:solidFill>
              </a:rPr>
              <a:t>str</a:t>
            </a:r>
            <a:r>
              <a:rPr kumimoji="1" lang="en-US" altLang="zh-CN" b="1" dirty="0">
                <a:solidFill>
                  <a:srgbClr val="800000"/>
                </a:solidFill>
              </a:rPr>
              <a:t>)</a:t>
            </a:r>
            <a:r>
              <a:rPr kumimoji="1" lang="en-US" altLang="zh-CN" b="1" dirty="0"/>
              <a:t> </a:t>
            </a:r>
            <a:endParaRPr kumimoji="1" lang="en-US" altLang="zh-CN" b="1" dirty="0"/>
          </a:p>
          <a:p>
            <a:pPr lvl="1"/>
            <a:r>
              <a:rPr kumimoji="1" lang="zh-CN" altLang="en-US" b="1" dirty="0">
                <a:solidFill>
                  <a:schemeClr val="tx2"/>
                </a:solidFill>
              </a:rPr>
              <a:t>与</a:t>
            </a:r>
            <a:r>
              <a:rPr kumimoji="1" lang="en-US" altLang="zh-CN" b="1" dirty="0" err="1">
                <a:solidFill>
                  <a:schemeClr val="tx2"/>
                </a:solidFill>
              </a:rPr>
              <a:t>compareTo</a:t>
            </a:r>
            <a:r>
              <a:rPr kumimoji="1" lang="zh-CN" altLang="en-US" b="1" dirty="0">
                <a:solidFill>
                  <a:schemeClr val="tx2"/>
                </a:solidFill>
              </a:rPr>
              <a:t>相似</a:t>
            </a:r>
            <a:r>
              <a:rPr kumimoji="1" lang="en-US" altLang="zh-CN" b="1" dirty="0">
                <a:solidFill>
                  <a:schemeClr val="tx2"/>
                </a:solidFill>
              </a:rPr>
              <a:t>, </a:t>
            </a:r>
            <a:r>
              <a:rPr kumimoji="1" lang="zh-CN" altLang="en-US" b="1" dirty="0">
                <a:solidFill>
                  <a:schemeClr val="tx2"/>
                </a:solidFill>
              </a:rPr>
              <a:t>但</a:t>
            </a:r>
            <a:r>
              <a:rPr kumimoji="1" lang="zh-CN" altLang="en-US" b="1" dirty="0">
                <a:solidFill>
                  <a:srgbClr val="000099"/>
                </a:solidFill>
              </a:rPr>
              <a:t>不区分大小写</a:t>
            </a:r>
            <a:endParaRPr kumimoji="1" lang="en-US" altLang="zh-CN" b="1" dirty="0">
              <a:solidFill>
                <a:srgbClr val="000099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例题9-3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课后阅读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。</a:t>
            </a: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4034" y="428604"/>
            <a:ext cx="7472386" cy="725470"/>
          </a:xfrm>
        </p:spPr>
        <p:txBody>
          <a:bodyPr/>
          <a:lstStyle/>
          <a:p>
            <a:r>
              <a:rPr lang="zh-CN" altLang="en-US" dirty="0"/>
              <a:t>字符串比较</a:t>
            </a:r>
            <a:endParaRPr lang="en-US" altLang="zh-CN" dirty="0">
              <a:solidFill>
                <a:srgbClr val="000066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847528" y="1458963"/>
            <a:ext cx="6879138" cy="4130277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>
              <a:buFontTx/>
              <a:buNone/>
            </a:pPr>
            <a:r>
              <a:rPr lang="en-US" altLang="zh-CN" sz="2000" b="1" dirty="0"/>
              <a:t>public class </a:t>
            </a:r>
            <a:r>
              <a:rPr lang="en-US" altLang="zh-CN" sz="2000" b="1" dirty="0" err="1">
                <a:solidFill>
                  <a:srgbClr val="800000"/>
                </a:solidFill>
              </a:rPr>
              <a:t>StrCompare</a:t>
            </a:r>
            <a:r>
              <a:rPr lang="en-US" altLang="zh-CN" sz="2000" b="1" dirty="0"/>
              <a:t> {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   public static void main(String </a:t>
            </a:r>
            <a:r>
              <a:rPr lang="en-US" altLang="zh-CN" sz="2000" b="1" dirty="0" err="1"/>
              <a:t>arg</a:t>
            </a:r>
            <a:r>
              <a:rPr lang="en-US" altLang="zh-CN" sz="2000" b="1" dirty="0"/>
              <a:t>[ ]) {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  	  String s1 = "</a:t>
            </a:r>
            <a:r>
              <a:rPr lang="en-US" altLang="zh-CN" sz="2000" b="1" dirty="0" err="1"/>
              <a:t>bc</a:t>
            </a:r>
            <a:r>
              <a:rPr lang="en-US" altLang="zh-CN" sz="2000" b="1" dirty="0"/>
              <a:t>";</a:t>
            </a:r>
            <a:endParaRPr lang="en-US" altLang="zh-CN" sz="2000" b="1" dirty="0"/>
          </a:p>
          <a:p>
            <a:pPr>
              <a:buFontTx/>
              <a:buNone/>
            </a:pP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 	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(s1.compareTo("</a:t>
            </a:r>
            <a:r>
              <a:rPr lang="en-US" altLang="zh-CN" sz="2000" b="1" dirty="0" err="1"/>
              <a:t>bc</a:t>
            </a:r>
            <a:r>
              <a:rPr lang="en-US" altLang="zh-CN" sz="2000" b="1" dirty="0"/>
              <a:t>"));   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	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(s1.compareTo("</a:t>
            </a:r>
            <a:r>
              <a:rPr lang="en-US" altLang="zh-CN" sz="2000" b="1" dirty="0" err="1"/>
              <a:t>bcd</a:t>
            </a:r>
            <a:r>
              <a:rPr lang="en-US" altLang="zh-CN" sz="2000" b="1" dirty="0"/>
              <a:t>")); </a:t>
            </a:r>
            <a:endParaRPr lang="en-US" altLang="zh-CN" sz="2000" b="1" dirty="0"/>
          </a:p>
          <a:p>
            <a:pPr>
              <a:buFontTx/>
              <a:buNone/>
            </a:pP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	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(s1.compareTo("</a:t>
            </a:r>
            <a:r>
              <a:rPr lang="en-US" altLang="zh-CN" sz="2000" b="1" dirty="0" err="1"/>
              <a:t>abc</a:t>
            </a:r>
            <a:r>
              <a:rPr lang="en-US" altLang="zh-CN" sz="2000" b="1" dirty="0"/>
              <a:t>"));  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	  </a:t>
            </a:r>
            <a:r>
              <a:rPr lang="en-US" altLang="zh-CN" sz="2000" b="1" dirty="0" err="1"/>
              <a:t>System.out.println</a:t>
            </a:r>
            <a:r>
              <a:rPr lang="en-US" altLang="zh-CN" sz="2000" b="1" dirty="0"/>
              <a:t>(s1.compareTo("c"));    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   }</a:t>
            </a:r>
            <a:endParaRPr lang="en-US" altLang="zh-CN" sz="2000" b="1" dirty="0"/>
          </a:p>
          <a:p>
            <a:pPr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772823" y="2963504"/>
            <a:ext cx="52133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//0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768777" y="3322322"/>
            <a:ext cx="79216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//-1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786991" y="4103784"/>
            <a:ext cx="64294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//1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786991" y="4462602"/>
            <a:ext cx="79216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99"/>
                </a:solidFill>
              </a:rPr>
              <a:t>//-1</a:t>
            </a:r>
            <a:endParaRPr lang="en-US" altLang="zh-CN" sz="2400" b="1" dirty="0">
              <a:solidFill>
                <a:srgbClr val="0000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61936" y="2971580"/>
            <a:ext cx="1266825" cy="163830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bldLvl="0" animBg="1"/>
      <p:bldP spid="15365" grpId="0" bldLvl="0" animBg="1"/>
      <p:bldP spid="15366" grpId="0" bldLvl="0" animBg="1"/>
      <p:bldP spid="15367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</a:t>
            </a:r>
            <a:r>
              <a:rPr lang="zh-CN" altLang="en-US"/>
              <a:t>.2 </a:t>
            </a:r>
            <a:r>
              <a:rPr lang="en-US" altLang="zh-CN" dirty="0"/>
              <a:t>String </a:t>
            </a:r>
            <a:r>
              <a:rPr lang="zh-CN" altLang="en-US" dirty="0"/>
              <a:t>类的常用方法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1">
                <a:latin typeface="Arial" panose="020B0604020202020204" pitchFamily="34" charset="0"/>
              </a:rPr>
              <a:t>6.     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public </a:t>
            </a:r>
            <a:r>
              <a:rPr lang="en-US" altLang="zh-CN" b="1" dirty="0" err="1">
                <a:latin typeface="+mj-lt"/>
              </a:rPr>
              <a:t>boolean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contains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(String s)</a:t>
            </a:r>
            <a:endParaRPr lang="en-US" altLang="zh-CN" b="1" dirty="0">
              <a:solidFill>
                <a:srgbClr val="0000FF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判断当前字符串对象是否含有参数指定的字符串</a:t>
            </a:r>
            <a:r>
              <a:rPr lang="en-US" altLang="zh-CN" dirty="0">
                <a:latin typeface="+mj-lt"/>
              </a:rPr>
              <a:t>s </a:t>
            </a:r>
            <a:endParaRPr lang="zh-CN" altLang="en-US" dirty="0">
              <a:latin typeface="+mj-lt"/>
            </a:endParaRPr>
          </a:p>
          <a:p>
            <a:pPr>
              <a:buNone/>
            </a:pPr>
            <a:endParaRPr lang="en-US" altLang="zh-CN" b="1" dirty="0">
              <a:latin typeface="+mj-lt"/>
            </a:endParaRPr>
          </a:p>
          <a:p>
            <a:pPr>
              <a:buNone/>
            </a:pPr>
            <a:r>
              <a:rPr lang="zh-CN" altLang="en-US" b="1">
                <a:latin typeface="+mj-lt"/>
              </a:rPr>
              <a:t>7.     </a:t>
            </a:r>
            <a:r>
              <a:rPr lang="en-US" altLang="zh-CN" b="1">
                <a:latin typeface="+mj-lt"/>
              </a:rPr>
              <a:t>public </a:t>
            </a:r>
            <a:r>
              <a:rPr lang="en-US" altLang="zh-CN" b="1" err="1">
                <a:latin typeface="+mj-lt"/>
              </a:rPr>
              <a:t>int</a:t>
            </a:r>
            <a:r>
              <a:rPr lang="en-US" altLang="zh-CN" b="1">
                <a:latin typeface="+mj-lt"/>
              </a:rPr>
              <a:t>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</a:rPr>
              <a:t>indexOf</a:t>
            </a:r>
            <a:r>
              <a:rPr lang="en-US" altLang="zh-CN" b="1">
                <a:latin typeface="+mj-lt"/>
              </a:rPr>
              <a:t> </a:t>
            </a:r>
            <a:r>
              <a:rPr lang="en-US" altLang="zh-CN" b="1" dirty="0">
                <a:latin typeface="+mj-lt"/>
              </a:rPr>
              <a:t>(String s)</a:t>
            </a:r>
            <a:endParaRPr lang="en-US" altLang="zh-CN" b="1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从当前字符串的头开始检索字符串</a:t>
            </a:r>
            <a:r>
              <a:rPr lang="en-US" altLang="zh-CN" dirty="0">
                <a:latin typeface="+mj-lt"/>
              </a:rPr>
              <a:t>s，</a:t>
            </a:r>
            <a:r>
              <a:rPr lang="zh-CN" altLang="en-US" dirty="0">
                <a:latin typeface="+mj-lt"/>
              </a:rPr>
              <a:t>并返回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首次</a:t>
            </a:r>
            <a:r>
              <a:rPr lang="zh-CN" altLang="en-US" dirty="0">
                <a:latin typeface="+mj-lt"/>
              </a:rPr>
              <a:t>出现</a:t>
            </a:r>
            <a:r>
              <a:rPr lang="en-US" altLang="zh-CN" dirty="0">
                <a:latin typeface="+mj-lt"/>
              </a:rPr>
              <a:t>s</a:t>
            </a:r>
            <a:r>
              <a:rPr lang="zh-CN" altLang="en-US" dirty="0">
                <a:latin typeface="+mj-lt"/>
              </a:rPr>
              <a:t>的位置。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b="1" dirty="0">
                <a:latin typeface="+mj-lt"/>
              </a:rPr>
              <a:t>其相关方法：</a:t>
            </a:r>
            <a:endParaRPr lang="en-US" altLang="zh-CN" b="1" dirty="0">
              <a:latin typeface="+mj-lt"/>
            </a:endParaRPr>
          </a:p>
          <a:p>
            <a:pPr lvl="2" algn="just"/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 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indexOf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(</a:t>
            </a:r>
            <a:r>
              <a:rPr lang="en-US" altLang="zh-CN" b="1">
                <a:solidFill>
                  <a:srgbClr val="0000CC"/>
                </a:solidFill>
                <a:latin typeface="+mj-lt"/>
              </a:rPr>
              <a:t>String s, int </a:t>
            </a:r>
            <a:r>
              <a:rPr lang="en-US" altLang="zh-CN" b="1" dirty="0" err="1">
                <a:solidFill>
                  <a:srgbClr val="0000CC"/>
                </a:solidFill>
                <a:latin typeface="+mj-lt"/>
              </a:rPr>
              <a:t>startpoint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),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lvl="2" algn="just"/>
            <a:r>
              <a:rPr lang="en-US" altLang="zh-CN" b="1" err="1">
                <a:solidFill>
                  <a:srgbClr val="0000CC"/>
                </a:solidFill>
                <a:latin typeface="+mj-lt"/>
              </a:rPr>
              <a:t>int</a:t>
            </a:r>
            <a:r>
              <a:rPr lang="en-US" altLang="zh-CN" b="1">
                <a:solidFill>
                  <a:srgbClr val="0000CC"/>
                </a:solidFill>
                <a:latin typeface="+mj-lt"/>
              </a:rPr>
              <a:t> lastIndexOf(</a:t>
            </a:r>
            <a:r>
              <a:rPr lang="en-US" altLang="zh-CN" b="1" dirty="0">
                <a:solidFill>
                  <a:srgbClr val="0000CC"/>
                </a:solidFill>
                <a:latin typeface="+mj-lt"/>
              </a:rPr>
              <a:t>String s) </a:t>
            </a:r>
            <a:endParaRPr lang="zh-CN" altLang="en-US" b="1" dirty="0">
              <a:solidFill>
                <a:srgbClr val="0000CC"/>
              </a:solidFill>
              <a:latin typeface="+mj-lt"/>
            </a:endParaRPr>
          </a:p>
          <a:p>
            <a:pPr lvl="1"/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7472386" cy="850900"/>
          </a:xfrm>
        </p:spPr>
        <p:txBody>
          <a:bodyPr/>
          <a:lstStyle/>
          <a:p>
            <a:r>
              <a:rPr lang="zh-CN" altLang="en-US" dirty="0"/>
              <a:t>§9.1.2 </a:t>
            </a:r>
            <a:r>
              <a:rPr lang="en-US" altLang="zh-CN" dirty="0"/>
              <a:t>String</a:t>
            </a:r>
            <a:r>
              <a:rPr lang="zh-CN" altLang="en-US" dirty="0"/>
              <a:t>类</a:t>
            </a:r>
            <a:r>
              <a:rPr lang="zh-CN" altLang="en-US" dirty="0">
                <a:latin typeface="宋体" panose="02010600030101010101" pitchFamily="2" charset="-122"/>
              </a:rPr>
              <a:t>的常用方法 </a:t>
            </a:r>
            <a:endParaRPr lang="en-US" altLang="zh-CN" b="0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847850" y="1341438"/>
            <a:ext cx="8640763" cy="5327650"/>
          </a:xfrm>
        </p:spPr>
        <p:txBody>
          <a:bodyPr/>
          <a:lstStyle/>
          <a:p>
            <a:pPr marL="0" lvl="1" indent="0">
              <a:lnSpc>
                <a:spcPct val="80000"/>
              </a:lnSpc>
              <a:buClr>
                <a:schemeClr val="tx2"/>
              </a:buClr>
              <a:buNone/>
            </a:pPr>
            <a:r>
              <a:rPr lang="en-US" altLang="zh-CN" sz="2800">
                <a:latin typeface="宋体" panose="02010600030101010101" pitchFamily="2" charset="-122"/>
              </a:rPr>
              <a:t>8. </a:t>
            </a:r>
            <a:r>
              <a:rPr lang="zh-CN" altLang="en-US" sz="2800">
                <a:latin typeface="宋体" panose="02010600030101010101" pitchFamily="2" charset="-122"/>
              </a:rPr>
              <a:t>获得</a:t>
            </a:r>
            <a:r>
              <a:rPr lang="zh-CN" altLang="en-US" sz="2800" dirty="0">
                <a:latin typeface="宋体" panose="02010600030101010101" pitchFamily="2" charset="-122"/>
              </a:rPr>
              <a:t>一个当前字符串的子串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宋体" panose="02010600030101010101" pitchFamily="2" charset="-122"/>
              </a:rPr>
              <a:t> </a:t>
            </a:r>
            <a:endParaRPr lang="en-US" altLang="zh-CN" sz="2800" b="1" dirty="0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  <a:buClr>
                <a:srgbClr val="00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33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substring</a:t>
            </a:r>
            <a:r>
              <a:rPr lang="en-US" altLang="zh-CN" b="1" dirty="0">
                <a:solidFill>
                  <a:srgbClr val="003300"/>
                </a:solidFill>
              </a:rPr>
              <a:t>(</a:t>
            </a:r>
            <a:r>
              <a:rPr lang="en-US" altLang="zh-CN" b="1" dirty="0" err="1">
                <a:solidFill>
                  <a:srgbClr val="003300"/>
                </a:solidFill>
              </a:rPr>
              <a:t>int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beginIndex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  <a:endParaRPr lang="en-US" altLang="zh-CN" b="1" dirty="0">
              <a:solidFill>
                <a:srgbClr val="003300"/>
              </a:solidFill>
            </a:endParaRPr>
          </a:p>
          <a:p>
            <a:pPr lvl="1">
              <a:lnSpc>
                <a:spcPct val="80000"/>
              </a:lnSpc>
              <a:buClr>
                <a:srgbClr val="003300"/>
              </a:buClr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003300"/>
                </a:solidFill>
              </a:rPr>
              <a:t>String </a:t>
            </a:r>
            <a:r>
              <a:rPr lang="en-US" altLang="zh-CN" b="1" dirty="0">
                <a:solidFill>
                  <a:srgbClr val="C00000"/>
                </a:solidFill>
              </a:rPr>
              <a:t>substring</a:t>
            </a:r>
            <a:r>
              <a:rPr lang="en-US" altLang="zh-CN" b="1" dirty="0">
                <a:solidFill>
                  <a:srgbClr val="003300"/>
                </a:solidFill>
              </a:rPr>
              <a:t>(</a:t>
            </a:r>
            <a:r>
              <a:rPr lang="en-US" altLang="zh-CN" b="1" dirty="0" err="1">
                <a:solidFill>
                  <a:srgbClr val="003300"/>
                </a:solidFill>
              </a:rPr>
              <a:t>int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beginIndex</a:t>
            </a:r>
            <a:r>
              <a:rPr lang="en-US" altLang="zh-CN" b="1" dirty="0">
                <a:solidFill>
                  <a:srgbClr val="003300"/>
                </a:solidFill>
              </a:rPr>
              <a:t>, </a:t>
            </a:r>
            <a:r>
              <a:rPr lang="en-US" altLang="zh-CN" b="1" dirty="0" err="1">
                <a:solidFill>
                  <a:srgbClr val="003300"/>
                </a:solidFill>
              </a:rPr>
              <a:t>int</a:t>
            </a:r>
            <a:r>
              <a:rPr lang="en-US" altLang="zh-CN" b="1" dirty="0">
                <a:solidFill>
                  <a:srgbClr val="003300"/>
                </a:solidFill>
              </a:rPr>
              <a:t> </a:t>
            </a:r>
            <a:r>
              <a:rPr lang="en-US" altLang="zh-CN" b="1" dirty="0" err="1">
                <a:solidFill>
                  <a:srgbClr val="003300"/>
                </a:solidFill>
              </a:rPr>
              <a:t>endIndex</a:t>
            </a:r>
            <a:r>
              <a:rPr lang="en-US" altLang="zh-CN" b="1" dirty="0">
                <a:solidFill>
                  <a:srgbClr val="003300"/>
                </a:solidFill>
              </a:rPr>
              <a:t>)</a:t>
            </a:r>
            <a:endParaRPr lang="en-US" altLang="zh-CN" b="1" dirty="0">
              <a:solidFill>
                <a:srgbClr val="0033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rgbClr val="0033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zh-CN" b="1" dirty="0">
                <a:solidFill>
                  <a:srgbClr val="000066"/>
                </a:solidFill>
              </a:rPr>
              <a:t>Example:</a:t>
            </a:r>
            <a:endParaRPr lang="en-US" altLang="zh-CN" b="1" dirty="0">
              <a:solidFill>
                <a:srgbClr val="000066"/>
              </a:solidFill>
            </a:endParaRP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</a:rPr>
              <a:t>  </a:t>
            </a:r>
            <a:endParaRPr lang="en-US" altLang="zh-CN" sz="1800" b="1" dirty="0">
              <a:solidFill>
                <a:srgbClr val="0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58862" y="4571791"/>
            <a:ext cx="162095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b="1" dirty="0">
                <a:solidFill>
                  <a:srgbClr val="FF3300"/>
                </a:solidFill>
              </a:rPr>
              <a:t>morning</a:t>
            </a:r>
            <a:endParaRPr lang="en-US" altLang="zh-CN" sz="2400" b="1" dirty="0">
              <a:solidFill>
                <a:srgbClr val="FF33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81043" y="4883323"/>
            <a:ext cx="93487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3"/>
            <a:r>
              <a:rPr lang="en-US" altLang="zh-CN" sz="2400" b="1" dirty="0">
                <a:solidFill>
                  <a:srgbClr val="FF3300"/>
                </a:solidFill>
              </a:rPr>
              <a:t>good</a:t>
            </a:r>
            <a:endParaRPr lang="en-US" altLang="zh-CN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2326447" y="3638470"/>
            <a:ext cx="4632415" cy="163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>
                <a:solidFill>
                  <a:schemeClr val="tx2"/>
                </a:solidFill>
                <a:latin typeface="+mj-lt"/>
              </a:rPr>
              <a:t>String words=“good morning”;</a:t>
            </a:r>
            <a:endParaRPr lang="en-US" altLang="zh-CN" sz="2000" b="1">
              <a:solidFill>
                <a:schemeClr val="tx2"/>
              </a:solidFill>
              <a:latin typeface="+mj-lt"/>
            </a:endParaRPr>
          </a:p>
          <a:p>
            <a:r>
              <a:rPr lang="en-US" altLang="zh-CN" sz="2000" b="1">
                <a:solidFill>
                  <a:schemeClr val="tx2"/>
                </a:solidFill>
                <a:latin typeface="+mj-lt"/>
              </a:rPr>
              <a:t>String sub1=words.substring(5);</a:t>
            </a:r>
            <a:endParaRPr lang="en-US" altLang="zh-CN" sz="2000" b="1">
              <a:solidFill>
                <a:schemeClr val="tx2"/>
              </a:solidFill>
              <a:latin typeface="+mj-lt"/>
            </a:endParaRPr>
          </a:p>
          <a:p>
            <a:r>
              <a:rPr lang="en-US" altLang="zh-CN" sz="2000" b="1">
                <a:solidFill>
                  <a:schemeClr val="tx2"/>
                </a:solidFill>
                <a:latin typeface="+mj-lt"/>
              </a:rPr>
              <a:t>String sub2=words.substring(0, 4);</a:t>
            </a:r>
            <a:endParaRPr lang="en-US" altLang="zh-CN" sz="2000" b="1">
              <a:solidFill>
                <a:schemeClr val="tx2"/>
              </a:solidFill>
              <a:latin typeface="+mj-lt"/>
            </a:endParaRPr>
          </a:p>
          <a:p>
            <a:r>
              <a:rPr lang="en-US" altLang="zh-CN" sz="2000" b="1">
                <a:solidFill>
                  <a:schemeClr val="tx2"/>
                </a:solidFill>
                <a:latin typeface="+mj-lt"/>
              </a:rPr>
              <a:t>System.out.println(sub1);</a:t>
            </a:r>
            <a:endParaRPr lang="en-US" altLang="zh-CN" sz="2000" b="1">
              <a:solidFill>
                <a:schemeClr val="tx2"/>
              </a:solidFill>
              <a:latin typeface="+mj-lt"/>
            </a:endParaRPr>
          </a:p>
          <a:p>
            <a:r>
              <a:rPr lang="en-US" altLang="zh-CN" sz="2000" b="1">
                <a:solidFill>
                  <a:schemeClr val="tx2"/>
                </a:solidFill>
                <a:latin typeface="+mj-lt"/>
              </a:rPr>
              <a:t>System.out.println(sub2);</a:t>
            </a:r>
            <a:endParaRPr lang="zh-CN" altLang="en-US" sz="2000">
              <a:latin typeface="+mj-lt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§9.1.2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r>
              <a:rPr lang="zh-CN" altLang="en-US" dirty="0">
                <a:latin typeface="宋体" panose="02010600030101010101" pitchFamily="2" charset="-122"/>
              </a:rPr>
              <a:t>的常用方法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9．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public String trim() 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得到一个</a:t>
            </a:r>
            <a:r>
              <a:rPr lang="en-US" altLang="zh-CN" b="1" dirty="0">
                <a:solidFill>
                  <a:srgbClr val="C00000"/>
                </a:solidFill>
                <a:latin typeface="宋体" panose="02010600030101010101" pitchFamily="2" charset="-122"/>
              </a:rPr>
              <a:t>s</a:t>
            </a:r>
            <a:r>
              <a:rPr lang="zh-CN" altLang="en-US" b="1" dirty="0">
                <a:solidFill>
                  <a:srgbClr val="C00000"/>
                </a:solidFill>
                <a:latin typeface="宋体" panose="02010600030101010101" pitchFamily="2" charset="-122"/>
              </a:rPr>
              <a:t>去掉前后空格后</a:t>
            </a:r>
            <a:r>
              <a:rPr lang="zh-CN" altLang="en-US" dirty="0">
                <a:latin typeface="宋体" panose="02010600030101010101" pitchFamily="2" charset="-122"/>
              </a:rPr>
              <a:t>的字符串对象。</a:t>
            </a:r>
            <a:endParaRPr lang="en-US" altLang="zh-CN" dirty="0">
              <a:latin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buNone/>
            </a:pPr>
            <a:r>
              <a:rPr lang="en-US" altLang="zh-CN" dirty="0" err="1"/>
              <a:t>System.</a:t>
            </a:r>
            <a:r>
              <a:rPr lang="en-US" altLang="zh-CN" b="1" dirty="0" err="1"/>
              <a:t>out.println</a:t>
            </a:r>
            <a:r>
              <a:rPr lang="en-US" altLang="zh-CN" b="1" dirty="0"/>
              <a:t>(“   </a:t>
            </a:r>
            <a:r>
              <a:rPr lang="zh-CN" altLang="en-US" b="1" dirty="0"/>
              <a:t>你好   </a:t>
            </a:r>
            <a:r>
              <a:rPr lang="en-US" altLang="zh-CN" b="1" dirty="0"/>
              <a:t>”.trim());   </a:t>
            </a:r>
            <a:endParaRPr lang="en-US" altLang="zh-CN" b="1" dirty="0"/>
          </a:p>
          <a:p>
            <a:pPr lvl="1">
              <a:buNone/>
            </a:pPr>
            <a:endParaRPr lang="en-US" altLang="zh-CN" b="1"/>
          </a:p>
          <a:p>
            <a:pPr lvl="1">
              <a:buNone/>
            </a:pPr>
            <a:r>
              <a:rPr lang="zh-CN" altLang="en-US" b="1"/>
              <a:t>输出</a:t>
            </a:r>
            <a:r>
              <a:rPr lang="zh-CN" altLang="en-US" b="1" dirty="0"/>
              <a:t>：</a:t>
            </a:r>
            <a:endParaRPr lang="en-US" altLang="zh-CN" b="1" dirty="0"/>
          </a:p>
        </p:txBody>
      </p:sp>
      <p:sp>
        <p:nvSpPr>
          <p:cNvPr id="5" name="TextBox 4"/>
          <p:cNvSpPr txBox="1"/>
          <p:nvPr/>
        </p:nvSpPr>
        <p:spPr>
          <a:xfrm>
            <a:off x="3359696" y="4509120"/>
            <a:ext cx="1419070" cy="5219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sz="2800" b="1"/>
              <a:t>“你好”</a:t>
            </a:r>
            <a:endParaRPr lang="zh-CN" altLang="en-US" sz="28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§9.1.3</a:t>
            </a:r>
            <a:r>
              <a:rPr lang="zh-CN" altLang="en-US" dirty="0">
                <a:latin typeface="宋体" panose="02010600030101010101" pitchFamily="2" charset="-122"/>
              </a:rPr>
              <a:t> 符串与基本数据的相互转化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714488"/>
            <a:ext cx="8305800" cy="4738700"/>
          </a:xfrm>
        </p:spPr>
        <p:txBody>
          <a:bodyPr/>
          <a:lstStyle/>
          <a:p>
            <a:r>
              <a:rPr lang="zh-CN" altLang="en-US" sz="2400" dirty="0"/>
              <a:t>除</a:t>
            </a:r>
            <a:r>
              <a:rPr lang="en-US" altLang="zh-CN" sz="2400" dirty="0"/>
              <a:t>Boolean</a:t>
            </a:r>
            <a:r>
              <a:rPr lang="zh-CN" altLang="en-US" sz="2400" dirty="0"/>
              <a:t>类外，每个包装器类都提供了一个</a:t>
            </a:r>
            <a:r>
              <a:rPr lang="zh-CN" altLang="en-US" sz="2400" dirty="0">
                <a:solidFill>
                  <a:srgbClr val="C00000"/>
                </a:solidFill>
              </a:rPr>
              <a:t>静态方法 </a:t>
            </a:r>
            <a:r>
              <a:rPr lang="en-US" altLang="zh-CN" sz="2400" b="1" dirty="0" err="1">
                <a:solidFill>
                  <a:srgbClr val="FF0000"/>
                </a:solidFill>
              </a:rPr>
              <a:t>parseXXX</a:t>
            </a:r>
            <a:r>
              <a:rPr lang="zh-CN" altLang="en-US" sz="2400" dirty="0"/>
              <a:t>，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将</a:t>
            </a:r>
            <a:r>
              <a:rPr lang="zh-CN" altLang="en-US" sz="2400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字符串对象转换为对应的基本</a:t>
            </a:r>
            <a:r>
              <a:rPr lang="zh-CN" altLang="en-US" sz="240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数据类型值</a:t>
            </a:r>
            <a:r>
              <a:rPr lang="zh-CN" altLang="en-US" sz="2400">
                <a:solidFill>
                  <a:srgbClr val="000099"/>
                </a:solidFill>
              </a:rPr>
              <a:t>。</a:t>
            </a:r>
            <a:endParaRPr lang="en-US" altLang="zh-CN" sz="2400">
              <a:solidFill>
                <a:srgbClr val="000099"/>
              </a:solidFill>
            </a:endParaRPr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/>
              <a:t>byte </a:t>
            </a:r>
            <a:r>
              <a:rPr lang="en-US" altLang="zh-CN" sz="2400" b="1" dirty="0" err="1">
                <a:solidFill>
                  <a:srgbClr val="C00000"/>
                </a:solidFill>
              </a:rPr>
              <a:t>Byte</a:t>
            </a:r>
            <a:r>
              <a:rPr lang="en-US" altLang="zh-CN" sz="2400" b="1" dirty="0" err="1"/>
              <a:t>.</a:t>
            </a:r>
            <a:r>
              <a:rPr lang="en-US" altLang="zh-CN" sz="2400" b="1" dirty="0" err="1">
                <a:solidFill>
                  <a:srgbClr val="0000CC"/>
                </a:solidFill>
              </a:rPr>
              <a:t>parse</a:t>
            </a:r>
            <a:r>
              <a:rPr lang="en-US" altLang="zh-CN" sz="2400" b="1" dirty="0" err="1"/>
              <a:t>Byte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Integer</a:t>
            </a:r>
            <a:r>
              <a:rPr lang="en-US" altLang="zh-CN" sz="2400" b="1" dirty="0" err="1"/>
              <a:t>.parseInt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long </a:t>
            </a:r>
            <a:r>
              <a:rPr lang="en-US" altLang="zh-CN" b="1" dirty="0" err="1">
                <a:solidFill>
                  <a:srgbClr val="C00000"/>
                </a:solidFill>
              </a:rPr>
              <a:t>Long</a:t>
            </a:r>
            <a:r>
              <a:rPr lang="en-US" altLang="zh-CN" sz="2400" b="1" dirty="0" err="1"/>
              <a:t>.parseLong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float </a:t>
            </a:r>
            <a:r>
              <a:rPr lang="en-US" altLang="zh-CN" b="1" dirty="0" err="1">
                <a:solidFill>
                  <a:srgbClr val="C00000"/>
                </a:solidFill>
              </a:rPr>
              <a:t>Float</a:t>
            </a:r>
            <a:r>
              <a:rPr lang="en-US" altLang="zh-CN" sz="2400" b="1" dirty="0" err="1"/>
              <a:t>.parseFloat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/>
              <a:t>double </a:t>
            </a:r>
            <a:r>
              <a:rPr lang="en-US" altLang="zh-CN" b="1" dirty="0" err="1">
                <a:solidFill>
                  <a:srgbClr val="C00000"/>
                </a:solidFill>
              </a:rPr>
              <a:t>Double.</a:t>
            </a:r>
            <a:r>
              <a:rPr lang="en-US" altLang="zh-CN" sz="2400" b="1" dirty="0" err="1"/>
              <a:t>parseDouble</a:t>
            </a:r>
            <a:r>
              <a:rPr lang="en-US" altLang="zh-CN" sz="2400" b="1" dirty="0"/>
              <a:t>(</a:t>
            </a:r>
            <a:r>
              <a:rPr lang="en-US" altLang="zh-CN" sz="2400" b="1">
                <a:solidFill>
                  <a:srgbClr val="0000FF"/>
                </a:solidFill>
              </a:rPr>
              <a:t>String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marL="863600" lvl="1" indent="-514350">
              <a:buFont typeface="+mj-lt"/>
              <a:buAutoNum type="arabicPeriod"/>
            </a:pPr>
            <a:endParaRPr lang="en-US" altLang="zh-CN" sz="1000" b="1" dirty="0"/>
          </a:p>
          <a:p>
            <a:pPr marL="863600" lvl="1" indent="-514350">
              <a:buFont typeface="+mj-lt"/>
              <a:buAutoNum type="arabicPeriod"/>
            </a:pPr>
            <a:r>
              <a:rPr lang="en-US" altLang="zh-CN" sz="2400" b="1" dirty="0">
                <a:solidFill>
                  <a:srgbClr val="C00000"/>
                </a:solidFill>
              </a:rPr>
              <a:t>new </a:t>
            </a:r>
            <a:r>
              <a:rPr lang="en-US" altLang="zh-CN" sz="2400" b="1">
                <a:solidFill>
                  <a:srgbClr val="C00000"/>
                </a:solidFill>
              </a:rPr>
              <a:t>Boolean(</a:t>
            </a:r>
            <a:r>
              <a:rPr lang="en-US" altLang="zh-CN" b="1" dirty="0">
                <a:solidFill>
                  <a:srgbClr val="0000FF"/>
                </a:solidFill>
              </a:rPr>
              <a:t>String</a:t>
            </a:r>
            <a:r>
              <a:rPr lang="en-US" altLang="zh-CN" sz="2400" b="1">
                <a:solidFill>
                  <a:srgbClr val="C00000"/>
                </a:solidFill>
              </a:rPr>
              <a:t>).</a:t>
            </a:r>
            <a:r>
              <a:rPr lang="en-US" altLang="zh-CN" sz="2400" b="1" dirty="0" err="1">
                <a:solidFill>
                  <a:srgbClr val="C00000"/>
                </a:solidFill>
              </a:rPr>
              <a:t>booleanValue</a:t>
            </a:r>
            <a:r>
              <a:rPr lang="en-US" altLang="zh-CN" sz="2400" b="1" dirty="0">
                <a:solidFill>
                  <a:srgbClr val="C00000"/>
                </a:solidFill>
              </a:rPr>
              <a:t>()</a:t>
            </a:r>
            <a:endParaRPr lang="en-US" altLang="zh-CN" sz="24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3552" y="5602069"/>
            <a:ext cx="7733890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dirty="0"/>
              <a:t>如果参数</a:t>
            </a:r>
            <a:r>
              <a:rPr lang="en-US" altLang="zh-CN" dirty="0"/>
              <a:t> s </a:t>
            </a:r>
            <a:r>
              <a:rPr lang="zh-CN" altLang="zh-CN" dirty="0"/>
              <a:t>的字符序列</a:t>
            </a:r>
            <a:r>
              <a:rPr lang="zh-CN" altLang="en-US" dirty="0"/>
              <a:t>不能构成</a:t>
            </a:r>
            <a:r>
              <a:rPr lang="zh-CN" altLang="zh-CN" dirty="0"/>
              <a:t>“数字</a:t>
            </a:r>
            <a:r>
              <a:rPr lang="zh-CN" altLang="en-US" dirty="0"/>
              <a:t>型</a:t>
            </a:r>
            <a:r>
              <a:rPr lang="zh-CN" altLang="zh-CN" dirty="0"/>
              <a:t>”，如</a:t>
            </a:r>
            <a:r>
              <a:rPr lang="en-US" altLang="zh-CN" dirty="0"/>
              <a:t>“1ab56”</a:t>
            </a:r>
            <a:r>
              <a:rPr lang="zh-CN" altLang="zh-CN" dirty="0"/>
              <a:t>，那么方法在执行过程中会抛出</a:t>
            </a:r>
            <a:r>
              <a:rPr lang="en-US" altLang="zh-CN" b="1" dirty="0" err="1">
                <a:solidFill>
                  <a:srgbClr val="C00000"/>
                </a:solidFill>
              </a:rPr>
              <a:t>NumberFormatException</a:t>
            </a:r>
            <a:r>
              <a:rPr lang="zh-CN" altLang="zh-CN" b="1" dirty="0">
                <a:solidFill>
                  <a:srgbClr val="C00000"/>
                </a:solidFill>
              </a:rPr>
              <a:t>异常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</a:t>
            </a:r>
            <a:r>
              <a:rPr lang="zh-CN" altLang="en-US"/>
              <a:t>.3</a:t>
            </a:r>
            <a:r>
              <a:rPr lang="zh-CN" altLang="en-US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符串与基本数据的相互转化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714488"/>
            <a:ext cx="8305800" cy="48101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String</a:t>
            </a:r>
            <a:r>
              <a:rPr lang="zh-CN" altLang="en-US" b="1" dirty="0">
                <a:solidFill>
                  <a:srgbClr val="0000FF"/>
                </a:solidFill>
              </a:rPr>
              <a:t>类</a:t>
            </a:r>
            <a:r>
              <a:rPr lang="zh-CN" altLang="en-US" dirty="0"/>
              <a:t>提供了以下</a:t>
            </a:r>
            <a:r>
              <a:rPr lang="zh-CN" altLang="en-US"/>
              <a:t>静态方法，获得</a:t>
            </a:r>
            <a:r>
              <a:rPr lang="zh-CN" altLang="en-US" dirty="0"/>
              <a:t>其它基本数据类型值的字符串表示：</a:t>
            </a:r>
            <a:endParaRPr lang="zh-CN" altLang="en-US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boolean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char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float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double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 err="1">
                <a:solidFill>
                  <a:srgbClr val="C00000"/>
                </a:solidFill>
              </a:rPr>
              <a:t>int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long</a:t>
            </a:r>
            <a:r>
              <a:rPr lang="en-US" altLang="zh-CN" sz="2400" b="1" dirty="0"/>
              <a:t>)</a:t>
            </a:r>
            <a:endParaRPr lang="en-US" altLang="zh-CN" sz="2400" b="1" dirty="0"/>
          </a:p>
          <a:p>
            <a:pPr marL="863600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zh-CN" sz="2400" b="1" dirty="0"/>
              <a:t>static </a:t>
            </a:r>
            <a:r>
              <a:rPr lang="en-US" altLang="zh-CN" sz="2400" b="1" dirty="0">
                <a:solidFill>
                  <a:srgbClr val="006600"/>
                </a:solidFill>
              </a:rPr>
              <a:t>String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valueOf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Object</a:t>
            </a:r>
            <a:r>
              <a:rPr lang="en-US" altLang="zh-CN" sz="2400" b="1" dirty="0"/>
              <a:t>)</a:t>
            </a:r>
            <a:endParaRPr lang="en-US" altLang="zh-CN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类的组成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1664" y="1773750"/>
            <a:ext cx="5122912" cy="4076756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altLang="zh-CN" sz="3200" b="1"/>
              <a:t>class ClassName {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	</a:t>
            </a:r>
            <a:r>
              <a:rPr lang="zh-CN" altLang="en-US" sz="3200" b="1">
                <a:solidFill>
                  <a:schemeClr val="bg1">
                    <a:lumMod val="50000"/>
                  </a:schemeClr>
                </a:solidFill>
              </a:rPr>
              <a:t>成员变量</a:t>
            </a:r>
            <a:endParaRPr lang="en-US" altLang="zh-CN" sz="3200" b="1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	</a:t>
            </a:r>
            <a:r>
              <a:rPr lang="zh-CN" altLang="en-US" sz="3200" b="1"/>
              <a:t>构造方法</a:t>
            </a:r>
            <a:endParaRPr lang="en-US" altLang="zh-CN" sz="3200" b="1"/>
          </a:p>
          <a:p>
            <a:pPr marL="0" indent="0">
              <a:buNone/>
            </a:pP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	</a:t>
            </a:r>
            <a:r>
              <a:rPr lang="zh-CN" altLang="en-US" sz="3200" b="1"/>
              <a:t>方法</a:t>
            </a:r>
            <a:endParaRPr lang="en-US" altLang="zh-CN" sz="3200" b="1"/>
          </a:p>
          <a:p>
            <a:pPr marL="0" indent="0">
              <a:buNone/>
            </a:pPr>
            <a:r>
              <a:rPr lang="en-US" altLang="zh-CN" sz="3200" b="1"/>
              <a:t>}</a:t>
            </a:r>
            <a:endParaRPr lang="zh-CN" altLang="en-US" sz="3200" b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solidFill>
                  <a:schemeClr val="tx1"/>
                </a:solidFill>
              </a:rPr>
              <a:t>字符串与基本数据类型间的转换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 例如：</a:t>
            </a:r>
            <a:r>
              <a:rPr lang="zh-CN" altLang="en-US" sz="2400" dirty="0"/>
              <a:t>可以将由“数字”字符组成的字符串</a:t>
            </a:r>
            <a:r>
              <a:rPr lang="zh-CN" altLang="en-US" sz="2400"/>
              <a:t>，如</a:t>
            </a:r>
            <a:r>
              <a:rPr lang="zh-CN" altLang="en-US" sz="2400">
                <a:latin typeface="宋体" panose="02010600030101010101" pitchFamily="2" charset="-122"/>
              </a:rPr>
              <a:t>“12356”</a:t>
            </a:r>
            <a:r>
              <a:rPr lang="zh-CN" altLang="en-US" sz="2400"/>
              <a:t>，</a:t>
            </a:r>
            <a:r>
              <a:rPr lang="zh-CN" altLang="en-US" sz="2400" dirty="0"/>
              <a:t>转化为</a:t>
            </a:r>
            <a:r>
              <a:rPr lang="en-US" altLang="zh-CN" sz="2400" dirty="0" err="1">
                <a:latin typeface="宋体" panose="02010600030101010101" pitchFamily="2" charset="-122"/>
              </a:rPr>
              <a:t>int</a:t>
            </a:r>
            <a:r>
              <a:rPr lang="zh-CN" altLang="en-US" sz="2400"/>
              <a:t>型数据。</a:t>
            </a:r>
            <a:endParaRPr lang="en-US" altLang="zh-CN" sz="2400" dirty="0"/>
          </a:p>
          <a:p>
            <a:pPr lvl="3" algn="just">
              <a:lnSpc>
                <a:spcPct val="90000"/>
              </a:lnSpc>
              <a:buNone/>
            </a:pP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endParaRPr lang="en-US" altLang="zh-CN" sz="2400"/>
          </a:p>
          <a:p>
            <a:pPr algn="just">
              <a:lnSpc>
                <a:spcPct val="90000"/>
              </a:lnSpc>
            </a:pPr>
            <a:endParaRPr lang="en-US" altLang="zh-CN" sz="2400"/>
          </a:p>
          <a:p>
            <a:pPr algn="just">
              <a:lnSpc>
                <a:spcPct val="90000"/>
              </a:lnSpc>
            </a:pPr>
            <a:endParaRPr lang="en-US" altLang="zh-CN" sz="2400"/>
          </a:p>
          <a:p>
            <a:pPr algn="just">
              <a:lnSpc>
                <a:spcPct val="90000"/>
              </a:lnSpc>
            </a:pPr>
            <a:r>
              <a:rPr lang="zh-CN" altLang="en-US" sz="2400"/>
              <a:t>可以</a:t>
            </a:r>
            <a:r>
              <a:rPr lang="zh-CN" altLang="en-US" sz="2400" dirty="0"/>
              <a:t>使用</a:t>
            </a:r>
            <a:r>
              <a:rPr lang="en-US" altLang="zh-CN" sz="2400" dirty="0"/>
              <a:t>Long</a:t>
            </a:r>
            <a:r>
              <a:rPr lang="zh-CN" altLang="en-US" sz="2400" dirty="0"/>
              <a:t>类中的</a:t>
            </a:r>
            <a:r>
              <a:rPr lang="zh-CN" altLang="en-US" sz="2400"/>
              <a:t>类方法</a:t>
            </a:r>
            <a:r>
              <a:rPr lang="zh-CN" altLang="en-US" sz="2400" dirty="0"/>
              <a:t>，</a:t>
            </a:r>
            <a:r>
              <a:rPr lang="zh-CN" altLang="en-US" sz="2400"/>
              <a:t>得到</a:t>
            </a:r>
            <a:r>
              <a:rPr lang="zh-CN" altLang="en-US" sz="2400" dirty="0"/>
              <a:t>整数的各种进制的字符串表示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。 </a:t>
            </a:r>
            <a:endParaRPr lang="en-US" altLang="zh-CN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public static String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toBinaryString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(long </a:t>
            </a:r>
            <a:r>
              <a:rPr lang="en-US" altLang="zh-CN" sz="2400" dirty="0" err="1">
                <a:solidFill>
                  <a:srgbClr val="0000FF"/>
                </a:solidFill>
                <a:latin typeface="Arial" panose="020B0604020202020204" pitchFamily="34" charset="0"/>
              </a:rPr>
              <a:t>i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) ; //</a:t>
            </a:r>
            <a:r>
              <a:rPr lang="zh-CN" alt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二进制</a:t>
            </a: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buNone/>
            </a:pPr>
            <a:endParaRPr lang="en-US" altLang="zh-CN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例题9-5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课后阅读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31218" y="2536879"/>
            <a:ext cx="2966720" cy="92202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int x; </a:t>
            </a:r>
            <a:endParaRPr lang="en-US" altLang="zh-CN" sz="20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String s = "123456"; </a:t>
            </a:r>
            <a:endParaRPr lang="en-US" altLang="zh-CN" sz="2000" b="1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algn="just">
              <a:lnSpc>
                <a:spcPct val="90000"/>
              </a:lnSpc>
            </a:pPr>
            <a:r>
              <a:rPr lang="en-US" altLang="zh-CN" sz="2000" b="1">
                <a:solidFill>
                  <a:srgbClr val="0000CC"/>
                </a:solidFill>
                <a:latin typeface="Arial" panose="020B0604020202020204" pitchFamily="34" charset="0"/>
              </a:rPr>
              <a:t>x = Integer.parseInt(s); </a:t>
            </a:r>
            <a:endParaRPr lang="en-US" altLang="zh-CN" sz="2000" b="1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main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方法中的参数</a:t>
            </a:r>
            <a:r>
              <a:rPr lang="en-US" altLang="zh-CN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args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28775"/>
            <a:ext cx="11249025" cy="4502150"/>
          </a:xfrm>
        </p:spPr>
        <p:txBody>
          <a:bodyPr/>
          <a:lstStyle/>
          <a:p>
            <a:pPr marL="0" indent="0" algn="ctr" eaLnBrk="0" hangingPunct="0">
              <a:buNone/>
            </a:pPr>
            <a:r>
              <a:rPr lang="en-US" altLang="zh-CN" b="1">
                <a:latin typeface="+mj-lt"/>
                <a:ea typeface="+mj-ea"/>
              </a:rPr>
              <a:t>public static void main(String[] </a:t>
            </a:r>
            <a:r>
              <a:rPr lang="en-US" altLang="zh-CN" b="1">
                <a:solidFill>
                  <a:srgbClr val="FF0000"/>
                </a:solidFill>
                <a:latin typeface="+mj-lt"/>
                <a:ea typeface="+mj-ea"/>
              </a:rPr>
              <a:t>args</a:t>
            </a:r>
            <a:r>
              <a:rPr lang="en-US" altLang="zh-CN" b="1">
                <a:latin typeface="+mj-lt"/>
                <a:ea typeface="+mj-ea"/>
              </a:rPr>
              <a:t>){...}</a:t>
            </a:r>
            <a:endParaRPr lang="en-US" altLang="zh-CN" b="1">
              <a:latin typeface="+mj-lt"/>
              <a:ea typeface="+mj-ea"/>
            </a:endParaRPr>
          </a:p>
          <a:p>
            <a:pPr eaLnBrk="0" hangingPunct="0"/>
            <a:endParaRPr lang="en-US" altLang="zh-CN">
              <a:latin typeface="+mj-lt"/>
              <a:ea typeface="+mj-ea"/>
            </a:endParaRPr>
          </a:p>
          <a:p>
            <a:pPr eaLnBrk="0" hangingPunct="0"/>
            <a:r>
              <a:rPr lang="zh-CN" altLang="en-US" sz="2400">
                <a:latin typeface="+mj-lt"/>
                <a:ea typeface="+mj-ea"/>
              </a:rPr>
              <a:t>应用程序</a:t>
            </a:r>
            <a:r>
              <a:rPr lang="zh-CN" altLang="en-US" sz="2400" dirty="0">
                <a:latin typeface="+mj-lt"/>
                <a:ea typeface="+mj-ea"/>
              </a:rPr>
              <a:t>中的</a:t>
            </a:r>
            <a:r>
              <a:rPr lang="en-US" altLang="zh-CN" sz="2400" dirty="0">
                <a:latin typeface="+mj-lt"/>
                <a:ea typeface="+mj-ea"/>
              </a:rPr>
              <a:t>main</a:t>
            </a:r>
            <a:r>
              <a:rPr lang="zh-CN" altLang="en-US" sz="2400" dirty="0">
                <a:latin typeface="+mj-lt"/>
                <a:ea typeface="+mj-ea"/>
              </a:rPr>
              <a:t>方法中的参数</a:t>
            </a:r>
            <a:r>
              <a:rPr lang="en-US" altLang="zh-CN" sz="2400" dirty="0" err="1">
                <a:latin typeface="+mj-lt"/>
                <a:ea typeface="+mj-ea"/>
              </a:rPr>
              <a:t>args</a:t>
            </a:r>
            <a:r>
              <a:rPr lang="zh-CN" altLang="en-US" sz="2400" dirty="0">
                <a:latin typeface="+mj-lt"/>
                <a:ea typeface="+mj-ea"/>
              </a:rPr>
              <a:t>能接受用户从键盘键入的</a:t>
            </a:r>
            <a:r>
              <a:rPr lang="zh-CN" altLang="en-US" sz="2400">
                <a:latin typeface="+mj-lt"/>
                <a:ea typeface="+mj-ea"/>
              </a:rPr>
              <a:t>字符串。</a:t>
            </a:r>
            <a:endParaRPr lang="en-US" altLang="zh-CN" sz="2400">
              <a:latin typeface="+mj-lt"/>
              <a:ea typeface="+mj-ea"/>
            </a:endParaRPr>
          </a:p>
          <a:p>
            <a:pPr eaLnBrk="0" hangingPunct="0"/>
            <a:r>
              <a:rPr lang="zh-CN" altLang="en-US" sz="2400">
                <a:latin typeface="+mj-lt"/>
                <a:ea typeface="+mj-ea"/>
              </a:rPr>
              <a:t>比如</a:t>
            </a:r>
            <a:r>
              <a:rPr lang="zh-CN" altLang="en-US" sz="2400" dirty="0">
                <a:latin typeface="+mj-lt"/>
                <a:ea typeface="+mj-ea"/>
              </a:rPr>
              <a:t>，使用解释器</a:t>
            </a:r>
            <a:r>
              <a:rPr lang="en-US" altLang="zh-CN" sz="2400" dirty="0">
                <a:latin typeface="+mj-lt"/>
                <a:ea typeface="+mj-ea"/>
              </a:rPr>
              <a:t>java.exe</a:t>
            </a:r>
            <a:r>
              <a:rPr lang="zh-CN" altLang="en-US" sz="2400" dirty="0">
                <a:latin typeface="+mj-lt"/>
                <a:ea typeface="+mj-ea"/>
              </a:rPr>
              <a:t>来执行主类</a:t>
            </a:r>
            <a:endParaRPr lang="zh-CN" altLang="en-US" sz="2400" dirty="0">
              <a:latin typeface="+mj-lt"/>
              <a:ea typeface="+mj-ea"/>
            </a:endParaRPr>
          </a:p>
          <a:p>
            <a:pPr algn="ctr" eaLnBrk="0" hangingPunct="0">
              <a:buNone/>
            </a:pPr>
            <a:endParaRPr lang="en-US" altLang="zh-CN" sz="2400" b="1" dirty="0">
              <a:solidFill>
                <a:srgbClr val="0000FF"/>
              </a:solidFill>
              <a:latin typeface="+mj-lt"/>
              <a:ea typeface="+mj-ea"/>
            </a:endParaRPr>
          </a:p>
          <a:p>
            <a:pPr lvl="1" eaLnBrk="0" hangingPunct="0"/>
            <a:endParaRPr lang="en-US" altLang="zh-CN" b="1">
              <a:latin typeface="+mj-lt"/>
              <a:ea typeface="+mj-ea"/>
            </a:endParaRPr>
          </a:p>
          <a:p>
            <a:pPr lvl="1" eaLnBrk="0" hangingPunct="0"/>
            <a:endParaRPr lang="zh-CN" altLang="en-US" b="1">
              <a:latin typeface="+mj-lt"/>
              <a:ea typeface="+mj-ea"/>
            </a:endParaRPr>
          </a:p>
          <a:p>
            <a:pPr lvl="1" eaLnBrk="0" hangingPunct="0"/>
            <a:r>
              <a:rPr lang="zh-CN" altLang="en-US" b="1">
                <a:latin typeface="+mj-lt"/>
                <a:ea typeface="+mj-ea"/>
              </a:rPr>
              <a:t>这时，程序</a:t>
            </a:r>
            <a:r>
              <a:rPr lang="zh-CN" altLang="en-US" b="1" dirty="0">
                <a:latin typeface="+mj-lt"/>
                <a:ea typeface="+mj-ea"/>
              </a:rPr>
              <a:t>中的</a:t>
            </a:r>
            <a:r>
              <a:rPr lang="en-US" altLang="zh-CN" b="1" dirty="0" err="1">
                <a:solidFill>
                  <a:srgbClr val="000099"/>
                </a:solidFill>
                <a:latin typeface="+mj-lt"/>
                <a:ea typeface="+mj-ea"/>
              </a:rPr>
              <a:t>args</a:t>
            </a:r>
            <a:r>
              <a:rPr lang="en-US" altLang="zh-CN" b="1" dirty="0">
                <a:solidFill>
                  <a:srgbClr val="000099"/>
                </a:solidFill>
                <a:latin typeface="+mj-lt"/>
                <a:ea typeface="+mj-ea"/>
              </a:rPr>
              <a:t>[</a:t>
            </a:r>
            <a:r>
              <a:rPr lang="en-US" altLang="zh-CN" b="1">
                <a:solidFill>
                  <a:srgbClr val="000099"/>
                </a:solidFill>
                <a:latin typeface="+mj-lt"/>
                <a:ea typeface="+mj-ea"/>
              </a:rPr>
              <a:t>0]</a:t>
            </a:r>
            <a:r>
              <a:rPr lang="zh-CN" altLang="en-US" b="1">
                <a:latin typeface="+mj-lt"/>
                <a:ea typeface="+mj-ea"/>
              </a:rPr>
              <a:t>、</a:t>
            </a:r>
            <a:r>
              <a:rPr lang="en-US" altLang="zh-CN" b="1">
                <a:solidFill>
                  <a:srgbClr val="000099"/>
                </a:solidFill>
                <a:latin typeface="+mj-lt"/>
                <a:ea typeface="+mj-ea"/>
              </a:rPr>
              <a:t>args[1]</a:t>
            </a:r>
            <a:r>
              <a:rPr lang="en-US" altLang="zh-CN" b="1">
                <a:latin typeface="+mj-lt"/>
                <a:ea typeface="+mj-ea"/>
              </a:rPr>
              <a:t>,</a:t>
            </a:r>
            <a:r>
              <a:rPr lang="zh-CN" altLang="en-US" b="1">
                <a:latin typeface="+mj-lt"/>
                <a:ea typeface="+mj-ea"/>
              </a:rPr>
              <a:t>、</a:t>
            </a:r>
            <a:r>
              <a:rPr lang="en-US" altLang="zh-CN" b="1">
                <a:solidFill>
                  <a:srgbClr val="000099"/>
                </a:solidFill>
                <a:latin typeface="+mj-lt"/>
                <a:ea typeface="+mj-ea"/>
              </a:rPr>
              <a:t>args[</a:t>
            </a:r>
            <a:r>
              <a:rPr lang="en-US" altLang="zh-CN" b="1" dirty="0">
                <a:solidFill>
                  <a:srgbClr val="000099"/>
                </a:solidFill>
                <a:latin typeface="+mj-lt"/>
                <a:ea typeface="+mj-ea"/>
              </a:rPr>
              <a:t>2]</a:t>
            </a:r>
            <a:r>
              <a:rPr lang="zh-CN" altLang="en-US" b="1" dirty="0">
                <a:latin typeface="+mj-lt"/>
                <a:ea typeface="+mj-ea"/>
              </a:rPr>
              <a:t>分别得到字符串12.</a:t>
            </a:r>
            <a:r>
              <a:rPr lang="zh-CN" altLang="en-US" b="1">
                <a:latin typeface="+mj-lt"/>
                <a:ea typeface="+mj-ea"/>
              </a:rPr>
              <a:t>89, 35</a:t>
            </a:r>
            <a:r>
              <a:rPr lang="zh-CN" altLang="en-US" b="1" dirty="0">
                <a:latin typeface="+mj-lt"/>
                <a:ea typeface="+mj-ea"/>
              </a:rPr>
              <a:t>和78。</a:t>
            </a:r>
            <a:endParaRPr lang="zh-CN" altLang="en-US" b="1" dirty="0">
              <a:latin typeface="+mj-lt"/>
              <a:ea typeface="+mj-ea"/>
            </a:endParaRPr>
          </a:p>
          <a:p>
            <a:endParaRPr lang="zh-CN" altLang="en-US" dirty="0">
              <a:latin typeface="+mj-lt"/>
              <a:ea typeface="+mj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4439769" y="4220825"/>
            <a:ext cx="3096260" cy="6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V="1">
            <a:off x="5807700" y="4220825"/>
            <a:ext cx="2291715" cy="6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104399" y="4220825"/>
            <a:ext cx="1440180" cy="6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3143672" y="3869878"/>
            <a:ext cx="5663565" cy="4603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+mj-lt"/>
                <a:ea typeface="+mj-ea"/>
              </a:rPr>
              <a:t>C:\2000\&gt;</a:t>
            </a:r>
            <a:r>
              <a:rPr lang="en-US" altLang="zh-CN" sz="2400" b="1">
                <a:latin typeface="+mj-lt"/>
                <a:ea typeface="+mj-ea"/>
              </a:rPr>
              <a:t>java</a:t>
            </a:r>
            <a:r>
              <a:rPr lang="en-US" altLang="zh-CN" sz="2400" b="1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lang="en-US" altLang="zh-CN" sz="2400" b="1">
                <a:solidFill>
                  <a:srgbClr val="0000CC"/>
                </a:solidFill>
                <a:latin typeface="+mj-lt"/>
                <a:ea typeface="+mj-ea"/>
              </a:rPr>
              <a:t>Example9_5</a:t>
            </a:r>
            <a:r>
              <a:rPr lang="en-US" altLang="zh-CN" sz="2400" b="1">
                <a:solidFill>
                  <a:srgbClr val="0000FF"/>
                </a:solidFill>
                <a:latin typeface="+mj-lt"/>
                <a:ea typeface="+mj-ea"/>
              </a:rPr>
              <a:t> </a:t>
            </a:r>
            <a:r>
              <a:rPr lang="en-US" altLang="zh-CN" sz="2400" b="1">
                <a:solidFill>
                  <a:srgbClr val="C00000"/>
                </a:solidFill>
                <a:latin typeface="+mj-lt"/>
                <a:ea typeface="+mj-ea"/>
              </a:rPr>
              <a:t>12.89 35 78</a:t>
            </a:r>
            <a:endParaRPr lang="en-US" altLang="zh-CN" sz="2400" b="1">
              <a:solidFill>
                <a:srgbClr val="C00000"/>
              </a:solidFill>
              <a:latin typeface="+mj-lt"/>
              <a:ea typeface="+mj-ea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39784"/>
          </a:xfrm>
        </p:spPr>
        <p:txBody>
          <a:bodyPr/>
          <a:lstStyle/>
          <a:p>
            <a:r>
              <a:rPr lang="en-US" altLang="zh-CN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main</a:t>
            </a:r>
            <a:r>
              <a:rPr lang="zh-CN" altLang="en-US" dirty="0">
                <a:latin typeface="仿宋_GB2312" panose="02010609030101010101" pitchFamily="49" charset="-122"/>
                <a:ea typeface="仿宋_GB2312" panose="02010609030101010101" pitchFamily="49" charset="-122"/>
              </a:rPr>
              <a:t>方法中的参数</a:t>
            </a:r>
            <a:r>
              <a:rPr lang="en-US" altLang="zh-CN" dirty="0" err="1">
                <a:latin typeface="仿宋_GB2312" panose="02010609030101010101" pitchFamily="49" charset="-122"/>
                <a:ea typeface="仿宋_GB2312" panose="02010609030101010101" pitchFamily="49" charset="-122"/>
              </a:rPr>
              <a:t>args</a:t>
            </a:r>
            <a:endParaRPr lang="zh-CN" altLang="en-US" b="1" dirty="0"/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881158" y="1500174"/>
            <a:ext cx="8351838" cy="3022624"/>
          </a:xfrm>
          <a:prstGeom prst="rect">
            <a:avLst/>
          </a:prstGeom>
          <a:solidFill>
            <a:srgbClr val="F8F8F8"/>
          </a:solidFill>
          <a:ln w="12700">
            <a:solidFill>
              <a:schemeClr val="tx1"/>
            </a:solidFill>
            <a:miter lim="800000"/>
          </a:ln>
        </p:spPr>
        <p:txBody>
          <a:bodyPr wrap="none" anchor="t" anchorCtr="0"/>
          <a:lstStyle/>
          <a:p>
            <a:r>
              <a:rPr lang="en-US" altLang="zh-CN" sz="2200" dirty="0"/>
              <a:t>public class </a:t>
            </a:r>
            <a:r>
              <a:rPr lang="en-US" altLang="zh-CN" sz="2200" b="1" dirty="0" err="1">
                <a:solidFill>
                  <a:srgbClr val="006600"/>
                </a:solidFill>
              </a:rPr>
              <a:t>BookTester</a:t>
            </a:r>
            <a:r>
              <a:rPr lang="en-US" altLang="zh-CN" sz="2200" dirty="0"/>
              <a:t> {</a:t>
            </a:r>
            <a:endParaRPr lang="zh-CN" altLang="en-US" sz="2200" dirty="0"/>
          </a:p>
          <a:p>
            <a:pPr lvl="1"/>
            <a:r>
              <a:rPr lang="en-US" altLang="zh-CN" sz="2200" dirty="0"/>
              <a:t>public static void main(String[ ] </a:t>
            </a:r>
            <a:r>
              <a:rPr lang="en-US" altLang="zh-CN" sz="2200" b="1" dirty="0" err="1">
                <a:solidFill>
                  <a:srgbClr val="C00000"/>
                </a:solidFill>
              </a:rPr>
              <a:t>args</a:t>
            </a:r>
            <a:r>
              <a:rPr lang="en-US" altLang="zh-CN" sz="2200" dirty="0"/>
              <a:t>) {</a:t>
            </a:r>
            <a:endParaRPr lang="en-US" altLang="zh-CN" sz="2200" dirty="0"/>
          </a:p>
          <a:p>
            <a:pPr lvl="2"/>
            <a:r>
              <a:rPr lang="en-US" altLang="zh-CN" sz="2200" dirty="0"/>
              <a:t>String </a:t>
            </a:r>
            <a:r>
              <a:rPr lang="en-US" altLang="zh-CN" sz="2200" dirty="0" err="1"/>
              <a:t>bookNo</a:t>
            </a:r>
            <a:r>
              <a:rPr lang="en-US" altLang="zh-CN" sz="2200" dirty="0"/>
              <a:t> = </a:t>
            </a:r>
            <a:r>
              <a:rPr lang="en-US" altLang="zh-CN" sz="2200" b="1" dirty="0" err="1">
                <a:solidFill>
                  <a:srgbClr val="C00000"/>
                </a:solidFill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</a:rPr>
              <a:t>[0]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lvl="2"/>
            <a:r>
              <a:rPr lang="en-US" altLang="zh-CN" sz="2200" dirty="0"/>
              <a:t>String title =</a:t>
            </a:r>
            <a:r>
              <a:rPr lang="en-US" altLang="zh-CN" sz="2200" b="1" dirty="0"/>
              <a:t> </a:t>
            </a:r>
            <a:r>
              <a:rPr lang="en-US" altLang="zh-CN" sz="2200" b="1" dirty="0" err="1">
                <a:solidFill>
                  <a:srgbClr val="C00000"/>
                </a:solidFill>
              </a:rPr>
              <a:t>args</a:t>
            </a:r>
            <a:r>
              <a:rPr lang="en-US" altLang="zh-CN" sz="2200" b="1" dirty="0">
                <a:solidFill>
                  <a:srgbClr val="C00000"/>
                </a:solidFill>
              </a:rPr>
              <a:t>[1]</a:t>
            </a:r>
            <a:r>
              <a:rPr lang="en-US" altLang="zh-CN" sz="2200" dirty="0"/>
              <a:t>;</a:t>
            </a:r>
            <a:endParaRPr lang="en-US" altLang="zh-CN" sz="2200" dirty="0"/>
          </a:p>
          <a:p>
            <a:pPr lvl="2"/>
            <a:r>
              <a:rPr lang="en-US" altLang="zh-CN" sz="2200" dirty="0"/>
              <a:t>Book </a:t>
            </a:r>
            <a:r>
              <a:rPr lang="en-US" altLang="zh-CN" sz="2200" dirty="0" err="1"/>
              <a:t>javaBook</a:t>
            </a:r>
            <a:r>
              <a:rPr lang="en-US" altLang="zh-CN" sz="2200" dirty="0"/>
              <a:t> = new Book(</a:t>
            </a:r>
            <a:r>
              <a:rPr lang="en-US" altLang="zh-CN" sz="2200" dirty="0" err="1"/>
              <a:t>bookNo</a:t>
            </a:r>
            <a:r>
              <a:rPr lang="en-US" altLang="zh-CN" sz="2200" dirty="0"/>
              <a:t>, title);</a:t>
            </a:r>
            <a:endParaRPr lang="en-US" altLang="zh-CN" sz="2200" dirty="0"/>
          </a:p>
          <a:p>
            <a:pPr lvl="2"/>
            <a:r>
              <a:rPr lang="en-US" altLang="zh-CN" sz="2200" dirty="0" err="1"/>
              <a:t>System.out.println</a:t>
            </a:r>
            <a:r>
              <a:rPr lang="en-US" altLang="zh-CN" sz="2200" dirty="0"/>
              <a:t>(</a:t>
            </a:r>
            <a:r>
              <a:rPr lang="en-US" altLang="zh-CN" sz="2200" dirty="0" err="1"/>
              <a:t>javaBook.</a:t>
            </a:r>
            <a:r>
              <a:rPr lang="en-US" altLang="zh-CN" sz="2200" err="1"/>
              <a:t>bookNo</a:t>
            </a:r>
            <a:r>
              <a:rPr lang="en-US" altLang="zh-CN" sz="2200"/>
              <a:t>+“</a:t>
            </a:r>
            <a:r>
              <a:rPr lang="zh-CN" altLang="en-US" sz="2200"/>
              <a:t>，</a:t>
            </a:r>
            <a:r>
              <a:rPr lang="en-US" altLang="zh-CN" sz="2200"/>
              <a:t>"+</a:t>
            </a:r>
            <a:r>
              <a:rPr lang="en-US" altLang="zh-CN" sz="2200" dirty="0" err="1"/>
              <a:t>javaBook.title</a:t>
            </a:r>
            <a:r>
              <a:rPr lang="en-US" altLang="zh-CN" sz="2200" dirty="0"/>
              <a:t>);</a:t>
            </a:r>
            <a:endParaRPr lang="zh-CN" altLang="en-US" sz="2200" dirty="0"/>
          </a:p>
          <a:p>
            <a:pPr lvl="1"/>
            <a:r>
              <a:rPr lang="en-US" altLang="zh-CN" sz="2200" dirty="0"/>
              <a:t>}</a:t>
            </a:r>
            <a:endParaRPr lang="en-US" altLang="zh-CN" sz="2200" dirty="0"/>
          </a:p>
          <a:p>
            <a:r>
              <a:rPr lang="en-US" altLang="zh-CN" sz="2200" dirty="0"/>
              <a:t>}</a:t>
            </a:r>
            <a:endParaRPr lang="en-US" altLang="zh-CN" sz="2200" dirty="0">
              <a:solidFill>
                <a:srgbClr val="000000"/>
              </a:solidFill>
            </a:endParaRPr>
          </a:p>
          <a:p>
            <a:pPr eaLnBrk="0" hangingPunct="0"/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0" hangingPunct="0"/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2095472" y="4929198"/>
            <a:ext cx="2496196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</a:rPr>
              <a:t>java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>
                <a:solidFill>
                  <a:srgbClr val="0066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>
                <a:solidFill>
                  <a:srgbClr val="006600"/>
                </a:solidFill>
              </a:rPr>
              <a:t>ookTester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095472" y="5643578"/>
            <a:ext cx="578647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输出：</a:t>
            </a:r>
            <a:r>
              <a:rPr lang="en-US" altLang="zh-CN" sz="2400" dirty="0" err="1"/>
              <a:t>TP312JA</a:t>
            </a:r>
            <a:r>
              <a:rPr lang="en-US" altLang="zh-CN" sz="2400" dirty="0"/>
              <a:t>/</a:t>
            </a:r>
            <a:r>
              <a:rPr lang="en-US" altLang="zh-CN" sz="2400" dirty="0" err="1"/>
              <a:t>L922</a:t>
            </a:r>
            <a:r>
              <a:rPr lang="en-US" altLang="zh-CN" sz="2400" dirty="0"/>
              <a:t>-1, Java</a:t>
            </a:r>
            <a:r>
              <a:rPr lang="zh-CN" altLang="en-US" sz="2400" dirty="0"/>
              <a:t>程序设计</a:t>
            </a:r>
            <a:endParaRPr lang="zh-CN" altLang="en-US" sz="2400" dirty="0"/>
          </a:p>
        </p:txBody>
      </p:sp>
      <p:sp>
        <p:nvSpPr>
          <p:cNvPr id="18" name="椭圆形标注 17"/>
          <p:cNvSpPr/>
          <p:nvPr/>
        </p:nvSpPr>
        <p:spPr>
          <a:xfrm>
            <a:off x="5231904" y="4014779"/>
            <a:ext cx="1500198" cy="500066"/>
          </a:xfrm>
          <a:prstGeom prst="wedgeEllipseCallout">
            <a:avLst>
              <a:gd name="adj1" fmla="val -25093"/>
              <a:gd name="adj2" fmla="val 12738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</a:rPr>
              <a:t>[0]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椭圆形标注 19"/>
          <p:cNvSpPr/>
          <p:nvPr/>
        </p:nvSpPr>
        <p:spPr>
          <a:xfrm>
            <a:off x="7413754" y="4045829"/>
            <a:ext cx="1714512" cy="500066"/>
          </a:xfrm>
          <a:prstGeom prst="wedgeEllipseCallout">
            <a:avLst>
              <a:gd name="adj1" fmla="val -26568"/>
              <a:gd name="adj2" fmla="val 11853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>
                <a:solidFill>
                  <a:schemeClr val="tx1"/>
                </a:solidFill>
              </a:rPr>
              <a:t>args</a:t>
            </a:r>
            <a:r>
              <a:rPr lang="en-US" altLang="zh-CN" sz="2000" b="1" dirty="0">
                <a:solidFill>
                  <a:schemeClr val="tx1"/>
                </a:solidFill>
              </a:rPr>
              <a:t>[1]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31192" y="4942039"/>
            <a:ext cx="24701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0000CC"/>
                </a:solidFill>
              </a:rPr>
              <a:t>TP312JA/L922-1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6999024" y="4924763"/>
            <a:ext cx="2045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solidFill>
                  <a:srgbClr val="C00000"/>
                </a:solidFill>
              </a:rPr>
              <a:t>Java</a:t>
            </a:r>
            <a:r>
              <a:rPr lang="zh-CN" altLang="en-US" sz="2400">
                <a:solidFill>
                  <a:srgbClr val="C00000"/>
                </a:solidFill>
              </a:rPr>
              <a:t>程序设计</a:t>
            </a:r>
            <a:endParaRPr lang="zh-CN" altLang="en-US" sz="24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 bldLvl="0" animBg="1"/>
      <p:bldP spid="20" grpId="0" bldLvl="0" animBg="1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§9.1.4  </a:t>
            </a:r>
            <a:r>
              <a:rPr lang="zh-CN" altLang="en-US" dirty="0">
                <a:latin typeface="宋体" panose="02010600030101010101" pitchFamily="2" charset="-122"/>
              </a:rPr>
              <a:t>对象的字符串表示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>
                <a:solidFill>
                  <a:srgbClr val="000099"/>
                </a:solidFill>
                <a:latin typeface="+mj-lt"/>
              </a:rPr>
              <a:t>Object</a:t>
            </a:r>
            <a:r>
              <a:rPr lang="zh-CN" altLang="en-US" b="1" dirty="0">
                <a:solidFill>
                  <a:srgbClr val="000099"/>
                </a:solidFill>
                <a:latin typeface="+mj-lt"/>
              </a:rPr>
              <a:t>类</a:t>
            </a:r>
            <a:r>
              <a:rPr lang="zh-CN" altLang="en-US" b="1" dirty="0">
                <a:latin typeface="+mj-lt"/>
              </a:rPr>
              <a:t>有</a:t>
            </a:r>
            <a:r>
              <a:rPr lang="zh-CN" altLang="en-US" b="1">
                <a:latin typeface="+mj-lt"/>
              </a:rPr>
              <a:t>一个方法：</a:t>
            </a:r>
            <a:endParaRPr lang="en-US" altLang="zh-CN" b="1">
              <a:latin typeface="+mj-lt"/>
            </a:endParaRPr>
          </a:p>
          <a:p>
            <a:pPr marL="0" indent="0" algn="ctr">
              <a:buNone/>
            </a:pPr>
            <a:r>
              <a:rPr lang="en-US" altLang="zh-CN" b="1">
                <a:solidFill>
                  <a:srgbClr val="0000FF"/>
                </a:solidFill>
                <a:latin typeface="+mj-lt"/>
              </a:rPr>
              <a:t>public String 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toString</a:t>
            </a:r>
            <a:r>
              <a:rPr lang="en-US" altLang="zh-CN" b="1">
                <a:solidFill>
                  <a:srgbClr val="0000FF"/>
                </a:solidFill>
                <a:latin typeface="+mj-lt"/>
              </a:rPr>
              <a:t>()</a:t>
            </a:r>
            <a:endParaRPr lang="en-US" altLang="zh-CN" b="1">
              <a:solidFill>
                <a:srgbClr val="0000FF"/>
              </a:solidFill>
              <a:latin typeface="+mj-lt"/>
            </a:endParaRPr>
          </a:p>
          <a:p>
            <a:pPr lvl="1" algn="just"/>
            <a:r>
              <a:rPr lang="zh-CN" altLang="en-US" b="1">
                <a:latin typeface="+mj-lt"/>
              </a:rPr>
              <a:t>一</a:t>
            </a:r>
            <a:r>
              <a:rPr lang="zh-CN" altLang="en-US" b="1" dirty="0">
                <a:latin typeface="+mj-lt"/>
              </a:rPr>
              <a:t>个对象</a:t>
            </a:r>
            <a:r>
              <a:rPr lang="zh-CN" altLang="en-US" b="1">
                <a:latin typeface="+mj-lt"/>
              </a:rPr>
              <a:t>通过调用</a:t>
            </a:r>
            <a:r>
              <a:rPr lang="en-US" altLang="zh-CN" b="1">
                <a:latin typeface="+mj-lt"/>
              </a:rPr>
              <a:t>toString</a:t>
            </a:r>
            <a:r>
              <a:rPr lang="zh-CN" altLang="en-US" b="1">
                <a:latin typeface="+mj-lt"/>
              </a:rPr>
              <a:t>方法</a:t>
            </a:r>
            <a:r>
              <a:rPr lang="zh-CN" altLang="en-US" b="1" dirty="0">
                <a:latin typeface="+mj-lt"/>
              </a:rPr>
              <a:t>可以获得该对象的字符串表示。</a:t>
            </a:r>
            <a:endParaRPr lang="zh-CN" altLang="en-US" b="1" dirty="0">
              <a:latin typeface="+mj-lt"/>
            </a:endParaRPr>
          </a:p>
          <a:p>
            <a:pPr lvl="1" algn="just"/>
            <a:endParaRPr lang="en-US" altLang="zh-CN" b="1">
              <a:latin typeface="+mj-lt"/>
            </a:endParaRPr>
          </a:p>
          <a:p>
            <a:pPr algn="just"/>
            <a:r>
              <a:rPr lang="zh-CN" altLang="en-US" b="1">
                <a:latin typeface="+mj-lt"/>
              </a:rPr>
              <a:t>一</a:t>
            </a:r>
            <a:r>
              <a:rPr lang="zh-CN" altLang="en-US" b="1" dirty="0">
                <a:latin typeface="+mj-lt"/>
              </a:rPr>
              <a:t>个对象调用</a:t>
            </a:r>
            <a:r>
              <a:rPr lang="en-US" altLang="zh-CN" b="1" dirty="0" err="1">
                <a:latin typeface="+mj-lt"/>
              </a:rPr>
              <a:t>toString</a:t>
            </a:r>
            <a:r>
              <a:rPr lang="en-US" altLang="zh-CN" b="1" dirty="0">
                <a:latin typeface="+mj-lt"/>
              </a:rPr>
              <a:t>()</a:t>
            </a:r>
            <a:r>
              <a:rPr lang="zh-CN" altLang="en-US" b="1" dirty="0">
                <a:latin typeface="+mj-lt"/>
              </a:rPr>
              <a:t>方法返回的字符串的一般形式为：</a:t>
            </a:r>
            <a:endParaRPr lang="zh-CN" altLang="en-US" b="1" dirty="0">
              <a:latin typeface="+mj-lt"/>
            </a:endParaRPr>
          </a:p>
          <a:p>
            <a:pPr marL="344170" lvl="1" indent="0" algn="ctr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FF6600"/>
                </a:solidFill>
                <a:latin typeface="+mj-lt"/>
              </a:rPr>
              <a:t>创建对象的类的名字@对象的引用的字符串表示。</a:t>
            </a:r>
            <a:endParaRPr lang="en-US" altLang="zh-CN" b="1" dirty="0">
              <a:solidFill>
                <a:srgbClr val="FF6600"/>
              </a:solidFill>
              <a:latin typeface="+mj-lt"/>
            </a:endParaRPr>
          </a:p>
          <a:p>
            <a:pPr lvl="1" algn="just">
              <a:lnSpc>
                <a:spcPct val="90000"/>
              </a:lnSpc>
            </a:pPr>
            <a:endParaRPr lang="zh-CN" altLang="en-US" b="1" dirty="0">
              <a:solidFill>
                <a:srgbClr val="FF6600"/>
              </a:solidFill>
              <a:latin typeface="+mj-lt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j-lt"/>
              </a:rPr>
              <a:t>例题9-6</a:t>
            </a:r>
            <a:endParaRPr lang="zh-CN" altLang="en-US" sz="2000" b="1" dirty="0">
              <a:latin typeface="+mj-lt"/>
            </a:endParaRPr>
          </a:p>
          <a:p>
            <a:endParaRPr lang="zh-CN" altLang="en-US" dirty="0">
              <a:latin typeface="+mj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82" y="214290"/>
            <a:ext cx="8572560" cy="4870894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</a:t>
            </a:r>
            <a:r>
              <a:rPr lang="en-US" altLang="zh-CN" sz="2000" b="1" dirty="0">
                <a:latin typeface="+mj-lt"/>
              </a:rPr>
              <a:t>Book</a:t>
            </a:r>
            <a:r>
              <a:rPr lang="en-US" altLang="zh-CN" sz="2000" dirty="0">
                <a:latin typeface="+mj-lt"/>
              </a:rPr>
              <a:t> {</a:t>
            </a:r>
            <a:endParaRPr lang="en-US" altLang="zh-CN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bookNo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书号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bookName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书名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  <a:endParaRPr lang="en-US" altLang="zh-CN" sz="2000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>
                <a:latin typeface="+mj-lt"/>
              </a:rPr>
              <a:t>this.bookNo=bookNo;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  <a:endParaRPr lang="en-US" altLang="zh-CN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en-US" altLang="zh-CN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endParaRPr lang="en-US" altLang="zh-CN" sz="1000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>
                <a:latin typeface="+mj-lt"/>
              </a:rPr>
              <a:t>public </a:t>
            </a:r>
            <a:r>
              <a:rPr lang="en-US" altLang="zh-CN" sz="2000" dirty="0">
                <a:latin typeface="+mj-lt"/>
              </a:rPr>
              <a:t>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  <a:endParaRPr lang="en-US" altLang="zh-CN" sz="2000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println</a:t>
            </a:r>
            <a:r>
              <a:rPr lang="en-US" altLang="zh-CN">
                <a:latin typeface="+mj-lt"/>
              </a:rPr>
              <a:t>(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k</a:t>
            </a:r>
            <a:r>
              <a:rPr lang="en-US" altLang="zh-CN">
                <a:latin typeface="+mj-lt"/>
              </a:rPr>
              <a:t>);	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en-US" altLang="zh-CN" sz="2000" dirty="0">
              <a:latin typeface="+mj-lt"/>
            </a:endParaRP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783632" y="5536101"/>
            <a:ext cx="3647328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/>
              <a:t>examples.Book</a:t>
            </a:r>
            <a:r>
              <a:rPr lang="en-US" altLang="zh-CN" sz="2400" b="1">
                <a:solidFill>
                  <a:srgbClr val="C00000"/>
                </a:solidFill>
              </a:rPr>
              <a:t>@</a:t>
            </a:r>
            <a:r>
              <a:rPr lang="en-US" altLang="zh-CN" sz="2400"/>
              <a:t>15db9742</a:t>
            </a:r>
            <a:endParaRPr lang="zh-CN" alt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5536101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0056" y="5292142"/>
            <a:ext cx="3362325" cy="8572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761617" y="3933056"/>
            <a:ext cx="3183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j-lt"/>
              </a:rPr>
              <a:t>//</a:t>
            </a:r>
            <a:r>
              <a:rPr lang="zh-CN" altLang="en-US" b="1">
                <a:solidFill>
                  <a:srgbClr val="0000CC"/>
                </a:solidFill>
                <a:latin typeface="+mj-lt"/>
              </a:rPr>
              <a:t>自动调用默认的</a:t>
            </a:r>
            <a:r>
              <a:rPr lang="en-US" altLang="zh-CN" b="1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b="1">
                <a:solidFill>
                  <a:srgbClr val="0000CC"/>
                </a:solidFill>
                <a:latin typeface="+mj-lt"/>
              </a:rPr>
              <a:t>方法</a:t>
            </a:r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139944"/>
            <a:ext cx="8572560" cy="571504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class </a:t>
            </a:r>
            <a:r>
              <a:rPr lang="en-US" altLang="zh-CN" sz="2000" b="1" dirty="0">
                <a:latin typeface="+mj-lt"/>
              </a:rPr>
              <a:t>Book</a:t>
            </a:r>
            <a:r>
              <a:rPr lang="en-US" altLang="zh-CN" sz="2000" dirty="0">
                <a:latin typeface="+mj-lt"/>
              </a:rPr>
              <a:t> {</a:t>
            </a:r>
            <a:endParaRPr lang="en-US" altLang="zh-CN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bookNo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书号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private String </a:t>
            </a:r>
            <a:r>
              <a:rPr lang="en-US" altLang="zh-CN" sz="2000" dirty="0" err="1">
                <a:latin typeface="+mj-lt"/>
              </a:rPr>
              <a:t>bookName</a:t>
            </a:r>
            <a:r>
              <a:rPr lang="en-US" altLang="zh-CN" sz="2000" dirty="0">
                <a:latin typeface="+mj-lt"/>
              </a:rPr>
              <a:t>;//</a:t>
            </a:r>
            <a:r>
              <a:rPr lang="zh-CN" altLang="en-US" sz="2000" dirty="0">
                <a:latin typeface="+mj-lt"/>
              </a:rPr>
              <a:t>书名</a:t>
            </a:r>
            <a:endParaRPr lang="zh-CN" altLang="en-US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Book(String </a:t>
            </a:r>
            <a:r>
              <a:rPr lang="en-US" altLang="zh-CN" sz="2000" dirty="0" err="1">
                <a:latin typeface="+mj-lt"/>
              </a:rPr>
              <a:t>bookNo,String</a:t>
            </a:r>
            <a:r>
              <a:rPr lang="en-US" altLang="zh-CN" sz="2000" dirty="0">
                <a:latin typeface="+mj-lt"/>
              </a:rPr>
              <a:t> title) {</a:t>
            </a:r>
            <a:endParaRPr lang="en-US" altLang="zh-CN" sz="2000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>
                <a:latin typeface="+mj-lt"/>
              </a:rPr>
              <a:t>this.bookNo=bookNo;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this.bookName</a:t>
            </a:r>
            <a:r>
              <a:rPr lang="en-US" altLang="zh-CN" dirty="0">
                <a:latin typeface="+mj-lt"/>
              </a:rPr>
              <a:t> = title;</a:t>
            </a:r>
            <a:endParaRPr lang="en-US" altLang="zh-CN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en-US" altLang="zh-CN" sz="2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endParaRPr lang="en-US" altLang="zh-CN" sz="1000" dirty="0">
              <a:solidFill>
                <a:srgbClr val="0000CC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public String </a:t>
            </a:r>
            <a:r>
              <a:rPr lang="en-US" altLang="zh-CN" sz="2000" dirty="0" err="1">
                <a:solidFill>
                  <a:srgbClr val="0000CC"/>
                </a:solidFill>
                <a:latin typeface="+mj-lt"/>
              </a:rPr>
              <a:t>toString</a:t>
            </a: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(){</a:t>
            </a:r>
            <a:endParaRPr lang="en-US" altLang="zh-CN" sz="2000" dirty="0">
              <a:solidFill>
                <a:srgbClr val="0000CC"/>
              </a:solidFill>
              <a:latin typeface="+mj-lt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return  "</a:t>
            </a:r>
            <a:r>
              <a:rPr lang="zh-CN" altLang="en-US" sz="2000" dirty="0">
                <a:solidFill>
                  <a:srgbClr val="0000CC"/>
                </a:solidFill>
                <a:latin typeface="+mj-lt"/>
              </a:rPr>
              <a:t>书号：</a:t>
            </a: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2000" dirty="0" err="1">
                <a:solidFill>
                  <a:srgbClr val="0000CC"/>
                </a:solidFill>
                <a:latin typeface="+mj-lt"/>
              </a:rPr>
              <a:t>bookNo</a:t>
            </a: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+", </a:t>
            </a:r>
            <a:r>
              <a:rPr lang="zh-CN" altLang="en-US" sz="2000" dirty="0">
                <a:solidFill>
                  <a:srgbClr val="0000CC"/>
                </a:solidFill>
                <a:latin typeface="+mj-lt"/>
              </a:rPr>
              <a:t>书名：</a:t>
            </a: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"+</a:t>
            </a:r>
            <a:r>
              <a:rPr lang="en-US" altLang="zh-CN" sz="2000" dirty="0" err="1">
                <a:solidFill>
                  <a:srgbClr val="0000CC"/>
                </a:solidFill>
                <a:latin typeface="+mj-lt"/>
              </a:rPr>
              <a:t>bookName</a:t>
            </a: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;</a:t>
            </a:r>
            <a:endParaRPr lang="en-US" altLang="zh-CN" sz="2000" dirty="0">
              <a:solidFill>
                <a:srgbClr val="0000CC"/>
              </a:solidFill>
              <a:latin typeface="+mj-lt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00CC"/>
                </a:solidFill>
                <a:latin typeface="+mj-lt"/>
              </a:rPr>
              <a:t>}</a:t>
            </a:r>
            <a:endParaRPr lang="en-US" altLang="zh-CN" sz="2000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endParaRPr lang="zh-CN" altLang="en-US" sz="1000" dirty="0"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public static void main(String[] </a:t>
            </a:r>
            <a:r>
              <a:rPr lang="en-US" altLang="zh-CN" sz="2000" dirty="0" err="1">
                <a:latin typeface="+mj-lt"/>
              </a:rPr>
              <a:t>args</a:t>
            </a:r>
            <a:r>
              <a:rPr lang="en-US" altLang="zh-CN" sz="2000" dirty="0">
                <a:latin typeface="+mj-lt"/>
              </a:rPr>
              <a:t>) {</a:t>
            </a:r>
            <a:endParaRPr lang="en-US" altLang="zh-CN" sz="2000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 = "</a:t>
            </a:r>
            <a:r>
              <a:rPr lang="en-US" altLang="zh-CN" dirty="0" err="1">
                <a:latin typeface="+mj-lt"/>
              </a:rPr>
              <a:t>TP312JA</a:t>
            </a:r>
            <a:r>
              <a:rPr lang="en-US" altLang="zh-CN" dirty="0">
                <a:latin typeface="+mj-lt"/>
              </a:rPr>
              <a:t>/</a:t>
            </a:r>
            <a:r>
              <a:rPr lang="en-US" altLang="zh-CN" dirty="0" err="1">
                <a:latin typeface="+mj-lt"/>
              </a:rPr>
              <a:t>L922</a:t>
            </a:r>
            <a:r>
              <a:rPr lang="en-US" altLang="zh-CN" dirty="0">
                <a:latin typeface="+mj-lt"/>
              </a:rPr>
              <a:t>-1";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String title = "Java</a:t>
            </a:r>
            <a:r>
              <a:rPr lang="zh-CN" altLang="en-US" dirty="0">
                <a:latin typeface="+mj-lt"/>
              </a:rPr>
              <a:t>程序设计</a:t>
            </a:r>
            <a:r>
              <a:rPr lang="en-US" altLang="zh-CN" dirty="0">
                <a:latin typeface="+mj-lt"/>
              </a:rPr>
              <a:t>";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>
                <a:latin typeface="+mj-lt"/>
              </a:rPr>
              <a:t>Book 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javaBook</a:t>
            </a:r>
            <a:r>
              <a:rPr lang="en-US" altLang="zh-CN" dirty="0">
                <a:latin typeface="+mj-lt"/>
              </a:rPr>
              <a:t> = new Book(</a:t>
            </a:r>
            <a:r>
              <a:rPr lang="en-US" altLang="zh-CN" dirty="0" err="1">
                <a:latin typeface="+mj-lt"/>
              </a:rPr>
              <a:t>bookNo</a:t>
            </a:r>
            <a:r>
              <a:rPr lang="en-US" altLang="zh-CN" dirty="0">
                <a:latin typeface="+mj-lt"/>
              </a:rPr>
              <a:t>, title);</a:t>
            </a:r>
            <a:endParaRPr lang="en-US" altLang="zh-CN" dirty="0">
              <a:latin typeface="+mj-lt"/>
            </a:endParaRPr>
          </a:p>
          <a:p>
            <a:pPr marL="938530" lvl="3">
              <a:spcBef>
                <a:spcPts val="0"/>
              </a:spcBef>
              <a:buNone/>
            </a:pPr>
            <a:r>
              <a:rPr lang="en-US" altLang="zh-CN" dirty="0" err="1">
                <a:latin typeface="+mj-lt"/>
              </a:rPr>
              <a:t>System.out.</a:t>
            </a:r>
            <a:r>
              <a:rPr lang="en-US" altLang="zh-CN" b="1" dirty="0" err="1">
                <a:solidFill>
                  <a:srgbClr val="006600"/>
                </a:solidFill>
                <a:latin typeface="+mj-lt"/>
              </a:rPr>
              <a:t>println</a:t>
            </a:r>
            <a:r>
              <a:rPr lang="en-US" altLang="zh-CN">
                <a:latin typeface="+mj-lt"/>
              </a:rPr>
              <a:t>(</a:t>
            </a:r>
            <a:r>
              <a:rPr lang="en-US" altLang="zh-CN" b="1">
                <a:solidFill>
                  <a:srgbClr val="C00000"/>
                </a:solidFill>
                <a:latin typeface="+mj-lt"/>
              </a:rPr>
              <a:t>javaBoo</a:t>
            </a:r>
            <a:r>
              <a:rPr lang="en-US" altLang="zh-CN" b="1" dirty="0" err="1">
                <a:solidFill>
                  <a:srgbClr val="C00000"/>
                </a:solidFill>
                <a:latin typeface="+mj-lt"/>
              </a:rPr>
              <a:t>k</a:t>
            </a:r>
            <a:r>
              <a:rPr lang="en-US" altLang="zh-CN">
                <a:latin typeface="+mj-lt"/>
              </a:rPr>
              <a:t>);	</a:t>
            </a:r>
            <a:endParaRPr lang="en-US" altLang="zh-CN" b="1" dirty="0">
              <a:solidFill>
                <a:srgbClr val="0000CC"/>
              </a:solidFill>
              <a:latin typeface="+mj-lt"/>
            </a:endParaRPr>
          </a:p>
          <a:p>
            <a:pPr marL="644525" lvl="2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en-US" altLang="zh-CN" sz="2000" dirty="0">
              <a:latin typeface="+mj-lt"/>
            </a:endParaRPr>
          </a:p>
          <a:p>
            <a:pPr marL="349250" lvl="1">
              <a:spcBef>
                <a:spcPts val="0"/>
              </a:spcBef>
              <a:buNone/>
            </a:pPr>
            <a:r>
              <a:rPr lang="en-US" altLang="zh-CN" sz="2000" dirty="0">
                <a:latin typeface="+mj-lt"/>
              </a:rPr>
              <a:t>}</a:t>
            </a:r>
            <a:endParaRPr lang="zh-CN" altLang="en-US" sz="2000" dirty="0"/>
          </a:p>
        </p:txBody>
      </p:sp>
      <p:sp>
        <p:nvSpPr>
          <p:cNvPr id="8" name="矩形 7"/>
          <p:cNvSpPr/>
          <p:nvPr/>
        </p:nvSpPr>
        <p:spPr bwMode="auto">
          <a:xfrm>
            <a:off x="2119198" y="2636912"/>
            <a:ext cx="6072230" cy="928694"/>
          </a:xfrm>
          <a:prstGeom prst="rect">
            <a:avLst/>
          </a:prstGeom>
          <a:solidFill>
            <a:schemeClr val="bg1">
              <a:alpha val="0"/>
            </a:schemeClr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/>
          <a:lstStyle/>
          <a:p>
            <a:pPr algn="ctr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7823" y="6018443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CC"/>
                </a:solidFill>
              </a:rPr>
              <a:t>输出：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710022" y="4869160"/>
            <a:ext cx="3413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+mj-lt"/>
              </a:rPr>
              <a:t>//</a:t>
            </a:r>
            <a:r>
              <a:rPr lang="zh-CN" altLang="en-US" b="1">
                <a:solidFill>
                  <a:srgbClr val="0000CC"/>
                </a:solidFill>
                <a:latin typeface="+mj-lt"/>
              </a:rPr>
              <a:t>自动调用重写后的</a:t>
            </a:r>
            <a:r>
              <a:rPr lang="en-US" altLang="zh-CN" b="1">
                <a:solidFill>
                  <a:srgbClr val="0000CC"/>
                </a:solidFill>
                <a:latin typeface="+mj-lt"/>
              </a:rPr>
              <a:t>toString</a:t>
            </a:r>
            <a:r>
              <a:rPr lang="zh-CN" altLang="en-US" b="1">
                <a:solidFill>
                  <a:srgbClr val="0000CC"/>
                </a:solidFill>
                <a:latin typeface="+mj-lt"/>
              </a:rPr>
              <a:t>方法</a:t>
            </a:r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11624" y="6018135"/>
            <a:ext cx="4381500" cy="485775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600" dirty="0"/>
              <a:t>§9.1.5   </a:t>
            </a:r>
            <a:r>
              <a:rPr lang="zh-CN" altLang="en-US" sz="3600" dirty="0">
                <a:latin typeface="宋体" panose="02010600030101010101" pitchFamily="2" charset="-122"/>
              </a:rPr>
              <a:t>字符串与字符、字节数组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．字符串与字符数组</a:t>
            </a:r>
            <a:endParaRPr lang="zh-CN" altLang="en-US" dirty="0"/>
          </a:p>
          <a:p>
            <a:r>
              <a:rPr lang="en-US" altLang="zh-CN" dirty="0"/>
              <a:t>String </a:t>
            </a:r>
            <a:r>
              <a:rPr lang="zh-CN" altLang="en-US" dirty="0"/>
              <a:t>类的构造方法：</a:t>
            </a:r>
            <a:endParaRPr lang="en-US" altLang="zh-CN" dirty="0"/>
          </a:p>
          <a:p>
            <a:pPr lvl="2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String(char[]);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2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String(char[]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offset</a:t>
            </a:r>
            <a:r>
              <a:rPr lang="zh-CN" altLang="en-US" sz="2400" b="1" dirty="0">
                <a:solidFill>
                  <a:srgbClr val="000099"/>
                </a:solidFill>
              </a:rPr>
              <a:t>，</a:t>
            </a:r>
            <a:r>
              <a:rPr lang="en-US" altLang="zh-CN" sz="2400" b="1" dirty="0" err="1">
                <a:solidFill>
                  <a:srgbClr val="000099"/>
                </a:solidFill>
              </a:rPr>
              <a:t>int</a:t>
            </a:r>
            <a:r>
              <a:rPr lang="en-US" altLang="zh-CN" sz="2400" b="1" dirty="0">
                <a:solidFill>
                  <a:srgbClr val="000099"/>
                </a:solidFill>
              </a:rPr>
              <a:t> length);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2">
              <a:buNone/>
            </a:pPr>
            <a:endParaRPr lang="en-US" altLang="zh-CN" sz="2400" dirty="0">
              <a:solidFill>
                <a:srgbClr val="000099"/>
              </a:solidFill>
            </a:endParaRPr>
          </a:p>
          <a:p>
            <a:pPr lvl="1"/>
            <a:r>
              <a:rPr lang="zh-CN" altLang="en-US" dirty="0"/>
              <a:t>分别用</a:t>
            </a:r>
            <a:r>
              <a:rPr lang="zh-CN" altLang="en-US" b="1" dirty="0">
                <a:solidFill>
                  <a:srgbClr val="000099"/>
                </a:solidFill>
              </a:rPr>
              <a:t>字符数组</a:t>
            </a:r>
            <a:r>
              <a:rPr lang="zh-CN" altLang="en-US" dirty="0"/>
              <a:t>中的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全部字符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部分字符</a:t>
            </a:r>
            <a:r>
              <a:rPr lang="zh-CN" altLang="en-US" dirty="0"/>
              <a:t>创建字符串对象 。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</a:t>
            </a:r>
            <a:r>
              <a:rPr lang="zh-CN" altLang="en-US"/>
              <a:t>5 </a:t>
            </a:r>
            <a:r>
              <a:rPr lang="zh-CN" altLang="en-US">
                <a:latin typeface="宋体" panose="02010600030101010101" pitchFamily="2" charset="-122"/>
              </a:rPr>
              <a:t>字符串</a:t>
            </a:r>
            <a:r>
              <a:rPr lang="zh-CN" altLang="en-US" dirty="0">
                <a:latin typeface="宋体" panose="02010600030101010101" pitchFamily="2" charset="-122"/>
              </a:rPr>
              <a:t>与字符、字节数组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类提供了将字符串存放到数组中的方法：</a:t>
            </a:r>
            <a:endParaRPr lang="zh-CN" altLang="en-US" dirty="0"/>
          </a:p>
          <a:p>
            <a:pPr algn="ctr">
              <a:buNone/>
            </a:pPr>
            <a:r>
              <a:rPr lang="en-US" altLang="zh-CN" sz="2200" b="1" dirty="0">
                <a:solidFill>
                  <a:srgbClr val="000099"/>
                </a:solidFill>
              </a:rPr>
              <a:t>public void </a:t>
            </a:r>
            <a:r>
              <a:rPr lang="en-US" altLang="zh-CN" sz="2200" b="1" dirty="0" err="1">
                <a:solidFill>
                  <a:srgbClr val="000099"/>
                </a:solidFill>
              </a:rPr>
              <a:t>getChars</a:t>
            </a:r>
            <a:r>
              <a:rPr lang="en-US" altLang="zh-CN" sz="2200" b="1" dirty="0">
                <a:solidFill>
                  <a:srgbClr val="000099"/>
                </a:solidFill>
              </a:rPr>
              <a:t>(</a:t>
            </a:r>
            <a:r>
              <a:rPr lang="en-US" altLang="zh-CN" sz="2200" b="1" dirty="0">
                <a:solidFill>
                  <a:srgbClr val="C00000"/>
                </a:solidFill>
              </a:rPr>
              <a:t>int start, int end</a:t>
            </a:r>
            <a:r>
              <a:rPr lang="en-US" altLang="zh-CN" sz="2200" b="1" dirty="0">
                <a:solidFill>
                  <a:srgbClr val="000099"/>
                </a:solidFill>
              </a:rPr>
              <a:t>, </a:t>
            </a:r>
            <a:r>
              <a:rPr lang="en-US" altLang="zh-CN" sz="2200" b="1" dirty="0">
                <a:solidFill>
                  <a:srgbClr val="0000CC"/>
                </a:solidFill>
              </a:rPr>
              <a:t>char[] c, int offset</a:t>
            </a:r>
            <a:r>
              <a:rPr lang="en-US" altLang="zh-CN" sz="2200" b="1" dirty="0">
                <a:solidFill>
                  <a:srgbClr val="000099"/>
                </a:solidFill>
              </a:rPr>
              <a:t>)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algn="ctr">
              <a:buNone/>
            </a:pPr>
            <a:endParaRPr lang="en-US" altLang="zh-CN" sz="2400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将当前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对象的字符序列中的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一部分字符复制到参数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指定的数组中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en-US" altLang="zh-CN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将</a:t>
            </a:r>
            <a:r>
              <a:rPr lang="en-US" altLang="zh-CN" dirty="0"/>
              <a:t>String</a:t>
            </a:r>
            <a:r>
              <a:rPr lang="zh-CN" altLang="en-US" dirty="0"/>
              <a:t>对象的字符序列中从索引位置</a:t>
            </a:r>
            <a:r>
              <a:rPr lang="en-US" altLang="zh-CN" dirty="0">
                <a:solidFill>
                  <a:srgbClr val="0000CC"/>
                </a:solidFill>
              </a:rPr>
              <a:t>start</a:t>
            </a:r>
            <a:r>
              <a:rPr lang="zh-CN" altLang="en-US" dirty="0"/>
              <a:t>到</a:t>
            </a:r>
            <a:r>
              <a:rPr lang="en-US" altLang="zh-CN" dirty="0">
                <a:solidFill>
                  <a:srgbClr val="0000CC"/>
                </a:solidFill>
              </a:rPr>
              <a:t>end-1</a:t>
            </a:r>
            <a:r>
              <a:rPr lang="zh-CN" altLang="en-US" dirty="0"/>
              <a:t>位置上的字符复制的数组</a:t>
            </a:r>
            <a:r>
              <a:rPr lang="en-US" altLang="zh-CN" dirty="0"/>
              <a:t>c</a:t>
            </a:r>
            <a:r>
              <a:rPr lang="zh-CN" altLang="en-US" dirty="0"/>
              <a:t>中，并从数组</a:t>
            </a:r>
            <a:r>
              <a:rPr lang="en-US" altLang="zh-CN" dirty="0"/>
              <a:t>c</a:t>
            </a:r>
            <a:r>
              <a:rPr lang="zh-CN" altLang="en-US" dirty="0"/>
              <a:t>的</a:t>
            </a:r>
            <a:r>
              <a:rPr lang="en-US" altLang="zh-CN" dirty="0"/>
              <a:t>offset</a:t>
            </a:r>
            <a:r>
              <a:rPr lang="zh-CN" altLang="en-US" dirty="0"/>
              <a:t>处开始存放这些字符。</a:t>
            </a:r>
            <a:endParaRPr lang="en-US" altLang="zh-CN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阅读例题</a:t>
            </a:r>
            <a:r>
              <a:rPr lang="en-US" altLang="zh-CN" dirty="0"/>
              <a:t>9-7</a:t>
            </a:r>
            <a:endParaRPr lang="zh-CN" altLang="en-US" dirty="0"/>
          </a:p>
          <a:p>
            <a:pPr lvl="1">
              <a:spcBef>
                <a:spcPts val="0"/>
              </a:spcBef>
            </a:pPr>
            <a:endParaRPr lang="zh-CN" altLang="en-US" dirty="0"/>
          </a:p>
          <a:p>
            <a:pPr>
              <a:spcBef>
                <a:spcPts val="0"/>
              </a:spcBef>
            </a:pPr>
            <a:endParaRPr lang="en-US" altLang="zh-CN" sz="2400" dirty="0">
              <a:solidFill>
                <a:srgbClr val="000099"/>
              </a:solidFill>
            </a:endParaRPr>
          </a:p>
          <a:p>
            <a:pPr algn="ctr">
              <a:buNone/>
            </a:pPr>
            <a:r>
              <a:rPr lang="en-US" altLang="zh-CN" sz="1000" dirty="0">
                <a:solidFill>
                  <a:srgbClr val="000099"/>
                </a:solidFill>
              </a:rPr>
              <a:t> </a:t>
            </a:r>
            <a:endParaRPr lang="en-US" altLang="zh-CN" sz="1000" dirty="0">
              <a:solidFill>
                <a:srgbClr val="000099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</a:t>
            </a:r>
            <a:r>
              <a:rPr lang="zh-CN" altLang="en-US"/>
              <a:t>5 </a:t>
            </a:r>
            <a:r>
              <a:rPr lang="zh-CN" altLang="en-US">
                <a:latin typeface="宋体" panose="02010600030101010101" pitchFamily="2" charset="-122"/>
              </a:rPr>
              <a:t>字符串</a:t>
            </a:r>
            <a:r>
              <a:rPr lang="zh-CN" altLang="en-US" dirty="0">
                <a:latin typeface="宋体" panose="02010600030101010101" pitchFamily="2" charset="-122"/>
              </a:rPr>
              <a:t>与字符、字节数组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99"/>
                </a:solidFill>
              </a:rPr>
              <a:t> </a:t>
            </a:r>
            <a:r>
              <a:rPr lang="zh-CN" altLang="en-US" dirty="0"/>
              <a:t>将字符串中的全部字符存放在一个字符数组中的方法：</a:t>
            </a:r>
            <a:endParaRPr lang="zh-CN" altLang="en-US" dirty="0"/>
          </a:p>
          <a:p>
            <a:pPr algn="ctr"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</a:rPr>
              <a:t>char[] </a:t>
            </a:r>
            <a:r>
              <a:rPr lang="en-US" altLang="zh-CN" sz="2400" b="1" dirty="0" err="1">
                <a:solidFill>
                  <a:srgbClr val="000099"/>
                </a:solidFill>
              </a:rPr>
              <a:t>toCharArray</a:t>
            </a:r>
            <a:r>
              <a:rPr lang="en-US" altLang="zh-CN" sz="2400" b="1" dirty="0">
                <a:solidFill>
                  <a:srgbClr val="000099"/>
                </a:solidFill>
              </a:rPr>
              <a:t>() 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endParaRPr lang="en-US" altLang="zh-CN" sz="2400" dirty="0"/>
          </a:p>
          <a:p>
            <a:r>
              <a:rPr lang="zh-CN" altLang="en-US" sz="2400" dirty="0"/>
              <a:t>例如：</a:t>
            </a:r>
            <a:endParaRPr lang="en-US" altLang="zh-CN" sz="2400" dirty="0"/>
          </a:p>
          <a:p>
            <a:pPr lvl="1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char[] </a:t>
            </a:r>
            <a:r>
              <a:rPr lang="en-US" altLang="zh-CN" dirty="0" err="1">
                <a:solidFill>
                  <a:srgbClr val="000099"/>
                </a:solidFill>
              </a:rPr>
              <a:t>charArray</a:t>
            </a:r>
            <a:r>
              <a:rPr lang="en-US" altLang="zh-CN" dirty="0">
                <a:solidFill>
                  <a:srgbClr val="000099"/>
                </a:solidFill>
              </a:rPr>
              <a:t> = "</a:t>
            </a:r>
            <a:r>
              <a:rPr lang="zh-CN" altLang="en-US" dirty="0">
                <a:solidFill>
                  <a:srgbClr val="000099"/>
                </a:solidFill>
              </a:rPr>
              <a:t>我们是学生</a:t>
            </a:r>
            <a:r>
              <a:rPr lang="en-US" altLang="zh-CN" dirty="0">
                <a:solidFill>
                  <a:srgbClr val="000099"/>
                </a:solidFill>
              </a:rPr>
              <a:t>".</a:t>
            </a:r>
            <a:r>
              <a:rPr lang="en-US" altLang="zh-CN" dirty="0" err="1">
                <a:solidFill>
                  <a:srgbClr val="000099"/>
                </a:solidFill>
              </a:rPr>
              <a:t>toCharArray</a:t>
            </a:r>
            <a:r>
              <a:rPr lang="en-US" altLang="zh-CN" dirty="0">
                <a:solidFill>
                  <a:srgbClr val="000099"/>
                </a:solidFill>
              </a:rPr>
              <a:t>();</a:t>
            </a:r>
            <a:endParaRPr lang="en-US" altLang="zh-CN" dirty="0">
              <a:solidFill>
                <a:srgbClr val="000099"/>
              </a:solidFill>
            </a:endParaRPr>
          </a:p>
          <a:p>
            <a:pPr lvl="1">
              <a:buNone/>
            </a:pPr>
            <a:r>
              <a:rPr lang="en-US" altLang="zh-CN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en-US" altLang="zh-CN" dirty="0" err="1">
                <a:solidFill>
                  <a:srgbClr val="000099"/>
                </a:solidFill>
              </a:rPr>
              <a:t>Arrays.toString</a:t>
            </a:r>
            <a:r>
              <a:rPr lang="en-US" altLang="zh-CN" dirty="0">
                <a:solidFill>
                  <a:srgbClr val="000099"/>
                </a:solidFill>
              </a:rPr>
              <a:t>(</a:t>
            </a:r>
            <a:r>
              <a:rPr lang="en-US" altLang="zh-CN" dirty="0" err="1">
                <a:solidFill>
                  <a:srgbClr val="000099"/>
                </a:solidFill>
              </a:rPr>
              <a:t>charArray</a:t>
            </a:r>
            <a:r>
              <a:rPr lang="en-US" altLang="zh-CN" dirty="0">
                <a:solidFill>
                  <a:srgbClr val="000099"/>
                </a:solidFill>
              </a:rPr>
              <a:t>));</a:t>
            </a:r>
            <a:endParaRPr lang="en-US" altLang="zh-CN" dirty="0">
              <a:solidFill>
                <a:srgbClr val="000099"/>
              </a:solidFill>
            </a:endParaRPr>
          </a:p>
          <a:p>
            <a:pPr lvl="1">
              <a:buNone/>
            </a:pPr>
            <a:endParaRPr lang="en-US" altLang="zh-CN" dirty="0">
              <a:solidFill>
                <a:srgbClr val="000099"/>
              </a:solidFill>
            </a:endParaRPr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3359696" y="4767560"/>
            <a:ext cx="34658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输出：</a:t>
            </a:r>
            <a:r>
              <a:rPr lang="en-US" altLang="zh-CN" sz="2400" dirty="0"/>
              <a:t>[</a:t>
            </a:r>
            <a:r>
              <a:rPr lang="zh-CN" altLang="en-US" sz="2400" dirty="0"/>
              <a:t>我</a:t>
            </a:r>
            <a:r>
              <a:rPr lang="en-US" altLang="zh-CN" sz="2400" dirty="0"/>
              <a:t>, </a:t>
            </a:r>
            <a:r>
              <a:rPr lang="zh-CN" altLang="en-US" sz="2400" dirty="0"/>
              <a:t>们</a:t>
            </a:r>
            <a:r>
              <a:rPr lang="en-US" altLang="zh-CN" sz="2400" dirty="0"/>
              <a:t>, </a:t>
            </a:r>
            <a:r>
              <a:rPr lang="zh-CN" altLang="en-US" sz="2400" dirty="0"/>
              <a:t>是</a:t>
            </a:r>
            <a:r>
              <a:rPr lang="en-US" altLang="zh-CN" sz="2400" dirty="0"/>
              <a:t>, </a:t>
            </a:r>
            <a:r>
              <a:rPr lang="zh-CN" altLang="en-US" sz="2400" dirty="0"/>
              <a:t>学</a:t>
            </a:r>
            <a:r>
              <a:rPr lang="en-US" altLang="zh-CN" sz="2400" dirty="0"/>
              <a:t>, </a:t>
            </a:r>
            <a:r>
              <a:rPr lang="zh-CN" altLang="en-US" sz="2400" dirty="0"/>
              <a:t>生</a:t>
            </a:r>
            <a:r>
              <a:rPr lang="en-US" altLang="zh-CN" sz="2400" dirty="0"/>
              <a:t>]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88324"/>
            <a:ext cx="7109560" cy="112609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  <a:endParaRPr lang="zh-CN" altLang="en-US" dirty="0"/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500174"/>
            <a:ext cx="8472518" cy="4953014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String(String original)  //</a:t>
            </a:r>
            <a:r>
              <a:rPr lang="zh-CN" altLang="en-US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复制构造函数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String(char[] value)    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String(char[] value,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String(byte[ ] bytes)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dirty="0">
                <a:solidFill>
                  <a:srgbClr val="006600"/>
                </a:solidFill>
              </a:rPr>
              <a:t>byte[ ] bytes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String(byte[ ] bytes,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String(byte[ ] 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buffer)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   </a:t>
            </a:r>
            <a:r>
              <a:rPr lang="en-US" altLang="zh-CN" dirty="0"/>
              <a:t>String</a:t>
            </a:r>
            <a:r>
              <a:rPr lang="zh-CN" altLang="en-US" dirty="0"/>
              <a:t>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latin typeface="+mj-lt"/>
              </a:rPr>
              <a:t>java.lang</a:t>
            </a:r>
            <a:r>
              <a:rPr lang="zh-CN" altLang="en-US" b="1" dirty="0">
                <a:latin typeface="+mj-lt"/>
              </a:rPr>
              <a:t>包中的</a:t>
            </a:r>
            <a:r>
              <a:rPr lang="en-US" altLang="zh-CN" b="1" dirty="0">
                <a:latin typeface="+mj-lt"/>
              </a:rPr>
              <a:t>String</a:t>
            </a:r>
            <a:r>
              <a:rPr lang="zh-CN" altLang="en-US" b="1" dirty="0">
                <a:latin typeface="+mj-lt"/>
              </a:rPr>
              <a:t>类来创建</a:t>
            </a:r>
            <a:r>
              <a:rPr lang="zh-CN" altLang="en-US" b="1" dirty="0">
                <a:solidFill>
                  <a:srgbClr val="C00000"/>
                </a:solidFill>
                <a:latin typeface="+mj-lt"/>
              </a:rPr>
              <a:t>字符串对象</a:t>
            </a:r>
            <a:r>
              <a:rPr lang="zh-CN" altLang="en-US" b="1" dirty="0">
                <a:latin typeface="+mj-lt"/>
              </a:rPr>
              <a:t>。</a:t>
            </a:r>
            <a:endParaRPr lang="zh-CN" altLang="en-US" dirty="0">
              <a:latin typeface="+mj-lt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88324"/>
            <a:ext cx="7109560" cy="1126098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两个构造函数使用</a:t>
            </a:r>
            <a:r>
              <a:rPr lang="zh-CN" altLang="en-US" sz="24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当前操作系统默认的字符编码</a:t>
            </a:r>
            <a:r>
              <a:rPr lang="zh-CN" altLang="en-US" sz="2400" dirty="0"/>
              <a:t>将</a:t>
            </a:r>
            <a:r>
              <a:rPr lang="en-US" altLang="zh-CN" sz="2400" dirty="0"/>
              <a:t>byte</a:t>
            </a:r>
            <a:r>
              <a:rPr lang="en-US" altLang="zh-CN" sz="2400"/>
              <a:t>[]</a:t>
            </a:r>
            <a:r>
              <a:rPr lang="zh-CN" altLang="en-US" sz="2400"/>
              <a:t>数组构造一个</a:t>
            </a:r>
            <a:r>
              <a:rPr lang="en-US" altLang="zh-CN" sz="2400"/>
              <a:t>String</a:t>
            </a:r>
            <a:r>
              <a:rPr lang="zh-CN" altLang="en-US" sz="2400"/>
              <a:t>对象。</a:t>
            </a:r>
            <a:endParaRPr lang="en-US" altLang="zh-CN" sz="2400" dirty="0"/>
          </a:p>
          <a:p>
            <a:pPr lvl="1"/>
            <a:r>
              <a:rPr lang="en-US" altLang="zh-CN" b="1" dirty="0">
                <a:solidFill>
                  <a:srgbClr val="000099"/>
                </a:solidFill>
              </a:rPr>
              <a:t>String(</a:t>
            </a:r>
            <a:r>
              <a:rPr lang="en-US" altLang="zh-CN" b="1">
                <a:solidFill>
                  <a:srgbClr val="000099"/>
                </a:solidFill>
              </a:rPr>
              <a:t>byte[] b)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2"/>
            <a:r>
              <a:rPr lang="zh-CN" altLang="en-US" sz="2400" dirty="0"/>
              <a:t>用指定的</a:t>
            </a:r>
            <a:r>
              <a:rPr lang="zh-CN" altLang="en-US" sz="2400" b="1" dirty="0">
                <a:solidFill>
                  <a:srgbClr val="000099"/>
                </a:solidFill>
              </a:rPr>
              <a:t>字节数组</a:t>
            </a:r>
            <a:r>
              <a:rPr lang="zh-CN" altLang="en-US" sz="2400" dirty="0"/>
              <a:t>构造一个字符串对象。</a:t>
            </a:r>
            <a:endParaRPr lang="en-US" altLang="zh-CN" sz="2400" dirty="0"/>
          </a:p>
          <a:p>
            <a:pPr lvl="2"/>
            <a:endParaRPr lang="en-US" altLang="zh-CN" sz="2400" dirty="0"/>
          </a:p>
          <a:p>
            <a:pPr lvl="1"/>
            <a:r>
              <a:rPr lang="en-US" altLang="zh-CN" b="1" dirty="0">
                <a:solidFill>
                  <a:srgbClr val="000099"/>
                </a:solidFill>
              </a:rPr>
              <a:t>String(</a:t>
            </a:r>
            <a:r>
              <a:rPr lang="en-US" altLang="zh-CN" b="1">
                <a:solidFill>
                  <a:srgbClr val="000099"/>
                </a:solidFill>
              </a:rPr>
              <a:t>byte[] b</a:t>
            </a:r>
            <a:r>
              <a:rPr lang="zh-CN" altLang="en-US" b="1">
                <a:solidFill>
                  <a:srgbClr val="000099"/>
                </a:solidFill>
              </a:rPr>
              <a:t>，</a:t>
            </a:r>
            <a:r>
              <a:rPr lang="en-US" altLang="zh-CN" b="1" dirty="0" err="1">
                <a:solidFill>
                  <a:srgbClr val="000099"/>
                </a:solidFill>
              </a:rPr>
              <a:t>int</a:t>
            </a:r>
            <a:r>
              <a:rPr lang="en-US" altLang="zh-CN" b="1" dirty="0">
                <a:solidFill>
                  <a:srgbClr val="000099"/>
                </a:solidFill>
              </a:rPr>
              <a:t> offset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 err="1">
                <a:solidFill>
                  <a:srgbClr val="000099"/>
                </a:solidFill>
              </a:rPr>
              <a:t>int</a:t>
            </a:r>
            <a:r>
              <a:rPr lang="en-US" altLang="zh-CN" b="1" dirty="0">
                <a:solidFill>
                  <a:srgbClr val="000099"/>
                </a:solidFill>
              </a:rPr>
              <a:t> length) 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2"/>
            <a:r>
              <a:rPr lang="zh-CN" altLang="en-US" sz="2400" dirty="0"/>
              <a:t>用指定的字节数组的一部分</a:t>
            </a:r>
            <a:r>
              <a:rPr lang="zh-CN" altLang="en-US" sz="2400"/>
              <a:t>，即：从</a:t>
            </a:r>
            <a:r>
              <a:rPr lang="zh-CN" altLang="en-US" sz="2400" dirty="0"/>
              <a:t>数组起始位置</a:t>
            </a:r>
            <a:r>
              <a:rPr lang="en-US" altLang="zh-CN" sz="2400" dirty="0"/>
              <a:t>offset</a:t>
            </a:r>
            <a:r>
              <a:rPr lang="zh-CN" altLang="en-US" sz="2400" dirty="0"/>
              <a:t>开始取</a:t>
            </a:r>
            <a:r>
              <a:rPr lang="en-US" altLang="zh-CN" sz="2400" dirty="0"/>
              <a:t>length</a:t>
            </a:r>
            <a:r>
              <a:rPr lang="zh-CN" altLang="en-US" sz="2400" dirty="0"/>
              <a:t>个字节构造一个字符串对象。</a:t>
            </a:r>
            <a:endParaRPr lang="en-US" altLang="zh-CN" sz="2400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1092184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57338"/>
            <a:ext cx="8329642" cy="4824412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b="1" dirty="0">
                <a:solidFill>
                  <a:srgbClr val="000099"/>
                </a:solidFill>
              </a:rPr>
              <a:t>String(byte[] bytes, </a:t>
            </a:r>
            <a:r>
              <a:rPr lang="en-US" altLang="zh-CN" sz="2400" b="1" dirty="0">
                <a:solidFill>
                  <a:srgbClr val="FF0000"/>
                </a:solidFill>
              </a:rPr>
              <a:t>String charset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>
                <a:solidFill>
                  <a:srgbClr val="000099"/>
                </a:solidFill>
              </a:rPr>
              <a:t> String(byte[] bytes, int offset, int count, </a:t>
            </a:r>
            <a:r>
              <a:rPr lang="en-US" altLang="zh-CN" sz="2400" b="1" dirty="0">
                <a:solidFill>
                  <a:srgbClr val="FF0000"/>
                </a:solidFill>
              </a:rPr>
              <a:t>String charset</a:t>
            </a:r>
            <a:r>
              <a:rPr lang="en-US" altLang="zh-CN" sz="2400" b="1" dirty="0">
                <a:solidFill>
                  <a:srgbClr val="000099"/>
                </a:solidFill>
              </a:rPr>
              <a:t>)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r>
              <a:rPr lang="zh-CN" altLang="en-US" sz="2400" dirty="0"/>
              <a:t>两个构造函数使用</a:t>
            </a:r>
            <a:r>
              <a:rPr lang="zh-CN" altLang="en-US" sz="24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指定的字符编码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把</a:t>
            </a:r>
            <a:r>
              <a:rPr lang="zh-CN" altLang="en-US" sz="2400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字节数组转为字符串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sz="2200" b="1" dirty="0">
                <a:solidFill>
                  <a:srgbClr val="C00000"/>
                </a:solidFill>
              </a:rPr>
              <a:t>bytes</a:t>
            </a:r>
            <a:r>
              <a:rPr lang="zh-CN" altLang="en-US" sz="2200" dirty="0"/>
              <a:t>：第一个参数是字节数组；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en-US" altLang="zh-CN" sz="2200" b="1" dirty="0" err="1">
                <a:solidFill>
                  <a:srgbClr val="C00000"/>
                </a:solidFill>
              </a:rPr>
              <a:t>charset</a:t>
            </a:r>
            <a:r>
              <a:rPr lang="zh-CN" altLang="en-US" sz="2200" dirty="0"/>
              <a:t>：第二个参数是字符编码，以字符串的形式给定“字符集”。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endParaRPr lang="en-US" altLang="zh-CN" dirty="0"/>
          </a:p>
          <a:p>
            <a:r>
              <a:rPr lang="zh-CN" altLang="en-US" sz="2400" dirty="0"/>
              <a:t>例如：将</a:t>
            </a:r>
            <a:r>
              <a:rPr lang="en-US" altLang="zh-CN" sz="2400" dirty="0"/>
              <a:t>bytes</a:t>
            </a:r>
            <a:r>
              <a:rPr lang="zh-CN" altLang="en-US" sz="2400" dirty="0"/>
              <a:t>数组按</a:t>
            </a:r>
            <a:r>
              <a:rPr lang="en-US" altLang="zh-CN" sz="2400" dirty="0"/>
              <a:t>"UTF-8"</a:t>
            </a:r>
            <a:r>
              <a:rPr lang="zh-CN" altLang="en-US" sz="2400" dirty="0"/>
              <a:t>的编码方式转成字符串。</a:t>
            </a:r>
            <a:endParaRPr lang="zh-CN" altLang="en-US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2639616" y="4792830"/>
            <a:ext cx="6548120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byte[] 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bytes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={49, 50, 51, 43, 52, 53, 54, 61, 53, 55, 57};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String </a:t>
            </a: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exp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=</a:t>
            </a:r>
            <a:r>
              <a:rPr lang="en-US" altLang="zh-CN" sz="2000" b="1" dirty="0"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new String(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bytes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, “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utf-8”</a:t>
            </a:r>
            <a:r>
              <a:rPr lang="en-US" altLang="zh-CN" sz="2000" b="1" dirty="0">
                <a:solidFill>
                  <a:srgbClr val="FF33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);</a:t>
            </a:r>
            <a:endParaRPr lang="en-US" altLang="zh-CN" sz="2000" b="1" dirty="0">
              <a:solidFill>
                <a:srgbClr val="FF3300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  <a:p>
            <a:pPr eaLnBrk="0" hangingPunct="0"/>
            <a:r>
              <a:rPr lang="en-US" altLang="zh-CN" sz="2000" b="1" dirty="0" err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(</a:t>
            </a:r>
            <a:r>
              <a:rPr lang="en-US" altLang="zh-CN" sz="2000" b="1" dirty="0">
                <a:solidFill>
                  <a:srgbClr val="CC0066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exp</a:t>
            </a:r>
            <a:r>
              <a:rPr lang="en-US" altLang="zh-CN" sz="2000" b="1" dirty="0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rPr>
              <a:t>);</a:t>
            </a:r>
            <a:endParaRPr lang="en-US" altLang="zh-CN" sz="2000" b="1" dirty="0">
              <a:solidFill>
                <a:srgbClr val="000000"/>
              </a:solidFill>
              <a:latin typeface="Arial" panose="020B0604020202020204" pitchFamily="34" charset="0"/>
              <a:ea typeface="黑体" panose="02010609060101010101" pitchFamily="2" charset="-122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23792" y="5943510"/>
            <a:ext cx="2500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123+456=579</a:t>
            </a:r>
            <a:endParaRPr lang="zh-CN" altLang="en-US" sz="20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．字符串与字节数组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</a:rPr>
              <a:t>byte[] </a:t>
            </a:r>
            <a:r>
              <a:rPr lang="en-US" altLang="zh-CN" sz="2400" b="1" dirty="0" err="1">
                <a:solidFill>
                  <a:srgbClr val="000099"/>
                </a:solidFill>
              </a:rPr>
              <a:t>getBytes</a:t>
            </a:r>
            <a:r>
              <a:rPr lang="en-US" altLang="zh-CN" sz="2400" b="1" dirty="0">
                <a:solidFill>
                  <a:srgbClr val="000099"/>
                </a:solidFill>
              </a:rPr>
              <a:t>() 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/>
            <a:r>
              <a:rPr lang="zh-CN" altLang="en-US" sz="2000" dirty="0"/>
              <a:t>使用平台</a:t>
            </a:r>
            <a:r>
              <a:rPr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默认的</a:t>
            </a:r>
            <a:r>
              <a:rPr lang="zh-CN" altLang="en-US" sz="2000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字符编码</a:t>
            </a:r>
            <a:r>
              <a:rPr lang="zh-CN" altLang="en-US" sz="2000" dirty="0"/>
              <a:t>，将</a:t>
            </a:r>
            <a:r>
              <a:rPr lang="zh-CN" altLang="en-US" sz="2000" b="1" dirty="0">
                <a:solidFill>
                  <a:srgbClr val="C00000"/>
                </a:solidFill>
              </a:rPr>
              <a:t>当前字符串</a:t>
            </a:r>
            <a:r>
              <a:rPr lang="zh-CN" altLang="en-US" sz="2000" dirty="0"/>
              <a:t>转化为一个字节数组。</a:t>
            </a:r>
            <a:endParaRPr lang="zh-CN" altLang="en-US" sz="2000" dirty="0"/>
          </a:p>
          <a:p>
            <a:r>
              <a:rPr lang="en-US" altLang="zh-CN" sz="2400" b="1" dirty="0">
                <a:solidFill>
                  <a:srgbClr val="000099"/>
                </a:solidFill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</a:rPr>
              <a:t>byte[] </a:t>
            </a:r>
            <a:r>
              <a:rPr lang="en-US" altLang="zh-CN" sz="2400" b="1" dirty="0" err="1">
                <a:solidFill>
                  <a:srgbClr val="000099"/>
                </a:solidFill>
              </a:rPr>
              <a:t>getBytes</a:t>
            </a:r>
            <a:r>
              <a:rPr lang="en-US" altLang="zh-CN" sz="2400" b="1" dirty="0">
                <a:solidFill>
                  <a:srgbClr val="000099"/>
                </a:solidFill>
              </a:rPr>
              <a:t>(String </a:t>
            </a:r>
            <a:r>
              <a:rPr lang="en-US" altLang="zh-CN" sz="2400" b="1" dirty="0" err="1">
                <a:solidFill>
                  <a:srgbClr val="006600"/>
                </a:solidFill>
              </a:rPr>
              <a:t>charsetName</a:t>
            </a:r>
            <a:r>
              <a:rPr lang="en-US" altLang="zh-CN" sz="2400" b="1" dirty="0">
                <a:solidFill>
                  <a:srgbClr val="000099"/>
                </a:solidFill>
              </a:rPr>
              <a:t>) 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pPr lvl="1"/>
            <a:r>
              <a:rPr lang="zh-CN" altLang="en-US" sz="2000" dirty="0"/>
              <a:t>使用参数指定字符编码，将当前字符串转化为一个字节数组。   </a:t>
            </a:r>
            <a:endParaRPr lang="en-US" altLang="zh-CN" sz="2000" dirty="0"/>
          </a:p>
          <a:p>
            <a:endParaRPr lang="en-US" altLang="zh-CN" b="1" dirty="0"/>
          </a:p>
          <a:p>
            <a:r>
              <a:rPr lang="zh-CN" altLang="en-US" b="1" dirty="0"/>
              <a:t>例：</a:t>
            </a:r>
            <a:endParaRPr lang="en-US" altLang="zh-CN" b="1" dirty="0"/>
          </a:p>
          <a:p>
            <a:pPr marL="344170" lvl="1" indent="0">
              <a:buNone/>
            </a:pPr>
            <a:r>
              <a:rPr lang="zh-CN" altLang="en-US" sz="2000" dirty="0"/>
              <a:t>        </a:t>
            </a:r>
            <a:endParaRPr lang="en-US" altLang="zh-CN" sz="2000" dirty="0"/>
          </a:p>
          <a:p>
            <a:pPr marL="344170" lvl="1" indent="0">
              <a:buNone/>
            </a:pPr>
            <a:endParaRPr lang="en-US" altLang="zh-CN" sz="2000" dirty="0"/>
          </a:p>
          <a:p>
            <a:pPr marL="344170" lvl="1" indent="0">
              <a:buNone/>
            </a:pPr>
            <a:r>
              <a:rPr lang="zh-CN" altLang="en-US" sz="2000" dirty="0"/>
              <a:t>               </a:t>
            </a:r>
            <a:endParaRPr lang="en-US" altLang="zh-CN" sz="2000" dirty="0"/>
          </a:p>
          <a:p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7286612" y="619120"/>
            <a:ext cx="1857388" cy="857256"/>
          </a:xfrm>
          <a:prstGeom prst="borderCallout1">
            <a:avLst>
              <a:gd name="adj1" fmla="val 101330"/>
              <a:gd name="adj2" fmla="val 52808"/>
              <a:gd name="adj3" fmla="val 180224"/>
              <a:gd name="adj4" fmla="val -352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调用该方法的字符串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15680" y="3645024"/>
            <a:ext cx="5939155" cy="1537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byte[] 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bytes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={49, 50, 51, 43, 52, 53, 54, 61, 53, 55, 57};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String </a:t>
            </a:r>
            <a:r>
              <a:rPr lang="en-US" altLang="zh-CN" sz="2000" b="1" dirty="0">
                <a:solidFill>
                  <a:srgbClr val="CC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exp</a:t>
            </a: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=</a:t>
            </a:r>
            <a:r>
              <a:rPr lang="en-US" altLang="zh-CN" sz="20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new String(</a:t>
            </a:r>
            <a:r>
              <a:rPr lang="en-US" altLang="zh-CN" sz="2000" b="1" dirty="0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bytes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, “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utf-8”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);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en-US" altLang="zh-CN" b="1" dirty="0" err="1"/>
              <a:t>System.out.println</a:t>
            </a:r>
            <a:r>
              <a:rPr lang="en-US" altLang="zh-CN" b="1" dirty="0"/>
              <a:t>(exp);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 err="1"/>
              <a:t>System.out.println</a:t>
            </a:r>
            <a:r>
              <a:rPr lang="en-US" altLang="zh-CN" b="1" dirty="0"/>
              <a:t>(</a:t>
            </a:r>
            <a:r>
              <a:rPr lang="en-US" altLang="zh-CN" b="1" dirty="0" err="1">
                <a:solidFill>
                  <a:srgbClr val="000099"/>
                </a:solidFill>
              </a:rPr>
              <a:t>Arrays.toString</a:t>
            </a:r>
            <a:r>
              <a:rPr lang="en-US" altLang="zh-CN" b="1" dirty="0">
                <a:solidFill>
                  <a:srgbClr val="000099"/>
                </a:solidFill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</a:rPr>
              <a:t>exp.getBytes</a:t>
            </a:r>
            <a:r>
              <a:rPr lang="en-US" altLang="zh-CN" b="1" dirty="0">
                <a:solidFill>
                  <a:srgbClr val="006600"/>
                </a:solidFill>
              </a:rPr>
              <a:t>()</a:t>
            </a:r>
            <a:r>
              <a:rPr lang="en-US" altLang="zh-CN" b="1" dirty="0"/>
              <a:t>));</a:t>
            </a:r>
            <a:endParaRPr lang="en-US" altLang="zh-CN" sz="2000" b="1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63552" y="6183433"/>
            <a:ext cx="7848872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JAVA</a:t>
            </a: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字符编码：</a:t>
            </a:r>
            <a:r>
              <a:rPr lang="en-US" altLang="zh-CN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Unicode,GBK,GB2312,UTF-8</a:t>
            </a:r>
            <a:r>
              <a:rPr lang="zh-CN" altLang="en-US" sz="1400" i="0" dirty="0">
                <a:solidFill>
                  <a:schemeClr val="bg1">
                    <a:lumMod val="65000"/>
                  </a:schemeClr>
                </a:solidFill>
                <a:effectLst/>
                <a:latin typeface="PingFang SC"/>
              </a:rPr>
              <a:t>，</a:t>
            </a:r>
            <a:r>
              <a:rPr lang="en-US" altLang="zh-CN" sz="1400" dirty="0">
                <a:solidFill>
                  <a:schemeClr val="bg1">
                    <a:lumMod val="65000"/>
                  </a:schemeClr>
                </a:solidFill>
              </a:rPr>
              <a:t>https://blog.csdn.net/hzj1369/article/details/82114079</a:t>
            </a:r>
            <a:endParaRPr lang="zh-CN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025" y="5301382"/>
            <a:ext cx="4635950" cy="672075"/>
          </a:xfrm>
          <a:prstGeom prst="rect">
            <a:avLst/>
          </a:prstGeo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476672"/>
            <a:ext cx="9144000" cy="61436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java.nio.charset.StandardCharsets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public class Example9_8 {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public static void main(String[]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 {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String str = "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你我他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";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byte[] d=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str.getBytes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      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默认字符编码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GB2312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数组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的长度是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一个汉字占两个字节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):"+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d.length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String s=new String(d, 3,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   //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输出：你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s=new String(d, 7,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(s);    //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输出：他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   d =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str.getBytes</a:t>
            </a: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(StandardCharsets.UTF_8);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指定字符编码</a:t>
            </a:r>
            <a:endParaRPr lang="en-US" altLang="zh-CN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("d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的长度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(utf-8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编码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一个汉字占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个字节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):"+</a:t>
            </a:r>
            <a:r>
              <a:rPr lang="en-US" altLang="zh-CN" sz="2000" dirty="0" err="1">
                <a:latin typeface="Arial" panose="020B0604020202020204" pitchFamily="34" charset="0"/>
                <a:cs typeface="Arial" panose="020B0604020202020204" pitchFamily="34" charset="0"/>
              </a:rPr>
              <a:t>d.length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   }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07560" y="3501008"/>
            <a:ext cx="3960440" cy="1076325"/>
          </a:xfrm>
          <a:prstGeom prst="rect">
            <a:avLst/>
          </a:prstGeom>
          <a:noFill/>
          <a:ln>
            <a:solidFill>
              <a:srgbClr val="0066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数组</a:t>
            </a:r>
            <a:r>
              <a:rPr lang="en-US" altLang="zh-CN" sz="1600" dirty="0"/>
              <a:t>d</a:t>
            </a:r>
            <a:r>
              <a:rPr lang="zh-CN" altLang="en-US" sz="1600" dirty="0"/>
              <a:t>的长度是</a:t>
            </a:r>
            <a:r>
              <a:rPr lang="en-US" altLang="zh-CN" sz="1600" dirty="0"/>
              <a:t>(</a:t>
            </a:r>
            <a:r>
              <a:rPr lang="zh-CN" altLang="en-US" sz="1600" dirty="0"/>
              <a:t>一个汉字占两个字节</a:t>
            </a:r>
            <a:r>
              <a:rPr lang="en-US" altLang="zh-CN" sz="1600" dirty="0"/>
              <a:t>):9</a:t>
            </a:r>
            <a:endParaRPr lang="en-US" altLang="zh-CN" sz="1600" dirty="0"/>
          </a:p>
          <a:p>
            <a:r>
              <a:rPr lang="zh-CN" altLang="en-US" sz="1600" dirty="0"/>
              <a:t>你</a:t>
            </a:r>
            <a:endParaRPr lang="zh-CN" altLang="en-US" sz="1600" dirty="0"/>
          </a:p>
          <a:p>
            <a:r>
              <a:rPr lang="zh-CN" altLang="en-US" sz="1600" dirty="0"/>
              <a:t>他</a:t>
            </a:r>
            <a:endParaRPr lang="zh-CN" altLang="en-US" sz="1600" dirty="0"/>
          </a:p>
          <a:p>
            <a:r>
              <a:rPr lang="en-US" altLang="zh-CN" sz="1600" dirty="0"/>
              <a:t>d</a:t>
            </a:r>
            <a:r>
              <a:rPr lang="zh-CN" altLang="en-US" sz="1600" dirty="0"/>
              <a:t>的长度</a:t>
            </a:r>
            <a:r>
              <a:rPr lang="en-US" altLang="zh-CN" sz="1600" dirty="0"/>
              <a:t>(utf-8</a:t>
            </a:r>
            <a:r>
              <a:rPr lang="zh-CN" altLang="en-US" sz="1600" dirty="0"/>
              <a:t>编码</a:t>
            </a:r>
            <a:r>
              <a:rPr lang="en-US" altLang="zh-CN" sz="1600" dirty="0"/>
              <a:t>,</a:t>
            </a:r>
            <a:r>
              <a:rPr lang="zh-CN" altLang="en-US" sz="1600" dirty="0"/>
              <a:t>一个汉字占</a:t>
            </a:r>
            <a:r>
              <a:rPr lang="en-US" altLang="zh-CN" sz="1600" dirty="0"/>
              <a:t>3</a:t>
            </a:r>
            <a:r>
              <a:rPr lang="zh-CN" altLang="en-US" sz="1600" dirty="0"/>
              <a:t>个字节</a:t>
            </a:r>
            <a:r>
              <a:rPr lang="en-US" altLang="zh-CN" sz="1600" dirty="0"/>
              <a:t>):12</a:t>
            </a:r>
            <a:endParaRPr lang="en-US" altLang="zh-CN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263203" y="116010"/>
            <a:ext cx="11944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例题</a:t>
            </a:r>
            <a:r>
              <a:rPr lang="en-US" altLang="zh-CN" sz="2400" dirty="0"/>
              <a:t>9-8</a:t>
            </a:r>
            <a:endParaRPr lang="zh-CN" altLang="en-US" sz="24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§9.1.6  正则表达式及字符串的替换与分解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1．正则表达式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一个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正则表达式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是含有一些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具有特殊意义字符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dirty="0"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字符串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，这些特殊字符称作</a:t>
            </a:r>
            <a:r>
              <a:rPr lang="zh-CN" altLang="en-US" b="1" dirty="0">
                <a:solidFill>
                  <a:srgbClr val="FF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正则表达式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zh-CN" altLang="en-US" b="1" dirty="0">
                <a:solidFill>
                  <a:srgbClr val="0066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元字符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比如： 字符串</a:t>
            </a:r>
            <a:endParaRPr lang="en-US" altLang="zh-CN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4170" lvl="1" indent="0" algn="ctr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800" b="1" dirty="0" err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\\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zh-CN" alt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’：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代表0到9中的任何一个数字，可以理解为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0~9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单个数字的通配符。</a:t>
            </a: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 algn="just">
              <a:lnSpc>
                <a:spcPct val="90000"/>
              </a:lnSpc>
            </a:pPr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阅读表9.1</a:t>
            </a:r>
            <a:endParaRPr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阅读表9.2</a:t>
            </a:r>
            <a:endParaRPr lang="zh-CN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/>
              <a:t>§9.1.6 </a:t>
            </a:r>
            <a:r>
              <a:rPr lang="zh-CN" altLang="en-US" dirty="0">
                <a:latin typeface="宋体" panose="02010600030101010101" pitchFamily="2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38175" lvl="2" indent="-342900" algn="ctr">
              <a:buClr>
                <a:schemeClr val="tx2"/>
              </a:buClr>
              <a:buNone/>
            </a:pPr>
            <a:endParaRPr lang="en-US" altLang="zh-CN" sz="3200" b="1" dirty="0"/>
          </a:p>
          <a:p>
            <a:pPr marL="638175" lvl="2" indent="-342900" algn="ctr">
              <a:buClr>
                <a:schemeClr val="tx2"/>
              </a:buClr>
              <a:buNone/>
            </a:pPr>
            <a:r>
              <a:rPr lang="en-US" altLang="zh-CN" sz="3200" b="1" dirty="0"/>
              <a:t>String regex = “</a:t>
            </a:r>
            <a:r>
              <a:rPr lang="en-US" altLang="zh-CN" sz="3200" b="1" dirty="0">
                <a:solidFill>
                  <a:srgbClr val="C00000"/>
                </a:solidFill>
              </a:rPr>
              <a:t>[1-9] </a:t>
            </a:r>
            <a:r>
              <a:rPr lang="en-US" altLang="zh-CN" sz="3200" b="1" dirty="0"/>
              <a:t>[0-9]* </a:t>
            </a:r>
            <a:r>
              <a:rPr lang="en-US" altLang="zh-CN" sz="3200" b="1" dirty="0">
                <a:solidFill>
                  <a:srgbClr val="006600"/>
                </a:solidFill>
              </a:rPr>
              <a:t>[.]?</a:t>
            </a:r>
            <a:r>
              <a:rPr lang="en-US" altLang="zh-CN" sz="3200" b="1" dirty="0">
                <a:solidFill>
                  <a:srgbClr val="C00000"/>
                </a:solidFill>
              </a:rPr>
              <a:t> </a:t>
            </a:r>
            <a:r>
              <a:rPr lang="en-US" altLang="zh-CN" sz="3200" b="1" dirty="0">
                <a:solidFill>
                  <a:srgbClr val="000099"/>
                </a:solidFill>
              </a:rPr>
              <a:t>[0-9]*</a:t>
            </a:r>
            <a:r>
              <a:rPr lang="en-US" altLang="zh-CN" sz="3200" b="1" dirty="0"/>
              <a:t>";</a:t>
            </a:r>
            <a:endParaRPr lang="en-US" altLang="zh-CN" sz="3200" b="1" dirty="0"/>
          </a:p>
          <a:p>
            <a:endParaRPr lang="zh-CN" altLang="en-US" dirty="0"/>
          </a:p>
        </p:txBody>
      </p:sp>
      <p:sp>
        <p:nvSpPr>
          <p:cNvPr id="5" name="线形标注 1 4"/>
          <p:cNvSpPr/>
          <p:nvPr/>
        </p:nvSpPr>
        <p:spPr>
          <a:xfrm>
            <a:off x="4238612" y="3669761"/>
            <a:ext cx="1857388" cy="571504"/>
          </a:xfrm>
          <a:prstGeom prst="borderCallout1">
            <a:avLst>
              <a:gd name="adj1" fmla="val -1895"/>
              <a:gd name="adj2" fmla="val 51220"/>
              <a:gd name="adj3" fmla="val -188572"/>
              <a:gd name="adj4" fmla="val 87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非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5060149" y="4525151"/>
            <a:ext cx="2071702" cy="571504"/>
          </a:xfrm>
          <a:prstGeom prst="borderCallout1">
            <a:avLst>
              <a:gd name="adj1" fmla="val -1895"/>
              <a:gd name="adj2" fmla="val 51220"/>
              <a:gd name="adj3" fmla="val -321435"/>
              <a:gd name="adj4" fmla="val 849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en-US" altLang="zh-CN" sz="2400" b="1">
                <a:solidFill>
                  <a:schemeClr val="tx1"/>
                </a:solidFill>
              </a:rPr>
              <a:t>0</a:t>
            </a:r>
            <a:r>
              <a:rPr lang="zh-CN" altLang="en-US" sz="2400" b="1">
                <a:solidFill>
                  <a:schemeClr val="tx1"/>
                </a:solidFill>
              </a:rPr>
              <a:t>到</a:t>
            </a:r>
            <a:r>
              <a:rPr lang="en-US" altLang="zh-CN" sz="2400" b="1">
                <a:solidFill>
                  <a:schemeClr val="tx1"/>
                </a:solidFill>
              </a:rPr>
              <a:t>9</a:t>
            </a:r>
            <a:r>
              <a:rPr lang="zh-CN" altLang="en-US" sz="2400" b="1">
                <a:solidFill>
                  <a:schemeClr val="tx1"/>
                </a:solidFill>
              </a:rPr>
              <a:t>多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线形标注 1 6"/>
          <p:cNvSpPr/>
          <p:nvPr/>
        </p:nvSpPr>
        <p:spPr>
          <a:xfrm>
            <a:off x="6600056" y="3577429"/>
            <a:ext cx="2071702" cy="571504"/>
          </a:xfrm>
          <a:prstGeom prst="borderCallout1">
            <a:avLst>
              <a:gd name="adj1" fmla="val -1895"/>
              <a:gd name="adj2" fmla="val 51220"/>
              <a:gd name="adj3" fmla="val -152173"/>
              <a:gd name="adj4" fmla="val 55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小数点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或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zh-CN" altLang="en-US" sz="2400" b="1" dirty="0">
                <a:solidFill>
                  <a:schemeClr val="tx1"/>
                </a:solidFill>
              </a:rPr>
              <a:t>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8210536" y="4677599"/>
            <a:ext cx="2205944" cy="571504"/>
          </a:xfrm>
          <a:prstGeom prst="borderCallout1">
            <a:avLst>
              <a:gd name="adj1" fmla="val -1895"/>
              <a:gd name="adj2" fmla="val 51220"/>
              <a:gd name="adj3" fmla="val -351685"/>
              <a:gd name="adj4" fmla="val 211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chemeClr val="tx1"/>
                </a:solidFill>
              </a:rPr>
              <a:t>数字</a:t>
            </a:r>
            <a:r>
              <a:rPr lang="en-US" altLang="zh-CN" sz="2400" b="1" dirty="0">
                <a:solidFill>
                  <a:schemeClr val="tx1"/>
                </a:solidFill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</a:rPr>
              <a:t>到</a:t>
            </a:r>
            <a:r>
              <a:rPr lang="en-US" altLang="zh-CN" sz="2400" b="1" dirty="0">
                <a:solidFill>
                  <a:schemeClr val="tx1"/>
                </a:solidFill>
              </a:rPr>
              <a:t>9</a:t>
            </a:r>
            <a:r>
              <a:rPr lang="zh-CN" altLang="en-US" sz="2400" b="1" dirty="0">
                <a:solidFill>
                  <a:schemeClr val="tx1"/>
                </a:solidFill>
              </a:rPr>
              <a:t>多个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55840" y="5695274"/>
            <a:ext cx="23279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正数的字符串</a:t>
            </a:r>
            <a:endParaRPr lang="zh-CN" altLang="en-US" sz="2800" b="1" dirty="0">
              <a:solidFill>
                <a:srgbClr val="0000CC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panose="02010600030101010101" pitchFamily="2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public </a:t>
            </a:r>
            <a:r>
              <a:rPr lang="en-US" altLang="zh-CN" b="1" dirty="0" err="1">
                <a:solidFill>
                  <a:srgbClr val="0000CC"/>
                </a:solidFill>
                <a:latin typeface="Arial" panose="020B0604020202020204" pitchFamily="34" charset="0"/>
              </a:rPr>
              <a:t>boolean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 matches(String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regex</a:t>
            </a:r>
            <a:r>
              <a:rPr lang="en-US" altLang="zh-CN" b="1" dirty="0">
                <a:solidFill>
                  <a:srgbClr val="0000CC"/>
                </a:solidFill>
                <a:latin typeface="Arial" panose="020B0604020202020204" pitchFamily="34" charset="0"/>
              </a:rPr>
              <a:t>)</a:t>
            </a:r>
            <a:endParaRPr lang="en-US" altLang="zh-CN" b="1" dirty="0">
              <a:solidFill>
                <a:srgbClr val="0000CC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>
                <a:latin typeface="+mj-lt"/>
              </a:rPr>
              <a:t>字符串对象调用该方法可以判断当前字符串对象是否和参数</a:t>
            </a:r>
            <a:r>
              <a:rPr lang="en-US" altLang="zh-CN" dirty="0" err="1">
                <a:latin typeface="+mj-lt"/>
              </a:rPr>
              <a:t>regex</a:t>
            </a:r>
            <a:r>
              <a:rPr lang="zh-CN" altLang="en-US" dirty="0">
                <a:latin typeface="+mj-lt"/>
              </a:rPr>
              <a:t>指定的正则表达式匹配。</a:t>
            </a:r>
            <a:endParaRPr lang="en-US" altLang="zh-CN" dirty="0">
              <a:latin typeface="+mj-lt"/>
            </a:endParaRPr>
          </a:p>
          <a:p>
            <a:pPr lvl="1" algn="just">
              <a:lnSpc>
                <a:spcPct val="90000"/>
              </a:lnSpc>
            </a:pPr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pPr>
              <a:buNone/>
            </a:pPr>
            <a:r>
              <a:rPr lang="en-US" altLang="zh-CN" sz="2400" dirty="0"/>
              <a:t>String 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/>
              <a:t> = "[1-9][0-9]*[.]?[0-9]*";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12r34a5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1234.4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5678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  <a:endParaRPr lang="en-US" altLang="zh-CN" sz="2400" dirty="0">
              <a:solidFill>
                <a:srgbClr val="000099"/>
              </a:solidFill>
            </a:endParaRPr>
          </a:p>
          <a:p>
            <a:pPr>
              <a:buNone/>
            </a:pPr>
            <a:r>
              <a:rPr lang="en-US" altLang="zh-CN" sz="2400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dirty="0">
                <a:solidFill>
                  <a:srgbClr val="000099"/>
                </a:solidFill>
              </a:rPr>
              <a:t>("</a:t>
            </a:r>
            <a:r>
              <a:rPr lang="en-US" altLang="zh-CN" sz="2400" dirty="0">
                <a:solidFill>
                  <a:srgbClr val="006600"/>
                </a:solidFill>
              </a:rPr>
              <a:t>0678</a:t>
            </a:r>
            <a:r>
              <a:rPr lang="en-US" altLang="zh-CN" sz="2400" dirty="0">
                <a:solidFill>
                  <a:srgbClr val="000099"/>
                </a:solidFill>
              </a:rPr>
              <a:t>".matches(</a:t>
            </a:r>
            <a:r>
              <a:rPr lang="en-US" altLang="zh-CN" sz="2400" dirty="0" err="1">
                <a:solidFill>
                  <a:srgbClr val="FF0000"/>
                </a:solidFill>
              </a:rPr>
              <a:t>regex</a:t>
            </a:r>
            <a:r>
              <a:rPr lang="en-US" altLang="zh-CN" sz="2400" dirty="0">
                <a:solidFill>
                  <a:srgbClr val="000099"/>
                </a:solidFill>
              </a:rPr>
              <a:t>));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10644" y="4143380"/>
            <a:ext cx="877570" cy="178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false</a:t>
            </a:r>
            <a:endParaRPr lang="en-US" altLang="zh-CN" sz="2400" b="1" dirty="0" err="1">
              <a:solidFill>
                <a:srgbClr val="C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true</a:t>
            </a:r>
            <a:endParaRPr lang="en-US" altLang="zh-CN" sz="2400" b="1" dirty="0" err="1">
              <a:solidFill>
                <a:srgbClr val="C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true</a:t>
            </a:r>
            <a:endParaRPr lang="en-US" altLang="zh-CN" sz="2400" b="1" dirty="0" err="1">
              <a:solidFill>
                <a:srgbClr val="C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</a:pPr>
            <a:r>
              <a:rPr lang="en-US" altLang="zh-CN" sz="2400" b="1" dirty="0" err="1">
                <a:solidFill>
                  <a:srgbClr val="C00000"/>
                </a:solidFill>
              </a:rPr>
              <a:t>false</a:t>
            </a:r>
            <a:endParaRPr lang="zh-CN" altLang="en-US" sz="2400" b="1" dirty="0" err="1">
              <a:solidFill>
                <a:srgbClr val="C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</a:t>
            </a:r>
            <a:r>
              <a:rPr lang="zh-CN" altLang="en-US"/>
              <a:t>.6 </a:t>
            </a:r>
            <a:r>
              <a:rPr lang="zh-CN" altLang="en-US" dirty="0">
                <a:latin typeface="宋体" panose="02010600030101010101" pitchFamily="2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2．字符串的替换</a:t>
            </a:r>
            <a:endParaRPr lang="zh-CN" altLang="en-US" sz="3200" b="1" dirty="0">
              <a:latin typeface="宋体" panose="02010600030101010101" pitchFamily="2" charset="-122"/>
            </a:endParaRPr>
          </a:p>
          <a:p>
            <a:pPr lvl="1" algn="ctr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public String </a:t>
            </a:r>
            <a:r>
              <a:rPr lang="en-US" altLang="zh-CN" sz="2200" b="1" dirty="0" err="1">
                <a:solidFill>
                  <a:srgbClr val="006600"/>
                </a:solidFill>
                <a:latin typeface="Arial" panose="020B0604020202020204" pitchFamily="34" charset="0"/>
              </a:rPr>
              <a:t>replaceAll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(String regex, String replacement)</a:t>
            </a:r>
            <a:endParaRPr lang="en-US" altLang="zh-CN" sz="2200" b="1" dirty="0">
              <a:solidFill>
                <a:srgbClr val="000099"/>
              </a:solidFill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solidFill>
                  <a:srgbClr val="000099"/>
                </a:solidFill>
                <a:latin typeface="Arial" panose="020B0604020202020204" pitchFamily="34" charset="0"/>
              </a:rPr>
              <a:t>replaceAll</a:t>
            </a:r>
            <a:r>
              <a:rPr lang="zh-CN" altLang="en-US" dirty="0"/>
              <a:t>方法返回一个字符串，该字符串是当前字符串中所有和参数</a:t>
            </a:r>
            <a:r>
              <a:rPr lang="en-US" altLang="zh-CN" dirty="0" err="1"/>
              <a:t>regex</a:t>
            </a:r>
            <a:r>
              <a:rPr lang="zh-CN" altLang="en-US" dirty="0"/>
              <a:t>指定的正则表达式匹配的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子字符串</a:t>
            </a:r>
            <a:r>
              <a:rPr lang="zh-CN" altLang="en-US" dirty="0"/>
              <a:t>被参数</a:t>
            </a:r>
            <a:r>
              <a:rPr lang="en-US" altLang="zh-CN" dirty="0"/>
              <a:t>replacement</a:t>
            </a:r>
            <a:r>
              <a:rPr lang="zh-CN" altLang="en-US" dirty="0"/>
              <a:t>指定的字符串替换后的字符串。</a:t>
            </a: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String result="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12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hello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567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".replaceAll(“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</a:rPr>
              <a:t>\\d+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", "</a:t>
            </a:r>
            <a:r>
              <a:rPr lang="zh-CN" altLang="en-US" b="1" dirty="0">
                <a:solidFill>
                  <a:srgbClr val="000099"/>
                </a:solidFill>
                <a:latin typeface="Arial" panose="020B0604020202020204" pitchFamily="34" charset="0"/>
              </a:rPr>
              <a:t>你好");</a:t>
            </a:r>
            <a:endParaRPr lang="en-US" altLang="zh-CN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  <a:buNone/>
            </a:pPr>
            <a:r>
              <a:rPr lang="zh-CN" altLang="en-US" dirty="0"/>
              <a:t>           输出：</a:t>
            </a:r>
            <a:r>
              <a:rPr lang="en-US" altLang="zh-CN" dirty="0"/>
              <a:t>“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你好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hello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你好</a:t>
            </a:r>
            <a:r>
              <a:rPr lang="zh-CN" altLang="en-US" dirty="0"/>
              <a:t>”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例题9-9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箭头: 右弧形 4"/>
          <p:cNvSpPr/>
          <p:nvPr/>
        </p:nvSpPr>
        <p:spPr>
          <a:xfrm rot="5400000">
            <a:off x="8647589" y="4333795"/>
            <a:ext cx="360066" cy="1142764"/>
          </a:xfrm>
          <a:prstGeom prst="curvedLeftArrow">
            <a:avLst/>
          </a:prstGeom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panose="02010600030101010101" pitchFamily="2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None/>
            </a:pPr>
            <a:r>
              <a:rPr lang="zh-CN" altLang="en-US" sz="3200" b="1" dirty="0">
                <a:latin typeface="宋体" panose="02010600030101010101" pitchFamily="2" charset="-122"/>
              </a:rPr>
              <a:t>3．字符串的分解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  <a:endParaRPr lang="en-US" altLang="zh-CN" b="1" dirty="0">
              <a:latin typeface="宋体" panose="02010600030101010101" pitchFamily="2" charset="-122"/>
            </a:endParaRPr>
          </a:p>
          <a:p>
            <a:pPr algn="just">
              <a:lnSpc>
                <a:spcPct val="90000"/>
              </a:lnSpc>
              <a:buNone/>
            </a:pPr>
            <a:endParaRPr lang="en-US" altLang="zh-CN" b="1" dirty="0">
              <a:latin typeface="宋体" panose="02010600030101010101" pitchFamily="2" charset="-122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public String[] split(String 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regex</a:t>
            </a:r>
            <a:r>
              <a:rPr lang="en-US" altLang="zh-CN" b="1" dirty="0">
                <a:solidFill>
                  <a:srgbClr val="000099"/>
                </a:solidFill>
                <a:latin typeface="Arial" panose="020B0604020202020204" pitchFamily="34" charset="0"/>
              </a:rPr>
              <a:t>);</a:t>
            </a:r>
            <a:endParaRPr lang="en-US" altLang="zh-CN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  <a:buNone/>
            </a:pPr>
            <a:endParaRPr lang="zh-CN" altLang="en-US" b="1" dirty="0">
              <a:solidFill>
                <a:srgbClr val="000099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字符串调用</a:t>
            </a:r>
            <a:r>
              <a:rPr lang="en-US" altLang="zh-CN" b="1" dirty="0">
                <a:solidFill>
                  <a:srgbClr val="FF0000"/>
                </a:solidFill>
              </a:rPr>
              <a:t>split</a:t>
            </a:r>
            <a:r>
              <a:rPr lang="zh-CN" altLang="en-US" dirty="0"/>
              <a:t>方法，使用参数指定的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正则表达式</a:t>
            </a:r>
            <a:r>
              <a:rPr lang="en-US" altLang="zh-CN" dirty="0" err="1">
                <a:latin typeface="隶书" panose="02010509060101010101" pitchFamily="49" charset="-122"/>
                <a:ea typeface="隶书" panose="02010509060101010101" pitchFamily="49" charset="-122"/>
              </a:rPr>
              <a:t>regex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做为</a:t>
            </a:r>
            <a:r>
              <a:rPr lang="zh-CN" altLang="en-US" b="1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分隔标记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r>
              <a:rPr lang="zh-CN" altLang="en-US" dirty="0"/>
              <a:t>分解出其中</a:t>
            </a:r>
            <a:r>
              <a:rPr lang="zh-CN" altLang="en-US"/>
              <a:t>的单词，并</a:t>
            </a:r>
            <a:r>
              <a:rPr lang="zh-CN" altLang="en-US" dirty="0"/>
              <a:t>将分解出的单词存放在字符串数组中。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§9.1.6  </a:t>
            </a:r>
            <a:r>
              <a:rPr lang="zh-CN" altLang="en-US">
                <a:latin typeface="宋体" panose="02010600030101010101" pitchFamily="2" charset="-122"/>
              </a:rPr>
              <a:t>正则表达式及字符串的替换与分解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58" y="1628775"/>
            <a:ext cx="8286808" cy="4502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endParaRPr lang="en-US" altLang="zh-CN" sz="1000" dirty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en-US" altLang="zh-CN" dirty="0"/>
          </a:p>
          <a:p>
            <a:pPr lvl="1" algn="just">
              <a:lnSpc>
                <a:spcPct val="90000"/>
              </a:lnSpc>
            </a:pPr>
            <a:r>
              <a:rPr lang="zh-CN" altLang="en-US" dirty="0"/>
              <a:t>输出：</a:t>
            </a:r>
            <a:r>
              <a:rPr lang="en-US" altLang="zh-CN" dirty="0"/>
              <a:t>[, 2022, 8, 8, 19]</a:t>
            </a:r>
            <a:endParaRPr lang="zh-CN" altLang="en-US" sz="1000" dirty="0"/>
          </a:p>
        </p:txBody>
      </p:sp>
      <p:sp>
        <p:nvSpPr>
          <p:cNvPr id="5" name="文本框 4"/>
          <p:cNvSpPr txBox="1"/>
          <p:nvPr/>
        </p:nvSpPr>
        <p:spPr>
          <a:xfrm>
            <a:off x="2024034" y="1844824"/>
            <a:ext cx="8286808" cy="19380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zh-CN" altLang="en-US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成都世界大运会原定于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zh-CN" altLang="en-US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年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月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zh-CN" altLang="en-US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日至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zh-CN" altLang="en-US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日举办！</a:t>
            </a:r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altLang="zh-CN" sz="2400" b="1" dirty="0">
                <a:solidFill>
                  <a:srgbClr val="2A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"\\D+"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		</a:t>
            </a:r>
            <a:r>
              <a:rPr lang="en-US" altLang="zh-CN" sz="2400" b="1" dirty="0">
                <a:solidFill>
                  <a:srgbClr val="3F7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//1</a:t>
            </a:r>
            <a:r>
              <a:rPr lang="zh-CN" altLang="en-US" sz="2400" b="1" dirty="0">
                <a:solidFill>
                  <a:srgbClr val="3F7F5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或多个非数字字符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digitWord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zh-CN" sz="2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zh-CN" sz="24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regex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altLang="zh-CN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System.</a:t>
            </a:r>
            <a:r>
              <a:rPr lang="en-US" altLang="zh-CN" sz="2400" b="1" dirty="0" err="1">
                <a:solidFill>
                  <a:srgbClr val="000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.println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Arrays.toString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6A3E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digitWord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§9.1.</a:t>
            </a:r>
            <a:r>
              <a:rPr lang="zh-CN" altLang="en-US"/>
              <a:t>1 </a:t>
            </a:r>
            <a:r>
              <a:rPr lang="zh-CN" altLang="en-US">
                <a:latin typeface="宋体" panose="02010600030101010101" pitchFamily="2" charset="-122"/>
              </a:rPr>
              <a:t>构造</a:t>
            </a:r>
            <a:r>
              <a:rPr lang="zh-CN" altLang="en-US" dirty="0">
                <a:latin typeface="宋体" panose="02010600030101010101" pitchFamily="2" charset="-122"/>
              </a:rPr>
              <a:t>字符串对象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/>
              <a:t>1</a:t>
            </a:r>
            <a:r>
              <a:rPr lang="zh-CN" altLang="en-US"/>
              <a:t>．</a:t>
            </a:r>
            <a:r>
              <a:rPr lang="en-US" altLang="zh-CN" b="1"/>
              <a:t>String</a:t>
            </a:r>
            <a:r>
              <a:rPr lang="zh-CN" altLang="en-US" b="1"/>
              <a:t>常量</a:t>
            </a:r>
            <a:endParaRPr lang="en-US" altLang="zh-CN"/>
          </a:p>
          <a:p>
            <a:pPr lvl="1"/>
            <a:r>
              <a:rPr lang="zh-CN" altLang="en-US" b="1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字符串</a:t>
            </a:r>
            <a:r>
              <a:rPr lang="zh-CN" altLang="en-US" b="1" dirty="0">
                <a:solidFill>
                  <a:srgbClr val="000099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常量</a:t>
            </a:r>
            <a:r>
              <a:rPr lang="zh-CN" altLang="en-US" b="1" dirty="0">
                <a:solidFill>
                  <a:srgbClr val="000099"/>
                </a:solidFill>
              </a:rPr>
              <a:t>对象</a:t>
            </a:r>
            <a:r>
              <a:rPr lang="zh-CN" altLang="en-US" dirty="0"/>
              <a:t>是用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双引号</a:t>
            </a:r>
            <a:r>
              <a:rPr lang="zh-CN" altLang="en-US" dirty="0"/>
              <a:t>括起的字符序列，</a:t>
            </a:r>
            <a:r>
              <a:rPr lang="zh-CN" altLang="en-US"/>
              <a:t>例如：</a:t>
            </a:r>
            <a:endParaRPr lang="en-US" altLang="zh-CN"/>
          </a:p>
          <a:p>
            <a:pPr marL="48895" indent="0" algn="ctr">
              <a:buNone/>
            </a:pPr>
            <a:r>
              <a:rPr lang="en-US" altLang="zh-CN" sz="2400"/>
              <a:t>"</a:t>
            </a:r>
            <a:r>
              <a:rPr lang="zh-CN" altLang="en-US" sz="2400"/>
              <a:t>你好</a:t>
            </a:r>
            <a:r>
              <a:rPr lang="en-US" altLang="zh-CN" sz="2400"/>
              <a:t>"</a:t>
            </a:r>
            <a:endParaRPr lang="en-US" altLang="zh-CN" sz="2400"/>
          </a:p>
          <a:p>
            <a:pPr marL="48895" indent="0" algn="ctr">
              <a:buNone/>
            </a:pPr>
            <a:r>
              <a:rPr lang="en-US" altLang="zh-CN" sz="2400"/>
              <a:t>"12.97“</a:t>
            </a:r>
            <a:endParaRPr lang="en-US" altLang="zh-CN" sz="2400"/>
          </a:p>
          <a:p>
            <a:pPr marL="48895" indent="0" algn="ctr">
              <a:buNone/>
            </a:pPr>
            <a:r>
              <a:rPr lang="en-US" altLang="zh-CN" sz="2400"/>
              <a:t>"boy"</a:t>
            </a:r>
            <a:endParaRPr lang="en-US" altLang="zh-CN" sz="2400" dirty="0"/>
          </a:p>
          <a:p>
            <a:pPr>
              <a:buNone/>
            </a:pPr>
            <a:endParaRPr lang="zh-CN" altLang="en-US" dirty="0"/>
          </a:p>
          <a:p>
            <a:r>
              <a:rPr lang="zh-CN" altLang="en-US" dirty="0"/>
              <a:t>声明：</a:t>
            </a:r>
            <a:endParaRPr lang="en-US" altLang="zh-CN" dirty="0"/>
          </a:p>
          <a:p>
            <a:pPr algn="ctr">
              <a:buNone/>
            </a:pPr>
            <a:r>
              <a:rPr lang="en-US" altLang="zh-CN" b="1" dirty="0">
                <a:solidFill>
                  <a:srgbClr val="000099"/>
                </a:solidFill>
              </a:rPr>
              <a:t>String s; </a:t>
            </a:r>
            <a:endParaRPr lang="en-US" altLang="zh-CN" b="1" dirty="0">
              <a:solidFill>
                <a:srgbClr val="000099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§9.1.6  </a:t>
            </a:r>
            <a:r>
              <a:rPr lang="zh-CN" altLang="en-US" dirty="0">
                <a:latin typeface="宋体" panose="02010600030101010101" pitchFamily="2" charset="-122"/>
              </a:rPr>
              <a:t>正则表达式及字符串的替换与分解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输出：</a:t>
            </a:r>
            <a:endParaRPr lang="en-US" altLang="zh-CN" dirty="0"/>
          </a:p>
          <a:p>
            <a:pPr algn="ctr">
              <a:buNone/>
            </a:pPr>
            <a:r>
              <a:rPr lang="en-US" altLang="zh-CN" dirty="0"/>
              <a:t>[A, Community, of, Shared, Future, for, Mankind]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8906" y="2228671"/>
            <a:ext cx="835787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</a:rPr>
              <a:t>String s = "A Community of Shared Future for Mankind";</a:t>
            </a:r>
            <a:endParaRPr lang="en-US" altLang="zh-CN" sz="2400" b="1" dirty="0">
              <a:solidFill>
                <a:srgbClr val="000099"/>
              </a:solidFill>
            </a:endParaRPr>
          </a:p>
          <a:p>
            <a:r>
              <a:rPr lang="en-US" altLang="zh-CN" sz="2400" b="1" dirty="0">
                <a:solidFill>
                  <a:srgbClr val="000099"/>
                </a:solidFill>
              </a:rPr>
              <a:t>String[] </a:t>
            </a:r>
            <a:r>
              <a:rPr lang="en-US" altLang="zh-CN" sz="2400" b="1" dirty="0">
                <a:solidFill>
                  <a:srgbClr val="C00000"/>
                </a:solidFill>
              </a:rPr>
              <a:t>words</a:t>
            </a:r>
            <a:r>
              <a:rPr lang="en-US" altLang="zh-CN" sz="2400" b="1" dirty="0">
                <a:solidFill>
                  <a:srgbClr val="000099"/>
                </a:solidFill>
              </a:rPr>
              <a:t> = </a:t>
            </a:r>
            <a:r>
              <a:rPr lang="en-US" altLang="zh-CN" sz="2400" b="1" dirty="0" err="1">
                <a:solidFill>
                  <a:srgbClr val="FF0000"/>
                </a:solidFill>
              </a:rPr>
              <a:t>s.split</a:t>
            </a:r>
            <a:r>
              <a:rPr lang="en-US" altLang="zh-CN" sz="2400" b="1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000099"/>
                </a:solidFill>
              </a:rPr>
              <a:t>" "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en-US" altLang="zh-CN" sz="2400" b="1" dirty="0">
                <a:solidFill>
                  <a:srgbClr val="000099"/>
                </a:solidFill>
              </a:rPr>
              <a:t>;	</a:t>
            </a:r>
            <a:r>
              <a:rPr lang="en-US" altLang="zh-CN" sz="2400" b="1" dirty="0"/>
              <a:t>//</a:t>
            </a:r>
            <a:r>
              <a:rPr lang="zh-CN" altLang="en-US" sz="2400" b="1" dirty="0"/>
              <a:t>分隔符为空格</a:t>
            </a:r>
            <a:endParaRPr lang="en-US" altLang="zh-CN" sz="2400" b="1" dirty="0"/>
          </a:p>
          <a:p>
            <a:r>
              <a:rPr lang="en-US" altLang="zh-CN" sz="2400" b="1" dirty="0" err="1">
                <a:solidFill>
                  <a:srgbClr val="000099"/>
                </a:solidFill>
              </a:rPr>
              <a:t>System.out.println</a:t>
            </a:r>
            <a:r>
              <a:rPr lang="en-US" altLang="zh-CN" sz="2400" b="1" dirty="0">
                <a:solidFill>
                  <a:srgbClr val="000099"/>
                </a:solidFill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</a:rPr>
              <a:t>Arrays.toString</a:t>
            </a:r>
            <a:r>
              <a:rPr lang="en-US" altLang="zh-CN" sz="2400" b="1" dirty="0">
                <a:solidFill>
                  <a:srgbClr val="006600"/>
                </a:solidFill>
              </a:rPr>
              <a:t>(</a:t>
            </a:r>
            <a:r>
              <a:rPr lang="en-US" altLang="zh-CN" sz="2400" b="1" dirty="0">
                <a:solidFill>
                  <a:srgbClr val="C00000"/>
                </a:solidFill>
              </a:rPr>
              <a:t>words</a:t>
            </a:r>
            <a:r>
              <a:rPr lang="en-US" altLang="zh-CN" sz="2400" b="1" dirty="0">
                <a:solidFill>
                  <a:srgbClr val="006600"/>
                </a:solidFill>
              </a:rPr>
              <a:t>));</a:t>
            </a:r>
            <a:endParaRPr lang="en-US" altLang="zh-CN" sz="2400" b="1" dirty="0">
              <a:solidFill>
                <a:srgbClr val="0066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§9.1.6  </a:t>
            </a:r>
            <a:r>
              <a:rPr lang="zh-CN" altLang="en-US">
                <a:latin typeface="宋体" panose="02010600030101010101" pitchFamily="2" charset="-122"/>
              </a:rPr>
              <a:t>正则表达式及字符串的替换与分解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58" y="1628775"/>
            <a:ext cx="8286808" cy="450215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zh-CN" altLang="en-US" dirty="0"/>
              <a:t>例如：使用正则表达式，做为分隔标记分解出</a:t>
            </a:r>
            <a:r>
              <a:rPr lang="en-US" altLang="zh-CN" dirty="0" err="1"/>
              <a:t>str</a:t>
            </a:r>
            <a:r>
              <a:rPr lang="zh-CN" altLang="en-US" dirty="0"/>
              <a:t>中的单词</a:t>
            </a:r>
            <a:endParaRPr lang="en-US" altLang="zh-CN" dirty="0"/>
          </a:p>
          <a:p>
            <a:pPr algn="just">
              <a:lnSpc>
                <a:spcPct val="90000"/>
              </a:lnSpc>
            </a:pPr>
            <a:endParaRPr lang="en-US" altLang="zh-CN" sz="1000" dirty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      </a:t>
            </a:r>
            <a:endParaRPr lang="en-US" altLang="zh-CN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</a:rPr>
              <a:t>digitWord</a:t>
            </a:r>
            <a:r>
              <a:rPr lang="en-US" altLang="zh-CN" dirty="0">
                <a:latin typeface="Arial" panose="020B0604020202020204" pitchFamily="34" charset="0"/>
              </a:rPr>
              <a:t>[0]	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"1931"</a:t>
            </a:r>
            <a:endParaRPr lang="en-US" altLang="zh-CN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</a:rPr>
              <a:t>digitWord</a:t>
            </a:r>
            <a:r>
              <a:rPr lang="en-US" altLang="zh-CN" dirty="0">
                <a:latin typeface="Arial" panose="020B0604020202020204" pitchFamily="34" charset="0"/>
              </a:rPr>
              <a:t>[1]	</a:t>
            </a:r>
            <a:r>
              <a:rPr lang="zh-CN" altLang="en-US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"09"</a:t>
            </a:r>
            <a:endParaRPr lang="en-US" altLang="zh-CN" dirty="0">
              <a:solidFill>
                <a:srgbClr val="006600"/>
              </a:solidFill>
              <a:latin typeface="Arial" panose="020B0604020202020204" pitchFamily="34" charset="0"/>
            </a:endParaRPr>
          </a:p>
          <a:p>
            <a:pPr lvl="1" algn="just">
              <a:lnSpc>
                <a:spcPct val="90000"/>
              </a:lnSpc>
            </a:pPr>
            <a:r>
              <a:rPr lang="en-US" altLang="zh-CN" dirty="0" err="1">
                <a:latin typeface="Arial" panose="020B0604020202020204" pitchFamily="34" charset="0"/>
              </a:rPr>
              <a:t>digitWord</a:t>
            </a:r>
            <a:r>
              <a:rPr lang="en-US" altLang="zh-CN" dirty="0">
                <a:latin typeface="Arial" panose="020B0604020202020204" pitchFamily="34" charset="0"/>
              </a:rPr>
              <a:t>[2]	</a:t>
            </a:r>
            <a:r>
              <a:rPr lang="zh-CN" altLang="en-US" dirty="0">
                <a:solidFill>
                  <a:srgbClr val="006600"/>
                </a:solidFill>
                <a:latin typeface="Arial" panose="020B0604020202020204" pitchFamily="34" charset="0"/>
              </a:rPr>
              <a:t>"18"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r>
              <a:rPr lang="zh-CN" altLang="en-US" dirty="0"/>
              <a:t> </a:t>
            </a:r>
            <a:endParaRPr lang="en-US" altLang="zh-CN" dirty="0"/>
          </a:p>
          <a:p>
            <a:pPr lvl="1" algn="just">
              <a:lnSpc>
                <a:spcPct val="90000"/>
              </a:lnSpc>
            </a:pPr>
            <a:endParaRPr lang="zh-CN" altLang="en-US" sz="1000" dirty="0"/>
          </a:p>
          <a:p>
            <a:r>
              <a:rPr lang="zh-CN" altLang="en-US" b="1" dirty="0">
                <a:latin typeface="宋体" panose="02010600030101010101" pitchFamily="2" charset="-122"/>
              </a:rPr>
              <a:t>例题9-10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课后阅读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81200" y="2564904"/>
            <a:ext cx="8286808" cy="10045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str=“</a:t>
            </a:r>
            <a:r>
              <a:rPr lang="en-US" altLang="zh-CN" sz="2200" b="1" dirty="0">
                <a:solidFill>
                  <a:srgbClr val="006600"/>
                </a:solidFill>
                <a:latin typeface="Arial" panose="020B0604020202020204" pitchFamily="34" charset="0"/>
              </a:rPr>
              <a:t>1931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年</a:t>
            </a: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</a:rPr>
              <a:t>09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月</a:t>
            </a:r>
            <a:r>
              <a:rPr lang="zh-CN" altLang="en-US" sz="2200" b="1" dirty="0">
                <a:solidFill>
                  <a:srgbClr val="006600"/>
                </a:solidFill>
                <a:latin typeface="Arial" panose="020B0604020202020204" pitchFamily="34" charset="0"/>
              </a:rPr>
              <a:t>18</a:t>
            </a:r>
            <a:r>
              <a:rPr lang="zh-CN" altLang="en-US" sz="2200" b="1" dirty="0">
                <a:solidFill>
                  <a:srgbClr val="FF0000"/>
                </a:solidFill>
                <a:latin typeface="Arial" panose="020B0604020202020204" pitchFamily="34" charset="0"/>
              </a:rPr>
              <a:t>日晚,日本发动侵华战争,请记住这个日子！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</a:rPr>
              <a:t>”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</a:rPr>
              <a:t>;</a:t>
            </a:r>
            <a:r>
              <a:rPr lang="zh-CN" altLang="en-US" sz="2200" b="1" dirty="0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endParaRPr lang="en-US" altLang="zh-CN" sz="2200" b="1" dirty="0"/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String regex=“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hlinkClick r:id="rId1" action="ppaction://hlinkfile"/>
              </a:rPr>
              <a:t>\\D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</a:rPr>
              <a:t>+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”;		//1</a:t>
            </a:r>
            <a:r>
              <a:rPr lang="zh-CN" altLang="en-US" sz="2200" b="1" dirty="0">
                <a:solidFill>
                  <a:srgbClr val="000099"/>
                </a:solidFill>
                <a:latin typeface="Arial" panose="020B0604020202020204" pitchFamily="34" charset="0"/>
              </a:rPr>
              <a:t>或多个非数字字符</a:t>
            </a:r>
            <a:endParaRPr lang="en-US" altLang="zh-CN" sz="2200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String[] </a:t>
            </a:r>
            <a:r>
              <a:rPr lang="en-US" altLang="zh-CN" sz="2200" b="1" dirty="0" err="1">
                <a:solidFill>
                  <a:srgbClr val="000099"/>
                </a:solidFill>
                <a:latin typeface="Arial" panose="020B0604020202020204" pitchFamily="34" charset="0"/>
              </a:rPr>
              <a:t>digitWord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=</a:t>
            </a:r>
            <a:r>
              <a:rPr lang="en-US" altLang="zh-CN" sz="2200" b="1" dirty="0" err="1">
                <a:solidFill>
                  <a:srgbClr val="000099"/>
                </a:solidFill>
                <a:latin typeface="Arial" panose="020B0604020202020204" pitchFamily="34" charset="0"/>
              </a:rPr>
              <a:t>str.split</a:t>
            </a:r>
            <a:r>
              <a:rPr lang="en-US" altLang="zh-CN" sz="2200" b="1" dirty="0">
                <a:solidFill>
                  <a:srgbClr val="000099"/>
                </a:solidFill>
                <a:latin typeface="Arial" panose="020B0604020202020204" pitchFamily="34" charset="0"/>
              </a:rPr>
              <a:t>(regex);</a:t>
            </a:r>
            <a:r>
              <a:rPr lang="en-US" altLang="zh-CN" sz="2200" b="1" dirty="0">
                <a:solidFill>
                  <a:srgbClr val="000099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200" b="1" dirty="0">
                <a:solidFill>
                  <a:srgbClr val="0000FF"/>
                </a:solidFill>
                <a:latin typeface="宋体" panose="02010600030101010101" pitchFamily="2" charset="-122"/>
              </a:rPr>
              <a:t>  </a:t>
            </a:r>
            <a:endParaRPr lang="en-US" altLang="zh-CN" sz="22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4094705"/>
            <a:ext cx="2857500" cy="847725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§9</a:t>
            </a:r>
            <a:r>
              <a:rPr lang="zh-CN" altLang="en-US"/>
              <a:t>.2 </a:t>
            </a:r>
            <a:r>
              <a:rPr lang="en-US" altLang="zh-CN"/>
              <a:t>StringBuffer</a:t>
            </a:r>
            <a:r>
              <a:rPr lang="zh-CN" altLang="en-US" dirty="0"/>
              <a:t>类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>
                <a:latin typeface="+mj-lt"/>
              </a:rPr>
              <a:t>String</a:t>
            </a:r>
            <a:r>
              <a:rPr lang="zh-CN" altLang="en-US" b="1">
                <a:latin typeface="+mj-lt"/>
              </a:rPr>
              <a:t>与</a:t>
            </a:r>
            <a:r>
              <a:rPr lang="en-US" altLang="zh-CN" b="1">
                <a:latin typeface="+mj-lt"/>
              </a:rPr>
              <a:t>StringBuffer</a:t>
            </a:r>
            <a:r>
              <a:rPr lang="zh-CN" altLang="en-US" b="1">
                <a:latin typeface="+mj-lt"/>
              </a:rPr>
              <a:t>的比较</a:t>
            </a:r>
            <a:endParaRPr lang="zh-CN" altLang="en-US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5168" y="2338922"/>
            <a:ext cx="5429885" cy="82994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b="1" dirty="0">
                <a:latin typeface="Arial" panose="020B0604020202020204" pitchFamily="34" charset="0"/>
              </a:rPr>
              <a:t>String s = new String("</a:t>
            </a:r>
            <a:r>
              <a:rPr lang="zh-CN" altLang="en-US" sz="2400" b="1" dirty="0">
                <a:latin typeface="Arial" panose="020B0604020202020204" pitchFamily="34" charset="0"/>
              </a:rPr>
              <a:t>我喜欢学习")</a:t>
            </a:r>
            <a:r>
              <a:rPr lang="zh-CN" altLang="en-US" sz="2400" b="1">
                <a:latin typeface="Arial" panose="020B0604020202020204" pitchFamily="34" charset="0"/>
              </a:rPr>
              <a:t>; </a:t>
            </a:r>
            <a:endParaRPr lang="en-US" altLang="zh-CN" sz="2400" b="1">
              <a:latin typeface="Arial" panose="020B0604020202020204" pitchFamily="34" charset="0"/>
            </a:endParaRPr>
          </a:p>
          <a:p>
            <a:pPr algn="just"/>
            <a:r>
              <a:rPr lang="en-US" altLang="zh-CN" sz="2400" b="1">
                <a:latin typeface="Arial" panose="020B0604020202020204" pitchFamily="34" charset="0"/>
              </a:rPr>
              <a:t>s = “</a:t>
            </a:r>
            <a:r>
              <a:rPr lang="zh-CN" altLang="en-US" sz="2400" b="1">
                <a:latin typeface="Arial" panose="020B0604020202020204" pitchFamily="34" charset="0"/>
              </a:rPr>
              <a:t>英语学习</a:t>
            </a:r>
            <a:r>
              <a:rPr lang="en-US" altLang="zh-CN" sz="2400" b="1">
                <a:latin typeface="Arial" panose="020B0604020202020204" pitchFamily="34" charset="0"/>
              </a:rPr>
              <a:t>”;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4623" y="3283018"/>
            <a:ext cx="1720002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我喜欢学习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2755381" y="3280752"/>
            <a:ext cx="1656184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Ox12ABC</a:t>
            </a:r>
            <a:endParaRPr lang="zh-CN" altLang="en-US" sz="2400"/>
          </a:p>
        </p:txBody>
      </p:sp>
      <p:cxnSp>
        <p:nvCxnSpPr>
          <p:cNvPr id="10" name="直接箭头连接符 9"/>
          <p:cNvCxnSpPr>
            <a:stCxn id="8" idx="3"/>
            <a:endCxn id="6" idx="1"/>
          </p:cNvCxnSpPr>
          <p:nvPr/>
        </p:nvCxnSpPr>
        <p:spPr>
          <a:xfrm>
            <a:off x="4411565" y="3510940"/>
            <a:ext cx="603058" cy="226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449420" y="3271211"/>
            <a:ext cx="1838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34" name="文本框 33"/>
          <p:cNvSpPr txBox="1"/>
          <p:nvPr/>
        </p:nvSpPr>
        <p:spPr>
          <a:xfrm>
            <a:off x="5042636" y="5471229"/>
            <a:ext cx="1720002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我喜欢学习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2743417" y="5487455"/>
            <a:ext cx="1656184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Ox12BCD</a:t>
            </a:r>
            <a:endParaRPr lang="zh-CN" altLang="en-US" sz="2400"/>
          </a:p>
        </p:txBody>
      </p:sp>
      <p:sp>
        <p:nvSpPr>
          <p:cNvPr id="37" name="文本框 36"/>
          <p:cNvSpPr txBox="1"/>
          <p:nvPr/>
        </p:nvSpPr>
        <p:spPr>
          <a:xfrm>
            <a:off x="5042636" y="6136977"/>
            <a:ext cx="1523889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英语学习</a:t>
            </a:r>
            <a:endParaRPr lang="zh-CN" altLang="en-US" sz="2400"/>
          </a:p>
        </p:txBody>
      </p:sp>
      <p:cxnSp>
        <p:nvCxnSpPr>
          <p:cNvPr id="38" name="直接箭头连接符 37"/>
          <p:cNvCxnSpPr>
            <a:stCxn id="35" idx="3"/>
            <a:endCxn id="37" idx="1"/>
          </p:cNvCxnSpPr>
          <p:nvPr/>
        </p:nvCxnSpPr>
        <p:spPr>
          <a:xfrm>
            <a:off x="4399601" y="5717643"/>
            <a:ext cx="643035" cy="6495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420846" y="5439009"/>
            <a:ext cx="1838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/>
              <a:t>s</a:t>
            </a:r>
            <a:endParaRPr lang="zh-CN" altLang="en-US" sz="2400"/>
          </a:p>
        </p:txBody>
      </p:sp>
      <p:sp>
        <p:nvSpPr>
          <p:cNvPr id="41" name="标注: 线形(无边框) 40"/>
          <p:cNvSpPr/>
          <p:nvPr/>
        </p:nvSpPr>
        <p:spPr>
          <a:xfrm>
            <a:off x="6312693" y="3886401"/>
            <a:ext cx="2519611" cy="852810"/>
          </a:xfrm>
          <a:prstGeom prst="callout1">
            <a:avLst>
              <a:gd name="adj1" fmla="val 100443"/>
              <a:gd name="adj2" fmla="val 51361"/>
              <a:gd name="adj3" fmla="val 181475"/>
              <a:gd name="adj4" fmla="val -15099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</a:rPr>
              <a:t>字符串对象一旦创建，内容不再发生变化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2" grpId="0"/>
      <p:bldP spid="34" grpId="0" bldLvl="0" animBg="1"/>
      <p:bldP spid="35" grpId="0" bldLvl="0" animBg="1"/>
      <p:bldP spid="37" grpId="0" bldLvl="0" animBg="1"/>
      <p:bldP spid="42" grpId="0"/>
      <p:bldP spid="41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+mj-lt"/>
              </a:rPr>
              <a:t>String</a:t>
            </a:r>
            <a:r>
              <a:rPr lang="zh-CN" altLang="en-US" b="1">
                <a:latin typeface="+mj-lt"/>
              </a:rPr>
              <a:t>与</a:t>
            </a:r>
            <a:r>
              <a:rPr lang="en-US" altLang="zh-CN" b="1">
                <a:latin typeface="+mj-lt"/>
              </a:rPr>
              <a:t>StringBuffer</a:t>
            </a:r>
            <a:r>
              <a:rPr lang="zh-CN" altLang="en-US" b="1">
                <a:latin typeface="+mj-lt"/>
              </a:rPr>
              <a:t>的比较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TextBox 6"/>
          <p:cNvSpPr txBox="1"/>
          <p:nvPr/>
        </p:nvSpPr>
        <p:spPr>
          <a:xfrm>
            <a:off x="2072709" y="2126244"/>
            <a:ext cx="8088630" cy="8299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pPr algn="just"/>
            <a:r>
              <a:rPr lang="en-US" altLang="zh-CN" sz="2400" b="1" dirty="0" err="1">
                <a:solidFill>
                  <a:srgbClr val="000099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</a:rPr>
              <a:t> buffer = new </a:t>
            </a:r>
            <a:r>
              <a:rPr lang="en-US" altLang="zh-CN" sz="2400" b="1" dirty="0" err="1">
                <a:solidFill>
                  <a:srgbClr val="000099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</a:rPr>
              <a:t>(“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</a:rPr>
              <a:t>我喜欢学习”); </a:t>
            </a:r>
            <a:endParaRPr lang="zh-CN" altLang="en-US" sz="2400" b="1" dirty="0">
              <a:solidFill>
                <a:srgbClr val="000099"/>
              </a:solidFill>
              <a:latin typeface="Arial" panose="020B0604020202020204" pitchFamily="34" charset="0"/>
            </a:endParaRPr>
          </a:p>
          <a:p>
            <a:pPr algn="just"/>
            <a:r>
              <a:rPr lang="en-US" altLang="zh-CN" sz="2400" b="1" dirty="0" err="1">
                <a:solidFill>
                  <a:srgbClr val="000099"/>
                </a:solidFill>
                <a:latin typeface="Arial" panose="020B0604020202020204" pitchFamily="34" charset="0"/>
              </a:rPr>
              <a:t>buffer.append</a:t>
            </a:r>
            <a:r>
              <a:rPr lang="en-US" altLang="zh-CN" sz="2400" b="1" dirty="0">
                <a:solidFill>
                  <a:srgbClr val="000099"/>
                </a:solidFill>
                <a:latin typeface="Arial" panose="020B0604020202020204" pitchFamily="34" charset="0"/>
              </a:rPr>
              <a:t>("</a:t>
            </a:r>
            <a:r>
              <a:rPr lang="zh-CN" altLang="en-US" sz="2400" b="1" dirty="0">
                <a:solidFill>
                  <a:srgbClr val="C00000"/>
                </a:solidFill>
              </a:rPr>
              <a:t>数学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</a:rPr>
              <a:t>"); </a:t>
            </a:r>
            <a:endParaRPr lang="zh-CN" altLang="en-US" sz="2400" dirty="0">
              <a:solidFill>
                <a:srgbClr val="000099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087888" y="3717032"/>
            <a:ext cx="1720002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/>
              <a:t>我喜欢学习</a:t>
            </a:r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1346349" y="3719793"/>
            <a:ext cx="1656184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Ox12ABC</a:t>
            </a:r>
            <a:endParaRPr lang="zh-CN" altLang="en-US" sz="2400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02548" y="3927757"/>
            <a:ext cx="2085340" cy="2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81605" y="3281144"/>
            <a:ext cx="1838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19" name="文本框 18"/>
          <p:cNvSpPr txBox="1"/>
          <p:nvPr/>
        </p:nvSpPr>
        <p:spPr>
          <a:xfrm>
            <a:off x="5015880" y="4767560"/>
            <a:ext cx="2497326" cy="4603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我喜欢学习</a:t>
            </a:r>
            <a:r>
              <a:rPr lang="zh-CN" altLang="en-US" sz="2400" b="1" dirty="0">
                <a:solidFill>
                  <a:srgbClr val="C00000"/>
                </a:solidFill>
              </a:rPr>
              <a:t>数学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274341" y="4770321"/>
            <a:ext cx="1656184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/>
              <a:t>Ox12ABC</a:t>
            </a:r>
            <a:endParaRPr lang="zh-CN" altLang="en-US" sz="2400"/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2930525" y="4997747"/>
            <a:ext cx="2085340" cy="25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81605" y="4328019"/>
            <a:ext cx="183823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</a:t>
            </a:r>
            <a:endParaRPr lang="zh-CN" altLang="en-US" sz="2400" dirty="0"/>
          </a:p>
        </p:txBody>
      </p:sp>
      <p:sp>
        <p:nvSpPr>
          <p:cNvPr id="25" name="标注: 线形(无边框) 24"/>
          <p:cNvSpPr/>
          <p:nvPr/>
        </p:nvSpPr>
        <p:spPr>
          <a:xfrm>
            <a:off x="5004737" y="5658537"/>
            <a:ext cx="2519611" cy="852810"/>
          </a:xfrm>
          <a:prstGeom prst="callout1">
            <a:avLst>
              <a:gd name="adj1" fmla="val -141"/>
              <a:gd name="adj2" fmla="val 50280"/>
              <a:gd name="adj3" fmla="val -48541"/>
              <a:gd name="adj4" fmla="val 50113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rgbClr val="CC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</a:rPr>
              <a:t>StringBuffer</a:t>
            </a:r>
            <a:r>
              <a:rPr lang="zh-CN" altLang="en-US" sz="2000" dirty="0">
                <a:solidFill>
                  <a:schemeClr val="tx1"/>
                </a:solidFill>
              </a:rPr>
              <a:t>对象创建后内容可以变化</a:t>
            </a:r>
            <a:endParaRPr lang="zh-CN" altLang="en-US" sz="20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 bldLvl="0" animBg="1"/>
      <p:bldP spid="13" grpId="0"/>
      <p:bldP spid="19" grpId="0" bldLvl="0" animBg="1"/>
      <p:bldP spid="20" grpId="0" bldLvl="0" animBg="1"/>
      <p:bldP spid="24" grpId="0"/>
      <p:bldP spid="25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>
                <a:latin typeface="+mj-lt"/>
              </a:rPr>
              <a:t>§9.2.1 </a:t>
            </a:r>
            <a:r>
              <a:rPr lang="en-US" altLang="zh-CN" b="1">
                <a:latin typeface="+mj-lt"/>
              </a:rPr>
              <a:t>StringBuffer</a:t>
            </a:r>
            <a:r>
              <a:rPr lang="zh-CN" altLang="en-US" b="1">
                <a:latin typeface="+mj-lt"/>
              </a:rPr>
              <a:t>对象的创建</a:t>
            </a:r>
            <a:r>
              <a:rPr lang="zh-CN" altLang="en-US" sz="4400" b="1">
                <a:solidFill>
                  <a:srgbClr val="0000FF"/>
                </a:solidFill>
                <a:latin typeface="+mj-lt"/>
              </a:rPr>
              <a:t> </a:t>
            </a:r>
            <a:r>
              <a:rPr lang="zh-CN" altLang="en-US" sz="4400" b="1">
                <a:latin typeface="+mj-lt"/>
              </a:rPr>
              <a:t>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50000"/>
              </a:spcBef>
            </a:pPr>
            <a:r>
              <a:rPr lang="en-US" altLang="zh-CN" b="1" dirty="0" err="1">
                <a:latin typeface="宋体" panose="02010600030101010101" pitchFamily="2" charset="-122"/>
              </a:rPr>
              <a:t>StringBuffer</a:t>
            </a:r>
            <a:r>
              <a:rPr lang="zh-CN" altLang="en-US" b="1" dirty="0">
                <a:latin typeface="宋体" panose="02010600030101010101" pitchFamily="2" charset="-122"/>
              </a:rPr>
              <a:t>类有三个构造方法：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algn="just"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()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size)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>
              <a:spcBef>
                <a:spcPct val="50000"/>
              </a:spcBef>
              <a:buNone/>
            </a:pP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(String s)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例题9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-11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 (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</a:rPr>
              <a:t>课后阅读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</a:rPr>
              <a:t>)</a:t>
            </a:r>
            <a:endParaRPr lang="zh-CN" altLang="en-US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>
              <a:spcBef>
                <a:spcPct val="50000"/>
              </a:spcBef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 Constructors</a:t>
            </a: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1643050"/>
            <a:ext cx="8435975" cy="4478351"/>
          </a:xfrm>
        </p:spPr>
        <p:txBody>
          <a:bodyPr/>
          <a:lstStyle/>
          <a:p>
            <a:pPr lvl="2" algn="ctr"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chemeClr val="tx2"/>
                </a:solidFill>
              </a:rPr>
              <a:t>public </a:t>
            </a:r>
            <a:r>
              <a:rPr lang="en-US" altLang="zh-CN" sz="2800" b="1" dirty="0" err="1">
                <a:solidFill>
                  <a:schemeClr val="tx2"/>
                </a:solidFill>
              </a:rPr>
              <a:t>StringBuffer</a:t>
            </a:r>
            <a:r>
              <a:rPr lang="en-US" altLang="zh-CN" sz="2800" b="1" dirty="0">
                <a:solidFill>
                  <a:schemeClr val="tx2"/>
                </a:solidFill>
              </a:rPr>
              <a:t>()</a:t>
            </a:r>
            <a:endParaRPr lang="en-US" altLang="zh-CN" sz="2800" b="1" dirty="0">
              <a:solidFill>
                <a:schemeClr val="tx2"/>
              </a:solidFill>
            </a:endParaRPr>
          </a:p>
          <a:p>
            <a:pPr lvl="2">
              <a:spcBef>
                <a:spcPts val="0"/>
              </a:spcBef>
              <a:buFont typeface="Wingdings" panose="05000000000000000000" pitchFamily="2" charset="2"/>
              <a:buNone/>
            </a:pPr>
            <a:endParaRPr lang="en-US" altLang="zh-CN" sz="1000" b="1" dirty="0">
              <a:solidFill>
                <a:schemeClr val="tx2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800" dirty="0"/>
              <a:t>constructs a </a:t>
            </a:r>
            <a:r>
              <a:rPr lang="en-US" altLang="zh-CN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StringBuffer</a:t>
            </a:r>
            <a:r>
              <a:rPr lang="en-US" altLang="zh-CN" sz="2800" dirty="0">
                <a:solidFill>
                  <a:schemeClr val="folHlink"/>
                </a:solidFill>
              </a:rPr>
              <a:t> </a:t>
            </a:r>
            <a:r>
              <a:rPr lang="en-US" altLang="zh-CN" sz="2800" dirty="0"/>
              <a:t>with an initial value of </a:t>
            </a:r>
            <a:r>
              <a:rPr lang="en-US" altLang="zh-CN" sz="2800" dirty="0">
                <a:solidFill>
                  <a:srgbClr val="800000"/>
                </a:solidFill>
                <a:latin typeface="Arial" panose="020B0604020202020204"/>
              </a:rPr>
              <a:t>“”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分配给该对象的实体的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初始容量</a:t>
            </a:r>
            <a:r>
              <a:rPr lang="zh-CN" altLang="en-US" sz="2400" dirty="0"/>
              <a:t>可以容纳</a:t>
            </a:r>
            <a:r>
              <a:rPr lang="en-US" altLang="zh-CN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个字符</a:t>
            </a:r>
            <a:r>
              <a:rPr lang="zh-CN" altLang="en-US" sz="2400" dirty="0"/>
              <a:t>，当该对象的实体存放的字符序列的长度大于</a:t>
            </a:r>
            <a:r>
              <a:rPr lang="en-US" altLang="zh-CN" sz="2400" dirty="0"/>
              <a:t>16</a:t>
            </a:r>
            <a:r>
              <a:rPr lang="zh-CN" altLang="en-US" sz="2400" dirty="0"/>
              <a:t>时，</a:t>
            </a:r>
            <a:r>
              <a:rPr lang="zh-CN" altLang="en-US" sz="24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实体的容量自动地增加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dirty="0"/>
              <a:t>当</a:t>
            </a:r>
            <a:r>
              <a:rPr lang="en-US" altLang="zh-CN" sz="2400" dirty="0" err="1"/>
              <a:t>StringBuffer</a:t>
            </a:r>
            <a:r>
              <a:rPr lang="zh-CN" altLang="en-US" sz="2400" dirty="0"/>
              <a:t>达到最大容量的时候，它会将自身容量增加到当前的</a:t>
            </a:r>
            <a:r>
              <a:rPr lang="en-US" altLang="zh-CN" sz="2400" dirty="0"/>
              <a:t>2</a:t>
            </a:r>
            <a:r>
              <a:rPr lang="zh-CN" altLang="en-US" sz="2400" dirty="0"/>
              <a:t>倍再加</a:t>
            </a:r>
            <a:r>
              <a:rPr lang="en-US" altLang="zh-CN" sz="2400" dirty="0"/>
              <a:t>2</a:t>
            </a:r>
            <a:r>
              <a:rPr lang="zh-CN" altLang="en-US" sz="2400" dirty="0"/>
              <a:t>，也就是：</a:t>
            </a:r>
            <a:r>
              <a:rPr lang="en-US" altLang="zh-CN" sz="2400" b="1" dirty="0">
                <a:solidFill>
                  <a:srgbClr val="0000FF"/>
                </a:solidFill>
              </a:rPr>
              <a:t>(2*</a:t>
            </a:r>
            <a:r>
              <a:rPr lang="zh-CN" altLang="en-US" sz="2400" b="1" dirty="0">
                <a:solidFill>
                  <a:srgbClr val="0000FF"/>
                </a:solidFill>
              </a:rPr>
              <a:t>旧值</a:t>
            </a:r>
            <a:r>
              <a:rPr lang="en-US" altLang="zh-CN" sz="2400" b="1" dirty="0">
                <a:solidFill>
                  <a:srgbClr val="0000FF"/>
                </a:solidFill>
              </a:rPr>
              <a:t>+2)</a:t>
            </a:r>
            <a:r>
              <a:rPr lang="zh-CN" altLang="en-US" sz="2400" dirty="0"/>
              <a:t>。 例如：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sz="2000" dirty="0"/>
              <a:t>如果初始容量是</a:t>
            </a:r>
            <a:r>
              <a:rPr lang="en-US" altLang="zh-CN" sz="2000" dirty="0"/>
              <a:t>16</a:t>
            </a:r>
            <a:r>
              <a:rPr lang="zh-CN" altLang="en-US" sz="2000" dirty="0"/>
              <a:t>，初始化之后接着往里面追加字符，在你追加到第</a:t>
            </a:r>
            <a:r>
              <a:rPr lang="en-US" altLang="zh-CN" sz="2000" dirty="0"/>
              <a:t>16</a:t>
            </a:r>
            <a:r>
              <a:rPr lang="zh-CN" altLang="en-US" sz="2000" dirty="0"/>
              <a:t>个字符的时候它会将容量增加到：</a:t>
            </a:r>
            <a:endParaRPr lang="en-US" altLang="zh-CN" sz="2000" dirty="0"/>
          </a:p>
          <a:p>
            <a:pPr algn="ctr">
              <a:spcBef>
                <a:spcPts val="0"/>
              </a:spcBef>
              <a:buNone/>
            </a:pPr>
            <a:r>
              <a:rPr lang="en-US" altLang="zh-CN" sz="2400" dirty="0"/>
              <a:t>34=2*16+2</a:t>
            </a: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StringBuffer Constructors</a:t>
            </a: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1774825" y="2017713"/>
            <a:ext cx="8704263" cy="4114800"/>
          </a:xfrm>
        </p:spPr>
        <p:txBody>
          <a:bodyPr/>
          <a:lstStyle/>
          <a:p>
            <a:pPr lvl="1" algn="ctr"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public </a:t>
            </a:r>
            <a:r>
              <a:rPr lang="en-US" altLang="zh-CN" sz="3200" b="1" dirty="0" err="1">
                <a:solidFill>
                  <a:schemeClr val="tx2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(</a:t>
            </a:r>
            <a:r>
              <a:rPr lang="en-US" altLang="zh-CN" sz="3200" b="1" dirty="0" err="1">
                <a:solidFill>
                  <a:schemeClr val="tx2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size)</a:t>
            </a:r>
            <a:endParaRPr lang="en-US" altLang="zh-CN" sz="32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3200" b="1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lvl="1"/>
            <a:r>
              <a:rPr lang="zh-CN" altLang="en-US" dirty="0"/>
              <a:t>分配给该对象的实体的初始容量为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参数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size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指定的字符个数</a:t>
            </a:r>
            <a:r>
              <a:rPr lang="zh-CN" altLang="en-US" dirty="0"/>
              <a:t>，当该对象的实体存放的字符序列的长度大于</a:t>
            </a:r>
            <a:r>
              <a:rPr lang="en-US" altLang="zh-CN" dirty="0"/>
              <a:t>size </a:t>
            </a:r>
            <a:r>
              <a:rPr lang="zh-CN" altLang="en-US" dirty="0"/>
              <a:t>个字符时，实体的容量自动地增加。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§9.2.2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StringBuffer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类的常用方法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428736"/>
            <a:ext cx="8229600" cy="4702189"/>
          </a:xfrm>
        </p:spPr>
        <p:txBody>
          <a:bodyPr/>
          <a:lstStyle/>
          <a:p>
            <a:pPr marL="342900" lvl="1" indent="-342900" algn="just">
              <a:spcBef>
                <a:spcPts val="0"/>
              </a:spcBef>
              <a:buClr>
                <a:schemeClr val="tx2"/>
              </a:buClr>
              <a:buNone/>
            </a:pPr>
            <a:r>
              <a:rPr lang="zh-CN" altLang="en-US" b="1" dirty="0">
                <a:latin typeface="+mj-lt"/>
              </a:rPr>
              <a:t>1</a:t>
            </a:r>
            <a:r>
              <a:rPr lang="zh-CN" altLang="en-US" dirty="0">
                <a:latin typeface="+mj-lt"/>
              </a:rPr>
              <a:t>．</a:t>
            </a:r>
            <a:r>
              <a:rPr lang="zh-CN" altLang="en-US" b="1" dirty="0">
                <a:latin typeface="+mj-lt"/>
              </a:rPr>
              <a:t>各种重载的</a:t>
            </a:r>
            <a:r>
              <a:rPr lang="en-US" altLang="zh-CN" b="1" dirty="0">
                <a:solidFill>
                  <a:srgbClr val="0000FF"/>
                </a:solidFill>
                <a:latin typeface="+mj-lt"/>
              </a:rPr>
              <a:t>append</a:t>
            </a:r>
            <a:r>
              <a:rPr lang="en-US" altLang="zh-CN" b="1" dirty="0">
                <a:latin typeface="+mj-lt"/>
              </a:rPr>
              <a:t>(…)</a:t>
            </a:r>
            <a:r>
              <a:rPr lang="zh-CN" altLang="en-US" b="1" dirty="0">
                <a:latin typeface="+mj-lt"/>
              </a:rPr>
              <a:t>方法</a:t>
            </a:r>
            <a:endParaRPr lang="zh-CN" altLang="en-US" b="1" dirty="0">
              <a:latin typeface="+mj-lt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append(String s);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将一个字符串对象追加到当前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对象中 </a:t>
            </a:r>
            <a:endParaRPr lang="zh-CN" altLang="en-US" sz="2000" dirty="0">
              <a:latin typeface="+mj-lt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append(</a:t>
            </a: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n);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将一个</a:t>
            </a:r>
            <a:r>
              <a:rPr lang="en-US" altLang="zh-CN" sz="2000" dirty="0" err="1">
                <a:latin typeface="+mj-lt"/>
              </a:rPr>
              <a:t>int</a:t>
            </a:r>
            <a:r>
              <a:rPr lang="zh-CN" altLang="en-US" sz="2000" dirty="0">
                <a:latin typeface="+mj-lt"/>
              </a:rPr>
              <a:t>型数据转化为字符串对象后再追加到当前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对象中 </a:t>
            </a:r>
            <a:endParaRPr lang="zh-CN" altLang="en-US" sz="2000" dirty="0">
              <a:latin typeface="+mj-lt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b="1" dirty="0" err="1">
                <a:solidFill>
                  <a:srgbClr val="0000FF"/>
                </a:solidFill>
                <a:latin typeface="+mj-lt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+mj-lt"/>
              </a:rPr>
              <a:t> append(Object o);</a:t>
            </a:r>
            <a:endParaRPr lang="en-US" altLang="zh-CN" sz="2400" b="1" dirty="0">
              <a:solidFill>
                <a:srgbClr val="0000FF"/>
              </a:solidFill>
              <a:latin typeface="+mj-lt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将一个</a:t>
            </a:r>
            <a:r>
              <a:rPr lang="en-US" altLang="zh-CN" sz="2000" dirty="0">
                <a:latin typeface="+mj-lt"/>
              </a:rPr>
              <a:t>Object</a:t>
            </a:r>
            <a:r>
              <a:rPr lang="zh-CN" altLang="en-US" sz="2000" dirty="0">
                <a:latin typeface="+mj-lt"/>
              </a:rPr>
              <a:t>对象的字符串表示追加到当前</a:t>
            </a:r>
            <a:r>
              <a:rPr lang="en-US" altLang="zh-CN" sz="2000" dirty="0" err="1">
                <a:latin typeface="+mj-lt"/>
              </a:rPr>
              <a:t>StringBuffer</a:t>
            </a:r>
            <a:r>
              <a:rPr lang="zh-CN" altLang="en-US" sz="2000" dirty="0">
                <a:latin typeface="+mj-lt"/>
              </a:rPr>
              <a:t>对象中 </a:t>
            </a:r>
            <a:r>
              <a:rPr lang="zh-CN" altLang="en-US" sz="2000" dirty="0">
                <a:solidFill>
                  <a:srgbClr val="FF33CC"/>
                </a:solidFill>
                <a:latin typeface="+mj-lt"/>
              </a:rPr>
              <a:t>类似的方法还有：</a:t>
            </a:r>
            <a:endParaRPr lang="zh-CN" altLang="en-US" sz="2000" dirty="0">
              <a:solidFill>
                <a:srgbClr val="FF33CC"/>
              </a:solidFill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append(long </a:t>
            </a:r>
            <a:r>
              <a:rPr lang="en-US" altLang="zh-CN" sz="2000" b="1">
                <a:solidFill>
                  <a:srgbClr val="000099"/>
                </a:solidFill>
                <a:latin typeface="+mj-lt"/>
              </a:rPr>
              <a:t>n),</a:t>
            </a:r>
            <a:endParaRPr lang="en-US" altLang="zh-CN" sz="2000" b="1">
              <a:solidFill>
                <a:srgbClr val="000099"/>
              </a:solidFill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 sz="2000" b="1">
                <a:solidFill>
                  <a:srgbClr val="000099"/>
                </a:solidFill>
                <a:latin typeface="+mj-lt"/>
              </a:rPr>
              <a:t>StringBuffer 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append(</a:t>
            </a: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boolean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n)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append(float </a:t>
            </a:r>
            <a:r>
              <a:rPr lang="en-US" altLang="zh-CN" sz="2000" b="1">
                <a:solidFill>
                  <a:srgbClr val="000099"/>
                </a:solidFill>
                <a:latin typeface="+mj-lt"/>
              </a:rPr>
              <a:t>n),</a:t>
            </a:r>
            <a:endParaRPr lang="en-US" altLang="zh-CN" sz="2000" b="1">
              <a:solidFill>
                <a:srgbClr val="000099"/>
              </a:solidFill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 sz="2000" b="1">
                <a:solidFill>
                  <a:srgbClr val="000099"/>
                </a:solidFill>
                <a:latin typeface="+mj-lt"/>
              </a:rPr>
              <a:t>StringBuffer 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append(double n)</a:t>
            </a:r>
            <a:endParaRPr lang="en-US" altLang="zh-CN" sz="2000" b="1" dirty="0">
              <a:solidFill>
                <a:srgbClr val="000099"/>
              </a:solidFill>
              <a:latin typeface="+mj-lt"/>
            </a:endParaRPr>
          </a:p>
          <a:p>
            <a:pPr lvl="2" algn="just">
              <a:spcBef>
                <a:spcPts val="0"/>
              </a:spcBef>
            </a:pPr>
            <a:r>
              <a:rPr lang="en-US" altLang="zh-CN" sz="2000" b="1" dirty="0" err="1">
                <a:solidFill>
                  <a:srgbClr val="000099"/>
                </a:solidFill>
                <a:latin typeface="+mj-lt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+mj-lt"/>
              </a:rPr>
              <a:t> append(char n)</a:t>
            </a:r>
            <a:endParaRPr lang="zh-CN" altLang="en-US" sz="2000" b="1" dirty="0">
              <a:solidFill>
                <a:srgbClr val="000099"/>
              </a:solidFill>
              <a:latin typeface="+mj-lt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§9.2.2 </a:t>
            </a:r>
            <a:r>
              <a:rPr lang="en-US" altLang="zh-CN" dirty="0" err="1">
                <a:latin typeface="+mn-lt"/>
              </a:rPr>
              <a:t>StringBuffer</a:t>
            </a:r>
            <a:r>
              <a:rPr lang="zh-CN" altLang="en-US" dirty="0">
                <a:latin typeface="+mn-lt"/>
              </a:rPr>
              <a:t>类的常用方法 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public char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charAt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(int n );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得到参数</a:t>
            </a:r>
            <a:r>
              <a:rPr lang="en-US" altLang="zh-CN" sz="2000" dirty="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指定的置上的单个字符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public void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setCharAt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n ,char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ch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);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将当前</a:t>
            </a:r>
            <a:r>
              <a:rPr lang="en-US" altLang="zh-CN" sz="2000" dirty="0" err="1">
                <a:latin typeface="宋体" panose="02010600030101010101" pitchFamily="2" charset="-122"/>
              </a:rPr>
              <a:t>StringBuffer</a:t>
            </a:r>
            <a:r>
              <a:rPr lang="zh-CN" altLang="en-US" sz="2000" dirty="0">
                <a:latin typeface="宋体" panose="02010600030101010101" pitchFamily="2" charset="-122"/>
              </a:rPr>
              <a:t>对象实体中的字符串位置</a:t>
            </a:r>
            <a:r>
              <a:rPr lang="en-US" altLang="zh-CN" sz="2000" dirty="0">
                <a:latin typeface="宋体" panose="02010600030101010101" pitchFamily="2" charset="-122"/>
              </a:rPr>
              <a:t>n</a:t>
            </a:r>
            <a:r>
              <a:rPr lang="zh-CN" altLang="en-US" sz="2000" dirty="0">
                <a:latin typeface="宋体" panose="02010600030101010101" pitchFamily="2" charset="-122"/>
              </a:rPr>
              <a:t>处的字符用参数</a:t>
            </a:r>
            <a:r>
              <a:rPr lang="en-US" altLang="zh-CN" sz="2000" dirty="0" err="1">
                <a:latin typeface="宋体" panose="02010600030101010101" pitchFamily="2" charset="-122"/>
              </a:rPr>
              <a:t>ch</a:t>
            </a:r>
            <a:r>
              <a:rPr lang="zh-CN" altLang="en-US" sz="2000" dirty="0">
                <a:latin typeface="宋体" panose="02010600030101010101" pitchFamily="2" charset="-122"/>
              </a:rPr>
              <a:t>指定的字符替换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/>
            <a:endParaRPr lang="en-US" altLang="zh-CN" b="1" dirty="0">
              <a:latin typeface="宋体" panose="02010600030101010101" pitchFamily="2" charset="-122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insert(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index, String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;</a:t>
            </a:r>
            <a:endParaRPr lang="en-US" altLang="zh-CN" sz="20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将参数</a:t>
            </a:r>
            <a:r>
              <a:rPr lang="en-US" altLang="zh-CN" sz="2000" dirty="0" err="1">
                <a:latin typeface="宋体" panose="02010600030101010101" pitchFamily="2" charset="-122"/>
              </a:rPr>
              <a:t>str</a:t>
            </a:r>
            <a:r>
              <a:rPr lang="zh-CN" altLang="en-US" sz="2000" dirty="0">
                <a:latin typeface="宋体" panose="02010600030101010101" pitchFamily="2" charset="-122"/>
              </a:rPr>
              <a:t>指定的字符串插入到参数</a:t>
            </a:r>
            <a:r>
              <a:rPr lang="en-US" altLang="zh-CN" sz="2000" dirty="0">
                <a:latin typeface="宋体" panose="02010600030101010101" pitchFamily="2" charset="-122"/>
              </a:rPr>
              <a:t>index</a:t>
            </a:r>
            <a:r>
              <a:rPr lang="zh-CN" altLang="en-US" sz="2000" dirty="0">
                <a:latin typeface="宋体" panose="02010600030101010101" pitchFamily="2" charset="-122"/>
              </a:rPr>
              <a:t>指定的位置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public </a:t>
            </a:r>
            <a:r>
              <a:rPr lang="en-US" altLang="zh-CN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b="1" dirty="0">
                <a:solidFill>
                  <a:srgbClr val="0000FF"/>
                </a:solidFill>
                <a:latin typeface="Arial" panose="020B0604020202020204" pitchFamily="34" charset="0"/>
              </a:rPr>
              <a:t> reverse();</a:t>
            </a:r>
            <a:endParaRPr lang="en-US" altLang="zh-CN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将该对象实体中的字符翻转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§9.2.2  </a:t>
            </a:r>
            <a:r>
              <a:rPr lang="en-US" altLang="zh-CN" dirty="0" err="1">
                <a:latin typeface="+mn-lt"/>
              </a:rPr>
              <a:t>StringBuffer</a:t>
            </a:r>
            <a:r>
              <a:rPr lang="zh-CN" altLang="en-US" dirty="0">
                <a:latin typeface="+mn-lt"/>
              </a:rPr>
              <a:t>类的常用方法 </a:t>
            </a:r>
            <a:endParaRPr lang="zh-CN" altLang="en-US" dirty="0">
              <a:latin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075240" cy="4502150"/>
          </a:xfrm>
        </p:spPr>
        <p:txBody>
          <a:bodyPr/>
          <a:lstStyle/>
          <a:p>
            <a:pPr algn="just"/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delete(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startIndex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endIndex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) 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从当前</a:t>
            </a:r>
            <a:r>
              <a:rPr lang="en-US" altLang="zh-CN" sz="2000" dirty="0" err="1">
                <a:latin typeface="宋体" panose="02010600030101010101" pitchFamily="2" charset="-122"/>
              </a:rPr>
              <a:t>StringBuffer</a:t>
            </a:r>
            <a:r>
              <a:rPr lang="zh-CN" altLang="en-US" sz="2000" dirty="0">
                <a:latin typeface="宋体" panose="02010600030101010101" pitchFamily="2" charset="-122"/>
              </a:rPr>
              <a:t>对象实体中的字符串中删除一个子字符串 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algn="just"/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deleteCharAt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index)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删除当前</a:t>
            </a:r>
            <a:r>
              <a:rPr lang="en-US" altLang="zh-CN" sz="2000" dirty="0" err="1">
                <a:latin typeface="宋体" panose="02010600030101010101" pitchFamily="2" charset="-122"/>
              </a:rPr>
              <a:t>StringBuffer</a:t>
            </a:r>
            <a:r>
              <a:rPr lang="zh-CN" altLang="en-US" sz="2000" dirty="0">
                <a:latin typeface="宋体" panose="02010600030101010101" pitchFamily="2" charset="-122"/>
              </a:rPr>
              <a:t>对象实体的字符串中</a:t>
            </a:r>
            <a:r>
              <a:rPr lang="en-US" altLang="zh-CN" sz="2000" dirty="0">
                <a:latin typeface="宋体" panose="02010600030101010101" pitchFamily="2" charset="-122"/>
              </a:rPr>
              <a:t>index</a:t>
            </a:r>
            <a:r>
              <a:rPr lang="zh-CN" altLang="en-US" sz="2000" dirty="0">
                <a:latin typeface="宋体" panose="02010600030101010101" pitchFamily="2" charset="-122"/>
              </a:rPr>
              <a:t>位置处的一个字符。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StringBuffer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replace(int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startIndex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, int </a:t>
            </a:r>
            <a:r>
              <a:rPr lang="en-US" altLang="zh-CN" sz="24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endIndex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                 String str);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 algn="just"/>
            <a:r>
              <a:rPr lang="zh-CN" altLang="en-US" sz="2000" dirty="0">
                <a:latin typeface="宋体" panose="02010600030101010101" pitchFamily="2" charset="-122"/>
              </a:rPr>
              <a:t>将当前</a:t>
            </a:r>
            <a:r>
              <a:rPr lang="en-US" altLang="zh-CN" sz="2000" dirty="0" err="1">
                <a:latin typeface="宋体" panose="02010600030101010101" pitchFamily="2" charset="-122"/>
              </a:rPr>
              <a:t>StringBuffer</a:t>
            </a:r>
            <a:r>
              <a:rPr lang="zh-CN" altLang="en-US" sz="2000" dirty="0">
                <a:latin typeface="宋体" panose="02010600030101010101" pitchFamily="2" charset="-122"/>
              </a:rPr>
              <a:t>对象实体中的字符串的一个子字符串用参数</a:t>
            </a:r>
            <a:r>
              <a:rPr lang="en-US" altLang="zh-CN" sz="2000" dirty="0" err="1">
                <a:latin typeface="宋体" panose="02010600030101010101" pitchFamily="2" charset="-122"/>
              </a:rPr>
              <a:t>str</a:t>
            </a:r>
            <a:r>
              <a:rPr lang="zh-CN" altLang="en-US" sz="2000" dirty="0">
                <a:latin typeface="宋体" panose="02010600030101010101" pitchFamily="2" charset="-122"/>
              </a:rPr>
              <a:t>指定的字符串替换</a:t>
            </a:r>
            <a:r>
              <a:rPr lang="zh-CN" altLang="en-US" sz="2000" b="1" dirty="0">
                <a:latin typeface="宋体" panose="02010600030101010101" pitchFamily="2" charset="-122"/>
              </a:rPr>
              <a:t>   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algn="just"/>
            <a:endParaRPr lang="en-US" altLang="zh-CN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latin typeface="宋体" panose="02010600030101010101" pitchFamily="2" charset="-122"/>
              </a:rPr>
              <a:t>例题9-12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课后阅读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88324"/>
            <a:ext cx="7109560" cy="1126098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．字符串对象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484784"/>
            <a:ext cx="8229600" cy="496840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/>
              <a:t>String</a:t>
            </a:r>
            <a:r>
              <a:rPr lang="zh-CN" altLang="en-US" dirty="0"/>
              <a:t>类的构造函数</a:t>
            </a:r>
            <a:endParaRPr lang="en-US" altLang="zh-CN" b="1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String(String original)  </a:t>
            </a:r>
            <a:r>
              <a:rPr lang="en-US" altLang="zh-CN" sz="2400" dirty="0">
                <a:solidFill>
                  <a:srgbClr val="C00000"/>
                </a:solidFill>
              </a:rPr>
              <a:t>//</a:t>
            </a:r>
            <a:r>
              <a:rPr lang="zh-CN" altLang="en-US" sz="2400" dirty="0">
                <a:solidFill>
                  <a:srgbClr val="C00000"/>
                </a:solidFill>
              </a:rPr>
              <a:t>复制构造函数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b="1" dirty="0">
                <a:solidFill>
                  <a:srgbClr val="C00000"/>
                </a:solidFill>
              </a:rPr>
              <a:t>char[] </a:t>
            </a:r>
            <a:r>
              <a:rPr lang="en-US" altLang="zh-CN" sz="2400" dirty="0"/>
              <a:t>value)    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String(char[] value,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b="1" dirty="0">
                <a:solidFill>
                  <a:srgbClr val="C00000"/>
                </a:solidFill>
              </a:rPr>
              <a:t>byte[] </a:t>
            </a:r>
            <a:r>
              <a:rPr lang="en-US" altLang="zh-CN" sz="2400" dirty="0"/>
              <a:t>bytes)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String(byte[ ] 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String(byte[ ] bytes,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String(byte[ ] bytes,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count, String </a:t>
            </a:r>
            <a:r>
              <a:rPr lang="en-US" altLang="zh-CN" sz="2400" dirty="0" err="1"/>
              <a:t>charset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</a:t>
            </a:r>
            <a:r>
              <a:rPr lang="en-US" altLang="zh-CN" sz="2400" dirty="0" err="1"/>
              <a:t>StringBuffer</a:t>
            </a:r>
            <a:r>
              <a:rPr lang="en-US" altLang="zh-CN" sz="2400" dirty="0"/>
              <a:t> buffer)</a:t>
            </a: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0" y="164434"/>
            <a:ext cx="7543800" cy="1253204"/>
          </a:xfrm>
        </p:spPr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．字符串对象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45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714488"/>
            <a:ext cx="8229600" cy="4667262"/>
          </a:xfrm>
        </p:spPr>
        <p:txBody>
          <a:bodyPr/>
          <a:lstStyle/>
          <a:p>
            <a:r>
              <a:rPr lang="zh-CN" altLang="en-US"/>
              <a:t>无参构造函数：</a:t>
            </a:r>
            <a:r>
              <a:rPr lang="en-US" altLang="zh-CN" b="1"/>
              <a:t>String()</a:t>
            </a:r>
            <a:endParaRPr lang="en-US" altLang="zh-CN" dirty="0"/>
          </a:p>
          <a:p>
            <a:pPr lvl="1"/>
            <a:r>
              <a:rPr lang="zh-CN" altLang="en-US" dirty="0"/>
              <a:t>默认函数</a:t>
            </a:r>
            <a:r>
              <a:rPr lang="en-US" altLang="zh-CN" dirty="0"/>
              <a:t>String()</a:t>
            </a:r>
            <a:r>
              <a:rPr lang="zh-CN" altLang="en-US" dirty="0"/>
              <a:t>用于创建一个</a:t>
            </a:r>
            <a:r>
              <a:rPr lang="zh-CN" altLang="en-US" dirty="0">
                <a:solidFill>
                  <a:srgbClr val="0000FF"/>
                </a:solidFill>
              </a:rPr>
              <a:t>不包含任何字符的空串</a:t>
            </a:r>
            <a:r>
              <a:rPr lang="zh-CN" altLang="en-US" dirty="0"/>
              <a:t>：</a:t>
            </a:r>
            <a:endParaRPr lang="zh-CN" altLang="en-US" dirty="0"/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String empty=new String();</a:t>
            </a:r>
            <a:endParaRPr lang="en-US" altLang="zh-CN" b="1" dirty="0">
              <a:solidFill>
                <a:srgbClr val="C00000"/>
              </a:solidFill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zh-CN" b="1" dirty="0"/>
          </a:p>
          <a:p>
            <a:pPr lvl="1"/>
            <a:r>
              <a:rPr lang="en-US" altLang="zh-CN" dirty="0"/>
              <a:t> </a:t>
            </a:r>
            <a:r>
              <a:rPr lang="zh-CN" altLang="en-US" sz="2800" b="1" dirty="0">
                <a:solidFill>
                  <a:srgbClr val="000099"/>
                </a:solidFill>
              </a:rPr>
              <a:t>等价</a:t>
            </a:r>
            <a:r>
              <a:rPr lang="zh-CN" altLang="en-US" dirty="0"/>
              <a:t>于使用直接量 </a:t>
            </a:r>
            <a:r>
              <a:rPr lang="en-US" altLang="zh-CN" dirty="0"/>
              <a:t>“”</a:t>
            </a:r>
            <a:r>
              <a:rPr lang="zh-CN" altLang="en-US" b="1" dirty="0"/>
              <a:t> </a:t>
            </a:r>
            <a:r>
              <a:rPr lang="zh-CN" altLang="en-US" dirty="0"/>
              <a:t>初始化字符串</a:t>
            </a:r>
            <a:endParaRPr lang="zh-CN" altLang="en-US" dirty="0"/>
          </a:p>
          <a:p>
            <a:pPr>
              <a:buNone/>
            </a:pPr>
            <a:r>
              <a:rPr lang="zh-CN" altLang="en-US" b="1" dirty="0">
                <a:solidFill>
                  <a:srgbClr val="C00000"/>
                </a:solidFill>
              </a:rPr>
              <a:t>           </a:t>
            </a:r>
            <a:r>
              <a:rPr lang="en-US" altLang="zh-CN" b="1" dirty="0">
                <a:solidFill>
                  <a:srgbClr val="C00000"/>
                </a:solidFill>
              </a:rPr>
              <a:t>String empty=“”;</a:t>
            </a:r>
            <a:endParaRPr lang="en-US" altLang="zh-CN" b="1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981201" y="88324"/>
            <a:ext cx="7109560" cy="1126098"/>
          </a:xfrm>
        </p:spPr>
        <p:txBody>
          <a:bodyPr/>
          <a:lstStyle/>
          <a:p>
            <a:pPr algn="l"/>
            <a:r>
              <a:rPr lang="en-US" altLang="zh-CN" b="1" dirty="0">
                <a:solidFill>
                  <a:schemeClr val="tx1"/>
                </a:solidFill>
              </a:rPr>
              <a:t>String</a:t>
            </a:r>
            <a:r>
              <a:rPr lang="zh-CN" altLang="en-US" dirty="0">
                <a:solidFill>
                  <a:schemeClr val="tx1"/>
                </a:solidFill>
              </a:rPr>
              <a:t>类的构造函数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981200" y="1643050"/>
            <a:ext cx="8472518" cy="4810138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b="1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/>
              <a:t>String(String original)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400" dirty="0"/>
              <a:t>//</a:t>
            </a:r>
            <a:r>
              <a:rPr lang="zh-CN" altLang="en-US" sz="2400" dirty="0"/>
              <a:t>复制构造函数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String(char[] value)    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String(char[] value,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offset,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count)</a:t>
            </a:r>
            <a:endParaRPr lang="en-US" altLang="zh-CN" sz="2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400" dirty="0"/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String(byte[ ] bytes)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String(byte[ ] bytes,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String(byte[ ] bytes, String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charset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String(byte[ ] bytes,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offset,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count, String 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charset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sz="1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String(</a:t>
            </a:r>
            <a:r>
              <a:rPr lang="en-US" altLang="zh-CN" sz="2400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StringBuffer</a:t>
            </a:r>
            <a:r>
              <a:rPr lang="en-US" altLang="zh-CN" sz="24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 buffer)</a:t>
            </a:r>
            <a:endParaRPr lang="en-US" altLang="zh-CN" sz="24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复制构造函数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String</a:t>
            </a:r>
            <a:r>
              <a:rPr lang="zh-CN" altLang="en-US"/>
              <a:t>类的构造方法创建</a:t>
            </a:r>
            <a:r>
              <a:rPr lang="en-US" altLang="zh-CN"/>
              <a:t>String</a:t>
            </a:r>
            <a:r>
              <a:rPr lang="zh-CN" altLang="en-US"/>
              <a:t>对象，例如：</a:t>
            </a:r>
            <a:endParaRPr lang="zh-CN" altLang="en-US"/>
          </a:p>
          <a:p>
            <a:pPr marL="0" indent="0" algn="ctr">
              <a:buNone/>
            </a:pPr>
            <a:r>
              <a:rPr lang="en-US" altLang="zh-CN" b="1">
                <a:solidFill>
                  <a:srgbClr val="C00000"/>
                </a:solidFill>
              </a:rPr>
              <a:t>     s = new String("we are students");</a:t>
            </a:r>
            <a:endParaRPr lang="en-US" altLang="zh-CN" b="1">
              <a:solidFill>
                <a:srgbClr val="C00000"/>
              </a:solidFill>
            </a:endParaRPr>
          </a:p>
          <a:p>
            <a:pPr marL="0" indent="0" algn="ctr">
              <a:buNone/>
            </a:pPr>
            <a:endParaRPr lang="en-US" altLang="zh-CN" sz="1400" b="1">
              <a:solidFill>
                <a:srgbClr val="C00000"/>
              </a:solidFill>
            </a:endParaRPr>
          </a:p>
          <a:p>
            <a:pPr lvl="1"/>
            <a:r>
              <a:rPr lang="zh-CN" altLang="zh-CN">
                <a:latin typeface="+mj-lt"/>
              </a:rPr>
              <a:t>初始化一个新创建的 String 对象，使其表示一个与参数相同的</a:t>
            </a:r>
            <a:r>
              <a:rPr lang="zh-CN" altLang="zh-CN">
                <a:latin typeface="隶书" panose="02010509060101010101" pitchFamily="49" charset="-122"/>
                <a:ea typeface="隶书" panose="02010509060101010101" pitchFamily="49" charset="-122"/>
              </a:rPr>
              <a:t>字符序列</a:t>
            </a:r>
            <a:r>
              <a:rPr lang="zh-CN" altLang="zh-CN">
                <a:latin typeface="+mj-lt"/>
              </a:rPr>
              <a:t>；</a:t>
            </a:r>
            <a:endParaRPr lang="en-US" altLang="zh-CN">
              <a:latin typeface="+mj-lt"/>
            </a:endParaRPr>
          </a:p>
          <a:p>
            <a:pPr lvl="1"/>
            <a:r>
              <a:rPr lang="zh-CN" altLang="zh-CN">
                <a:latin typeface="+mj-lt"/>
              </a:rPr>
              <a:t>新创建的字符串是该参数字符串的副本</a:t>
            </a:r>
            <a:r>
              <a:rPr lang="en-US" altLang="zh-CN">
                <a:latin typeface="+mj-lt"/>
              </a:rPr>
              <a:t>(copy)</a:t>
            </a:r>
            <a:r>
              <a:rPr lang="zh-CN" altLang="zh-CN">
                <a:latin typeface="+mj-lt"/>
              </a:rPr>
              <a:t>。 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String</a:t>
            </a:r>
            <a:r>
              <a:rPr lang="zh-CN" altLang="en-US"/>
              <a:t>对象封装的是字符序列：</a:t>
            </a:r>
            <a:r>
              <a:rPr lang="en-US" altLang="zh-CN" b="1"/>
              <a:t>We are students</a:t>
            </a:r>
            <a:r>
              <a:rPr lang="zh-CN" altLang="en-US" b="1"/>
              <a:t>，称作</a:t>
            </a:r>
            <a:r>
              <a:rPr lang="en-US" altLang="zh-CN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String</a:t>
            </a:r>
            <a:r>
              <a:rPr lang="zh-CN" altLang="en-US" b="1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对象的字符序列</a:t>
            </a:r>
            <a:r>
              <a:rPr lang="zh-CN" altLang="en-US" b="1"/>
              <a:t>。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  <a:ln>
          <a:solidFill>
            <a:schemeClr val="tx1"/>
          </a:solidFill>
        </a:ln>
      </a:spPr>
      <a:bodyPr rtlCol="0" anchor="ctr"/>
      <a:lstStyle>
        <a:defPPr algn="ctr">
          <a:defRPr sz="20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13228</Words>
  <Application>WPS 演示</Application>
  <PresentationFormat>宽屏</PresentationFormat>
  <Paragraphs>994</Paragraphs>
  <Slides>59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80" baseType="lpstr">
      <vt:lpstr>Arial</vt:lpstr>
      <vt:lpstr>宋体</vt:lpstr>
      <vt:lpstr>Wingdings</vt:lpstr>
      <vt:lpstr>华文楷体</vt:lpstr>
      <vt:lpstr>隶书</vt:lpstr>
      <vt:lpstr>华文行楷</vt:lpstr>
      <vt:lpstr>Wingdings 2</vt:lpstr>
      <vt:lpstr>微软雅黑</vt:lpstr>
      <vt:lpstr>Arial Unicode MS</vt:lpstr>
      <vt:lpstr>Calibri</vt:lpstr>
      <vt:lpstr>Courier New</vt:lpstr>
      <vt:lpstr>Tahoma</vt:lpstr>
      <vt:lpstr>华文新魏</vt:lpstr>
      <vt:lpstr>仿宋_GB2312</vt:lpstr>
      <vt:lpstr>Times New Roman</vt:lpstr>
      <vt:lpstr>黑体</vt:lpstr>
      <vt:lpstr>PingFang SC</vt:lpstr>
      <vt:lpstr>Segoe Print</vt:lpstr>
      <vt:lpstr>Arial</vt:lpstr>
      <vt:lpstr>主题1</vt:lpstr>
      <vt:lpstr>Office 主题</vt:lpstr>
      <vt:lpstr>面向对象程序设计(Java)</vt:lpstr>
      <vt:lpstr>导读</vt:lpstr>
      <vt:lpstr>类的组成</vt:lpstr>
      <vt:lpstr>§9.1   String类 </vt:lpstr>
      <vt:lpstr>§9.1.1 构造字符串对象 </vt:lpstr>
      <vt:lpstr> 2．字符串对象</vt:lpstr>
      <vt:lpstr> 2．字符串对象</vt:lpstr>
      <vt:lpstr>String类的构造函数</vt:lpstr>
      <vt:lpstr>复制构造函数</vt:lpstr>
      <vt:lpstr>字符串与字符数组</vt:lpstr>
      <vt:lpstr>字符串与字符数组</vt:lpstr>
      <vt:lpstr>String和字符数组</vt:lpstr>
      <vt:lpstr> 3．引用字符串常量对象 </vt:lpstr>
      <vt:lpstr>常量字符串</vt:lpstr>
      <vt:lpstr>PowerPoint 演示文稿</vt:lpstr>
      <vt:lpstr>§9.1.2    String 类的常用方法 </vt:lpstr>
      <vt:lpstr>字符串比较</vt:lpstr>
      <vt:lpstr>字符串比较</vt:lpstr>
      <vt:lpstr>字符串比较</vt:lpstr>
      <vt:lpstr>字符串比较</vt:lpstr>
      <vt:lpstr>§9.1.2    String 类的常用方法 </vt:lpstr>
      <vt:lpstr>字符串的比较</vt:lpstr>
      <vt:lpstr>字符串比较</vt:lpstr>
      <vt:lpstr>字符串比较</vt:lpstr>
      <vt:lpstr>§9.1.2 String 类的常用方法 </vt:lpstr>
      <vt:lpstr>§9.1.2 String类的常用方法 </vt:lpstr>
      <vt:lpstr>§9.1.2 String 类的常用方法 </vt:lpstr>
      <vt:lpstr>§9.1.3 符串与基本数据的相互转化 </vt:lpstr>
      <vt:lpstr>§9.1.3 符串与基本数据的相互转化 </vt:lpstr>
      <vt:lpstr>字符串与基本数据类型间的转换</vt:lpstr>
      <vt:lpstr>main方法中的参数args</vt:lpstr>
      <vt:lpstr>main方法中的参数args</vt:lpstr>
      <vt:lpstr>§9.1.4  对象的字符串表示 </vt:lpstr>
      <vt:lpstr>PowerPoint 演示文稿</vt:lpstr>
      <vt:lpstr>PowerPoint 演示文稿</vt:lpstr>
      <vt:lpstr>§9.1.5   字符串与字符、字节数组 </vt:lpstr>
      <vt:lpstr>§9.1.5 字符串与字符、字节数组 </vt:lpstr>
      <vt:lpstr>§9.1.5 字符串与字符、字节数组 </vt:lpstr>
      <vt:lpstr>2．字符串与字节数组 </vt:lpstr>
      <vt:lpstr>2．字符串与字节数组 </vt:lpstr>
      <vt:lpstr>2．字符串与字节数组 </vt:lpstr>
      <vt:lpstr>2．字符串与字节数组 </vt:lpstr>
      <vt:lpstr>PowerPoint 演示文稿</vt:lpstr>
      <vt:lpstr>§9.1.6  正则表达式及字符串的替换与分解 </vt:lpstr>
      <vt:lpstr>§9.1.6 正则表达式及字符串的替换与分解 </vt:lpstr>
      <vt:lpstr>§9.1.6  正则表达式及字符串的替换与分解 </vt:lpstr>
      <vt:lpstr>§9.1.6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§9.1.6  正则表达式及字符串的替换与分解 </vt:lpstr>
      <vt:lpstr>§9.2 StringBuffer类 </vt:lpstr>
      <vt:lpstr>String与StringBuffer的比较</vt:lpstr>
      <vt:lpstr>§9.2.1 StringBuffer对象的创建  </vt:lpstr>
      <vt:lpstr>StringBuffer Constructors</vt:lpstr>
      <vt:lpstr>StringBuffer Constructors</vt:lpstr>
      <vt:lpstr>§9.2.2 StringBuffer类的常用方法 </vt:lpstr>
      <vt:lpstr>§9.2.2 StringBuffer类的常用方法 </vt:lpstr>
      <vt:lpstr>§9.2.2  StringBuffer类的常用方法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面向对象程序设计(Java)</dc:title>
  <dc:creator>Administrator</dc:creator>
  <cp:lastModifiedBy>王老师</cp:lastModifiedBy>
  <cp:revision>247</cp:revision>
  <dcterms:created xsi:type="dcterms:W3CDTF">2017-10-16T11:02:00Z</dcterms:created>
  <dcterms:modified xsi:type="dcterms:W3CDTF">2025-09-11T00:31:40Z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AD208E4C6C60453984E912EE58026F94_12</vt:lpwstr>
  </property>
  <property fmtid="{D5CDD505-2E9C-101B-9397-08002B2CF9AE}" pid="3" name="KSOProductBuildVer">
    <vt:lpwstr>2052-12.1.0.22529</vt:lpwstr>
  </property>
</Properties>
</file>