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5" r:id="rId5"/>
  </p:sldMasterIdLst>
  <p:notesMasterIdLst>
    <p:notesMasterId r:id="rId12"/>
  </p:notesMasterIdLst>
  <p:sldIdLst>
    <p:sldId id="257" r:id="rId6"/>
    <p:sldId id="258" r:id="rId7"/>
    <p:sldId id="259" r:id="rId8"/>
    <p:sldId id="263" r:id="rId9"/>
    <p:sldId id="260" r:id="rId10"/>
    <p:sldId id="262" r:id="rId11"/>
    <p:sldId id="264" r:id="rId13"/>
    <p:sldId id="265" r:id="rId14"/>
    <p:sldId id="272" r:id="rId15"/>
    <p:sldId id="266" r:id="rId16"/>
    <p:sldId id="267" r:id="rId17"/>
    <p:sldId id="271" r:id="rId18"/>
    <p:sldId id="355" r:id="rId19"/>
    <p:sldId id="344" r:id="rId20"/>
    <p:sldId id="372" r:id="rId21"/>
    <p:sldId id="348" r:id="rId22"/>
    <p:sldId id="351" r:id="rId23"/>
    <p:sldId id="349" r:id="rId24"/>
    <p:sldId id="353" r:id="rId25"/>
    <p:sldId id="352" r:id="rId26"/>
    <p:sldId id="350" r:id="rId27"/>
    <p:sldId id="364" r:id="rId28"/>
    <p:sldId id="274" r:id="rId29"/>
    <p:sldId id="365" r:id="rId30"/>
    <p:sldId id="273" r:id="rId31"/>
    <p:sldId id="289" r:id="rId32"/>
    <p:sldId id="275" r:id="rId33"/>
    <p:sldId id="276" r:id="rId34"/>
    <p:sldId id="277" r:id="rId35"/>
    <p:sldId id="279" r:id="rId36"/>
    <p:sldId id="280" r:id="rId37"/>
    <p:sldId id="278" r:id="rId38"/>
    <p:sldId id="281" r:id="rId39"/>
    <p:sldId id="282" r:id="rId40"/>
    <p:sldId id="366" r:id="rId41"/>
    <p:sldId id="283" r:id="rId42"/>
    <p:sldId id="285" r:id="rId43"/>
    <p:sldId id="288" r:id="rId44"/>
    <p:sldId id="295" r:id="rId45"/>
    <p:sldId id="296" r:id="rId46"/>
    <p:sldId id="286" r:id="rId47"/>
    <p:sldId id="287" r:id="rId48"/>
    <p:sldId id="290" r:id="rId49"/>
    <p:sldId id="292" r:id="rId50"/>
    <p:sldId id="293" r:id="rId51"/>
    <p:sldId id="294" r:id="rId52"/>
    <p:sldId id="291" r:id="rId53"/>
    <p:sldId id="284" r:id="rId54"/>
    <p:sldId id="297" r:id="rId55"/>
    <p:sldId id="298" r:id="rId56"/>
    <p:sldId id="299" r:id="rId57"/>
    <p:sldId id="301" r:id="rId58"/>
    <p:sldId id="302" r:id="rId59"/>
    <p:sldId id="374" r:id="rId60"/>
    <p:sldId id="373" r:id="rId61"/>
    <p:sldId id="303" r:id="rId62"/>
    <p:sldId id="345" r:id="rId63"/>
    <p:sldId id="304" r:id="rId64"/>
    <p:sldId id="346" r:id="rId65"/>
    <p:sldId id="306" r:id="rId66"/>
    <p:sldId id="308" r:id="rId67"/>
    <p:sldId id="309" r:id="rId68"/>
    <p:sldId id="358" r:id="rId69"/>
    <p:sldId id="356" r:id="rId70"/>
    <p:sldId id="359" r:id="rId71"/>
    <p:sldId id="357" r:id="rId72"/>
    <p:sldId id="310" r:id="rId73"/>
    <p:sldId id="426" r:id="rId74"/>
    <p:sldId id="428" r:id="rId75"/>
    <p:sldId id="311" r:id="rId76"/>
    <p:sldId id="313" r:id="rId77"/>
    <p:sldId id="312" r:id="rId78"/>
    <p:sldId id="314" r:id="rId79"/>
    <p:sldId id="315" r:id="rId80"/>
    <p:sldId id="316" r:id="rId81"/>
    <p:sldId id="317" r:id="rId82"/>
    <p:sldId id="318" r:id="rId83"/>
    <p:sldId id="320" r:id="rId84"/>
    <p:sldId id="369" r:id="rId85"/>
    <p:sldId id="322" r:id="rId86"/>
    <p:sldId id="367" r:id="rId87"/>
    <p:sldId id="370" r:id="rId88"/>
    <p:sldId id="368" r:id="rId89"/>
    <p:sldId id="371" r:id="rId90"/>
    <p:sldId id="321" r:id="rId91"/>
    <p:sldId id="375" r:id="rId92"/>
    <p:sldId id="323" r:id="rId93"/>
    <p:sldId id="324" r:id="rId94"/>
    <p:sldId id="325" r:id="rId95"/>
    <p:sldId id="331" r:id="rId96"/>
    <p:sldId id="326" r:id="rId97"/>
    <p:sldId id="329" r:id="rId98"/>
    <p:sldId id="330" r:id="rId99"/>
    <p:sldId id="332" r:id="rId100"/>
    <p:sldId id="334" r:id="rId101"/>
    <p:sldId id="335" r:id="rId102"/>
    <p:sldId id="333" r:id="rId103"/>
    <p:sldId id="362" r:id="rId104"/>
    <p:sldId id="363" r:id="rId105"/>
    <p:sldId id="327" r:id="rId106"/>
    <p:sldId id="328" r:id="rId107"/>
    <p:sldId id="336" r:id="rId108"/>
    <p:sldId id="338" r:id="rId109"/>
    <p:sldId id="340" r:id="rId110"/>
    <p:sldId id="339" r:id="rId111"/>
    <p:sldId id="341" r:id="rId112"/>
    <p:sldId id="376" r:id="rId113"/>
    <p:sldId id="342" r:id="rId114"/>
    <p:sldId id="343" r:id="rId115"/>
  </p:sldIdLst>
  <p:sldSz cx="12192000" cy="6858000"/>
  <p:notesSz cx="6858000" cy="9144000"/>
  <p:custDataLst>
    <p:tags r:id="rId1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631237753@qq.com" initials="6"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66" y="1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0" Type="http://schemas.openxmlformats.org/officeDocument/2006/relationships/tags" Target="tags/tag1.xml"/><Relationship Id="rId12" Type="http://schemas.openxmlformats.org/officeDocument/2006/relationships/notesMaster" Target="notesMasters/notesMaster1.xml"/><Relationship Id="rId119" Type="http://schemas.openxmlformats.org/officeDocument/2006/relationships/commentAuthors" Target="commentAuthors.xml"/><Relationship Id="rId118" Type="http://schemas.openxmlformats.org/officeDocument/2006/relationships/tableStyles" Target="tableStyles.xml"/><Relationship Id="rId117" Type="http://schemas.openxmlformats.org/officeDocument/2006/relationships/viewProps" Target="viewProps.xml"/><Relationship Id="rId116" Type="http://schemas.openxmlformats.org/officeDocument/2006/relationships/presProps" Target="presProps.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24T22:19:08.28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F7CC75-91A9-4A81-ADBC-F80FD7CE88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DEB5F2-595D-4A6E-A653-01BDC9ACCB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a:t>
            </a:r>
            <a:endParaRPr lang="zh-CN" altLang="en-US" dirty="0"/>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panose="02010600030101010101" pitchFamily="2" charset="-122"/>
              </a:rPr>
            </a:fld>
            <a:endParaRPr lang="en-US" altLang="zh-CN">
              <a:ea typeface="宋体" panose="02010600030101010101" pitchFamily="2" charset="-122"/>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46F495B-74A8-4124-B92F-00ADF935A49F}" type="slidenum">
              <a:rPr lang="en-US" altLang="zh-CN">
                <a:ea typeface="宋体" panose="02010600030101010101" pitchFamily="2" charset="-122"/>
              </a:rPr>
            </a:fld>
            <a:endParaRPr lang="en-US" altLang="zh-CN">
              <a:ea typeface="宋体" panose="02010600030101010101" pitchFamily="2" charset="-122"/>
            </a:endParaRPr>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cc</a:t>
            </a:r>
            <a:endParaRPr lang="zh-CN" altLang="en-US"/>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Override</a:t>
            </a:r>
            <a:r>
              <a:rPr lang="zh-CN" altLang="en-US" dirty="0"/>
              <a:t>，推翻，压倒，优先于</a:t>
            </a:r>
            <a:endParaRPr lang="en-US" altLang="zh-CN" dirty="0"/>
          </a:p>
          <a:p>
            <a:r>
              <a:rPr lang="en-US" altLang="zh-CN" dirty="0"/>
              <a:t>Overload</a:t>
            </a:r>
            <a:r>
              <a:rPr lang="zh-CN" altLang="en-US" dirty="0"/>
              <a:t>，超载</a:t>
            </a:r>
            <a:endParaRPr lang="zh-CN" altLang="en-US" dirty="0"/>
          </a:p>
        </p:txBody>
      </p:sp>
      <p:sp>
        <p:nvSpPr>
          <p:cNvPr id="4" name="灯片编号占位符 3"/>
          <p:cNvSpPr>
            <a:spLocks noGrp="1"/>
          </p:cNvSpPr>
          <p:nvPr>
            <p:ph type="sldNum" sz="quarter" idx="5"/>
          </p:nvPr>
        </p:nvSpPr>
        <p:spPr/>
        <p:txBody>
          <a:bodyPr/>
          <a:lstStyle/>
          <a:p>
            <a:fld id="{61DEB5F2-595D-4A6E-A653-01BDC9ACCB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EC7037FD-D25E-4700-BE71-51CC9BDBF2EE}"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424E81B8-1A7B-4614-9A70-D8C147B6BD0E}"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38D7CA39-E8A5-4D4C-A4B3-1C8CA1E0CFC9}"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46A7546-0731-4171-9AE4-F4B806451D9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C048B08-92EF-4324-BDB4-5BBF1DCEC0F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BEBC171-A897-4866-906B-5922C1A8E27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0281F37-098F-4CD3-AA98-6C2E7032E7B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F931AD4-66F5-4321-8037-47F40F66A42C}"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587C4F0-6749-4F9F-BC84-7EEE79AB3135}"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3A927A-19F5-41B8-AC53-5825A412AD8A}"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37CCF0E-1869-42D6-B5FF-83137821C3D4}"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DE4F48F8-A89C-4239-8931-431E97F3B5F3}"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031D176-798E-4F7E-940E-CFEBA075157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6A00775-6E7A-4444-88C0-A16180A335D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D10A54C-5097-4CE2-8A83-14C94575E09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A46A7546-0731-4171-9AE4-F4B806451D95}"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9C048B08-92EF-4324-BDB4-5BBF1DCEC0F1}"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8BEBC171-A897-4866-906B-5922C1A8E277}"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fld id="{00281F37-098F-4CD3-AA98-6C2E7032E7B4}"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fld id="{0F931AD4-66F5-4321-8037-47F40F66A42C}"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587C4F0-6749-4F9F-BC84-7EEE79AB3135}"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FB3A927A-19F5-41B8-AC53-5825A412AD8A}"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FF5C799-4B99-4BBD-9213-764E461239C8}"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637CCF0E-1869-42D6-B5FF-83137821C3D4}"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F031D176-798E-4F7E-940E-CFEBA075157D}"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C6A00775-6E7A-4444-88C0-A16180A335D3}"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DD10A54C-5097-4CE2-8A83-14C94575E092}"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839200" cy="685800"/>
          </a:xfrm>
        </p:spPr>
        <p:txBody>
          <a:bodyPr/>
          <a:lstStyle/>
          <a:p>
            <a:r>
              <a:rPr lang="zh-CN" altLang="en-US"/>
              <a:t>单击此处编辑母版标题样式</a:t>
            </a:r>
            <a:endParaRPr lang="zh-CN" altLang="en-US"/>
          </a:p>
        </p:txBody>
      </p:sp>
      <p:sp>
        <p:nvSpPr>
          <p:cNvPr id="3" name="SmartArt 占位符 2"/>
          <p:cNvSpPr>
            <a:spLocks noGrp="1"/>
          </p:cNvSpPr>
          <p:nvPr>
            <p:ph type="dgm" idx="1" hasCustomPrompt="1"/>
          </p:nvPr>
        </p:nvSpPr>
        <p:spPr>
          <a:xfrm>
            <a:off x="914400" y="1981200"/>
            <a:ext cx="10363200" cy="4114800"/>
          </a:xfrm>
        </p:spPr>
        <p:txBody>
          <a:bodyPr/>
          <a:lstStyle/>
          <a:p>
            <a:r>
              <a:rPr lang="zh-CN" altLang="en-US"/>
              <a:t>单击图标添加 </a:t>
            </a:r>
            <a:r>
              <a:rPr lang="en-US" altLang="zh-CN"/>
              <a:t>SmartArt </a:t>
            </a:r>
            <a:r>
              <a:rPr lang="zh-CN" altLang="en-US"/>
              <a:t>图形</a:t>
            </a:r>
            <a:endParaRPr lang="zh-CN" altLang="en-US"/>
          </a:p>
        </p:txBody>
      </p:sp>
      <p:sp>
        <p:nvSpPr>
          <p:cNvPr id="4" name="日期占位符 3"/>
          <p:cNvSpPr>
            <a:spLocks noGrp="1"/>
          </p:cNvSpPr>
          <p:nvPr>
            <p:ph type="dt" sz="half" idx="10"/>
          </p:nvPr>
        </p:nvSpPr>
        <p:spPr>
          <a:xfrm>
            <a:off x="88900" y="6497638"/>
            <a:ext cx="2540000" cy="319087"/>
          </a:xfrm>
        </p:spPr>
        <p:txBody>
          <a:bodyPr/>
          <a:lstStyle>
            <a:lvl1pPr>
              <a:defRPr/>
            </a:lvl1pPr>
          </a:lstStyle>
          <a:p>
            <a:fld id="{AFBE8CB2-BE4F-4CDA-90B7-4A87397FA31C}" type="datetime1">
              <a:rPr lang="zh-CN" altLang="en-US" smtClean="0"/>
            </a:fld>
            <a:endParaRPr lang="zh-CN" altLang="en-US"/>
          </a:p>
        </p:txBody>
      </p:sp>
      <p:sp>
        <p:nvSpPr>
          <p:cNvPr id="5" name="页脚占位符 4"/>
          <p:cNvSpPr>
            <a:spLocks noGrp="1"/>
          </p:cNvSpPr>
          <p:nvPr>
            <p:ph type="ftr" sz="quarter" idx="11"/>
          </p:nvPr>
        </p:nvSpPr>
        <p:spPr>
          <a:xfrm>
            <a:off x="4267200" y="6629400"/>
            <a:ext cx="38608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4C41320-4B67-4708-A9B3-2F52B101941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308094-E166-4673-9C51-7DA43D2AA4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0283DBC-89B8-4FED-B918-C367A0A9FD8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010CD27-D07F-4DD3-8FD6-16DD3E77116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8663D4C-7012-46AC-A1B7-18B03129A45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353D91B6-A65E-414D-86D0-5ED3477E0EC4}"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3B8B51-F6B3-4E38-B503-5546E5122BC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77FF7-4680-4FDE-A23D-B4BBB036323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F29D2E-0F00-468B-823A-7C6F9BDE81D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44CB02-B06C-4CDA-BB62-914C6810BC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FB672C-F3F4-41C6-9CD5-255101D83B8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3C75B78-EA6B-4F2F-9449-8A266ADC233D}"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61795C43-A490-47EE-93C7-ED79559E8E3C}"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16BFA69-187F-49D5-B421-7D03FE73FBEF}"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32815B16-548C-4450-8C73-83C44ACE39BE}"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BC3B95F8-48F7-4E4C-B3CB-FF1F5758C4FB}"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C21648C8-5530-4F32-9749-A7B5E2753727}"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E8CB2-BE4F-4CDA-90B7-4A87397FA31C}" type="datetime1">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C21648C8-5530-4F32-9749-A7B5E2753727}"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400" dirty="0"/>
              <a:t>面向对象程序设计</a:t>
            </a:r>
            <a:r>
              <a:rPr lang="en-US" altLang="zh-CN" sz="5400" dirty="0"/>
              <a:t>(Java)</a:t>
            </a:r>
            <a:endParaRPr lang="zh-CN" altLang="en-US" dirty="0"/>
          </a:p>
        </p:txBody>
      </p:sp>
      <p:sp>
        <p:nvSpPr>
          <p:cNvPr id="5" name="副标题 4"/>
          <p:cNvSpPr>
            <a:spLocks noGrp="1"/>
          </p:cNvSpPr>
          <p:nvPr>
            <p:ph type="subTitle" idx="1"/>
          </p:nvPr>
        </p:nvSpPr>
        <p:spPr/>
        <p:txBody>
          <a:bodyPr/>
          <a:lstStyle/>
          <a:p>
            <a:r>
              <a:rPr lang="zh-CN" altLang="en-US" dirty="0">
                <a:sym typeface="+mn-ea"/>
              </a:rPr>
              <a:t>计算机学院</a:t>
            </a:r>
            <a:endParaRPr lang="en-US" altLang="zh-CN" dirty="0"/>
          </a:p>
          <a:p>
            <a:r>
              <a:rPr lang="zh-CN" altLang="en-US" dirty="0">
                <a:sym typeface="+mn-ea"/>
              </a:rPr>
              <a:t>成都信息工程大学</a:t>
            </a:r>
            <a:endParaRPr lang="en-US" altLang="zh-CN" dirty="0"/>
          </a:p>
          <a:p>
            <a:endParaRPr lang="zh-CN" altLang="en-US" dirty="0"/>
          </a:p>
          <a:p>
            <a:r>
              <a:rPr lang="en-US" altLang="zh-CN" dirty="0">
                <a:sym typeface="+mn-ea"/>
              </a:rPr>
              <a:t>2025-2026(1)</a:t>
            </a:r>
            <a:endParaRPr lang="en-US" altLang="zh-CN" dirty="0">
              <a:sym typeface="+mn-ea"/>
            </a:endParaRPr>
          </a:p>
          <a:p>
            <a:r>
              <a:rPr lang="zh-CN" altLang="en-US" dirty="0">
                <a:sym typeface="+mn-ea"/>
              </a:rPr>
              <a:t>王铁军</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1025722-2939-4C5B-8B2F-DB7A7836CB36}" type="slidenum">
              <a:rPr lang="en-US" altLang="zh-CN" smtClean="0"/>
            </a:fld>
            <a:endParaRPr lang="en-US" altLang="zh-CN"/>
          </a:p>
        </p:txBody>
      </p:sp>
      <p:sp>
        <p:nvSpPr>
          <p:cNvPr id="4" name="Rectangle 5"/>
          <p:cNvSpPr>
            <a:spLocks noChangeArrowheads="1"/>
          </p:cNvSpPr>
          <p:nvPr/>
        </p:nvSpPr>
        <p:spPr bwMode="auto">
          <a:xfrm>
            <a:off x="1809720" y="357166"/>
            <a:ext cx="4535488" cy="1643074"/>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a:t>
            </a:r>
            <a:r>
              <a:rPr lang="en-US" altLang="zh-CN" sz="2400" b="1" dirty="0">
                <a:solidFill>
                  <a:srgbClr val="FF3300"/>
                </a:solidFill>
                <a:latin typeface="Times New Roman" panose="02020603050405020304" pitchFamily="18" charset="0"/>
              </a:rPr>
              <a:t>Animal</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float weight;</a:t>
            </a:r>
            <a:endParaRPr lang="en-US" altLang="zh-CN" sz="2400" b="1" dirty="0">
              <a:solidFill>
                <a:srgbClr val="000000"/>
              </a:solidFill>
              <a:latin typeface="Times New Roman" panose="02020603050405020304" pitchFamily="18" charset="0"/>
            </a:endParaRPr>
          </a:p>
          <a:p>
            <a:pPr eaLnBrk="0" hangingPunct="0"/>
            <a:endParaRPr lang="en-US" altLang="zh-CN" sz="8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eat(){…}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5" name="Rectangle 6"/>
          <p:cNvSpPr>
            <a:spLocks noChangeArrowheads="1"/>
          </p:cNvSpPr>
          <p:nvPr/>
        </p:nvSpPr>
        <p:spPr bwMode="auto">
          <a:xfrm>
            <a:off x="6738942" y="2000240"/>
            <a:ext cx="3500462" cy="3141663"/>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a:solidFill>
                  <a:srgbClr val="000000"/>
                </a:solidFill>
                <a:latin typeface="Times New Roman" panose="02020603050405020304" pitchFamily="18" charset="0"/>
              </a:rPr>
              <a:t>Cat mycat=new Cat();</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weight</a:t>
            </a:r>
            <a:r>
              <a:rPr lang="en-US" altLang="zh-CN" sz="2400" b="1">
                <a:solidFill>
                  <a:srgbClr val="000000"/>
                </a:solidFill>
                <a:latin typeface="Times New Roman" panose="02020603050405020304" pitchFamily="18" charset="0"/>
              </a:rPr>
              <a:t>=5.5;</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heartRate</a:t>
            </a:r>
            <a:r>
              <a:rPr lang="en-US" altLang="zh-CN" sz="2400" b="1">
                <a:solidFill>
                  <a:srgbClr val="000000"/>
                </a:solidFill>
                <a:latin typeface="Times New Roman" panose="02020603050405020304" pitchFamily="18" charset="0"/>
              </a:rPr>
              <a:t>=80;</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longHair</a:t>
            </a:r>
            <a:r>
              <a:rPr lang="en-US" altLang="zh-CN" sz="2400" b="1">
                <a:solidFill>
                  <a:srgbClr val="000000"/>
                </a:solidFill>
                <a:latin typeface="Times New Roman" panose="02020603050405020304" pitchFamily="18" charset="0"/>
              </a:rPr>
              <a:t>=true;</a:t>
            </a:r>
            <a:endParaRPr lang="en-US" altLang="zh-CN" sz="2400" b="1">
              <a:solidFill>
                <a:srgbClr val="000000"/>
              </a:solidFill>
              <a:latin typeface="Times New Roman" panose="02020603050405020304" pitchFamily="18" charset="0"/>
            </a:endParaRPr>
          </a:p>
          <a:p>
            <a:pPr eaLnBrk="0" hangingPunct="0"/>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eat() </a:t>
            </a:r>
            <a:r>
              <a:rPr lang="en-US" altLang="zh-CN" sz="2400" b="1">
                <a:solidFill>
                  <a:srgbClr val="000000"/>
                </a:solidFill>
                <a:latin typeface="Times New Roman" panose="02020603050405020304" pitchFamily="18" charset="0"/>
              </a:rPr>
              <a:t>;</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breath() </a:t>
            </a:r>
            <a:r>
              <a:rPr lang="en-US" altLang="zh-CN" sz="2400" b="1">
                <a:solidFill>
                  <a:srgbClr val="000000"/>
                </a:solidFill>
                <a:latin typeface="Times New Roman" panose="02020603050405020304" pitchFamily="18" charset="0"/>
              </a:rPr>
              <a:t>;</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mycat.</a:t>
            </a:r>
            <a:r>
              <a:rPr lang="en-US" altLang="zh-CN" sz="2400" b="1">
                <a:solidFill>
                  <a:srgbClr val="FF3300"/>
                </a:solidFill>
                <a:latin typeface="Times New Roman" panose="02020603050405020304" pitchFamily="18" charset="0"/>
              </a:rPr>
              <a:t>purr() </a:t>
            </a:r>
            <a:r>
              <a:rPr lang="en-US" altLang="zh-CN" sz="2400" b="1">
                <a:solidFill>
                  <a:srgbClr val="000000"/>
                </a:solidFill>
                <a:latin typeface="Times New Roman" panose="02020603050405020304" pitchFamily="18" charset="0"/>
              </a:rPr>
              <a:t>;</a:t>
            </a:r>
            <a:endParaRPr lang="en-US" altLang="zh-CN" sz="2400" b="1">
              <a:solidFill>
                <a:srgbClr val="000000"/>
              </a:solidFill>
              <a:latin typeface="Times New Roman" panose="02020603050405020304" pitchFamily="18" charset="0"/>
            </a:endParaRPr>
          </a:p>
        </p:txBody>
      </p:sp>
      <p:sp>
        <p:nvSpPr>
          <p:cNvPr id="7" name="Rectangle 5"/>
          <p:cNvSpPr>
            <a:spLocks noChangeArrowheads="1"/>
          </p:cNvSpPr>
          <p:nvPr/>
        </p:nvSpPr>
        <p:spPr bwMode="auto">
          <a:xfrm>
            <a:off x="1809720" y="2357430"/>
            <a:ext cx="4535488" cy="178595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a:t>
            </a:r>
            <a:r>
              <a:rPr lang="en-US" altLang="zh-CN" sz="2400" b="1" dirty="0">
                <a:solidFill>
                  <a:srgbClr val="0000CC"/>
                </a:solidFill>
                <a:latin typeface="Times New Roman" panose="02020603050405020304" pitchFamily="18" charset="0"/>
              </a:rPr>
              <a:t>Mammal</a:t>
            </a:r>
            <a:r>
              <a:rPr lang="en-US" altLang="zh-CN"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extends </a:t>
            </a:r>
            <a:r>
              <a:rPr lang="en-US" altLang="zh-CN" sz="2400" b="1" dirty="0">
                <a:solidFill>
                  <a:srgbClr val="FF3300"/>
                </a:solidFill>
                <a:latin typeface="Times New Roman" panose="02020603050405020304" pitchFamily="18" charset="0"/>
              </a:rPr>
              <a:t>Animal</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a:solidFill>
                  <a:srgbClr val="006600"/>
                </a:solidFill>
                <a:latin typeface="Times New Roman" panose="02020603050405020304" pitchFamily="18" charset="0"/>
              </a:rPr>
              <a:t>public </a:t>
            </a:r>
            <a:r>
              <a:rPr lang="en-US" altLang="zh-CN" sz="2400" b="1" dirty="0" err="1">
                <a:solidFill>
                  <a:srgbClr val="006600"/>
                </a:solidFill>
                <a:latin typeface="Times New Roman" panose="02020603050405020304" pitchFamily="18" charset="0"/>
              </a:rPr>
              <a:t>int</a:t>
            </a:r>
            <a:r>
              <a:rPr lang="en-US" altLang="zh-CN" sz="2400" b="1" dirty="0">
                <a:solidFill>
                  <a:srgbClr val="006600"/>
                </a:solidFill>
                <a:latin typeface="Times New Roman" panose="02020603050405020304" pitchFamily="18" charset="0"/>
              </a:rPr>
              <a:t> </a:t>
            </a:r>
            <a:r>
              <a:rPr lang="en-US" altLang="zh-CN" sz="2400" b="1" dirty="0" err="1">
                <a:solidFill>
                  <a:srgbClr val="006600"/>
                </a:solidFill>
                <a:latin typeface="Times New Roman" panose="02020603050405020304" pitchFamily="18" charset="0"/>
              </a:rPr>
              <a:t>heartRate</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endParaRPr lang="en-US" altLang="zh-CN" sz="8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breath(){…}</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8" name="Rectangle 5"/>
          <p:cNvSpPr>
            <a:spLocks noChangeArrowheads="1"/>
          </p:cNvSpPr>
          <p:nvPr/>
        </p:nvSpPr>
        <p:spPr bwMode="auto">
          <a:xfrm>
            <a:off x="1809720" y="4500570"/>
            <a:ext cx="4535488" cy="178595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a:t>
            </a:r>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Cat</a:t>
            </a:r>
            <a:r>
              <a:rPr lang="en-US" altLang="zh-CN"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extends </a:t>
            </a:r>
            <a:r>
              <a:rPr lang="en-US" altLang="zh-CN" sz="2400" b="1" dirty="0">
                <a:solidFill>
                  <a:srgbClr val="0000CC"/>
                </a:solidFill>
                <a:latin typeface="Times New Roman" panose="02020603050405020304" pitchFamily="18" charset="0"/>
              </a:rPr>
              <a:t>Mammal</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    public </a:t>
            </a:r>
            <a:r>
              <a:rPr lang="en-US" altLang="zh-CN" sz="2400" b="1">
                <a:solidFill>
                  <a:srgbClr val="C00000"/>
                </a:solidFill>
                <a:latin typeface="Times New Roman" panose="02020603050405020304" pitchFamily="18" charset="0"/>
              </a:rPr>
              <a:t>boolean </a:t>
            </a:r>
            <a:r>
              <a:rPr lang="en-US" altLang="zh-CN" sz="2400" b="1" dirty="0" err="1">
                <a:solidFill>
                  <a:srgbClr val="C00000"/>
                </a:solidFill>
                <a:latin typeface="Times New Roman" panose="02020603050405020304" pitchFamily="18" charset="0"/>
              </a:rPr>
              <a:t>longHair</a:t>
            </a:r>
            <a:r>
              <a:rPr lang="en-US" altLang="zh-CN" sz="2400" b="1" dirty="0">
                <a:solidFill>
                  <a:srgbClr val="C00000"/>
                </a:solidFill>
                <a:latin typeface="Times New Roman" panose="02020603050405020304" pitchFamily="18" charset="0"/>
              </a:rPr>
              <a:t>;</a:t>
            </a:r>
            <a:endParaRPr lang="en-US" altLang="zh-CN" sz="2400" b="1" dirty="0">
              <a:solidFill>
                <a:srgbClr val="C00000"/>
              </a:solidFill>
              <a:latin typeface="Times New Roman" panose="02020603050405020304" pitchFamily="18" charset="0"/>
            </a:endParaRPr>
          </a:p>
          <a:p>
            <a:pPr eaLnBrk="0" hangingPunct="0"/>
            <a:endParaRPr lang="en-US" altLang="zh-CN" sz="8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purr(){…}//</a:t>
            </a:r>
            <a:r>
              <a:rPr lang="zh-CN" altLang="en-US" sz="2400" dirty="0"/>
              <a:t>猫发声</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a:t>
            </a:r>
            <a:r>
              <a:rPr lang="zh-CN" altLang="en-US"/>
              <a:t>10.</a:t>
            </a:r>
            <a:r>
              <a:rPr lang="en-US" altLang="zh-CN"/>
              <a:t>3</a:t>
            </a:r>
            <a:r>
              <a:rPr lang="zh-CN" altLang="en-US"/>
              <a:t>   </a:t>
            </a:r>
            <a:r>
              <a:rPr lang="zh-CN" altLang="en-US" dirty="0">
                <a:latin typeface="宋体" panose="02010600030101010101" pitchFamily="2" charset="-122"/>
              </a:rPr>
              <a:t>理解接口</a:t>
            </a:r>
            <a:r>
              <a:rPr lang="zh-CN" altLang="en-US" dirty="0"/>
              <a:t> </a:t>
            </a:r>
            <a:endParaRPr lang="zh-CN" altLang="en-US" dirty="0"/>
          </a:p>
        </p:txBody>
      </p:sp>
      <p:sp>
        <p:nvSpPr>
          <p:cNvPr id="3" name="内容占位符 2"/>
          <p:cNvSpPr>
            <a:spLocks noGrp="1"/>
          </p:cNvSpPr>
          <p:nvPr>
            <p:ph idx="1"/>
          </p:nvPr>
        </p:nvSpPr>
        <p:spPr/>
        <p:txBody>
          <a:bodyPr/>
          <a:lstStyle/>
          <a:p>
            <a:pPr>
              <a:spcBef>
                <a:spcPts val="0"/>
              </a:spcBef>
            </a:pPr>
            <a:r>
              <a:rPr lang="zh-CN" altLang="en-US" sz="2400" dirty="0"/>
              <a:t>使用接口，可以实现很多</a:t>
            </a:r>
            <a:r>
              <a:rPr lang="zh-CN" altLang="en-US" sz="2400" b="1" dirty="0">
                <a:solidFill>
                  <a:srgbClr val="C00000"/>
                </a:solidFill>
                <a:latin typeface="华文行楷" panose="02010800040101010101" pitchFamily="2" charset="-122"/>
                <a:ea typeface="华文行楷" panose="02010800040101010101" pitchFamily="2" charset="-122"/>
              </a:rPr>
              <a:t>不同类</a:t>
            </a:r>
            <a:r>
              <a:rPr lang="zh-CN" altLang="en-US" sz="2400" b="1" dirty="0">
                <a:latin typeface="华文行楷" panose="02010800040101010101" pitchFamily="2" charset="-122"/>
                <a:ea typeface="华文行楷" panose="02010800040101010101" pitchFamily="2" charset="-122"/>
              </a:rPr>
              <a:t>具有</a:t>
            </a:r>
            <a:r>
              <a:rPr lang="zh-CN" altLang="en-US" sz="2400" b="1" dirty="0">
                <a:solidFill>
                  <a:srgbClr val="0000CC"/>
                </a:solidFill>
                <a:latin typeface="华文行楷" panose="02010800040101010101" pitchFamily="2" charset="-122"/>
                <a:ea typeface="华文行楷" panose="02010800040101010101" pitchFamily="2" charset="-122"/>
              </a:rPr>
              <a:t>相同的功能</a:t>
            </a:r>
            <a:r>
              <a:rPr lang="zh-CN" altLang="en-US" sz="2400" dirty="0"/>
              <a:t>。</a:t>
            </a:r>
            <a:endParaRPr lang="en-US" altLang="zh-CN" sz="2400" dirty="0"/>
          </a:p>
          <a:p>
            <a:pPr marL="806450" lvl="1" indent="-457200">
              <a:spcBef>
                <a:spcPts val="0"/>
              </a:spcBef>
              <a:buFont typeface="+mj-ea"/>
              <a:buAutoNum type="circleNumDbPlain"/>
            </a:pPr>
            <a:r>
              <a:rPr lang="zh-CN" altLang="zh-CN" sz="2000" dirty="0">
                <a:solidFill>
                  <a:srgbClr val="006600"/>
                </a:solidFill>
                <a:latin typeface="隶书" panose="02010509060101010101" pitchFamily="49" charset="-122"/>
                <a:ea typeface="隶书" panose="02010509060101010101" pitchFamily="49" charset="-122"/>
              </a:rPr>
              <a:t>接口可以抽象出重要的行为标准</a:t>
            </a:r>
            <a:r>
              <a:rPr lang="zh-CN" altLang="zh-CN" sz="2000" dirty="0"/>
              <a:t>，该行为标准用抽象方法来表示。</a:t>
            </a:r>
            <a:endParaRPr lang="zh-CN" altLang="zh-CN" sz="2000" dirty="0"/>
          </a:p>
          <a:p>
            <a:pPr marL="806450" lvl="1" indent="-457200">
              <a:spcBef>
                <a:spcPts val="0"/>
              </a:spcBef>
              <a:buFont typeface="+mj-ea"/>
              <a:buAutoNum type="circleNumDbPlain"/>
            </a:pPr>
            <a:r>
              <a:rPr lang="zh-CN" altLang="zh-CN" sz="2000" dirty="0"/>
              <a:t>可以把实现接口的类的对象的引用赋值给接口变量，该</a:t>
            </a:r>
            <a:r>
              <a:rPr lang="zh-CN" altLang="zh-CN" sz="2000" b="1" dirty="0">
                <a:solidFill>
                  <a:srgbClr val="C00000"/>
                </a:solidFill>
              </a:rPr>
              <a:t>接口变量可以调用被该类实现的接口方法</a:t>
            </a:r>
            <a:r>
              <a:rPr lang="zh-CN" altLang="zh-CN" sz="2000" dirty="0"/>
              <a:t>。</a:t>
            </a:r>
            <a:endParaRPr lang="en-US" altLang="zh-CN" sz="2000" dirty="0"/>
          </a:p>
          <a:p>
            <a:pPr marL="806450" lvl="1" indent="-457200">
              <a:spcBef>
                <a:spcPts val="0"/>
              </a:spcBef>
              <a:buFont typeface="+mj-ea"/>
              <a:buAutoNum type="circleNumDbPlain"/>
            </a:pPr>
            <a:endParaRPr lang="zh-CN" altLang="zh-CN" sz="2000" dirty="0"/>
          </a:p>
          <a:p>
            <a:pPr>
              <a:spcBef>
                <a:spcPts val="0"/>
              </a:spcBef>
            </a:pPr>
            <a:r>
              <a:rPr lang="zh-CN" altLang="en-US" sz="2400" dirty="0">
                <a:latin typeface="华文行楷" panose="02010800040101010101" pitchFamily="2" charset="-122"/>
                <a:ea typeface="华文行楷" panose="02010800040101010101" pitchFamily="2" charset="-122"/>
              </a:rPr>
              <a:t>不同的类可以实现相同的接口</a:t>
            </a:r>
            <a:r>
              <a:rPr lang="zh-CN" altLang="en-US" sz="2400" dirty="0"/>
              <a:t>，</a:t>
            </a:r>
            <a:r>
              <a:rPr lang="zh-CN" altLang="en-US" sz="2400" dirty="0">
                <a:latin typeface="华文行楷" panose="02010800040101010101" pitchFamily="2" charset="-122"/>
                <a:ea typeface="华文行楷" panose="02010800040101010101" pitchFamily="2" charset="-122"/>
              </a:rPr>
              <a:t>同一个类也可以实现多个接口</a:t>
            </a:r>
            <a:r>
              <a:rPr lang="zh-CN" altLang="en-US" sz="2400" dirty="0"/>
              <a:t>。</a:t>
            </a:r>
            <a:endParaRPr lang="en-US" altLang="zh-CN" sz="2400" dirty="0"/>
          </a:p>
          <a:p>
            <a:pPr>
              <a:spcBef>
                <a:spcPts val="0"/>
              </a:spcBef>
            </a:pPr>
            <a:endParaRPr lang="zh-CN" altLang="en-US" sz="2400" dirty="0"/>
          </a:p>
          <a:p>
            <a:pPr>
              <a:spcBef>
                <a:spcPts val="0"/>
              </a:spcBef>
            </a:pPr>
            <a:r>
              <a:rPr lang="zh-CN" altLang="en-US" sz="2400" b="1" dirty="0">
                <a:solidFill>
                  <a:srgbClr val="C00000"/>
                </a:solidFill>
                <a:latin typeface="宋体" panose="02010600030101010101" pitchFamily="2" charset="-122"/>
              </a:rPr>
              <a:t>接口的思想</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lvl="1">
              <a:spcBef>
                <a:spcPts val="0"/>
              </a:spcBef>
            </a:pPr>
            <a:r>
              <a:rPr lang="zh-CN" altLang="en-US" sz="2000" dirty="0">
                <a:latin typeface="宋体" panose="02010600030101010101" pitchFamily="2" charset="-122"/>
              </a:rPr>
              <a:t>在于它可以增加很多类都需要具有的功能，而且实现相同的接口不一定有继承关系。</a:t>
            </a:r>
            <a:endParaRPr lang="en-US" altLang="zh-CN" sz="2000" dirty="0">
              <a:latin typeface="宋体" panose="02010600030101010101" pitchFamily="2" charset="-122"/>
            </a:endParaRPr>
          </a:p>
          <a:p>
            <a:pPr lvl="1">
              <a:spcBef>
                <a:spcPts val="0"/>
              </a:spcBef>
            </a:pPr>
            <a:r>
              <a:rPr lang="zh-CN" altLang="en-US" sz="2000" dirty="0">
                <a:latin typeface="宋体" panose="02010600030101010101" pitchFamily="2" charset="-122"/>
              </a:rPr>
              <a:t>当一个类不希望通过继承使自己具有某个方法的时候，可以考虑实现接口，而不是把自己声明为某个类的子类。</a:t>
            </a:r>
            <a:r>
              <a:rPr lang="zh-CN" altLang="en-US" sz="2000" dirty="0"/>
              <a:t> </a:t>
            </a:r>
            <a:endParaRPr lang="en-US" altLang="zh-CN" sz="2000" dirty="0"/>
          </a:p>
          <a:p>
            <a:pPr>
              <a:spcBef>
                <a:spcPts val="0"/>
              </a:spcBef>
            </a:pPr>
            <a:r>
              <a:rPr lang="zh-CN" altLang="en-US" sz="2400" b="1" dirty="0">
                <a:solidFill>
                  <a:srgbClr val="C00000"/>
                </a:solidFill>
                <a:latin typeface="华文行楷" panose="02010800040101010101" pitchFamily="2" charset="-122"/>
                <a:ea typeface="华文行楷" panose="02010800040101010101" pitchFamily="2" charset="-122"/>
              </a:rPr>
              <a:t>例5-1</a:t>
            </a:r>
            <a:r>
              <a:rPr lang="en-US" altLang="zh-CN" sz="2400" b="1" dirty="0">
                <a:solidFill>
                  <a:srgbClr val="C00000"/>
                </a:solidFill>
                <a:latin typeface="华文行楷" panose="02010800040101010101" pitchFamily="2" charset="-122"/>
                <a:ea typeface="华文行楷" panose="02010800040101010101" pitchFamily="2" charset="-122"/>
              </a:rPr>
              <a:t>6(</a:t>
            </a:r>
            <a:r>
              <a:rPr lang="zh-CN" altLang="en-US" sz="2400" b="1" dirty="0">
                <a:solidFill>
                  <a:srgbClr val="C00000"/>
                </a:solidFill>
                <a:latin typeface="华文行楷" panose="02010800040101010101" pitchFamily="2" charset="-122"/>
                <a:ea typeface="华文行楷" panose="02010800040101010101" pitchFamily="2" charset="-122"/>
              </a:rPr>
              <a:t>课后练习</a:t>
            </a:r>
            <a:r>
              <a:rPr lang="en-US" altLang="zh-CN" sz="2400" b="1" dirty="0">
                <a:solidFill>
                  <a:srgbClr val="C00000"/>
                </a:solidFill>
                <a:latin typeface="华文行楷" panose="02010800040101010101" pitchFamily="2" charset="-122"/>
                <a:ea typeface="华文行楷" panose="02010800040101010101" pitchFamily="2" charset="-122"/>
              </a:rPr>
              <a:t>)</a:t>
            </a:r>
            <a:endParaRPr lang="zh-CN" altLang="en-US" sz="2400" b="1" dirty="0">
              <a:solidFill>
                <a:srgbClr val="C00000"/>
              </a:solidFill>
              <a:latin typeface="华文行楷" panose="02010800040101010101" pitchFamily="2" charset="-122"/>
              <a:ea typeface="华文行楷" panose="02010800040101010101" pitchFamily="2" charset="-122"/>
            </a:endParaRPr>
          </a:p>
          <a:p>
            <a:pPr>
              <a:buNone/>
            </a:pPr>
            <a:r>
              <a:rPr lang="zh-CN" altLang="en-US" sz="2400" dirty="0"/>
              <a:t> </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4E3566CA-9785-467E-81C4-BD6D6ACB3A22}" type="slidenum">
              <a:rPr lang="zh-CN" altLang="en-US"/>
            </a:fld>
            <a:endParaRPr lang="en-US" altLang="zh-CN"/>
          </a:p>
        </p:txBody>
      </p:sp>
      <p:sp>
        <p:nvSpPr>
          <p:cNvPr id="90117" name="Rectangle 5"/>
          <p:cNvSpPr>
            <a:spLocks noChangeArrowheads="1"/>
          </p:cNvSpPr>
          <p:nvPr/>
        </p:nvSpPr>
        <p:spPr bwMode="auto">
          <a:xfrm>
            <a:off x="1524000" y="2020888"/>
            <a:ext cx="309880" cy="368300"/>
          </a:xfrm>
          <a:prstGeom prst="rect">
            <a:avLst/>
          </a:prstGeom>
          <a:noFill/>
          <a:ln w="12700" cap="sq">
            <a:noFill/>
            <a:miter lim="800000"/>
            <a:headEnd type="none" w="sm" len="sm"/>
            <a:tailEnd type="none" w="sm" len="sm"/>
          </a:ln>
          <a:effectLst/>
        </p:spPr>
        <p:txBody>
          <a:bodyPr wrap="none" anchor="ctr">
            <a:spAutoFit/>
          </a:bodyPr>
          <a:lstStyle/>
          <a:p>
            <a:endParaRPr lang="zh-CN" altLang="en-US"/>
          </a:p>
        </p:txBody>
      </p:sp>
      <p:sp>
        <p:nvSpPr>
          <p:cNvPr id="90118" name="Text Box 6"/>
          <p:cNvSpPr txBox="1">
            <a:spLocks noChangeArrowheads="1"/>
          </p:cNvSpPr>
          <p:nvPr/>
        </p:nvSpPr>
        <p:spPr bwMode="auto">
          <a:xfrm>
            <a:off x="1881158" y="131239"/>
            <a:ext cx="8178826" cy="1322070"/>
          </a:xfrm>
          <a:prstGeom prst="rect">
            <a:avLst/>
          </a:prstGeom>
          <a:noFill/>
          <a:ln w="12700" cap="sq">
            <a:solidFill>
              <a:schemeClr val="accent1"/>
            </a:solidFill>
            <a:miter lim="800000"/>
            <a:headEnd type="none" w="sm" len="sm"/>
            <a:tailEnd type="none" w="sm" len="sm"/>
          </a:ln>
          <a:effectLst/>
        </p:spPr>
        <p:txBody>
          <a:bodyPr wrap="square">
            <a:spAutoFit/>
          </a:bodyPr>
          <a:lstStyle/>
          <a:p>
            <a:r>
              <a:rPr kumimoji="1" lang="zh-CN" altLang="en-US" sz="2000" b="1">
                <a:solidFill>
                  <a:srgbClr val="CC0000"/>
                </a:solidFill>
                <a:latin typeface="Arial" panose="020B0604020202020204" pitchFamily="34" charset="0"/>
                <a:cs typeface="Arial" panose="020B0604020202020204" pitchFamily="34" charset="0"/>
              </a:rPr>
              <a:t>例如</a:t>
            </a:r>
            <a:r>
              <a:rPr kumimoji="1" lang="zh-CN" altLang="en-US" sz="2000" b="1">
                <a:solidFill>
                  <a:schemeClr val="tx2"/>
                </a:solidFill>
                <a:latin typeface="Arial" panose="020B0604020202020204" pitchFamily="34" charset="0"/>
                <a:cs typeface="Arial" panose="020B0604020202020204" pitchFamily="34" charset="0"/>
              </a:rPr>
              <a:t>：</a:t>
            </a:r>
            <a:endParaRPr kumimoji="1" lang="en-US" altLang="zh-CN" sz="2000" b="1">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zh-CN" altLang="en-US" sz="2000" b="1">
                <a:latin typeface="Arial" panose="020B0604020202020204" pitchFamily="34" charset="0"/>
                <a:cs typeface="Arial" panose="020B0604020202020204" pitchFamily="34" charset="0"/>
              </a:rPr>
              <a:t>很多</a:t>
            </a:r>
            <a:r>
              <a:rPr kumimoji="1" lang="zh-CN" altLang="en-US" sz="2000" b="1" dirty="0">
                <a:latin typeface="Arial" panose="020B0604020202020204" pitchFamily="34" charset="0"/>
                <a:cs typeface="Arial" panose="020B0604020202020204" pitchFamily="34" charset="0"/>
              </a:rPr>
              <a:t>实体都具有飞行的能力，可以定义一个</a:t>
            </a:r>
            <a:r>
              <a:rPr kumimoji="1" lang="en-US" altLang="zh-CN" sz="2000" b="1" dirty="0">
                <a:solidFill>
                  <a:srgbClr val="0000CC"/>
                </a:solidFill>
                <a:latin typeface="Arial" panose="020B0604020202020204" pitchFamily="34" charset="0"/>
                <a:cs typeface="Arial" panose="020B0604020202020204" pitchFamily="34" charset="0"/>
              </a:rPr>
              <a:t>Flyer</a:t>
            </a:r>
            <a:r>
              <a:rPr kumimoji="1" lang="zh-CN" altLang="en-US" sz="2000" b="1" dirty="0">
                <a:solidFill>
                  <a:srgbClr val="0000CC"/>
                </a:solidFill>
                <a:latin typeface="Arial" panose="020B0604020202020204" pitchFamily="34" charset="0"/>
                <a:cs typeface="Arial" panose="020B0604020202020204" pitchFamily="34" charset="0"/>
              </a:rPr>
              <a:t>接口</a:t>
            </a:r>
            <a:r>
              <a:rPr kumimoji="1" lang="zh-CN" altLang="en-US" sz="2000" b="1" dirty="0">
                <a:latin typeface="Arial" panose="020B0604020202020204" pitchFamily="34" charset="0"/>
                <a:cs typeface="Arial" panose="020B0604020202020204" pitchFamily="34" charset="0"/>
              </a:rPr>
              <a:t>，它支持三种操作：</a:t>
            </a:r>
            <a:r>
              <a:rPr kumimoji="1" lang="en-US" altLang="zh-CN" sz="2000" b="1" dirty="0">
                <a:solidFill>
                  <a:srgbClr val="C00000"/>
                </a:solidFill>
                <a:latin typeface="Arial" panose="020B0604020202020204" pitchFamily="34" charset="0"/>
                <a:cs typeface="Arial" panose="020B0604020202020204" pitchFamily="34" charset="0"/>
              </a:rPr>
              <a:t>takeoff</a:t>
            </a:r>
            <a:r>
              <a:rPr kumimoji="1" lang="en-US" altLang="zh-CN" sz="2000" b="1">
                <a:solidFill>
                  <a:srgbClr val="C00000"/>
                </a:solidFill>
                <a:latin typeface="Arial" panose="020B0604020202020204" pitchFamily="34" charset="0"/>
                <a:cs typeface="Arial" panose="020B0604020202020204" pitchFamily="34" charset="0"/>
              </a:rPr>
              <a:t>( )</a:t>
            </a:r>
            <a:r>
              <a:rPr kumimoji="1" lang="zh-CN" altLang="en-US" sz="2000" b="1">
                <a:latin typeface="Arial" panose="020B0604020202020204" pitchFamily="34" charset="0"/>
                <a:cs typeface="Arial" panose="020B0604020202020204" pitchFamily="34" charset="0"/>
              </a:rPr>
              <a:t>、</a:t>
            </a:r>
            <a:r>
              <a:rPr kumimoji="1" lang="en-US" altLang="zh-CN" sz="2000" b="1" dirty="0">
                <a:solidFill>
                  <a:srgbClr val="C00000"/>
                </a:solidFill>
                <a:latin typeface="Arial" panose="020B0604020202020204" pitchFamily="34" charset="0"/>
                <a:cs typeface="Arial" panose="020B0604020202020204" pitchFamily="34" charset="0"/>
              </a:rPr>
              <a:t>land( )</a:t>
            </a:r>
            <a:r>
              <a:rPr kumimoji="1" lang="zh-CN" altLang="en-US" sz="2000" b="1" dirty="0">
                <a:latin typeface="Arial" panose="020B0604020202020204" pitchFamily="34" charset="0"/>
                <a:cs typeface="Arial" panose="020B0604020202020204" pitchFamily="34" charset="0"/>
              </a:rPr>
              <a:t>、</a:t>
            </a:r>
            <a:r>
              <a:rPr kumimoji="1" lang="en-US" altLang="zh-CN" sz="2000" b="1" dirty="0">
                <a:solidFill>
                  <a:srgbClr val="C00000"/>
                </a:solidFill>
                <a:latin typeface="Arial" panose="020B0604020202020204" pitchFamily="34" charset="0"/>
                <a:cs typeface="Arial" panose="020B0604020202020204" pitchFamily="34" charset="0"/>
              </a:rPr>
              <a:t>fly( )</a:t>
            </a:r>
            <a:r>
              <a:rPr kumimoji="1" lang="zh-CN" altLang="en-US" sz="2000" b="1" dirty="0">
                <a:latin typeface="Arial" panose="020B0604020202020204" pitchFamily="34" charset="0"/>
                <a:cs typeface="Arial" panose="020B0604020202020204" pitchFamily="34" charset="0"/>
              </a:rPr>
              <a:t>。</a:t>
            </a:r>
            <a:endParaRPr kumimoji="1" lang="en-US" altLang="zh-C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zh-CN" altLang="en-US" sz="2000" b="1" dirty="0">
                <a:latin typeface="Arial" panose="020B0604020202020204" pitchFamily="34" charset="0"/>
                <a:cs typeface="Arial" panose="020B0604020202020204" pitchFamily="34" charset="0"/>
              </a:rPr>
              <a:t>类</a:t>
            </a:r>
            <a:r>
              <a:rPr kumimoji="1" lang="en-US" altLang="zh-CN" sz="2000" b="1" dirty="0">
                <a:latin typeface="Arial" panose="020B0604020202020204" pitchFamily="34" charset="0"/>
                <a:cs typeface="Arial" panose="020B0604020202020204" pitchFamily="34" charset="0"/>
              </a:rPr>
              <a:t>Airplane</a:t>
            </a:r>
            <a:r>
              <a:rPr kumimoji="1" lang="zh-CN" altLang="en-US" sz="2000" b="1" dirty="0">
                <a:latin typeface="Arial" panose="020B0604020202020204" pitchFamily="34" charset="0"/>
                <a:cs typeface="Arial" panose="020B0604020202020204" pitchFamily="34" charset="0"/>
              </a:rPr>
              <a:t>、</a:t>
            </a:r>
            <a:r>
              <a:rPr kumimoji="1" lang="en-US" altLang="zh-CN" sz="2000" b="1" dirty="0">
                <a:latin typeface="Arial" panose="020B0604020202020204" pitchFamily="34" charset="0"/>
                <a:cs typeface="Arial" panose="020B0604020202020204" pitchFamily="34" charset="0"/>
              </a:rPr>
              <a:t>Bird</a:t>
            </a:r>
            <a:r>
              <a:rPr kumimoji="1" lang="zh-CN" altLang="en-US" sz="2000" b="1" dirty="0">
                <a:latin typeface="Arial" panose="020B0604020202020204" pitchFamily="34" charset="0"/>
                <a:cs typeface="Arial" panose="020B0604020202020204" pitchFamily="34" charset="0"/>
              </a:rPr>
              <a:t>、</a:t>
            </a:r>
            <a:r>
              <a:rPr kumimoji="1" lang="en-US" altLang="zh-CN" sz="2000" b="1" dirty="0">
                <a:latin typeface="Arial" panose="020B0604020202020204" pitchFamily="34" charset="0"/>
                <a:cs typeface="Arial" panose="020B0604020202020204" pitchFamily="34" charset="0"/>
              </a:rPr>
              <a:t>Superman</a:t>
            </a:r>
            <a:r>
              <a:rPr kumimoji="1" lang="zh-CN" altLang="en-US" sz="2000" b="1" dirty="0">
                <a:latin typeface="Arial" panose="020B0604020202020204" pitchFamily="34" charset="0"/>
                <a:cs typeface="Arial" panose="020B0604020202020204" pitchFamily="34" charset="0"/>
              </a:rPr>
              <a:t>都可以实现</a:t>
            </a:r>
            <a:r>
              <a:rPr kumimoji="1" lang="en-US" altLang="zh-CN" sz="2000" b="1" dirty="0">
                <a:latin typeface="Arial" panose="020B0604020202020204" pitchFamily="34" charset="0"/>
                <a:cs typeface="Arial" panose="020B0604020202020204" pitchFamily="34" charset="0"/>
              </a:rPr>
              <a:t>Flyer</a:t>
            </a:r>
            <a:r>
              <a:rPr kumimoji="1" lang="zh-CN" altLang="en-US" sz="2000" b="1" dirty="0">
                <a:latin typeface="Arial" panose="020B0604020202020204" pitchFamily="34" charset="0"/>
                <a:cs typeface="Arial" panose="020B0604020202020204" pitchFamily="34" charset="0"/>
              </a:rPr>
              <a:t>接口。 </a:t>
            </a:r>
            <a:endParaRPr kumimoji="1" lang="en-US" altLang="zh-CN" sz="2000" b="1" dirty="0">
              <a:latin typeface="Arial" panose="020B0604020202020204" pitchFamily="34" charset="0"/>
              <a:cs typeface="Arial" panose="020B0604020202020204" pitchFamily="34" charset="0"/>
            </a:endParaRPr>
          </a:p>
        </p:txBody>
      </p:sp>
      <p:pic>
        <p:nvPicPr>
          <p:cNvPr id="90120" name="Picture 8"/>
          <p:cNvPicPr>
            <a:picLocks noChangeAspect="1" noChangeArrowheads="1"/>
          </p:cNvPicPr>
          <p:nvPr/>
        </p:nvPicPr>
        <p:blipFill>
          <a:blip r:embed="rId1"/>
          <a:srcRect/>
          <a:stretch>
            <a:fillRect/>
          </a:stretch>
        </p:blipFill>
        <p:spPr bwMode="auto">
          <a:xfrm>
            <a:off x="2010332" y="1574211"/>
            <a:ext cx="7920477" cy="4776923"/>
          </a:xfrm>
          <a:prstGeom prst="rect">
            <a:avLst/>
          </a:prstGeom>
          <a:noFill/>
        </p:spPr>
      </p:pic>
      <p:sp>
        <p:nvSpPr>
          <p:cNvPr id="7" name="TextBox 6"/>
          <p:cNvSpPr txBox="1"/>
          <p:nvPr/>
        </p:nvSpPr>
        <p:spPr>
          <a:xfrm>
            <a:off x="5862622" y="3356992"/>
            <a:ext cx="2214578" cy="460375"/>
          </a:xfrm>
          <a:prstGeom prst="rect">
            <a:avLst/>
          </a:prstGeom>
          <a:noFill/>
        </p:spPr>
        <p:txBody>
          <a:bodyPr wrap="square" rtlCol="0">
            <a:spAutoFit/>
          </a:bodyPr>
          <a:lstStyle/>
          <a:p>
            <a:r>
              <a:rPr lang="zh-CN" altLang="en-US" sz="2400" dirty="0"/>
              <a:t>实现</a:t>
            </a:r>
            <a:r>
              <a:rPr lang="en-US" altLang="zh-CN" sz="2400" dirty="0"/>
              <a:t>Flyer</a:t>
            </a:r>
            <a:r>
              <a:rPr lang="zh-CN" altLang="en-US" sz="2400" dirty="0"/>
              <a:t>接口</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blinds(horizontal)">
                                      <p:cBhvr>
                                        <p:cTn id="7" dur="500"/>
                                        <p:tgtEl>
                                          <p:spTgt spid="901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§5.10.4    </a:t>
            </a:r>
            <a:r>
              <a:rPr lang="zh-CN" altLang="en-US" dirty="0">
                <a:latin typeface="宋体" panose="02010600030101010101" pitchFamily="2" charset="-122"/>
              </a:rPr>
              <a:t>接口与多态 </a:t>
            </a:r>
            <a:endParaRPr lang="zh-CN" altLang="en-US" dirty="0"/>
          </a:p>
        </p:txBody>
      </p:sp>
      <p:sp>
        <p:nvSpPr>
          <p:cNvPr id="3" name="内容占位符 2"/>
          <p:cNvSpPr>
            <a:spLocks noGrp="1"/>
          </p:cNvSpPr>
          <p:nvPr>
            <p:ph idx="1"/>
          </p:nvPr>
        </p:nvSpPr>
        <p:spPr/>
        <p:txBody>
          <a:bodyPr/>
          <a:lstStyle/>
          <a:p>
            <a:r>
              <a:rPr lang="zh-CN" altLang="en-US" dirty="0">
                <a:latin typeface="+mj-lt"/>
              </a:rPr>
              <a:t>可以通过在接口中声明若干个</a:t>
            </a:r>
            <a:r>
              <a:rPr lang="en-US" altLang="zh-CN" dirty="0">
                <a:solidFill>
                  <a:srgbClr val="006600"/>
                </a:solidFill>
                <a:latin typeface="+mj-lt"/>
              </a:rPr>
              <a:t>abstract</a:t>
            </a:r>
            <a:r>
              <a:rPr lang="zh-CN" altLang="en-US" dirty="0">
                <a:solidFill>
                  <a:srgbClr val="006600"/>
                </a:solidFill>
                <a:latin typeface="+mj-lt"/>
              </a:rPr>
              <a:t>方法</a:t>
            </a:r>
            <a:r>
              <a:rPr lang="zh-CN" altLang="en-US" dirty="0">
                <a:latin typeface="+mj-lt"/>
              </a:rPr>
              <a:t>，表明这些方法的重要性，</a:t>
            </a:r>
            <a:r>
              <a:rPr lang="zh-CN" altLang="en-US" dirty="0">
                <a:solidFill>
                  <a:srgbClr val="000099"/>
                </a:solidFill>
                <a:latin typeface="华文新魏" panose="02010800040101010101" pitchFamily="2" charset="-122"/>
                <a:ea typeface="华文新魏" panose="02010800040101010101" pitchFamily="2" charset="-122"/>
              </a:rPr>
              <a:t>方法体的内容细节由实现接口的类去完成</a:t>
            </a:r>
            <a:r>
              <a:rPr lang="zh-CN" altLang="en-US" dirty="0">
                <a:latin typeface="+mj-lt"/>
              </a:rPr>
              <a:t>。</a:t>
            </a:r>
            <a:endParaRPr lang="en-US" altLang="zh-CN" dirty="0">
              <a:latin typeface="+mj-lt"/>
            </a:endParaRPr>
          </a:p>
          <a:p>
            <a:endParaRPr lang="en-US" altLang="zh-CN" dirty="0">
              <a:latin typeface="+mj-lt"/>
            </a:endParaRPr>
          </a:p>
          <a:p>
            <a:r>
              <a:rPr lang="zh-CN" altLang="en-US" dirty="0">
                <a:latin typeface="+mj-lt"/>
              </a:rPr>
              <a:t>使用接口进行程序设计的核心思想是：</a:t>
            </a:r>
            <a:r>
              <a:rPr lang="zh-CN" altLang="en-US" dirty="0">
                <a:solidFill>
                  <a:srgbClr val="C00000"/>
                </a:solidFill>
                <a:latin typeface="+mj-lt"/>
              </a:rPr>
              <a:t>使用接口回调</a:t>
            </a:r>
            <a:r>
              <a:rPr lang="zh-CN" altLang="en-US" dirty="0">
                <a:latin typeface="+mj-lt"/>
              </a:rPr>
              <a:t>，即：</a:t>
            </a:r>
            <a:endParaRPr lang="en-US" altLang="zh-CN" dirty="0">
              <a:latin typeface="+mj-lt"/>
            </a:endParaRPr>
          </a:p>
          <a:p>
            <a:pPr lvl="1"/>
            <a:r>
              <a:rPr lang="zh-CN" altLang="en-US" dirty="0">
                <a:solidFill>
                  <a:srgbClr val="000099"/>
                </a:solidFill>
                <a:latin typeface="+mj-lt"/>
              </a:rPr>
              <a:t>接口变量存放实现该接口的类的对象的引用，从而接口变量就可以回调类实现的接口方法</a:t>
            </a:r>
            <a:r>
              <a:rPr lang="zh-CN" altLang="en-US" dirty="0">
                <a:latin typeface="+mj-lt"/>
              </a:rPr>
              <a:t>。</a:t>
            </a:r>
            <a:endParaRPr lang="en-US" altLang="zh-CN" dirty="0">
              <a:latin typeface="+mj-lt"/>
            </a:endParaRPr>
          </a:p>
          <a:p>
            <a:pPr>
              <a:buNone/>
            </a:pP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§5.10.4    </a:t>
            </a:r>
            <a:r>
              <a:rPr lang="zh-CN" altLang="en-US" dirty="0">
                <a:latin typeface="宋体" panose="02010600030101010101" pitchFamily="2" charset="-122"/>
              </a:rPr>
              <a:t>接口与多态 </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Picture 3"/>
          <p:cNvPicPr>
            <a:picLocks noChangeAspect="1" noChangeArrowheads="1"/>
          </p:cNvPicPr>
          <p:nvPr/>
        </p:nvPicPr>
        <p:blipFill>
          <a:blip r:embed="rId1"/>
          <a:srcRect/>
          <a:stretch>
            <a:fillRect/>
          </a:stretch>
        </p:blipFill>
        <p:spPr bwMode="auto">
          <a:xfrm>
            <a:off x="2835881" y="2061629"/>
            <a:ext cx="6507172" cy="3636441"/>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§5.10.4    </a:t>
            </a:r>
            <a:r>
              <a:rPr lang="zh-CN" altLang="en-US" dirty="0">
                <a:latin typeface="宋体" panose="02010600030101010101" pitchFamily="2" charset="-122"/>
              </a:rPr>
              <a:t>接口与多态 </a:t>
            </a:r>
            <a:endParaRPr lang="zh-CN" altLang="en-US" dirty="0"/>
          </a:p>
        </p:txBody>
      </p:sp>
      <p:sp>
        <p:nvSpPr>
          <p:cNvPr id="3" name="内容占位符 2"/>
          <p:cNvSpPr>
            <a:spLocks noGrp="1"/>
          </p:cNvSpPr>
          <p:nvPr>
            <p:ph idx="1"/>
          </p:nvPr>
        </p:nvSpPr>
        <p:spPr>
          <a:xfrm>
            <a:off x="1809720" y="1857364"/>
            <a:ext cx="8686800" cy="4287836"/>
          </a:xfrm>
        </p:spPr>
        <p:txBody>
          <a:bodyPr/>
          <a:lstStyle/>
          <a:p>
            <a:r>
              <a:rPr lang="zh-CN" altLang="en-US" b="1">
                <a:latin typeface="宋体" panose="02010600030101010101" pitchFamily="2" charset="-122"/>
              </a:rPr>
              <a:t>重点：课堂阅读</a:t>
            </a:r>
            <a:r>
              <a:rPr lang="zh-CN" altLang="en-US" b="1" dirty="0">
                <a:latin typeface="宋体" panose="02010600030101010101" pitchFamily="2" charset="-122"/>
              </a:rPr>
              <a:t>例5-17，并讨论。</a:t>
            </a:r>
            <a:endParaRPr lang="en-US" altLang="zh-CN" b="1" dirty="0">
              <a:latin typeface="宋体" panose="02010600030101010101" pitchFamily="2" charset="-122"/>
            </a:endParaRP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线形标注 1 4"/>
          <p:cNvSpPr/>
          <p:nvPr/>
        </p:nvSpPr>
        <p:spPr>
          <a:xfrm>
            <a:off x="5663952" y="5445224"/>
            <a:ext cx="2736304" cy="428628"/>
          </a:xfrm>
          <a:prstGeom prst="borderCallout1">
            <a:avLst>
              <a:gd name="adj1" fmla="val -1895"/>
              <a:gd name="adj2" fmla="val 50259"/>
              <a:gd name="adj3" fmla="val -260057"/>
              <a:gd name="adj4" fmla="val -6245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接口</a:t>
            </a:r>
            <a:r>
              <a:rPr lang="zh-CN" altLang="en-US" sz="2400" b="1">
                <a:solidFill>
                  <a:schemeClr val="tx1"/>
                </a:solidFill>
              </a:rPr>
              <a:t>回调，多态</a:t>
            </a:r>
            <a:endParaRPr lang="zh-CN" altLang="en-US" sz="2400" b="1" dirty="0">
              <a:solidFill>
                <a:schemeClr val="tx1"/>
              </a:solidFill>
            </a:endParaRPr>
          </a:p>
        </p:txBody>
      </p:sp>
      <p:sp>
        <p:nvSpPr>
          <p:cNvPr id="6" name="线形标注 1 4"/>
          <p:cNvSpPr/>
          <p:nvPr/>
        </p:nvSpPr>
        <p:spPr>
          <a:xfrm>
            <a:off x="7020203" y="2582787"/>
            <a:ext cx="1500198" cy="428628"/>
          </a:xfrm>
          <a:prstGeom prst="borderCallout1">
            <a:avLst>
              <a:gd name="adj1" fmla="val 109124"/>
              <a:gd name="adj2" fmla="val 58344"/>
              <a:gd name="adj3" fmla="val 244529"/>
              <a:gd name="adj4" fmla="val -1180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接口变量</a:t>
            </a:r>
            <a:endParaRPr lang="zh-CN" altLang="en-US" sz="2400" b="1" dirty="0">
              <a:solidFill>
                <a:schemeClr val="tx1"/>
              </a:solidFill>
            </a:endParaRPr>
          </a:p>
        </p:txBody>
      </p:sp>
      <p:sp>
        <p:nvSpPr>
          <p:cNvPr id="7" name="文本框 6"/>
          <p:cNvSpPr txBox="1"/>
          <p:nvPr/>
        </p:nvSpPr>
        <p:spPr>
          <a:xfrm>
            <a:off x="1919536" y="3239340"/>
            <a:ext cx="8424936" cy="1753235"/>
          </a:xfrm>
          <a:prstGeom prst="rect">
            <a:avLst/>
          </a:prstGeom>
          <a:noFill/>
          <a:ln>
            <a:solidFill>
              <a:schemeClr val="accent1"/>
            </a:solidFill>
          </a:ln>
        </p:spPr>
        <p:txBody>
          <a:bodyPr wrap="square" rtlCol="0">
            <a:spAutoFit/>
          </a:bodyPr>
          <a:lstStyle/>
          <a:p>
            <a:pPr>
              <a:buNone/>
            </a:pPr>
            <a:r>
              <a:rPr lang="en-US" altLang="zh-CN" b="1" dirty="0"/>
              <a:t>public class </a:t>
            </a:r>
            <a:r>
              <a:rPr lang="en-US" altLang="zh-CN" b="1" dirty="0" err="1"/>
              <a:t>AdvertisementBoard</a:t>
            </a:r>
            <a:r>
              <a:rPr lang="en-US" altLang="zh-CN" b="1" dirty="0"/>
              <a:t> {</a:t>
            </a:r>
            <a:endParaRPr lang="en-US" altLang="zh-CN" b="1" dirty="0"/>
          </a:p>
          <a:p>
            <a:pPr>
              <a:buNone/>
            </a:pPr>
            <a:r>
              <a:rPr lang="en-US" altLang="zh-CN" b="1" dirty="0"/>
              <a:t>   public void show(</a:t>
            </a:r>
            <a:r>
              <a:rPr lang="en-US" altLang="zh-CN" b="1" dirty="0">
                <a:solidFill>
                  <a:srgbClr val="C00000"/>
                </a:solidFill>
              </a:rPr>
              <a:t>Advertisement</a:t>
            </a:r>
            <a:r>
              <a:rPr lang="en-US" altLang="zh-CN" b="1" dirty="0"/>
              <a:t> </a:t>
            </a:r>
            <a:r>
              <a:rPr lang="en-US" altLang="zh-CN" b="1" dirty="0" err="1">
                <a:solidFill>
                  <a:srgbClr val="C00000"/>
                </a:solidFill>
              </a:rPr>
              <a:t>adver</a:t>
            </a:r>
            <a:r>
              <a:rPr lang="en-US" altLang="zh-CN" b="1" dirty="0"/>
              <a:t>) {</a:t>
            </a:r>
            <a:endParaRPr lang="en-US" altLang="zh-CN" b="1" dirty="0"/>
          </a:p>
          <a:p>
            <a:pPr>
              <a:buNone/>
            </a:pPr>
            <a:r>
              <a:rPr lang="en-US" altLang="zh-CN" b="1" dirty="0"/>
              <a:t>       </a:t>
            </a:r>
            <a:r>
              <a:rPr lang="en-US" altLang="zh-CN" b="1" dirty="0" err="1"/>
              <a:t>System.out.println</a:t>
            </a:r>
            <a:r>
              <a:rPr lang="en-US" altLang="zh-CN" b="1" dirty="0"/>
              <a:t>(“</a:t>
            </a:r>
            <a:r>
              <a:rPr lang="zh-CN" altLang="en-US" b="1" dirty="0"/>
              <a:t>广告牌</a:t>
            </a:r>
            <a:r>
              <a:rPr lang="en-US" altLang="zh-CN" b="1" dirty="0"/>
              <a:t>"+</a:t>
            </a:r>
            <a:r>
              <a:rPr lang="en-US" altLang="zh-CN" b="1" dirty="0" err="1">
                <a:solidFill>
                  <a:srgbClr val="000099"/>
                </a:solidFill>
              </a:rPr>
              <a:t>adver.getCorpName</a:t>
            </a:r>
            <a:r>
              <a:rPr lang="en-US" altLang="zh-CN" b="1" dirty="0">
                <a:solidFill>
                  <a:srgbClr val="000099"/>
                </a:solidFill>
              </a:rPr>
              <a:t>()</a:t>
            </a:r>
            <a:r>
              <a:rPr lang="en-US" altLang="zh-CN" b="1" dirty="0"/>
              <a:t>+"</a:t>
            </a:r>
            <a:r>
              <a:rPr lang="zh-CN" altLang="en-US" b="1" dirty="0"/>
              <a:t>公司的广告词：</a:t>
            </a:r>
            <a:r>
              <a:rPr lang="en-US" altLang="zh-CN" b="1" dirty="0"/>
              <a:t>");</a:t>
            </a:r>
            <a:endParaRPr lang="en-US" altLang="zh-CN" b="1" dirty="0"/>
          </a:p>
          <a:p>
            <a:pPr>
              <a:buNone/>
            </a:pPr>
            <a:r>
              <a:rPr lang="en-US" altLang="zh-CN" b="1" dirty="0"/>
              <a:t>       </a:t>
            </a:r>
            <a:r>
              <a:rPr lang="en-US" altLang="zh-CN" b="1" dirty="0" err="1">
                <a:solidFill>
                  <a:srgbClr val="C00000"/>
                </a:solidFill>
              </a:rPr>
              <a:t>adver</a:t>
            </a:r>
            <a:r>
              <a:rPr lang="en-US" altLang="zh-CN" b="1" dirty="0" err="1">
                <a:solidFill>
                  <a:srgbClr val="000099"/>
                </a:solidFill>
              </a:rPr>
              <a:t>.showAdvertisement</a:t>
            </a:r>
            <a:r>
              <a:rPr lang="en-US" altLang="zh-CN" b="1" dirty="0">
                <a:solidFill>
                  <a:srgbClr val="000099"/>
                </a:solidFill>
              </a:rPr>
              <a:t>();</a:t>
            </a:r>
            <a:endParaRPr lang="en-US" altLang="zh-CN" b="1" dirty="0">
              <a:solidFill>
                <a:srgbClr val="000099"/>
              </a:solidFill>
            </a:endParaRPr>
          </a:p>
          <a:p>
            <a:pPr>
              <a:buNone/>
            </a:pPr>
            <a:r>
              <a:rPr lang="en-US" altLang="zh-CN" b="1" dirty="0"/>
              <a:t>   }</a:t>
            </a:r>
            <a:endParaRPr lang="en-US" altLang="zh-CN" b="1" dirty="0"/>
          </a:p>
          <a:p>
            <a:pPr>
              <a:buNone/>
            </a:pPr>
            <a:r>
              <a:rPr lang="en-US" altLang="zh-CN"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bldLvl="0" animBg="1"/>
      <p:bldP spid="6"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§5.10.4    </a:t>
            </a:r>
            <a:r>
              <a:rPr lang="zh-CN" altLang="en-US" dirty="0">
                <a:latin typeface="宋体" panose="02010600030101010101" pitchFamily="2" charset="-122"/>
              </a:rPr>
              <a:t>接口与多态 </a:t>
            </a:r>
            <a:endParaRPr lang="zh-CN" altLang="en-US" dirty="0"/>
          </a:p>
        </p:txBody>
      </p:sp>
      <p:sp>
        <p:nvSpPr>
          <p:cNvPr id="3" name="内容占位符 2"/>
          <p:cNvSpPr>
            <a:spLocks noGrp="1"/>
          </p:cNvSpPr>
          <p:nvPr>
            <p:ph idx="1"/>
          </p:nvPr>
        </p:nvSpPr>
        <p:spPr>
          <a:xfrm>
            <a:off x="2024034" y="1628775"/>
            <a:ext cx="8215370" cy="4502150"/>
          </a:xfrm>
        </p:spPr>
        <p:txBody>
          <a:bodyPr/>
          <a:lstStyle/>
          <a:p>
            <a:r>
              <a:rPr lang="zh-CN" altLang="en-US" b="1" dirty="0">
                <a:latin typeface="宋体" panose="02010600030101010101" pitchFamily="2" charset="-122"/>
              </a:rPr>
              <a:t>例5-17</a:t>
            </a:r>
            <a:endParaRPr lang="en-US" altLang="zh-CN" b="1" dirty="0">
              <a:latin typeface="宋体" panose="02010600030101010101" pitchFamily="2" charset="-122"/>
            </a:endParaRPr>
          </a:p>
          <a:p>
            <a:endParaRPr lang="en-US" altLang="zh-CN" sz="2400" b="1" dirty="0">
              <a:solidFill>
                <a:srgbClr val="FF0000"/>
              </a:solidFill>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135560" y="2492896"/>
            <a:ext cx="8075240" cy="2245360"/>
          </a:xfrm>
          <a:prstGeom prst="rect">
            <a:avLst/>
          </a:prstGeom>
          <a:noFill/>
          <a:ln>
            <a:solidFill>
              <a:schemeClr val="accent1"/>
            </a:solidFill>
          </a:ln>
        </p:spPr>
        <p:txBody>
          <a:bodyPr wrap="square" rtlCol="0">
            <a:spAutoFit/>
          </a:bodyPr>
          <a:lstStyle/>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public class Example5_17 {</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   public static void main(String </a:t>
            </a:r>
            <a:r>
              <a:rPr lang="en-US" altLang="zh-CN" sz="2000" b="1" dirty="0" err="1">
                <a:latin typeface="Arial" panose="020B0604020202020204" pitchFamily="34" charset="0"/>
                <a:ea typeface="Tahoma" panose="020B0604030504040204" pitchFamily="34" charset="0"/>
                <a:cs typeface="Arial" panose="020B0604020202020204" pitchFamily="34" charset="0"/>
              </a:rPr>
              <a:t>args</a:t>
            </a:r>
            <a:r>
              <a:rPr lang="en-US" altLang="zh-CN" sz="2000" b="1" dirty="0">
                <a:latin typeface="Arial" panose="020B0604020202020204" pitchFamily="34" charset="0"/>
                <a:ea typeface="Tahoma" panose="020B0604030504040204" pitchFamily="34" charset="0"/>
                <a:cs typeface="Arial" panose="020B0604020202020204" pitchFamily="34" charset="0"/>
              </a:rPr>
              <a:t>[]) {</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      </a:t>
            </a:r>
            <a:r>
              <a:rPr lang="en-US" altLang="zh-CN" sz="2000" b="1" dirty="0" err="1">
                <a:latin typeface="Arial" panose="020B0604020202020204" pitchFamily="34" charset="0"/>
                <a:ea typeface="Tahoma" panose="020B0604030504040204" pitchFamily="34" charset="0"/>
                <a:cs typeface="Arial" panose="020B0604020202020204" pitchFamily="34" charset="0"/>
              </a:rPr>
              <a:t>AdvertisementBoard</a:t>
            </a:r>
            <a:r>
              <a:rPr lang="en-US" altLang="zh-CN" sz="2000" b="1" dirty="0">
                <a:latin typeface="Arial" panose="020B0604020202020204" pitchFamily="34" charset="0"/>
                <a:ea typeface="Tahoma" panose="020B0604030504040204" pitchFamily="34" charset="0"/>
                <a:cs typeface="Arial" panose="020B0604020202020204" pitchFamily="34" charset="0"/>
              </a:rPr>
              <a:t> board = new </a:t>
            </a:r>
            <a:r>
              <a:rPr lang="en-US" altLang="zh-CN" sz="2000" b="1" dirty="0" err="1">
                <a:latin typeface="Arial" panose="020B0604020202020204" pitchFamily="34" charset="0"/>
                <a:ea typeface="Tahoma" panose="020B0604030504040204" pitchFamily="34" charset="0"/>
                <a:cs typeface="Arial" panose="020B0604020202020204" pitchFamily="34" charset="0"/>
              </a:rPr>
              <a:t>AdvertisementBoard</a:t>
            </a:r>
            <a:r>
              <a:rPr lang="en-US" altLang="zh-CN" sz="2000" b="1" dirty="0">
                <a:latin typeface="Arial" panose="020B0604020202020204" pitchFamily="34" charset="0"/>
                <a:ea typeface="Tahoma" panose="020B0604030504040204" pitchFamily="34" charset="0"/>
                <a:cs typeface="Arial" panose="020B0604020202020204" pitchFamily="34" charset="0"/>
              </a:rPr>
              <a:t>();</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      </a:t>
            </a:r>
            <a:r>
              <a:rPr lang="en-US" altLang="zh-CN" sz="2000" b="1" dirty="0" err="1">
                <a:latin typeface="Arial" panose="020B0604020202020204" pitchFamily="34" charset="0"/>
                <a:ea typeface="Tahoma" panose="020B0604030504040204" pitchFamily="34" charset="0"/>
                <a:cs typeface="Arial" panose="020B0604020202020204" pitchFamily="34" charset="0"/>
              </a:rPr>
              <a:t>board.show</a:t>
            </a:r>
            <a:r>
              <a:rPr lang="en-US" altLang="zh-CN" sz="2000" b="1" dirty="0">
                <a:latin typeface="Arial" panose="020B0604020202020204" pitchFamily="34" charset="0"/>
                <a:ea typeface="Tahoma" panose="020B0604030504040204" pitchFamily="34" charset="0"/>
                <a:cs typeface="Arial" panose="020B0604020202020204" pitchFamily="34" charset="0"/>
              </a:rPr>
              <a:t>(</a:t>
            </a:r>
            <a:r>
              <a:rPr lang="en-US" altLang="zh-CN" sz="2000" b="1" dirty="0">
                <a:solidFill>
                  <a:srgbClr val="000099"/>
                </a:solidFill>
                <a:latin typeface="Arial" panose="020B0604020202020204" pitchFamily="34" charset="0"/>
                <a:ea typeface="Tahoma" panose="020B0604030504040204" pitchFamily="34" charset="0"/>
                <a:cs typeface="Arial" panose="020B0604020202020204" pitchFamily="34" charset="0"/>
              </a:rPr>
              <a:t>new </a:t>
            </a:r>
            <a:r>
              <a:rPr lang="en-US" altLang="zh-CN" sz="2000" b="1" dirty="0" err="1">
                <a:solidFill>
                  <a:srgbClr val="000099"/>
                </a:solidFill>
                <a:latin typeface="Arial" panose="020B0604020202020204" pitchFamily="34" charset="0"/>
                <a:ea typeface="Tahoma" panose="020B0604030504040204" pitchFamily="34" charset="0"/>
                <a:cs typeface="Arial" panose="020B0604020202020204" pitchFamily="34" charset="0"/>
              </a:rPr>
              <a:t>PhilipsCorp</a:t>
            </a:r>
            <a:r>
              <a:rPr lang="en-US" altLang="zh-CN" sz="2000" b="1" dirty="0">
                <a:solidFill>
                  <a:srgbClr val="000099"/>
                </a:solidFill>
                <a:latin typeface="Arial" panose="020B0604020202020204" pitchFamily="34" charset="0"/>
                <a:ea typeface="Tahoma" panose="020B0604030504040204" pitchFamily="34" charset="0"/>
                <a:cs typeface="Arial" panose="020B0604020202020204" pitchFamily="34" charset="0"/>
              </a:rPr>
              <a:t>()</a:t>
            </a:r>
            <a:r>
              <a:rPr lang="en-US" altLang="zh-CN" sz="2000" b="1" dirty="0">
                <a:latin typeface="Arial" panose="020B0604020202020204" pitchFamily="34" charset="0"/>
                <a:ea typeface="Tahoma" panose="020B0604030504040204" pitchFamily="34" charset="0"/>
                <a:cs typeface="Arial" panose="020B0604020202020204" pitchFamily="34" charset="0"/>
              </a:rPr>
              <a:t>);</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      </a:t>
            </a:r>
            <a:r>
              <a:rPr lang="en-US" altLang="zh-CN" sz="2000" b="1" dirty="0" err="1">
                <a:latin typeface="Arial" panose="020B0604020202020204" pitchFamily="34" charset="0"/>
                <a:ea typeface="Tahoma" panose="020B0604030504040204" pitchFamily="34" charset="0"/>
                <a:cs typeface="Arial" panose="020B0604020202020204" pitchFamily="34" charset="0"/>
              </a:rPr>
              <a:t>board.show</a:t>
            </a:r>
            <a:r>
              <a:rPr lang="en-US" altLang="zh-CN" sz="2000" b="1" dirty="0">
                <a:latin typeface="Arial" panose="020B0604020202020204" pitchFamily="34" charset="0"/>
                <a:ea typeface="Tahoma" panose="020B0604030504040204" pitchFamily="34" charset="0"/>
                <a:cs typeface="Arial" panose="020B0604020202020204" pitchFamily="34" charset="0"/>
              </a:rPr>
              <a:t>(</a:t>
            </a:r>
            <a:r>
              <a:rPr lang="en-US" altLang="zh-CN" sz="2000" b="1" dirty="0">
                <a:solidFill>
                  <a:srgbClr val="000099"/>
                </a:solidFill>
                <a:latin typeface="Arial" panose="020B0604020202020204" pitchFamily="34" charset="0"/>
                <a:ea typeface="Tahoma" panose="020B0604030504040204" pitchFamily="34" charset="0"/>
                <a:cs typeface="Arial" panose="020B0604020202020204" pitchFamily="34" charset="0"/>
              </a:rPr>
              <a:t>new </a:t>
            </a:r>
            <a:r>
              <a:rPr lang="en-US" altLang="zh-CN" sz="2000" b="1" dirty="0" err="1">
                <a:solidFill>
                  <a:srgbClr val="000099"/>
                </a:solidFill>
                <a:latin typeface="Arial" panose="020B0604020202020204" pitchFamily="34" charset="0"/>
                <a:ea typeface="Tahoma" panose="020B0604030504040204" pitchFamily="34" charset="0"/>
                <a:cs typeface="Arial" panose="020B0604020202020204" pitchFamily="34" charset="0"/>
              </a:rPr>
              <a:t>LenovoCorp</a:t>
            </a:r>
            <a:r>
              <a:rPr lang="en-US" altLang="zh-CN" sz="2000" b="1" dirty="0">
                <a:solidFill>
                  <a:srgbClr val="000099"/>
                </a:solidFill>
                <a:latin typeface="Arial" panose="020B0604020202020204" pitchFamily="34" charset="0"/>
                <a:ea typeface="Tahoma" panose="020B0604030504040204" pitchFamily="34" charset="0"/>
                <a:cs typeface="Arial" panose="020B0604020202020204" pitchFamily="34" charset="0"/>
              </a:rPr>
              <a:t>()</a:t>
            </a:r>
            <a:r>
              <a:rPr lang="en-US" altLang="zh-CN" sz="2000" b="1" dirty="0">
                <a:latin typeface="Arial" panose="020B0604020202020204" pitchFamily="34" charset="0"/>
                <a:ea typeface="Tahoma" panose="020B0604030504040204" pitchFamily="34" charset="0"/>
                <a:cs typeface="Arial" panose="020B0604020202020204" pitchFamily="34" charset="0"/>
              </a:rPr>
              <a:t>);</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   }</a:t>
            </a:r>
            <a:endParaRPr lang="en-US" altLang="zh-CN" sz="2000" b="1" dirty="0">
              <a:latin typeface="Arial" panose="020B0604020202020204" pitchFamily="34" charset="0"/>
              <a:ea typeface="Tahoma" panose="020B0604030504040204" pitchFamily="34" charset="0"/>
              <a:cs typeface="Arial" panose="020B0604020202020204" pitchFamily="34" charset="0"/>
            </a:endParaRPr>
          </a:p>
          <a:p>
            <a:pPr>
              <a:buNone/>
            </a:pPr>
            <a:r>
              <a:rPr lang="en-US" altLang="zh-CN" sz="2000" b="1" dirty="0">
                <a:latin typeface="Arial" panose="020B0604020202020204" pitchFamily="34" charset="0"/>
                <a:ea typeface="Tahoma" panose="020B060403050404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122238"/>
            <a:ext cx="8280920" cy="1295400"/>
          </a:xfrm>
        </p:spPr>
        <p:txBody>
          <a:bodyPr/>
          <a:lstStyle/>
          <a:p>
            <a:pPr lvl="1"/>
            <a:r>
              <a:rPr lang="zh-CN" altLang="en-US" dirty="0">
                <a:latin typeface="+mj-lt"/>
              </a:rPr>
              <a:t>§5.10.5 </a:t>
            </a:r>
            <a:r>
              <a:rPr lang="en-US" altLang="zh-CN" dirty="0">
                <a:latin typeface="+mj-lt"/>
              </a:rPr>
              <a:t>abstract</a:t>
            </a:r>
            <a:r>
              <a:rPr lang="zh-CN" altLang="en-US" dirty="0">
                <a:latin typeface="+mj-lt"/>
              </a:rPr>
              <a:t>类与接口的比较 </a:t>
            </a:r>
            <a:endParaRPr lang="zh-CN" altLang="en-US" dirty="0">
              <a:latin typeface="+mj-lt"/>
            </a:endParaRPr>
          </a:p>
        </p:txBody>
      </p:sp>
      <p:sp>
        <p:nvSpPr>
          <p:cNvPr id="3" name="内容占位符 2"/>
          <p:cNvSpPr>
            <a:spLocks noGrp="1"/>
          </p:cNvSpPr>
          <p:nvPr>
            <p:ph idx="1"/>
          </p:nvPr>
        </p:nvSpPr>
        <p:spPr/>
        <p:txBody>
          <a:bodyPr/>
          <a:lstStyle/>
          <a:p>
            <a:r>
              <a:rPr lang="zh-CN" altLang="en-US" dirty="0"/>
              <a:t>接口和</a:t>
            </a:r>
            <a:r>
              <a:rPr lang="en-US" altLang="zh-CN" dirty="0"/>
              <a:t>abstract</a:t>
            </a:r>
            <a:r>
              <a:rPr lang="zh-CN" altLang="en-US" dirty="0"/>
              <a:t>类的比较如下：</a:t>
            </a:r>
            <a:endParaRPr lang="zh-CN" altLang="en-US" dirty="0"/>
          </a:p>
          <a:p>
            <a:pPr lvl="1">
              <a:buNone/>
            </a:pPr>
            <a:r>
              <a:rPr lang="en-US" altLang="zh-CN" dirty="0"/>
              <a:t>1</a:t>
            </a:r>
            <a:r>
              <a:rPr lang="zh-CN" altLang="en-US" dirty="0"/>
              <a:t>．</a:t>
            </a:r>
            <a:r>
              <a:rPr lang="en-US" altLang="zh-CN" dirty="0"/>
              <a:t>abstract</a:t>
            </a:r>
            <a:r>
              <a:rPr lang="zh-CN" altLang="en-US" dirty="0"/>
              <a:t>类和接口都可以有</a:t>
            </a:r>
            <a:r>
              <a:rPr lang="en-US" altLang="zh-CN" dirty="0"/>
              <a:t>abstract</a:t>
            </a:r>
            <a:r>
              <a:rPr lang="zh-CN" altLang="en-US" dirty="0"/>
              <a:t>方法。</a:t>
            </a:r>
            <a:endParaRPr lang="en-US" altLang="zh-CN" dirty="0"/>
          </a:p>
          <a:p>
            <a:pPr lvl="1">
              <a:buNone/>
            </a:pPr>
            <a:endParaRPr lang="zh-CN" altLang="en-US" dirty="0"/>
          </a:p>
          <a:p>
            <a:pPr lvl="1">
              <a:buNone/>
            </a:pPr>
            <a:r>
              <a:rPr lang="en-US" altLang="zh-CN" dirty="0"/>
              <a:t>2</a:t>
            </a:r>
            <a:r>
              <a:rPr lang="zh-CN" altLang="en-US" dirty="0"/>
              <a:t>．接口中只可以有常量，不能有变量；而</a:t>
            </a:r>
            <a:r>
              <a:rPr lang="en-US" altLang="zh-CN" dirty="0"/>
              <a:t>abstract</a:t>
            </a:r>
            <a:r>
              <a:rPr lang="zh-CN" altLang="en-US" dirty="0"/>
              <a:t>类中即可以有常量也可以有变量。</a:t>
            </a:r>
            <a:endParaRPr lang="en-US" altLang="zh-CN" dirty="0"/>
          </a:p>
          <a:p>
            <a:pPr lvl="1">
              <a:buNone/>
            </a:pPr>
            <a:endParaRPr lang="zh-CN" altLang="en-US" dirty="0"/>
          </a:p>
          <a:p>
            <a:pPr lvl="1">
              <a:buNone/>
            </a:pPr>
            <a:r>
              <a:rPr lang="en-US" altLang="zh-CN" dirty="0"/>
              <a:t>3</a:t>
            </a:r>
            <a:r>
              <a:rPr lang="zh-CN" altLang="en-US" dirty="0"/>
              <a:t>．</a:t>
            </a:r>
            <a:r>
              <a:rPr lang="en-US" altLang="zh-CN" dirty="0"/>
              <a:t>abstract</a:t>
            </a:r>
            <a:r>
              <a:rPr lang="zh-CN" altLang="en-US" dirty="0"/>
              <a:t>类中可以有非</a:t>
            </a:r>
            <a:r>
              <a:rPr lang="en-US" altLang="zh-CN" dirty="0"/>
              <a:t>abstract</a:t>
            </a:r>
            <a:r>
              <a:rPr lang="zh-CN" altLang="en-US" dirty="0"/>
              <a:t>方法，但是，</a:t>
            </a:r>
            <a:r>
              <a:rPr lang="zh-CN" altLang="zh-CN" sz="2400" dirty="0">
                <a:latin typeface="Arial" panose="020B0604020202020204" pitchFamily="34" charset="0"/>
                <a:cs typeface="Arial" panose="020B0604020202020204" pitchFamily="34" charset="0"/>
              </a:rPr>
              <a:t>从</a:t>
            </a:r>
            <a:r>
              <a:rPr lang="en-US" altLang="zh-CN" sz="2400" dirty="0">
                <a:latin typeface="Arial" panose="020B0604020202020204" pitchFamily="34" charset="0"/>
                <a:cs typeface="Arial" panose="020B0604020202020204" pitchFamily="34" charset="0"/>
              </a:rPr>
              <a:t>JDK8</a:t>
            </a:r>
            <a:r>
              <a:rPr lang="zh-CN" altLang="zh-CN" sz="2400" dirty="0">
                <a:latin typeface="Arial" panose="020B0604020202020204" pitchFamily="34" charset="0"/>
                <a:cs typeface="Arial" panose="020B0604020202020204" pitchFamily="34" charset="0"/>
              </a:rPr>
              <a:t>版本开始</a:t>
            </a:r>
            <a:r>
              <a:rPr lang="zh-CN" altLang="en-US" sz="2400" dirty="0">
                <a:latin typeface="Arial" panose="020B0604020202020204" pitchFamily="34" charset="0"/>
                <a:cs typeface="Arial" panose="020B0604020202020204" pitchFamily="34" charset="0"/>
              </a:rPr>
              <a:t>，</a:t>
            </a:r>
            <a:r>
              <a:rPr lang="zh-CN" altLang="en-US" dirty="0"/>
              <a:t>接口可以有</a:t>
            </a:r>
            <a:r>
              <a:rPr lang="en-US" altLang="zh-CN" dirty="0"/>
              <a:t>default</a:t>
            </a:r>
            <a:r>
              <a:rPr lang="zh-CN" altLang="en-US" dirty="0"/>
              <a:t>方法和</a:t>
            </a:r>
            <a:r>
              <a:rPr lang="en-US" altLang="zh-CN" dirty="0"/>
              <a:t>static</a:t>
            </a:r>
            <a:r>
              <a:rPr lang="zh-CN" altLang="en-US" dirty="0"/>
              <a:t>方法。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§5.11   </a:t>
            </a:r>
            <a:r>
              <a:rPr lang="zh-CN" altLang="en-US" dirty="0">
                <a:latin typeface="宋体" panose="02010600030101010101" pitchFamily="2" charset="-122"/>
              </a:rPr>
              <a:t>小结 </a:t>
            </a:r>
            <a:endParaRPr lang="zh-CN" altLang="en-US" dirty="0"/>
          </a:p>
        </p:txBody>
      </p:sp>
      <p:sp>
        <p:nvSpPr>
          <p:cNvPr id="3" name="内容占位符 2"/>
          <p:cNvSpPr>
            <a:spLocks noGrp="1"/>
          </p:cNvSpPr>
          <p:nvPr>
            <p:ph idx="1"/>
          </p:nvPr>
        </p:nvSpPr>
        <p:spPr/>
        <p:txBody>
          <a:bodyPr/>
          <a:lstStyle/>
          <a:p>
            <a:r>
              <a:rPr lang="zh-CN" altLang="en-US" dirty="0"/>
              <a:t>继承</a:t>
            </a:r>
            <a:endParaRPr lang="en-US" altLang="zh-CN" dirty="0"/>
          </a:p>
          <a:p>
            <a:pPr lvl="1"/>
            <a:r>
              <a:rPr lang="zh-CN" altLang="en-US" dirty="0"/>
              <a:t>父类、子类</a:t>
            </a:r>
            <a:endParaRPr lang="en-US" altLang="zh-CN" dirty="0"/>
          </a:p>
          <a:p>
            <a:pPr lvl="1"/>
            <a:r>
              <a:rPr lang="zh-CN" altLang="en-US" dirty="0">
                <a:solidFill>
                  <a:srgbClr val="C00000"/>
                </a:solidFill>
                <a:latin typeface="华文行楷" panose="02010800040101010101" pitchFamily="2" charset="-122"/>
                <a:ea typeface="华文行楷" panose="02010800040101010101" pitchFamily="2" charset="-122"/>
              </a:rPr>
              <a:t>上转型对象</a:t>
            </a:r>
            <a:endParaRPr lang="zh-CN" altLang="en-US" dirty="0">
              <a:solidFill>
                <a:srgbClr val="C00000"/>
              </a:solidFill>
              <a:latin typeface="华文行楷" panose="02010800040101010101" pitchFamily="2" charset="-122"/>
              <a:ea typeface="华文行楷" panose="02010800040101010101" pitchFamily="2" charset="-122"/>
            </a:endParaRPr>
          </a:p>
          <a:p>
            <a:pPr lvl="1"/>
            <a:r>
              <a:rPr lang="zh-CN" altLang="en-US" dirty="0"/>
              <a:t>抽象类</a:t>
            </a:r>
            <a:endParaRPr lang="en-US" altLang="zh-CN" dirty="0"/>
          </a:p>
          <a:p>
            <a:pPr lvl="1"/>
            <a:r>
              <a:rPr lang="zh-CN" altLang="en-US" dirty="0"/>
              <a:t>接口</a:t>
            </a: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§5.11   </a:t>
            </a:r>
            <a:r>
              <a:rPr lang="zh-CN" altLang="en-US" dirty="0">
                <a:latin typeface="宋体" panose="02010600030101010101" pitchFamily="2"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a:t>1．</a:t>
            </a:r>
            <a:r>
              <a:rPr lang="zh-CN" altLang="en-US" sz="2400" dirty="0">
                <a:solidFill>
                  <a:srgbClr val="000099"/>
                </a:solidFill>
                <a:latin typeface="华文行楷" panose="02010800040101010101" pitchFamily="2" charset="-122"/>
                <a:ea typeface="华文行楷" panose="02010800040101010101" pitchFamily="2" charset="-122"/>
              </a:rPr>
              <a:t>继承是一种由已有的类创建新类的机制</a:t>
            </a:r>
            <a:r>
              <a:rPr lang="zh-CN" altLang="en-US" sz="2400" dirty="0"/>
              <a:t>。利用继承，我们可以先创建一个共有属性的一般类，根据该一般类再创建具有特殊属性的新</a:t>
            </a:r>
            <a:r>
              <a:rPr lang="zh-CN" altLang="en-US" sz="2400"/>
              <a:t>类。</a:t>
            </a:r>
            <a:endParaRPr lang="en-US" altLang="zh-CN" sz="2400"/>
          </a:p>
          <a:p>
            <a:pPr algn="just">
              <a:spcBef>
                <a:spcPct val="10000"/>
              </a:spcBef>
              <a:buNone/>
            </a:pPr>
            <a:endParaRPr lang="zh-CN" altLang="en-US" sz="2400" dirty="0"/>
          </a:p>
          <a:p>
            <a:pPr algn="just">
              <a:spcBef>
                <a:spcPct val="10000"/>
              </a:spcBef>
              <a:buNone/>
            </a:pPr>
            <a:r>
              <a:rPr lang="zh-CN" altLang="en-US" sz="2400" dirty="0"/>
              <a:t>2．所谓</a:t>
            </a:r>
            <a:r>
              <a:rPr lang="zh-CN" altLang="en-US" sz="2400" b="1" dirty="0">
                <a:solidFill>
                  <a:srgbClr val="000099"/>
                </a:solidFill>
                <a:latin typeface="华文行楷" panose="02010800040101010101" pitchFamily="2" charset="-122"/>
                <a:ea typeface="华文行楷" panose="02010800040101010101" pitchFamily="2" charset="-122"/>
              </a:rPr>
              <a:t>子类继承父类的成员变量</a:t>
            </a:r>
            <a:r>
              <a:rPr lang="zh-CN" altLang="en-US" sz="2400" dirty="0"/>
              <a:t>作为自己的一个成员变量，就好像它们是在子类中直接声明一样，可以被子类中自己声明的任何实例方法</a:t>
            </a:r>
            <a:r>
              <a:rPr lang="zh-CN" altLang="en-US" sz="2400"/>
              <a:t>操作。</a:t>
            </a:r>
            <a:endParaRPr lang="en-US" altLang="zh-CN" sz="2400"/>
          </a:p>
          <a:p>
            <a:pPr algn="just">
              <a:spcBef>
                <a:spcPct val="10000"/>
              </a:spcBef>
              <a:buNone/>
            </a:pPr>
            <a:endParaRPr lang="zh-CN" altLang="en-US" sz="2400" dirty="0"/>
          </a:p>
          <a:p>
            <a:pPr algn="just">
              <a:spcBef>
                <a:spcPct val="10000"/>
              </a:spcBef>
              <a:buNone/>
            </a:pPr>
            <a:r>
              <a:rPr lang="zh-CN" altLang="en-US" sz="2400" dirty="0"/>
              <a:t>3．所谓</a:t>
            </a:r>
            <a:r>
              <a:rPr lang="zh-CN" altLang="en-US" sz="2400" b="1" dirty="0">
                <a:solidFill>
                  <a:srgbClr val="000099"/>
                </a:solidFill>
                <a:latin typeface="华文行楷" panose="02010800040101010101" pitchFamily="2" charset="-122"/>
                <a:ea typeface="华文行楷" panose="02010800040101010101" pitchFamily="2" charset="-122"/>
              </a:rPr>
              <a:t>子类继承父类的方法</a:t>
            </a:r>
            <a:r>
              <a:rPr lang="zh-CN" altLang="en-US" sz="2400" dirty="0"/>
              <a:t>作为子类中的一个方法，就像它们是在子类中直接声明一样，可以被子类中自己声明的任何实例方法调用。</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§5.11   </a:t>
            </a:r>
            <a:r>
              <a:rPr lang="zh-CN" altLang="en-US" dirty="0">
                <a:latin typeface="宋体" panose="02010600030101010101" pitchFamily="2" charset="-122"/>
              </a:rPr>
              <a:t>小结 </a:t>
            </a:r>
            <a:endParaRPr lang="zh-CN" altLang="en-US" dirty="0"/>
          </a:p>
        </p:txBody>
      </p:sp>
      <p:sp>
        <p:nvSpPr>
          <p:cNvPr id="3" name="内容占位符 2"/>
          <p:cNvSpPr>
            <a:spLocks noGrp="1"/>
          </p:cNvSpPr>
          <p:nvPr>
            <p:ph idx="1"/>
          </p:nvPr>
        </p:nvSpPr>
        <p:spPr/>
        <p:txBody>
          <a:bodyPr/>
          <a:lstStyle/>
          <a:p>
            <a:pPr algn="just">
              <a:spcBef>
                <a:spcPct val="10000"/>
              </a:spcBef>
              <a:buNone/>
            </a:pPr>
            <a:r>
              <a:rPr lang="zh-CN" altLang="en-US" dirty="0"/>
              <a:t>4．</a:t>
            </a:r>
            <a:r>
              <a:rPr lang="zh-CN" altLang="en-US" b="1" dirty="0">
                <a:solidFill>
                  <a:srgbClr val="000099"/>
                </a:solidFill>
                <a:latin typeface="华文行楷" panose="02010800040101010101" pitchFamily="2" charset="-122"/>
                <a:ea typeface="华文行楷" panose="02010800040101010101" pitchFamily="2" charset="-122"/>
              </a:rPr>
              <a:t>多态</a:t>
            </a:r>
            <a:r>
              <a:rPr lang="zh-CN" altLang="en-US" dirty="0"/>
              <a:t>是面向对象编程的又一重要特性。</a:t>
            </a:r>
            <a:endParaRPr lang="en-US" altLang="zh-CN" dirty="0"/>
          </a:p>
          <a:p>
            <a:pPr lvl="1" algn="just">
              <a:spcBef>
                <a:spcPct val="10000"/>
              </a:spcBef>
            </a:pPr>
            <a:r>
              <a:rPr lang="zh-CN" altLang="en-US" b="1" dirty="0">
                <a:solidFill>
                  <a:srgbClr val="000099"/>
                </a:solidFill>
                <a:latin typeface="华文行楷" panose="02010800040101010101" pitchFamily="2" charset="-122"/>
                <a:ea typeface="华文行楷" panose="02010800040101010101" pitchFamily="2" charset="-122"/>
              </a:rPr>
              <a:t>子类可以体现多态</a:t>
            </a:r>
            <a:r>
              <a:rPr lang="zh-CN" altLang="en-US" dirty="0"/>
              <a:t>，即：</a:t>
            </a:r>
            <a:endParaRPr lang="en-US" altLang="zh-CN" dirty="0"/>
          </a:p>
          <a:p>
            <a:pPr lvl="2" algn="just">
              <a:spcBef>
                <a:spcPct val="10000"/>
              </a:spcBef>
            </a:pPr>
            <a:r>
              <a:rPr lang="zh-CN" altLang="en-US" dirty="0"/>
              <a:t>子类可以根据各自的需要重写的父类的某个方法，子类通过方法的重写可以把父类的状态和行为改变为自身的状态和行为。</a:t>
            </a:r>
            <a:endParaRPr lang="en-US" altLang="zh-CN" dirty="0"/>
          </a:p>
          <a:p>
            <a:pPr lvl="1" algn="just">
              <a:spcBef>
                <a:spcPct val="10000"/>
              </a:spcBef>
            </a:pPr>
            <a:r>
              <a:rPr lang="zh-CN" altLang="en-US" b="1" dirty="0">
                <a:solidFill>
                  <a:srgbClr val="000099"/>
                </a:solidFill>
                <a:latin typeface="华文行楷" panose="02010800040101010101" pitchFamily="2" charset="-122"/>
                <a:ea typeface="华文行楷" panose="02010800040101010101" pitchFamily="2" charset="-122"/>
              </a:rPr>
              <a:t>接口也可以体现多态</a:t>
            </a:r>
            <a:r>
              <a:rPr lang="zh-CN" altLang="en-US" dirty="0"/>
              <a:t>，即：</a:t>
            </a:r>
            <a:endParaRPr lang="en-US" altLang="zh-CN" dirty="0"/>
          </a:p>
          <a:p>
            <a:pPr lvl="2" algn="just">
              <a:spcBef>
                <a:spcPct val="10000"/>
              </a:spcBef>
            </a:pPr>
            <a:r>
              <a:rPr lang="zh-CN" altLang="en-US" dirty="0"/>
              <a:t>不同的类在实现同一接口时，可以给出不同的实现手段。</a:t>
            </a:r>
            <a:endParaRPr lang="zh-CN" altLang="en-US" dirty="0"/>
          </a:p>
          <a:p>
            <a:pPr algn="just">
              <a:spcBef>
                <a:spcPct val="10000"/>
              </a:spcBef>
              <a:buNone/>
            </a:pPr>
            <a:endParaRPr lang="en-US" altLang="zh-CN" dirty="0"/>
          </a:p>
          <a:p>
            <a:pPr algn="just">
              <a:spcBef>
                <a:spcPct val="10000"/>
              </a:spcBef>
              <a:buNone/>
            </a:pPr>
            <a:r>
              <a:rPr lang="zh-CN" altLang="en-US" dirty="0"/>
              <a:t>5．在使用多态设计程序时，要熟练使用</a:t>
            </a:r>
            <a:r>
              <a:rPr lang="zh-CN" altLang="en-US" dirty="0">
                <a:solidFill>
                  <a:srgbClr val="C00000"/>
                </a:solidFill>
                <a:latin typeface="华文行楷" panose="02010800040101010101" pitchFamily="2" charset="-122"/>
                <a:ea typeface="华文行楷" panose="02010800040101010101" pitchFamily="2" charset="-122"/>
              </a:rPr>
              <a:t>上转型对象</a:t>
            </a:r>
            <a:r>
              <a:rPr lang="zh-CN" altLang="en-US" dirty="0"/>
              <a:t>或</a:t>
            </a:r>
            <a:r>
              <a:rPr lang="zh-CN" altLang="en-US" dirty="0">
                <a:solidFill>
                  <a:srgbClr val="C00000"/>
                </a:solidFill>
                <a:latin typeface="华文行楷" panose="02010800040101010101" pitchFamily="2" charset="-122"/>
                <a:ea typeface="华文行楷" panose="02010800040101010101" pitchFamily="2" charset="-122"/>
              </a:rPr>
              <a:t>接口回调</a:t>
            </a:r>
            <a:r>
              <a:rPr lang="zh-CN" altLang="en-US" dirty="0"/>
              <a:t>，以便体现程序设计所提倡的“开-闭”原则。</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§5.2.1   </a:t>
            </a:r>
            <a:r>
              <a:rPr lang="zh-CN" altLang="en-US" dirty="0">
                <a:latin typeface="宋体" panose="02010600030101010101" pitchFamily="2" charset="-122"/>
              </a:rPr>
              <a:t>子类和父类在同一包中的继承性</a:t>
            </a:r>
            <a:r>
              <a:rPr lang="zh-CN" altLang="en-US" dirty="0">
                <a:cs typeface="Times New Roman" panose="02020603050405020304" pitchFamily="18" charset="0"/>
              </a:rPr>
              <a:t> </a:t>
            </a:r>
            <a:endParaRPr lang="zh-CN" altLang="en-US" dirty="0"/>
          </a:p>
        </p:txBody>
      </p:sp>
      <p:sp>
        <p:nvSpPr>
          <p:cNvPr id="3" name="内容占位符 2"/>
          <p:cNvSpPr>
            <a:spLocks noGrp="1"/>
          </p:cNvSpPr>
          <p:nvPr>
            <p:ph idx="1"/>
          </p:nvPr>
        </p:nvSpPr>
        <p:spPr/>
        <p:txBody>
          <a:bodyPr/>
          <a:lstStyle/>
          <a:p>
            <a:r>
              <a:rPr lang="zh-CN" altLang="en-US" dirty="0"/>
              <a:t>如果</a:t>
            </a:r>
            <a:r>
              <a:rPr lang="zh-CN" altLang="en-US" b="1" dirty="0">
                <a:solidFill>
                  <a:srgbClr val="C00000"/>
                </a:solidFill>
              </a:rPr>
              <a:t>子类和父类在</a:t>
            </a:r>
            <a:r>
              <a:rPr lang="zh-CN" altLang="en-US" b="1" dirty="0">
                <a:solidFill>
                  <a:srgbClr val="C00000"/>
                </a:solidFill>
                <a:latin typeface="华文新魏" panose="02010800040101010101" pitchFamily="2" charset="-122"/>
                <a:ea typeface="华文新魏" panose="02010800040101010101" pitchFamily="2" charset="-122"/>
              </a:rPr>
              <a:t>同一个包</a:t>
            </a:r>
            <a:r>
              <a:rPr lang="zh-CN" altLang="en-US" b="1" dirty="0">
                <a:solidFill>
                  <a:srgbClr val="C00000"/>
                </a:solidFill>
              </a:rPr>
              <a:t>中</a:t>
            </a:r>
            <a:r>
              <a:rPr lang="zh-CN" altLang="en-US" dirty="0"/>
              <a:t>，则：</a:t>
            </a:r>
            <a:endParaRPr lang="en-US" altLang="zh-CN" dirty="0"/>
          </a:p>
          <a:p>
            <a:pPr lvl="1"/>
            <a:r>
              <a:rPr lang="zh-CN" altLang="en-US" dirty="0"/>
              <a:t>子类自然地继承了其父类中</a:t>
            </a:r>
            <a:r>
              <a:rPr lang="zh-CN" altLang="en-US" b="1" dirty="0">
                <a:solidFill>
                  <a:srgbClr val="0000CC"/>
                </a:solidFill>
                <a:latin typeface="隶书" panose="02010509060101010101" pitchFamily="49" charset="-122"/>
                <a:ea typeface="隶书" panose="02010509060101010101" pitchFamily="49" charset="-122"/>
              </a:rPr>
              <a:t>不是</a:t>
            </a:r>
            <a:r>
              <a:rPr lang="en-US" altLang="zh-CN" b="1" dirty="0">
                <a:solidFill>
                  <a:srgbClr val="0000CC"/>
                </a:solidFill>
                <a:latin typeface="隶书" panose="02010509060101010101" pitchFamily="49" charset="-122"/>
                <a:ea typeface="隶书" panose="02010509060101010101" pitchFamily="49" charset="-122"/>
              </a:rPr>
              <a:t>private</a:t>
            </a:r>
            <a:r>
              <a:rPr lang="zh-CN" altLang="en-US" b="1" dirty="0">
                <a:solidFill>
                  <a:srgbClr val="0000CC"/>
                </a:solidFill>
                <a:latin typeface="隶书" panose="02010509060101010101" pitchFamily="49" charset="-122"/>
                <a:ea typeface="隶书" panose="02010509060101010101" pitchFamily="49" charset="-122"/>
              </a:rPr>
              <a:t>的成员变量</a:t>
            </a:r>
            <a:r>
              <a:rPr lang="zh-CN" altLang="en-US" dirty="0"/>
              <a:t>作为自己的成员变量；</a:t>
            </a:r>
            <a:endParaRPr lang="en-US" altLang="zh-CN" dirty="0"/>
          </a:p>
          <a:p>
            <a:pPr lvl="1"/>
            <a:r>
              <a:rPr lang="zh-CN" altLang="en-US" dirty="0"/>
              <a:t>也自然地继承了父类中</a:t>
            </a:r>
            <a:r>
              <a:rPr lang="zh-CN" altLang="en-US" b="1" dirty="0">
                <a:solidFill>
                  <a:srgbClr val="0000CC"/>
                </a:solidFill>
                <a:latin typeface="隶书" panose="02010509060101010101" pitchFamily="49" charset="-122"/>
                <a:ea typeface="隶书" panose="02010509060101010101" pitchFamily="49" charset="-122"/>
              </a:rPr>
              <a:t>不是</a:t>
            </a:r>
            <a:r>
              <a:rPr lang="en-US" altLang="zh-CN" b="1" dirty="0">
                <a:solidFill>
                  <a:srgbClr val="0000CC"/>
                </a:solidFill>
                <a:latin typeface="隶书" panose="02010509060101010101" pitchFamily="49" charset="-122"/>
                <a:ea typeface="隶书" panose="02010509060101010101" pitchFamily="49" charset="-122"/>
              </a:rPr>
              <a:t>private</a:t>
            </a:r>
            <a:r>
              <a:rPr lang="zh-CN" altLang="en-US" b="1" dirty="0">
                <a:solidFill>
                  <a:srgbClr val="0000CC"/>
                </a:solidFill>
                <a:latin typeface="隶书" panose="02010509060101010101" pitchFamily="49" charset="-122"/>
                <a:ea typeface="隶书" panose="02010509060101010101" pitchFamily="49" charset="-122"/>
              </a:rPr>
              <a:t>的方法</a:t>
            </a:r>
            <a:r>
              <a:rPr lang="zh-CN" altLang="en-US" dirty="0"/>
              <a:t>作为自己的方法；</a:t>
            </a:r>
            <a:endParaRPr lang="en-US" altLang="zh-CN" dirty="0"/>
          </a:p>
          <a:p>
            <a:pPr lvl="1"/>
            <a:r>
              <a:rPr lang="zh-CN" altLang="en-US" dirty="0"/>
              <a:t>继承的成员变量或方法的</a:t>
            </a:r>
            <a:r>
              <a:rPr lang="zh-CN" altLang="en-US" b="1" dirty="0">
                <a:solidFill>
                  <a:srgbClr val="C00000"/>
                </a:solidFill>
                <a:latin typeface="隶书" panose="02010509060101010101" pitchFamily="49" charset="-122"/>
                <a:ea typeface="隶书" panose="02010509060101010101" pitchFamily="49" charset="-122"/>
              </a:rPr>
              <a:t>访问权限保持不变</a:t>
            </a:r>
            <a:r>
              <a:rPr lang="zh-CN" altLang="en-US" dirty="0"/>
              <a:t>。</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§5.2.2   </a:t>
            </a:r>
            <a:r>
              <a:rPr lang="zh-CN" altLang="en-US" dirty="0">
                <a:latin typeface="宋体" panose="02010600030101010101" pitchFamily="2" charset="-122"/>
              </a:rPr>
              <a:t>子类和父类不在同一包中的继承性</a:t>
            </a:r>
            <a:endParaRPr lang="zh-CN" altLang="en-US" dirty="0"/>
          </a:p>
        </p:txBody>
      </p:sp>
      <p:sp>
        <p:nvSpPr>
          <p:cNvPr id="3" name="内容占位符 2"/>
          <p:cNvSpPr>
            <a:spLocks noGrp="1"/>
          </p:cNvSpPr>
          <p:nvPr>
            <p:ph idx="1"/>
          </p:nvPr>
        </p:nvSpPr>
        <p:spPr/>
        <p:txBody>
          <a:bodyPr/>
          <a:lstStyle/>
          <a:p>
            <a:r>
              <a:rPr lang="zh-CN" altLang="en-US" dirty="0">
                <a:latin typeface="+mj-lt"/>
              </a:rPr>
              <a:t>如果</a:t>
            </a:r>
            <a:r>
              <a:rPr lang="zh-CN" altLang="en-US" b="1" dirty="0">
                <a:solidFill>
                  <a:srgbClr val="C00000"/>
                </a:solidFill>
                <a:latin typeface="隶书" panose="02010509060101010101" pitchFamily="49" charset="-122"/>
                <a:ea typeface="隶书" panose="02010509060101010101" pitchFamily="49" charset="-122"/>
              </a:rPr>
              <a:t>子类和父类</a:t>
            </a:r>
            <a:r>
              <a:rPr lang="zh-CN" altLang="en-US" b="1" dirty="0">
                <a:solidFill>
                  <a:srgbClr val="C00000"/>
                </a:solidFill>
                <a:latin typeface="华文新魏" panose="02010800040101010101" pitchFamily="2" charset="-122"/>
                <a:ea typeface="华文新魏" panose="02010800040101010101" pitchFamily="2" charset="-122"/>
              </a:rPr>
              <a:t>不在同一个包</a:t>
            </a:r>
            <a:r>
              <a:rPr lang="zh-CN" altLang="en-US" b="1" dirty="0">
                <a:solidFill>
                  <a:srgbClr val="C00000"/>
                </a:solidFill>
                <a:latin typeface="隶书" panose="02010509060101010101" pitchFamily="49" charset="-122"/>
                <a:ea typeface="隶书" panose="02010509060101010101" pitchFamily="49" charset="-122"/>
              </a:rPr>
              <a:t>中</a:t>
            </a:r>
            <a:r>
              <a:rPr lang="zh-CN" altLang="en-US" dirty="0">
                <a:latin typeface="+mj-lt"/>
              </a:rPr>
              <a:t>，则：</a:t>
            </a:r>
            <a:endParaRPr lang="en-US" altLang="zh-CN" dirty="0">
              <a:latin typeface="+mj-lt"/>
            </a:endParaRPr>
          </a:p>
          <a:p>
            <a:pPr lvl="1"/>
            <a:r>
              <a:rPr lang="zh-CN" altLang="en-US" dirty="0">
                <a:latin typeface="+mj-lt"/>
              </a:rPr>
              <a:t>子类继承父类的</a:t>
            </a:r>
            <a:r>
              <a:rPr lang="en-US" altLang="zh-CN" b="1" dirty="0">
                <a:solidFill>
                  <a:srgbClr val="000099"/>
                </a:solidFill>
                <a:latin typeface="+mj-lt"/>
              </a:rPr>
              <a:t>protected</a:t>
            </a:r>
            <a:r>
              <a:rPr lang="zh-CN" altLang="en-US" b="1" dirty="0">
                <a:solidFill>
                  <a:srgbClr val="000099"/>
                </a:solidFill>
                <a:latin typeface="+mj-lt"/>
              </a:rPr>
              <a:t>、</a:t>
            </a:r>
            <a:r>
              <a:rPr lang="en-US" altLang="zh-CN" b="1" dirty="0">
                <a:solidFill>
                  <a:srgbClr val="000099"/>
                </a:solidFill>
                <a:latin typeface="+mj-lt"/>
              </a:rPr>
              <a:t>public</a:t>
            </a:r>
            <a:r>
              <a:rPr lang="zh-CN" altLang="en-US" b="1" dirty="0">
                <a:solidFill>
                  <a:srgbClr val="000099"/>
                </a:solidFill>
                <a:latin typeface="+mj-lt"/>
              </a:rPr>
              <a:t>成员变量</a:t>
            </a:r>
            <a:r>
              <a:rPr lang="zh-CN" altLang="en-US" dirty="0">
                <a:latin typeface="+mj-lt"/>
              </a:rPr>
              <a:t>做为子类的成员变量；</a:t>
            </a:r>
            <a:endParaRPr lang="en-US" altLang="zh-CN" dirty="0">
              <a:latin typeface="+mj-lt"/>
            </a:endParaRPr>
          </a:p>
          <a:p>
            <a:pPr lvl="1"/>
            <a:r>
              <a:rPr lang="zh-CN" altLang="en-US" dirty="0"/>
              <a:t>子类</a:t>
            </a:r>
            <a:r>
              <a:rPr lang="zh-CN" altLang="en-US" dirty="0">
                <a:latin typeface="+mj-lt"/>
              </a:rPr>
              <a:t>继承父类的</a:t>
            </a:r>
            <a:r>
              <a:rPr lang="en-US" altLang="zh-CN" b="1" dirty="0">
                <a:solidFill>
                  <a:srgbClr val="000099"/>
                </a:solidFill>
                <a:latin typeface="+mj-lt"/>
              </a:rPr>
              <a:t>protected</a:t>
            </a:r>
            <a:r>
              <a:rPr lang="zh-CN" altLang="en-US" b="1" dirty="0">
                <a:solidFill>
                  <a:srgbClr val="000099"/>
                </a:solidFill>
                <a:latin typeface="+mj-lt"/>
              </a:rPr>
              <a:t>、</a:t>
            </a:r>
            <a:r>
              <a:rPr lang="en-US" altLang="zh-CN" b="1" dirty="0">
                <a:solidFill>
                  <a:srgbClr val="000099"/>
                </a:solidFill>
                <a:latin typeface="+mj-lt"/>
              </a:rPr>
              <a:t>public</a:t>
            </a:r>
            <a:r>
              <a:rPr lang="zh-CN" altLang="en-US" b="1" dirty="0">
                <a:solidFill>
                  <a:srgbClr val="000099"/>
                </a:solidFill>
                <a:latin typeface="+mj-lt"/>
              </a:rPr>
              <a:t>方法</a:t>
            </a:r>
            <a:r>
              <a:rPr lang="zh-CN" altLang="en-US" dirty="0">
                <a:latin typeface="+mj-lt"/>
              </a:rPr>
              <a:t>为子类的方法；</a:t>
            </a:r>
            <a:endParaRPr lang="en-US" altLang="zh-CN" dirty="0">
              <a:latin typeface="+mj-lt"/>
            </a:endParaRPr>
          </a:p>
          <a:p>
            <a:pPr lvl="1"/>
            <a:r>
              <a:rPr lang="zh-CN" altLang="en-US" dirty="0"/>
              <a:t>子类</a:t>
            </a:r>
            <a:r>
              <a:rPr lang="zh-CN" altLang="en-US" dirty="0">
                <a:latin typeface="+mj-lt"/>
              </a:rPr>
              <a:t>继承的成员或方法的</a:t>
            </a:r>
            <a:r>
              <a:rPr lang="zh-CN" altLang="en-US" b="1" dirty="0">
                <a:solidFill>
                  <a:srgbClr val="000099"/>
                </a:solidFill>
                <a:latin typeface="华文新魏" panose="02010800040101010101" pitchFamily="2" charset="-122"/>
                <a:ea typeface="华文新魏" panose="02010800040101010101" pitchFamily="2" charset="-122"/>
              </a:rPr>
              <a:t>访问权限保持不变</a:t>
            </a:r>
            <a:r>
              <a:rPr lang="zh-CN" altLang="en-US" dirty="0">
                <a:latin typeface="+mj-lt"/>
              </a:rPr>
              <a:t>。</a:t>
            </a:r>
            <a:endParaRPr lang="en-US" altLang="zh-CN" dirty="0">
              <a:latin typeface="+mj-lt"/>
            </a:endParaRPr>
          </a:p>
          <a:p>
            <a:pPr lvl="1"/>
            <a:endParaRPr lang="en-US" altLang="zh-CN" sz="1200" dirty="0">
              <a:latin typeface="+mj-lt"/>
            </a:endParaRPr>
          </a:p>
          <a:p>
            <a:r>
              <a:rPr lang="en-US" altLang="zh-CN" b="1" dirty="0"/>
              <a:t>protected</a:t>
            </a:r>
            <a:r>
              <a:rPr lang="zh-CN" altLang="en-US" b="1" dirty="0"/>
              <a:t>成员的</a:t>
            </a:r>
            <a:r>
              <a:rPr lang="zh-CN" altLang="en-US" b="1" dirty="0">
                <a:solidFill>
                  <a:srgbClr val="C00000"/>
                </a:solidFill>
              </a:rPr>
              <a:t>继承</a:t>
            </a:r>
            <a:r>
              <a:rPr lang="zh-CN" altLang="en-US" b="1" dirty="0">
                <a:solidFill>
                  <a:srgbClr val="0000CC"/>
                </a:solidFill>
              </a:rPr>
              <a:t>：</a:t>
            </a:r>
            <a:endParaRPr lang="en-US" altLang="zh-CN" b="1" dirty="0">
              <a:solidFill>
                <a:srgbClr val="0000CC"/>
              </a:solidFill>
            </a:endParaRPr>
          </a:p>
          <a:p>
            <a:pPr lvl="1"/>
            <a:r>
              <a:rPr lang="en-US" altLang="zh-CN" b="1" dirty="0">
                <a:solidFill>
                  <a:srgbClr val="C00000"/>
                </a:solidFill>
                <a:latin typeface="+mj-lt"/>
                <a:ea typeface="隶书" panose="02010509060101010101" pitchFamily="49" charset="-122"/>
              </a:rPr>
              <a:t>protected</a:t>
            </a:r>
            <a:r>
              <a:rPr lang="zh-CN" altLang="en-US" b="1" dirty="0">
                <a:solidFill>
                  <a:srgbClr val="C00000"/>
                </a:solidFill>
                <a:latin typeface="+mj-lt"/>
                <a:ea typeface="隶书" panose="02010509060101010101" pitchFamily="49" charset="-122"/>
              </a:rPr>
              <a:t>成员可以由子类继承，同包或不同包。</a:t>
            </a:r>
            <a:endParaRPr lang="en-US" altLang="zh-CN" b="1" dirty="0">
              <a:solidFill>
                <a:srgbClr val="C00000"/>
              </a:solidFill>
              <a:latin typeface="+mj-lt"/>
              <a:ea typeface="隶书" panose="02010509060101010101" pitchFamily="49" charset="-122"/>
            </a:endParaRPr>
          </a:p>
          <a:p>
            <a:pPr lvl="1"/>
            <a:r>
              <a:rPr lang="zh-CN" altLang="en-US" dirty="0"/>
              <a:t>访问范围：</a:t>
            </a:r>
            <a:endParaRPr lang="en-US" altLang="zh-CN" b="1" dirty="0">
              <a:solidFill>
                <a:srgbClr val="0000CC"/>
              </a:solidFill>
              <a:latin typeface="隶书" panose="02010509060101010101" pitchFamily="49" charset="-122"/>
              <a:ea typeface="隶书" panose="02010509060101010101" pitchFamily="49" charset="-122"/>
            </a:endParaRPr>
          </a:p>
          <a:p>
            <a:endParaRPr lang="en-US" altLang="zh-CN" sz="2400" b="1" dirty="0">
              <a:latin typeface="宋体" panose="02010600030101010101" pitchFamily="2" charset="-122"/>
            </a:endParaRPr>
          </a:p>
          <a:p>
            <a:r>
              <a:rPr lang="zh-CN" altLang="en-US" sz="2400" b="1" dirty="0">
                <a:latin typeface="宋体" panose="02010600030101010101" pitchFamily="2" charset="-122"/>
              </a:rPr>
              <a:t>阅读并讨论例5-1。</a:t>
            </a:r>
            <a:endParaRPr lang="zh-CN" altLang="en-US" sz="2400" dirty="0"/>
          </a:p>
          <a:p>
            <a:endParaRPr lang="en-US" altLang="zh-CN" b="1" dirty="0"/>
          </a:p>
          <a:p>
            <a:pPr lvl="1"/>
            <a:endParaRPr lang="en-US" altLang="zh-CN" dirty="0">
              <a:latin typeface="+mj-lt"/>
            </a:endParaRPr>
          </a:p>
          <a:p>
            <a:endParaRPr lang="en-US" altLang="zh-CN" b="1"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4251981" y="5044559"/>
            <a:ext cx="5796280" cy="398780"/>
          </a:xfrm>
          <a:prstGeom prst="rect">
            <a:avLst/>
          </a:prstGeom>
          <a:noFill/>
        </p:spPr>
        <p:txBody>
          <a:bodyPr wrap="none" rtlCol="0">
            <a:spAutoFit/>
          </a:bodyPr>
          <a:lstStyle/>
          <a:p>
            <a:r>
              <a:rPr lang="zh-CN" altLang="en-US" sz="2000"/>
              <a:t>仅在</a:t>
            </a:r>
            <a:r>
              <a:rPr lang="zh-CN" altLang="en-US" sz="2000" b="1">
                <a:solidFill>
                  <a:srgbClr val="0000CC"/>
                </a:solidFill>
                <a:latin typeface="隶书" panose="02010509060101010101" pitchFamily="49" charset="-122"/>
                <a:ea typeface="隶书" panose="02010509060101010101" pitchFamily="49" charset="-122"/>
              </a:rPr>
              <a:t>类体中</a:t>
            </a:r>
            <a:r>
              <a:rPr lang="zh-CN" altLang="en-US" sz="2000" b="1">
                <a:solidFill>
                  <a:srgbClr val="0000CC"/>
                </a:solidFill>
              </a:rPr>
              <a:t>、</a:t>
            </a:r>
            <a:r>
              <a:rPr lang="zh-CN" altLang="en-US" sz="2000" b="1">
                <a:solidFill>
                  <a:srgbClr val="0000CC"/>
                </a:solidFill>
                <a:latin typeface="隶书" panose="02010509060101010101" pitchFamily="49" charset="-122"/>
                <a:ea typeface="隶书" panose="02010509060101010101" pitchFamily="49" charset="-122"/>
              </a:rPr>
              <a:t>子类类体中</a:t>
            </a:r>
            <a:r>
              <a:rPr lang="zh-CN" altLang="en-US" sz="2000" b="1"/>
              <a:t>或</a:t>
            </a:r>
            <a:r>
              <a:rPr lang="zh-CN" altLang="en-US" sz="2000" b="1">
                <a:solidFill>
                  <a:srgbClr val="0000CC"/>
                </a:solidFill>
                <a:latin typeface="隶书" panose="02010509060101010101" pitchFamily="49" charset="-122"/>
                <a:ea typeface="隶书" panose="02010509060101010101" pitchFamily="49" charset="-122"/>
              </a:rPr>
              <a:t>同包的其它类类体中。</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§5.2.</a:t>
            </a:r>
            <a:r>
              <a:rPr lang="en-US" altLang="zh-CN"/>
              <a:t>3 protected</a:t>
            </a:r>
            <a:r>
              <a:rPr lang="zh-CN" altLang="en-US"/>
              <a:t>的进一步说明</a:t>
            </a:r>
            <a:endParaRPr lang="zh-CN" altLang="en-US"/>
          </a:p>
        </p:txBody>
      </p:sp>
      <p:sp>
        <p:nvSpPr>
          <p:cNvPr id="3" name="内容占位符 2"/>
          <p:cNvSpPr>
            <a:spLocks noGrp="1"/>
          </p:cNvSpPr>
          <p:nvPr>
            <p:ph idx="1"/>
          </p:nvPr>
        </p:nvSpPr>
        <p:spPr/>
        <p:txBody>
          <a:bodyPr/>
          <a:lstStyle/>
          <a:p>
            <a:pPr>
              <a:spcBef>
                <a:spcPts val="0"/>
              </a:spcBef>
            </a:pPr>
            <a:r>
              <a:rPr lang="zh-CN" altLang="en-US" sz="2400" dirty="0">
                <a:latin typeface="+mj-lt"/>
              </a:rPr>
              <a:t>在调用一个类的</a:t>
            </a:r>
            <a:r>
              <a:rPr lang="en-US" altLang="zh-CN" sz="2400" dirty="0">
                <a:latin typeface="+mj-lt"/>
              </a:rPr>
              <a:t>protected</a:t>
            </a:r>
            <a:r>
              <a:rPr lang="zh-CN" altLang="en-US" sz="2400" dirty="0">
                <a:latin typeface="+mj-lt"/>
              </a:rPr>
              <a:t>成员时</a:t>
            </a:r>
            <a:r>
              <a:rPr lang="zh-CN" altLang="en-US" dirty="0">
                <a:latin typeface="+mj-lt"/>
              </a:rPr>
              <a:t>：</a:t>
            </a:r>
            <a:endParaRPr lang="en-US" altLang="zh-CN" dirty="0">
              <a:latin typeface="+mj-lt"/>
            </a:endParaRPr>
          </a:p>
          <a:p>
            <a:pPr lvl="1">
              <a:spcBef>
                <a:spcPts val="0"/>
              </a:spcBef>
            </a:pPr>
            <a:r>
              <a:rPr lang="zh-CN" altLang="en-US" dirty="0">
                <a:latin typeface="+mj-lt"/>
              </a:rPr>
              <a:t>首先要</a:t>
            </a:r>
            <a:r>
              <a:rPr lang="zh-CN" altLang="en-US" dirty="0">
                <a:solidFill>
                  <a:srgbClr val="C00000"/>
                </a:solidFill>
                <a:latin typeface="+mj-lt"/>
                <a:ea typeface="隶书" panose="02010509060101010101" pitchFamily="49" charset="-122"/>
              </a:rPr>
              <a:t>确定该</a:t>
            </a:r>
            <a:r>
              <a:rPr lang="en-US" altLang="zh-CN" dirty="0">
                <a:solidFill>
                  <a:srgbClr val="C00000"/>
                </a:solidFill>
                <a:latin typeface="+mj-lt"/>
                <a:ea typeface="隶书" panose="02010509060101010101" pitchFamily="49" charset="-122"/>
              </a:rPr>
              <a:t>protected</a:t>
            </a:r>
            <a:r>
              <a:rPr lang="zh-CN" altLang="en-US" dirty="0">
                <a:solidFill>
                  <a:srgbClr val="C00000"/>
                </a:solidFill>
                <a:latin typeface="+mj-lt"/>
                <a:ea typeface="隶书" panose="02010509060101010101" pitchFamily="49" charset="-122"/>
              </a:rPr>
              <a:t>成员来自哪个父类</a:t>
            </a:r>
            <a:r>
              <a:rPr lang="zh-CN" altLang="en-US" dirty="0">
                <a:latin typeface="+mj-lt"/>
              </a:rPr>
              <a:t>，才能判断其</a:t>
            </a:r>
            <a:r>
              <a:rPr lang="zh-CN" altLang="en-US" dirty="0">
                <a:latin typeface="华文新魏" panose="02010800040101010101" pitchFamily="2" charset="-122"/>
                <a:ea typeface="华文新魏" panose="02010800040101010101" pitchFamily="2" charset="-122"/>
              </a:rPr>
              <a:t>可见性</a:t>
            </a:r>
            <a:r>
              <a:rPr lang="zh-CN" altLang="en-US" dirty="0">
                <a:latin typeface="+mj-lt"/>
              </a:rPr>
              <a:t>范围。</a:t>
            </a:r>
            <a:endParaRPr lang="en-US" altLang="zh-CN" dirty="0">
              <a:latin typeface="+mj-lt"/>
            </a:endParaRPr>
          </a:p>
          <a:p>
            <a:pPr lvl="1">
              <a:spcBef>
                <a:spcPts val="0"/>
              </a:spcBef>
            </a:pPr>
            <a:endParaRPr lang="en-US" altLang="zh-CN" dirty="0">
              <a:latin typeface="+mj-lt"/>
            </a:endParaRPr>
          </a:p>
          <a:p>
            <a:pPr>
              <a:spcBef>
                <a:spcPts val="0"/>
              </a:spcBef>
            </a:pPr>
            <a:r>
              <a:rPr lang="zh-CN" altLang="en-US" sz="2400" dirty="0">
                <a:latin typeface="+mj-lt"/>
              </a:rPr>
              <a:t>根据</a:t>
            </a:r>
            <a:r>
              <a:rPr lang="en-US" altLang="zh-CN" sz="2400" dirty="0">
                <a:solidFill>
                  <a:srgbClr val="0000CC"/>
                </a:solidFill>
                <a:latin typeface="+mj-lt"/>
                <a:ea typeface="隶书" panose="02010509060101010101" pitchFamily="49" charset="-122"/>
              </a:rPr>
              <a:t>protected</a:t>
            </a:r>
            <a:r>
              <a:rPr lang="zh-CN" altLang="en-US" sz="2400" dirty="0">
                <a:solidFill>
                  <a:srgbClr val="0000CC"/>
                </a:solidFill>
                <a:latin typeface="+mj-lt"/>
                <a:ea typeface="隶书" panose="02010509060101010101" pitchFamily="49" charset="-122"/>
              </a:rPr>
              <a:t>成员的定义来源，</a:t>
            </a:r>
            <a:r>
              <a:rPr lang="zh-CN" altLang="en-US" sz="2400" dirty="0">
                <a:latin typeface="+mj-lt"/>
              </a:rPr>
              <a:t>可见性范围包括两种情况：</a:t>
            </a:r>
            <a:endParaRPr lang="en-US" altLang="zh-CN" sz="2400" dirty="0">
              <a:latin typeface="+mj-lt"/>
            </a:endParaRPr>
          </a:p>
          <a:p>
            <a:pPr marL="801370" lvl="1" indent="-457200">
              <a:spcBef>
                <a:spcPts val="0"/>
              </a:spcBef>
              <a:buFont typeface="+mj-ea"/>
              <a:buAutoNum type="circleNumDbPlain"/>
            </a:pPr>
            <a:r>
              <a:rPr lang="zh-CN" altLang="en-US" dirty="0">
                <a:solidFill>
                  <a:srgbClr val="0000CC"/>
                </a:solidFill>
                <a:latin typeface="+mj-lt"/>
                <a:ea typeface="隶书" panose="02010509060101010101" pitchFamily="49" charset="-122"/>
              </a:rPr>
              <a:t>类</a:t>
            </a:r>
            <a:r>
              <a:rPr lang="en-US" altLang="zh-CN" dirty="0">
                <a:solidFill>
                  <a:srgbClr val="0000CC"/>
                </a:solidFill>
                <a:latin typeface="+mj-lt"/>
                <a:ea typeface="隶书" panose="02010509060101010101" pitchFamily="49" charset="-122"/>
              </a:rPr>
              <a:t>D</a:t>
            </a:r>
            <a:r>
              <a:rPr lang="zh-CN" altLang="en-US" dirty="0">
                <a:solidFill>
                  <a:srgbClr val="0000CC"/>
                </a:solidFill>
                <a:latin typeface="+mj-lt"/>
                <a:ea typeface="隶书" panose="02010509060101010101" pitchFamily="49" charset="-122"/>
              </a:rPr>
              <a:t>自定义的</a:t>
            </a:r>
            <a:r>
              <a:rPr lang="en-US" altLang="zh-CN" dirty="0">
                <a:solidFill>
                  <a:srgbClr val="0000CC"/>
                </a:solidFill>
                <a:latin typeface="+mj-lt"/>
                <a:ea typeface="隶书" panose="02010509060101010101" pitchFamily="49" charset="-122"/>
              </a:rPr>
              <a:t>protected</a:t>
            </a:r>
            <a:r>
              <a:rPr lang="zh-CN" altLang="en-US" dirty="0">
                <a:solidFill>
                  <a:srgbClr val="0000CC"/>
                </a:solidFill>
                <a:latin typeface="+mj-lt"/>
                <a:ea typeface="隶书" panose="02010509060101010101" pitchFamily="49" charset="-122"/>
              </a:rPr>
              <a:t>成员</a:t>
            </a:r>
            <a:r>
              <a:rPr lang="zh-CN" altLang="en-US" dirty="0">
                <a:latin typeface="+mj-lt"/>
              </a:rPr>
              <a:t>，在</a:t>
            </a:r>
            <a:r>
              <a:rPr lang="en-US" altLang="zh-CN" dirty="0">
                <a:solidFill>
                  <a:srgbClr val="FF0000"/>
                </a:solidFill>
                <a:latin typeface="+mj-lt"/>
              </a:rPr>
              <a:t>D</a:t>
            </a:r>
            <a:r>
              <a:rPr lang="zh-CN" altLang="en-US" dirty="0">
                <a:solidFill>
                  <a:srgbClr val="FF0000"/>
                </a:solidFill>
                <a:latin typeface="+mj-lt"/>
              </a:rPr>
              <a:t>类类体</a:t>
            </a:r>
            <a:r>
              <a:rPr lang="zh-CN" altLang="en-US" dirty="0">
                <a:latin typeface="+mj-lt"/>
              </a:rPr>
              <a:t>和</a:t>
            </a:r>
            <a:r>
              <a:rPr lang="zh-CN" altLang="en-US" dirty="0">
                <a:solidFill>
                  <a:srgbClr val="FF0000"/>
                </a:solidFill>
                <a:latin typeface="+mj-lt"/>
              </a:rPr>
              <a:t>本包中</a:t>
            </a:r>
            <a:r>
              <a:rPr lang="zh-CN" altLang="en-US" dirty="0">
                <a:latin typeface="+mj-lt"/>
              </a:rPr>
              <a:t>可见；</a:t>
            </a:r>
            <a:endParaRPr lang="en-US" altLang="zh-CN" dirty="0">
              <a:latin typeface="+mj-lt"/>
            </a:endParaRPr>
          </a:p>
          <a:p>
            <a:pPr marL="801370" lvl="1" indent="-457200">
              <a:spcBef>
                <a:spcPts val="0"/>
              </a:spcBef>
              <a:buFont typeface="+mj-ea"/>
              <a:buAutoNum type="circleNumDbPlain"/>
            </a:pPr>
            <a:endParaRPr lang="en-US" altLang="zh-CN" dirty="0">
              <a:solidFill>
                <a:srgbClr val="0000CC"/>
              </a:solidFill>
              <a:latin typeface="+mj-lt"/>
              <a:ea typeface="隶书" panose="02010509060101010101" pitchFamily="49" charset="-122"/>
            </a:endParaRPr>
          </a:p>
          <a:p>
            <a:pPr marL="801370" lvl="1" indent="-457200">
              <a:spcBef>
                <a:spcPts val="0"/>
              </a:spcBef>
              <a:buFont typeface="+mj-ea"/>
              <a:buAutoNum type="circleNumDbPlain"/>
            </a:pPr>
            <a:r>
              <a:rPr lang="zh-CN" altLang="en-US" dirty="0">
                <a:solidFill>
                  <a:srgbClr val="0000CC"/>
                </a:solidFill>
                <a:latin typeface="+mj-lt"/>
                <a:ea typeface="隶书" panose="02010509060101010101" pitchFamily="49" charset="-122"/>
              </a:rPr>
              <a:t>类</a:t>
            </a:r>
            <a:r>
              <a:rPr lang="en-US" altLang="zh-CN" dirty="0">
                <a:solidFill>
                  <a:srgbClr val="0000CC"/>
                </a:solidFill>
                <a:latin typeface="+mj-lt"/>
                <a:ea typeface="隶书" panose="02010509060101010101" pitchFamily="49" charset="-122"/>
              </a:rPr>
              <a:t>D</a:t>
            </a:r>
            <a:r>
              <a:rPr lang="zh-CN" altLang="en-US" dirty="0">
                <a:solidFill>
                  <a:srgbClr val="0000CC"/>
                </a:solidFill>
                <a:latin typeface="+mj-lt"/>
                <a:ea typeface="隶书" panose="02010509060101010101" pitchFamily="49" charset="-122"/>
              </a:rPr>
              <a:t>继承自</a:t>
            </a:r>
            <a:r>
              <a:rPr lang="zh-CN" altLang="en-US" dirty="0">
                <a:solidFill>
                  <a:srgbClr val="FF0000"/>
                </a:solidFill>
                <a:latin typeface="+mj-lt"/>
                <a:ea typeface="隶书" panose="02010509060101010101" pitchFamily="49" charset="-122"/>
              </a:rPr>
              <a:t>父类</a:t>
            </a:r>
            <a:r>
              <a:rPr lang="en-US" altLang="zh-CN" dirty="0">
                <a:solidFill>
                  <a:srgbClr val="FF0000"/>
                </a:solidFill>
                <a:latin typeface="+mj-lt"/>
                <a:ea typeface="隶书" panose="02010509060101010101" pitchFamily="49" charset="-122"/>
              </a:rPr>
              <a:t>C</a:t>
            </a:r>
            <a:r>
              <a:rPr lang="zh-CN" altLang="en-US" dirty="0">
                <a:solidFill>
                  <a:srgbClr val="0000CC"/>
                </a:solidFill>
                <a:latin typeface="+mj-lt"/>
                <a:ea typeface="隶书" panose="02010509060101010101" pitchFamily="49" charset="-122"/>
              </a:rPr>
              <a:t>的</a:t>
            </a:r>
            <a:r>
              <a:rPr lang="en-US" altLang="zh-CN" dirty="0">
                <a:solidFill>
                  <a:srgbClr val="0000CC"/>
                </a:solidFill>
                <a:latin typeface="+mj-lt"/>
                <a:ea typeface="隶书" panose="02010509060101010101" pitchFamily="49" charset="-122"/>
              </a:rPr>
              <a:t>protected</a:t>
            </a:r>
            <a:r>
              <a:rPr lang="zh-CN" altLang="en-US" dirty="0">
                <a:solidFill>
                  <a:srgbClr val="0000CC"/>
                </a:solidFill>
                <a:latin typeface="+mj-lt"/>
                <a:ea typeface="隶书" panose="02010509060101010101" pitchFamily="49" charset="-122"/>
              </a:rPr>
              <a:t>成员</a:t>
            </a:r>
            <a:r>
              <a:rPr lang="zh-CN" altLang="en-US" dirty="0">
                <a:latin typeface="+mj-lt"/>
              </a:rPr>
              <a:t>，则需要追溯该</a:t>
            </a:r>
            <a:r>
              <a:rPr lang="en-US" altLang="zh-CN" dirty="0">
                <a:latin typeface="+mj-lt"/>
              </a:rPr>
              <a:t>protected</a:t>
            </a:r>
            <a:r>
              <a:rPr lang="zh-CN" altLang="en-US" dirty="0">
                <a:latin typeface="+mj-lt"/>
              </a:rPr>
              <a:t>成员来自于哪个</a:t>
            </a:r>
            <a:r>
              <a:rPr lang="zh-CN" altLang="en-US" dirty="0">
                <a:solidFill>
                  <a:srgbClr val="FF0000"/>
                </a:solidFill>
                <a:latin typeface="+mj-lt"/>
              </a:rPr>
              <a:t>“祖先”类</a:t>
            </a:r>
            <a:r>
              <a:rPr lang="en-US" altLang="zh-CN" dirty="0">
                <a:solidFill>
                  <a:srgbClr val="FF0000"/>
                </a:solidFill>
                <a:latin typeface="+mj-lt"/>
              </a:rPr>
              <a:t>A</a:t>
            </a:r>
            <a:r>
              <a:rPr lang="zh-CN" altLang="en-US" dirty="0">
                <a:latin typeface="+mj-lt"/>
              </a:rPr>
              <a:t>，且</a:t>
            </a:r>
            <a:r>
              <a:rPr lang="zh-CN" altLang="en-US" b="1" dirty="0">
                <a:solidFill>
                  <a:srgbClr val="C00000"/>
                </a:solidFill>
                <a:latin typeface="+mj-lt"/>
                <a:ea typeface="华文新魏" panose="02010800040101010101" pitchFamily="2" charset="-122"/>
              </a:rPr>
              <a:t>该类</a:t>
            </a:r>
            <a:r>
              <a:rPr lang="en-US" altLang="zh-CN" b="1" dirty="0">
                <a:solidFill>
                  <a:srgbClr val="C00000"/>
                </a:solidFill>
                <a:latin typeface="+mj-lt"/>
                <a:ea typeface="华文新魏" panose="02010800040101010101" pitchFamily="2" charset="-122"/>
              </a:rPr>
              <a:t>D</a:t>
            </a:r>
            <a:r>
              <a:rPr lang="zh-CN" altLang="en-US" b="1" dirty="0">
                <a:solidFill>
                  <a:srgbClr val="C00000"/>
                </a:solidFill>
                <a:latin typeface="+mj-lt"/>
                <a:ea typeface="华文新魏" panose="02010800040101010101" pitchFamily="2" charset="-122"/>
              </a:rPr>
              <a:t>与被继承的祖先类</a:t>
            </a:r>
            <a:r>
              <a:rPr lang="en-US" altLang="zh-CN" b="1" dirty="0">
                <a:solidFill>
                  <a:srgbClr val="C00000"/>
                </a:solidFill>
                <a:latin typeface="+mj-lt"/>
                <a:ea typeface="华文新魏" panose="02010800040101010101" pitchFamily="2" charset="-122"/>
              </a:rPr>
              <a:t>A</a:t>
            </a:r>
            <a:r>
              <a:rPr lang="zh-CN" altLang="en-US" b="1" dirty="0">
                <a:solidFill>
                  <a:srgbClr val="C00000"/>
                </a:solidFill>
                <a:latin typeface="+mj-lt"/>
                <a:ea typeface="华文新魏" panose="02010800040101010101" pitchFamily="2" charset="-122"/>
              </a:rPr>
              <a:t>是否在同一包中</a:t>
            </a:r>
            <a:r>
              <a:rPr lang="zh-CN" altLang="en-US" dirty="0">
                <a:latin typeface="+mj-lt"/>
              </a:rPr>
              <a:t>。</a:t>
            </a:r>
            <a:endParaRPr lang="en-US" altLang="zh-CN" dirty="0">
              <a:latin typeface="+mj-lt"/>
            </a:endParaRPr>
          </a:p>
          <a:p>
            <a:pPr lvl="3">
              <a:spcBef>
                <a:spcPts val="0"/>
              </a:spcBef>
            </a:pPr>
            <a:r>
              <a:rPr lang="zh-CN" altLang="en-US" sz="2200" dirty="0">
                <a:solidFill>
                  <a:srgbClr val="0000CC"/>
                </a:solidFill>
                <a:latin typeface="+mj-lt"/>
                <a:ea typeface="隶书" panose="02010509060101010101" pitchFamily="49" charset="-122"/>
              </a:rPr>
              <a:t>子类</a:t>
            </a:r>
            <a:r>
              <a:rPr lang="en-US" altLang="zh-CN" sz="2200" dirty="0">
                <a:solidFill>
                  <a:srgbClr val="0000CC"/>
                </a:solidFill>
                <a:latin typeface="+mj-lt"/>
                <a:ea typeface="隶书" panose="02010509060101010101" pitchFamily="49" charset="-122"/>
              </a:rPr>
              <a:t>D</a:t>
            </a:r>
            <a:r>
              <a:rPr lang="zh-CN" altLang="en-US" sz="2200" dirty="0">
                <a:solidFill>
                  <a:srgbClr val="0000CC"/>
                </a:solidFill>
                <a:latin typeface="+mj-lt"/>
                <a:ea typeface="隶书" panose="02010509060101010101" pitchFamily="49" charset="-122"/>
              </a:rPr>
              <a:t>的类体中 </a:t>
            </a:r>
            <a:r>
              <a:rPr lang="zh-CN" altLang="en-US" sz="2200" dirty="0">
                <a:latin typeface="+mj-lt"/>
              </a:rPr>
              <a:t>或 </a:t>
            </a:r>
            <a:r>
              <a:rPr lang="zh-CN" altLang="en-US" sz="2200" dirty="0">
                <a:solidFill>
                  <a:srgbClr val="0000CC"/>
                </a:solidFill>
                <a:latin typeface="+mj-lt"/>
                <a:ea typeface="隶书" panose="02010509060101010101" pitchFamily="49" charset="-122"/>
              </a:rPr>
              <a:t>“祖先”类</a:t>
            </a:r>
            <a:r>
              <a:rPr lang="en-US" altLang="zh-CN" sz="2200" dirty="0">
                <a:solidFill>
                  <a:srgbClr val="0000CC"/>
                </a:solidFill>
                <a:latin typeface="+mj-lt"/>
                <a:ea typeface="隶书" panose="02010509060101010101" pitchFamily="49" charset="-122"/>
              </a:rPr>
              <a:t>A</a:t>
            </a:r>
            <a:r>
              <a:rPr lang="zh-CN" altLang="en-US" sz="2200" dirty="0">
                <a:solidFill>
                  <a:srgbClr val="0000CC"/>
                </a:solidFill>
                <a:latin typeface="+mj-lt"/>
                <a:ea typeface="隶书" panose="02010509060101010101" pitchFamily="49" charset="-122"/>
              </a:rPr>
              <a:t>同包的其它类的类体中</a:t>
            </a:r>
            <a:endParaRPr lang="en-US" altLang="zh-CN" sz="2200" dirty="0">
              <a:latin typeface="+mj-lt"/>
            </a:endParaRPr>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693358" y="2074772"/>
            <a:ext cx="2737947" cy="1496950"/>
          </a:xfrm>
          <a:prstGeom prst="rect">
            <a:avLst/>
          </a:prstGeom>
          <a:solidFill>
            <a:schemeClr val="accent3">
              <a:lumMod val="20000"/>
              <a:lumOff val="80000"/>
              <a:alpha val="2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题 1"/>
          <p:cNvSpPr>
            <a:spLocks noGrp="1"/>
          </p:cNvSpPr>
          <p:nvPr>
            <p:ph type="title"/>
          </p:nvPr>
        </p:nvSpPr>
        <p:spPr/>
        <p:txBody>
          <a:bodyPr/>
          <a:lstStyle/>
          <a:p>
            <a:r>
              <a:rPr lang="zh-CN" altLang="en-US"/>
              <a:t>§5.2.</a:t>
            </a:r>
            <a:r>
              <a:rPr lang="en-US" altLang="zh-CN"/>
              <a:t>3 protected</a:t>
            </a:r>
            <a:r>
              <a:rPr lang="zh-CN" altLang="en-US"/>
              <a:t>的进一步说明</a:t>
            </a:r>
            <a:endParaRPr lang="zh-CN" altLang="en-US"/>
          </a:p>
        </p:txBody>
      </p:sp>
      <p:sp>
        <p:nvSpPr>
          <p:cNvPr id="3" name="内容占位符 2"/>
          <p:cNvSpPr>
            <a:spLocks noGrp="1"/>
          </p:cNvSpPr>
          <p:nvPr>
            <p:ph idx="1"/>
          </p:nvPr>
        </p:nvSpPr>
        <p:spPr>
          <a:xfrm>
            <a:off x="1760695" y="1268760"/>
            <a:ext cx="5763698" cy="4968552"/>
          </a:xfrm>
        </p:spPr>
        <p:txBody>
          <a:bodyPr>
            <a:normAutofit fontScale="92500"/>
          </a:bodyPr>
          <a:lstStyle/>
          <a:p>
            <a:r>
              <a:rPr lang="zh-CN" altLang="en-US" sz="2600" dirty="0"/>
              <a:t>子类</a:t>
            </a:r>
            <a:r>
              <a:rPr lang="en-US" altLang="zh-CN" sz="2600" dirty="0"/>
              <a:t>D</a:t>
            </a:r>
            <a:r>
              <a:rPr lang="zh-CN" altLang="en-US" sz="2600" dirty="0"/>
              <a:t>从父类继承了</a:t>
            </a:r>
            <a:r>
              <a:rPr lang="en-US" altLang="zh-CN" sz="2600" dirty="0"/>
              <a:t>protected</a:t>
            </a:r>
            <a:r>
              <a:rPr lang="zh-CN" altLang="en-US" sz="2600" dirty="0"/>
              <a:t>成员变量</a:t>
            </a:r>
            <a:r>
              <a:rPr lang="en-US" altLang="zh-CN" sz="2600" dirty="0"/>
              <a:t>x</a:t>
            </a:r>
            <a:r>
              <a:rPr lang="zh-CN" altLang="en-US" sz="2600" dirty="0"/>
              <a:t>。</a:t>
            </a:r>
            <a:endParaRPr lang="en-US" altLang="zh-CN" sz="2600" dirty="0"/>
          </a:p>
          <a:p>
            <a:r>
              <a:rPr lang="zh-CN" altLang="en-US" sz="2400" dirty="0"/>
              <a:t>假设：</a:t>
            </a:r>
            <a:endParaRPr lang="en-US" altLang="zh-CN" sz="2400" dirty="0"/>
          </a:p>
          <a:p>
            <a:pPr lvl="1"/>
            <a:r>
              <a:rPr lang="zh-CN" altLang="en-US" sz="2600" dirty="0"/>
              <a:t>在</a:t>
            </a:r>
            <a:r>
              <a:rPr lang="en-US" altLang="zh-CN" sz="2600" b="1" dirty="0">
                <a:solidFill>
                  <a:srgbClr val="006600"/>
                </a:solidFill>
              </a:rPr>
              <a:t>Other</a:t>
            </a:r>
            <a:r>
              <a:rPr lang="zh-CN" altLang="en-US" sz="2600" b="1" dirty="0">
                <a:solidFill>
                  <a:srgbClr val="006600"/>
                </a:solidFill>
              </a:rPr>
              <a:t>类</a:t>
            </a:r>
            <a:r>
              <a:rPr lang="zh-CN" altLang="en-US" sz="2600" dirty="0"/>
              <a:t>中，创建子</a:t>
            </a:r>
            <a:r>
              <a:rPr lang="zh-CN" altLang="en-US" sz="2600" b="1" dirty="0"/>
              <a:t>类</a:t>
            </a:r>
            <a:r>
              <a:rPr lang="en-US" altLang="zh-CN" sz="2600" b="1" dirty="0"/>
              <a:t>D</a:t>
            </a:r>
            <a:r>
              <a:rPr lang="zh-CN" altLang="en-US" sz="2600" dirty="0"/>
              <a:t>的对象</a:t>
            </a:r>
            <a:r>
              <a:rPr lang="en-US" altLang="zh-CN" sz="2200" b="1" dirty="0">
                <a:solidFill>
                  <a:srgbClr val="C00000"/>
                </a:solidFill>
              </a:rPr>
              <a:t>obj</a:t>
            </a:r>
            <a:r>
              <a:rPr lang="zh-CN" altLang="en-US" sz="2200" b="1" dirty="0">
                <a:solidFill>
                  <a:srgbClr val="C00000"/>
                </a:solidFill>
              </a:rPr>
              <a:t>。</a:t>
            </a:r>
            <a:endParaRPr lang="en-US" altLang="zh-CN" sz="2200" dirty="0"/>
          </a:p>
          <a:p>
            <a:endParaRPr lang="en-US" altLang="zh-CN" sz="2400" dirty="0"/>
          </a:p>
          <a:p>
            <a:pPr lvl="1"/>
            <a:r>
              <a:rPr lang="zh-CN" altLang="en-US" sz="2600" dirty="0"/>
              <a:t>如果</a:t>
            </a:r>
            <a:r>
              <a:rPr lang="zh-CN" altLang="en-US" sz="2600" dirty="0">
                <a:solidFill>
                  <a:srgbClr val="0000CC"/>
                </a:solidFill>
              </a:rPr>
              <a:t>要访问的</a:t>
            </a:r>
            <a:r>
              <a:rPr lang="en-US" altLang="zh-CN" sz="2600" dirty="0">
                <a:solidFill>
                  <a:srgbClr val="0000CC"/>
                </a:solidFill>
              </a:rPr>
              <a:t>protected</a:t>
            </a:r>
            <a:r>
              <a:rPr lang="zh-CN" altLang="en-US" sz="2600" dirty="0">
                <a:solidFill>
                  <a:srgbClr val="0000CC"/>
                </a:solidFill>
              </a:rPr>
              <a:t>成员来自于</a:t>
            </a:r>
            <a:r>
              <a:rPr lang="en-US" altLang="zh-CN" sz="2600" dirty="0">
                <a:solidFill>
                  <a:srgbClr val="0000CC"/>
                </a:solidFill>
              </a:rPr>
              <a:t>A</a:t>
            </a:r>
            <a:r>
              <a:rPr lang="zh-CN" altLang="en-US" sz="2600" dirty="0">
                <a:solidFill>
                  <a:srgbClr val="0000CC"/>
                </a:solidFill>
              </a:rPr>
              <a:t>类</a:t>
            </a:r>
            <a:r>
              <a:rPr lang="zh-CN" altLang="en-US" sz="2600" dirty="0"/>
              <a:t>，只有</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当</a:t>
            </a:r>
            <a:r>
              <a:rPr lang="en-US" altLang="zh-CN" sz="2600" b="1" dirty="0">
                <a:solidFill>
                  <a:srgbClr val="C00000"/>
                </a:solidFill>
                <a:latin typeface="Arial" panose="020B0604020202020204" pitchFamily="34" charset="0"/>
                <a:ea typeface="隶书" panose="02010509060101010101" pitchFamily="49" charset="-122"/>
                <a:cs typeface="Arial" panose="020B0604020202020204" pitchFamily="34" charset="0"/>
              </a:rPr>
              <a:t>Other</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类与</a:t>
            </a:r>
            <a:r>
              <a:rPr lang="en-US" altLang="zh-CN" sz="2600" b="1" dirty="0">
                <a:solidFill>
                  <a:srgbClr val="C00000"/>
                </a:solidFill>
                <a:latin typeface="Arial" panose="020B0604020202020204" pitchFamily="34" charset="0"/>
                <a:ea typeface="隶书" panose="02010509060101010101" pitchFamily="49" charset="-122"/>
                <a:cs typeface="Arial" panose="020B0604020202020204" pitchFamily="34" charset="0"/>
              </a:rPr>
              <a:t>A</a:t>
            </a:r>
            <a:r>
              <a:rPr lang="zh-CN" altLang="en-US" sz="2600" b="1" dirty="0">
                <a:solidFill>
                  <a:srgbClr val="C00000"/>
                </a:solidFill>
                <a:latin typeface="Arial" panose="020B0604020202020204" pitchFamily="34" charset="0"/>
                <a:ea typeface="隶书" panose="02010509060101010101" pitchFamily="49" charset="-122"/>
                <a:cs typeface="Arial" panose="020B0604020202020204" pitchFamily="34" charset="0"/>
              </a:rPr>
              <a:t>类在同一个包中</a:t>
            </a:r>
            <a:r>
              <a:rPr lang="zh-CN" altLang="en-US" sz="2600" dirty="0"/>
              <a:t>时，子类对象</a:t>
            </a:r>
            <a:r>
              <a:rPr lang="en-US" altLang="zh-CN" sz="2600" dirty="0"/>
              <a:t>obj</a:t>
            </a:r>
            <a:r>
              <a:rPr lang="zh-CN" altLang="en-US" sz="2600" dirty="0"/>
              <a:t>才能访问继承自</a:t>
            </a:r>
            <a:r>
              <a:rPr lang="en-US" altLang="zh-CN" sz="2600" dirty="0"/>
              <a:t>A</a:t>
            </a:r>
            <a:r>
              <a:rPr lang="zh-CN" altLang="en-US" sz="2600" dirty="0"/>
              <a:t>类的该</a:t>
            </a:r>
            <a:r>
              <a:rPr lang="en-US" altLang="zh-CN" sz="2600" dirty="0"/>
              <a:t>protected</a:t>
            </a:r>
            <a:r>
              <a:rPr lang="zh-CN" altLang="en-US" sz="2600" dirty="0"/>
              <a:t>成员</a:t>
            </a:r>
            <a:r>
              <a:rPr lang="en-US" altLang="zh-CN" sz="2600" dirty="0"/>
              <a:t>x</a:t>
            </a:r>
            <a:r>
              <a:rPr lang="zh-CN" altLang="en-US" sz="2600" dirty="0"/>
              <a:t>。</a:t>
            </a:r>
            <a:endParaRPr lang="en-US" altLang="zh-CN" sz="2600" dirty="0"/>
          </a:p>
          <a:p>
            <a:pPr lvl="1"/>
            <a:endParaRPr lang="en-US" altLang="zh-CN" sz="2600" dirty="0"/>
          </a:p>
          <a:p>
            <a:pPr lvl="1"/>
            <a:r>
              <a:rPr lang="zh-CN" altLang="en-US" sz="2200" dirty="0"/>
              <a:t>在</a:t>
            </a:r>
            <a:r>
              <a:rPr lang="en-US" altLang="zh-CN" sz="2200" b="1" dirty="0">
                <a:solidFill>
                  <a:srgbClr val="006600"/>
                </a:solidFill>
              </a:rPr>
              <a:t>Other</a:t>
            </a:r>
            <a:r>
              <a:rPr lang="zh-CN" altLang="en-US" sz="2200" b="1" dirty="0">
                <a:solidFill>
                  <a:srgbClr val="006600"/>
                </a:solidFill>
              </a:rPr>
              <a:t>类</a:t>
            </a:r>
            <a:r>
              <a:rPr lang="zh-CN" altLang="en-US" sz="2200" dirty="0"/>
              <a:t>中，通过</a:t>
            </a:r>
            <a:r>
              <a:rPr lang="en-US" altLang="zh-CN" sz="2200" dirty="0"/>
              <a:t>obj</a:t>
            </a:r>
            <a:r>
              <a:rPr lang="zh-CN" altLang="en-US" sz="2200" dirty="0"/>
              <a:t>对象访问继承的某个</a:t>
            </a:r>
            <a:r>
              <a:rPr lang="en-US" altLang="zh-CN" sz="2200" dirty="0"/>
              <a:t>protected</a:t>
            </a:r>
            <a:r>
              <a:rPr lang="zh-CN" altLang="en-US" sz="2200" dirty="0"/>
              <a:t>成员</a:t>
            </a:r>
            <a:r>
              <a:rPr lang="en-US" altLang="zh-CN" sz="2200" dirty="0"/>
              <a:t>x</a:t>
            </a:r>
            <a:r>
              <a:rPr lang="zh-CN" altLang="en-US" sz="2200" dirty="0"/>
              <a:t>，则需要追溯该</a:t>
            </a:r>
            <a:r>
              <a:rPr lang="en-US" altLang="zh-CN" sz="2200" dirty="0"/>
              <a:t>protected</a:t>
            </a:r>
            <a:r>
              <a:rPr lang="zh-CN" altLang="en-US" sz="2200" dirty="0"/>
              <a:t>成员来自于哪个“祖先”类。</a:t>
            </a:r>
            <a:endParaRPr lang="en-US" altLang="zh-CN" sz="2200" dirty="0"/>
          </a:p>
          <a:p>
            <a:pPr lvl="1"/>
            <a:endParaRPr lang="zh-CN" altLang="en-US" sz="2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7831292" y="2708920"/>
            <a:ext cx="784984" cy="521970"/>
          </a:xfrm>
          <a:prstGeom prst="rect">
            <a:avLst/>
          </a:prstGeom>
          <a:noFill/>
          <a:ln>
            <a:solidFill>
              <a:schemeClr val="accent1"/>
            </a:solidFill>
          </a:ln>
        </p:spPr>
        <p:txBody>
          <a:bodyPr wrap="square" rtlCol="0">
            <a:spAutoFit/>
          </a:bodyPr>
          <a:lstStyle/>
          <a:p>
            <a:pPr algn="ctr"/>
            <a:r>
              <a:rPr lang="en-US" altLang="zh-CN" sz="2800" b="1"/>
              <a:t>A</a:t>
            </a:r>
            <a:r>
              <a:rPr lang="zh-CN" altLang="en-US" sz="2800" b="1"/>
              <a:t>类</a:t>
            </a:r>
            <a:endParaRPr lang="zh-CN" altLang="en-US" sz="2800" b="1"/>
          </a:p>
        </p:txBody>
      </p:sp>
      <p:sp>
        <p:nvSpPr>
          <p:cNvPr id="6" name="文本框 5"/>
          <p:cNvSpPr txBox="1"/>
          <p:nvPr/>
        </p:nvSpPr>
        <p:spPr>
          <a:xfrm>
            <a:off x="7831292" y="3736096"/>
            <a:ext cx="784977" cy="521970"/>
          </a:xfrm>
          <a:prstGeom prst="rect">
            <a:avLst/>
          </a:prstGeom>
          <a:noFill/>
          <a:ln>
            <a:solidFill>
              <a:schemeClr val="accent1"/>
            </a:solidFill>
          </a:ln>
        </p:spPr>
        <p:txBody>
          <a:bodyPr wrap="square" rtlCol="0">
            <a:spAutoFit/>
          </a:bodyPr>
          <a:lstStyle/>
          <a:p>
            <a:pPr algn="ctr"/>
            <a:r>
              <a:rPr lang="en-US" altLang="zh-CN" sz="2800" b="1" dirty="0"/>
              <a:t>B</a:t>
            </a:r>
            <a:r>
              <a:rPr lang="zh-CN" altLang="en-US" sz="2800" b="1" dirty="0"/>
              <a:t>类</a:t>
            </a:r>
            <a:endParaRPr lang="zh-CN" altLang="en-US" sz="2800" b="1" dirty="0"/>
          </a:p>
        </p:txBody>
      </p:sp>
      <p:sp>
        <p:nvSpPr>
          <p:cNvPr id="7" name="文本框 6"/>
          <p:cNvSpPr txBox="1"/>
          <p:nvPr/>
        </p:nvSpPr>
        <p:spPr>
          <a:xfrm>
            <a:off x="7831292" y="4782536"/>
            <a:ext cx="784978" cy="521970"/>
          </a:xfrm>
          <a:prstGeom prst="rect">
            <a:avLst/>
          </a:prstGeom>
          <a:noFill/>
          <a:ln>
            <a:solidFill>
              <a:schemeClr val="accent1"/>
            </a:solidFill>
          </a:ln>
        </p:spPr>
        <p:txBody>
          <a:bodyPr wrap="square" rtlCol="0">
            <a:spAutoFit/>
          </a:bodyPr>
          <a:lstStyle/>
          <a:p>
            <a:pPr algn="ctr"/>
            <a:r>
              <a:rPr lang="en-US" altLang="zh-CN" sz="2800" b="1"/>
              <a:t>C</a:t>
            </a:r>
            <a:r>
              <a:rPr lang="zh-CN" altLang="en-US" sz="2800" b="1"/>
              <a:t>类</a:t>
            </a:r>
            <a:endParaRPr lang="zh-CN" altLang="en-US" sz="2800" b="1"/>
          </a:p>
        </p:txBody>
      </p:sp>
      <p:sp>
        <p:nvSpPr>
          <p:cNvPr id="8" name="文本框 7"/>
          <p:cNvSpPr txBox="1"/>
          <p:nvPr/>
        </p:nvSpPr>
        <p:spPr>
          <a:xfrm>
            <a:off x="7845491" y="5809712"/>
            <a:ext cx="770776" cy="521970"/>
          </a:xfrm>
          <a:prstGeom prst="rect">
            <a:avLst/>
          </a:prstGeom>
          <a:noFill/>
          <a:ln>
            <a:solidFill>
              <a:schemeClr val="accent1"/>
            </a:solidFill>
          </a:ln>
        </p:spPr>
        <p:txBody>
          <a:bodyPr wrap="square" rtlCol="0">
            <a:spAutoFit/>
          </a:bodyPr>
          <a:lstStyle/>
          <a:p>
            <a:pPr algn="ctr"/>
            <a:r>
              <a:rPr lang="en-US" altLang="zh-CN" sz="2800" b="1"/>
              <a:t>D</a:t>
            </a:r>
            <a:r>
              <a:rPr lang="zh-CN" altLang="en-US" sz="2800" b="1"/>
              <a:t>类</a:t>
            </a:r>
            <a:endParaRPr lang="zh-CN" altLang="en-US" sz="2800" b="1"/>
          </a:p>
        </p:txBody>
      </p:sp>
      <p:cxnSp>
        <p:nvCxnSpPr>
          <p:cNvPr id="10" name="直接箭头连接符 9"/>
          <p:cNvCxnSpPr/>
          <p:nvPr/>
        </p:nvCxnSpPr>
        <p:spPr>
          <a:xfrm flipV="1">
            <a:off x="8279496" y="3208099"/>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8263339" y="4259316"/>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263339" y="5305756"/>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8669808" y="2468548"/>
            <a:ext cx="1669147" cy="1014730"/>
          </a:xfrm>
          <a:prstGeom prst="rect">
            <a:avLst/>
          </a:prstGeom>
          <a:noFill/>
          <a:ln>
            <a:solidFill>
              <a:schemeClr val="accent1"/>
            </a:solidFill>
          </a:ln>
        </p:spPr>
        <p:txBody>
          <a:bodyPr wrap="square" rtlCol="0">
            <a:spAutoFit/>
          </a:bodyPr>
          <a:lstStyle/>
          <a:p>
            <a:pPr algn="ctr"/>
            <a:r>
              <a:rPr lang="en-US" altLang="zh-CN" sz="2400" b="1" dirty="0"/>
              <a:t>Other</a:t>
            </a:r>
            <a:r>
              <a:rPr lang="zh-CN" altLang="en-US" sz="2400" b="1" dirty="0"/>
              <a:t>类</a:t>
            </a:r>
            <a:endParaRPr lang="en-US" altLang="zh-CN" sz="2400" b="1" dirty="0"/>
          </a:p>
          <a:p>
            <a:r>
              <a:rPr lang="en-US" altLang="zh-CN" b="1" dirty="0"/>
              <a:t>D</a:t>
            </a:r>
            <a:r>
              <a:rPr lang="zh-CN" altLang="en-US" b="1" dirty="0"/>
              <a:t> </a:t>
            </a:r>
            <a:r>
              <a:rPr lang="en-US" altLang="zh-CN" b="1" dirty="0"/>
              <a:t>obj=new D();</a:t>
            </a:r>
            <a:endParaRPr lang="en-US" altLang="zh-CN" b="1" dirty="0"/>
          </a:p>
          <a:p>
            <a:r>
              <a:rPr lang="en-US" altLang="zh-CN" b="1" dirty="0"/>
              <a:t>int y=obj.x+1; </a:t>
            </a:r>
            <a:endParaRPr lang="zh-CN" altLang="en-US" b="1" dirty="0"/>
          </a:p>
        </p:txBody>
      </p:sp>
      <p:sp>
        <p:nvSpPr>
          <p:cNvPr id="17" name="文本框 16"/>
          <p:cNvSpPr txBox="1"/>
          <p:nvPr/>
        </p:nvSpPr>
        <p:spPr>
          <a:xfrm>
            <a:off x="8468174" y="2075798"/>
            <a:ext cx="1459230" cy="398780"/>
          </a:xfrm>
          <a:prstGeom prst="rect">
            <a:avLst/>
          </a:prstGeom>
          <a:noFill/>
        </p:spPr>
        <p:txBody>
          <a:bodyPr wrap="none" rtlCol="0">
            <a:spAutoFit/>
          </a:bodyPr>
          <a:lstStyle/>
          <a:p>
            <a:r>
              <a:rPr lang="zh-CN" altLang="en-US" sz="2000" b="1" dirty="0">
                <a:solidFill>
                  <a:srgbClr val="FF0000"/>
                </a:solidFill>
              </a:rPr>
              <a:t>同一个包中</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3" grpId="0" bldLvl="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grpSp>
        <p:nvGrpSpPr>
          <p:cNvPr id="41" name="组合 40"/>
          <p:cNvGrpSpPr/>
          <p:nvPr/>
        </p:nvGrpSpPr>
        <p:grpSpPr>
          <a:xfrm>
            <a:off x="2855640" y="1886965"/>
            <a:ext cx="1834263" cy="4383810"/>
            <a:chOff x="5404125" y="1600200"/>
            <a:chExt cx="1834263" cy="4383810"/>
          </a:xfrm>
        </p:grpSpPr>
        <p:grpSp>
          <p:nvGrpSpPr>
            <p:cNvPr id="16" name="组合 15"/>
            <p:cNvGrpSpPr/>
            <p:nvPr/>
          </p:nvGrpSpPr>
          <p:grpSpPr>
            <a:xfrm>
              <a:off x="5404125" y="1600200"/>
              <a:ext cx="1834263" cy="3959993"/>
              <a:chOff x="464242" y="1591269"/>
              <a:chExt cx="2711097" cy="4826370"/>
            </a:xfrm>
          </p:grpSpPr>
          <p:sp>
            <p:nvSpPr>
              <p:cNvPr id="20" name="文本框 19"/>
              <p:cNvSpPr txBox="1"/>
              <p:nvPr/>
            </p:nvSpPr>
            <p:spPr>
              <a:xfrm>
                <a:off x="1085940" y="1591269"/>
                <a:ext cx="1235273" cy="636168"/>
              </a:xfrm>
              <a:prstGeom prst="rect">
                <a:avLst/>
              </a:prstGeom>
              <a:noFill/>
              <a:ln>
                <a:solidFill>
                  <a:schemeClr val="accent1"/>
                </a:solidFill>
              </a:ln>
            </p:spPr>
            <p:txBody>
              <a:bodyPr wrap="square" rtlCol="0">
                <a:spAutoFit/>
              </a:bodyPr>
              <a:lstStyle/>
              <a:p>
                <a:pPr algn="ctr"/>
                <a:r>
                  <a:rPr lang="en-US" altLang="zh-CN" sz="2800" b="1" dirty="0"/>
                  <a:t>A</a:t>
                </a:r>
                <a:r>
                  <a:rPr lang="zh-CN" altLang="en-US" sz="2800" b="1" dirty="0"/>
                  <a:t>类</a:t>
                </a:r>
                <a:endParaRPr lang="zh-CN" altLang="en-US" sz="2800" b="1" dirty="0"/>
              </a:p>
            </p:txBody>
          </p:sp>
          <p:sp>
            <p:nvSpPr>
              <p:cNvPr id="21" name="文本框 20"/>
              <p:cNvSpPr txBox="1"/>
              <p:nvPr/>
            </p:nvSpPr>
            <p:spPr>
              <a:xfrm>
                <a:off x="1176133" y="2723220"/>
                <a:ext cx="1128839" cy="636168"/>
              </a:xfrm>
              <a:prstGeom prst="rect">
                <a:avLst/>
              </a:prstGeom>
              <a:noFill/>
              <a:ln>
                <a:solidFill>
                  <a:schemeClr val="accent1"/>
                </a:solidFill>
              </a:ln>
            </p:spPr>
            <p:txBody>
              <a:bodyPr wrap="square" rtlCol="0">
                <a:spAutoFit/>
              </a:bodyPr>
              <a:lstStyle/>
              <a:p>
                <a:pPr algn="ctr"/>
                <a:r>
                  <a:rPr lang="en-US" altLang="zh-CN" sz="2800" b="1" dirty="0"/>
                  <a:t>B</a:t>
                </a:r>
                <a:r>
                  <a:rPr lang="zh-CN" altLang="en-US" sz="2800" b="1" dirty="0"/>
                  <a:t>类</a:t>
                </a:r>
                <a:endParaRPr lang="zh-CN" altLang="en-US" sz="2800" b="1" dirty="0"/>
              </a:p>
            </p:txBody>
          </p:sp>
          <p:sp>
            <p:nvSpPr>
              <p:cNvPr id="22" name="文本框 21"/>
              <p:cNvSpPr txBox="1"/>
              <p:nvPr/>
            </p:nvSpPr>
            <p:spPr>
              <a:xfrm>
                <a:off x="1153368" y="3889233"/>
                <a:ext cx="1160220" cy="636168"/>
              </a:xfrm>
              <a:prstGeom prst="rect">
                <a:avLst/>
              </a:prstGeom>
              <a:noFill/>
              <a:ln>
                <a:solidFill>
                  <a:schemeClr val="accent1"/>
                </a:solidFill>
              </a:ln>
            </p:spPr>
            <p:txBody>
              <a:bodyPr wrap="square" rtlCol="0">
                <a:spAutoFit/>
              </a:bodyPr>
              <a:lstStyle/>
              <a:p>
                <a:pPr algn="ctr"/>
                <a:r>
                  <a:rPr lang="en-US" altLang="zh-CN" sz="2800" b="1" dirty="0"/>
                  <a:t>C</a:t>
                </a:r>
                <a:r>
                  <a:rPr lang="zh-CN" altLang="en-US" sz="2800" b="1" dirty="0"/>
                  <a:t>类</a:t>
                </a:r>
                <a:endParaRPr lang="zh-CN" altLang="en-US" sz="2800" b="1" dirty="0"/>
              </a:p>
            </p:txBody>
          </p:sp>
          <p:sp>
            <p:nvSpPr>
              <p:cNvPr id="23" name="文本框 22"/>
              <p:cNvSpPr txBox="1"/>
              <p:nvPr/>
            </p:nvSpPr>
            <p:spPr>
              <a:xfrm>
                <a:off x="464242" y="5031536"/>
                <a:ext cx="2711097" cy="1386103"/>
              </a:xfrm>
              <a:prstGeom prst="rect">
                <a:avLst/>
              </a:prstGeom>
              <a:noFill/>
              <a:ln>
                <a:solidFill>
                  <a:schemeClr val="accent1"/>
                </a:solidFill>
              </a:ln>
            </p:spPr>
            <p:txBody>
              <a:bodyPr wrap="square" rtlCol="0">
                <a:spAutoFit/>
              </a:bodyPr>
              <a:lstStyle/>
              <a:p>
                <a:pPr algn="ctr"/>
                <a:r>
                  <a:rPr lang="en-US" altLang="zh-CN" sz="2800" b="1" dirty="0"/>
                  <a:t>D</a:t>
                </a:r>
                <a:r>
                  <a:rPr lang="zh-CN" altLang="en-US" sz="2800" b="1" dirty="0"/>
                  <a:t>类</a:t>
                </a:r>
                <a:endParaRPr lang="en-US" altLang="zh-CN" sz="2800" b="1" dirty="0"/>
              </a:p>
              <a:p>
                <a:r>
                  <a:rPr lang="en-US" altLang="zh-CN" sz="2000" b="1" dirty="0"/>
                  <a:t>D</a:t>
                </a:r>
                <a:r>
                  <a:rPr lang="zh-CN" altLang="en-US" sz="2000" b="1" dirty="0"/>
                  <a:t> </a:t>
                </a:r>
                <a:r>
                  <a:rPr lang="en-US" altLang="zh-CN" sz="2000" dirty="0"/>
                  <a:t>obj=new D();</a:t>
                </a:r>
                <a:endParaRPr lang="en-US" altLang="zh-CN" sz="2000" dirty="0"/>
              </a:p>
              <a:p>
                <a:r>
                  <a:rPr lang="en-US" altLang="zh-CN" sz="2000" dirty="0"/>
                  <a:t>int y=obj.x+1;</a:t>
                </a:r>
                <a:endParaRPr lang="zh-CN" altLang="en-US" sz="2800" b="1" dirty="0"/>
              </a:p>
            </p:txBody>
          </p:sp>
          <p:cxnSp>
            <p:nvCxnSpPr>
              <p:cNvPr id="24" name="直接箭头连接符 23"/>
              <p:cNvCxnSpPr/>
              <p:nvPr/>
            </p:nvCxnSpPr>
            <p:spPr>
              <a:xfrm flipV="1">
                <a:off x="1703577" y="2228960"/>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687420" y="337056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1703577" y="4527580"/>
                <a:ext cx="0" cy="5039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5543013" y="5585230"/>
              <a:ext cx="1363980" cy="398780"/>
            </a:xfrm>
            <a:prstGeom prst="rect">
              <a:avLst/>
            </a:prstGeom>
            <a:noFill/>
          </p:spPr>
          <p:txBody>
            <a:bodyPr wrap="none" rtlCol="0">
              <a:spAutoFit/>
            </a:bodyPr>
            <a:lstStyle/>
            <a:p>
              <a:r>
                <a:rPr lang="zh-CN" altLang="en-US" sz="2000" b="1" dirty="0">
                  <a:solidFill>
                    <a:srgbClr val="FF0000"/>
                  </a:solidFill>
                </a:rPr>
                <a:t>类</a:t>
              </a:r>
              <a:r>
                <a:rPr lang="en-US" altLang="zh-CN" sz="2000" b="1" dirty="0">
                  <a:solidFill>
                    <a:srgbClr val="FF0000"/>
                  </a:solidFill>
                </a:rPr>
                <a:t>D</a:t>
              </a:r>
              <a:r>
                <a:rPr lang="zh-CN" altLang="en-US" sz="2000" b="1" dirty="0">
                  <a:solidFill>
                    <a:srgbClr val="FF0000"/>
                  </a:solidFill>
                </a:rPr>
                <a:t>的类体</a:t>
              </a:r>
              <a:endParaRPr lang="zh-CN" altLang="en-US" sz="2000" b="1" dirty="0">
                <a:solidFill>
                  <a:srgbClr val="FF0000"/>
                </a:solidFill>
              </a:endParaRPr>
            </a:p>
          </p:txBody>
        </p:sp>
      </p:grpSp>
      <p:grpSp>
        <p:nvGrpSpPr>
          <p:cNvPr id="27" name="组合 26"/>
          <p:cNvGrpSpPr/>
          <p:nvPr/>
        </p:nvGrpSpPr>
        <p:grpSpPr>
          <a:xfrm>
            <a:off x="6190442" y="1911466"/>
            <a:ext cx="3541352" cy="4326516"/>
            <a:chOff x="5856038" y="2005166"/>
            <a:chExt cx="3541352" cy="4326516"/>
          </a:xfrm>
        </p:grpSpPr>
        <p:grpSp>
          <p:nvGrpSpPr>
            <p:cNvPr id="28" name="组合 27"/>
            <p:cNvGrpSpPr/>
            <p:nvPr/>
          </p:nvGrpSpPr>
          <p:grpSpPr>
            <a:xfrm>
              <a:off x="6307292" y="2708920"/>
              <a:ext cx="784984" cy="3622762"/>
              <a:chOff x="1255373" y="1820169"/>
              <a:chExt cx="784984" cy="3622762"/>
            </a:xfrm>
          </p:grpSpPr>
          <p:sp>
            <p:nvSpPr>
              <p:cNvPr id="32" name="文本框 31"/>
              <p:cNvSpPr txBox="1"/>
              <p:nvPr/>
            </p:nvSpPr>
            <p:spPr>
              <a:xfrm>
                <a:off x="1255373" y="1820169"/>
                <a:ext cx="784984" cy="521970"/>
              </a:xfrm>
              <a:prstGeom prst="rect">
                <a:avLst/>
              </a:prstGeom>
              <a:noFill/>
              <a:ln>
                <a:solidFill>
                  <a:schemeClr val="accent1"/>
                </a:solidFill>
              </a:ln>
            </p:spPr>
            <p:txBody>
              <a:bodyPr wrap="square" rtlCol="0">
                <a:spAutoFit/>
              </a:bodyPr>
              <a:lstStyle/>
              <a:p>
                <a:pPr algn="ctr"/>
                <a:r>
                  <a:rPr lang="en-US" altLang="zh-CN" sz="2800" b="1"/>
                  <a:t>A</a:t>
                </a:r>
                <a:r>
                  <a:rPr lang="zh-CN" altLang="en-US" sz="2800" b="1"/>
                  <a:t>类</a:t>
                </a:r>
                <a:endParaRPr lang="zh-CN" altLang="en-US" sz="2800" b="1"/>
              </a:p>
            </p:txBody>
          </p:sp>
          <p:sp>
            <p:nvSpPr>
              <p:cNvPr id="33" name="文本框 32"/>
              <p:cNvSpPr txBox="1"/>
              <p:nvPr/>
            </p:nvSpPr>
            <p:spPr>
              <a:xfrm>
                <a:off x="1255373" y="2847345"/>
                <a:ext cx="784977" cy="521970"/>
              </a:xfrm>
              <a:prstGeom prst="rect">
                <a:avLst/>
              </a:prstGeom>
              <a:noFill/>
              <a:ln>
                <a:solidFill>
                  <a:schemeClr val="accent1"/>
                </a:solidFill>
              </a:ln>
            </p:spPr>
            <p:txBody>
              <a:bodyPr wrap="square" rtlCol="0">
                <a:spAutoFit/>
              </a:bodyPr>
              <a:lstStyle/>
              <a:p>
                <a:pPr algn="ctr"/>
                <a:r>
                  <a:rPr lang="en-US" altLang="zh-CN" sz="2800" b="1"/>
                  <a:t>B</a:t>
                </a:r>
                <a:r>
                  <a:rPr lang="zh-CN" altLang="en-US" sz="2800" b="1"/>
                  <a:t>类</a:t>
                </a:r>
                <a:endParaRPr lang="zh-CN" altLang="en-US" sz="2800" b="1"/>
              </a:p>
            </p:txBody>
          </p:sp>
          <p:sp>
            <p:nvSpPr>
              <p:cNvPr id="34" name="文本框 33"/>
              <p:cNvSpPr txBox="1"/>
              <p:nvPr/>
            </p:nvSpPr>
            <p:spPr>
              <a:xfrm>
                <a:off x="1255373" y="3893785"/>
                <a:ext cx="784978" cy="521970"/>
              </a:xfrm>
              <a:prstGeom prst="rect">
                <a:avLst/>
              </a:prstGeom>
              <a:noFill/>
              <a:ln>
                <a:solidFill>
                  <a:schemeClr val="accent1"/>
                </a:solidFill>
              </a:ln>
            </p:spPr>
            <p:txBody>
              <a:bodyPr wrap="square" rtlCol="0">
                <a:spAutoFit/>
              </a:bodyPr>
              <a:lstStyle/>
              <a:p>
                <a:pPr algn="ctr"/>
                <a:r>
                  <a:rPr lang="en-US" altLang="zh-CN" sz="2800" b="1"/>
                  <a:t>C</a:t>
                </a:r>
                <a:r>
                  <a:rPr lang="zh-CN" altLang="en-US" sz="2800" b="1"/>
                  <a:t>类</a:t>
                </a:r>
                <a:endParaRPr lang="zh-CN" altLang="en-US" sz="2800" b="1"/>
              </a:p>
            </p:txBody>
          </p:sp>
          <p:sp>
            <p:nvSpPr>
              <p:cNvPr id="35" name="文本框 34"/>
              <p:cNvSpPr txBox="1"/>
              <p:nvPr/>
            </p:nvSpPr>
            <p:spPr>
              <a:xfrm>
                <a:off x="1269572" y="4920961"/>
                <a:ext cx="770776" cy="521970"/>
              </a:xfrm>
              <a:prstGeom prst="rect">
                <a:avLst/>
              </a:prstGeom>
              <a:noFill/>
              <a:ln>
                <a:solidFill>
                  <a:schemeClr val="accent1"/>
                </a:solidFill>
              </a:ln>
            </p:spPr>
            <p:txBody>
              <a:bodyPr wrap="square" rtlCol="0">
                <a:spAutoFit/>
              </a:bodyPr>
              <a:lstStyle/>
              <a:p>
                <a:pPr algn="ctr"/>
                <a:r>
                  <a:rPr lang="en-US" altLang="zh-CN" sz="2800" b="1"/>
                  <a:t>D</a:t>
                </a:r>
                <a:r>
                  <a:rPr lang="zh-CN" altLang="en-US" sz="2800" b="1"/>
                  <a:t>类</a:t>
                </a:r>
                <a:endParaRPr lang="zh-CN" altLang="en-US" sz="2800" b="1"/>
              </a:p>
            </p:txBody>
          </p:sp>
          <p:cxnSp>
            <p:nvCxnSpPr>
              <p:cNvPr id="36" name="直接箭头连接符 35"/>
              <p:cNvCxnSpPr/>
              <p:nvPr/>
            </p:nvCxnSpPr>
            <p:spPr>
              <a:xfrm flipV="1">
                <a:off x="1703577" y="2319348"/>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1687420" y="337056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1687420" y="4417005"/>
                <a:ext cx="0" cy="5039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7145808" y="2468548"/>
              <a:ext cx="1669147" cy="1014730"/>
            </a:xfrm>
            <a:prstGeom prst="rect">
              <a:avLst/>
            </a:prstGeom>
            <a:noFill/>
            <a:ln>
              <a:solidFill>
                <a:schemeClr val="accent1"/>
              </a:solidFill>
            </a:ln>
          </p:spPr>
          <p:txBody>
            <a:bodyPr wrap="square" rtlCol="0">
              <a:spAutoFit/>
            </a:bodyPr>
            <a:lstStyle/>
            <a:p>
              <a:pPr algn="ctr"/>
              <a:r>
                <a:rPr lang="en-US" altLang="zh-CN" sz="2400" b="1"/>
                <a:t>Other</a:t>
              </a:r>
              <a:r>
                <a:rPr lang="zh-CN" altLang="en-US" sz="2400" b="1"/>
                <a:t>类</a:t>
              </a:r>
              <a:endParaRPr lang="en-US" altLang="zh-CN" sz="2400" b="1"/>
            </a:p>
            <a:p>
              <a:r>
                <a:rPr lang="en-US" altLang="zh-CN" b="1"/>
                <a:t>D</a:t>
              </a:r>
              <a:r>
                <a:rPr lang="zh-CN" altLang="en-US" b="1"/>
                <a:t> </a:t>
              </a:r>
              <a:r>
                <a:rPr lang="en-US" altLang="zh-CN"/>
                <a:t>obj=new D();</a:t>
              </a:r>
              <a:endParaRPr lang="en-US" altLang="zh-CN"/>
            </a:p>
            <a:p>
              <a:r>
                <a:rPr lang="en-US" altLang="zh-CN"/>
                <a:t>int y=obj.x+1; </a:t>
              </a:r>
              <a:endParaRPr lang="zh-CN" altLang="en-US" b="1"/>
            </a:p>
          </p:txBody>
        </p:sp>
        <p:sp>
          <p:nvSpPr>
            <p:cNvPr id="30" name="矩形 29"/>
            <p:cNvSpPr/>
            <p:nvPr/>
          </p:nvSpPr>
          <p:spPr>
            <a:xfrm>
              <a:off x="5856038" y="2005166"/>
              <a:ext cx="3541352" cy="1606175"/>
            </a:xfrm>
            <a:prstGeom prst="rect">
              <a:avLst/>
            </a:prstGeom>
            <a:solidFill>
              <a:schemeClr val="accent3">
                <a:lumMod val="20000"/>
                <a:lumOff val="80000"/>
                <a:alpha val="21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文本框 30"/>
            <p:cNvSpPr txBox="1"/>
            <p:nvPr/>
          </p:nvSpPr>
          <p:spPr>
            <a:xfrm>
              <a:off x="5856038" y="2020669"/>
              <a:ext cx="3503930" cy="398780"/>
            </a:xfrm>
            <a:prstGeom prst="rect">
              <a:avLst/>
            </a:prstGeom>
            <a:noFill/>
          </p:spPr>
          <p:txBody>
            <a:bodyPr wrap="none" rtlCol="0">
              <a:spAutoFit/>
            </a:bodyPr>
            <a:lstStyle/>
            <a:p>
              <a:r>
                <a:rPr lang="en-US" altLang="zh-CN" sz="2000" b="1" dirty="0">
                  <a:solidFill>
                    <a:srgbClr val="FF0000"/>
                  </a:solidFill>
                </a:rPr>
                <a:t>Other</a:t>
              </a:r>
              <a:r>
                <a:rPr lang="zh-CN" altLang="en-US" sz="2000" b="1" dirty="0">
                  <a:solidFill>
                    <a:srgbClr val="FF0000"/>
                  </a:solidFill>
                </a:rPr>
                <a:t>类与祖先类</a:t>
              </a:r>
              <a:r>
                <a:rPr lang="en-US" altLang="zh-CN" sz="2000" b="1" dirty="0">
                  <a:solidFill>
                    <a:srgbClr val="FF0000"/>
                  </a:solidFill>
                </a:rPr>
                <a:t>A</a:t>
              </a:r>
              <a:r>
                <a:rPr lang="zh-CN" altLang="en-US" sz="2000" b="1" dirty="0">
                  <a:solidFill>
                    <a:srgbClr val="FF0000"/>
                  </a:solidFill>
                </a:rPr>
                <a:t>同一个包中</a:t>
              </a:r>
              <a:endParaRPr lang="zh-CN" altLang="en-US" sz="2000" b="1" dirty="0">
                <a:solidFill>
                  <a:srgbClr val="FF0000"/>
                </a:solidFill>
              </a:endParaRPr>
            </a:p>
          </p:txBody>
        </p:sp>
      </p:grpSp>
      <p:sp>
        <p:nvSpPr>
          <p:cNvPr id="40" name="文本框 39"/>
          <p:cNvSpPr txBox="1"/>
          <p:nvPr/>
        </p:nvSpPr>
        <p:spPr>
          <a:xfrm>
            <a:off x="2267574" y="413796"/>
            <a:ext cx="7845735" cy="1076325"/>
          </a:xfrm>
          <a:prstGeom prst="rect">
            <a:avLst/>
          </a:prstGeom>
          <a:noFill/>
          <a:ln>
            <a:solidFill>
              <a:schemeClr val="accent1"/>
            </a:solidFill>
          </a:ln>
        </p:spPr>
        <p:txBody>
          <a:bodyPr wrap="square" rtlCol="0">
            <a:spAutoFit/>
          </a:bodyPr>
          <a:lstStyle/>
          <a:p>
            <a:pPr marL="285750" indent="-285750">
              <a:buFont typeface="Wingdings" panose="05000000000000000000" pitchFamily="2" charset="2"/>
              <a:buChar char="Ø"/>
            </a:pPr>
            <a:r>
              <a:rPr lang="zh-CN" altLang="en-US" sz="2400" dirty="0"/>
              <a:t>子类</a:t>
            </a:r>
            <a:r>
              <a:rPr lang="en-US" altLang="zh-CN" sz="2400" dirty="0"/>
              <a:t>D</a:t>
            </a:r>
            <a:r>
              <a:rPr lang="zh-CN" altLang="en-US" sz="2400" dirty="0"/>
              <a:t>从某个父类</a:t>
            </a:r>
            <a:r>
              <a:rPr lang="en-US" altLang="zh-CN" sz="2400" dirty="0"/>
              <a:t>A</a:t>
            </a:r>
            <a:r>
              <a:rPr lang="zh-CN" altLang="en-US" sz="2400" dirty="0"/>
              <a:t>继承的</a:t>
            </a:r>
            <a:r>
              <a:rPr lang="en-US" altLang="zh-CN" sz="2400" dirty="0"/>
              <a:t>protected</a:t>
            </a:r>
            <a:r>
              <a:rPr lang="zh-CN" altLang="en-US" sz="2400" dirty="0"/>
              <a:t>成员，可见性范围：</a:t>
            </a:r>
            <a:endParaRPr lang="en-US" altLang="zh-CN" sz="2400" dirty="0"/>
          </a:p>
          <a:p>
            <a:pPr marL="742950" lvl="1" indent="-285750">
              <a:buFont typeface="Arial" panose="020B0604020202020204" pitchFamily="34" charset="0"/>
              <a:buChar char="•"/>
            </a:pPr>
            <a:r>
              <a:rPr lang="zh-CN" altLang="en-US" sz="2000" b="1" dirty="0">
                <a:solidFill>
                  <a:srgbClr val="0000CC"/>
                </a:solidFill>
                <a:latin typeface="+mj-lt"/>
                <a:ea typeface="隶书" panose="02010509060101010101" pitchFamily="49" charset="-122"/>
              </a:rPr>
              <a:t>子类</a:t>
            </a:r>
            <a:r>
              <a:rPr lang="en-US" altLang="zh-CN" sz="2000" b="1" dirty="0">
                <a:solidFill>
                  <a:srgbClr val="0000CC"/>
                </a:solidFill>
                <a:latin typeface="+mj-lt"/>
                <a:ea typeface="隶书" panose="02010509060101010101" pitchFamily="49" charset="-122"/>
              </a:rPr>
              <a:t>D</a:t>
            </a:r>
            <a:r>
              <a:rPr lang="zh-CN" altLang="en-US" sz="2000" b="1" dirty="0">
                <a:solidFill>
                  <a:srgbClr val="0000CC"/>
                </a:solidFill>
                <a:latin typeface="+mj-lt"/>
                <a:ea typeface="隶书" panose="02010509060101010101" pitchFamily="49" charset="-122"/>
              </a:rPr>
              <a:t>的类体中 </a:t>
            </a:r>
            <a:endParaRPr lang="en-US" altLang="zh-CN" sz="2000" b="1" dirty="0">
              <a:solidFill>
                <a:srgbClr val="0000CC"/>
              </a:solidFill>
              <a:latin typeface="+mj-lt"/>
              <a:ea typeface="隶书" panose="02010509060101010101" pitchFamily="49" charset="-122"/>
            </a:endParaRPr>
          </a:p>
          <a:p>
            <a:pPr marL="742950" lvl="1" indent="-285750">
              <a:buFont typeface="Arial" panose="020B0604020202020204" pitchFamily="34" charset="0"/>
              <a:buChar char="•"/>
            </a:pPr>
            <a:r>
              <a:rPr lang="zh-CN" altLang="en-US" sz="2000" b="1" dirty="0">
                <a:solidFill>
                  <a:srgbClr val="0000CC"/>
                </a:solidFill>
                <a:latin typeface="+mj-lt"/>
                <a:ea typeface="隶书" panose="02010509060101010101" pitchFamily="49" charset="-122"/>
              </a:rPr>
              <a:t>与“祖先”类</a:t>
            </a:r>
            <a:r>
              <a:rPr lang="en-US" altLang="zh-CN" sz="2000" b="1" dirty="0">
                <a:solidFill>
                  <a:srgbClr val="0000CC"/>
                </a:solidFill>
                <a:latin typeface="+mj-lt"/>
                <a:ea typeface="隶书" panose="02010509060101010101" pitchFamily="49" charset="-122"/>
              </a:rPr>
              <a:t>A</a:t>
            </a:r>
            <a:r>
              <a:rPr lang="zh-CN" altLang="en-US" sz="2000" b="1" dirty="0">
                <a:solidFill>
                  <a:srgbClr val="0000CC"/>
                </a:solidFill>
                <a:latin typeface="+mj-lt"/>
                <a:ea typeface="隶书" panose="02010509060101010101" pitchFamily="49" charset="-122"/>
              </a:rPr>
              <a:t>同包的其它类的类体中</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protected</a:t>
            </a:r>
            <a:r>
              <a:rPr lang="zh-CN" altLang="en-US"/>
              <a:t>的可见性</a:t>
            </a:r>
            <a:endParaRPr lang="zh-CN" altLang="en-US"/>
          </a:p>
        </p:txBody>
      </p:sp>
      <p:sp>
        <p:nvSpPr>
          <p:cNvPr id="3" name="内容占位符 2"/>
          <p:cNvSpPr>
            <a:spLocks noGrp="1"/>
          </p:cNvSpPr>
          <p:nvPr>
            <p:ph idx="1"/>
          </p:nvPr>
        </p:nvSpPr>
        <p:spPr>
          <a:xfrm>
            <a:off x="1847528" y="1628775"/>
            <a:ext cx="8568952" cy="4502150"/>
          </a:xfrm>
        </p:spPr>
        <p:txBody>
          <a:bodyPr/>
          <a:lstStyle/>
          <a:p>
            <a:pPr marL="452120" indent="-457200">
              <a:spcBef>
                <a:spcPts val="0"/>
              </a:spcBef>
            </a:pPr>
            <a:r>
              <a:rPr lang="en-US" altLang="zh-CN" b="1" dirty="0"/>
              <a:t>protected</a:t>
            </a:r>
            <a:r>
              <a:rPr lang="zh-CN" altLang="en-US" b="1" dirty="0"/>
              <a:t>成员的</a:t>
            </a:r>
            <a:r>
              <a:rPr lang="zh-CN" altLang="en-US" b="1" dirty="0">
                <a:solidFill>
                  <a:srgbClr val="C00000"/>
                </a:solidFill>
              </a:rPr>
              <a:t>访问</a:t>
            </a:r>
            <a:r>
              <a:rPr lang="zh-CN" altLang="en-US" b="1" dirty="0"/>
              <a:t>，分为两种情况：</a:t>
            </a:r>
            <a:endParaRPr lang="en-US" altLang="zh-CN" b="1" dirty="0"/>
          </a:p>
          <a:p>
            <a:pPr marL="801370" lvl="1" indent="-457200">
              <a:spcBef>
                <a:spcPts val="0"/>
              </a:spcBef>
              <a:buFont typeface="+mj-ea"/>
              <a:buAutoNum type="circleNumDbPlain"/>
            </a:pPr>
            <a:r>
              <a:rPr lang="zh-CN" altLang="en-US" b="1" dirty="0">
                <a:solidFill>
                  <a:srgbClr val="C00000"/>
                </a:solidFill>
                <a:latin typeface="华文新魏" panose="02010800040101010101" pitchFamily="2" charset="-122"/>
                <a:ea typeface="华文新魏" panose="02010800040101010101" pitchFamily="2" charset="-122"/>
              </a:rPr>
              <a:t>子类与父类在同一包中</a:t>
            </a:r>
            <a:r>
              <a:rPr lang="zh-CN" altLang="en-US" dirty="0"/>
              <a:t>：</a:t>
            </a:r>
            <a:endParaRPr lang="en-US" altLang="zh-CN" dirty="0"/>
          </a:p>
          <a:p>
            <a:pPr lvl="2">
              <a:spcBef>
                <a:spcPts val="0"/>
              </a:spcBef>
            </a:pPr>
            <a:r>
              <a:rPr lang="zh-CN" altLang="en-US" dirty="0"/>
              <a:t>被声明为 </a:t>
            </a:r>
            <a:r>
              <a:rPr lang="en-US" altLang="zh-CN" dirty="0"/>
              <a:t>protected </a:t>
            </a:r>
            <a:r>
              <a:rPr lang="zh-CN" altLang="en-US" dirty="0"/>
              <a:t>的变量、方法和构造方法能被</a:t>
            </a:r>
            <a:r>
              <a:rPr lang="zh-CN" altLang="en-US" b="1" dirty="0">
                <a:solidFill>
                  <a:srgbClr val="0000CC"/>
                </a:solidFill>
                <a:latin typeface="隶书" panose="02010509060101010101" pitchFamily="49" charset="-122"/>
                <a:ea typeface="隶书" panose="02010509060101010101" pitchFamily="49" charset="-122"/>
              </a:rPr>
              <a:t>同一个包中</a:t>
            </a:r>
            <a:r>
              <a:rPr lang="zh-CN" altLang="en-US" dirty="0"/>
              <a:t>的任何其他类访问；</a:t>
            </a:r>
            <a:endParaRPr lang="en-US" altLang="zh-CN" dirty="0"/>
          </a:p>
          <a:p>
            <a:pPr lvl="2">
              <a:spcBef>
                <a:spcPts val="0"/>
              </a:spcBef>
            </a:pPr>
            <a:endParaRPr lang="zh-CN" altLang="en-US" sz="1200" dirty="0"/>
          </a:p>
          <a:p>
            <a:pPr marL="801370" lvl="1" indent="-457200">
              <a:spcBef>
                <a:spcPts val="0"/>
              </a:spcBef>
              <a:buFont typeface="+mj-ea"/>
              <a:buAutoNum type="circleNumDbPlain"/>
            </a:pPr>
            <a:r>
              <a:rPr lang="zh-CN" altLang="en-US" b="1" dirty="0">
                <a:solidFill>
                  <a:srgbClr val="C00000"/>
                </a:solidFill>
                <a:latin typeface="华文新魏" panose="02010800040101010101" pitchFamily="2" charset="-122"/>
                <a:ea typeface="华文新魏" panose="02010800040101010101" pitchFamily="2" charset="-122"/>
              </a:rPr>
              <a:t>子类与父类不在同一包中</a:t>
            </a:r>
            <a:r>
              <a:rPr lang="zh-CN" altLang="en-US" dirty="0"/>
              <a:t>：</a:t>
            </a:r>
            <a:endParaRPr lang="en-US" altLang="zh-CN" dirty="0"/>
          </a:p>
          <a:p>
            <a:pPr marL="1096645" lvl="2" indent="-457200">
              <a:spcBef>
                <a:spcPts val="0"/>
              </a:spcBef>
              <a:buFont typeface="+mj-lt"/>
              <a:buAutoNum type="arabicPeriod"/>
            </a:pPr>
            <a:r>
              <a:rPr lang="zh-CN" altLang="en-US" dirty="0"/>
              <a:t>只在</a:t>
            </a:r>
            <a:r>
              <a:rPr lang="zh-CN" altLang="en-US" b="1" dirty="0">
                <a:solidFill>
                  <a:srgbClr val="0000CC"/>
                </a:solidFill>
                <a:latin typeface="华文新魏" panose="02010800040101010101" pitchFamily="2" charset="-122"/>
                <a:ea typeface="华文新魏" panose="02010800040101010101" pitchFamily="2" charset="-122"/>
              </a:rPr>
              <a:t>子类的类体中</a:t>
            </a:r>
            <a:r>
              <a:rPr lang="zh-CN" altLang="en-US" dirty="0"/>
              <a:t>，子类实例可以访问其从父类继承而来的 </a:t>
            </a:r>
            <a:r>
              <a:rPr lang="en-US" altLang="zh-CN" dirty="0"/>
              <a:t>protected </a:t>
            </a:r>
            <a:r>
              <a:rPr lang="zh-CN" altLang="en-US" dirty="0"/>
              <a:t>方法；</a:t>
            </a:r>
            <a:endParaRPr lang="en-US" altLang="zh-CN" dirty="0"/>
          </a:p>
          <a:p>
            <a:pPr marL="1096645" lvl="2" indent="-457200">
              <a:spcBef>
                <a:spcPts val="0"/>
              </a:spcBef>
              <a:buFont typeface="+mj-lt"/>
              <a:buAutoNum type="arabicPeriod"/>
            </a:pPr>
            <a:r>
              <a:rPr lang="zh-CN" altLang="en-US" b="1" dirty="0">
                <a:solidFill>
                  <a:srgbClr val="0000CC"/>
                </a:solidFill>
                <a:latin typeface="华文新魏" panose="02010800040101010101" pitchFamily="2" charset="-122"/>
                <a:ea typeface="华文新魏" panose="02010800040101010101" pitchFamily="2" charset="-122"/>
              </a:rPr>
              <a:t>与子类同包的应用程序中</a:t>
            </a:r>
            <a:r>
              <a:rPr lang="zh-CN" altLang="en-US" dirty="0"/>
              <a:t>，则</a:t>
            </a:r>
            <a:r>
              <a:rPr lang="zh-CN" altLang="en-US" dirty="0">
                <a:latin typeface="华文新魏" panose="02010800040101010101" pitchFamily="2" charset="-122"/>
                <a:ea typeface="华文新魏" panose="02010800040101010101" pitchFamily="2" charset="-122"/>
              </a:rPr>
              <a:t>不能访问继承的</a:t>
            </a:r>
            <a:r>
              <a:rPr lang="en-US" altLang="zh-CN" dirty="0">
                <a:latin typeface="华文新魏" panose="02010800040101010101" pitchFamily="2" charset="-122"/>
                <a:ea typeface="华文新魏" panose="02010800040101010101" pitchFamily="2" charset="-122"/>
              </a:rPr>
              <a:t>protected</a:t>
            </a:r>
            <a:r>
              <a:rPr lang="zh-CN" altLang="en-US" dirty="0">
                <a:latin typeface="华文新魏" panose="02010800040101010101" pitchFamily="2" charset="-122"/>
                <a:ea typeface="华文新魏" panose="02010800040101010101" pitchFamily="2" charset="-122"/>
              </a:rPr>
              <a:t>成员</a:t>
            </a:r>
            <a:r>
              <a:rPr lang="zh-CN" altLang="en-US" dirty="0"/>
              <a:t>。</a:t>
            </a:r>
            <a:endParaRPr lang="en-US" altLang="zh-CN" dirty="0"/>
          </a:p>
          <a:p>
            <a:pPr marL="1096645" lvl="2" indent="-457200">
              <a:spcBef>
                <a:spcPts val="0"/>
              </a:spcBef>
              <a:buFont typeface="+mj-lt"/>
              <a:buAutoNum type="arabicPeriod"/>
            </a:pPr>
            <a:r>
              <a:rPr lang="zh-CN" altLang="en-US" b="1" dirty="0">
                <a:solidFill>
                  <a:srgbClr val="0000CC"/>
                </a:solidFill>
                <a:latin typeface="华文新魏" panose="02010800040101010101" pitchFamily="2" charset="-122"/>
                <a:ea typeface="华文新魏" panose="02010800040101010101" pitchFamily="2" charset="-122"/>
              </a:rPr>
              <a:t>与父类同包的应用程序中</a:t>
            </a:r>
            <a:r>
              <a:rPr lang="zh-CN" altLang="en-US" dirty="0"/>
              <a:t>，</a:t>
            </a:r>
            <a:r>
              <a:rPr lang="zh-CN" altLang="en-US" dirty="0">
                <a:latin typeface="华文新魏" panose="02010800040101010101" pitchFamily="2" charset="-122"/>
                <a:ea typeface="华文新魏" panose="02010800040101010101" pitchFamily="2" charset="-122"/>
              </a:rPr>
              <a:t>子类对象能访问从父类继承的</a:t>
            </a:r>
            <a:r>
              <a:rPr lang="en-US" altLang="zh-CN" dirty="0">
                <a:latin typeface="华文新魏" panose="02010800040101010101" pitchFamily="2" charset="-122"/>
                <a:ea typeface="华文新魏" panose="02010800040101010101" pitchFamily="2" charset="-122"/>
              </a:rPr>
              <a:t>protected</a:t>
            </a:r>
            <a:r>
              <a:rPr lang="zh-CN" altLang="en-US" dirty="0">
                <a:latin typeface="华文新魏" panose="02010800040101010101" pitchFamily="2" charset="-122"/>
                <a:ea typeface="华文新魏" panose="02010800040101010101" pitchFamily="2" charset="-122"/>
              </a:rPr>
              <a:t>成员</a:t>
            </a:r>
            <a:r>
              <a:rPr lang="zh-CN" altLang="en-US" dirty="0"/>
              <a:t>。</a:t>
            </a: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endParaRPr lang="zh-CN" altLang="en-US"/>
          </a:p>
        </p:txBody>
      </p:sp>
      <p:sp>
        <p:nvSpPr>
          <p:cNvPr id="3" name="内容占位符 2"/>
          <p:cNvSpPr>
            <a:spLocks noGrp="1"/>
          </p:cNvSpPr>
          <p:nvPr>
            <p:ph idx="1"/>
          </p:nvPr>
        </p:nvSpPr>
        <p:spPr/>
        <p:txBody>
          <a:bodyPr/>
          <a:lstStyle/>
          <a:p>
            <a:pPr>
              <a:spcBef>
                <a:spcPts val="0"/>
              </a:spcBef>
            </a:pPr>
            <a:r>
              <a:rPr lang="zh-CN" altLang="en-US" b="1"/>
              <a:t>子类与父类不在同一包中</a:t>
            </a:r>
            <a:endParaRPr lang="en-US" altLang="zh-CN">
              <a:latin typeface="Tahoma" panose="020B0604030504040204" pitchFamily="34" charset="0"/>
              <a:ea typeface="Tahoma" panose="020B0604030504040204" pitchFamily="34" charset="0"/>
              <a:cs typeface="Tahoma" panose="020B0604030504040204" pitchFamily="34" charset="0"/>
            </a:endParaRPr>
          </a:p>
          <a:p>
            <a:pPr lvl="1">
              <a:spcBef>
                <a:spcPts val="0"/>
              </a:spcBef>
            </a:pPr>
            <a:r>
              <a:rPr lang="zh-CN" altLang="en-US" b="1">
                <a:latin typeface="Tahoma" panose="020B0604030504040204" pitchFamily="34" charset="0"/>
                <a:cs typeface="Tahoma" panose="020B0604030504040204" pitchFamily="34" charset="0"/>
              </a:rPr>
              <a:t>包</a:t>
            </a:r>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basePackage</a:t>
            </a:r>
            <a:endPar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a:latin typeface="Tahoma" panose="020B0604030504040204" pitchFamily="34" charset="0"/>
                <a:cs typeface="Tahoma" panose="020B0604030504040204" pitchFamily="34" charset="0"/>
              </a:rPr>
              <a:t>父类：</a:t>
            </a:r>
            <a:r>
              <a:rPr lang="en-US" altLang="zh-CN" b="1">
                <a:latin typeface="Tahoma" panose="020B0604030504040204" pitchFamily="34" charset="0"/>
                <a:ea typeface="Tahoma" panose="020B0604030504040204" pitchFamily="34" charset="0"/>
                <a:cs typeface="Tahoma" panose="020B0604030504040204" pitchFamily="34" charset="0"/>
              </a:rPr>
              <a:t>BaseClass.java</a:t>
            </a:r>
            <a:endParaRPr lang="en-US" altLang="zh-CN" b="1">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a:latin typeface="Tahoma" panose="020B0604030504040204" pitchFamily="34" charset="0"/>
                <a:cs typeface="Tahoma" panose="020B0604030504040204" pitchFamily="34" charset="0"/>
              </a:rPr>
              <a:t>应用程序：</a:t>
            </a:r>
            <a:r>
              <a:rPr lang="en-US" altLang="zh-CN" b="1">
                <a:latin typeface="Tahoma" panose="020B0604030504040204" pitchFamily="34" charset="0"/>
                <a:ea typeface="Tahoma" panose="020B0604030504040204" pitchFamily="34" charset="0"/>
                <a:cs typeface="Tahoma" panose="020B0604030504040204" pitchFamily="34" charset="0"/>
              </a:rPr>
              <a:t>TestBasePackage.java</a:t>
            </a:r>
            <a:endParaRPr lang="en-US" altLang="zh-CN" b="1">
              <a:latin typeface="Tahoma" panose="020B0604030504040204" pitchFamily="34" charset="0"/>
              <a:ea typeface="Tahoma" panose="020B0604030504040204" pitchFamily="34" charset="0"/>
              <a:cs typeface="Tahoma" panose="020B0604030504040204" pitchFamily="34" charset="0"/>
            </a:endParaRPr>
          </a:p>
          <a:p>
            <a:pPr lvl="1">
              <a:spcBef>
                <a:spcPts val="0"/>
              </a:spcBef>
            </a:pPr>
            <a:endParaRPr lang="en-US" altLang="zh-CN" b="1">
              <a:latin typeface="Tahoma" panose="020B0604030504040204" pitchFamily="34" charset="0"/>
              <a:ea typeface="Tahoma" panose="020B0604030504040204" pitchFamily="34" charset="0"/>
              <a:cs typeface="Tahoma" panose="020B0604030504040204" pitchFamily="34" charset="0"/>
            </a:endParaRPr>
          </a:p>
          <a:p>
            <a:pPr marL="349250" lvl="1" indent="0">
              <a:spcBef>
                <a:spcPts val="0"/>
              </a:spcBef>
              <a:buNone/>
            </a:pPr>
            <a:endParaRPr lang="zh-CN" altLang="en-US" sz="800" b="1">
              <a:latin typeface="Tahoma" panose="020B0604030504040204" pitchFamily="34" charset="0"/>
              <a:cs typeface="Tahoma" panose="020B0604030504040204" pitchFamily="34" charset="0"/>
            </a:endParaRPr>
          </a:p>
          <a:p>
            <a:pPr lvl="1">
              <a:spcBef>
                <a:spcPts val="0"/>
              </a:spcBef>
            </a:pPr>
            <a:r>
              <a:rPr lang="zh-CN" altLang="en-US" b="1">
                <a:latin typeface="Tahoma" panose="020B0604030504040204" pitchFamily="34" charset="0"/>
                <a:cs typeface="Tahoma" panose="020B0604030504040204" pitchFamily="34" charset="0"/>
              </a:rPr>
              <a:t>子包</a:t>
            </a:r>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subPackage</a:t>
            </a:r>
            <a:endPar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a:latin typeface="Tahoma" panose="020B0604030504040204" pitchFamily="34" charset="0"/>
                <a:cs typeface="Tahoma" panose="020B0604030504040204" pitchFamily="34" charset="0"/>
              </a:rPr>
              <a:t>子类：</a:t>
            </a:r>
            <a:r>
              <a:rPr lang="en-US" altLang="zh-CN" b="1">
                <a:latin typeface="Tahoma" panose="020B0604030504040204" pitchFamily="34" charset="0"/>
                <a:ea typeface="Tahoma" panose="020B0604030504040204" pitchFamily="34" charset="0"/>
                <a:cs typeface="Tahoma" panose="020B0604030504040204" pitchFamily="34" charset="0"/>
              </a:rPr>
              <a:t>SubClass.java</a:t>
            </a:r>
            <a:endParaRPr lang="en-US" altLang="zh-CN" b="1">
              <a:latin typeface="Tahoma" panose="020B0604030504040204" pitchFamily="34" charset="0"/>
              <a:ea typeface="Tahoma" panose="020B0604030504040204" pitchFamily="34" charset="0"/>
              <a:cs typeface="Tahoma" panose="020B0604030504040204" pitchFamily="34" charset="0"/>
            </a:endParaRPr>
          </a:p>
          <a:p>
            <a:pPr lvl="2">
              <a:spcBef>
                <a:spcPts val="0"/>
              </a:spcBef>
            </a:pPr>
            <a:r>
              <a:rPr lang="zh-CN" altLang="en-US" b="1">
                <a:latin typeface="Tahoma" panose="020B0604030504040204" pitchFamily="34" charset="0"/>
                <a:cs typeface="Tahoma" panose="020B0604030504040204" pitchFamily="34" charset="0"/>
              </a:rPr>
              <a:t>应用程序：</a:t>
            </a:r>
            <a:r>
              <a:rPr lang="en-US" altLang="zh-CN" b="1">
                <a:latin typeface="Tahoma" panose="020B0604030504040204" pitchFamily="34" charset="0"/>
                <a:ea typeface="Tahoma" panose="020B0604030504040204" pitchFamily="34" charset="0"/>
                <a:cs typeface="Tahoma" panose="020B0604030504040204" pitchFamily="34" charset="0"/>
              </a:rPr>
              <a:t>TestSubPackage.java </a:t>
            </a:r>
            <a:endParaRPr lang="zh-CN" altLang="en-US" b="1">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279576" y="5301208"/>
            <a:ext cx="7749480" cy="460375"/>
          </a:xfrm>
          <a:prstGeom prst="rect">
            <a:avLst/>
          </a:prstGeom>
          <a:noFill/>
        </p:spPr>
        <p:txBody>
          <a:bodyPr wrap="square" rtlCol="0">
            <a:spAutoFit/>
          </a:bodyPr>
          <a:lstStyle/>
          <a:p>
            <a:pPr algn="ctr"/>
            <a:r>
              <a:rPr lang="zh-CN" altLang="en-US" sz="2400" dirty="0">
                <a:solidFill>
                  <a:srgbClr val="000099"/>
                </a:solidFill>
                <a:latin typeface="华文新魏" panose="02010800040101010101" pitchFamily="2" charset="-122"/>
                <a:ea typeface="华文新魏" panose="02010800040101010101" pitchFamily="2" charset="-122"/>
              </a:rPr>
              <a:t>课后运行</a:t>
            </a:r>
            <a:r>
              <a:rPr lang="en-US" altLang="zh-CN" sz="2400" dirty="0">
                <a:solidFill>
                  <a:srgbClr val="000099"/>
                </a:solidFill>
                <a:latin typeface="华文新魏" panose="02010800040101010101" pitchFamily="2" charset="-122"/>
                <a:ea typeface="华文新魏" panose="02010800040101010101" pitchFamily="2" charset="-122"/>
              </a:rPr>
              <a:t>protect</a:t>
            </a:r>
            <a:r>
              <a:rPr lang="zh-CN" altLang="en-US" sz="2400" dirty="0">
                <a:solidFill>
                  <a:srgbClr val="000099"/>
                </a:solidFill>
                <a:latin typeface="华文新魏" panose="02010800040101010101" pitchFamily="2" charset="-122"/>
                <a:ea typeface="华文新魏" panose="02010800040101010101" pitchFamily="2" charset="-122"/>
              </a:rPr>
              <a:t>可见性的示例程序，观察程序运行结果。</a:t>
            </a:r>
            <a:endParaRPr lang="zh-CN" altLang="en-US" sz="2400" dirty="0">
              <a:solidFill>
                <a:srgbClr val="000099"/>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8380" y="155346"/>
            <a:ext cx="8152420" cy="681365"/>
          </a:xfrm>
        </p:spPr>
        <p:txBody>
          <a:bodyPr>
            <a:noAutofit/>
          </a:bodyPr>
          <a:lstStyle/>
          <a:p>
            <a:pPr algn="l"/>
            <a:r>
              <a:rPr lang="zh-CN" altLang="en-US" sz="4000" b="1" dirty="0"/>
              <a:t>子类与父类不在同一包中</a:t>
            </a:r>
            <a:endParaRPr lang="zh-CN" altLang="en-US" sz="4000" b="1" dirty="0"/>
          </a:p>
        </p:txBody>
      </p:sp>
      <p:sp>
        <p:nvSpPr>
          <p:cNvPr id="3" name="内容占位符 2"/>
          <p:cNvSpPr>
            <a:spLocks noGrp="1"/>
          </p:cNvSpPr>
          <p:nvPr>
            <p:ph idx="1"/>
          </p:nvPr>
        </p:nvSpPr>
        <p:spPr>
          <a:xfrm>
            <a:off x="2508750" y="980728"/>
            <a:ext cx="6904216" cy="2088232"/>
          </a:xfrm>
          <a:ln>
            <a:solidFill>
              <a:schemeClr val="tx1"/>
            </a:solidFill>
          </a:ln>
        </p:spPr>
        <p:txBody>
          <a:bodyPr>
            <a:noAutofit/>
          </a:bodyPr>
          <a:lstStyle/>
          <a:p>
            <a:pPr marL="0" indent="0">
              <a:spcBef>
                <a:spcPts val="0"/>
              </a:spcBef>
              <a:buNone/>
            </a:pPr>
            <a:r>
              <a:rPr lang="en-US" altLang="zh-CN" sz="1800" b="1" dirty="0">
                <a:latin typeface="Tahoma" panose="020B0604030504040204" pitchFamily="34" charset="0"/>
                <a:ea typeface="Tahoma" panose="020B0604030504040204" pitchFamily="34" charset="0"/>
                <a:cs typeface="Tahoma" panose="020B0604030504040204" pitchFamily="34" charset="0"/>
              </a:rPr>
              <a:t>package </a:t>
            </a:r>
            <a:r>
              <a:rPr lang="en-US" altLang="zh-CN" sz="1800" b="1" dirty="0" err="1">
                <a:solidFill>
                  <a:srgbClr val="0000CC"/>
                </a:solidFill>
                <a:latin typeface="Tahoma" panose="020B0604030504040204" pitchFamily="34" charset="0"/>
                <a:ea typeface="Tahoma" panose="020B0604030504040204" pitchFamily="34" charset="0"/>
                <a:cs typeface="Tahoma" panose="020B0604030504040204" pitchFamily="34" charset="0"/>
              </a:rPr>
              <a:t>basePackage</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zh-CN" altLang="en-US" sz="1000" dirty="0">
              <a:latin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public class </a:t>
            </a:r>
            <a:r>
              <a:rPr lang="en-US" altLang="zh-CN" sz="1800" b="1" dirty="0" err="1">
                <a:solidFill>
                  <a:srgbClr val="C00000"/>
                </a:solidFill>
                <a:latin typeface="Tahoma" panose="020B0604030504040204" pitchFamily="34" charset="0"/>
                <a:ea typeface="Tahoma" panose="020B0604030504040204" pitchFamily="34" charset="0"/>
                <a:cs typeface="Tahoma" panose="020B0604030504040204" pitchFamily="34" charset="0"/>
              </a:rPr>
              <a:t>BaseClass</a:t>
            </a:r>
            <a:r>
              <a:rPr lang="en-US" altLang="zh-CN" sz="1800" dirty="0">
                <a:latin typeface="Tahoma" panose="020B0604030504040204" pitchFamily="34" charset="0"/>
                <a:ea typeface="Tahoma" panose="020B0604030504040204" pitchFamily="34" charset="0"/>
                <a:cs typeface="Tahoma" panose="020B0604030504040204" pitchFamily="34" charset="0"/>
              </a:rPr>
              <a:t> {</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1800" b="1" dirty="0">
                <a:solidFill>
                  <a:srgbClr val="FF0000"/>
                </a:solidFill>
                <a:latin typeface="Tahoma" panose="020B0604030504040204" pitchFamily="34" charset="0"/>
                <a:ea typeface="Tahoma" panose="020B0604030504040204" pitchFamily="34" charset="0"/>
                <a:cs typeface="Tahoma" panose="020B0604030504040204" pitchFamily="34" charset="0"/>
              </a:rPr>
              <a:t>protected</a:t>
            </a:r>
            <a:r>
              <a:rPr lang="en-US" altLang="zh-CN" sz="1800" dirty="0">
                <a:latin typeface="Tahoma" panose="020B0604030504040204" pitchFamily="34" charset="0"/>
                <a:ea typeface="Tahoma" panose="020B0604030504040204" pitchFamily="34" charset="0"/>
                <a:cs typeface="Tahoma" panose="020B0604030504040204" pitchFamily="34" charset="0"/>
              </a:rPr>
              <a:t> void </a:t>
            </a:r>
            <a:r>
              <a:rPr lang="en-US" altLang="zh-CN" sz="1800" dirty="0" err="1">
                <a:latin typeface="Tahoma" panose="020B0604030504040204" pitchFamily="34" charset="0"/>
                <a:ea typeface="Tahoma" panose="020B0604030504040204" pitchFamily="34" charset="0"/>
                <a:cs typeface="Tahoma" panose="020B0604030504040204" pitchFamily="34" charset="0"/>
              </a:rPr>
              <a:t>baseMethod</a:t>
            </a:r>
            <a:r>
              <a:rPr lang="en-US" altLang="zh-CN" sz="1800" dirty="0">
                <a:latin typeface="Tahoma" panose="020B0604030504040204" pitchFamily="34" charset="0"/>
                <a:ea typeface="Tahoma" panose="020B0604030504040204" pitchFamily="34" charset="0"/>
                <a:cs typeface="Tahoma" panose="020B0604030504040204" pitchFamily="34" charset="0"/>
              </a:rPr>
              <a:t>() {</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1800" dirty="0">
                <a:latin typeface="Tahoma" panose="020B0604030504040204" pitchFamily="34" charset="0"/>
                <a:ea typeface="Tahoma" panose="020B0604030504040204" pitchFamily="34" charset="0"/>
                <a:cs typeface="Tahoma" panose="020B0604030504040204" pitchFamily="34" charset="0"/>
              </a:rPr>
              <a:t>("</a:t>
            </a:r>
            <a:r>
              <a:rPr lang="zh-CN" altLang="en-US" sz="1800" dirty="0">
                <a:latin typeface="Tahoma" panose="020B0604030504040204" pitchFamily="34" charset="0"/>
                <a:cs typeface="Tahoma" panose="020B0604030504040204" pitchFamily="34" charset="0"/>
              </a:rPr>
              <a:t>父类的</a:t>
            </a:r>
            <a:r>
              <a:rPr lang="en-US" altLang="zh-CN" sz="1800" dirty="0">
                <a:latin typeface="Tahoma" panose="020B0604030504040204" pitchFamily="34" charset="0"/>
                <a:ea typeface="Tahoma" panose="020B0604030504040204" pitchFamily="34" charset="0"/>
                <a:cs typeface="Tahoma" panose="020B0604030504040204" pitchFamily="34" charset="0"/>
              </a:rPr>
              <a:t>protected</a:t>
            </a:r>
            <a:r>
              <a:rPr lang="zh-CN" altLang="en-US" sz="1800" dirty="0">
                <a:latin typeface="Tahoma" panose="020B0604030504040204" pitchFamily="34" charset="0"/>
                <a:cs typeface="Tahoma" panose="020B0604030504040204" pitchFamily="34" charset="0"/>
              </a:rPr>
              <a:t>方法</a:t>
            </a:r>
            <a:r>
              <a:rPr lang="en-US" altLang="zh-CN" sz="1800" dirty="0" err="1">
                <a:latin typeface="Tahoma" panose="020B0604030504040204" pitchFamily="34" charset="0"/>
                <a:ea typeface="Tahoma" panose="020B0604030504040204" pitchFamily="34" charset="0"/>
                <a:cs typeface="Tahoma" panose="020B0604030504040204" pitchFamily="34" charset="0"/>
              </a:rPr>
              <a:t>baseMethod</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zh-CN" altLang="en-US" sz="1800"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文本框 8"/>
          <p:cNvSpPr txBox="1"/>
          <p:nvPr/>
        </p:nvSpPr>
        <p:spPr>
          <a:xfrm>
            <a:off x="2423592" y="3442410"/>
            <a:ext cx="7074532" cy="2338070"/>
          </a:xfrm>
          <a:prstGeom prst="rect">
            <a:avLst/>
          </a:prstGeom>
          <a:noFill/>
          <a:ln>
            <a:solidFill>
              <a:schemeClr val="tx1"/>
            </a:solidFill>
          </a:ln>
        </p:spPr>
        <p:txBody>
          <a:bodyPr wrap="square" rtlCol="0">
            <a:spAutoFit/>
          </a:bodyPr>
          <a:lstStyle/>
          <a:p>
            <a:r>
              <a:rPr lang="en-US" altLang="zh-CN" b="1" dirty="0">
                <a:latin typeface="Tahoma" panose="020B0604030504040204" pitchFamily="34" charset="0"/>
                <a:ea typeface="Tahoma" panose="020B0604030504040204" pitchFamily="34" charset="0"/>
                <a:cs typeface="Tahoma" panose="020B0604030504040204" pitchFamily="34" charset="0"/>
              </a:rPr>
              <a:t>package</a:t>
            </a:r>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endParaRPr lang="zh-CN" altLang="en-US" sz="1000" dirty="0">
              <a:latin typeface="Tahoma" panose="020B0604030504040204" pitchFamily="34" charset="0"/>
              <a:cs typeface="Tahoma" panose="020B0604030504040204" pitchFamily="34" charset="0"/>
            </a:endParaRPr>
          </a:p>
          <a:p>
            <a:r>
              <a:rPr lang="en-US" altLang="zh-CN" b="1" dirty="0">
                <a:solidFill>
                  <a:srgbClr val="006600"/>
                </a:solidFill>
                <a:latin typeface="Tahoma" panose="020B0604030504040204" pitchFamily="34" charset="0"/>
                <a:ea typeface="Tahoma" panose="020B0604030504040204" pitchFamily="34" charset="0"/>
                <a:cs typeface="Tahoma" panose="020B0604030504040204" pitchFamily="34" charset="0"/>
              </a:rPr>
              <a:t>import</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US" altLang="zh-CN" dirty="0" err="1">
                <a:latin typeface="Tahoma" panose="020B0604030504040204" pitchFamily="34" charset="0"/>
                <a:ea typeface="Tahoma" panose="020B0604030504040204" pitchFamily="34" charset="0"/>
                <a:cs typeface="Tahoma" panose="020B0604030504040204" pitchFamily="34" charset="0"/>
              </a:rPr>
              <a:t>basePackage.BaseClass</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endParaRPr lang="en-US" altLang="zh-CN" sz="1000"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public class </a:t>
            </a:r>
            <a:r>
              <a:rPr lang="en-US" altLang="zh-CN" b="1" dirty="0" err="1">
                <a:solidFill>
                  <a:srgbClr val="C00000"/>
                </a:solidFill>
                <a:latin typeface="Tahoma" panose="020B0604030504040204" pitchFamily="34" charset="0"/>
                <a:ea typeface="Tahoma" panose="020B0604030504040204" pitchFamily="34" charset="0"/>
                <a:cs typeface="Tahoma" panose="020B0604030504040204" pitchFamily="34" charset="0"/>
              </a:rPr>
              <a:t>SubClass</a:t>
            </a:r>
            <a:r>
              <a:rPr lang="en-US" altLang="zh-CN"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b="1" dirty="0">
                <a:latin typeface="Tahoma" panose="020B0604030504040204" pitchFamily="34" charset="0"/>
                <a:ea typeface="Tahoma" panose="020B0604030504040204" pitchFamily="34" charset="0"/>
                <a:cs typeface="Tahoma" panose="020B0604030504040204" pitchFamily="34" charset="0"/>
              </a:rPr>
              <a:t>extends </a:t>
            </a:r>
            <a:r>
              <a:rPr lang="en-US" altLang="zh-CN" b="1" dirty="0" err="1">
                <a:solidFill>
                  <a:srgbClr val="0000CC"/>
                </a:solidFill>
                <a:latin typeface="Tahoma" panose="020B0604030504040204" pitchFamily="34" charset="0"/>
                <a:ea typeface="Tahoma" panose="020B0604030504040204" pitchFamily="34" charset="0"/>
                <a:cs typeface="Tahoma" panose="020B0604030504040204" pitchFamily="34" charset="0"/>
              </a:rPr>
              <a:t>BaseClass</a:t>
            </a:r>
            <a:r>
              <a:rPr lang="en-US" altLang="zh-CN" b="1" dirty="0">
                <a:latin typeface="Tahoma" panose="020B0604030504040204" pitchFamily="34" charset="0"/>
                <a:ea typeface="Tahoma" panose="020B0604030504040204" pitchFamily="34" charset="0"/>
                <a:cs typeface="Tahoma" panose="020B0604030504040204" pitchFamily="34" charset="0"/>
              </a:rPr>
              <a:t> </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r>
              <a:rPr lang="en-US" altLang="zh-CN" b="1" dirty="0">
                <a:solidFill>
                  <a:srgbClr val="FF0000"/>
                </a:solidFill>
                <a:latin typeface="Tahoma" panose="020B0604030504040204" pitchFamily="34" charset="0"/>
                <a:ea typeface="Tahoma" panose="020B0604030504040204" pitchFamily="34" charset="0"/>
                <a:cs typeface="Tahoma" panose="020B0604030504040204" pitchFamily="34" charset="0"/>
              </a:rPr>
              <a:t>protected</a:t>
            </a:r>
            <a:r>
              <a:rPr lang="en-US" altLang="zh-CN" dirty="0">
                <a:latin typeface="Tahoma" panose="020B0604030504040204" pitchFamily="34" charset="0"/>
                <a:ea typeface="Tahoma" panose="020B0604030504040204" pitchFamily="34" charset="0"/>
                <a:cs typeface="Tahoma" panose="020B0604030504040204" pitchFamily="34" charset="0"/>
              </a:rPr>
              <a:t> void </a:t>
            </a:r>
            <a:r>
              <a:rPr lang="en-US" altLang="zh-CN" dirty="0" err="1">
                <a:latin typeface="Tahoma" panose="020B0604030504040204" pitchFamily="34" charset="0"/>
                <a:ea typeface="Tahoma" panose="020B0604030504040204" pitchFamily="34" charset="0"/>
                <a:cs typeface="Tahoma" panose="020B0604030504040204" pitchFamily="34" charset="0"/>
              </a:rPr>
              <a:t>childMethod</a:t>
            </a:r>
            <a:r>
              <a:rPr lang="en-US" altLang="zh-CN" dirty="0">
                <a:latin typeface="Tahoma" panose="020B0604030504040204" pitchFamily="34" charset="0"/>
                <a:ea typeface="Tahoma" panose="020B0604030504040204" pitchFamily="34" charset="0"/>
                <a:cs typeface="Tahoma" panose="020B0604030504040204" pitchFamily="34" charset="0"/>
              </a:rPr>
              <a:t>() {</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2"/>
            <a:r>
              <a:rPr lang="en-US" altLang="zh-CN"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子类的</a:t>
            </a:r>
            <a:r>
              <a:rPr lang="en-US" altLang="zh-CN" dirty="0">
                <a:latin typeface="Tahoma" panose="020B0604030504040204" pitchFamily="34" charset="0"/>
                <a:ea typeface="Tahoma" panose="020B0604030504040204" pitchFamily="34" charset="0"/>
                <a:cs typeface="Tahoma" panose="020B0604030504040204" pitchFamily="34" charset="0"/>
              </a:rPr>
              <a:t>protected</a:t>
            </a:r>
            <a:r>
              <a:rPr lang="zh-CN" altLang="en-US" dirty="0">
                <a:latin typeface="Tahoma" panose="020B0604030504040204" pitchFamily="34" charset="0"/>
                <a:cs typeface="Tahoma" panose="020B0604030504040204" pitchFamily="34" charset="0"/>
              </a:rPr>
              <a:t>方法</a:t>
            </a:r>
            <a:r>
              <a:rPr lang="en-US" altLang="zh-CN" dirty="0" err="1">
                <a:latin typeface="Tahoma" panose="020B0604030504040204" pitchFamily="34" charset="0"/>
                <a:ea typeface="Tahoma" panose="020B0604030504040204" pitchFamily="34" charset="0"/>
                <a:cs typeface="Tahoma" panose="020B0604030504040204" pitchFamily="34" charset="0"/>
              </a:rPr>
              <a:t>childMethod</a:t>
            </a:r>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r>
              <a:rPr lang="en-US" altLang="zh-CN" dirty="0">
                <a:latin typeface="Tahoma" panose="020B0604030504040204" pitchFamily="34" charset="0"/>
                <a:ea typeface="Tahoma" panose="020B0604030504040204" pitchFamily="34" charset="0"/>
                <a:cs typeface="Tahoma" panose="020B0604030504040204" pitchFamily="34" charset="0"/>
              </a:rPr>
              <a:t>}</a:t>
            </a:r>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en-US" altLang="zh-CN" dirty="0">
                <a:latin typeface="Tahoma" panose="020B0604030504040204" pitchFamily="34" charset="0"/>
                <a:ea typeface="Tahoma" panose="020B0604030504040204" pitchFamily="34" charset="0"/>
                <a:cs typeface="Tahoma" panose="020B0604030504040204" pitchFamily="34" charset="0"/>
              </a:rPr>
              <a:t>}</a:t>
            </a:r>
            <a:endParaRPr lang="zh-CN" altLang="en-US" dirty="0">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2800" b="1" dirty="0">
                <a:solidFill>
                  <a:srgbClr val="C00000"/>
                </a:solidFill>
              </a:rPr>
              <a:t>1.</a:t>
            </a:r>
            <a:r>
              <a:rPr lang="zh-CN" altLang="en-US" sz="2800" b="1" dirty="0">
                <a:solidFill>
                  <a:srgbClr val="C00000"/>
                </a:solidFill>
                <a:latin typeface="隶书" panose="02010509060101010101" pitchFamily="49" charset="-122"/>
                <a:ea typeface="隶书" panose="02010509060101010101" pitchFamily="49" charset="-122"/>
              </a:rPr>
              <a:t>子类与父类不在同一包中</a:t>
            </a:r>
            <a:r>
              <a:rPr lang="zh-CN" altLang="en-US" sz="2800" b="1" dirty="0">
                <a:solidFill>
                  <a:srgbClr val="C00000"/>
                </a:solidFill>
              </a:rPr>
              <a:t>，</a:t>
            </a:r>
            <a:r>
              <a:rPr lang="zh-CN" altLang="en-US" sz="2800" b="1" dirty="0"/>
              <a:t>子类中父类实例不能访问父类的</a:t>
            </a:r>
            <a:r>
              <a:rPr lang="en-US" altLang="zh-CN" sz="2800" b="1" dirty="0"/>
              <a:t>protected</a:t>
            </a:r>
            <a:r>
              <a:rPr lang="zh-CN" altLang="en-US" sz="2800" b="1" dirty="0"/>
              <a:t>方法。</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1931491" y="1340768"/>
            <a:ext cx="8532440" cy="4799965"/>
          </a:xfrm>
          <a:prstGeom prst="rect">
            <a:avLst/>
          </a:prstGeom>
          <a:noFill/>
          <a:ln>
            <a:solidFill>
              <a:schemeClr val="tx1"/>
            </a:solidFill>
          </a:ln>
        </p:spPr>
        <p:txBody>
          <a:bodyPr wrap="square" rtlCol="0">
            <a:spAutoFit/>
          </a:bodyPr>
          <a:lstStyle/>
          <a:p>
            <a:r>
              <a:rPr lang="en-US" altLang="zh-CN">
                <a:latin typeface="Tahoma" panose="020B0604030504040204" pitchFamily="34" charset="0"/>
                <a:ea typeface="Tahoma" panose="020B0604030504040204" pitchFamily="34" charset="0"/>
                <a:cs typeface="Tahoma" panose="020B0604030504040204" pitchFamily="34" charset="0"/>
              </a:rPr>
              <a:t>package </a:t>
            </a:r>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a:latin typeface="Tahoma" panose="020B0604030504040204" pitchFamily="34" charset="0"/>
                <a:ea typeface="Tahoma" panose="020B0604030504040204" pitchFamily="34" charset="0"/>
                <a:cs typeface="Tahoma" panose="020B0604030504040204" pitchFamily="34" charset="0"/>
              </a:rPr>
              <a:t>;</a:t>
            </a:r>
            <a:endParaRPr lang="en-US" altLang="zh-CN">
              <a:latin typeface="Tahoma" panose="020B0604030504040204" pitchFamily="34" charset="0"/>
              <a:ea typeface="Tahoma" panose="020B0604030504040204" pitchFamily="34" charset="0"/>
              <a:cs typeface="Tahoma" panose="020B0604030504040204" pitchFamily="34" charset="0"/>
            </a:endParaRPr>
          </a:p>
          <a:p>
            <a:endParaRPr lang="zh-CN" altLang="en-US">
              <a:latin typeface="Tahoma" panose="020B0604030504040204" pitchFamily="34" charset="0"/>
              <a:cs typeface="Tahoma" panose="020B0604030504040204" pitchFamily="34" charset="0"/>
            </a:endParaRPr>
          </a:p>
          <a:p>
            <a:r>
              <a:rPr lang="en-US" altLang="zh-CN" b="1">
                <a:solidFill>
                  <a:srgbClr val="006600"/>
                </a:solidFill>
                <a:latin typeface="Tahoma" panose="020B0604030504040204" pitchFamily="34" charset="0"/>
                <a:ea typeface="Tahoma" panose="020B0604030504040204" pitchFamily="34" charset="0"/>
                <a:cs typeface="Tahoma" panose="020B0604030504040204" pitchFamily="34" charset="0"/>
              </a:rPr>
              <a:t>import</a:t>
            </a:r>
            <a:r>
              <a:rPr lang="en-US" altLang="zh-CN">
                <a:latin typeface="Tahoma" panose="020B0604030504040204" pitchFamily="34" charset="0"/>
                <a:ea typeface="Tahoma" panose="020B0604030504040204" pitchFamily="34" charset="0"/>
                <a:cs typeface="Tahoma" panose="020B0604030504040204" pitchFamily="34" charset="0"/>
              </a:rPr>
              <a:t> basePackage.BaseClass;</a:t>
            </a:r>
            <a:endParaRPr lang="en-US" altLang="zh-CN">
              <a:latin typeface="Tahoma" panose="020B0604030504040204" pitchFamily="34" charset="0"/>
              <a:ea typeface="Tahoma" panose="020B0604030504040204" pitchFamily="34" charset="0"/>
              <a:cs typeface="Tahoma" panose="020B0604030504040204" pitchFamily="34" charset="0"/>
            </a:endParaRPr>
          </a:p>
          <a:p>
            <a:endParaRPr lang="en-US" altLang="zh-CN">
              <a:latin typeface="Tahoma" panose="020B0604030504040204" pitchFamily="34" charset="0"/>
              <a:ea typeface="Tahoma" panose="020B0604030504040204" pitchFamily="34" charset="0"/>
              <a:cs typeface="Tahoma" panose="020B0604030504040204" pitchFamily="34" charset="0"/>
            </a:endParaRPr>
          </a:p>
          <a:p>
            <a:r>
              <a:rPr lang="en-US" altLang="zh-CN">
                <a:latin typeface="Tahoma" panose="020B0604030504040204" pitchFamily="34" charset="0"/>
                <a:ea typeface="Tahoma" panose="020B0604030504040204" pitchFamily="34" charset="0"/>
                <a:cs typeface="Tahoma" panose="020B0604030504040204" pitchFamily="34" charset="0"/>
              </a:rPr>
              <a:t>public class </a:t>
            </a:r>
            <a:r>
              <a:rPr lang="en-US" altLang="zh-CN" b="1">
                <a:solidFill>
                  <a:srgbClr val="C00000"/>
                </a:solidFill>
                <a:latin typeface="Tahoma" panose="020B0604030504040204" pitchFamily="34" charset="0"/>
                <a:ea typeface="Tahoma" panose="020B0604030504040204" pitchFamily="34" charset="0"/>
                <a:cs typeface="Tahoma" panose="020B0604030504040204" pitchFamily="34" charset="0"/>
              </a:rPr>
              <a:t>SubClass</a:t>
            </a:r>
            <a:r>
              <a:rPr lang="en-US" altLang="zh-CN">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a:latin typeface="Tahoma" panose="020B0604030504040204" pitchFamily="34" charset="0"/>
                <a:ea typeface="Tahoma" panose="020B0604030504040204" pitchFamily="34" charset="0"/>
                <a:cs typeface="Tahoma" panose="020B0604030504040204" pitchFamily="34" charset="0"/>
              </a:rPr>
              <a:t>extends BaseClass {</a:t>
            </a:r>
            <a:endParaRPr lang="en-US" altLang="zh-CN">
              <a:latin typeface="Tahoma" panose="020B0604030504040204" pitchFamily="34" charset="0"/>
              <a:ea typeface="Tahoma" panose="020B0604030504040204" pitchFamily="34" charset="0"/>
              <a:cs typeface="Tahoma" panose="020B0604030504040204" pitchFamily="34" charset="0"/>
            </a:endParaRPr>
          </a:p>
          <a:p>
            <a:pPr lvl="1"/>
            <a:r>
              <a:rPr lang="en-US" altLang="zh-CN">
                <a:latin typeface="Tahoma" panose="020B0604030504040204" pitchFamily="34" charset="0"/>
                <a:ea typeface="Tahoma" panose="020B0604030504040204" pitchFamily="34" charset="0"/>
                <a:cs typeface="Tahoma" panose="020B0604030504040204" pitchFamily="34" charset="0"/>
              </a:rPr>
              <a:t>protected void childMethod() {</a:t>
            </a:r>
            <a:endParaRPr lang="en-US" altLang="zh-CN">
              <a:latin typeface="Tahoma" panose="020B0604030504040204" pitchFamily="34" charset="0"/>
              <a:ea typeface="Tahoma" panose="020B0604030504040204" pitchFamily="34" charset="0"/>
              <a:cs typeface="Tahoma" panose="020B0604030504040204" pitchFamily="34" charset="0"/>
            </a:endParaRPr>
          </a:p>
          <a:p>
            <a:pPr lvl="2"/>
            <a:r>
              <a:rPr lang="en-US" altLang="zh-CN">
                <a:latin typeface="Tahoma" panose="020B0604030504040204" pitchFamily="34" charset="0"/>
                <a:ea typeface="Tahoma" panose="020B0604030504040204" pitchFamily="34" charset="0"/>
                <a:cs typeface="Tahoma" panose="020B0604030504040204" pitchFamily="34" charset="0"/>
              </a:rPr>
              <a:t>System.out.println("</a:t>
            </a:r>
            <a:r>
              <a:rPr lang="zh-CN" altLang="en-US">
                <a:latin typeface="Tahoma" panose="020B0604030504040204" pitchFamily="34" charset="0"/>
                <a:cs typeface="Tahoma" panose="020B0604030504040204" pitchFamily="34" charset="0"/>
              </a:rPr>
              <a:t>子类的</a:t>
            </a:r>
            <a:r>
              <a:rPr lang="en-US" altLang="zh-CN">
                <a:latin typeface="Tahoma" panose="020B0604030504040204" pitchFamily="34" charset="0"/>
                <a:ea typeface="Tahoma" panose="020B0604030504040204" pitchFamily="34" charset="0"/>
                <a:cs typeface="Tahoma" panose="020B0604030504040204" pitchFamily="34" charset="0"/>
              </a:rPr>
              <a:t>protected</a:t>
            </a:r>
            <a:r>
              <a:rPr lang="zh-CN" altLang="en-US">
                <a:latin typeface="Tahoma" panose="020B0604030504040204" pitchFamily="34" charset="0"/>
                <a:cs typeface="Tahoma" panose="020B0604030504040204" pitchFamily="34" charset="0"/>
              </a:rPr>
              <a:t>方法</a:t>
            </a:r>
            <a:r>
              <a:rPr lang="en-US" altLang="zh-CN">
                <a:latin typeface="Tahoma" panose="020B0604030504040204" pitchFamily="34" charset="0"/>
                <a:ea typeface="Tahoma" panose="020B0604030504040204" pitchFamily="34" charset="0"/>
                <a:cs typeface="Tahoma" panose="020B0604030504040204" pitchFamily="34" charset="0"/>
              </a:rPr>
              <a:t>childMethod.");</a:t>
            </a:r>
            <a:endParaRPr lang="en-US" altLang="zh-CN">
              <a:latin typeface="Tahoma" panose="020B0604030504040204" pitchFamily="34" charset="0"/>
              <a:ea typeface="Tahoma" panose="020B0604030504040204" pitchFamily="34" charset="0"/>
              <a:cs typeface="Tahoma" panose="020B0604030504040204" pitchFamily="34" charset="0"/>
            </a:endParaRPr>
          </a:p>
          <a:p>
            <a:pPr lvl="1"/>
            <a:r>
              <a:rPr lang="en-US" altLang="zh-CN">
                <a:latin typeface="Tahoma" panose="020B0604030504040204" pitchFamily="34" charset="0"/>
                <a:ea typeface="Tahoma" panose="020B0604030504040204" pitchFamily="34" charset="0"/>
                <a:cs typeface="Tahoma" panose="020B0604030504040204" pitchFamily="34" charset="0"/>
              </a:rPr>
              <a:t>}</a:t>
            </a:r>
            <a:endParaRPr lang="en-US" altLang="zh-CN">
              <a:latin typeface="Tahoma" panose="020B0604030504040204" pitchFamily="34" charset="0"/>
              <a:ea typeface="Tahoma" panose="020B0604030504040204" pitchFamily="34" charset="0"/>
              <a:cs typeface="Tahoma" panose="020B0604030504040204" pitchFamily="34" charset="0"/>
            </a:endParaRPr>
          </a:p>
          <a:p>
            <a:pPr lvl="1"/>
            <a:endParaRPr lang="zh-CN" altLang="en-US">
              <a:latin typeface="Tahoma" panose="020B0604030504040204" pitchFamily="34" charset="0"/>
              <a:cs typeface="Tahoma" panose="020B0604030504040204" pitchFamily="34" charset="0"/>
            </a:endParaRPr>
          </a:p>
          <a:p>
            <a:pPr lvl="1"/>
            <a:r>
              <a:rPr lang="en-US" altLang="zh-CN">
                <a:latin typeface="Tahoma" panose="020B0604030504040204" pitchFamily="34" charset="0"/>
                <a:ea typeface="Tahoma" panose="020B0604030504040204" pitchFamily="34" charset="0"/>
                <a:cs typeface="Tahoma" panose="020B0604030504040204" pitchFamily="34" charset="0"/>
              </a:rPr>
              <a:t>public static void main(String[] args) {</a:t>
            </a:r>
            <a:endParaRPr lang="en-US" altLang="zh-CN">
              <a:latin typeface="Tahoma" panose="020B0604030504040204" pitchFamily="34" charset="0"/>
              <a:ea typeface="Tahoma" panose="020B0604030504040204" pitchFamily="34" charset="0"/>
              <a:cs typeface="Tahoma" panose="020B0604030504040204" pitchFamily="34" charset="0"/>
            </a:endParaRPr>
          </a:p>
          <a:p>
            <a:pPr lvl="2"/>
            <a:r>
              <a:rPr lang="en-US" altLang="zh-CN">
                <a:latin typeface="Tahoma" panose="020B0604030504040204" pitchFamily="34" charset="0"/>
                <a:ea typeface="Tahoma" panose="020B0604030504040204" pitchFamily="34" charset="0"/>
                <a:cs typeface="Tahoma" panose="020B0604030504040204" pitchFamily="34" charset="0"/>
              </a:rPr>
              <a:t>BaseClass baseObj = new BaseClass();</a:t>
            </a:r>
            <a:endParaRPr lang="en-US" altLang="zh-CN">
              <a:latin typeface="Tahoma" panose="020B0604030504040204" pitchFamily="34" charset="0"/>
              <a:ea typeface="Tahoma" panose="020B0604030504040204" pitchFamily="34" charset="0"/>
              <a:cs typeface="Tahoma" panose="020B0604030504040204" pitchFamily="34" charset="0"/>
            </a:endParaRPr>
          </a:p>
          <a:p>
            <a:pPr lvl="2"/>
            <a:r>
              <a:rPr lang="en-US" altLang="zh-CN">
                <a:solidFill>
                  <a:srgbClr val="006600"/>
                </a:solidFill>
                <a:latin typeface="Tahoma" panose="020B0604030504040204" pitchFamily="34" charset="0"/>
                <a:ea typeface="Tahoma" panose="020B0604030504040204" pitchFamily="34" charset="0"/>
                <a:cs typeface="Tahoma" panose="020B0604030504040204" pitchFamily="34" charset="0"/>
              </a:rPr>
              <a:t>baseObj.baseMethod();   </a:t>
            </a:r>
            <a:endParaRPr lang="en-US" altLang="zh-CN" b="1">
              <a:solidFill>
                <a:srgbClr val="006600"/>
              </a:solidFill>
              <a:latin typeface="Tahoma" panose="020B0604030504040204" pitchFamily="34" charset="0"/>
              <a:cs typeface="Tahoma" panose="020B0604030504040204" pitchFamily="34" charset="0"/>
            </a:endParaRPr>
          </a:p>
          <a:p>
            <a:pPr lvl="2"/>
            <a:endParaRPr lang="zh-CN" altLang="en-US" b="1">
              <a:solidFill>
                <a:srgbClr val="0000CC"/>
              </a:solidFill>
              <a:latin typeface="Tahoma" panose="020B0604030504040204" pitchFamily="34" charset="0"/>
              <a:cs typeface="Tahoma" panose="020B0604030504040204" pitchFamily="34" charset="0"/>
            </a:endParaRPr>
          </a:p>
          <a:p>
            <a:pPr lvl="2"/>
            <a:r>
              <a:rPr lang="en-US" altLang="zh-CN">
                <a:latin typeface="Tahoma" panose="020B0604030504040204" pitchFamily="34" charset="0"/>
                <a:ea typeface="Tahoma" panose="020B0604030504040204" pitchFamily="34" charset="0"/>
                <a:cs typeface="Tahoma" panose="020B0604030504040204" pitchFamily="34" charset="0"/>
              </a:rPr>
              <a:t>SubClass subObj = new SubClass();</a:t>
            </a:r>
            <a:endParaRPr lang="en-US" altLang="zh-CN">
              <a:latin typeface="Tahoma" panose="020B0604030504040204" pitchFamily="34" charset="0"/>
              <a:ea typeface="Tahoma" panose="020B0604030504040204" pitchFamily="34" charset="0"/>
              <a:cs typeface="Tahoma" panose="020B0604030504040204" pitchFamily="34" charset="0"/>
            </a:endParaRPr>
          </a:p>
          <a:p>
            <a:pPr lvl="2"/>
            <a:r>
              <a:rPr lang="en-US" altLang="zh-CN">
                <a:latin typeface="Tahoma" panose="020B0604030504040204" pitchFamily="34" charset="0"/>
                <a:ea typeface="Tahoma" panose="020B0604030504040204" pitchFamily="34" charset="0"/>
                <a:cs typeface="Tahoma" panose="020B0604030504040204" pitchFamily="34" charset="0"/>
              </a:rPr>
              <a:t>subObj.baseMethod();</a:t>
            </a:r>
            <a:endParaRPr lang="en-US" altLang="zh-CN">
              <a:latin typeface="Tahoma" panose="020B0604030504040204" pitchFamily="34" charset="0"/>
              <a:ea typeface="Tahoma" panose="020B0604030504040204" pitchFamily="34" charset="0"/>
              <a:cs typeface="Tahoma" panose="020B0604030504040204" pitchFamily="34" charset="0"/>
            </a:endParaRPr>
          </a:p>
          <a:p>
            <a:pPr lvl="1"/>
            <a:r>
              <a:rPr lang="en-US" altLang="zh-CN">
                <a:latin typeface="Tahoma" panose="020B0604030504040204" pitchFamily="34" charset="0"/>
                <a:ea typeface="Tahoma" panose="020B0604030504040204" pitchFamily="34" charset="0"/>
                <a:cs typeface="Tahoma" panose="020B0604030504040204" pitchFamily="34" charset="0"/>
              </a:rPr>
              <a:t>}</a:t>
            </a:r>
            <a:endParaRPr lang="en-US" altLang="zh-CN">
              <a:latin typeface="Tahoma" panose="020B0604030504040204" pitchFamily="34" charset="0"/>
              <a:ea typeface="Tahoma" panose="020B0604030504040204" pitchFamily="34" charset="0"/>
              <a:cs typeface="Tahoma" panose="020B0604030504040204" pitchFamily="34" charset="0"/>
            </a:endParaRPr>
          </a:p>
          <a:p>
            <a:r>
              <a:rPr lang="en-US" altLang="zh-CN">
                <a:latin typeface="Tahoma" panose="020B0604030504040204" pitchFamily="34" charset="0"/>
                <a:ea typeface="Tahoma" panose="020B0604030504040204" pitchFamily="34" charset="0"/>
                <a:cs typeface="Tahoma" panose="020B0604030504040204" pitchFamily="34" charset="0"/>
              </a:rPr>
              <a:t>}</a:t>
            </a:r>
            <a:endParaRPr lang="zh-CN" altLang="en-US">
              <a:latin typeface="Tahoma" panose="020B0604030504040204" pitchFamily="34" charset="0"/>
              <a:cs typeface="Tahoma" panose="020B0604030504040204" pitchFamily="34" charset="0"/>
            </a:endParaRPr>
          </a:p>
        </p:txBody>
      </p:sp>
      <p:sp>
        <p:nvSpPr>
          <p:cNvPr id="6" name="文本框 5"/>
          <p:cNvSpPr txBox="1"/>
          <p:nvPr/>
        </p:nvSpPr>
        <p:spPr>
          <a:xfrm>
            <a:off x="5303913" y="4365104"/>
            <a:ext cx="4500880" cy="368300"/>
          </a:xfrm>
          <a:prstGeom prst="rect">
            <a:avLst/>
          </a:prstGeom>
          <a:noFill/>
        </p:spPr>
        <p:txBody>
          <a:bodyPr wrap="non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sz="1600" b="1" dirty="0">
                <a:solidFill>
                  <a:srgbClr val="0000CC"/>
                </a:solidFill>
                <a:latin typeface="Tahoma" panose="020B0604030504040204" pitchFamily="34" charset="0"/>
                <a:cs typeface="Tahoma" panose="020B0604030504040204" pitchFamily="34" charset="0"/>
              </a:rPr>
              <a:t>编译错误，父类实例的</a:t>
            </a:r>
            <a:r>
              <a:rPr lang="en-US" altLang="zh-CN" sz="1600" b="1" dirty="0">
                <a:solidFill>
                  <a:srgbClr val="0000CC"/>
                </a:solidFill>
                <a:latin typeface="Tahoma" panose="020B0604030504040204" pitchFamily="34" charset="0"/>
                <a:cs typeface="Tahoma" panose="020B0604030504040204" pitchFamily="34" charset="0"/>
              </a:rPr>
              <a:t>protected</a:t>
            </a:r>
            <a:r>
              <a:rPr lang="zh-CN" altLang="en-US" sz="1600" b="1" dirty="0">
                <a:solidFill>
                  <a:srgbClr val="0000CC"/>
                </a:solidFill>
                <a:latin typeface="Tahoma" panose="020B0604030504040204" pitchFamily="34" charset="0"/>
                <a:cs typeface="Tahoma" panose="020B0604030504040204" pitchFamily="34" charset="0"/>
              </a:rPr>
              <a:t>方法不可见</a:t>
            </a:r>
            <a:endParaRPr lang="zh-CN" altLang="en-US" sz="1600" dirty="0"/>
          </a:p>
        </p:txBody>
      </p:sp>
      <p:sp>
        <p:nvSpPr>
          <p:cNvPr id="7" name="文本框 6"/>
          <p:cNvSpPr txBox="1"/>
          <p:nvPr/>
        </p:nvSpPr>
        <p:spPr>
          <a:xfrm>
            <a:off x="6737648" y="3515892"/>
            <a:ext cx="3534816" cy="583565"/>
          </a:xfrm>
          <a:prstGeom prst="rect">
            <a:avLst/>
          </a:prstGeom>
          <a:noFill/>
          <a:ln>
            <a:solidFill>
              <a:schemeClr val="tx1"/>
            </a:solidFill>
          </a:ln>
        </p:spPr>
        <p:txBody>
          <a:bodyPr wrap="square" rtlCol="0">
            <a:spAutoFit/>
          </a:bodyPr>
          <a:lstStyle/>
          <a:p>
            <a:r>
              <a:rPr lang="en-US" altLang="zh-CN" sz="1600"/>
              <a:t>Eclipse</a:t>
            </a:r>
            <a:r>
              <a:rPr lang="zh-CN" altLang="en-US" sz="1600"/>
              <a:t>提示：</a:t>
            </a:r>
            <a:r>
              <a:rPr lang="en-US" altLang="zh-CN" sz="1600"/>
              <a:t>The method childMethod() from the type SubClass is not visible</a:t>
            </a:r>
            <a:endParaRPr lang="zh-CN" altLang="en-US" sz="1600"/>
          </a:p>
        </p:txBody>
      </p:sp>
      <p:sp>
        <p:nvSpPr>
          <p:cNvPr id="8" name="文本框 7"/>
          <p:cNvSpPr txBox="1"/>
          <p:nvPr/>
        </p:nvSpPr>
        <p:spPr>
          <a:xfrm>
            <a:off x="5303912" y="5216004"/>
            <a:ext cx="4551247" cy="368300"/>
          </a:xfrm>
          <a:prstGeom prst="rect">
            <a:avLst/>
          </a:prstGeom>
          <a:noFill/>
        </p:spPr>
        <p:txBody>
          <a:bodyPr wrap="square" rtlCol="0">
            <a:spAutoFit/>
          </a:bodyPr>
          <a:lstStyle/>
          <a:p>
            <a:r>
              <a:rPr lang="en-US" altLang="zh-CN" b="1" dirty="0">
                <a:solidFill>
                  <a:srgbClr val="0000CC"/>
                </a:solidFill>
                <a:latin typeface="Arial" panose="020B0604020202020204" pitchFamily="34" charset="0"/>
                <a:ea typeface="+mj-ea"/>
                <a:cs typeface="Arial" panose="020B0604020202020204" pitchFamily="34" charset="0"/>
              </a:rPr>
              <a:t>//</a:t>
            </a:r>
            <a:r>
              <a:rPr lang="zh-CN" altLang="en-US" b="1" dirty="0">
                <a:solidFill>
                  <a:srgbClr val="0000CC"/>
                </a:solidFill>
                <a:latin typeface="Arial" panose="020B0604020202020204" pitchFamily="34" charset="0"/>
                <a:ea typeface="+mj-ea"/>
                <a:cs typeface="Arial" panose="020B0604020202020204" pitchFamily="34" charset="0"/>
              </a:rPr>
              <a:t>子类实例可以访问继承的</a:t>
            </a:r>
            <a:r>
              <a:rPr lang="en-US" altLang="zh-CN" b="1" dirty="0">
                <a:solidFill>
                  <a:srgbClr val="0000CC"/>
                </a:solidFill>
                <a:latin typeface="Arial" panose="020B0604020202020204" pitchFamily="34" charset="0"/>
                <a:ea typeface="+mj-ea"/>
                <a:cs typeface="Arial" panose="020B0604020202020204" pitchFamily="34" charset="0"/>
              </a:rPr>
              <a:t>protected</a:t>
            </a:r>
            <a:r>
              <a:rPr lang="zh-CN" altLang="en-US" b="1" dirty="0">
                <a:solidFill>
                  <a:srgbClr val="0000CC"/>
                </a:solidFill>
                <a:latin typeface="Arial" panose="020B0604020202020204" pitchFamily="34" charset="0"/>
                <a:ea typeface="+mj-ea"/>
                <a:cs typeface="Arial" panose="020B0604020202020204" pitchFamily="34" charset="0"/>
              </a:rPr>
              <a:t>方法</a:t>
            </a:r>
            <a:endParaRPr lang="zh-CN" altLang="en-US" b="1" dirty="0">
              <a:latin typeface="Arial" panose="020B0604020202020204" pitchFamily="34" charset="0"/>
              <a:ea typeface="+mj-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9786" y="2500306"/>
            <a:ext cx="7543800" cy="1295400"/>
          </a:xfrm>
        </p:spPr>
        <p:txBody>
          <a:bodyPr/>
          <a:lstStyle/>
          <a:p>
            <a:pPr algn="ctr"/>
            <a:r>
              <a:rPr lang="zh-CN" altLang="en-US" sz="6000" dirty="0"/>
              <a:t>第5章 继承与接口 </a:t>
            </a:r>
            <a:endParaRPr lang="zh-CN" altLang="en-US" sz="60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81082" y="1484784"/>
            <a:ext cx="8629836" cy="4153204"/>
          </a:xfrm>
          <a:ln>
            <a:solidFill>
              <a:schemeClr val="tx1"/>
            </a:solidFill>
          </a:ln>
        </p:spPr>
        <p:txBody>
          <a:bodyPr>
            <a:noAutofit/>
          </a:bodyPr>
          <a:lstStyle/>
          <a:p>
            <a:pPr marL="0" indent="0">
              <a:spcBef>
                <a:spcPts val="0"/>
              </a:spcBef>
              <a:buNone/>
            </a:pPr>
            <a:r>
              <a:rPr lang="en-US" altLang="zh-CN" sz="1800" b="1" dirty="0">
                <a:solidFill>
                  <a:srgbClr val="0000CC"/>
                </a:solidFill>
                <a:latin typeface="Tahoma" panose="020B0604030504040204" pitchFamily="34" charset="0"/>
                <a:ea typeface="Tahoma" panose="020B0604030504040204" pitchFamily="34" charset="0"/>
                <a:cs typeface="Tahoma" panose="020B0604030504040204" pitchFamily="34" charset="0"/>
              </a:rPr>
              <a:t>package </a:t>
            </a:r>
            <a:r>
              <a:rPr lang="en-US" altLang="zh-CN" sz="1800" b="1" dirty="0" err="1">
                <a:solidFill>
                  <a:srgbClr val="0000CC"/>
                </a:solidFill>
                <a:latin typeface="Tahoma" panose="020B0604030504040204" pitchFamily="34" charset="0"/>
                <a:ea typeface="Tahoma" panose="020B0604030504040204" pitchFamily="34" charset="0"/>
                <a:cs typeface="Tahoma" panose="020B0604030504040204" pitchFamily="34" charset="0"/>
              </a:rPr>
              <a:t>subPackage</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zh-CN" altLang="en-US" sz="1000" dirty="0">
              <a:latin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import </a:t>
            </a:r>
            <a:r>
              <a:rPr lang="en-US" altLang="zh-CN" sz="1800" dirty="0" err="1">
                <a:latin typeface="Tahoma" panose="020B0604030504040204" pitchFamily="34" charset="0"/>
                <a:ea typeface="Tahoma" panose="020B0604030504040204" pitchFamily="34" charset="0"/>
                <a:cs typeface="Tahoma" panose="020B0604030504040204" pitchFamily="34" charset="0"/>
              </a:rPr>
              <a:t>basePackage.BaseClass</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zh-CN" altLang="en-US" sz="1800" dirty="0">
              <a:latin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public class </a:t>
            </a: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TestSubPackage</a:t>
            </a:r>
            <a:r>
              <a:rPr lang="en-US" altLang="zh-CN" sz="1800" dirty="0">
                <a:latin typeface="Tahoma" panose="020B0604030504040204" pitchFamily="34" charset="0"/>
                <a:ea typeface="Tahoma" panose="020B0604030504040204" pitchFamily="34" charset="0"/>
                <a:cs typeface="Tahoma" panose="020B0604030504040204" pitchFamily="34" charset="0"/>
              </a:rPr>
              <a:t> {</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public static void main(String[] </a:t>
            </a:r>
            <a:r>
              <a:rPr lang="en-US" altLang="zh-CN" sz="1800" dirty="0" err="1">
                <a:latin typeface="Tahoma" panose="020B0604030504040204" pitchFamily="34" charset="0"/>
                <a:ea typeface="Tahoma" panose="020B0604030504040204" pitchFamily="34" charset="0"/>
                <a:cs typeface="Tahoma" panose="020B0604030504040204" pitchFamily="34" charset="0"/>
              </a:rPr>
              <a:t>args</a:t>
            </a:r>
            <a:r>
              <a:rPr lang="en-US" altLang="zh-CN" sz="1800" dirty="0">
                <a:latin typeface="Tahoma" panose="020B0604030504040204" pitchFamily="34" charset="0"/>
                <a:ea typeface="Tahoma" panose="020B0604030504040204" pitchFamily="34" charset="0"/>
                <a:cs typeface="Tahoma" panose="020B0604030504040204" pitchFamily="34" charset="0"/>
              </a:rPr>
              <a:t>) {</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BaseClass</a:t>
            </a:r>
            <a:r>
              <a:rPr lang="en-US" altLang="zh-CN" sz="1800" dirty="0">
                <a:latin typeface="Tahoma" panose="020B0604030504040204" pitchFamily="34" charset="0"/>
                <a:ea typeface="Tahoma" panose="020B0604030504040204" pitchFamily="34" charset="0"/>
                <a:cs typeface="Tahoma" panose="020B0604030504040204" pitchFamily="34" charset="0"/>
              </a:rPr>
              <a:t> </a:t>
            </a:r>
            <a:r>
              <a:rPr lang="en-US" altLang="zh-CN" sz="1800" dirty="0" err="1">
                <a:latin typeface="Tahoma" panose="020B0604030504040204" pitchFamily="34" charset="0"/>
                <a:ea typeface="Tahoma" panose="020B0604030504040204" pitchFamily="34" charset="0"/>
                <a:cs typeface="Tahoma" panose="020B0604030504040204" pitchFamily="34" charset="0"/>
              </a:rPr>
              <a:t>baseObj</a:t>
            </a:r>
            <a:r>
              <a:rPr lang="en-US" altLang="zh-CN" sz="1800" dirty="0">
                <a:latin typeface="Tahoma" panose="020B0604030504040204" pitchFamily="34" charset="0"/>
                <a:ea typeface="Tahoma" panose="020B0604030504040204" pitchFamily="34" charset="0"/>
                <a:cs typeface="Tahoma" panose="020B0604030504040204" pitchFamily="34" charset="0"/>
              </a:rPr>
              <a:t> = new </a:t>
            </a:r>
            <a:r>
              <a:rPr lang="en-US" altLang="zh-CN" sz="1800" dirty="0" err="1">
                <a:latin typeface="Tahoma" panose="020B0604030504040204" pitchFamily="34" charset="0"/>
                <a:ea typeface="Tahoma" panose="020B0604030504040204" pitchFamily="34" charset="0"/>
                <a:cs typeface="Tahoma" panose="020B0604030504040204" pitchFamily="34" charset="0"/>
              </a:rPr>
              <a:t>BaseClass</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baseObj.baseMethod</a:t>
            </a:r>
            <a:r>
              <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rPr>
              <a:t>();  </a:t>
            </a:r>
            <a:endPar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zh-CN" altLang="en-US" sz="1000" dirty="0">
              <a:latin typeface="Tahoma" panose="020B0604030504040204" pitchFamily="34" charset="0"/>
              <a:cs typeface="Tahoma" panose="020B0604030504040204" pitchFamily="34" charset="0"/>
            </a:endParaRP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SubClass</a:t>
            </a:r>
            <a:r>
              <a:rPr lang="en-US" altLang="zh-CN" sz="1800" dirty="0">
                <a:latin typeface="Tahoma" panose="020B0604030504040204" pitchFamily="34" charset="0"/>
                <a:ea typeface="Tahoma" panose="020B0604030504040204" pitchFamily="34" charset="0"/>
                <a:cs typeface="Tahoma" panose="020B0604030504040204" pitchFamily="34" charset="0"/>
              </a:rPr>
              <a:t> </a:t>
            </a:r>
            <a:r>
              <a:rPr lang="en-US" altLang="zh-CN" sz="1800" dirty="0" err="1">
                <a:latin typeface="Tahoma" panose="020B0604030504040204" pitchFamily="34" charset="0"/>
                <a:ea typeface="Tahoma" panose="020B0604030504040204" pitchFamily="34" charset="0"/>
                <a:cs typeface="Tahoma" panose="020B0604030504040204" pitchFamily="34" charset="0"/>
              </a:rPr>
              <a:t>subObj</a:t>
            </a:r>
            <a:r>
              <a:rPr lang="en-US" altLang="zh-CN" sz="1800" dirty="0">
                <a:latin typeface="Tahoma" panose="020B0604030504040204" pitchFamily="34" charset="0"/>
                <a:ea typeface="Tahoma" panose="020B0604030504040204" pitchFamily="34" charset="0"/>
                <a:cs typeface="Tahoma" panose="020B0604030504040204" pitchFamily="34" charset="0"/>
              </a:rPr>
              <a:t> = new </a:t>
            </a:r>
            <a:r>
              <a:rPr lang="en-US" altLang="zh-CN" sz="1800" dirty="0" err="1">
                <a:latin typeface="Tahoma" panose="020B0604030504040204" pitchFamily="34" charset="0"/>
                <a:ea typeface="Tahoma" panose="020B0604030504040204" pitchFamily="34" charset="0"/>
                <a:cs typeface="Tahoma" panose="020B0604030504040204" pitchFamily="34" charset="0"/>
              </a:rPr>
              <a:t>SubClass</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b="1" dirty="0" err="1">
                <a:solidFill>
                  <a:srgbClr val="006600"/>
                </a:solidFill>
                <a:latin typeface="Tahoma" panose="020B0604030504040204" pitchFamily="34" charset="0"/>
                <a:ea typeface="Tahoma" panose="020B0604030504040204" pitchFamily="34" charset="0"/>
                <a:cs typeface="Tahoma" panose="020B0604030504040204" pitchFamily="34" charset="0"/>
              </a:rPr>
              <a:t>subObj.baseMethod</a:t>
            </a:r>
            <a:r>
              <a:rPr lang="en-US" altLang="zh-CN" sz="1800" b="1" dirty="0">
                <a:solidFill>
                  <a:srgbClr val="006600"/>
                </a:solidFill>
                <a:latin typeface="Tahoma" panose="020B0604030504040204" pitchFamily="34" charset="0"/>
                <a:ea typeface="Tahoma" panose="020B0604030504040204" pitchFamily="34" charset="0"/>
                <a:cs typeface="Tahoma" panose="020B0604030504040204" pitchFamily="34" charset="0"/>
              </a:rPr>
              <a:t>();</a:t>
            </a:r>
            <a:endParaRPr lang="zh-CN" altLang="en-US" sz="1800" b="1" dirty="0">
              <a:solidFill>
                <a:srgbClr val="006600"/>
              </a:solidFill>
              <a:latin typeface="Tahoma" panose="020B0604030504040204" pitchFamily="34" charset="0"/>
              <a:cs typeface="Tahoma" panose="020B0604030504040204" pitchFamily="34" charset="0"/>
            </a:endParaRPr>
          </a:p>
          <a:p>
            <a:pPr marL="800100" lvl="2" indent="0">
              <a:spcBef>
                <a:spcPts val="0"/>
              </a:spcBef>
              <a:buNone/>
            </a:pPr>
            <a:endParaRPr lang="en-US" altLang="zh-CN" sz="12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en-US" altLang="zh-CN" sz="1200" dirty="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1800" dirty="0" err="1">
                <a:latin typeface="Tahoma" panose="020B0604030504040204" pitchFamily="34" charset="0"/>
                <a:ea typeface="Tahoma" panose="020B0604030504040204" pitchFamily="34" charset="0"/>
                <a:cs typeface="Tahoma" panose="020B0604030504040204" pitchFamily="34" charset="0"/>
              </a:rPr>
              <a:t>subObj.childMethod</a:t>
            </a: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endParaRPr lang="zh-CN" altLang="en-US" sz="1800"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1796857" y="359031"/>
            <a:ext cx="7977100" cy="89738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C00000"/>
                </a:solidFill>
              </a:rPr>
              <a:t>2.</a:t>
            </a:r>
            <a:r>
              <a:rPr lang="zh-CN" altLang="en-US" sz="2800" b="1" dirty="0">
                <a:solidFill>
                  <a:srgbClr val="C00000"/>
                </a:solidFill>
              </a:rPr>
              <a:t>子类与父类不在同一包中，与</a:t>
            </a:r>
            <a:r>
              <a:rPr lang="zh-CN" altLang="en-US" sz="2800" b="1" dirty="0"/>
              <a:t>子类同包的</a:t>
            </a:r>
            <a:r>
              <a:rPr lang="zh-CN" altLang="en-US" sz="2800" b="1" dirty="0">
                <a:latin typeface="隶书" panose="02010509060101010101" pitchFamily="49" charset="-122"/>
                <a:ea typeface="隶书" panose="02010509060101010101" pitchFamily="49" charset="-122"/>
              </a:rPr>
              <a:t>应用程序</a:t>
            </a:r>
            <a:r>
              <a:rPr lang="zh-CN" altLang="en-US" sz="2800" b="1" dirty="0"/>
              <a:t>中，不能访问父类实例的</a:t>
            </a:r>
            <a:r>
              <a:rPr lang="en-US" altLang="zh-CN" sz="2800" b="1" dirty="0"/>
              <a:t>protected</a:t>
            </a:r>
            <a:r>
              <a:rPr lang="zh-CN" altLang="en-US" sz="2800" b="1" dirty="0"/>
              <a:t>方法。</a:t>
            </a:r>
            <a:endParaRPr lang="zh-CN" altLang="en-US" sz="2800" b="1" dirty="0"/>
          </a:p>
        </p:txBody>
      </p:sp>
      <p:sp>
        <p:nvSpPr>
          <p:cNvPr id="9" name="文本框 8"/>
          <p:cNvSpPr txBox="1"/>
          <p:nvPr/>
        </p:nvSpPr>
        <p:spPr>
          <a:xfrm>
            <a:off x="5349917" y="3314690"/>
            <a:ext cx="5006340" cy="368300"/>
          </a:xfrm>
          <a:prstGeom prst="rect">
            <a:avLst/>
          </a:prstGeom>
          <a:noFill/>
        </p:spPr>
        <p:txBody>
          <a:bodyPr wrap="non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cs typeface="Tahoma" panose="020B0604030504040204" pitchFamily="34" charset="0"/>
              </a:rPr>
              <a:t>编译错误，父类实例的</a:t>
            </a:r>
            <a:r>
              <a:rPr lang="en-US" altLang="zh-CN" b="1" dirty="0">
                <a:solidFill>
                  <a:srgbClr val="0000CC"/>
                </a:solidFill>
                <a:latin typeface="Tahoma" panose="020B0604030504040204" pitchFamily="34" charset="0"/>
                <a:cs typeface="Tahoma" panose="020B0604030504040204" pitchFamily="34" charset="0"/>
              </a:rPr>
              <a:t>protected</a:t>
            </a:r>
            <a:r>
              <a:rPr lang="zh-CN" altLang="en-US" b="1" dirty="0">
                <a:solidFill>
                  <a:srgbClr val="0000CC"/>
                </a:solidFill>
                <a:latin typeface="Tahoma" panose="020B0604030504040204" pitchFamily="34" charset="0"/>
                <a:cs typeface="Tahoma" panose="020B0604030504040204" pitchFamily="34" charset="0"/>
              </a:rPr>
              <a:t>方法不可见</a:t>
            </a:r>
            <a:endParaRPr lang="zh-CN" altLang="en-US" dirty="0"/>
          </a:p>
        </p:txBody>
      </p:sp>
      <p:sp>
        <p:nvSpPr>
          <p:cNvPr id="10" name="文本框 9"/>
          <p:cNvSpPr txBox="1"/>
          <p:nvPr/>
        </p:nvSpPr>
        <p:spPr>
          <a:xfrm>
            <a:off x="5383601" y="4019090"/>
            <a:ext cx="4664101" cy="645160"/>
          </a:xfrm>
          <a:prstGeom prst="rect">
            <a:avLst/>
          </a:prstGeom>
          <a:noFill/>
        </p:spPr>
        <p:txBody>
          <a:bodyPr wrap="square" rtlCol="0">
            <a:spAutoFit/>
          </a:bodyPr>
          <a:lstStyle/>
          <a:p>
            <a:r>
              <a:rPr lang="en-US" altLang="zh-CN" b="1"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dirty="0">
                <a:solidFill>
                  <a:srgbClr val="0000CC"/>
                </a:solidFill>
                <a:latin typeface="Tahoma" panose="020B0604030504040204" pitchFamily="34" charset="0"/>
                <a:cs typeface="Tahoma" panose="020B0604030504040204" pitchFamily="34" charset="0"/>
              </a:rPr>
              <a:t>编译错误， </a:t>
            </a:r>
            <a:r>
              <a:rPr lang="en-US" altLang="zh-CN" b="1" dirty="0"/>
              <a:t>The method </a:t>
            </a:r>
            <a:r>
              <a:rPr lang="en-US" altLang="zh-CN" b="1" dirty="0" err="1"/>
              <a:t>baseMethod</a:t>
            </a:r>
            <a:r>
              <a:rPr lang="en-US" altLang="zh-CN" b="1" dirty="0"/>
              <a:t>() from the type </a:t>
            </a:r>
            <a:r>
              <a:rPr lang="en-US" altLang="zh-CN" b="1" dirty="0" err="1"/>
              <a:t>BaseClass</a:t>
            </a:r>
            <a:r>
              <a:rPr lang="en-US" altLang="zh-CN" b="1" dirty="0"/>
              <a:t> is not visible</a:t>
            </a:r>
            <a:endParaRPr lang="zh-CN" altLang="en-US" b="1" dirty="0"/>
          </a:p>
        </p:txBody>
      </p:sp>
      <p:sp>
        <p:nvSpPr>
          <p:cNvPr id="11" name="文本框 10"/>
          <p:cNvSpPr txBox="1"/>
          <p:nvPr/>
        </p:nvSpPr>
        <p:spPr>
          <a:xfrm>
            <a:off x="5087888" y="4653136"/>
            <a:ext cx="1161001" cy="368300"/>
          </a:xfrm>
          <a:prstGeom prst="rect">
            <a:avLst/>
          </a:prstGeom>
          <a:noFill/>
        </p:spPr>
        <p:txBody>
          <a:bodyPr wrap="square" rtlCol="0">
            <a:spAutoFit/>
          </a:bodyPr>
          <a:lstStyle/>
          <a:p>
            <a:r>
              <a:rPr lang="en-US" altLang="zh-CN" dirty="0">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dirty="0">
                <a:solidFill>
                  <a:srgbClr val="0000CC"/>
                </a:solidFill>
                <a:latin typeface="Tahoma" panose="020B0604030504040204" pitchFamily="34" charset="0"/>
                <a:ea typeface="Tahoma" panose="020B0604030504040204" pitchFamily="34" charset="0"/>
                <a:cs typeface="Tahoma" panose="020B0604030504040204" pitchFamily="34" charset="0"/>
              </a:rPr>
              <a:t>合法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55368" y="238155"/>
            <a:ext cx="8229600" cy="1143000"/>
          </a:xfrm>
        </p:spPr>
        <p:txBody>
          <a:bodyPr>
            <a:noAutofit/>
          </a:bodyPr>
          <a:lstStyle/>
          <a:p>
            <a:pPr algn="l"/>
            <a:r>
              <a:rPr lang="en-US" altLang="zh-CN" sz="2400" b="1">
                <a:solidFill>
                  <a:srgbClr val="C00000"/>
                </a:solidFill>
              </a:rPr>
              <a:t>3. </a:t>
            </a:r>
            <a:r>
              <a:rPr lang="zh-CN" altLang="en-US" sz="2400" b="1">
                <a:solidFill>
                  <a:srgbClr val="C00000"/>
                </a:solidFill>
              </a:rPr>
              <a:t>子类与父类不在同一包中，</a:t>
            </a:r>
            <a:r>
              <a:rPr lang="zh-CN" altLang="en-US" sz="2400" b="1"/>
              <a:t>与</a:t>
            </a:r>
            <a:r>
              <a:rPr lang="zh-CN" altLang="en-US" sz="2400" b="1">
                <a:solidFill>
                  <a:srgbClr val="C00000"/>
                </a:solidFill>
              </a:rPr>
              <a:t>父类</a:t>
            </a:r>
            <a:r>
              <a:rPr lang="zh-CN" altLang="en-US" sz="2400" b="1"/>
              <a:t>同包的应用程序中，不能访问子类实例自定义的</a:t>
            </a:r>
            <a:r>
              <a:rPr lang="en-US" altLang="zh-CN" sz="2400" b="1"/>
              <a:t>protected</a:t>
            </a:r>
            <a:r>
              <a:rPr lang="zh-CN" altLang="en-US" sz="2400" b="1"/>
              <a:t>方法，但可以访问子类继承自父类的</a:t>
            </a:r>
            <a:r>
              <a:rPr lang="en-US" altLang="zh-CN" sz="2400" b="1"/>
              <a:t>protected</a:t>
            </a:r>
            <a:r>
              <a:rPr lang="zh-CN" altLang="en-US" sz="2400" b="1"/>
              <a:t>方法。</a:t>
            </a:r>
            <a:endParaRPr lang="zh-CN" altLang="en-US" sz="2400"/>
          </a:p>
        </p:txBody>
      </p:sp>
      <p:sp>
        <p:nvSpPr>
          <p:cNvPr id="3" name="内容占位符 2"/>
          <p:cNvSpPr>
            <a:spLocks noGrp="1"/>
          </p:cNvSpPr>
          <p:nvPr>
            <p:ph idx="1"/>
          </p:nvPr>
        </p:nvSpPr>
        <p:spPr>
          <a:xfrm>
            <a:off x="1950368" y="1584504"/>
            <a:ext cx="8291264" cy="4756150"/>
          </a:xfrm>
          <a:ln>
            <a:solidFill>
              <a:schemeClr val="tx1"/>
            </a:solidFill>
          </a:ln>
        </p:spPr>
        <p:txBody>
          <a:bodyPr>
            <a:noAutofit/>
          </a:bodyPr>
          <a:lstStyle/>
          <a:p>
            <a:pPr marL="0" indent="0">
              <a:spcBef>
                <a:spcPts val="0"/>
              </a:spcBef>
              <a:buNone/>
            </a:pPr>
            <a:r>
              <a:rPr lang="en-US" altLang="zh-CN" sz="2000" b="1">
                <a:solidFill>
                  <a:srgbClr val="0000CC"/>
                </a:solidFill>
                <a:latin typeface="Tahoma" panose="020B0604030504040204" pitchFamily="34" charset="0"/>
                <a:ea typeface="Tahoma" panose="020B0604030504040204" pitchFamily="34" charset="0"/>
                <a:cs typeface="Tahoma" panose="020B0604030504040204" pitchFamily="34" charset="0"/>
              </a:rPr>
              <a:t>package basePackage;</a:t>
            </a:r>
            <a:endParaRPr lang="en-US" altLang="zh-CN" sz="2000" b="1">
              <a:solidFill>
                <a:srgbClr val="0000CC"/>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zh-CN" altLang="en-US" sz="2000">
              <a:latin typeface="Tahoma" panose="020B0604030504040204" pitchFamily="34" charset="0"/>
              <a:cs typeface="Tahoma" panose="020B0604030504040204" pitchFamily="34" charset="0"/>
            </a:endParaRPr>
          </a:p>
          <a:p>
            <a:pPr marL="0" indent="0">
              <a:spcBef>
                <a:spcPts val="0"/>
              </a:spcBef>
              <a:buNone/>
            </a:pPr>
            <a:r>
              <a:rPr lang="en-US" altLang="zh-CN" sz="2000" b="1">
                <a:solidFill>
                  <a:srgbClr val="006600"/>
                </a:solidFill>
                <a:latin typeface="Tahoma" panose="020B0604030504040204" pitchFamily="34" charset="0"/>
                <a:ea typeface="Tahoma" panose="020B0604030504040204" pitchFamily="34" charset="0"/>
                <a:cs typeface="Tahoma" panose="020B0604030504040204" pitchFamily="34" charset="0"/>
              </a:rPr>
              <a:t>import subPackage.SubClass;</a:t>
            </a:r>
            <a:endParaRPr lang="en-US" altLang="zh-CN" sz="2000" b="1">
              <a:solidFill>
                <a:srgbClr val="006600"/>
              </a:solidFill>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endParaRPr lang="zh-CN" altLang="en-US" sz="2000" b="1">
              <a:solidFill>
                <a:srgbClr val="006600"/>
              </a:solidFill>
              <a:latin typeface="Tahoma" panose="020B0604030504040204" pitchFamily="34" charset="0"/>
              <a:cs typeface="Tahoma" panose="020B0604030504040204" pitchFamily="34" charset="0"/>
            </a:endParaRPr>
          </a:p>
          <a:p>
            <a:pPr marL="0"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public class </a:t>
            </a:r>
            <a:r>
              <a:rPr lang="en-US" altLang="zh-CN" sz="2000" b="1">
                <a:solidFill>
                  <a:srgbClr val="C00000"/>
                </a:solidFill>
                <a:latin typeface="Tahoma" panose="020B0604030504040204" pitchFamily="34" charset="0"/>
                <a:ea typeface="Tahoma" panose="020B0604030504040204" pitchFamily="34" charset="0"/>
                <a:cs typeface="Tahoma" panose="020B0604030504040204" pitchFamily="34" charset="0"/>
              </a:rPr>
              <a:t>TestBasePackage</a:t>
            </a:r>
            <a:r>
              <a:rPr lang="en-US" altLang="zh-CN" sz="2000">
                <a:solidFill>
                  <a:srgbClr val="C00000"/>
                </a:solidFill>
                <a:latin typeface="Tahoma" panose="020B0604030504040204" pitchFamily="34" charset="0"/>
                <a:ea typeface="Tahoma" panose="020B0604030504040204" pitchFamily="34" charset="0"/>
                <a:cs typeface="Tahoma" panose="020B0604030504040204" pitchFamily="34" charset="0"/>
              </a:rPr>
              <a:t> </a:t>
            </a:r>
            <a:r>
              <a:rPr lang="en-US" altLang="zh-CN" sz="2000">
                <a:latin typeface="Tahoma" panose="020B0604030504040204" pitchFamily="34" charset="0"/>
                <a:ea typeface="Tahoma" panose="020B0604030504040204" pitchFamily="34" charset="0"/>
                <a:cs typeface="Tahoma" panose="020B0604030504040204" pitchFamily="34" charset="0"/>
              </a:rPr>
              <a:t>{</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public static void main(String[] args) {</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BaseClass baseObj = new BaseClass();</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baseObj.baseMethod();</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zh-CN" altLang="en-US" sz="2000">
              <a:latin typeface="Tahoma" panose="020B0604030504040204" pitchFamily="34" charset="0"/>
              <a:cs typeface="Tahoma" panose="020B0604030504040204" pitchFamily="34" charset="0"/>
            </a:endParaRP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SubClass subObj = new SubClass();</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subObj.baseMethod();</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endParaRPr lang="en-US" altLang="zh-CN" sz="2000">
              <a:latin typeface="Tahoma" panose="020B0604030504040204" pitchFamily="34" charset="0"/>
              <a:ea typeface="Tahoma" panose="020B0604030504040204" pitchFamily="34" charset="0"/>
              <a:cs typeface="Tahoma" panose="020B0604030504040204" pitchFamily="34" charset="0"/>
            </a:endParaRPr>
          </a:p>
          <a:p>
            <a:pPr marL="800100" lvl="2" indent="0">
              <a:spcBef>
                <a:spcPts val="0"/>
              </a:spcBef>
              <a:buNone/>
            </a:pPr>
            <a:r>
              <a:rPr lang="en-US" altLang="zh-CN" sz="2000" b="1">
                <a:solidFill>
                  <a:srgbClr val="0000CC"/>
                </a:solidFill>
                <a:latin typeface="Tahoma" panose="020B0604030504040204" pitchFamily="34" charset="0"/>
                <a:ea typeface="Tahoma" panose="020B0604030504040204" pitchFamily="34" charset="0"/>
                <a:cs typeface="Tahoma" panose="020B0604030504040204" pitchFamily="34" charset="0"/>
              </a:rPr>
              <a:t>subObj.childMethod();</a:t>
            </a:r>
            <a:endParaRPr lang="en-US" altLang="zh-CN" sz="2000" b="1">
              <a:solidFill>
                <a:srgbClr val="0000CC"/>
              </a:solidFill>
              <a:latin typeface="Tahoma" panose="020B0604030504040204" pitchFamily="34" charset="0"/>
              <a:ea typeface="Tahoma" panose="020B0604030504040204" pitchFamily="34" charset="0"/>
              <a:cs typeface="Tahoma" panose="020B0604030504040204" pitchFamily="34" charset="0"/>
            </a:endParaRPr>
          </a:p>
          <a:p>
            <a:pPr marL="400050" lvl="1"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a:t>
            </a:r>
            <a:endParaRPr lang="en-US" altLang="zh-CN" sz="2000">
              <a:latin typeface="Tahoma" panose="020B0604030504040204" pitchFamily="34" charset="0"/>
              <a:ea typeface="Tahoma" panose="020B0604030504040204" pitchFamily="34" charset="0"/>
              <a:cs typeface="Tahoma" panose="020B0604030504040204" pitchFamily="34" charset="0"/>
            </a:endParaRPr>
          </a:p>
          <a:p>
            <a:pPr marL="0" indent="0">
              <a:spcBef>
                <a:spcPts val="0"/>
              </a:spcBef>
              <a:buNone/>
            </a:pPr>
            <a:r>
              <a:rPr lang="en-US" altLang="zh-CN" sz="2000">
                <a:latin typeface="Tahoma" panose="020B0604030504040204" pitchFamily="34" charset="0"/>
                <a:ea typeface="Tahoma" panose="020B0604030504040204" pitchFamily="34" charset="0"/>
                <a:cs typeface="Tahoma" panose="020B0604030504040204" pitchFamily="34" charset="0"/>
              </a:rPr>
              <a:t>}</a:t>
            </a:r>
            <a:endParaRPr lang="zh-CN" altLang="en-US" sz="200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文本框 5"/>
          <p:cNvSpPr txBox="1"/>
          <p:nvPr/>
        </p:nvSpPr>
        <p:spPr>
          <a:xfrm>
            <a:off x="5788893" y="5257800"/>
            <a:ext cx="4576614" cy="706755"/>
          </a:xfrm>
          <a:prstGeom prst="rect">
            <a:avLst/>
          </a:prstGeom>
          <a:noFill/>
        </p:spPr>
        <p:txBody>
          <a:bodyPr wrap="square" rtlCol="0">
            <a:spAutoFit/>
          </a:bodyPr>
          <a:lstStyle/>
          <a:p>
            <a:r>
              <a:rPr lang="en-US" altLang="zh-CN" sz="2000"/>
              <a:t>//</a:t>
            </a:r>
            <a:r>
              <a:rPr lang="zh-CN" altLang="en-US" sz="2000" b="1">
                <a:solidFill>
                  <a:srgbClr val="0000CC"/>
                </a:solidFill>
                <a:latin typeface="Tahoma" panose="020B0604030504040204" pitchFamily="34" charset="0"/>
                <a:cs typeface="Tahoma" panose="020B0604030504040204" pitchFamily="34" charset="0"/>
              </a:rPr>
              <a:t>编译错误，</a:t>
            </a:r>
            <a:r>
              <a:rPr lang="en-US" altLang="zh-CN" sz="2000"/>
              <a:t>The method childMethod() from the type SubClass is not visible</a:t>
            </a:r>
            <a:endParaRPr lang="zh-CN" altLang="en-US" sz="2000"/>
          </a:p>
        </p:txBody>
      </p:sp>
      <p:sp>
        <p:nvSpPr>
          <p:cNvPr id="7" name="文本框 6"/>
          <p:cNvSpPr txBox="1"/>
          <p:nvPr/>
        </p:nvSpPr>
        <p:spPr>
          <a:xfrm>
            <a:off x="5591944" y="3765788"/>
            <a:ext cx="1161001" cy="368300"/>
          </a:xfrm>
          <a:prstGeom prst="rect">
            <a:avLst/>
          </a:prstGeom>
          <a:noFill/>
        </p:spPr>
        <p:txBody>
          <a:bodyPr wrap="square" rtlCol="0">
            <a:spAutoFit/>
          </a:bodyPr>
          <a:lstStyle/>
          <a:p>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a:solidFill>
                  <a:srgbClr val="0000CC"/>
                </a:solidFill>
                <a:latin typeface="Tahoma" panose="020B0604030504040204" pitchFamily="34" charset="0"/>
                <a:ea typeface="Tahoma" panose="020B0604030504040204" pitchFamily="34" charset="0"/>
                <a:cs typeface="Tahoma" panose="020B0604030504040204" pitchFamily="34" charset="0"/>
              </a:rPr>
              <a:t>合法</a:t>
            </a:r>
            <a:endParaRPr lang="zh-CN" altLang="en-US" b="1"/>
          </a:p>
        </p:txBody>
      </p:sp>
      <p:sp>
        <p:nvSpPr>
          <p:cNvPr id="8" name="文本框 7"/>
          <p:cNvSpPr txBox="1"/>
          <p:nvPr/>
        </p:nvSpPr>
        <p:spPr>
          <a:xfrm>
            <a:off x="5591943" y="4624973"/>
            <a:ext cx="4576615" cy="368300"/>
          </a:xfrm>
          <a:prstGeom prst="rect">
            <a:avLst/>
          </a:prstGeom>
          <a:noFill/>
        </p:spPr>
        <p:txBody>
          <a:bodyPr wrap="square" rtlCol="0">
            <a:spAutoFit/>
          </a:bodyPr>
          <a:lstStyle/>
          <a:p>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a:t>
            </a:r>
            <a:r>
              <a:rPr lang="zh-CN" altLang="en-US" b="1">
                <a:solidFill>
                  <a:srgbClr val="0000CC"/>
                </a:solidFill>
                <a:latin typeface="Tahoma" panose="020B0604030504040204" pitchFamily="34" charset="0"/>
                <a:ea typeface="Tahoma" panose="020B0604030504040204" pitchFamily="34" charset="0"/>
                <a:cs typeface="Tahoma" panose="020B0604030504040204" pitchFamily="34" charset="0"/>
              </a:rPr>
              <a:t>合法，子类继承自父类</a:t>
            </a:r>
            <a:r>
              <a:rPr lang="en-US" altLang="zh-CN" b="1">
                <a:solidFill>
                  <a:srgbClr val="0000CC"/>
                </a:solidFill>
                <a:latin typeface="Tahoma" panose="020B0604030504040204" pitchFamily="34" charset="0"/>
                <a:ea typeface="Tahoma" panose="020B0604030504040204" pitchFamily="34" charset="0"/>
                <a:cs typeface="Tahoma" panose="020B0604030504040204" pitchFamily="34" charset="0"/>
              </a:rPr>
              <a:t>BaseClass</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a:p>
        </p:txBody>
      </p:sp>
      <p:sp>
        <p:nvSpPr>
          <p:cNvPr id="3" name="内容占位符 2"/>
          <p:cNvSpPr>
            <a:spLocks noGrp="1"/>
          </p:cNvSpPr>
          <p:nvPr>
            <p:ph idx="1"/>
          </p:nvPr>
        </p:nvSpPr>
        <p:spPr/>
        <p:txBody>
          <a:bodyPr/>
          <a:lstStyle/>
          <a:p>
            <a:r>
              <a:rPr lang="zh-CN" altLang="en-US" sz="3200" dirty="0"/>
              <a:t>可见性范围：</a:t>
            </a:r>
            <a:endParaRPr lang="en-US" altLang="zh-CN" sz="3200" dirty="0"/>
          </a:p>
          <a:p>
            <a:pPr lvl="1"/>
            <a:r>
              <a:rPr lang="zh-CN" altLang="en-US" sz="2800" dirty="0"/>
              <a:t>子类继承自父类的</a:t>
            </a:r>
            <a:r>
              <a:rPr lang="en-US" altLang="zh-CN" sz="2800" dirty="0"/>
              <a:t>public</a:t>
            </a:r>
            <a:r>
              <a:rPr lang="zh-CN" altLang="en-US" sz="2800" dirty="0"/>
              <a:t>和</a:t>
            </a:r>
            <a:r>
              <a:rPr lang="en-US" altLang="zh-CN" sz="2800" dirty="0"/>
              <a:t>protected</a:t>
            </a:r>
            <a:r>
              <a:rPr lang="zh-CN" altLang="en-US" sz="2800" dirty="0"/>
              <a:t>修饰的成员，可见性范围是不一样的。</a:t>
            </a:r>
            <a:endParaRPr lang="en-US" altLang="zh-CN" sz="2800" dirty="0"/>
          </a:p>
          <a:p>
            <a:endParaRPr lang="en-US" altLang="zh-CN" sz="3200" dirty="0"/>
          </a:p>
          <a:p>
            <a:r>
              <a:rPr lang="zh-CN" altLang="en-US" sz="3200" dirty="0"/>
              <a:t>子类</a:t>
            </a:r>
            <a:r>
              <a:rPr lang="en-US" altLang="zh-CN" sz="3200" dirty="0"/>
              <a:t>D</a:t>
            </a:r>
            <a:r>
              <a:rPr lang="zh-CN" altLang="en-US" sz="3200" dirty="0"/>
              <a:t>从某个父类</a:t>
            </a:r>
            <a:r>
              <a:rPr lang="en-US" altLang="zh-CN" sz="3200" dirty="0"/>
              <a:t>A</a:t>
            </a:r>
            <a:r>
              <a:rPr lang="zh-CN" altLang="en-US" sz="3200" dirty="0"/>
              <a:t>继承的</a:t>
            </a:r>
            <a:r>
              <a:rPr lang="en-US" altLang="zh-CN" sz="3200" dirty="0"/>
              <a:t>protected</a:t>
            </a:r>
            <a:r>
              <a:rPr lang="zh-CN" altLang="en-US" sz="3200" dirty="0"/>
              <a:t>成员，可见性范围：</a:t>
            </a:r>
            <a:endParaRPr lang="en-US" altLang="zh-CN" sz="3200" dirty="0"/>
          </a:p>
          <a:p>
            <a:pPr lvl="1"/>
            <a:r>
              <a:rPr lang="zh-CN" altLang="en-US" b="1" dirty="0">
                <a:solidFill>
                  <a:srgbClr val="0000CC"/>
                </a:solidFill>
                <a:latin typeface="+mj-lt"/>
                <a:ea typeface="隶书" panose="02010509060101010101" pitchFamily="49" charset="-122"/>
              </a:rPr>
              <a:t>子类</a:t>
            </a:r>
            <a:r>
              <a:rPr lang="en-US" altLang="zh-CN" b="1" dirty="0">
                <a:solidFill>
                  <a:srgbClr val="0000CC"/>
                </a:solidFill>
                <a:latin typeface="+mj-lt"/>
                <a:ea typeface="隶书" panose="02010509060101010101" pitchFamily="49" charset="-122"/>
              </a:rPr>
              <a:t>D</a:t>
            </a:r>
            <a:r>
              <a:rPr lang="zh-CN" altLang="en-US" b="1" dirty="0">
                <a:solidFill>
                  <a:srgbClr val="0000CC"/>
                </a:solidFill>
                <a:latin typeface="+mj-lt"/>
                <a:ea typeface="隶书" panose="02010509060101010101" pitchFamily="49" charset="-122"/>
              </a:rPr>
              <a:t>的类体中 </a:t>
            </a:r>
            <a:endParaRPr lang="en-US" altLang="zh-CN" b="1" dirty="0">
              <a:solidFill>
                <a:srgbClr val="0000CC"/>
              </a:solidFill>
              <a:latin typeface="+mj-lt"/>
              <a:ea typeface="隶书" panose="02010509060101010101" pitchFamily="49" charset="-122"/>
            </a:endParaRPr>
          </a:p>
          <a:p>
            <a:pPr lvl="1"/>
            <a:r>
              <a:rPr lang="zh-CN" altLang="en-US" b="1" dirty="0">
                <a:solidFill>
                  <a:srgbClr val="0000CC"/>
                </a:solidFill>
                <a:latin typeface="+mj-lt"/>
                <a:ea typeface="隶书" panose="02010509060101010101" pitchFamily="49" charset="-122"/>
              </a:rPr>
              <a:t>与“祖先”类</a:t>
            </a:r>
            <a:r>
              <a:rPr lang="en-US" altLang="zh-CN" b="1" dirty="0">
                <a:solidFill>
                  <a:srgbClr val="0000CC"/>
                </a:solidFill>
                <a:latin typeface="+mj-lt"/>
                <a:ea typeface="隶书" panose="02010509060101010101" pitchFamily="49" charset="-122"/>
              </a:rPr>
              <a:t>A</a:t>
            </a:r>
            <a:r>
              <a:rPr lang="zh-CN" altLang="en-US" b="1" dirty="0">
                <a:solidFill>
                  <a:srgbClr val="0000CC"/>
                </a:solidFill>
                <a:latin typeface="+mj-lt"/>
                <a:ea typeface="隶书" panose="02010509060101010101" pitchFamily="49" charset="-122"/>
              </a:rPr>
              <a:t>同包的其它类的类体中</a:t>
            </a:r>
            <a:endParaRPr lang="en-US" altLang="zh-CN" dirty="0">
              <a:latin typeface="+mj-lt"/>
            </a:endParaRPr>
          </a:p>
          <a:p>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§5.3   </a:t>
            </a:r>
            <a:r>
              <a:rPr lang="zh-CN" altLang="en-US" dirty="0">
                <a:latin typeface="宋体" panose="02010600030101010101"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sz="2800" dirty="0"/>
              <a:t>父类的</a:t>
            </a:r>
            <a:r>
              <a:rPr lang="zh-CN" altLang="en-US" sz="2800" b="1" dirty="0">
                <a:solidFill>
                  <a:srgbClr val="006600"/>
                </a:solidFill>
                <a:latin typeface="华文新魏" panose="02010800040101010101" pitchFamily="2" charset="-122"/>
                <a:ea typeface="华文新魏" panose="02010800040101010101" pitchFamily="2" charset="-122"/>
              </a:rPr>
              <a:t>构造函数</a:t>
            </a:r>
            <a:r>
              <a:rPr lang="zh-CN" altLang="en-US" sz="2800" dirty="0"/>
              <a:t>不被子类继承</a:t>
            </a:r>
            <a:r>
              <a:rPr lang="en-US" altLang="zh-CN" sz="2800" dirty="0"/>
              <a:t>;</a:t>
            </a:r>
            <a:endParaRPr lang="en-US" altLang="zh-CN" sz="2800" dirty="0"/>
          </a:p>
          <a:p>
            <a:endParaRPr lang="en-US" altLang="zh-CN" sz="2800" dirty="0"/>
          </a:p>
          <a:p>
            <a:r>
              <a:rPr lang="zh-CN" altLang="en-US" sz="2800" dirty="0">
                <a:latin typeface="华文新魏" panose="02010800040101010101" pitchFamily="2" charset="-122"/>
                <a:ea typeface="华文新魏" panose="02010800040101010101" pitchFamily="2" charset="-122"/>
              </a:rPr>
              <a:t>用</a:t>
            </a:r>
            <a:r>
              <a:rPr lang="zh-CN" altLang="en-US" sz="2800" b="1" dirty="0">
                <a:solidFill>
                  <a:srgbClr val="000099"/>
                </a:solidFill>
                <a:latin typeface="华文新魏" panose="02010800040101010101" pitchFamily="2" charset="-122"/>
                <a:ea typeface="华文新魏" panose="02010800040101010101" pitchFamily="2" charset="-122"/>
              </a:rPr>
              <a:t>子类</a:t>
            </a:r>
            <a:r>
              <a:rPr lang="zh-CN" altLang="en-US" sz="2800" dirty="0">
                <a:latin typeface="华文新魏" panose="02010800040101010101" pitchFamily="2" charset="-122"/>
                <a:ea typeface="华文新魏" panose="02010800040101010101" pitchFamily="2" charset="-122"/>
              </a:rPr>
              <a:t>创建对象时，子类对象的成员初始化之前必须完成父类或祖先类对象的成员的初始化。</a:t>
            </a:r>
            <a:endParaRPr lang="en-US" altLang="zh-CN" sz="2800" dirty="0">
              <a:latin typeface="华文新魏" panose="02010800040101010101" pitchFamily="2" charset="-122"/>
              <a:ea typeface="华文新魏" panose="02010800040101010101" pitchFamily="2" charset="-122"/>
            </a:endParaRPr>
          </a:p>
          <a:p>
            <a:endParaRPr lang="en-US" altLang="zh-CN" dirty="0"/>
          </a:p>
          <a:p>
            <a:r>
              <a:rPr lang="zh-CN" altLang="en-US" dirty="0"/>
              <a:t>用</a:t>
            </a:r>
            <a:r>
              <a:rPr lang="zh-CN" altLang="en-US" b="1" dirty="0">
                <a:solidFill>
                  <a:srgbClr val="000099"/>
                </a:solidFill>
              </a:rPr>
              <a:t>子类</a:t>
            </a:r>
            <a:r>
              <a:rPr lang="zh-CN" altLang="en-US" dirty="0"/>
              <a:t>创建对象时：</a:t>
            </a:r>
            <a:endParaRPr lang="en-US" altLang="zh-CN" dirty="0"/>
          </a:p>
          <a:p>
            <a:pPr lvl="1"/>
            <a:r>
              <a:rPr lang="zh-CN" altLang="en-US" dirty="0">
                <a:solidFill>
                  <a:srgbClr val="000099"/>
                </a:solidFill>
                <a:latin typeface="华文新魏" panose="02010800040101010101" pitchFamily="2" charset="-122"/>
                <a:ea typeface="华文新魏" panose="02010800040101010101" pitchFamily="2" charset="-122"/>
              </a:rPr>
              <a:t>子类中声明的成员变量</a:t>
            </a:r>
            <a:r>
              <a:rPr lang="zh-CN" altLang="en-US" dirty="0">
                <a:solidFill>
                  <a:srgbClr val="000099"/>
                </a:solidFill>
              </a:rPr>
              <a:t>被分配了内存；</a:t>
            </a:r>
            <a:endParaRPr lang="en-US" altLang="zh-CN" dirty="0"/>
          </a:p>
          <a:p>
            <a:pPr lvl="1"/>
            <a:r>
              <a:rPr lang="zh-CN" altLang="en-US" dirty="0">
                <a:solidFill>
                  <a:srgbClr val="000099"/>
                </a:solidFill>
                <a:latin typeface="华文新魏" panose="02010800040101010101" pitchFamily="2" charset="-122"/>
                <a:ea typeface="华文新魏" panose="02010800040101010101" pitchFamily="2" charset="-122"/>
              </a:rPr>
              <a:t>父类的成员变量</a:t>
            </a:r>
            <a:r>
              <a:rPr lang="zh-CN" altLang="en-US" dirty="0">
                <a:solidFill>
                  <a:srgbClr val="000099"/>
                </a:solidFill>
              </a:rPr>
              <a:t>也都分配了内存空间；</a:t>
            </a:r>
            <a:endParaRPr lang="en-US" altLang="zh-CN" dirty="0"/>
          </a:p>
          <a:p>
            <a:pPr lvl="1"/>
            <a:r>
              <a:rPr lang="zh-CN" altLang="en-US" dirty="0"/>
              <a:t>但只将</a:t>
            </a:r>
            <a:r>
              <a:rPr lang="zh-CN" altLang="en-US" b="1" dirty="0">
                <a:solidFill>
                  <a:srgbClr val="C00000"/>
                </a:solidFill>
              </a:rPr>
              <a:t>子类继承的那部分</a:t>
            </a:r>
            <a:r>
              <a:rPr lang="zh-CN" altLang="en-US" dirty="0"/>
              <a:t>作为子类对象的变量。</a:t>
            </a:r>
            <a:endParaRPr lang="en-US" altLang="zh-CN" dirty="0"/>
          </a:p>
          <a:p>
            <a:pPr>
              <a:buNone/>
            </a:pP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1992313" y="116633"/>
            <a:ext cx="2159000" cy="2383674"/>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a,b</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endParaRPr lang="en-US" altLang="zh-CN" sz="10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a=100;</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191493" name="Rectangle 5"/>
          <p:cNvSpPr>
            <a:spLocks noChangeArrowheads="1"/>
          </p:cNvSpPr>
          <p:nvPr/>
        </p:nvSpPr>
        <p:spPr bwMode="auto">
          <a:xfrm>
            <a:off x="4310050" y="116632"/>
            <a:ext cx="2736850" cy="2383675"/>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B extends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c,d</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endParaRPr lang="en-US" altLang="zh-CN" sz="10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c=-100;</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191494" name="Rectangle 6"/>
          <p:cNvSpPr>
            <a:spLocks noChangeArrowheads="1"/>
          </p:cNvSpPr>
          <p:nvPr/>
        </p:nvSpPr>
        <p:spPr bwMode="auto">
          <a:xfrm>
            <a:off x="7310446" y="642918"/>
            <a:ext cx="2736850" cy="86360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a:solidFill>
                  <a:srgbClr val="000000"/>
                </a:solidFill>
                <a:latin typeface="Times New Roman" panose="02020603050405020304" pitchFamily="18" charset="0"/>
              </a:rPr>
              <a:t>B rb=new B();</a:t>
            </a:r>
            <a:endParaRPr lang="en-US" altLang="zh-CN" sz="2400" b="1">
              <a:solidFill>
                <a:srgbClr val="000000"/>
              </a:solidFill>
              <a:latin typeface="Times New Roman" panose="02020603050405020304" pitchFamily="18" charset="0"/>
            </a:endParaRPr>
          </a:p>
        </p:txBody>
      </p:sp>
      <p:sp>
        <p:nvSpPr>
          <p:cNvPr id="191495" name="Rectangle 7"/>
          <p:cNvSpPr>
            <a:spLocks noChangeArrowheads="1"/>
          </p:cNvSpPr>
          <p:nvPr/>
        </p:nvSpPr>
        <p:spPr bwMode="auto">
          <a:xfrm>
            <a:off x="1777206" y="2636838"/>
            <a:ext cx="8783289" cy="4032250"/>
          </a:xfrm>
          <a:prstGeom prst="rect">
            <a:avLst/>
          </a:prstGeom>
          <a:solidFill>
            <a:srgbClr val="F8F8F8"/>
          </a:solidFill>
          <a:ln w="9525">
            <a:solidFill>
              <a:schemeClr val="tx1"/>
            </a:solidFill>
            <a:miter lim="800000"/>
          </a:ln>
          <a:effectLst/>
        </p:spPr>
        <p:txBody>
          <a:bodyPr wrap="none" anchor="ctr"/>
          <a:lstStyle/>
          <a:p>
            <a:pPr eaLnBrk="0" hangingPunct="0"/>
            <a:endParaRPr lang="zh-CN" altLang="zh-CN" sz="2400" b="1">
              <a:solidFill>
                <a:srgbClr val="000000"/>
              </a:solidFill>
              <a:latin typeface="Times New Roman" panose="02020603050405020304" pitchFamily="18" charset="0"/>
            </a:endParaRPr>
          </a:p>
        </p:txBody>
      </p:sp>
      <p:sp>
        <p:nvSpPr>
          <p:cNvPr id="191496" name="Rectangle 8"/>
          <p:cNvSpPr>
            <a:spLocks noChangeArrowheads="1"/>
          </p:cNvSpPr>
          <p:nvPr/>
        </p:nvSpPr>
        <p:spPr bwMode="auto">
          <a:xfrm>
            <a:off x="2135188" y="2781301"/>
            <a:ext cx="1152525" cy="504825"/>
          </a:xfrm>
          <a:prstGeom prst="rect">
            <a:avLst/>
          </a:prstGeom>
          <a:solidFill>
            <a:srgbClr val="F8F8F8"/>
          </a:solidFill>
          <a:ln w="9525">
            <a:solidFill>
              <a:schemeClr val="tx1"/>
            </a:solidFill>
            <a:miter lim="800000"/>
          </a:ln>
          <a:effectLst/>
        </p:spPr>
        <p:txBody>
          <a:bodyPr wrap="none" anchor="ctr"/>
          <a:lstStyle/>
          <a:p>
            <a:pPr algn="ctr" eaLnBrk="0" hangingPunct="0"/>
            <a:r>
              <a:rPr lang="en-US" altLang="zh-CN" sz="2400" b="1" dirty="0">
                <a:solidFill>
                  <a:srgbClr val="0000CC"/>
                </a:solidFill>
                <a:latin typeface="Times New Roman" panose="02020603050405020304" pitchFamily="18" charset="0"/>
              </a:rPr>
              <a:t>new B()</a:t>
            </a:r>
            <a:endParaRPr lang="en-US" altLang="zh-CN" sz="2400" b="1" dirty="0">
              <a:solidFill>
                <a:srgbClr val="0000CC"/>
              </a:solidFill>
              <a:latin typeface="Times New Roman" panose="02020603050405020304" pitchFamily="18" charset="0"/>
            </a:endParaRPr>
          </a:p>
        </p:txBody>
      </p:sp>
      <p:sp>
        <p:nvSpPr>
          <p:cNvPr id="191497" name="Rectangle 9"/>
          <p:cNvSpPr>
            <a:spLocks noChangeArrowheads="1"/>
          </p:cNvSpPr>
          <p:nvPr/>
        </p:nvSpPr>
        <p:spPr bwMode="auto">
          <a:xfrm>
            <a:off x="5159375" y="2781301"/>
            <a:ext cx="1152525" cy="504825"/>
          </a:xfrm>
          <a:prstGeom prst="rect">
            <a:avLst/>
          </a:prstGeom>
          <a:solidFill>
            <a:srgbClr val="F8F8F8"/>
          </a:solidFill>
          <a:ln w="9525">
            <a:solidFill>
              <a:schemeClr val="tx1"/>
            </a:solidFill>
            <a:miter lim="800000"/>
          </a:ln>
          <a:effectLst/>
        </p:spPr>
        <p:txBody>
          <a:bodyPr wrap="none" anchor="ctr"/>
          <a:lstStyle/>
          <a:p>
            <a:pPr algn="ctr" eaLnBrk="0" hangingPunct="0"/>
            <a:r>
              <a:rPr lang="en-US" altLang="zh-CN" sz="2400" b="1">
                <a:solidFill>
                  <a:srgbClr val="0000CC"/>
                </a:solidFill>
                <a:latin typeface="Times New Roman" panose="02020603050405020304" pitchFamily="18" charset="0"/>
              </a:rPr>
              <a:t>A</a:t>
            </a:r>
            <a:endParaRPr lang="en-US" altLang="zh-CN" sz="2400" b="1">
              <a:solidFill>
                <a:srgbClr val="0000CC"/>
              </a:solidFill>
              <a:latin typeface="Times New Roman" panose="02020603050405020304" pitchFamily="18" charset="0"/>
            </a:endParaRPr>
          </a:p>
        </p:txBody>
      </p:sp>
      <p:sp>
        <p:nvSpPr>
          <p:cNvPr id="191498" name="Rectangle 10"/>
          <p:cNvSpPr>
            <a:spLocks noChangeArrowheads="1"/>
          </p:cNvSpPr>
          <p:nvPr/>
        </p:nvSpPr>
        <p:spPr bwMode="auto">
          <a:xfrm>
            <a:off x="8401050" y="2781301"/>
            <a:ext cx="1152525" cy="504825"/>
          </a:xfrm>
          <a:prstGeom prst="rect">
            <a:avLst/>
          </a:prstGeom>
          <a:solidFill>
            <a:srgbClr val="F8F8F8"/>
          </a:solidFill>
          <a:ln w="9525">
            <a:solidFill>
              <a:schemeClr val="tx1"/>
            </a:solidFill>
            <a:miter lim="800000"/>
          </a:ln>
          <a:effectLst/>
        </p:spPr>
        <p:txBody>
          <a:bodyPr wrap="none" anchor="ctr"/>
          <a:lstStyle/>
          <a:p>
            <a:pPr algn="ctr" eaLnBrk="0" hangingPunct="0"/>
            <a:r>
              <a:rPr lang="en-US" altLang="zh-CN" sz="2400" b="1">
                <a:solidFill>
                  <a:srgbClr val="0000CC"/>
                </a:solidFill>
                <a:latin typeface="Times New Roman" panose="02020603050405020304" pitchFamily="18" charset="0"/>
              </a:rPr>
              <a:t>Object</a:t>
            </a:r>
            <a:endParaRPr lang="en-US" altLang="zh-CN" sz="2400" b="1">
              <a:solidFill>
                <a:srgbClr val="0000CC"/>
              </a:solidFill>
              <a:latin typeface="Times New Roman" panose="02020603050405020304" pitchFamily="18" charset="0"/>
            </a:endParaRPr>
          </a:p>
        </p:txBody>
      </p:sp>
      <p:sp>
        <p:nvSpPr>
          <p:cNvPr id="191499" name="Line 11"/>
          <p:cNvSpPr>
            <a:spLocks noChangeShapeType="1"/>
          </p:cNvSpPr>
          <p:nvPr/>
        </p:nvSpPr>
        <p:spPr bwMode="auto">
          <a:xfrm>
            <a:off x="2711450" y="3284538"/>
            <a:ext cx="0" cy="3168650"/>
          </a:xfrm>
          <a:prstGeom prst="line">
            <a:avLst/>
          </a:prstGeom>
          <a:noFill/>
          <a:ln w="9525">
            <a:solidFill>
              <a:schemeClr val="tx1"/>
            </a:solidFill>
            <a:prstDash val="dashDot"/>
            <a:round/>
            <a:tailEnd type="triangle" w="med" len="med"/>
          </a:ln>
          <a:effectLst/>
        </p:spPr>
        <p:txBody>
          <a:bodyPr/>
          <a:lstStyle/>
          <a:p>
            <a:endParaRPr lang="zh-CN" altLang="en-US"/>
          </a:p>
        </p:txBody>
      </p:sp>
      <p:sp>
        <p:nvSpPr>
          <p:cNvPr id="191500" name="Line 12"/>
          <p:cNvSpPr>
            <a:spLocks noChangeShapeType="1"/>
          </p:cNvSpPr>
          <p:nvPr/>
        </p:nvSpPr>
        <p:spPr bwMode="auto">
          <a:xfrm>
            <a:off x="5735638" y="3284538"/>
            <a:ext cx="0" cy="3168650"/>
          </a:xfrm>
          <a:prstGeom prst="line">
            <a:avLst/>
          </a:prstGeom>
          <a:noFill/>
          <a:ln w="9525">
            <a:solidFill>
              <a:schemeClr val="tx1"/>
            </a:solidFill>
            <a:prstDash val="dashDot"/>
            <a:round/>
            <a:tailEnd type="triangle" w="med" len="med"/>
          </a:ln>
          <a:effectLst/>
        </p:spPr>
        <p:txBody>
          <a:bodyPr/>
          <a:lstStyle/>
          <a:p>
            <a:endParaRPr lang="zh-CN" altLang="en-US"/>
          </a:p>
        </p:txBody>
      </p:sp>
      <p:sp>
        <p:nvSpPr>
          <p:cNvPr id="191501" name="Line 13"/>
          <p:cNvSpPr>
            <a:spLocks noChangeShapeType="1"/>
          </p:cNvSpPr>
          <p:nvPr/>
        </p:nvSpPr>
        <p:spPr bwMode="auto">
          <a:xfrm>
            <a:off x="8975725" y="3284538"/>
            <a:ext cx="0" cy="3168650"/>
          </a:xfrm>
          <a:prstGeom prst="line">
            <a:avLst/>
          </a:prstGeom>
          <a:noFill/>
          <a:ln w="9525">
            <a:solidFill>
              <a:schemeClr val="tx1"/>
            </a:solidFill>
            <a:prstDash val="dashDot"/>
            <a:round/>
            <a:tailEnd type="triangle" w="med" len="med"/>
          </a:ln>
          <a:effectLst/>
        </p:spPr>
        <p:txBody>
          <a:bodyPr/>
          <a:lstStyle/>
          <a:p>
            <a:endParaRPr lang="zh-CN" altLang="en-US"/>
          </a:p>
        </p:txBody>
      </p:sp>
      <p:sp>
        <p:nvSpPr>
          <p:cNvPr id="191502" name="Rectangle 14"/>
          <p:cNvSpPr>
            <a:spLocks noChangeArrowheads="1"/>
          </p:cNvSpPr>
          <p:nvPr/>
        </p:nvSpPr>
        <p:spPr bwMode="auto">
          <a:xfrm>
            <a:off x="2566988" y="3500438"/>
            <a:ext cx="288925" cy="2736850"/>
          </a:xfrm>
          <a:prstGeom prst="rect">
            <a:avLst/>
          </a:prstGeom>
          <a:solidFill>
            <a:srgbClr val="F8F8F8"/>
          </a:solidFill>
          <a:ln w="9525">
            <a:solidFill>
              <a:schemeClr val="tx1"/>
            </a:solidFill>
            <a:miter lim="800000"/>
          </a:ln>
          <a:effectLst/>
        </p:spPr>
        <p:txBody>
          <a:bodyPr wrap="none" anchor="ctr"/>
          <a:lstStyle/>
          <a:p>
            <a:pPr eaLnBrk="0" hangingPunct="0"/>
            <a:endParaRPr lang="zh-CN" altLang="zh-CN" sz="2400" b="1">
              <a:solidFill>
                <a:srgbClr val="000000"/>
              </a:solidFill>
              <a:latin typeface="Times New Roman" panose="02020603050405020304" pitchFamily="18" charset="0"/>
            </a:endParaRPr>
          </a:p>
        </p:txBody>
      </p:sp>
      <p:sp>
        <p:nvSpPr>
          <p:cNvPr id="191503" name="Rectangle 15"/>
          <p:cNvSpPr>
            <a:spLocks noChangeArrowheads="1"/>
          </p:cNvSpPr>
          <p:nvPr/>
        </p:nvSpPr>
        <p:spPr bwMode="auto">
          <a:xfrm>
            <a:off x="5591175" y="4149726"/>
            <a:ext cx="288925" cy="1655763"/>
          </a:xfrm>
          <a:prstGeom prst="rect">
            <a:avLst/>
          </a:prstGeom>
          <a:solidFill>
            <a:srgbClr val="F8F8F8"/>
          </a:solidFill>
          <a:ln w="9525">
            <a:solidFill>
              <a:schemeClr val="tx1"/>
            </a:solidFill>
            <a:miter lim="800000"/>
          </a:ln>
          <a:effectLst/>
        </p:spPr>
        <p:txBody>
          <a:bodyPr wrap="none" anchor="ctr"/>
          <a:lstStyle/>
          <a:p>
            <a:pPr eaLnBrk="0" hangingPunct="0"/>
            <a:endParaRPr lang="zh-CN" altLang="zh-CN" sz="2400" b="1">
              <a:solidFill>
                <a:srgbClr val="000000"/>
              </a:solidFill>
              <a:latin typeface="Times New Roman" panose="02020603050405020304" pitchFamily="18" charset="0"/>
            </a:endParaRPr>
          </a:p>
        </p:txBody>
      </p:sp>
      <p:sp>
        <p:nvSpPr>
          <p:cNvPr id="191504" name="Rectangle 16"/>
          <p:cNvSpPr>
            <a:spLocks noChangeArrowheads="1"/>
          </p:cNvSpPr>
          <p:nvPr/>
        </p:nvSpPr>
        <p:spPr bwMode="auto">
          <a:xfrm>
            <a:off x="8832850" y="4797426"/>
            <a:ext cx="287338" cy="576263"/>
          </a:xfrm>
          <a:prstGeom prst="rect">
            <a:avLst/>
          </a:prstGeom>
          <a:solidFill>
            <a:srgbClr val="F8F8F8"/>
          </a:solidFill>
          <a:ln w="9525">
            <a:solidFill>
              <a:schemeClr val="tx1"/>
            </a:solidFill>
            <a:miter lim="800000"/>
          </a:ln>
          <a:effectLst/>
        </p:spPr>
        <p:txBody>
          <a:bodyPr wrap="none" anchor="ctr"/>
          <a:lstStyle/>
          <a:p>
            <a:pPr eaLnBrk="0" hangingPunct="0"/>
            <a:endParaRPr lang="zh-CN" altLang="zh-CN" sz="2400" b="1">
              <a:solidFill>
                <a:srgbClr val="000000"/>
              </a:solidFill>
              <a:latin typeface="Times New Roman" panose="02020603050405020304" pitchFamily="18" charset="0"/>
            </a:endParaRPr>
          </a:p>
        </p:txBody>
      </p:sp>
      <p:sp>
        <p:nvSpPr>
          <p:cNvPr id="191505" name="Line 17"/>
          <p:cNvSpPr>
            <a:spLocks noChangeShapeType="1"/>
          </p:cNvSpPr>
          <p:nvPr/>
        </p:nvSpPr>
        <p:spPr bwMode="auto">
          <a:xfrm>
            <a:off x="2855913" y="4149726"/>
            <a:ext cx="2735263" cy="0"/>
          </a:xfrm>
          <a:prstGeom prst="line">
            <a:avLst/>
          </a:prstGeom>
          <a:noFill/>
          <a:ln w="9525">
            <a:solidFill>
              <a:schemeClr val="tx1"/>
            </a:solidFill>
            <a:round/>
            <a:tailEnd type="triangle" w="med" len="med"/>
          </a:ln>
          <a:effectLst/>
        </p:spPr>
        <p:txBody>
          <a:bodyPr/>
          <a:lstStyle/>
          <a:p>
            <a:endParaRPr lang="zh-CN" altLang="en-US"/>
          </a:p>
        </p:txBody>
      </p:sp>
      <p:sp>
        <p:nvSpPr>
          <p:cNvPr id="191506" name="Line 18"/>
          <p:cNvSpPr>
            <a:spLocks noChangeShapeType="1"/>
          </p:cNvSpPr>
          <p:nvPr/>
        </p:nvSpPr>
        <p:spPr bwMode="auto">
          <a:xfrm>
            <a:off x="5880100" y="4797426"/>
            <a:ext cx="2952750" cy="0"/>
          </a:xfrm>
          <a:prstGeom prst="line">
            <a:avLst/>
          </a:prstGeom>
          <a:noFill/>
          <a:ln w="9525">
            <a:solidFill>
              <a:schemeClr val="tx1"/>
            </a:solidFill>
            <a:round/>
            <a:tailEnd type="triangle" w="med" len="med"/>
          </a:ln>
          <a:effectLst/>
        </p:spPr>
        <p:txBody>
          <a:bodyPr/>
          <a:lstStyle/>
          <a:p>
            <a:endParaRPr lang="zh-CN" altLang="en-US"/>
          </a:p>
        </p:txBody>
      </p:sp>
      <p:sp>
        <p:nvSpPr>
          <p:cNvPr id="191507" name="Line 19"/>
          <p:cNvSpPr>
            <a:spLocks noChangeShapeType="1"/>
          </p:cNvSpPr>
          <p:nvPr/>
        </p:nvSpPr>
        <p:spPr bwMode="auto">
          <a:xfrm flipH="1">
            <a:off x="5880100" y="5373688"/>
            <a:ext cx="3024188" cy="0"/>
          </a:xfrm>
          <a:prstGeom prst="line">
            <a:avLst/>
          </a:prstGeom>
          <a:noFill/>
          <a:ln w="9525">
            <a:solidFill>
              <a:schemeClr val="tx1"/>
            </a:solidFill>
            <a:round/>
            <a:tailEnd type="triangle" w="med" len="med"/>
          </a:ln>
          <a:effectLst/>
        </p:spPr>
        <p:txBody>
          <a:bodyPr/>
          <a:lstStyle/>
          <a:p>
            <a:endParaRPr lang="zh-CN" altLang="en-US"/>
          </a:p>
        </p:txBody>
      </p:sp>
      <p:sp>
        <p:nvSpPr>
          <p:cNvPr id="191508" name="Rectangle 20"/>
          <p:cNvSpPr>
            <a:spLocks noChangeArrowheads="1"/>
          </p:cNvSpPr>
          <p:nvPr/>
        </p:nvSpPr>
        <p:spPr bwMode="auto">
          <a:xfrm>
            <a:off x="6096000" y="5446713"/>
            <a:ext cx="1152525" cy="358775"/>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000" b="1">
                <a:solidFill>
                  <a:srgbClr val="000000"/>
                </a:solidFill>
                <a:latin typeface="Times New Roman" panose="02020603050405020304" pitchFamily="18" charset="0"/>
              </a:rPr>
              <a:t>a=100;</a:t>
            </a:r>
            <a:endParaRPr lang="en-US" altLang="zh-CN" sz="2000" b="1">
              <a:solidFill>
                <a:srgbClr val="000000"/>
              </a:solidFill>
              <a:latin typeface="Times New Roman" panose="02020603050405020304" pitchFamily="18" charset="0"/>
            </a:endParaRPr>
          </a:p>
        </p:txBody>
      </p:sp>
      <p:sp>
        <p:nvSpPr>
          <p:cNvPr id="191509" name="Line 21"/>
          <p:cNvSpPr>
            <a:spLocks noChangeShapeType="1"/>
          </p:cNvSpPr>
          <p:nvPr/>
        </p:nvSpPr>
        <p:spPr bwMode="auto">
          <a:xfrm flipH="1">
            <a:off x="2855913" y="5805488"/>
            <a:ext cx="2735263" cy="0"/>
          </a:xfrm>
          <a:prstGeom prst="line">
            <a:avLst/>
          </a:prstGeom>
          <a:noFill/>
          <a:ln w="9525">
            <a:solidFill>
              <a:schemeClr val="tx1"/>
            </a:solidFill>
            <a:round/>
            <a:tailEnd type="triangle" w="med" len="med"/>
          </a:ln>
          <a:effectLst/>
        </p:spPr>
        <p:txBody>
          <a:bodyPr/>
          <a:lstStyle/>
          <a:p>
            <a:endParaRPr lang="zh-CN" altLang="en-US"/>
          </a:p>
        </p:txBody>
      </p:sp>
      <p:sp>
        <p:nvSpPr>
          <p:cNvPr id="191510" name="Rectangle 22"/>
          <p:cNvSpPr>
            <a:spLocks noChangeArrowheads="1"/>
          </p:cNvSpPr>
          <p:nvPr/>
        </p:nvSpPr>
        <p:spPr bwMode="auto">
          <a:xfrm>
            <a:off x="9190831" y="4797426"/>
            <a:ext cx="1297781" cy="576263"/>
          </a:xfrm>
          <a:prstGeom prst="rect">
            <a:avLst/>
          </a:prstGeom>
          <a:solidFill>
            <a:srgbClr val="F8F8F8"/>
          </a:solidFill>
          <a:ln w="9525">
            <a:solidFill>
              <a:schemeClr val="tx1"/>
            </a:solidFill>
            <a:miter lim="800000"/>
          </a:ln>
          <a:effectLst/>
        </p:spPr>
        <p:txBody>
          <a:bodyPr wrap="none" tIns="0" anchor="ctr"/>
          <a:lstStyle/>
          <a:p>
            <a:pPr eaLnBrk="0" hangingPunct="0"/>
            <a:r>
              <a:rPr lang="zh-CN" altLang="en-US" sz="1600" b="1">
                <a:solidFill>
                  <a:srgbClr val="000000"/>
                </a:solidFill>
                <a:latin typeface="Times New Roman" panose="02020603050405020304" pitchFamily="18" charset="0"/>
              </a:rPr>
              <a:t>执行</a:t>
            </a:r>
            <a:r>
              <a:rPr lang="en-US" altLang="zh-CN" sz="1600" b="1">
                <a:solidFill>
                  <a:srgbClr val="000000"/>
                </a:solidFill>
                <a:latin typeface="Times New Roman" panose="02020603050405020304" pitchFamily="18" charset="0"/>
              </a:rPr>
              <a:t>Object()</a:t>
            </a:r>
            <a:endParaRPr lang="en-US" altLang="zh-CN" sz="1600" b="1">
              <a:solidFill>
                <a:srgbClr val="000000"/>
              </a:solidFill>
              <a:latin typeface="Times New Roman" panose="02020603050405020304" pitchFamily="18" charset="0"/>
            </a:endParaRPr>
          </a:p>
        </p:txBody>
      </p:sp>
      <p:sp>
        <p:nvSpPr>
          <p:cNvPr id="191511" name="Rectangle 23"/>
          <p:cNvSpPr>
            <a:spLocks noChangeArrowheads="1"/>
          </p:cNvSpPr>
          <p:nvPr/>
        </p:nvSpPr>
        <p:spPr bwMode="auto">
          <a:xfrm>
            <a:off x="3000375" y="5876926"/>
            <a:ext cx="1152525" cy="360363"/>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000" b="1">
                <a:solidFill>
                  <a:srgbClr val="000000"/>
                </a:solidFill>
                <a:latin typeface="Times New Roman" panose="02020603050405020304" pitchFamily="18" charset="0"/>
              </a:rPr>
              <a:t>c=-100;</a:t>
            </a:r>
            <a:endParaRPr lang="en-US" altLang="zh-CN" sz="2000" b="1">
              <a:solidFill>
                <a:srgbClr val="000000"/>
              </a:solidFill>
              <a:latin typeface="Times New Roman" panose="02020603050405020304" pitchFamily="18" charset="0"/>
            </a:endParaRPr>
          </a:p>
        </p:txBody>
      </p:sp>
      <p:sp>
        <p:nvSpPr>
          <p:cNvPr id="191512" name="Rectangle 24"/>
          <p:cNvSpPr>
            <a:spLocks noChangeArrowheads="1"/>
          </p:cNvSpPr>
          <p:nvPr/>
        </p:nvSpPr>
        <p:spPr bwMode="auto">
          <a:xfrm>
            <a:off x="3000375" y="3500438"/>
            <a:ext cx="792163" cy="574675"/>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000" b="1">
                <a:solidFill>
                  <a:srgbClr val="000000"/>
                </a:solidFill>
                <a:latin typeface="Times New Roman" panose="02020603050405020304" pitchFamily="18" charset="0"/>
              </a:rPr>
              <a:t>c=0;</a:t>
            </a:r>
            <a:endParaRPr lang="en-US" altLang="zh-CN" sz="2000" b="1">
              <a:solidFill>
                <a:srgbClr val="000000"/>
              </a:solidFill>
              <a:latin typeface="Times New Roman" panose="02020603050405020304" pitchFamily="18" charset="0"/>
            </a:endParaRPr>
          </a:p>
          <a:p>
            <a:pPr eaLnBrk="0" hangingPunct="0"/>
            <a:r>
              <a:rPr lang="en-US" altLang="zh-CN" sz="2000" b="1">
                <a:solidFill>
                  <a:srgbClr val="000000"/>
                </a:solidFill>
                <a:latin typeface="Times New Roman" panose="02020603050405020304" pitchFamily="18" charset="0"/>
              </a:rPr>
              <a:t>d=0;</a:t>
            </a:r>
            <a:endParaRPr lang="en-US" altLang="zh-CN" sz="2000" b="1">
              <a:solidFill>
                <a:srgbClr val="000000"/>
              </a:solidFill>
              <a:latin typeface="Times New Roman" panose="02020603050405020304" pitchFamily="18" charset="0"/>
            </a:endParaRPr>
          </a:p>
        </p:txBody>
      </p:sp>
      <p:sp>
        <p:nvSpPr>
          <p:cNvPr id="191513" name="Rectangle 25"/>
          <p:cNvSpPr>
            <a:spLocks noChangeArrowheads="1"/>
          </p:cNvSpPr>
          <p:nvPr/>
        </p:nvSpPr>
        <p:spPr bwMode="auto">
          <a:xfrm>
            <a:off x="6096000" y="4149726"/>
            <a:ext cx="792163" cy="574675"/>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000" b="1">
                <a:solidFill>
                  <a:srgbClr val="000000"/>
                </a:solidFill>
                <a:latin typeface="Times New Roman" panose="02020603050405020304" pitchFamily="18" charset="0"/>
              </a:rPr>
              <a:t>a=0;</a:t>
            </a:r>
            <a:endParaRPr lang="en-US" altLang="zh-CN" sz="2000" b="1">
              <a:solidFill>
                <a:srgbClr val="000000"/>
              </a:solidFill>
              <a:latin typeface="Times New Roman" panose="02020603050405020304" pitchFamily="18" charset="0"/>
            </a:endParaRPr>
          </a:p>
          <a:p>
            <a:pPr eaLnBrk="0" hangingPunct="0"/>
            <a:r>
              <a:rPr lang="en-US" altLang="zh-CN" sz="2000" b="1">
                <a:solidFill>
                  <a:srgbClr val="000000"/>
                </a:solidFill>
                <a:latin typeface="Times New Roman" panose="02020603050405020304" pitchFamily="18" charset="0"/>
              </a:rPr>
              <a:t>b=0;</a:t>
            </a:r>
            <a:endParaRPr lang="en-US" altLang="zh-CN" sz="2000" b="1">
              <a:solidFill>
                <a:srgbClr val="000000"/>
              </a:solidFill>
              <a:latin typeface="Times New Roman" panose="02020603050405020304" pitchFamily="18" charset="0"/>
            </a:endParaRPr>
          </a:p>
        </p:txBody>
      </p:sp>
      <p:sp>
        <p:nvSpPr>
          <p:cNvPr id="191514" name="Text Box 26"/>
          <p:cNvSpPr txBox="1">
            <a:spLocks noChangeArrowheads="1"/>
          </p:cNvSpPr>
          <p:nvPr/>
        </p:nvSpPr>
        <p:spPr bwMode="auto">
          <a:xfrm>
            <a:off x="3575050" y="3789363"/>
            <a:ext cx="1800225" cy="398780"/>
          </a:xfrm>
          <a:prstGeom prst="rect">
            <a:avLst/>
          </a:prstGeom>
          <a:noFill/>
          <a:ln w="9525">
            <a:noFill/>
            <a:miter lim="800000"/>
          </a:ln>
          <a:effectLst/>
        </p:spPr>
        <p:txBody>
          <a:bodyPr>
            <a:spAutoFit/>
          </a:bodyPr>
          <a:lstStyle/>
          <a:p>
            <a:pPr algn="ctr" eaLnBrk="0" hangingPunct="0">
              <a:spcBef>
                <a:spcPct val="50000"/>
              </a:spcBef>
            </a:pPr>
            <a:r>
              <a:rPr lang="zh-CN" altLang="en-US" sz="2000" b="1">
                <a:solidFill>
                  <a:srgbClr val="FF3300"/>
                </a:solidFill>
                <a:latin typeface="Times New Roman" panose="02020603050405020304" pitchFamily="18" charset="0"/>
                <a:ea typeface="黑体" panose="02010609060101010101" pitchFamily="2" charset="-122"/>
              </a:rPr>
              <a:t>调用</a:t>
            </a:r>
            <a:r>
              <a:rPr lang="en-US" altLang="zh-CN" sz="2000" b="1">
                <a:solidFill>
                  <a:srgbClr val="FF3300"/>
                </a:solidFill>
                <a:latin typeface="Times New Roman" panose="02020603050405020304" pitchFamily="18" charset="0"/>
                <a:ea typeface="黑体" panose="02010609060101010101" pitchFamily="2" charset="-122"/>
              </a:rPr>
              <a:t>A()</a:t>
            </a:r>
            <a:endParaRPr lang="en-US" altLang="zh-CN" sz="2000" b="1">
              <a:solidFill>
                <a:srgbClr val="FF3300"/>
              </a:solidFill>
              <a:latin typeface="Times New Roman" panose="02020603050405020304" pitchFamily="18" charset="0"/>
              <a:ea typeface="黑体" panose="02010609060101010101" pitchFamily="2" charset="-122"/>
            </a:endParaRPr>
          </a:p>
        </p:txBody>
      </p:sp>
      <p:sp>
        <p:nvSpPr>
          <p:cNvPr id="191515" name="Text Box 27"/>
          <p:cNvSpPr txBox="1">
            <a:spLocks noChangeArrowheads="1"/>
          </p:cNvSpPr>
          <p:nvPr/>
        </p:nvSpPr>
        <p:spPr bwMode="auto">
          <a:xfrm>
            <a:off x="6888163" y="4400551"/>
            <a:ext cx="1800225" cy="398780"/>
          </a:xfrm>
          <a:prstGeom prst="rect">
            <a:avLst/>
          </a:prstGeom>
          <a:noFill/>
          <a:ln w="9525">
            <a:noFill/>
            <a:miter lim="800000"/>
          </a:ln>
          <a:effectLst/>
        </p:spPr>
        <p:txBody>
          <a:bodyPr>
            <a:spAutoFit/>
          </a:bodyPr>
          <a:lstStyle/>
          <a:p>
            <a:pPr algn="ctr" eaLnBrk="0" hangingPunct="0">
              <a:spcBef>
                <a:spcPct val="50000"/>
              </a:spcBef>
            </a:pPr>
            <a:r>
              <a:rPr lang="zh-CN" altLang="en-US" sz="2000" b="1">
                <a:solidFill>
                  <a:srgbClr val="FF3300"/>
                </a:solidFill>
                <a:latin typeface="Times New Roman" panose="02020603050405020304" pitchFamily="18" charset="0"/>
                <a:ea typeface="黑体" panose="02010609060101010101" pitchFamily="2" charset="-122"/>
              </a:rPr>
              <a:t>调用</a:t>
            </a:r>
            <a:r>
              <a:rPr lang="en-US" altLang="zh-CN" sz="2000" b="1">
                <a:solidFill>
                  <a:srgbClr val="FF3300"/>
                </a:solidFill>
                <a:latin typeface="Times New Roman" panose="02020603050405020304" pitchFamily="18" charset="0"/>
                <a:ea typeface="黑体" panose="02010609060101010101" pitchFamily="2" charset="-122"/>
              </a:rPr>
              <a:t>Object()</a:t>
            </a:r>
            <a:endParaRPr lang="en-US" altLang="zh-CN" sz="2000" b="1">
              <a:solidFill>
                <a:srgbClr val="FF3300"/>
              </a:solidFill>
              <a:latin typeface="Times New Roman" panose="02020603050405020304" pitchFamily="18" charset="0"/>
              <a:ea typeface="黑体" panose="02010609060101010101" pitchFamily="2" charset="-122"/>
            </a:endParaRPr>
          </a:p>
        </p:txBody>
      </p:sp>
      <p:sp>
        <p:nvSpPr>
          <p:cNvPr id="191516" name="Text Box 28"/>
          <p:cNvSpPr txBox="1">
            <a:spLocks noChangeArrowheads="1"/>
          </p:cNvSpPr>
          <p:nvPr/>
        </p:nvSpPr>
        <p:spPr bwMode="auto">
          <a:xfrm>
            <a:off x="7535863" y="5300663"/>
            <a:ext cx="1008063" cy="645160"/>
          </a:xfrm>
          <a:prstGeom prst="rect">
            <a:avLst/>
          </a:prstGeom>
          <a:noFill/>
          <a:ln w="9525">
            <a:noFill/>
            <a:miter lim="800000"/>
          </a:ln>
          <a:effectLst/>
        </p:spPr>
        <p:txBody>
          <a:bodyPr>
            <a:spAutoFit/>
          </a:bodyPr>
          <a:lstStyle/>
          <a:p>
            <a:pPr algn="ctr" eaLnBrk="0" hangingPunct="0">
              <a:spcBef>
                <a:spcPct val="50000"/>
              </a:spcBef>
            </a:pPr>
            <a:r>
              <a:rPr lang="zh-CN" altLang="en-US" b="1">
                <a:solidFill>
                  <a:srgbClr val="FF3300"/>
                </a:solidFill>
                <a:latin typeface="Times New Roman" panose="02020603050405020304" pitchFamily="18" charset="0"/>
                <a:ea typeface="黑体" panose="02010609060101010101" pitchFamily="2" charset="-122"/>
              </a:rPr>
              <a:t>返回，执行</a:t>
            </a:r>
            <a:r>
              <a:rPr lang="en-US" altLang="zh-CN" b="1">
                <a:solidFill>
                  <a:srgbClr val="FF3300"/>
                </a:solidFill>
                <a:latin typeface="Times New Roman" panose="02020603050405020304" pitchFamily="18" charset="0"/>
                <a:ea typeface="黑体" panose="02010609060101010101" pitchFamily="2" charset="-122"/>
              </a:rPr>
              <a:t>A()</a:t>
            </a:r>
            <a:endParaRPr lang="zh-CN" altLang="en-US" b="1">
              <a:solidFill>
                <a:srgbClr val="FF3300"/>
              </a:solidFill>
              <a:latin typeface="Times New Roman" panose="02020603050405020304" pitchFamily="18" charset="0"/>
              <a:ea typeface="黑体" panose="02010609060101010101" pitchFamily="2" charset="-122"/>
            </a:endParaRPr>
          </a:p>
        </p:txBody>
      </p:sp>
      <p:sp>
        <p:nvSpPr>
          <p:cNvPr id="191517" name="Text Box 29"/>
          <p:cNvSpPr txBox="1">
            <a:spLocks noChangeArrowheads="1"/>
          </p:cNvSpPr>
          <p:nvPr/>
        </p:nvSpPr>
        <p:spPr bwMode="auto">
          <a:xfrm>
            <a:off x="4150870" y="5734051"/>
            <a:ext cx="1079944" cy="645160"/>
          </a:xfrm>
          <a:prstGeom prst="rect">
            <a:avLst/>
          </a:prstGeom>
          <a:noFill/>
          <a:ln w="9525">
            <a:noFill/>
            <a:miter lim="800000"/>
          </a:ln>
          <a:effectLst/>
        </p:spPr>
        <p:txBody>
          <a:bodyPr wrap="square">
            <a:spAutoFit/>
          </a:bodyPr>
          <a:lstStyle/>
          <a:p>
            <a:pPr eaLnBrk="0" hangingPunct="0">
              <a:spcBef>
                <a:spcPct val="50000"/>
              </a:spcBef>
            </a:pPr>
            <a:r>
              <a:rPr lang="zh-CN" altLang="en-US" b="1">
                <a:solidFill>
                  <a:srgbClr val="FF3300"/>
                </a:solidFill>
                <a:latin typeface="Times New Roman" panose="02020603050405020304" pitchFamily="18" charset="0"/>
                <a:ea typeface="黑体" panose="02010609060101010101" pitchFamily="2" charset="-122"/>
              </a:rPr>
              <a:t>返回，执行</a:t>
            </a:r>
            <a:r>
              <a:rPr lang="en-US" altLang="zh-CN" b="1">
                <a:solidFill>
                  <a:srgbClr val="FF3300"/>
                </a:solidFill>
                <a:latin typeface="Times New Roman" panose="02020603050405020304" pitchFamily="18" charset="0"/>
                <a:ea typeface="黑体" panose="02010609060101010101" pitchFamily="2" charset="-122"/>
              </a:rPr>
              <a:t>B()</a:t>
            </a:r>
            <a:endParaRPr lang="zh-CN" altLang="en-US" b="1">
              <a:solidFill>
                <a:srgbClr val="FF3300"/>
              </a:solidFill>
              <a:latin typeface="Times New Roman" panose="02020603050405020304" pitchFamily="18" charset="0"/>
              <a:ea typeface="黑体" panose="02010609060101010101" pitchFamily="2" charset="-122"/>
            </a:endParaRPr>
          </a:p>
        </p:txBody>
      </p:sp>
      <p:sp>
        <p:nvSpPr>
          <p:cNvPr id="29" name="灯片编号占位符 28"/>
          <p:cNvSpPr>
            <a:spLocks noGrp="1"/>
          </p:cNvSpPr>
          <p:nvPr>
            <p:ph type="sldNum" sz="quarter" idx="12"/>
          </p:nvPr>
        </p:nvSpPr>
        <p:spPr/>
        <p:txBody>
          <a:bodyPr/>
          <a:lstStyle/>
          <a:p>
            <a:fld id="{C1025722-2939-4C5B-8B2F-DB7A7836CB36}" type="slidenum">
              <a:rPr lang="en-US" altLang="zh-CN" smtClean="0"/>
            </a:fld>
            <a:endParaRPr lang="en-US" altLang="zh-CN"/>
          </a:p>
        </p:txBody>
      </p:sp>
      <p:cxnSp>
        <p:nvCxnSpPr>
          <p:cNvPr id="4" name="直接箭头连接符 3"/>
          <p:cNvCxnSpPr>
            <a:stCxn id="191496" idx="3"/>
            <a:endCxn id="191497" idx="1"/>
          </p:cNvCxnSpPr>
          <p:nvPr/>
        </p:nvCxnSpPr>
        <p:spPr>
          <a:xfrm>
            <a:off x="3287713" y="3033714"/>
            <a:ext cx="18716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691315" y="2741098"/>
            <a:ext cx="909955" cy="368300"/>
          </a:xfrm>
          <a:prstGeom prst="rect">
            <a:avLst/>
          </a:prstGeom>
          <a:noFill/>
        </p:spPr>
        <p:txBody>
          <a:bodyPr wrap="none" rtlCol="0">
            <a:spAutoFit/>
          </a:bodyPr>
          <a:lstStyle/>
          <a:p>
            <a:r>
              <a:rPr lang="en-US" altLang="zh-CN"/>
              <a:t>extends</a:t>
            </a:r>
            <a:endParaRPr lang="zh-CN" altLang="en-US"/>
          </a:p>
        </p:txBody>
      </p:sp>
      <p:cxnSp>
        <p:nvCxnSpPr>
          <p:cNvPr id="33" name="直接箭头连接符 32"/>
          <p:cNvCxnSpPr>
            <a:endCxn id="191498" idx="1"/>
          </p:cNvCxnSpPr>
          <p:nvPr/>
        </p:nvCxnSpPr>
        <p:spPr>
          <a:xfrm flipV="1">
            <a:off x="6306897" y="3033714"/>
            <a:ext cx="2094153" cy="1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6907294" y="2735820"/>
            <a:ext cx="919995" cy="368300"/>
          </a:xfrm>
          <a:prstGeom prst="rect">
            <a:avLst/>
          </a:prstGeom>
          <a:noFill/>
        </p:spPr>
        <p:txBody>
          <a:bodyPr wrap="square" rtlCol="0">
            <a:spAutoFit/>
          </a:bodyPr>
          <a:lstStyle/>
          <a:p>
            <a:r>
              <a:rPr lang="en-US" altLang="zh-CN"/>
              <a:t>extends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1493"/>
                                        </p:tgtEl>
                                        <p:attrNameLst>
                                          <p:attrName>style.visibility</p:attrName>
                                        </p:attrNameLst>
                                      </p:cBhvr>
                                      <p:to>
                                        <p:strVal val="visible"/>
                                      </p:to>
                                    </p:set>
                                    <p:anim calcmode="lin" valueType="num">
                                      <p:cBhvr additive="base">
                                        <p:cTn id="7" dur="500" fill="hold"/>
                                        <p:tgtEl>
                                          <p:spTgt spid="191493"/>
                                        </p:tgtEl>
                                        <p:attrNameLst>
                                          <p:attrName>ppt_x</p:attrName>
                                        </p:attrNameLst>
                                      </p:cBhvr>
                                      <p:tavLst>
                                        <p:tav tm="0">
                                          <p:val>
                                            <p:strVal val="1+#ppt_w/2"/>
                                          </p:val>
                                        </p:tav>
                                        <p:tav tm="100000">
                                          <p:val>
                                            <p:strVal val="#ppt_x"/>
                                          </p:val>
                                        </p:tav>
                                      </p:tavLst>
                                    </p:anim>
                                    <p:anim calcmode="lin" valueType="num">
                                      <p:cBhvr additive="base">
                                        <p:cTn id="8" dur="500" fill="hold"/>
                                        <p:tgtEl>
                                          <p:spTgt spid="19149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1494"/>
                                        </p:tgtEl>
                                        <p:attrNameLst>
                                          <p:attrName>style.visibility</p:attrName>
                                        </p:attrNameLst>
                                      </p:cBhvr>
                                      <p:to>
                                        <p:strVal val="visible"/>
                                      </p:to>
                                    </p:set>
                                    <p:anim calcmode="lin" valueType="num">
                                      <p:cBhvr additive="base">
                                        <p:cTn id="13" dur="500" fill="hold"/>
                                        <p:tgtEl>
                                          <p:spTgt spid="191494"/>
                                        </p:tgtEl>
                                        <p:attrNameLst>
                                          <p:attrName>ppt_x</p:attrName>
                                        </p:attrNameLst>
                                      </p:cBhvr>
                                      <p:tavLst>
                                        <p:tav tm="0">
                                          <p:val>
                                            <p:strVal val="1+#ppt_w/2"/>
                                          </p:val>
                                        </p:tav>
                                        <p:tav tm="100000">
                                          <p:val>
                                            <p:strVal val="#ppt_x"/>
                                          </p:val>
                                        </p:tav>
                                      </p:tavLst>
                                    </p:anim>
                                    <p:anim calcmode="lin" valueType="num">
                                      <p:cBhvr additive="base">
                                        <p:cTn id="14"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14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14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150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4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14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50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15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14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15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15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15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151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9150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15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9151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15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151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15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15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150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151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9150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9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ldLvl="0" animBg="1"/>
      <p:bldP spid="191494" grpId="0" bldLvl="0" animBg="1"/>
      <p:bldP spid="191495" grpId="0" bldLvl="0" animBg="1"/>
      <p:bldP spid="191496" grpId="0" bldLvl="0" animBg="1"/>
      <p:bldP spid="191497" grpId="0" bldLvl="0" animBg="1"/>
      <p:bldP spid="191498" grpId="0" bldLvl="0" animBg="1"/>
      <p:bldP spid="191499" grpId="0" bldLvl="0" animBg="1"/>
      <p:bldP spid="191500" grpId="0" bldLvl="0" animBg="1"/>
      <p:bldP spid="191501" grpId="0" bldLvl="0" animBg="1"/>
      <p:bldP spid="191502" grpId="0" bldLvl="0" animBg="1"/>
      <p:bldP spid="191503" grpId="0" bldLvl="0" animBg="1"/>
      <p:bldP spid="191504" grpId="0" bldLvl="0" animBg="1"/>
      <p:bldP spid="191505" grpId="0" bldLvl="0" animBg="1"/>
      <p:bldP spid="191506" grpId="0" bldLvl="0" animBg="1"/>
      <p:bldP spid="191507" grpId="0" bldLvl="0" animBg="1"/>
      <p:bldP spid="191508" grpId="0" bldLvl="0" animBg="1"/>
      <p:bldP spid="191509" grpId="0" bldLvl="0" animBg="1"/>
      <p:bldP spid="191510" grpId="0" bldLvl="0" animBg="1"/>
      <p:bldP spid="191511" grpId="0" bldLvl="0" animBg="1"/>
      <p:bldP spid="191512" grpId="0" bldLvl="0" animBg="1"/>
      <p:bldP spid="191513" grpId="0" bldLvl="0" animBg="1"/>
      <p:bldP spid="191514" grpId="0" bldLvl="0" animBg="1"/>
      <p:bldP spid="191515" grpId="0" bldLvl="0" animBg="1"/>
      <p:bldP spid="191516" grpId="0" bldLvl="0" animBg="1"/>
      <p:bldP spid="191517" grpId="0" bldLvl="0" animBg="1"/>
      <p:bldP spid="5"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§5.3   </a:t>
            </a:r>
            <a:r>
              <a:rPr lang="zh-CN" altLang="en-US" dirty="0">
                <a:latin typeface="宋体" panose="02010600030101010101" pitchFamily="2" charset="-122"/>
              </a:rPr>
              <a:t>子类对象的构造过程 </a:t>
            </a:r>
            <a:endParaRPr lang="zh-CN" altLang="en-US" dirty="0"/>
          </a:p>
        </p:txBody>
      </p:sp>
      <p:sp>
        <p:nvSpPr>
          <p:cNvPr id="3" name="内容占位符 2"/>
          <p:cNvSpPr>
            <a:spLocks noGrp="1"/>
          </p:cNvSpPr>
          <p:nvPr>
            <p:ph idx="1"/>
          </p:nvPr>
        </p:nvSpPr>
        <p:spPr/>
        <p:txBody>
          <a:bodyPr/>
          <a:lstStyle/>
          <a:p>
            <a:r>
              <a:rPr lang="zh-CN" altLang="en-US" dirty="0"/>
              <a:t>用</a:t>
            </a:r>
            <a:r>
              <a:rPr lang="zh-CN" altLang="en-US" b="1" dirty="0">
                <a:solidFill>
                  <a:srgbClr val="000099"/>
                </a:solidFill>
              </a:rPr>
              <a:t>子类的构造方法</a:t>
            </a:r>
            <a:r>
              <a:rPr lang="zh-CN" altLang="en-US" dirty="0"/>
              <a:t>创建子类对象时：</a:t>
            </a:r>
            <a:endParaRPr lang="en-US" altLang="zh-CN" dirty="0"/>
          </a:p>
          <a:p>
            <a:pPr lvl="1"/>
            <a:r>
              <a:rPr lang="zh-CN" altLang="en-US" dirty="0"/>
              <a:t>如果子类的构造方法没有明显地指定调用父类的哪个构造方法，则在</a:t>
            </a:r>
            <a:r>
              <a:rPr lang="zh-CN" altLang="en-US" dirty="0">
                <a:latin typeface="华文新魏" panose="02010800040101010101" pitchFamily="2" charset="-122"/>
                <a:ea typeface="华文新魏" panose="02010800040101010101" pitchFamily="2" charset="-122"/>
              </a:rPr>
              <a:t>执行子类的构造方法之前会自动执行父类的</a:t>
            </a:r>
            <a:r>
              <a:rPr lang="zh-CN" altLang="en-US" b="1" dirty="0">
                <a:solidFill>
                  <a:srgbClr val="C00000"/>
                </a:solidFill>
                <a:latin typeface="华文新魏" panose="02010800040101010101" pitchFamily="2" charset="-122"/>
                <a:ea typeface="华文新魏" panose="02010800040101010101" pitchFamily="2" charset="-122"/>
              </a:rPr>
              <a:t>无参构造函数</a:t>
            </a:r>
            <a:r>
              <a:rPr lang="zh-CN" altLang="en-US" dirty="0"/>
              <a:t>。</a:t>
            </a:r>
            <a:endParaRPr lang="en-US" altLang="zh-CN" dirty="0"/>
          </a:p>
          <a:p>
            <a:endParaRPr lang="en-US" altLang="zh-CN" sz="2400" dirty="0"/>
          </a:p>
          <a:p>
            <a:pPr lvl="1"/>
            <a:r>
              <a:rPr lang="zh-CN" altLang="en-US" dirty="0"/>
              <a:t>此时，如果继承的父类没有无参数构造函数，</a:t>
            </a:r>
            <a:r>
              <a:rPr lang="zh-CN" altLang="en-US" dirty="0">
                <a:solidFill>
                  <a:srgbClr val="0000CC"/>
                </a:solidFill>
              </a:rPr>
              <a:t>则不能通过编译</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2024034" y="214290"/>
            <a:ext cx="7043766" cy="741773"/>
          </a:xfrm>
        </p:spPr>
        <p:txBody>
          <a:bodyPr>
            <a:normAutofit/>
          </a:bodyPr>
          <a:lstStyle/>
          <a:p>
            <a:pPr algn="l"/>
            <a:r>
              <a:rPr lang="zh-CN" altLang="en-US" sz="4000" dirty="0">
                <a:solidFill>
                  <a:srgbClr val="000000"/>
                </a:solidFill>
                <a:latin typeface="Times New Roman" panose="02020603050405020304" pitchFamily="18" charset="0"/>
              </a:rPr>
              <a:t>找出错误</a:t>
            </a:r>
            <a:endParaRPr lang="en-US" altLang="zh-CN" sz="4000" dirty="0">
              <a:solidFill>
                <a:srgbClr val="000000"/>
              </a:solidFill>
              <a:latin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C1025722-2939-4C5B-8B2F-DB7A7836CB36}" type="slidenum">
              <a:rPr lang="en-US" altLang="zh-CN" smtClean="0"/>
            </a:fld>
            <a:endParaRPr lang="en-US" altLang="zh-CN"/>
          </a:p>
        </p:txBody>
      </p:sp>
      <p:sp>
        <p:nvSpPr>
          <p:cNvPr id="192516" name="Rectangle 4"/>
          <p:cNvSpPr>
            <a:spLocks noChangeArrowheads="1"/>
          </p:cNvSpPr>
          <p:nvPr/>
        </p:nvSpPr>
        <p:spPr bwMode="auto">
          <a:xfrm>
            <a:off x="2309786" y="956063"/>
            <a:ext cx="2786082" cy="2786081"/>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200" b="1" dirty="0">
                <a:solidFill>
                  <a:srgbClr val="000000"/>
                </a:solidFill>
                <a:latin typeface="Times New Roman" panose="02020603050405020304" pitchFamily="18" charset="0"/>
              </a:rPr>
              <a:t>class A{ //</a:t>
            </a:r>
            <a:r>
              <a:rPr lang="zh-CN" altLang="en-US" sz="2200" b="1" dirty="0">
                <a:solidFill>
                  <a:srgbClr val="000000"/>
                </a:solidFill>
                <a:latin typeface="Times New Roman" panose="02020603050405020304" pitchFamily="18" charset="0"/>
              </a:rPr>
              <a:t>错误</a:t>
            </a:r>
            <a:endParaRPr lang="en-US" altLang="zh-CN" sz="2200" b="1" dirty="0">
              <a:solidFill>
                <a:srgbClr val="000000"/>
              </a:solidFill>
              <a:latin typeface="Times New Roman" panose="02020603050405020304" pitchFamily="18" charset="0"/>
            </a:endParaRPr>
          </a:p>
          <a:p>
            <a:pPr eaLnBrk="0" hangingPunct="0"/>
            <a:r>
              <a:rPr lang="en-US" altLang="zh-CN" sz="2200" b="1" dirty="0">
                <a:solidFill>
                  <a:srgbClr val="000000"/>
                </a:solidFill>
                <a:latin typeface="Times New Roman" panose="02020603050405020304" pitchFamily="18" charset="0"/>
              </a:rPr>
              <a:t>    </a:t>
            </a:r>
            <a:r>
              <a:rPr lang="en-US" altLang="zh-CN" sz="2200" b="1" dirty="0" err="1">
                <a:solidFill>
                  <a:srgbClr val="000000"/>
                </a:solidFill>
                <a:latin typeface="Times New Roman" panose="02020603050405020304" pitchFamily="18" charset="0"/>
              </a:rPr>
              <a:t>int</a:t>
            </a:r>
            <a:r>
              <a:rPr lang="en-US" altLang="zh-CN" sz="2200" b="1" dirty="0">
                <a:solidFill>
                  <a:srgbClr val="000000"/>
                </a:solidFill>
                <a:latin typeface="Times New Roman" panose="02020603050405020304" pitchFamily="18" charset="0"/>
              </a:rPr>
              <a:t> a, b;</a:t>
            </a:r>
            <a:endParaRPr lang="en-US" altLang="zh-CN" sz="2200" b="1" dirty="0">
              <a:solidFill>
                <a:srgbClr val="000000"/>
              </a:solidFill>
              <a:latin typeface="Times New Roman" panose="02020603050405020304" pitchFamily="18" charset="0"/>
            </a:endParaRPr>
          </a:p>
          <a:p>
            <a:pPr eaLnBrk="0" hangingPunct="0"/>
            <a:endParaRPr lang="en-US" altLang="zh-CN" sz="2200" b="1" dirty="0">
              <a:solidFill>
                <a:srgbClr val="000000"/>
              </a:solidFill>
              <a:latin typeface="Times New Roman" panose="02020603050405020304" pitchFamily="18" charset="0"/>
            </a:endParaRPr>
          </a:p>
          <a:p>
            <a:pPr eaLnBrk="0" hangingPunct="0"/>
            <a:r>
              <a:rPr lang="en-US" altLang="zh-CN" sz="2200" b="1" dirty="0">
                <a:latin typeface="Times New Roman" panose="02020603050405020304" pitchFamily="18" charset="0"/>
              </a:rPr>
              <a:t>   </a:t>
            </a:r>
            <a:r>
              <a:rPr lang="en-US" altLang="zh-CN" sz="2200" b="1" dirty="0">
                <a:solidFill>
                  <a:srgbClr val="FF3300"/>
                </a:solidFill>
                <a:latin typeface="Times New Roman" panose="02020603050405020304" pitchFamily="18" charset="0"/>
              </a:rPr>
              <a:t> A(</a:t>
            </a:r>
            <a:r>
              <a:rPr lang="en-US" altLang="zh-CN" sz="2200" b="1" dirty="0" err="1">
                <a:solidFill>
                  <a:srgbClr val="FF3300"/>
                </a:solidFill>
                <a:latin typeface="Times New Roman" panose="02020603050405020304" pitchFamily="18" charset="0"/>
              </a:rPr>
              <a:t>int</a:t>
            </a:r>
            <a:r>
              <a:rPr lang="en-US" altLang="zh-CN" sz="2200" b="1" dirty="0">
                <a:solidFill>
                  <a:srgbClr val="FF3300"/>
                </a:solidFill>
                <a:latin typeface="Times New Roman" panose="02020603050405020304" pitchFamily="18" charset="0"/>
              </a:rPr>
              <a:t> c, </a:t>
            </a:r>
            <a:r>
              <a:rPr lang="en-US" altLang="zh-CN" sz="2200" b="1" dirty="0" err="1">
                <a:solidFill>
                  <a:srgbClr val="FF3300"/>
                </a:solidFill>
                <a:latin typeface="Times New Roman" panose="02020603050405020304" pitchFamily="18" charset="0"/>
              </a:rPr>
              <a:t>int</a:t>
            </a:r>
            <a:r>
              <a:rPr lang="en-US" altLang="zh-CN" sz="2200" b="1" dirty="0">
                <a:solidFill>
                  <a:srgbClr val="FF3300"/>
                </a:solidFill>
                <a:latin typeface="Times New Roman" panose="02020603050405020304" pitchFamily="18" charset="0"/>
              </a:rPr>
              <a:t> d)</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a:p>
            <a:pPr eaLnBrk="0" hangingPunct="0"/>
            <a:r>
              <a:rPr lang="en-US" altLang="zh-CN" sz="2200" b="1" dirty="0">
                <a:latin typeface="Times New Roman" panose="02020603050405020304" pitchFamily="18" charset="0"/>
              </a:rPr>
              <a:t>        </a:t>
            </a:r>
            <a:r>
              <a:rPr lang="en-US" altLang="zh-CN" sz="2200" b="1" dirty="0">
                <a:solidFill>
                  <a:srgbClr val="000000"/>
                </a:solidFill>
                <a:latin typeface="Times New Roman" panose="02020603050405020304" pitchFamily="18" charset="0"/>
              </a:rPr>
              <a:t>a=c;</a:t>
            </a:r>
            <a:endParaRPr lang="en-US" altLang="zh-CN" sz="2200" b="1" dirty="0">
              <a:solidFill>
                <a:srgbClr val="000000"/>
              </a:solidFill>
              <a:latin typeface="Times New Roman" panose="02020603050405020304" pitchFamily="18" charset="0"/>
            </a:endParaRPr>
          </a:p>
          <a:p>
            <a:pPr eaLnBrk="0" hangingPunct="0"/>
            <a:r>
              <a:rPr lang="en-US" altLang="zh-CN" sz="2200" b="1" dirty="0">
                <a:solidFill>
                  <a:srgbClr val="000000"/>
                </a:solidFill>
                <a:latin typeface="Times New Roman" panose="02020603050405020304" pitchFamily="18" charset="0"/>
              </a:rPr>
              <a:t>        b=d;</a:t>
            </a:r>
            <a:endParaRPr lang="en-US" altLang="zh-CN" sz="2200" b="1" dirty="0">
              <a:solidFill>
                <a:srgbClr val="000000"/>
              </a:solidFill>
              <a:latin typeface="Times New Roman" panose="02020603050405020304" pitchFamily="18" charset="0"/>
            </a:endParaRPr>
          </a:p>
          <a:p>
            <a:pPr eaLnBrk="0" hangingPunct="0"/>
            <a:r>
              <a:rPr lang="en-US" altLang="zh-CN" sz="2200" b="1" dirty="0">
                <a:solidFill>
                  <a:srgbClr val="000000"/>
                </a:solidFill>
                <a:latin typeface="Times New Roman" panose="02020603050405020304" pitchFamily="18" charset="0"/>
              </a:rPr>
              <a:t>    }</a:t>
            </a:r>
            <a:endParaRPr lang="en-US" altLang="zh-CN" sz="2200" b="1" dirty="0">
              <a:solidFill>
                <a:srgbClr val="000000"/>
              </a:solidFill>
              <a:latin typeface="Times New Roman" panose="02020603050405020304" pitchFamily="18" charset="0"/>
            </a:endParaRPr>
          </a:p>
          <a:p>
            <a:pPr eaLnBrk="0" hangingPunct="0"/>
            <a:r>
              <a:rPr lang="en-US" altLang="zh-CN" sz="2200" b="1" dirty="0">
                <a:solidFill>
                  <a:srgbClr val="000000"/>
                </a:solidFill>
                <a:latin typeface="Times New Roman" panose="02020603050405020304" pitchFamily="18" charset="0"/>
              </a:rPr>
              <a:t>}</a:t>
            </a:r>
            <a:endParaRPr lang="en-US" altLang="zh-CN" sz="2200" b="1" dirty="0">
              <a:solidFill>
                <a:srgbClr val="000000"/>
              </a:solidFill>
              <a:latin typeface="Times New Roman" panose="02020603050405020304" pitchFamily="18" charset="0"/>
            </a:endParaRPr>
          </a:p>
        </p:txBody>
      </p:sp>
      <p:sp>
        <p:nvSpPr>
          <p:cNvPr id="192517" name="Rectangle 5"/>
          <p:cNvSpPr>
            <a:spLocks noChangeArrowheads="1"/>
          </p:cNvSpPr>
          <p:nvPr/>
        </p:nvSpPr>
        <p:spPr bwMode="auto">
          <a:xfrm>
            <a:off x="2292281" y="3855996"/>
            <a:ext cx="2803587" cy="2597340"/>
          </a:xfrm>
          <a:prstGeom prst="rect">
            <a:avLst/>
          </a:prstGeom>
          <a:solidFill>
            <a:srgbClr val="F8F8F8"/>
          </a:solidFill>
          <a:ln w="9525">
            <a:solidFill>
              <a:schemeClr val="tx1"/>
            </a:solidFill>
            <a:miter lim="800000"/>
          </a:ln>
          <a:effectLst/>
        </p:spPr>
        <p:txBody>
          <a:bodyPr wrap="none" anchor="ctr"/>
          <a:lstStyle/>
          <a:p>
            <a:pPr eaLnBrk="0" hangingPunct="0"/>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class B extends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c=</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latin typeface="Times New Roman" panose="02020603050405020304" pitchFamily="18" charset="0"/>
            </a:endParaRPr>
          </a:p>
          <a:p>
            <a:pPr eaLnBrk="0" hangingPunct="0"/>
            <a:endParaRPr lang="en-US" altLang="zh-CN" sz="2400" b="1" dirty="0">
              <a:latin typeface="Times New Roman" panose="02020603050405020304" pitchFamily="18" charset="0"/>
            </a:endParaRPr>
          </a:p>
          <a:p>
            <a:pPr eaLnBrk="0" hangingPunct="0"/>
            <a:endParaRPr lang="en-US" altLang="zh-CN" sz="2400" b="1" dirty="0">
              <a:latin typeface="Times New Roman" panose="02020603050405020304" pitchFamily="18" charset="0"/>
            </a:endParaRPr>
          </a:p>
          <a:p>
            <a:pPr eaLnBrk="0" hangingPunct="0"/>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9" name="Rectangle 4"/>
          <p:cNvSpPr>
            <a:spLocks noChangeArrowheads="1"/>
          </p:cNvSpPr>
          <p:nvPr/>
        </p:nvSpPr>
        <p:spPr bwMode="auto">
          <a:xfrm>
            <a:off x="6240016" y="956063"/>
            <a:ext cx="2786082" cy="3714776"/>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修改</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class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 b;</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CC"/>
                </a:solidFill>
                <a:latin typeface="Times New Roman" panose="02020603050405020304" pitchFamily="18" charset="0"/>
              </a:rPr>
              <a:t>    A( ) { }</a:t>
            </a:r>
            <a:endParaRPr lang="en-US" altLang="zh-CN" sz="2400" b="1" dirty="0">
              <a:solidFill>
                <a:srgbClr val="0000CC"/>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 A(</a:t>
            </a:r>
            <a:r>
              <a:rPr lang="en-US" altLang="zh-CN" sz="2400" b="1" dirty="0" err="1">
                <a:solidFill>
                  <a:srgbClr val="FF3300"/>
                </a:solidFill>
                <a:latin typeface="Times New Roman" panose="02020603050405020304" pitchFamily="18" charset="0"/>
              </a:rPr>
              <a:t>int</a:t>
            </a:r>
            <a:r>
              <a:rPr lang="en-US" altLang="zh-CN" sz="2400" b="1" dirty="0">
                <a:solidFill>
                  <a:srgbClr val="FF3300"/>
                </a:solidFill>
                <a:latin typeface="Times New Roman" panose="02020603050405020304" pitchFamily="18" charset="0"/>
              </a:rPr>
              <a:t> c, </a:t>
            </a:r>
            <a:r>
              <a:rPr lang="en-US" altLang="zh-CN" sz="2400" b="1" dirty="0" err="1">
                <a:solidFill>
                  <a:srgbClr val="FF3300"/>
                </a:solidFill>
                <a:latin typeface="Times New Roman" panose="02020603050405020304" pitchFamily="18" charset="0"/>
              </a:rPr>
              <a:t>int</a:t>
            </a:r>
            <a:r>
              <a:rPr lang="en-US" altLang="zh-CN" sz="2400" b="1" dirty="0">
                <a:solidFill>
                  <a:srgbClr val="FF3300"/>
                </a:solidFill>
                <a:latin typeface="Times New Roman" panose="02020603050405020304" pitchFamily="18" charset="0"/>
              </a:rPr>
              <a:t> d)</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0" hangingPunct="0"/>
            <a:r>
              <a:rPr lang="en-US" altLang="zh-CN"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a=c;</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b=d;</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7" name="Rectangle 4"/>
          <p:cNvSpPr>
            <a:spLocks noChangeArrowheads="1"/>
          </p:cNvSpPr>
          <p:nvPr/>
        </p:nvSpPr>
        <p:spPr bwMode="auto">
          <a:xfrm>
            <a:off x="6256173" y="4954598"/>
            <a:ext cx="2803586" cy="87787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a:solidFill>
                  <a:srgbClr val="000000"/>
                </a:solidFill>
                <a:latin typeface="Times New Roman" panose="02020603050405020304" pitchFamily="18" charset="0"/>
              </a:rPr>
              <a:t>B b = new B(5);</a:t>
            </a:r>
            <a:endParaRPr lang="en-US" altLang="zh-CN" sz="24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25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bldLvl="0" animBg="1"/>
      <p:bldP spid="9" grpId="0" bldLvl="0" animBg="1"/>
      <p:bldP spid="7"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1571636" cy="592118"/>
          </a:xfrm>
        </p:spPr>
        <p:txBody>
          <a:bodyPr/>
          <a:lstStyle/>
          <a:p>
            <a:r>
              <a:rPr lang="zh-CN" altLang="en-US" dirty="0"/>
              <a:t>例</a:t>
            </a:r>
            <a:r>
              <a:rPr lang="en-US" altLang="zh-CN" dirty="0"/>
              <a:t>5-2</a:t>
            </a:r>
            <a:endParaRPr lang="zh-CN" altLang="en-US" dirty="0"/>
          </a:p>
        </p:txBody>
      </p:sp>
      <p:sp>
        <p:nvSpPr>
          <p:cNvPr id="3" name="内容占位符 2"/>
          <p:cNvSpPr>
            <a:spLocks noGrp="1"/>
          </p:cNvSpPr>
          <p:nvPr>
            <p:ph idx="1"/>
          </p:nvPr>
        </p:nvSpPr>
        <p:spPr>
          <a:xfrm>
            <a:off x="3309918" y="214290"/>
            <a:ext cx="4500594" cy="3071810"/>
          </a:xfrm>
          <a:ln>
            <a:solidFill>
              <a:schemeClr val="accent1"/>
            </a:solidFill>
          </a:ln>
        </p:spPr>
        <p:txBody>
          <a:bodyPr/>
          <a:lstStyle/>
          <a:p>
            <a:pPr>
              <a:spcBef>
                <a:spcPts val="0"/>
              </a:spcBef>
              <a:buNone/>
            </a:pPr>
            <a:r>
              <a:rPr lang="en-US" altLang="zh-CN" sz="2000" dirty="0"/>
              <a:t>public class A {</a:t>
            </a:r>
            <a:endParaRPr lang="en-US" altLang="zh-CN" sz="2000" dirty="0"/>
          </a:p>
          <a:p>
            <a:pPr>
              <a:spcBef>
                <a:spcPts val="0"/>
              </a:spcBef>
              <a:buNone/>
            </a:pPr>
            <a:r>
              <a:rPr lang="en-US" altLang="zh-CN" sz="2000" dirty="0"/>
              <a:t>    </a:t>
            </a:r>
            <a:r>
              <a:rPr lang="en-US" altLang="zh-CN" sz="2000" b="1" dirty="0">
                <a:solidFill>
                  <a:srgbClr val="000099"/>
                </a:solidFill>
              </a:rPr>
              <a:t>private</a:t>
            </a:r>
            <a:r>
              <a:rPr lang="en-US" altLang="zh-CN" sz="2000" dirty="0"/>
              <a:t> </a:t>
            </a:r>
            <a:r>
              <a:rPr lang="en-US" altLang="zh-CN" sz="2000" dirty="0" err="1"/>
              <a:t>int</a:t>
            </a:r>
            <a:r>
              <a:rPr lang="en-US" altLang="zh-CN" sz="2000" dirty="0"/>
              <a:t> x;</a:t>
            </a:r>
            <a:endParaRPr lang="en-US" altLang="zh-CN" sz="2000" dirty="0"/>
          </a:p>
          <a:p>
            <a:pPr>
              <a:spcBef>
                <a:spcPts val="0"/>
              </a:spcBef>
              <a:buNone/>
            </a:pPr>
            <a:endParaRPr lang="en-US" altLang="zh-CN" sz="800" dirty="0"/>
          </a:p>
          <a:p>
            <a:pPr>
              <a:spcBef>
                <a:spcPts val="0"/>
              </a:spcBef>
              <a:buNone/>
            </a:pPr>
            <a:r>
              <a:rPr lang="en-US" altLang="zh-CN" sz="2000" dirty="0"/>
              <a:t>    public void </a:t>
            </a:r>
            <a:r>
              <a:rPr lang="en-US" altLang="zh-CN" sz="2000" dirty="0" err="1"/>
              <a:t>setX</a:t>
            </a:r>
            <a:r>
              <a:rPr lang="en-US" altLang="zh-CN" sz="2000" dirty="0"/>
              <a:t>(</a:t>
            </a:r>
            <a:r>
              <a:rPr lang="en-US" altLang="zh-CN" sz="2000" dirty="0" err="1"/>
              <a:t>int</a:t>
            </a:r>
            <a:r>
              <a:rPr lang="en-US" altLang="zh-CN" sz="2000" dirty="0"/>
              <a:t> x) {</a:t>
            </a:r>
            <a:endParaRPr lang="en-US" altLang="zh-CN" sz="2000" dirty="0"/>
          </a:p>
          <a:p>
            <a:pPr>
              <a:spcBef>
                <a:spcPts val="0"/>
              </a:spcBef>
              <a:buNone/>
            </a:pPr>
            <a:r>
              <a:rPr lang="en-US" altLang="zh-CN" sz="2000" dirty="0"/>
              <a:t>       </a:t>
            </a:r>
            <a:r>
              <a:rPr lang="en-US" altLang="zh-CN" sz="2000" dirty="0" err="1"/>
              <a:t>this.x</a:t>
            </a:r>
            <a:r>
              <a:rPr lang="en-US" altLang="zh-CN" sz="2000" dirty="0"/>
              <a:t>=x;</a:t>
            </a:r>
            <a:endParaRPr lang="en-US" altLang="zh-CN" sz="2000" dirty="0"/>
          </a:p>
          <a:p>
            <a:pPr>
              <a:spcBef>
                <a:spcPts val="0"/>
              </a:spcBef>
              <a:buNone/>
            </a:pPr>
            <a:r>
              <a:rPr lang="en-US" altLang="zh-CN" sz="2000" dirty="0"/>
              <a:t>    } </a:t>
            </a:r>
            <a:endParaRPr lang="en-US" altLang="zh-CN" sz="2000" dirty="0"/>
          </a:p>
          <a:p>
            <a:pPr>
              <a:spcBef>
                <a:spcPts val="0"/>
              </a:spcBef>
              <a:buNone/>
            </a:pPr>
            <a:endParaRPr lang="en-US" altLang="zh-CN" sz="800" dirty="0"/>
          </a:p>
          <a:p>
            <a:pPr>
              <a:spcBef>
                <a:spcPts val="0"/>
              </a:spcBef>
              <a:buNone/>
            </a:pPr>
            <a:r>
              <a:rPr lang="en-US" altLang="zh-CN" sz="2000" dirty="0"/>
              <a:t>    public </a:t>
            </a:r>
            <a:r>
              <a:rPr lang="en-US" altLang="zh-CN" sz="2000" dirty="0" err="1"/>
              <a:t>int</a:t>
            </a:r>
            <a:r>
              <a:rPr lang="en-US" altLang="zh-CN" sz="2000" dirty="0"/>
              <a:t> </a:t>
            </a:r>
            <a:r>
              <a:rPr lang="en-US" altLang="zh-CN" sz="2000" dirty="0" err="1"/>
              <a:t>getX</a:t>
            </a:r>
            <a:r>
              <a:rPr lang="en-US" altLang="zh-CN" sz="2000" dirty="0"/>
              <a:t>() {</a:t>
            </a:r>
            <a:endParaRPr lang="en-US" altLang="zh-CN" sz="2000" dirty="0"/>
          </a:p>
          <a:p>
            <a:pPr>
              <a:spcBef>
                <a:spcPts val="0"/>
              </a:spcBef>
              <a:buNone/>
            </a:pPr>
            <a:r>
              <a:rPr lang="en-US" altLang="zh-CN" sz="2000" dirty="0"/>
              <a:t>       return x;</a:t>
            </a:r>
            <a:endParaRPr lang="en-US" altLang="zh-CN" sz="2000" dirty="0"/>
          </a:p>
          <a:p>
            <a:pPr>
              <a:spcBef>
                <a:spcPts val="0"/>
              </a:spcBef>
              <a:buNone/>
            </a:pPr>
            <a:r>
              <a:rPr lang="en-US" altLang="zh-CN" sz="2000" dirty="0"/>
              <a:t>    }</a:t>
            </a:r>
            <a:endParaRPr lang="en-US" altLang="zh-CN" sz="2000" dirty="0"/>
          </a:p>
          <a:p>
            <a:pPr>
              <a:spcBef>
                <a:spcPts val="0"/>
              </a:spcBef>
              <a:buNone/>
            </a:pPr>
            <a:r>
              <a:rPr lang="en-US" altLang="zh-CN"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bwMode="auto">
          <a:xfrm>
            <a:off x="2711624" y="3429000"/>
            <a:ext cx="5098888" cy="3229009"/>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000" kern="0" dirty="0"/>
              <a:t>public class B </a:t>
            </a:r>
            <a:r>
              <a:rPr lang="en-US" altLang="zh-CN" sz="2000" b="1" kern="0" dirty="0">
                <a:solidFill>
                  <a:srgbClr val="000099"/>
                </a:solidFill>
              </a:rPr>
              <a:t>extends</a:t>
            </a:r>
            <a:r>
              <a:rPr lang="en-US" altLang="zh-CN" sz="2000" kern="0" dirty="0"/>
              <a:t> A {</a:t>
            </a:r>
            <a:endParaRPr lang="en-US" altLang="zh-CN" sz="2000" kern="0" dirty="0"/>
          </a:p>
          <a:p>
            <a:pPr marL="342900" lvl="0" indent="-342900" fontAlgn="base">
              <a:spcAft>
                <a:spcPct val="0"/>
              </a:spcAft>
              <a:buClr>
                <a:schemeClr val="tx2"/>
              </a:buClr>
              <a:buSzPct val="70000"/>
            </a:pPr>
            <a:r>
              <a:rPr lang="en-US" altLang="zh-CN" sz="2000" kern="0" dirty="0"/>
              <a:t>     double y=12;</a:t>
            </a:r>
            <a:endParaRPr lang="en-US" altLang="zh-CN" sz="2000" kern="0" dirty="0"/>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000" kern="0" dirty="0"/>
              <a:t>     public void </a:t>
            </a:r>
            <a:r>
              <a:rPr lang="en-US" altLang="zh-CN" sz="2000" kern="0" dirty="0" err="1"/>
              <a:t>setY</a:t>
            </a:r>
            <a:r>
              <a:rPr lang="en-US" altLang="zh-CN" sz="2000" kern="0" dirty="0"/>
              <a:t>(</a:t>
            </a:r>
            <a:r>
              <a:rPr lang="en-US" altLang="zh-CN" sz="2000" kern="0" dirty="0" err="1"/>
              <a:t>int</a:t>
            </a:r>
            <a:r>
              <a:rPr lang="en-US" altLang="zh-CN" sz="2000" kern="0" dirty="0"/>
              <a:t> y) {   </a:t>
            </a:r>
            <a:endParaRPr lang="en-US" altLang="zh-CN" sz="2000" kern="0" dirty="0"/>
          </a:p>
          <a:p>
            <a:pPr marL="342900" lvl="0" indent="-342900" fontAlgn="base">
              <a:spcAft>
                <a:spcPct val="0"/>
              </a:spcAft>
              <a:buClr>
                <a:schemeClr val="tx2"/>
              </a:buClr>
              <a:buSzPct val="70000"/>
            </a:pPr>
            <a:r>
              <a:rPr lang="en-US" altLang="zh-CN" sz="2000" kern="0" dirty="0"/>
              <a:t>		</a:t>
            </a:r>
            <a:r>
              <a:rPr lang="en-US" altLang="zh-CN" sz="2000" b="1" kern="0" dirty="0" err="1">
                <a:solidFill>
                  <a:srgbClr val="0000CC"/>
                </a:solidFill>
              </a:rPr>
              <a:t>this.y</a:t>
            </a:r>
            <a:r>
              <a:rPr lang="en-US" altLang="zh-CN" sz="2000" b="1" kern="0" dirty="0">
                <a:solidFill>
                  <a:srgbClr val="0000CC"/>
                </a:solidFill>
              </a:rPr>
              <a:t>=</a:t>
            </a:r>
            <a:r>
              <a:rPr lang="en-US" altLang="zh-CN" sz="2000" b="1" kern="0" dirty="0" err="1">
                <a:solidFill>
                  <a:srgbClr val="0000CC"/>
                </a:solidFill>
              </a:rPr>
              <a:t>y+x</a:t>
            </a:r>
            <a:r>
              <a:rPr lang="en-US" altLang="zh-CN" sz="2000" kern="0" dirty="0"/>
              <a:t>; </a:t>
            </a:r>
            <a:endParaRPr lang="en-US" altLang="zh-CN" sz="2000" kern="0" dirty="0"/>
          </a:p>
          <a:p>
            <a:pPr marL="342900" lvl="0" indent="-342900" fontAlgn="base">
              <a:spcAft>
                <a:spcPct val="0"/>
              </a:spcAft>
              <a:buClr>
                <a:schemeClr val="tx2"/>
              </a:buClr>
              <a:buSzPct val="70000"/>
            </a:pPr>
            <a:r>
              <a:rPr lang="en-US" altLang="zh-CN" sz="2000" kern="0" dirty="0"/>
              <a:t>     }</a:t>
            </a:r>
            <a:endParaRPr lang="en-US" altLang="zh-CN" sz="2000" kern="0" dirty="0"/>
          </a:p>
          <a:p>
            <a:pPr marL="342900" lvl="0" indent="-342900" fontAlgn="base">
              <a:spcAft>
                <a:spcPct val="0"/>
              </a:spcAft>
              <a:buClr>
                <a:schemeClr val="tx2"/>
              </a:buClr>
              <a:buSzPct val="70000"/>
            </a:pPr>
            <a:endParaRPr lang="en-US" altLang="zh-CN" sz="2000" kern="0" dirty="0"/>
          </a:p>
          <a:p>
            <a:pPr marL="342900" lvl="0" indent="-342900" fontAlgn="base">
              <a:spcAft>
                <a:spcPct val="0"/>
              </a:spcAft>
              <a:buClr>
                <a:schemeClr val="tx2"/>
              </a:buClr>
              <a:buSzPct val="70000"/>
            </a:pPr>
            <a:r>
              <a:rPr lang="en-US" altLang="zh-CN" sz="2000" kern="0" dirty="0"/>
              <a:t>     public double </a:t>
            </a:r>
            <a:r>
              <a:rPr lang="en-US" altLang="zh-CN" sz="2000" kern="0" dirty="0" err="1"/>
              <a:t>getY</a:t>
            </a:r>
            <a:r>
              <a:rPr lang="en-US" altLang="zh-CN" sz="2000" kern="0" dirty="0"/>
              <a:t>() {</a:t>
            </a:r>
            <a:endParaRPr lang="en-US" altLang="zh-CN" sz="2000" kern="0" dirty="0"/>
          </a:p>
          <a:p>
            <a:pPr marL="342900" lvl="0" indent="-342900" fontAlgn="base">
              <a:spcAft>
                <a:spcPct val="0"/>
              </a:spcAft>
              <a:buClr>
                <a:schemeClr val="tx2"/>
              </a:buClr>
              <a:buSzPct val="70000"/>
            </a:pPr>
            <a:r>
              <a:rPr lang="en-US" altLang="zh-CN" sz="2000" kern="0" dirty="0"/>
              <a:t>        return y;</a:t>
            </a:r>
            <a:endParaRPr lang="en-US" altLang="zh-CN" sz="2000" kern="0" dirty="0"/>
          </a:p>
          <a:p>
            <a:pPr marL="342900" lvl="0" indent="-342900" fontAlgn="base">
              <a:spcAft>
                <a:spcPct val="0"/>
              </a:spcAft>
              <a:buClr>
                <a:schemeClr val="tx2"/>
              </a:buClr>
              <a:buSzPct val="70000"/>
            </a:pPr>
            <a:r>
              <a:rPr lang="en-US" altLang="zh-CN" sz="2000" kern="0" dirty="0"/>
              <a:t>     }</a:t>
            </a:r>
            <a:endParaRPr lang="en-US" altLang="zh-CN" sz="2000" kern="0" dirty="0"/>
          </a:p>
          <a:p>
            <a:pPr marL="342900" lvl="0" indent="-342900" fontAlgn="base">
              <a:spcAft>
                <a:spcPct val="0"/>
              </a:spcAft>
              <a:buClr>
                <a:schemeClr val="tx2"/>
              </a:buClr>
              <a:buSzPct val="70000"/>
            </a:pPr>
            <a:r>
              <a:rPr lang="en-US" altLang="zh-CN" sz="2000" kern="0" dirty="0"/>
              <a:t>}</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953388" y="1428736"/>
            <a:ext cx="1428760" cy="46037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7824192" y="4382965"/>
            <a:ext cx="1428760" cy="460375"/>
          </a:xfrm>
          <a:prstGeom prst="rect">
            <a:avLst/>
          </a:prstGeom>
          <a:noFill/>
        </p:spPr>
        <p:txBody>
          <a:bodyPr wrap="square" rtlCol="0">
            <a:spAutoFit/>
          </a:bodyPr>
          <a:lstStyle/>
          <a:p>
            <a:r>
              <a:rPr lang="en-US" altLang="zh-CN" sz="2400" dirty="0" err="1"/>
              <a:t>B.java</a:t>
            </a:r>
            <a:endParaRPr lang="zh-CN" altLang="en-US" sz="2400" dirty="0"/>
          </a:p>
        </p:txBody>
      </p:sp>
      <p:sp>
        <p:nvSpPr>
          <p:cNvPr id="6" name="文本框 5"/>
          <p:cNvSpPr txBox="1"/>
          <p:nvPr/>
        </p:nvSpPr>
        <p:spPr>
          <a:xfrm>
            <a:off x="5147901" y="4475298"/>
            <a:ext cx="2505710" cy="368300"/>
          </a:xfrm>
          <a:prstGeom prst="rect">
            <a:avLst/>
          </a:prstGeom>
          <a:noFill/>
        </p:spPr>
        <p:txBody>
          <a:bodyPr wrap="none" rtlCol="0">
            <a:spAutoFit/>
          </a:bodyPr>
          <a:lstStyle/>
          <a:p>
            <a:r>
              <a:rPr lang="en-US" altLang="zh-CN" sz="1800" b="1" kern="0">
                <a:solidFill>
                  <a:srgbClr val="006600"/>
                </a:solidFill>
              </a:rPr>
              <a:t>//</a:t>
            </a:r>
            <a:r>
              <a:rPr lang="zh-CN" altLang="en-US" sz="1800" b="1" kern="0">
                <a:solidFill>
                  <a:srgbClr val="006600"/>
                </a:solidFill>
              </a:rPr>
              <a:t>非法，子类没有继承</a:t>
            </a:r>
            <a:r>
              <a:rPr lang="en-US" altLang="zh-CN" sz="1800" b="1" kern="0">
                <a:solidFill>
                  <a:srgbClr val="006600"/>
                </a:solidFill>
              </a:rPr>
              <a:t>x</a:t>
            </a:r>
            <a:endParaRPr lang="en-US" altLang="zh-CN" sz="1800" b="1" kern="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Example5_2.java</a:t>
            </a:r>
            <a:endParaRPr lang="zh-CN" altLang="en-US" dirty="0"/>
          </a:p>
        </p:txBody>
      </p:sp>
      <p:sp>
        <p:nvSpPr>
          <p:cNvPr id="3" name="内容占位符 2"/>
          <p:cNvSpPr>
            <a:spLocks noGrp="1"/>
          </p:cNvSpPr>
          <p:nvPr>
            <p:ph idx="1"/>
          </p:nvPr>
        </p:nvSpPr>
        <p:spPr>
          <a:xfrm>
            <a:off x="1981200" y="1628775"/>
            <a:ext cx="8229600" cy="4300555"/>
          </a:xfrm>
          <a:ln>
            <a:solidFill>
              <a:schemeClr val="accent1"/>
            </a:solidFill>
          </a:ln>
        </p:spPr>
        <p:txBody>
          <a:bodyPr/>
          <a:lstStyle/>
          <a:p>
            <a:pPr>
              <a:buNone/>
            </a:pPr>
            <a:r>
              <a:rPr lang="en-US" altLang="zh-CN" sz="2200" dirty="0"/>
              <a:t>public class </a:t>
            </a:r>
            <a:r>
              <a:rPr lang="en-US" altLang="zh-CN" sz="2200" dirty="0" err="1"/>
              <a:t>Example5_2</a:t>
            </a:r>
            <a:r>
              <a:rPr lang="en-US" altLang="zh-CN" sz="2200" dirty="0"/>
              <a:t> {</a:t>
            </a:r>
            <a:endParaRPr lang="en-US" altLang="zh-CN" sz="2200" dirty="0"/>
          </a:p>
          <a:p>
            <a:pPr>
              <a:buNone/>
            </a:pPr>
            <a:r>
              <a:rPr lang="en-US" altLang="zh-CN" sz="2200" dirty="0"/>
              <a:t>  public static void main(String </a:t>
            </a:r>
            <a:r>
              <a:rPr lang="en-US" altLang="zh-CN" sz="2200" dirty="0" err="1"/>
              <a:t>args</a:t>
            </a:r>
            <a:r>
              <a:rPr lang="en-US" altLang="zh-CN" sz="2200" dirty="0"/>
              <a:t>[]) {</a:t>
            </a:r>
            <a:endParaRPr lang="en-US" altLang="zh-CN" sz="2200" dirty="0"/>
          </a:p>
          <a:p>
            <a:pPr>
              <a:buNone/>
            </a:pPr>
            <a:r>
              <a:rPr lang="en-US" altLang="zh-CN" sz="2200" dirty="0"/>
              <a:t>      B b=new B();</a:t>
            </a:r>
            <a:endParaRPr lang="en-US" altLang="zh-CN" sz="2200" dirty="0"/>
          </a:p>
          <a:p>
            <a:pPr>
              <a:buNone/>
            </a:pPr>
            <a:r>
              <a:rPr lang="en-US" altLang="zh-CN" sz="2200" dirty="0"/>
              <a:t>      </a:t>
            </a:r>
            <a:r>
              <a:rPr lang="en-US" altLang="zh-CN" sz="2200" b="1" dirty="0" err="1">
                <a:solidFill>
                  <a:srgbClr val="006600"/>
                </a:solidFill>
              </a:rPr>
              <a:t>b.setX</a:t>
            </a:r>
            <a:r>
              <a:rPr lang="en-US" altLang="zh-CN" sz="2200" b="1" dirty="0">
                <a:solidFill>
                  <a:srgbClr val="006600"/>
                </a:solidFill>
              </a:rPr>
              <a:t>(888);</a:t>
            </a:r>
            <a:endParaRPr lang="en-US" altLang="zh-CN" sz="2200" b="1" dirty="0">
              <a:solidFill>
                <a:srgbClr val="006600"/>
              </a:solidFill>
            </a:endParaRPr>
          </a:p>
          <a:p>
            <a:pPr>
              <a:buNone/>
            </a:pPr>
            <a:r>
              <a:rPr lang="en-US" altLang="zh-CN" sz="2200" dirty="0"/>
              <a:t>      </a:t>
            </a:r>
            <a:r>
              <a:rPr lang="en-US" altLang="zh-CN" sz="2200" dirty="0" err="1"/>
              <a:t>System.out.println</a:t>
            </a:r>
            <a:r>
              <a:rPr lang="en-US" altLang="zh-CN" sz="2200" dirty="0"/>
              <a:t>("</a:t>
            </a:r>
            <a:r>
              <a:rPr lang="zh-CN" altLang="en-US" sz="2200" dirty="0"/>
              <a:t>子类对象未继承的</a:t>
            </a:r>
            <a:r>
              <a:rPr lang="en-US" altLang="zh-CN" sz="2200" dirty="0"/>
              <a:t>x</a:t>
            </a:r>
            <a:r>
              <a:rPr lang="zh-CN" altLang="en-US" sz="2200" dirty="0"/>
              <a:t>的值是</a:t>
            </a:r>
            <a:r>
              <a:rPr lang="en-US" altLang="zh-CN" sz="2200" dirty="0"/>
              <a:t>:"+</a:t>
            </a:r>
            <a:r>
              <a:rPr lang="en-US" altLang="zh-CN" sz="2200" b="1" dirty="0" err="1">
                <a:solidFill>
                  <a:srgbClr val="006600"/>
                </a:solidFill>
              </a:rPr>
              <a:t>b.getX</a:t>
            </a:r>
            <a:r>
              <a:rPr lang="en-US" altLang="zh-CN" sz="2200" b="1" dirty="0">
                <a:solidFill>
                  <a:srgbClr val="006600"/>
                </a:solidFill>
              </a:rPr>
              <a:t>()</a:t>
            </a:r>
            <a:r>
              <a:rPr lang="en-US" altLang="zh-CN" sz="2200" dirty="0"/>
              <a:t>);</a:t>
            </a:r>
            <a:endParaRPr lang="en-US" altLang="zh-CN" sz="2200" dirty="0"/>
          </a:p>
          <a:p>
            <a:pPr>
              <a:buNone/>
            </a:pPr>
            <a:endParaRPr lang="en-US" altLang="zh-CN" sz="2200" dirty="0"/>
          </a:p>
          <a:p>
            <a:pPr>
              <a:buNone/>
            </a:pPr>
            <a:r>
              <a:rPr lang="en-US" altLang="zh-CN" sz="2200" dirty="0"/>
              <a:t>      </a:t>
            </a:r>
            <a:r>
              <a:rPr lang="en-US" altLang="zh-CN" sz="2200" dirty="0" err="1"/>
              <a:t>b.y</a:t>
            </a:r>
            <a:r>
              <a:rPr lang="en-US" altLang="zh-CN" sz="2200" dirty="0"/>
              <a:t>=12.678;</a:t>
            </a:r>
            <a:endParaRPr lang="en-US" altLang="zh-CN" sz="2200" dirty="0"/>
          </a:p>
          <a:p>
            <a:pPr>
              <a:buNone/>
            </a:pPr>
            <a:r>
              <a:rPr lang="en-US" altLang="zh-CN" sz="2200" dirty="0"/>
              <a:t>      </a:t>
            </a:r>
            <a:r>
              <a:rPr lang="en-US" altLang="zh-CN" sz="2200" dirty="0" err="1"/>
              <a:t>System.out.println</a:t>
            </a:r>
            <a:r>
              <a:rPr lang="en-US" altLang="zh-CN" sz="2200" dirty="0"/>
              <a:t>("</a:t>
            </a:r>
            <a:r>
              <a:rPr lang="zh-CN" altLang="en-US" sz="2200" dirty="0"/>
              <a:t>子类对象的实例变量</a:t>
            </a:r>
            <a:r>
              <a:rPr lang="en-US" altLang="zh-CN" sz="2200" dirty="0"/>
              <a:t>y</a:t>
            </a:r>
            <a:r>
              <a:rPr lang="zh-CN" altLang="en-US" sz="2200" dirty="0"/>
              <a:t>的值是</a:t>
            </a:r>
            <a:r>
              <a:rPr lang="en-US" altLang="zh-CN" sz="2200" dirty="0"/>
              <a:t>:"+</a:t>
            </a:r>
            <a:r>
              <a:rPr lang="en-US" altLang="zh-CN" sz="2200" dirty="0" err="1"/>
              <a:t>b.getY</a:t>
            </a:r>
            <a:r>
              <a:rPr lang="en-US" altLang="zh-CN" sz="2200" dirty="0"/>
              <a:t>());</a:t>
            </a:r>
            <a:endParaRPr lang="en-US" altLang="zh-CN" sz="2200" dirty="0"/>
          </a:p>
          <a:p>
            <a:pPr>
              <a:buNone/>
            </a:pPr>
            <a:r>
              <a:rPr lang="en-US" altLang="zh-CN" sz="2200" dirty="0"/>
              <a:t>  }  </a:t>
            </a:r>
            <a:endParaRPr lang="en-US" altLang="zh-CN" sz="2200" dirty="0"/>
          </a:p>
          <a:p>
            <a:pPr>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§5.4   </a:t>
            </a:r>
            <a:r>
              <a:rPr lang="zh-CN" altLang="en-US" sz="3600" dirty="0">
                <a:latin typeface="宋体" panose="02010600030101010101" pitchFamily="2" charset="-122"/>
              </a:rPr>
              <a:t>成员变量的隐藏和方法重写</a:t>
            </a:r>
            <a:endParaRPr lang="zh-CN" altLang="en-US" sz="3600" dirty="0"/>
          </a:p>
        </p:txBody>
      </p:sp>
      <p:sp>
        <p:nvSpPr>
          <p:cNvPr id="3" name="内容占位符 2"/>
          <p:cNvSpPr>
            <a:spLocks noGrp="1"/>
          </p:cNvSpPr>
          <p:nvPr>
            <p:ph idx="1"/>
          </p:nvPr>
        </p:nvSpPr>
        <p:spPr/>
        <p:txBody>
          <a:bodyPr/>
          <a:lstStyle/>
          <a:p>
            <a:pPr marL="0" indent="0">
              <a:buNone/>
            </a:pPr>
            <a:r>
              <a:rPr lang="zh-CN" altLang="en-US" b="1" dirty="0"/>
              <a:t>§5.4.1  </a:t>
            </a:r>
            <a:r>
              <a:rPr lang="zh-CN" altLang="en-US" b="1" dirty="0">
                <a:latin typeface="宋体" panose="02010600030101010101" pitchFamily="2" charset="-122"/>
              </a:rPr>
              <a:t>成员变量的隐藏</a:t>
            </a:r>
            <a:endParaRPr lang="en-US" altLang="zh-CN" b="1" dirty="0">
              <a:latin typeface="宋体" panose="02010600030101010101" pitchFamily="2" charset="-122"/>
            </a:endParaRPr>
          </a:p>
          <a:p>
            <a:pPr lvl="1"/>
            <a:r>
              <a:rPr lang="zh-CN" altLang="en-US" dirty="0">
                <a:latin typeface="宋体" panose="02010600030101010101" pitchFamily="2" charset="-122"/>
              </a:rPr>
              <a:t>对于子类可以从父类继承的成员变量，</a:t>
            </a:r>
            <a:r>
              <a:rPr lang="zh-CN" altLang="en-US" dirty="0">
                <a:solidFill>
                  <a:srgbClr val="C00000"/>
                </a:solidFill>
                <a:latin typeface="华文新魏" panose="02010800040101010101" pitchFamily="2" charset="-122"/>
                <a:ea typeface="华文新魏" panose="02010800040101010101" pitchFamily="2" charset="-122"/>
              </a:rPr>
              <a:t>只要子类中声明的成员变量和父类中的成员变量同名</a:t>
            </a:r>
            <a:r>
              <a:rPr lang="zh-CN" altLang="en-US" dirty="0">
                <a:latin typeface="宋体" panose="02010600030101010101" pitchFamily="2" charset="-122"/>
              </a:rPr>
              <a:t>时，</a:t>
            </a:r>
            <a:r>
              <a:rPr lang="zh-CN" altLang="en-US" dirty="0">
                <a:solidFill>
                  <a:srgbClr val="000099"/>
                </a:solidFill>
                <a:latin typeface="华文新魏" panose="02010800040101010101" pitchFamily="2" charset="-122"/>
                <a:ea typeface="华文新魏" panose="02010800040101010101" pitchFamily="2" charset="-122"/>
              </a:rPr>
              <a:t>子类就隐藏了继承的成员变量</a:t>
            </a:r>
            <a:r>
              <a:rPr lang="zh-CN" altLang="en-US" dirty="0">
                <a:solidFill>
                  <a:srgbClr val="000099"/>
                </a:solidFill>
                <a:latin typeface="宋体" panose="02010600030101010101" pitchFamily="2" charset="-122"/>
              </a:rPr>
              <a:t>。</a:t>
            </a:r>
            <a:endParaRPr lang="en-US" altLang="zh-CN" dirty="0">
              <a:solidFill>
                <a:srgbClr val="000099"/>
              </a:solidFill>
              <a:latin typeface="宋体" panose="02010600030101010101" pitchFamily="2" charset="-122"/>
            </a:endParaRPr>
          </a:p>
          <a:p>
            <a:pPr lvl="1"/>
            <a:endParaRPr lang="en-US" altLang="zh-CN" dirty="0">
              <a:solidFill>
                <a:srgbClr val="000099"/>
              </a:solidFill>
              <a:latin typeface="宋体" panose="02010600030101010101" pitchFamily="2" charset="-122"/>
            </a:endParaRPr>
          </a:p>
          <a:p>
            <a:pPr lvl="1"/>
            <a:r>
              <a:rPr lang="zh-CN" altLang="en-US" dirty="0">
                <a:latin typeface="宋体" panose="02010600030101010101" pitchFamily="2" charset="-122"/>
              </a:rPr>
              <a:t>当子类自己声明定义的方法去操作与父类同名的成员变量，</a:t>
            </a:r>
            <a:r>
              <a:rPr lang="zh-CN" altLang="en-US" b="1" dirty="0">
                <a:latin typeface="宋体" panose="02010600030101010101" pitchFamily="2" charset="-122"/>
              </a:rPr>
              <a:t>是指</a:t>
            </a:r>
            <a:r>
              <a:rPr lang="zh-CN" altLang="en-US" b="1" dirty="0">
                <a:solidFill>
                  <a:srgbClr val="000099"/>
                </a:solidFill>
                <a:latin typeface="隶书" panose="02010509060101010101" pitchFamily="49" charset="-122"/>
                <a:ea typeface="隶书" panose="02010509060101010101" pitchFamily="49" charset="-122"/>
              </a:rPr>
              <a:t>子类重新声明定义的这个成员变量</a:t>
            </a:r>
            <a:r>
              <a:rPr lang="zh-CN" altLang="en-US" dirty="0">
                <a:latin typeface="宋体" panose="02010600030101010101" pitchFamily="2"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宋体" panose="02010600030101010101" pitchFamily="2" charset="-122"/>
              </a:rPr>
              <a:t>导读</a:t>
            </a:r>
            <a:endParaRPr lang="zh-CN" altLang="en-US" dirty="0">
              <a:solidFill>
                <a:schemeClr val="tx1"/>
              </a:solidFill>
            </a:endParaRPr>
          </a:p>
        </p:txBody>
      </p:sp>
      <p:sp>
        <p:nvSpPr>
          <p:cNvPr id="3" name="内容占位符 2"/>
          <p:cNvSpPr>
            <a:spLocks noGrp="1"/>
          </p:cNvSpPr>
          <p:nvPr>
            <p:ph idx="1"/>
          </p:nvPr>
        </p:nvSpPr>
        <p:spPr>
          <a:xfrm>
            <a:off x="1981200" y="1628774"/>
            <a:ext cx="8229600" cy="4872059"/>
          </a:xfrm>
        </p:spPr>
        <p:txBody>
          <a:bodyPr/>
          <a:lstStyle/>
          <a:p>
            <a:pPr marL="476250" indent="-476250" algn="just" fontAlgn="t"/>
            <a:r>
              <a:rPr lang="zh-CN" altLang="en-US" b="1" dirty="0">
                <a:solidFill>
                  <a:srgbClr val="C00000"/>
                </a:solidFill>
                <a:latin typeface="Tahoma" panose="020B0604030504040204" pitchFamily="34" charset="0"/>
              </a:rPr>
              <a:t>主要内容</a:t>
            </a:r>
            <a:endParaRPr lang="zh-CN" altLang="en-US" b="1" dirty="0">
              <a:solidFill>
                <a:srgbClr val="C00000"/>
              </a:solidFill>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子类与父类</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子类的继承性</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子类对象的构造过程</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成员变量的隐藏和方法重写</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anose="020B0604030504040204" pitchFamily="34" charset="0"/>
              </a:rPr>
              <a:t>super</a:t>
            </a:r>
            <a:r>
              <a:rPr lang="zh-CN" altLang="en-US" dirty="0">
                <a:latin typeface="Tahoma" panose="020B0604030504040204" pitchFamily="34" charset="0"/>
              </a:rPr>
              <a:t>关键字</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anose="020B0604030504040204" pitchFamily="34" charset="0"/>
              </a:rPr>
              <a:t>final</a:t>
            </a:r>
            <a:r>
              <a:rPr lang="zh-CN" altLang="en-US" dirty="0">
                <a:latin typeface="Tahoma" panose="020B0604030504040204" pitchFamily="34" charset="0"/>
              </a:rPr>
              <a:t>关键字</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对象的上转型对象</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继承与多态</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en-US" altLang="zh-CN" dirty="0">
                <a:latin typeface="Tahoma" panose="020B0604030504040204" pitchFamily="34" charset="0"/>
              </a:rPr>
              <a:t>abstract</a:t>
            </a:r>
            <a:r>
              <a:rPr lang="zh-CN" altLang="en-US" dirty="0">
                <a:latin typeface="Tahoma" panose="020B0604030504040204" pitchFamily="34" charset="0"/>
              </a:rPr>
              <a:t>类与</a:t>
            </a:r>
            <a:r>
              <a:rPr lang="en-US" altLang="zh-CN" dirty="0">
                <a:latin typeface="Tahoma" panose="020B0604030504040204" pitchFamily="34" charset="0"/>
              </a:rPr>
              <a:t>abstract</a:t>
            </a:r>
            <a:r>
              <a:rPr lang="zh-CN" altLang="en-US" dirty="0">
                <a:latin typeface="Tahoma" panose="020B0604030504040204" pitchFamily="34" charset="0"/>
              </a:rPr>
              <a:t>方法</a:t>
            </a:r>
            <a:endParaRPr lang="zh-CN" altLang="en-US" dirty="0">
              <a:latin typeface="Tahoma" panose="020B0604030504040204" pitchFamily="34" charset="0"/>
            </a:endParaRPr>
          </a:p>
          <a:p>
            <a:pPr marL="825500" lvl="1" indent="-476250" algn="just" fontAlgn="t">
              <a:spcBef>
                <a:spcPts val="0"/>
              </a:spcBef>
              <a:buClr>
                <a:srgbClr val="3333FF"/>
              </a:buClr>
              <a:buSzPct val="120000"/>
              <a:buFont typeface="Arial" panose="020B0604020202020204" pitchFamily="34" charset="0"/>
              <a:buChar char="•"/>
            </a:pPr>
            <a:r>
              <a:rPr lang="zh-CN" altLang="en-US" dirty="0">
                <a:latin typeface="Tahoma" panose="020B0604030504040204" pitchFamily="34" charset="0"/>
              </a:rPr>
              <a:t>接口</a:t>
            </a:r>
            <a:endParaRPr lang="zh-CN" altLang="en-US" dirty="0">
              <a:latin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1571636" cy="592118"/>
          </a:xfrm>
        </p:spPr>
        <p:txBody>
          <a:bodyPr/>
          <a:lstStyle/>
          <a:p>
            <a:r>
              <a:rPr lang="zh-CN" altLang="en-US" dirty="0"/>
              <a:t>例</a:t>
            </a:r>
            <a:r>
              <a:rPr lang="en-US" altLang="zh-CN" dirty="0"/>
              <a:t>5-3</a:t>
            </a:r>
            <a:endParaRPr lang="zh-CN" altLang="en-US" dirty="0"/>
          </a:p>
        </p:txBody>
      </p:sp>
      <p:sp>
        <p:nvSpPr>
          <p:cNvPr id="3" name="内容占位符 2"/>
          <p:cNvSpPr>
            <a:spLocks noGrp="1"/>
          </p:cNvSpPr>
          <p:nvPr>
            <p:ph idx="1"/>
          </p:nvPr>
        </p:nvSpPr>
        <p:spPr>
          <a:xfrm>
            <a:off x="3309918" y="214290"/>
            <a:ext cx="4714908" cy="3571900"/>
          </a:xfrm>
          <a:ln>
            <a:solidFill>
              <a:schemeClr val="accent1"/>
            </a:solidFill>
          </a:ln>
        </p:spPr>
        <p:txBody>
          <a:bodyPr/>
          <a:lstStyle/>
          <a:p>
            <a:pPr>
              <a:spcBef>
                <a:spcPts val="0"/>
              </a:spcBef>
              <a:buNone/>
            </a:pPr>
            <a:r>
              <a:rPr lang="en-US" altLang="zh-CN" sz="2200" dirty="0"/>
              <a:t>class </a:t>
            </a:r>
            <a:r>
              <a:rPr lang="en-US" altLang="zh-CN" sz="2200" dirty="0">
                <a:solidFill>
                  <a:srgbClr val="000099"/>
                </a:solidFill>
              </a:rPr>
              <a:t>People</a:t>
            </a:r>
            <a:r>
              <a:rPr lang="en-US" altLang="zh-CN" sz="2200" dirty="0"/>
              <a:t> {</a:t>
            </a:r>
            <a:endParaRPr lang="en-US" altLang="zh-CN" sz="2200" dirty="0"/>
          </a:p>
          <a:p>
            <a:pPr>
              <a:spcBef>
                <a:spcPts val="0"/>
              </a:spcBef>
              <a:buNone/>
            </a:pPr>
            <a:r>
              <a:rPr lang="en-US" altLang="zh-CN" sz="2200" dirty="0"/>
              <a:t>    </a:t>
            </a:r>
            <a:r>
              <a:rPr lang="en-US" altLang="zh-CN" sz="2200" b="1" dirty="0">
                <a:solidFill>
                  <a:srgbClr val="C00000"/>
                </a:solidFill>
              </a:rPr>
              <a:t>public double x;</a:t>
            </a:r>
            <a:endParaRPr lang="en-US" altLang="zh-CN" sz="2200" b="1" dirty="0">
              <a:solidFill>
                <a:srgbClr val="C00000"/>
              </a:solidFill>
            </a:endParaRPr>
          </a:p>
          <a:p>
            <a:pPr>
              <a:spcBef>
                <a:spcPts val="0"/>
              </a:spcBef>
              <a:buNone/>
            </a:pPr>
            <a:endParaRPr lang="en-US" altLang="zh-CN" sz="1800" dirty="0"/>
          </a:p>
          <a:p>
            <a:pPr>
              <a:spcBef>
                <a:spcPts val="0"/>
              </a:spcBef>
              <a:buNone/>
            </a:pPr>
            <a:r>
              <a:rPr lang="en-US" altLang="zh-CN" sz="2200" dirty="0"/>
              <a:t>    public void </a:t>
            </a:r>
            <a:r>
              <a:rPr lang="en-US" altLang="zh-CN" sz="2200" dirty="0" err="1"/>
              <a:t>setX</a:t>
            </a:r>
            <a:r>
              <a:rPr lang="en-US" altLang="zh-CN" sz="2200" dirty="0"/>
              <a:t>(double x) {</a:t>
            </a:r>
            <a:endParaRPr lang="en-US" altLang="zh-CN" sz="2200" dirty="0"/>
          </a:p>
          <a:p>
            <a:pPr>
              <a:spcBef>
                <a:spcPts val="0"/>
              </a:spcBef>
              <a:buNone/>
            </a:pPr>
            <a:r>
              <a:rPr lang="en-US" altLang="zh-CN" sz="2200" dirty="0"/>
              <a:t>       </a:t>
            </a:r>
            <a:r>
              <a:rPr lang="en-US" altLang="zh-CN" sz="2200" dirty="0" err="1"/>
              <a:t>this.x</a:t>
            </a:r>
            <a:r>
              <a:rPr lang="en-US" altLang="zh-CN" sz="2200" dirty="0"/>
              <a:t>=x;</a:t>
            </a:r>
            <a:endParaRPr lang="en-US" altLang="zh-CN" sz="2200" dirty="0"/>
          </a:p>
          <a:p>
            <a:pPr>
              <a:spcBef>
                <a:spcPts val="0"/>
              </a:spcBef>
              <a:buNone/>
            </a:pPr>
            <a:r>
              <a:rPr lang="en-US" altLang="zh-CN" sz="2200" dirty="0"/>
              <a:t>    }</a:t>
            </a:r>
            <a:endParaRPr lang="en-US" altLang="zh-CN" sz="2200" dirty="0"/>
          </a:p>
          <a:p>
            <a:pPr>
              <a:spcBef>
                <a:spcPts val="0"/>
              </a:spcBef>
              <a:buNone/>
            </a:pPr>
            <a:endParaRPr lang="en-US" altLang="zh-CN" sz="1000" dirty="0"/>
          </a:p>
          <a:p>
            <a:pPr>
              <a:spcBef>
                <a:spcPts val="0"/>
              </a:spcBef>
              <a:buNone/>
            </a:pPr>
            <a:r>
              <a:rPr lang="en-US" altLang="zh-CN" sz="2200" dirty="0"/>
              <a:t>    public double </a:t>
            </a:r>
            <a:r>
              <a:rPr lang="en-US" altLang="zh-CN" sz="2200" dirty="0" err="1"/>
              <a:t>getDoubleX</a:t>
            </a:r>
            <a:r>
              <a:rPr lang="en-US" altLang="zh-CN" sz="2200" dirty="0"/>
              <a:t>() {</a:t>
            </a:r>
            <a:endParaRPr lang="en-US" altLang="zh-CN" sz="2200" dirty="0"/>
          </a:p>
          <a:p>
            <a:pPr>
              <a:spcBef>
                <a:spcPts val="0"/>
              </a:spcBef>
              <a:buNone/>
            </a:pPr>
            <a:r>
              <a:rPr lang="en-US" altLang="zh-CN" sz="2200" dirty="0"/>
              <a:t>       return x;</a:t>
            </a:r>
            <a:endParaRPr lang="en-US" altLang="zh-CN" sz="2200" dirty="0"/>
          </a:p>
          <a:p>
            <a:pPr>
              <a:spcBef>
                <a:spcPts val="0"/>
              </a:spcBef>
              <a:buNone/>
            </a:pPr>
            <a:r>
              <a:rPr lang="en-US" altLang="zh-CN" sz="2200" dirty="0"/>
              <a:t>    }</a:t>
            </a:r>
            <a:endParaRPr lang="en-US" altLang="zh-CN" sz="2200" dirty="0"/>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bwMode="auto">
          <a:xfrm>
            <a:off x="2096974" y="4024738"/>
            <a:ext cx="6143668" cy="2452262"/>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400" kern="0" dirty="0"/>
              <a:t>class </a:t>
            </a:r>
            <a:r>
              <a:rPr lang="en-US" altLang="zh-CN" sz="2400" kern="0" dirty="0">
                <a:solidFill>
                  <a:srgbClr val="000099"/>
                </a:solidFill>
              </a:rPr>
              <a:t>Student </a:t>
            </a:r>
            <a:r>
              <a:rPr lang="en-US" altLang="zh-CN" sz="2400" kern="0" dirty="0"/>
              <a:t>extends People {</a:t>
            </a:r>
            <a:endParaRPr lang="en-US" altLang="zh-CN" sz="2400" kern="0" dirty="0"/>
          </a:p>
          <a:p>
            <a:pPr marL="342900" lvl="0" indent="-342900" fontAlgn="base">
              <a:spcAft>
                <a:spcPct val="0"/>
              </a:spcAft>
              <a:buClr>
                <a:schemeClr val="tx2"/>
              </a:buClr>
              <a:buSzPct val="70000"/>
            </a:pPr>
            <a:r>
              <a:rPr lang="en-US" altLang="zh-CN" sz="2400" kern="0" dirty="0">
                <a:solidFill>
                  <a:srgbClr val="000099"/>
                </a:solidFill>
              </a:rPr>
              <a:t>    </a:t>
            </a:r>
            <a:r>
              <a:rPr lang="en-US" altLang="zh-CN" sz="2400" b="1" kern="0" dirty="0" err="1">
                <a:solidFill>
                  <a:srgbClr val="C00000"/>
                </a:solidFill>
              </a:rPr>
              <a:t>int</a:t>
            </a:r>
            <a:r>
              <a:rPr lang="en-US" altLang="zh-CN" sz="2400" b="1" kern="0" dirty="0">
                <a:solidFill>
                  <a:srgbClr val="C00000"/>
                </a:solidFill>
              </a:rPr>
              <a:t> </a:t>
            </a:r>
            <a:r>
              <a:rPr lang="en-US" altLang="zh-CN" sz="2400" b="1" kern="0">
                <a:solidFill>
                  <a:srgbClr val="C00000"/>
                </a:solidFill>
              </a:rPr>
              <a:t>x;</a:t>
            </a:r>
            <a:r>
              <a:rPr lang="en-US" altLang="zh-CN" sz="2400" kern="0">
                <a:solidFill>
                  <a:srgbClr val="000099"/>
                </a:solidFill>
              </a:rPr>
              <a:t>	</a:t>
            </a:r>
            <a:endParaRPr lang="en-US" altLang="zh-CN" sz="2400" kern="0" dirty="0">
              <a:solidFill>
                <a:srgbClr val="000099"/>
              </a:solidFill>
            </a:endParaRPr>
          </a:p>
          <a:p>
            <a:pPr marL="342900" lvl="0" indent="-342900" fontAlgn="base">
              <a:spcAft>
                <a:spcPct val="0"/>
              </a:spcAft>
              <a:buClr>
                <a:schemeClr val="tx2"/>
              </a:buClr>
              <a:buSzPct val="70000"/>
            </a:pPr>
            <a:endParaRPr lang="en-US" altLang="zh-CN" sz="1000" kern="0" dirty="0"/>
          </a:p>
          <a:p>
            <a:pPr marL="342900" lvl="0" indent="-342900" fontAlgn="base">
              <a:spcAft>
                <a:spcPct val="0"/>
              </a:spcAft>
              <a:buClr>
                <a:schemeClr val="tx2"/>
              </a:buClr>
              <a:buSzPct val="70000"/>
            </a:pPr>
            <a:r>
              <a:rPr lang="en-US" altLang="zh-CN" sz="2400" kern="0" dirty="0"/>
              <a:t>    public </a:t>
            </a:r>
            <a:r>
              <a:rPr lang="en-US" altLang="zh-CN" sz="2400" kern="0" dirty="0" err="1"/>
              <a:t>int</a:t>
            </a:r>
            <a:r>
              <a:rPr lang="en-US" altLang="zh-CN" sz="2400" kern="0" dirty="0"/>
              <a:t> </a:t>
            </a:r>
            <a:r>
              <a:rPr lang="en-US" altLang="zh-CN" sz="2400" kern="0" dirty="0" err="1"/>
              <a:t>getX</a:t>
            </a:r>
            <a:r>
              <a:rPr lang="en-US" altLang="zh-CN" sz="2400" kern="0" dirty="0"/>
              <a:t>() {</a:t>
            </a:r>
            <a:endParaRPr lang="en-US" altLang="zh-CN" sz="2400" kern="0" dirty="0"/>
          </a:p>
          <a:p>
            <a:pPr marL="342900" lvl="0" indent="-342900" fontAlgn="base">
              <a:spcAft>
                <a:spcPct val="0"/>
              </a:spcAft>
              <a:buClr>
                <a:schemeClr val="tx2"/>
              </a:buClr>
              <a:buSzPct val="70000"/>
            </a:pPr>
            <a:r>
              <a:rPr lang="en-US" altLang="zh-CN" sz="2400" kern="0" dirty="0"/>
              <a:t>       return x;</a:t>
            </a:r>
            <a:endParaRPr lang="en-US" altLang="zh-CN" sz="2400" kern="0" dirty="0"/>
          </a:p>
          <a:p>
            <a:pPr marL="342900" lvl="0" indent="-342900" fontAlgn="base">
              <a:spcAft>
                <a:spcPct val="0"/>
              </a:spcAft>
              <a:buClr>
                <a:schemeClr val="tx2"/>
              </a:buClr>
              <a:buSzPct val="70000"/>
            </a:pPr>
            <a:r>
              <a:rPr lang="en-US" altLang="zh-CN" sz="2400" kern="0" dirty="0"/>
              <a:t>    }</a:t>
            </a:r>
            <a:endParaRPr lang="en-US" altLang="zh-CN" sz="2400" kern="0" dirty="0"/>
          </a:p>
          <a:p>
            <a:pPr marL="342900" lvl="0" indent="-342900" fontAlgn="base">
              <a:spcAft>
                <a:spcPct val="0"/>
              </a:spcAft>
              <a:buClr>
                <a:schemeClr val="tx2"/>
              </a:buClr>
              <a:buSzPct val="70000"/>
            </a:pPr>
            <a:r>
              <a:rPr lang="en-US" altLang="zh-CN" sz="2400" kern="0" dirty="0"/>
              <a:t>}</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024826" y="1928802"/>
            <a:ext cx="2071702" cy="460375"/>
          </a:xfrm>
          <a:prstGeom prst="rect">
            <a:avLst/>
          </a:prstGeom>
          <a:noFill/>
        </p:spPr>
        <p:txBody>
          <a:bodyPr wrap="square" rtlCol="0">
            <a:spAutoFit/>
          </a:bodyPr>
          <a:lstStyle/>
          <a:p>
            <a:r>
              <a:rPr lang="en-US" altLang="zh-CN" sz="2400" dirty="0" err="1"/>
              <a:t>People.java</a:t>
            </a:r>
            <a:endParaRPr lang="zh-CN" altLang="en-US" sz="2400" dirty="0"/>
          </a:p>
        </p:txBody>
      </p:sp>
      <p:sp>
        <p:nvSpPr>
          <p:cNvPr id="8" name="TextBox 7"/>
          <p:cNvSpPr txBox="1"/>
          <p:nvPr/>
        </p:nvSpPr>
        <p:spPr>
          <a:xfrm>
            <a:off x="8167702" y="4357694"/>
            <a:ext cx="1928826" cy="460375"/>
          </a:xfrm>
          <a:prstGeom prst="rect">
            <a:avLst/>
          </a:prstGeom>
          <a:noFill/>
        </p:spPr>
        <p:txBody>
          <a:bodyPr wrap="square" rtlCol="0">
            <a:spAutoFit/>
          </a:bodyPr>
          <a:lstStyle/>
          <a:p>
            <a:r>
              <a:rPr lang="en-US" altLang="zh-CN" sz="2400" dirty="0" err="1"/>
              <a:t>Student.java</a:t>
            </a:r>
            <a:endParaRPr lang="zh-CN" altLang="en-US" sz="2400" dirty="0"/>
          </a:p>
        </p:txBody>
      </p:sp>
      <p:sp>
        <p:nvSpPr>
          <p:cNvPr id="6" name="文本框 5"/>
          <p:cNvSpPr txBox="1"/>
          <p:nvPr/>
        </p:nvSpPr>
        <p:spPr>
          <a:xfrm>
            <a:off x="3431704" y="4456063"/>
            <a:ext cx="3987800" cy="368300"/>
          </a:xfrm>
          <a:prstGeom prst="rect">
            <a:avLst/>
          </a:prstGeom>
          <a:noFill/>
        </p:spPr>
        <p:txBody>
          <a:bodyPr wrap="none" rtlCol="0">
            <a:spAutoFit/>
          </a:bodyPr>
          <a:lstStyle/>
          <a:p>
            <a:r>
              <a:rPr lang="en-US" altLang="zh-CN" b="1" kern="0" dirty="0">
                <a:solidFill>
                  <a:srgbClr val="C00000"/>
                </a:solidFill>
              </a:rPr>
              <a:t>//</a:t>
            </a:r>
            <a:r>
              <a:rPr lang="zh-CN" altLang="en-US" b="1" kern="0" dirty="0">
                <a:solidFill>
                  <a:srgbClr val="C00000"/>
                </a:solidFill>
              </a:rPr>
              <a:t>与父类变量同名，隐藏父类同名变量</a:t>
            </a:r>
            <a:endParaRPr lang="zh-CN" altLang="en-US" b="1" dirty="0">
              <a:solidFill>
                <a:srgbClr val="C00000"/>
              </a:solidFill>
            </a:endParaRPr>
          </a:p>
        </p:txBody>
      </p:sp>
      <p:sp>
        <p:nvSpPr>
          <p:cNvPr id="9" name="文本框 8"/>
          <p:cNvSpPr txBox="1"/>
          <p:nvPr/>
        </p:nvSpPr>
        <p:spPr>
          <a:xfrm>
            <a:off x="4031317" y="5373216"/>
            <a:ext cx="2275840" cy="368300"/>
          </a:xfrm>
          <a:prstGeom prst="rect">
            <a:avLst/>
          </a:prstGeom>
          <a:noFill/>
        </p:spPr>
        <p:txBody>
          <a:bodyPr wrap="none" rtlCol="0">
            <a:spAutoFit/>
          </a:bodyPr>
          <a:lstStyle/>
          <a:p>
            <a:r>
              <a:rPr lang="en-US" altLang="zh-CN" b="1" kern="0" dirty="0">
                <a:solidFill>
                  <a:srgbClr val="C00000"/>
                </a:solidFill>
              </a:rPr>
              <a:t>//</a:t>
            </a:r>
            <a:r>
              <a:rPr lang="zh-CN" altLang="en-US" b="1" kern="0" dirty="0">
                <a:solidFill>
                  <a:srgbClr val="C00000"/>
                </a:solidFill>
              </a:rPr>
              <a:t>操作的是子类变量</a:t>
            </a:r>
            <a:r>
              <a:rPr lang="en-US" altLang="zh-CN" b="1" kern="0" dirty="0">
                <a:solidFill>
                  <a:srgbClr val="C00000"/>
                </a:solidFill>
              </a:rPr>
              <a:t>x</a:t>
            </a:r>
            <a:endParaRPr lang="zh-CN" altLang="en-US"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7073" y="332656"/>
            <a:ext cx="7543800" cy="806432"/>
          </a:xfrm>
        </p:spPr>
        <p:txBody>
          <a:bodyPr/>
          <a:lstStyle/>
          <a:p>
            <a:r>
              <a:rPr lang="en-US" altLang="zh-CN" dirty="0" err="1"/>
              <a:t>Example5_3.java</a:t>
            </a:r>
            <a:endParaRPr lang="zh-CN" altLang="en-US" dirty="0"/>
          </a:p>
        </p:txBody>
      </p:sp>
      <p:sp>
        <p:nvSpPr>
          <p:cNvPr id="3" name="内容占位符 2"/>
          <p:cNvSpPr>
            <a:spLocks noGrp="1"/>
          </p:cNvSpPr>
          <p:nvPr>
            <p:ph idx="1"/>
          </p:nvPr>
        </p:nvSpPr>
        <p:spPr>
          <a:xfrm>
            <a:off x="1919536" y="1484785"/>
            <a:ext cx="8208912" cy="4680520"/>
          </a:xfrm>
          <a:ln>
            <a:solidFill>
              <a:schemeClr val="accent1"/>
            </a:solidFill>
          </a:ln>
        </p:spPr>
        <p:txBody>
          <a:bodyPr/>
          <a:lstStyle/>
          <a:p>
            <a:pPr>
              <a:buNone/>
            </a:pPr>
            <a:r>
              <a:rPr lang="en-US" altLang="zh-CN" sz="2200" dirty="0"/>
              <a:t>public class Example5_3 {</a:t>
            </a:r>
            <a:endParaRPr lang="en-US" altLang="zh-CN" sz="2200" dirty="0"/>
          </a:p>
          <a:p>
            <a:pPr>
              <a:buNone/>
            </a:pPr>
            <a:r>
              <a:rPr lang="en-US" altLang="zh-CN" sz="2200" dirty="0"/>
              <a:t>  public static void main(String </a:t>
            </a:r>
            <a:r>
              <a:rPr lang="en-US" altLang="zh-CN" sz="2200" dirty="0" err="1"/>
              <a:t>args</a:t>
            </a:r>
            <a:r>
              <a:rPr lang="en-US" altLang="zh-CN" sz="2200" dirty="0"/>
              <a:t>[]) {</a:t>
            </a:r>
            <a:endParaRPr lang="en-US" altLang="zh-CN" sz="2200" dirty="0"/>
          </a:p>
          <a:p>
            <a:pPr>
              <a:buNone/>
            </a:pPr>
            <a:r>
              <a:rPr lang="en-US" altLang="zh-CN" sz="2200" dirty="0"/>
              <a:t>      Student </a:t>
            </a:r>
            <a:r>
              <a:rPr lang="en-US" altLang="zh-CN" sz="2200" dirty="0" err="1"/>
              <a:t>stu</a:t>
            </a:r>
            <a:r>
              <a:rPr lang="en-US" altLang="zh-CN" sz="2200" dirty="0"/>
              <a:t>=new Student();</a:t>
            </a:r>
            <a:endParaRPr lang="en-US" altLang="zh-CN" sz="2200" dirty="0"/>
          </a:p>
          <a:p>
            <a:pPr>
              <a:buNone/>
            </a:pPr>
            <a:r>
              <a:rPr lang="en-US" altLang="zh-CN" sz="2200" dirty="0"/>
              <a:t>      </a:t>
            </a:r>
            <a:r>
              <a:rPr lang="en-US" altLang="zh-CN" sz="2200" b="1" dirty="0" err="1">
                <a:solidFill>
                  <a:srgbClr val="000099"/>
                </a:solidFill>
              </a:rPr>
              <a:t>stu.x</a:t>
            </a:r>
            <a:r>
              <a:rPr lang="en-US" altLang="zh-CN" sz="2200" b="1" dirty="0">
                <a:solidFill>
                  <a:srgbClr val="000099"/>
                </a:solidFill>
              </a:rPr>
              <a:t>=98;	</a:t>
            </a:r>
            <a:r>
              <a:rPr lang="en-US" altLang="zh-CN" sz="2200" dirty="0"/>
              <a:t>	//</a:t>
            </a:r>
            <a:r>
              <a:rPr lang="zh-CN" altLang="en-US" sz="2200" dirty="0">
                <a:solidFill>
                  <a:srgbClr val="006600"/>
                </a:solidFill>
              </a:rPr>
              <a:t>父类还是子类的</a:t>
            </a:r>
            <a:r>
              <a:rPr lang="en-US" altLang="zh-CN" sz="2200" dirty="0">
                <a:solidFill>
                  <a:srgbClr val="006600"/>
                </a:solidFill>
              </a:rPr>
              <a:t>x?</a:t>
            </a:r>
            <a:endParaRPr lang="zh-CN" altLang="en-US" sz="2200" dirty="0">
              <a:solidFill>
                <a:srgbClr val="006600"/>
              </a:solidFill>
            </a:endParaRPr>
          </a:p>
          <a:p>
            <a:pPr>
              <a:buNone/>
            </a:pPr>
            <a:r>
              <a:rPr lang="zh-CN" altLang="en-US" sz="2200" dirty="0"/>
              <a:t>      </a:t>
            </a:r>
            <a:r>
              <a:rPr lang="en-US" altLang="zh-CN" sz="2200" dirty="0" err="1"/>
              <a:t>System.out.println</a:t>
            </a:r>
            <a:r>
              <a:rPr lang="en-US" altLang="zh-CN" sz="2200" dirty="0"/>
              <a:t>("</a:t>
            </a:r>
            <a:r>
              <a:rPr lang="zh-CN" altLang="en-US" sz="2200" dirty="0"/>
              <a:t>对象</a:t>
            </a:r>
            <a:r>
              <a:rPr lang="en-US" altLang="zh-CN" sz="2200" dirty="0" err="1"/>
              <a:t>stu</a:t>
            </a:r>
            <a:r>
              <a:rPr lang="zh-CN" altLang="en-US" sz="2200" dirty="0"/>
              <a:t>的</a:t>
            </a:r>
            <a:r>
              <a:rPr lang="en-US" altLang="zh-CN" sz="2200" dirty="0"/>
              <a:t>x</a:t>
            </a:r>
            <a:r>
              <a:rPr lang="zh-CN" altLang="en-US" sz="2200" dirty="0"/>
              <a:t>的值是</a:t>
            </a:r>
            <a:r>
              <a:rPr lang="en-US" altLang="zh-CN" sz="2200" dirty="0"/>
              <a:t>:"+</a:t>
            </a:r>
            <a:r>
              <a:rPr lang="en-US" altLang="zh-CN" sz="2200" dirty="0" err="1"/>
              <a:t>stu.getX</a:t>
            </a:r>
            <a:r>
              <a:rPr lang="en-US" altLang="zh-CN" sz="2200" dirty="0"/>
              <a:t>());</a:t>
            </a:r>
            <a:endParaRPr lang="en-US" altLang="zh-CN" sz="2200" dirty="0"/>
          </a:p>
          <a:p>
            <a:pPr>
              <a:buNone/>
            </a:pPr>
            <a:endParaRPr lang="en-US" altLang="zh-CN" sz="2200" dirty="0"/>
          </a:p>
          <a:p>
            <a:pPr>
              <a:buNone/>
            </a:pPr>
            <a:r>
              <a:rPr lang="en-US" altLang="zh-CN" sz="2200" dirty="0"/>
              <a:t>      </a:t>
            </a:r>
            <a:r>
              <a:rPr lang="en-US" altLang="zh-CN" sz="2200" dirty="0" err="1">
                <a:solidFill>
                  <a:srgbClr val="000099"/>
                </a:solidFill>
              </a:rPr>
              <a:t>stu.x</a:t>
            </a:r>
            <a:r>
              <a:rPr lang="en-US" altLang="zh-CN" sz="2200" dirty="0">
                <a:solidFill>
                  <a:srgbClr val="000099"/>
                </a:solidFill>
              </a:rPr>
              <a:t>=98.98; </a:t>
            </a:r>
            <a:r>
              <a:rPr lang="en-US" altLang="zh-CN" sz="2200" dirty="0"/>
              <a:t>	</a:t>
            </a:r>
            <a:r>
              <a:rPr lang="en-US" altLang="zh-CN" sz="2200" dirty="0">
                <a:solidFill>
                  <a:srgbClr val="C00000"/>
                </a:solidFill>
              </a:rPr>
              <a:t>//</a:t>
            </a:r>
            <a:r>
              <a:rPr lang="zh-CN" altLang="en-US" sz="2200" dirty="0">
                <a:solidFill>
                  <a:srgbClr val="C00000"/>
                </a:solidFill>
              </a:rPr>
              <a:t>错误，为什么？</a:t>
            </a:r>
            <a:endParaRPr lang="zh-CN" altLang="en-US" sz="2200" dirty="0">
              <a:solidFill>
                <a:srgbClr val="C00000"/>
              </a:solidFill>
            </a:endParaRPr>
          </a:p>
          <a:p>
            <a:pPr>
              <a:buNone/>
            </a:pPr>
            <a:r>
              <a:rPr lang="zh-CN" altLang="en-US" sz="2200" dirty="0"/>
              <a:t>      </a:t>
            </a:r>
            <a:r>
              <a:rPr lang="en-US" altLang="zh-CN" sz="2200" dirty="0" err="1"/>
              <a:t>stu.setX</a:t>
            </a:r>
            <a:r>
              <a:rPr lang="en-US" altLang="zh-CN" sz="2200" dirty="0"/>
              <a:t>(98.98);	</a:t>
            </a:r>
            <a:r>
              <a:rPr lang="en-US" altLang="zh-CN" sz="1800" dirty="0"/>
              <a:t> //</a:t>
            </a:r>
            <a:r>
              <a:rPr lang="zh-CN" altLang="en-US" sz="1800" dirty="0"/>
              <a:t>是否合法？</a:t>
            </a:r>
            <a:endParaRPr lang="en-US" altLang="zh-CN" sz="1800" dirty="0"/>
          </a:p>
          <a:p>
            <a:pPr>
              <a:buNone/>
            </a:pPr>
            <a:r>
              <a:rPr lang="en-US" altLang="zh-CN" sz="2200" dirty="0"/>
              <a:t>      double m = </a:t>
            </a:r>
            <a:r>
              <a:rPr lang="en-US" altLang="zh-CN" sz="2200" dirty="0" err="1"/>
              <a:t>stu.getDoubleX</a:t>
            </a:r>
            <a:r>
              <a:rPr lang="en-US" altLang="zh-CN" sz="2200" dirty="0"/>
              <a:t>(); </a:t>
            </a:r>
            <a:endParaRPr lang="en-US" altLang="zh-CN" sz="1400" dirty="0"/>
          </a:p>
          <a:p>
            <a:pPr>
              <a:buNone/>
            </a:pPr>
            <a:r>
              <a:rPr lang="en-US" altLang="zh-CN" sz="2200" dirty="0"/>
              <a:t>      </a:t>
            </a:r>
            <a:r>
              <a:rPr lang="en-US" altLang="zh-CN" sz="2200" dirty="0" err="1"/>
              <a:t>System.out.println</a:t>
            </a:r>
            <a:r>
              <a:rPr lang="en-US" altLang="zh-CN" sz="2200" dirty="0"/>
              <a:t>("</a:t>
            </a:r>
            <a:r>
              <a:rPr lang="zh-CN" altLang="en-US" sz="2200" dirty="0"/>
              <a:t>对象</a:t>
            </a:r>
            <a:r>
              <a:rPr lang="en-US" altLang="zh-CN" sz="2200" dirty="0" err="1"/>
              <a:t>stu</a:t>
            </a:r>
            <a:r>
              <a:rPr lang="zh-CN" altLang="en-US" sz="2200" dirty="0"/>
              <a:t>隐藏的</a:t>
            </a:r>
            <a:r>
              <a:rPr lang="en-US" altLang="zh-CN" sz="2200" dirty="0"/>
              <a:t>x</a:t>
            </a:r>
            <a:r>
              <a:rPr lang="zh-CN" altLang="en-US" sz="2200" dirty="0"/>
              <a:t>的值是</a:t>
            </a:r>
            <a:r>
              <a:rPr lang="en-US" altLang="zh-CN" sz="2200" dirty="0"/>
              <a:t>:"+m);</a:t>
            </a:r>
            <a:endParaRPr lang="en-US" altLang="zh-CN" sz="2200" dirty="0"/>
          </a:p>
          <a:p>
            <a:pPr>
              <a:buNone/>
            </a:pPr>
            <a:r>
              <a:rPr lang="en-US" altLang="zh-CN" sz="2200" dirty="0"/>
              <a:t>  }</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§5.4.2 </a:t>
            </a:r>
            <a:r>
              <a:rPr lang="zh-CN" altLang="en-US" dirty="0">
                <a:latin typeface="宋体" panose="02010600030101010101" pitchFamily="2" charset="-122"/>
              </a:rPr>
              <a:t>方法重写</a:t>
            </a:r>
            <a:r>
              <a:rPr lang="en-US" altLang="zh-CN" dirty="0">
                <a:latin typeface="宋体" panose="02010600030101010101" pitchFamily="2" charset="-122"/>
              </a:rPr>
              <a:t>(</a:t>
            </a:r>
            <a:r>
              <a:rPr lang="en-US" altLang="zh-CN" dirty="0"/>
              <a:t>Override)</a:t>
            </a:r>
            <a:r>
              <a:rPr lang="en-US" altLang="zh-CN" dirty="0">
                <a:cs typeface="Times New Roman" panose="02020603050405020304" pitchFamily="18" charset="0"/>
              </a:rPr>
              <a:t> </a:t>
            </a:r>
            <a:endParaRPr lang="zh-CN" altLang="en-US" dirty="0"/>
          </a:p>
        </p:txBody>
      </p:sp>
      <p:sp>
        <p:nvSpPr>
          <p:cNvPr id="3" name="内容占位符 2"/>
          <p:cNvSpPr>
            <a:spLocks noGrp="1"/>
          </p:cNvSpPr>
          <p:nvPr>
            <p:ph idx="1"/>
          </p:nvPr>
        </p:nvSpPr>
        <p:spPr/>
        <p:txBody>
          <a:bodyPr/>
          <a:lstStyle/>
          <a:p>
            <a:pPr>
              <a:buNone/>
            </a:pPr>
            <a:r>
              <a:rPr lang="en-US" altLang="zh-CN" b="1" dirty="0"/>
              <a:t>1</a:t>
            </a:r>
            <a:r>
              <a:rPr lang="zh-CN" altLang="en-US" b="1" dirty="0"/>
              <a:t>．重写的语法规则</a:t>
            </a:r>
            <a:endParaRPr lang="zh-CN" altLang="en-US" b="1" dirty="0"/>
          </a:p>
          <a:p>
            <a:r>
              <a:rPr lang="zh-CN" altLang="en-US" sz="2400" dirty="0"/>
              <a:t>如果子类可以继承父类或祖先类的某个实例方法，那么子类就有</a:t>
            </a:r>
            <a:r>
              <a:rPr lang="zh-CN" altLang="en-US" sz="2400"/>
              <a:t>权利</a:t>
            </a:r>
            <a:r>
              <a:rPr lang="zh-CN" altLang="en-US" sz="2400" b="1">
                <a:solidFill>
                  <a:srgbClr val="C00000"/>
                </a:solidFill>
              </a:rPr>
              <a:t>重写</a:t>
            </a:r>
            <a:r>
              <a:rPr lang="en-US" altLang="zh-CN" sz="2400" b="1">
                <a:solidFill>
                  <a:srgbClr val="C00000"/>
                </a:solidFill>
              </a:rPr>
              <a:t>(override)</a:t>
            </a:r>
            <a:r>
              <a:rPr lang="zh-CN" altLang="en-US" sz="2400"/>
              <a:t>这个</a:t>
            </a:r>
            <a:r>
              <a:rPr lang="zh-CN" altLang="en-US" sz="2400" dirty="0"/>
              <a:t>方法。</a:t>
            </a:r>
            <a:endParaRPr lang="zh-CN" altLang="en-US" sz="2400" dirty="0"/>
          </a:p>
          <a:p>
            <a:r>
              <a:rPr lang="zh-CN" altLang="en-US" sz="2400" b="1" dirty="0">
                <a:solidFill>
                  <a:srgbClr val="C00000"/>
                </a:solidFill>
              </a:rPr>
              <a:t>方法重写</a:t>
            </a:r>
            <a:r>
              <a:rPr lang="zh-CN" altLang="en-US" sz="2400" dirty="0"/>
              <a:t>：</a:t>
            </a:r>
            <a:endParaRPr lang="en-US" altLang="zh-CN" sz="2400" dirty="0"/>
          </a:p>
          <a:p>
            <a:pPr marL="801370" lvl="1" indent="-457200">
              <a:buFont typeface="+mj-ea"/>
              <a:buAutoNum type="circleNumDbPlain"/>
            </a:pPr>
            <a:r>
              <a:rPr lang="zh-CN" altLang="en-US" dirty="0"/>
              <a:t>子类中定义的一个方法，这个</a:t>
            </a:r>
            <a:r>
              <a:rPr lang="zh-CN" altLang="en-US" b="1" dirty="0">
                <a:solidFill>
                  <a:srgbClr val="C00000"/>
                </a:solidFill>
                <a:latin typeface="华文行楷" panose="02010800040101010101" pitchFamily="2" charset="-122"/>
                <a:ea typeface="华文行楷" panose="02010800040101010101" pitchFamily="2" charset="-122"/>
              </a:rPr>
              <a:t>方法的名字</a:t>
            </a:r>
            <a:r>
              <a:rPr lang="zh-CN" altLang="en-US" dirty="0">
                <a:solidFill>
                  <a:srgbClr val="C00000"/>
                </a:solidFill>
              </a:rPr>
              <a:t>、</a:t>
            </a:r>
            <a:r>
              <a:rPr lang="zh-CN" altLang="en-US" b="1" dirty="0">
                <a:solidFill>
                  <a:srgbClr val="C00000"/>
                </a:solidFill>
                <a:latin typeface="华文行楷" panose="02010800040101010101" pitchFamily="2" charset="-122"/>
                <a:ea typeface="华文行楷" panose="02010800040101010101" pitchFamily="2" charset="-122"/>
              </a:rPr>
              <a:t>参数个数</a:t>
            </a:r>
            <a:r>
              <a:rPr lang="zh-CN" altLang="en-US" dirty="0">
                <a:solidFill>
                  <a:srgbClr val="C00000"/>
                </a:solidFill>
              </a:rPr>
              <a:t>、</a:t>
            </a:r>
            <a:r>
              <a:rPr lang="zh-CN" altLang="en-US" b="1" dirty="0">
                <a:solidFill>
                  <a:srgbClr val="C00000"/>
                </a:solidFill>
                <a:latin typeface="华文行楷" panose="02010800040101010101" pitchFamily="2" charset="-122"/>
                <a:ea typeface="华文行楷" panose="02010800040101010101" pitchFamily="2" charset="-122"/>
              </a:rPr>
              <a:t>参数的类型</a:t>
            </a:r>
            <a:r>
              <a:rPr lang="zh-CN" altLang="en-US" dirty="0">
                <a:solidFill>
                  <a:srgbClr val="0000CC"/>
                </a:solidFill>
              </a:rPr>
              <a:t>和父类的方法完全相同</a:t>
            </a:r>
            <a:r>
              <a:rPr lang="zh-CN" altLang="en-US" dirty="0">
                <a:solidFill>
                  <a:srgbClr val="C00000"/>
                </a:solidFill>
              </a:rPr>
              <a:t>；</a:t>
            </a:r>
            <a:endParaRPr lang="en-US" altLang="zh-CN" dirty="0">
              <a:solidFill>
                <a:srgbClr val="C00000"/>
              </a:solidFill>
            </a:endParaRPr>
          </a:p>
          <a:p>
            <a:pPr marL="801370" lvl="1" indent="-457200">
              <a:buFont typeface="+mj-ea"/>
              <a:buAutoNum type="circleNumDbPlain"/>
            </a:pPr>
            <a:r>
              <a:rPr lang="zh-CN" altLang="en-US" dirty="0"/>
              <a:t>对于重写方法的</a:t>
            </a:r>
            <a:r>
              <a:rPr lang="zh-CN" altLang="en-US" b="1" dirty="0">
                <a:solidFill>
                  <a:srgbClr val="000099"/>
                </a:solidFill>
              </a:rPr>
              <a:t>返回数据类型</a:t>
            </a:r>
            <a:r>
              <a:rPr lang="zh-CN" altLang="en-US" dirty="0">
                <a:solidFill>
                  <a:srgbClr val="000099"/>
                </a:solidFill>
              </a:rPr>
              <a:t>：</a:t>
            </a:r>
            <a:endParaRPr lang="en-US" altLang="zh-CN" dirty="0">
              <a:solidFill>
                <a:srgbClr val="000099"/>
              </a:solidFill>
            </a:endParaRPr>
          </a:p>
          <a:p>
            <a:pPr lvl="2"/>
            <a:r>
              <a:rPr lang="zh-CN" altLang="en-US" b="1" dirty="0"/>
              <a:t>基本数据类型</a:t>
            </a:r>
            <a:r>
              <a:rPr lang="zh-CN" altLang="en-US" dirty="0"/>
              <a:t>：返回类型必须与</a:t>
            </a:r>
            <a:r>
              <a:rPr lang="zh-CN" altLang="en-US" sz="2400" dirty="0"/>
              <a:t>父类或祖先类相同</a:t>
            </a:r>
            <a:r>
              <a:rPr lang="zh-CN" altLang="en-US" dirty="0"/>
              <a:t>；</a:t>
            </a:r>
            <a:endParaRPr lang="en-US" altLang="zh-CN" dirty="0"/>
          </a:p>
          <a:p>
            <a:pPr lvl="2"/>
            <a:r>
              <a:rPr lang="zh-CN" altLang="en-US" b="1" dirty="0"/>
              <a:t>引用数据类型</a:t>
            </a:r>
            <a:r>
              <a:rPr lang="zh-CN" altLang="en-US" dirty="0"/>
              <a:t>：重写方法的返回数据类型和父类的方法的类型一致，或者是父类的方法的类型的</a:t>
            </a:r>
            <a:r>
              <a:rPr lang="zh-CN" altLang="en-US" sz="2400" b="1" dirty="0">
                <a:solidFill>
                  <a:srgbClr val="0000CC"/>
                </a:solidFill>
                <a:latin typeface="华文行楷" panose="02010800040101010101" pitchFamily="2" charset="-122"/>
                <a:ea typeface="华文行楷" panose="02010800040101010101" pitchFamily="2" charset="-122"/>
              </a:rPr>
              <a:t>子类型</a:t>
            </a:r>
            <a:r>
              <a:rPr lang="zh-CN" altLang="en-US" dirty="0"/>
              <a:t>。 </a:t>
            </a:r>
            <a:endParaRPr lang="en-US" altLang="zh-CN" dirty="0"/>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§5.4.2    </a:t>
            </a:r>
            <a:r>
              <a:rPr lang="zh-CN" altLang="en-US" dirty="0">
                <a:latin typeface="宋体" panose="02010600030101010101" pitchFamily="2" charset="-122"/>
              </a:rPr>
              <a:t>方法重写（</a:t>
            </a:r>
            <a:r>
              <a:rPr lang="en-US" altLang="zh-CN" dirty="0"/>
              <a:t>Override</a:t>
            </a:r>
            <a:r>
              <a:rPr lang="en-US" altLang="zh-CN" dirty="0">
                <a:latin typeface="宋体" panose="02010600030101010101" pitchFamily="2" charset="-122"/>
              </a:rPr>
              <a:t>）</a:t>
            </a:r>
            <a:r>
              <a:rPr lang="en-US" altLang="zh-CN" dirty="0">
                <a:cs typeface="Times New Roman" panose="02020603050405020304" pitchFamily="18" charset="0"/>
              </a:rPr>
              <a:t> </a:t>
            </a:r>
            <a:endParaRPr lang="zh-CN" altLang="en-US" dirty="0"/>
          </a:p>
        </p:txBody>
      </p:sp>
      <p:sp>
        <p:nvSpPr>
          <p:cNvPr id="3" name="内容占位符 2"/>
          <p:cNvSpPr>
            <a:spLocks noGrp="1"/>
          </p:cNvSpPr>
          <p:nvPr>
            <p:ph idx="1"/>
          </p:nvPr>
        </p:nvSpPr>
        <p:spPr/>
        <p:txBody>
          <a:bodyPr/>
          <a:lstStyle/>
          <a:p>
            <a:pPr>
              <a:buNone/>
            </a:pPr>
            <a:r>
              <a:rPr lang="zh-CN" altLang="en-US" b="1" dirty="0">
                <a:solidFill>
                  <a:srgbClr val="C00000"/>
                </a:solidFill>
              </a:rPr>
              <a:t> </a:t>
            </a:r>
            <a:r>
              <a:rPr lang="en-US" altLang="zh-CN" b="1" dirty="0">
                <a:solidFill>
                  <a:srgbClr val="C00000"/>
                </a:solidFill>
              </a:rPr>
              <a:t>2</a:t>
            </a:r>
            <a:r>
              <a:rPr lang="zh-CN" altLang="en-US" b="1" dirty="0">
                <a:solidFill>
                  <a:srgbClr val="C00000"/>
                </a:solidFill>
              </a:rPr>
              <a:t>．重写的目的</a:t>
            </a:r>
            <a:endParaRPr lang="zh-CN" altLang="en-US" b="1" dirty="0">
              <a:solidFill>
                <a:srgbClr val="C00000"/>
              </a:solidFill>
            </a:endParaRPr>
          </a:p>
          <a:p>
            <a:pPr lvl="1"/>
            <a:r>
              <a:rPr lang="zh-CN" altLang="en-US" dirty="0"/>
              <a:t>子类通过方法的重写可以</a:t>
            </a:r>
            <a:r>
              <a:rPr lang="zh-CN" altLang="en-US" b="1" dirty="0">
                <a:solidFill>
                  <a:srgbClr val="0000CC"/>
                </a:solidFill>
                <a:latin typeface="华文行楷" panose="02010800040101010101" pitchFamily="2" charset="-122"/>
                <a:ea typeface="华文行楷" panose="02010800040101010101" pitchFamily="2" charset="-122"/>
              </a:rPr>
              <a:t>隐藏继承的方法</a:t>
            </a:r>
            <a:r>
              <a:rPr lang="zh-CN" altLang="en-US" dirty="0"/>
              <a:t>；</a:t>
            </a:r>
            <a:endParaRPr lang="en-US" altLang="zh-CN" dirty="0"/>
          </a:p>
          <a:p>
            <a:pPr lvl="1"/>
            <a:r>
              <a:rPr lang="zh-CN" altLang="en-US" dirty="0"/>
              <a:t>子类通过方法的重写可以把父类的状态和行为改变为自身的状态和行为</a:t>
            </a:r>
            <a:r>
              <a:rPr lang="zh-CN" altLang="en-US"/>
              <a:t>。  </a:t>
            </a:r>
            <a:endParaRPr lang="en-US" altLang="zh-CN"/>
          </a:p>
          <a:p>
            <a:pPr lvl="1"/>
            <a:endParaRPr lang="en-US" altLang="zh-CN" dirty="0"/>
          </a:p>
          <a:p>
            <a:pPr marL="344170" lvl="1"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1571636" cy="592118"/>
          </a:xfrm>
        </p:spPr>
        <p:txBody>
          <a:bodyPr/>
          <a:lstStyle/>
          <a:p>
            <a:r>
              <a:rPr lang="zh-CN" altLang="en-US" dirty="0"/>
              <a:t>例</a:t>
            </a:r>
            <a:r>
              <a:rPr lang="en-US" altLang="zh-CN" dirty="0"/>
              <a:t>5-4</a:t>
            </a:r>
            <a:endParaRPr lang="zh-CN" altLang="en-US" dirty="0"/>
          </a:p>
        </p:txBody>
      </p:sp>
      <p:sp>
        <p:nvSpPr>
          <p:cNvPr id="3" name="内容占位符 2"/>
          <p:cNvSpPr>
            <a:spLocks noGrp="1"/>
          </p:cNvSpPr>
          <p:nvPr>
            <p:ph idx="1"/>
          </p:nvPr>
        </p:nvSpPr>
        <p:spPr>
          <a:xfrm>
            <a:off x="3309918" y="214290"/>
            <a:ext cx="4714908" cy="3143272"/>
          </a:xfrm>
          <a:ln>
            <a:solidFill>
              <a:schemeClr val="accent1"/>
            </a:solidFill>
          </a:ln>
        </p:spPr>
        <p:txBody>
          <a:bodyPr/>
          <a:lstStyle/>
          <a:p>
            <a:pPr>
              <a:spcBef>
                <a:spcPts val="0"/>
              </a:spcBef>
              <a:buNone/>
            </a:pPr>
            <a:r>
              <a:rPr lang="en-US" altLang="zh-CN" sz="2200" dirty="0"/>
              <a:t>class A {</a:t>
            </a:r>
            <a:endParaRPr lang="en-US" altLang="zh-CN" sz="2200" dirty="0"/>
          </a:p>
          <a:p>
            <a:pPr>
              <a:spcBef>
                <a:spcPts val="0"/>
              </a:spcBef>
              <a:buNone/>
            </a:pPr>
            <a:r>
              <a:rPr lang="en-US" altLang="zh-CN" sz="2200" b="1" dirty="0">
                <a:solidFill>
                  <a:srgbClr val="000099"/>
                </a:solidFill>
              </a:rPr>
              <a:t>    </a:t>
            </a:r>
            <a:r>
              <a:rPr lang="en-US" altLang="zh-CN" sz="2200" b="1" dirty="0">
                <a:solidFill>
                  <a:srgbClr val="C00000"/>
                </a:solidFill>
              </a:rPr>
              <a:t>double</a:t>
            </a:r>
            <a:r>
              <a:rPr lang="en-US" altLang="zh-CN" sz="2200" b="1" dirty="0">
                <a:solidFill>
                  <a:srgbClr val="000099"/>
                </a:solidFill>
              </a:rPr>
              <a:t> f(float </a:t>
            </a:r>
            <a:r>
              <a:rPr lang="en-US" altLang="zh-CN" sz="2200" b="1" dirty="0" err="1">
                <a:solidFill>
                  <a:srgbClr val="000099"/>
                </a:solidFill>
              </a:rPr>
              <a:t>x,float</a:t>
            </a:r>
            <a:r>
              <a:rPr lang="en-US" altLang="zh-CN" sz="2200" b="1" dirty="0">
                <a:solidFill>
                  <a:srgbClr val="000099"/>
                </a:solidFill>
              </a:rPr>
              <a:t> y) </a:t>
            </a:r>
            <a:r>
              <a:rPr lang="en-US" altLang="zh-CN" sz="2200" dirty="0"/>
              <a:t>{</a:t>
            </a:r>
            <a:endParaRPr lang="en-US" altLang="zh-CN" sz="2200" dirty="0"/>
          </a:p>
          <a:p>
            <a:pPr>
              <a:spcBef>
                <a:spcPts val="0"/>
              </a:spcBef>
              <a:buNone/>
            </a:pPr>
            <a:r>
              <a:rPr lang="en-US" altLang="zh-CN" sz="2200" dirty="0"/>
              <a:t>       return </a:t>
            </a:r>
            <a:r>
              <a:rPr lang="en-US" altLang="zh-CN" sz="2200" dirty="0" err="1"/>
              <a:t>x+y</a:t>
            </a:r>
            <a:r>
              <a:rPr lang="en-US" altLang="zh-CN" sz="2200" dirty="0"/>
              <a:t>;</a:t>
            </a:r>
            <a:endParaRPr lang="en-US" altLang="zh-CN" sz="2200" dirty="0"/>
          </a:p>
          <a:p>
            <a:pPr>
              <a:spcBef>
                <a:spcPts val="0"/>
              </a:spcBef>
              <a:buNone/>
            </a:pPr>
            <a:r>
              <a:rPr lang="en-US" altLang="zh-CN" sz="2200" dirty="0"/>
              <a:t>    }</a:t>
            </a:r>
            <a:endParaRPr lang="en-US" altLang="zh-CN" sz="2200" dirty="0"/>
          </a:p>
          <a:p>
            <a:pPr>
              <a:spcBef>
                <a:spcPts val="0"/>
              </a:spcBef>
              <a:buNone/>
            </a:pPr>
            <a:endParaRPr lang="en-US" altLang="zh-CN" sz="2200" dirty="0"/>
          </a:p>
          <a:p>
            <a:pPr>
              <a:spcBef>
                <a:spcPts val="0"/>
              </a:spcBef>
              <a:buNone/>
            </a:pPr>
            <a:r>
              <a:rPr lang="en-US" altLang="zh-CN" sz="2200" dirty="0"/>
              <a:t>    public </a:t>
            </a:r>
            <a:r>
              <a:rPr lang="en-US" altLang="zh-CN" sz="2200" dirty="0" err="1"/>
              <a:t>int</a:t>
            </a:r>
            <a:r>
              <a:rPr lang="en-US" altLang="zh-CN" sz="2200" dirty="0"/>
              <a:t> g(</a:t>
            </a:r>
            <a:r>
              <a:rPr lang="en-US" altLang="zh-CN" sz="2200" dirty="0" err="1"/>
              <a:t>int</a:t>
            </a:r>
            <a:r>
              <a:rPr lang="en-US" altLang="zh-CN" sz="2200" dirty="0"/>
              <a:t> </a:t>
            </a:r>
            <a:r>
              <a:rPr lang="en-US" altLang="zh-CN" sz="2200" dirty="0" err="1"/>
              <a:t>x,int</a:t>
            </a:r>
            <a:r>
              <a:rPr lang="en-US" altLang="zh-CN" sz="2200" dirty="0"/>
              <a:t> y) {</a:t>
            </a:r>
            <a:endParaRPr lang="en-US" altLang="zh-CN" sz="2200" dirty="0"/>
          </a:p>
          <a:p>
            <a:pPr>
              <a:spcBef>
                <a:spcPts val="0"/>
              </a:spcBef>
              <a:buNone/>
            </a:pPr>
            <a:r>
              <a:rPr lang="en-US" altLang="zh-CN" sz="2200" dirty="0"/>
              <a:t>       return </a:t>
            </a:r>
            <a:r>
              <a:rPr lang="en-US" altLang="zh-CN" sz="2200" dirty="0" err="1"/>
              <a:t>x+y</a:t>
            </a:r>
            <a:r>
              <a:rPr lang="en-US" altLang="zh-CN" sz="2200" dirty="0"/>
              <a:t>;</a:t>
            </a:r>
            <a:endParaRPr lang="en-US" altLang="zh-CN" sz="2200" dirty="0"/>
          </a:p>
          <a:p>
            <a:pPr>
              <a:spcBef>
                <a:spcPts val="0"/>
              </a:spcBef>
              <a:buNone/>
            </a:pPr>
            <a:r>
              <a:rPr lang="en-US" altLang="zh-CN" sz="2200" dirty="0"/>
              <a:t>    }</a:t>
            </a:r>
            <a:endParaRPr lang="en-US" altLang="zh-CN" sz="2200" dirty="0"/>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bwMode="auto">
          <a:xfrm>
            <a:off x="3524232" y="3500439"/>
            <a:ext cx="4286280" cy="3143272"/>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200" kern="0" dirty="0"/>
              <a:t>class B extends A {</a:t>
            </a:r>
            <a:endParaRPr lang="en-US" altLang="zh-CN" sz="2200" kern="0" dirty="0"/>
          </a:p>
          <a:p>
            <a:pPr marL="342900" lvl="0" indent="-342900" fontAlgn="base">
              <a:spcAft>
                <a:spcPct val="0"/>
              </a:spcAft>
              <a:buClr>
                <a:schemeClr val="tx2"/>
              </a:buClr>
              <a:buSzPct val="70000"/>
            </a:pPr>
            <a:r>
              <a:rPr lang="en-US" altLang="zh-CN" sz="2200" b="1" kern="0" dirty="0">
                <a:solidFill>
                  <a:srgbClr val="000099"/>
                </a:solidFill>
              </a:rPr>
              <a:t>    </a:t>
            </a:r>
            <a:r>
              <a:rPr lang="en-US" altLang="zh-CN" sz="2200" b="1" kern="0" dirty="0">
                <a:solidFill>
                  <a:srgbClr val="C00000"/>
                </a:solidFill>
              </a:rPr>
              <a:t>double</a:t>
            </a:r>
            <a:r>
              <a:rPr lang="en-US" altLang="zh-CN" sz="2200" b="1" kern="0" dirty="0">
                <a:solidFill>
                  <a:srgbClr val="000099"/>
                </a:solidFill>
              </a:rPr>
              <a:t> f(float </a:t>
            </a:r>
            <a:r>
              <a:rPr lang="en-US" altLang="zh-CN" sz="2200" b="1" kern="0" dirty="0" err="1">
                <a:solidFill>
                  <a:srgbClr val="000099"/>
                </a:solidFill>
              </a:rPr>
              <a:t>x,float</a:t>
            </a:r>
            <a:r>
              <a:rPr lang="en-US" altLang="zh-CN" sz="2200" b="1" kern="0" dirty="0">
                <a:solidFill>
                  <a:srgbClr val="000099"/>
                </a:solidFill>
              </a:rPr>
              <a:t> y) </a:t>
            </a:r>
            <a:r>
              <a:rPr lang="en-US" altLang="zh-CN" sz="2200" kern="0" dirty="0"/>
              <a:t>{</a:t>
            </a:r>
            <a:endParaRPr lang="en-US" altLang="zh-CN" sz="2200" kern="0" dirty="0"/>
          </a:p>
          <a:p>
            <a:pPr marL="342900" lvl="0" indent="-342900" fontAlgn="base">
              <a:spcAft>
                <a:spcPct val="0"/>
              </a:spcAft>
              <a:buClr>
                <a:schemeClr val="tx2"/>
              </a:buClr>
              <a:buSzPct val="70000"/>
            </a:pPr>
            <a:r>
              <a:rPr lang="en-US" altLang="zh-CN" sz="2200" kern="0" dirty="0"/>
              <a:t>       return x*y;</a:t>
            </a:r>
            <a:endParaRPr lang="en-US" altLang="zh-CN" sz="2200" kern="0" dirty="0"/>
          </a:p>
          <a:p>
            <a:pPr marL="342900" lvl="0" indent="-342900" fontAlgn="base">
              <a:spcAft>
                <a:spcPct val="0"/>
              </a:spcAft>
              <a:buClr>
                <a:schemeClr val="tx2"/>
              </a:buClr>
              <a:buSzPct val="70000"/>
            </a:pPr>
            <a:r>
              <a:rPr lang="en-US" altLang="zh-CN" sz="2200" kern="0" dirty="0"/>
              <a:t>    }  </a:t>
            </a:r>
            <a:endParaRPr lang="en-US" altLang="zh-CN" sz="2200" kern="0" dirty="0"/>
          </a:p>
          <a:p>
            <a:pPr marL="342900" lvl="0" indent="-342900" fontAlgn="base">
              <a:spcAft>
                <a:spcPct val="0"/>
              </a:spcAft>
              <a:buClr>
                <a:schemeClr val="tx2"/>
              </a:buClr>
              <a:buSzPct val="70000"/>
            </a:pPr>
            <a:endParaRPr lang="en-US" altLang="zh-CN" sz="2200" kern="0" dirty="0"/>
          </a:p>
          <a:p>
            <a:r>
              <a:rPr lang="en-US" altLang="zh-CN" sz="2200" b="1" dirty="0">
                <a:solidFill>
                  <a:srgbClr val="006600"/>
                </a:solidFill>
              </a:rPr>
              <a:t>   /* </a:t>
            </a:r>
            <a:r>
              <a:rPr lang="en-US" altLang="zh-CN" sz="2200" b="1" dirty="0">
                <a:solidFill>
                  <a:srgbClr val="C00000"/>
                </a:solidFill>
              </a:rPr>
              <a:t>float</a:t>
            </a:r>
            <a:r>
              <a:rPr lang="en-US" altLang="zh-CN" sz="2200" b="1" dirty="0">
                <a:solidFill>
                  <a:srgbClr val="006600"/>
                </a:solidFill>
              </a:rPr>
              <a:t> f(float </a:t>
            </a:r>
            <a:r>
              <a:rPr lang="en-US" altLang="zh-CN" sz="2200" b="1" dirty="0" err="1">
                <a:solidFill>
                  <a:srgbClr val="006600"/>
                </a:solidFill>
              </a:rPr>
              <a:t>x,float</a:t>
            </a:r>
            <a:r>
              <a:rPr lang="en-US" altLang="zh-CN" sz="2200" b="1" dirty="0">
                <a:solidFill>
                  <a:srgbClr val="006600"/>
                </a:solidFill>
              </a:rPr>
              <a:t> y) {</a:t>
            </a:r>
            <a:endParaRPr lang="en-US" altLang="zh-CN" sz="2200" b="1" dirty="0">
              <a:solidFill>
                <a:srgbClr val="006600"/>
              </a:solidFill>
            </a:endParaRPr>
          </a:p>
          <a:p>
            <a:r>
              <a:rPr lang="en-US" altLang="zh-CN" sz="2200" b="1" dirty="0">
                <a:solidFill>
                  <a:srgbClr val="006600"/>
                </a:solidFill>
              </a:rPr>
              <a:t>       return x*y;</a:t>
            </a:r>
            <a:endParaRPr lang="en-US" altLang="zh-CN" sz="2200" b="1" dirty="0">
              <a:solidFill>
                <a:srgbClr val="006600"/>
              </a:solidFill>
            </a:endParaRPr>
          </a:p>
          <a:p>
            <a:r>
              <a:rPr lang="zh-CN" altLang="en-US" sz="2200" b="1" dirty="0">
                <a:solidFill>
                  <a:srgbClr val="006600"/>
                </a:solidFill>
              </a:rPr>
              <a:t>    </a:t>
            </a:r>
            <a:r>
              <a:rPr lang="en-US" altLang="zh-CN" sz="2200" b="1" dirty="0">
                <a:solidFill>
                  <a:srgbClr val="006600"/>
                </a:solidFill>
              </a:rPr>
              <a:t>} */</a:t>
            </a:r>
            <a:endParaRPr lang="en-US" altLang="zh-CN" sz="2200" b="1" kern="0" dirty="0">
              <a:solidFill>
                <a:srgbClr val="006600"/>
              </a:solidFill>
            </a:endParaRPr>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059766" y="150363"/>
            <a:ext cx="1071570" cy="46037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7810512" y="3411280"/>
            <a:ext cx="1071570" cy="460375"/>
          </a:xfrm>
          <a:prstGeom prst="rect">
            <a:avLst/>
          </a:prstGeom>
          <a:noFill/>
        </p:spPr>
        <p:txBody>
          <a:bodyPr wrap="square" rtlCol="0">
            <a:spAutoFit/>
          </a:bodyPr>
          <a:lstStyle/>
          <a:p>
            <a:r>
              <a:rPr lang="en-US" altLang="zh-CN" sz="2400" dirty="0" err="1"/>
              <a:t>B.java</a:t>
            </a:r>
            <a:endParaRPr lang="zh-CN" altLang="en-US" sz="2400" dirty="0"/>
          </a:p>
        </p:txBody>
      </p:sp>
      <p:sp>
        <p:nvSpPr>
          <p:cNvPr id="9" name="线形标注 1 8"/>
          <p:cNvSpPr/>
          <p:nvPr/>
        </p:nvSpPr>
        <p:spPr>
          <a:xfrm>
            <a:off x="7999396" y="4464852"/>
            <a:ext cx="2601978" cy="1214446"/>
          </a:xfrm>
          <a:prstGeom prst="borderCallout1">
            <a:avLst>
              <a:gd name="adj1" fmla="val 52011"/>
              <a:gd name="adj2" fmla="val -2510"/>
              <a:gd name="adj3" fmla="val 79039"/>
              <a:gd name="adj4" fmla="val -39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rPr>
              <a:t>语法</a:t>
            </a:r>
            <a:r>
              <a:rPr lang="zh-CN" altLang="en-US" sz="2400" b="1">
                <a:solidFill>
                  <a:srgbClr val="C00000"/>
                </a:solidFill>
              </a:rPr>
              <a:t>错误</a:t>
            </a:r>
            <a:r>
              <a:rPr lang="zh-CN" altLang="en-US" sz="2400">
                <a:solidFill>
                  <a:schemeClr val="tx1"/>
                </a:solidFill>
              </a:rPr>
              <a:t>：返回类型必须与父类或祖先类相同。</a:t>
            </a:r>
            <a:endParaRPr lang="zh-CN" altLang="en-US" sz="24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1571636" cy="592118"/>
          </a:xfrm>
        </p:spPr>
        <p:txBody>
          <a:bodyPr/>
          <a:lstStyle/>
          <a:p>
            <a:r>
              <a:rPr lang="zh-CN" altLang="en-US" dirty="0"/>
              <a:t>例</a:t>
            </a:r>
            <a:r>
              <a:rPr lang="en-US" altLang="zh-CN" dirty="0"/>
              <a:t>5-4</a:t>
            </a:r>
            <a:endParaRPr lang="zh-CN" altLang="en-US" dirty="0"/>
          </a:p>
        </p:txBody>
      </p:sp>
      <p:sp>
        <p:nvSpPr>
          <p:cNvPr id="3" name="内容占位符 2"/>
          <p:cNvSpPr>
            <a:spLocks noGrp="1"/>
          </p:cNvSpPr>
          <p:nvPr>
            <p:ph idx="1"/>
          </p:nvPr>
        </p:nvSpPr>
        <p:spPr>
          <a:xfrm>
            <a:off x="3309918" y="214290"/>
            <a:ext cx="4714908" cy="3143272"/>
          </a:xfrm>
          <a:ln>
            <a:solidFill>
              <a:schemeClr val="accent1"/>
            </a:solidFill>
          </a:ln>
        </p:spPr>
        <p:txBody>
          <a:bodyPr/>
          <a:lstStyle/>
          <a:p>
            <a:pPr>
              <a:spcBef>
                <a:spcPts val="0"/>
              </a:spcBef>
              <a:buNone/>
            </a:pPr>
            <a:r>
              <a:rPr lang="en-US" altLang="zh-CN" sz="2200" dirty="0"/>
              <a:t>class A {</a:t>
            </a:r>
            <a:endParaRPr lang="en-US" altLang="zh-CN" sz="2200" dirty="0"/>
          </a:p>
          <a:p>
            <a:pPr>
              <a:spcBef>
                <a:spcPts val="0"/>
              </a:spcBef>
              <a:buNone/>
            </a:pPr>
            <a:r>
              <a:rPr lang="en-US" altLang="zh-CN" sz="2200" b="1" dirty="0">
                <a:solidFill>
                  <a:srgbClr val="000099"/>
                </a:solidFill>
              </a:rPr>
              <a:t>    </a:t>
            </a:r>
            <a:r>
              <a:rPr lang="en-US" altLang="zh-CN" sz="2200" b="1" dirty="0">
                <a:solidFill>
                  <a:srgbClr val="C00000"/>
                </a:solidFill>
              </a:rPr>
              <a:t>double</a:t>
            </a:r>
            <a:r>
              <a:rPr lang="en-US" altLang="zh-CN" sz="2200" b="1" dirty="0">
                <a:solidFill>
                  <a:srgbClr val="000099"/>
                </a:solidFill>
              </a:rPr>
              <a:t> f(float </a:t>
            </a:r>
            <a:r>
              <a:rPr lang="en-US" altLang="zh-CN" sz="2200" b="1" err="1">
                <a:solidFill>
                  <a:srgbClr val="000099"/>
                </a:solidFill>
              </a:rPr>
              <a:t>x</a:t>
            </a:r>
            <a:r>
              <a:rPr lang="en-US" altLang="zh-CN" sz="2200" b="1">
                <a:solidFill>
                  <a:srgbClr val="000099"/>
                </a:solidFill>
              </a:rPr>
              <a:t>, float </a:t>
            </a:r>
            <a:r>
              <a:rPr lang="en-US" altLang="zh-CN" sz="2200" b="1" dirty="0">
                <a:solidFill>
                  <a:srgbClr val="000099"/>
                </a:solidFill>
              </a:rPr>
              <a:t>y) </a:t>
            </a:r>
            <a:r>
              <a:rPr lang="en-US" altLang="zh-CN" sz="2200" dirty="0"/>
              <a:t>{</a:t>
            </a:r>
            <a:endParaRPr lang="en-US" altLang="zh-CN" sz="2200" dirty="0"/>
          </a:p>
          <a:p>
            <a:pPr>
              <a:spcBef>
                <a:spcPts val="0"/>
              </a:spcBef>
              <a:buNone/>
            </a:pPr>
            <a:r>
              <a:rPr lang="en-US" altLang="zh-CN" sz="2200" dirty="0"/>
              <a:t>       return </a:t>
            </a:r>
            <a:r>
              <a:rPr lang="en-US" altLang="zh-CN" sz="2200" dirty="0" err="1"/>
              <a:t>x+y</a:t>
            </a:r>
            <a:r>
              <a:rPr lang="en-US" altLang="zh-CN" sz="2200" dirty="0"/>
              <a:t>;</a:t>
            </a:r>
            <a:endParaRPr lang="en-US" altLang="zh-CN" sz="2200" dirty="0"/>
          </a:p>
          <a:p>
            <a:pPr>
              <a:spcBef>
                <a:spcPts val="0"/>
              </a:spcBef>
              <a:buNone/>
            </a:pPr>
            <a:r>
              <a:rPr lang="en-US" altLang="zh-CN" sz="2200" dirty="0"/>
              <a:t>    }</a:t>
            </a:r>
            <a:endParaRPr lang="en-US" altLang="zh-CN" sz="2200" dirty="0"/>
          </a:p>
          <a:p>
            <a:pPr>
              <a:spcBef>
                <a:spcPts val="0"/>
              </a:spcBef>
              <a:buNone/>
            </a:pPr>
            <a:endParaRPr lang="en-US" altLang="zh-CN" sz="2200" dirty="0"/>
          </a:p>
          <a:p>
            <a:pPr>
              <a:spcBef>
                <a:spcPts val="0"/>
              </a:spcBef>
              <a:buNone/>
            </a:pPr>
            <a:r>
              <a:rPr lang="en-US" altLang="zh-CN" sz="2200" dirty="0"/>
              <a:t>    public </a:t>
            </a:r>
            <a:r>
              <a:rPr lang="en-US" altLang="zh-CN" sz="2200" dirty="0" err="1"/>
              <a:t>int</a:t>
            </a:r>
            <a:r>
              <a:rPr lang="en-US" altLang="zh-CN" sz="2200" dirty="0"/>
              <a:t> g(</a:t>
            </a:r>
            <a:r>
              <a:rPr lang="en-US" altLang="zh-CN" sz="2200" dirty="0" err="1"/>
              <a:t>int</a:t>
            </a:r>
            <a:r>
              <a:rPr lang="en-US" altLang="zh-CN" sz="2200" dirty="0"/>
              <a:t> </a:t>
            </a:r>
            <a:r>
              <a:rPr lang="en-US" altLang="zh-CN" sz="2200" dirty="0" err="1"/>
              <a:t>x,int</a:t>
            </a:r>
            <a:r>
              <a:rPr lang="en-US" altLang="zh-CN" sz="2200" dirty="0"/>
              <a:t> y) {</a:t>
            </a:r>
            <a:endParaRPr lang="en-US" altLang="zh-CN" sz="2200" dirty="0"/>
          </a:p>
          <a:p>
            <a:pPr>
              <a:spcBef>
                <a:spcPts val="0"/>
              </a:spcBef>
              <a:buNone/>
            </a:pPr>
            <a:r>
              <a:rPr lang="en-US" altLang="zh-CN" sz="2200" dirty="0"/>
              <a:t>       return </a:t>
            </a:r>
            <a:r>
              <a:rPr lang="en-US" altLang="zh-CN" sz="2200" dirty="0" err="1"/>
              <a:t>x+y</a:t>
            </a:r>
            <a:r>
              <a:rPr lang="en-US" altLang="zh-CN" sz="2200" dirty="0"/>
              <a:t>;</a:t>
            </a:r>
            <a:endParaRPr lang="en-US" altLang="zh-CN" sz="2200" dirty="0"/>
          </a:p>
          <a:p>
            <a:pPr>
              <a:spcBef>
                <a:spcPts val="0"/>
              </a:spcBef>
              <a:buNone/>
            </a:pPr>
            <a:r>
              <a:rPr lang="en-US" altLang="zh-CN" sz="2200" dirty="0"/>
              <a:t>    }</a:t>
            </a:r>
            <a:endParaRPr lang="en-US" altLang="zh-CN" sz="2200" dirty="0"/>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bwMode="auto">
          <a:xfrm>
            <a:off x="2711624" y="3500438"/>
            <a:ext cx="4286280" cy="3143272"/>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200" kern="0" dirty="0"/>
              <a:t>class B extends A {</a:t>
            </a:r>
            <a:endParaRPr lang="en-US" altLang="zh-CN" sz="2200" kern="0" dirty="0"/>
          </a:p>
          <a:p>
            <a:pPr marL="342900" lvl="0" indent="-342900" fontAlgn="base">
              <a:spcAft>
                <a:spcPct val="0"/>
              </a:spcAft>
              <a:buClr>
                <a:schemeClr val="tx2"/>
              </a:buClr>
              <a:buSzPct val="70000"/>
            </a:pPr>
            <a:r>
              <a:rPr lang="en-US" altLang="zh-CN" sz="2200" b="1" kern="0" dirty="0">
                <a:solidFill>
                  <a:srgbClr val="000099"/>
                </a:solidFill>
              </a:rPr>
              <a:t>    </a:t>
            </a:r>
            <a:r>
              <a:rPr lang="en-US" altLang="zh-CN" sz="2200" b="1" kern="0" dirty="0">
                <a:solidFill>
                  <a:srgbClr val="C00000"/>
                </a:solidFill>
              </a:rPr>
              <a:t>double</a:t>
            </a:r>
            <a:r>
              <a:rPr lang="en-US" altLang="zh-CN" sz="2200" b="1" kern="0" dirty="0">
                <a:solidFill>
                  <a:srgbClr val="000099"/>
                </a:solidFill>
              </a:rPr>
              <a:t> f(float </a:t>
            </a:r>
            <a:r>
              <a:rPr lang="en-US" altLang="zh-CN" sz="2200" b="1" kern="0" err="1">
                <a:solidFill>
                  <a:srgbClr val="000099"/>
                </a:solidFill>
              </a:rPr>
              <a:t>x</a:t>
            </a:r>
            <a:r>
              <a:rPr lang="en-US" altLang="zh-CN" sz="2200" b="1" kern="0">
                <a:solidFill>
                  <a:srgbClr val="000099"/>
                </a:solidFill>
              </a:rPr>
              <a:t>, float </a:t>
            </a:r>
            <a:r>
              <a:rPr lang="en-US" altLang="zh-CN" sz="2200" b="1" kern="0" dirty="0">
                <a:solidFill>
                  <a:srgbClr val="000099"/>
                </a:solidFill>
              </a:rPr>
              <a:t>y) </a:t>
            </a:r>
            <a:r>
              <a:rPr lang="en-US" altLang="zh-CN" sz="2200" kern="0" dirty="0"/>
              <a:t>{</a:t>
            </a:r>
            <a:endParaRPr lang="en-US" altLang="zh-CN" sz="2200" kern="0" dirty="0"/>
          </a:p>
          <a:p>
            <a:pPr marL="342900" lvl="0" indent="-342900" fontAlgn="base">
              <a:spcAft>
                <a:spcPct val="0"/>
              </a:spcAft>
              <a:buClr>
                <a:schemeClr val="tx2"/>
              </a:buClr>
              <a:buSzPct val="70000"/>
            </a:pPr>
            <a:r>
              <a:rPr lang="en-US" altLang="zh-CN" sz="2200" kern="0" dirty="0"/>
              <a:t>       return x*y;</a:t>
            </a:r>
            <a:endParaRPr lang="en-US" altLang="zh-CN" sz="2200" kern="0" dirty="0"/>
          </a:p>
          <a:p>
            <a:pPr marL="342900" lvl="0" indent="-342900" fontAlgn="base">
              <a:spcAft>
                <a:spcPct val="0"/>
              </a:spcAft>
              <a:buClr>
                <a:schemeClr val="tx2"/>
              </a:buClr>
              <a:buSzPct val="70000"/>
            </a:pPr>
            <a:r>
              <a:rPr lang="en-US" altLang="zh-CN" sz="2200" kern="0" dirty="0"/>
              <a:t>    }  </a:t>
            </a:r>
            <a:endParaRPr lang="en-US" altLang="zh-CN" sz="2200" kern="0" dirty="0"/>
          </a:p>
          <a:p>
            <a:pPr marL="342900" lvl="0" indent="-342900" fontAlgn="base">
              <a:spcAft>
                <a:spcPct val="0"/>
              </a:spcAft>
              <a:buClr>
                <a:schemeClr val="tx2"/>
              </a:buClr>
              <a:buSzPct val="70000"/>
            </a:pPr>
            <a:endParaRPr lang="en-US" altLang="zh-CN" sz="2200" kern="0" dirty="0"/>
          </a:p>
          <a:p>
            <a:r>
              <a:rPr lang="en-US" altLang="zh-CN" sz="2200" b="1">
                <a:solidFill>
                  <a:srgbClr val="006600"/>
                </a:solidFill>
              </a:rPr>
              <a:t>   </a:t>
            </a:r>
            <a:r>
              <a:rPr lang="en-US" altLang="zh-CN" sz="2200" b="1">
                <a:solidFill>
                  <a:srgbClr val="C00000"/>
                </a:solidFill>
              </a:rPr>
              <a:t>float</a:t>
            </a:r>
            <a:r>
              <a:rPr lang="en-US" altLang="zh-CN" sz="2200" b="1">
                <a:solidFill>
                  <a:srgbClr val="006600"/>
                </a:solidFill>
              </a:rPr>
              <a:t> </a:t>
            </a:r>
            <a:r>
              <a:rPr lang="en-US" altLang="zh-CN" sz="2200" b="1" dirty="0">
                <a:solidFill>
                  <a:srgbClr val="006600"/>
                </a:solidFill>
              </a:rPr>
              <a:t>f(</a:t>
            </a:r>
            <a:r>
              <a:rPr lang="en-US" altLang="zh-CN" sz="2200" b="1">
                <a:solidFill>
                  <a:srgbClr val="006600"/>
                </a:solidFill>
              </a:rPr>
              <a:t>float x) </a:t>
            </a:r>
            <a:r>
              <a:rPr lang="en-US" altLang="zh-CN" sz="2200" b="1" dirty="0">
                <a:solidFill>
                  <a:srgbClr val="006600"/>
                </a:solidFill>
              </a:rPr>
              <a:t>{</a:t>
            </a:r>
            <a:endParaRPr lang="en-US" altLang="zh-CN" sz="2200" b="1" dirty="0">
              <a:solidFill>
                <a:srgbClr val="006600"/>
              </a:solidFill>
            </a:endParaRPr>
          </a:p>
          <a:p>
            <a:r>
              <a:rPr lang="en-US" altLang="zh-CN" sz="2200" b="1" dirty="0">
                <a:solidFill>
                  <a:srgbClr val="006600"/>
                </a:solidFill>
              </a:rPr>
              <a:t>       return </a:t>
            </a:r>
            <a:r>
              <a:rPr lang="en-US" altLang="zh-CN" sz="2200" b="1">
                <a:solidFill>
                  <a:srgbClr val="006600"/>
                </a:solidFill>
              </a:rPr>
              <a:t>x*x;</a:t>
            </a:r>
            <a:endParaRPr lang="en-US" altLang="zh-CN" sz="2200" b="1" dirty="0">
              <a:solidFill>
                <a:srgbClr val="006600"/>
              </a:solidFill>
            </a:endParaRPr>
          </a:p>
          <a:p>
            <a:r>
              <a:rPr lang="zh-CN" altLang="en-US" sz="2200" b="1" dirty="0">
                <a:solidFill>
                  <a:srgbClr val="006600"/>
                </a:solidFill>
              </a:rPr>
              <a:t>    </a:t>
            </a:r>
            <a:r>
              <a:rPr lang="en-US" altLang="zh-CN" sz="2200" b="1">
                <a:solidFill>
                  <a:srgbClr val="006600"/>
                </a:solidFill>
              </a:rPr>
              <a:t>} </a:t>
            </a:r>
            <a:endParaRPr lang="en-US" altLang="zh-CN" sz="2200" b="1" kern="0" dirty="0">
              <a:solidFill>
                <a:srgbClr val="006600"/>
              </a:solidFill>
            </a:endParaRPr>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059766" y="150363"/>
            <a:ext cx="1071570" cy="460375"/>
          </a:xfrm>
          <a:prstGeom prst="rect">
            <a:avLst/>
          </a:prstGeom>
          <a:noFill/>
        </p:spPr>
        <p:txBody>
          <a:bodyPr wrap="square" rtlCol="0">
            <a:spAutoFit/>
          </a:bodyPr>
          <a:lstStyle/>
          <a:p>
            <a:r>
              <a:rPr lang="en-US" altLang="zh-CN" sz="2400" dirty="0" err="1"/>
              <a:t>A.java</a:t>
            </a:r>
            <a:endParaRPr lang="zh-CN" altLang="en-US" sz="2400" dirty="0"/>
          </a:p>
        </p:txBody>
      </p:sp>
      <p:sp>
        <p:nvSpPr>
          <p:cNvPr id="8" name="TextBox 7"/>
          <p:cNvSpPr txBox="1"/>
          <p:nvPr/>
        </p:nvSpPr>
        <p:spPr>
          <a:xfrm>
            <a:off x="7009862" y="3412875"/>
            <a:ext cx="1071570" cy="460375"/>
          </a:xfrm>
          <a:prstGeom prst="rect">
            <a:avLst/>
          </a:prstGeom>
          <a:noFill/>
        </p:spPr>
        <p:txBody>
          <a:bodyPr wrap="square" rtlCol="0">
            <a:spAutoFit/>
          </a:bodyPr>
          <a:lstStyle/>
          <a:p>
            <a:r>
              <a:rPr lang="en-US" altLang="zh-CN" sz="2400" dirty="0" err="1"/>
              <a:t>B.java</a:t>
            </a:r>
            <a:endParaRPr lang="zh-CN" altLang="en-US" sz="2400" dirty="0"/>
          </a:p>
        </p:txBody>
      </p:sp>
      <p:sp>
        <p:nvSpPr>
          <p:cNvPr id="9" name="线形标注 1 8"/>
          <p:cNvSpPr/>
          <p:nvPr/>
        </p:nvSpPr>
        <p:spPr>
          <a:xfrm>
            <a:off x="7294562" y="5085183"/>
            <a:ext cx="2329830" cy="583509"/>
          </a:xfrm>
          <a:prstGeom prst="borderCallout1">
            <a:avLst>
              <a:gd name="adj1" fmla="val 52011"/>
              <a:gd name="adj2" fmla="val -2510"/>
              <a:gd name="adj3" fmla="val 59653"/>
              <a:gd name="adj4" fmla="val -854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a:solidFill>
                  <a:schemeClr val="tx1"/>
                </a:solidFill>
              </a:rPr>
              <a:t>B</a:t>
            </a:r>
            <a:r>
              <a:rPr lang="zh-CN" altLang="en-US" sz="2400">
                <a:solidFill>
                  <a:schemeClr val="tx1"/>
                </a:solidFill>
              </a:rPr>
              <a:t>类中</a:t>
            </a:r>
            <a:r>
              <a:rPr lang="en-US" altLang="zh-CN" sz="2400">
                <a:solidFill>
                  <a:schemeClr val="tx1"/>
                </a:solidFill>
              </a:rPr>
              <a:t>f</a:t>
            </a:r>
            <a:r>
              <a:rPr lang="zh-CN" altLang="en-US" sz="2400">
                <a:solidFill>
                  <a:schemeClr val="tx1"/>
                </a:solidFill>
              </a:rPr>
              <a:t>方法重载。</a:t>
            </a:r>
            <a:endParaRPr lang="zh-CN" altLang="en-US" sz="2400"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806432"/>
          </a:xfrm>
        </p:spPr>
        <p:txBody>
          <a:bodyPr/>
          <a:lstStyle/>
          <a:p>
            <a:pPr algn="l"/>
            <a:r>
              <a:rPr lang="en-US" altLang="zh-CN" dirty="0" err="1"/>
              <a:t>Example5_4.java</a:t>
            </a:r>
            <a:endParaRPr lang="zh-CN" altLang="en-US" dirty="0"/>
          </a:p>
        </p:txBody>
      </p:sp>
      <p:sp>
        <p:nvSpPr>
          <p:cNvPr id="3" name="内容占位符 2"/>
          <p:cNvSpPr>
            <a:spLocks noGrp="1"/>
          </p:cNvSpPr>
          <p:nvPr>
            <p:ph idx="1"/>
          </p:nvPr>
        </p:nvSpPr>
        <p:spPr>
          <a:xfrm>
            <a:off x="2324100" y="1100553"/>
            <a:ext cx="7543800" cy="3598890"/>
          </a:xfrm>
          <a:ln>
            <a:solidFill>
              <a:schemeClr val="accent1"/>
            </a:solidFill>
          </a:ln>
        </p:spPr>
        <p:txBody>
          <a:bodyPr>
            <a:noAutofit/>
          </a:bodyPr>
          <a:lstStyle/>
          <a:p>
            <a:pPr>
              <a:spcBef>
                <a:spcPts val="0"/>
              </a:spcBef>
              <a:buNone/>
            </a:pPr>
            <a:r>
              <a:rPr lang="en-US" altLang="zh-CN" sz="2000" b="1" dirty="0"/>
              <a:t>public class </a:t>
            </a:r>
            <a:r>
              <a:rPr lang="en-US" altLang="zh-CN" sz="2000" b="1" dirty="0" err="1"/>
              <a:t>Example5_4</a:t>
            </a:r>
            <a:r>
              <a:rPr lang="en-US" altLang="zh-CN" sz="2000" b="1" dirty="0"/>
              <a:t> {</a:t>
            </a:r>
            <a:endParaRPr lang="en-US" altLang="zh-CN" sz="2000" b="1" dirty="0"/>
          </a:p>
          <a:p>
            <a:pPr>
              <a:spcBef>
                <a:spcPts val="0"/>
              </a:spcBef>
              <a:buNone/>
            </a:pPr>
            <a:endParaRPr lang="en-US" altLang="zh-CN" sz="2000" b="1" dirty="0"/>
          </a:p>
          <a:p>
            <a:pPr>
              <a:spcBef>
                <a:spcPts val="0"/>
              </a:spcBef>
              <a:buNone/>
            </a:pPr>
            <a:r>
              <a:rPr lang="en-US" altLang="zh-CN" sz="2000" b="1" dirty="0"/>
              <a:t>    public static void main(String </a:t>
            </a:r>
            <a:r>
              <a:rPr lang="en-US" altLang="zh-CN" sz="2000" b="1" dirty="0" err="1"/>
              <a:t>args</a:t>
            </a:r>
            <a:r>
              <a:rPr lang="en-US" altLang="zh-CN" sz="2000" b="1" dirty="0"/>
              <a:t>[]) {</a:t>
            </a:r>
            <a:endParaRPr lang="en-US" altLang="zh-CN" sz="2000" b="1" dirty="0"/>
          </a:p>
          <a:p>
            <a:pPr lvl="1">
              <a:spcBef>
                <a:spcPts val="0"/>
              </a:spcBef>
              <a:buNone/>
            </a:pPr>
            <a:r>
              <a:rPr lang="en-US" altLang="zh-CN" sz="2000" b="1"/>
              <a:t>      B </a:t>
            </a:r>
            <a:r>
              <a:rPr lang="en-US" altLang="zh-CN" sz="2000" b="1" dirty="0"/>
              <a:t>b = new B();</a:t>
            </a:r>
            <a:endParaRPr lang="en-US" altLang="zh-CN" sz="2000" b="1" dirty="0"/>
          </a:p>
          <a:p>
            <a:pPr lvl="1">
              <a:spcBef>
                <a:spcPts val="0"/>
              </a:spcBef>
              <a:buNone/>
            </a:pPr>
            <a:r>
              <a:rPr lang="en-US" altLang="zh-CN" sz="2000" b="1" dirty="0"/>
              <a:t>      double result = </a:t>
            </a:r>
            <a:r>
              <a:rPr lang="en-US" altLang="zh-CN" sz="2000" b="1" dirty="0" err="1">
                <a:solidFill>
                  <a:srgbClr val="000099"/>
                </a:solidFill>
              </a:rPr>
              <a:t>b.f</a:t>
            </a:r>
            <a:r>
              <a:rPr lang="en-US" altLang="zh-CN" sz="2000" b="1" dirty="0">
                <a:solidFill>
                  <a:srgbClr val="000099"/>
                </a:solidFill>
              </a:rPr>
              <a:t>(5,6</a:t>
            </a:r>
            <a:r>
              <a:rPr lang="en-US" altLang="zh-CN" sz="2000" b="1">
                <a:solidFill>
                  <a:srgbClr val="000099"/>
                </a:solidFill>
              </a:rPr>
              <a:t>)</a:t>
            </a:r>
            <a:r>
              <a:rPr lang="en-US" altLang="zh-CN" sz="2000" b="1"/>
              <a:t>;        	</a:t>
            </a:r>
            <a:endParaRPr lang="zh-CN" altLang="en-US" sz="2000" b="1" dirty="0">
              <a:solidFill>
                <a:srgbClr val="006600"/>
              </a:solidFill>
            </a:endParaRPr>
          </a:p>
          <a:p>
            <a:pPr lvl="1">
              <a:spcBef>
                <a:spcPts val="0"/>
              </a:spcBef>
              <a:buNone/>
            </a:pPr>
            <a:r>
              <a:rPr lang="zh-CN" altLang="en-US" sz="2000" b="1" dirty="0"/>
              <a:t>      </a:t>
            </a:r>
            <a:r>
              <a:rPr lang="en-US" altLang="zh-CN" sz="2000" b="1" dirty="0" err="1"/>
              <a:t>System.out.println</a:t>
            </a:r>
            <a:r>
              <a:rPr lang="en-US" altLang="zh-CN" sz="2000" b="1" dirty="0"/>
              <a:t>("</a:t>
            </a:r>
            <a:r>
              <a:rPr lang="zh-CN" altLang="en-US" sz="2000" b="1" dirty="0"/>
              <a:t>调用重写方法得到的结果</a:t>
            </a:r>
            <a:r>
              <a:rPr lang="en-US" altLang="zh-CN" sz="2000" b="1" dirty="0"/>
              <a:t>:"+result);   </a:t>
            </a:r>
            <a:endParaRPr lang="en-US" altLang="zh-CN" sz="2000" b="1" dirty="0"/>
          </a:p>
          <a:p>
            <a:pPr lvl="1">
              <a:spcBef>
                <a:spcPts val="0"/>
              </a:spcBef>
              <a:buNone/>
            </a:pPr>
            <a:r>
              <a:rPr lang="en-US" altLang="zh-CN" sz="2000" b="1"/>
              <a:t>     </a:t>
            </a:r>
            <a:endParaRPr lang="en-US" altLang="zh-CN" sz="2000" b="1"/>
          </a:p>
          <a:p>
            <a:pPr lvl="1">
              <a:spcBef>
                <a:spcPts val="0"/>
              </a:spcBef>
              <a:buNone/>
            </a:pPr>
            <a:r>
              <a:rPr lang="en-US" altLang="zh-CN" sz="2000" b="1"/>
              <a:t>      int </a:t>
            </a:r>
            <a:r>
              <a:rPr lang="en-US" altLang="zh-CN" sz="2000" b="1" dirty="0"/>
              <a:t>m = </a:t>
            </a:r>
            <a:r>
              <a:rPr lang="en-US" altLang="zh-CN" sz="2000" b="1" dirty="0" err="1">
                <a:solidFill>
                  <a:srgbClr val="000099"/>
                </a:solidFill>
              </a:rPr>
              <a:t>b.g</a:t>
            </a:r>
            <a:r>
              <a:rPr lang="en-US" altLang="zh-CN" sz="2000" b="1" dirty="0">
                <a:solidFill>
                  <a:srgbClr val="000099"/>
                </a:solidFill>
              </a:rPr>
              <a:t>(3, 5</a:t>
            </a:r>
            <a:r>
              <a:rPr lang="en-US" altLang="zh-CN" sz="2000" b="1">
                <a:solidFill>
                  <a:srgbClr val="000099"/>
                </a:solidFill>
              </a:rPr>
              <a:t>)</a:t>
            </a:r>
            <a:r>
              <a:rPr lang="en-US" altLang="zh-CN" sz="2000" b="1"/>
              <a:t>;       		</a:t>
            </a:r>
            <a:endParaRPr lang="zh-CN" altLang="en-US" sz="2000" b="1" dirty="0">
              <a:solidFill>
                <a:srgbClr val="006600"/>
              </a:solidFill>
            </a:endParaRPr>
          </a:p>
          <a:p>
            <a:pPr lvl="1">
              <a:spcBef>
                <a:spcPts val="0"/>
              </a:spcBef>
              <a:buNone/>
            </a:pPr>
            <a:r>
              <a:rPr lang="zh-CN" altLang="en-US" sz="2000" b="1" dirty="0"/>
              <a:t>      </a:t>
            </a:r>
            <a:r>
              <a:rPr lang="en-US" altLang="zh-CN" sz="2000" b="1" dirty="0" err="1"/>
              <a:t>System.out.println</a:t>
            </a:r>
            <a:r>
              <a:rPr lang="en-US" altLang="zh-CN" sz="2000" b="1" dirty="0"/>
              <a:t>("</a:t>
            </a:r>
            <a:r>
              <a:rPr lang="zh-CN" altLang="en-US" sz="2000" b="1" dirty="0"/>
              <a:t>调用继承方法得到的结果</a:t>
            </a:r>
            <a:r>
              <a:rPr lang="en-US" altLang="zh-CN" sz="2000" b="1" dirty="0"/>
              <a:t>:"+m);  </a:t>
            </a:r>
            <a:endParaRPr lang="en-US" altLang="zh-CN" sz="2000" b="1" dirty="0"/>
          </a:p>
          <a:p>
            <a:pPr>
              <a:spcBef>
                <a:spcPts val="0"/>
              </a:spcBef>
              <a:buNone/>
            </a:pPr>
            <a:r>
              <a:rPr lang="en-US" altLang="zh-CN" sz="2000" b="1" dirty="0"/>
              <a:t>    </a:t>
            </a:r>
            <a:r>
              <a:rPr lang="en-US" altLang="zh-CN" sz="2000" b="1"/>
              <a:t>} </a:t>
            </a:r>
            <a:endParaRPr lang="en-US" altLang="zh-CN" sz="2000" b="1" dirty="0"/>
          </a:p>
          <a:p>
            <a:pPr>
              <a:spcBef>
                <a:spcPts val="0"/>
              </a:spcBef>
              <a:buNone/>
            </a:pPr>
            <a:r>
              <a:rPr lang="en-US" altLang="zh-CN" sz="2000" b="1" dirty="0"/>
              <a:t>}</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bwMode="auto">
          <a:xfrm>
            <a:off x="3559951" y="5052023"/>
            <a:ext cx="5072098" cy="857256"/>
          </a:xfrm>
          <a:prstGeom prst="rect">
            <a:avLst/>
          </a:prstGeom>
          <a:noFill/>
          <a:ln w="9525">
            <a:solidFill>
              <a:schemeClr val="accent1"/>
            </a:solidFill>
            <a:miter lim="800000"/>
          </a:ln>
          <a:effectLst/>
        </p:spPr>
        <p:txBody>
          <a:bodyPr vert="horz" wrap="square" lIns="91440" tIns="45720" rIns="91440" bIns="45720" numCol="1" anchor="t" anchorCtr="0" compatLnSpc="1"/>
          <a:lstStyle/>
          <a:p>
            <a:r>
              <a:rPr lang="zh-CN" altLang="en-US" sz="2400" dirty="0"/>
              <a:t>调用重写方法得到的结果</a:t>
            </a:r>
            <a:r>
              <a:rPr lang="en-US" altLang="zh-CN" sz="2400" dirty="0"/>
              <a:t>:30.0</a:t>
            </a:r>
            <a:endParaRPr lang="en-US" altLang="zh-CN" sz="2400" dirty="0"/>
          </a:p>
          <a:p>
            <a:r>
              <a:rPr lang="zh-CN" altLang="en-US" sz="2400" dirty="0"/>
              <a:t>调用继承方法得到的结果</a:t>
            </a:r>
            <a:r>
              <a:rPr lang="en-US" altLang="zh-CN" sz="2400" dirty="0"/>
              <a:t>:8</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2639616" y="5066231"/>
            <a:ext cx="1097280" cy="460375"/>
          </a:xfrm>
          <a:prstGeom prst="rect">
            <a:avLst/>
          </a:prstGeom>
          <a:noFill/>
        </p:spPr>
        <p:txBody>
          <a:bodyPr wrap="none" rtlCol="0">
            <a:spAutoFit/>
          </a:bodyPr>
          <a:lstStyle/>
          <a:p>
            <a:r>
              <a:rPr lang="zh-CN" altLang="en-US" sz="2400" dirty="0"/>
              <a:t>输出：</a:t>
            </a:r>
            <a:endParaRPr lang="zh-CN" altLang="en-US" sz="2400" dirty="0"/>
          </a:p>
        </p:txBody>
      </p:sp>
      <p:sp>
        <p:nvSpPr>
          <p:cNvPr id="7" name="文本框 6"/>
          <p:cNvSpPr txBox="1"/>
          <p:nvPr/>
        </p:nvSpPr>
        <p:spPr>
          <a:xfrm>
            <a:off x="5753100" y="2348880"/>
            <a:ext cx="2079625" cy="368300"/>
          </a:xfrm>
          <a:prstGeom prst="rect">
            <a:avLst/>
          </a:prstGeom>
          <a:noFill/>
        </p:spPr>
        <p:txBody>
          <a:bodyPr wrap="none" rtlCol="0">
            <a:spAutoFit/>
          </a:bodyPr>
          <a:lstStyle/>
          <a:p>
            <a:r>
              <a:rPr lang="en-US" altLang="zh-CN" sz="1800"/>
              <a:t>//</a:t>
            </a:r>
            <a:r>
              <a:rPr lang="en-US" altLang="zh-CN" sz="1800">
                <a:solidFill>
                  <a:srgbClr val="006600"/>
                </a:solidFill>
              </a:rPr>
              <a:t>b</a:t>
            </a:r>
            <a:r>
              <a:rPr lang="zh-CN" altLang="en-US" sz="1800">
                <a:solidFill>
                  <a:srgbClr val="006600"/>
                </a:solidFill>
              </a:rPr>
              <a:t>调用重写的方法</a:t>
            </a:r>
            <a:endParaRPr lang="zh-CN" altLang="en-US"/>
          </a:p>
        </p:txBody>
      </p:sp>
      <p:sp>
        <p:nvSpPr>
          <p:cNvPr id="8" name="文本框 7"/>
          <p:cNvSpPr txBox="1"/>
          <p:nvPr/>
        </p:nvSpPr>
        <p:spPr>
          <a:xfrm>
            <a:off x="5159896" y="3254190"/>
            <a:ext cx="2079625" cy="368300"/>
          </a:xfrm>
          <a:prstGeom prst="rect">
            <a:avLst/>
          </a:prstGeom>
          <a:noFill/>
        </p:spPr>
        <p:txBody>
          <a:bodyPr wrap="none" rtlCol="0">
            <a:spAutoFit/>
          </a:bodyPr>
          <a:lstStyle/>
          <a:p>
            <a:r>
              <a:rPr lang="en-US" altLang="zh-CN" sz="1800"/>
              <a:t>//</a:t>
            </a:r>
            <a:r>
              <a:rPr lang="en-US" altLang="zh-CN" sz="1800">
                <a:solidFill>
                  <a:srgbClr val="006600"/>
                </a:solidFill>
              </a:rPr>
              <a:t>b</a:t>
            </a:r>
            <a:r>
              <a:rPr lang="zh-CN" altLang="en-US" sz="1800">
                <a:solidFill>
                  <a:srgbClr val="006600"/>
                </a:solidFill>
              </a:rPr>
              <a:t>调用继承的方法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1571636" cy="592118"/>
          </a:xfrm>
        </p:spPr>
        <p:txBody>
          <a:bodyPr>
            <a:normAutofit fontScale="90000"/>
          </a:bodyPr>
          <a:lstStyle/>
          <a:p>
            <a:r>
              <a:rPr lang="zh-CN" altLang="en-US" dirty="0"/>
              <a:t>例</a:t>
            </a:r>
            <a:r>
              <a:rPr lang="en-US" altLang="zh-CN" dirty="0"/>
              <a:t>5-5</a:t>
            </a:r>
            <a:endParaRPr lang="zh-CN" altLang="en-US" dirty="0"/>
          </a:p>
        </p:txBody>
      </p:sp>
      <p:sp>
        <p:nvSpPr>
          <p:cNvPr id="3" name="内容占位符 2"/>
          <p:cNvSpPr>
            <a:spLocks noGrp="1"/>
          </p:cNvSpPr>
          <p:nvPr>
            <p:ph idx="1"/>
          </p:nvPr>
        </p:nvSpPr>
        <p:spPr>
          <a:xfrm>
            <a:off x="2166910" y="1214422"/>
            <a:ext cx="7241458" cy="2357454"/>
          </a:xfrm>
          <a:ln>
            <a:solidFill>
              <a:schemeClr val="accent1"/>
            </a:solidFill>
          </a:ln>
        </p:spPr>
        <p:txBody>
          <a:bodyPr>
            <a:noAutofit/>
          </a:bodyPr>
          <a:lstStyle/>
          <a:p>
            <a:pPr>
              <a:spcBef>
                <a:spcPts val="0"/>
              </a:spcBef>
              <a:buNone/>
            </a:pPr>
            <a:r>
              <a:rPr lang="en-US" altLang="zh-CN" sz="2200" dirty="0"/>
              <a:t>class </a:t>
            </a:r>
            <a:r>
              <a:rPr lang="en-US" altLang="zh-CN" sz="2200" dirty="0" err="1"/>
              <a:t>CreatPeople</a:t>
            </a:r>
            <a:r>
              <a:rPr lang="en-US" altLang="zh-CN" sz="2200" dirty="0"/>
              <a:t> {</a:t>
            </a:r>
            <a:endParaRPr lang="en-US" altLang="zh-CN" sz="2200" dirty="0"/>
          </a:p>
          <a:p>
            <a:pPr>
              <a:spcBef>
                <a:spcPts val="0"/>
              </a:spcBef>
              <a:buNone/>
            </a:pPr>
            <a:endParaRPr lang="en-US" altLang="zh-CN" sz="800" dirty="0"/>
          </a:p>
          <a:p>
            <a:pPr>
              <a:spcBef>
                <a:spcPts val="0"/>
              </a:spcBef>
              <a:buNone/>
            </a:pPr>
            <a:r>
              <a:rPr lang="en-US" altLang="zh-CN" sz="2200" dirty="0"/>
              <a:t>    public </a:t>
            </a:r>
            <a:r>
              <a:rPr lang="en-US" altLang="zh-CN" sz="2200" b="1" dirty="0">
                <a:solidFill>
                  <a:srgbClr val="C00000"/>
                </a:solidFill>
              </a:rPr>
              <a:t>People</a:t>
            </a:r>
            <a:r>
              <a:rPr lang="en-US" altLang="zh-CN" sz="2200" dirty="0"/>
              <a:t> </a:t>
            </a:r>
            <a:r>
              <a:rPr lang="en-US" altLang="zh-CN" sz="2200" b="1" kern="0" dirty="0" err="1">
                <a:solidFill>
                  <a:srgbClr val="006600"/>
                </a:solidFill>
              </a:rPr>
              <a:t>creatPeople</a:t>
            </a:r>
            <a:r>
              <a:rPr lang="en-US" altLang="zh-CN" sz="2200" b="1" kern="0" dirty="0">
                <a:solidFill>
                  <a:srgbClr val="006600"/>
                </a:solidFill>
              </a:rPr>
              <a:t>() </a:t>
            </a:r>
            <a:r>
              <a:rPr lang="en-US" altLang="zh-CN" sz="2200" dirty="0"/>
              <a:t>{   //</a:t>
            </a:r>
            <a:r>
              <a:rPr lang="zh-CN" altLang="en-US" sz="2200" dirty="0"/>
              <a:t>方法的类型是</a:t>
            </a:r>
            <a:r>
              <a:rPr lang="en-US" altLang="zh-CN" sz="2200" dirty="0"/>
              <a:t>People</a:t>
            </a:r>
            <a:r>
              <a:rPr lang="zh-CN" altLang="en-US" sz="2200" dirty="0"/>
              <a:t>类</a:t>
            </a:r>
            <a:endParaRPr lang="zh-CN" altLang="en-US" sz="2200" dirty="0"/>
          </a:p>
          <a:p>
            <a:pPr>
              <a:spcBef>
                <a:spcPts val="0"/>
              </a:spcBef>
              <a:buNone/>
            </a:pPr>
            <a:r>
              <a:rPr lang="zh-CN" altLang="en-US" sz="2200" dirty="0"/>
              <a:t>        </a:t>
            </a:r>
            <a:r>
              <a:rPr lang="en-US" altLang="zh-CN" sz="2200" dirty="0"/>
              <a:t>People p=new People();</a:t>
            </a:r>
            <a:endParaRPr lang="en-US" altLang="zh-CN" sz="2200" dirty="0"/>
          </a:p>
          <a:p>
            <a:pPr>
              <a:spcBef>
                <a:spcPts val="0"/>
              </a:spcBef>
              <a:buNone/>
            </a:pPr>
            <a:r>
              <a:rPr lang="en-US" altLang="zh-CN" sz="2200" dirty="0"/>
              <a:t>        return p;               </a:t>
            </a:r>
            <a:endParaRPr lang="en-US" altLang="zh-CN" sz="2200" dirty="0"/>
          </a:p>
          <a:p>
            <a:pPr>
              <a:spcBef>
                <a:spcPts val="0"/>
              </a:spcBef>
              <a:buNone/>
            </a:pPr>
            <a:r>
              <a:rPr lang="en-US" altLang="zh-CN" sz="2200" dirty="0"/>
              <a:t>    }</a:t>
            </a:r>
            <a:endParaRPr lang="en-US" altLang="zh-CN" sz="2200" dirty="0"/>
          </a:p>
          <a:p>
            <a:pPr>
              <a:spcBef>
                <a:spcPts val="0"/>
              </a:spcBef>
              <a:buNone/>
            </a:pPr>
            <a:endParaRPr lang="en-US" altLang="zh-CN" sz="800" dirty="0"/>
          </a:p>
          <a:p>
            <a:pPr>
              <a:spcBef>
                <a:spcPts val="0"/>
              </a:spcBef>
              <a:buNone/>
            </a:pPr>
            <a:r>
              <a:rPr lang="en-US" altLang="zh-CN" sz="2200" dirty="0"/>
              <a:t>}</a:t>
            </a:r>
            <a:endParaRPr lang="zh-CN" altLang="en-US" sz="2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bwMode="auto">
          <a:xfrm>
            <a:off x="1981200" y="4143380"/>
            <a:ext cx="5006930" cy="2500330"/>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200" kern="0" dirty="0"/>
              <a:t>class </a:t>
            </a:r>
            <a:r>
              <a:rPr lang="en-US" altLang="zh-CN" sz="2200" kern="0" dirty="0" err="1"/>
              <a:t>CreatChinese</a:t>
            </a:r>
            <a:r>
              <a:rPr lang="en-US" altLang="zh-CN" sz="2200" kern="0" dirty="0"/>
              <a:t> extends </a:t>
            </a:r>
            <a:r>
              <a:rPr lang="en-US" altLang="zh-CN" sz="2200" kern="0" dirty="0" err="1"/>
              <a:t>CreatPeople</a:t>
            </a:r>
            <a:r>
              <a:rPr lang="en-US" altLang="zh-CN" sz="2200" kern="0" dirty="0"/>
              <a:t> {</a:t>
            </a:r>
            <a:endParaRPr lang="en-US" altLang="zh-CN" sz="2200" kern="0" dirty="0"/>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200" kern="0" dirty="0"/>
              <a:t>    public </a:t>
            </a:r>
            <a:r>
              <a:rPr lang="en-US" altLang="zh-CN" sz="2200" b="1" dirty="0">
                <a:solidFill>
                  <a:srgbClr val="C00000"/>
                </a:solidFill>
              </a:rPr>
              <a:t>Chinese</a:t>
            </a:r>
            <a:r>
              <a:rPr lang="en-US" altLang="zh-CN" sz="2200" kern="0" dirty="0"/>
              <a:t> </a:t>
            </a:r>
            <a:r>
              <a:rPr lang="en-US" altLang="zh-CN" sz="2200" b="1" kern="0" dirty="0" err="1">
                <a:solidFill>
                  <a:srgbClr val="006600"/>
                </a:solidFill>
              </a:rPr>
              <a:t>creatPeople</a:t>
            </a:r>
            <a:r>
              <a:rPr lang="en-US" altLang="zh-CN" sz="2200" b="1" kern="0" dirty="0">
                <a:solidFill>
                  <a:srgbClr val="006600"/>
                </a:solidFill>
              </a:rPr>
              <a:t>() </a:t>
            </a:r>
            <a:r>
              <a:rPr lang="en-US" altLang="zh-CN" sz="2200" kern="0" dirty="0"/>
              <a:t>{</a:t>
            </a:r>
            <a:endParaRPr lang="en-US" altLang="zh-CN" sz="2200" kern="0" dirty="0"/>
          </a:p>
          <a:p>
            <a:pPr marL="342900" lvl="0" indent="-342900" fontAlgn="base">
              <a:spcAft>
                <a:spcPct val="0"/>
              </a:spcAft>
              <a:buClr>
                <a:schemeClr val="tx2"/>
              </a:buClr>
              <a:buSzPct val="70000"/>
            </a:pPr>
            <a:r>
              <a:rPr lang="en-US" altLang="zh-CN" sz="2200" kern="0" dirty="0"/>
              <a:t>        Chinese </a:t>
            </a:r>
            <a:r>
              <a:rPr lang="en-US" altLang="zh-CN" sz="2200" kern="0" dirty="0" err="1"/>
              <a:t>chinese</a:t>
            </a:r>
            <a:r>
              <a:rPr lang="en-US" altLang="zh-CN" sz="2200" kern="0" dirty="0"/>
              <a:t>=new Chinese();</a:t>
            </a:r>
            <a:endParaRPr lang="en-US" altLang="zh-CN" sz="2200" kern="0" dirty="0"/>
          </a:p>
          <a:p>
            <a:pPr marL="342900" lvl="0" indent="-342900" fontAlgn="base">
              <a:spcAft>
                <a:spcPct val="0"/>
              </a:spcAft>
              <a:buClr>
                <a:schemeClr val="tx2"/>
              </a:buClr>
              <a:buSzPct val="70000"/>
            </a:pPr>
            <a:r>
              <a:rPr lang="en-US" altLang="zh-CN" sz="2200" kern="0" dirty="0"/>
              <a:t>        return </a:t>
            </a:r>
            <a:r>
              <a:rPr lang="en-US" altLang="zh-CN" sz="2200" kern="0" dirty="0" err="1"/>
              <a:t>chinese</a:t>
            </a:r>
            <a:r>
              <a:rPr lang="en-US" altLang="zh-CN" sz="2200" kern="0" dirty="0"/>
              <a:t>;               </a:t>
            </a:r>
            <a:endParaRPr lang="en-US" altLang="zh-CN" sz="2200" kern="0" dirty="0"/>
          </a:p>
          <a:p>
            <a:pPr marL="342900" lvl="0" indent="-342900" fontAlgn="base">
              <a:spcAft>
                <a:spcPct val="0"/>
              </a:spcAft>
              <a:buClr>
                <a:schemeClr val="tx2"/>
              </a:buClr>
              <a:buSzPct val="70000"/>
            </a:pPr>
            <a:r>
              <a:rPr lang="en-US" altLang="zh-CN" sz="2200" kern="0" dirty="0"/>
              <a:t>    }</a:t>
            </a:r>
            <a:endParaRPr lang="en-US" altLang="zh-CN" sz="2200" kern="0" dirty="0"/>
          </a:p>
          <a:p>
            <a:pPr marL="342900" lvl="0" indent="-342900" fontAlgn="base">
              <a:spcAft>
                <a:spcPct val="0"/>
              </a:spcAft>
              <a:buClr>
                <a:schemeClr val="tx2"/>
              </a:buClr>
              <a:buSzPct val="70000"/>
            </a:pPr>
            <a:endParaRPr lang="en-US" altLang="zh-CN" sz="800" kern="0" dirty="0"/>
          </a:p>
          <a:p>
            <a:pPr marL="342900" lvl="0" indent="-342900" fontAlgn="base">
              <a:spcAft>
                <a:spcPct val="0"/>
              </a:spcAft>
              <a:buClr>
                <a:schemeClr val="tx2"/>
              </a:buClr>
              <a:buSzPct val="70000"/>
            </a:pPr>
            <a:r>
              <a:rPr lang="en-US" altLang="zh-CN" sz="2200" kern="0" dirty="0"/>
              <a:t>}</a:t>
            </a:r>
            <a:endParaRPr kumimoji="0" lang="zh-CN" altLang="en-US" sz="2200" b="0" i="0" u="none" strike="noStrike" kern="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2238348" y="785794"/>
            <a:ext cx="3000396" cy="460375"/>
          </a:xfrm>
          <a:prstGeom prst="rect">
            <a:avLst/>
          </a:prstGeom>
          <a:noFill/>
        </p:spPr>
        <p:txBody>
          <a:bodyPr wrap="square" rtlCol="0">
            <a:spAutoFit/>
          </a:bodyPr>
          <a:lstStyle/>
          <a:p>
            <a:r>
              <a:rPr lang="en-US" altLang="zh-CN" sz="2400" dirty="0"/>
              <a:t>//</a:t>
            </a:r>
            <a:r>
              <a:rPr lang="en-US" altLang="zh-CN" sz="2400" dirty="0" err="1"/>
              <a:t>CreatPeople.java</a:t>
            </a:r>
            <a:endParaRPr lang="zh-CN" altLang="en-US" sz="2400" dirty="0"/>
          </a:p>
        </p:txBody>
      </p:sp>
      <p:sp>
        <p:nvSpPr>
          <p:cNvPr id="8" name="TextBox 7"/>
          <p:cNvSpPr txBox="1"/>
          <p:nvPr/>
        </p:nvSpPr>
        <p:spPr>
          <a:xfrm>
            <a:off x="1952596" y="3749057"/>
            <a:ext cx="3286148" cy="460375"/>
          </a:xfrm>
          <a:prstGeom prst="rect">
            <a:avLst/>
          </a:prstGeom>
          <a:noFill/>
        </p:spPr>
        <p:txBody>
          <a:bodyPr wrap="square" rtlCol="0">
            <a:spAutoFit/>
          </a:bodyPr>
          <a:lstStyle/>
          <a:p>
            <a:r>
              <a:rPr lang="en-US" altLang="zh-CN" sz="2400" kern="0" dirty="0"/>
              <a:t>//</a:t>
            </a:r>
            <a:r>
              <a:rPr lang="en-US" altLang="zh-CN" sz="2400" kern="0" dirty="0" err="1"/>
              <a:t>CreatChinese</a:t>
            </a:r>
            <a:r>
              <a:rPr lang="en-US" altLang="zh-CN" sz="2400" dirty="0" err="1"/>
              <a:t>.java</a:t>
            </a:r>
            <a:endParaRPr lang="zh-CN" altLang="en-US" sz="2400" dirty="0"/>
          </a:p>
        </p:txBody>
      </p:sp>
      <p:sp>
        <p:nvSpPr>
          <p:cNvPr id="9" name="线形标注 1 8"/>
          <p:cNvSpPr/>
          <p:nvPr/>
        </p:nvSpPr>
        <p:spPr>
          <a:xfrm>
            <a:off x="7536160" y="3861048"/>
            <a:ext cx="2604828" cy="1950486"/>
          </a:xfrm>
          <a:prstGeom prst="borderCallout1">
            <a:avLst>
              <a:gd name="adj1" fmla="val 52011"/>
              <a:gd name="adj2" fmla="val -2510"/>
              <a:gd name="adj3" fmla="val 52522"/>
              <a:gd name="adj4" fmla="val -6895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kern="0" dirty="0">
                <a:solidFill>
                  <a:schemeClr val="tx1"/>
                </a:solidFill>
              </a:rPr>
              <a:t>重写方法的返回类型是</a:t>
            </a:r>
            <a:r>
              <a:rPr lang="en-US" altLang="zh-CN" sz="2400" kern="0" dirty="0">
                <a:solidFill>
                  <a:schemeClr val="tx1"/>
                </a:solidFill>
              </a:rPr>
              <a:t>People</a:t>
            </a:r>
            <a:r>
              <a:rPr lang="zh-CN" altLang="en-US" sz="2400" kern="0" dirty="0">
                <a:solidFill>
                  <a:schemeClr val="tx1"/>
                </a:solidFill>
              </a:rPr>
              <a:t>类的子类：</a:t>
            </a:r>
            <a:r>
              <a:rPr lang="en-US" altLang="zh-CN" sz="2400" kern="0" dirty="0">
                <a:solidFill>
                  <a:schemeClr val="tx1"/>
                </a:solidFill>
              </a:rPr>
              <a:t>Chinese</a:t>
            </a:r>
            <a:endParaRPr lang="en-US" altLang="zh-CN" sz="2400" kern="0" dirty="0">
              <a:solidFill>
                <a:schemeClr val="tx1"/>
              </a:solidFill>
            </a:endParaRPr>
          </a:p>
          <a:p>
            <a:endParaRPr lang="en-US" altLang="zh-CN" sz="2400" kern="0" dirty="0">
              <a:solidFill>
                <a:schemeClr val="tx1"/>
              </a:solidFill>
            </a:endParaRPr>
          </a:p>
          <a:p>
            <a:pPr algn="ctr"/>
            <a:r>
              <a:rPr lang="zh-CN" altLang="en-US" sz="2400" kern="0" dirty="0">
                <a:solidFill>
                  <a:srgbClr val="000099"/>
                </a:solidFill>
                <a:latin typeface="华文新魏" panose="02010800040101010101" pitchFamily="2" charset="-122"/>
                <a:ea typeface="华文新魏" panose="02010800040101010101" pitchFamily="2" charset="-122"/>
              </a:rPr>
              <a:t>后面再详细介绍</a:t>
            </a:r>
            <a:r>
              <a:rPr lang="zh-CN" altLang="en-US" sz="2400" kern="0" dirty="0">
                <a:solidFill>
                  <a:schemeClr val="tx1"/>
                </a:solidFill>
              </a:rPr>
              <a:t>。</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§5.4.2 </a:t>
            </a:r>
            <a:r>
              <a:rPr lang="zh-CN" altLang="en-US" dirty="0">
                <a:latin typeface="宋体" panose="02010600030101010101" pitchFamily="2" charset="-122"/>
              </a:rPr>
              <a:t>方法重写</a:t>
            </a:r>
            <a:r>
              <a:rPr lang="en-US" altLang="zh-CN" dirty="0">
                <a:latin typeface="宋体" panose="02010600030101010101" pitchFamily="2" charset="-122"/>
              </a:rPr>
              <a:t>(</a:t>
            </a:r>
            <a:r>
              <a:rPr lang="en-US" altLang="zh-CN" dirty="0"/>
              <a:t>Override)</a:t>
            </a:r>
            <a:r>
              <a:rPr lang="en-US" altLang="zh-CN" dirty="0">
                <a:cs typeface="Times New Roman" panose="02020603050405020304" pitchFamily="18" charset="0"/>
              </a:rPr>
              <a:t> </a:t>
            </a:r>
            <a:endParaRPr lang="zh-CN" altLang="en-US" dirty="0"/>
          </a:p>
        </p:txBody>
      </p:sp>
      <p:sp>
        <p:nvSpPr>
          <p:cNvPr id="3" name="内容占位符 2"/>
          <p:cNvSpPr>
            <a:spLocks noGrp="1"/>
          </p:cNvSpPr>
          <p:nvPr>
            <p:ph idx="1"/>
          </p:nvPr>
        </p:nvSpPr>
        <p:spPr/>
        <p:txBody>
          <a:bodyPr/>
          <a:lstStyle/>
          <a:p>
            <a:r>
              <a:rPr lang="zh-CN" altLang="en-US" dirty="0"/>
              <a:t>重写的方法可以保持和父类的方法</a:t>
            </a:r>
            <a:r>
              <a:rPr lang="zh-CN" altLang="en-US" b="1" dirty="0">
                <a:solidFill>
                  <a:srgbClr val="C00000"/>
                </a:solidFill>
                <a:latin typeface="华文新魏" panose="02010800040101010101" pitchFamily="2" charset="-122"/>
                <a:ea typeface="华文新魏" panose="02010800040101010101" pitchFamily="2" charset="-122"/>
              </a:rPr>
              <a:t>相同的可访问范围。</a:t>
            </a:r>
            <a:endParaRPr lang="en-US" altLang="zh-CN" dirty="0"/>
          </a:p>
          <a:p>
            <a:r>
              <a:rPr lang="zh-CN" altLang="en-US" dirty="0"/>
              <a:t>也可以修改访问控制修饰符</a:t>
            </a:r>
            <a:r>
              <a:rPr lang="zh-CN" altLang="en-US" b="1" dirty="0">
                <a:solidFill>
                  <a:srgbClr val="0000CC"/>
                </a:solidFill>
                <a:latin typeface="华文新魏" panose="02010800040101010101" pitchFamily="2" charset="-122"/>
                <a:ea typeface="华文新魏" panose="02010800040101010101" pitchFamily="2" charset="-122"/>
              </a:rPr>
              <a:t>增大可访问范围，但是不能减小可访问范围</a:t>
            </a:r>
            <a:r>
              <a:rPr lang="zh-CN" altLang="en-US" dirty="0">
                <a:solidFill>
                  <a:srgbClr val="C00000"/>
                </a:solidFill>
              </a:rPr>
              <a:t>。</a:t>
            </a:r>
            <a:endParaRPr lang="en-US" altLang="zh-CN" dirty="0">
              <a:solidFill>
                <a:srgbClr val="C00000"/>
              </a:solidFill>
            </a:endParaRPr>
          </a:p>
          <a:p>
            <a:endParaRPr lang="zh-CN" altLang="en-US" sz="2400" dirty="0"/>
          </a:p>
          <a:p>
            <a:pPr>
              <a:buNone/>
            </a:pPr>
            <a:r>
              <a:rPr lang="zh-CN" altLang="en-US" b="1" dirty="0"/>
              <a:t>                </a:t>
            </a:r>
            <a:r>
              <a:rPr lang="en-US" altLang="zh-CN" b="1" dirty="0"/>
              <a:t>package </a:t>
            </a:r>
            <a:r>
              <a:rPr lang="en-US" altLang="zh-CN" b="1" dirty="0">
                <a:sym typeface="Wingdings" panose="05000000000000000000" pitchFamily="2" charset="2"/>
              </a:rPr>
              <a:t></a:t>
            </a:r>
            <a:r>
              <a:rPr lang="en-US" altLang="zh-CN" b="1" dirty="0"/>
              <a:t> protected </a:t>
            </a:r>
            <a:r>
              <a:rPr lang="en-US" altLang="zh-CN" b="1" dirty="0">
                <a:sym typeface="Wingdings" panose="05000000000000000000" pitchFamily="2" charset="2"/>
              </a:rPr>
              <a:t></a:t>
            </a:r>
            <a:r>
              <a:rPr lang="en-US" altLang="zh-CN" b="1" dirty="0"/>
              <a:t> public</a:t>
            </a:r>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latin typeface="Arial" panose="020B0604020202020204" pitchFamily="34" charset="0"/>
                <a:cs typeface="Arial" panose="020B0604020202020204" pitchFamily="34" charset="0"/>
              </a:rPr>
            </a:fld>
            <a:endParaRPr lang="en-US" altLang="zh-CN">
              <a:latin typeface="Arial" panose="020B0604020202020204" pitchFamily="34" charset="0"/>
              <a:cs typeface="Arial" panose="020B0604020202020204" pitchFamily="34" charset="0"/>
            </a:endParaRPr>
          </a:p>
        </p:txBody>
      </p:sp>
      <p:sp>
        <p:nvSpPr>
          <p:cNvPr id="5" name="Rectangle 6"/>
          <p:cNvSpPr>
            <a:spLocks noChangeArrowheads="1"/>
          </p:cNvSpPr>
          <p:nvPr/>
        </p:nvSpPr>
        <p:spPr bwMode="auto">
          <a:xfrm>
            <a:off x="1700237" y="620688"/>
            <a:ext cx="6735692" cy="2643206"/>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err="1">
                <a:solidFill>
                  <a:srgbClr val="FF33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CC"/>
                </a:solidFill>
                <a:latin typeface="Arial" panose="020B0604020202020204" pitchFamily="34" charset="0"/>
                <a:cs typeface="Arial" panose="020B0604020202020204" pitchFamily="34" charset="0"/>
              </a:rPr>
              <a:t>    public String </a:t>
            </a:r>
            <a:r>
              <a:rPr lang="en-US" altLang="zh-CN" sz="2400" b="1" dirty="0" err="1">
                <a:solidFill>
                  <a:srgbClr val="0000CC"/>
                </a:solidFill>
                <a:latin typeface="Arial" panose="020B0604020202020204" pitchFamily="34" charset="0"/>
                <a:cs typeface="Arial" panose="020B0604020202020204" pitchFamily="34" charset="0"/>
              </a:rPr>
              <a:t>str</a:t>
            </a:r>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SuperStr</a:t>
            </a:r>
            <a:r>
              <a:rPr lang="en-US" altLang="zh-CN" sz="2400" b="1" dirty="0">
                <a:solidFill>
                  <a:srgbClr val="0000CC"/>
                </a:solidFill>
                <a:latin typeface="Arial" panose="020B0604020202020204" pitchFamily="34" charset="0"/>
                <a:cs typeface="Arial" panose="020B0604020202020204" pitchFamily="34" charset="0"/>
              </a:rPr>
              <a:t>”;</a:t>
            </a:r>
            <a:endParaRPr lang="en-US" altLang="zh-CN" sz="2400" b="1" dirty="0">
              <a:solidFill>
                <a:srgbClr val="0000CC"/>
              </a:solidFill>
              <a:latin typeface="Arial" panose="020B0604020202020204" pitchFamily="34" charset="0"/>
              <a:cs typeface="Arial" panose="020B0604020202020204" pitchFamily="34" charset="0"/>
            </a:endParaRP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6600"/>
                </a:solidFill>
                <a:latin typeface="Arial" panose="020B0604020202020204" pitchFamily="34" charset="0"/>
                <a:cs typeface="Arial" panose="020B0604020202020204" pitchFamily="34" charset="0"/>
              </a:rPr>
              <a:t>    void show(){</a:t>
            </a:r>
            <a:endParaRPr lang="en-US" altLang="zh-CN" sz="2400" b="1" dirty="0">
              <a:solidFill>
                <a:srgbClr val="0066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System.out.println</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err="1">
                <a:solidFill>
                  <a:srgbClr val="0000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str</a:t>
            </a:r>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p:txBody>
      </p:sp>
      <p:sp>
        <p:nvSpPr>
          <p:cNvPr id="6" name="Rectangle 5"/>
          <p:cNvSpPr>
            <a:spLocks noChangeArrowheads="1"/>
          </p:cNvSpPr>
          <p:nvPr/>
        </p:nvSpPr>
        <p:spPr bwMode="auto">
          <a:xfrm>
            <a:off x="1703512" y="3643314"/>
            <a:ext cx="6735692" cy="250033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Arial" panose="020B0604020202020204" pitchFamily="34" charset="0"/>
                <a:cs typeface="Arial" panose="020B0604020202020204" pitchFamily="34" charset="0"/>
              </a:rPr>
              <a:t>class </a:t>
            </a:r>
            <a:r>
              <a:rPr lang="en-US" altLang="zh-CN" sz="2400" b="1" dirty="0" err="1">
                <a:solidFill>
                  <a:srgbClr val="FF3300"/>
                </a:solidFill>
                <a:latin typeface="Arial" panose="020B0604020202020204" pitchFamily="34" charset="0"/>
                <a:cs typeface="Arial" panose="020B0604020202020204" pitchFamily="34" charset="0"/>
              </a:rPr>
              <a:t>ExtendShow</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extends</a:t>
            </a:r>
            <a:r>
              <a:rPr lang="en-US" altLang="zh-CN" sz="2400" b="1" dirty="0">
                <a:solidFill>
                  <a:srgbClr val="FF3300"/>
                </a:solidFill>
                <a:latin typeface="Arial" panose="020B0604020202020204" pitchFamily="34" charset="0"/>
                <a:cs typeface="Arial" panose="020B0604020202020204" pitchFamily="34" charset="0"/>
              </a:rPr>
              <a:t> </a:t>
            </a:r>
            <a:r>
              <a:rPr lang="en-US" altLang="zh-CN" sz="2400" b="1" dirty="0" err="1">
                <a:solidFill>
                  <a:srgbClr val="FF3300"/>
                </a:solidFill>
                <a:latin typeface="Arial" panose="020B0604020202020204" pitchFamily="34" charset="0"/>
                <a:cs typeface="Arial" panose="020B0604020202020204" pitchFamily="34" charset="0"/>
              </a:rPr>
              <a:t>SuperShow</a:t>
            </a:r>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a:solidFill>
                  <a:srgbClr val="0000CC"/>
                </a:solidFill>
                <a:latin typeface="Arial" panose="020B0604020202020204" pitchFamily="34" charset="0"/>
                <a:cs typeface="Arial" panose="020B0604020202020204" pitchFamily="34" charset="0"/>
              </a:rPr>
              <a:t>public String </a:t>
            </a:r>
            <a:r>
              <a:rPr lang="en-US" altLang="zh-CN" sz="2400" b="1" dirty="0" err="1">
                <a:solidFill>
                  <a:srgbClr val="0000CC"/>
                </a:solidFill>
                <a:latin typeface="Arial" panose="020B0604020202020204" pitchFamily="34" charset="0"/>
                <a:cs typeface="Arial" panose="020B0604020202020204" pitchFamily="34" charset="0"/>
              </a:rPr>
              <a:t>str</a:t>
            </a:r>
            <a:r>
              <a:rPr lang="en-US" altLang="zh-CN" sz="2400" b="1" dirty="0">
                <a:solidFill>
                  <a:srgbClr val="0000CC"/>
                </a:solidFill>
                <a:latin typeface="Arial" panose="020B0604020202020204" pitchFamily="34" charset="0"/>
                <a:cs typeface="Arial" panose="020B0604020202020204" pitchFamily="34" charset="0"/>
              </a:rPr>
              <a:t>=“</a:t>
            </a:r>
            <a:r>
              <a:rPr lang="en-US" altLang="zh-CN" sz="2400" b="1" dirty="0" err="1">
                <a:solidFill>
                  <a:srgbClr val="0000CC"/>
                </a:solidFill>
                <a:latin typeface="Arial" panose="020B0604020202020204" pitchFamily="34" charset="0"/>
                <a:cs typeface="Arial" panose="020B0604020202020204" pitchFamily="34" charset="0"/>
              </a:rPr>
              <a:t>ExtendStr</a:t>
            </a:r>
            <a:r>
              <a:rPr lang="en-US" altLang="zh-CN" sz="2400" b="1" dirty="0">
                <a:solidFill>
                  <a:srgbClr val="0000CC"/>
                </a:solidFill>
                <a:latin typeface="Arial" panose="020B0604020202020204" pitchFamily="34" charset="0"/>
                <a:cs typeface="Arial" panose="020B0604020202020204" pitchFamily="34" charset="0"/>
              </a:rPr>
              <a:t>”;	</a:t>
            </a:r>
            <a:endParaRPr lang="en-US" altLang="zh-CN" sz="2400" b="1" dirty="0">
              <a:solidFill>
                <a:srgbClr val="0000CC"/>
              </a:solidFill>
              <a:latin typeface="Arial" panose="020B0604020202020204" pitchFamily="34" charset="0"/>
              <a:cs typeface="Arial" panose="020B0604020202020204" pitchFamily="34" charset="0"/>
            </a:endParaRPr>
          </a:p>
          <a:p>
            <a:pPr eaLnBrk="0" hangingPunct="0"/>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6600"/>
                </a:solidFill>
                <a:latin typeface="Arial" panose="020B0604020202020204" pitchFamily="34" charset="0"/>
                <a:cs typeface="Arial" panose="020B0604020202020204" pitchFamily="34" charset="0"/>
              </a:rPr>
              <a:t>    public void show(){</a:t>
            </a:r>
            <a:endParaRPr lang="en-US" altLang="zh-CN" sz="2400" b="1" dirty="0">
              <a:solidFill>
                <a:srgbClr val="0066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System.out.println</a:t>
            </a:r>
            <a:r>
              <a:rPr lang="en-US" altLang="zh-CN" sz="2400" b="1" dirty="0">
                <a:solidFill>
                  <a:srgbClr val="000000"/>
                </a:solidFill>
                <a:latin typeface="Arial" panose="020B0604020202020204" pitchFamily="34" charset="0"/>
                <a:cs typeface="Arial" panose="020B0604020202020204" pitchFamily="34" charset="0"/>
              </a:rPr>
              <a:t>(“</a:t>
            </a:r>
            <a:r>
              <a:rPr lang="en-US" altLang="zh-CN" sz="2400" b="1" dirty="0" err="1">
                <a:solidFill>
                  <a:srgbClr val="000000"/>
                </a:solidFill>
                <a:latin typeface="Arial" panose="020B0604020202020204" pitchFamily="34" charset="0"/>
                <a:cs typeface="Arial" panose="020B0604020202020204" pitchFamily="34" charset="0"/>
              </a:rPr>
              <a:t>Extend.show</a:t>
            </a:r>
            <a:r>
              <a:rPr lang="en-US" altLang="zh-CN" sz="2400" b="1" dirty="0">
                <a:solidFill>
                  <a:srgbClr val="000000"/>
                </a:solidFill>
                <a:latin typeface="Arial" panose="020B0604020202020204" pitchFamily="34" charset="0"/>
                <a:cs typeface="Arial" panose="020B0604020202020204" pitchFamily="34" charset="0"/>
              </a:rPr>
              <a:t>: ”+</a:t>
            </a:r>
            <a:r>
              <a:rPr lang="en-US" altLang="zh-CN" sz="2400" b="1" dirty="0" err="1">
                <a:solidFill>
                  <a:srgbClr val="000000"/>
                </a:solidFill>
                <a:latin typeface="Arial" panose="020B0604020202020204" pitchFamily="34" charset="0"/>
                <a:cs typeface="Arial" panose="020B0604020202020204" pitchFamily="34" charset="0"/>
              </a:rPr>
              <a:t>str</a:t>
            </a:r>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    }</a:t>
            </a:r>
            <a:endParaRPr lang="en-US" altLang="zh-CN" sz="2400" b="1" dirty="0">
              <a:solidFill>
                <a:srgbClr val="000000"/>
              </a:solidFill>
              <a:latin typeface="Arial" panose="020B0604020202020204" pitchFamily="34" charset="0"/>
              <a:cs typeface="Arial" panose="020B0604020202020204" pitchFamily="34" charset="0"/>
            </a:endParaRPr>
          </a:p>
          <a:p>
            <a:pPr eaLnBrk="0" hangingPunct="0"/>
            <a:r>
              <a:rPr lang="en-US" altLang="zh-CN" sz="2400" b="1" dirty="0">
                <a:solidFill>
                  <a:srgbClr val="000000"/>
                </a:solidFill>
                <a:latin typeface="Arial" panose="020B0604020202020204" pitchFamily="34" charset="0"/>
                <a:cs typeface="Arial" panose="020B0604020202020204" pitchFamily="34" charset="0"/>
              </a:rPr>
              <a:t>}</a:t>
            </a:r>
            <a:endParaRPr lang="en-US" altLang="zh-CN" sz="2400" b="1" dirty="0">
              <a:solidFill>
                <a:srgbClr val="000000"/>
              </a:solidFill>
              <a:latin typeface="Arial" panose="020B0604020202020204" pitchFamily="34" charset="0"/>
              <a:cs typeface="Arial" panose="020B0604020202020204" pitchFamily="34" charset="0"/>
            </a:endParaRPr>
          </a:p>
        </p:txBody>
      </p:sp>
      <p:sp>
        <p:nvSpPr>
          <p:cNvPr id="7" name="线形标注 1 6"/>
          <p:cNvSpPr/>
          <p:nvPr/>
        </p:nvSpPr>
        <p:spPr>
          <a:xfrm>
            <a:off x="8616280" y="4498962"/>
            <a:ext cx="2016224" cy="730238"/>
          </a:xfrm>
          <a:prstGeom prst="borderCallout1">
            <a:avLst>
              <a:gd name="adj1" fmla="val 52011"/>
              <a:gd name="adj2" fmla="val -2510"/>
              <a:gd name="adj3" fmla="val 56994"/>
              <a:gd name="adj4" fmla="val -18317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kern="0">
                <a:solidFill>
                  <a:schemeClr val="tx1"/>
                </a:solidFill>
                <a:latin typeface="Arial" panose="020B0604020202020204" pitchFamily="34" charset="0"/>
                <a:cs typeface="Arial" panose="020B0604020202020204" pitchFamily="34" charset="0"/>
              </a:rPr>
              <a:t>重写父类方法，增大可访问范围</a:t>
            </a:r>
            <a:endParaRPr lang="zh-CN" altLang="en-US" sz="2000" kern="0" dirty="0">
              <a:solidFill>
                <a:schemeClr val="tx1"/>
              </a:solidFill>
              <a:latin typeface="Arial" panose="020B0604020202020204" pitchFamily="34" charset="0"/>
              <a:cs typeface="Arial" panose="020B0604020202020204" pitchFamily="34" charset="0"/>
            </a:endParaRPr>
          </a:p>
        </p:txBody>
      </p:sp>
      <p:sp>
        <p:nvSpPr>
          <p:cNvPr id="8" name="线形标注 1 7"/>
          <p:cNvSpPr/>
          <p:nvPr/>
        </p:nvSpPr>
        <p:spPr>
          <a:xfrm>
            <a:off x="8882082" y="3643314"/>
            <a:ext cx="1500198" cy="642942"/>
          </a:xfrm>
          <a:prstGeom prst="borderCallout1">
            <a:avLst>
              <a:gd name="adj1" fmla="val 52011"/>
              <a:gd name="adj2" fmla="val -2510"/>
              <a:gd name="adj3" fmla="val 87673"/>
              <a:gd name="adj4" fmla="val -15910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kern="0" dirty="0">
                <a:solidFill>
                  <a:schemeClr val="tx1"/>
                </a:solidFill>
                <a:latin typeface="Arial" panose="020B0604020202020204" pitchFamily="34" charset="0"/>
                <a:cs typeface="Arial" panose="020B0604020202020204" pitchFamily="34" charset="0"/>
              </a:rPr>
              <a:t>隐藏父类成员变量</a:t>
            </a:r>
            <a:endParaRPr lang="zh-CN" altLang="en-US" sz="2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a:xfrm>
            <a:off x="7881950" y="5929330"/>
            <a:ext cx="2133600" cy="457200"/>
          </a:xfrm>
        </p:spPr>
        <p:txBody>
          <a:bodyPr/>
          <a:lstStyle/>
          <a:p>
            <a:pPr>
              <a:defRPr/>
            </a:pPr>
            <a:fld id="{C51459B2-BED9-4F65-86D0-2F24E11230C4}" type="slidenum">
              <a:rPr lang="en-US" altLang="zh-CN" b="1" smtClean="0"/>
            </a:fld>
            <a:endParaRPr lang="en-US" altLang="zh-CN" b="1" dirty="0"/>
          </a:p>
        </p:txBody>
      </p:sp>
      <p:sp>
        <p:nvSpPr>
          <p:cNvPr id="10244" name="Rectangle 2"/>
          <p:cNvSpPr>
            <a:spLocks noGrp="1" noChangeArrowheads="1"/>
          </p:cNvSpPr>
          <p:nvPr>
            <p:ph type="title"/>
          </p:nvPr>
        </p:nvSpPr>
        <p:spPr/>
        <p:txBody>
          <a:bodyPr/>
          <a:lstStyle/>
          <a:p>
            <a:pPr eaLnBrk="1" hangingPunct="1"/>
            <a:r>
              <a:rPr lang="zh-CN" altLang="en-US" dirty="0">
                <a:solidFill>
                  <a:schemeClr val="tx1"/>
                </a:solidFill>
              </a:rPr>
              <a:t>继承</a:t>
            </a:r>
            <a:endParaRPr lang="en-US" altLang="zh-CN" dirty="0">
              <a:solidFill>
                <a:schemeClr val="tx1"/>
              </a:solidFill>
            </a:endParaRPr>
          </a:p>
        </p:txBody>
      </p:sp>
      <p:sp>
        <p:nvSpPr>
          <p:cNvPr id="10245" name="Rectangle 3"/>
          <p:cNvSpPr>
            <a:spLocks noGrp="1" noChangeArrowheads="1"/>
          </p:cNvSpPr>
          <p:nvPr>
            <p:ph type="body" idx="1"/>
          </p:nvPr>
        </p:nvSpPr>
        <p:spPr>
          <a:xfrm>
            <a:off x="1981200" y="1557338"/>
            <a:ext cx="8229600" cy="4443430"/>
          </a:xfrm>
        </p:spPr>
        <p:txBody>
          <a:bodyPr/>
          <a:lstStyle/>
          <a:p>
            <a:r>
              <a:rPr lang="zh-CN" altLang="en-US"/>
              <a:t>父类：一个共有属性的</a:t>
            </a:r>
            <a:r>
              <a:rPr lang="zh-CN" altLang="en-US" b="1">
                <a:solidFill>
                  <a:srgbClr val="C00000"/>
                </a:solidFill>
              </a:rPr>
              <a:t>一般类。</a:t>
            </a:r>
            <a:endParaRPr lang="zh-CN" altLang="en-US"/>
          </a:p>
          <a:p>
            <a:pPr eaLnBrk="1" hangingPunct="1"/>
            <a:endParaRPr lang="zh-CN" altLang="zh-CN" b="1" dirty="0"/>
          </a:p>
        </p:txBody>
      </p:sp>
      <p:sp>
        <p:nvSpPr>
          <p:cNvPr id="13317" name="Oval 5"/>
          <p:cNvSpPr>
            <a:spLocks noChangeArrowheads="1"/>
          </p:cNvSpPr>
          <p:nvPr/>
        </p:nvSpPr>
        <p:spPr bwMode="auto">
          <a:xfrm>
            <a:off x="3505317" y="2488231"/>
            <a:ext cx="2126118" cy="838200"/>
          </a:xfrm>
          <a:prstGeom prst="ellipse">
            <a:avLst/>
          </a:prstGeom>
          <a:solidFill>
            <a:schemeClr val="bg1"/>
          </a:solidFill>
          <a:ln w="12700">
            <a:solidFill>
              <a:schemeClr val="tx1"/>
            </a:solidFill>
            <a:rou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800" b="1" dirty="0"/>
              <a:t>父类</a:t>
            </a:r>
            <a:r>
              <a:rPr lang="en-US" altLang="zh-CN" sz="2800" b="1" dirty="0"/>
              <a:t>(</a:t>
            </a:r>
            <a:r>
              <a:rPr lang="zh-CN" altLang="en-US" sz="2800" b="1"/>
              <a:t>超类</a:t>
            </a:r>
            <a:r>
              <a:rPr lang="en-US" altLang="zh-CN" sz="2800" b="1"/>
              <a:t>)</a:t>
            </a:r>
            <a:endParaRPr kumimoji="1" lang="en-US" altLang="ko-KR" sz="2800" b="1" dirty="0">
              <a:latin typeface="Times New Roman" panose="02020603050405020304" pitchFamily="18" charset="0"/>
              <a:ea typeface="굴림" pitchFamily="34" charset="-127"/>
            </a:endParaRPr>
          </a:p>
        </p:txBody>
      </p:sp>
      <p:sp>
        <p:nvSpPr>
          <p:cNvPr id="13318" name="Oval 6"/>
          <p:cNvSpPr>
            <a:spLocks noChangeArrowheads="1"/>
          </p:cNvSpPr>
          <p:nvPr/>
        </p:nvSpPr>
        <p:spPr bwMode="auto">
          <a:xfrm>
            <a:off x="3405195" y="4822049"/>
            <a:ext cx="2071702" cy="914400"/>
          </a:xfrm>
          <a:prstGeom prst="ellipse">
            <a:avLst/>
          </a:prstGeom>
          <a:solidFill>
            <a:schemeClr val="bg1"/>
          </a:solidFill>
          <a:ln w="12700">
            <a:solidFill>
              <a:schemeClr val="tx1"/>
            </a:solidFill>
            <a:round/>
          </a:ln>
          <a:effectLst>
            <a:outerShdw dist="107763" dir="2700000" algn="ctr" rotWithShape="0">
              <a:schemeClr val="bg2"/>
            </a:outerShdw>
          </a:effectLst>
        </p:spPr>
        <p:txBody>
          <a:bodyPr wrap="none" anchor="ctr"/>
          <a:lstStyle/>
          <a:p>
            <a:pPr algn="ctr" latinLnBrk="1">
              <a:lnSpc>
                <a:spcPct val="100000"/>
              </a:lnSpc>
              <a:spcBef>
                <a:spcPct val="0"/>
              </a:spcBef>
              <a:defRPr/>
            </a:pPr>
            <a:r>
              <a:rPr kumimoji="1" lang="zh-CN" altLang="en-US" sz="3200" b="1" dirty="0">
                <a:latin typeface="华文新魏" panose="02010800040101010101" pitchFamily="2" charset="-122"/>
                <a:ea typeface="华文新魏" panose="02010800040101010101" pitchFamily="2" charset="-122"/>
              </a:rPr>
              <a:t>子类</a:t>
            </a:r>
            <a:endParaRPr kumimoji="1" lang="en-US" altLang="ko-KR" sz="3200" b="1" dirty="0">
              <a:latin typeface="华文新魏" panose="02010800040101010101" pitchFamily="2" charset="-122"/>
              <a:ea typeface="华文新魏" panose="02010800040101010101" pitchFamily="2" charset="-122"/>
            </a:endParaRPr>
          </a:p>
        </p:txBody>
      </p:sp>
      <p:sp>
        <p:nvSpPr>
          <p:cNvPr id="13322" name="AutoShape 10"/>
          <p:cNvSpPr>
            <a:spLocks noChangeArrowheads="1"/>
          </p:cNvSpPr>
          <p:nvPr/>
        </p:nvSpPr>
        <p:spPr bwMode="auto">
          <a:xfrm>
            <a:off x="1950437" y="3409174"/>
            <a:ext cx="1968726" cy="1119154"/>
          </a:xfrm>
          <a:prstGeom prst="cloudCallout">
            <a:avLst>
              <a:gd name="adj1" fmla="val 74214"/>
              <a:gd name="adj2" fmla="val 2782"/>
            </a:avLst>
          </a:prstGeom>
          <a:solidFill>
            <a:srgbClr val="CCFFFF"/>
          </a:solidFill>
          <a:ln w="12700">
            <a:solidFill>
              <a:schemeClr val="tx1"/>
            </a:solidFill>
            <a:round/>
          </a:ln>
          <a:effectLst>
            <a:outerShdw dist="107763" dir="2700000" algn="ctr" rotWithShape="0">
              <a:schemeClr val="bg2"/>
            </a:outerShdw>
          </a:effectLst>
        </p:spPr>
        <p:txBody>
          <a:bodyPr wrap="none" anchor="ctr"/>
          <a:lstStyle/>
          <a:p>
            <a:pPr algn="ctr" latinLnBrk="1">
              <a:lnSpc>
                <a:spcPct val="100000"/>
              </a:lnSpc>
              <a:spcBef>
                <a:spcPct val="0"/>
              </a:spcBef>
              <a:defRPr/>
            </a:pPr>
            <a:r>
              <a:rPr lang="zh-CN" altLang="en-US" sz="2800" b="1" dirty="0">
                <a:solidFill>
                  <a:srgbClr val="C00000"/>
                </a:solidFill>
              </a:rPr>
              <a:t>特殊属性</a:t>
            </a:r>
            <a:endParaRPr kumimoji="1" lang="en-US" altLang="ko-KR" sz="2800" b="1" dirty="0">
              <a:latin typeface="Times New Roman" panose="02020603050405020304" pitchFamily="18" charset="0"/>
              <a:ea typeface="굴림" pitchFamily="34" charset="-127"/>
            </a:endParaRPr>
          </a:p>
        </p:txBody>
      </p:sp>
      <p:grpSp>
        <p:nvGrpSpPr>
          <p:cNvPr id="12" name="Group 4"/>
          <p:cNvGrpSpPr/>
          <p:nvPr/>
        </p:nvGrpSpPr>
        <p:grpSpPr bwMode="auto">
          <a:xfrm>
            <a:off x="6095013" y="2701925"/>
            <a:ext cx="4105275" cy="2593975"/>
            <a:chOff x="1476" y="1779"/>
            <a:chExt cx="2586" cy="1634"/>
          </a:xfrm>
        </p:grpSpPr>
        <p:sp>
          <p:nvSpPr>
            <p:cNvPr id="14" name="Rectangle 5"/>
            <p:cNvSpPr>
              <a:spLocks noChangeArrowheads="1"/>
            </p:cNvSpPr>
            <p:nvPr/>
          </p:nvSpPr>
          <p:spPr bwMode="auto">
            <a:xfrm>
              <a:off x="2202" y="1779"/>
              <a:ext cx="553" cy="290"/>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dirty="0">
                  <a:solidFill>
                    <a:schemeClr val="tx2"/>
                  </a:solidFill>
                  <a:latin typeface="Arial" panose="020B0604020202020204" pitchFamily="34" charset="0"/>
                </a:rPr>
                <a:t>Book</a:t>
              </a:r>
              <a:endParaRPr lang="en-US" altLang="zh-CN" sz="2400" dirty="0">
                <a:solidFill>
                  <a:schemeClr val="tx2"/>
                </a:solidFill>
                <a:latin typeface="Arial" panose="020B0604020202020204" pitchFamily="34" charset="0"/>
              </a:endParaRPr>
            </a:p>
          </p:txBody>
        </p:sp>
        <p:sp>
          <p:nvSpPr>
            <p:cNvPr id="15" name="Rectangle 6"/>
            <p:cNvSpPr>
              <a:spLocks noChangeArrowheads="1"/>
            </p:cNvSpPr>
            <p:nvPr/>
          </p:nvSpPr>
          <p:spPr bwMode="auto">
            <a:xfrm>
              <a:off x="2592" y="2403"/>
              <a:ext cx="864" cy="290"/>
            </a:xfrm>
            <a:prstGeom prst="rect">
              <a:avLst/>
            </a:prstGeom>
            <a:solidFill>
              <a:srgbClr val="CCFFFF"/>
            </a:solidFill>
            <a:ln w="12700">
              <a:solidFill>
                <a:schemeClr val="tx2"/>
              </a:solidFill>
              <a:miter lim="800000"/>
              <a:headEnd type="none" w="sm" len="sm"/>
              <a:tailEnd type="none" w="sm" len="sm"/>
            </a:ln>
          </p:spPr>
          <p:txBody>
            <a:bodyPr anchor="ctr">
              <a:spAutoFit/>
            </a:bodyPr>
            <a:lstStyle/>
            <a:p>
              <a:pPr algn="ctr" eaLnBrk="0" hangingPunct="0">
                <a:lnSpc>
                  <a:spcPct val="100000"/>
                </a:lnSpc>
                <a:spcBef>
                  <a:spcPct val="0"/>
                </a:spcBef>
              </a:pPr>
              <a:r>
                <a:rPr lang="en-US" altLang="zh-CN" sz="2400" dirty="0">
                  <a:solidFill>
                    <a:schemeClr val="tx2"/>
                  </a:solidFill>
                  <a:latin typeface="Arial" panose="020B0604020202020204" pitchFamily="34" charset="0"/>
                </a:rPr>
                <a:t>Novel</a:t>
              </a:r>
              <a:endParaRPr lang="en-US" altLang="zh-CN" sz="2400" dirty="0">
                <a:solidFill>
                  <a:schemeClr val="tx2"/>
                </a:solidFill>
                <a:latin typeface="Arial" panose="020B0604020202020204" pitchFamily="34" charset="0"/>
              </a:endParaRPr>
            </a:p>
          </p:txBody>
        </p:sp>
        <p:sp>
          <p:nvSpPr>
            <p:cNvPr id="16" name="Rectangle 7"/>
            <p:cNvSpPr>
              <a:spLocks noChangeArrowheads="1"/>
            </p:cNvSpPr>
            <p:nvPr/>
          </p:nvSpPr>
          <p:spPr bwMode="auto">
            <a:xfrm>
              <a:off x="1476" y="2403"/>
              <a:ext cx="969" cy="290"/>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panose="020B0604020202020204" pitchFamily="34" charset="0"/>
                </a:rPr>
                <a:t>Dictionary</a:t>
              </a:r>
              <a:endParaRPr lang="en-US" altLang="zh-CN" sz="2400">
                <a:solidFill>
                  <a:schemeClr val="tx2"/>
                </a:solidFill>
                <a:latin typeface="Arial" panose="020B0604020202020204" pitchFamily="34" charset="0"/>
              </a:endParaRPr>
            </a:p>
          </p:txBody>
        </p:sp>
        <p:sp>
          <p:nvSpPr>
            <p:cNvPr id="17" name="Rectangle 8"/>
            <p:cNvSpPr>
              <a:spLocks noChangeArrowheads="1"/>
            </p:cNvSpPr>
            <p:nvPr/>
          </p:nvSpPr>
          <p:spPr bwMode="auto">
            <a:xfrm>
              <a:off x="2069" y="3123"/>
              <a:ext cx="787" cy="290"/>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panose="020B0604020202020204" pitchFamily="34" charset="0"/>
                </a:rPr>
                <a:t>Mystery</a:t>
              </a:r>
              <a:endParaRPr lang="en-US" altLang="zh-CN" sz="2400">
                <a:solidFill>
                  <a:schemeClr val="tx2"/>
                </a:solidFill>
                <a:latin typeface="Arial" panose="020B0604020202020204" pitchFamily="34" charset="0"/>
              </a:endParaRPr>
            </a:p>
          </p:txBody>
        </p:sp>
        <p:sp>
          <p:nvSpPr>
            <p:cNvPr id="18" name="Rectangle 9"/>
            <p:cNvSpPr>
              <a:spLocks noChangeArrowheads="1"/>
            </p:cNvSpPr>
            <p:nvPr/>
          </p:nvSpPr>
          <p:spPr bwMode="auto">
            <a:xfrm>
              <a:off x="3125" y="3123"/>
              <a:ext cx="937" cy="290"/>
            </a:xfrm>
            <a:prstGeom prst="rect">
              <a:avLst/>
            </a:prstGeom>
            <a:solidFill>
              <a:srgbClr val="CCFFFF"/>
            </a:solidFill>
            <a:ln w="12700">
              <a:solidFill>
                <a:schemeClr val="tx2"/>
              </a:solidFill>
              <a:miter lim="800000"/>
              <a:headEnd type="none" w="sm" len="sm"/>
              <a:tailEnd type="none" w="sm" len="sm"/>
            </a:ln>
          </p:spPr>
          <p:txBody>
            <a:bodyPr wrap="none" anchor="ctr">
              <a:spAutoFit/>
            </a:bodyPr>
            <a:lstStyle/>
            <a:p>
              <a:pPr algn="ctr" eaLnBrk="0" hangingPunct="0">
                <a:lnSpc>
                  <a:spcPct val="100000"/>
                </a:lnSpc>
                <a:spcBef>
                  <a:spcPct val="0"/>
                </a:spcBef>
              </a:pPr>
              <a:r>
                <a:rPr lang="en-US" altLang="zh-CN" sz="2400">
                  <a:solidFill>
                    <a:schemeClr val="tx2"/>
                  </a:solidFill>
                  <a:latin typeface="Arial" panose="020B0604020202020204" pitchFamily="34" charset="0"/>
                </a:rPr>
                <a:t>Romance</a:t>
              </a:r>
              <a:endParaRPr lang="en-US" altLang="zh-CN" sz="2400">
                <a:solidFill>
                  <a:schemeClr val="tx2"/>
                </a:solidFill>
                <a:latin typeface="Arial" panose="020B0604020202020204" pitchFamily="34" charset="0"/>
              </a:endParaRPr>
            </a:p>
          </p:txBody>
        </p:sp>
        <p:cxnSp>
          <p:nvCxnSpPr>
            <p:cNvPr id="19" name="AutoShape 10"/>
            <p:cNvCxnSpPr>
              <a:cxnSpLocks noChangeShapeType="1"/>
              <a:stCxn id="16" idx="0"/>
              <a:endCxn id="14" idx="2"/>
            </p:cNvCxnSpPr>
            <p:nvPr/>
          </p:nvCxnSpPr>
          <p:spPr bwMode="auto">
            <a:xfrm rot="16200000">
              <a:off x="2052" y="1977"/>
              <a:ext cx="334" cy="518"/>
            </a:xfrm>
            <a:prstGeom prst="bentConnector3">
              <a:avLst>
                <a:gd name="adj1" fmla="val 49940"/>
              </a:avLst>
            </a:prstGeom>
            <a:noFill/>
            <a:ln w="12700">
              <a:solidFill>
                <a:schemeClr val="tx2"/>
              </a:solidFill>
              <a:miter lim="800000"/>
              <a:headEnd type="none" w="sm" len="sm"/>
              <a:tailEnd type="triangle" w="lg" len="lg"/>
            </a:ln>
          </p:spPr>
        </p:cxnSp>
        <p:cxnSp>
          <p:nvCxnSpPr>
            <p:cNvPr id="20" name="AutoShape 11"/>
            <p:cNvCxnSpPr>
              <a:cxnSpLocks noChangeShapeType="1"/>
              <a:stCxn id="15" idx="0"/>
              <a:endCxn id="14" idx="2"/>
            </p:cNvCxnSpPr>
            <p:nvPr/>
          </p:nvCxnSpPr>
          <p:spPr bwMode="auto">
            <a:xfrm rot="16200000" flipV="1">
              <a:off x="2584" y="1963"/>
              <a:ext cx="334" cy="546"/>
            </a:xfrm>
            <a:prstGeom prst="bentConnector3">
              <a:avLst>
                <a:gd name="adj1" fmla="val 50000"/>
              </a:avLst>
            </a:prstGeom>
            <a:noFill/>
            <a:ln w="12700">
              <a:solidFill>
                <a:schemeClr val="tx2"/>
              </a:solidFill>
              <a:miter lim="800000"/>
              <a:headEnd type="none" w="sm" len="sm"/>
              <a:tailEnd type="none" w="sm" len="sm"/>
            </a:ln>
          </p:spPr>
        </p:cxnSp>
        <p:cxnSp>
          <p:nvCxnSpPr>
            <p:cNvPr id="21" name="AutoShape 12"/>
            <p:cNvCxnSpPr>
              <a:cxnSpLocks noChangeShapeType="1"/>
              <a:stCxn id="17" idx="0"/>
              <a:endCxn id="15" idx="2"/>
            </p:cNvCxnSpPr>
            <p:nvPr/>
          </p:nvCxnSpPr>
          <p:spPr bwMode="auto">
            <a:xfrm rot="16200000">
              <a:off x="2528" y="2627"/>
              <a:ext cx="430" cy="561"/>
            </a:xfrm>
            <a:prstGeom prst="bentConnector3">
              <a:avLst>
                <a:gd name="adj1" fmla="val 49953"/>
              </a:avLst>
            </a:prstGeom>
            <a:noFill/>
            <a:ln w="12700">
              <a:solidFill>
                <a:schemeClr val="tx2"/>
              </a:solidFill>
              <a:miter lim="800000"/>
              <a:headEnd type="none" w="sm" len="sm"/>
              <a:tailEnd type="triangle" w="lg" len="lg"/>
            </a:ln>
          </p:spPr>
        </p:cxnSp>
        <p:cxnSp>
          <p:nvCxnSpPr>
            <p:cNvPr id="22" name="AutoShape 13"/>
            <p:cNvCxnSpPr>
              <a:cxnSpLocks noChangeShapeType="1"/>
              <a:stCxn id="18" idx="0"/>
              <a:endCxn id="15" idx="2"/>
            </p:cNvCxnSpPr>
            <p:nvPr/>
          </p:nvCxnSpPr>
          <p:spPr bwMode="auto">
            <a:xfrm rot="16200000" flipV="1">
              <a:off x="3094" y="2623"/>
              <a:ext cx="430" cy="570"/>
            </a:xfrm>
            <a:prstGeom prst="bentConnector3">
              <a:avLst>
                <a:gd name="adj1" fmla="val 50000"/>
              </a:avLst>
            </a:prstGeom>
            <a:noFill/>
            <a:ln w="12700">
              <a:solidFill>
                <a:schemeClr val="tx2"/>
              </a:solidFill>
              <a:miter lim="800000"/>
              <a:headEnd type="none" w="sm" len="sm"/>
              <a:tailEnd type="none" w="sm" len="sm"/>
            </a:ln>
          </p:spPr>
        </p:cxnSp>
      </p:grpSp>
      <p:cxnSp>
        <p:nvCxnSpPr>
          <p:cNvPr id="24" name="直接箭头连接符 23"/>
          <p:cNvCxnSpPr/>
          <p:nvPr/>
        </p:nvCxnSpPr>
        <p:spPr>
          <a:xfrm rot="5400000">
            <a:off x="3855765" y="4107660"/>
            <a:ext cx="1357322" cy="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2"/>
                                        </p:tgtEl>
                                        <p:attrNameLst>
                                          <p:attrName>style.visibility</p:attrName>
                                        </p:attrNameLst>
                                      </p:cBhvr>
                                      <p:to>
                                        <p:strVal val="visible"/>
                                      </p:to>
                                    </p:set>
                                    <p:anim calcmode="lin" valueType="num">
                                      <p:cBhvr additive="base">
                                        <p:cTn id="7" dur="500" fill="hold"/>
                                        <p:tgtEl>
                                          <p:spTgt spid="13322"/>
                                        </p:tgtEl>
                                        <p:attrNameLst>
                                          <p:attrName>ppt_x</p:attrName>
                                        </p:attrNameLst>
                                      </p:cBhvr>
                                      <p:tavLst>
                                        <p:tav tm="0">
                                          <p:val>
                                            <p:strVal val="#ppt_x"/>
                                          </p:val>
                                        </p:tav>
                                        <p:tav tm="100000">
                                          <p:val>
                                            <p:strVal val="#ppt_x"/>
                                          </p:val>
                                        </p:tav>
                                      </p:tavLst>
                                    </p:anim>
                                    <p:anim calcmode="lin" valueType="num">
                                      <p:cBhvr additive="base">
                                        <p:cTn id="8"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8"/>
                                        </p:tgtEl>
                                        <p:attrNameLst>
                                          <p:attrName>style.visibility</p:attrName>
                                        </p:attrNameLst>
                                      </p:cBhvr>
                                      <p:to>
                                        <p:strVal val="visible"/>
                                      </p:to>
                                    </p:set>
                                    <p:anim calcmode="lin" valueType="num">
                                      <p:cBhvr additive="base">
                                        <p:cTn id="19" dur="500" fill="hold"/>
                                        <p:tgtEl>
                                          <p:spTgt spid="13318"/>
                                        </p:tgtEl>
                                        <p:attrNameLst>
                                          <p:attrName>ppt_x</p:attrName>
                                        </p:attrNameLst>
                                      </p:cBhvr>
                                      <p:tavLst>
                                        <p:tav tm="0">
                                          <p:val>
                                            <p:strVal val="#ppt_x"/>
                                          </p:val>
                                        </p:tav>
                                        <p:tav tm="100000">
                                          <p:val>
                                            <p:strVal val="#ppt_x"/>
                                          </p:val>
                                        </p:tav>
                                      </p:tavLst>
                                    </p:anim>
                                    <p:anim calcmode="lin" valueType="num">
                                      <p:cBhvr additive="base">
                                        <p:cTn id="20"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ldLvl="0" animBg="1"/>
      <p:bldP spid="1332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1025722-2939-4C5B-8B2F-DB7A7836CB36}" type="slidenum">
              <a:rPr lang="en-US" altLang="zh-CN" smtClean="0"/>
            </a:fld>
            <a:endParaRPr lang="en-US" altLang="zh-CN" dirty="0"/>
          </a:p>
        </p:txBody>
      </p:sp>
      <p:sp>
        <p:nvSpPr>
          <p:cNvPr id="5" name="Rectangle 4"/>
          <p:cNvSpPr>
            <a:spLocks noChangeArrowheads="1"/>
          </p:cNvSpPr>
          <p:nvPr/>
        </p:nvSpPr>
        <p:spPr bwMode="auto">
          <a:xfrm>
            <a:off x="2178964" y="581017"/>
            <a:ext cx="8031836" cy="3528392"/>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a:t>
            </a:r>
            <a:r>
              <a:rPr lang="en-US" altLang="zh-CN" sz="2400" b="1" dirty="0" err="1">
                <a:solidFill>
                  <a:srgbClr val="000000"/>
                </a:solidFill>
                <a:latin typeface="Times New Roman" panose="02020603050405020304" pitchFamily="18" charset="0"/>
              </a:rPr>
              <a:t>ShowTest</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static void main(String[] </a:t>
            </a:r>
            <a:r>
              <a:rPr lang="en-US" altLang="zh-CN" sz="2400" b="1" dirty="0" err="1">
                <a:solidFill>
                  <a:srgbClr val="000000"/>
                </a:solidFill>
                <a:latin typeface="Times New Roman" panose="02020603050405020304" pitchFamily="18" charset="0"/>
              </a:rPr>
              <a:t>args</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ExtendShow</a:t>
            </a:r>
            <a:r>
              <a:rPr lang="en-US" altLang="zh-CN" sz="2400" b="1" dirty="0">
                <a:solidFill>
                  <a:srgbClr val="000000"/>
                </a:solidFill>
                <a:latin typeface="Times New Roman" panose="02020603050405020304" pitchFamily="18" charset="0"/>
              </a:rPr>
              <a:t> ext=new </a:t>
            </a:r>
            <a:r>
              <a:rPr lang="en-US" altLang="zh-CN" sz="2400" b="1" dirty="0" err="1">
                <a:solidFill>
                  <a:srgbClr val="000000"/>
                </a:solidFill>
                <a:latin typeface="Times New Roman" panose="02020603050405020304" pitchFamily="18" charset="0"/>
              </a:rPr>
              <a:t>ExtendShow</a:t>
            </a:r>
            <a:r>
              <a:rPr lang="en-US" altLang="zh-CN" sz="2400" b="1" dirty="0">
                <a:solidFill>
                  <a:srgbClr val="000000"/>
                </a:solidFill>
                <a:latin typeface="Times New Roman" panose="02020603050405020304" pitchFamily="18" charset="0"/>
              </a:rPr>
              <a:t>();</a:t>
            </a:r>
            <a:r>
              <a:rPr lang="en-US" altLang="zh-CN" sz="2400" b="1" dirty="0">
                <a:solidFill>
                  <a:srgbClr val="FF3300"/>
                </a:solidFill>
                <a:latin typeface="Times New Roman" panose="02020603050405020304" pitchFamily="18" charset="0"/>
              </a:rPr>
              <a:t>	</a:t>
            </a:r>
            <a:endParaRPr lang="en-US" altLang="zh-CN" sz="2400" b="1" dirty="0">
              <a:solidFill>
                <a:srgbClr val="0000CC"/>
              </a:solidFill>
              <a:latin typeface="Times New Roman" panose="02020603050405020304" pitchFamily="18" charset="0"/>
            </a:endParaRPr>
          </a:p>
          <a:p>
            <a:pPr eaLnBrk="0" hangingPunct="0"/>
            <a:r>
              <a:rPr lang="en-US" altLang="zh-CN" sz="2400" b="1" dirty="0">
                <a:solidFill>
                  <a:srgbClr val="FF3300"/>
                </a:solidFill>
                <a:latin typeface="Times New Roman" panose="02020603050405020304" pitchFamily="18" charset="0"/>
              </a:rPr>
              <a:t>        </a:t>
            </a:r>
            <a:r>
              <a:rPr lang="en-US" altLang="zh-CN" sz="2400" b="1" dirty="0" err="1">
                <a:solidFill>
                  <a:srgbClr val="FF3300"/>
                </a:solidFill>
                <a:latin typeface="Times New Roman" panose="02020603050405020304" pitchFamily="18" charset="0"/>
              </a:rPr>
              <a:t>ext.show</a:t>
            </a:r>
            <a:r>
              <a:rPr lang="en-US" altLang="zh-CN" sz="2400" b="1" dirty="0">
                <a:solidFill>
                  <a:srgbClr val="FF3300"/>
                </a:solidFill>
                <a:latin typeface="Times New Roman" panose="02020603050405020304" pitchFamily="18" charset="0"/>
              </a:rPr>
              <a:t>();</a:t>
            </a:r>
            <a:r>
              <a:rPr lang="en-US" altLang="zh-CN" sz="2400" b="1" dirty="0">
                <a:latin typeface="Times New Roman" panose="02020603050405020304" pitchFamily="18" charset="0"/>
              </a:rPr>
              <a:t> </a:t>
            </a:r>
            <a:r>
              <a:rPr lang="en-US" altLang="zh-CN" sz="2400" b="1">
                <a:latin typeface="Times New Roman" panose="02020603050405020304" pitchFamily="18" charset="0"/>
              </a:rPr>
              <a:t>	</a:t>
            </a:r>
            <a:endParaRPr lang="en-US" altLang="zh-CN" sz="2400" b="1" dirty="0">
              <a:solidFill>
                <a:srgbClr val="FF33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        System</a:t>
            </a:r>
            <a:r>
              <a:rPr lang="en-US" altLang="zh-CN" sz="2400" b="1" dirty="0" err="1">
                <a:solidFill>
                  <a:srgbClr val="000000"/>
                </a:solidFill>
                <a:latin typeface="Times New Roman" panose="02020603050405020304" pitchFamily="18" charset="0"/>
              </a:rPr>
              <a:t>.out.println</a:t>
            </a:r>
            <a:r>
              <a:rPr lang="en-US" altLang="zh-CN" sz="2400" b="1" dirty="0">
                <a:solidFill>
                  <a:srgbClr val="000000"/>
                </a:solidFill>
                <a:latin typeface="Times New Roman" panose="02020603050405020304" pitchFamily="18" charset="0"/>
              </a:rPr>
              <a:t>(“ext.str= ”+</a:t>
            </a:r>
            <a:r>
              <a:rPr lang="en-US" altLang="zh-CN" sz="2400" b="1" dirty="0" err="1">
                <a:solidFill>
                  <a:srgbClr val="FF3300"/>
                </a:solidFill>
                <a:latin typeface="Times New Roman" panose="02020603050405020304" pitchFamily="18" charset="0"/>
              </a:rPr>
              <a:t>ext.str</a:t>
            </a:r>
            <a:r>
              <a:rPr lang="en-US" altLang="zh-CN" sz="2400" b="1">
                <a:latin typeface="Times New Roman" panose="02020603050405020304" pitchFamily="18" charset="0"/>
              </a:rPr>
              <a:t>);  </a:t>
            </a:r>
            <a:endParaRPr lang="en-US" altLang="zh-CN" sz="2400" b="1" dirty="0">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    }</a:t>
            </a:r>
            <a:endParaRPr lang="en-US" altLang="zh-CN" sz="2400" b="1">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6" name="Rectangle 7"/>
          <p:cNvSpPr>
            <a:spLocks noChangeArrowheads="1"/>
          </p:cNvSpPr>
          <p:nvPr/>
        </p:nvSpPr>
        <p:spPr bwMode="auto">
          <a:xfrm>
            <a:off x="2952728" y="4357694"/>
            <a:ext cx="3429024" cy="1801811"/>
          </a:xfrm>
          <a:prstGeom prst="rect">
            <a:avLst/>
          </a:prstGeom>
          <a:solidFill>
            <a:srgbClr val="F8F8F8"/>
          </a:solidFill>
          <a:ln w="9525">
            <a:solidFill>
              <a:schemeClr val="tx1"/>
            </a:solidFill>
            <a:miter lim="800000"/>
          </a:ln>
          <a:effectLst/>
        </p:spPr>
        <p:txBody>
          <a:bodyPr wrap="none" anchor="ctr"/>
          <a:lstStyle/>
          <a:p>
            <a:pPr eaLnBrk="0" hangingPunct="0"/>
            <a:r>
              <a:rPr lang="zh-CN" altLang="en-US" sz="2400" b="1" dirty="0">
                <a:solidFill>
                  <a:srgbClr val="0000CC"/>
                </a:solidFill>
                <a:latin typeface="Times New Roman" panose="02020603050405020304" pitchFamily="18" charset="0"/>
              </a:rPr>
              <a:t>运行结果 ：</a:t>
            </a:r>
            <a:endParaRPr lang="en-US" altLang="zh-CN" sz="2400" b="1" dirty="0">
              <a:solidFill>
                <a:srgbClr val="0000CC"/>
              </a:solidFill>
              <a:latin typeface="Times New Roman" panose="02020603050405020304" pitchFamily="18" charset="0"/>
            </a:endParaRPr>
          </a:p>
          <a:p>
            <a:pPr lvl="1" eaLnBrk="0" hangingPunct="0"/>
            <a:r>
              <a:rPr lang="en-US" altLang="zh-CN" sz="2000" b="1" dirty="0" err="1">
                <a:latin typeface="Times New Roman" panose="02020603050405020304" pitchFamily="18" charset="0"/>
              </a:rPr>
              <a:t>Extend.show</a:t>
            </a:r>
            <a:r>
              <a:rPr lang="en-US" altLang="zh-CN" sz="2000" b="1" dirty="0">
                <a:latin typeface="Times New Roman" panose="02020603050405020304" pitchFamily="18" charset="0"/>
              </a:rPr>
              <a:t>= </a:t>
            </a:r>
            <a:r>
              <a:rPr lang="en-US" altLang="zh-CN" sz="2000" b="1" dirty="0" err="1">
                <a:latin typeface="Times New Roman" panose="02020603050405020304" pitchFamily="18" charset="0"/>
              </a:rPr>
              <a:t>ExtendStr</a:t>
            </a:r>
            <a:endParaRPr lang="en-US" altLang="zh-CN" sz="2000" b="1" dirty="0">
              <a:latin typeface="Times New Roman" panose="02020603050405020304" pitchFamily="18" charset="0"/>
            </a:endParaRPr>
          </a:p>
          <a:p>
            <a:pPr lvl="1" eaLnBrk="0" hangingPunct="0"/>
            <a:r>
              <a:rPr lang="en-US" altLang="zh-CN" sz="2000" b="1">
                <a:latin typeface="Times New Roman" panose="02020603050405020304" pitchFamily="18" charset="0"/>
              </a:rPr>
              <a:t>ext</a:t>
            </a:r>
            <a:r>
              <a:rPr lang="en-US" altLang="zh-CN" sz="2000" b="1" dirty="0">
                <a:latin typeface="Times New Roman" panose="02020603050405020304" pitchFamily="18" charset="0"/>
              </a:rPr>
              <a:t>.str= </a:t>
            </a:r>
            <a:r>
              <a:rPr lang="en-US" altLang="zh-CN" sz="2000" b="1" dirty="0" err="1">
                <a:latin typeface="Times New Roman" panose="02020603050405020304" pitchFamily="18" charset="0"/>
              </a:rPr>
              <a:t>ExtendStr</a:t>
            </a:r>
            <a:endParaRPr lang="en-US" altLang="zh-CN" sz="2000" b="1" dirty="0">
              <a:latin typeface="Times New Roman" panose="02020603050405020304" pitchFamily="18" charset="0"/>
            </a:endParaRPr>
          </a:p>
        </p:txBody>
      </p:sp>
      <p:sp>
        <p:nvSpPr>
          <p:cNvPr id="2" name="文本框 1"/>
          <p:cNvSpPr txBox="1"/>
          <p:nvPr/>
        </p:nvSpPr>
        <p:spPr>
          <a:xfrm>
            <a:off x="4464057" y="2160547"/>
            <a:ext cx="1918970" cy="368300"/>
          </a:xfrm>
          <a:prstGeom prst="rect">
            <a:avLst/>
          </a:prstGeom>
          <a:noFill/>
        </p:spPr>
        <p:txBody>
          <a:bodyPr wrap="none" rtlCol="0">
            <a:spAutoFit/>
          </a:bodyPr>
          <a:lstStyle/>
          <a:p>
            <a:r>
              <a:rPr lang="en-US" altLang="zh-CN" b="1">
                <a:latin typeface="Times New Roman" panose="02020603050405020304" pitchFamily="18" charset="0"/>
              </a:rPr>
              <a:t>//</a:t>
            </a:r>
            <a:r>
              <a:rPr lang="zh-CN" altLang="en-US" b="1">
                <a:solidFill>
                  <a:srgbClr val="0000CC"/>
                </a:solidFill>
                <a:latin typeface="Times New Roman" panose="02020603050405020304" pitchFamily="18" charset="0"/>
              </a:rPr>
              <a:t>父类方法被覆盖</a:t>
            </a:r>
            <a:endParaRPr lang="zh-CN" altLang="en-US"/>
          </a:p>
        </p:txBody>
      </p:sp>
      <p:sp>
        <p:nvSpPr>
          <p:cNvPr id="3" name="文本框 2"/>
          <p:cNvSpPr txBox="1"/>
          <p:nvPr/>
        </p:nvSpPr>
        <p:spPr>
          <a:xfrm>
            <a:off x="8087573" y="2536713"/>
            <a:ext cx="1689100" cy="368300"/>
          </a:xfrm>
          <a:prstGeom prst="rect">
            <a:avLst/>
          </a:prstGeom>
          <a:noFill/>
        </p:spPr>
        <p:txBody>
          <a:bodyPr wrap="none" rtlCol="0">
            <a:spAutoFit/>
          </a:bodyPr>
          <a:lstStyle/>
          <a:p>
            <a:r>
              <a:rPr lang="en-US" altLang="zh-CN" b="1">
                <a:latin typeface="Times New Roman" panose="02020603050405020304" pitchFamily="18" charset="0"/>
              </a:rPr>
              <a:t>//</a:t>
            </a:r>
            <a:r>
              <a:rPr lang="zh-CN" altLang="en-US" b="1">
                <a:solidFill>
                  <a:srgbClr val="0000CC"/>
                </a:solidFill>
                <a:latin typeface="Times New Roman" panose="02020603050405020304" pitchFamily="18" charset="0"/>
              </a:rPr>
              <a:t>父类域被隐藏</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a:t>
            </a:r>
            <a:r>
              <a:rPr lang="zh-CN" altLang="en-US"/>
              <a:t>5 </a:t>
            </a:r>
            <a:r>
              <a:rPr lang="en-US" altLang="zh-CN"/>
              <a:t>super</a:t>
            </a:r>
            <a:r>
              <a:rPr lang="zh-CN" altLang="en-US">
                <a:latin typeface="宋体" panose="02010600030101010101" pitchFamily="2" charset="-122"/>
              </a:rPr>
              <a:t>关键字 </a:t>
            </a:r>
            <a:endParaRPr lang="zh-CN" altLang="en-US" dirty="0"/>
          </a:p>
        </p:txBody>
      </p:sp>
      <p:sp>
        <p:nvSpPr>
          <p:cNvPr id="3" name="内容占位符 2"/>
          <p:cNvSpPr>
            <a:spLocks noGrp="1"/>
          </p:cNvSpPr>
          <p:nvPr>
            <p:ph idx="1"/>
          </p:nvPr>
        </p:nvSpPr>
        <p:spPr/>
        <p:txBody>
          <a:bodyPr/>
          <a:lstStyle/>
          <a:p>
            <a:r>
              <a:rPr lang="zh-CN" altLang="en-US" dirty="0"/>
              <a:t>子类可以隐藏从父类继承的成员变量和方法；</a:t>
            </a:r>
            <a:endParaRPr lang="en-US" altLang="zh-CN" dirty="0"/>
          </a:p>
          <a:p>
            <a:endParaRPr lang="en-US" altLang="zh-CN" dirty="0"/>
          </a:p>
          <a:p>
            <a:r>
              <a:rPr lang="zh-CN" altLang="en-US" dirty="0"/>
              <a:t>如果在</a:t>
            </a:r>
            <a:r>
              <a:rPr lang="zh-CN" altLang="en-US" b="1" dirty="0">
                <a:solidFill>
                  <a:srgbClr val="C00000"/>
                </a:solidFill>
              </a:rPr>
              <a:t>子类</a:t>
            </a:r>
            <a:r>
              <a:rPr lang="zh-CN" altLang="en-US" dirty="0"/>
              <a:t>中想使用被子类隐藏的成员变量或方法，就可以使用关键字</a:t>
            </a:r>
            <a:r>
              <a:rPr lang="en-US" altLang="zh-CN" b="1" dirty="0">
                <a:solidFill>
                  <a:srgbClr val="C00000"/>
                </a:solidFill>
              </a:rPr>
              <a:t>super</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§5.5.1  </a:t>
            </a:r>
            <a:r>
              <a:rPr lang="zh-CN" altLang="en-US" dirty="0">
                <a:latin typeface="宋体" panose="02010600030101010101" pitchFamily="2" charset="-122"/>
              </a:rPr>
              <a:t>使用</a:t>
            </a:r>
            <a:r>
              <a:rPr lang="en-US" altLang="zh-CN" dirty="0"/>
              <a:t>super</a:t>
            </a:r>
            <a:r>
              <a:rPr lang="zh-CN" altLang="en-US" dirty="0">
                <a:latin typeface="宋体" panose="02010600030101010101" pitchFamily="2" charset="-122"/>
              </a:rPr>
              <a:t>调用父类的构造方法</a:t>
            </a:r>
            <a:r>
              <a:rPr lang="zh-CN" altLang="en-US" dirty="0"/>
              <a:t> </a:t>
            </a:r>
            <a:endParaRPr lang="zh-CN" altLang="en-US" dirty="0"/>
          </a:p>
        </p:txBody>
      </p:sp>
      <p:sp>
        <p:nvSpPr>
          <p:cNvPr id="3" name="内容占位符 2"/>
          <p:cNvSpPr>
            <a:spLocks noGrp="1"/>
          </p:cNvSpPr>
          <p:nvPr>
            <p:ph idx="1"/>
          </p:nvPr>
        </p:nvSpPr>
        <p:spPr/>
        <p:txBody>
          <a:bodyPr/>
          <a:lstStyle/>
          <a:p>
            <a:pPr algn="just">
              <a:lnSpc>
                <a:spcPct val="90000"/>
              </a:lnSpc>
            </a:pPr>
            <a:r>
              <a:rPr lang="zh-CN" altLang="en-US" b="1" dirty="0">
                <a:solidFill>
                  <a:srgbClr val="C00000"/>
                </a:solidFill>
                <a:latin typeface="华文行楷" panose="02010800040101010101" pitchFamily="2" charset="-122"/>
                <a:ea typeface="华文行楷" panose="02010800040101010101" pitchFamily="2" charset="-122"/>
              </a:rPr>
              <a:t>子类不继承父类的构造方法</a:t>
            </a:r>
            <a:r>
              <a:rPr lang="zh-CN" altLang="en-US" b="1" dirty="0">
                <a:solidFill>
                  <a:srgbClr val="C00000"/>
                </a:solidFill>
                <a:latin typeface="宋体" panose="02010600030101010101" pitchFamily="2" charset="-122"/>
              </a:rPr>
              <a:t>。</a:t>
            </a:r>
            <a:endParaRPr lang="en-US" altLang="zh-CN" b="1" dirty="0">
              <a:solidFill>
                <a:srgbClr val="C00000"/>
              </a:solidFill>
              <a:latin typeface="宋体" panose="02010600030101010101" pitchFamily="2" charset="-122"/>
            </a:endParaRPr>
          </a:p>
          <a:p>
            <a:pPr lvl="1" algn="just">
              <a:lnSpc>
                <a:spcPct val="90000"/>
              </a:lnSpc>
            </a:pPr>
            <a:r>
              <a:rPr lang="zh-CN" altLang="en-US" dirty="0">
                <a:latin typeface="宋体" panose="02010600030101010101" pitchFamily="2" charset="-122"/>
              </a:rPr>
              <a:t>因此，子类如果想使用父类的构造方法，必须在子类的构造方法中</a:t>
            </a:r>
            <a:r>
              <a:rPr lang="zh-CN" altLang="en-US" dirty="0"/>
              <a:t>使用</a:t>
            </a:r>
            <a:r>
              <a:rPr lang="en-US" altLang="zh-CN" b="1" dirty="0">
                <a:solidFill>
                  <a:srgbClr val="0000CC"/>
                </a:solidFill>
              </a:rPr>
              <a:t>super</a:t>
            </a:r>
            <a:r>
              <a:rPr lang="zh-CN" altLang="en-US" b="1" dirty="0">
                <a:solidFill>
                  <a:srgbClr val="0000CC"/>
                </a:solidFill>
              </a:rPr>
              <a:t>来调用父类的构造函数；</a:t>
            </a:r>
            <a:endParaRPr lang="en-US" altLang="zh-CN" b="1" dirty="0">
              <a:solidFill>
                <a:srgbClr val="0000CC"/>
              </a:solidFill>
            </a:endParaRPr>
          </a:p>
          <a:p>
            <a:pPr algn="just">
              <a:lnSpc>
                <a:spcPct val="90000"/>
              </a:lnSpc>
            </a:pPr>
            <a:endParaRPr lang="en-US" altLang="zh-CN" dirty="0">
              <a:latin typeface="宋体" panose="02010600030101010101" pitchFamily="2" charset="-122"/>
            </a:endParaRPr>
          </a:p>
          <a:p>
            <a:pPr algn="just">
              <a:lnSpc>
                <a:spcPct val="90000"/>
              </a:lnSpc>
            </a:pPr>
            <a:r>
              <a:rPr lang="en-US" altLang="zh-CN" b="1" dirty="0">
                <a:solidFill>
                  <a:srgbClr val="0000CC"/>
                </a:solidFill>
              </a:rPr>
              <a:t>super</a:t>
            </a:r>
            <a:r>
              <a:rPr lang="zh-CN" altLang="en-US" dirty="0"/>
              <a:t>调用父类的构造函数的语句</a:t>
            </a:r>
            <a:r>
              <a:rPr lang="zh-CN" altLang="en-US" b="1" dirty="0">
                <a:solidFill>
                  <a:srgbClr val="0000CC"/>
                </a:solidFill>
              </a:rPr>
              <a:t>，</a:t>
            </a:r>
            <a:r>
              <a:rPr lang="zh-CN" altLang="en-US" dirty="0">
                <a:solidFill>
                  <a:srgbClr val="C00000"/>
                </a:solidFill>
                <a:latin typeface="华文新魏" panose="02010800040101010101" pitchFamily="2" charset="-122"/>
                <a:ea typeface="华文新魏" panose="02010800040101010101" pitchFamily="2" charset="-122"/>
              </a:rPr>
              <a:t>必须是子类构造方法中的第一条语句</a:t>
            </a:r>
            <a:r>
              <a:rPr lang="zh-CN" altLang="en-US" dirty="0">
                <a:latin typeface="宋体" panose="02010600030101010101" pitchFamily="2" charset="-122"/>
              </a:rPr>
              <a:t>。</a:t>
            </a:r>
            <a:endParaRPr lang="en-US" altLang="zh-CN" dirty="0">
              <a:latin typeface="宋体" panose="02010600030101010101" pitchFamily="2" charset="-122"/>
            </a:endParaRPr>
          </a:p>
          <a:p>
            <a:pPr algn="just">
              <a:lnSpc>
                <a:spcPct val="90000"/>
              </a:lnSpc>
            </a:pPr>
            <a:endParaRPr lang="zh-CN" altLang="en-US" dirty="0">
              <a:latin typeface="宋体" panose="02010600030101010101" pitchFamily="2" charset="-122"/>
            </a:endParaRPr>
          </a:p>
          <a:p>
            <a:pPr algn="just">
              <a:lnSpc>
                <a:spcPct val="90000"/>
              </a:lnSpc>
            </a:pPr>
            <a:r>
              <a:rPr lang="zh-CN" altLang="en-US" b="1" dirty="0">
                <a:latin typeface="宋体" panose="02010600030101010101" pitchFamily="2" charset="-122"/>
              </a:rPr>
              <a:t>父类构造方法的作用：</a:t>
            </a:r>
            <a:endParaRPr lang="en-US" altLang="zh-CN" b="1" dirty="0">
              <a:latin typeface="宋体" panose="02010600030101010101" pitchFamily="2" charset="-122"/>
            </a:endParaRPr>
          </a:p>
          <a:p>
            <a:pPr lvl="1" algn="just">
              <a:lnSpc>
                <a:spcPct val="90000"/>
              </a:lnSpc>
            </a:pPr>
            <a:r>
              <a:rPr lang="zh-CN" altLang="en-US" b="1" dirty="0">
                <a:latin typeface="宋体" panose="02010600030101010101" pitchFamily="2" charset="-122"/>
              </a:rPr>
              <a:t>只是</a:t>
            </a:r>
            <a:r>
              <a:rPr lang="zh-CN" altLang="en-US" dirty="0">
                <a:solidFill>
                  <a:srgbClr val="006600"/>
                </a:solidFill>
                <a:latin typeface="华文新魏" panose="02010800040101010101" pitchFamily="2" charset="-122"/>
                <a:ea typeface="华文新魏" panose="02010800040101010101" pitchFamily="2" charset="-122"/>
              </a:rPr>
              <a:t>初始化继承自父类的成员变量，而不会产生父类对象</a:t>
            </a:r>
            <a:r>
              <a:rPr lang="zh-CN" altLang="en-US" b="1" dirty="0">
                <a:latin typeface="宋体" panose="02010600030101010101" pitchFamily="2" charset="-122"/>
              </a:rPr>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6"/>
          <p:cNvSpPr>
            <a:spLocks noGrp="1" noChangeArrowheads="1"/>
          </p:cNvSpPr>
          <p:nvPr>
            <p:ph idx="1"/>
          </p:nvPr>
        </p:nvSpPr>
        <p:spPr>
          <a:xfrm>
            <a:off x="1889369" y="375871"/>
            <a:ext cx="3529087" cy="2676525"/>
          </a:xfrm>
          <a:noFill/>
          <a:ln w="12700">
            <a:solidFill>
              <a:schemeClr val="tx1"/>
            </a:solidFill>
            <a:headEnd type="none" w="sm" len="sm"/>
            <a:tailEnd type="none" w="sm" len="sm"/>
          </a:ln>
        </p:spPr>
        <p:txBody>
          <a:bodyPr wrap="square">
            <a:spAutoFit/>
          </a:bodyPr>
          <a:lstStyle/>
          <a:p>
            <a:pPr marL="0" eaLnBrk="1" hangingPunct="1">
              <a:spcBef>
                <a:spcPct val="0"/>
              </a:spcBef>
              <a:buFont typeface="Wingdings" panose="05000000000000000000" pitchFamily="2" charset="2"/>
              <a:buNone/>
            </a:pPr>
            <a:r>
              <a:rPr lang="en-US" altLang="zh-CN" sz="2400" b="1" dirty="0"/>
              <a:t>public class </a:t>
            </a:r>
            <a:r>
              <a:rPr lang="en-US" altLang="zh-CN" sz="2400" b="1" dirty="0">
                <a:solidFill>
                  <a:srgbClr val="A50021"/>
                </a:solidFill>
              </a:rPr>
              <a:t>Book</a:t>
            </a:r>
            <a:r>
              <a:rPr lang="en-US" altLang="zh-CN" sz="2400" b="1" dirty="0"/>
              <a:t> {</a:t>
            </a:r>
            <a:endParaRPr lang="en-US" altLang="zh-CN" sz="2400" b="1" dirty="0"/>
          </a:p>
          <a:p>
            <a:pPr marL="0" eaLnBrk="1" hangingPunct="1">
              <a:spcBef>
                <a:spcPct val="0"/>
              </a:spcBef>
              <a:buFont typeface="Wingdings" panose="05000000000000000000" pitchFamily="2" charset="2"/>
              <a:buNone/>
            </a:pPr>
            <a:r>
              <a:rPr lang="en-US" altLang="zh-CN" sz="2400" b="1" dirty="0"/>
              <a:t>    </a:t>
            </a:r>
            <a:r>
              <a:rPr lang="en-US" altLang="zh-CN" sz="2400" b="1" dirty="0">
                <a:solidFill>
                  <a:schemeClr val="accent2"/>
                </a:solidFill>
              </a:rPr>
              <a:t>protected</a:t>
            </a:r>
            <a:r>
              <a:rPr lang="en-US" altLang="zh-CN" sz="2400" b="1" dirty="0"/>
              <a:t> </a:t>
            </a:r>
            <a:r>
              <a:rPr lang="en-US" altLang="zh-CN" sz="2400" b="1" dirty="0" err="1"/>
              <a:t>int</a:t>
            </a:r>
            <a:r>
              <a:rPr lang="en-US" altLang="zh-CN" sz="2400" b="1" dirty="0"/>
              <a:t> pages;</a:t>
            </a:r>
            <a:endParaRPr lang="en-US" altLang="zh-CN" sz="2400" b="1" dirty="0"/>
          </a:p>
          <a:p>
            <a:pPr marL="0" eaLnBrk="1" hangingPunct="1">
              <a:spcBef>
                <a:spcPct val="0"/>
              </a:spcBef>
              <a:buFont typeface="Wingdings" panose="05000000000000000000" pitchFamily="2" charset="2"/>
              <a:buNone/>
            </a:pPr>
            <a:endParaRPr lang="en-US" altLang="zh-CN" sz="2400" b="1" dirty="0"/>
          </a:p>
          <a:p>
            <a:pPr marL="0" eaLnBrk="1" hangingPunct="1">
              <a:spcBef>
                <a:spcPct val="0"/>
              </a:spcBef>
              <a:buFont typeface="Wingdings" panose="05000000000000000000" pitchFamily="2" charset="2"/>
              <a:buNone/>
            </a:pPr>
            <a:r>
              <a:rPr lang="en-US" altLang="zh-CN" sz="2400" b="1" dirty="0"/>
              <a:t>    Book(</a:t>
            </a:r>
            <a:r>
              <a:rPr lang="en-US" altLang="zh-CN" sz="2400" b="1" dirty="0" err="1"/>
              <a:t>int</a:t>
            </a:r>
            <a:r>
              <a:rPr lang="en-US" altLang="zh-CN" sz="2400" b="1" dirty="0"/>
              <a:t> </a:t>
            </a:r>
            <a:r>
              <a:rPr lang="en-US" altLang="zh-CN" sz="2400" b="1" dirty="0" err="1"/>
              <a:t>numPages</a:t>
            </a:r>
            <a:r>
              <a:rPr lang="en-US" altLang="zh-CN" sz="2400" b="1" dirty="0"/>
              <a:t>) {</a:t>
            </a:r>
            <a:endParaRPr lang="en-US" altLang="zh-CN" sz="2400" b="1" dirty="0"/>
          </a:p>
          <a:p>
            <a:pPr marL="0" eaLnBrk="1" hangingPunct="1">
              <a:spcBef>
                <a:spcPct val="0"/>
              </a:spcBef>
              <a:buFont typeface="Wingdings" panose="05000000000000000000" pitchFamily="2" charset="2"/>
              <a:buNone/>
            </a:pPr>
            <a:r>
              <a:rPr lang="en-US" altLang="zh-CN" sz="2400" b="1" dirty="0"/>
              <a:t>        pages = </a:t>
            </a:r>
            <a:r>
              <a:rPr lang="en-US" altLang="zh-CN" sz="2400" b="1" dirty="0" err="1"/>
              <a:t>numPages</a:t>
            </a:r>
            <a:r>
              <a:rPr lang="en-US" altLang="zh-CN" sz="2400" b="1" dirty="0"/>
              <a:t>;</a:t>
            </a:r>
            <a:endParaRPr lang="en-US" altLang="zh-CN" sz="2400" b="1" dirty="0"/>
          </a:p>
          <a:p>
            <a:pPr marL="0" eaLnBrk="1" hangingPunct="1">
              <a:spcBef>
                <a:spcPct val="0"/>
              </a:spcBef>
              <a:buFont typeface="Wingdings" panose="05000000000000000000" pitchFamily="2" charset="2"/>
              <a:buNone/>
            </a:pPr>
            <a:r>
              <a:rPr lang="en-US" altLang="zh-CN" sz="2400" b="1" dirty="0"/>
              <a:t>    }</a:t>
            </a:r>
            <a:endParaRPr lang="en-US" altLang="zh-CN" sz="2400" b="1" dirty="0"/>
          </a:p>
          <a:p>
            <a:pPr marL="0" eaLnBrk="1" hangingPunct="1">
              <a:spcBef>
                <a:spcPct val="0"/>
              </a:spcBef>
              <a:buFont typeface="Wingdings" panose="05000000000000000000" pitchFamily="2" charset="2"/>
              <a:buNone/>
            </a:pPr>
            <a:r>
              <a:rPr lang="en-US" altLang="zh-CN" sz="2400" b="1" dirty="0"/>
              <a:t>}</a:t>
            </a:r>
            <a:endParaRPr lang="en-US" altLang="zh-CN" sz="2400" b="1" dirty="0"/>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fld>
            <a:endParaRPr lang="en-US" altLang="zh-CN" dirty="0"/>
          </a:p>
        </p:txBody>
      </p:sp>
      <p:sp>
        <p:nvSpPr>
          <p:cNvPr id="21508" name="Text Box 7"/>
          <p:cNvSpPr txBox="1">
            <a:spLocks noChangeArrowheads="1"/>
          </p:cNvSpPr>
          <p:nvPr/>
        </p:nvSpPr>
        <p:spPr bwMode="auto">
          <a:xfrm>
            <a:off x="6238878" y="819153"/>
            <a:ext cx="3929090" cy="1703705"/>
          </a:xfrm>
          <a:prstGeom prst="rect">
            <a:avLst/>
          </a:prstGeom>
          <a:noFill/>
          <a:ln w="12700">
            <a:solidFill>
              <a:schemeClr val="tx1"/>
            </a:solidFill>
            <a:miter lim="800000"/>
            <a:headEnd type="none" w="sm" len="sm"/>
            <a:tailEnd type="none" w="sm" len="sm"/>
          </a:ln>
        </p:spPr>
        <p:txBody>
          <a:bodyPr wrap="square" tIns="82800" bIns="82800">
            <a:spAutoFit/>
          </a:bodyPr>
          <a:lstStyle/>
          <a:p>
            <a:pPr marL="342900" indent="-342900">
              <a:buFont typeface="Arial" panose="020B0604020202020204" pitchFamily="34" charset="0"/>
              <a:buChar char="•"/>
            </a:pPr>
            <a:r>
              <a:rPr lang="zh-CN" altLang="en-US" sz="2000" dirty="0"/>
              <a:t>使用</a:t>
            </a:r>
            <a:r>
              <a:rPr lang="en-US" altLang="zh-CN" sz="2000" b="1" dirty="0">
                <a:solidFill>
                  <a:srgbClr val="0000CC"/>
                </a:solidFill>
                <a:latin typeface="Tahoma" panose="020B0604030504040204" pitchFamily="34" charset="0"/>
              </a:rPr>
              <a:t>this</a:t>
            </a:r>
            <a:r>
              <a:rPr lang="zh-CN" altLang="en-US" sz="2000" dirty="0"/>
              <a:t>或</a:t>
            </a:r>
            <a:r>
              <a:rPr lang="en-US" altLang="zh-CN" sz="2000" b="1" dirty="0">
                <a:solidFill>
                  <a:srgbClr val="0000CC"/>
                </a:solidFill>
                <a:latin typeface="Tahoma" panose="020B0604030504040204" pitchFamily="34" charset="0"/>
              </a:rPr>
              <a:t>super</a:t>
            </a:r>
            <a:r>
              <a:rPr lang="zh-CN" altLang="en-US" sz="2000" dirty="0"/>
              <a:t>调用构造函数均必须出现在第一行</a:t>
            </a:r>
            <a:r>
              <a:rPr lang="zh-CN" altLang="en-US" sz="2000"/>
              <a:t>上。</a:t>
            </a:r>
            <a:endParaRPr lang="en-US" altLang="zh-CN" sz="2000"/>
          </a:p>
          <a:p>
            <a:pPr marL="342900" indent="-342900">
              <a:buFont typeface="Arial" panose="020B0604020202020204" pitchFamily="34" charset="0"/>
              <a:buChar char="•"/>
            </a:pPr>
            <a:r>
              <a:rPr lang="zh-CN" altLang="en-US" sz="2000"/>
              <a:t>所以</a:t>
            </a:r>
            <a:r>
              <a:rPr lang="zh-CN" altLang="en-US" sz="2000" dirty="0"/>
              <a:t>，只能调用一个构造函数。</a:t>
            </a:r>
            <a:r>
              <a:rPr lang="zh-CN" altLang="en-US" sz="2000" dirty="0">
                <a:solidFill>
                  <a:srgbClr val="0000CC"/>
                </a:solidFill>
              </a:rPr>
              <a:t>默认的、父类的或者本类的</a:t>
            </a:r>
            <a:r>
              <a:rPr lang="zh-CN" altLang="en-US" sz="2000" dirty="0"/>
              <a:t>其它构造函数，只能选一个。</a:t>
            </a:r>
            <a:endParaRPr lang="zh-CN" altLang="en-US" sz="2000" dirty="0"/>
          </a:p>
        </p:txBody>
      </p:sp>
      <p:sp>
        <p:nvSpPr>
          <p:cNvPr id="21509" name="Text Box 17"/>
          <p:cNvSpPr txBox="1">
            <a:spLocks noChangeArrowheads="1"/>
          </p:cNvSpPr>
          <p:nvPr/>
        </p:nvSpPr>
        <p:spPr bwMode="auto">
          <a:xfrm>
            <a:off x="1817630" y="3277132"/>
            <a:ext cx="8556740" cy="2861310"/>
          </a:xfrm>
          <a:prstGeom prst="rect">
            <a:avLst/>
          </a:prstGeom>
          <a:noFill/>
          <a:ln w="12700">
            <a:solidFill>
              <a:schemeClr val="tx1"/>
            </a:solidFill>
            <a:miter lim="800000"/>
            <a:headEnd type="none" w="sm" len="sm"/>
            <a:tailEnd type="none" w="sm" len="sm"/>
          </a:ln>
        </p:spPr>
        <p:txBody>
          <a:bodyPr wrap="square">
            <a:spAutoFit/>
          </a:bodyPr>
          <a:lstStyle/>
          <a:p>
            <a:pPr eaLnBrk="0" hangingPunct="0">
              <a:spcBef>
                <a:spcPct val="0"/>
              </a:spcBef>
            </a:pPr>
            <a:r>
              <a:rPr lang="en-US" altLang="zh-CN" sz="2000" b="1" dirty="0">
                <a:latin typeface="+mj-lt"/>
              </a:rPr>
              <a:t>public class Dictionary </a:t>
            </a:r>
            <a:r>
              <a:rPr lang="en-US" altLang="zh-CN" sz="2000" b="1" dirty="0">
                <a:solidFill>
                  <a:srgbClr val="006600"/>
                </a:solidFill>
                <a:latin typeface="+mj-lt"/>
              </a:rPr>
              <a:t>extends</a:t>
            </a:r>
            <a:r>
              <a:rPr lang="en-US" altLang="zh-CN" sz="2000" b="1" dirty="0">
                <a:latin typeface="+mj-lt"/>
              </a:rPr>
              <a:t> </a:t>
            </a:r>
            <a:r>
              <a:rPr lang="en-US" altLang="zh-CN" sz="2000" b="1" dirty="0">
                <a:solidFill>
                  <a:srgbClr val="A50021"/>
                </a:solidFill>
                <a:latin typeface="+mj-lt"/>
              </a:rPr>
              <a:t>Book</a:t>
            </a:r>
            <a:r>
              <a:rPr lang="en-US" altLang="zh-CN" sz="2000" b="1" dirty="0">
                <a:latin typeface="+mj-lt"/>
              </a:rPr>
              <a:t> {</a:t>
            </a:r>
            <a:endParaRPr lang="en-US" altLang="zh-CN" sz="2000" b="1" dirty="0">
              <a:latin typeface="+mj-lt"/>
            </a:endParaRPr>
          </a:p>
          <a:p>
            <a:pPr eaLnBrk="0" hangingPunct="0">
              <a:spcBef>
                <a:spcPct val="0"/>
              </a:spcBef>
            </a:pPr>
            <a:r>
              <a:rPr lang="en-US" altLang="zh-CN" sz="2000" b="1" dirty="0">
                <a:latin typeface="+mj-lt"/>
              </a:rPr>
              <a:t>  </a:t>
            </a:r>
            <a:r>
              <a:rPr lang="en-US" altLang="zh-CN" sz="2000" b="1" dirty="0">
                <a:solidFill>
                  <a:schemeClr val="accent2"/>
                </a:solidFill>
                <a:latin typeface="+mj-lt"/>
              </a:rPr>
              <a:t>private</a:t>
            </a:r>
            <a:r>
              <a:rPr lang="en-US" altLang="zh-CN" sz="2000" b="1" dirty="0">
                <a:latin typeface="+mj-lt"/>
              </a:rPr>
              <a:t> </a:t>
            </a:r>
            <a:r>
              <a:rPr lang="en-US" altLang="zh-CN" sz="2000" b="1" dirty="0" err="1">
                <a:latin typeface="+mj-lt"/>
              </a:rPr>
              <a:t>int</a:t>
            </a:r>
            <a:r>
              <a:rPr lang="en-US" altLang="zh-CN" sz="2000" b="1" dirty="0">
                <a:latin typeface="+mj-lt"/>
              </a:rPr>
              <a:t> definitions;</a:t>
            </a:r>
            <a:endParaRPr lang="en-US" altLang="zh-CN" sz="2000" b="1" dirty="0">
              <a:latin typeface="+mj-lt"/>
            </a:endParaRPr>
          </a:p>
          <a:p>
            <a:pPr eaLnBrk="0" hangingPunct="0">
              <a:spcBef>
                <a:spcPct val="0"/>
              </a:spcBef>
            </a:pPr>
            <a:endParaRPr lang="en-US" altLang="zh-CN" sz="2000" b="1" dirty="0">
              <a:latin typeface="+mj-lt"/>
            </a:endParaRPr>
          </a:p>
          <a:p>
            <a:pPr eaLnBrk="0" hangingPunct="0">
              <a:spcBef>
                <a:spcPct val="0"/>
              </a:spcBef>
            </a:pPr>
            <a:r>
              <a:rPr lang="en-US" altLang="zh-CN" sz="2000" b="1" dirty="0">
                <a:latin typeface="+mj-lt"/>
              </a:rPr>
              <a:t>  Dictionary(</a:t>
            </a:r>
            <a:r>
              <a:rPr lang="en-US" altLang="zh-CN" sz="2000" b="1" dirty="0" err="1">
                <a:latin typeface="+mj-lt"/>
              </a:rPr>
              <a:t>int</a:t>
            </a:r>
            <a:r>
              <a:rPr lang="en-US" altLang="zh-CN" sz="2000" b="1" dirty="0">
                <a:latin typeface="+mj-lt"/>
              </a:rPr>
              <a:t> </a:t>
            </a:r>
            <a:r>
              <a:rPr lang="en-US" altLang="zh-CN" sz="2000" b="1" dirty="0" err="1">
                <a:latin typeface="+mj-lt"/>
              </a:rPr>
              <a:t>numPages</a:t>
            </a:r>
            <a:r>
              <a:rPr lang="en-US" altLang="zh-CN" sz="2000" b="1" dirty="0">
                <a:latin typeface="+mj-lt"/>
              </a:rPr>
              <a:t>, </a:t>
            </a:r>
            <a:r>
              <a:rPr lang="en-US" altLang="zh-CN" sz="2000" b="1" dirty="0" err="1">
                <a:latin typeface="+mj-lt"/>
              </a:rPr>
              <a:t>int</a:t>
            </a:r>
            <a:r>
              <a:rPr lang="en-US" altLang="zh-CN" sz="2000" b="1" dirty="0">
                <a:latin typeface="+mj-lt"/>
              </a:rPr>
              <a:t> </a:t>
            </a:r>
            <a:r>
              <a:rPr lang="en-US" altLang="zh-CN" sz="2000" b="1" dirty="0" err="1">
                <a:latin typeface="+mj-lt"/>
              </a:rPr>
              <a:t>numDefinitions</a:t>
            </a:r>
            <a:r>
              <a:rPr lang="en-US" altLang="zh-CN" sz="2000" b="1" dirty="0">
                <a:latin typeface="+mj-lt"/>
              </a:rPr>
              <a:t>){</a:t>
            </a:r>
            <a:endParaRPr lang="en-US" altLang="zh-CN" sz="2000" b="1" dirty="0">
              <a:latin typeface="+mj-lt"/>
            </a:endParaRPr>
          </a:p>
          <a:p>
            <a:pPr eaLnBrk="0" hangingPunct="0">
              <a:spcBef>
                <a:spcPct val="0"/>
              </a:spcBef>
            </a:pPr>
            <a:r>
              <a:rPr lang="en-US" altLang="zh-CN" sz="2000" b="1" dirty="0">
                <a:latin typeface="+mj-lt"/>
              </a:rPr>
              <a:t>     </a:t>
            </a:r>
            <a:r>
              <a:rPr lang="en-US" altLang="zh-CN" sz="2000" b="1" dirty="0">
                <a:solidFill>
                  <a:srgbClr val="A50021"/>
                </a:solidFill>
                <a:latin typeface="+mj-lt"/>
              </a:rPr>
              <a:t>super(</a:t>
            </a:r>
            <a:r>
              <a:rPr lang="en-US" altLang="zh-CN" sz="2000" b="1" err="1">
                <a:solidFill>
                  <a:srgbClr val="A50021"/>
                </a:solidFill>
                <a:latin typeface="+mj-lt"/>
              </a:rPr>
              <a:t>numPages</a:t>
            </a:r>
            <a:r>
              <a:rPr lang="en-US" altLang="zh-CN" sz="2000" b="1">
                <a:solidFill>
                  <a:srgbClr val="A50021"/>
                </a:solidFill>
                <a:latin typeface="+mj-lt"/>
              </a:rPr>
              <a:t>);</a:t>
            </a:r>
            <a:endParaRPr lang="en-US" altLang="zh-CN" sz="2000" b="1">
              <a:solidFill>
                <a:srgbClr val="A50021"/>
              </a:solidFill>
              <a:latin typeface="+mj-lt"/>
            </a:endParaRPr>
          </a:p>
          <a:p>
            <a:pPr eaLnBrk="0" hangingPunct="0">
              <a:spcBef>
                <a:spcPct val="0"/>
              </a:spcBef>
            </a:pPr>
            <a:r>
              <a:rPr lang="en-US" altLang="zh-CN" sz="2000" b="1">
                <a:solidFill>
                  <a:srgbClr val="A50021"/>
                </a:solidFill>
                <a:latin typeface="+mj-lt"/>
              </a:rPr>
              <a:t>	</a:t>
            </a:r>
            <a:endParaRPr lang="zh-CN" altLang="en-US" sz="2000" b="1" dirty="0">
              <a:solidFill>
                <a:srgbClr val="A50021"/>
              </a:solidFill>
              <a:latin typeface="+mj-lt"/>
            </a:endParaRPr>
          </a:p>
          <a:p>
            <a:pPr eaLnBrk="0" hangingPunct="0">
              <a:spcBef>
                <a:spcPct val="0"/>
              </a:spcBef>
            </a:pPr>
            <a:r>
              <a:rPr lang="zh-CN" altLang="en-US" sz="2000" b="1" dirty="0">
                <a:latin typeface="+mj-lt"/>
              </a:rPr>
              <a:t>     </a:t>
            </a:r>
            <a:r>
              <a:rPr lang="en-US" altLang="zh-CN" sz="2000" b="1" dirty="0" err="1">
                <a:solidFill>
                  <a:srgbClr val="0000CC"/>
                </a:solidFill>
                <a:latin typeface="+mj-lt"/>
              </a:rPr>
              <a:t>this</a:t>
            </a:r>
            <a:r>
              <a:rPr lang="en-US" altLang="zh-CN" sz="2000" b="1" dirty="0" err="1">
                <a:latin typeface="+mj-lt"/>
              </a:rPr>
              <a:t>.definitions</a:t>
            </a:r>
            <a:r>
              <a:rPr lang="en-US" altLang="zh-CN" sz="2000" b="1" dirty="0">
                <a:latin typeface="+mj-lt"/>
              </a:rPr>
              <a:t> = </a:t>
            </a:r>
            <a:r>
              <a:rPr lang="en-US" altLang="zh-CN" sz="2000" b="1" dirty="0" err="1">
                <a:latin typeface="+mj-lt"/>
              </a:rPr>
              <a:t>numDefinitions</a:t>
            </a:r>
            <a:r>
              <a:rPr lang="en-US" altLang="zh-CN" sz="2000" b="1" dirty="0">
                <a:latin typeface="+mj-lt"/>
              </a:rPr>
              <a:t>;</a:t>
            </a:r>
            <a:endParaRPr lang="en-US" altLang="zh-CN" sz="2000" b="1" dirty="0">
              <a:latin typeface="+mj-lt"/>
            </a:endParaRPr>
          </a:p>
          <a:p>
            <a:pPr eaLnBrk="0" hangingPunct="0">
              <a:spcBef>
                <a:spcPct val="0"/>
              </a:spcBef>
            </a:pPr>
            <a:r>
              <a:rPr lang="en-US" altLang="zh-CN" sz="2000" b="1" dirty="0">
                <a:latin typeface="+mj-lt"/>
              </a:rPr>
              <a:t>  }</a:t>
            </a:r>
            <a:endParaRPr lang="en-US" altLang="zh-CN" sz="2000" b="1" dirty="0">
              <a:latin typeface="+mj-lt"/>
            </a:endParaRPr>
          </a:p>
          <a:p>
            <a:pPr eaLnBrk="0" hangingPunct="0">
              <a:spcBef>
                <a:spcPct val="0"/>
              </a:spcBef>
            </a:pPr>
            <a:r>
              <a:rPr lang="en-US" altLang="zh-CN" sz="2000" b="1" dirty="0">
                <a:latin typeface="+mj-lt"/>
              </a:rPr>
              <a:t>}</a:t>
            </a:r>
            <a:endParaRPr lang="en-US" altLang="zh-CN" sz="2000" b="1" dirty="0">
              <a:latin typeface="+mj-lt"/>
            </a:endParaRPr>
          </a:p>
        </p:txBody>
      </p:sp>
      <p:sp>
        <p:nvSpPr>
          <p:cNvPr id="2" name="文本框 1"/>
          <p:cNvSpPr txBox="1"/>
          <p:nvPr/>
        </p:nvSpPr>
        <p:spPr>
          <a:xfrm>
            <a:off x="4062167" y="4523627"/>
            <a:ext cx="6426321" cy="368300"/>
          </a:xfrm>
          <a:prstGeom prst="rect">
            <a:avLst/>
          </a:prstGeom>
          <a:noFill/>
        </p:spPr>
        <p:txBody>
          <a:bodyPr wrap="square" rtlCol="0">
            <a:spAutoFit/>
          </a:bodyPr>
          <a:lstStyle/>
          <a:p>
            <a:r>
              <a:rPr lang="en-US" altLang="zh-CN" b="1">
                <a:solidFill>
                  <a:srgbClr val="0000CC"/>
                </a:solidFill>
                <a:latin typeface="Tahoma" panose="020B0604030504040204" pitchFamily="34" charset="0"/>
              </a:rPr>
              <a:t>//</a:t>
            </a:r>
            <a:r>
              <a:rPr lang="zh-CN" altLang="en-US" b="1">
                <a:solidFill>
                  <a:srgbClr val="0000CC"/>
                </a:solidFill>
                <a:latin typeface="Tahoma" panose="020B0604030504040204" pitchFamily="34" charset="0"/>
              </a:rPr>
              <a:t>必须在第一行，指定父类构造方法初始化继承的成员变量</a:t>
            </a:r>
            <a:endParaRPr lang="zh-CN" altLang="en-US" b="1">
              <a:solidFill>
                <a:srgbClr val="0000CC"/>
              </a:solidFill>
            </a:endParaRPr>
          </a:p>
        </p:txBody>
      </p:sp>
      <p:sp>
        <p:nvSpPr>
          <p:cNvPr id="8" name="文本框 7"/>
          <p:cNvSpPr txBox="1"/>
          <p:nvPr/>
        </p:nvSpPr>
        <p:spPr>
          <a:xfrm>
            <a:off x="5933631" y="5159060"/>
            <a:ext cx="3384376" cy="368300"/>
          </a:xfrm>
          <a:prstGeom prst="rect">
            <a:avLst/>
          </a:prstGeom>
          <a:noFill/>
        </p:spPr>
        <p:txBody>
          <a:bodyPr wrap="square" rtlCol="0">
            <a:spAutoFit/>
          </a:bodyPr>
          <a:lstStyle/>
          <a:p>
            <a:r>
              <a:rPr lang="en-US" altLang="zh-CN" b="1">
                <a:solidFill>
                  <a:srgbClr val="0000CC"/>
                </a:solidFill>
                <a:latin typeface="Tahoma" panose="020B0604030504040204" pitchFamily="34" charset="0"/>
              </a:rPr>
              <a:t>//</a:t>
            </a:r>
            <a:r>
              <a:rPr lang="zh-CN" altLang="en-US" b="1">
                <a:solidFill>
                  <a:srgbClr val="0000CC"/>
                </a:solidFill>
                <a:latin typeface="Tahoma" panose="020B0604030504040204" pitchFamily="34" charset="0"/>
              </a:rPr>
              <a:t>初始化子类自己的成员变量</a:t>
            </a:r>
            <a:endParaRPr lang="zh-CN" altLang="en-US" b="1">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1508"/>
                                        </p:tgtEl>
                                        <p:attrNameLst>
                                          <p:attrName>style.visibility</p:attrName>
                                        </p:attrNameLst>
                                      </p:cBhvr>
                                      <p:to>
                                        <p:strVal val="visible"/>
                                      </p:to>
                                    </p:set>
                                    <p:anim calcmode="lin" valueType="num">
                                      <p:cBhvr additive="base">
                                        <p:cTn id="20" dur="500" fill="hold"/>
                                        <p:tgtEl>
                                          <p:spTgt spid="21508"/>
                                        </p:tgtEl>
                                        <p:attrNameLst>
                                          <p:attrName>ppt_x</p:attrName>
                                        </p:attrNameLst>
                                      </p:cBhvr>
                                      <p:tavLst>
                                        <p:tav tm="0">
                                          <p:val>
                                            <p:strVal val="#ppt_x"/>
                                          </p:val>
                                        </p:tav>
                                        <p:tav tm="100000">
                                          <p:val>
                                            <p:strVal val="#ppt_x"/>
                                          </p:val>
                                        </p:tav>
                                      </p:tavLst>
                                    </p:anim>
                                    <p:anim calcmode="lin" valueType="num">
                                      <p:cBhvr additive="base">
                                        <p:cTn id="21"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ldLvl="0" animBg="1"/>
      <p:bldP spid="21509" grpId="0" bldLvl="0" animBg="1"/>
      <p:bldP spid="2"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solidFill>
                  <a:schemeClr val="tx1"/>
                </a:solidFill>
              </a:rPr>
              <a:t>例5-6 </a:t>
            </a:r>
            <a:r>
              <a:rPr lang="en-US" altLang="zh-CN"/>
              <a:t>UniverStudent</a:t>
            </a:r>
            <a:r>
              <a:rPr lang="en-US" altLang="zh-CN" dirty="0" err="1"/>
              <a:t>.java</a:t>
            </a:r>
            <a:endParaRPr lang="zh-CN" altLang="en-US" dirty="0"/>
          </a:p>
        </p:txBody>
      </p:sp>
      <p:sp>
        <p:nvSpPr>
          <p:cNvPr id="3" name="内容占位符 2"/>
          <p:cNvSpPr>
            <a:spLocks noGrp="1"/>
          </p:cNvSpPr>
          <p:nvPr>
            <p:ph idx="1"/>
          </p:nvPr>
        </p:nvSpPr>
        <p:spPr>
          <a:xfrm>
            <a:off x="1981200" y="1628775"/>
            <a:ext cx="8003232" cy="4536530"/>
          </a:xfrm>
          <a:ln>
            <a:solidFill>
              <a:schemeClr val="accent1">
                <a:shade val="50000"/>
              </a:schemeClr>
            </a:solidFill>
          </a:ln>
        </p:spPr>
        <p:txBody>
          <a:bodyPr/>
          <a:lstStyle/>
          <a:p>
            <a:pPr>
              <a:spcBef>
                <a:spcPts val="0"/>
              </a:spcBef>
              <a:buNone/>
            </a:pPr>
            <a:r>
              <a:rPr lang="en-US" altLang="zh-CN" sz="2200" b="1" dirty="0">
                <a:latin typeface="+mj-lt"/>
              </a:rPr>
              <a:t>public class </a:t>
            </a:r>
            <a:r>
              <a:rPr lang="en-US" altLang="zh-CN" sz="2200" b="1" dirty="0" err="1">
                <a:solidFill>
                  <a:srgbClr val="0000CC"/>
                </a:solidFill>
                <a:latin typeface="+mj-lt"/>
              </a:rPr>
              <a:t>UniverStudent</a:t>
            </a:r>
            <a:r>
              <a:rPr lang="en-US" altLang="zh-CN" sz="2200" b="1" dirty="0">
                <a:latin typeface="+mj-lt"/>
              </a:rPr>
              <a:t> </a:t>
            </a:r>
            <a:r>
              <a:rPr lang="en-US" altLang="zh-CN" sz="2200" b="1" dirty="0">
                <a:solidFill>
                  <a:srgbClr val="C00000"/>
                </a:solidFill>
                <a:latin typeface="+mj-lt"/>
              </a:rPr>
              <a:t>extends</a:t>
            </a:r>
            <a:r>
              <a:rPr lang="en-US" altLang="zh-CN" sz="2200" b="1" dirty="0">
                <a:latin typeface="+mj-lt"/>
              </a:rPr>
              <a:t> </a:t>
            </a:r>
            <a:r>
              <a:rPr lang="en-US" altLang="zh-CN" sz="2200" b="1" dirty="0">
                <a:solidFill>
                  <a:srgbClr val="006600"/>
                </a:solidFill>
                <a:latin typeface="+mj-lt"/>
              </a:rPr>
              <a:t>Student</a:t>
            </a:r>
            <a:r>
              <a:rPr lang="en-US" altLang="zh-CN" sz="2200" b="1" dirty="0">
                <a:latin typeface="+mj-lt"/>
              </a:rPr>
              <a:t> {</a:t>
            </a:r>
            <a:endParaRPr lang="en-US" altLang="zh-CN" sz="2200" b="1" dirty="0">
              <a:latin typeface="+mj-lt"/>
            </a:endParaRPr>
          </a:p>
          <a:p>
            <a:pPr>
              <a:spcBef>
                <a:spcPts val="0"/>
              </a:spcBef>
              <a:buNone/>
            </a:pPr>
            <a:r>
              <a:rPr lang="en-US" altLang="zh-CN" sz="2200" b="1" dirty="0">
                <a:latin typeface="+mj-lt"/>
              </a:rPr>
              <a:t>   </a:t>
            </a:r>
            <a:r>
              <a:rPr lang="en-US" altLang="zh-CN" sz="2200" b="1" dirty="0" err="1">
                <a:solidFill>
                  <a:srgbClr val="006600"/>
                </a:solidFill>
                <a:latin typeface="+mj-lt"/>
              </a:rPr>
              <a:t>boolean</a:t>
            </a:r>
            <a:r>
              <a:rPr lang="en-US" altLang="zh-CN" sz="2200" b="1" dirty="0">
                <a:solidFill>
                  <a:srgbClr val="006600"/>
                </a:solidFill>
                <a:latin typeface="+mj-lt"/>
              </a:rPr>
              <a:t> </a:t>
            </a:r>
            <a:r>
              <a:rPr lang="en-US" altLang="zh-CN" sz="2200" b="1" dirty="0" err="1">
                <a:solidFill>
                  <a:srgbClr val="006600"/>
                </a:solidFill>
                <a:latin typeface="+mj-lt"/>
              </a:rPr>
              <a:t>isMarriage</a:t>
            </a:r>
            <a:r>
              <a:rPr lang="en-US" altLang="zh-CN" sz="2200" b="1" dirty="0">
                <a:latin typeface="+mj-lt"/>
              </a:rPr>
              <a:t>;	//</a:t>
            </a:r>
            <a:r>
              <a:rPr lang="zh-CN" altLang="en-US" sz="2200" b="1" dirty="0">
                <a:latin typeface="+mj-lt"/>
              </a:rPr>
              <a:t>子类新增的“</a:t>
            </a:r>
            <a:r>
              <a:rPr lang="zh-CN" altLang="en-US" sz="2200" b="1" dirty="0"/>
              <a:t>婚否</a:t>
            </a:r>
            <a:r>
              <a:rPr lang="zh-CN" altLang="en-US" sz="2200" b="1" dirty="0">
                <a:latin typeface="+mj-lt"/>
              </a:rPr>
              <a:t>” 属性</a:t>
            </a:r>
            <a:endParaRPr lang="zh-CN" altLang="en-US" sz="2200" b="1" dirty="0">
              <a:latin typeface="+mj-lt"/>
            </a:endParaRPr>
          </a:p>
          <a:p>
            <a:pPr>
              <a:spcBef>
                <a:spcPts val="0"/>
              </a:spcBef>
              <a:buNone/>
            </a:pPr>
            <a:endParaRPr lang="zh-CN" altLang="en-US" sz="2200" b="1" dirty="0">
              <a:latin typeface="+mj-lt"/>
            </a:endParaRPr>
          </a:p>
          <a:p>
            <a:pPr>
              <a:spcBef>
                <a:spcPts val="0"/>
              </a:spcBef>
              <a:buNone/>
            </a:pPr>
            <a:r>
              <a:rPr lang="zh-CN" altLang="en-US" sz="2200" b="1" dirty="0">
                <a:latin typeface="+mj-lt"/>
              </a:rPr>
              <a:t>   </a:t>
            </a:r>
            <a:r>
              <a:rPr lang="en-US" altLang="zh-CN" sz="2200" b="1" dirty="0" err="1">
                <a:latin typeface="+mj-lt"/>
              </a:rPr>
              <a:t>UniverStudent</a:t>
            </a:r>
            <a:r>
              <a:rPr lang="en-US" altLang="zh-CN" sz="2200" b="1" dirty="0">
                <a:latin typeface="+mj-lt"/>
              </a:rPr>
              <a:t>(</a:t>
            </a:r>
            <a:r>
              <a:rPr lang="en-US" altLang="zh-CN" sz="2200" b="1" dirty="0" err="1">
                <a:latin typeface="+mj-lt"/>
              </a:rPr>
              <a:t>int</a:t>
            </a:r>
            <a:r>
              <a:rPr lang="en-US" altLang="zh-CN" sz="2200" b="1" dirty="0">
                <a:latin typeface="+mj-lt"/>
              </a:rPr>
              <a:t> </a:t>
            </a:r>
            <a:r>
              <a:rPr lang="en-US" altLang="zh-CN" sz="2200" b="1" err="1">
                <a:latin typeface="+mj-lt"/>
              </a:rPr>
              <a:t>number</a:t>
            </a:r>
            <a:r>
              <a:rPr lang="en-US" altLang="zh-CN" sz="2200" b="1">
                <a:latin typeface="+mj-lt"/>
              </a:rPr>
              <a:t>, String </a:t>
            </a:r>
            <a:r>
              <a:rPr lang="en-US" altLang="zh-CN" sz="2200" b="1" err="1">
                <a:latin typeface="+mj-lt"/>
              </a:rPr>
              <a:t>name</a:t>
            </a:r>
            <a:r>
              <a:rPr lang="en-US" altLang="zh-CN" sz="2200" b="1">
                <a:latin typeface="+mj-lt"/>
              </a:rPr>
              <a:t>, boolean </a:t>
            </a:r>
            <a:r>
              <a:rPr lang="en-US" altLang="zh-CN" sz="2200" b="1" dirty="0">
                <a:latin typeface="+mj-lt"/>
              </a:rPr>
              <a:t>b) {</a:t>
            </a:r>
            <a:endParaRPr lang="en-US" altLang="zh-CN" sz="2200" b="1" dirty="0">
              <a:latin typeface="+mj-lt"/>
            </a:endParaRPr>
          </a:p>
          <a:p>
            <a:pPr>
              <a:spcBef>
                <a:spcPts val="0"/>
              </a:spcBef>
              <a:buNone/>
            </a:pPr>
            <a:r>
              <a:rPr lang="en-US" altLang="zh-CN" sz="2200" b="1" dirty="0">
                <a:solidFill>
                  <a:srgbClr val="C00000"/>
                </a:solidFill>
                <a:latin typeface="+mj-lt"/>
              </a:rPr>
              <a:t>      super(number, name);	//</a:t>
            </a:r>
            <a:r>
              <a:rPr lang="zh-CN" altLang="en-US" sz="2200" b="1" dirty="0">
                <a:solidFill>
                  <a:srgbClr val="C00000"/>
                </a:solidFill>
                <a:latin typeface="+mj-lt"/>
              </a:rPr>
              <a:t>作用？</a:t>
            </a:r>
            <a:endParaRPr lang="en-US" altLang="zh-CN" sz="2200" b="1" dirty="0">
              <a:solidFill>
                <a:srgbClr val="C00000"/>
              </a:solidFill>
              <a:latin typeface="+mj-lt"/>
            </a:endParaRPr>
          </a:p>
          <a:p>
            <a:pPr>
              <a:spcBef>
                <a:spcPts val="0"/>
              </a:spcBef>
              <a:buNone/>
            </a:pPr>
            <a:r>
              <a:rPr lang="en-US" altLang="zh-CN" sz="2200" b="1" dirty="0">
                <a:latin typeface="+mj-lt"/>
              </a:rPr>
              <a:t>      </a:t>
            </a:r>
            <a:r>
              <a:rPr lang="en-US" altLang="zh-CN" sz="2200" b="1" dirty="0" err="1">
                <a:solidFill>
                  <a:srgbClr val="000099"/>
                </a:solidFill>
                <a:latin typeface="+mj-lt"/>
              </a:rPr>
              <a:t>isMarriage</a:t>
            </a:r>
            <a:r>
              <a:rPr lang="en-US" altLang="zh-CN" sz="2200" b="1" dirty="0">
                <a:solidFill>
                  <a:srgbClr val="000099"/>
                </a:solidFill>
                <a:latin typeface="+mj-lt"/>
              </a:rPr>
              <a:t> = b;</a:t>
            </a:r>
            <a:r>
              <a:rPr lang="en-US" altLang="zh-CN" sz="2200" b="1">
                <a:solidFill>
                  <a:srgbClr val="000099"/>
                </a:solidFill>
                <a:latin typeface="+mj-lt"/>
              </a:rPr>
              <a:t>		//</a:t>
            </a:r>
            <a:r>
              <a:rPr lang="zh-CN" altLang="en-US" sz="2200" b="1" dirty="0">
                <a:solidFill>
                  <a:srgbClr val="000099"/>
                </a:solidFill>
                <a:latin typeface="+mj-lt"/>
              </a:rPr>
              <a:t>教材中缺这行语句，补上。</a:t>
            </a:r>
            <a:endParaRPr lang="en-US" altLang="zh-CN" sz="2200" b="1" dirty="0">
              <a:solidFill>
                <a:srgbClr val="000099"/>
              </a:solidFill>
              <a:latin typeface="+mj-lt"/>
            </a:endParaRPr>
          </a:p>
          <a:p>
            <a:pPr>
              <a:spcBef>
                <a:spcPts val="0"/>
              </a:spcBef>
              <a:buNone/>
            </a:pPr>
            <a:r>
              <a:rPr lang="en-US" altLang="zh-CN" sz="2200" b="1" dirty="0">
                <a:latin typeface="+mj-lt"/>
              </a:rPr>
              <a:t>   }</a:t>
            </a:r>
            <a:endParaRPr lang="en-US" altLang="zh-CN" sz="2200" b="1" dirty="0">
              <a:latin typeface="+mj-lt"/>
            </a:endParaRPr>
          </a:p>
          <a:p>
            <a:pPr>
              <a:spcBef>
                <a:spcPts val="0"/>
              </a:spcBef>
              <a:buNone/>
            </a:pPr>
            <a:endParaRPr lang="en-US" altLang="zh-CN" sz="2200" b="1" dirty="0">
              <a:latin typeface="+mj-lt"/>
            </a:endParaRPr>
          </a:p>
          <a:p>
            <a:pPr>
              <a:spcBef>
                <a:spcPts val="0"/>
              </a:spcBef>
              <a:buNone/>
            </a:pPr>
            <a:r>
              <a:rPr lang="en-US" altLang="zh-CN" sz="2200" b="1" dirty="0">
                <a:latin typeface="+mj-lt"/>
              </a:rPr>
              <a:t>   public </a:t>
            </a:r>
            <a:r>
              <a:rPr lang="en-US" altLang="zh-CN" sz="2200" b="1" dirty="0" err="1">
                <a:latin typeface="+mj-lt"/>
              </a:rPr>
              <a:t>boolean</a:t>
            </a:r>
            <a:r>
              <a:rPr lang="en-US" altLang="zh-CN" sz="2200" b="1" dirty="0">
                <a:latin typeface="+mj-lt"/>
              </a:rPr>
              <a:t> </a:t>
            </a:r>
            <a:r>
              <a:rPr lang="en-US" altLang="zh-CN" sz="2200" b="1" dirty="0" err="1">
                <a:latin typeface="+mj-lt"/>
              </a:rPr>
              <a:t>getIsMarriage</a:t>
            </a:r>
            <a:r>
              <a:rPr lang="en-US" altLang="zh-CN" sz="2200" b="1" dirty="0">
                <a:latin typeface="+mj-lt"/>
              </a:rPr>
              <a:t>(){</a:t>
            </a:r>
            <a:endParaRPr lang="en-US" altLang="zh-CN" sz="2200" b="1" dirty="0">
              <a:latin typeface="+mj-lt"/>
            </a:endParaRPr>
          </a:p>
          <a:p>
            <a:pPr>
              <a:spcBef>
                <a:spcPts val="0"/>
              </a:spcBef>
              <a:buNone/>
            </a:pPr>
            <a:r>
              <a:rPr lang="en-US" altLang="zh-CN" sz="2200" b="1" dirty="0">
                <a:latin typeface="+mj-lt"/>
              </a:rPr>
              <a:t>      return </a:t>
            </a:r>
            <a:r>
              <a:rPr lang="en-US" altLang="zh-CN" sz="2200" b="1" dirty="0" err="1">
                <a:latin typeface="+mj-lt"/>
              </a:rPr>
              <a:t>isMarriage</a:t>
            </a:r>
            <a:r>
              <a:rPr lang="en-US" altLang="zh-CN" sz="2200" b="1" dirty="0">
                <a:latin typeface="+mj-lt"/>
              </a:rPr>
              <a:t>;</a:t>
            </a:r>
            <a:endParaRPr lang="en-US" altLang="zh-CN" sz="2200" b="1" dirty="0">
              <a:latin typeface="+mj-lt"/>
            </a:endParaRPr>
          </a:p>
          <a:p>
            <a:pPr>
              <a:spcBef>
                <a:spcPts val="0"/>
              </a:spcBef>
              <a:buNone/>
            </a:pPr>
            <a:r>
              <a:rPr lang="en-US" altLang="zh-CN" sz="2200" b="1" dirty="0">
                <a:latin typeface="+mj-lt"/>
              </a:rPr>
              <a:t>   }</a:t>
            </a:r>
            <a:endParaRPr lang="en-US" altLang="zh-CN" sz="2200" b="1" dirty="0">
              <a:latin typeface="+mj-lt"/>
            </a:endParaRPr>
          </a:p>
          <a:p>
            <a:pPr>
              <a:spcBef>
                <a:spcPts val="0"/>
              </a:spcBef>
              <a:buNone/>
            </a:pPr>
            <a:r>
              <a:rPr lang="en-US" altLang="zh-CN" sz="2200" b="1" dirty="0">
                <a:latin typeface="+mj-lt"/>
              </a:rPr>
              <a:t>}</a:t>
            </a:r>
            <a:endParaRPr lang="zh-CN" altLang="en-US" sz="22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a:t>Example5_6.java</a:t>
            </a:r>
            <a:endParaRPr lang="zh-CN" altLang="en-US" dirty="0"/>
          </a:p>
        </p:txBody>
      </p:sp>
      <p:sp>
        <p:nvSpPr>
          <p:cNvPr id="3" name="内容占位符 2"/>
          <p:cNvSpPr>
            <a:spLocks noGrp="1"/>
          </p:cNvSpPr>
          <p:nvPr>
            <p:ph idx="1"/>
          </p:nvPr>
        </p:nvSpPr>
        <p:spPr>
          <a:xfrm>
            <a:off x="1981200" y="1484785"/>
            <a:ext cx="8329642" cy="4464496"/>
          </a:xfrm>
          <a:ln>
            <a:solidFill>
              <a:schemeClr val="accent1">
                <a:shade val="50000"/>
              </a:schemeClr>
            </a:solidFill>
          </a:ln>
        </p:spPr>
        <p:txBody>
          <a:bodyPr/>
          <a:lstStyle/>
          <a:p>
            <a:pPr>
              <a:spcBef>
                <a:spcPts val="0"/>
              </a:spcBef>
              <a:buNone/>
            </a:pPr>
            <a:r>
              <a:rPr lang="en-US" altLang="zh-CN" sz="2000" b="1" dirty="0">
                <a:latin typeface="Arial" panose="020B0604020202020204" pitchFamily="34" charset="0"/>
                <a:cs typeface="Arial" panose="020B0604020202020204" pitchFamily="34" charset="0"/>
              </a:rPr>
              <a:t>public class </a:t>
            </a:r>
            <a:r>
              <a:rPr lang="en-US" altLang="zh-CN" sz="2000" b="1" dirty="0" err="1">
                <a:latin typeface="Arial" panose="020B0604020202020204" pitchFamily="34" charset="0"/>
                <a:cs typeface="Arial" panose="020B0604020202020204" pitchFamily="34" charset="0"/>
              </a:rPr>
              <a:t>Example5_6</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public static void main(String </a:t>
            </a:r>
            <a:r>
              <a:rPr lang="en-US" altLang="zh-CN" sz="2000" b="1" dirty="0" err="1">
                <a:latin typeface="Arial" panose="020B0604020202020204" pitchFamily="34" charset="0"/>
                <a:cs typeface="Arial" panose="020B0604020202020204" pitchFamily="34" charset="0"/>
              </a:rPr>
              <a:t>args</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solidFill>
                  <a:srgbClr val="000099"/>
                </a:solidFill>
                <a:latin typeface="Arial" panose="020B0604020202020204" pitchFamily="34" charset="0"/>
                <a:cs typeface="Arial" panose="020B0604020202020204" pitchFamily="34" charset="0"/>
              </a:rPr>
              <a:t>       </a:t>
            </a:r>
            <a:r>
              <a:rPr lang="en-US" altLang="zh-CN" sz="2000" b="1" dirty="0" err="1">
                <a:solidFill>
                  <a:srgbClr val="FF0000"/>
                </a:solidFill>
                <a:latin typeface="Arial" panose="020B0604020202020204" pitchFamily="34" charset="0"/>
                <a:cs typeface="Arial" panose="020B0604020202020204" pitchFamily="34" charset="0"/>
              </a:rPr>
              <a:t>UniverStudent</a:t>
            </a:r>
            <a:r>
              <a:rPr lang="en-US" altLang="zh-CN" sz="2000" b="1" dirty="0">
                <a:solidFill>
                  <a:srgbClr val="FF0000"/>
                </a:solidFill>
                <a:latin typeface="Arial" panose="020B0604020202020204" pitchFamily="34" charset="0"/>
                <a:cs typeface="Arial" panose="020B0604020202020204" pitchFamily="34" charset="0"/>
              </a:rPr>
              <a:t> </a:t>
            </a:r>
            <a:r>
              <a:rPr lang="en-US" altLang="zh-CN" sz="2000" b="1" dirty="0" err="1">
                <a:solidFill>
                  <a:srgbClr val="FF0000"/>
                </a:solidFill>
                <a:latin typeface="Arial" panose="020B0604020202020204" pitchFamily="34" charset="0"/>
                <a:cs typeface="Arial" panose="020B0604020202020204" pitchFamily="34" charset="0"/>
              </a:rPr>
              <a:t>zhang</a:t>
            </a:r>
            <a:r>
              <a:rPr lang="en-US" altLang="zh-CN" sz="2000" b="1" dirty="0">
                <a:solidFill>
                  <a:srgbClr val="FF0000"/>
                </a:solidFill>
                <a:latin typeface="Arial" panose="020B0604020202020204" pitchFamily="34" charset="0"/>
                <a:cs typeface="Arial" panose="020B0604020202020204" pitchFamily="34" charset="0"/>
              </a:rPr>
              <a:t> = new </a:t>
            </a:r>
            <a:r>
              <a:rPr lang="en-US" altLang="zh-CN" sz="2000" b="1" dirty="0" err="1">
                <a:solidFill>
                  <a:srgbClr val="FF0000"/>
                </a:solidFill>
                <a:latin typeface="Arial" panose="020B0604020202020204" pitchFamily="34" charset="0"/>
                <a:cs typeface="Arial" panose="020B0604020202020204" pitchFamily="34" charset="0"/>
              </a:rPr>
              <a:t>UniverStudent</a:t>
            </a:r>
            <a:r>
              <a:rPr lang="en-US" altLang="zh-CN" sz="2000" b="1" dirty="0">
                <a:solidFill>
                  <a:srgbClr val="FF0000"/>
                </a:solidFill>
                <a:latin typeface="Arial" panose="020B0604020202020204" pitchFamily="34" charset="0"/>
                <a:cs typeface="Arial" panose="020B0604020202020204" pitchFamily="34" charset="0"/>
              </a:rPr>
              <a:t>(20111,"</a:t>
            </a:r>
            <a:r>
              <a:rPr lang="zh-CN" altLang="en-US" sz="2000" b="1" dirty="0">
                <a:solidFill>
                  <a:srgbClr val="FF0000"/>
                </a:solidFill>
                <a:latin typeface="Arial" panose="020B0604020202020204" pitchFamily="34" charset="0"/>
                <a:cs typeface="Arial" panose="020B0604020202020204" pitchFamily="34" charset="0"/>
              </a:rPr>
              <a:t>张三</a:t>
            </a:r>
            <a:r>
              <a:rPr lang="en-US" altLang="zh-CN" sz="2000" b="1" dirty="0">
                <a:solidFill>
                  <a:srgbClr val="FF0000"/>
                </a:solidFill>
                <a:latin typeface="Arial" panose="020B0604020202020204" pitchFamily="34" charset="0"/>
                <a:cs typeface="Arial" panose="020B0604020202020204" pitchFamily="34" charset="0"/>
              </a:rPr>
              <a:t>",false);</a:t>
            </a:r>
            <a:endParaRPr lang="en-US" altLang="zh-CN" sz="2000" b="1" dirty="0">
              <a:solidFill>
                <a:srgbClr val="FF0000"/>
              </a:solidFill>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a:solidFill>
                  <a:srgbClr val="006600"/>
                </a:solidFill>
                <a:latin typeface="Arial" panose="020B0604020202020204" pitchFamily="34" charset="0"/>
                <a:cs typeface="Arial" panose="020B0604020202020204" pitchFamily="34" charset="0"/>
              </a:rPr>
              <a:t>int number = </a:t>
            </a:r>
            <a:r>
              <a:rPr lang="en-US" altLang="zh-CN" sz="2000" b="1" dirty="0" err="1">
                <a:solidFill>
                  <a:srgbClr val="006600"/>
                </a:solidFill>
                <a:latin typeface="Arial" panose="020B0604020202020204" pitchFamily="34" charset="0"/>
                <a:cs typeface="Arial" panose="020B0604020202020204" pitchFamily="34" charset="0"/>
              </a:rPr>
              <a:t>zhang.getNumber</a:t>
            </a:r>
            <a:r>
              <a:rPr lang="en-US" altLang="zh-CN" sz="2000" b="1" dirty="0">
                <a:solidFill>
                  <a:srgbClr val="006600"/>
                </a:solidFill>
                <a:latin typeface="Arial" panose="020B0604020202020204" pitchFamily="34" charset="0"/>
                <a:cs typeface="Arial" panose="020B0604020202020204" pitchFamily="34" charset="0"/>
              </a:rPr>
              <a:t>();</a:t>
            </a:r>
            <a:endParaRPr lang="en-US" altLang="zh-CN" sz="2000" b="1" dirty="0">
              <a:solidFill>
                <a:srgbClr val="006600"/>
              </a:solidFill>
              <a:latin typeface="Arial" panose="020B0604020202020204" pitchFamily="34" charset="0"/>
              <a:cs typeface="Arial" panose="020B0604020202020204" pitchFamily="34" charset="0"/>
            </a:endParaRPr>
          </a:p>
          <a:p>
            <a:pPr>
              <a:spcBef>
                <a:spcPts val="0"/>
              </a:spcBef>
              <a:buNone/>
            </a:pPr>
            <a:r>
              <a:rPr lang="en-US" altLang="zh-CN" sz="2000" b="1" dirty="0">
                <a:solidFill>
                  <a:srgbClr val="006600"/>
                </a:solidFill>
                <a:latin typeface="Arial" panose="020B0604020202020204" pitchFamily="34" charset="0"/>
                <a:cs typeface="Arial" panose="020B0604020202020204" pitchFamily="34" charset="0"/>
              </a:rPr>
              <a:t>       String name = </a:t>
            </a:r>
            <a:r>
              <a:rPr lang="en-US" altLang="zh-CN" sz="2000" b="1" dirty="0" err="1">
                <a:solidFill>
                  <a:srgbClr val="006600"/>
                </a:solidFill>
                <a:latin typeface="Arial" panose="020B0604020202020204" pitchFamily="34" charset="0"/>
                <a:cs typeface="Arial" panose="020B0604020202020204" pitchFamily="34" charset="0"/>
              </a:rPr>
              <a:t>zhang.getName</a:t>
            </a:r>
            <a:r>
              <a:rPr lang="en-US" altLang="zh-CN" sz="2000" b="1" dirty="0">
                <a:solidFill>
                  <a:srgbClr val="006600"/>
                </a:solidFill>
                <a:latin typeface="Arial" panose="020B0604020202020204" pitchFamily="34" charset="0"/>
                <a:cs typeface="Arial" panose="020B0604020202020204" pitchFamily="34" charset="0"/>
              </a:rPr>
              <a:t>();</a:t>
            </a:r>
            <a:endParaRPr lang="en-US" altLang="zh-CN" sz="2000" b="1" dirty="0">
              <a:solidFill>
                <a:srgbClr val="006600"/>
              </a:solidFill>
              <a:latin typeface="Arial" panose="020B0604020202020204" pitchFamily="34" charset="0"/>
              <a:cs typeface="Arial" panose="020B0604020202020204" pitchFamily="34" charset="0"/>
            </a:endParaRPr>
          </a:p>
          <a:p>
            <a:pPr>
              <a:spcBef>
                <a:spcPts val="0"/>
              </a:spcBef>
              <a:buNone/>
            </a:pPr>
            <a:r>
              <a:rPr lang="en-US" altLang="zh-CN" sz="2000" b="1" dirty="0">
                <a:solidFill>
                  <a:srgbClr val="006600"/>
                </a:solidFill>
                <a:latin typeface="Arial" panose="020B0604020202020204" pitchFamily="34" charset="0"/>
                <a:cs typeface="Arial" panose="020B0604020202020204" pitchFamily="34" charset="0"/>
              </a:rPr>
              <a:t>       </a:t>
            </a:r>
            <a:r>
              <a:rPr lang="en-US" altLang="zh-CN" sz="2000" b="1" dirty="0" err="1">
                <a:solidFill>
                  <a:srgbClr val="006600"/>
                </a:solidFill>
                <a:latin typeface="Arial" panose="020B0604020202020204" pitchFamily="34" charset="0"/>
                <a:cs typeface="Arial" panose="020B0604020202020204" pitchFamily="34" charset="0"/>
              </a:rPr>
              <a:t>boolean</a:t>
            </a:r>
            <a:r>
              <a:rPr lang="en-US" altLang="zh-CN" sz="2000" b="1" dirty="0">
                <a:solidFill>
                  <a:srgbClr val="006600"/>
                </a:solidFill>
                <a:latin typeface="Arial" panose="020B0604020202020204" pitchFamily="34" charset="0"/>
                <a:cs typeface="Arial" panose="020B0604020202020204" pitchFamily="34" charset="0"/>
              </a:rPr>
              <a:t> marriage = </a:t>
            </a:r>
            <a:r>
              <a:rPr lang="en-US" altLang="zh-CN" sz="2000" b="1" dirty="0" err="1">
                <a:solidFill>
                  <a:srgbClr val="006600"/>
                </a:solidFill>
                <a:latin typeface="Arial" panose="020B0604020202020204" pitchFamily="34" charset="0"/>
                <a:cs typeface="Arial" panose="020B0604020202020204" pitchFamily="34" charset="0"/>
              </a:rPr>
              <a:t>zhang.getIsMarriage</a:t>
            </a:r>
            <a:r>
              <a:rPr lang="en-US" altLang="zh-CN" sz="2000" b="1" dirty="0">
                <a:solidFill>
                  <a:srgbClr val="006600"/>
                </a:solidFill>
                <a:latin typeface="Arial" panose="020B0604020202020204" pitchFamily="34" charset="0"/>
                <a:cs typeface="Arial" panose="020B0604020202020204" pitchFamily="34" charset="0"/>
              </a:rPr>
              <a:t>();</a:t>
            </a:r>
            <a:endParaRPr lang="en-US" altLang="zh-CN" sz="2000" b="1" dirty="0">
              <a:solidFill>
                <a:srgbClr val="006600"/>
              </a:solidFill>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的学号是</a:t>
            </a:r>
            <a:r>
              <a:rPr lang="en-US" altLang="zh-CN" sz="2000" b="1" dirty="0">
                <a:latin typeface="Arial" panose="020B0604020202020204" pitchFamily="34" charset="0"/>
                <a:cs typeface="Arial" panose="020B0604020202020204" pitchFamily="34" charset="0"/>
              </a:rPr>
              <a:t>:"+number);</a:t>
            </a:r>
            <a:endParaRPr lang="en-US" altLang="zh-CN" sz="2000" b="1" dirty="0">
              <a:latin typeface="Arial" panose="020B0604020202020204" pitchFamily="34" charset="0"/>
              <a:cs typeface="Arial" panose="020B0604020202020204" pitchFamily="34" charset="0"/>
            </a:endParaRPr>
          </a:p>
          <a:p>
            <a:pPr>
              <a:spcBef>
                <a:spcPts val="0"/>
              </a:spcBef>
              <a:buNone/>
            </a:pP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if(marriage==true)</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已婚</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else</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System.out.println</a:t>
            </a:r>
            <a:r>
              <a:rPr lang="en-US" altLang="zh-CN" sz="2000" b="1" dirty="0">
                <a:latin typeface="Arial" panose="020B0604020202020204" pitchFamily="34" charset="0"/>
                <a:cs typeface="Arial" panose="020B0604020202020204" pitchFamily="34" charset="0"/>
              </a:rPr>
              <a:t>(name+"</a:t>
            </a:r>
            <a:r>
              <a:rPr lang="zh-CN" altLang="en-US" sz="2000" b="1" dirty="0">
                <a:latin typeface="Arial" panose="020B0604020202020204" pitchFamily="34" charset="0"/>
                <a:cs typeface="Arial" panose="020B0604020202020204" pitchFamily="34" charset="0"/>
              </a:rPr>
              <a:t>未婚</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ChangeArrowheads="1"/>
          </p:cNvSpPr>
          <p:nvPr/>
        </p:nvSpPr>
        <p:spPr bwMode="auto">
          <a:xfrm>
            <a:off x="2238348" y="428604"/>
            <a:ext cx="3000396" cy="3714776"/>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a,b</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 ) { }</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 A(</a:t>
            </a:r>
            <a:r>
              <a:rPr lang="en-US" altLang="zh-CN" sz="2400" b="1" dirty="0" err="1">
                <a:solidFill>
                  <a:srgbClr val="FF3300"/>
                </a:solidFill>
                <a:latin typeface="Times New Roman" panose="02020603050405020304" pitchFamily="18" charset="0"/>
              </a:rPr>
              <a:t>int</a:t>
            </a:r>
            <a:r>
              <a:rPr lang="en-US" altLang="zh-CN" sz="2400" b="1" dirty="0">
                <a:solidFill>
                  <a:srgbClr val="FF3300"/>
                </a:solidFill>
                <a:latin typeface="Times New Roman" panose="02020603050405020304" pitchFamily="18" charset="0"/>
              </a:rPr>
              <a:t> c, </a:t>
            </a:r>
            <a:r>
              <a:rPr lang="en-US" altLang="zh-CN" sz="2400" b="1" dirty="0" err="1">
                <a:solidFill>
                  <a:srgbClr val="FF3300"/>
                </a:solidFill>
                <a:latin typeface="Times New Roman" panose="02020603050405020304" pitchFamily="18" charset="0"/>
              </a:rPr>
              <a:t>int</a:t>
            </a:r>
            <a:r>
              <a:rPr lang="en-US" altLang="zh-CN" sz="2400" b="1" dirty="0">
                <a:solidFill>
                  <a:srgbClr val="FF3300"/>
                </a:solidFill>
                <a:latin typeface="Times New Roman" panose="02020603050405020304" pitchFamily="18" charset="0"/>
              </a:rPr>
              <a:t> d)</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eaLnBrk="0" hangingPunct="0"/>
            <a:r>
              <a:rPr lang="en-US" altLang="zh-CN" sz="2400" b="1" dirty="0">
                <a:latin typeface="Times New Roman" panose="02020603050405020304" pitchFamily="18" charset="0"/>
              </a:rPr>
              <a:t>        </a:t>
            </a:r>
            <a:r>
              <a:rPr lang="en-US" altLang="zh-CN" sz="2400" b="1" dirty="0">
                <a:solidFill>
                  <a:srgbClr val="000000"/>
                </a:solidFill>
                <a:latin typeface="Times New Roman" panose="02020603050405020304" pitchFamily="18" charset="0"/>
              </a:rPr>
              <a:t>a=c;</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b=d;</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192517" name="Rectangle 5"/>
          <p:cNvSpPr>
            <a:spLocks noChangeArrowheads="1"/>
          </p:cNvSpPr>
          <p:nvPr/>
        </p:nvSpPr>
        <p:spPr bwMode="auto">
          <a:xfrm>
            <a:off x="5991964" y="200739"/>
            <a:ext cx="3929090" cy="5030423"/>
          </a:xfrm>
          <a:prstGeom prst="rect">
            <a:avLst/>
          </a:prstGeom>
          <a:solidFill>
            <a:srgbClr val="F8F8F8"/>
          </a:solidFill>
          <a:ln w="9525">
            <a:solidFill>
              <a:schemeClr val="tx1"/>
            </a:solidFill>
            <a:miter lim="800000"/>
          </a:ln>
          <a:effectLst/>
        </p:spPr>
        <p:txBody>
          <a:bodyPr wrap="none" anchor="ctr"/>
          <a:lstStyle/>
          <a:p>
            <a:pPr eaLnBrk="0" hangingPunct="0"/>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class B extends 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c;</a:t>
            </a:r>
            <a:endParaRPr lang="en-US" altLang="zh-CN" sz="2400" b="1">
              <a:solidFill>
                <a:srgbClr val="000000"/>
              </a:solidFill>
              <a:latin typeface="Times New Roman" panose="02020603050405020304" pitchFamily="18" charset="0"/>
            </a:endParaRPr>
          </a:p>
          <a:p>
            <a:pPr eaLnBrk="0" hangingPunct="0"/>
            <a:r>
              <a:rPr lang="en-US" altLang="zh-CN" sz="2400" b="1">
                <a:solidFill>
                  <a:srgbClr val="000000"/>
                </a:solidFill>
                <a:latin typeface="Times New Roman" panose="02020603050405020304" pitchFamily="18" charset="0"/>
              </a:rPr>
              <a:t>    int 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c=</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B(</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a:t>
            </a:r>
            <a:r>
              <a:rPr lang="en-US" altLang="zh-CN" sz="2400" b="1" dirty="0">
                <a:solidFill>
                  <a:srgbClr val="000000"/>
                </a:solidFill>
                <a:latin typeface="Times New Roman" panose="02020603050405020304" pitchFamily="18" charset="0"/>
              </a:rPr>
              <a:t>,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j, </a:t>
            </a:r>
            <a:r>
              <a:rPr lang="en-US" altLang="zh-CN" sz="2400" b="1" dirty="0" err="1">
                <a:solidFill>
                  <a:srgbClr val="000000"/>
                </a:solidFill>
                <a:latin typeface="Times New Roman" panose="02020603050405020304" pitchFamily="18" charset="0"/>
              </a:rPr>
              <a:t>int</a:t>
            </a:r>
            <a:r>
              <a:rPr lang="en-US" altLang="zh-CN" sz="2400" b="1" dirty="0">
                <a:solidFill>
                  <a:srgbClr val="000000"/>
                </a:solidFill>
                <a:latin typeface="Times New Roman" panose="02020603050405020304" pitchFamily="18" charset="0"/>
              </a:rPr>
              <a:t> k){</a:t>
            </a:r>
            <a:endParaRPr lang="en-US" altLang="zh-CN" sz="2400" b="1" dirty="0">
              <a:solidFill>
                <a:srgbClr val="000000"/>
              </a:solidFill>
              <a:latin typeface="Times New Roman" panose="02020603050405020304" pitchFamily="18" charset="0"/>
            </a:endParaRPr>
          </a:p>
          <a:p>
            <a:pPr eaLnBrk="0" hangingPunct="0"/>
            <a:r>
              <a:rPr lang="en-US" altLang="zh-CN" sz="2400" b="1" dirty="0">
                <a:latin typeface="Times New Roman" panose="02020603050405020304" pitchFamily="18" charset="0"/>
              </a:rPr>
              <a:t>       </a:t>
            </a:r>
            <a:r>
              <a:rPr lang="en-US" altLang="zh-CN" sz="2400" b="1" dirty="0">
                <a:solidFill>
                  <a:srgbClr val="FF3300"/>
                </a:solidFill>
                <a:latin typeface="Times New Roman" panose="02020603050405020304" pitchFamily="18" charset="0"/>
              </a:rPr>
              <a:t>this(</a:t>
            </a:r>
            <a:r>
              <a:rPr lang="en-US" altLang="zh-CN" sz="2400" b="1" dirty="0" err="1">
                <a:solidFill>
                  <a:srgbClr val="FF3300"/>
                </a:solidFill>
                <a:latin typeface="Times New Roman" panose="02020603050405020304" pitchFamily="18" charset="0"/>
              </a:rPr>
              <a:t>i</a:t>
            </a:r>
            <a:r>
              <a:rPr lang="en-US" altLang="zh-CN" sz="2400" b="1" dirty="0">
                <a:solidFill>
                  <a:srgbClr val="FF3300"/>
                </a:solidFill>
                <a:latin typeface="Times New Roman" panose="02020603050405020304" pitchFamily="18" charset="0"/>
              </a:rPr>
              <a:t>);	//</a:t>
            </a:r>
            <a:r>
              <a:rPr lang="zh-CN" altLang="en-US" sz="2400" b="1" dirty="0">
                <a:solidFill>
                  <a:srgbClr val="FF3300"/>
                </a:solidFill>
                <a:latin typeface="Times New Roman" panose="02020603050405020304" pitchFamily="18" charset="0"/>
              </a:rPr>
              <a:t>？</a:t>
            </a:r>
            <a:endParaRPr lang="en-US" altLang="zh-CN" sz="2400" b="1" dirty="0">
              <a:solidFill>
                <a:srgbClr val="FF3300"/>
              </a:solidFill>
              <a:latin typeface="Times New Roman" panose="02020603050405020304" pitchFamily="18" charset="0"/>
            </a:endParaRPr>
          </a:p>
          <a:p>
            <a:pPr eaLnBrk="0" hangingPunct="0"/>
            <a:r>
              <a:rPr lang="en-US" altLang="zh-CN" sz="2400" b="1">
                <a:latin typeface="Times New Roman" panose="02020603050405020304" pitchFamily="18" charset="0"/>
              </a:rPr>
              <a:t>       </a:t>
            </a:r>
            <a:r>
              <a:rPr lang="en-US" altLang="zh-CN" sz="2400" b="1" dirty="0">
                <a:solidFill>
                  <a:srgbClr val="000000"/>
                </a:solidFill>
                <a:latin typeface="Times New Roman" panose="02020603050405020304" pitchFamily="18" charset="0"/>
              </a:rPr>
              <a:t>d</a:t>
            </a:r>
            <a:r>
              <a:rPr lang="en-US" altLang="zh-CN" sz="2400" b="1">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k;</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latin typeface="Times New Roman" panose="02020603050405020304" pitchFamily="18" charset="0"/>
            </a:endParaRPr>
          </a:p>
          <a:p>
            <a:pPr eaLnBrk="0" hangingPunct="0"/>
            <a:endParaRPr lang="en-US" altLang="zh-CN" sz="2400" b="1" dirty="0">
              <a:latin typeface="Times New Roman" panose="02020603050405020304" pitchFamily="18" charset="0"/>
            </a:endParaRPr>
          </a:p>
          <a:p>
            <a:pPr eaLnBrk="0" hangingPunct="0"/>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C1025722-2939-4C5B-8B2F-DB7A7836CB36}" type="slidenum">
              <a:rPr lang="en-US" altLang="zh-CN" smtClean="0"/>
            </a:fld>
            <a:endParaRPr lang="en-US" altLang="zh-CN"/>
          </a:p>
        </p:txBody>
      </p:sp>
      <p:sp>
        <p:nvSpPr>
          <p:cNvPr id="9" name="TextBox 8"/>
          <p:cNvSpPr txBox="1"/>
          <p:nvPr/>
        </p:nvSpPr>
        <p:spPr>
          <a:xfrm>
            <a:off x="2143859" y="5553134"/>
            <a:ext cx="7904281" cy="829945"/>
          </a:xfrm>
          <a:prstGeom prst="rect">
            <a:avLst/>
          </a:prstGeom>
          <a:noFill/>
          <a:ln>
            <a:solidFill>
              <a:schemeClr val="accent1">
                <a:shade val="95000"/>
                <a:satMod val="105000"/>
              </a:schemeClr>
            </a:solidFill>
          </a:ln>
        </p:spPr>
        <p:txBody>
          <a:bodyPr wrap="square" rtlCol="0">
            <a:spAutoFit/>
          </a:bodyPr>
          <a:lstStyle/>
          <a:p>
            <a:pPr marL="342900" indent="-342900">
              <a:buFont typeface="Arial" panose="020B0604020202020204" pitchFamily="34" charset="0"/>
              <a:buChar char="•"/>
            </a:pPr>
            <a:r>
              <a:rPr lang="zh-CN" altLang="en-US" sz="2400" b="1" dirty="0">
                <a:solidFill>
                  <a:srgbClr val="000099"/>
                </a:solidFill>
              </a:rPr>
              <a:t>如果存在</a:t>
            </a:r>
            <a:r>
              <a:rPr lang="en-US" altLang="zh-CN" sz="2400" b="1" dirty="0">
                <a:solidFill>
                  <a:srgbClr val="000099"/>
                </a:solidFill>
              </a:rPr>
              <a:t>this</a:t>
            </a:r>
            <a:r>
              <a:rPr lang="zh-CN" altLang="en-US" sz="2400" b="1" dirty="0">
                <a:solidFill>
                  <a:srgbClr val="000099"/>
                </a:solidFill>
              </a:rPr>
              <a:t>关键字，调用本类其它构造函数</a:t>
            </a:r>
            <a:r>
              <a:rPr lang="zh-CN" altLang="en-US" sz="2400" dirty="0"/>
              <a:t>，但是按照</a:t>
            </a:r>
            <a:r>
              <a:rPr lang="zh-CN" altLang="en-US" sz="2400" dirty="0">
                <a:solidFill>
                  <a:srgbClr val="FF0000"/>
                </a:solidFill>
                <a:latin typeface="华文新魏" panose="02010800040101010101" pitchFamily="2" charset="-122"/>
                <a:ea typeface="华文新魏" panose="02010800040101010101" pitchFamily="2" charset="-122"/>
              </a:rPr>
              <a:t>递归调用</a:t>
            </a:r>
            <a:r>
              <a:rPr lang="zh-CN" altLang="en-US" sz="2400" dirty="0"/>
              <a:t>，最终还是会调用父类构造函数</a:t>
            </a:r>
            <a:r>
              <a:rPr lang="en-US" altLang="zh-CN" sz="2400" b="1" dirty="0">
                <a:solidFill>
                  <a:srgbClr val="C00000"/>
                </a:solidFill>
              </a:rPr>
              <a:t>super(…)</a:t>
            </a:r>
            <a:r>
              <a:rPr lang="zh-CN" altLang="en-US" sz="2400" dirty="0"/>
              <a:t>。</a:t>
            </a:r>
            <a:endParaRPr lang="zh-CN" altLang="en-US" sz="2400" dirty="0"/>
          </a:p>
        </p:txBody>
      </p:sp>
      <p:sp>
        <p:nvSpPr>
          <p:cNvPr id="26" name="箭头: 下弧形 25"/>
          <p:cNvSpPr/>
          <p:nvPr/>
        </p:nvSpPr>
        <p:spPr>
          <a:xfrm rot="5065138" flipH="1">
            <a:off x="4939269" y="2441667"/>
            <a:ext cx="2048310" cy="886363"/>
          </a:xfrm>
          <a:prstGeom prst="curvedUpArrow">
            <a:avLst>
              <a:gd name="adj1" fmla="val 0"/>
              <a:gd name="adj2" fmla="val 50000"/>
              <a:gd name="adj3" fmla="val 13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标注: 线形 1"/>
          <p:cNvSpPr/>
          <p:nvPr/>
        </p:nvSpPr>
        <p:spPr>
          <a:xfrm>
            <a:off x="8184232" y="1988840"/>
            <a:ext cx="1224136" cy="432048"/>
          </a:xfrm>
          <a:prstGeom prst="borderCallout1">
            <a:avLst>
              <a:gd name="adj1" fmla="val 52256"/>
              <a:gd name="adj2" fmla="val -3231"/>
              <a:gd name="adj3" fmla="val 47355"/>
              <a:gd name="adj4" fmla="val -113655"/>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0000CC"/>
                </a:solidFill>
              </a:rPr>
              <a:t>super();</a:t>
            </a:r>
            <a:endParaRPr lang="zh-CN" altLang="en-US" sz="2400"/>
          </a:p>
        </p:txBody>
      </p:sp>
      <p:sp>
        <p:nvSpPr>
          <p:cNvPr id="10" name="Rectangle 4"/>
          <p:cNvSpPr>
            <a:spLocks noChangeArrowheads="1"/>
          </p:cNvSpPr>
          <p:nvPr/>
        </p:nvSpPr>
        <p:spPr bwMode="auto">
          <a:xfrm>
            <a:off x="2135560" y="4676599"/>
            <a:ext cx="3000396" cy="648073"/>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a:solidFill>
                  <a:srgbClr val="000000"/>
                </a:solidFill>
                <a:latin typeface="Times New Roman" panose="02020603050405020304" pitchFamily="18" charset="0"/>
              </a:rPr>
              <a:t>B b = new B(1, 2, 3);</a:t>
            </a:r>
            <a:endParaRPr lang="en-US" altLang="zh-CN" sz="2400" b="1" dirty="0">
              <a:solidFill>
                <a:srgbClr val="000000"/>
              </a:solidFill>
              <a:latin typeface="Times New Roman" panose="02020603050405020304" pitchFamily="18" charset="0"/>
            </a:endParaRPr>
          </a:p>
        </p:txBody>
      </p:sp>
      <p:cxnSp>
        <p:nvCxnSpPr>
          <p:cNvPr id="4" name="直接箭头连接符 3"/>
          <p:cNvCxnSpPr/>
          <p:nvPr/>
        </p:nvCxnSpPr>
        <p:spPr>
          <a:xfrm>
            <a:off x="5807968" y="3429000"/>
            <a:ext cx="57606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3503712" y="1844825"/>
            <a:ext cx="3168352" cy="3600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928044" y="4221088"/>
            <a:ext cx="576064"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additive="base">
                                        <p:cTn id="20" dur="500" fill="hold"/>
                                        <p:tgtEl>
                                          <p:spTgt spid="26"/>
                                        </p:tgtEl>
                                        <p:attrNameLst>
                                          <p:attrName>ppt_x</p:attrName>
                                        </p:attrNameLst>
                                      </p:cBhvr>
                                      <p:tavLst>
                                        <p:tav tm="0">
                                          <p:val>
                                            <p:strVal val="#ppt_x"/>
                                          </p:val>
                                        </p:tav>
                                        <p:tav tm="100000">
                                          <p:val>
                                            <p:strVal val="#ppt_x"/>
                                          </p:val>
                                        </p:tav>
                                      </p:tavLst>
                                    </p:anim>
                                    <p:anim calcmode="lin" valueType="num">
                                      <p:cBhvr additive="base">
                                        <p:cTn id="2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6" grpId="0" bldLvl="0" animBg="1"/>
      <p:bldP spid="2" grpId="0" bldLvl="0" animBg="1"/>
      <p:bldP spid="1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981200" y="122238"/>
            <a:ext cx="7543800" cy="930498"/>
          </a:xfrm>
        </p:spPr>
        <p:txBody>
          <a:bodyPr/>
          <a:lstStyle/>
          <a:p>
            <a:pPr algn="l" eaLnBrk="1" hangingPunct="1"/>
            <a:r>
              <a:rPr lang="zh-CN" altLang="en-US" dirty="0"/>
              <a:t>总结：构造函数的调用机制</a:t>
            </a:r>
            <a:endParaRPr lang="zh-CN" altLang="en-US" dirty="0"/>
          </a:p>
        </p:txBody>
      </p:sp>
      <p:sp>
        <p:nvSpPr>
          <p:cNvPr id="22532" name="Rectangle 3"/>
          <p:cNvSpPr>
            <a:spLocks noGrp="1" noChangeArrowheads="1"/>
          </p:cNvSpPr>
          <p:nvPr>
            <p:ph idx="1"/>
          </p:nvPr>
        </p:nvSpPr>
        <p:spPr>
          <a:xfrm>
            <a:off x="1774825" y="1214422"/>
            <a:ext cx="8435975" cy="5022890"/>
          </a:xfrm>
        </p:spPr>
        <p:txBody>
          <a:bodyPr>
            <a:normAutofit/>
          </a:bodyPr>
          <a:lstStyle/>
          <a:p>
            <a:pPr marL="457200" indent="-457200" eaLnBrk="1" hangingPunct="1">
              <a:spcBef>
                <a:spcPts val="0"/>
              </a:spcBef>
            </a:pPr>
            <a:r>
              <a:rPr lang="en-US" altLang="zh-CN" sz="2400" dirty="0"/>
              <a:t>Java</a:t>
            </a:r>
            <a:r>
              <a:rPr lang="zh-CN" altLang="en-US" sz="2400" dirty="0"/>
              <a:t>规定，在执行构造函数之前必须先执行父类的构造函数，直到这个类是</a:t>
            </a:r>
            <a:r>
              <a:rPr lang="en-US" altLang="zh-CN" sz="2400" b="1" dirty="0" err="1"/>
              <a:t>java.lang.Object</a:t>
            </a:r>
            <a:r>
              <a:rPr lang="zh-CN" altLang="en-US" sz="2400" dirty="0"/>
              <a:t>类的构造函数。而构造函数的入口是子类构造函数，因此</a:t>
            </a:r>
            <a:r>
              <a:rPr lang="zh-CN" altLang="en-US" sz="2400" dirty="0">
                <a:solidFill>
                  <a:srgbClr val="0000CC"/>
                </a:solidFill>
              </a:rPr>
              <a:t>任何构造函数第一句必须是执行父类构造函数：</a:t>
            </a:r>
            <a:endParaRPr lang="zh-CN" altLang="en-US" sz="2400" dirty="0">
              <a:solidFill>
                <a:srgbClr val="0000CC"/>
              </a:solidFill>
            </a:endParaRPr>
          </a:p>
          <a:p>
            <a:pPr marL="838200" lvl="1" indent="-381000">
              <a:spcBef>
                <a:spcPts val="0"/>
              </a:spcBef>
              <a:buFont typeface="Wingdings" panose="05000000000000000000" pitchFamily="2" charset="2"/>
              <a:buAutoNum type="arabicPeriod"/>
            </a:pPr>
            <a:r>
              <a:rPr lang="zh-CN" altLang="en-US" sz="2000" b="1" dirty="0">
                <a:solidFill>
                  <a:srgbClr val="C00000"/>
                </a:solidFill>
              </a:rPr>
              <a:t>如果没有添加</a:t>
            </a:r>
            <a:r>
              <a:rPr lang="en-US" altLang="zh-CN" sz="2000" b="1" dirty="0">
                <a:solidFill>
                  <a:srgbClr val="C00000"/>
                </a:solidFill>
              </a:rPr>
              <a:t>super</a:t>
            </a:r>
            <a:r>
              <a:rPr lang="zh-CN" altLang="en-US" sz="2000" b="1" dirty="0">
                <a:solidFill>
                  <a:srgbClr val="C00000"/>
                </a:solidFill>
              </a:rPr>
              <a:t>关键字</a:t>
            </a:r>
            <a:r>
              <a:rPr lang="zh-CN" altLang="en-US" sz="2000" dirty="0">
                <a:solidFill>
                  <a:srgbClr val="FF0000"/>
                </a:solidFill>
              </a:rPr>
              <a:t>，</a:t>
            </a:r>
            <a:r>
              <a:rPr lang="zh-CN" altLang="en-US" sz="2000" dirty="0"/>
              <a:t>那么编译器会默认地为该构造函数第一句添加一个</a:t>
            </a:r>
            <a:r>
              <a:rPr lang="en-US" altLang="zh-CN" sz="2000" b="1" dirty="0">
                <a:solidFill>
                  <a:srgbClr val="0000CC"/>
                </a:solidFill>
              </a:rPr>
              <a:t>super</a:t>
            </a:r>
            <a:r>
              <a:rPr lang="en-US" altLang="zh-CN" sz="2000" b="1">
                <a:solidFill>
                  <a:srgbClr val="0000CC"/>
                </a:solidFill>
              </a:rPr>
              <a:t>()</a:t>
            </a:r>
            <a:r>
              <a:rPr lang="zh-CN" altLang="en-US" sz="2000"/>
              <a:t>语句，即：</a:t>
            </a:r>
            <a:r>
              <a:rPr lang="zh-CN" altLang="en-US" sz="2000" u="sng">
                <a:solidFill>
                  <a:srgbClr val="0000CC"/>
                </a:solidFill>
              </a:rPr>
              <a:t>默认的使用无参数构造函数</a:t>
            </a:r>
            <a:r>
              <a:rPr lang="zh-CN" altLang="en-US" sz="2000"/>
              <a:t>。 </a:t>
            </a:r>
            <a:endParaRPr lang="zh-CN" altLang="en-US" sz="2000" dirty="0"/>
          </a:p>
          <a:p>
            <a:pPr marL="838200" lvl="1" indent="-381000" eaLnBrk="1" hangingPunct="1">
              <a:spcBef>
                <a:spcPts val="0"/>
              </a:spcBef>
              <a:buFont typeface="Wingdings" panose="05000000000000000000" pitchFamily="2" charset="2"/>
              <a:buAutoNum type="arabicPeriod"/>
            </a:pPr>
            <a:r>
              <a:rPr lang="zh-CN" altLang="en-US" sz="2000" b="1" dirty="0">
                <a:solidFill>
                  <a:srgbClr val="C00000"/>
                </a:solidFill>
              </a:rPr>
              <a:t>如果有</a:t>
            </a:r>
            <a:r>
              <a:rPr lang="en-US" altLang="zh-CN" sz="2000" b="1" dirty="0">
                <a:solidFill>
                  <a:srgbClr val="C00000"/>
                </a:solidFill>
              </a:rPr>
              <a:t>super</a:t>
            </a:r>
            <a:r>
              <a:rPr lang="zh-CN" altLang="en-US" sz="2000" b="1" dirty="0">
                <a:solidFill>
                  <a:srgbClr val="C00000"/>
                </a:solidFill>
              </a:rPr>
              <a:t>关键字显示的调用父类构造函数</a:t>
            </a:r>
            <a:r>
              <a:rPr lang="zh-CN" altLang="en-US" sz="2000" dirty="0"/>
              <a:t>，</a:t>
            </a:r>
            <a:r>
              <a:rPr lang="zh-CN" altLang="en-US" sz="2000"/>
              <a:t>就是用</a:t>
            </a:r>
            <a:r>
              <a:rPr lang="en-US" altLang="zh-CN" sz="2000"/>
              <a:t>super</a:t>
            </a:r>
            <a:r>
              <a:rPr lang="zh-CN" altLang="en-US" sz="2000"/>
              <a:t>指定</a:t>
            </a:r>
            <a:r>
              <a:rPr lang="zh-CN" altLang="en-US" sz="2000" dirty="0"/>
              <a:t>的那个父类</a:t>
            </a:r>
            <a:r>
              <a:rPr lang="zh-CN" altLang="en-US" sz="2000"/>
              <a:t>构造函数。</a:t>
            </a:r>
            <a:endParaRPr lang="zh-CN" altLang="en-US" sz="2000" dirty="0"/>
          </a:p>
          <a:p>
            <a:pPr marL="838200" lvl="1" indent="-381000" eaLnBrk="1" hangingPunct="1">
              <a:spcBef>
                <a:spcPts val="0"/>
              </a:spcBef>
              <a:buFont typeface="Wingdings" panose="05000000000000000000" pitchFamily="2" charset="2"/>
              <a:buAutoNum type="arabicPeriod"/>
            </a:pPr>
            <a:r>
              <a:rPr lang="zh-CN" altLang="en-US" sz="2000" dirty="0"/>
              <a:t>也有一种情况例外，</a:t>
            </a:r>
            <a:r>
              <a:rPr lang="zh-CN" altLang="en-US" sz="2000" b="1" dirty="0">
                <a:solidFill>
                  <a:srgbClr val="FF0000"/>
                </a:solidFill>
              </a:rPr>
              <a:t>就是存在</a:t>
            </a:r>
            <a:r>
              <a:rPr lang="en-US" altLang="zh-CN" sz="2000" b="1" dirty="0">
                <a:solidFill>
                  <a:srgbClr val="FF0000"/>
                </a:solidFill>
              </a:rPr>
              <a:t>this</a:t>
            </a:r>
            <a:r>
              <a:rPr lang="zh-CN" altLang="en-US" sz="2000" b="1">
                <a:solidFill>
                  <a:srgbClr val="FF0000"/>
                </a:solidFill>
              </a:rPr>
              <a:t>关键字调</a:t>
            </a:r>
            <a:r>
              <a:rPr lang="zh-CN" altLang="en-US" sz="2000" b="1" dirty="0">
                <a:solidFill>
                  <a:srgbClr val="FF0000"/>
                </a:solidFill>
              </a:rPr>
              <a:t>用本类其它构造函数</a:t>
            </a:r>
            <a:r>
              <a:rPr lang="zh-CN" altLang="en-US" sz="2000" dirty="0"/>
              <a:t>，但是按照递归调用，最终还是会调用父类构造</a:t>
            </a:r>
            <a:r>
              <a:rPr lang="zh-CN" altLang="en-US" sz="2000"/>
              <a:t>函数。</a:t>
            </a:r>
            <a:endParaRPr lang="en-US" altLang="zh-CN" sz="2000"/>
          </a:p>
          <a:p>
            <a:pPr marL="457200" lvl="1" indent="0" eaLnBrk="1" hangingPunct="1">
              <a:spcBef>
                <a:spcPts val="0"/>
              </a:spcBef>
              <a:buNone/>
            </a:pPr>
            <a:endParaRPr lang="zh-CN" altLang="en-US" sz="2400" dirty="0"/>
          </a:p>
          <a:p>
            <a:pPr marL="457200" indent="-457200" eaLnBrk="1" hangingPunct="1">
              <a:spcBef>
                <a:spcPts val="0"/>
              </a:spcBef>
            </a:pPr>
            <a:r>
              <a:rPr lang="zh-CN" altLang="en-US" sz="2400" dirty="0"/>
              <a:t>如果继承的父类没有无参数构造函数，那么这个类的构造函数第一句必须显示的调用</a:t>
            </a:r>
            <a:r>
              <a:rPr lang="en-US" altLang="zh-CN" sz="2400" dirty="0"/>
              <a:t>super</a:t>
            </a:r>
            <a:r>
              <a:rPr lang="zh-CN" altLang="en-US" sz="2400" dirty="0"/>
              <a:t>关键字来调用父类对应的有参数构造函数，</a:t>
            </a:r>
            <a:r>
              <a:rPr lang="zh-CN" altLang="en-US" sz="2400" dirty="0">
                <a:solidFill>
                  <a:srgbClr val="0000CC"/>
                </a:solidFill>
              </a:rPr>
              <a:t>否则不能通过</a:t>
            </a:r>
            <a:r>
              <a:rPr lang="zh-CN" altLang="en-US" sz="2400">
                <a:solidFill>
                  <a:srgbClr val="0000CC"/>
                </a:solidFill>
              </a:rPr>
              <a:t>编译</a:t>
            </a:r>
            <a:r>
              <a:rPr lang="zh-CN" altLang="en-US" sz="2400"/>
              <a:t>。</a:t>
            </a:r>
            <a:endParaRPr lang="en-US" altLang="zh-CN" sz="2400" dirty="0"/>
          </a:p>
        </p:txBody>
      </p:sp>
      <p:sp>
        <p:nvSpPr>
          <p:cNvPr id="6" name="灯片编号占位符 5"/>
          <p:cNvSpPr>
            <a:spLocks noGrp="1"/>
          </p:cNvSpPr>
          <p:nvPr>
            <p:ph type="sldNum" sz="quarter" idx="12"/>
          </p:nvPr>
        </p:nvSpPr>
        <p:spPr/>
        <p:txBody>
          <a:bodyPr/>
          <a:lstStyle/>
          <a:p>
            <a:pPr>
              <a:defRPr/>
            </a:pPr>
            <a:fld id="{BA84BC5D-4A44-481E-8E32-9FC7795247FE}" type="slidenum">
              <a:rPr lang="en-US" altLang="zh-CN"/>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3200" dirty="0"/>
              <a:t>§5.5.2     </a:t>
            </a:r>
            <a:r>
              <a:rPr lang="zh-CN" altLang="en-US" sz="3200" dirty="0">
                <a:latin typeface="宋体" panose="02010600030101010101" pitchFamily="2" charset="-122"/>
              </a:rPr>
              <a:t>使用</a:t>
            </a:r>
            <a:r>
              <a:rPr lang="en-US" altLang="zh-CN" sz="3200" dirty="0"/>
              <a:t>super</a:t>
            </a:r>
            <a:r>
              <a:rPr lang="zh-CN" altLang="en-US" sz="3200" dirty="0">
                <a:latin typeface="宋体" panose="02010600030101010101" pitchFamily="2" charset="-122"/>
              </a:rPr>
              <a:t>操作被隐藏的成员变量和方法</a:t>
            </a:r>
            <a:r>
              <a:rPr lang="zh-CN" altLang="en-US" sz="3200" dirty="0"/>
              <a:t> </a:t>
            </a:r>
            <a:endParaRPr lang="zh-CN" altLang="en-US" sz="3200" dirty="0"/>
          </a:p>
        </p:txBody>
      </p:sp>
      <p:sp>
        <p:nvSpPr>
          <p:cNvPr id="3" name="内容占位符 2"/>
          <p:cNvSpPr>
            <a:spLocks noGrp="1"/>
          </p:cNvSpPr>
          <p:nvPr>
            <p:ph idx="1"/>
          </p:nvPr>
        </p:nvSpPr>
        <p:spPr>
          <a:xfrm>
            <a:off x="1981199" y="1628775"/>
            <a:ext cx="3970785" cy="4502150"/>
          </a:xfrm>
        </p:spPr>
        <p:txBody>
          <a:bodyPr/>
          <a:lstStyle/>
          <a:p>
            <a:pPr>
              <a:lnSpc>
                <a:spcPct val="90000"/>
              </a:lnSpc>
            </a:pPr>
            <a:r>
              <a:rPr lang="zh-CN" altLang="en-US" sz="2400" dirty="0">
                <a:latin typeface="+mj-lt"/>
              </a:rPr>
              <a:t>在</a:t>
            </a:r>
            <a:r>
              <a:rPr lang="zh-CN" altLang="en-US" sz="2400" b="1" dirty="0">
                <a:solidFill>
                  <a:srgbClr val="C00000"/>
                </a:solidFill>
                <a:latin typeface="+mj-lt"/>
              </a:rPr>
              <a:t>子</a:t>
            </a:r>
            <a:r>
              <a:rPr lang="zh-CN" altLang="en-US" sz="2400" b="1">
                <a:solidFill>
                  <a:srgbClr val="C00000"/>
                </a:solidFill>
                <a:latin typeface="+mj-lt"/>
              </a:rPr>
              <a:t>类</a:t>
            </a:r>
            <a:r>
              <a:rPr lang="zh-CN" altLang="en-US" sz="2400">
                <a:latin typeface="+mj-lt"/>
              </a:rPr>
              <a:t>中，想</a:t>
            </a:r>
            <a:r>
              <a:rPr lang="zh-CN" altLang="en-US" sz="2400" dirty="0">
                <a:latin typeface="+mj-lt"/>
              </a:rPr>
              <a:t>使用被子类隐藏的成员变量或方法就可以使用关键字</a:t>
            </a:r>
            <a:r>
              <a:rPr lang="en-US" altLang="zh-CN" sz="2400" b="1">
                <a:solidFill>
                  <a:srgbClr val="C00000"/>
                </a:solidFill>
                <a:latin typeface="+mj-lt"/>
              </a:rPr>
              <a:t>super</a:t>
            </a:r>
            <a:r>
              <a:rPr lang="en-US" altLang="zh-CN" sz="2400">
                <a:latin typeface="+mj-lt"/>
              </a:rPr>
              <a:t>。</a:t>
            </a:r>
            <a:endParaRPr lang="en-US" altLang="zh-CN" sz="2400">
              <a:latin typeface="+mj-lt"/>
            </a:endParaRPr>
          </a:p>
          <a:p>
            <a:pPr>
              <a:lnSpc>
                <a:spcPct val="90000"/>
              </a:lnSpc>
            </a:pPr>
            <a:endParaRPr lang="en-US" altLang="zh-CN" sz="2400" dirty="0">
              <a:latin typeface="+mj-lt"/>
            </a:endParaRPr>
          </a:p>
          <a:p>
            <a:pPr>
              <a:lnSpc>
                <a:spcPct val="90000"/>
              </a:lnSpc>
            </a:pPr>
            <a:r>
              <a:rPr lang="zh-CN" altLang="en-US" sz="2400">
                <a:latin typeface="+mj-lt"/>
              </a:rPr>
              <a:t>比如：</a:t>
            </a:r>
            <a:endParaRPr lang="en-US" altLang="zh-CN" sz="2400">
              <a:latin typeface="+mj-lt"/>
            </a:endParaRPr>
          </a:p>
          <a:p>
            <a:pPr lvl="1">
              <a:lnSpc>
                <a:spcPct val="90000"/>
              </a:lnSpc>
            </a:pPr>
            <a:r>
              <a:rPr lang="en-US" altLang="zh-CN">
                <a:solidFill>
                  <a:srgbClr val="0000FF"/>
                </a:solidFill>
                <a:latin typeface="+mj-lt"/>
              </a:rPr>
              <a:t>super</a:t>
            </a:r>
            <a:r>
              <a:rPr lang="en-US" altLang="zh-CN" dirty="0" err="1">
                <a:solidFill>
                  <a:srgbClr val="0000FF"/>
                </a:solidFill>
                <a:latin typeface="+mj-lt"/>
              </a:rPr>
              <a:t>.x、super.play</a:t>
            </a:r>
            <a:r>
              <a:rPr lang="en-US" altLang="zh-CN" dirty="0">
                <a:solidFill>
                  <a:srgbClr val="0000FF"/>
                </a:solidFill>
                <a:latin typeface="+mj-lt"/>
              </a:rPr>
              <a:t>()</a:t>
            </a:r>
            <a:r>
              <a:rPr lang="zh-CN" altLang="en-US" dirty="0">
                <a:latin typeface="+mj-lt"/>
              </a:rPr>
              <a:t>就是访问和调用被子类隐藏的成员变量</a:t>
            </a:r>
            <a:r>
              <a:rPr lang="en-US" altLang="zh-CN" dirty="0">
                <a:latin typeface="+mj-lt"/>
              </a:rPr>
              <a:t>x</a:t>
            </a:r>
            <a:r>
              <a:rPr lang="zh-CN" altLang="en-US" dirty="0">
                <a:latin typeface="+mj-lt"/>
              </a:rPr>
              <a:t>和方法</a:t>
            </a:r>
            <a:r>
              <a:rPr lang="en-US" altLang="zh-CN" dirty="0">
                <a:latin typeface="+mj-lt"/>
              </a:rPr>
              <a:t>play()。</a:t>
            </a:r>
            <a:endParaRPr lang="en-US" altLang="zh-CN"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1027" name="Picture 3"/>
          <p:cNvPicPr>
            <a:picLocks noChangeAspect="1" noChangeArrowheads="1"/>
          </p:cNvPicPr>
          <p:nvPr/>
        </p:nvPicPr>
        <p:blipFill>
          <a:blip r:embed="rId1"/>
          <a:srcRect/>
          <a:stretch>
            <a:fillRect/>
          </a:stretch>
        </p:blipFill>
        <p:spPr bwMode="auto">
          <a:xfrm>
            <a:off x="5951984" y="2051050"/>
            <a:ext cx="3886200" cy="3657600"/>
          </a:xfrm>
          <a:prstGeom prst="rect">
            <a:avLst/>
          </a:prstGeom>
          <a:noFill/>
        </p:spPr>
      </p:pic>
      <p:sp>
        <p:nvSpPr>
          <p:cNvPr id="5" name="矩形 4"/>
          <p:cNvSpPr/>
          <p:nvPr/>
        </p:nvSpPr>
        <p:spPr>
          <a:xfrm>
            <a:off x="7824192" y="1643608"/>
            <a:ext cx="21336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795200" y="1656200"/>
            <a:ext cx="1224136" cy="368300"/>
          </a:xfrm>
          <a:prstGeom prst="rect">
            <a:avLst/>
          </a:prstGeom>
          <a:noFill/>
        </p:spPr>
        <p:txBody>
          <a:bodyPr wrap="square" rtlCol="0">
            <a:spAutoFit/>
          </a:bodyPr>
          <a:lstStyle/>
          <a:p>
            <a:r>
              <a:rPr lang="zh-CN" altLang="en-US"/>
              <a:t>子类对象</a:t>
            </a:r>
            <a:endParaRPr lang="zh-CN" altLang="en-US"/>
          </a:p>
        </p:txBody>
      </p:sp>
      <p:cxnSp>
        <p:nvCxnSpPr>
          <p:cNvPr id="8" name="直接连接符 7"/>
          <p:cNvCxnSpPr/>
          <p:nvPr/>
        </p:nvCxnSpPr>
        <p:spPr>
          <a:xfrm>
            <a:off x="7704584" y="3140968"/>
            <a:ext cx="2423864" cy="0"/>
          </a:xfrm>
          <a:prstGeom prst="line">
            <a:avLst/>
          </a:prstGeom>
          <a:ln w="22225">
            <a:solidFill>
              <a:srgbClr val="0000C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82" y="214290"/>
            <a:ext cx="4213702" cy="592118"/>
          </a:xfrm>
        </p:spPr>
        <p:txBody>
          <a:bodyPr>
            <a:normAutofit fontScale="90000"/>
          </a:bodyPr>
          <a:lstStyle/>
          <a:p>
            <a:pPr algn="l"/>
            <a:r>
              <a:rPr lang="zh-CN" altLang="en-US"/>
              <a:t>例</a:t>
            </a:r>
            <a:r>
              <a:rPr lang="en-US" altLang="zh-CN"/>
              <a:t>5-7</a:t>
            </a:r>
            <a:r>
              <a:rPr lang="zh-CN" altLang="en-US"/>
              <a:t>：</a:t>
            </a:r>
            <a:endParaRPr lang="zh-CN" altLang="en-US" dirty="0"/>
          </a:p>
        </p:txBody>
      </p:sp>
      <p:sp>
        <p:nvSpPr>
          <p:cNvPr id="3" name="内容占位符 2"/>
          <p:cNvSpPr>
            <a:spLocks noGrp="1"/>
          </p:cNvSpPr>
          <p:nvPr>
            <p:ph idx="1"/>
          </p:nvPr>
        </p:nvSpPr>
        <p:spPr>
          <a:xfrm>
            <a:off x="1738282" y="1500174"/>
            <a:ext cx="3357586" cy="3801034"/>
          </a:xfrm>
          <a:ln>
            <a:solidFill>
              <a:schemeClr val="accent1"/>
            </a:solidFill>
          </a:ln>
        </p:spPr>
        <p:txBody>
          <a:bodyPr>
            <a:noAutofit/>
          </a:bodyPr>
          <a:lstStyle/>
          <a:p>
            <a:pPr>
              <a:spcBef>
                <a:spcPts val="0"/>
              </a:spcBef>
              <a:buNone/>
            </a:pPr>
            <a:r>
              <a:rPr lang="en-US" altLang="zh-CN" sz="2000" b="1" dirty="0">
                <a:latin typeface="Arial" panose="020B0604020202020204" pitchFamily="34" charset="0"/>
                <a:cs typeface="Arial" panose="020B0604020202020204" pitchFamily="34" charset="0"/>
              </a:rPr>
              <a:t>public class Sum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r>
              <a:rPr lang="en-US" altLang="zh-CN" sz="2000" b="1" dirty="0" err="1">
                <a:solidFill>
                  <a:srgbClr val="006600"/>
                </a:solidFill>
                <a:latin typeface="Arial" panose="020B0604020202020204" pitchFamily="34" charset="0"/>
                <a:cs typeface="Arial" panose="020B0604020202020204" pitchFamily="34" charset="0"/>
              </a:rPr>
              <a:t>int</a:t>
            </a:r>
            <a:r>
              <a:rPr lang="en-US" altLang="zh-CN" sz="2000" b="1" dirty="0">
                <a:solidFill>
                  <a:srgbClr val="006600"/>
                </a:solidFill>
                <a:latin typeface="Arial" panose="020B0604020202020204" pitchFamily="34" charset="0"/>
                <a:cs typeface="Arial" panose="020B0604020202020204" pitchFamily="34" charset="0"/>
              </a:rPr>
              <a:t> n;</a:t>
            </a:r>
            <a:endParaRPr lang="en-US" altLang="zh-CN" sz="2000" b="1" dirty="0">
              <a:solidFill>
                <a:srgbClr val="006600"/>
              </a:solidFill>
              <a:latin typeface="Arial" panose="020B0604020202020204" pitchFamily="34" charset="0"/>
              <a:cs typeface="Arial" panose="020B0604020202020204" pitchFamily="34" charset="0"/>
            </a:endParaRPr>
          </a:p>
          <a:p>
            <a:pPr>
              <a:spcBef>
                <a:spcPts val="0"/>
              </a:spcBef>
              <a:buNone/>
            </a:pP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public </a:t>
            </a:r>
            <a:r>
              <a:rPr lang="en-US" altLang="zh-CN" sz="2000" b="1" dirty="0">
                <a:solidFill>
                  <a:srgbClr val="000099"/>
                </a:solidFill>
                <a:latin typeface="Arial" panose="020B0604020202020204" pitchFamily="34" charset="0"/>
                <a:cs typeface="Arial" panose="020B0604020202020204" pitchFamily="34" charset="0"/>
              </a:rPr>
              <a:t>double f() </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double sum=0;</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for(</a:t>
            </a:r>
            <a:r>
              <a:rPr lang="en-US" altLang="zh-CN" sz="2000" b="1" dirty="0" err="1">
                <a:latin typeface="Arial" panose="020B0604020202020204" pitchFamily="34" charset="0"/>
                <a:cs typeface="Arial" panose="020B0604020202020204" pitchFamily="34" charset="0"/>
              </a:rPr>
              <a:t>int</a:t>
            </a:r>
            <a:r>
              <a:rPr lang="en-US" altLang="zh-CN" sz="2000" b="1" dirty="0">
                <a:latin typeface="Arial" panose="020B0604020202020204" pitchFamily="34" charset="0"/>
                <a:cs typeface="Arial" panose="020B0604020202020204" pitchFamily="34" charset="0"/>
              </a:rPr>
              <a:t> </a:t>
            </a:r>
            <a:r>
              <a:rPr lang="en-US" altLang="zh-CN" sz="2000" b="1" dirty="0" err="1">
                <a:latin typeface="Arial" panose="020B0604020202020204" pitchFamily="34" charset="0"/>
                <a:cs typeface="Arial" panose="020B0604020202020204" pitchFamily="34" charset="0"/>
              </a:rPr>
              <a:t>i</a:t>
            </a:r>
            <a:r>
              <a:rPr lang="en-US" altLang="zh-CN" sz="2000" b="1" dirty="0">
                <a:latin typeface="Arial" panose="020B0604020202020204" pitchFamily="34" charset="0"/>
                <a:cs typeface="Arial" panose="020B0604020202020204" pitchFamily="34" charset="0"/>
              </a:rPr>
              <a:t>=</a:t>
            </a:r>
            <a:r>
              <a:rPr lang="en-US" altLang="zh-CN" sz="2000" b="1" dirty="0" err="1">
                <a:latin typeface="Arial" panose="020B0604020202020204" pitchFamily="34" charset="0"/>
                <a:cs typeface="Arial" panose="020B0604020202020204" pitchFamily="34" charset="0"/>
              </a:rPr>
              <a:t>1;i</a:t>
            </a:r>
            <a:r>
              <a:rPr lang="en-US" altLang="zh-CN" sz="2000" b="1" dirty="0">
                <a:latin typeface="Arial" panose="020B0604020202020204" pitchFamily="34" charset="0"/>
                <a:cs typeface="Arial" panose="020B0604020202020204" pitchFamily="34" charset="0"/>
              </a:rPr>
              <a:t>&lt;=</a:t>
            </a:r>
            <a:r>
              <a:rPr lang="en-US" altLang="zh-CN" sz="2000" b="1" dirty="0" err="1">
                <a:latin typeface="Arial" panose="020B0604020202020204" pitchFamily="34" charset="0"/>
                <a:cs typeface="Arial" panose="020B0604020202020204" pitchFamily="34" charset="0"/>
              </a:rPr>
              <a:t>n;i</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sum=</a:t>
            </a:r>
            <a:r>
              <a:rPr lang="en-US" altLang="zh-CN" sz="2000" b="1" dirty="0" err="1">
                <a:latin typeface="Arial" panose="020B0604020202020204" pitchFamily="34" charset="0"/>
                <a:cs typeface="Arial" panose="020B0604020202020204" pitchFamily="34" charset="0"/>
              </a:rPr>
              <a:t>sum+i</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return sum;  </a:t>
            </a: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a:spcBef>
                <a:spcPts val="0"/>
              </a:spcBef>
              <a:buNone/>
            </a:pPr>
            <a:endParaRPr lang="en-US" altLang="zh-CN" sz="2000" b="1" dirty="0">
              <a:latin typeface="Arial" panose="020B0604020202020204" pitchFamily="34" charset="0"/>
              <a:cs typeface="Arial" panose="020B0604020202020204" pitchFamily="34" charset="0"/>
            </a:endParaRPr>
          </a:p>
          <a:p>
            <a:pPr>
              <a:spcBef>
                <a:spcPts val="0"/>
              </a:spcBef>
              <a:buNone/>
            </a:pPr>
            <a:r>
              <a:rPr lang="en-US" altLang="zh-CN" sz="2000" b="1" dirty="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内容占位符 2"/>
          <p:cNvSpPr txBox="1"/>
          <p:nvPr/>
        </p:nvSpPr>
        <p:spPr bwMode="auto">
          <a:xfrm>
            <a:off x="5420215" y="861601"/>
            <a:ext cx="4757742" cy="5051690"/>
          </a:xfrm>
          <a:prstGeom prst="rect">
            <a:avLst/>
          </a:prstGeom>
          <a:noFill/>
          <a:ln w="9525">
            <a:solidFill>
              <a:schemeClr val="accent1"/>
            </a:solidFill>
            <a:miter lim="800000"/>
          </a:ln>
          <a:effectLst/>
        </p:spPr>
        <p:txBody>
          <a:bodyPr vert="horz" wrap="square" lIns="91440" tIns="45720" rIns="91440" bIns="45720" numCol="1" anchor="t" anchorCtr="0" compatLnSpc="1"/>
          <a:lstStyle/>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public class </a:t>
            </a:r>
            <a:r>
              <a:rPr lang="en-US" altLang="zh-CN" sz="2000" b="1" kern="0" dirty="0">
                <a:solidFill>
                  <a:srgbClr val="C00000"/>
                </a:solidFill>
                <a:latin typeface="Arial" panose="020B0604020202020204" pitchFamily="34" charset="0"/>
                <a:cs typeface="Arial" panose="020B0604020202020204" pitchFamily="34" charset="0"/>
              </a:rPr>
              <a:t>Average </a:t>
            </a:r>
            <a:r>
              <a:rPr lang="en-US" altLang="zh-CN" sz="2000" b="1" kern="0" dirty="0">
                <a:solidFill>
                  <a:srgbClr val="000099"/>
                </a:solidFill>
                <a:latin typeface="Arial" panose="020B0604020202020204" pitchFamily="34" charset="0"/>
                <a:cs typeface="Arial" panose="020B0604020202020204" pitchFamily="34" charset="0"/>
              </a:rPr>
              <a:t>extends</a:t>
            </a:r>
            <a:r>
              <a:rPr lang="en-US" altLang="zh-CN" sz="2000" b="1" kern="0" dirty="0">
                <a:solidFill>
                  <a:srgbClr val="C00000"/>
                </a:solidFill>
                <a:latin typeface="Arial" panose="020B0604020202020204" pitchFamily="34" charset="0"/>
                <a:cs typeface="Arial" panose="020B0604020202020204" pitchFamily="34" charset="0"/>
              </a:rPr>
              <a:t> Sum </a:t>
            </a:r>
            <a:r>
              <a:rPr lang="en-US" altLang="zh-CN" sz="2000" b="1" kern="0" dirty="0">
                <a:latin typeface="Arial" panose="020B0604020202020204" pitchFamily="34" charset="0"/>
                <a:cs typeface="Arial" panose="020B0604020202020204" pitchFamily="34" charset="0"/>
              </a:rPr>
              <a:t>{</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a:t>
            </a:r>
            <a:r>
              <a:rPr lang="en-US" altLang="zh-CN" sz="2000" b="1" kern="0" dirty="0">
                <a:solidFill>
                  <a:srgbClr val="0000CC"/>
                </a:solidFill>
                <a:latin typeface="Arial" panose="020B0604020202020204" pitchFamily="34" charset="0"/>
                <a:cs typeface="Arial" panose="020B0604020202020204" pitchFamily="34" charset="0"/>
              </a:rPr>
              <a:t>double n</a:t>
            </a:r>
            <a:r>
              <a:rPr lang="en-US" altLang="zh-CN" sz="2000" b="1" kern="0" dirty="0">
                <a:solidFill>
                  <a:srgbClr val="006600"/>
                </a:solidFill>
                <a:latin typeface="Arial" panose="020B0604020202020204" pitchFamily="34" charset="0"/>
                <a:cs typeface="Arial" panose="020B0604020202020204" pitchFamily="34" charset="0"/>
              </a:rPr>
              <a:t>;     </a:t>
            </a:r>
            <a:endParaRPr lang="en-US" altLang="zh-CN" sz="2000" b="1" kern="0" dirty="0">
              <a:solidFill>
                <a:srgbClr val="006600"/>
              </a:solidFill>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solidFill>
                  <a:srgbClr val="006600"/>
                </a:solidFill>
                <a:latin typeface="Arial" panose="020B0604020202020204" pitchFamily="34" charset="0"/>
                <a:cs typeface="Arial" panose="020B0604020202020204" pitchFamily="34" charset="0"/>
              </a:rPr>
              <a:t>      </a:t>
            </a:r>
            <a:endParaRPr lang="zh-CN" altLang="en-US"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zh-CN" altLang="en-US" sz="2000" b="1" kern="0" dirty="0">
                <a:latin typeface="Arial" panose="020B0604020202020204" pitchFamily="34" charset="0"/>
                <a:cs typeface="Arial" panose="020B0604020202020204" pitchFamily="34" charset="0"/>
              </a:rPr>
              <a:t>   </a:t>
            </a:r>
            <a:r>
              <a:rPr lang="en-US" altLang="zh-CN" sz="2000" b="1" kern="0" dirty="0">
                <a:latin typeface="Arial" panose="020B0604020202020204" pitchFamily="34" charset="0"/>
                <a:cs typeface="Arial" panose="020B0604020202020204" pitchFamily="34" charset="0"/>
              </a:rPr>
              <a:t>public </a:t>
            </a:r>
            <a:r>
              <a:rPr lang="en-US" altLang="zh-CN" sz="2000" b="1" dirty="0">
                <a:solidFill>
                  <a:srgbClr val="000099"/>
                </a:solidFill>
                <a:latin typeface="Arial" panose="020B0604020202020204" pitchFamily="34" charset="0"/>
                <a:cs typeface="Arial" panose="020B0604020202020204" pitchFamily="34" charset="0"/>
              </a:rPr>
              <a:t>double f() </a:t>
            </a:r>
            <a:r>
              <a:rPr lang="en-US" altLang="zh-CN" sz="2000" b="1" kern="0" dirty="0">
                <a:latin typeface="Arial" panose="020B0604020202020204" pitchFamily="34" charset="0"/>
                <a:cs typeface="Arial" panose="020B0604020202020204" pitchFamily="34" charset="0"/>
              </a:rPr>
              <a:t>{</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double c;</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solidFill>
                  <a:srgbClr val="006600"/>
                </a:solidFill>
                <a:latin typeface="Arial" panose="020B0604020202020204" pitchFamily="34" charset="0"/>
                <a:cs typeface="Arial" panose="020B0604020202020204" pitchFamily="34" charset="0"/>
              </a:rPr>
              <a:t>      </a:t>
            </a:r>
            <a:r>
              <a:rPr lang="en-US" altLang="zh-CN" sz="2000" b="1" kern="0" dirty="0" err="1">
                <a:solidFill>
                  <a:srgbClr val="006600"/>
                </a:solidFill>
                <a:latin typeface="Arial" panose="020B0604020202020204" pitchFamily="34" charset="0"/>
                <a:cs typeface="Arial" panose="020B0604020202020204" pitchFamily="34" charset="0"/>
              </a:rPr>
              <a:t>super.n</a:t>
            </a:r>
            <a:r>
              <a:rPr lang="en-US" altLang="zh-CN" sz="2000" b="1" kern="0" dirty="0">
                <a:solidFill>
                  <a:srgbClr val="006600"/>
                </a:solidFill>
                <a:latin typeface="Arial" panose="020B0604020202020204" pitchFamily="34" charset="0"/>
                <a:cs typeface="Arial" panose="020B0604020202020204" pitchFamily="34" charset="0"/>
              </a:rPr>
              <a:t>= (int)</a:t>
            </a:r>
            <a:r>
              <a:rPr lang="en-US" altLang="zh-CN" sz="2000" b="1" kern="0" dirty="0">
                <a:solidFill>
                  <a:srgbClr val="0000CC"/>
                </a:solidFill>
                <a:latin typeface="Arial" panose="020B0604020202020204" pitchFamily="34" charset="0"/>
                <a:cs typeface="Arial" panose="020B0604020202020204" pitchFamily="34" charset="0"/>
              </a:rPr>
              <a:t>n</a:t>
            </a:r>
            <a:r>
              <a:rPr lang="en-US" altLang="zh-CN" sz="2000" b="1" kern="0" dirty="0">
                <a:solidFill>
                  <a:srgbClr val="006600"/>
                </a:solidFill>
                <a:latin typeface="Arial" panose="020B0604020202020204" pitchFamily="34" charset="0"/>
                <a:cs typeface="Arial" panose="020B0604020202020204" pitchFamily="34" charset="0"/>
              </a:rPr>
              <a:t>; 	</a:t>
            </a:r>
            <a:endParaRPr lang="en-US" altLang="zh-CN" sz="2000" b="1" kern="0" dirty="0">
              <a:solidFill>
                <a:srgbClr val="006600"/>
              </a:solidFill>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c = </a:t>
            </a:r>
            <a:r>
              <a:rPr lang="en-US" altLang="zh-CN" sz="2000" b="1" kern="0" dirty="0" err="1">
                <a:solidFill>
                  <a:srgbClr val="FF0000"/>
                </a:solidFill>
                <a:latin typeface="Arial" panose="020B0604020202020204" pitchFamily="34" charset="0"/>
                <a:cs typeface="Arial" panose="020B0604020202020204" pitchFamily="34" charset="0"/>
              </a:rPr>
              <a:t>super.f</a:t>
            </a:r>
            <a:r>
              <a:rPr lang="en-US" altLang="zh-CN" sz="2000" b="1" kern="0" dirty="0">
                <a:solidFill>
                  <a:srgbClr val="FF0000"/>
                </a:solidFill>
                <a:latin typeface="Arial" panose="020B0604020202020204" pitchFamily="34" charset="0"/>
                <a:cs typeface="Arial" panose="020B0604020202020204" pitchFamily="34" charset="0"/>
              </a:rPr>
              <a:t>();</a:t>
            </a:r>
            <a:endParaRPr lang="en-US" altLang="zh-CN" sz="2000" b="1" kern="0" dirty="0">
              <a:solidFill>
                <a:srgbClr val="FF0000"/>
              </a:solidFill>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return </a:t>
            </a:r>
            <a:r>
              <a:rPr lang="en-US" altLang="zh-CN" sz="2000" b="1" kern="0" dirty="0" err="1">
                <a:latin typeface="Arial" panose="020B0604020202020204" pitchFamily="34" charset="0"/>
                <a:cs typeface="Arial" panose="020B0604020202020204" pitchFamily="34" charset="0"/>
              </a:rPr>
              <a:t>c+n</a:t>
            </a:r>
            <a:r>
              <a:rPr lang="en-US" altLang="zh-CN" sz="2000" b="1" kern="0" dirty="0">
                <a:latin typeface="Arial" panose="020B0604020202020204" pitchFamily="34" charset="0"/>
                <a:cs typeface="Arial" panose="020B0604020202020204" pitchFamily="34" charset="0"/>
              </a:rPr>
              <a:t>;</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public double g() { </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double c;</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c = </a:t>
            </a:r>
            <a:r>
              <a:rPr lang="en-US" altLang="zh-CN" sz="2000" b="1" kern="0" dirty="0" err="1">
                <a:solidFill>
                  <a:srgbClr val="FF0000"/>
                </a:solidFill>
                <a:latin typeface="Arial" panose="020B0604020202020204" pitchFamily="34" charset="0"/>
                <a:cs typeface="Arial" panose="020B0604020202020204" pitchFamily="34" charset="0"/>
              </a:rPr>
              <a:t>super.f</a:t>
            </a:r>
            <a:r>
              <a:rPr lang="en-US" altLang="zh-CN" sz="2000" b="1" kern="0" dirty="0">
                <a:solidFill>
                  <a:srgbClr val="FF0000"/>
                </a:solidFill>
                <a:latin typeface="Arial" panose="020B0604020202020204" pitchFamily="34" charset="0"/>
                <a:cs typeface="Arial" panose="020B0604020202020204" pitchFamily="34" charset="0"/>
              </a:rPr>
              <a:t>();</a:t>
            </a:r>
            <a:endParaRPr lang="en-US" altLang="zh-CN" sz="2000" b="1" kern="0" dirty="0">
              <a:solidFill>
                <a:srgbClr val="FF0000"/>
              </a:solidFill>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return c-n;</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   }</a:t>
            </a:r>
            <a:endParaRPr lang="en-US" altLang="zh-CN" sz="2000" b="1" kern="0" dirty="0">
              <a:latin typeface="Arial" panose="020B0604020202020204" pitchFamily="34" charset="0"/>
              <a:cs typeface="Arial" panose="020B0604020202020204" pitchFamily="34" charset="0"/>
            </a:endParaRPr>
          </a:p>
          <a:p>
            <a:pPr marL="342900" lvl="0" indent="-342900" fontAlgn="base">
              <a:spcAft>
                <a:spcPct val="0"/>
              </a:spcAft>
              <a:buClr>
                <a:schemeClr val="tx2"/>
              </a:buClr>
              <a:buSzPct val="70000"/>
            </a:pPr>
            <a:r>
              <a:rPr lang="en-US" altLang="zh-CN" sz="2000" b="1" kern="0" dirty="0">
                <a:latin typeface="Arial" panose="020B0604020202020204" pitchFamily="34" charset="0"/>
                <a:cs typeface="Arial" panose="020B0604020202020204" pitchFamily="34" charset="0"/>
              </a:rPr>
              <a:t>}</a:t>
            </a:r>
            <a:endParaRPr kumimoji="0" lang="zh-CN" altLang="en-US" sz="2000" b="1"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sp>
        <p:nvSpPr>
          <p:cNvPr id="7" name="TextBox 6"/>
          <p:cNvSpPr txBox="1"/>
          <p:nvPr/>
        </p:nvSpPr>
        <p:spPr>
          <a:xfrm>
            <a:off x="1738282" y="1000108"/>
            <a:ext cx="1785950" cy="460375"/>
          </a:xfrm>
          <a:prstGeom prst="rect">
            <a:avLst/>
          </a:prstGeom>
          <a:noFill/>
        </p:spPr>
        <p:txBody>
          <a:bodyPr wrap="square" rtlCol="0">
            <a:spAutoFit/>
          </a:bodyPr>
          <a:lstStyle/>
          <a:p>
            <a:r>
              <a:rPr lang="en-US" altLang="zh-CN" sz="2400" dirty="0"/>
              <a:t>//</a:t>
            </a:r>
            <a:r>
              <a:rPr lang="en-US" altLang="zh-CN" sz="2400" dirty="0" err="1"/>
              <a:t>Sum.java</a:t>
            </a:r>
            <a:endParaRPr lang="zh-CN" altLang="en-US" sz="2400" dirty="0"/>
          </a:p>
        </p:txBody>
      </p:sp>
      <p:sp>
        <p:nvSpPr>
          <p:cNvPr id="8" name="TextBox 7"/>
          <p:cNvSpPr txBox="1"/>
          <p:nvPr/>
        </p:nvSpPr>
        <p:spPr>
          <a:xfrm>
            <a:off x="5375920" y="472459"/>
            <a:ext cx="2357454" cy="460375"/>
          </a:xfrm>
          <a:prstGeom prst="rect">
            <a:avLst/>
          </a:prstGeom>
          <a:noFill/>
        </p:spPr>
        <p:txBody>
          <a:bodyPr wrap="square" rtlCol="0">
            <a:spAutoFit/>
          </a:bodyPr>
          <a:lstStyle/>
          <a:p>
            <a:r>
              <a:rPr lang="en-US" altLang="zh-CN" sz="2400" kern="0" dirty="0"/>
              <a:t>//</a:t>
            </a:r>
            <a:r>
              <a:rPr lang="en-US" altLang="zh-CN" sz="2400" kern="0" dirty="0" err="1"/>
              <a:t>Average</a:t>
            </a:r>
            <a:r>
              <a:rPr lang="en-US" altLang="zh-CN" sz="2400" dirty="0" err="1"/>
              <a:t>.java</a:t>
            </a:r>
            <a:endParaRPr lang="zh-CN" altLang="en-US" sz="2400" dirty="0"/>
          </a:p>
        </p:txBody>
      </p:sp>
      <p:sp>
        <p:nvSpPr>
          <p:cNvPr id="9" name="文本框 8"/>
          <p:cNvSpPr txBox="1"/>
          <p:nvPr/>
        </p:nvSpPr>
        <p:spPr>
          <a:xfrm>
            <a:off x="7896200" y="1809892"/>
            <a:ext cx="1731010" cy="368300"/>
          </a:xfrm>
          <a:prstGeom prst="rect">
            <a:avLst/>
          </a:prstGeom>
          <a:noFill/>
        </p:spPr>
        <p:txBody>
          <a:bodyPr wrap="none" rtlCol="0">
            <a:spAutoFit/>
          </a:bodyPr>
          <a:lstStyle/>
          <a:p>
            <a:r>
              <a:rPr lang="en-US" altLang="zh-CN" dirty="0"/>
              <a:t>//</a:t>
            </a:r>
            <a:r>
              <a:rPr lang="zh-CN" altLang="en-US" dirty="0"/>
              <a:t>重写父类方法</a:t>
            </a:r>
            <a:endParaRPr lang="zh-CN" altLang="en-US" dirty="0"/>
          </a:p>
        </p:txBody>
      </p:sp>
      <p:sp>
        <p:nvSpPr>
          <p:cNvPr id="10" name="文本框 9"/>
          <p:cNvSpPr txBox="1"/>
          <p:nvPr/>
        </p:nvSpPr>
        <p:spPr>
          <a:xfrm>
            <a:off x="6991851" y="1182167"/>
            <a:ext cx="1828800" cy="368300"/>
          </a:xfrm>
          <a:prstGeom prst="rect">
            <a:avLst/>
          </a:prstGeom>
          <a:noFill/>
        </p:spPr>
        <p:txBody>
          <a:bodyPr wrap="none" rtlCol="0">
            <a:spAutoFit/>
          </a:bodyPr>
          <a:lstStyle/>
          <a:p>
            <a:r>
              <a:rPr lang="en-US" altLang="zh-CN" sz="1800" b="1" kern="0" dirty="0">
                <a:latin typeface="Arial" panose="020B0604020202020204" pitchFamily="34" charset="0"/>
                <a:cs typeface="Arial" panose="020B0604020202020204" pitchFamily="34" charset="0"/>
              </a:rPr>
              <a:t>//</a:t>
            </a:r>
            <a:r>
              <a:rPr lang="zh-CN" altLang="en-US" sz="1800" b="1" kern="0" dirty="0">
                <a:latin typeface="Arial" panose="020B0604020202020204" pitchFamily="34" charset="0"/>
                <a:cs typeface="Arial" panose="020B0604020202020204" pitchFamily="34" charset="0"/>
              </a:rPr>
              <a:t>隐藏父类变量</a:t>
            </a:r>
            <a:r>
              <a:rPr lang="en-US" altLang="zh-CN" sz="1800" b="1" kern="0" dirty="0">
                <a:latin typeface="Arial" panose="020B0604020202020204" pitchFamily="34" charset="0"/>
                <a:cs typeface="Arial" panose="020B0604020202020204" pitchFamily="34" charset="0"/>
              </a:rPr>
              <a:t>n</a:t>
            </a:r>
            <a:endParaRPr lang="en-US" altLang="zh-CN" sz="1800" b="1" kern="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   子类与父类 </a:t>
            </a:r>
            <a:endParaRPr lang="zh-CN" altLang="en-US" dirty="0"/>
          </a:p>
        </p:txBody>
      </p:sp>
      <p:sp>
        <p:nvSpPr>
          <p:cNvPr id="3" name="内容占位符 2"/>
          <p:cNvSpPr>
            <a:spLocks noGrp="1"/>
          </p:cNvSpPr>
          <p:nvPr>
            <p:ph idx="1"/>
          </p:nvPr>
        </p:nvSpPr>
        <p:spPr>
          <a:xfrm>
            <a:off x="2095472" y="1643050"/>
            <a:ext cx="8229600" cy="4502150"/>
          </a:xfrm>
        </p:spPr>
        <p:txBody>
          <a:bodyPr/>
          <a:lstStyle/>
          <a:p>
            <a:pPr algn="just"/>
            <a:r>
              <a:rPr lang="zh-CN" altLang="en-US" dirty="0"/>
              <a:t>利用</a:t>
            </a:r>
            <a:r>
              <a:rPr lang="zh-CN" altLang="en-US" b="1" dirty="0">
                <a:solidFill>
                  <a:srgbClr val="0000CC"/>
                </a:solidFill>
              </a:rPr>
              <a:t>继承</a:t>
            </a:r>
            <a:r>
              <a:rPr lang="zh-CN" altLang="en-US" dirty="0"/>
              <a:t>，可以先编写一个共有属性的</a:t>
            </a:r>
            <a:r>
              <a:rPr lang="zh-CN" altLang="en-US" b="1" dirty="0">
                <a:solidFill>
                  <a:srgbClr val="C00000"/>
                </a:solidFill>
              </a:rPr>
              <a:t>一般类</a:t>
            </a:r>
            <a:r>
              <a:rPr lang="zh-CN" altLang="en-US" dirty="0"/>
              <a:t>，根据该一般类再编写</a:t>
            </a:r>
            <a:r>
              <a:rPr lang="zh-CN" altLang="en-US" b="1" dirty="0">
                <a:solidFill>
                  <a:srgbClr val="C00000"/>
                </a:solidFill>
              </a:rPr>
              <a:t>具有特殊属性的</a:t>
            </a:r>
            <a:r>
              <a:rPr lang="zh-CN" altLang="en-US" b="1">
                <a:solidFill>
                  <a:srgbClr val="C00000"/>
                </a:solidFill>
              </a:rPr>
              <a:t>新类。</a:t>
            </a:r>
            <a:endParaRPr lang="en-US" altLang="zh-CN" b="1">
              <a:solidFill>
                <a:srgbClr val="C00000"/>
              </a:solidFill>
            </a:endParaRPr>
          </a:p>
          <a:p>
            <a:pPr lvl="1" algn="just"/>
            <a:r>
              <a:rPr lang="zh-CN" altLang="en-US"/>
              <a:t>新</a:t>
            </a:r>
            <a:r>
              <a:rPr lang="zh-CN" altLang="en-US" dirty="0"/>
              <a:t>类</a:t>
            </a:r>
            <a:r>
              <a:rPr lang="zh-CN" altLang="en-US" dirty="0">
                <a:solidFill>
                  <a:srgbClr val="FF0000"/>
                </a:solidFill>
                <a:latin typeface="隶书" panose="02010509060101010101" pitchFamily="49" charset="-122"/>
                <a:ea typeface="隶书" panose="02010509060101010101" pitchFamily="49" charset="-122"/>
              </a:rPr>
              <a:t>继承</a:t>
            </a:r>
            <a:r>
              <a:rPr lang="zh-CN" altLang="en-US" dirty="0"/>
              <a:t>一般类的状态和行为，并根据需要增加它自己的</a:t>
            </a:r>
            <a:r>
              <a:rPr lang="zh-CN" altLang="en-US" dirty="0">
                <a:solidFill>
                  <a:srgbClr val="FF0000"/>
                </a:solidFill>
                <a:latin typeface="隶书" panose="02010509060101010101" pitchFamily="49" charset="-122"/>
                <a:ea typeface="隶书" panose="02010509060101010101" pitchFamily="49" charset="-122"/>
              </a:rPr>
              <a:t>新的状态</a:t>
            </a:r>
            <a:r>
              <a:rPr lang="zh-CN" altLang="en-US" dirty="0">
                <a:latin typeface="隶书" panose="02010509060101010101" pitchFamily="49" charset="-122"/>
                <a:ea typeface="隶书" panose="02010509060101010101" pitchFamily="49" charset="-122"/>
              </a:rPr>
              <a:t>和</a:t>
            </a:r>
            <a:r>
              <a:rPr lang="zh-CN" altLang="en-US" dirty="0">
                <a:solidFill>
                  <a:srgbClr val="FF0000"/>
                </a:solidFill>
                <a:latin typeface="隶书" panose="02010509060101010101" pitchFamily="49" charset="-122"/>
                <a:ea typeface="隶书" panose="02010509060101010101" pitchFamily="49" charset="-122"/>
              </a:rPr>
              <a:t>行为</a:t>
            </a:r>
            <a:r>
              <a:rPr lang="zh-CN" altLang="en-US" dirty="0"/>
              <a:t>。</a:t>
            </a:r>
            <a:endParaRPr lang="zh-CN" altLang="en-US" dirty="0"/>
          </a:p>
          <a:p>
            <a:pPr lvl="1" algn="just"/>
            <a:r>
              <a:rPr lang="zh-CN" altLang="en-US" dirty="0"/>
              <a:t>由继承而得到的类称为</a:t>
            </a:r>
            <a:r>
              <a:rPr lang="zh-CN" altLang="en-US" b="1">
                <a:solidFill>
                  <a:srgbClr val="FF0066"/>
                </a:solidFill>
              </a:rPr>
              <a:t>子类；</a:t>
            </a:r>
            <a:endParaRPr lang="en-US" altLang="zh-CN"/>
          </a:p>
          <a:p>
            <a:pPr lvl="1" algn="just"/>
            <a:r>
              <a:rPr lang="zh-CN" altLang="en-US"/>
              <a:t>被</a:t>
            </a:r>
            <a:r>
              <a:rPr lang="zh-CN" altLang="en-US" dirty="0"/>
              <a:t>继承的类称为</a:t>
            </a:r>
            <a:r>
              <a:rPr lang="zh-CN" altLang="en-US" b="1" dirty="0">
                <a:solidFill>
                  <a:srgbClr val="FF0066"/>
                </a:solidFill>
              </a:rPr>
              <a:t>父类</a:t>
            </a:r>
            <a:r>
              <a:rPr lang="en-US" altLang="zh-CN" b="1" dirty="0">
                <a:solidFill>
                  <a:srgbClr val="FF0066"/>
                </a:solidFill>
              </a:rPr>
              <a:t>(</a:t>
            </a:r>
            <a:r>
              <a:rPr lang="zh-CN" altLang="en-US" b="1">
                <a:solidFill>
                  <a:srgbClr val="FF0066"/>
                </a:solidFill>
              </a:rPr>
              <a:t>超类</a:t>
            </a:r>
            <a:r>
              <a:rPr lang="en-US" altLang="zh-CN" b="1">
                <a:solidFill>
                  <a:srgbClr val="FF0066"/>
                </a:solidFill>
              </a:rPr>
              <a:t>)</a:t>
            </a:r>
            <a:r>
              <a:rPr lang="zh-CN" altLang="en-US" b="1">
                <a:solidFill>
                  <a:srgbClr val="FF0066"/>
                </a:solidFill>
              </a:rPr>
              <a:t>。</a:t>
            </a:r>
            <a:endParaRPr lang="en-US" altLang="zh-CN" dirty="0"/>
          </a:p>
          <a:p>
            <a:pPr algn="just"/>
            <a:endParaRPr lang="en-US" altLang="zh-CN" dirty="0"/>
          </a:p>
          <a:p>
            <a:pPr algn="just"/>
            <a:r>
              <a:rPr lang="en-US" altLang="zh-CN" dirty="0"/>
              <a:t>Java</a:t>
            </a:r>
            <a:r>
              <a:rPr lang="zh-CN" altLang="en-US" dirty="0"/>
              <a:t>支持单继承，</a:t>
            </a:r>
            <a:r>
              <a:rPr lang="zh-CN" altLang="en-US"/>
              <a:t>即：</a:t>
            </a:r>
            <a:endParaRPr lang="en-US" altLang="zh-CN"/>
          </a:p>
          <a:p>
            <a:pPr marL="0" indent="0" algn="ctr">
              <a:buNone/>
            </a:pPr>
            <a:r>
              <a:rPr lang="zh-CN" altLang="en-US">
                <a:solidFill>
                  <a:srgbClr val="000099"/>
                </a:solidFill>
                <a:latin typeface="隶书" panose="02010509060101010101" pitchFamily="49" charset="-122"/>
                <a:ea typeface="隶书" panose="02010509060101010101" pitchFamily="49" charset="-122"/>
              </a:rPr>
              <a:t>一</a:t>
            </a:r>
            <a:r>
              <a:rPr lang="zh-CN" altLang="en-US" dirty="0">
                <a:solidFill>
                  <a:srgbClr val="000099"/>
                </a:solidFill>
                <a:latin typeface="隶书" panose="02010509060101010101" pitchFamily="49" charset="-122"/>
                <a:ea typeface="隶书" panose="02010509060101010101" pitchFamily="49" charset="-122"/>
              </a:rPr>
              <a:t>个子类只能有一个父类</a:t>
            </a:r>
            <a:r>
              <a:rPr lang="zh-CN" altLang="en-US" dirty="0"/>
              <a:t>。</a:t>
            </a:r>
            <a:endParaRPr lang="zh-CN" altLang="en-US" dirty="0"/>
          </a:p>
          <a:p>
            <a:pPr algn="just">
              <a:buNone/>
            </a:pPr>
            <a:r>
              <a:rPr lang="zh-CN" altLang="en-US" dirty="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§5.6   </a:t>
            </a:r>
            <a:r>
              <a:rPr lang="en-US" altLang="zh-CN" dirty="0">
                <a:latin typeface="+mn-lt"/>
              </a:rPr>
              <a:t>final</a:t>
            </a:r>
            <a:r>
              <a:rPr lang="zh-CN" altLang="en-US" dirty="0">
                <a:latin typeface="+mn-lt"/>
              </a:rPr>
              <a:t>关键字 </a:t>
            </a:r>
            <a:endParaRPr lang="zh-CN" altLang="en-US" dirty="0">
              <a:latin typeface="+mn-lt"/>
            </a:endParaRPr>
          </a:p>
        </p:txBody>
      </p:sp>
      <p:sp>
        <p:nvSpPr>
          <p:cNvPr id="3" name="内容占位符 2"/>
          <p:cNvSpPr>
            <a:spLocks noGrp="1"/>
          </p:cNvSpPr>
          <p:nvPr>
            <p:ph idx="1"/>
          </p:nvPr>
        </p:nvSpPr>
        <p:spPr/>
        <p:txBody>
          <a:bodyPr/>
          <a:lstStyle/>
          <a:p>
            <a:r>
              <a:rPr lang="en-US" altLang="zh-CN" b="1" dirty="0">
                <a:solidFill>
                  <a:srgbClr val="C00000"/>
                </a:solidFill>
              </a:rPr>
              <a:t>final</a:t>
            </a:r>
            <a:r>
              <a:rPr lang="zh-CN" altLang="en-US" b="1" dirty="0"/>
              <a:t>关键字可以修饰：</a:t>
            </a:r>
            <a:endParaRPr lang="en-US" altLang="zh-CN" b="1" dirty="0"/>
          </a:p>
          <a:p>
            <a:pPr lvl="1"/>
            <a:r>
              <a:rPr lang="zh-CN" altLang="en-US" b="1" dirty="0"/>
              <a:t>类</a:t>
            </a:r>
            <a:endParaRPr lang="en-US" altLang="zh-CN" b="1" dirty="0"/>
          </a:p>
          <a:p>
            <a:pPr lvl="1"/>
            <a:r>
              <a:rPr lang="zh-CN" altLang="en-US" b="1" dirty="0"/>
              <a:t>成员变量</a:t>
            </a:r>
            <a:endParaRPr lang="en-US" altLang="zh-CN" b="1" dirty="0"/>
          </a:p>
          <a:p>
            <a:pPr lvl="1"/>
            <a:r>
              <a:rPr lang="zh-CN" altLang="en-US" b="1" dirty="0"/>
              <a:t>方法中的局部变量</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548680"/>
            <a:ext cx="8229600" cy="5577483"/>
          </a:xfrm>
        </p:spPr>
        <p:txBody>
          <a:bodyPr/>
          <a:lstStyle/>
          <a:p>
            <a:pPr marL="0" indent="0" algn="just">
              <a:lnSpc>
                <a:spcPct val="90000"/>
              </a:lnSpc>
              <a:buNone/>
            </a:pPr>
            <a:r>
              <a:rPr lang="zh-CN" altLang="en-US" sz="2800" b="1" dirty="0">
                <a:latin typeface="Arial" panose="020B0604020202020204" pitchFamily="34" charset="0"/>
                <a:ea typeface="+mj-ea"/>
                <a:cs typeface="Arial" panose="020B0604020202020204" pitchFamily="34" charset="0"/>
              </a:rPr>
              <a:t>§5.6.1   </a:t>
            </a:r>
            <a:r>
              <a:rPr lang="en-US" altLang="zh-CN" sz="2800" b="1" dirty="0">
                <a:latin typeface="Arial" panose="020B0604020202020204" pitchFamily="34" charset="0"/>
                <a:ea typeface="+mj-ea"/>
                <a:cs typeface="Arial" panose="020B0604020202020204" pitchFamily="34" charset="0"/>
              </a:rPr>
              <a:t>final</a:t>
            </a:r>
            <a:r>
              <a:rPr lang="zh-CN" altLang="en-US" sz="2800" b="1" dirty="0">
                <a:latin typeface="Arial" panose="020B0604020202020204" pitchFamily="34" charset="0"/>
                <a:ea typeface="+mj-ea"/>
                <a:cs typeface="Arial" panose="020B0604020202020204" pitchFamily="34" charset="0"/>
              </a:rPr>
              <a:t>类 </a:t>
            </a:r>
            <a:endParaRPr lang="en-US" altLang="zh-CN" sz="2800" b="1" dirty="0">
              <a:latin typeface="Arial" panose="020B0604020202020204" pitchFamily="34" charset="0"/>
              <a:ea typeface="+mj-ea"/>
              <a:cs typeface="Arial" panose="020B0604020202020204" pitchFamily="34" charset="0"/>
            </a:endParaRPr>
          </a:p>
          <a:p>
            <a:pPr lvl="1" algn="just">
              <a:lnSpc>
                <a:spcPct val="90000"/>
              </a:lnSpc>
              <a:buFont typeface="Wingdings" panose="05000000000000000000" pitchFamily="2" charset="2"/>
              <a:buChar char="Ø"/>
            </a:pPr>
            <a:r>
              <a:rPr lang="zh-CN" altLang="en-US" sz="2400" dirty="0">
                <a:latin typeface="+mj-lt"/>
              </a:rPr>
              <a:t>可以使用</a:t>
            </a:r>
            <a:r>
              <a:rPr lang="en-US" altLang="zh-CN" sz="2400" dirty="0">
                <a:latin typeface="+mj-lt"/>
              </a:rPr>
              <a:t>final</a:t>
            </a:r>
            <a:r>
              <a:rPr lang="zh-CN" altLang="en-US" sz="2400" dirty="0">
                <a:latin typeface="+mj-lt"/>
              </a:rPr>
              <a:t>将类声明为</a:t>
            </a:r>
            <a:r>
              <a:rPr lang="en-US" altLang="zh-CN" sz="2400" b="1" dirty="0">
                <a:solidFill>
                  <a:srgbClr val="FF0000"/>
                </a:solidFill>
                <a:latin typeface="+mj-lt"/>
              </a:rPr>
              <a:t>final</a:t>
            </a:r>
            <a:r>
              <a:rPr lang="zh-CN" altLang="en-US" sz="2400" b="1" dirty="0">
                <a:solidFill>
                  <a:srgbClr val="FF0000"/>
                </a:solidFill>
                <a:latin typeface="+mj-lt"/>
              </a:rPr>
              <a:t>类</a:t>
            </a:r>
            <a:r>
              <a:rPr lang="zh-CN" altLang="en-US" sz="2400" dirty="0">
                <a:latin typeface="+mj-lt"/>
              </a:rPr>
              <a:t>。</a:t>
            </a:r>
            <a:endParaRPr lang="en-US" altLang="zh-CN" sz="2400" dirty="0">
              <a:latin typeface="+mj-lt"/>
            </a:endParaRPr>
          </a:p>
          <a:p>
            <a:pPr lvl="1" algn="just">
              <a:lnSpc>
                <a:spcPct val="90000"/>
              </a:lnSpc>
              <a:buFont typeface="Wingdings" panose="05000000000000000000" pitchFamily="2" charset="2"/>
              <a:buChar char="Ø"/>
            </a:pPr>
            <a:r>
              <a:rPr lang="en-US" altLang="zh-CN" sz="2400" b="1" dirty="0">
                <a:solidFill>
                  <a:srgbClr val="C00000"/>
                </a:solidFill>
                <a:latin typeface="+mj-lt"/>
              </a:rPr>
              <a:t>final</a:t>
            </a:r>
            <a:r>
              <a:rPr lang="zh-CN" altLang="en-US" sz="2400" b="1" dirty="0">
                <a:solidFill>
                  <a:srgbClr val="C00000"/>
                </a:solidFill>
                <a:latin typeface="+mj-lt"/>
              </a:rPr>
              <a:t>类</a:t>
            </a:r>
            <a:r>
              <a:rPr lang="zh-CN" altLang="en-US" sz="2400" dirty="0">
                <a:latin typeface="+mj-lt"/>
              </a:rPr>
              <a:t>不能被继承，即不能有子类。如：</a:t>
            </a:r>
            <a:endParaRPr lang="en-US" altLang="zh-CN" sz="2400" dirty="0">
              <a:latin typeface="+mj-lt"/>
            </a:endParaRPr>
          </a:p>
          <a:p>
            <a:pPr algn="just">
              <a:lnSpc>
                <a:spcPct val="90000"/>
              </a:lnSpc>
            </a:pPr>
            <a:endParaRPr lang="en-US" altLang="zh-CN" b="1" dirty="0">
              <a:latin typeface="+mj-lt"/>
            </a:endParaRPr>
          </a:p>
          <a:p>
            <a:pPr algn="just">
              <a:lnSpc>
                <a:spcPct val="90000"/>
              </a:lnSpc>
            </a:pPr>
            <a:endParaRPr lang="en-US" altLang="zh-CN" b="1" dirty="0">
              <a:latin typeface="+mj-lt"/>
            </a:endParaRPr>
          </a:p>
          <a:p>
            <a:pPr algn="just">
              <a:lnSpc>
                <a:spcPct val="90000"/>
              </a:lnSpc>
            </a:pPr>
            <a:endParaRPr lang="en-US" altLang="zh-CN" b="1" dirty="0">
              <a:latin typeface="+mj-lt"/>
            </a:endParaRPr>
          </a:p>
          <a:p>
            <a:pPr marL="0" indent="0" algn="just">
              <a:lnSpc>
                <a:spcPct val="90000"/>
              </a:lnSpc>
              <a:buNone/>
            </a:pPr>
            <a:endParaRPr lang="en-US" altLang="zh-CN" dirty="0"/>
          </a:p>
          <a:p>
            <a:pPr marL="0" indent="0" algn="just">
              <a:lnSpc>
                <a:spcPct val="90000"/>
              </a:lnSpc>
              <a:buNone/>
            </a:pPr>
            <a:r>
              <a:rPr lang="zh-CN" altLang="en-US" sz="2800" b="1" dirty="0">
                <a:latin typeface="Arial" panose="020B0604020202020204" pitchFamily="34" charset="0"/>
                <a:ea typeface="+mj-ea"/>
                <a:cs typeface="Arial" panose="020B0604020202020204" pitchFamily="34" charset="0"/>
              </a:rPr>
              <a:t>§5.6.2    </a:t>
            </a:r>
            <a:r>
              <a:rPr lang="en-US" altLang="zh-CN" sz="2800" b="1" dirty="0">
                <a:latin typeface="Arial" panose="020B0604020202020204" pitchFamily="34" charset="0"/>
                <a:ea typeface="+mj-ea"/>
                <a:cs typeface="Arial" panose="020B0604020202020204" pitchFamily="34" charset="0"/>
              </a:rPr>
              <a:t>final</a:t>
            </a:r>
            <a:r>
              <a:rPr lang="zh-CN" altLang="en-US" sz="2800" b="1" dirty="0">
                <a:latin typeface="Arial" panose="020B0604020202020204" pitchFamily="34" charset="0"/>
                <a:ea typeface="+mj-ea"/>
                <a:cs typeface="Arial" panose="020B0604020202020204" pitchFamily="34" charset="0"/>
              </a:rPr>
              <a:t>方法 </a:t>
            </a:r>
            <a:endParaRPr lang="en-US" altLang="zh-CN" sz="2800" b="1" dirty="0">
              <a:latin typeface="Arial" panose="020B0604020202020204" pitchFamily="34" charset="0"/>
              <a:ea typeface="+mj-ea"/>
              <a:cs typeface="Arial" panose="020B0604020202020204" pitchFamily="34" charset="0"/>
            </a:endParaRPr>
          </a:p>
          <a:p>
            <a:pPr lvl="1" algn="just">
              <a:lnSpc>
                <a:spcPct val="90000"/>
              </a:lnSpc>
              <a:buFont typeface="Wingdings" panose="05000000000000000000" pitchFamily="2" charset="2"/>
              <a:buChar char="Ø"/>
            </a:pPr>
            <a:r>
              <a:rPr lang="zh-CN" altLang="en-US" sz="2400" dirty="0">
                <a:latin typeface="+mj-lt"/>
              </a:rPr>
              <a:t>如果用</a:t>
            </a:r>
            <a:r>
              <a:rPr lang="en-US" altLang="zh-CN" sz="2400" dirty="0">
                <a:latin typeface="+mj-lt"/>
              </a:rPr>
              <a:t>final</a:t>
            </a:r>
            <a:r>
              <a:rPr lang="zh-CN" altLang="en-US" sz="2400" dirty="0">
                <a:latin typeface="+mj-lt"/>
              </a:rPr>
              <a:t>修饰父类中的一个方法，那么这个方法</a:t>
            </a:r>
            <a:r>
              <a:rPr lang="zh-CN" altLang="en-US" sz="2400" dirty="0">
                <a:solidFill>
                  <a:srgbClr val="0000CC"/>
                </a:solidFill>
                <a:latin typeface="华文新魏" panose="02010800040101010101" pitchFamily="2" charset="-122"/>
                <a:ea typeface="华文新魏" panose="02010800040101010101" pitchFamily="2" charset="-122"/>
              </a:rPr>
              <a:t>不允许子类重写</a:t>
            </a:r>
            <a:r>
              <a:rPr lang="zh-CN" altLang="en-US" sz="2400" dirty="0">
                <a:latin typeface="+mj-lt"/>
              </a:rPr>
              <a:t>。 </a:t>
            </a:r>
            <a:endParaRPr lang="zh-CN" altLang="en-US" sz="2400" dirty="0">
              <a:latin typeface="+mj-lt"/>
            </a:endParaRPr>
          </a:p>
          <a:p>
            <a:pPr marL="0" indent="0" algn="just">
              <a:lnSpc>
                <a:spcPct val="90000"/>
              </a:lnSpc>
              <a:buNone/>
            </a:pPr>
            <a:endParaRPr lang="en-US" altLang="zh-CN" b="1" dirty="0">
              <a:latin typeface="+mj-lt"/>
            </a:endParaRPr>
          </a:p>
          <a:p>
            <a:pPr algn="just">
              <a:lnSpc>
                <a:spcPct val="90000"/>
              </a:lnSpc>
            </a:pPr>
            <a:endParaRPr lang="zh-CN" altLang="en-US"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935760" y="2081693"/>
            <a:ext cx="3498776" cy="1252855"/>
          </a:xfrm>
          <a:prstGeom prst="rect">
            <a:avLst/>
          </a:prstGeom>
          <a:noFill/>
          <a:ln>
            <a:solidFill>
              <a:schemeClr val="tx1"/>
            </a:solidFill>
          </a:ln>
        </p:spPr>
        <p:txBody>
          <a:bodyPr wrap="square" rtlCol="0">
            <a:spAutoFit/>
          </a:bodyPr>
          <a:lstStyle/>
          <a:p>
            <a:pPr algn="just">
              <a:lnSpc>
                <a:spcPct val="90000"/>
              </a:lnSpc>
            </a:pPr>
            <a:r>
              <a:rPr lang="en-US" altLang="zh-CN" sz="2800" b="1">
                <a:solidFill>
                  <a:srgbClr val="C00000"/>
                </a:solidFill>
              </a:rPr>
              <a:t>final</a:t>
            </a:r>
            <a:r>
              <a:rPr lang="en-US" altLang="zh-CN" sz="2800" b="1">
                <a:solidFill>
                  <a:srgbClr val="0000FF"/>
                </a:solidFill>
              </a:rPr>
              <a:t> class A {</a:t>
            </a:r>
            <a:endParaRPr lang="en-US" altLang="zh-CN" sz="2800" b="1">
              <a:solidFill>
                <a:srgbClr val="0000FF"/>
              </a:solidFill>
            </a:endParaRPr>
          </a:p>
          <a:p>
            <a:pPr algn="just">
              <a:lnSpc>
                <a:spcPct val="90000"/>
              </a:lnSpc>
            </a:pPr>
            <a:r>
              <a:rPr lang="en-US" altLang="zh-CN" sz="2800" b="1">
                <a:solidFill>
                  <a:srgbClr val="0000FF"/>
                </a:solidFill>
              </a:rPr>
              <a:t>	…</a:t>
            </a:r>
            <a:endParaRPr lang="en-US" altLang="zh-CN" sz="2800" b="1">
              <a:solidFill>
                <a:srgbClr val="0000FF"/>
              </a:solidFill>
            </a:endParaRPr>
          </a:p>
          <a:p>
            <a:pPr algn="just">
              <a:lnSpc>
                <a:spcPct val="90000"/>
              </a:lnSpc>
            </a:pPr>
            <a:r>
              <a:rPr lang="en-US" altLang="zh-CN" sz="2800" b="1">
                <a:solidFill>
                  <a:srgbClr val="0000FF"/>
                </a:solidFill>
              </a:rPr>
              <a:t>}</a:t>
            </a:r>
            <a:r>
              <a:rPr lang="en-US" altLang="zh-CN" sz="2800" b="1"/>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§5.6.3    </a:t>
            </a:r>
            <a:r>
              <a:rPr lang="zh-CN" altLang="en-US" dirty="0">
                <a:latin typeface="宋体" panose="02010600030101010101" pitchFamily="2" charset="-122"/>
              </a:rPr>
              <a:t>常量</a:t>
            </a:r>
            <a:r>
              <a:rPr lang="zh-CN" altLang="en-US" dirty="0"/>
              <a:t> </a:t>
            </a:r>
            <a:endParaRPr lang="zh-CN" altLang="en-US" dirty="0"/>
          </a:p>
        </p:txBody>
      </p:sp>
      <p:sp>
        <p:nvSpPr>
          <p:cNvPr id="3" name="内容占位符 2"/>
          <p:cNvSpPr>
            <a:spLocks noGrp="1"/>
          </p:cNvSpPr>
          <p:nvPr>
            <p:ph idx="1"/>
          </p:nvPr>
        </p:nvSpPr>
        <p:spPr/>
        <p:txBody>
          <a:bodyPr/>
          <a:lstStyle/>
          <a:p>
            <a:pPr algn="just">
              <a:lnSpc>
                <a:spcPct val="90000"/>
              </a:lnSpc>
              <a:spcBef>
                <a:spcPts val="0"/>
              </a:spcBef>
            </a:pPr>
            <a:r>
              <a:rPr lang="zh-CN" altLang="en-US" dirty="0">
                <a:latin typeface="+mj-lt"/>
              </a:rPr>
              <a:t>如果成员变量或局部变量被修饰为</a:t>
            </a:r>
            <a:r>
              <a:rPr lang="en-US" altLang="zh-CN" b="1" dirty="0">
                <a:solidFill>
                  <a:srgbClr val="FF0000"/>
                </a:solidFill>
                <a:latin typeface="+mj-lt"/>
              </a:rPr>
              <a:t>final</a:t>
            </a:r>
            <a:r>
              <a:rPr lang="zh-CN" altLang="en-US" dirty="0">
                <a:latin typeface="+mj-lt"/>
              </a:rPr>
              <a:t>的，就是</a:t>
            </a:r>
            <a:r>
              <a:rPr lang="zh-CN" altLang="en-US" dirty="0">
                <a:solidFill>
                  <a:srgbClr val="C00000"/>
                </a:solidFill>
                <a:latin typeface="华文新魏" panose="02010800040101010101" pitchFamily="2" charset="-122"/>
                <a:ea typeface="华文新魏" panose="02010800040101010101" pitchFamily="2" charset="-122"/>
              </a:rPr>
              <a:t>常量</a:t>
            </a:r>
            <a:r>
              <a:rPr lang="zh-CN" altLang="en-US" dirty="0">
                <a:latin typeface="+mj-lt"/>
              </a:rPr>
              <a:t>。</a:t>
            </a:r>
            <a:endParaRPr lang="en-US" altLang="zh-CN" dirty="0">
              <a:latin typeface="+mj-lt"/>
            </a:endParaRPr>
          </a:p>
          <a:p>
            <a:pPr>
              <a:spcBef>
                <a:spcPts val="0"/>
              </a:spcBef>
            </a:pPr>
            <a:r>
              <a:rPr lang="en-US" altLang="zh-CN" dirty="0">
                <a:solidFill>
                  <a:srgbClr val="0000CC"/>
                </a:solidFill>
                <a:latin typeface="+mj-lt"/>
              </a:rPr>
              <a:t>final</a:t>
            </a:r>
            <a:r>
              <a:rPr lang="zh-CN" altLang="en-US" dirty="0">
                <a:solidFill>
                  <a:srgbClr val="0000CC"/>
                </a:solidFill>
                <a:latin typeface="+mj-lt"/>
              </a:rPr>
              <a:t>变量</a:t>
            </a:r>
            <a:r>
              <a:rPr lang="zh-CN" altLang="en-US" dirty="0">
                <a:latin typeface="+mj-lt"/>
              </a:rPr>
              <a:t>一般用于声明那些类或对象的</a:t>
            </a:r>
            <a:r>
              <a:rPr lang="zh-CN" altLang="en-US" dirty="0">
                <a:solidFill>
                  <a:srgbClr val="FF0000"/>
                </a:solidFill>
                <a:latin typeface="+mj-lt"/>
                <a:ea typeface="隶书" panose="02010509060101010101" pitchFamily="49" charset="-122"/>
              </a:rPr>
              <a:t>不可变的属性</a:t>
            </a:r>
            <a:r>
              <a:rPr lang="zh-CN" altLang="en-US" dirty="0">
                <a:latin typeface="+mj-lt"/>
              </a:rPr>
              <a:t>；</a:t>
            </a:r>
            <a:endParaRPr lang="en-US" altLang="zh-CN" dirty="0">
              <a:latin typeface="+mj-lt"/>
            </a:endParaRPr>
          </a:p>
          <a:p>
            <a:pPr>
              <a:spcBef>
                <a:spcPts val="0"/>
              </a:spcBef>
            </a:pPr>
            <a:endParaRPr lang="en-US" altLang="zh-CN" dirty="0">
              <a:latin typeface="+mj-lt"/>
            </a:endParaRPr>
          </a:p>
          <a:p>
            <a:pPr>
              <a:spcBef>
                <a:spcPts val="0"/>
              </a:spcBef>
            </a:pPr>
            <a:r>
              <a:rPr lang="en-US" altLang="zh-CN" b="1" dirty="0">
                <a:solidFill>
                  <a:srgbClr val="0000CC"/>
                </a:solidFill>
                <a:latin typeface="+mj-lt"/>
              </a:rPr>
              <a:t>final</a:t>
            </a:r>
            <a:r>
              <a:rPr lang="zh-CN" altLang="en-US" b="1" dirty="0">
                <a:solidFill>
                  <a:srgbClr val="0000CC"/>
                </a:solidFill>
                <a:latin typeface="+mj-lt"/>
              </a:rPr>
              <a:t>变量在声明时必须赋初值；</a:t>
            </a:r>
            <a:endParaRPr lang="en-US" altLang="zh-CN" dirty="0">
              <a:latin typeface="+mj-lt"/>
            </a:endParaRPr>
          </a:p>
          <a:p>
            <a:pPr>
              <a:spcBef>
                <a:spcPts val="0"/>
              </a:spcBef>
            </a:pPr>
            <a:r>
              <a:rPr lang="zh-CN" altLang="en-US" dirty="0">
                <a:latin typeface="+mj-lt"/>
              </a:rPr>
              <a:t>被声明为</a:t>
            </a:r>
            <a:r>
              <a:rPr lang="en-US" altLang="zh-CN" dirty="0">
                <a:latin typeface="+mj-lt"/>
              </a:rPr>
              <a:t>final</a:t>
            </a:r>
            <a:r>
              <a:rPr lang="zh-CN" altLang="en-US" dirty="0">
                <a:latin typeface="+mj-lt"/>
              </a:rPr>
              <a:t>的域只能被初始化一次，即不能再次被赋值。</a:t>
            </a:r>
            <a:endParaRPr lang="zh-CN" altLang="en-US" dirty="0">
              <a:latin typeface="+mj-lt"/>
            </a:endParaRPr>
          </a:p>
          <a:p>
            <a:pPr algn="just">
              <a:lnSpc>
                <a:spcPct val="90000"/>
              </a:lnSpc>
            </a:pPr>
            <a:endParaRPr lang="zh-CN" altLang="en-US" b="1"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400948" cy="1020746"/>
          </a:xfrm>
        </p:spPr>
        <p:txBody>
          <a:bodyPr/>
          <a:lstStyle/>
          <a:p>
            <a:pPr algn="l"/>
            <a:r>
              <a:rPr lang="zh-CN" altLang="en-US" dirty="0"/>
              <a:t>例</a:t>
            </a:r>
            <a:r>
              <a:rPr lang="en-US" altLang="zh-CN" dirty="0"/>
              <a:t>5-8</a:t>
            </a:r>
            <a:r>
              <a:rPr lang="zh-CN" altLang="en-US" dirty="0"/>
              <a:t>：</a:t>
            </a:r>
            <a:endParaRPr lang="zh-CN" altLang="en-US" dirty="0"/>
          </a:p>
        </p:txBody>
      </p:sp>
      <p:sp>
        <p:nvSpPr>
          <p:cNvPr id="3" name="内容占位符 2"/>
          <p:cNvSpPr>
            <a:spLocks noGrp="1"/>
          </p:cNvSpPr>
          <p:nvPr>
            <p:ph idx="1"/>
          </p:nvPr>
        </p:nvSpPr>
        <p:spPr>
          <a:xfrm>
            <a:off x="1881158" y="1214423"/>
            <a:ext cx="8572560" cy="4929222"/>
          </a:xfrm>
          <a:ln>
            <a:solidFill>
              <a:schemeClr val="accent1">
                <a:shade val="50000"/>
              </a:schemeClr>
            </a:solidFill>
          </a:ln>
        </p:spPr>
        <p:txBody>
          <a:bodyPr>
            <a:normAutofit/>
          </a:bodyPr>
          <a:lstStyle/>
          <a:p>
            <a:pPr>
              <a:spcBef>
                <a:spcPts val="0"/>
              </a:spcBef>
              <a:buNone/>
            </a:pPr>
            <a:r>
              <a:rPr lang="en-US" altLang="zh-CN" sz="2400" b="1" dirty="0">
                <a:latin typeface="+mj-lt"/>
              </a:rPr>
              <a:t>class A {</a:t>
            </a:r>
            <a:endParaRPr lang="en-US" altLang="zh-CN" sz="2400" b="1" dirty="0">
              <a:latin typeface="+mj-lt"/>
            </a:endParaRPr>
          </a:p>
          <a:p>
            <a:pPr lvl="1">
              <a:spcBef>
                <a:spcPts val="0"/>
              </a:spcBef>
              <a:buNone/>
            </a:pPr>
            <a:r>
              <a:rPr lang="en-US" altLang="zh-CN" sz="2400" b="1" dirty="0">
                <a:solidFill>
                  <a:srgbClr val="C00000"/>
                </a:solidFill>
                <a:latin typeface="+mj-lt"/>
              </a:rPr>
              <a:t>  final</a:t>
            </a:r>
            <a:r>
              <a:rPr lang="en-US" altLang="zh-CN" sz="2400" b="1" dirty="0">
                <a:solidFill>
                  <a:srgbClr val="000099"/>
                </a:solidFill>
                <a:latin typeface="+mj-lt"/>
              </a:rPr>
              <a:t> double PI=3.1415926;  </a:t>
            </a:r>
            <a:endParaRPr lang="en-US" altLang="zh-CN" sz="2400" b="1" dirty="0">
              <a:solidFill>
                <a:srgbClr val="006600"/>
              </a:solidFill>
              <a:latin typeface="+mj-lt"/>
            </a:endParaRPr>
          </a:p>
          <a:p>
            <a:pPr lvl="1">
              <a:spcBef>
                <a:spcPts val="0"/>
              </a:spcBef>
              <a:buNone/>
            </a:pPr>
            <a:endParaRPr lang="en-US" altLang="zh-CN" sz="2400" b="1" dirty="0">
              <a:latin typeface="+mj-lt"/>
            </a:endParaRPr>
          </a:p>
          <a:p>
            <a:pPr lvl="1">
              <a:spcBef>
                <a:spcPts val="0"/>
              </a:spcBef>
              <a:buNone/>
            </a:pPr>
            <a:endParaRPr lang="zh-CN" altLang="en-US" sz="2400" b="1" dirty="0">
              <a:latin typeface="+mj-lt"/>
            </a:endParaRPr>
          </a:p>
          <a:p>
            <a:pPr lvl="1">
              <a:spcBef>
                <a:spcPts val="0"/>
              </a:spcBef>
              <a:buNone/>
            </a:pPr>
            <a:r>
              <a:rPr lang="zh-CN" altLang="en-US" sz="2400" b="1" dirty="0">
                <a:latin typeface="+mj-lt"/>
              </a:rPr>
              <a:t>  </a:t>
            </a:r>
            <a:r>
              <a:rPr lang="en-US" altLang="zh-CN" sz="2400" b="1" dirty="0">
                <a:latin typeface="+mj-lt"/>
              </a:rPr>
              <a:t>public double </a:t>
            </a:r>
            <a:r>
              <a:rPr lang="en-US" altLang="zh-CN" sz="2400" b="1" dirty="0" err="1">
                <a:latin typeface="+mj-lt"/>
              </a:rPr>
              <a:t>getArea</a:t>
            </a:r>
            <a:r>
              <a:rPr lang="en-US" altLang="zh-CN" sz="2400" b="1" dirty="0">
                <a:latin typeface="+mj-lt"/>
              </a:rPr>
              <a:t>(</a:t>
            </a:r>
            <a:r>
              <a:rPr lang="en-US" altLang="zh-CN" sz="2400" b="1" dirty="0">
                <a:solidFill>
                  <a:srgbClr val="C00000"/>
                </a:solidFill>
                <a:latin typeface="+mj-lt"/>
              </a:rPr>
              <a:t>final</a:t>
            </a:r>
            <a:r>
              <a:rPr lang="en-US" altLang="zh-CN" sz="2400" b="1" dirty="0">
                <a:solidFill>
                  <a:srgbClr val="000099"/>
                </a:solidFill>
                <a:latin typeface="+mj-lt"/>
              </a:rPr>
              <a:t> double r</a:t>
            </a:r>
            <a:r>
              <a:rPr lang="en-US" altLang="zh-CN" sz="2400" b="1" dirty="0">
                <a:latin typeface="+mj-lt"/>
              </a:rPr>
              <a:t>) {</a:t>
            </a:r>
            <a:endParaRPr lang="en-US" altLang="zh-CN" sz="2400" b="1" dirty="0">
              <a:latin typeface="+mj-lt"/>
            </a:endParaRPr>
          </a:p>
          <a:p>
            <a:pPr lvl="1">
              <a:spcBef>
                <a:spcPts val="0"/>
              </a:spcBef>
              <a:buNone/>
            </a:pPr>
            <a:r>
              <a:rPr lang="en-US" altLang="zh-CN" sz="2400" b="1" dirty="0">
                <a:latin typeface="+mj-lt"/>
              </a:rPr>
              <a:t>       //r=89; </a:t>
            </a:r>
            <a:endParaRPr lang="en-US" altLang="zh-CN" sz="2400" b="1" dirty="0">
              <a:latin typeface="+mj-lt"/>
            </a:endParaRPr>
          </a:p>
          <a:p>
            <a:pPr lvl="1">
              <a:spcBef>
                <a:spcPts val="0"/>
              </a:spcBef>
              <a:buNone/>
            </a:pPr>
            <a:r>
              <a:rPr lang="en-US" altLang="zh-CN" sz="2400" b="1" dirty="0">
                <a:latin typeface="+mj-lt"/>
              </a:rPr>
              <a:t>       return PI * r * r;</a:t>
            </a:r>
            <a:endParaRPr lang="en-US" altLang="zh-CN" sz="2400" b="1" dirty="0">
              <a:latin typeface="+mj-lt"/>
            </a:endParaRPr>
          </a:p>
          <a:p>
            <a:pPr>
              <a:spcBef>
                <a:spcPts val="0"/>
              </a:spcBef>
              <a:buNone/>
            </a:pPr>
            <a:r>
              <a:rPr lang="en-US" altLang="zh-CN" sz="2400" b="1" dirty="0">
                <a:latin typeface="+mj-lt"/>
              </a:rPr>
              <a:t>  	   }</a:t>
            </a:r>
            <a:endParaRPr lang="en-US" altLang="zh-CN" sz="2400" b="1" dirty="0">
              <a:latin typeface="+mj-lt"/>
            </a:endParaRPr>
          </a:p>
          <a:p>
            <a:pPr>
              <a:spcBef>
                <a:spcPts val="0"/>
              </a:spcBef>
              <a:buNone/>
            </a:pPr>
            <a:endParaRPr lang="en-US" altLang="zh-CN" sz="2400" b="1" dirty="0">
              <a:latin typeface="+mj-lt"/>
            </a:endParaRPr>
          </a:p>
          <a:p>
            <a:pPr>
              <a:spcBef>
                <a:spcPts val="0"/>
              </a:spcBef>
              <a:buNone/>
            </a:pPr>
            <a:r>
              <a:rPr lang="en-US" altLang="zh-CN" sz="2400" b="1" dirty="0">
                <a:latin typeface="+mj-lt"/>
              </a:rPr>
              <a:t>        </a:t>
            </a:r>
            <a:r>
              <a:rPr lang="en-US" altLang="zh-CN" sz="2400" b="1" dirty="0">
                <a:solidFill>
                  <a:srgbClr val="000099"/>
                </a:solidFill>
                <a:latin typeface="+mj-lt"/>
              </a:rPr>
              <a:t>public </a:t>
            </a:r>
            <a:r>
              <a:rPr lang="en-US" altLang="zh-CN" sz="2400" b="1" dirty="0">
                <a:solidFill>
                  <a:srgbClr val="C00000"/>
                </a:solidFill>
                <a:latin typeface="+mj-lt"/>
              </a:rPr>
              <a:t>final</a:t>
            </a:r>
            <a:r>
              <a:rPr lang="en-US" altLang="zh-CN" sz="2400" b="1" dirty="0">
                <a:solidFill>
                  <a:srgbClr val="000099"/>
                </a:solidFill>
                <a:latin typeface="+mj-lt"/>
              </a:rPr>
              <a:t> void speak(</a:t>
            </a:r>
            <a:r>
              <a:rPr lang="en-US" altLang="zh-CN" sz="2400" b="1" dirty="0">
                <a:latin typeface="+mj-lt"/>
              </a:rPr>
              <a:t>) {	</a:t>
            </a:r>
            <a:endParaRPr lang="en-US" altLang="zh-CN" sz="2400" b="1" dirty="0">
              <a:solidFill>
                <a:srgbClr val="006600"/>
              </a:solidFill>
              <a:latin typeface="+mj-lt"/>
            </a:endParaRPr>
          </a:p>
          <a:p>
            <a:pPr>
              <a:spcBef>
                <a:spcPts val="0"/>
              </a:spcBef>
              <a:buNone/>
            </a:pPr>
            <a:r>
              <a:rPr lang="en-US" altLang="zh-CN" sz="2400" b="1" dirty="0">
                <a:latin typeface="+mj-lt"/>
              </a:rPr>
              <a:t>                </a:t>
            </a:r>
            <a:r>
              <a:rPr lang="en-US" altLang="zh-CN" sz="2400" b="1" dirty="0" err="1">
                <a:latin typeface="+mj-lt"/>
              </a:rPr>
              <a:t>System.out.println</a:t>
            </a:r>
            <a:r>
              <a:rPr lang="en-US" altLang="zh-CN" sz="2400" b="1" dirty="0">
                <a:latin typeface="+mj-lt"/>
              </a:rPr>
              <a:t>("</a:t>
            </a:r>
            <a:r>
              <a:rPr lang="zh-CN" altLang="en-US" sz="2400" b="1" dirty="0">
                <a:latin typeface="+mj-lt"/>
              </a:rPr>
              <a:t>您好，</a:t>
            </a:r>
            <a:r>
              <a:rPr lang="en-US" altLang="zh-CN" sz="2400" b="1" dirty="0">
                <a:latin typeface="+mj-lt"/>
              </a:rPr>
              <a:t>How's everything here ?");</a:t>
            </a:r>
            <a:endParaRPr lang="en-US" altLang="zh-CN" sz="2400" b="1" dirty="0">
              <a:latin typeface="+mj-lt"/>
            </a:endParaRPr>
          </a:p>
          <a:p>
            <a:pPr>
              <a:spcBef>
                <a:spcPts val="0"/>
              </a:spcBef>
              <a:buNone/>
            </a:pPr>
            <a:r>
              <a:rPr lang="en-US" altLang="zh-CN" sz="2400" b="1" dirty="0">
                <a:latin typeface="+mj-lt"/>
              </a:rPr>
              <a:t>        } </a:t>
            </a:r>
            <a:endParaRPr lang="en-US" altLang="zh-CN" sz="2400" b="1" dirty="0">
              <a:latin typeface="+mj-lt"/>
            </a:endParaRPr>
          </a:p>
          <a:p>
            <a:pPr>
              <a:spcBef>
                <a:spcPts val="0"/>
              </a:spcBef>
              <a:buNone/>
            </a:pPr>
            <a:r>
              <a:rPr lang="en-US" altLang="zh-CN" sz="2400" b="1" dirty="0">
                <a:latin typeface="+mj-lt"/>
              </a:rPr>
              <a:t>}</a:t>
            </a:r>
            <a:endParaRPr lang="zh-CN" altLang="en-US" sz="2400" b="1"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文本框 4"/>
          <p:cNvSpPr txBox="1"/>
          <p:nvPr/>
        </p:nvSpPr>
        <p:spPr>
          <a:xfrm>
            <a:off x="5960116" y="1602056"/>
            <a:ext cx="3372485" cy="368300"/>
          </a:xfrm>
          <a:prstGeom prst="rect">
            <a:avLst/>
          </a:prstGeom>
          <a:noFill/>
        </p:spPr>
        <p:txBody>
          <a:bodyPr wrap="none" rtlCol="0">
            <a:spAutoFit/>
          </a:bodyPr>
          <a:lstStyle/>
          <a:p>
            <a:r>
              <a:rPr lang="en-US" altLang="zh-CN" b="1">
                <a:solidFill>
                  <a:srgbClr val="006600"/>
                </a:solidFill>
              </a:rPr>
              <a:t>// PI</a:t>
            </a:r>
            <a:r>
              <a:rPr lang="zh-CN" altLang="en-US" b="1">
                <a:solidFill>
                  <a:srgbClr val="006600"/>
                </a:solidFill>
              </a:rPr>
              <a:t>是常量，声明时必须赋初值</a:t>
            </a:r>
            <a:endParaRPr lang="zh-CN" altLang="en-US"/>
          </a:p>
        </p:txBody>
      </p:sp>
      <p:sp>
        <p:nvSpPr>
          <p:cNvPr id="6" name="文本框 5"/>
          <p:cNvSpPr txBox="1"/>
          <p:nvPr/>
        </p:nvSpPr>
        <p:spPr>
          <a:xfrm>
            <a:off x="2495600" y="2013982"/>
            <a:ext cx="5209540" cy="368300"/>
          </a:xfrm>
          <a:prstGeom prst="rect">
            <a:avLst/>
          </a:prstGeom>
          <a:noFill/>
        </p:spPr>
        <p:txBody>
          <a:bodyPr wrap="none" rtlCol="0">
            <a:spAutoFit/>
          </a:bodyPr>
          <a:lstStyle/>
          <a:p>
            <a:r>
              <a:rPr lang="en-US" altLang="zh-CN" b="1" dirty="0">
                <a:solidFill>
                  <a:schemeClr val="bg1">
                    <a:lumMod val="50000"/>
                  </a:schemeClr>
                </a:solidFill>
              </a:rPr>
              <a:t>final double r;        //</a:t>
            </a:r>
            <a:r>
              <a:rPr lang="zh-CN" altLang="en-US" b="1" dirty="0">
                <a:solidFill>
                  <a:schemeClr val="bg1">
                    <a:lumMod val="50000"/>
                  </a:schemeClr>
                </a:solidFill>
              </a:rPr>
              <a:t>非法，因为没有给常量指定值</a:t>
            </a:r>
            <a:endParaRPr lang="zh-CN" altLang="en-US" b="1" dirty="0">
              <a:solidFill>
                <a:schemeClr val="bg1">
                  <a:lumMod val="50000"/>
                </a:schemeClr>
              </a:solidFill>
            </a:endParaRPr>
          </a:p>
        </p:txBody>
      </p:sp>
      <p:sp>
        <p:nvSpPr>
          <p:cNvPr id="7" name="文本框 6"/>
          <p:cNvSpPr txBox="1"/>
          <p:nvPr/>
        </p:nvSpPr>
        <p:spPr>
          <a:xfrm>
            <a:off x="6096000" y="4581128"/>
            <a:ext cx="1988820" cy="368300"/>
          </a:xfrm>
          <a:prstGeom prst="rect">
            <a:avLst/>
          </a:prstGeom>
          <a:noFill/>
        </p:spPr>
        <p:txBody>
          <a:bodyPr wrap="none" rtlCol="0">
            <a:spAutoFit/>
          </a:bodyPr>
          <a:lstStyle/>
          <a:p>
            <a:r>
              <a:rPr lang="en-US" altLang="zh-CN" b="1">
                <a:solidFill>
                  <a:srgbClr val="006600"/>
                </a:solidFill>
              </a:rPr>
              <a:t>//</a:t>
            </a:r>
            <a:r>
              <a:rPr lang="zh-CN" altLang="en-US" b="1">
                <a:solidFill>
                  <a:srgbClr val="006600"/>
                </a:solidFill>
              </a:rPr>
              <a:t>不能被子类重写</a:t>
            </a:r>
            <a:endParaRPr lang="zh-CN" altLang="en-US"/>
          </a:p>
        </p:txBody>
      </p:sp>
      <p:sp>
        <p:nvSpPr>
          <p:cNvPr id="8" name="文本框 7"/>
          <p:cNvSpPr txBox="1"/>
          <p:nvPr/>
        </p:nvSpPr>
        <p:spPr>
          <a:xfrm>
            <a:off x="4619635" y="3059668"/>
            <a:ext cx="3449320" cy="368300"/>
          </a:xfrm>
          <a:prstGeom prst="rect">
            <a:avLst/>
          </a:prstGeom>
          <a:noFill/>
        </p:spPr>
        <p:txBody>
          <a:bodyPr wrap="none" rtlCol="0">
            <a:spAutoFit/>
          </a:bodyPr>
          <a:lstStyle/>
          <a:p>
            <a:r>
              <a:rPr lang="en-US" altLang="zh-CN" b="1">
                <a:solidFill>
                  <a:srgbClr val="006600"/>
                </a:solidFill>
              </a:rPr>
              <a:t>//</a:t>
            </a:r>
            <a:r>
              <a:rPr lang="zh-CN" altLang="en-US" b="1">
                <a:solidFill>
                  <a:srgbClr val="006600"/>
                </a:solidFill>
              </a:rPr>
              <a:t>非法，因为不允许再改变</a:t>
            </a:r>
            <a:r>
              <a:rPr lang="en-US" altLang="zh-CN" b="1">
                <a:solidFill>
                  <a:srgbClr val="006600"/>
                </a:solidFill>
              </a:rPr>
              <a:t>r</a:t>
            </a:r>
            <a:r>
              <a:rPr lang="zh-CN" altLang="en-US" b="1">
                <a:solidFill>
                  <a:srgbClr val="006600"/>
                </a:solidFill>
              </a:rPr>
              <a:t>的值</a:t>
            </a:r>
            <a:endParaRPr lang="zh-CN" altLang="en-US" b="1">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2D8E636A-7B96-425C-8A98-10D9AE0EAE9E}" type="slidenum">
              <a:rPr lang="en-US" altLang="zh-CN"/>
            </a:fld>
            <a:endParaRPr lang="en-US" altLang="zh-CN"/>
          </a:p>
        </p:txBody>
      </p:sp>
      <p:sp>
        <p:nvSpPr>
          <p:cNvPr id="81922"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对象类型的赋值与转换</a:t>
            </a:r>
            <a:endParaRPr lang="zh-CN" altLang="en-US" dirty="0"/>
          </a:p>
        </p:txBody>
      </p:sp>
      <p:sp>
        <p:nvSpPr>
          <p:cNvPr id="81923" name="Rectangle 3"/>
          <p:cNvSpPr>
            <a:spLocks noGrp="1" noChangeArrowheads="1"/>
          </p:cNvSpPr>
          <p:nvPr>
            <p:ph type="body" idx="1"/>
          </p:nvPr>
        </p:nvSpPr>
        <p:spPr/>
        <p:txBody>
          <a:bodyPr/>
          <a:lstStyle/>
          <a:p>
            <a:r>
              <a:rPr lang="zh-CN" altLang="en-US" dirty="0"/>
              <a:t>例：</a:t>
            </a:r>
            <a:endParaRPr lang="zh-CN" altLang="zh-CN" dirty="0"/>
          </a:p>
        </p:txBody>
      </p:sp>
      <p:grpSp>
        <p:nvGrpSpPr>
          <p:cNvPr id="2" name="Group 4"/>
          <p:cNvGrpSpPr/>
          <p:nvPr/>
        </p:nvGrpSpPr>
        <p:grpSpPr bwMode="auto">
          <a:xfrm>
            <a:off x="2927648" y="2276872"/>
            <a:ext cx="5832070" cy="3028950"/>
            <a:chOff x="848" y="1616"/>
            <a:chExt cx="3607" cy="1908"/>
          </a:xfrm>
        </p:grpSpPr>
        <p:sp>
          <p:nvSpPr>
            <p:cNvPr id="81925" name="Text Box 5"/>
            <p:cNvSpPr txBox="1">
              <a:spLocks noChangeArrowheads="1"/>
            </p:cNvSpPr>
            <p:nvPr/>
          </p:nvSpPr>
          <p:spPr bwMode="auto">
            <a:xfrm>
              <a:off x="2154" y="1616"/>
              <a:ext cx="1270" cy="329"/>
            </a:xfrm>
            <a:prstGeom prst="rect">
              <a:avLst/>
            </a:prstGeom>
            <a:noFill/>
            <a:ln w="9525">
              <a:solidFill>
                <a:schemeClr val="tx1"/>
              </a:solidFill>
              <a:miter lim="800000"/>
            </a:ln>
            <a:effectLst/>
          </p:spPr>
          <p:txBody>
            <a:bodyPr wrap="square">
              <a:spAutoFit/>
            </a:bodyPr>
            <a:lstStyle/>
            <a:p>
              <a:pPr algn="ctr">
                <a:spcBef>
                  <a:spcPct val="50000"/>
                </a:spcBef>
              </a:pPr>
              <a:r>
                <a:rPr lang="zh-CN" altLang="en-US" sz="2800" dirty="0">
                  <a:latin typeface="Arial" panose="020B0604020202020204" pitchFamily="34" charset="0"/>
                </a:rPr>
                <a:t>水果</a:t>
              </a:r>
              <a:r>
                <a:rPr lang="en-US" altLang="zh-CN" sz="2800" dirty="0">
                  <a:latin typeface="Arial" panose="020B0604020202020204" pitchFamily="34" charset="0"/>
                </a:rPr>
                <a:t>(Fruit)</a:t>
              </a:r>
              <a:endParaRPr lang="zh-CN" altLang="en-US" sz="2800" dirty="0">
                <a:latin typeface="Arial" panose="020B0604020202020204" pitchFamily="34" charset="0"/>
              </a:endParaRPr>
            </a:p>
          </p:txBody>
        </p:sp>
        <p:sp>
          <p:nvSpPr>
            <p:cNvPr id="81926" name="Text Box 6"/>
            <p:cNvSpPr txBox="1">
              <a:spLocks noChangeArrowheads="1"/>
            </p:cNvSpPr>
            <p:nvPr/>
          </p:nvSpPr>
          <p:spPr bwMode="auto">
            <a:xfrm>
              <a:off x="1248" y="2341"/>
              <a:ext cx="1315" cy="329"/>
            </a:xfrm>
            <a:prstGeom prst="rect">
              <a:avLst/>
            </a:prstGeom>
            <a:noFill/>
            <a:ln w="9525">
              <a:solidFill>
                <a:schemeClr val="tx1"/>
              </a:solidFill>
              <a:miter lim="800000"/>
            </a:ln>
            <a:effectLst/>
          </p:spPr>
          <p:txBody>
            <a:bodyPr wrap="square">
              <a:spAutoFit/>
            </a:bodyPr>
            <a:lstStyle/>
            <a:p>
              <a:pPr algn="ctr">
                <a:spcBef>
                  <a:spcPct val="50000"/>
                </a:spcBef>
              </a:pPr>
              <a:r>
                <a:rPr lang="zh-CN" altLang="en-US" sz="2800" dirty="0">
                  <a:latin typeface="Arial" panose="020B0604020202020204" pitchFamily="34" charset="0"/>
                </a:rPr>
                <a:t>苹果</a:t>
              </a:r>
              <a:r>
                <a:rPr lang="en-US" altLang="zh-CN" sz="2800" dirty="0">
                  <a:latin typeface="Arial" panose="020B0604020202020204" pitchFamily="34" charset="0"/>
                </a:rPr>
                <a:t>(Apple)</a:t>
              </a:r>
              <a:endParaRPr lang="zh-CN" altLang="en-US" sz="2800" dirty="0">
                <a:latin typeface="Arial" panose="020B0604020202020204" pitchFamily="34" charset="0"/>
              </a:endParaRPr>
            </a:p>
          </p:txBody>
        </p:sp>
        <p:sp>
          <p:nvSpPr>
            <p:cNvPr id="81927" name="Text Box 7"/>
            <p:cNvSpPr txBox="1">
              <a:spLocks noChangeArrowheads="1"/>
            </p:cNvSpPr>
            <p:nvPr/>
          </p:nvSpPr>
          <p:spPr bwMode="auto">
            <a:xfrm>
              <a:off x="2881" y="2357"/>
              <a:ext cx="1574" cy="329"/>
            </a:xfrm>
            <a:prstGeom prst="rect">
              <a:avLst/>
            </a:prstGeom>
            <a:noFill/>
            <a:ln w="9525">
              <a:solidFill>
                <a:schemeClr val="tx1"/>
              </a:solidFill>
              <a:miter lim="800000"/>
            </a:ln>
            <a:effectLst/>
          </p:spPr>
          <p:txBody>
            <a:bodyPr wrap="square">
              <a:spAutoFit/>
            </a:bodyPr>
            <a:lstStyle/>
            <a:p>
              <a:pPr algn="ctr">
                <a:spcBef>
                  <a:spcPct val="50000"/>
                </a:spcBef>
              </a:pPr>
              <a:r>
                <a:rPr lang="zh-CN" altLang="en-US" sz="2800" dirty="0">
                  <a:latin typeface="Arial" panose="020B0604020202020204" pitchFamily="34" charset="0"/>
                </a:rPr>
                <a:t>桔子</a:t>
              </a:r>
              <a:r>
                <a:rPr lang="en-US" altLang="zh-CN" sz="2800" dirty="0">
                  <a:latin typeface="Arial" panose="020B0604020202020204" pitchFamily="34" charset="0"/>
                </a:rPr>
                <a:t>(Orange)</a:t>
              </a:r>
              <a:endParaRPr lang="zh-CN" altLang="en-US" sz="2800" dirty="0">
                <a:latin typeface="Arial" panose="020B0604020202020204" pitchFamily="34" charset="0"/>
              </a:endParaRPr>
            </a:p>
          </p:txBody>
        </p:sp>
        <p:sp>
          <p:nvSpPr>
            <p:cNvPr id="81928" name="Text Box 8"/>
            <p:cNvSpPr txBox="1">
              <a:spLocks noChangeArrowheads="1"/>
            </p:cNvSpPr>
            <p:nvPr/>
          </p:nvSpPr>
          <p:spPr bwMode="auto">
            <a:xfrm>
              <a:off x="848" y="3195"/>
              <a:ext cx="2358" cy="329"/>
            </a:xfrm>
            <a:prstGeom prst="rect">
              <a:avLst/>
            </a:prstGeom>
            <a:noFill/>
            <a:ln w="9525">
              <a:solidFill>
                <a:schemeClr val="tx1"/>
              </a:solidFill>
              <a:miter lim="800000"/>
            </a:ln>
            <a:effectLst/>
          </p:spPr>
          <p:txBody>
            <a:bodyPr wrap="square">
              <a:spAutoFit/>
            </a:bodyPr>
            <a:lstStyle/>
            <a:p>
              <a:pPr algn="ctr">
                <a:spcBef>
                  <a:spcPct val="50000"/>
                </a:spcBef>
              </a:pPr>
              <a:r>
                <a:rPr lang="zh-CN" altLang="en-US" sz="2800" dirty="0">
                  <a:latin typeface="Arial" panose="020B0604020202020204" pitchFamily="34" charset="0"/>
                </a:rPr>
                <a:t>红富士苹果</a:t>
              </a:r>
              <a:r>
                <a:rPr lang="en-US" altLang="zh-CN" sz="2800" dirty="0">
                  <a:latin typeface="Arial" panose="020B0604020202020204" pitchFamily="34" charset="0"/>
                </a:rPr>
                <a:t>(</a:t>
              </a:r>
              <a:r>
                <a:rPr lang="en-US" altLang="zh-CN" sz="2800" dirty="0" err="1">
                  <a:latin typeface="Arial" panose="020B0604020202020204" pitchFamily="34" charset="0"/>
                </a:rPr>
                <a:t>FujiApple</a:t>
              </a:r>
              <a:r>
                <a:rPr lang="en-US" altLang="zh-CN" sz="2800" dirty="0">
                  <a:latin typeface="Arial" panose="020B0604020202020204" pitchFamily="34" charset="0"/>
                </a:rPr>
                <a:t>)</a:t>
              </a:r>
              <a:endParaRPr lang="zh-CN" altLang="en-US" sz="2800" dirty="0">
                <a:latin typeface="Arial" panose="020B0604020202020204" pitchFamily="34" charset="0"/>
              </a:endParaRPr>
            </a:p>
          </p:txBody>
        </p:sp>
        <p:sp>
          <p:nvSpPr>
            <p:cNvPr id="81929" name="Line 9"/>
            <p:cNvSpPr>
              <a:spLocks noChangeShapeType="1"/>
            </p:cNvSpPr>
            <p:nvPr/>
          </p:nvSpPr>
          <p:spPr bwMode="auto">
            <a:xfrm flipV="1">
              <a:off x="2018" y="1933"/>
              <a:ext cx="590" cy="408"/>
            </a:xfrm>
            <a:prstGeom prst="line">
              <a:avLst/>
            </a:prstGeom>
            <a:noFill/>
            <a:ln w="38100">
              <a:solidFill>
                <a:srgbClr val="FF0000"/>
              </a:solidFill>
              <a:round/>
              <a:tailEnd type="triangle" w="med" len="med"/>
            </a:ln>
            <a:effectLst/>
          </p:spPr>
          <p:txBody>
            <a:bodyPr/>
            <a:lstStyle/>
            <a:p>
              <a:pPr algn="ctr"/>
              <a:endParaRPr lang="zh-CN" altLang="en-US"/>
            </a:p>
          </p:txBody>
        </p:sp>
        <p:sp>
          <p:nvSpPr>
            <p:cNvPr id="81930" name="Line 10"/>
            <p:cNvSpPr>
              <a:spLocks noChangeShapeType="1"/>
            </p:cNvSpPr>
            <p:nvPr/>
          </p:nvSpPr>
          <p:spPr bwMode="auto">
            <a:xfrm flipH="1" flipV="1">
              <a:off x="2653" y="1933"/>
              <a:ext cx="681" cy="408"/>
            </a:xfrm>
            <a:prstGeom prst="line">
              <a:avLst/>
            </a:prstGeom>
            <a:noFill/>
            <a:ln w="38100">
              <a:solidFill>
                <a:srgbClr val="006600"/>
              </a:solidFill>
              <a:round/>
              <a:tailEnd type="triangle" w="med" len="med"/>
            </a:ln>
            <a:effectLst/>
          </p:spPr>
          <p:txBody>
            <a:bodyPr/>
            <a:lstStyle/>
            <a:p>
              <a:pPr algn="ctr"/>
              <a:endParaRPr lang="zh-CN" altLang="en-US"/>
            </a:p>
          </p:txBody>
        </p:sp>
        <p:sp>
          <p:nvSpPr>
            <p:cNvPr id="81931" name="Line 11"/>
            <p:cNvSpPr>
              <a:spLocks noChangeShapeType="1"/>
            </p:cNvSpPr>
            <p:nvPr/>
          </p:nvSpPr>
          <p:spPr bwMode="auto">
            <a:xfrm flipV="1">
              <a:off x="1918" y="2653"/>
              <a:ext cx="0" cy="544"/>
            </a:xfrm>
            <a:prstGeom prst="line">
              <a:avLst/>
            </a:prstGeom>
            <a:noFill/>
            <a:ln w="38100">
              <a:solidFill>
                <a:srgbClr val="FF0000"/>
              </a:solidFill>
              <a:round/>
              <a:tailEnd type="triangle" w="med" len="med"/>
            </a:ln>
            <a:effectLst/>
          </p:spPr>
          <p:txBody>
            <a:bodyP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dirty="0">
                <a:latin typeface="宋体" panose="02010600030101010101" pitchFamily="2" charset="-122"/>
                <a:ea typeface="宋体" panose="02010600030101010101" pitchFamily="2" charset="-122"/>
              </a:rPr>
              <a:t>对象类型的赋值与转换</a:t>
            </a:r>
            <a:endParaRPr lang="zh-CN" altLang="en-US" dirty="0">
              <a:latin typeface="宋体" panose="02010600030101010101" pitchFamily="2" charset="-122"/>
              <a:ea typeface="宋体" panose="02010600030101010101" pitchFamily="2" charset="-122"/>
            </a:endParaRPr>
          </a:p>
        </p:txBody>
      </p:sp>
      <p:sp>
        <p:nvSpPr>
          <p:cNvPr id="75779" name="Rectangle 3"/>
          <p:cNvSpPr>
            <a:spLocks noGrp="1" noChangeArrowheads="1"/>
          </p:cNvSpPr>
          <p:nvPr>
            <p:ph idx="1"/>
          </p:nvPr>
        </p:nvSpPr>
        <p:spPr>
          <a:xfrm>
            <a:off x="1991544" y="1581138"/>
            <a:ext cx="8229600" cy="4667262"/>
          </a:xfrm>
        </p:spPr>
        <p:txBody>
          <a:bodyPr>
            <a:normAutofit/>
          </a:bodyPr>
          <a:lstStyle/>
          <a:p>
            <a:pPr algn="just">
              <a:spcBef>
                <a:spcPts val="0"/>
              </a:spcBef>
            </a:pPr>
            <a:r>
              <a:rPr lang="en-US" altLang="zh-CN" b="1" dirty="0">
                <a:latin typeface="宋体" panose="02010600030101010101" pitchFamily="2" charset="-122"/>
                <a:cs typeface="Times New Roman" panose="02020603050405020304" pitchFamily="18" charset="0"/>
              </a:rPr>
              <a:t>Java</a:t>
            </a:r>
            <a:r>
              <a:rPr lang="zh-CN" altLang="en-US" b="1" dirty="0">
                <a:latin typeface="宋体" panose="02010600030101010101" pitchFamily="2" charset="-122"/>
              </a:rPr>
              <a:t>中，如果</a:t>
            </a:r>
            <a:r>
              <a:rPr lang="zh-CN" altLang="en-US" dirty="0">
                <a:latin typeface="宋体" panose="02010600030101010101" pitchFamily="2" charset="-122"/>
              </a:rPr>
              <a:t>两个对象之间具有</a:t>
            </a:r>
            <a:r>
              <a:rPr lang="zh-CN" altLang="en-US" dirty="0">
                <a:solidFill>
                  <a:srgbClr val="0000CC"/>
                </a:solidFill>
                <a:latin typeface="宋体" panose="02010600030101010101" pitchFamily="2" charset="-122"/>
              </a:rPr>
              <a:t>继承</a:t>
            </a:r>
            <a:r>
              <a:rPr lang="zh-CN" altLang="en-US" dirty="0">
                <a:latin typeface="宋体" panose="02010600030101010101" pitchFamily="2" charset="-122"/>
              </a:rPr>
              <a:t>关系，则</a:t>
            </a:r>
            <a:r>
              <a:rPr lang="zh-CN" altLang="en-US" dirty="0">
                <a:solidFill>
                  <a:srgbClr val="0000CC"/>
                </a:solidFill>
                <a:latin typeface="华文行楷" panose="02010800040101010101" pitchFamily="2" charset="-122"/>
                <a:ea typeface="华文行楷" panose="02010800040101010101" pitchFamily="2" charset="-122"/>
              </a:rPr>
              <a:t>两个不同类型对象</a:t>
            </a:r>
            <a:r>
              <a:rPr lang="zh-CN" altLang="en-US" dirty="0">
                <a:latin typeface="华文行楷" panose="02010800040101010101" pitchFamily="2" charset="-122"/>
                <a:ea typeface="华文行楷" panose="02010800040101010101" pitchFamily="2" charset="-122"/>
              </a:rPr>
              <a:t>之间可以转换。</a:t>
            </a:r>
            <a:endParaRPr lang="en-US" altLang="zh-CN" dirty="0">
              <a:latin typeface="宋体" panose="02010600030101010101" pitchFamily="2" charset="-122"/>
            </a:endParaRPr>
          </a:p>
          <a:p>
            <a:pPr lvl="2" algn="just">
              <a:spcBef>
                <a:spcPts val="0"/>
              </a:spcBef>
            </a:pPr>
            <a:r>
              <a:rPr lang="zh-CN" altLang="en-US" dirty="0">
                <a:latin typeface="宋体" panose="02010600030101010101" pitchFamily="2" charset="-122"/>
              </a:rPr>
              <a:t>只是在子类和父类的对象之间可以进行转换，而不是任意两个类。</a:t>
            </a:r>
            <a:endParaRPr lang="zh-CN" altLang="en-US" dirty="0">
              <a:latin typeface="宋体" panose="02010600030101010101" pitchFamily="2" charset="-122"/>
            </a:endParaRPr>
          </a:p>
          <a:p>
            <a:pPr algn="just"/>
            <a:endParaRPr lang="zh-CN" altLang="en-US" b="1" dirty="0">
              <a:latin typeface="宋体" panose="02010600030101010101" pitchFamily="2" charset="-122"/>
            </a:endParaRPr>
          </a:p>
          <a:p>
            <a:pPr algn="just"/>
            <a:r>
              <a:rPr lang="zh-CN" altLang="en-US" b="1" dirty="0">
                <a:latin typeface="宋体" panose="02010600030101010101" pitchFamily="2" charset="-122"/>
              </a:rPr>
              <a:t>一个</a:t>
            </a:r>
            <a:r>
              <a:rPr lang="zh-CN" altLang="en-US" b="1" dirty="0">
                <a:solidFill>
                  <a:srgbClr val="C00000"/>
                </a:solidFill>
                <a:latin typeface="华文新魏" panose="02010800040101010101" pitchFamily="2" charset="-122"/>
                <a:ea typeface="华文新魏" panose="02010800040101010101" pitchFamily="2" charset="-122"/>
              </a:rPr>
              <a:t>子类对象</a:t>
            </a:r>
            <a:r>
              <a:rPr lang="zh-CN" altLang="en-US" b="1" dirty="0">
                <a:latin typeface="宋体" panose="02010600030101010101" pitchFamily="2" charset="-122"/>
              </a:rPr>
              <a:t>的类型可以</a:t>
            </a:r>
            <a:r>
              <a:rPr lang="zh-CN" altLang="en-US" b="1" dirty="0">
                <a:solidFill>
                  <a:srgbClr val="0000CC"/>
                </a:solidFill>
                <a:latin typeface="华文新魏" panose="02010800040101010101" pitchFamily="2" charset="-122"/>
                <a:ea typeface="华文新魏" panose="02010800040101010101" pitchFamily="2" charset="-122"/>
              </a:rPr>
              <a:t>向上转换</a:t>
            </a:r>
            <a:r>
              <a:rPr lang="zh-CN" altLang="en-US" b="1" dirty="0">
                <a:latin typeface="宋体" panose="02010600030101010101" pitchFamily="2" charset="-122"/>
              </a:rPr>
              <a:t>成它的</a:t>
            </a:r>
            <a:r>
              <a:rPr lang="zh-CN" altLang="en-US" b="1" dirty="0">
                <a:solidFill>
                  <a:srgbClr val="C00000"/>
                </a:solidFill>
                <a:latin typeface="宋体" panose="02010600030101010101" pitchFamily="2" charset="-122"/>
              </a:rPr>
              <a:t>父类类型</a:t>
            </a:r>
            <a:r>
              <a:rPr lang="zh-CN" altLang="en-US" b="1" dirty="0">
                <a:latin typeface="宋体" panose="02010600030101010101" pitchFamily="2" charset="-122"/>
              </a:rPr>
              <a:t>，这个转换过程是安全的。</a:t>
            </a:r>
            <a:endParaRPr lang="en-US" altLang="zh-CN" b="1" dirty="0">
              <a:latin typeface="宋体" panose="02010600030101010101" pitchFamily="2" charset="-122"/>
            </a:endParaRPr>
          </a:p>
          <a:p>
            <a:pPr lvl="1" algn="just"/>
            <a:r>
              <a:rPr lang="zh-CN" altLang="en-US" dirty="0">
                <a:latin typeface="宋体" panose="02010600030101010101" pitchFamily="2" charset="-122"/>
              </a:rPr>
              <a:t>因为父类所具有的信息，子类一般全有。</a:t>
            </a:r>
            <a:endParaRPr lang="en-US" altLang="zh-CN" dirty="0">
              <a:latin typeface="宋体" panose="02010600030101010101" pitchFamily="2" charset="-122"/>
            </a:endParaRPr>
          </a:p>
          <a:p>
            <a:pPr lvl="1" algn="just"/>
            <a:r>
              <a:rPr lang="zh-CN" altLang="en-US" dirty="0">
                <a:latin typeface="宋体" panose="02010600030101010101" pitchFamily="2" charset="-122"/>
              </a:rPr>
              <a:t>但是，转换过程中会</a:t>
            </a:r>
            <a:r>
              <a:rPr lang="zh-CN" altLang="en-US" dirty="0">
                <a:solidFill>
                  <a:srgbClr val="C00000"/>
                </a:solidFill>
                <a:latin typeface="华文新魏" panose="02010800040101010101" pitchFamily="2" charset="-122"/>
                <a:ea typeface="华文新魏" panose="02010800040101010101" pitchFamily="2" charset="-122"/>
              </a:rPr>
              <a:t>丢失属于子类而不属于父类的信息</a:t>
            </a:r>
            <a:r>
              <a:rPr lang="zh-CN" altLang="en-US" dirty="0">
                <a:latin typeface="宋体" panose="02010600030101010101" pitchFamily="2" charset="-122"/>
              </a:rPr>
              <a:t>。</a:t>
            </a:r>
            <a:endParaRPr lang="zh-CN" altLang="en-US" dirty="0"/>
          </a:p>
        </p:txBody>
      </p:sp>
      <p:sp>
        <p:nvSpPr>
          <p:cNvPr id="6" name="灯片编号占位符 5"/>
          <p:cNvSpPr>
            <a:spLocks noGrp="1"/>
          </p:cNvSpPr>
          <p:nvPr>
            <p:ph type="sldNum" sz="quarter" idx="12"/>
          </p:nvPr>
        </p:nvSpPr>
        <p:spPr/>
        <p:txBody>
          <a:bodyPr/>
          <a:lstStyle/>
          <a:p>
            <a:fld id="{507CF199-E67C-4500-950F-DB6BF3903F88}"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§5.7   </a:t>
            </a:r>
            <a:r>
              <a:rPr lang="zh-CN" altLang="en-US" dirty="0">
                <a:latin typeface="宋体" panose="02010600030101010101" pitchFamily="2" charset="-122"/>
              </a:rPr>
              <a:t>对象的上转型对象 </a:t>
            </a:r>
            <a:endParaRPr lang="zh-CN" altLang="en-US" dirty="0"/>
          </a:p>
        </p:txBody>
      </p:sp>
      <p:sp>
        <p:nvSpPr>
          <p:cNvPr id="3" name="内容占位符 2"/>
          <p:cNvSpPr>
            <a:spLocks noGrp="1"/>
          </p:cNvSpPr>
          <p:nvPr>
            <p:ph idx="1"/>
          </p:nvPr>
        </p:nvSpPr>
        <p:spPr>
          <a:xfrm>
            <a:off x="1981200" y="1628775"/>
            <a:ext cx="8291264" cy="4502150"/>
          </a:xfrm>
        </p:spPr>
        <p:txBody>
          <a:bodyPr/>
          <a:lstStyle/>
          <a:p>
            <a:r>
              <a:rPr lang="zh-CN" altLang="en-US" sz="2400" b="1" dirty="0">
                <a:latin typeface="+mj-lt"/>
              </a:rPr>
              <a:t>假设：</a:t>
            </a:r>
            <a:r>
              <a:rPr lang="en-US" altLang="zh-CN" sz="2400" b="1" dirty="0">
                <a:solidFill>
                  <a:srgbClr val="FF0000"/>
                </a:solidFill>
                <a:latin typeface="华文新魏" panose="02010800040101010101" pitchFamily="2" charset="-122"/>
                <a:ea typeface="华文新魏" panose="02010800040101010101" pitchFamily="2" charset="-122"/>
              </a:rPr>
              <a:t>Fruit</a:t>
            </a:r>
            <a:r>
              <a:rPr lang="zh-CN" altLang="en-US" sz="2400" b="1" dirty="0">
                <a:solidFill>
                  <a:srgbClr val="FF0000"/>
                </a:solidFill>
                <a:latin typeface="华文新魏" panose="02010800040101010101" pitchFamily="2" charset="-122"/>
                <a:ea typeface="华文新魏" panose="02010800040101010101" pitchFamily="2" charset="-122"/>
              </a:rPr>
              <a:t>类是</a:t>
            </a:r>
            <a:r>
              <a:rPr lang="en-US" altLang="zh-CN" sz="2400" b="1" dirty="0">
                <a:solidFill>
                  <a:srgbClr val="FF0000"/>
                </a:solidFill>
                <a:latin typeface="华文新魏" panose="02010800040101010101" pitchFamily="2" charset="-122"/>
                <a:ea typeface="华文新魏" panose="02010800040101010101" pitchFamily="2" charset="-122"/>
              </a:rPr>
              <a:t>Apple</a:t>
            </a:r>
            <a:r>
              <a:rPr lang="zh-CN" altLang="en-US" sz="2400" b="1" dirty="0">
                <a:solidFill>
                  <a:srgbClr val="FF0000"/>
                </a:solidFill>
                <a:latin typeface="华文新魏" panose="02010800040101010101" pitchFamily="2" charset="-122"/>
                <a:ea typeface="华文新魏" panose="02010800040101010101" pitchFamily="2" charset="-122"/>
              </a:rPr>
              <a:t>类的父类</a:t>
            </a:r>
            <a:r>
              <a:rPr lang="zh-CN" altLang="en-US" sz="2400" b="1" dirty="0">
                <a:solidFill>
                  <a:srgbClr val="000099"/>
                </a:solidFill>
                <a:latin typeface="+mj-lt"/>
              </a:rPr>
              <a:t>。</a:t>
            </a:r>
            <a:endParaRPr lang="en-US" altLang="zh-CN" sz="2400" b="1" dirty="0">
              <a:solidFill>
                <a:srgbClr val="000099"/>
              </a:solidFill>
              <a:latin typeface="+mj-lt"/>
            </a:endParaRPr>
          </a:p>
          <a:p>
            <a:pPr lvl="1"/>
            <a:endParaRPr lang="en-US" altLang="zh-CN" dirty="0">
              <a:latin typeface="+mj-lt"/>
            </a:endParaRPr>
          </a:p>
          <a:p>
            <a:pPr lvl="1"/>
            <a:endParaRPr lang="en-US" altLang="zh-CN" dirty="0">
              <a:latin typeface="+mj-lt"/>
            </a:endParaRPr>
          </a:p>
          <a:p>
            <a:pPr lvl="1"/>
            <a:endParaRPr lang="en-US" altLang="zh-CN" dirty="0">
              <a:latin typeface="+mj-lt"/>
            </a:endParaRPr>
          </a:p>
          <a:p>
            <a:pPr lvl="1"/>
            <a:endParaRPr lang="en-US" altLang="zh-CN" dirty="0">
              <a:latin typeface="+mj-lt"/>
            </a:endParaRPr>
          </a:p>
          <a:p>
            <a:pPr lvl="1"/>
            <a:endParaRPr lang="en-US" altLang="zh-CN" dirty="0">
              <a:latin typeface="+mj-lt"/>
            </a:endParaRPr>
          </a:p>
          <a:p>
            <a:pPr lvl="1"/>
            <a:r>
              <a:rPr lang="zh-CN" altLang="en-US" dirty="0">
                <a:latin typeface="+mj-lt"/>
              </a:rPr>
              <a:t>当用</a:t>
            </a:r>
            <a:r>
              <a:rPr lang="zh-CN" altLang="en-US" dirty="0">
                <a:solidFill>
                  <a:srgbClr val="000099"/>
                </a:solidFill>
                <a:latin typeface="华文新魏" panose="02010800040101010101" pitchFamily="2" charset="-122"/>
                <a:ea typeface="华文新魏" panose="02010800040101010101" pitchFamily="2" charset="-122"/>
              </a:rPr>
              <a:t>子类</a:t>
            </a:r>
            <a:r>
              <a:rPr lang="en-US" altLang="zh-CN" dirty="0">
                <a:solidFill>
                  <a:srgbClr val="000099"/>
                </a:solidFill>
                <a:latin typeface="华文新魏" panose="02010800040101010101" pitchFamily="2" charset="-122"/>
                <a:ea typeface="华文新魏" panose="02010800040101010101" pitchFamily="2" charset="-122"/>
              </a:rPr>
              <a:t>Apple</a:t>
            </a:r>
            <a:r>
              <a:rPr lang="zh-CN" altLang="en-US" dirty="0">
                <a:latin typeface="+mj-lt"/>
              </a:rPr>
              <a:t>创建一个对象，并把这个对象的引用放到</a:t>
            </a:r>
            <a:r>
              <a:rPr lang="zh-CN" altLang="en-US" dirty="0">
                <a:solidFill>
                  <a:srgbClr val="006600"/>
                </a:solidFill>
                <a:latin typeface="华文新魏" panose="02010800040101010101" pitchFamily="2" charset="-122"/>
                <a:ea typeface="华文新魏" panose="02010800040101010101" pitchFamily="2" charset="-122"/>
              </a:rPr>
              <a:t>父类</a:t>
            </a:r>
            <a:r>
              <a:rPr lang="en-US" altLang="zh-CN" dirty="0">
                <a:solidFill>
                  <a:srgbClr val="006600"/>
                </a:solidFill>
                <a:latin typeface="华文新魏" panose="02010800040101010101" pitchFamily="2" charset="-122"/>
                <a:ea typeface="华文新魏" panose="02010800040101010101" pitchFamily="2" charset="-122"/>
              </a:rPr>
              <a:t>Fruit</a:t>
            </a:r>
            <a:r>
              <a:rPr lang="zh-CN" altLang="en-US" dirty="0">
                <a:solidFill>
                  <a:srgbClr val="006600"/>
                </a:solidFill>
                <a:latin typeface="华文新魏" panose="02010800040101010101" pitchFamily="2" charset="-122"/>
                <a:ea typeface="华文新魏" panose="02010800040101010101" pitchFamily="2" charset="-122"/>
              </a:rPr>
              <a:t>的对象</a:t>
            </a:r>
            <a:r>
              <a:rPr lang="zh-CN" altLang="en-US" b="1" dirty="0">
                <a:latin typeface="+mj-lt"/>
              </a:rPr>
              <a:t>中时，称</a:t>
            </a:r>
            <a:r>
              <a:rPr lang="zh-CN" altLang="en-US" b="1" dirty="0">
                <a:solidFill>
                  <a:srgbClr val="0000CC"/>
                </a:solidFill>
                <a:latin typeface="华文新魏" panose="02010800040101010101" pitchFamily="2" charset="-122"/>
                <a:ea typeface="华文新魏" panose="02010800040101010101" pitchFamily="2" charset="-122"/>
              </a:rPr>
              <a:t>对象</a:t>
            </a:r>
            <a:r>
              <a:rPr lang="en-US" altLang="zh-CN" b="1" dirty="0">
                <a:solidFill>
                  <a:srgbClr val="0000CC"/>
                </a:solidFill>
                <a:latin typeface="华文新魏" panose="02010800040101010101" pitchFamily="2" charset="-122"/>
                <a:ea typeface="华文新魏" panose="02010800040101010101" pitchFamily="2" charset="-122"/>
              </a:rPr>
              <a:t>a</a:t>
            </a:r>
            <a:r>
              <a:rPr lang="zh-CN" altLang="en-US" b="1" dirty="0">
                <a:latin typeface="华文新魏" panose="02010800040101010101" pitchFamily="2" charset="-122"/>
                <a:ea typeface="华文新魏" panose="02010800040101010101" pitchFamily="2" charset="-122"/>
              </a:rPr>
              <a:t>是</a:t>
            </a:r>
            <a:r>
              <a:rPr lang="zh-CN" altLang="en-US" b="1" dirty="0">
                <a:solidFill>
                  <a:srgbClr val="C00000"/>
                </a:solidFill>
                <a:latin typeface="华文新魏" panose="02010800040101010101" pitchFamily="2" charset="-122"/>
                <a:ea typeface="华文新魏" panose="02010800040101010101" pitchFamily="2" charset="-122"/>
              </a:rPr>
              <a:t>对象</a:t>
            </a:r>
            <a:r>
              <a:rPr lang="en-US" altLang="zh-CN" b="1" dirty="0">
                <a:solidFill>
                  <a:srgbClr val="C00000"/>
                </a:solidFill>
                <a:latin typeface="华文新魏" panose="02010800040101010101" pitchFamily="2" charset="-122"/>
                <a:ea typeface="华文新魏" panose="02010800040101010101" pitchFamily="2" charset="-122"/>
              </a:rPr>
              <a:t>b</a:t>
            </a:r>
            <a:r>
              <a:rPr lang="zh-CN" altLang="en-US" b="1" dirty="0">
                <a:solidFill>
                  <a:srgbClr val="C00000"/>
                </a:solidFill>
                <a:latin typeface="华文新魏" panose="02010800040101010101" pitchFamily="2" charset="-122"/>
                <a:ea typeface="华文新魏" panose="02010800040101010101" pitchFamily="2" charset="-122"/>
              </a:rPr>
              <a:t>的上转型对象</a:t>
            </a:r>
            <a:r>
              <a:rPr lang="zh-CN" altLang="en-US" b="1" dirty="0">
                <a:latin typeface="+mj-lt"/>
              </a:rPr>
              <a:t>。</a:t>
            </a:r>
            <a:endParaRPr lang="en-US" altLang="zh-CN" b="1" dirty="0">
              <a:latin typeface="+mj-lt"/>
            </a:endParaRPr>
          </a:p>
          <a:p>
            <a:pPr lvl="1"/>
            <a:endParaRPr lang="en-US" altLang="zh-CN" b="1" dirty="0">
              <a:latin typeface="+mj-lt"/>
            </a:endParaRPr>
          </a:p>
          <a:p>
            <a:pPr lvl="1"/>
            <a:r>
              <a:rPr lang="zh-CN" altLang="en-US" dirty="0">
                <a:solidFill>
                  <a:srgbClr val="006600"/>
                </a:solidFill>
                <a:latin typeface="华文新魏" panose="02010800040101010101" pitchFamily="2" charset="-122"/>
                <a:ea typeface="华文新魏" panose="02010800040101010101" pitchFamily="2" charset="-122"/>
              </a:rPr>
              <a:t>父类对象</a:t>
            </a:r>
            <a:r>
              <a:rPr lang="en-US" altLang="zh-CN" dirty="0">
                <a:solidFill>
                  <a:srgbClr val="006600"/>
                </a:solidFill>
                <a:latin typeface="华文新魏" panose="02010800040101010101" pitchFamily="2" charset="-122"/>
                <a:ea typeface="华文新魏" panose="02010800040101010101" pitchFamily="2" charset="-122"/>
              </a:rPr>
              <a:t>a</a:t>
            </a:r>
            <a:r>
              <a:rPr lang="zh-CN" altLang="en-US" dirty="0">
                <a:solidFill>
                  <a:srgbClr val="C00000"/>
                </a:solidFill>
                <a:latin typeface="华文新魏" panose="02010800040101010101" pitchFamily="2" charset="-122"/>
                <a:ea typeface="华文新魏" panose="02010800040101010101" pitchFamily="2" charset="-122"/>
              </a:rPr>
              <a:t>引用</a:t>
            </a:r>
            <a:r>
              <a:rPr lang="zh-CN" altLang="en-US" dirty="0"/>
              <a:t>了</a:t>
            </a:r>
            <a:r>
              <a:rPr lang="zh-CN" altLang="en-US" dirty="0">
                <a:solidFill>
                  <a:srgbClr val="000099"/>
                </a:solidFill>
                <a:latin typeface="华文新魏" panose="02010800040101010101" pitchFamily="2" charset="-122"/>
                <a:ea typeface="华文新魏" panose="02010800040101010101" pitchFamily="2" charset="-122"/>
              </a:rPr>
              <a:t>子类对象</a:t>
            </a:r>
            <a:r>
              <a:rPr lang="en-US" altLang="zh-CN" dirty="0">
                <a:solidFill>
                  <a:srgbClr val="000099"/>
                </a:solidFill>
                <a:latin typeface="华文新魏" panose="02010800040101010101" pitchFamily="2" charset="-122"/>
                <a:ea typeface="华文新魏" panose="02010800040101010101" pitchFamily="2" charset="-122"/>
              </a:rPr>
              <a:t>b</a:t>
            </a:r>
            <a:r>
              <a:rPr lang="zh-CN" altLang="en-US" dirty="0"/>
              <a:t>指向的内存空间。</a:t>
            </a:r>
            <a:endParaRPr kumimoji="1" lang="zh-CN" altLang="en-US" b="1" dirty="0"/>
          </a:p>
          <a:p>
            <a:pPr>
              <a:buNone/>
            </a:pPr>
            <a:endParaRPr lang="zh-CN" altLang="en-US"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 Box 5"/>
          <p:cNvSpPr txBox="1">
            <a:spLocks noChangeArrowheads="1"/>
          </p:cNvSpPr>
          <p:nvPr/>
        </p:nvSpPr>
        <p:spPr bwMode="auto">
          <a:xfrm>
            <a:off x="5951984" y="2564904"/>
            <a:ext cx="4427609" cy="831215"/>
          </a:xfrm>
          <a:prstGeom prst="rect">
            <a:avLst/>
          </a:prstGeom>
          <a:noFill/>
          <a:ln w="9525">
            <a:solidFill>
              <a:srgbClr val="0000CC"/>
            </a:solidFill>
            <a:miter lim="800000"/>
          </a:ln>
          <a:effectLst/>
        </p:spPr>
        <p:txBody>
          <a:bodyPr wrap="square" lIns="90000" tIns="46800" rIns="90000" bIns="46800">
            <a:spAutoFit/>
          </a:bodyPr>
          <a:lstStyle/>
          <a:p>
            <a:r>
              <a:rPr kumimoji="1" lang="en-US" altLang="zh-CN" sz="2400" b="1" dirty="0">
                <a:solidFill>
                  <a:srgbClr val="006600"/>
                </a:solidFill>
              </a:rPr>
              <a:t>Fruit a;</a:t>
            </a:r>
            <a:endParaRPr kumimoji="1" lang="en-US" altLang="zh-CN" sz="2400" b="1" dirty="0">
              <a:solidFill>
                <a:srgbClr val="006600"/>
              </a:solidFill>
            </a:endParaRPr>
          </a:p>
          <a:p>
            <a:r>
              <a:rPr kumimoji="1" lang="en-US" altLang="zh-CN" sz="2400" b="1" dirty="0">
                <a:solidFill>
                  <a:srgbClr val="006600"/>
                </a:solidFill>
              </a:rPr>
              <a:t>a=new Apple(); 	</a:t>
            </a:r>
            <a:r>
              <a:rPr kumimoji="1" lang="en-US" altLang="zh-CN" sz="2000" b="1" dirty="0">
                <a:solidFill>
                  <a:srgbClr val="006600"/>
                </a:solidFill>
              </a:rPr>
              <a:t>//</a:t>
            </a:r>
            <a:r>
              <a:rPr kumimoji="1" lang="zh-CN" altLang="en-US" sz="2000" b="1" dirty="0">
                <a:solidFill>
                  <a:srgbClr val="3333FF"/>
                </a:solidFill>
              </a:rPr>
              <a:t>上转型对象</a:t>
            </a:r>
            <a:endParaRPr kumimoji="1" lang="zh-CN" altLang="en-US" sz="2000" b="1" dirty="0">
              <a:solidFill>
                <a:srgbClr val="3333FF"/>
              </a:solidFill>
            </a:endParaRPr>
          </a:p>
        </p:txBody>
      </p:sp>
      <p:sp>
        <p:nvSpPr>
          <p:cNvPr id="6" name="Text Box 6"/>
          <p:cNvSpPr txBox="1">
            <a:spLocks noChangeArrowheads="1"/>
          </p:cNvSpPr>
          <p:nvPr/>
        </p:nvSpPr>
        <p:spPr bwMode="auto">
          <a:xfrm>
            <a:off x="1960637" y="2348880"/>
            <a:ext cx="3631307" cy="1261745"/>
          </a:xfrm>
          <a:prstGeom prst="rect">
            <a:avLst/>
          </a:prstGeom>
          <a:noFill/>
          <a:ln w="9525">
            <a:solidFill>
              <a:schemeClr val="tx2"/>
            </a:solidFill>
            <a:miter lim="800000"/>
          </a:ln>
          <a:effectLst/>
        </p:spPr>
        <p:txBody>
          <a:bodyPr wrap="square" lIns="90000" tIns="46800" rIns="90000" bIns="46800">
            <a:spAutoFit/>
          </a:bodyPr>
          <a:lstStyle/>
          <a:p>
            <a:r>
              <a:rPr kumimoji="1" lang="en-US" altLang="zh-CN" sz="2400" b="1" dirty="0">
                <a:solidFill>
                  <a:srgbClr val="006600"/>
                </a:solidFill>
              </a:rPr>
              <a:t>Fruit a;</a:t>
            </a:r>
            <a:endParaRPr kumimoji="1" lang="en-US" altLang="zh-CN" sz="2400" b="1" dirty="0">
              <a:solidFill>
                <a:srgbClr val="006600"/>
              </a:solidFill>
            </a:endParaRPr>
          </a:p>
          <a:p>
            <a:r>
              <a:rPr kumimoji="1" lang="en-US" altLang="zh-CN" sz="2400" b="1" dirty="0">
                <a:solidFill>
                  <a:srgbClr val="006600"/>
                </a:solidFill>
              </a:rPr>
              <a:t>Apple b=new Apple();</a:t>
            </a:r>
            <a:endParaRPr kumimoji="1" lang="en-US" altLang="zh-CN" sz="2400" b="1" dirty="0">
              <a:solidFill>
                <a:srgbClr val="006600"/>
              </a:solidFill>
            </a:endParaRPr>
          </a:p>
          <a:p>
            <a:r>
              <a:rPr kumimoji="1" lang="en-US" altLang="zh-CN" sz="2400" b="1" dirty="0">
                <a:solidFill>
                  <a:srgbClr val="006600"/>
                </a:solidFill>
              </a:rPr>
              <a:t>a=b; 	</a:t>
            </a:r>
            <a:r>
              <a:rPr kumimoji="1" lang="en-US" altLang="zh-CN" sz="2800" b="1" dirty="0">
                <a:solidFill>
                  <a:srgbClr val="006600"/>
                </a:solidFill>
              </a:rPr>
              <a:t>	</a:t>
            </a:r>
            <a:r>
              <a:rPr kumimoji="1" lang="en-US" altLang="zh-CN" sz="2000" b="1" dirty="0">
                <a:solidFill>
                  <a:srgbClr val="006600"/>
                </a:solidFill>
              </a:rPr>
              <a:t>//</a:t>
            </a:r>
            <a:r>
              <a:rPr kumimoji="1" lang="zh-CN" altLang="en-US" sz="2000" b="1" dirty="0">
                <a:solidFill>
                  <a:srgbClr val="3333FF"/>
                </a:solidFill>
              </a:rPr>
              <a:t>上转型对象</a:t>
            </a:r>
            <a:endParaRPr kumimoji="1" lang="zh-CN" altLang="en-US" sz="2000" b="1" dirty="0">
              <a:solidFill>
                <a:srgbClr val="3333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 Box 5"/>
          <p:cNvSpPr txBox="1">
            <a:spLocks noChangeArrowheads="1"/>
          </p:cNvSpPr>
          <p:nvPr/>
        </p:nvSpPr>
        <p:spPr bwMode="auto">
          <a:xfrm>
            <a:off x="1991544" y="2481684"/>
            <a:ext cx="8219256" cy="1661795"/>
          </a:xfrm>
          <a:prstGeom prst="rect">
            <a:avLst/>
          </a:prstGeom>
          <a:noFill/>
          <a:ln w="9525">
            <a:solidFill>
              <a:srgbClr val="0000CC"/>
            </a:solidFill>
            <a:miter lim="800000"/>
          </a:ln>
          <a:effectLst/>
        </p:spPr>
        <p:txBody>
          <a:bodyPr wrap="square" lIns="90000" tIns="46800" rIns="90000" bIns="46800">
            <a:spAutoFit/>
          </a:bodyPr>
          <a:lstStyle/>
          <a:p>
            <a:r>
              <a:rPr kumimoji="1" lang="en-US" altLang="zh-CN" sz="2800" b="1" dirty="0">
                <a:solidFill>
                  <a:srgbClr val="006600"/>
                </a:solidFill>
              </a:rPr>
              <a:t>Fruit a1 = new Fruit();		</a:t>
            </a:r>
            <a:endParaRPr kumimoji="1" lang="en-US" altLang="zh-CN" sz="2800" b="1" dirty="0">
              <a:solidFill>
                <a:srgbClr val="006600"/>
              </a:solidFill>
            </a:endParaRPr>
          </a:p>
          <a:p>
            <a:r>
              <a:rPr kumimoji="1" lang="en-US" altLang="zh-CN" sz="2800" b="1" dirty="0">
                <a:solidFill>
                  <a:srgbClr val="000099"/>
                </a:solidFill>
              </a:rPr>
              <a:t>Apple b = new Apple(); </a:t>
            </a:r>
            <a:r>
              <a:rPr kumimoji="1" lang="en-US" altLang="zh-CN" sz="2800" b="1" dirty="0">
                <a:solidFill>
                  <a:srgbClr val="006600"/>
                </a:solidFill>
              </a:rPr>
              <a:t>		</a:t>
            </a:r>
            <a:endParaRPr kumimoji="1" lang="en-US" altLang="zh-CN" sz="2800" b="1" dirty="0">
              <a:solidFill>
                <a:srgbClr val="006600"/>
              </a:solidFill>
            </a:endParaRPr>
          </a:p>
          <a:p>
            <a:endParaRPr kumimoji="1" lang="en-US" altLang="zh-CN" b="1" dirty="0">
              <a:solidFill>
                <a:srgbClr val="3333FF"/>
              </a:solidFill>
            </a:endParaRPr>
          </a:p>
          <a:p>
            <a:r>
              <a:rPr kumimoji="1" lang="en-US" altLang="zh-CN" sz="2800" b="1" dirty="0">
                <a:solidFill>
                  <a:srgbClr val="0000CC"/>
                </a:solidFill>
              </a:rPr>
              <a:t>Fruit a2 = new Apple();		</a:t>
            </a:r>
            <a:endParaRPr kumimoji="1" lang="zh-CN" altLang="en-US" sz="2800" b="1" dirty="0">
              <a:solidFill>
                <a:srgbClr val="0000CC"/>
              </a:solidFill>
            </a:endParaRPr>
          </a:p>
        </p:txBody>
      </p:sp>
      <p:sp>
        <p:nvSpPr>
          <p:cNvPr id="6" name="标注: 线形 5"/>
          <p:cNvSpPr/>
          <p:nvPr/>
        </p:nvSpPr>
        <p:spPr>
          <a:xfrm>
            <a:off x="2135560" y="4531954"/>
            <a:ext cx="1450504" cy="612043"/>
          </a:xfrm>
          <a:prstGeom prst="borderCallout1">
            <a:avLst>
              <a:gd name="adj1" fmla="val 624"/>
              <a:gd name="adj2" fmla="val 46078"/>
              <a:gd name="adj3" fmla="val -82509"/>
              <a:gd name="adj4" fmla="val 3395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数据类型</a:t>
            </a:r>
            <a:endParaRPr lang="zh-CN" altLang="en-US" sz="2400" b="1">
              <a:solidFill>
                <a:schemeClr val="tx1"/>
              </a:solidFill>
            </a:endParaRPr>
          </a:p>
        </p:txBody>
      </p:sp>
      <p:sp>
        <p:nvSpPr>
          <p:cNvPr id="7" name="文本框 6"/>
          <p:cNvSpPr txBox="1"/>
          <p:nvPr/>
        </p:nvSpPr>
        <p:spPr>
          <a:xfrm>
            <a:off x="6520082" y="2481684"/>
            <a:ext cx="1576070" cy="460375"/>
          </a:xfrm>
          <a:prstGeom prst="rect">
            <a:avLst/>
          </a:prstGeom>
          <a:noFill/>
        </p:spPr>
        <p:txBody>
          <a:bodyPr wrap="none" rtlCol="0">
            <a:spAutoFit/>
          </a:bodyPr>
          <a:lstStyle/>
          <a:p>
            <a:r>
              <a:rPr kumimoji="1" lang="en-US" altLang="zh-CN" sz="2400" b="1" dirty="0">
                <a:solidFill>
                  <a:srgbClr val="006600"/>
                </a:solidFill>
              </a:rPr>
              <a:t>//</a:t>
            </a:r>
            <a:r>
              <a:rPr kumimoji="1" lang="zh-CN" altLang="en-US" sz="2400" b="1" dirty="0">
                <a:solidFill>
                  <a:srgbClr val="006600"/>
                </a:solidFill>
              </a:rPr>
              <a:t>父类对象</a:t>
            </a:r>
            <a:endParaRPr lang="zh-CN" altLang="en-US" sz="2400" dirty="0"/>
          </a:p>
        </p:txBody>
      </p:sp>
      <p:sp>
        <p:nvSpPr>
          <p:cNvPr id="8" name="文本框 7"/>
          <p:cNvSpPr txBox="1"/>
          <p:nvPr/>
        </p:nvSpPr>
        <p:spPr>
          <a:xfrm>
            <a:off x="6520082" y="2905564"/>
            <a:ext cx="1576070" cy="460375"/>
          </a:xfrm>
          <a:prstGeom prst="rect">
            <a:avLst/>
          </a:prstGeom>
          <a:noFill/>
        </p:spPr>
        <p:txBody>
          <a:bodyPr wrap="none" rtlCol="0">
            <a:spAutoFit/>
          </a:bodyPr>
          <a:lstStyle/>
          <a:p>
            <a:r>
              <a:rPr kumimoji="1" lang="en-US" altLang="zh-CN" sz="2400" b="1" dirty="0">
                <a:solidFill>
                  <a:srgbClr val="006600"/>
                </a:solidFill>
              </a:rPr>
              <a:t>//</a:t>
            </a:r>
            <a:r>
              <a:rPr kumimoji="1" lang="zh-CN" altLang="en-US" sz="2400" b="1" dirty="0">
                <a:solidFill>
                  <a:srgbClr val="006600"/>
                </a:solidFill>
              </a:rPr>
              <a:t>子类对象</a:t>
            </a:r>
            <a:endParaRPr lang="zh-CN" altLang="en-US" sz="2400" dirty="0"/>
          </a:p>
        </p:txBody>
      </p:sp>
      <p:sp>
        <p:nvSpPr>
          <p:cNvPr id="9" name="文本框 8"/>
          <p:cNvSpPr txBox="1"/>
          <p:nvPr/>
        </p:nvSpPr>
        <p:spPr>
          <a:xfrm>
            <a:off x="6456040" y="3684194"/>
            <a:ext cx="3412490" cy="460375"/>
          </a:xfrm>
          <a:prstGeom prst="rect">
            <a:avLst/>
          </a:prstGeom>
          <a:noFill/>
        </p:spPr>
        <p:txBody>
          <a:bodyPr wrap="none" rtlCol="0">
            <a:spAutoFit/>
          </a:bodyPr>
          <a:lstStyle/>
          <a:p>
            <a:r>
              <a:rPr kumimoji="1" lang="en-US" altLang="zh-CN" sz="2400" b="1" dirty="0">
                <a:solidFill>
                  <a:srgbClr val="0000CC"/>
                </a:solidFill>
              </a:rPr>
              <a:t>//</a:t>
            </a:r>
            <a:r>
              <a:rPr kumimoji="1" lang="zh-CN" altLang="en-US" sz="2400" b="1" dirty="0">
                <a:solidFill>
                  <a:srgbClr val="0000CC"/>
                </a:solidFill>
              </a:rPr>
              <a:t>子类对象的上转型对象</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74638"/>
            <a:ext cx="8229600" cy="850106"/>
          </a:xfrm>
        </p:spPr>
        <p:txBody>
          <a:bodyPr>
            <a:normAutofit/>
          </a:bodyPr>
          <a:lstStyle/>
          <a:p>
            <a:pPr algn="l"/>
            <a:r>
              <a:rPr lang="zh-CN" altLang="en-US" sz="4000" dirty="0"/>
              <a:t>§5.7   </a:t>
            </a:r>
            <a:r>
              <a:rPr lang="zh-CN" altLang="en-US" sz="4000" dirty="0">
                <a:latin typeface="宋体" panose="02010600030101010101" pitchFamily="2" charset="-122"/>
              </a:rPr>
              <a:t>对象的上转型对象 </a:t>
            </a:r>
            <a:endParaRPr lang="zh-CN" altLang="en-US" sz="4000" dirty="0"/>
          </a:p>
        </p:txBody>
      </p:sp>
      <p:sp>
        <p:nvSpPr>
          <p:cNvPr id="3" name="内容占位符 2"/>
          <p:cNvSpPr>
            <a:spLocks noGrp="1"/>
          </p:cNvSpPr>
          <p:nvPr>
            <p:ph idx="1"/>
          </p:nvPr>
        </p:nvSpPr>
        <p:spPr>
          <a:xfrm>
            <a:off x="1919536" y="1617885"/>
            <a:ext cx="8229600" cy="4597971"/>
          </a:xfrm>
        </p:spPr>
        <p:txBody>
          <a:bodyPr/>
          <a:lstStyle/>
          <a:p>
            <a:r>
              <a:rPr kumimoji="1" lang="zh-CN" altLang="en-US" sz="2400" b="1" dirty="0">
                <a:solidFill>
                  <a:srgbClr val="C00000"/>
                </a:solidFill>
                <a:latin typeface="华文行楷" panose="02010800040101010101" pitchFamily="2" charset="-122"/>
                <a:ea typeface="华文行楷" panose="02010800040101010101" pitchFamily="2" charset="-122"/>
              </a:rPr>
              <a:t>上转型对象</a:t>
            </a:r>
            <a:r>
              <a:rPr lang="zh-CN" altLang="en-US" sz="2400" dirty="0"/>
              <a:t>的</a:t>
            </a:r>
            <a:r>
              <a:rPr lang="zh-CN" altLang="en-US" sz="2400" dirty="0">
                <a:solidFill>
                  <a:srgbClr val="000099"/>
                </a:solidFill>
                <a:latin typeface="华文新魏" panose="02010800040101010101" pitchFamily="2" charset="-122"/>
                <a:ea typeface="华文新魏" panose="02010800040101010101" pitchFamily="2" charset="-122"/>
              </a:rPr>
              <a:t>数据类型</a:t>
            </a:r>
            <a:r>
              <a:rPr lang="zh-CN" altLang="en-US" sz="2400" dirty="0"/>
              <a:t>是父类，所以</a:t>
            </a:r>
            <a:r>
              <a:rPr kumimoji="1" lang="zh-CN" altLang="en-US" sz="2400" b="1" dirty="0">
                <a:solidFill>
                  <a:srgbClr val="C00000"/>
                </a:solidFill>
                <a:latin typeface="华文行楷" panose="02010800040101010101" pitchFamily="2" charset="-122"/>
                <a:ea typeface="华文行楷" panose="02010800040101010101" pitchFamily="2" charset="-122"/>
              </a:rPr>
              <a:t>上转型对象</a:t>
            </a:r>
            <a:r>
              <a:rPr lang="zh-CN" altLang="en-US" sz="2400" dirty="0"/>
              <a:t>只能访问</a:t>
            </a:r>
            <a:r>
              <a:rPr lang="zh-CN" altLang="en-US" sz="2400" dirty="0">
                <a:solidFill>
                  <a:srgbClr val="0000CC"/>
                </a:solidFill>
                <a:latin typeface="华文新魏" panose="02010800040101010101" pitchFamily="2" charset="-122"/>
                <a:ea typeface="华文新魏" panose="02010800040101010101" pitchFamily="2" charset="-122"/>
              </a:rPr>
              <a:t>父类中的成员：变量和方法</a:t>
            </a:r>
            <a:r>
              <a:rPr lang="zh-CN" altLang="en-US" sz="2400" dirty="0"/>
              <a:t>。</a:t>
            </a:r>
            <a:endParaRPr lang="en-US" altLang="zh-CN" sz="2400" dirty="0"/>
          </a:p>
          <a:p>
            <a:pPr lvl="1"/>
            <a:endParaRPr kumimoji="1" lang="en-US" altLang="zh-CN" sz="2000" dirty="0">
              <a:solidFill>
                <a:srgbClr val="0000CC"/>
              </a:solidFill>
              <a:latin typeface="宋体" panose="02010600030101010101" pitchFamily="2" charset="-122"/>
            </a:endParaRPr>
          </a:p>
          <a:p>
            <a:pPr lvl="1"/>
            <a:endParaRPr kumimoji="1" lang="en-US" altLang="zh-CN" sz="2000" dirty="0">
              <a:solidFill>
                <a:srgbClr val="0000CC"/>
              </a:solidFill>
              <a:latin typeface="宋体" panose="02010600030101010101" pitchFamily="2" charset="-122"/>
            </a:endParaRPr>
          </a:p>
          <a:p>
            <a:pPr lvl="1"/>
            <a:endParaRPr kumimoji="1" lang="en-US" altLang="zh-CN" sz="2000" dirty="0">
              <a:solidFill>
                <a:srgbClr val="0000CC"/>
              </a:solidFill>
              <a:latin typeface="宋体" panose="02010600030101010101" pitchFamily="2" charset="-122"/>
            </a:endParaRPr>
          </a:p>
          <a:p>
            <a:pPr lvl="1"/>
            <a:endParaRPr kumimoji="1" lang="en-US" altLang="zh-CN" sz="2000" dirty="0">
              <a:solidFill>
                <a:srgbClr val="0000CC"/>
              </a:solidFill>
              <a:latin typeface="宋体" panose="02010600030101010101" pitchFamily="2" charset="-122"/>
            </a:endParaRPr>
          </a:p>
          <a:p>
            <a:r>
              <a:rPr kumimoji="1" lang="zh-CN" altLang="en-US" sz="2400" dirty="0"/>
              <a:t>父类对象的</a:t>
            </a:r>
            <a:r>
              <a:rPr kumimoji="1" lang="zh-CN" altLang="en-US" sz="2400" dirty="0">
                <a:solidFill>
                  <a:srgbClr val="C00000"/>
                </a:solidFill>
              </a:rPr>
              <a:t>上转型对象</a:t>
            </a:r>
            <a:r>
              <a:rPr kumimoji="1" lang="zh-CN" altLang="en-US" sz="2400" dirty="0"/>
              <a:t>的实体由子类负责创建。</a:t>
            </a:r>
            <a:endParaRPr kumimoji="1" lang="en-US" altLang="zh-CN" sz="2400" dirty="0"/>
          </a:p>
          <a:p>
            <a:pPr lvl="1"/>
            <a:r>
              <a:rPr kumimoji="1" lang="zh-CN" altLang="en-US" sz="2000" dirty="0">
                <a:solidFill>
                  <a:srgbClr val="C00000"/>
                </a:solidFill>
              </a:rPr>
              <a:t>子类对象上转后</a:t>
            </a:r>
            <a:r>
              <a:rPr kumimoji="1" lang="zh-CN" altLang="en-US" sz="2000" dirty="0">
                <a:solidFill>
                  <a:srgbClr val="3333FF"/>
                </a:solidFill>
              </a:rPr>
              <a:t>会失去子类对象的一些属性和功能。</a:t>
            </a:r>
            <a:endParaRPr kumimoji="1" lang="en-US" altLang="zh-CN" sz="2000" dirty="0">
              <a:solidFill>
                <a:srgbClr val="3333FF"/>
              </a:solidFill>
            </a:endParaRPr>
          </a:p>
          <a:p>
            <a:pPr lvl="2"/>
            <a:r>
              <a:rPr kumimoji="1" lang="zh-CN" altLang="en-US" sz="1900" b="1" dirty="0">
                <a:solidFill>
                  <a:srgbClr val="0000CC"/>
                </a:solidFill>
                <a:latin typeface="宋体" panose="02010600030101010101" pitchFamily="2" charset="-122"/>
              </a:rPr>
              <a:t>上转型对象</a:t>
            </a:r>
            <a:r>
              <a:rPr kumimoji="1" lang="zh-CN" altLang="en-US" sz="1900" b="1" dirty="0">
                <a:latin typeface="宋体" panose="02010600030101010101" pitchFamily="2" charset="-122"/>
              </a:rPr>
              <a:t>不能操作子类新增的成员变量和方法。</a:t>
            </a:r>
            <a:endParaRPr kumimoji="1" lang="en-US" altLang="zh-CN" sz="1900" b="1" dirty="0">
              <a:latin typeface="宋体" panose="02010600030101010101" pitchFamily="2" charset="-122"/>
            </a:endParaRPr>
          </a:p>
          <a:p>
            <a:pPr lvl="1"/>
            <a:endParaRPr kumimoji="1" lang="en-US" altLang="zh-CN" sz="2000" dirty="0">
              <a:latin typeface="宋体" panose="02010600030101010101" pitchFamily="2" charset="-122"/>
            </a:endParaRPr>
          </a:p>
          <a:p>
            <a:pPr lvl="1"/>
            <a:r>
              <a:rPr kumimoji="1" lang="zh-CN" altLang="en-US" sz="2000" dirty="0">
                <a:latin typeface="宋体" panose="02010600030101010101" pitchFamily="2" charset="-122"/>
              </a:rPr>
              <a:t>如果子类重写了父类的某个方法，上转型对象调用时一定是调用这个</a:t>
            </a:r>
            <a:r>
              <a:rPr kumimoji="1" lang="zh-CN" altLang="en-US" sz="2000" dirty="0">
                <a:solidFill>
                  <a:srgbClr val="0000CC"/>
                </a:solidFill>
                <a:latin typeface="隶书" panose="02010509060101010101" pitchFamily="49" charset="-122"/>
                <a:ea typeface="隶书" panose="02010509060101010101" pitchFamily="49" charset="-122"/>
              </a:rPr>
              <a:t>重写的方法</a:t>
            </a:r>
            <a:r>
              <a:rPr kumimoji="1" lang="zh-CN" altLang="en-US" sz="2000" dirty="0">
                <a:solidFill>
                  <a:srgbClr val="0000CC"/>
                </a:solidFill>
                <a:latin typeface="宋体" panose="02010600030101010101" pitchFamily="2" charset="-122"/>
              </a:rPr>
              <a:t>。</a:t>
            </a:r>
            <a:endParaRPr kumimoji="1" lang="en-US" altLang="zh-CN" sz="2000" dirty="0">
              <a:solidFill>
                <a:srgbClr val="0000CC"/>
              </a:solidFill>
              <a:latin typeface="宋体" panose="02010600030101010101" pitchFamily="2" charset="-122"/>
            </a:endParaRPr>
          </a:p>
          <a:p>
            <a:pPr lvl="1"/>
            <a:endParaRPr kumimoji="1" lang="zh-CN" altLang="en-US" sz="2000" b="1" dirty="0">
              <a:latin typeface="宋体" panose="02010600030101010101" pitchFamily="2" charset="-122"/>
            </a:endParaRPr>
          </a:p>
          <a:p>
            <a:pPr lvl="1"/>
            <a:endParaRPr kumimoji="1" lang="zh-CN" altLang="en-US" sz="2000" dirty="0">
              <a:solidFill>
                <a:srgbClr val="3333FF"/>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Text Box 5"/>
          <p:cNvSpPr txBox="1">
            <a:spLocks noChangeArrowheads="1"/>
          </p:cNvSpPr>
          <p:nvPr/>
        </p:nvSpPr>
        <p:spPr bwMode="auto">
          <a:xfrm>
            <a:off x="2495600" y="2564904"/>
            <a:ext cx="7200800" cy="831215"/>
          </a:xfrm>
          <a:prstGeom prst="rect">
            <a:avLst/>
          </a:prstGeom>
          <a:noFill/>
          <a:ln w="9525">
            <a:solidFill>
              <a:srgbClr val="0000CC"/>
            </a:solidFill>
            <a:miter lim="800000"/>
          </a:ln>
          <a:effectLst/>
        </p:spPr>
        <p:txBody>
          <a:bodyPr wrap="square" lIns="90000" tIns="46800" rIns="90000" bIns="46800">
            <a:spAutoFit/>
          </a:bodyPr>
          <a:lstStyle/>
          <a:p>
            <a:r>
              <a:rPr kumimoji="1" lang="en-US" altLang="zh-CN" sz="2400" b="1" dirty="0">
                <a:solidFill>
                  <a:srgbClr val="000099"/>
                </a:solidFill>
              </a:rPr>
              <a:t>Fruit</a:t>
            </a:r>
            <a:r>
              <a:rPr kumimoji="1" lang="en-US" altLang="zh-CN" sz="2400" b="1" dirty="0">
                <a:solidFill>
                  <a:srgbClr val="006600"/>
                </a:solidFill>
              </a:rPr>
              <a:t> a;		//a</a:t>
            </a:r>
            <a:r>
              <a:rPr kumimoji="1" lang="zh-CN" altLang="en-US" sz="2400" b="1" dirty="0">
                <a:solidFill>
                  <a:srgbClr val="006600"/>
                </a:solidFill>
              </a:rPr>
              <a:t>是一个</a:t>
            </a:r>
            <a:r>
              <a:rPr kumimoji="1" lang="en-US" altLang="zh-CN" sz="2400" b="1" dirty="0">
                <a:solidFill>
                  <a:srgbClr val="006600"/>
                </a:solidFill>
              </a:rPr>
              <a:t>Fruit</a:t>
            </a:r>
            <a:r>
              <a:rPr kumimoji="1" lang="zh-CN" altLang="en-US" sz="2400" b="1" dirty="0">
                <a:solidFill>
                  <a:srgbClr val="006600"/>
                </a:solidFill>
              </a:rPr>
              <a:t>对象</a:t>
            </a:r>
            <a:endParaRPr kumimoji="1" lang="en-US" altLang="zh-CN" sz="2400" b="1" dirty="0">
              <a:solidFill>
                <a:srgbClr val="006600"/>
              </a:solidFill>
            </a:endParaRPr>
          </a:p>
          <a:p>
            <a:r>
              <a:rPr kumimoji="1" lang="en-US" altLang="zh-CN" sz="2400" b="1" dirty="0">
                <a:solidFill>
                  <a:srgbClr val="006600"/>
                </a:solidFill>
              </a:rPr>
              <a:t>a = new </a:t>
            </a:r>
            <a:r>
              <a:rPr kumimoji="1" lang="en-US" altLang="zh-CN" sz="2400" b="1" dirty="0">
                <a:solidFill>
                  <a:srgbClr val="C00000"/>
                </a:solidFill>
              </a:rPr>
              <a:t>Apple</a:t>
            </a:r>
            <a:r>
              <a:rPr kumimoji="1" lang="en-US" altLang="zh-CN" sz="2400" b="1" dirty="0">
                <a:solidFill>
                  <a:srgbClr val="006600"/>
                </a:solidFill>
              </a:rPr>
              <a:t>(); 	//</a:t>
            </a:r>
            <a:r>
              <a:rPr kumimoji="1" lang="zh-CN" altLang="en-US" sz="2400" dirty="0">
                <a:solidFill>
                  <a:srgbClr val="3333FF"/>
                </a:solidFill>
                <a:latin typeface="华文行楷" panose="02010800040101010101" pitchFamily="2" charset="-122"/>
                <a:ea typeface="华文行楷" panose="02010800040101010101" pitchFamily="2" charset="-122"/>
              </a:rPr>
              <a:t>上转型对象</a:t>
            </a:r>
            <a:endParaRPr kumimoji="1" lang="zh-CN" altLang="en-US" sz="2400" dirty="0">
              <a:solidFill>
                <a:srgbClr val="3333FF"/>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19536" y="247572"/>
            <a:ext cx="8229600" cy="994122"/>
          </a:xfrm>
        </p:spPr>
        <p:txBody>
          <a:bodyPr/>
          <a:lstStyle/>
          <a:p>
            <a:pPr algn="l"/>
            <a:r>
              <a:rPr kumimoji="1" lang="zh-CN" altLang="en-US" dirty="0">
                <a:solidFill>
                  <a:schemeClr val="tx1">
                    <a:lumMod val="95000"/>
                    <a:lumOff val="5000"/>
                  </a:schemeClr>
                </a:solidFill>
                <a:latin typeface="宋体" panose="02010600030101010101" pitchFamily="2" charset="-122"/>
              </a:rPr>
              <a:t>上转型对象的特点</a:t>
            </a:r>
            <a:endParaRPr kumimoji="1" lang="zh-CN" altLang="en-US" dirty="0">
              <a:solidFill>
                <a:schemeClr val="tx1">
                  <a:lumMod val="95000"/>
                  <a:lumOff val="5000"/>
                </a:schemeClr>
              </a:solidFill>
              <a:latin typeface="宋体" panose="02010600030101010101" pitchFamily="2" charset="-122"/>
            </a:endParaRPr>
          </a:p>
        </p:txBody>
      </p:sp>
      <p:sp>
        <p:nvSpPr>
          <p:cNvPr id="3" name="内容占位符 2"/>
          <p:cNvSpPr>
            <a:spLocks noGrp="1"/>
          </p:cNvSpPr>
          <p:nvPr>
            <p:ph idx="1"/>
          </p:nvPr>
        </p:nvSpPr>
        <p:spPr>
          <a:xfrm>
            <a:off x="1878359" y="1344419"/>
            <a:ext cx="8435280" cy="4842023"/>
          </a:xfrm>
        </p:spPr>
        <p:txBody>
          <a:bodyPr/>
          <a:lstStyle/>
          <a:p>
            <a:pPr marL="457200" indent="-457200">
              <a:spcBef>
                <a:spcPts val="0"/>
              </a:spcBef>
              <a:buFont typeface="+mj-ea"/>
              <a:buAutoNum type="circleNumDbPlain"/>
            </a:pPr>
            <a:r>
              <a:rPr kumimoji="1" lang="zh-CN" altLang="en-US" sz="2400" b="1" dirty="0">
                <a:solidFill>
                  <a:srgbClr val="0000CC"/>
                </a:solidFill>
                <a:latin typeface="宋体" panose="02010600030101010101" pitchFamily="2" charset="-122"/>
              </a:rPr>
              <a:t>上转型对象</a:t>
            </a:r>
            <a:r>
              <a:rPr kumimoji="1" lang="zh-CN" altLang="en-US" sz="2400" b="1" dirty="0">
                <a:latin typeface="宋体" panose="02010600030101010101" pitchFamily="2" charset="-122"/>
              </a:rPr>
              <a:t>可以操作子类</a:t>
            </a:r>
            <a:r>
              <a:rPr kumimoji="1" lang="zh-CN" altLang="en-US" sz="2400" b="1" dirty="0">
                <a:solidFill>
                  <a:srgbClr val="C00000"/>
                </a:solidFill>
                <a:latin typeface="宋体" panose="02010600030101010101" pitchFamily="2" charset="-122"/>
              </a:rPr>
              <a:t>继承的变量、继承或重写的方法。</a:t>
            </a:r>
            <a:endParaRPr kumimoji="1" lang="zh-CN" altLang="en-US" sz="2400" b="1" dirty="0">
              <a:solidFill>
                <a:srgbClr val="C00000"/>
              </a:solidFill>
              <a:latin typeface="宋体" panose="02010600030101010101" pitchFamily="2" charset="-122"/>
            </a:endParaRPr>
          </a:p>
          <a:p>
            <a:pPr marL="457200" indent="-457200">
              <a:spcBef>
                <a:spcPts val="0"/>
              </a:spcBef>
              <a:buFont typeface="+mj-ea"/>
              <a:buAutoNum type="circleNumDbPlain"/>
            </a:pPr>
            <a:r>
              <a:rPr kumimoji="1" lang="zh-CN" altLang="en-US" sz="2400" b="1" dirty="0">
                <a:solidFill>
                  <a:srgbClr val="0000CC"/>
                </a:solidFill>
                <a:latin typeface="宋体" panose="02010600030101010101" pitchFamily="2" charset="-122"/>
              </a:rPr>
              <a:t>上转型对象</a:t>
            </a:r>
            <a:r>
              <a:rPr kumimoji="1" lang="zh-CN" altLang="en-US" sz="2400" b="1" dirty="0">
                <a:latin typeface="宋体" panose="02010600030101010101" pitchFamily="2" charset="-122"/>
              </a:rPr>
              <a:t>不能操作子类新增的成员变量和方法。</a:t>
            </a:r>
            <a:endParaRPr kumimoji="1" lang="zh-CN" altLang="en-US" sz="2400" b="1"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a:xfrm>
            <a:off x="8077200" y="6394576"/>
            <a:ext cx="2133600" cy="365125"/>
          </a:xfrm>
        </p:spPr>
        <p:txBody>
          <a:bodyPr/>
          <a:lstStyle/>
          <a:p>
            <a:fld id="{0C913308-F349-4B6D-A68A-DD1791B4A57B}" type="slidenum">
              <a:rPr lang="zh-CN" altLang="en-US" smtClean="0"/>
            </a:fld>
            <a:endParaRPr lang="zh-CN" altLang="en-US" dirty="0"/>
          </a:p>
        </p:txBody>
      </p:sp>
      <p:sp>
        <p:nvSpPr>
          <p:cNvPr id="7" name="Text Box 6"/>
          <p:cNvSpPr txBox="1">
            <a:spLocks noChangeArrowheads="1"/>
          </p:cNvSpPr>
          <p:nvPr/>
        </p:nvSpPr>
        <p:spPr bwMode="auto">
          <a:xfrm>
            <a:off x="5798245" y="5660255"/>
            <a:ext cx="2645080"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solidFill>
                  <a:schemeClr val="bg1">
                    <a:lumMod val="50000"/>
                  </a:schemeClr>
                </a:solidFill>
                <a:latin typeface="Times New Roman" panose="02020603050405020304" pitchFamily="18" charset="0"/>
              </a:rPr>
              <a:t>新增的变量和方法</a:t>
            </a:r>
            <a:endParaRPr kumimoji="1" lang="zh-CN" altLang="en-US" sz="2000" b="1">
              <a:solidFill>
                <a:schemeClr val="bg1">
                  <a:lumMod val="50000"/>
                </a:schemeClr>
              </a:solidFill>
              <a:latin typeface="Times New Roman" panose="02020603050405020304" pitchFamily="18" charset="0"/>
            </a:endParaRPr>
          </a:p>
        </p:txBody>
      </p:sp>
      <p:sp>
        <p:nvSpPr>
          <p:cNvPr id="8" name="Text Box 7"/>
          <p:cNvSpPr txBox="1">
            <a:spLocks noChangeArrowheads="1"/>
          </p:cNvSpPr>
          <p:nvPr/>
        </p:nvSpPr>
        <p:spPr bwMode="auto">
          <a:xfrm>
            <a:off x="5817778" y="4604188"/>
            <a:ext cx="2630934"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anose="02020603050405020304" pitchFamily="18" charset="0"/>
              </a:rPr>
              <a:t>继承的方法</a:t>
            </a:r>
            <a:r>
              <a:rPr kumimoji="1" lang="en-US" altLang="zh-CN" sz="2000" b="1">
                <a:latin typeface="Times New Roman" panose="02020603050405020304" pitchFamily="18" charset="0"/>
              </a:rPr>
              <a:t>(</a:t>
            </a:r>
            <a:r>
              <a:rPr kumimoji="1" lang="zh-CN" altLang="en-US" sz="2000" b="1">
                <a:solidFill>
                  <a:srgbClr val="C00000"/>
                </a:solidFill>
                <a:latin typeface="Times New Roman" panose="02020603050405020304" pitchFamily="18" charset="0"/>
              </a:rPr>
              <a:t>没重写</a:t>
            </a:r>
            <a:r>
              <a:rPr kumimoji="1" lang="en-US" altLang="zh-CN" sz="2000" b="1">
                <a:latin typeface="Times New Roman" panose="02020603050405020304" pitchFamily="18" charset="0"/>
              </a:rPr>
              <a:t>)</a:t>
            </a:r>
            <a:endParaRPr kumimoji="1" lang="zh-CN" altLang="en-US" sz="2000" b="1" dirty="0">
              <a:latin typeface="Times New Roman" panose="02020603050405020304" pitchFamily="18" charset="0"/>
            </a:endParaRPr>
          </a:p>
        </p:txBody>
      </p:sp>
      <p:sp>
        <p:nvSpPr>
          <p:cNvPr id="11" name="Line 10"/>
          <p:cNvSpPr>
            <a:spLocks noChangeShapeType="1"/>
          </p:cNvSpPr>
          <p:nvPr/>
        </p:nvSpPr>
        <p:spPr bwMode="auto">
          <a:xfrm flipV="1">
            <a:off x="4661825" y="2558646"/>
            <a:ext cx="1131804" cy="416391"/>
          </a:xfrm>
          <a:prstGeom prst="line">
            <a:avLst/>
          </a:prstGeom>
          <a:noFill/>
          <a:ln w="57150" cap="rnd">
            <a:solidFill>
              <a:srgbClr val="C00000"/>
            </a:solidFill>
            <a:prstDash val="solid"/>
            <a:round/>
            <a:headEnd type="none" w="sm" len="sm"/>
            <a:tailEnd type="triangle" w="med" len="med"/>
          </a:ln>
          <a:effectLst/>
        </p:spPr>
        <p:txBody>
          <a:bodyPr wrap="none"/>
          <a:lstStyle/>
          <a:p>
            <a:endParaRPr lang="zh-CN" altLang="en-US"/>
          </a:p>
        </p:txBody>
      </p:sp>
      <p:sp>
        <p:nvSpPr>
          <p:cNvPr id="12" name="Text Box 7"/>
          <p:cNvSpPr txBox="1">
            <a:spLocks noChangeArrowheads="1"/>
          </p:cNvSpPr>
          <p:nvPr/>
        </p:nvSpPr>
        <p:spPr bwMode="auto">
          <a:xfrm>
            <a:off x="5799032" y="3624082"/>
            <a:ext cx="2630934"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anose="02020603050405020304" pitchFamily="18" charset="0"/>
              </a:rPr>
              <a:t>继承的</a:t>
            </a:r>
            <a:r>
              <a:rPr kumimoji="1" lang="zh-CN" altLang="en-US" sz="2000" b="1" dirty="0">
                <a:latin typeface="Times New Roman" panose="02020603050405020304" pitchFamily="18" charset="0"/>
              </a:rPr>
              <a:t>变量</a:t>
            </a:r>
            <a:endParaRPr kumimoji="1" lang="zh-CN" altLang="en-US" sz="2000" b="1" dirty="0">
              <a:latin typeface="Times New Roman" panose="02020603050405020304" pitchFamily="18" charset="0"/>
            </a:endParaRPr>
          </a:p>
        </p:txBody>
      </p:sp>
      <p:sp>
        <p:nvSpPr>
          <p:cNvPr id="13" name="Line 10"/>
          <p:cNvSpPr>
            <a:spLocks noChangeShapeType="1"/>
          </p:cNvSpPr>
          <p:nvPr/>
        </p:nvSpPr>
        <p:spPr bwMode="auto">
          <a:xfrm>
            <a:off x="4683591" y="3047046"/>
            <a:ext cx="1098460" cy="827940"/>
          </a:xfrm>
          <a:prstGeom prst="line">
            <a:avLst/>
          </a:prstGeom>
          <a:noFill/>
          <a:ln w="57150" cap="rnd">
            <a:solidFill>
              <a:srgbClr val="C00000"/>
            </a:solidFill>
            <a:prstDash val="solid"/>
            <a:round/>
            <a:headEnd type="none" w="sm" len="sm"/>
            <a:tailEnd type="triangle" w="med" len="med"/>
          </a:ln>
          <a:effectLst/>
        </p:spPr>
        <p:txBody>
          <a:bodyPr wrap="none"/>
          <a:lstStyle/>
          <a:p>
            <a:endParaRPr lang="zh-CN" altLang="en-US"/>
          </a:p>
        </p:txBody>
      </p:sp>
      <p:sp>
        <p:nvSpPr>
          <p:cNvPr id="14" name="Text Box 4"/>
          <p:cNvSpPr txBox="1">
            <a:spLocks noChangeArrowheads="1"/>
          </p:cNvSpPr>
          <p:nvPr/>
        </p:nvSpPr>
        <p:spPr bwMode="auto">
          <a:xfrm>
            <a:off x="2832678" y="2765025"/>
            <a:ext cx="1773901" cy="460375"/>
          </a:xfrm>
          <a:prstGeom prst="rect">
            <a:avLst/>
          </a:prstGeom>
          <a:noFill/>
          <a:ln w="12700" cap="sq">
            <a:solidFill>
              <a:schemeClr val="tx1"/>
            </a:solidFill>
            <a:miter lim="800000"/>
            <a:headEnd type="none" w="sm" len="sm"/>
            <a:tailEnd type="none" w="sm" len="sm"/>
          </a:ln>
          <a:effectLst/>
        </p:spPr>
        <p:txBody>
          <a:bodyPr wrap="square">
            <a:spAutoFit/>
          </a:bodyPr>
          <a:lstStyle/>
          <a:p>
            <a:pPr algn="ctr">
              <a:spcBef>
                <a:spcPct val="50000"/>
              </a:spcBef>
            </a:pPr>
            <a:r>
              <a:rPr kumimoji="1" lang="zh-CN" altLang="en-US" sz="2400" b="1" dirty="0">
                <a:solidFill>
                  <a:srgbClr val="000099"/>
                </a:solidFill>
                <a:latin typeface="Times New Roman" panose="02020603050405020304" pitchFamily="18" charset="0"/>
              </a:rPr>
              <a:t>上转型对象</a:t>
            </a:r>
            <a:endParaRPr kumimoji="1" lang="zh-CN" altLang="en-US" sz="2400" b="1" dirty="0">
              <a:solidFill>
                <a:srgbClr val="000099"/>
              </a:solidFill>
              <a:latin typeface="Times New Roman" panose="02020603050405020304" pitchFamily="18" charset="0"/>
            </a:endParaRPr>
          </a:p>
        </p:txBody>
      </p:sp>
      <p:sp>
        <p:nvSpPr>
          <p:cNvPr id="15" name="云形标注 12"/>
          <p:cNvSpPr/>
          <p:nvPr/>
        </p:nvSpPr>
        <p:spPr bwMode="auto">
          <a:xfrm>
            <a:off x="3102692" y="5126420"/>
            <a:ext cx="1707595" cy="1130054"/>
          </a:xfrm>
          <a:prstGeom prst="cloudCallout">
            <a:avLst>
              <a:gd name="adj1" fmla="val 111688"/>
              <a:gd name="adj2" fmla="val 15903"/>
            </a:avLst>
          </a:prstGeom>
          <a:solidFill>
            <a:schemeClr val="accent2">
              <a:lumMod val="20000"/>
              <a:lumOff val="80000"/>
            </a:schemeClr>
          </a:solidFill>
          <a:ln w="9525" cap="flat" cmpd="sng" algn="ctr">
            <a:solidFill>
              <a:schemeClr val="tx1"/>
            </a:solidFill>
            <a:prstDash val="dash"/>
            <a:round/>
            <a:headEnd type="none" w="med" len="med"/>
            <a:tailEnd type="none" w="med" len="med"/>
          </a:ln>
          <a:effectLst/>
        </p:spPr>
        <p:txBody>
          <a:bodyPr vert="horz" wrap="square" lIns="90000" tIns="46800" rIns="90000" bIns="46800" numCol="1" rtlCol="0" anchor="t" anchorCtr="0" compatLnSpc="1"/>
          <a:lstStyle/>
          <a:p>
            <a:pPr algn="ctr"/>
            <a:r>
              <a:rPr lang="zh-CN" altLang="en-US" b="1" dirty="0"/>
              <a:t>对象上转时丢失</a:t>
            </a:r>
            <a:endParaRPr lang="zh-CN" altLang="en-US" b="1" dirty="0"/>
          </a:p>
        </p:txBody>
      </p:sp>
      <p:sp>
        <p:nvSpPr>
          <p:cNvPr id="5" name="Text Box 7"/>
          <p:cNvSpPr txBox="1">
            <a:spLocks noChangeArrowheads="1"/>
          </p:cNvSpPr>
          <p:nvPr/>
        </p:nvSpPr>
        <p:spPr bwMode="auto">
          <a:xfrm>
            <a:off x="5807968" y="2357484"/>
            <a:ext cx="2649421"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dirty="0">
                <a:latin typeface="Times New Roman" panose="02020603050405020304" pitchFamily="18" charset="0"/>
              </a:rPr>
              <a:t>被子类隐藏的变量</a:t>
            </a:r>
            <a:endParaRPr kumimoji="1" lang="zh-CN" altLang="en-US" sz="2000" b="1" dirty="0">
              <a:latin typeface="Times New Roman" panose="02020603050405020304" pitchFamily="18" charset="0"/>
            </a:endParaRPr>
          </a:p>
        </p:txBody>
      </p:sp>
      <p:sp>
        <p:nvSpPr>
          <p:cNvPr id="20" name="Text Box 7"/>
          <p:cNvSpPr txBox="1">
            <a:spLocks noChangeArrowheads="1"/>
          </p:cNvSpPr>
          <p:nvPr/>
        </p:nvSpPr>
        <p:spPr bwMode="auto">
          <a:xfrm>
            <a:off x="5803632" y="5107023"/>
            <a:ext cx="2645080"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latin typeface="Times New Roman" panose="02020603050405020304" pitchFamily="18" charset="0"/>
              </a:rPr>
              <a:t>重写的方法</a:t>
            </a:r>
            <a:endParaRPr kumimoji="1" lang="zh-CN" altLang="en-US" sz="2000" b="1" dirty="0">
              <a:latin typeface="Times New Roman" panose="02020603050405020304" pitchFamily="18" charset="0"/>
            </a:endParaRPr>
          </a:p>
        </p:txBody>
      </p:sp>
      <p:sp>
        <p:nvSpPr>
          <p:cNvPr id="25" name="Line 10"/>
          <p:cNvSpPr>
            <a:spLocks noChangeShapeType="1"/>
          </p:cNvSpPr>
          <p:nvPr/>
        </p:nvSpPr>
        <p:spPr bwMode="auto">
          <a:xfrm>
            <a:off x="4661825" y="3160388"/>
            <a:ext cx="1138972" cy="1686884"/>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
        <p:nvSpPr>
          <p:cNvPr id="27" name="Line 10"/>
          <p:cNvSpPr>
            <a:spLocks noChangeShapeType="1"/>
          </p:cNvSpPr>
          <p:nvPr/>
        </p:nvSpPr>
        <p:spPr bwMode="auto">
          <a:xfrm>
            <a:off x="4655126" y="3234925"/>
            <a:ext cx="1138972" cy="2167974"/>
          </a:xfrm>
          <a:prstGeom prst="line">
            <a:avLst/>
          </a:prstGeom>
          <a:noFill/>
          <a:ln w="57150" cap="rnd">
            <a:solidFill>
              <a:srgbClr val="000099"/>
            </a:solidFill>
            <a:prstDash val="solid"/>
            <a:round/>
            <a:headEnd type="none" w="sm" len="sm"/>
            <a:tailEnd type="triangle" w="med" len="med"/>
          </a:ln>
          <a:effectLst/>
        </p:spPr>
        <p:txBody>
          <a:bodyPr wrap="none"/>
          <a:lstStyle/>
          <a:p>
            <a:endParaRPr lang="zh-CN" altLang="en-US"/>
          </a:p>
        </p:txBody>
      </p:sp>
      <p:sp>
        <p:nvSpPr>
          <p:cNvPr id="29" name="Text Box 7"/>
          <p:cNvSpPr txBox="1">
            <a:spLocks noChangeArrowheads="1"/>
          </p:cNvSpPr>
          <p:nvPr/>
        </p:nvSpPr>
        <p:spPr bwMode="auto">
          <a:xfrm>
            <a:off x="5819930" y="2849156"/>
            <a:ext cx="2649422"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dirty="0">
                <a:solidFill>
                  <a:schemeClr val="bg1">
                    <a:lumMod val="50000"/>
                  </a:schemeClr>
                </a:solidFill>
                <a:latin typeface="Times New Roman" panose="02020603050405020304" pitchFamily="18" charset="0"/>
              </a:rPr>
              <a:t>被重写后隐藏的方法</a:t>
            </a:r>
            <a:endParaRPr kumimoji="1" lang="zh-CN" altLang="en-US" sz="2000" b="1" dirty="0">
              <a:solidFill>
                <a:schemeClr val="bg1">
                  <a:lumMod val="50000"/>
                </a:schemeClr>
              </a:solidFill>
              <a:latin typeface="Times New Roman" panose="02020603050405020304" pitchFamily="18" charset="0"/>
            </a:endParaRPr>
          </a:p>
        </p:txBody>
      </p:sp>
      <p:sp>
        <p:nvSpPr>
          <p:cNvPr id="32" name="右大括号 31"/>
          <p:cNvSpPr/>
          <p:nvPr/>
        </p:nvSpPr>
        <p:spPr>
          <a:xfrm>
            <a:off x="8552894" y="2410997"/>
            <a:ext cx="216024" cy="801653"/>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8609110" y="3728569"/>
            <a:ext cx="216024" cy="2245828"/>
          </a:xfrm>
          <a:prstGeom prst="rightBrace">
            <a:avLst>
              <a:gd name="adj1" fmla="val 0"/>
              <a:gd name="adj2" fmla="val 50000"/>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文本框 33"/>
          <p:cNvSpPr txBox="1"/>
          <p:nvPr/>
        </p:nvSpPr>
        <p:spPr>
          <a:xfrm>
            <a:off x="8755309" y="2377376"/>
            <a:ext cx="551815" cy="900605"/>
          </a:xfrm>
          <a:prstGeom prst="rect">
            <a:avLst/>
          </a:prstGeom>
          <a:noFill/>
        </p:spPr>
        <p:txBody>
          <a:bodyPr vert="eaVert" wrap="square" rtlCol="0">
            <a:spAutoFit/>
          </a:bodyPr>
          <a:lstStyle/>
          <a:p>
            <a:r>
              <a:rPr lang="zh-CN" altLang="en-US" sz="2400" dirty="0"/>
              <a:t>父类</a:t>
            </a:r>
            <a:endParaRPr lang="zh-CN" altLang="en-US" sz="2400" dirty="0"/>
          </a:p>
        </p:txBody>
      </p:sp>
      <p:sp>
        <p:nvSpPr>
          <p:cNvPr id="35" name="文本框 34"/>
          <p:cNvSpPr txBox="1"/>
          <p:nvPr/>
        </p:nvSpPr>
        <p:spPr>
          <a:xfrm>
            <a:off x="8741273" y="4549125"/>
            <a:ext cx="551815" cy="964455"/>
          </a:xfrm>
          <a:prstGeom prst="rect">
            <a:avLst/>
          </a:prstGeom>
          <a:noFill/>
        </p:spPr>
        <p:txBody>
          <a:bodyPr vert="eaVert" wrap="square" rtlCol="0">
            <a:spAutoFit/>
          </a:bodyPr>
          <a:lstStyle/>
          <a:p>
            <a:r>
              <a:rPr lang="zh-CN" altLang="en-US" sz="2400"/>
              <a:t>子类</a:t>
            </a:r>
            <a:endParaRPr lang="zh-CN" altLang="en-US" sz="2400"/>
          </a:p>
        </p:txBody>
      </p:sp>
      <p:sp>
        <p:nvSpPr>
          <p:cNvPr id="39" name="Text Box 7"/>
          <p:cNvSpPr txBox="1">
            <a:spLocks noChangeArrowheads="1"/>
          </p:cNvSpPr>
          <p:nvPr/>
        </p:nvSpPr>
        <p:spPr bwMode="auto">
          <a:xfrm>
            <a:off x="5793904" y="4105172"/>
            <a:ext cx="2649421" cy="398780"/>
          </a:xfrm>
          <a:prstGeom prst="rect">
            <a:avLst/>
          </a:prstGeom>
          <a:noFill/>
          <a:ln w="12700" cap="sq">
            <a:solidFill>
              <a:schemeClr val="tx1"/>
            </a:solidFill>
            <a:miter lim="800000"/>
            <a:headEnd type="none" w="sm" len="sm"/>
            <a:tailEnd type="none" w="sm" len="sm"/>
          </a:ln>
          <a:effectLst/>
        </p:spPr>
        <p:txBody>
          <a:bodyPr wrap="square">
            <a:spAutoFit/>
          </a:bodyPr>
          <a:lstStyle/>
          <a:p>
            <a:pPr>
              <a:spcBef>
                <a:spcPct val="50000"/>
              </a:spcBef>
            </a:pPr>
            <a:r>
              <a:rPr kumimoji="1" lang="zh-CN" altLang="en-US" sz="2000" b="1">
                <a:solidFill>
                  <a:schemeClr val="bg1">
                    <a:lumMod val="50000"/>
                  </a:schemeClr>
                </a:solidFill>
                <a:latin typeface="Times New Roman" panose="02020603050405020304" pitchFamily="18" charset="0"/>
              </a:rPr>
              <a:t>与父类同名的</a:t>
            </a:r>
            <a:r>
              <a:rPr kumimoji="1" lang="zh-CN" altLang="en-US" sz="2000" b="1" dirty="0">
                <a:solidFill>
                  <a:schemeClr val="bg1">
                    <a:lumMod val="50000"/>
                  </a:schemeClr>
                </a:solidFill>
                <a:latin typeface="Times New Roman" panose="02020603050405020304" pitchFamily="18" charset="0"/>
              </a:rPr>
              <a:t>变量</a:t>
            </a:r>
            <a:endParaRPr kumimoji="1" lang="zh-CN" altLang="en-US" sz="2000" b="1" dirty="0">
              <a:solidFill>
                <a:schemeClr val="bg1">
                  <a:lumMod val="50000"/>
                </a:schemeClr>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ox(in)">
                                      <p:cBhvr>
                                        <p:cTn id="6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1" grpId="0" bldLvl="0" animBg="1"/>
      <p:bldP spid="12" grpId="0" bldLvl="0" animBg="1"/>
      <p:bldP spid="13" grpId="0" bldLvl="0" animBg="1"/>
      <p:bldP spid="14" grpId="0" bldLvl="0" animBg="1"/>
      <p:bldP spid="15" grpId="0" bldLvl="0" animBg="1"/>
      <p:bldP spid="5" grpId="0" bldLvl="0" animBg="1"/>
      <p:bldP spid="20" grpId="0" bldLvl="0" animBg="1"/>
      <p:bldP spid="25" grpId="0" bldLvl="0" animBg="1"/>
      <p:bldP spid="27" grpId="0" bldLvl="0" animBg="1"/>
      <p:bldP spid="29" grpId="0" bldLvl="0" animBg="1"/>
      <p:bldP spid="32" grpId="0" bldLvl="0" animBg="1"/>
      <p:bldP spid="33" grpId="0" bldLvl="0" animBg="1"/>
      <p:bldP spid="34" grpId="0"/>
      <p:bldP spid="35" grpId="0"/>
      <p:bldP spid="3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   子类与父类 </a:t>
            </a:r>
            <a:endParaRPr lang="zh-CN" altLang="en-US" dirty="0"/>
          </a:p>
        </p:txBody>
      </p:sp>
      <p:sp>
        <p:nvSpPr>
          <p:cNvPr id="3" name="内容占位符 2"/>
          <p:cNvSpPr>
            <a:spLocks noGrp="1"/>
          </p:cNvSpPr>
          <p:nvPr>
            <p:ph idx="1"/>
          </p:nvPr>
        </p:nvSpPr>
        <p:spPr>
          <a:xfrm>
            <a:off x="1952596" y="1714488"/>
            <a:ext cx="8229600" cy="4502150"/>
          </a:xfrm>
        </p:spPr>
        <p:txBody>
          <a:bodyPr/>
          <a:lstStyle/>
          <a:p>
            <a:pPr algn="just"/>
            <a:r>
              <a:rPr lang="zh-CN" altLang="en-US" dirty="0"/>
              <a:t>声明一个类的子类的格式如下：</a:t>
            </a:r>
            <a:endParaRPr lang="zh-CN" altLang="en-US" dirty="0"/>
          </a:p>
          <a:p>
            <a:endParaRPr lang="en-US" altLang="zh-CN" dirty="0"/>
          </a:p>
          <a:p>
            <a:endParaRPr lang="en-US" altLang="zh-CN" dirty="0"/>
          </a:p>
          <a:p>
            <a:endParaRPr lang="en-US" altLang="zh-CN" dirty="0"/>
          </a:p>
          <a:p>
            <a:endParaRPr lang="en-US" altLang="zh-CN" dirty="0"/>
          </a:p>
          <a:p>
            <a:pPr>
              <a:buNone/>
            </a:pPr>
            <a:endParaRPr lang="zh-CN" altLang="en-US" dirty="0"/>
          </a:p>
        </p:txBody>
      </p:sp>
      <p:sp>
        <p:nvSpPr>
          <p:cNvPr id="4" name="TextBox 3"/>
          <p:cNvSpPr txBox="1"/>
          <p:nvPr/>
        </p:nvSpPr>
        <p:spPr>
          <a:xfrm>
            <a:off x="2855640" y="3068960"/>
            <a:ext cx="6215106" cy="1383665"/>
          </a:xfrm>
          <a:prstGeom prst="rect">
            <a:avLst/>
          </a:prstGeom>
          <a:noFill/>
          <a:ln>
            <a:solidFill>
              <a:schemeClr val="accent1"/>
            </a:solidFill>
          </a:ln>
        </p:spPr>
        <p:txBody>
          <a:bodyPr wrap="square" rtlCol="0">
            <a:spAutoFit/>
          </a:bodyPr>
          <a:lstStyle/>
          <a:p>
            <a:pPr algn="just">
              <a:buNone/>
            </a:pPr>
            <a:r>
              <a:rPr lang="en-US" altLang="zh-CN" sz="2800" b="1" dirty="0"/>
              <a:t> class </a:t>
            </a:r>
            <a:r>
              <a:rPr lang="zh-CN" altLang="en-US" sz="2800" b="1" dirty="0"/>
              <a:t>子类名 </a:t>
            </a:r>
            <a:r>
              <a:rPr lang="en-US" altLang="zh-CN" sz="2800" b="1" dirty="0">
                <a:solidFill>
                  <a:srgbClr val="C00000"/>
                </a:solidFill>
              </a:rPr>
              <a:t>extends</a:t>
            </a:r>
            <a:r>
              <a:rPr lang="en-US" altLang="zh-CN" sz="2800" b="1" dirty="0">
                <a:solidFill>
                  <a:srgbClr val="000099"/>
                </a:solidFill>
              </a:rPr>
              <a:t> </a:t>
            </a:r>
            <a:r>
              <a:rPr lang="zh-CN" altLang="en-US" sz="2800" b="1" dirty="0"/>
              <a:t>父类名 {</a:t>
            </a:r>
            <a:endParaRPr lang="zh-CN" altLang="en-US" sz="2800" b="1" dirty="0"/>
          </a:p>
          <a:p>
            <a:pPr algn="just">
              <a:buNone/>
            </a:pPr>
            <a:r>
              <a:rPr lang="zh-CN" altLang="en-US" sz="2800" b="1" dirty="0"/>
              <a:t>           … </a:t>
            </a:r>
            <a:endParaRPr lang="zh-CN" altLang="en-US" sz="2800" b="1" dirty="0"/>
          </a:p>
          <a:p>
            <a:pPr algn="just">
              <a:buNone/>
            </a:pPr>
            <a:r>
              <a:rPr lang="zh-CN" altLang="en-US" sz="2800" b="1" dirty="0"/>
              <a:t> }</a:t>
            </a:r>
            <a:endParaRPr lang="zh-CN" altLang="en-US" sz="2800" dirty="0"/>
          </a:p>
        </p:txBody>
      </p:sp>
      <p:sp>
        <p:nvSpPr>
          <p:cNvPr id="5" name="线形标注 1 4"/>
          <p:cNvSpPr/>
          <p:nvPr/>
        </p:nvSpPr>
        <p:spPr>
          <a:xfrm>
            <a:off x="7608168" y="2103925"/>
            <a:ext cx="2428892" cy="612648"/>
          </a:xfrm>
          <a:prstGeom prst="borderCallout1">
            <a:avLst>
              <a:gd name="adj1" fmla="val 44785"/>
              <a:gd name="adj2" fmla="val -946"/>
              <a:gd name="adj3" fmla="val 179085"/>
              <a:gd name="adj4" fmla="val -649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表示继承的关键词</a:t>
            </a:r>
            <a:endParaRPr lang="zh-CN" altLang="en-US" sz="2000" b="1" dirty="0">
              <a:solidFill>
                <a:schemeClr val="tx1"/>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2178964" y="4813093"/>
            <a:ext cx="7858096" cy="1198880"/>
          </a:xfrm>
          <a:prstGeom prst="rect">
            <a:avLst/>
          </a:prstGeom>
          <a:ln>
            <a:solidFill>
              <a:schemeClr val="accent1"/>
            </a:solidFill>
          </a:ln>
        </p:spPr>
        <p:txBody>
          <a:bodyPr wrap="square">
            <a:spAutoFit/>
          </a:bodyPr>
          <a:lstStyle/>
          <a:p>
            <a:pPr marL="342900" indent="-342900">
              <a:buFont typeface="Arial" panose="020B0604020202020204" pitchFamily="34" charset="0"/>
              <a:buChar char="•"/>
            </a:pPr>
            <a:r>
              <a:rPr lang="zh-CN" altLang="en-US" sz="2400" dirty="0"/>
              <a:t>如果一个类的声明中没有使用</a:t>
            </a:r>
            <a:r>
              <a:rPr lang="en-US" altLang="zh-CN" sz="2400" dirty="0"/>
              <a:t>extends</a:t>
            </a:r>
            <a:r>
              <a:rPr lang="zh-CN" altLang="en-US" sz="2400" dirty="0"/>
              <a:t>关键字，这个类被系统默认为是</a:t>
            </a:r>
            <a:r>
              <a:rPr lang="en-US" altLang="zh-CN" sz="2400" dirty="0"/>
              <a:t>Object</a:t>
            </a:r>
            <a:r>
              <a:rPr lang="zh-CN" altLang="en-US" sz="2400" dirty="0"/>
              <a:t>的子</a:t>
            </a:r>
            <a:r>
              <a:rPr lang="zh-CN" altLang="en-US" sz="2400"/>
              <a:t>类。</a:t>
            </a:r>
            <a:endParaRPr lang="en-US" altLang="zh-CN" sz="2400"/>
          </a:p>
          <a:p>
            <a:pPr marL="342900" indent="-342900">
              <a:buFont typeface="Arial" panose="020B0604020202020204" pitchFamily="34" charset="0"/>
              <a:buChar char="•"/>
            </a:pPr>
            <a:r>
              <a:rPr lang="en-US" altLang="zh-CN" sz="2400"/>
              <a:t>Object</a:t>
            </a:r>
            <a:r>
              <a:rPr lang="zh-CN" altLang="en-US" sz="2400" dirty="0"/>
              <a:t>是</a:t>
            </a:r>
            <a:r>
              <a:rPr lang="en-US" altLang="zh-CN" sz="2400" dirty="0" err="1"/>
              <a:t>java.lang</a:t>
            </a:r>
            <a:r>
              <a:rPr lang="zh-CN" altLang="en-US" sz="2400" dirty="0"/>
              <a:t>包中的类。</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381065D7-7FAE-4697-A27A-B97CAE387254}" type="slidenum">
              <a:rPr lang="en-US" altLang="zh-CN"/>
            </a:fld>
            <a:endParaRPr lang="en-US" altLang="zh-CN"/>
          </a:p>
        </p:txBody>
      </p:sp>
      <p:sp>
        <p:nvSpPr>
          <p:cNvPr id="82946" name="Text Box 2"/>
          <p:cNvSpPr txBox="1">
            <a:spLocks noChangeArrowheads="1"/>
          </p:cNvSpPr>
          <p:nvPr/>
        </p:nvSpPr>
        <p:spPr bwMode="auto">
          <a:xfrm>
            <a:off x="2238348" y="1000108"/>
            <a:ext cx="7746084" cy="4892675"/>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kumimoji="1" lang="zh-CN" altLang="en-US" sz="3600" b="1" dirty="0">
                <a:latin typeface="Times New Roman" panose="02020603050405020304" pitchFamily="18" charset="0"/>
              </a:rPr>
              <a:t>注意：</a:t>
            </a:r>
            <a:endParaRPr kumimoji="1" lang="zh-CN" altLang="en-US" sz="3600" b="1" dirty="0">
              <a:latin typeface="Times New Roman" panose="02020603050405020304" pitchFamily="18" charset="0"/>
            </a:endParaRPr>
          </a:p>
          <a:p>
            <a:pPr>
              <a:spcBef>
                <a:spcPct val="50000"/>
              </a:spcBef>
              <a:buFontTx/>
              <a:buChar char="•"/>
            </a:pPr>
            <a:r>
              <a:rPr kumimoji="1" lang="zh-CN" altLang="en-US" sz="2400" b="1" dirty="0">
                <a:latin typeface="Times New Roman" panose="02020603050405020304" pitchFamily="18" charset="0"/>
              </a:rPr>
              <a:t>  </a:t>
            </a:r>
            <a:r>
              <a:rPr kumimoji="1" lang="zh-CN" altLang="en-US" sz="2400" b="1" dirty="0">
                <a:solidFill>
                  <a:srgbClr val="C00000"/>
                </a:solidFill>
                <a:latin typeface="隶书" panose="02010509060101010101" pitchFamily="49" charset="-122"/>
                <a:ea typeface="隶书" panose="02010509060101010101" pitchFamily="49" charset="-122"/>
              </a:rPr>
              <a:t>父类创建的对象</a:t>
            </a:r>
            <a:r>
              <a:rPr kumimoji="1" lang="zh-CN" altLang="en-US" sz="2400" b="1" dirty="0">
                <a:latin typeface="Times New Roman" panose="02020603050405020304" pitchFamily="18" charset="0"/>
              </a:rPr>
              <a:t>和</a:t>
            </a:r>
            <a:r>
              <a:rPr kumimoji="1" lang="zh-CN" altLang="en-US" sz="2400" b="1" dirty="0">
                <a:solidFill>
                  <a:srgbClr val="C00000"/>
                </a:solidFill>
                <a:latin typeface="隶书" panose="02010509060101010101" pitchFamily="49" charset="-122"/>
                <a:ea typeface="隶书" panose="02010509060101010101" pitchFamily="49" charset="-122"/>
              </a:rPr>
              <a:t>子类对象的上转型对象</a:t>
            </a:r>
            <a:r>
              <a:rPr kumimoji="1" lang="zh-CN" altLang="en-US" sz="2400" b="1" dirty="0">
                <a:latin typeface="Times New Roman" panose="02020603050405020304" pitchFamily="18" charset="0"/>
              </a:rPr>
              <a:t>不是一个含义。</a:t>
            </a:r>
            <a:endParaRPr kumimoji="1" lang="en-US" altLang="zh-CN" sz="2400" b="1" dirty="0">
              <a:latin typeface="Times New Roman" panose="02020603050405020304" pitchFamily="18" charset="0"/>
            </a:endParaRPr>
          </a:p>
          <a:p>
            <a:pPr>
              <a:spcBef>
                <a:spcPct val="50000"/>
              </a:spcBef>
              <a:buFontTx/>
              <a:buChar char="•"/>
            </a:pPr>
            <a:endParaRPr kumimoji="1" lang="en-US" altLang="zh-CN" sz="2400" b="1" dirty="0">
              <a:latin typeface="Times New Roman" panose="02020603050405020304" pitchFamily="18" charset="0"/>
            </a:endParaRPr>
          </a:p>
          <a:p>
            <a:pPr>
              <a:spcBef>
                <a:spcPct val="50000"/>
              </a:spcBef>
              <a:buFontTx/>
              <a:buChar char="•"/>
            </a:pPr>
            <a:r>
              <a:rPr kumimoji="1" lang="zh-CN" altLang="en-US" sz="2400" b="1" dirty="0">
                <a:latin typeface="Times New Roman" panose="02020603050405020304" pitchFamily="18" charset="0"/>
              </a:rPr>
              <a:t>  可以将</a:t>
            </a:r>
            <a:r>
              <a:rPr kumimoji="1" lang="zh-CN" altLang="en-US" sz="2400" b="1" dirty="0">
                <a:latin typeface="华文新魏" panose="02010800040101010101" pitchFamily="2" charset="-122"/>
                <a:ea typeface="华文新魏" panose="02010800040101010101" pitchFamily="2" charset="-122"/>
              </a:rPr>
              <a:t>对象的上转型对象</a:t>
            </a:r>
            <a:r>
              <a:rPr kumimoji="1" lang="zh-CN" altLang="en-US" sz="2400" b="1" dirty="0">
                <a:latin typeface="Times New Roman" panose="02020603050405020304" pitchFamily="18" charset="0"/>
              </a:rPr>
              <a:t>再</a:t>
            </a:r>
            <a:r>
              <a:rPr kumimoji="1" lang="zh-CN" altLang="en-US" sz="2400" b="1" dirty="0">
                <a:solidFill>
                  <a:srgbClr val="0000CC"/>
                </a:solidFill>
                <a:latin typeface="华文新魏" panose="02010800040101010101" pitchFamily="2" charset="-122"/>
                <a:ea typeface="华文新魏" panose="02010800040101010101" pitchFamily="2" charset="-122"/>
              </a:rPr>
              <a:t>强制转换</a:t>
            </a:r>
            <a:r>
              <a:rPr kumimoji="1" lang="zh-CN" altLang="en-US" sz="2400" b="1" dirty="0">
                <a:latin typeface="Times New Roman" panose="02020603050405020304" pitchFamily="18" charset="0"/>
              </a:rPr>
              <a:t>到一个子类对象，这时该子类对象又具备该子类所有的属性和功能。</a:t>
            </a:r>
            <a:endParaRPr kumimoji="1" lang="en-US" altLang="zh-CN" sz="2400" b="1" dirty="0">
              <a:latin typeface="Times New Roman" panose="02020603050405020304" pitchFamily="18" charset="0"/>
            </a:endParaRPr>
          </a:p>
          <a:p>
            <a:pPr>
              <a:spcBef>
                <a:spcPct val="50000"/>
              </a:spcBef>
              <a:buFontTx/>
              <a:buChar char="•"/>
            </a:pPr>
            <a:endParaRPr kumimoji="1" lang="zh-CN" altLang="en-US" sz="2400" b="1" dirty="0">
              <a:latin typeface="Times New Roman" panose="02020603050405020304" pitchFamily="18" charset="0"/>
            </a:endParaRPr>
          </a:p>
          <a:p>
            <a:pPr>
              <a:spcBef>
                <a:spcPct val="50000"/>
              </a:spcBef>
              <a:buFontTx/>
              <a:buChar char="•"/>
            </a:pPr>
            <a:r>
              <a:rPr kumimoji="1" lang="zh-CN" altLang="en-US" sz="2400" b="1" dirty="0">
                <a:solidFill>
                  <a:srgbClr val="CC0000"/>
                </a:solidFill>
                <a:latin typeface="Times New Roman" panose="02020603050405020304" pitchFamily="18" charset="0"/>
              </a:rPr>
              <a:t>  </a:t>
            </a:r>
            <a:r>
              <a:rPr kumimoji="1" lang="zh-CN" altLang="en-US" sz="2400" dirty="0">
                <a:solidFill>
                  <a:srgbClr val="0000CC"/>
                </a:solidFill>
                <a:latin typeface="华文新魏" panose="02010800040101010101" pitchFamily="2" charset="-122"/>
                <a:ea typeface="华文新魏" panose="02010800040101010101" pitchFamily="2" charset="-122"/>
              </a:rPr>
              <a:t>不可以将父类创建的对象的引用直接赋值给子类声明的对象</a:t>
            </a:r>
            <a:r>
              <a:rPr kumimoji="1" lang="zh-CN" altLang="en-US" sz="2400" b="1" dirty="0">
                <a:solidFill>
                  <a:srgbClr val="0000CC"/>
                </a:solidFill>
                <a:latin typeface="Times New Roman" panose="02020603050405020304" pitchFamily="18" charset="0"/>
              </a:rPr>
              <a:t>。</a:t>
            </a:r>
            <a:endParaRPr kumimoji="1" lang="zh-CN" altLang="en-US" sz="2400" b="1" dirty="0">
              <a:solidFill>
                <a:srgbClr val="0000CC"/>
              </a:solidFill>
              <a:latin typeface="Times New Roman" panose="02020603050405020304" pitchFamily="18" charset="0"/>
            </a:endParaRPr>
          </a:p>
          <a:p>
            <a:endParaRPr kumimoji="1" lang="en-US" altLang="zh-CN" sz="24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809720" y="357166"/>
            <a:ext cx="2400288" cy="377804"/>
          </a:xfrm>
        </p:spPr>
        <p:txBody>
          <a:bodyPr>
            <a:normAutofit fontScale="90000"/>
          </a:bodyPr>
          <a:lstStyle/>
          <a:p>
            <a:pPr algn="l"/>
            <a:r>
              <a:rPr lang="zh-CN" altLang="en-US" dirty="0"/>
              <a:t>例</a:t>
            </a:r>
            <a:r>
              <a:rPr lang="en-US" altLang="zh-CN" dirty="0"/>
              <a:t>5-9</a:t>
            </a:r>
            <a:r>
              <a:rPr lang="zh-CN" altLang="en-US" dirty="0"/>
              <a:t>：</a:t>
            </a:r>
            <a:endParaRPr lang="zh-CN" altLang="en-US" dirty="0"/>
          </a:p>
        </p:txBody>
      </p:sp>
      <p:sp>
        <p:nvSpPr>
          <p:cNvPr id="21507" name="Text Box 6"/>
          <p:cNvSpPr>
            <a:spLocks noGrp="1" noChangeArrowheads="1"/>
          </p:cNvSpPr>
          <p:nvPr>
            <p:ph idx="1"/>
          </p:nvPr>
        </p:nvSpPr>
        <p:spPr>
          <a:xfrm>
            <a:off x="3578995" y="300411"/>
            <a:ext cx="5379510" cy="2091690"/>
          </a:xfrm>
          <a:noFill/>
          <a:ln w="12700">
            <a:solidFill>
              <a:schemeClr val="tx1"/>
            </a:solidFill>
            <a:headEnd type="none" w="sm" len="sm"/>
            <a:tailEnd type="none" w="sm" len="sm"/>
          </a:ln>
        </p:spPr>
        <p:txBody>
          <a:bodyPr wrap="square">
            <a:spAutoFit/>
          </a:bodyPr>
          <a:lstStyle/>
          <a:p>
            <a:pPr>
              <a:spcBef>
                <a:spcPts val="0"/>
              </a:spcBef>
              <a:buNone/>
            </a:pPr>
            <a:r>
              <a:rPr lang="en-US" altLang="zh-CN" sz="2000" b="1" dirty="0"/>
              <a:t>public class </a:t>
            </a:r>
            <a:r>
              <a:rPr lang="en-US" altLang="zh-CN" sz="2000" b="1" dirty="0">
                <a:solidFill>
                  <a:srgbClr val="FF0000"/>
                </a:solidFill>
              </a:rPr>
              <a:t>Anthropoid</a:t>
            </a:r>
            <a:r>
              <a:rPr lang="en-US" altLang="zh-CN" sz="2000" b="1" dirty="0"/>
              <a:t> {  //</a:t>
            </a:r>
            <a:r>
              <a:rPr lang="zh-CN" altLang="en-US" sz="2000" dirty="0"/>
              <a:t>类人猿</a:t>
            </a:r>
            <a:endParaRPr lang="en-US" altLang="zh-CN" sz="2000" dirty="0"/>
          </a:p>
          <a:p>
            <a:pPr lvl="1">
              <a:spcBef>
                <a:spcPts val="0"/>
              </a:spcBef>
              <a:buNone/>
            </a:pPr>
            <a:r>
              <a:rPr lang="en-US" altLang="zh-CN" sz="2000" b="1" dirty="0">
                <a:solidFill>
                  <a:srgbClr val="C00000"/>
                </a:solidFill>
              </a:rPr>
              <a:t> double m=12.58;</a:t>
            </a:r>
            <a:r>
              <a:rPr lang="en-US" altLang="zh-CN" sz="2000" b="1" dirty="0"/>
              <a:t>	</a:t>
            </a:r>
            <a:endParaRPr lang="en-US" altLang="zh-CN" sz="2000" b="1" dirty="0"/>
          </a:p>
          <a:p>
            <a:pPr lvl="1">
              <a:spcBef>
                <a:spcPts val="0"/>
              </a:spcBef>
              <a:buNone/>
            </a:pPr>
            <a:r>
              <a:rPr lang="zh-CN" altLang="en-US" sz="1000" b="1" dirty="0"/>
              <a:t> </a:t>
            </a:r>
            <a:endParaRPr lang="zh-CN" altLang="en-US" sz="1000" b="1" dirty="0"/>
          </a:p>
          <a:p>
            <a:pPr lvl="1">
              <a:spcBef>
                <a:spcPts val="0"/>
              </a:spcBef>
              <a:buNone/>
            </a:pPr>
            <a:r>
              <a:rPr lang="en-US" altLang="zh-CN" sz="2000" b="1" dirty="0"/>
              <a:t> void </a:t>
            </a:r>
            <a:r>
              <a:rPr lang="en-US" altLang="zh-CN" sz="2000" b="1" dirty="0" err="1">
                <a:solidFill>
                  <a:srgbClr val="000099"/>
                </a:solidFill>
              </a:rPr>
              <a:t>crySpeak</a:t>
            </a:r>
            <a:r>
              <a:rPr lang="en-US" altLang="zh-CN" sz="2000" b="1" dirty="0"/>
              <a:t>(String s) {</a:t>
            </a:r>
            <a:endParaRPr lang="en-US" altLang="zh-CN" sz="2000" b="1" dirty="0"/>
          </a:p>
          <a:p>
            <a:pPr lvl="2">
              <a:spcBef>
                <a:spcPts val="0"/>
              </a:spcBef>
              <a:buNone/>
            </a:pPr>
            <a:r>
              <a:rPr lang="en-US" altLang="zh-CN" sz="2000" b="1" dirty="0"/>
              <a:t> </a:t>
            </a:r>
            <a:r>
              <a:rPr lang="en-US" altLang="zh-CN" sz="2000" b="1" dirty="0" err="1"/>
              <a:t>System.out.println</a:t>
            </a:r>
            <a:r>
              <a:rPr lang="en-US" altLang="zh-CN" sz="2000" b="1" dirty="0"/>
              <a:t>(s); </a:t>
            </a:r>
            <a:endParaRPr lang="en-US" altLang="zh-CN" sz="2000" b="1" dirty="0"/>
          </a:p>
          <a:p>
            <a:pPr lvl="1">
              <a:spcBef>
                <a:spcPts val="0"/>
              </a:spcBef>
              <a:buNone/>
            </a:pPr>
            <a:r>
              <a:rPr lang="zh-CN" altLang="en-US" sz="2000" b="1" dirty="0"/>
              <a:t> </a:t>
            </a:r>
            <a:r>
              <a:rPr lang="en-US" altLang="zh-CN" sz="2000" b="1" dirty="0"/>
              <a:t>}  </a:t>
            </a:r>
            <a:endParaRPr lang="en-US" altLang="zh-CN" sz="2000" b="1" dirty="0"/>
          </a:p>
          <a:p>
            <a:pPr>
              <a:spcBef>
                <a:spcPts val="0"/>
              </a:spcBef>
              <a:buNone/>
            </a:pPr>
            <a:r>
              <a:rPr lang="en-US" altLang="zh-CN" sz="2000" b="1" dirty="0"/>
              <a:t>}</a:t>
            </a:r>
            <a:endParaRPr lang="en-US" altLang="zh-CN" sz="2000" b="1" dirty="0"/>
          </a:p>
        </p:txBody>
      </p:sp>
      <p:sp>
        <p:nvSpPr>
          <p:cNvPr id="7" name="灯片编号占位符 5"/>
          <p:cNvSpPr>
            <a:spLocks noGrp="1"/>
          </p:cNvSpPr>
          <p:nvPr>
            <p:ph type="sldNum" sz="quarter" idx="12"/>
          </p:nvPr>
        </p:nvSpPr>
        <p:spPr>
          <a:ln>
            <a:noFill/>
          </a:ln>
        </p:spPr>
        <p:txBody>
          <a:bodyPr/>
          <a:lstStyle/>
          <a:p>
            <a:pPr>
              <a:defRPr/>
            </a:pPr>
            <a:fld id="{E9921E75-F2B7-4F9D-AB37-0D2447402E6D}" type="slidenum">
              <a:rPr lang="en-US" altLang="zh-CN" smtClean="0"/>
            </a:fld>
            <a:endParaRPr lang="en-US" altLang="zh-CN" dirty="0"/>
          </a:p>
        </p:txBody>
      </p:sp>
      <p:sp>
        <p:nvSpPr>
          <p:cNvPr id="21509" name="Text Box 17"/>
          <p:cNvSpPr txBox="1">
            <a:spLocks noChangeArrowheads="1"/>
          </p:cNvSpPr>
          <p:nvPr/>
        </p:nvSpPr>
        <p:spPr bwMode="auto">
          <a:xfrm>
            <a:off x="2979897" y="2633398"/>
            <a:ext cx="6232206" cy="3784600"/>
          </a:xfrm>
          <a:prstGeom prst="rect">
            <a:avLst/>
          </a:prstGeom>
          <a:noFill/>
          <a:ln w="12700">
            <a:solidFill>
              <a:schemeClr val="tx1"/>
            </a:solidFill>
            <a:miter lim="800000"/>
            <a:headEnd type="none" w="sm" len="sm"/>
            <a:tailEnd type="none" w="sm" len="sm"/>
          </a:ln>
        </p:spPr>
        <p:txBody>
          <a:bodyPr wrap="square">
            <a:spAutoFit/>
          </a:bodyPr>
          <a:lstStyle/>
          <a:p>
            <a:pPr fontAlgn="base">
              <a:spcAft>
                <a:spcPct val="0"/>
              </a:spcAft>
              <a:buSzPct val="70000"/>
            </a:pPr>
            <a:r>
              <a:rPr lang="en-US" altLang="zh-CN" sz="2000" b="1" dirty="0"/>
              <a:t>public class </a:t>
            </a:r>
            <a:r>
              <a:rPr lang="en-US" altLang="zh-CN" sz="2000" b="1" dirty="0">
                <a:solidFill>
                  <a:srgbClr val="FF0000"/>
                </a:solidFill>
              </a:rPr>
              <a:t>People </a:t>
            </a:r>
            <a:r>
              <a:rPr lang="en-US" altLang="zh-CN" sz="2000" b="1" dirty="0"/>
              <a:t>extends Anthropoid {</a:t>
            </a:r>
            <a:endParaRPr lang="en-US" altLang="zh-CN" sz="2000" b="1" dirty="0"/>
          </a:p>
          <a:p>
            <a:pPr lvl="1" fontAlgn="base">
              <a:spcAft>
                <a:spcPct val="0"/>
              </a:spcAft>
              <a:buSzPct val="70000"/>
            </a:pPr>
            <a:r>
              <a:rPr lang="en-US" altLang="zh-CN" sz="2000" b="1" dirty="0">
                <a:solidFill>
                  <a:srgbClr val="C00000"/>
                </a:solidFill>
              </a:rPr>
              <a:t>   char m=‘A’;</a:t>
            </a:r>
            <a:r>
              <a:rPr lang="en-US" altLang="zh-CN" sz="2000" dirty="0"/>
              <a:t> 	//</a:t>
            </a:r>
            <a:r>
              <a:rPr lang="zh-CN" altLang="en-US" sz="2000" dirty="0"/>
              <a:t>子类变量</a:t>
            </a:r>
            <a:endParaRPr lang="en-US" altLang="zh-CN" sz="2000" b="1" dirty="0"/>
          </a:p>
          <a:p>
            <a:pPr lvl="1" fontAlgn="base">
              <a:spcAft>
                <a:spcPct val="0"/>
              </a:spcAft>
              <a:buSzPct val="70000"/>
            </a:pPr>
            <a:r>
              <a:rPr lang="en-US" altLang="zh-CN" sz="2000" b="1" dirty="0"/>
              <a:t>   </a:t>
            </a:r>
            <a:r>
              <a:rPr lang="en-US" altLang="zh-CN" sz="2000" b="1" dirty="0" err="1"/>
              <a:t>int</a:t>
            </a:r>
            <a:r>
              <a:rPr lang="en-US" altLang="zh-CN" sz="2000" b="1" dirty="0"/>
              <a:t> n=60;		</a:t>
            </a:r>
            <a:r>
              <a:rPr lang="en-US" altLang="zh-CN" sz="2000" dirty="0"/>
              <a:t>//</a:t>
            </a:r>
            <a:r>
              <a:rPr lang="zh-CN" altLang="en-US" sz="2000" dirty="0"/>
              <a:t>新增变量</a:t>
            </a:r>
            <a:endParaRPr lang="en-US" altLang="zh-CN" sz="2000" b="1" dirty="0"/>
          </a:p>
          <a:p>
            <a:pPr lvl="1" fontAlgn="base">
              <a:spcAft>
                <a:spcPct val="0"/>
              </a:spcAft>
              <a:buSzPct val="70000"/>
            </a:pPr>
            <a:r>
              <a:rPr lang="zh-CN" altLang="en-US" sz="1000" b="1" dirty="0"/>
              <a:t>   </a:t>
            </a:r>
            <a:endParaRPr lang="zh-CN" altLang="en-US" sz="1000" b="1" dirty="0"/>
          </a:p>
          <a:p>
            <a:pPr lvl="1" fontAlgn="base">
              <a:spcAft>
                <a:spcPct val="0"/>
              </a:spcAft>
              <a:buSzPct val="70000"/>
            </a:pPr>
            <a:r>
              <a:rPr lang="en-US" altLang="zh-CN" sz="2000" b="1" dirty="0">
                <a:solidFill>
                  <a:srgbClr val="006600"/>
                </a:solidFill>
              </a:rPr>
              <a:t>   void computer(int </a:t>
            </a:r>
            <a:r>
              <a:rPr lang="en-US" altLang="zh-CN" sz="2000" b="1" dirty="0" err="1">
                <a:solidFill>
                  <a:srgbClr val="006600"/>
                </a:solidFill>
              </a:rPr>
              <a:t>a,int</a:t>
            </a:r>
            <a:r>
              <a:rPr lang="en-US" altLang="zh-CN" sz="2000" b="1" dirty="0">
                <a:solidFill>
                  <a:srgbClr val="006600"/>
                </a:solidFill>
              </a:rPr>
              <a:t> b) {	</a:t>
            </a:r>
            <a:endParaRPr lang="en-US" altLang="zh-CN" sz="2000" b="1" dirty="0">
              <a:solidFill>
                <a:srgbClr val="006600"/>
              </a:solidFill>
            </a:endParaRPr>
          </a:p>
          <a:p>
            <a:pPr lvl="1" fontAlgn="base">
              <a:spcAft>
                <a:spcPct val="0"/>
              </a:spcAft>
              <a:buSzPct val="70000"/>
            </a:pPr>
            <a:r>
              <a:rPr lang="en-US" altLang="zh-CN" sz="2000" b="1" dirty="0">
                <a:solidFill>
                  <a:srgbClr val="006600"/>
                </a:solidFill>
              </a:rPr>
              <a:t>        int c=</a:t>
            </a:r>
            <a:r>
              <a:rPr lang="en-US" altLang="zh-CN" sz="2000" b="1" dirty="0" err="1">
                <a:solidFill>
                  <a:srgbClr val="006600"/>
                </a:solidFill>
              </a:rPr>
              <a:t>a+b</a:t>
            </a:r>
            <a:r>
              <a:rPr lang="en-US" altLang="zh-CN" sz="2000" b="1" dirty="0">
                <a:solidFill>
                  <a:srgbClr val="006600"/>
                </a:solidFill>
              </a:rPr>
              <a:t>;</a:t>
            </a:r>
            <a:endParaRPr lang="en-US" altLang="zh-CN" sz="2000" b="1" dirty="0">
              <a:solidFill>
                <a:srgbClr val="006600"/>
              </a:solidFill>
            </a:endParaRPr>
          </a:p>
          <a:p>
            <a:pPr lvl="1" fontAlgn="base">
              <a:spcAft>
                <a:spcPct val="0"/>
              </a:spcAft>
              <a:buSzPct val="70000"/>
            </a:pPr>
            <a:r>
              <a:rPr lang="en-US" altLang="zh-CN" sz="2000" b="1" dirty="0">
                <a:solidFill>
                  <a:srgbClr val="006600"/>
                </a:solidFill>
              </a:rPr>
              <a:t>        </a:t>
            </a:r>
            <a:r>
              <a:rPr lang="en-US" altLang="zh-CN" sz="2000" b="1" dirty="0" err="1">
                <a:solidFill>
                  <a:srgbClr val="006600"/>
                </a:solidFill>
              </a:rPr>
              <a:t>System.out.println</a:t>
            </a:r>
            <a:r>
              <a:rPr lang="en-US" altLang="zh-CN" sz="2000" b="1" dirty="0">
                <a:solidFill>
                  <a:srgbClr val="006600"/>
                </a:solidFill>
              </a:rPr>
              <a:t>(a+"</a:t>
            </a:r>
            <a:r>
              <a:rPr lang="zh-CN" altLang="en-US" sz="2000" b="1" dirty="0">
                <a:solidFill>
                  <a:srgbClr val="006600"/>
                </a:solidFill>
              </a:rPr>
              <a:t>加</a:t>
            </a:r>
            <a:r>
              <a:rPr lang="en-US" altLang="zh-CN" sz="2000" b="1" dirty="0">
                <a:solidFill>
                  <a:srgbClr val="006600"/>
                </a:solidFill>
              </a:rPr>
              <a:t>"+b+"</a:t>
            </a:r>
            <a:r>
              <a:rPr lang="zh-CN" altLang="en-US" sz="2000" b="1" dirty="0">
                <a:solidFill>
                  <a:srgbClr val="006600"/>
                </a:solidFill>
              </a:rPr>
              <a:t>等于</a:t>
            </a:r>
            <a:r>
              <a:rPr lang="en-US" altLang="zh-CN" sz="2000" b="1" dirty="0">
                <a:solidFill>
                  <a:srgbClr val="006600"/>
                </a:solidFill>
              </a:rPr>
              <a:t>"+c); </a:t>
            </a:r>
            <a:endParaRPr lang="en-US" altLang="zh-CN" sz="2000" b="1" dirty="0">
              <a:solidFill>
                <a:srgbClr val="006600"/>
              </a:solidFill>
            </a:endParaRPr>
          </a:p>
          <a:p>
            <a:pPr lvl="1" fontAlgn="base">
              <a:spcAft>
                <a:spcPct val="0"/>
              </a:spcAft>
              <a:buSzPct val="70000"/>
            </a:pPr>
            <a:r>
              <a:rPr lang="zh-CN" altLang="en-US" sz="2000" b="1" dirty="0">
                <a:solidFill>
                  <a:srgbClr val="006600"/>
                </a:solidFill>
              </a:rPr>
              <a:t>   </a:t>
            </a:r>
            <a:r>
              <a:rPr lang="en-US" altLang="zh-CN" sz="2000" b="1" dirty="0">
                <a:solidFill>
                  <a:srgbClr val="006600"/>
                </a:solidFill>
              </a:rPr>
              <a:t>}</a:t>
            </a:r>
            <a:endParaRPr lang="en-US" altLang="zh-CN" sz="2000" b="1" dirty="0">
              <a:solidFill>
                <a:srgbClr val="006600"/>
              </a:solidFill>
            </a:endParaRPr>
          </a:p>
          <a:p>
            <a:pPr lvl="1" fontAlgn="base">
              <a:spcAft>
                <a:spcPct val="0"/>
              </a:spcAft>
              <a:buSzPct val="70000"/>
            </a:pPr>
            <a:r>
              <a:rPr lang="zh-CN" altLang="en-US" sz="1000" b="1" dirty="0"/>
              <a:t>   </a:t>
            </a:r>
            <a:endParaRPr lang="zh-CN" altLang="en-US" sz="1000" b="1" dirty="0"/>
          </a:p>
          <a:p>
            <a:pPr lvl="1" fontAlgn="base">
              <a:spcAft>
                <a:spcPct val="0"/>
              </a:spcAft>
              <a:buSzPct val="70000"/>
            </a:pPr>
            <a:r>
              <a:rPr lang="en-US" altLang="zh-CN" sz="2000" b="1" dirty="0">
                <a:solidFill>
                  <a:srgbClr val="000099"/>
                </a:solidFill>
              </a:rPr>
              <a:t>   void </a:t>
            </a:r>
            <a:r>
              <a:rPr lang="en-US" altLang="zh-CN" sz="2000" b="1" dirty="0" err="1">
                <a:solidFill>
                  <a:srgbClr val="000099"/>
                </a:solidFill>
              </a:rPr>
              <a:t>crySpeak</a:t>
            </a:r>
            <a:r>
              <a:rPr lang="en-US" altLang="zh-CN" sz="2000" b="1" dirty="0">
                <a:solidFill>
                  <a:srgbClr val="000099"/>
                </a:solidFill>
              </a:rPr>
              <a:t>(String s) {	</a:t>
            </a:r>
            <a:endParaRPr lang="en-US" altLang="zh-CN" sz="2000" b="1" dirty="0">
              <a:solidFill>
                <a:srgbClr val="000099"/>
              </a:solidFill>
            </a:endParaRPr>
          </a:p>
          <a:p>
            <a:pPr lvl="1" fontAlgn="base">
              <a:spcAft>
                <a:spcPct val="0"/>
              </a:spcAft>
              <a:buSzPct val="70000"/>
            </a:pPr>
            <a:r>
              <a:rPr lang="en-US" altLang="zh-CN" sz="2000" b="1" dirty="0">
                <a:solidFill>
                  <a:srgbClr val="000099"/>
                </a:solidFill>
              </a:rPr>
              <a:t>        </a:t>
            </a:r>
            <a:r>
              <a:rPr lang="en-US" altLang="zh-CN" sz="2000" b="1" dirty="0" err="1">
                <a:solidFill>
                  <a:srgbClr val="000099"/>
                </a:solidFill>
              </a:rPr>
              <a:t>System.out.println</a:t>
            </a:r>
            <a:r>
              <a:rPr lang="en-US" altLang="zh-CN" sz="2000" b="1" dirty="0">
                <a:solidFill>
                  <a:srgbClr val="000099"/>
                </a:solidFill>
              </a:rPr>
              <a:t>(m+"*"+s+"*"+m); </a:t>
            </a:r>
            <a:endParaRPr lang="en-US" altLang="zh-CN" sz="2000" b="1" dirty="0">
              <a:solidFill>
                <a:srgbClr val="000099"/>
              </a:solidFill>
            </a:endParaRPr>
          </a:p>
          <a:p>
            <a:pPr lvl="1" fontAlgn="base">
              <a:spcAft>
                <a:spcPct val="0"/>
              </a:spcAft>
              <a:buSzPct val="70000"/>
            </a:pPr>
            <a:r>
              <a:rPr lang="zh-CN" altLang="en-US" sz="2000" b="1" dirty="0">
                <a:solidFill>
                  <a:srgbClr val="000099"/>
                </a:solidFill>
              </a:rPr>
              <a:t>   </a:t>
            </a:r>
            <a:r>
              <a:rPr lang="en-US" altLang="zh-CN" sz="2000" b="1" dirty="0">
                <a:solidFill>
                  <a:srgbClr val="000099"/>
                </a:solidFill>
              </a:rPr>
              <a:t>}  </a:t>
            </a:r>
            <a:endParaRPr lang="en-US" altLang="zh-CN" sz="2000" b="1" dirty="0">
              <a:solidFill>
                <a:srgbClr val="000099"/>
              </a:solidFill>
            </a:endParaRPr>
          </a:p>
          <a:p>
            <a:pPr fontAlgn="base">
              <a:spcAft>
                <a:spcPct val="0"/>
              </a:spcAft>
              <a:buSzPct val="70000"/>
            </a:pPr>
            <a:r>
              <a:rPr lang="en-US" altLang="zh-CN" sz="2000" b="1" dirty="0"/>
              <a:t>}</a:t>
            </a:r>
            <a:endParaRPr lang="en-US" altLang="zh-CN" sz="2000" b="1" dirty="0"/>
          </a:p>
        </p:txBody>
      </p:sp>
      <p:sp>
        <p:nvSpPr>
          <p:cNvPr id="2" name="文本框 1"/>
          <p:cNvSpPr txBox="1"/>
          <p:nvPr/>
        </p:nvSpPr>
        <p:spPr>
          <a:xfrm>
            <a:off x="6045621" y="603012"/>
            <a:ext cx="2188210" cy="368300"/>
          </a:xfrm>
          <a:prstGeom prst="rect">
            <a:avLst/>
          </a:prstGeom>
          <a:noFill/>
        </p:spPr>
        <p:txBody>
          <a:bodyPr wrap="none" rtlCol="0">
            <a:spAutoFit/>
          </a:bodyPr>
          <a:lstStyle/>
          <a:p>
            <a:r>
              <a:rPr lang="en-US" altLang="zh-CN" sz="1800" dirty="0"/>
              <a:t>//</a:t>
            </a:r>
            <a:r>
              <a:rPr lang="zh-CN" altLang="en-US" sz="1800" dirty="0"/>
              <a:t>被子类隐藏的变量</a:t>
            </a:r>
            <a:endParaRPr lang="zh-CN" altLang="en-US" dirty="0"/>
          </a:p>
        </p:txBody>
      </p:sp>
      <p:sp>
        <p:nvSpPr>
          <p:cNvPr id="3" name="文本框 2"/>
          <p:cNvSpPr txBox="1"/>
          <p:nvPr/>
        </p:nvSpPr>
        <p:spPr>
          <a:xfrm>
            <a:off x="6888088" y="5102477"/>
            <a:ext cx="1299210" cy="368300"/>
          </a:xfrm>
          <a:prstGeom prst="rect">
            <a:avLst/>
          </a:prstGeom>
          <a:noFill/>
        </p:spPr>
        <p:txBody>
          <a:bodyPr wrap="none" rtlCol="0">
            <a:spAutoFit/>
          </a:bodyPr>
          <a:lstStyle/>
          <a:p>
            <a:r>
              <a:rPr lang="en-US" altLang="zh-CN" sz="1800" b="1" dirty="0">
                <a:solidFill>
                  <a:srgbClr val="000099"/>
                </a:solidFill>
              </a:rPr>
              <a:t>//</a:t>
            </a:r>
            <a:r>
              <a:rPr lang="zh-CN" altLang="en-US" sz="1800" b="1" dirty="0">
                <a:solidFill>
                  <a:srgbClr val="000099"/>
                </a:solidFill>
              </a:rPr>
              <a:t>重写方法</a:t>
            </a:r>
            <a:endParaRPr lang="zh-CN" altLang="en-US" dirty="0"/>
          </a:p>
        </p:txBody>
      </p:sp>
      <p:sp>
        <p:nvSpPr>
          <p:cNvPr id="4" name="文本框 3"/>
          <p:cNvSpPr txBox="1"/>
          <p:nvPr/>
        </p:nvSpPr>
        <p:spPr>
          <a:xfrm>
            <a:off x="6960096" y="3789040"/>
            <a:ext cx="1299210" cy="368300"/>
          </a:xfrm>
          <a:prstGeom prst="rect">
            <a:avLst/>
          </a:prstGeom>
          <a:noFill/>
        </p:spPr>
        <p:txBody>
          <a:bodyPr wrap="none" rtlCol="0">
            <a:spAutoFit/>
          </a:bodyPr>
          <a:lstStyle/>
          <a:p>
            <a:r>
              <a:rPr lang="en-US" altLang="zh-CN" sz="1800" b="1" dirty="0">
                <a:solidFill>
                  <a:srgbClr val="006600"/>
                </a:solidFill>
              </a:rPr>
              <a:t>//</a:t>
            </a:r>
            <a:r>
              <a:rPr lang="zh-CN" altLang="en-US" sz="1800" b="1" dirty="0">
                <a:solidFill>
                  <a:srgbClr val="006600"/>
                </a:solidFill>
              </a:rPr>
              <a:t>新增方法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ldLvl="0" animBg="1"/>
      <p:bldP spid="2"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2400288" cy="377804"/>
          </a:xfrm>
        </p:spPr>
        <p:txBody>
          <a:bodyPr>
            <a:normAutofit fontScale="90000"/>
          </a:bodyPr>
          <a:lstStyle/>
          <a:p>
            <a:pPr algn="l"/>
            <a:r>
              <a:rPr lang="zh-CN" altLang="en-US" dirty="0"/>
              <a:t>例</a:t>
            </a:r>
            <a:r>
              <a:rPr lang="en-US" altLang="zh-CN" dirty="0"/>
              <a:t>5-9</a:t>
            </a:r>
            <a:r>
              <a:rPr lang="zh-CN" altLang="en-US" dirty="0"/>
              <a:t>：</a:t>
            </a:r>
            <a:endParaRPr lang="zh-CN" altLang="en-US" dirty="0"/>
          </a:p>
        </p:txBody>
      </p:sp>
      <p:sp>
        <p:nvSpPr>
          <p:cNvPr id="3" name="内容占位符 2"/>
          <p:cNvSpPr>
            <a:spLocks noGrp="1"/>
          </p:cNvSpPr>
          <p:nvPr>
            <p:ph idx="1"/>
          </p:nvPr>
        </p:nvSpPr>
        <p:spPr>
          <a:xfrm>
            <a:off x="1738282" y="642918"/>
            <a:ext cx="8472518" cy="5910585"/>
          </a:xfrm>
          <a:ln>
            <a:solidFill>
              <a:schemeClr val="accent1">
                <a:shade val="50000"/>
              </a:schemeClr>
            </a:solidFill>
          </a:ln>
        </p:spPr>
        <p:txBody>
          <a:bodyPr>
            <a:noAutofit/>
          </a:bodyPr>
          <a:lstStyle/>
          <a:p>
            <a:pPr>
              <a:spcBef>
                <a:spcPts val="0"/>
              </a:spcBef>
              <a:buNone/>
            </a:pPr>
            <a:r>
              <a:rPr lang="en-US" altLang="zh-CN" sz="1800" b="1" dirty="0"/>
              <a:t>public class Example5_9 {</a:t>
            </a:r>
            <a:endParaRPr lang="zh-CN" altLang="en-US" sz="1800" b="1" dirty="0"/>
          </a:p>
          <a:p>
            <a:pPr lvl="1">
              <a:spcBef>
                <a:spcPts val="0"/>
              </a:spcBef>
              <a:buNone/>
            </a:pPr>
            <a:r>
              <a:rPr lang="en-US" altLang="zh-CN" sz="1800" b="1" dirty="0"/>
              <a:t>public static void main(String </a:t>
            </a:r>
            <a:r>
              <a:rPr lang="en-US" altLang="zh-CN" sz="1800" b="1" dirty="0" err="1"/>
              <a:t>args</a:t>
            </a:r>
            <a:r>
              <a:rPr lang="en-US" altLang="zh-CN" sz="1800" b="1" dirty="0"/>
              <a:t>[]) {</a:t>
            </a:r>
            <a:endParaRPr lang="en-US" altLang="zh-CN" sz="1800" b="1" dirty="0"/>
          </a:p>
          <a:p>
            <a:pPr lvl="1">
              <a:spcBef>
                <a:spcPts val="0"/>
              </a:spcBef>
              <a:buNone/>
            </a:pPr>
            <a:r>
              <a:rPr lang="en-US" altLang="zh-CN" sz="1800" b="1" dirty="0"/>
              <a:t>    People  </a:t>
            </a:r>
            <a:r>
              <a:rPr lang="en-US" altLang="zh-CN" sz="1800" b="1" dirty="0" err="1"/>
              <a:t>people</a:t>
            </a:r>
            <a:r>
              <a:rPr lang="en-US" altLang="zh-CN" sz="1800" b="1" dirty="0"/>
              <a:t> = new People(); </a:t>
            </a:r>
            <a:endParaRPr lang="en-US" altLang="zh-CN" sz="1800" b="1" dirty="0"/>
          </a:p>
          <a:p>
            <a:pPr lvl="1">
              <a:spcBef>
                <a:spcPts val="0"/>
              </a:spcBef>
              <a:buNone/>
            </a:pPr>
            <a:r>
              <a:rPr lang="en-US" altLang="zh-CN" sz="1800" b="1" dirty="0"/>
              <a:t>    Anthropoid </a:t>
            </a:r>
            <a:r>
              <a:rPr lang="en-US" altLang="zh-CN" sz="1800" b="1" dirty="0">
                <a:solidFill>
                  <a:srgbClr val="0000CC"/>
                </a:solidFill>
              </a:rPr>
              <a:t>monkey</a:t>
            </a:r>
            <a:r>
              <a:rPr lang="en-US" altLang="zh-CN" sz="1800" b="1" dirty="0"/>
              <a:t>; 	</a:t>
            </a:r>
            <a:endParaRPr lang="en-US" altLang="zh-CN" sz="1800" b="1" dirty="0"/>
          </a:p>
          <a:p>
            <a:pPr lvl="1">
              <a:spcBef>
                <a:spcPts val="0"/>
              </a:spcBef>
              <a:buNone/>
            </a:pPr>
            <a:r>
              <a:rPr lang="en-US" altLang="zh-CN" sz="1800" b="1" dirty="0">
                <a:solidFill>
                  <a:srgbClr val="0000CC"/>
                </a:solidFill>
              </a:rPr>
              <a:t>    monkey </a:t>
            </a:r>
            <a:r>
              <a:rPr lang="en-US" altLang="zh-CN" sz="1800" b="1" dirty="0"/>
              <a:t>= people;</a:t>
            </a:r>
            <a:endParaRPr lang="en-US" altLang="zh-CN" sz="1800" b="1" dirty="0"/>
          </a:p>
          <a:p>
            <a:pPr lvl="1">
              <a:spcBef>
                <a:spcPts val="0"/>
              </a:spcBef>
              <a:buNone/>
            </a:pPr>
            <a:r>
              <a:rPr lang="zh-CN" altLang="en-US" sz="1800" b="1" dirty="0"/>
              <a:t>   </a:t>
            </a:r>
            <a:endParaRPr lang="zh-CN" altLang="en-US" sz="1800" b="1" dirty="0"/>
          </a:p>
          <a:p>
            <a:pPr lvl="1">
              <a:spcBef>
                <a:spcPts val="0"/>
              </a:spcBef>
              <a:buNone/>
            </a:pPr>
            <a:r>
              <a:rPr lang="en-US" altLang="zh-CN" sz="1800" b="1" dirty="0"/>
              <a:t>    </a:t>
            </a:r>
            <a:r>
              <a:rPr lang="en-US" altLang="zh-CN" sz="1800" b="1" dirty="0" err="1"/>
              <a:t>System.out.println</a:t>
            </a:r>
            <a:r>
              <a:rPr lang="en-US" altLang="zh-CN" sz="1800" b="1" dirty="0"/>
              <a:t>(</a:t>
            </a:r>
            <a:r>
              <a:rPr lang="en-US" altLang="zh-CN" sz="1800" b="1" dirty="0" err="1">
                <a:solidFill>
                  <a:srgbClr val="0000CC"/>
                </a:solidFill>
              </a:rPr>
              <a:t>monkey</a:t>
            </a:r>
            <a:r>
              <a:rPr lang="en-US" altLang="zh-CN" sz="1800" b="1" dirty="0" err="1"/>
              <a:t>.m</a:t>
            </a:r>
            <a:r>
              <a:rPr lang="en-US" altLang="zh-CN" sz="1800" b="1" dirty="0"/>
              <a:t>) ; </a:t>
            </a:r>
            <a:endParaRPr lang="en-US" altLang="zh-CN" sz="1800" b="1" dirty="0"/>
          </a:p>
          <a:p>
            <a:pPr lvl="1">
              <a:spcBef>
                <a:spcPts val="0"/>
              </a:spcBef>
              <a:buNone/>
            </a:pPr>
            <a:r>
              <a:rPr lang="en-US" altLang="zh-CN" sz="1800" b="1" dirty="0">
                <a:solidFill>
                  <a:srgbClr val="0000CC"/>
                </a:solidFill>
              </a:rPr>
              <a:t>    </a:t>
            </a:r>
            <a:r>
              <a:rPr lang="en-US" altLang="zh-CN" sz="1800" b="1" dirty="0" err="1">
                <a:solidFill>
                  <a:srgbClr val="0000CC"/>
                </a:solidFill>
              </a:rPr>
              <a:t>monkey</a:t>
            </a:r>
            <a:r>
              <a:rPr lang="en-US" altLang="zh-CN" sz="1800" b="1" dirty="0" err="1"/>
              <a:t>.crySpeak</a:t>
            </a:r>
            <a:r>
              <a:rPr lang="en-US" altLang="zh-CN" sz="1800" b="1" dirty="0"/>
              <a:t>("I love this game");   </a:t>
            </a:r>
            <a:endParaRPr lang="zh-CN" altLang="en-US" sz="1800" b="1" dirty="0"/>
          </a:p>
          <a:p>
            <a:pPr lvl="1">
              <a:spcBef>
                <a:spcPts val="0"/>
              </a:spcBef>
              <a:buNone/>
            </a:pPr>
            <a:r>
              <a:rPr lang="zh-CN" altLang="en-US" sz="1800" b="1" dirty="0"/>
              <a:t>     </a:t>
            </a:r>
            <a:endParaRPr lang="en-US" altLang="zh-CN" sz="1800" b="1" dirty="0"/>
          </a:p>
          <a:p>
            <a:pPr lvl="1">
              <a:spcBef>
                <a:spcPts val="0"/>
              </a:spcBef>
              <a:buNone/>
            </a:pPr>
            <a:r>
              <a:rPr lang="en-US" altLang="zh-CN" sz="1800" b="1" dirty="0">
                <a:solidFill>
                  <a:srgbClr val="006600"/>
                </a:solidFill>
              </a:rPr>
              <a:t>    //</a:t>
            </a:r>
            <a:r>
              <a:rPr lang="en-US" altLang="zh-CN" sz="1800" b="1" dirty="0" err="1">
                <a:solidFill>
                  <a:srgbClr val="006600"/>
                </a:solidFill>
              </a:rPr>
              <a:t>monkey.n</a:t>
            </a:r>
            <a:r>
              <a:rPr lang="en-US" altLang="zh-CN" sz="1800" b="1" dirty="0">
                <a:solidFill>
                  <a:srgbClr val="006600"/>
                </a:solidFill>
              </a:rPr>
              <a:t>=100;                        </a:t>
            </a:r>
            <a:endParaRPr lang="zh-CN" altLang="en-US" sz="1800" b="1" dirty="0">
              <a:solidFill>
                <a:srgbClr val="006600"/>
              </a:solidFill>
            </a:endParaRPr>
          </a:p>
          <a:p>
            <a:pPr lvl="1">
              <a:spcBef>
                <a:spcPts val="0"/>
              </a:spcBef>
              <a:buNone/>
            </a:pPr>
            <a:r>
              <a:rPr lang="en-US" altLang="zh-CN" sz="1800" b="1" dirty="0">
                <a:solidFill>
                  <a:srgbClr val="006600"/>
                </a:solidFill>
              </a:rPr>
              <a:t>    //</a:t>
            </a:r>
            <a:r>
              <a:rPr lang="en-US" altLang="zh-CN" sz="1800" b="1" dirty="0" err="1">
                <a:solidFill>
                  <a:srgbClr val="006600"/>
                </a:solidFill>
              </a:rPr>
              <a:t>monkey.computer</a:t>
            </a:r>
            <a:r>
              <a:rPr lang="en-US" altLang="zh-CN" sz="1800" b="1" dirty="0">
                <a:solidFill>
                  <a:srgbClr val="006600"/>
                </a:solidFill>
              </a:rPr>
              <a:t>(12,19);</a:t>
            </a:r>
            <a:endParaRPr lang="zh-CN" altLang="en-US" sz="1800" b="1" dirty="0"/>
          </a:p>
          <a:p>
            <a:pPr lvl="1">
              <a:spcBef>
                <a:spcPts val="0"/>
              </a:spcBef>
              <a:buNone/>
            </a:pPr>
            <a:r>
              <a:rPr lang="zh-CN" altLang="en-US" sz="1800" b="1" dirty="0">
                <a:solidFill>
                  <a:srgbClr val="C00000"/>
                </a:solidFill>
              </a:rPr>
              <a:t>    </a:t>
            </a:r>
            <a:endParaRPr lang="en-US" altLang="zh-CN" sz="1800" b="1" dirty="0">
              <a:solidFill>
                <a:srgbClr val="C00000"/>
              </a:solidFill>
            </a:endParaRPr>
          </a:p>
          <a:p>
            <a:pPr lvl="1">
              <a:spcBef>
                <a:spcPts val="0"/>
              </a:spcBef>
              <a:buNone/>
            </a:pPr>
            <a:r>
              <a:rPr lang="en-US" altLang="zh-CN" sz="1800" b="1" dirty="0">
                <a:solidFill>
                  <a:srgbClr val="C00000"/>
                </a:solidFill>
              </a:rPr>
              <a:t>   //</a:t>
            </a:r>
            <a:r>
              <a:rPr lang="zh-CN" altLang="en-US" sz="1800" b="1" dirty="0">
                <a:solidFill>
                  <a:srgbClr val="C00000"/>
                </a:solidFill>
              </a:rPr>
              <a:t>把上转型对象强制转化为子类的对象</a:t>
            </a:r>
            <a:endParaRPr lang="zh-CN" altLang="en-US" sz="1800" b="1" dirty="0">
              <a:solidFill>
                <a:srgbClr val="C00000"/>
              </a:solidFill>
            </a:endParaRPr>
          </a:p>
          <a:p>
            <a:pPr lvl="1">
              <a:spcBef>
                <a:spcPts val="0"/>
              </a:spcBef>
              <a:buNone/>
            </a:pPr>
            <a:r>
              <a:rPr lang="en-US" altLang="zh-CN" sz="1800" b="1" dirty="0"/>
              <a:t>    People </a:t>
            </a:r>
            <a:r>
              <a:rPr lang="en-US" altLang="zh-CN" sz="1800" b="1" dirty="0" err="1"/>
              <a:t>zhang</a:t>
            </a:r>
            <a:r>
              <a:rPr lang="en-US" altLang="zh-CN" sz="1800" b="1" dirty="0"/>
              <a:t>=</a:t>
            </a:r>
            <a:r>
              <a:rPr lang="en-US" altLang="zh-CN" sz="1800" b="1" dirty="0">
                <a:solidFill>
                  <a:srgbClr val="006600"/>
                </a:solidFill>
              </a:rPr>
              <a:t>(People)monkey</a:t>
            </a:r>
            <a:r>
              <a:rPr lang="en-US" altLang="zh-CN" sz="1800" b="1" dirty="0"/>
              <a:t>;		//</a:t>
            </a:r>
            <a:r>
              <a:rPr lang="en-US" altLang="zh-CN" sz="1800" b="1" u="sng" dirty="0" err="1"/>
              <a:t>z</a:t>
            </a:r>
            <a:r>
              <a:rPr lang="en-US" altLang="zh-CN" sz="1800" b="1" dirty="0" err="1"/>
              <a:t>hang</a:t>
            </a:r>
            <a:r>
              <a:rPr lang="zh-CN" altLang="en-US" sz="1800" b="1" dirty="0"/>
              <a:t>是子类的对象                   </a:t>
            </a:r>
            <a:endParaRPr lang="zh-CN" altLang="en-US" sz="1800" b="1" dirty="0"/>
          </a:p>
          <a:p>
            <a:pPr lvl="1">
              <a:spcBef>
                <a:spcPts val="0"/>
              </a:spcBef>
              <a:buNone/>
            </a:pPr>
            <a:r>
              <a:rPr lang="zh-CN" altLang="en-US" sz="1800" b="1" dirty="0"/>
              <a:t>    </a:t>
            </a:r>
            <a:r>
              <a:rPr lang="en-US" altLang="zh-CN" sz="1800" b="1" dirty="0" err="1"/>
              <a:t>zhang.m</a:t>
            </a:r>
            <a:r>
              <a:rPr lang="en-US" altLang="zh-CN" sz="1800" b="1" dirty="0"/>
              <a:t>='T';                            </a:t>
            </a:r>
            <a:endParaRPr lang="en-US" altLang="zh-CN" sz="1800" b="1" dirty="0"/>
          </a:p>
          <a:p>
            <a:pPr lvl="1">
              <a:spcBef>
                <a:spcPts val="0"/>
              </a:spcBef>
              <a:buNone/>
            </a:pPr>
            <a:r>
              <a:rPr lang="en-US" altLang="zh-CN" sz="1800" b="1" dirty="0"/>
              <a:t>    </a:t>
            </a:r>
            <a:r>
              <a:rPr lang="en-US" altLang="zh-CN" sz="1800" b="1" dirty="0" err="1"/>
              <a:t>zhang.computer</a:t>
            </a:r>
            <a:r>
              <a:rPr lang="en-US" altLang="zh-CN" sz="1800" b="1" dirty="0"/>
              <a:t>(55, 33);</a:t>
            </a:r>
            <a:endParaRPr lang="zh-CN" altLang="en-US" sz="1800" b="1" dirty="0"/>
          </a:p>
          <a:p>
            <a:pPr lvl="1">
              <a:spcBef>
                <a:spcPts val="0"/>
              </a:spcBef>
              <a:buNone/>
            </a:pPr>
            <a:r>
              <a:rPr lang="en-US" altLang="zh-CN" sz="1800" b="1" dirty="0"/>
              <a:t>    </a:t>
            </a:r>
            <a:r>
              <a:rPr lang="en-US" altLang="zh-CN" sz="1800" b="1" dirty="0" err="1"/>
              <a:t>System.out.println</a:t>
            </a:r>
            <a:r>
              <a:rPr lang="en-US" altLang="zh-CN" sz="1800" b="1" dirty="0"/>
              <a:t>(</a:t>
            </a:r>
            <a:r>
              <a:rPr lang="en-US" altLang="zh-CN" sz="1800" b="1" dirty="0" err="1"/>
              <a:t>zhang.m</a:t>
            </a:r>
            <a:r>
              <a:rPr lang="en-US" altLang="zh-CN" sz="1800" b="1" dirty="0"/>
              <a:t>) ; </a:t>
            </a:r>
            <a:endParaRPr lang="en-US" altLang="zh-CN" sz="1800" b="1" dirty="0"/>
          </a:p>
          <a:p>
            <a:pPr lvl="1">
              <a:spcBef>
                <a:spcPts val="0"/>
              </a:spcBef>
              <a:buNone/>
            </a:pPr>
            <a:r>
              <a:rPr lang="en-US" altLang="zh-CN" sz="1800" b="1" dirty="0"/>
              <a:t>}</a:t>
            </a:r>
            <a:endParaRPr lang="en-US" altLang="zh-CN" sz="1800" b="1" dirty="0"/>
          </a:p>
          <a:p>
            <a:pPr>
              <a:spcBef>
                <a:spcPts val="0"/>
              </a:spcBef>
              <a:buNone/>
            </a:pPr>
            <a:r>
              <a:rPr lang="en-US" altLang="zh-CN" sz="1800" b="1" dirty="0"/>
              <a:t>}</a:t>
            </a:r>
            <a:endParaRPr lang="en-US" altLang="zh-CN" sz="18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 Box 6"/>
          <p:cNvSpPr txBox="1">
            <a:spLocks noChangeArrowheads="1"/>
          </p:cNvSpPr>
          <p:nvPr/>
        </p:nvSpPr>
        <p:spPr>
          <a:xfrm>
            <a:off x="7496893" y="5247199"/>
            <a:ext cx="2571768" cy="1198880"/>
          </a:xfrm>
          <a:prstGeom prst="rect">
            <a:avLst/>
          </a:prstGeom>
          <a:noFill/>
          <a:ln w="12700">
            <a:solidFill>
              <a:schemeClr val="tx1"/>
            </a:solidFill>
            <a:headEnd type="none" w="sm" len="sm"/>
            <a:tailEnd type="none" w="sm" len="sm"/>
          </a:ln>
        </p:spPr>
        <p:txBody>
          <a:bodyPr vert="horz" wrap="square" lIns="91440" tIns="45720" rIns="91440" bIns="45720" rtlCol="0">
            <a:spAutoFit/>
          </a:bodyPr>
          <a:lstStyle/>
          <a:p>
            <a:r>
              <a:rPr lang="en-US" altLang="zh-CN" dirty="0"/>
              <a:t>12.58</a:t>
            </a:r>
            <a:endParaRPr lang="en-US" altLang="zh-CN" dirty="0"/>
          </a:p>
          <a:p>
            <a:r>
              <a:rPr lang="en-US" altLang="zh-CN" dirty="0"/>
              <a:t>A*I love this game*A</a:t>
            </a:r>
            <a:endParaRPr lang="en-US" altLang="zh-CN" dirty="0"/>
          </a:p>
          <a:p>
            <a:r>
              <a:rPr lang="en-US" altLang="zh-CN" dirty="0"/>
              <a:t>55</a:t>
            </a:r>
            <a:r>
              <a:rPr lang="zh-CN" altLang="en-US" dirty="0"/>
              <a:t>加</a:t>
            </a:r>
            <a:r>
              <a:rPr lang="en-US" altLang="zh-CN" dirty="0"/>
              <a:t>33</a:t>
            </a:r>
            <a:r>
              <a:rPr lang="zh-CN" altLang="en-US" dirty="0"/>
              <a:t>等于</a:t>
            </a:r>
            <a:r>
              <a:rPr lang="en-US" altLang="zh-CN" dirty="0"/>
              <a:t>88</a:t>
            </a:r>
            <a:endParaRPr lang="en-US" altLang="zh-CN" dirty="0"/>
          </a:p>
          <a:p>
            <a:r>
              <a:rPr lang="en-US" altLang="zh-CN" dirty="0"/>
              <a:t>T</a:t>
            </a:r>
            <a:endParaRPr kumimoji="0" lang="en-US" altLang="zh-CN" b="1" i="0" u="none" strike="noStrike" kern="1200" cap="none" spc="0" normalizeH="0" baseline="0" noProof="0" dirty="0">
              <a:ln>
                <a:noFill/>
              </a:ln>
              <a:solidFill>
                <a:schemeClr val="tx1"/>
              </a:solidFill>
              <a:effectLst/>
              <a:uLnTx/>
              <a:uFillTx/>
            </a:endParaRPr>
          </a:p>
        </p:txBody>
      </p:sp>
      <p:sp>
        <p:nvSpPr>
          <p:cNvPr id="6" name="TextBox 5"/>
          <p:cNvSpPr txBox="1"/>
          <p:nvPr/>
        </p:nvSpPr>
        <p:spPr>
          <a:xfrm>
            <a:off x="6568199" y="5247199"/>
            <a:ext cx="928694" cy="460375"/>
          </a:xfrm>
          <a:prstGeom prst="rect">
            <a:avLst/>
          </a:prstGeom>
          <a:noFill/>
        </p:spPr>
        <p:txBody>
          <a:bodyPr wrap="square" rtlCol="0">
            <a:spAutoFit/>
          </a:bodyPr>
          <a:lstStyle/>
          <a:p>
            <a:r>
              <a:rPr lang="zh-CN" altLang="en-US" sz="2400" b="1" dirty="0"/>
              <a:t>输出：</a:t>
            </a:r>
            <a:endParaRPr lang="zh-CN" altLang="en-US" sz="2400" b="1" dirty="0"/>
          </a:p>
        </p:txBody>
      </p:sp>
      <p:sp>
        <p:nvSpPr>
          <p:cNvPr id="8" name="文本框 7"/>
          <p:cNvSpPr txBox="1"/>
          <p:nvPr/>
        </p:nvSpPr>
        <p:spPr>
          <a:xfrm>
            <a:off x="5663952" y="1777954"/>
            <a:ext cx="3858895" cy="368300"/>
          </a:xfrm>
          <a:prstGeom prst="rect">
            <a:avLst/>
          </a:prstGeom>
          <a:noFill/>
        </p:spPr>
        <p:txBody>
          <a:bodyPr wrap="none" rtlCol="0">
            <a:spAutoFit/>
          </a:bodyPr>
          <a:lstStyle/>
          <a:p>
            <a:r>
              <a:rPr lang="en-US" altLang="zh-CN" b="1"/>
              <a:t>//monkey</a:t>
            </a:r>
            <a:r>
              <a:rPr lang="zh-CN" altLang="en-US" b="1"/>
              <a:t>是</a:t>
            </a:r>
            <a:r>
              <a:rPr lang="en-US" altLang="zh-CN" b="1"/>
              <a:t>people</a:t>
            </a:r>
            <a:r>
              <a:rPr lang="zh-CN" altLang="en-US" b="1"/>
              <a:t>对象的</a:t>
            </a:r>
            <a:r>
              <a:rPr lang="zh-CN" altLang="en-US" b="1">
                <a:solidFill>
                  <a:srgbClr val="C00000"/>
                </a:solidFill>
              </a:rPr>
              <a:t>上转型对象</a:t>
            </a:r>
            <a:endParaRPr lang="zh-CN" altLang="en-US" b="1"/>
          </a:p>
        </p:txBody>
      </p:sp>
      <p:sp>
        <p:nvSpPr>
          <p:cNvPr id="9" name="文本框 8"/>
          <p:cNvSpPr txBox="1"/>
          <p:nvPr/>
        </p:nvSpPr>
        <p:spPr>
          <a:xfrm>
            <a:off x="5482470" y="3104772"/>
            <a:ext cx="4001770" cy="368300"/>
          </a:xfrm>
          <a:prstGeom prst="rect">
            <a:avLst/>
          </a:prstGeom>
          <a:noFill/>
        </p:spPr>
        <p:txBody>
          <a:bodyPr wrap="none" rtlCol="0">
            <a:spAutoFit/>
          </a:bodyPr>
          <a:lstStyle/>
          <a:p>
            <a:r>
              <a:rPr lang="en-US" altLang="zh-CN" b="1" dirty="0">
                <a:solidFill>
                  <a:srgbClr val="006600"/>
                </a:solidFill>
              </a:rPr>
              <a:t>//</a:t>
            </a:r>
            <a:r>
              <a:rPr lang="zh-CN" altLang="en-US" b="1" dirty="0">
                <a:solidFill>
                  <a:srgbClr val="006600"/>
                </a:solidFill>
              </a:rPr>
              <a:t>非法，因为</a:t>
            </a:r>
            <a:r>
              <a:rPr lang="en-US" altLang="zh-CN" b="1" dirty="0">
                <a:solidFill>
                  <a:srgbClr val="006600"/>
                </a:solidFill>
              </a:rPr>
              <a:t>n</a:t>
            </a:r>
            <a:r>
              <a:rPr lang="zh-CN" altLang="en-US" b="1" dirty="0">
                <a:solidFill>
                  <a:srgbClr val="006600"/>
                </a:solidFill>
              </a:rPr>
              <a:t>是子类新增的成员变量 </a:t>
            </a:r>
            <a:endParaRPr lang="zh-CN" altLang="en-US" dirty="0"/>
          </a:p>
        </p:txBody>
      </p:sp>
      <p:sp>
        <p:nvSpPr>
          <p:cNvPr id="10" name="文本框 9"/>
          <p:cNvSpPr txBox="1"/>
          <p:nvPr/>
        </p:nvSpPr>
        <p:spPr>
          <a:xfrm>
            <a:off x="5447928" y="3432314"/>
            <a:ext cx="4431665" cy="368300"/>
          </a:xfrm>
          <a:prstGeom prst="rect">
            <a:avLst/>
          </a:prstGeom>
          <a:noFill/>
        </p:spPr>
        <p:txBody>
          <a:bodyPr wrap="none" rtlCol="0">
            <a:spAutoFit/>
          </a:bodyPr>
          <a:lstStyle/>
          <a:p>
            <a:r>
              <a:rPr lang="en-US" altLang="zh-CN" b="1" dirty="0">
                <a:solidFill>
                  <a:srgbClr val="006600"/>
                </a:solidFill>
              </a:rPr>
              <a:t>//</a:t>
            </a:r>
            <a:r>
              <a:rPr lang="zh-CN" altLang="en-US" b="1" dirty="0">
                <a:solidFill>
                  <a:srgbClr val="006600"/>
                </a:solidFill>
              </a:rPr>
              <a:t>非法，因为</a:t>
            </a:r>
            <a:r>
              <a:rPr lang="en-US" altLang="zh-CN" b="1" dirty="0">
                <a:solidFill>
                  <a:srgbClr val="006600"/>
                </a:solidFill>
              </a:rPr>
              <a:t>computer()</a:t>
            </a:r>
            <a:r>
              <a:rPr lang="zh-CN" altLang="en-US" b="1" dirty="0">
                <a:solidFill>
                  <a:srgbClr val="006600"/>
                </a:solidFill>
              </a:rPr>
              <a:t>是子类新增的方法</a:t>
            </a:r>
            <a:endParaRPr lang="zh-CN" altLang="en-US" dirty="0"/>
          </a:p>
        </p:txBody>
      </p:sp>
      <p:sp>
        <p:nvSpPr>
          <p:cNvPr id="11" name="文本框 10"/>
          <p:cNvSpPr txBox="1"/>
          <p:nvPr/>
        </p:nvSpPr>
        <p:spPr>
          <a:xfrm>
            <a:off x="5624956" y="1499169"/>
            <a:ext cx="3601085" cy="368300"/>
          </a:xfrm>
          <a:prstGeom prst="rect">
            <a:avLst/>
          </a:prstGeom>
          <a:noFill/>
        </p:spPr>
        <p:txBody>
          <a:bodyPr wrap="none" rtlCol="0">
            <a:spAutoFit/>
          </a:bodyPr>
          <a:lstStyle/>
          <a:p>
            <a:r>
              <a:rPr lang="en-US" altLang="zh-CN" b="1"/>
              <a:t>//monkey</a:t>
            </a:r>
            <a:r>
              <a:rPr lang="zh-CN" altLang="en-US" b="1"/>
              <a:t>的数据类型为</a:t>
            </a:r>
            <a:r>
              <a:rPr lang="en-US" altLang="zh-CN" b="1"/>
              <a:t>Anthropoid</a:t>
            </a:r>
            <a:endParaRPr lang="zh-CN" altLang="en-US" b="1"/>
          </a:p>
        </p:txBody>
      </p:sp>
      <p:sp>
        <p:nvSpPr>
          <p:cNvPr id="7" name="文本框 6"/>
          <p:cNvSpPr txBox="1"/>
          <p:nvPr/>
        </p:nvSpPr>
        <p:spPr>
          <a:xfrm>
            <a:off x="6168008" y="2313280"/>
            <a:ext cx="2634615" cy="368300"/>
          </a:xfrm>
          <a:prstGeom prst="rect">
            <a:avLst/>
          </a:prstGeom>
          <a:noFill/>
        </p:spPr>
        <p:txBody>
          <a:bodyPr wrap="none" rtlCol="0">
            <a:spAutoFit/>
          </a:bodyPr>
          <a:lstStyle/>
          <a:p>
            <a:r>
              <a:rPr lang="en-US" altLang="zh-CN" sz="1800" b="1" dirty="0"/>
              <a:t>//</a:t>
            </a:r>
            <a:r>
              <a:rPr lang="zh-CN" altLang="en-US" sz="1800" b="1" dirty="0"/>
              <a:t>访问被隐藏的父类的</a:t>
            </a:r>
            <a:r>
              <a:rPr lang="en-US" altLang="zh-CN" sz="1800" b="1" dirty="0"/>
              <a:t>m</a:t>
            </a:r>
            <a:endParaRPr lang="en-US" altLang="zh-CN" sz="1800" b="1" dirty="0"/>
          </a:p>
        </p:txBody>
      </p:sp>
      <p:sp>
        <p:nvSpPr>
          <p:cNvPr id="12" name="文本框 11"/>
          <p:cNvSpPr txBox="1"/>
          <p:nvPr/>
        </p:nvSpPr>
        <p:spPr>
          <a:xfrm>
            <a:off x="6168008" y="2603921"/>
            <a:ext cx="3303270" cy="368300"/>
          </a:xfrm>
          <a:prstGeom prst="rect">
            <a:avLst/>
          </a:prstGeom>
          <a:noFill/>
        </p:spPr>
        <p:txBody>
          <a:bodyPr wrap="none" rtlCol="0">
            <a:spAutoFit/>
          </a:bodyPr>
          <a:lstStyle/>
          <a:p>
            <a:r>
              <a:rPr lang="en-US" altLang="zh-CN" sz="1800" b="1" dirty="0"/>
              <a:t>//</a:t>
            </a:r>
            <a:r>
              <a:rPr lang="zh-CN" altLang="en-US" sz="1800" b="1" dirty="0"/>
              <a:t>调用子类重写的</a:t>
            </a:r>
            <a:r>
              <a:rPr lang="en-US" altLang="zh-CN" sz="1800" b="1" dirty="0" err="1"/>
              <a:t>crySpeak</a:t>
            </a:r>
            <a:r>
              <a:rPr lang="zh-CN" altLang="en-US" sz="1800" b="1" dirty="0"/>
              <a:t>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linds(horizontal)">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8" grpId="0"/>
      <p:bldP spid="9" grpId="0"/>
      <p:bldP spid="10" grpId="0"/>
      <p:bldP spid="11" grpId="0"/>
      <p:bldP spid="7"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b="1"/>
              <a:t>父类</a:t>
            </a:r>
            <a:r>
              <a:rPr lang="en-US" altLang="zh-CN" b="1"/>
              <a:t>Anthropoid</a:t>
            </a:r>
            <a:r>
              <a:rPr lang="zh-CN" altLang="en-US" b="1"/>
              <a:t>的对象</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pSp>
        <p:nvGrpSpPr>
          <p:cNvPr id="6" name="组合 5"/>
          <p:cNvGrpSpPr/>
          <p:nvPr/>
        </p:nvGrpSpPr>
        <p:grpSpPr>
          <a:xfrm>
            <a:off x="6096000" y="3073195"/>
            <a:ext cx="4320480" cy="1296144"/>
            <a:chOff x="3059832" y="2085854"/>
            <a:chExt cx="4320480" cy="1296144"/>
          </a:xfrm>
        </p:grpSpPr>
        <p:sp>
          <p:nvSpPr>
            <p:cNvPr id="12" name="Rectangle 31"/>
            <p:cNvSpPr>
              <a:spLocks noChangeArrowheads="1"/>
            </p:cNvSpPr>
            <p:nvPr/>
          </p:nvSpPr>
          <p:spPr bwMode="auto">
            <a:xfrm>
              <a:off x="6158607" y="2320994"/>
              <a:ext cx="933674" cy="30797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12.58</a:t>
              </a:r>
              <a:endParaRPr lang="en-US" altLang="zh-CN" b="1">
                <a:latin typeface="Times New Roman" panose="02020603050405020304" pitchFamily="18" charset="0"/>
              </a:endParaRPr>
            </a:p>
          </p:txBody>
        </p:sp>
        <p:sp>
          <p:nvSpPr>
            <p:cNvPr id="7" name="Rectangle 26"/>
            <p:cNvSpPr>
              <a:spLocks noChangeArrowheads="1"/>
            </p:cNvSpPr>
            <p:nvPr/>
          </p:nvSpPr>
          <p:spPr bwMode="auto">
            <a:xfrm>
              <a:off x="3203848" y="2688936"/>
              <a:ext cx="2954758" cy="433388"/>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a:t>
              </a:r>
              <a:r>
                <a:rPr lang="en-US" altLang="zh-CN" sz="2400" b="1">
                  <a:solidFill>
                    <a:srgbClr val="0000CC"/>
                  </a:solidFill>
                </a:rPr>
                <a:t>crySpeak</a:t>
              </a:r>
              <a:endParaRPr lang="en-US" altLang="zh-CN" sz="2400" b="1">
                <a:solidFill>
                  <a:srgbClr val="0000FF"/>
                </a:solidFill>
                <a:latin typeface="Times New Roman" panose="02020603050405020304" pitchFamily="18" charset="0"/>
              </a:endParaRPr>
            </a:p>
          </p:txBody>
        </p:sp>
        <p:sp>
          <p:nvSpPr>
            <p:cNvPr id="9" name="Rectangle 28"/>
            <p:cNvSpPr>
              <a:spLocks noChangeArrowheads="1"/>
            </p:cNvSpPr>
            <p:nvPr/>
          </p:nvSpPr>
          <p:spPr bwMode="auto">
            <a:xfrm>
              <a:off x="6158607" y="2793836"/>
              <a:ext cx="933674" cy="268523"/>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1" name="Rectangle 30"/>
            <p:cNvSpPr>
              <a:spLocks noChangeArrowheads="1"/>
            </p:cNvSpPr>
            <p:nvPr/>
          </p:nvSpPr>
          <p:spPr bwMode="auto">
            <a:xfrm>
              <a:off x="3203847" y="2255548"/>
              <a:ext cx="2954759"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/m</a:t>
              </a:r>
              <a:endParaRPr lang="en-US" altLang="zh-CN" sz="2400" b="1" dirty="0">
                <a:solidFill>
                  <a:srgbClr val="0000FF"/>
                </a:solidFill>
                <a:latin typeface="Times New Roman" panose="02020603050405020304" pitchFamily="18" charset="0"/>
              </a:endParaRPr>
            </a:p>
          </p:txBody>
        </p:sp>
        <p:sp>
          <p:nvSpPr>
            <p:cNvPr id="21" name="矩形 20"/>
            <p:cNvSpPr/>
            <p:nvPr/>
          </p:nvSpPr>
          <p:spPr>
            <a:xfrm>
              <a:off x="3059832" y="2085854"/>
              <a:ext cx="4320480"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1775520" y="2667321"/>
            <a:ext cx="3888432" cy="1260475"/>
          </a:xfrm>
          <a:prstGeom prst="rect">
            <a:avLst/>
          </a:prstGeom>
          <a:noFill/>
        </p:spPr>
        <p:txBody>
          <a:bodyPr wrap="square" rtlCol="0">
            <a:spAutoFit/>
          </a:bodyPr>
          <a:lstStyle/>
          <a:p>
            <a:r>
              <a:rPr lang="zh-CN" altLang="en-US" sz="2800" dirty="0"/>
              <a:t>父类对象包含</a:t>
            </a:r>
            <a:r>
              <a:rPr lang="en-US" altLang="zh-CN" sz="2800" dirty="0"/>
              <a:t>2</a:t>
            </a:r>
            <a:r>
              <a:rPr lang="zh-CN" altLang="en-US" sz="2800" dirty="0"/>
              <a:t>个成员：</a:t>
            </a:r>
            <a:endParaRPr lang="en-US" altLang="zh-CN" sz="2800" dirty="0"/>
          </a:p>
          <a:p>
            <a:pPr marL="971550" lvl="1" indent="-514350">
              <a:buFont typeface="+mj-ea"/>
              <a:buAutoNum type="circleNumDbPlain"/>
            </a:pPr>
            <a:r>
              <a:rPr lang="zh-CN" altLang="en-US" sz="2400" dirty="0"/>
              <a:t>变量</a:t>
            </a:r>
            <a:r>
              <a:rPr lang="en-US" altLang="zh-CN" sz="2400" dirty="0"/>
              <a:t>m</a:t>
            </a:r>
            <a:endParaRPr lang="en-US" altLang="zh-CN" sz="2400" dirty="0"/>
          </a:p>
          <a:p>
            <a:pPr marL="971550" lvl="1" indent="-514350">
              <a:buFont typeface="+mj-ea"/>
              <a:buAutoNum type="circleNumDbPlain"/>
            </a:pPr>
            <a:r>
              <a:rPr lang="zh-CN" altLang="en-US" sz="2400" dirty="0"/>
              <a:t>方法</a:t>
            </a:r>
            <a:r>
              <a:rPr lang="en-US" altLang="zh-CN" sz="2400" dirty="0" err="1"/>
              <a:t>crySpeak</a:t>
            </a:r>
            <a:r>
              <a:rPr lang="en-US" altLang="zh-CN" sz="2400" dirty="0"/>
              <a:t> </a:t>
            </a:r>
            <a:endParaRPr lang="zh-CN" altLang="en-US" sz="2400" dirty="0"/>
          </a:p>
        </p:txBody>
      </p:sp>
      <p:sp>
        <p:nvSpPr>
          <p:cNvPr id="5" name="文本框 4"/>
          <p:cNvSpPr txBox="1"/>
          <p:nvPr/>
        </p:nvSpPr>
        <p:spPr>
          <a:xfrm>
            <a:off x="3935760" y="1537530"/>
            <a:ext cx="3816424" cy="829945"/>
          </a:xfrm>
          <a:prstGeom prst="rect">
            <a:avLst/>
          </a:prstGeom>
          <a:noFill/>
          <a:ln>
            <a:solidFill>
              <a:schemeClr val="accent1"/>
            </a:solidFill>
          </a:ln>
        </p:spPr>
        <p:txBody>
          <a:bodyPr wrap="square" rtlCol="0">
            <a:spAutoFit/>
          </a:bodyPr>
          <a:lstStyle/>
          <a:p>
            <a:r>
              <a:rPr lang="en-US" altLang="zh-CN" sz="2400" b="1" dirty="0"/>
              <a:t>Anthropoid </a:t>
            </a:r>
            <a:r>
              <a:rPr lang="en-US" altLang="zh-CN" sz="2400" b="1" dirty="0">
                <a:solidFill>
                  <a:srgbClr val="0000CC"/>
                </a:solidFill>
              </a:rPr>
              <a:t>monkey</a:t>
            </a:r>
            <a:r>
              <a:rPr lang="en-US" altLang="zh-CN" sz="2400" b="1" dirty="0"/>
              <a:t>; </a:t>
            </a:r>
            <a:endParaRPr lang="en-US" altLang="zh-CN" sz="2400" b="1" dirty="0"/>
          </a:p>
          <a:p>
            <a:r>
              <a:rPr lang="en-US" altLang="zh-CN" sz="2400" b="1" dirty="0">
                <a:solidFill>
                  <a:schemeClr val="bg1">
                    <a:lumMod val="65000"/>
                  </a:schemeClr>
                </a:solidFill>
              </a:rPr>
              <a:t>monkey = people;</a:t>
            </a:r>
            <a:endParaRPr lang="zh-CN" altLang="en-US" sz="2400" dirty="0">
              <a:solidFill>
                <a:schemeClr val="bg1">
                  <a:lumMod val="65000"/>
                </a:schemeClr>
              </a:solidFill>
            </a:endParaRPr>
          </a:p>
        </p:txBody>
      </p:sp>
      <p:sp>
        <p:nvSpPr>
          <p:cNvPr id="13" name="TextBox 51"/>
          <p:cNvSpPr txBox="1"/>
          <p:nvPr/>
        </p:nvSpPr>
        <p:spPr>
          <a:xfrm>
            <a:off x="7752184" y="2654556"/>
            <a:ext cx="1476164" cy="398780"/>
          </a:xfrm>
          <a:prstGeom prst="rect">
            <a:avLst/>
          </a:prstGeom>
          <a:solidFill>
            <a:schemeClr val="tx2">
              <a:lumMod val="20000"/>
              <a:lumOff val="80000"/>
            </a:schemeClr>
          </a:solidFill>
        </p:spPr>
        <p:txBody>
          <a:bodyPr wrap="square" rtlCol="0">
            <a:spAutoFit/>
          </a:bodyPr>
          <a:lstStyle/>
          <a:p>
            <a:r>
              <a:rPr lang="zh-CN" altLang="en-US" sz="2000" b="1" dirty="0"/>
              <a:t>父类对象</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1"/>
          <p:cNvSpPr>
            <a:spLocks noChangeArrowheads="1"/>
          </p:cNvSpPr>
          <p:nvPr/>
        </p:nvSpPr>
        <p:spPr bwMode="auto">
          <a:xfrm>
            <a:off x="7682607" y="2320994"/>
            <a:ext cx="789658" cy="30797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12.58</a:t>
            </a:r>
            <a:endParaRPr lang="en-US" altLang="zh-CN" b="1">
              <a:latin typeface="Times New Roman" panose="02020603050405020304" pitchFamily="18" charset="0"/>
            </a:endParaRPr>
          </a:p>
        </p:txBody>
      </p:sp>
      <p:sp>
        <p:nvSpPr>
          <p:cNvPr id="14" name="Rectangle 36"/>
          <p:cNvSpPr>
            <a:spLocks noChangeArrowheads="1"/>
          </p:cNvSpPr>
          <p:nvPr/>
        </p:nvSpPr>
        <p:spPr bwMode="auto">
          <a:xfrm>
            <a:off x="7666046" y="3673708"/>
            <a:ext cx="806220" cy="226202"/>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2" name="标题 1"/>
          <p:cNvSpPr>
            <a:spLocks noGrp="1"/>
          </p:cNvSpPr>
          <p:nvPr>
            <p:ph type="title"/>
          </p:nvPr>
        </p:nvSpPr>
        <p:spPr/>
        <p:txBody>
          <a:bodyPr/>
          <a:lstStyle/>
          <a:p>
            <a:pPr algn="l"/>
            <a:r>
              <a:rPr lang="zh-CN" altLang="en-US" b="1" dirty="0"/>
              <a:t>子类</a:t>
            </a:r>
            <a:r>
              <a:rPr lang="en-US" altLang="zh-CN" b="1" dirty="0"/>
              <a:t>People</a:t>
            </a:r>
            <a:r>
              <a:rPr lang="zh-CN" altLang="en-US" b="1" dirty="0"/>
              <a:t>的对象</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6"/>
          <p:cNvSpPr>
            <a:spLocks noChangeArrowheads="1"/>
          </p:cNvSpPr>
          <p:nvPr/>
        </p:nvSpPr>
        <p:spPr bwMode="auto">
          <a:xfrm>
            <a:off x="4727848" y="2688936"/>
            <a:ext cx="2954758" cy="433388"/>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a:t>
            </a:r>
            <a:r>
              <a:rPr lang="en-US" altLang="zh-CN" sz="2400" b="1">
                <a:solidFill>
                  <a:srgbClr val="0000CC"/>
                </a:solidFill>
              </a:rPr>
              <a:t>crySpeak</a:t>
            </a:r>
            <a:endParaRPr lang="en-US" altLang="zh-CN" sz="2400" b="1">
              <a:solidFill>
                <a:srgbClr val="0000FF"/>
              </a:solidFill>
              <a:latin typeface="Times New Roman" panose="02020603050405020304" pitchFamily="18" charset="0"/>
            </a:endParaRPr>
          </a:p>
        </p:txBody>
      </p:sp>
      <p:sp>
        <p:nvSpPr>
          <p:cNvPr id="8" name="Rectangle 27"/>
          <p:cNvSpPr>
            <a:spLocks noChangeArrowheads="1"/>
          </p:cNvSpPr>
          <p:nvPr/>
        </p:nvSpPr>
        <p:spPr bwMode="auto">
          <a:xfrm>
            <a:off x="4711841" y="4448577"/>
            <a:ext cx="2954758" cy="423533"/>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a:t>
            </a:r>
            <a:r>
              <a:rPr lang="en-US" altLang="zh-CN" sz="2400" b="1">
                <a:solidFill>
                  <a:srgbClr val="006600"/>
                </a:solidFill>
              </a:rPr>
              <a:t>computer</a:t>
            </a:r>
            <a:endParaRPr lang="en-US" altLang="zh-CN" sz="2400" b="1" dirty="0">
              <a:solidFill>
                <a:srgbClr val="000000"/>
              </a:solidFill>
              <a:latin typeface="Times New Roman" panose="02020603050405020304" pitchFamily="18" charset="0"/>
            </a:endParaRPr>
          </a:p>
        </p:txBody>
      </p:sp>
      <p:sp>
        <p:nvSpPr>
          <p:cNvPr id="9" name="Rectangle 28"/>
          <p:cNvSpPr>
            <a:spLocks noChangeArrowheads="1"/>
          </p:cNvSpPr>
          <p:nvPr/>
        </p:nvSpPr>
        <p:spPr bwMode="auto">
          <a:xfrm>
            <a:off x="7682606" y="2793837"/>
            <a:ext cx="789659" cy="243036"/>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1" name="Rectangle 30"/>
          <p:cNvSpPr>
            <a:spLocks noChangeArrowheads="1"/>
          </p:cNvSpPr>
          <p:nvPr/>
        </p:nvSpPr>
        <p:spPr bwMode="auto">
          <a:xfrm>
            <a:off x="4727847" y="2255548"/>
            <a:ext cx="2954759"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/m</a:t>
            </a:r>
            <a:endParaRPr lang="en-US" altLang="zh-CN" sz="2400" b="1" dirty="0">
              <a:solidFill>
                <a:srgbClr val="0000FF"/>
              </a:solidFill>
              <a:latin typeface="Times New Roman" panose="02020603050405020304" pitchFamily="18" charset="0"/>
            </a:endParaRPr>
          </a:p>
        </p:txBody>
      </p:sp>
      <p:sp>
        <p:nvSpPr>
          <p:cNvPr id="13" name="Rectangle 35"/>
          <p:cNvSpPr>
            <a:spLocks noChangeArrowheads="1"/>
          </p:cNvSpPr>
          <p:nvPr/>
        </p:nvSpPr>
        <p:spPr bwMode="auto">
          <a:xfrm>
            <a:off x="4711841" y="3571946"/>
            <a:ext cx="2954758"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/m</a:t>
            </a:r>
            <a:endParaRPr lang="en-US" altLang="zh-CN" sz="2400" b="1" dirty="0">
              <a:solidFill>
                <a:srgbClr val="C00000"/>
              </a:solidFill>
              <a:latin typeface="Times New Roman" panose="02020603050405020304" pitchFamily="18" charset="0"/>
            </a:endParaRPr>
          </a:p>
        </p:txBody>
      </p:sp>
      <p:sp>
        <p:nvSpPr>
          <p:cNvPr id="15" name="TextBox 51"/>
          <p:cNvSpPr txBox="1"/>
          <p:nvPr/>
        </p:nvSpPr>
        <p:spPr>
          <a:xfrm>
            <a:off x="5749198" y="1527773"/>
            <a:ext cx="1773724" cy="521970"/>
          </a:xfrm>
          <a:prstGeom prst="rect">
            <a:avLst/>
          </a:prstGeom>
          <a:solidFill>
            <a:schemeClr val="tx2">
              <a:lumMod val="20000"/>
              <a:lumOff val="80000"/>
            </a:schemeClr>
          </a:solidFill>
        </p:spPr>
        <p:txBody>
          <a:bodyPr wrap="square" rtlCol="0">
            <a:spAutoFit/>
          </a:bodyPr>
          <a:lstStyle/>
          <a:p>
            <a:pPr algn="ctr"/>
            <a:r>
              <a:rPr lang="zh-CN" altLang="en-US" sz="2800" b="1"/>
              <a:t>子类对象</a:t>
            </a:r>
            <a:endParaRPr lang="zh-CN" altLang="en-US" sz="2800" b="1" dirty="0"/>
          </a:p>
        </p:txBody>
      </p:sp>
      <p:sp>
        <p:nvSpPr>
          <p:cNvPr id="16" name="Rectangle 35"/>
          <p:cNvSpPr>
            <a:spLocks noChangeArrowheads="1"/>
          </p:cNvSpPr>
          <p:nvPr/>
        </p:nvSpPr>
        <p:spPr bwMode="auto">
          <a:xfrm>
            <a:off x="4711841" y="4005334"/>
            <a:ext cx="2954758"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/n</a:t>
            </a:r>
            <a:endParaRPr lang="en-US" altLang="zh-CN" sz="2400" b="1" dirty="0">
              <a:solidFill>
                <a:srgbClr val="C00000"/>
              </a:solidFill>
              <a:latin typeface="Times New Roman" panose="02020603050405020304" pitchFamily="18" charset="0"/>
            </a:endParaRPr>
          </a:p>
        </p:txBody>
      </p:sp>
      <p:sp>
        <p:nvSpPr>
          <p:cNvPr id="17" name="Rectangle 36"/>
          <p:cNvSpPr>
            <a:spLocks noChangeArrowheads="1"/>
          </p:cNvSpPr>
          <p:nvPr/>
        </p:nvSpPr>
        <p:spPr bwMode="auto">
          <a:xfrm>
            <a:off x="7666045" y="4073825"/>
            <a:ext cx="806220" cy="259473"/>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60</a:t>
            </a:r>
            <a:endParaRPr lang="en-US" altLang="zh-CN" b="1">
              <a:latin typeface="Times New Roman" panose="02020603050405020304" pitchFamily="18" charset="0"/>
            </a:endParaRPr>
          </a:p>
        </p:txBody>
      </p:sp>
      <p:sp>
        <p:nvSpPr>
          <p:cNvPr id="18" name="Rectangle 28"/>
          <p:cNvSpPr>
            <a:spLocks noChangeArrowheads="1"/>
          </p:cNvSpPr>
          <p:nvPr/>
        </p:nvSpPr>
        <p:spPr bwMode="auto">
          <a:xfrm>
            <a:off x="7666044" y="4536745"/>
            <a:ext cx="806220" cy="235700"/>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9" name="Rectangle 27"/>
          <p:cNvSpPr>
            <a:spLocks noChangeArrowheads="1"/>
          </p:cNvSpPr>
          <p:nvPr/>
        </p:nvSpPr>
        <p:spPr bwMode="auto">
          <a:xfrm>
            <a:off x="4711287" y="4881650"/>
            <a:ext cx="2954758" cy="423533"/>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a:t>
            </a:r>
            <a:r>
              <a:rPr lang="en-US" altLang="zh-CN" sz="2400" b="1">
                <a:solidFill>
                  <a:srgbClr val="000099"/>
                </a:solidFill>
              </a:rPr>
              <a:t>crySpeak</a:t>
            </a:r>
            <a:endParaRPr lang="en-US" altLang="zh-CN" sz="2400" b="1" dirty="0">
              <a:solidFill>
                <a:srgbClr val="000000"/>
              </a:solidFill>
              <a:latin typeface="Times New Roman" panose="02020603050405020304" pitchFamily="18" charset="0"/>
            </a:endParaRPr>
          </a:p>
        </p:txBody>
      </p:sp>
      <p:sp>
        <p:nvSpPr>
          <p:cNvPr id="20" name="Rectangle 28"/>
          <p:cNvSpPr>
            <a:spLocks noChangeArrowheads="1"/>
          </p:cNvSpPr>
          <p:nvPr/>
        </p:nvSpPr>
        <p:spPr bwMode="auto">
          <a:xfrm>
            <a:off x="7666043" y="4981777"/>
            <a:ext cx="806220" cy="224055"/>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1" name="矩形 20"/>
          <p:cNvSpPr/>
          <p:nvPr/>
        </p:nvSpPr>
        <p:spPr>
          <a:xfrm>
            <a:off x="4511824" y="2060848"/>
            <a:ext cx="4248472"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4511824" y="3429000"/>
            <a:ext cx="4248472"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24" name="左大括号 23"/>
          <p:cNvSpPr/>
          <p:nvPr/>
        </p:nvSpPr>
        <p:spPr>
          <a:xfrm>
            <a:off x="4096763" y="2069926"/>
            <a:ext cx="307049" cy="1238019"/>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1901891" y="2437167"/>
            <a:ext cx="2244725" cy="460375"/>
          </a:xfrm>
          <a:prstGeom prst="rect">
            <a:avLst/>
          </a:prstGeom>
          <a:noFill/>
        </p:spPr>
        <p:txBody>
          <a:bodyPr wrap="none" rtlCol="0">
            <a:spAutoFit/>
          </a:bodyPr>
          <a:lstStyle/>
          <a:p>
            <a:r>
              <a:rPr lang="en-US" altLang="zh-CN" sz="2400" b="1"/>
              <a:t>Anthropoid</a:t>
            </a:r>
            <a:r>
              <a:rPr lang="zh-CN" altLang="en-US" sz="2400" b="1"/>
              <a:t>父类</a:t>
            </a:r>
            <a:endParaRPr lang="zh-CN" altLang="en-US" sz="2400"/>
          </a:p>
        </p:txBody>
      </p:sp>
      <p:sp>
        <p:nvSpPr>
          <p:cNvPr id="27" name="左大括号 26"/>
          <p:cNvSpPr/>
          <p:nvPr/>
        </p:nvSpPr>
        <p:spPr>
          <a:xfrm>
            <a:off x="4053509" y="3571946"/>
            <a:ext cx="307049" cy="173323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p:cNvSpPr txBox="1"/>
          <p:nvPr/>
        </p:nvSpPr>
        <p:spPr>
          <a:xfrm>
            <a:off x="2369519" y="4198678"/>
            <a:ext cx="1727244" cy="460375"/>
          </a:xfrm>
          <a:prstGeom prst="rect">
            <a:avLst/>
          </a:prstGeom>
          <a:noFill/>
        </p:spPr>
        <p:txBody>
          <a:bodyPr wrap="square" rtlCol="0">
            <a:spAutoFit/>
          </a:bodyPr>
          <a:lstStyle/>
          <a:p>
            <a:r>
              <a:rPr lang="en-US" altLang="zh-CN" sz="2400" b="1"/>
              <a:t>People</a:t>
            </a:r>
            <a:r>
              <a:rPr lang="zh-CN" altLang="en-US" sz="2400" b="1"/>
              <a:t>子类</a:t>
            </a:r>
            <a:endParaRPr lang="zh-CN" altLang="en-US" sz="2400"/>
          </a:p>
        </p:txBody>
      </p:sp>
      <p:sp>
        <p:nvSpPr>
          <p:cNvPr id="3" name="文本框 2"/>
          <p:cNvSpPr txBox="1"/>
          <p:nvPr/>
        </p:nvSpPr>
        <p:spPr>
          <a:xfrm>
            <a:off x="3181639" y="2698561"/>
            <a:ext cx="1276179" cy="460375"/>
          </a:xfrm>
          <a:prstGeom prst="rect">
            <a:avLst/>
          </a:prstGeom>
          <a:noFill/>
        </p:spPr>
        <p:txBody>
          <a:bodyPr wrap="square" rtlCol="0">
            <a:spAutoFit/>
          </a:bodyPr>
          <a:lstStyle/>
          <a:p>
            <a:pPr algn="ctr"/>
            <a:r>
              <a:rPr lang="en-US" altLang="zh-CN" sz="2400" b="1">
                <a:solidFill>
                  <a:srgbClr val="C00000"/>
                </a:solidFill>
              </a:rPr>
              <a:t>super</a:t>
            </a:r>
            <a:endParaRPr lang="zh-CN" altLang="en-US" sz="2400" b="1">
              <a:solidFill>
                <a:srgbClr val="C00000"/>
              </a:solidFill>
            </a:endParaRPr>
          </a:p>
        </p:txBody>
      </p:sp>
      <p:sp>
        <p:nvSpPr>
          <p:cNvPr id="5" name="文本框 4"/>
          <p:cNvSpPr txBox="1"/>
          <p:nvPr/>
        </p:nvSpPr>
        <p:spPr>
          <a:xfrm>
            <a:off x="3061896" y="4521500"/>
            <a:ext cx="1276179" cy="460375"/>
          </a:xfrm>
          <a:prstGeom prst="rect">
            <a:avLst/>
          </a:prstGeom>
          <a:noFill/>
        </p:spPr>
        <p:txBody>
          <a:bodyPr wrap="square" rtlCol="0">
            <a:spAutoFit/>
          </a:bodyPr>
          <a:lstStyle/>
          <a:p>
            <a:pPr algn="ctr"/>
            <a:r>
              <a:rPr lang="en-US" altLang="zh-CN" sz="2400" b="1">
                <a:solidFill>
                  <a:srgbClr val="C00000"/>
                </a:solidFill>
              </a:rPr>
              <a:t>this</a:t>
            </a:r>
            <a:endParaRPr lang="zh-CN" altLang="en-US"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p:bldP spid="27" grpId="0" bldLvl="0" animBg="1"/>
      <p:bldP spid="28" grpId="0"/>
      <p:bldP spid="3"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Text Box 5"/>
          <p:cNvSpPr txBox="1">
            <a:spLocks noChangeArrowheads="1"/>
          </p:cNvSpPr>
          <p:nvPr/>
        </p:nvSpPr>
        <p:spPr bwMode="auto">
          <a:xfrm>
            <a:off x="2002680" y="1772816"/>
            <a:ext cx="7898706" cy="3047365"/>
          </a:xfrm>
          <a:prstGeom prst="rect">
            <a:avLst/>
          </a:prstGeom>
          <a:noFill/>
          <a:ln w="9525">
            <a:solidFill>
              <a:srgbClr val="0000CC"/>
            </a:solidFill>
            <a:miter lim="800000"/>
          </a:ln>
          <a:effectLst/>
        </p:spPr>
        <p:txBody>
          <a:bodyPr wrap="square" lIns="90000" tIns="46800" rIns="90000" bIns="46800">
            <a:spAutoFit/>
          </a:bodyPr>
          <a:lstStyle/>
          <a:p>
            <a:pPr marL="457200" indent="-457200">
              <a:buFont typeface="Arial" panose="020B0604020202020204" pitchFamily="34" charset="0"/>
              <a:buChar char="•"/>
            </a:pPr>
            <a:r>
              <a:rPr lang="en-US" altLang="zh-CN" sz="2400" dirty="0"/>
              <a:t>monkey</a:t>
            </a:r>
            <a:r>
              <a:rPr lang="zh-CN" altLang="en-US" sz="2400" dirty="0"/>
              <a:t>对象的数据类型是</a:t>
            </a:r>
            <a:r>
              <a:rPr lang="en-US" altLang="zh-CN" sz="2400" b="1" dirty="0">
                <a:solidFill>
                  <a:srgbClr val="000099"/>
                </a:solidFill>
              </a:rPr>
              <a:t>Anthropoid</a:t>
            </a:r>
            <a:r>
              <a:rPr lang="zh-CN" altLang="en-US" sz="2400" b="1" dirty="0">
                <a:solidFill>
                  <a:srgbClr val="000099"/>
                </a:solidFill>
              </a:rPr>
              <a:t>类</a:t>
            </a:r>
            <a:r>
              <a:rPr lang="en-US" altLang="zh-CN" sz="2400" dirty="0"/>
              <a:t>(</a:t>
            </a:r>
            <a:r>
              <a:rPr lang="zh-CN" altLang="en-US" sz="2400" dirty="0"/>
              <a:t>父类</a:t>
            </a:r>
            <a:r>
              <a:rPr lang="en-US" altLang="zh-CN" sz="2400" dirty="0"/>
              <a:t>)</a:t>
            </a:r>
            <a:endParaRPr lang="en-US" altLang="zh-CN" sz="2400" dirty="0"/>
          </a:p>
          <a:p>
            <a:pPr marL="457200" indent="-457200">
              <a:buFont typeface="Arial" panose="020B0604020202020204" pitchFamily="34" charset="0"/>
              <a:buChar char="•"/>
            </a:pPr>
            <a:r>
              <a:rPr lang="en-US" altLang="zh-CN" sz="2400" dirty="0"/>
              <a:t>monkey</a:t>
            </a:r>
            <a:r>
              <a:rPr lang="zh-CN" altLang="en-US" sz="2400" dirty="0"/>
              <a:t>对象只能访问</a:t>
            </a:r>
            <a:r>
              <a:rPr lang="en-US" altLang="zh-CN" sz="2400" dirty="0"/>
              <a:t>Anthropoid</a:t>
            </a:r>
            <a:r>
              <a:rPr lang="zh-CN" altLang="en-US" sz="2400" dirty="0"/>
              <a:t>类的成员变量和方法。</a:t>
            </a:r>
            <a:endParaRPr lang="en-US" altLang="zh-CN" sz="2400" dirty="0"/>
          </a:p>
          <a:p>
            <a:pPr marL="971550" lvl="1" indent="-514350">
              <a:buFont typeface="+mj-ea"/>
              <a:buAutoNum type="circleNumDbPlain"/>
            </a:pPr>
            <a:r>
              <a:rPr lang="zh-CN" altLang="en-US" sz="2400" dirty="0"/>
              <a:t>变量</a:t>
            </a:r>
            <a:r>
              <a:rPr lang="en-US" altLang="zh-CN" sz="2400" dirty="0"/>
              <a:t>m</a:t>
            </a:r>
            <a:endParaRPr lang="en-US" altLang="zh-CN" sz="2400" dirty="0"/>
          </a:p>
          <a:p>
            <a:pPr marL="971550" lvl="1" indent="-514350">
              <a:buFont typeface="+mj-ea"/>
              <a:buAutoNum type="circleNumDbPlain"/>
            </a:pPr>
            <a:r>
              <a:rPr lang="zh-CN" altLang="en-US" sz="2400" dirty="0"/>
              <a:t>方法</a:t>
            </a:r>
            <a:r>
              <a:rPr lang="en-US" altLang="zh-CN" sz="2400" dirty="0" err="1"/>
              <a:t>crySpeak</a:t>
            </a:r>
            <a:r>
              <a:rPr lang="en-US" altLang="zh-CN" sz="2400" dirty="0"/>
              <a:t> </a:t>
            </a:r>
            <a:endParaRPr lang="zh-CN" altLang="en-US" sz="2400" dirty="0"/>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r>
              <a:rPr kumimoji="1" lang="zh-CN" altLang="en-US" sz="2400" dirty="0">
                <a:solidFill>
                  <a:schemeClr val="tx1">
                    <a:lumMod val="95000"/>
                    <a:lumOff val="5000"/>
                  </a:schemeClr>
                </a:solidFill>
              </a:rPr>
              <a:t>对于</a:t>
            </a:r>
            <a:r>
              <a:rPr kumimoji="1" lang="zh-CN" altLang="en-US" sz="2400" dirty="0">
                <a:solidFill>
                  <a:srgbClr val="0000CC"/>
                </a:solidFill>
              </a:rPr>
              <a:t>成员变量，</a:t>
            </a:r>
            <a:r>
              <a:rPr lang="zh-CN" altLang="en-US" sz="2400" dirty="0">
                <a:solidFill>
                  <a:srgbClr val="C00000"/>
                </a:solidFill>
                <a:latin typeface="隶书" panose="02010509060101010101" pitchFamily="49" charset="-122"/>
                <a:ea typeface="隶书" panose="02010509060101010101" pitchFamily="49" charset="-122"/>
              </a:rPr>
              <a:t>上转型</a:t>
            </a:r>
            <a:r>
              <a:rPr lang="zh-CN" altLang="en-US" sz="2400" dirty="0">
                <a:latin typeface="隶书" panose="02010509060101010101" pitchFamily="49" charset="-122"/>
                <a:ea typeface="隶书" panose="02010509060101010101" pitchFamily="49" charset="-122"/>
              </a:rPr>
              <a:t>对象</a:t>
            </a:r>
            <a:r>
              <a:rPr lang="zh-CN" altLang="en-US" sz="2400" dirty="0"/>
              <a:t>调用的是父类的变量值。</a:t>
            </a:r>
            <a:endParaRPr kumimoji="1" lang="en-US" altLang="zh-CN" sz="2400" dirty="0">
              <a:solidFill>
                <a:srgbClr val="0000CC"/>
              </a:solidFill>
            </a:endParaRPr>
          </a:p>
          <a:p>
            <a:pPr marL="457200" indent="-457200">
              <a:buFont typeface="Arial" panose="020B0604020202020204" pitchFamily="34" charset="0"/>
              <a:buChar char="•"/>
            </a:pPr>
            <a:r>
              <a:rPr kumimoji="1" lang="zh-CN" altLang="en-US" sz="2400" dirty="0">
                <a:solidFill>
                  <a:schemeClr val="tx1">
                    <a:lumMod val="95000"/>
                    <a:lumOff val="5000"/>
                  </a:schemeClr>
                </a:solidFill>
              </a:rPr>
              <a:t>对于</a:t>
            </a:r>
            <a:r>
              <a:rPr kumimoji="1" lang="zh-CN" altLang="en-US" sz="2400" dirty="0">
                <a:solidFill>
                  <a:srgbClr val="0000CC"/>
                </a:solidFill>
              </a:rPr>
              <a:t>子类重写的方法</a:t>
            </a:r>
            <a:r>
              <a:rPr lang="en-US" altLang="zh-CN" sz="2400" dirty="0" err="1"/>
              <a:t>crySpeak</a:t>
            </a:r>
            <a:r>
              <a:rPr lang="en-US" altLang="zh-CN" sz="2400" dirty="0"/>
              <a:t> </a:t>
            </a:r>
            <a:r>
              <a:rPr kumimoji="1" lang="zh-CN" altLang="en-US" sz="2400" dirty="0">
                <a:solidFill>
                  <a:srgbClr val="0000CC"/>
                </a:solidFill>
              </a:rPr>
              <a:t>，</a:t>
            </a:r>
            <a:r>
              <a:rPr lang="zh-CN" altLang="en-US" sz="2400" dirty="0">
                <a:solidFill>
                  <a:srgbClr val="C00000"/>
                </a:solidFill>
                <a:latin typeface="隶书" panose="02010509060101010101" pitchFamily="49" charset="-122"/>
                <a:ea typeface="隶书" panose="02010509060101010101" pitchFamily="49" charset="-122"/>
              </a:rPr>
              <a:t>上转型</a:t>
            </a:r>
            <a:r>
              <a:rPr lang="zh-CN" altLang="en-US" sz="2400" dirty="0">
                <a:latin typeface="隶书" panose="02010509060101010101" pitchFamily="49" charset="-122"/>
                <a:ea typeface="隶书" panose="02010509060101010101" pitchFamily="49" charset="-122"/>
              </a:rPr>
              <a:t>对象</a:t>
            </a:r>
            <a:r>
              <a:rPr lang="zh-CN" altLang="en-US" sz="2400" dirty="0"/>
              <a:t>访问子类重写的版本。</a:t>
            </a:r>
            <a:endParaRPr kumimoji="1" lang="zh-CN" altLang="en-US" sz="2400" dirty="0">
              <a:solidFill>
                <a:srgbClr val="0000CC"/>
              </a:solidFill>
            </a:endParaRPr>
          </a:p>
        </p:txBody>
      </p:sp>
      <p:sp>
        <p:nvSpPr>
          <p:cNvPr id="6" name="标题 1"/>
          <p:cNvSpPr>
            <a:spLocks noGrp="1"/>
          </p:cNvSpPr>
          <p:nvPr>
            <p:ph type="title"/>
          </p:nvPr>
        </p:nvSpPr>
        <p:spPr>
          <a:xfrm>
            <a:off x="1981200" y="274638"/>
            <a:ext cx="8229600" cy="1143000"/>
          </a:xfrm>
        </p:spPr>
        <p:txBody>
          <a:bodyPr>
            <a:normAutofit/>
          </a:bodyPr>
          <a:lstStyle/>
          <a:p>
            <a:pPr algn="l"/>
            <a:r>
              <a:rPr kumimoji="1" lang="en-US" altLang="zh-CN" sz="4400" b="1" dirty="0">
                <a:solidFill>
                  <a:srgbClr val="0000CC"/>
                </a:solidFill>
              </a:rPr>
              <a:t>monkey --- </a:t>
            </a:r>
            <a:r>
              <a:rPr kumimoji="1" lang="en-US" altLang="zh-CN" sz="4400" b="1" dirty="0">
                <a:solidFill>
                  <a:srgbClr val="006600"/>
                </a:solidFill>
              </a:rPr>
              <a:t>people</a:t>
            </a:r>
            <a:r>
              <a:rPr lang="zh-CN" altLang="en-US" sz="4400" b="1" dirty="0">
                <a:solidFill>
                  <a:srgbClr val="C00000"/>
                </a:solidFill>
                <a:latin typeface="宋体" panose="02010600030101010101" pitchFamily="2" charset="-122"/>
              </a:rPr>
              <a:t>的</a:t>
            </a:r>
            <a:r>
              <a:rPr lang="zh-CN" altLang="en-US" sz="4400" b="1" dirty="0">
                <a:solidFill>
                  <a:srgbClr val="C00000"/>
                </a:solidFill>
                <a:latin typeface="隶书" panose="02010509060101010101" pitchFamily="49" charset="-122"/>
                <a:ea typeface="隶书" panose="02010509060101010101" pitchFamily="49" charset="-122"/>
              </a:rPr>
              <a:t>上转型对象</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1"/>
          <p:cNvSpPr>
            <a:spLocks noChangeArrowheads="1"/>
          </p:cNvSpPr>
          <p:nvPr/>
        </p:nvSpPr>
        <p:spPr bwMode="auto">
          <a:xfrm>
            <a:off x="5450358" y="2320994"/>
            <a:ext cx="1278953" cy="30797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12.58</a:t>
            </a:r>
            <a:endParaRPr lang="en-US" altLang="zh-CN" b="1">
              <a:latin typeface="Times New Roman" panose="02020603050405020304" pitchFamily="18" charset="0"/>
            </a:endParaRPr>
          </a:p>
        </p:txBody>
      </p:sp>
      <p:sp>
        <p:nvSpPr>
          <p:cNvPr id="14" name="Rectangle 36"/>
          <p:cNvSpPr>
            <a:spLocks noChangeArrowheads="1"/>
          </p:cNvSpPr>
          <p:nvPr/>
        </p:nvSpPr>
        <p:spPr bwMode="auto">
          <a:xfrm>
            <a:off x="5433797" y="3673707"/>
            <a:ext cx="1274697" cy="27111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2" name="标题 1"/>
          <p:cNvSpPr>
            <a:spLocks noGrp="1"/>
          </p:cNvSpPr>
          <p:nvPr>
            <p:ph type="title"/>
          </p:nvPr>
        </p:nvSpPr>
        <p:spPr>
          <a:xfrm>
            <a:off x="2279576" y="473020"/>
            <a:ext cx="8229600" cy="1143000"/>
          </a:xfrm>
        </p:spPr>
        <p:txBody>
          <a:bodyPr>
            <a:normAutofit fontScale="90000"/>
          </a:bodyPr>
          <a:lstStyle/>
          <a:p>
            <a:pPr algn="l"/>
            <a:r>
              <a:rPr kumimoji="1" lang="en-US" altLang="zh-CN" sz="4000" b="1" dirty="0">
                <a:solidFill>
                  <a:srgbClr val="0000CC"/>
                </a:solidFill>
              </a:rPr>
              <a:t>monkey - </a:t>
            </a:r>
            <a:r>
              <a:rPr kumimoji="1" lang="en-US" altLang="zh-CN" sz="4000" b="1" dirty="0">
                <a:solidFill>
                  <a:srgbClr val="006600"/>
                </a:solidFill>
              </a:rPr>
              <a:t>people</a:t>
            </a:r>
            <a:r>
              <a:rPr lang="zh-CN" altLang="en-US" sz="4000" b="1" dirty="0">
                <a:latin typeface="宋体" panose="02010600030101010101" pitchFamily="2" charset="-122"/>
              </a:rPr>
              <a:t>的上转型对象</a:t>
            </a:r>
            <a:br>
              <a:rPr lang="en-US" altLang="zh-CN" sz="4000" b="1" dirty="0">
                <a:latin typeface="宋体" panose="02010600030101010101" pitchFamily="2" charset="-122"/>
              </a:rPr>
            </a:br>
            <a:r>
              <a:rPr lang="zh-CN" altLang="en-US" sz="4000" b="1" dirty="0">
                <a:latin typeface="宋体" panose="02010600030101010101" pitchFamily="2" charset="-122"/>
              </a:rPr>
              <a:t>访问的成员</a:t>
            </a:r>
            <a:endParaRPr lang="en-US" altLang="zh-CN" sz="4000" b="1" dirty="0">
              <a:latin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Rectangle 26"/>
          <p:cNvSpPr>
            <a:spLocks noChangeArrowheads="1"/>
          </p:cNvSpPr>
          <p:nvPr/>
        </p:nvSpPr>
        <p:spPr bwMode="auto">
          <a:xfrm>
            <a:off x="2495600" y="2688936"/>
            <a:ext cx="2954758" cy="433388"/>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a:t>
            </a:r>
            <a:r>
              <a:rPr lang="en-US" altLang="zh-CN" sz="2400" b="1">
                <a:solidFill>
                  <a:srgbClr val="0000CC"/>
                </a:solidFill>
              </a:rPr>
              <a:t>crySpeak</a:t>
            </a:r>
            <a:endParaRPr lang="en-US" altLang="zh-CN" sz="2400" b="1">
              <a:solidFill>
                <a:srgbClr val="0000FF"/>
              </a:solidFill>
              <a:latin typeface="Times New Roman" panose="02020603050405020304" pitchFamily="18" charset="0"/>
            </a:endParaRPr>
          </a:p>
        </p:txBody>
      </p:sp>
      <p:sp>
        <p:nvSpPr>
          <p:cNvPr id="8" name="Rectangle 27"/>
          <p:cNvSpPr>
            <a:spLocks noChangeArrowheads="1"/>
          </p:cNvSpPr>
          <p:nvPr/>
        </p:nvSpPr>
        <p:spPr bwMode="auto">
          <a:xfrm>
            <a:off x="2479593" y="4448577"/>
            <a:ext cx="2954758" cy="423533"/>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a:t>
            </a:r>
            <a:r>
              <a:rPr lang="en-US" altLang="zh-CN" sz="2400" b="1">
                <a:solidFill>
                  <a:srgbClr val="006600"/>
                </a:solidFill>
              </a:rPr>
              <a:t>computer</a:t>
            </a:r>
            <a:endParaRPr lang="en-US" altLang="zh-CN" sz="2400" b="1" dirty="0">
              <a:solidFill>
                <a:srgbClr val="000000"/>
              </a:solidFill>
              <a:latin typeface="Times New Roman" panose="02020603050405020304" pitchFamily="18" charset="0"/>
            </a:endParaRPr>
          </a:p>
        </p:txBody>
      </p:sp>
      <p:sp>
        <p:nvSpPr>
          <p:cNvPr id="9" name="Rectangle 28"/>
          <p:cNvSpPr>
            <a:spLocks noChangeArrowheads="1"/>
          </p:cNvSpPr>
          <p:nvPr/>
        </p:nvSpPr>
        <p:spPr bwMode="auto">
          <a:xfrm>
            <a:off x="5450358" y="2793836"/>
            <a:ext cx="1274697" cy="27111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1" name="Rectangle 30"/>
          <p:cNvSpPr>
            <a:spLocks noChangeArrowheads="1"/>
          </p:cNvSpPr>
          <p:nvPr/>
        </p:nvSpPr>
        <p:spPr bwMode="auto">
          <a:xfrm>
            <a:off x="2495599" y="2255548"/>
            <a:ext cx="2954759"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Anthropoid</a:t>
            </a:r>
            <a:r>
              <a:rPr lang="en-US" altLang="zh-CN" sz="2400" b="1">
                <a:solidFill>
                  <a:srgbClr val="0000FF"/>
                </a:solidFill>
                <a:latin typeface="Times New Roman" panose="02020603050405020304" pitchFamily="18" charset="0"/>
              </a:rPr>
              <a:t>/m</a:t>
            </a:r>
            <a:endParaRPr lang="en-US" altLang="zh-CN" sz="2400" b="1" dirty="0">
              <a:solidFill>
                <a:srgbClr val="0000FF"/>
              </a:solidFill>
              <a:latin typeface="Times New Roman" panose="02020603050405020304" pitchFamily="18" charset="0"/>
            </a:endParaRPr>
          </a:p>
        </p:txBody>
      </p:sp>
      <p:sp>
        <p:nvSpPr>
          <p:cNvPr id="13" name="Rectangle 35"/>
          <p:cNvSpPr>
            <a:spLocks noChangeArrowheads="1"/>
          </p:cNvSpPr>
          <p:nvPr/>
        </p:nvSpPr>
        <p:spPr bwMode="auto">
          <a:xfrm>
            <a:off x="2479593" y="3571946"/>
            <a:ext cx="2954758"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/m</a:t>
            </a:r>
            <a:endParaRPr lang="en-US" altLang="zh-CN" sz="2400" b="1" dirty="0">
              <a:solidFill>
                <a:srgbClr val="C00000"/>
              </a:solidFill>
              <a:latin typeface="Times New Roman" panose="02020603050405020304" pitchFamily="18" charset="0"/>
            </a:endParaRPr>
          </a:p>
        </p:txBody>
      </p:sp>
      <p:sp>
        <p:nvSpPr>
          <p:cNvPr id="15" name="TextBox 51"/>
          <p:cNvSpPr txBox="1"/>
          <p:nvPr/>
        </p:nvSpPr>
        <p:spPr>
          <a:xfrm>
            <a:off x="3285813" y="5623590"/>
            <a:ext cx="2884069" cy="521970"/>
          </a:xfrm>
          <a:prstGeom prst="rect">
            <a:avLst/>
          </a:prstGeom>
          <a:noFill/>
        </p:spPr>
        <p:txBody>
          <a:bodyPr wrap="square" rtlCol="0">
            <a:spAutoFit/>
          </a:bodyPr>
          <a:lstStyle/>
          <a:p>
            <a:pPr algn="ctr"/>
            <a:r>
              <a:rPr lang="zh-CN" altLang="en-US" sz="2800" b="1" dirty="0">
                <a:solidFill>
                  <a:srgbClr val="006600"/>
                </a:solidFill>
              </a:rPr>
              <a:t>子类对象</a:t>
            </a:r>
            <a:r>
              <a:rPr lang="en-US" altLang="zh-CN" sz="2800" b="1" dirty="0">
                <a:solidFill>
                  <a:srgbClr val="006600"/>
                </a:solidFill>
              </a:rPr>
              <a:t>people</a:t>
            </a:r>
            <a:endParaRPr lang="zh-CN" altLang="en-US" sz="2800" b="1" dirty="0">
              <a:solidFill>
                <a:srgbClr val="006600"/>
              </a:solidFill>
            </a:endParaRPr>
          </a:p>
        </p:txBody>
      </p:sp>
      <p:sp>
        <p:nvSpPr>
          <p:cNvPr id="16" name="Rectangle 35"/>
          <p:cNvSpPr>
            <a:spLocks noChangeArrowheads="1"/>
          </p:cNvSpPr>
          <p:nvPr/>
        </p:nvSpPr>
        <p:spPr bwMode="auto">
          <a:xfrm>
            <a:off x="2479593" y="4005334"/>
            <a:ext cx="2954758" cy="433388"/>
          </a:xfrm>
          <a:prstGeom prst="rect">
            <a:avLst/>
          </a:prstGeom>
          <a:solidFill>
            <a:srgbClr val="FFFF99"/>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/n</a:t>
            </a:r>
            <a:endParaRPr lang="en-US" altLang="zh-CN" sz="2400" b="1" dirty="0">
              <a:solidFill>
                <a:srgbClr val="C00000"/>
              </a:solidFill>
              <a:latin typeface="Times New Roman" panose="02020603050405020304" pitchFamily="18" charset="0"/>
            </a:endParaRPr>
          </a:p>
        </p:txBody>
      </p:sp>
      <p:sp>
        <p:nvSpPr>
          <p:cNvPr id="17" name="Rectangle 36"/>
          <p:cNvSpPr>
            <a:spLocks noChangeArrowheads="1"/>
          </p:cNvSpPr>
          <p:nvPr/>
        </p:nvSpPr>
        <p:spPr bwMode="auto">
          <a:xfrm>
            <a:off x="5433796" y="4073825"/>
            <a:ext cx="1274697" cy="27111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60</a:t>
            </a:r>
            <a:endParaRPr lang="en-US" altLang="zh-CN" b="1">
              <a:latin typeface="Times New Roman" panose="02020603050405020304" pitchFamily="18" charset="0"/>
            </a:endParaRPr>
          </a:p>
        </p:txBody>
      </p:sp>
      <p:sp>
        <p:nvSpPr>
          <p:cNvPr id="18" name="Rectangle 28"/>
          <p:cNvSpPr>
            <a:spLocks noChangeArrowheads="1"/>
          </p:cNvSpPr>
          <p:nvPr/>
        </p:nvSpPr>
        <p:spPr bwMode="auto">
          <a:xfrm>
            <a:off x="5433795" y="4536744"/>
            <a:ext cx="1274697" cy="27111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19" name="Rectangle 27"/>
          <p:cNvSpPr>
            <a:spLocks noChangeArrowheads="1"/>
          </p:cNvSpPr>
          <p:nvPr/>
        </p:nvSpPr>
        <p:spPr bwMode="auto">
          <a:xfrm>
            <a:off x="2479039" y="4881650"/>
            <a:ext cx="2954758" cy="423533"/>
          </a:xfrm>
          <a:prstGeom prst="rect">
            <a:avLst/>
          </a:prstGeom>
          <a:solidFill>
            <a:srgbClr val="92D050"/>
          </a:solidFill>
          <a:ln w="9525">
            <a:solidFill>
              <a:schemeClr val="tx1"/>
            </a:solidFill>
            <a:miter lim="800000"/>
          </a:ln>
          <a:effectLst/>
        </p:spPr>
        <p:txBody>
          <a:bodyPr wrap="none" anchor="ctr"/>
          <a:lstStyle/>
          <a:p>
            <a:pPr eaLnBrk="0" hangingPunct="0"/>
            <a:r>
              <a:rPr lang="en-US" altLang="zh-CN" sz="2400" b="1"/>
              <a:t>People</a:t>
            </a:r>
            <a:r>
              <a:rPr lang="en-US" altLang="zh-CN" sz="2400" b="1">
                <a:solidFill>
                  <a:srgbClr val="C00000"/>
                </a:solidFill>
                <a:latin typeface="Times New Roman" panose="02020603050405020304" pitchFamily="18" charset="0"/>
              </a:rPr>
              <a:t>/</a:t>
            </a:r>
            <a:r>
              <a:rPr lang="en-US" altLang="zh-CN" sz="2400" b="1">
                <a:solidFill>
                  <a:srgbClr val="000099"/>
                </a:solidFill>
              </a:rPr>
              <a:t>crySpeak</a:t>
            </a:r>
            <a:endParaRPr lang="en-US" altLang="zh-CN" sz="2400" b="1" dirty="0">
              <a:solidFill>
                <a:srgbClr val="000000"/>
              </a:solidFill>
              <a:latin typeface="Times New Roman" panose="02020603050405020304" pitchFamily="18" charset="0"/>
            </a:endParaRPr>
          </a:p>
        </p:txBody>
      </p:sp>
      <p:sp>
        <p:nvSpPr>
          <p:cNvPr id="20" name="Rectangle 28"/>
          <p:cNvSpPr>
            <a:spLocks noChangeArrowheads="1"/>
          </p:cNvSpPr>
          <p:nvPr/>
        </p:nvSpPr>
        <p:spPr bwMode="auto">
          <a:xfrm>
            <a:off x="5433794" y="4981777"/>
            <a:ext cx="1274697" cy="271117"/>
          </a:xfrm>
          <a:prstGeom prst="rect">
            <a:avLst/>
          </a:prstGeom>
          <a:noFill/>
          <a:ln w="9525">
            <a:solidFill>
              <a:schemeClr val="tx1"/>
            </a:solidFill>
            <a:miter lim="800000"/>
          </a:ln>
          <a:effectLst/>
        </p:spPr>
        <p:txBody>
          <a:bodyPr wrap="none" anchor="ctr"/>
          <a:lstStyle/>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1" name="矩形 20"/>
          <p:cNvSpPr/>
          <p:nvPr/>
        </p:nvSpPr>
        <p:spPr>
          <a:xfrm>
            <a:off x="2279576" y="2060848"/>
            <a:ext cx="4896544" cy="35283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2279576" y="3298867"/>
            <a:ext cx="48965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3352" y="2293077"/>
            <a:ext cx="1501777" cy="521970"/>
          </a:xfrm>
          <a:prstGeom prst="rect">
            <a:avLst/>
          </a:prstGeom>
          <a:noFill/>
        </p:spPr>
        <p:txBody>
          <a:bodyPr wrap="square" rtlCol="0">
            <a:spAutoFit/>
          </a:bodyPr>
          <a:lstStyle/>
          <a:p>
            <a:r>
              <a:rPr lang="en-US" altLang="zh-CN" sz="2800" b="1" dirty="0"/>
              <a:t>monkey</a:t>
            </a:r>
            <a:endParaRPr lang="zh-CN" altLang="en-US" sz="2800" b="1" dirty="0"/>
          </a:p>
        </p:txBody>
      </p:sp>
      <p:cxnSp>
        <p:nvCxnSpPr>
          <p:cNvPr id="26" name="直接箭头连接符 25"/>
          <p:cNvCxnSpPr/>
          <p:nvPr/>
        </p:nvCxnSpPr>
        <p:spPr>
          <a:xfrm>
            <a:off x="1559496" y="2628971"/>
            <a:ext cx="936103" cy="2473481"/>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11" idx="1"/>
          </p:cNvCxnSpPr>
          <p:nvPr/>
        </p:nvCxnSpPr>
        <p:spPr>
          <a:xfrm flipV="1">
            <a:off x="1559496" y="2472242"/>
            <a:ext cx="936103" cy="9266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392143" y="2417784"/>
            <a:ext cx="3911127"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solidFill>
                  <a:srgbClr val="C00000"/>
                </a:solidFill>
              </a:rPr>
              <a:t>变量</a:t>
            </a:r>
            <a:r>
              <a:rPr lang="zh-CN" altLang="en-US" dirty="0"/>
              <a:t>：上转型时，变量是</a:t>
            </a:r>
            <a:r>
              <a:rPr lang="zh-CN" altLang="en-US" b="1" dirty="0">
                <a:solidFill>
                  <a:srgbClr val="C00000"/>
                </a:solidFill>
              </a:rPr>
              <a:t>静态绑定</a:t>
            </a:r>
            <a:r>
              <a:rPr lang="zh-CN" altLang="en-US" dirty="0"/>
              <a:t>的，</a:t>
            </a:r>
            <a:r>
              <a:rPr lang="zh-CN" altLang="en-US" b="1" dirty="0">
                <a:solidFill>
                  <a:srgbClr val="C00000"/>
                </a:solidFill>
              </a:rPr>
              <a:t>编译时决定</a:t>
            </a:r>
            <a:r>
              <a:rPr lang="zh-CN" altLang="en-US" dirty="0"/>
              <a:t>访问哪个变量，因此访问的是父类的变量，即使子类中有同名的变量。</a:t>
            </a:r>
            <a:endParaRPr lang="en-US" altLang="zh-CN" dirty="0"/>
          </a:p>
          <a:p>
            <a:pPr marL="285750" indent="-285750">
              <a:buFont typeface="Arial" panose="020B0604020202020204" pitchFamily="34" charset="0"/>
              <a:buChar char="•"/>
            </a:pPr>
            <a:r>
              <a:rPr lang="zh-CN" altLang="en-US" b="1" dirty="0">
                <a:solidFill>
                  <a:srgbClr val="C00000"/>
                </a:solidFill>
              </a:rPr>
              <a:t>方法</a:t>
            </a:r>
            <a:r>
              <a:rPr lang="zh-CN" altLang="en-US" dirty="0"/>
              <a:t>：上转型时，方法是</a:t>
            </a:r>
            <a:r>
              <a:rPr lang="zh-CN" altLang="en-US" b="1" dirty="0">
                <a:solidFill>
                  <a:srgbClr val="C00000"/>
                </a:solidFill>
              </a:rPr>
              <a:t>动态绑定</a:t>
            </a:r>
            <a:r>
              <a:rPr lang="zh-CN" altLang="en-US" dirty="0"/>
              <a:t>的，</a:t>
            </a:r>
            <a:r>
              <a:rPr lang="zh-CN" altLang="en-US" b="1" dirty="0">
                <a:solidFill>
                  <a:srgbClr val="C00000"/>
                </a:solidFill>
              </a:rPr>
              <a:t>运行时决定</a:t>
            </a:r>
            <a:r>
              <a:rPr lang="zh-CN" altLang="en-US" dirty="0"/>
              <a:t>调用哪个方法，因此调用的是子类重写的方法（如果有的话），而不是父类的方法。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§5.8    </a:t>
            </a:r>
            <a:r>
              <a:rPr lang="zh-CN" altLang="en-US" sz="3600" dirty="0">
                <a:latin typeface="宋体" panose="02010600030101010101" pitchFamily="2" charset="-122"/>
              </a:rPr>
              <a:t>继承与多态 </a:t>
            </a:r>
            <a:endParaRPr lang="zh-CN" altLang="en-US" dirty="0"/>
          </a:p>
        </p:txBody>
      </p:sp>
      <p:sp>
        <p:nvSpPr>
          <p:cNvPr id="3" name="内容占位符 2"/>
          <p:cNvSpPr>
            <a:spLocks noGrp="1"/>
          </p:cNvSpPr>
          <p:nvPr>
            <p:ph idx="1"/>
          </p:nvPr>
        </p:nvSpPr>
        <p:spPr/>
        <p:txBody>
          <a:bodyPr/>
          <a:lstStyle/>
          <a:p>
            <a:r>
              <a:rPr lang="zh-CN" altLang="en-US" dirty="0">
                <a:latin typeface="华文行楷" panose="02010800040101010101" pitchFamily="2" charset="-122"/>
                <a:ea typeface="华文行楷" panose="02010800040101010101" pitchFamily="2" charset="-122"/>
              </a:rPr>
              <a:t>当一个类有很多子类的时候</a:t>
            </a:r>
            <a:r>
              <a:rPr lang="en-US" altLang="zh-CN" dirty="0">
                <a:latin typeface="宋体" panose="02010600030101010101" pitchFamily="2" charset="-122"/>
                <a:ea typeface="华文行楷" panose="02010800040101010101" pitchFamily="2" charset="-122"/>
              </a:rPr>
              <a:t>:</a:t>
            </a:r>
            <a:endParaRPr lang="en-US" altLang="zh-CN" b="1" dirty="0">
              <a:solidFill>
                <a:srgbClr val="C00000"/>
              </a:solidFill>
              <a:latin typeface="华文行楷" panose="02010800040101010101" pitchFamily="2" charset="-122"/>
              <a:ea typeface="华文行楷" panose="02010800040101010101" pitchFamily="2" charset="-122"/>
            </a:endParaRPr>
          </a:p>
          <a:p>
            <a:pPr lvl="1"/>
            <a:r>
              <a:rPr lang="zh-CN" altLang="en-US" b="1" dirty="0">
                <a:solidFill>
                  <a:srgbClr val="C00000"/>
                </a:solidFill>
                <a:latin typeface="华文行楷" panose="02010800040101010101" pitchFamily="2" charset="-122"/>
                <a:ea typeface="华文行楷" panose="02010800040101010101" pitchFamily="2" charset="-122"/>
              </a:rPr>
              <a:t>多态性</a:t>
            </a:r>
            <a:r>
              <a:rPr lang="zh-CN" altLang="en-US" dirty="0">
                <a:latin typeface="宋体" panose="02010600030101010101" pitchFamily="2" charset="-122"/>
              </a:rPr>
              <a:t>就是指</a:t>
            </a:r>
            <a:r>
              <a:rPr lang="zh-CN" altLang="en-US" dirty="0">
                <a:solidFill>
                  <a:srgbClr val="000099"/>
                </a:solidFill>
                <a:latin typeface="华文行楷" panose="02010800040101010101" pitchFamily="2" charset="-122"/>
                <a:ea typeface="华文行楷" panose="02010800040101010101" pitchFamily="2" charset="-122"/>
              </a:rPr>
              <a:t>父类的某个方法被多个子类重写</a:t>
            </a:r>
            <a:r>
              <a:rPr lang="zh-CN" altLang="en-US" dirty="0">
                <a:latin typeface="宋体" panose="02010600030101010101" pitchFamily="2" charset="-122"/>
              </a:rPr>
              <a:t>时，可以各自产生自己的功能行为。</a:t>
            </a:r>
            <a:endParaRPr lang="en-US" altLang="zh-CN" dirty="0">
              <a:latin typeface="宋体" panose="02010600030101010101" pitchFamily="2" charset="-122"/>
            </a:endParaRPr>
          </a:p>
          <a:p>
            <a:endParaRPr lang="en-US" altLang="zh-CN" dirty="0">
              <a:latin typeface="宋体" panose="02010600030101010101" pitchFamily="2" charset="-122"/>
            </a:endParaRPr>
          </a:p>
          <a:p>
            <a:pPr lvl="1"/>
            <a:r>
              <a:rPr lang="zh-CN" altLang="en-US" dirty="0">
                <a:latin typeface="宋体" panose="02010600030101010101" pitchFamily="2" charset="-122"/>
              </a:rPr>
              <a:t>如果这些子类都重写了父类同一个方法，那么，</a:t>
            </a:r>
            <a:r>
              <a:rPr lang="zh-CN" altLang="en-US" dirty="0">
                <a:solidFill>
                  <a:srgbClr val="C00000"/>
                </a:solidFill>
                <a:latin typeface="隶书" panose="02010509060101010101" pitchFamily="49" charset="-122"/>
                <a:ea typeface="隶书" panose="02010509060101010101" pitchFamily="49" charset="-122"/>
              </a:rPr>
              <a:t>上转型对象</a:t>
            </a:r>
            <a:r>
              <a:rPr lang="zh-CN" altLang="en-US" dirty="0">
                <a:latin typeface="宋体" panose="02010600030101010101" pitchFamily="2" charset="-122"/>
              </a:rPr>
              <a:t>在调用该方法时，</a:t>
            </a:r>
            <a:r>
              <a:rPr lang="zh-CN" altLang="en-US" dirty="0">
                <a:solidFill>
                  <a:srgbClr val="006600"/>
                </a:solidFill>
                <a:latin typeface="华文行楷" panose="02010800040101010101" pitchFamily="2" charset="-122"/>
                <a:ea typeface="华文行楷" panose="02010800040101010101" pitchFamily="2" charset="-122"/>
              </a:rPr>
              <a:t>可能具有多种不同形态</a:t>
            </a:r>
            <a:r>
              <a:rPr lang="zh-CN" altLang="en-US" dirty="0">
                <a:latin typeface="宋体" panose="02010600030101010101" pitchFamily="2" charset="-122"/>
              </a:rPr>
              <a:t>。</a:t>
            </a:r>
            <a:endParaRPr lang="en-US" altLang="zh-CN" dirty="0">
              <a:latin typeface="宋体" panose="02010600030101010101" pitchFamily="2" charset="-122"/>
            </a:endParaRPr>
          </a:p>
          <a:p>
            <a:endParaRPr lang="en-US" altLang="zh-CN" dirty="0">
              <a:latin typeface="宋体" panose="02010600030101010101" pitchFamily="2" charset="-122"/>
            </a:endParaRPr>
          </a:p>
          <a:p>
            <a:r>
              <a:rPr lang="zh-CN" altLang="en-US" b="1" dirty="0">
                <a:solidFill>
                  <a:srgbClr val="000099"/>
                </a:solidFill>
                <a:latin typeface="宋体" panose="02010600030101010101" pitchFamily="2" charset="-122"/>
              </a:rPr>
              <a:t>重点：例5-10</a:t>
            </a:r>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课后运行，并观察结果，理解多态</a:t>
            </a:r>
            <a:r>
              <a:rPr lang="en-US" altLang="zh-CN" b="1" dirty="0">
                <a:solidFill>
                  <a:srgbClr val="000099"/>
                </a:solidFill>
                <a:latin typeface="宋体" panose="02010600030101010101" pitchFamily="2" charset="-122"/>
              </a:rPr>
              <a:t>)</a:t>
            </a:r>
            <a:r>
              <a:rPr lang="zh-CN" altLang="en-US" b="1" dirty="0">
                <a:solidFill>
                  <a:srgbClr val="000099"/>
                </a:solidFill>
                <a:latin typeface="宋体" panose="02010600030101010101" pitchFamily="2" charset="-122"/>
              </a:rPr>
              <a:t>。</a:t>
            </a:r>
            <a:endParaRPr lang="zh-CN" altLang="en-US" dirty="0">
              <a:solidFill>
                <a:srgbClr val="000099"/>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cs typeface="Times New Roman" panose="02020603050405020304" pitchFamily="18" charset="0"/>
              </a:rPr>
              <a:t>面向对象特性</a:t>
            </a:r>
            <a:r>
              <a:rPr lang="en-US" altLang="zh-CN" dirty="0">
                <a:cs typeface="Times New Roman" panose="02020603050405020304" pitchFamily="18" charset="0"/>
              </a:rPr>
              <a:t>——</a:t>
            </a:r>
            <a:r>
              <a:rPr lang="zh-CN" altLang="en-US" dirty="0">
                <a:cs typeface="Times New Roman" panose="02020603050405020304" pitchFamily="18" charset="0"/>
              </a:rPr>
              <a:t>多态</a:t>
            </a:r>
            <a:endParaRPr lang="zh-CN" altLang="en-US" dirty="0">
              <a:cs typeface="Times New Roman" panose="02020603050405020304" pitchFamily="18" charset="0"/>
            </a:endParaRPr>
          </a:p>
        </p:txBody>
      </p:sp>
      <p:sp>
        <p:nvSpPr>
          <p:cNvPr id="3" name="内容占位符 2"/>
          <p:cNvSpPr>
            <a:spLocks noGrp="1"/>
          </p:cNvSpPr>
          <p:nvPr>
            <p:ph idx="1"/>
          </p:nvPr>
        </p:nvSpPr>
        <p:spPr/>
        <p:txBody>
          <a:bodyPr/>
          <a:lstStyle/>
          <a:p>
            <a:pPr marL="0" indent="0">
              <a:buNone/>
            </a:pPr>
            <a:r>
              <a:rPr lang="zh-CN" altLang="en-US" sz="2400" dirty="0"/>
              <a:t>多态（</a:t>
            </a:r>
            <a:r>
              <a:rPr lang="en-US" altLang="zh-CN" sz="2400" dirty="0"/>
              <a:t>Polymorphism</a:t>
            </a:r>
            <a:r>
              <a:rPr lang="zh-CN" altLang="en-US" sz="2400" dirty="0"/>
              <a:t>）是面向对象编程（</a:t>
            </a:r>
            <a:r>
              <a:rPr lang="en-US" altLang="zh-CN" sz="2400" dirty="0"/>
              <a:t>OOP</a:t>
            </a:r>
            <a:r>
              <a:rPr lang="zh-CN" altLang="en-US" sz="2400" dirty="0"/>
              <a:t>）中的一个重要特性，指的是对象可以通过多种不同的形式表现出来。在 </a:t>
            </a:r>
            <a:r>
              <a:rPr lang="en-US" altLang="zh-CN" sz="2400" dirty="0"/>
              <a:t>Java </a:t>
            </a:r>
            <a:r>
              <a:rPr lang="zh-CN" altLang="en-US" sz="2400" dirty="0"/>
              <a:t>中，多态主要体现在以下两个方面：</a:t>
            </a:r>
            <a:endParaRPr lang="zh-CN" altLang="en-US" sz="2400" dirty="0"/>
          </a:p>
          <a:p>
            <a:r>
              <a:rPr lang="zh-CN" altLang="en-US" sz="2400" b="1" dirty="0"/>
              <a:t>编译时多态（静态多态）</a:t>
            </a:r>
            <a:r>
              <a:rPr lang="zh-CN" altLang="en-US" sz="2400" dirty="0"/>
              <a:t>：也称为</a:t>
            </a:r>
            <a:r>
              <a:rPr lang="zh-CN" altLang="en-US" sz="2400" b="1" dirty="0"/>
              <a:t>方法重载（</a:t>
            </a:r>
            <a:r>
              <a:rPr lang="en-US" altLang="zh-CN" sz="2400" b="1" dirty="0"/>
              <a:t>Method Overloading</a:t>
            </a:r>
            <a:r>
              <a:rPr lang="zh-CN" altLang="en-US" sz="2400" b="1" dirty="0"/>
              <a:t>）</a:t>
            </a:r>
            <a:r>
              <a:rPr lang="zh-CN" altLang="en-US" sz="2400" dirty="0"/>
              <a:t>。这是通过方法签名的不同（如参数数量、类型不同）来区分同名方法，从而在编译时决定调用哪个方法。</a:t>
            </a:r>
            <a:endParaRPr lang="zh-CN" altLang="en-US" sz="2400" dirty="0"/>
          </a:p>
          <a:p>
            <a:r>
              <a:rPr lang="zh-CN" altLang="en-US" sz="2400" b="1" dirty="0"/>
              <a:t>运行时多态（动态多态）</a:t>
            </a:r>
            <a:r>
              <a:rPr lang="zh-CN" altLang="en-US" sz="2400" dirty="0"/>
              <a:t>：也称为</a:t>
            </a:r>
            <a:r>
              <a:rPr lang="zh-CN" altLang="en-US" sz="2400" b="1" dirty="0"/>
              <a:t>方法重写（</a:t>
            </a:r>
            <a:r>
              <a:rPr lang="en-US" altLang="zh-CN" sz="2400" b="1" dirty="0"/>
              <a:t>Method Overriding</a:t>
            </a:r>
            <a:r>
              <a:rPr lang="zh-CN" altLang="en-US" sz="2400" b="1" dirty="0"/>
              <a:t>）</a:t>
            </a:r>
            <a:r>
              <a:rPr lang="zh-CN" altLang="en-US" sz="2400" dirty="0"/>
              <a:t>。这是通过父类引用指向子类对象，并在运行时决定调用哪个对象的具体方法。</a:t>
            </a:r>
            <a:endParaRPr lang="zh-CN" altLang="en-US" sz="2400" dirty="0"/>
          </a:p>
          <a:p>
            <a:pPr lvl="1"/>
            <a:endParaRPr lang="en-US" altLang="zh-CN" dirty="0">
              <a:solidFill>
                <a:srgbClr val="C00000"/>
              </a:solidFill>
            </a:endParaRPr>
          </a:p>
          <a:p>
            <a:endParaRPr lang="en-US" altLang="zh-CN" sz="2400"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cs typeface="Times New Roman" panose="02020603050405020304" pitchFamily="18" charset="0"/>
              </a:rPr>
              <a:t>面向对象特性</a:t>
            </a:r>
            <a:r>
              <a:rPr lang="en-US" altLang="zh-CN" dirty="0">
                <a:cs typeface="Times New Roman" panose="02020603050405020304" pitchFamily="18" charset="0"/>
              </a:rPr>
              <a:t>——</a:t>
            </a:r>
            <a:r>
              <a:rPr lang="zh-CN" altLang="en-US" dirty="0">
                <a:cs typeface="Times New Roman" panose="02020603050405020304" pitchFamily="18" charset="0"/>
              </a:rPr>
              <a:t>多态</a:t>
            </a:r>
            <a:endParaRPr lang="zh-CN" altLang="en-US" dirty="0">
              <a:cs typeface="Times New Roman" panose="02020603050405020304" pitchFamily="18" charset="0"/>
            </a:endParaRPr>
          </a:p>
        </p:txBody>
      </p:sp>
      <p:sp>
        <p:nvSpPr>
          <p:cNvPr id="3" name="内容占位符 2"/>
          <p:cNvSpPr>
            <a:spLocks noGrp="1"/>
          </p:cNvSpPr>
          <p:nvPr>
            <p:ph idx="1"/>
          </p:nvPr>
        </p:nvSpPr>
        <p:spPr>
          <a:xfrm>
            <a:off x="609600" y="1628775"/>
            <a:ext cx="6350496" cy="4502150"/>
          </a:xfrm>
        </p:spPr>
        <p:txBody>
          <a:bodyPr/>
          <a:lstStyle/>
          <a:p>
            <a:r>
              <a:rPr lang="zh-CN" altLang="en-US" sz="2400" b="1" dirty="0"/>
              <a:t>代码的可扩展性：</a:t>
            </a:r>
            <a:r>
              <a:rPr lang="zh-CN" altLang="en-US" sz="2400" dirty="0"/>
              <a:t>多态允许父类引用指向子类对象，这样在新增子类时，现有的代码无需修改，只需通过父类引用使用新子类。</a:t>
            </a:r>
            <a:endParaRPr lang="en-US" altLang="zh-CN" sz="2400" dirty="0"/>
          </a:p>
          <a:p>
            <a:r>
              <a:rPr lang="zh-CN" altLang="en-US" sz="2400" b="1" dirty="0"/>
              <a:t>接口的统一性：</a:t>
            </a:r>
            <a:r>
              <a:rPr lang="zh-CN" altLang="en-US" sz="2400" dirty="0"/>
              <a:t>多态通过父类或者接口提供了统一的操作方式。</a:t>
            </a:r>
            <a:endParaRPr lang="en-US" altLang="zh-CN" sz="2400" dirty="0"/>
          </a:p>
          <a:p>
            <a:r>
              <a:rPr lang="zh-CN" altLang="en-US" sz="2400" b="1" dirty="0"/>
              <a:t>动态绑定（运行时决策）：</a:t>
            </a:r>
            <a:r>
              <a:rPr lang="zh-CN" altLang="en-US" sz="2400" dirty="0"/>
              <a:t>在运行时根据实际的对象类型来决定调用哪个方法。</a:t>
            </a:r>
            <a:endParaRPr lang="en-US" altLang="zh-CN" sz="2400" dirty="0"/>
          </a:p>
          <a:p>
            <a:r>
              <a:rPr lang="zh-CN" altLang="en-US" sz="2400" b="1" dirty="0"/>
              <a:t>提高代码的复用性：</a:t>
            </a:r>
            <a:r>
              <a:rPr lang="zh-CN" altLang="en-US" sz="2400" dirty="0"/>
              <a:t>父类中定义的一些通用操作可以在子类中复用，而子类只需要重写那些不同的操作。</a:t>
            </a:r>
            <a:endParaRPr lang="zh-CN" altLang="en-US" sz="24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7680176" y="95970"/>
            <a:ext cx="4343400" cy="6677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2405459" y="3067030"/>
            <a:ext cx="6738541" cy="3289320"/>
          </a:xfrm>
          <a:noFill/>
          <a:ln>
            <a:solidFill>
              <a:srgbClr val="808080"/>
            </a:solidFill>
          </a:ln>
        </p:spPr>
        <p:txBody>
          <a:bodyPr>
            <a:normAutofit fontScale="92500" lnSpcReduction="10000"/>
          </a:bodyPr>
          <a:lstStyle/>
          <a:p>
            <a:pPr eaLnBrk="1" hangingPunct="1">
              <a:buFont typeface="Wingdings" panose="05000000000000000000" pitchFamily="2" charset="2"/>
              <a:buNone/>
            </a:pPr>
            <a:r>
              <a:rPr kumimoji="1" lang="en-US" altLang="ko-KR" b="1" dirty="0"/>
              <a:t>class </a:t>
            </a:r>
            <a:r>
              <a:rPr kumimoji="1" lang="en-US" altLang="ko-KR" b="1" dirty="0" err="1">
                <a:solidFill>
                  <a:srgbClr val="0000CC"/>
                </a:solidFill>
              </a:rPr>
              <a:t>SubClass</a:t>
            </a:r>
            <a:r>
              <a:rPr kumimoji="1" lang="en-US" altLang="ko-KR" b="1" dirty="0"/>
              <a:t> </a:t>
            </a:r>
            <a:r>
              <a:rPr kumimoji="1" lang="en-US" altLang="ko-KR" b="1" dirty="0">
                <a:solidFill>
                  <a:srgbClr val="006600"/>
                </a:solidFill>
              </a:rPr>
              <a:t>extends</a:t>
            </a:r>
            <a:r>
              <a:rPr kumimoji="1" lang="en-US" altLang="ko-KR" b="1" dirty="0"/>
              <a:t> </a:t>
            </a:r>
            <a:r>
              <a:rPr kumimoji="1" lang="en-US" altLang="ko-KR" b="1" dirty="0" err="1">
                <a:solidFill>
                  <a:srgbClr val="C00000"/>
                </a:solidFill>
              </a:rPr>
              <a:t>SuperClass</a:t>
            </a:r>
            <a:r>
              <a:rPr kumimoji="1" lang="en-US" altLang="zh-CN" b="1" dirty="0">
                <a:solidFill>
                  <a:srgbClr val="A50021"/>
                </a:solidFill>
              </a:rPr>
              <a:t> </a:t>
            </a:r>
            <a:r>
              <a:rPr kumimoji="1" lang="en-US" altLang="ko-KR" b="1" dirty="0"/>
              <a:t>{</a:t>
            </a:r>
            <a:endParaRPr kumimoji="1" lang="en-US" altLang="ko-KR" b="1" dirty="0"/>
          </a:p>
          <a:p>
            <a:pPr eaLnBrk="1" hangingPunct="1">
              <a:buFont typeface="Wingdings" panose="05000000000000000000" pitchFamily="2" charset="2"/>
              <a:buNone/>
            </a:pPr>
            <a:r>
              <a:rPr kumimoji="1" lang="en-US" altLang="ko-KR" b="1" dirty="0"/>
              <a:t>    </a:t>
            </a:r>
            <a:r>
              <a:rPr kumimoji="1" lang="en-US" altLang="ko-KR" b="1" dirty="0" err="1"/>
              <a:t>int</a:t>
            </a:r>
            <a:r>
              <a:rPr kumimoji="1" lang="en-US" altLang="ko-KR" b="1" dirty="0"/>
              <a:t> b;</a:t>
            </a:r>
            <a:endParaRPr kumimoji="1" lang="en-US" altLang="zh-CN" b="1" dirty="0"/>
          </a:p>
          <a:p>
            <a:pPr eaLnBrk="1" hangingPunct="1">
              <a:buFont typeface="Wingdings" panose="05000000000000000000" pitchFamily="2" charset="2"/>
              <a:buNone/>
            </a:pPr>
            <a:endParaRPr kumimoji="1" lang="en-US" altLang="ko-KR" sz="1000" b="1" dirty="0"/>
          </a:p>
          <a:p>
            <a:pPr eaLnBrk="1" hangingPunct="1">
              <a:buFont typeface="Wingdings" panose="05000000000000000000" pitchFamily="2" charset="2"/>
              <a:buNone/>
            </a:pPr>
            <a:r>
              <a:rPr kumimoji="1" lang="en-US" altLang="ko-KR" b="1" dirty="0"/>
              <a:t>    void </a:t>
            </a:r>
            <a:r>
              <a:rPr kumimoji="1" lang="en-US" altLang="ko-KR" b="1" dirty="0" err="1"/>
              <a:t>methodB</a:t>
            </a:r>
            <a:r>
              <a:rPr kumimoji="1" lang="en-US" altLang="ko-KR" b="1" dirty="0"/>
              <a:t> {</a:t>
            </a:r>
            <a:endParaRPr kumimoji="1" lang="en-US" altLang="ko-KR" b="1" dirty="0"/>
          </a:p>
          <a:p>
            <a:pPr eaLnBrk="1" hangingPunct="1">
              <a:buFont typeface="Wingdings" panose="05000000000000000000" pitchFamily="2" charset="2"/>
              <a:buNone/>
            </a:pPr>
            <a:r>
              <a:rPr kumimoji="1" lang="en-US" altLang="ko-KR" b="1" dirty="0"/>
              <a:t>        // ...   </a:t>
            </a:r>
            <a:endParaRPr kumimoji="1" lang="en-US" altLang="ko-KR" b="1" dirty="0"/>
          </a:p>
          <a:p>
            <a:pPr eaLnBrk="1" hangingPunct="1">
              <a:buFont typeface="Wingdings" panose="05000000000000000000" pitchFamily="2" charset="2"/>
              <a:buNone/>
            </a:pPr>
            <a:r>
              <a:rPr kumimoji="1" lang="en-US" altLang="ko-KR" b="1" dirty="0"/>
              <a:t>    }</a:t>
            </a:r>
            <a:endParaRPr kumimoji="1" lang="en-US" altLang="ko-KR" b="1" dirty="0"/>
          </a:p>
          <a:p>
            <a:pPr eaLnBrk="1" hangingPunct="1">
              <a:buFont typeface="Wingdings" panose="05000000000000000000" pitchFamily="2" charset="2"/>
              <a:buNone/>
            </a:pPr>
            <a:r>
              <a:rPr kumimoji="1" lang="en-US" altLang="ko-KR" b="1" dirty="0"/>
              <a:t>}</a:t>
            </a:r>
            <a:endParaRPr lang="en-US" altLang="zh-CN" b="1" dirty="0"/>
          </a:p>
        </p:txBody>
      </p:sp>
      <p:sp>
        <p:nvSpPr>
          <p:cNvPr id="6" name="灯片编号占位符 5"/>
          <p:cNvSpPr>
            <a:spLocks noGrp="1"/>
          </p:cNvSpPr>
          <p:nvPr>
            <p:ph type="sldNum" sz="quarter" idx="12"/>
          </p:nvPr>
        </p:nvSpPr>
        <p:spPr/>
        <p:txBody>
          <a:bodyPr/>
          <a:lstStyle/>
          <a:p>
            <a:pPr>
              <a:defRPr/>
            </a:pPr>
            <a:fld id="{862524FF-BEC2-4063-A326-11BC5423DB3E}" type="slidenum">
              <a:rPr lang="en-US" altLang="zh-CN"/>
            </a:fld>
            <a:endParaRPr lang="en-US" altLang="zh-CN"/>
          </a:p>
        </p:txBody>
      </p:sp>
      <p:sp>
        <p:nvSpPr>
          <p:cNvPr id="14340" name="Text Box 4"/>
          <p:cNvSpPr txBox="1">
            <a:spLocks noChangeArrowheads="1"/>
          </p:cNvSpPr>
          <p:nvPr/>
        </p:nvSpPr>
        <p:spPr bwMode="auto">
          <a:xfrm>
            <a:off x="3095604" y="214290"/>
            <a:ext cx="4968875" cy="2676525"/>
          </a:xfrm>
          <a:prstGeom prst="rect">
            <a:avLst/>
          </a:prstGeom>
          <a:noFill/>
          <a:ln w="12700" algn="ctr">
            <a:solidFill>
              <a:srgbClr val="808080"/>
            </a:solidFill>
            <a:miter lim="800000"/>
          </a:ln>
        </p:spPr>
        <p:txBody>
          <a:bodyPr wrap="square">
            <a:spAutoFit/>
          </a:bodyPr>
          <a:lstStyle/>
          <a:p>
            <a:pPr marL="742950" indent="-285750">
              <a:spcBef>
                <a:spcPct val="0"/>
              </a:spcBef>
            </a:pPr>
            <a:r>
              <a:rPr kumimoji="1" lang="en-US" altLang="ko-KR" sz="2400" b="1" dirty="0">
                <a:latin typeface="Tahoma" panose="020B0604030504040204" pitchFamily="34" charset="0"/>
              </a:rPr>
              <a:t>class </a:t>
            </a:r>
            <a:r>
              <a:rPr kumimoji="1" lang="en-US" altLang="ko-KR" sz="2400" b="1" dirty="0" err="1">
                <a:solidFill>
                  <a:srgbClr val="C00000"/>
                </a:solidFill>
                <a:latin typeface="Tahoma" panose="020B0604030504040204" pitchFamily="34" charset="0"/>
              </a:rPr>
              <a:t>SuperClass</a:t>
            </a:r>
            <a:r>
              <a:rPr kumimoji="1" lang="en-US" altLang="ko-KR" sz="2400" b="1" dirty="0">
                <a:latin typeface="Tahoma" panose="020B0604030504040204" pitchFamily="34" charset="0"/>
              </a:rPr>
              <a:t> {</a:t>
            </a:r>
            <a:endParaRPr kumimoji="1" lang="en-US" altLang="ko-KR" sz="2400" b="1" dirty="0">
              <a:latin typeface="Tahoma" panose="020B0604030504040204" pitchFamily="34" charset="0"/>
            </a:endParaRPr>
          </a:p>
          <a:p>
            <a:pPr marL="742950" indent="-285750">
              <a:spcBef>
                <a:spcPct val="0"/>
              </a:spcBef>
            </a:pPr>
            <a:r>
              <a:rPr kumimoji="1" lang="en-US" altLang="ko-KR" sz="2400" b="1" dirty="0">
                <a:latin typeface="Tahoma" panose="020B0604030504040204" pitchFamily="34" charset="0"/>
              </a:rPr>
              <a:t>      </a:t>
            </a:r>
            <a:r>
              <a:rPr kumimoji="1" lang="en-US" altLang="ko-KR" sz="2400" b="1" dirty="0" err="1">
                <a:latin typeface="Tahoma" panose="020B0604030504040204" pitchFamily="34" charset="0"/>
              </a:rPr>
              <a:t>int</a:t>
            </a:r>
            <a:r>
              <a:rPr kumimoji="1" lang="en-US" altLang="ko-KR" sz="2400" b="1" dirty="0">
                <a:latin typeface="Tahoma" panose="020B0604030504040204" pitchFamily="34" charset="0"/>
              </a:rPr>
              <a:t> a;</a:t>
            </a:r>
            <a:endParaRPr kumimoji="1" lang="en-US" altLang="zh-CN" sz="2400" b="1" dirty="0">
              <a:latin typeface="Tahoma" panose="020B0604030504040204" pitchFamily="34" charset="0"/>
            </a:endParaRPr>
          </a:p>
          <a:p>
            <a:pPr marL="742950" indent="-285750">
              <a:spcBef>
                <a:spcPct val="0"/>
              </a:spcBef>
            </a:pPr>
            <a:endParaRPr kumimoji="1" lang="en-US" altLang="ko-KR" sz="2400" b="1" dirty="0">
              <a:latin typeface="Tahoma" panose="020B0604030504040204" pitchFamily="34" charset="0"/>
            </a:endParaRPr>
          </a:p>
          <a:p>
            <a:pPr marL="742950" indent="-285750">
              <a:spcBef>
                <a:spcPct val="0"/>
              </a:spcBef>
            </a:pPr>
            <a:r>
              <a:rPr kumimoji="1" lang="en-US" altLang="ko-KR" sz="2400" b="1" dirty="0">
                <a:latin typeface="Tahoma" panose="020B0604030504040204" pitchFamily="34" charset="0"/>
              </a:rPr>
              <a:t>      void </a:t>
            </a:r>
            <a:r>
              <a:rPr kumimoji="1" lang="en-US" altLang="ko-KR" sz="2400" b="1" dirty="0" err="1">
                <a:latin typeface="Tahoma" panose="020B0604030504040204" pitchFamily="34" charset="0"/>
              </a:rPr>
              <a:t>methodA</a:t>
            </a:r>
            <a:r>
              <a:rPr kumimoji="1" lang="en-US" altLang="ko-KR" sz="2400" b="1" dirty="0">
                <a:latin typeface="Tahoma" panose="020B0604030504040204" pitchFamily="34" charset="0"/>
              </a:rPr>
              <a:t> {</a:t>
            </a:r>
            <a:endParaRPr kumimoji="1" lang="en-US" altLang="ko-KR" sz="2400" b="1" dirty="0">
              <a:latin typeface="Tahoma" panose="020B0604030504040204" pitchFamily="34" charset="0"/>
            </a:endParaRPr>
          </a:p>
          <a:p>
            <a:pPr marL="742950" indent="-285750">
              <a:spcBef>
                <a:spcPct val="0"/>
              </a:spcBef>
            </a:pPr>
            <a:r>
              <a:rPr kumimoji="1" lang="en-US" altLang="ko-KR" sz="2400" b="1" dirty="0">
                <a:latin typeface="Tahoma" panose="020B0604030504040204" pitchFamily="34" charset="0"/>
              </a:rPr>
              <a:t>           // ...</a:t>
            </a:r>
            <a:endParaRPr kumimoji="1" lang="en-US" altLang="ko-KR" sz="2400" b="1" dirty="0">
              <a:latin typeface="Tahoma" panose="020B0604030504040204" pitchFamily="34" charset="0"/>
            </a:endParaRPr>
          </a:p>
          <a:p>
            <a:pPr marL="742950" indent="-285750">
              <a:spcBef>
                <a:spcPct val="0"/>
              </a:spcBef>
            </a:pPr>
            <a:r>
              <a:rPr kumimoji="1" lang="en-US" altLang="ko-KR" sz="2400" b="1" dirty="0">
                <a:latin typeface="Tahoma" panose="020B0604030504040204" pitchFamily="34" charset="0"/>
              </a:rPr>
              <a:t>      }</a:t>
            </a:r>
            <a:endParaRPr kumimoji="1" lang="en-US" altLang="zh-CN" sz="2400" b="1" dirty="0">
              <a:latin typeface="Tahoma" panose="020B0604030504040204" pitchFamily="34" charset="0"/>
            </a:endParaRPr>
          </a:p>
          <a:p>
            <a:pPr marL="742950" indent="-285750">
              <a:spcBef>
                <a:spcPct val="0"/>
              </a:spcBef>
            </a:pPr>
            <a:r>
              <a:rPr kumimoji="1" lang="en-US" altLang="ko-KR" sz="2400" b="1" dirty="0">
                <a:latin typeface="Tahoma" panose="020B0604030504040204" pitchFamily="34" charset="0"/>
              </a:rPr>
              <a:t>}</a:t>
            </a:r>
            <a:endParaRPr kumimoji="1" lang="en-US" altLang="zh-CN" sz="2400"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bg/>
                                          </p:spTgt>
                                        </p:tgtEl>
                                        <p:attrNameLst>
                                          <p:attrName>style.visibility</p:attrName>
                                        </p:attrNameLst>
                                      </p:cBhvr>
                                      <p:to>
                                        <p:strVal val="visible"/>
                                      </p:to>
                                    </p:set>
                                    <p:animEffect transition="in" filter="blinds(horizontal)">
                                      <p:cBhvr>
                                        <p:cTn id="7" dur="500"/>
                                        <p:tgtEl>
                                          <p:spTgt spid="1433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0" dur="500"/>
                                        <p:tgtEl>
                                          <p:spTgt spid="14339">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3" dur="500"/>
                                        <p:tgtEl>
                                          <p:spTgt spid="14339">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6" dur="500"/>
                                        <p:tgtEl>
                                          <p:spTgt spid="1433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9" dur="500"/>
                                        <p:tgtEl>
                                          <p:spTgt spid="1433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2" dur="500"/>
                                        <p:tgtEl>
                                          <p:spTgt spid="1433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25" dur="500"/>
                                        <p:tgtEl>
                                          <p:spTgt spid="14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1295400"/>
          </a:xfrm>
        </p:spPr>
        <p:txBody>
          <a:bodyPr/>
          <a:lstStyle/>
          <a:p>
            <a:r>
              <a:rPr lang="zh-CN" altLang="en-US" dirty="0"/>
              <a:t>§5.</a:t>
            </a:r>
            <a:r>
              <a:rPr lang="zh-CN" altLang="en-US"/>
              <a:t>9 </a:t>
            </a:r>
            <a:r>
              <a:rPr lang="en-US" altLang="zh-CN"/>
              <a:t>abstract</a:t>
            </a:r>
            <a:r>
              <a:rPr lang="zh-CN" altLang="en-US" dirty="0"/>
              <a:t>类和</a:t>
            </a:r>
            <a:r>
              <a:rPr lang="en-US" altLang="zh-CN" dirty="0"/>
              <a:t>abstract</a:t>
            </a:r>
            <a:r>
              <a:rPr lang="zh-CN" altLang="en-US" dirty="0"/>
              <a:t>方法 </a:t>
            </a:r>
            <a:endParaRPr lang="zh-CN" altLang="en-US" dirty="0"/>
          </a:p>
        </p:txBody>
      </p:sp>
      <p:sp>
        <p:nvSpPr>
          <p:cNvPr id="3" name="内容占位符 2"/>
          <p:cNvSpPr>
            <a:spLocks noGrp="1"/>
          </p:cNvSpPr>
          <p:nvPr>
            <p:ph idx="1"/>
          </p:nvPr>
        </p:nvSpPr>
        <p:spPr/>
        <p:txBody>
          <a:bodyPr/>
          <a:lstStyle/>
          <a:p>
            <a:pPr marL="0" indent="476250" algn="just">
              <a:spcBef>
                <a:spcPts val="0"/>
              </a:spcBef>
            </a:pPr>
            <a:r>
              <a:rPr lang="zh-CN" altLang="en-US" dirty="0">
                <a:latin typeface="+mj-lt"/>
              </a:rPr>
              <a:t>用关键字</a:t>
            </a:r>
            <a:r>
              <a:rPr lang="en-US" altLang="zh-CN" dirty="0">
                <a:latin typeface="+mj-lt"/>
              </a:rPr>
              <a:t>abstract</a:t>
            </a:r>
            <a:r>
              <a:rPr lang="zh-CN" altLang="en-US" dirty="0">
                <a:latin typeface="+mj-lt"/>
              </a:rPr>
              <a:t>修饰的类称为</a:t>
            </a:r>
            <a:r>
              <a:rPr lang="en-US" altLang="zh-CN" dirty="0">
                <a:solidFill>
                  <a:srgbClr val="C00000"/>
                </a:solidFill>
                <a:latin typeface="+mj-lt"/>
              </a:rPr>
              <a:t>abstract</a:t>
            </a:r>
            <a:r>
              <a:rPr lang="zh-CN" altLang="en-US" dirty="0">
                <a:solidFill>
                  <a:srgbClr val="C00000"/>
                </a:solidFill>
                <a:latin typeface="+mj-lt"/>
              </a:rPr>
              <a:t>类</a:t>
            </a:r>
            <a:r>
              <a:rPr lang="en-US" altLang="zh-CN" dirty="0">
                <a:solidFill>
                  <a:srgbClr val="C00000"/>
                </a:solidFill>
                <a:latin typeface="+mj-lt"/>
              </a:rPr>
              <a:t>(</a:t>
            </a:r>
            <a:r>
              <a:rPr lang="zh-CN" altLang="en-US" dirty="0">
                <a:latin typeface="+mj-lt"/>
              </a:rPr>
              <a:t>抽象类</a:t>
            </a:r>
            <a:r>
              <a:rPr lang="en-US" altLang="zh-CN" dirty="0">
                <a:latin typeface="+mj-lt"/>
              </a:rPr>
              <a:t>)</a:t>
            </a:r>
            <a:r>
              <a:rPr lang="zh-CN" altLang="en-US" dirty="0">
                <a:latin typeface="+mj-lt"/>
              </a:rPr>
              <a:t>。如：</a:t>
            </a:r>
            <a:endParaRPr lang="en-US" altLang="zh-CN" dirty="0">
              <a:latin typeface="+mj-lt"/>
            </a:endParaRPr>
          </a:p>
          <a:p>
            <a:pPr marL="0" indent="476250" algn="just">
              <a:spcBef>
                <a:spcPts val="0"/>
              </a:spcBef>
            </a:pPr>
            <a:endParaRPr lang="en-US" altLang="zh-CN" b="1" dirty="0">
              <a:latin typeface="+mj-lt"/>
            </a:endParaRPr>
          </a:p>
          <a:p>
            <a:pPr marL="0" indent="476250" algn="just">
              <a:spcBef>
                <a:spcPts val="0"/>
              </a:spcBef>
            </a:pPr>
            <a:endParaRPr lang="zh-CN" altLang="en-US" b="1" dirty="0">
              <a:latin typeface="+mj-lt"/>
            </a:endParaRPr>
          </a:p>
          <a:p>
            <a:pPr indent="476250" algn="just">
              <a:buNone/>
            </a:pPr>
            <a:r>
              <a:rPr lang="zh-CN" altLang="en-US" b="1" dirty="0">
                <a:latin typeface="+mj-lt"/>
              </a:rPr>
              <a:t>  </a:t>
            </a:r>
            <a:endParaRPr lang="en-US" altLang="zh-CN" b="1" dirty="0">
              <a:latin typeface="+mj-lt"/>
            </a:endParaRPr>
          </a:p>
          <a:p>
            <a:pPr indent="476250" algn="just">
              <a:buNone/>
            </a:pPr>
            <a:endParaRPr lang="zh-CN" altLang="en-US" b="1" dirty="0">
              <a:latin typeface="+mj-lt"/>
            </a:endParaRPr>
          </a:p>
          <a:p>
            <a:pPr marL="0" indent="476250" algn="just">
              <a:spcBef>
                <a:spcPts val="0"/>
              </a:spcBef>
            </a:pPr>
            <a:r>
              <a:rPr lang="zh-CN" altLang="en-US" dirty="0">
                <a:latin typeface="+mj-lt"/>
              </a:rPr>
              <a:t>用关键字</a:t>
            </a:r>
            <a:r>
              <a:rPr lang="en-US" altLang="zh-CN" dirty="0">
                <a:latin typeface="+mj-lt"/>
              </a:rPr>
              <a:t>abstract</a:t>
            </a:r>
            <a:r>
              <a:rPr lang="zh-CN" altLang="en-US" dirty="0">
                <a:latin typeface="+mj-lt"/>
              </a:rPr>
              <a:t>修饰的方法称为</a:t>
            </a:r>
            <a:r>
              <a:rPr lang="en-US" altLang="zh-CN" dirty="0">
                <a:solidFill>
                  <a:srgbClr val="C00000"/>
                </a:solidFill>
                <a:latin typeface="+mj-lt"/>
              </a:rPr>
              <a:t>abstract</a:t>
            </a:r>
            <a:r>
              <a:rPr lang="zh-CN" altLang="en-US" dirty="0">
                <a:solidFill>
                  <a:srgbClr val="C00000"/>
                </a:solidFill>
                <a:latin typeface="+mj-lt"/>
              </a:rPr>
              <a:t>方法</a:t>
            </a:r>
            <a:r>
              <a:rPr lang="en-US" altLang="zh-CN" dirty="0">
                <a:solidFill>
                  <a:srgbClr val="C00000"/>
                </a:solidFill>
                <a:latin typeface="+mj-lt"/>
              </a:rPr>
              <a:t>(</a:t>
            </a:r>
            <a:r>
              <a:rPr lang="zh-CN" altLang="en-US" dirty="0">
                <a:latin typeface="+mj-lt"/>
              </a:rPr>
              <a:t>抽象方法</a:t>
            </a:r>
            <a:r>
              <a:rPr lang="en-US" altLang="zh-CN" dirty="0">
                <a:latin typeface="+mj-lt"/>
              </a:rPr>
              <a:t>)</a:t>
            </a:r>
            <a:r>
              <a:rPr lang="zh-CN" altLang="en-US" dirty="0">
                <a:latin typeface="+mj-lt"/>
              </a:rPr>
              <a:t>，例如：</a:t>
            </a:r>
            <a:endParaRPr lang="zh-CN" altLang="en-US" dirty="0">
              <a:latin typeface="+mj-lt"/>
            </a:endParaRPr>
          </a:p>
          <a:p>
            <a:pPr indent="476250" algn="ctr">
              <a:buNone/>
            </a:pPr>
            <a:r>
              <a:rPr lang="en-US" altLang="zh-CN" sz="2400" b="1" dirty="0">
                <a:solidFill>
                  <a:srgbClr val="C00000"/>
                </a:solidFill>
                <a:latin typeface="+mj-lt"/>
              </a:rPr>
              <a:t>abstract</a:t>
            </a:r>
            <a:r>
              <a:rPr lang="en-US" altLang="zh-CN" sz="2400" b="1" dirty="0">
                <a:solidFill>
                  <a:srgbClr val="0000FF"/>
                </a:solidFill>
                <a:latin typeface="+mj-lt"/>
              </a:rPr>
              <a:t> </a:t>
            </a:r>
            <a:r>
              <a:rPr lang="en-US" altLang="zh-CN" sz="2400" b="1" dirty="0" err="1">
                <a:latin typeface="+mj-lt"/>
              </a:rPr>
              <a:t>int</a:t>
            </a:r>
            <a:r>
              <a:rPr lang="en-US" altLang="zh-CN" sz="2400" b="1" dirty="0">
                <a:latin typeface="+mj-lt"/>
              </a:rPr>
              <a:t> min(</a:t>
            </a:r>
            <a:r>
              <a:rPr lang="en-US" altLang="zh-CN" sz="2400" b="1" dirty="0" err="1">
                <a:latin typeface="+mj-lt"/>
              </a:rPr>
              <a:t>int</a:t>
            </a:r>
            <a:r>
              <a:rPr lang="en-US" altLang="zh-CN" sz="2400" b="1" dirty="0">
                <a:latin typeface="+mj-lt"/>
              </a:rPr>
              <a:t> </a:t>
            </a:r>
            <a:r>
              <a:rPr lang="en-US" altLang="zh-CN" sz="2400" b="1" dirty="0" err="1">
                <a:latin typeface="+mj-lt"/>
              </a:rPr>
              <a:t>x,int</a:t>
            </a:r>
            <a:r>
              <a:rPr lang="en-US" altLang="zh-CN" sz="2400" b="1" dirty="0">
                <a:latin typeface="+mj-lt"/>
              </a:rPr>
              <a:t> y); </a:t>
            </a:r>
            <a:endParaRPr lang="zh-CN" altLang="en-US" sz="2400" b="1"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4079776" y="2655789"/>
            <a:ext cx="3384376" cy="1198880"/>
          </a:xfrm>
          <a:prstGeom prst="rect">
            <a:avLst/>
          </a:prstGeom>
          <a:noFill/>
          <a:ln>
            <a:solidFill>
              <a:schemeClr val="accent1">
                <a:shade val="50000"/>
              </a:schemeClr>
            </a:solidFill>
          </a:ln>
        </p:spPr>
        <p:txBody>
          <a:bodyPr wrap="square" rtlCol="0">
            <a:spAutoFit/>
          </a:bodyPr>
          <a:lstStyle/>
          <a:p>
            <a:pPr algn="just">
              <a:buNone/>
            </a:pPr>
            <a:r>
              <a:rPr lang="en-US" altLang="zh-CN" sz="2400" b="1">
                <a:solidFill>
                  <a:srgbClr val="C00000"/>
                </a:solidFill>
              </a:rPr>
              <a:t>abstract</a:t>
            </a:r>
            <a:r>
              <a:rPr lang="en-US" altLang="zh-CN" sz="2400" b="1">
                <a:solidFill>
                  <a:srgbClr val="0000FF"/>
                </a:solidFill>
              </a:rPr>
              <a:t> </a:t>
            </a:r>
            <a:r>
              <a:rPr lang="en-US" altLang="zh-CN" sz="2400" b="1"/>
              <a:t>class A {</a:t>
            </a:r>
            <a:endParaRPr lang="en-US" altLang="zh-CN" sz="2400" b="1"/>
          </a:p>
          <a:p>
            <a:pPr algn="just">
              <a:buNone/>
            </a:pPr>
            <a:r>
              <a:rPr lang="en-US" altLang="zh-CN" sz="2400" b="1"/>
              <a:t> …</a:t>
            </a:r>
            <a:endParaRPr lang="en-US" altLang="zh-CN" sz="2400" b="1"/>
          </a:p>
          <a:p>
            <a:pPr algn="just">
              <a:buNone/>
            </a:pPr>
            <a:r>
              <a:rPr lang="en-US" altLang="zh-CN" sz="2400" b="1"/>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3DD2AC1-C894-4EE6-90C8-2F050F8D74C4}" type="slidenum">
              <a:rPr lang="en-US" altLang="zh-CN"/>
            </a:fld>
            <a:endParaRPr lang="en-US" altLang="zh-CN" dirty="0"/>
          </a:p>
        </p:txBody>
      </p:sp>
      <p:sp>
        <p:nvSpPr>
          <p:cNvPr id="14339" name="Rectangle 2"/>
          <p:cNvSpPr>
            <a:spLocks noGrp="1" noChangeArrowheads="1"/>
          </p:cNvSpPr>
          <p:nvPr>
            <p:ph type="title"/>
          </p:nvPr>
        </p:nvSpPr>
        <p:spPr/>
        <p:txBody>
          <a:bodyPr/>
          <a:lstStyle/>
          <a:p>
            <a:r>
              <a:rPr lang="zh-CN" altLang="en-US" sz="4000" dirty="0">
                <a:solidFill>
                  <a:schemeClr val="tx1"/>
                </a:solidFill>
                <a:latin typeface="Courier New" panose="02070309020205020404" pitchFamily="49" charset="0"/>
              </a:rPr>
              <a:t>抽象</a:t>
            </a:r>
            <a:r>
              <a:rPr lang="en-US" altLang="zh-CN" sz="4000" dirty="0">
                <a:solidFill>
                  <a:schemeClr val="tx1"/>
                </a:solidFill>
                <a:latin typeface="Courier New" panose="02070309020205020404" pitchFamily="49" charset="0"/>
              </a:rPr>
              <a:t>(abstract)</a:t>
            </a:r>
            <a:r>
              <a:rPr lang="zh-CN" altLang="en-US" sz="4000" b="0" dirty="0">
                <a:solidFill>
                  <a:schemeClr val="tx1"/>
                </a:solidFill>
              </a:rPr>
              <a:t>类</a:t>
            </a:r>
            <a:endParaRPr lang="en-US" altLang="zh-CN" dirty="0"/>
          </a:p>
        </p:txBody>
      </p:sp>
      <p:sp>
        <p:nvSpPr>
          <p:cNvPr id="14340" name="Rectangle 4"/>
          <p:cNvSpPr>
            <a:spLocks noChangeArrowheads="1"/>
          </p:cNvSpPr>
          <p:nvPr/>
        </p:nvSpPr>
        <p:spPr bwMode="auto">
          <a:xfrm>
            <a:off x="1923991" y="1875631"/>
            <a:ext cx="8286809" cy="3784600"/>
          </a:xfrm>
          <a:prstGeom prst="rect">
            <a:avLst/>
          </a:prstGeom>
          <a:noFill/>
          <a:ln w="9525">
            <a:solidFill>
              <a:schemeClr val="tx1"/>
            </a:solidFill>
            <a:miter lim="800000"/>
          </a:ln>
        </p:spPr>
        <p:txBody>
          <a:bodyPr wrap="square">
            <a:spAutoFit/>
          </a:bodyPr>
          <a:lstStyle/>
          <a:p>
            <a:pPr lvl="1"/>
            <a:r>
              <a:rPr lang="en-GB" altLang="zh-CN" sz="2400" b="1" dirty="0">
                <a:solidFill>
                  <a:srgbClr val="C00000"/>
                </a:solidFill>
              </a:rPr>
              <a:t>abstract </a:t>
            </a:r>
            <a:r>
              <a:rPr lang="en-GB" altLang="zh-CN" sz="2400" b="1" dirty="0">
                <a:solidFill>
                  <a:srgbClr val="0000FF"/>
                </a:solidFill>
              </a:rPr>
              <a:t>class </a:t>
            </a:r>
            <a:r>
              <a:rPr lang="en-GB" altLang="zh-CN" sz="2400" b="1" dirty="0" err="1"/>
              <a:t>ClassName</a:t>
            </a:r>
            <a:r>
              <a:rPr lang="en-GB" altLang="zh-CN" sz="2400" b="1" dirty="0"/>
              <a:t> </a:t>
            </a:r>
            <a:r>
              <a:rPr lang="en-GB" altLang="zh-CN" sz="2400" b="1" dirty="0">
                <a:solidFill>
                  <a:srgbClr val="0000FF"/>
                </a:solidFill>
              </a:rPr>
              <a:t>{</a:t>
            </a:r>
            <a:endParaRPr lang="en-GB" altLang="zh-CN" sz="2400" b="1" dirty="0">
              <a:solidFill>
                <a:srgbClr val="0000FF"/>
              </a:solidFill>
            </a:endParaRPr>
          </a:p>
          <a:p>
            <a:r>
              <a:rPr lang="en-GB" altLang="zh-CN" sz="2400" b="1" dirty="0"/>
              <a:t>	//</a:t>
            </a:r>
            <a:r>
              <a:rPr lang="zh-CN" altLang="en-US" sz="2400" b="1" dirty="0"/>
              <a:t>成员变量</a:t>
            </a:r>
            <a:endParaRPr lang="zh-CN" altLang="en-GB" sz="2400" b="1" dirty="0"/>
          </a:p>
          <a:p>
            <a:r>
              <a:rPr lang="en-GB" altLang="zh-CN" sz="2400" b="1" dirty="0"/>
              <a:t>		…</a:t>
            </a:r>
            <a:endParaRPr lang="en-GB" altLang="zh-CN" sz="2400" b="1" dirty="0"/>
          </a:p>
          <a:p>
            <a:r>
              <a:rPr lang="en-GB" altLang="zh-CN" sz="2400" b="1" dirty="0">
                <a:solidFill>
                  <a:schemeClr val="hlink"/>
                </a:solidFill>
              </a:rPr>
              <a:t>	</a:t>
            </a:r>
            <a:r>
              <a:rPr lang="en-GB" altLang="zh-CN" sz="2400" b="1" dirty="0">
                <a:solidFill>
                  <a:srgbClr val="C00000"/>
                </a:solidFill>
              </a:rPr>
              <a:t>abstract </a:t>
            </a:r>
            <a:r>
              <a:rPr lang="en-GB" altLang="zh-CN" sz="2400" b="1" dirty="0" err="1"/>
              <a:t>dataType</a:t>
            </a:r>
            <a:r>
              <a:rPr lang="en-GB" altLang="zh-CN" sz="2400" b="1" dirty="0"/>
              <a:t> MethodName1();    //</a:t>
            </a:r>
            <a:r>
              <a:rPr lang="zh-CN" altLang="en-GB" sz="2400" b="1" dirty="0"/>
              <a:t>抽象方法</a:t>
            </a:r>
            <a:endParaRPr lang="zh-CN" altLang="en-GB" sz="2400" b="1" dirty="0"/>
          </a:p>
          <a:p>
            <a:r>
              <a:rPr lang="en-GB" altLang="zh-CN" sz="2400" b="1" dirty="0"/>
              <a:t>	 	…</a:t>
            </a:r>
            <a:endParaRPr lang="en-GB" altLang="zh-CN" sz="2400" b="1" dirty="0"/>
          </a:p>
          <a:p>
            <a:r>
              <a:rPr lang="en-GB" altLang="zh-CN" sz="2400" b="1" dirty="0"/>
              <a:t>	 	…</a:t>
            </a:r>
            <a:endParaRPr lang="en-GB" altLang="zh-CN" sz="2400" b="1" dirty="0"/>
          </a:p>
          <a:p>
            <a:r>
              <a:rPr lang="en-GB" altLang="zh-CN" sz="2400" b="1" dirty="0"/>
              <a:t>	</a:t>
            </a:r>
            <a:r>
              <a:rPr lang="en-GB" altLang="zh-CN" sz="2400" b="1" dirty="0" err="1"/>
              <a:t>dataType</a:t>
            </a:r>
            <a:r>
              <a:rPr lang="en-GB" altLang="zh-CN" sz="2400" b="1" dirty="0"/>
              <a:t> Method2() {</a:t>
            </a:r>
            <a:endParaRPr lang="en-GB" altLang="zh-CN" sz="2400" b="1" dirty="0"/>
          </a:p>
          <a:p>
            <a:pPr lvl="2"/>
            <a:r>
              <a:rPr lang="en-GB" altLang="zh-CN" sz="2400" b="1" dirty="0"/>
              <a:t>	// method body</a:t>
            </a:r>
            <a:endParaRPr lang="en-GB" altLang="zh-CN" sz="2400" b="1" dirty="0"/>
          </a:p>
          <a:p>
            <a:r>
              <a:rPr lang="en-GB" altLang="zh-CN" sz="2400" b="1" dirty="0"/>
              <a:t>	}</a:t>
            </a:r>
            <a:endParaRPr lang="en-GB" altLang="zh-CN" sz="2400" b="1" dirty="0"/>
          </a:p>
          <a:p>
            <a:pPr lvl="1"/>
            <a:r>
              <a:rPr lang="en-GB" altLang="zh-CN" sz="2400" b="1" dirty="0">
                <a:solidFill>
                  <a:srgbClr val="0000FF"/>
                </a:solidFill>
              </a:rPr>
              <a:t>}</a:t>
            </a:r>
            <a:endParaRPr lang="en-US" altLang="zh-CN" sz="2400" b="1" dirty="0">
              <a:solidFill>
                <a:srgbClr val="0000FF"/>
              </a:solidFill>
            </a:endParaRPr>
          </a:p>
        </p:txBody>
      </p:sp>
      <p:sp>
        <p:nvSpPr>
          <p:cNvPr id="11270" name="Rectangle 6"/>
          <p:cNvSpPr>
            <a:spLocks noChangeArrowheads="1"/>
          </p:cNvSpPr>
          <p:nvPr/>
        </p:nvSpPr>
        <p:spPr bwMode="auto">
          <a:xfrm>
            <a:off x="2783632" y="4453776"/>
            <a:ext cx="3816350" cy="369570"/>
          </a:xfrm>
          <a:prstGeom prst="rect">
            <a:avLst/>
          </a:prstGeom>
          <a:noFill/>
          <a:ln w="9525">
            <a:solidFill>
              <a:srgbClr val="800080"/>
            </a:solidFill>
            <a:miter lim="800000"/>
          </a:ln>
        </p:spPr>
        <p:txBody>
          <a:bodyPr lIns="90000" tIns="46800" rIns="90000" bIns="46800" anchor="ctr">
            <a:spAutoFit/>
          </a:bodyPr>
          <a:lstStyle/>
          <a:p>
            <a:endParaRPr lang="zh-CN" altLang="en-US"/>
          </a:p>
        </p:txBody>
      </p:sp>
      <p:sp>
        <p:nvSpPr>
          <p:cNvPr id="11271" name="AutoShape 7"/>
          <p:cNvSpPr>
            <a:spLocks noChangeArrowheads="1"/>
          </p:cNvSpPr>
          <p:nvPr/>
        </p:nvSpPr>
        <p:spPr bwMode="auto">
          <a:xfrm>
            <a:off x="7321550" y="4603750"/>
            <a:ext cx="3346450" cy="1163667"/>
          </a:xfrm>
          <a:prstGeom prst="wedgeEllipseCallout">
            <a:avLst>
              <a:gd name="adj1" fmla="val -75653"/>
              <a:gd name="adj2" fmla="val -31537"/>
            </a:avLst>
          </a:prstGeom>
          <a:noFill/>
          <a:ln w="9525">
            <a:solidFill>
              <a:schemeClr val="tx2"/>
            </a:solidFill>
            <a:miter lim="800000"/>
          </a:ln>
        </p:spPr>
        <p:txBody>
          <a:bodyPr lIns="90000" tIns="46800" rIns="90000" bIns="46800">
            <a:spAutoFit/>
          </a:bodyPr>
          <a:lstStyle/>
          <a:p>
            <a:pPr algn="ctr"/>
            <a:r>
              <a:rPr lang="zh-CN" altLang="en-US" sz="2400" b="1" dirty="0"/>
              <a:t>已实现的方法，即：非抽象方法</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270"/>
                                        </p:tgtEl>
                                        <p:attrNameLst>
                                          <p:attrName>style.visibility</p:attrName>
                                        </p:attrNameLst>
                                      </p:cBhvr>
                                      <p:to>
                                        <p:strVal val="visible"/>
                                      </p:to>
                                    </p:set>
                                    <p:anim calcmode="lin" valueType="num">
                                      <p:cBhvr additive="base">
                                        <p:cTn id="15" dur="500" fill="hold"/>
                                        <p:tgtEl>
                                          <p:spTgt spid="11270"/>
                                        </p:tgtEl>
                                        <p:attrNameLst>
                                          <p:attrName>ppt_x</p:attrName>
                                        </p:attrNameLst>
                                      </p:cBhvr>
                                      <p:tavLst>
                                        <p:tav tm="0">
                                          <p:val>
                                            <p:strVal val="#ppt_x"/>
                                          </p:val>
                                        </p:tav>
                                        <p:tav tm="100000">
                                          <p:val>
                                            <p:strVal val="#ppt_x"/>
                                          </p:val>
                                        </p:tav>
                                      </p:tavLst>
                                    </p:anim>
                                    <p:anim calcmode="lin" valueType="num">
                                      <p:cBhvr additive="base">
                                        <p:cTn id="16"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271"/>
                                        </p:tgtEl>
                                        <p:attrNameLst>
                                          <p:attrName>style.visibility</p:attrName>
                                        </p:attrNameLst>
                                      </p:cBhvr>
                                      <p:to>
                                        <p:strVal val="visible"/>
                                      </p:to>
                                    </p:set>
                                    <p:anim calcmode="lin" valueType="num">
                                      <p:cBhvr additive="base">
                                        <p:cTn id="21" dur="500" fill="hold"/>
                                        <p:tgtEl>
                                          <p:spTgt spid="11271"/>
                                        </p:tgtEl>
                                        <p:attrNameLst>
                                          <p:attrName>ppt_x</p:attrName>
                                        </p:attrNameLst>
                                      </p:cBhvr>
                                      <p:tavLst>
                                        <p:tav tm="0">
                                          <p:val>
                                            <p:strVal val="#ppt_x"/>
                                          </p:val>
                                        </p:tav>
                                        <p:tav tm="100000">
                                          <p:val>
                                            <p:strVal val="#ppt_x"/>
                                          </p:val>
                                        </p:tav>
                                      </p:tavLst>
                                    </p:anim>
                                    <p:anim calcmode="lin" valueType="num">
                                      <p:cBhvr additive="base">
                                        <p:cTn id="22" dur="500" fill="hold"/>
                                        <p:tgtEl>
                                          <p:spTgt spid="11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bldLvl="0" animBg="1"/>
      <p:bldP spid="1127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§5.9.</a:t>
            </a:r>
            <a:r>
              <a:rPr lang="zh-CN" altLang="en-US"/>
              <a:t>1 </a:t>
            </a:r>
            <a:r>
              <a:rPr lang="en-US" altLang="zh-CN"/>
              <a:t>abstract</a:t>
            </a:r>
            <a:r>
              <a:rPr lang="zh-CN" altLang="en-US" dirty="0">
                <a:latin typeface="宋体" panose="02010600030101010101" pitchFamily="2" charset="-122"/>
              </a:rPr>
              <a:t>类的特点</a:t>
            </a:r>
            <a:r>
              <a:rPr lang="zh-CN" altLang="en-US" dirty="0"/>
              <a:t> </a:t>
            </a:r>
            <a:endParaRPr lang="zh-CN" altLang="en-US" dirty="0"/>
          </a:p>
        </p:txBody>
      </p:sp>
      <p:sp>
        <p:nvSpPr>
          <p:cNvPr id="3" name="内容占位符 2"/>
          <p:cNvSpPr>
            <a:spLocks noGrp="1"/>
          </p:cNvSpPr>
          <p:nvPr>
            <p:ph idx="1"/>
          </p:nvPr>
        </p:nvSpPr>
        <p:spPr/>
        <p:txBody>
          <a:bodyPr/>
          <a:lstStyle/>
          <a:p>
            <a:pPr algn="just">
              <a:lnSpc>
                <a:spcPct val="90000"/>
              </a:lnSpc>
              <a:buNone/>
            </a:pPr>
            <a:r>
              <a:rPr lang="zh-CN" altLang="en-US" sz="3200" b="1" dirty="0">
                <a:latin typeface="+mj-lt"/>
              </a:rPr>
              <a:t>1．</a:t>
            </a:r>
            <a:r>
              <a:rPr lang="en-US" altLang="zh-CN" sz="3200" b="1" dirty="0">
                <a:latin typeface="+mj-lt"/>
              </a:rPr>
              <a:t>abstract</a:t>
            </a:r>
            <a:r>
              <a:rPr lang="zh-CN" altLang="en-US" sz="3200" b="1" dirty="0">
                <a:latin typeface="+mj-lt"/>
              </a:rPr>
              <a:t>类中可以有</a:t>
            </a:r>
            <a:r>
              <a:rPr lang="en-US" altLang="zh-CN" sz="3200" b="1" dirty="0">
                <a:latin typeface="+mj-lt"/>
              </a:rPr>
              <a:t>abstract</a:t>
            </a:r>
            <a:r>
              <a:rPr lang="zh-CN" altLang="en-US" sz="3200" b="1" dirty="0">
                <a:latin typeface="+mj-lt"/>
              </a:rPr>
              <a:t>方法</a:t>
            </a:r>
            <a:endParaRPr lang="zh-CN" altLang="en-US" sz="3200" b="1" dirty="0">
              <a:latin typeface="+mj-lt"/>
            </a:endParaRPr>
          </a:p>
          <a:p>
            <a:pPr lvl="1" algn="just">
              <a:lnSpc>
                <a:spcPct val="90000"/>
              </a:lnSpc>
            </a:pPr>
            <a:r>
              <a:rPr lang="en-US" altLang="zh-CN" dirty="0">
                <a:latin typeface="+mj-lt"/>
              </a:rPr>
              <a:t>abstract</a:t>
            </a:r>
            <a:r>
              <a:rPr lang="zh-CN" altLang="en-US" dirty="0">
                <a:latin typeface="+mj-lt"/>
              </a:rPr>
              <a:t>类可以有</a:t>
            </a:r>
            <a:r>
              <a:rPr lang="en-US" altLang="zh-CN" dirty="0">
                <a:latin typeface="+mj-lt"/>
              </a:rPr>
              <a:t>abstract</a:t>
            </a:r>
            <a:r>
              <a:rPr lang="zh-CN" altLang="en-US" dirty="0">
                <a:latin typeface="+mj-lt"/>
              </a:rPr>
              <a:t>方法</a:t>
            </a:r>
            <a:r>
              <a:rPr lang="en-US" altLang="zh-CN" dirty="0">
                <a:latin typeface="+mj-lt"/>
              </a:rPr>
              <a:t>(</a:t>
            </a:r>
            <a:r>
              <a:rPr lang="zh-CN" altLang="en-US" dirty="0">
                <a:latin typeface="+mj-lt"/>
              </a:rPr>
              <a:t>抽象方法</a:t>
            </a:r>
            <a:r>
              <a:rPr lang="en-US" altLang="zh-CN" dirty="0">
                <a:latin typeface="+mj-lt"/>
              </a:rPr>
              <a:t>)</a:t>
            </a:r>
            <a:r>
              <a:rPr lang="zh-CN" altLang="en-US" dirty="0">
                <a:latin typeface="+mj-lt"/>
              </a:rPr>
              <a:t>，也可以有非</a:t>
            </a:r>
            <a:r>
              <a:rPr lang="en-US" altLang="zh-CN" dirty="0">
                <a:latin typeface="+mj-lt"/>
              </a:rPr>
              <a:t>abstract</a:t>
            </a:r>
            <a:r>
              <a:rPr lang="zh-CN" altLang="en-US" dirty="0">
                <a:latin typeface="+mj-lt"/>
              </a:rPr>
              <a:t>方法。</a:t>
            </a:r>
            <a:endParaRPr lang="en-US" altLang="zh-CN" dirty="0">
              <a:latin typeface="+mj-lt"/>
            </a:endParaRPr>
          </a:p>
          <a:p>
            <a:pPr lvl="1" algn="just">
              <a:lnSpc>
                <a:spcPct val="90000"/>
              </a:lnSpc>
            </a:pPr>
            <a:r>
              <a:rPr kumimoji="1" lang="zh-CN" altLang="en-US" dirty="0"/>
              <a:t>类体中定义了抽象方法的类必须是</a:t>
            </a:r>
            <a:r>
              <a:rPr kumimoji="1" lang="zh-CN" altLang="en-US" b="1" dirty="0">
                <a:solidFill>
                  <a:srgbClr val="C00000"/>
                </a:solidFill>
              </a:rPr>
              <a:t>抽象类</a:t>
            </a:r>
            <a:r>
              <a:rPr kumimoji="1" lang="zh-CN" altLang="en-US" dirty="0"/>
              <a:t>。</a:t>
            </a:r>
            <a:endParaRPr kumimoji="1" lang="en-US" altLang="zh-CN" dirty="0"/>
          </a:p>
          <a:p>
            <a:pPr lvl="1" algn="just">
              <a:lnSpc>
                <a:spcPct val="90000"/>
              </a:lnSpc>
            </a:pPr>
            <a:endParaRPr lang="en-US" altLang="zh-CN" dirty="0">
              <a:latin typeface="+mj-lt"/>
            </a:endParaRPr>
          </a:p>
          <a:p>
            <a:pPr algn="just">
              <a:lnSpc>
                <a:spcPct val="90000"/>
              </a:lnSpc>
              <a:buNone/>
            </a:pPr>
            <a:r>
              <a:rPr lang="en-US" altLang="zh-CN" b="1" dirty="0">
                <a:latin typeface="+mj-lt"/>
              </a:rPr>
              <a:t>2</a:t>
            </a:r>
            <a:r>
              <a:rPr lang="zh-CN" altLang="en-US" b="1" dirty="0">
                <a:latin typeface="+mj-lt"/>
              </a:rPr>
              <a:t>．</a:t>
            </a:r>
            <a:r>
              <a:rPr lang="en-US" altLang="zh-CN" b="1" dirty="0">
                <a:latin typeface="+mj-lt"/>
              </a:rPr>
              <a:t>abstract</a:t>
            </a:r>
            <a:r>
              <a:rPr lang="zh-CN" altLang="en-US" b="1" dirty="0">
                <a:latin typeface="+mj-lt"/>
              </a:rPr>
              <a:t>类不能用</a:t>
            </a:r>
            <a:r>
              <a:rPr lang="en-US" altLang="zh-CN" b="1" dirty="0">
                <a:latin typeface="+mj-lt"/>
              </a:rPr>
              <a:t>new</a:t>
            </a:r>
            <a:r>
              <a:rPr lang="zh-CN" altLang="en-US" b="1" dirty="0">
                <a:latin typeface="+mj-lt"/>
              </a:rPr>
              <a:t>运算创建对象</a:t>
            </a:r>
            <a:endParaRPr lang="zh-CN" altLang="en-US" b="1" dirty="0">
              <a:latin typeface="+mj-lt"/>
            </a:endParaRPr>
          </a:p>
          <a:p>
            <a:pPr lvl="1" algn="just">
              <a:lnSpc>
                <a:spcPct val="90000"/>
              </a:lnSpc>
            </a:pPr>
            <a:r>
              <a:rPr lang="en-US" altLang="zh-CN" dirty="0"/>
              <a:t>abstract</a:t>
            </a:r>
            <a:r>
              <a:rPr lang="zh-CN" altLang="en-US" dirty="0"/>
              <a:t>类可以有</a:t>
            </a:r>
            <a:r>
              <a:rPr lang="zh-CN" altLang="en-US" dirty="0">
                <a:latin typeface="宋体" panose="02010600030101010101" pitchFamily="2" charset="-122"/>
              </a:rPr>
              <a:t>构造方法，</a:t>
            </a:r>
            <a:r>
              <a:rPr lang="zh-CN" altLang="en-US" dirty="0">
                <a:solidFill>
                  <a:srgbClr val="C00000"/>
                </a:solidFill>
                <a:latin typeface="宋体" panose="02010600030101010101" pitchFamily="2" charset="-122"/>
              </a:rPr>
              <a:t>构造方法的作用</a:t>
            </a:r>
            <a:r>
              <a:rPr lang="zh-CN" altLang="en-US" dirty="0">
                <a:solidFill>
                  <a:srgbClr val="0000CC"/>
                </a:solidFill>
                <a:latin typeface="华文行楷" panose="02010800040101010101" pitchFamily="2" charset="-122"/>
                <a:ea typeface="华文行楷" panose="02010800040101010101" pitchFamily="2" charset="-122"/>
              </a:rPr>
              <a:t>只是初始化类的成员变量</a:t>
            </a:r>
            <a:r>
              <a:rPr lang="zh-CN" altLang="en-US" dirty="0">
                <a:latin typeface="宋体" panose="02010600030101010101" pitchFamily="2" charset="-122"/>
              </a:rPr>
              <a:t>，而</a:t>
            </a:r>
            <a:r>
              <a:rPr lang="zh-CN" altLang="en-US" dirty="0">
                <a:solidFill>
                  <a:srgbClr val="0000CC"/>
                </a:solidFill>
                <a:latin typeface="华文行楷" panose="02010800040101010101" pitchFamily="2" charset="-122"/>
                <a:ea typeface="华文行楷" panose="02010800040101010101" pitchFamily="2" charset="-122"/>
              </a:rPr>
              <a:t>不会产生抽象类对象</a:t>
            </a:r>
            <a:r>
              <a:rPr lang="zh-CN" altLang="en-US" dirty="0">
                <a:latin typeface="宋体" panose="02010600030101010101" pitchFamily="2" charset="-122"/>
              </a:rPr>
              <a:t>。</a:t>
            </a:r>
            <a:endParaRPr lang="zh-CN" altLang="en-US" dirty="0"/>
          </a:p>
          <a:p>
            <a:pPr lvl="1" algn="just">
              <a:lnSpc>
                <a:spcPct val="90000"/>
              </a:lnSpc>
            </a:pPr>
            <a:r>
              <a:rPr lang="zh-CN" altLang="en-US" dirty="0">
                <a:latin typeface="+mj-lt"/>
              </a:rPr>
              <a:t>对于</a:t>
            </a:r>
            <a:r>
              <a:rPr lang="en-US" altLang="zh-CN" dirty="0">
                <a:latin typeface="+mj-lt"/>
              </a:rPr>
              <a:t>abstract</a:t>
            </a:r>
            <a:r>
              <a:rPr lang="zh-CN" altLang="en-US" dirty="0">
                <a:latin typeface="+mj-lt"/>
              </a:rPr>
              <a:t>类，不能使用</a:t>
            </a:r>
            <a:r>
              <a:rPr lang="en-US" altLang="zh-CN" b="1" dirty="0">
                <a:solidFill>
                  <a:srgbClr val="C00000"/>
                </a:solidFill>
                <a:latin typeface="+mj-lt"/>
              </a:rPr>
              <a:t>new</a:t>
            </a:r>
            <a:r>
              <a:rPr lang="zh-CN" altLang="en-US" dirty="0">
                <a:latin typeface="+mj-lt"/>
              </a:rPr>
              <a:t>运算符创建该类的对象。</a:t>
            </a:r>
            <a:endParaRPr lang="en-US" altLang="zh-CN" dirty="0">
              <a:latin typeface="+mj-lt"/>
            </a:endParaRPr>
          </a:p>
          <a:p>
            <a:pPr lvl="1" algn="just">
              <a:lnSpc>
                <a:spcPct val="90000"/>
              </a:lnSpc>
            </a:pPr>
            <a:endParaRPr lang="en-US" altLang="zh-CN" dirty="0">
              <a:latin typeface="+mj-lt"/>
            </a:endParaRPr>
          </a:p>
          <a:p>
            <a:pPr algn="just">
              <a:lnSpc>
                <a:spcPct val="90000"/>
              </a:lnSpc>
            </a:pPr>
            <a:endParaRPr lang="en-US" altLang="zh-CN" dirty="0">
              <a:latin typeface="+mj-lt"/>
            </a:endParaRPr>
          </a:p>
          <a:p>
            <a:pPr lvl="1" algn="just">
              <a:lnSpc>
                <a:spcPct val="90000"/>
              </a:lnSpc>
            </a:pPr>
            <a:endParaRPr lang="en-US" altLang="zh-CN" dirty="0">
              <a:latin typeface="+mj-lt"/>
            </a:endParaRPr>
          </a:p>
          <a:p>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a:spLocks noGrp="1"/>
          </p:cNvSpPr>
          <p:nvPr>
            <p:ph type="sldNum" sz="quarter" idx="12"/>
          </p:nvPr>
        </p:nvSpPr>
        <p:spPr>
          <a:noFill/>
        </p:spPr>
        <p:txBody>
          <a:bodyPr/>
          <a:lstStyle/>
          <a:p>
            <a:fld id="{6A9A5403-F0CF-4AAA-9937-D9EAE48A9C33}" type="slidenum">
              <a:rPr lang="en-US" altLang="zh-CN" smtClean="0"/>
            </a:fld>
            <a:endParaRPr lang="en-US" altLang="zh-CN" dirty="0"/>
          </a:p>
        </p:txBody>
      </p:sp>
      <p:sp>
        <p:nvSpPr>
          <p:cNvPr id="16388" name="Rectangle 2"/>
          <p:cNvSpPr>
            <a:spLocks noGrp="1" noChangeArrowheads="1"/>
          </p:cNvSpPr>
          <p:nvPr>
            <p:ph type="title"/>
          </p:nvPr>
        </p:nvSpPr>
        <p:spPr>
          <a:xfrm>
            <a:off x="1881158" y="214290"/>
            <a:ext cx="7793037" cy="1285884"/>
          </a:xfrm>
        </p:spPr>
        <p:txBody>
          <a:bodyPr/>
          <a:lstStyle/>
          <a:p>
            <a:r>
              <a:rPr lang="zh-CN" altLang="en-US" dirty="0">
                <a:solidFill>
                  <a:schemeClr val="tx1"/>
                </a:solidFill>
                <a:latin typeface="Courier New" panose="02070309020205020404" pitchFamily="49" charset="0"/>
              </a:rPr>
              <a:t>抽象</a:t>
            </a:r>
            <a:r>
              <a:rPr lang="en-US" altLang="zh-CN" dirty="0">
                <a:solidFill>
                  <a:schemeClr val="tx1"/>
                </a:solidFill>
                <a:latin typeface="Courier New" panose="02070309020205020404" pitchFamily="49" charset="0"/>
              </a:rPr>
              <a:t>(abstract)</a:t>
            </a:r>
            <a:r>
              <a:rPr lang="zh-CN" altLang="en-US" b="0" dirty="0">
                <a:solidFill>
                  <a:schemeClr val="tx1"/>
                </a:solidFill>
              </a:rPr>
              <a:t>类</a:t>
            </a:r>
            <a:endParaRPr lang="en-US" altLang="zh-CN" dirty="0"/>
          </a:p>
        </p:txBody>
      </p:sp>
      <p:sp>
        <p:nvSpPr>
          <p:cNvPr id="16389" name="Rectangle 3"/>
          <p:cNvSpPr>
            <a:spLocks noGrp="1" noChangeArrowheads="1"/>
          </p:cNvSpPr>
          <p:nvPr>
            <p:ph type="body" idx="1"/>
          </p:nvPr>
        </p:nvSpPr>
        <p:spPr>
          <a:xfrm>
            <a:off x="1881158" y="1639275"/>
            <a:ext cx="5716529" cy="4968552"/>
          </a:xfrm>
          <a:ln>
            <a:solidFill>
              <a:schemeClr val="accent1"/>
            </a:solidFill>
          </a:ln>
        </p:spPr>
        <p:txBody>
          <a:bodyPr/>
          <a:lstStyle/>
          <a:p>
            <a:pPr>
              <a:lnSpc>
                <a:spcPct val="80000"/>
              </a:lnSpc>
              <a:buNone/>
            </a:pPr>
            <a:r>
              <a:rPr kumimoji="1" lang="en-US" altLang="zh-CN" sz="2200" b="1" dirty="0">
                <a:solidFill>
                  <a:srgbClr val="333399"/>
                </a:solidFill>
              </a:rPr>
              <a:t>public class Animal {</a:t>
            </a:r>
            <a:endParaRPr kumimoji="1" lang="en-US" altLang="zh-CN" sz="2200" b="1" dirty="0">
              <a:solidFill>
                <a:srgbClr val="333399"/>
              </a:solidFill>
            </a:endParaRPr>
          </a:p>
          <a:p>
            <a:pPr>
              <a:lnSpc>
                <a:spcPct val="80000"/>
              </a:lnSpc>
              <a:buNone/>
            </a:pPr>
            <a:r>
              <a:rPr kumimoji="1" lang="en-US" altLang="zh-CN" sz="2200" b="1" dirty="0">
                <a:solidFill>
                  <a:srgbClr val="333399"/>
                </a:solidFill>
              </a:rPr>
              <a:t>	public String  name;</a:t>
            </a: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public </a:t>
            </a:r>
            <a:r>
              <a:rPr kumimoji="1" lang="en-US" altLang="zh-CN" sz="2200" b="1" dirty="0" err="1">
                <a:solidFill>
                  <a:srgbClr val="333399"/>
                </a:solidFill>
              </a:rPr>
              <a:t>int</a:t>
            </a:r>
            <a:r>
              <a:rPr kumimoji="1" lang="en-US" altLang="zh-CN" sz="2200" b="1" dirty="0">
                <a:solidFill>
                  <a:srgbClr val="333399"/>
                </a:solidFill>
              </a:rPr>
              <a:t> age;</a:t>
            </a:r>
            <a:endParaRPr kumimoji="1" lang="en-US" altLang="zh-CN" sz="2200" b="1" dirty="0">
              <a:solidFill>
                <a:srgbClr val="333399"/>
              </a:solidFill>
            </a:endParaRPr>
          </a:p>
          <a:p>
            <a:pPr eaLnBrk="1" hangingPunct="1">
              <a:lnSpc>
                <a:spcPct val="80000"/>
              </a:lnSpc>
              <a:buFont typeface="Wingdings" panose="05000000000000000000" pitchFamily="2" charset="2"/>
              <a:buNone/>
            </a:pP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public void print() 	{</a:t>
            </a: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a:t>
            </a:r>
            <a:r>
              <a:rPr kumimoji="1" lang="en-US" altLang="zh-CN" sz="2200" b="1" dirty="0" err="1">
                <a:solidFill>
                  <a:srgbClr val="333399"/>
                </a:solidFill>
              </a:rPr>
              <a:t>System.out.println</a:t>
            </a:r>
            <a:r>
              <a:rPr kumimoji="1" lang="en-US" altLang="zh-CN" sz="2200" b="1" dirty="0">
                <a:solidFill>
                  <a:srgbClr val="333399"/>
                </a:solidFill>
              </a:rPr>
              <a:t>("</a:t>
            </a:r>
            <a:r>
              <a:rPr kumimoji="1" lang="zh-CN" altLang="en-US" sz="2200" b="1" dirty="0">
                <a:solidFill>
                  <a:srgbClr val="333399"/>
                </a:solidFill>
              </a:rPr>
              <a:t>名字</a:t>
            </a:r>
            <a:r>
              <a:rPr kumimoji="1" lang="en-US" altLang="zh-CN" sz="2200" b="1" dirty="0">
                <a:solidFill>
                  <a:srgbClr val="333399"/>
                </a:solidFill>
              </a:rPr>
              <a:t>:"+name);</a:t>
            </a: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a:t>
            </a:r>
            <a:r>
              <a:rPr kumimoji="1" lang="en-US" altLang="zh-CN" sz="2200" b="1" dirty="0" err="1">
                <a:solidFill>
                  <a:srgbClr val="333399"/>
                </a:solidFill>
              </a:rPr>
              <a:t>System.out.println</a:t>
            </a:r>
            <a:r>
              <a:rPr kumimoji="1" lang="en-US" altLang="zh-CN" sz="2200" b="1" dirty="0">
                <a:solidFill>
                  <a:srgbClr val="333399"/>
                </a:solidFill>
              </a:rPr>
              <a:t>("</a:t>
            </a:r>
            <a:r>
              <a:rPr kumimoji="1" lang="zh-CN" altLang="en-US" sz="2200" b="1" dirty="0">
                <a:solidFill>
                  <a:srgbClr val="333399"/>
                </a:solidFill>
              </a:rPr>
              <a:t>大小</a:t>
            </a:r>
            <a:r>
              <a:rPr kumimoji="1" lang="en-US" altLang="zh-CN" sz="2200" b="1" dirty="0">
                <a:solidFill>
                  <a:srgbClr val="333399"/>
                </a:solidFill>
              </a:rPr>
              <a:t>:"+age);</a:t>
            </a: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a:t>
            </a:r>
            <a:endParaRPr kumimoji="1" lang="en-US" altLang="zh-CN" sz="2200" b="1" dirty="0">
              <a:solidFill>
                <a:srgbClr val="333399"/>
              </a:solidFill>
            </a:endParaRPr>
          </a:p>
          <a:p>
            <a:pPr eaLnBrk="1" hangingPunct="1">
              <a:lnSpc>
                <a:spcPct val="80000"/>
              </a:lnSpc>
              <a:buFont typeface="Wingdings" panose="05000000000000000000" pitchFamily="2" charset="2"/>
              <a:buNone/>
            </a:pPr>
            <a:endParaRPr kumimoji="1" lang="en-US" altLang="zh-CN" sz="2200" b="1" dirty="0">
              <a:solidFill>
                <a:srgbClr val="333399"/>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a:t>
            </a:r>
            <a:r>
              <a:rPr kumimoji="1" lang="en-US" altLang="zh-CN" sz="2200" b="1" dirty="0">
                <a:solidFill>
                  <a:srgbClr val="CC0000"/>
                </a:solidFill>
              </a:rPr>
              <a:t>public abstract void run();</a:t>
            </a:r>
            <a:endParaRPr kumimoji="1" lang="en-US" altLang="zh-CN" sz="2200" b="1" dirty="0">
              <a:solidFill>
                <a:srgbClr val="CC0000"/>
              </a:solidFill>
            </a:endParaRPr>
          </a:p>
          <a:p>
            <a:pPr eaLnBrk="1" hangingPunct="1">
              <a:lnSpc>
                <a:spcPct val="80000"/>
              </a:lnSpc>
              <a:buFont typeface="Wingdings" panose="05000000000000000000" pitchFamily="2" charset="2"/>
              <a:buNone/>
            </a:pPr>
            <a:endParaRPr kumimoji="1" lang="en-US" altLang="zh-CN" sz="2200" b="1" dirty="0">
              <a:solidFill>
                <a:srgbClr val="CC0000"/>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	</a:t>
            </a:r>
            <a:r>
              <a:rPr kumimoji="1" lang="en-US" altLang="zh-CN" sz="2200" b="1" dirty="0">
                <a:solidFill>
                  <a:srgbClr val="CC0000"/>
                </a:solidFill>
              </a:rPr>
              <a:t>public abstract void cry();</a:t>
            </a:r>
            <a:endParaRPr kumimoji="1" lang="en-US" altLang="zh-CN" sz="2200" b="1" dirty="0">
              <a:solidFill>
                <a:srgbClr val="CC0000"/>
              </a:solidFill>
            </a:endParaRPr>
          </a:p>
          <a:p>
            <a:pPr eaLnBrk="1" hangingPunct="1">
              <a:lnSpc>
                <a:spcPct val="80000"/>
              </a:lnSpc>
              <a:buFont typeface="Wingdings" panose="05000000000000000000" pitchFamily="2" charset="2"/>
              <a:buNone/>
            </a:pPr>
            <a:r>
              <a:rPr kumimoji="1" lang="en-US" altLang="zh-CN" sz="2200" b="1" dirty="0">
                <a:solidFill>
                  <a:srgbClr val="333399"/>
                </a:solidFill>
              </a:rPr>
              <a:t>}</a:t>
            </a:r>
            <a:endParaRPr lang="en-US" altLang="zh-CN" sz="2200" dirty="0"/>
          </a:p>
        </p:txBody>
      </p:sp>
      <p:sp>
        <p:nvSpPr>
          <p:cNvPr id="67588" name="Text Box 4"/>
          <p:cNvSpPr txBox="1">
            <a:spLocks noChangeArrowheads="1"/>
          </p:cNvSpPr>
          <p:nvPr/>
        </p:nvSpPr>
        <p:spPr bwMode="auto">
          <a:xfrm>
            <a:off x="7230698" y="1625076"/>
            <a:ext cx="3289403" cy="371513"/>
          </a:xfrm>
          <a:prstGeom prst="rect">
            <a:avLst/>
          </a:prstGeom>
          <a:noFill/>
          <a:ln w="9525">
            <a:noFill/>
            <a:miter lim="800000"/>
          </a:ln>
        </p:spPr>
        <p:txBody>
          <a:bodyPr wrap="none" lIns="90000" tIns="46800" rIns="90000" bIns="46800">
            <a:spAutoFit/>
          </a:bodyPr>
          <a:lstStyle/>
          <a:p>
            <a:r>
              <a:rPr lang="en-US" altLang="zh-CN" b="1" dirty="0">
                <a:solidFill>
                  <a:srgbClr val="CC0000"/>
                </a:solidFill>
              </a:rPr>
              <a:t>public abstract </a:t>
            </a:r>
            <a:r>
              <a:rPr kumimoji="1" lang="en-US" altLang="zh-CN" b="1" dirty="0">
                <a:solidFill>
                  <a:srgbClr val="CC0000"/>
                </a:solidFill>
              </a:rPr>
              <a:t>class Animal</a:t>
            </a:r>
            <a:endParaRPr kumimoji="1" lang="en-US" altLang="zh-CN" b="1" dirty="0">
              <a:solidFill>
                <a:srgbClr val="CC0000"/>
              </a:solidFill>
            </a:endParaRPr>
          </a:p>
        </p:txBody>
      </p:sp>
      <p:grpSp>
        <p:nvGrpSpPr>
          <p:cNvPr id="2" name="Group 7"/>
          <p:cNvGrpSpPr/>
          <p:nvPr/>
        </p:nvGrpSpPr>
        <p:grpSpPr bwMode="auto">
          <a:xfrm>
            <a:off x="6168006" y="1413919"/>
            <a:ext cx="1008063" cy="431800"/>
            <a:chOff x="2686" y="1162"/>
            <a:chExt cx="635" cy="272"/>
          </a:xfrm>
        </p:grpSpPr>
        <p:sp>
          <p:nvSpPr>
            <p:cNvPr id="16392" name="Line 5"/>
            <p:cNvSpPr>
              <a:spLocks noChangeShapeType="1"/>
            </p:cNvSpPr>
            <p:nvPr/>
          </p:nvSpPr>
          <p:spPr bwMode="auto">
            <a:xfrm flipV="1">
              <a:off x="2744" y="1433"/>
              <a:ext cx="559" cy="1"/>
            </a:xfrm>
            <a:prstGeom prst="line">
              <a:avLst/>
            </a:prstGeom>
            <a:noFill/>
            <a:ln w="9525">
              <a:solidFill>
                <a:schemeClr val="bg2"/>
              </a:solidFill>
              <a:round/>
              <a:tailEnd type="triangle" w="med" len="med"/>
            </a:ln>
          </p:spPr>
          <p:txBody>
            <a:bodyPr wrap="square" lIns="90000" tIns="46800" rIns="90000" bIns="46800">
              <a:spAutoFit/>
            </a:bodyPr>
            <a:lstStyle/>
            <a:p>
              <a:endParaRPr lang="zh-CN" altLang="en-US" dirty="0"/>
            </a:p>
          </p:txBody>
        </p:sp>
        <p:sp>
          <p:nvSpPr>
            <p:cNvPr id="16393" name="Text Box 6"/>
            <p:cNvSpPr txBox="1">
              <a:spLocks noChangeArrowheads="1"/>
            </p:cNvSpPr>
            <p:nvPr/>
          </p:nvSpPr>
          <p:spPr bwMode="auto">
            <a:xfrm>
              <a:off x="2686" y="1162"/>
              <a:ext cx="635" cy="233"/>
            </a:xfrm>
            <a:prstGeom prst="rect">
              <a:avLst/>
            </a:prstGeom>
            <a:noFill/>
            <a:ln w="9525">
              <a:noFill/>
              <a:miter lim="800000"/>
            </a:ln>
          </p:spPr>
          <p:txBody>
            <a:bodyPr lIns="90000" tIns="46800" rIns="90000" bIns="46800">
              <a:spAutoFit/>
            </a:bodyPr>
            <a:lstStyle/>
            <a:p>
              <a:pPr algn="ctr">
                <a:spcBef>
                  <a:spcPct val="50000"/>
                </a:spcBef>
              </a:pPr>
              <a:r>
                <a:rPr lang="zh-CN" altLang="en-US" dirty="0"/>
                <a:t>修改为</a:t>
              </a:r>
              <a:endParaRPr lang="zh-CN" altLang="en-US" dirty="0"/>
            </a:p>
          </p:txBody>
        </p:sp>
      </p:grpSp>
      <p:sp>
        <p:nvSpPr>
          <p:cNvPr id="9" name="TextBox 8"/>
          <p:cNvSpPr txBox="1"/>
          <p:nvPr/>
        </p:nvSpPr>
        <p:spPr>
          <a:xfrm>
            <a:off x="7752184" y="4365104"/>
            <a:ext cx="2598433" cy="1198880"/>
          </a:xfrm>
          <a:prstGeom prst="rect">
            <a:avLst/>
          </a:prstGeom>
          <a:noFill/>
          <a:ln>
            <a:solidFill>
              <a:schemeClr val="accent1"/>
            </a:solidFill>
          </a:ln>
        </p:spPr>
        <p:txBody>
          <a:bodyPr wrap="square" rtlCol="0">
            <a:spAutoFit/>
          </a:bodyPr>
          <a:lstStyle/>
          <a:p>
            <a:r>
              <a:rPr kumimoji="1" lang="zh-CN" altLang="en-US" sz="2400" dirty="0"/>
              <a:t>类体中定义了抽象方法的类必须是</a:t>
            </a:r>
            <a:r>
              <a:rPr kumimoji="1" lang="zh-CN" altLang="en-US" sz="2400" b="1" dirty="0">
                <a:solidFill>
                  <a:srgbClr val="C00000"/>
                </a:solidFill>
              </a:rPr>
              <a:t>抽象类</a:t>
            </a:r>
            <a:r>
              <a:rPr kumimoji="1" lang="zh-CN" altLang="en-US" sz="2400" dirty="0"/>
              <a:t>。</a:t>
            </a:r>
            <a:endParaRPr kumimoji="1" lang="en-US" altLang="zh-CN" sz="2400" dirty="0"/>
          </a:p>
        </p:txBody>
      </p:sp>
      <p:sp>
        <p:nvSpPr>
          <p:cNvPr id="4" name="文本框 3"/>
          <p:cNvSpPr txBox="1"/>
          <p:nvPr/>
        </p:nvSpPr>
        <p:spPr>
          <a:xfrm>
            <a:off x="5280248" y="1700808"/>
            <a:ext cx="887760" cy="313932"/>
          </a:xfrm>
          <a:prstGeom prst="rect">
            <a:avLst/>
          </a:prstGeom>
          <a:noFill/>
        </p:spPr>
        <p:txBody>
          <a:bodyPr wrap="square">
            <a:spAutoFit/>
          </a:bodyPr>
          <a:lstStyle/>
          <a:p>
            <a:pPr>
              <a:lnSpc>
                <a:spcPct val="80000"/>
              </a:lnSpc>
              <a:buNone/>
            </a:pPr>
            <a:r>
              <a:rPr kumimoji="1" lang="en-US" altLang="zh-CN" sz="1800" b="1" dirty="0">
                <a:solidFill>
                  <a:srgbClr val="800080"/>
                </a:solidFill>
              </a:rPr>
              <a:t>//</a:t>
            </a:r>
            <a:r>
              <a:rPr kumimoji="1" lang="zh-CN" altLang="en-US" sz="1800" b="1" dirty="0">
                <a:solidFill>
                  <a:srgbClr val="800080"/>
                </a:solidFill>
              </a:rPr>
              <a:t>错误</a:t>
            </a:r>
            <a:endParaRPr kumimoji="1" lang="zh-CN" altLang="en-US" sz="1800" b="1" dirty="0">
              <a:solidFill>
                <a:srgbClr val="80008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7588"/>
                                        </p:tgtEl>
                                        <p:attrNameLst>
                                          <p:attrName>style.visibility</p:attrName>
                                        </p:attrNameLst>
                                      </p:cBhvr>
                                      <p:to>
                                        <p:strVal val="visible"/>
                                      </p:to>
                                    </p:set>
                                    <p:animEffect transition="in" filter="blinds(horizontal)">
                                      <p:cBhvr>
                                        <p:cTn id="16" dur="500"/>
                                        <p:tgtEl>
                                          <p:spTgt spid="6758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9" grpId="0" bldLvl="0" animBg="1"/>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Grp="1" noChangeArrowheads="1"/>
          </p:cNvSpPr>
          <p:nvPr>
            <p:ph type="title"/>
          </p:nvPr>
        </p:nvSpPr>
        <p:spPr>
          <a:xfrm>
            <a:off x="1738282" y="428604"/>
            <a:ext cx="1071538" cy="455592"/>
          </a:xfrm>
        </p:spPr>
        <p:txBody>
          <a:bodyPr>
            <a:normAutofit fontScale="90000"/>
          </a:bodyPr>
          <a:lstStyle/>
          <a:p>
            <a:pPr algn="l" eaLnBrk="1" hangingPunct="1"/>
            <a:r>
              <a:rPr lang="zh-CN" altLang="en-US" sz="3300" dirty="0"/>
              <a:t>例</a:t>
            </a:r>
            <a:r>
              <a:rPr lang="en-US" altLang="zh-CN" sz="3300" dirty="0"/>
              <a:t>:</a:t>
            </a:r>
            <a:endParaRPr lang="en-US" altLang="zh-CN" sz="3300" dirty="0"/>
          </a:p>
        </p:txBody>
      </p:sp>
      <p:sp>
        <p:nvSpPr>
          <p:cNvPr id="15363" name="Rectangle 3"/>
          <p:cNvSpPr>
            <a:spLocks noGrp="1" noChangeArrowheads="1"/>
          </p:cNvSpPr>
          <p:nvPr>
            <p:ph idx="1"/>
          </p:nvPr>
        </p:nvSpPr>
        <p:spPr>
          <a:xfrm>
            <a:off x="2595538" y="285728"/>
            <a:ext cx="7858180" cy="6429420"/>
          </a:xfrm>
          <a:ln>
            <a:solidFill>
              <a:schemeClr val="accent1">
                <a:shade val="50000"/>
              </a:schemeClr>
            </a:solidFill>
          </a:ln>
        </p:spPr>
        <p:txBody>
          <a:bodyPr/>
          <a:lstStyle/>
          <a:p>
            <a:pPr>
              <a:buNone/>
            </a:pPr>
            <a:r>
              <a:rPr lang="en-US" altLang="zh-CN" sz="1800" dirty="0">
                <a:latin typeface="Tahoma" panose="020B0604030504040204" pitchFamily="34" charset="0"/>
                <a:ea typeface="Tahoma" panose="020B0604030504040204" pitchFamily="34" charset="0"/>
                <a:cs typeface="Tahoma" panose="020B0604030504040204" pitchFamily="34" charset="0"/>
              </a:rPr>
              <a:t>//</a:t>
            </a:r>
            <a:r>
              <a:rPr lang="en-US" altLang="zh-CN" sz="1800" dirty="0" err="1">
                <a:latin typeface="Tahoma" panose="020B0604030504040204" pitchFamily="34" charset="0"/>
                <a:ea typeface="Tahoma" panose="020B0604030504040204" pitchFamily="34" charset="0"/>
                <a:cs typeface="Tahoma" panose="020B0604030504040204" pitchFamily="34" charset="0"/>
              </a:rPr>
              <a:t>Animal.java</a:t>
            </a:r>
            <a:endParaRPr lang="en-US" altLang="zh-CN" sz="1800" dirty="0">
              <a:latin typeface="Tahoma" panose="020B0604030504040204" pitchFamily="34" charset="0"/>
              <a:ea typeface="Tahoma" panose="020B0604030504040204" pitchFamily="34" charset="0"/>
              <a:cs typeface="Tahoma" panose="020B0604030504040204" pitchFamily="34" charset="0"/>
            </a:endParaRPr>
          </a:p>
          <a:p>
            <a:pPr>
              <a:buNone/>
            </a:pPr>
            <a:r>
              <a:rPr lang="en-US" altLang="zh-CN" sz="1800" b="1" dirty="0">
                <a:latin typeface="Tahoma" panose="020B0604030504040204" pitchFamily="34" charset="0"/>
                <a:ea typeface="Tahoma" panose="020B0604030504040204" pitchFamily="34" charset="0"/>
                <a:cs typeface="Tahoma" panose="020B0604030504040204" pitchFamily="34" charset="0"/>
              </a:rPr>
              <a:t>public </a:t>
            </a:r>
            <a:r>
              <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rPr>
              <a:t>abstract</a:t>
            </a:r>
            <a:r>
              <a:rPr lang="en-US" altLang="zh-CN" sz="1800" b="1" dirty="0">
                <a:latin typeface="Tahoma" panose="020B0604030504040204" pitchFamily="34" charset="0"/>
                <a:ea typeface="Tahoma" panose="020B0604030504040204" pitchFamily="34" charset="0"/>
                <a:cs typeface="Tahoma" panose="020B0604030504040204" pitchFamily="34" charset="0"/>
              </a:rPr>
              <a:t> class Animal {</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public String  name;</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public </a:t>
            </a:r>
            <a:r>
              <a:rPr lang="en-US" altLang="zh-CN" sz="1800" b="1" dirty="0" err="1">
                <a:latin typeface="Tahoma" panose="020B0604030504040204" pitchFamily="34" charset="0"/>
                <a:ea typeface="Tahoma" panose="020B0604030504040204" pitchFamily="34" charset="0"/>
                <a:cs typeface="Tahoma" panose="020B0604030504040204" pitchFamily="34" charset="0"/>
              </a:rPr>
              <a:t>int</a:t>
            </a:r>
            <a:r>
              <a:rPr lang="en-US" altLang="zh-CN" sz="1800" b="1" dirty="0">
                <a:latin typeface="Tahoma" panose="020B0604030504040204" pitchFamily="34" charset="0"/>
                <a:ea typeface="Tahoma" panose="020B0604030504040204" pitchFamily="34" charset="0"/>
                <a:cs typeface="Tahoma" panose="020B0604030504040204" pitchFamily="34" charset="0"/>
              </a:rPr>
              <a:t> age;</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endParaRPr lang="zh-CN" altLang="en-US" sz="1800" b="1" dirty="0">
              <a:latin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public </a:t>
            </a:r>
            <a:r>
              <a:rPr lang="en-US" altLang="zh-CN" sz="1800" b="1" dirty="0">
                <a:solidFill>
                  <a:srgbClr val="C00000"/>
                </a:solidFill>
                <a:latin typeface="Tahoma" panose="020B0604030504040204" pitchFamily="34" charset="0"/>
                <a:ea typeface="Tahoma" panose="020B0604030504040204" pitchFamily="34" charset="0"/>
                <a:cs typeface="Tahoma" panose="020B0604030504040204" pitchFamily="34" charset="0"/>
              </a:rPr>
              <a:t>Animal</a:t>
            </a:r>
            <a:r>
              <a:rPr lang="en-US" altLang="zh-CN" sz="1800" b="1" dirty="0">
                <a:latin typeface="Tahoma" panose="020B0604030504040204" pitchFamily="34" charset="0"/>
                <a:ea typeface="Tahoma" panose="020B0604030504040204" pitchFamily="34" charset="0"/>
                <a:cs typeface="Tahoma" panose="020B0604030504040204" pitchFamily="34" charset="0"/>
              </a:rPr>
              <a:t>(String name, int age) {</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2">
              <a:buNone/>
            </a:pPr>
            <a:r>
              <a:rPr lang="en-US" altLang="zh-CN" sz="1800" b="1" dirty="0" err="1">
                <a:latin typeface="Tahoma" panose="020B0604030504040204" pitchFamily="34" charset="0"/>
                <a:ea typeface="Tahoma" panose="020B0604030504040204" pitchFamily="34" charset="0"/>
                <a:cs typeface="Tahoma" panose="020B0604030504040204" pitchFamily="34" charset="0"/>
              </a:rPr>
              <a:t>this.name</a:t>
            </a:r>
            <a:r>
              <a:rPr lang="en-US" altLang="zh-CN" sz="1800" b="1" dirty="0">
                <a:latin typeface="Tahoma" panose="020B0604030504040204" pitchFamily="34" charset="0"/>
                <a:ea typeface="Tahoma" panose="020B0604030504040204" pitchFamily="34" charset="0"/>
                <a:cs typeface="Tahoma" panose="020B0604030504040204" pitchFamily="34" charset="0"/>
              </a:rPr>
              <a:t> = name;</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2">
              <a:buNone/>
            </a:pPr>
            <a:r>
              <a:rPr lang="en-US" altLang="zh-CN" sz="1800" b="1" dirty="0" err="1">
                <a:latin typeface="Tahoma" panose="020B0604030504040204" pitchFamily="34" charset="0"/>
                <a:ea typeface="Tahoma" panose="020B0604030504040204" pitchFamily="34" charset="0"/>
                <a:cs typeface="Tahoma" panose="020B0604030504040204" pitchFamily="34" charset="0"/>
              </a:rPr>
              <a:t>this.age</a:t>
            </a:r>
            <a:r>
              <a:rPr lang="en-US" altLang="zh-CN" sz="1800" b="1" dirty="0">
                <a:latin typeface="Tahoma" panose="020B0604030504040204" pitchFamily="34" charset="0"/>
                <a:ea typeface="Tahoma" panose="020B0604030504040204" pitchFamily="34" charset="0"/>
                <a:cs typeface="Tahoma" panose="020B0604030504040204" pitchFamily="34" charset="0"/>
              </a:rPr>
              <a:t> = age;</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endParaRPr lang="zh-CN" altLang="en-US" sz="1800" b="1" dirty="0">
              <a:latin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public void print()  {</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2">
              <a:buNone/>
            </a:pPr>
            <a:r>
              <a:rPr lang="en-US" altLang="zh-CN" sz="1800" b="1"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1800" b="1" dirty="0">
                <a:latin typeface="Tahoma" panose="020B0604030504040204" pitchFamily="34" charset="0"/>
                <a:ea typeface="Tahoma" panose="020B0604030504040204" pitchFamily="34" charset="0"/>
                <a:cs typeface="Tahoma" panose="020B0604030504040204" pitchFamily="34" charset="0"/>
              </a:rPr>
              <a:t>("</a:t>
            </a:r>
            <a:r>
              <a:rPr lang="zh-CN" altLang="en-US" sz="1800" b="1" dirty="0">
                <a:latin typeface="Tahoma" panose="020B0604030504040204" pitchFamily="34" charset="0"/>
                <a:cs typeface="Tahoma" panose="020B0604030504040204" pitchFamily="34" charset="0"/>
              </a:rPr>
              <a:t>名字</a:t>
            </a:r>
            <a:r>
              <a:rPr lang="en-US" altLang="zh-CN" sz="1800" b="1" dirty="0">
                <a:latin typeface="Tahoma" panose="020B0604030504040204" pitchFamily="34" charset="0"/>
                <a:ea typeface="Tahoma" panose="020B0604030504040204" pitchFamily="34" charset="0"/>
                <a:cs typeface="Tahoma" panose="020B0604030504040204" pitchFamily="34" charset="0"/>
              </a:rPr>
              <a:t>:"+name);</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2">
              <a:buNone/>
            </a:pPr>
            <a:r>
              <a:rPr lang="en-US" altLang="zh-CN" sz="1800" b="1"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1800" b="1" dirty="0">
                <a:latin typeface="Tahoma" panose="020B0604030504040204" pitchFamily="34" charset="0"/>
                <a:ea typeface="Tahoma" panose="020B0604030504040204" pitchFamily="34" charset="0"/>
                <a:cs typeface="Tahoma" panose="020B0604030504040204" pitchFamily="34" charset="0"/>
              </a:rPr>
              <a:t>("</a:t>
            </a:r>
            <a:r>
              <a:rPr lang="zh-CN" altLang="en-US" sz="1800" b="1" dirty="0">
                <a:latin typeface="Tahoma" panose="020B0604030504040204" pitchFamily="34" charset="0"/>
                <a:cs typeface="Tahoma" panose="020B0604030504040204" pitchFamily="34" charset="0"/>
              </a:rPr>
              <a:t>年龄</a:t>
            </a:r>
            <a:r>
              <a:rPr lang="en-US" altLang="zh-CN" sz="1800" b="1" dirty="0">
                <a:latin typeface="Tahoma" panose="020B0604030504040204" pitchFamily="34" charset="0"/>
                <a:ea typeface="Tahoma" panose="020B0604030504040204" pitchFamily="34" charset="0"/>
                <a:cs typeface="Tahoma" panose="020B0604030504040204" pitchFamily="34" charset="0"/>
              </a:rPr>
              <a:t>:"+age+"</a:t>
            </a:r>
            <a:r>
              <a:rPr lang="zh-CN" altLang="en-US" sz="1800" b="1" dirty="0">
                <a:latin typeface="Tahoma" panose="020B0604030504040204" pitchFamily="34" charset="0"/>
                <a:cs typeface="Tahoma" panose="020B0604030504040204" pitchFamily="34" charset="0"/>
              </a:rPr>
              <a:t>岁</a:t>
            </a:r>
            <a:r>
              <a:rPr lang="en-US" altLang="zh-CN" sz="1800" b="1" dirty="0">
                <a:latin typeface="Tahoma" panose="020B0604030504040204" pitchFamily="34" charset="0"/>
                <a:ea typeface="Tahoma" panose="020B0604030504040204" pitchFamily="34" charset="0"/>
                <a:cs typeface="Tahoma" panose="020B0604030504040204" pitchFamily="34" charset="0"/>
              </a:rPr>
              <a:t>");</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r>
              <a:rPr lang="en-US" altLang="zh-CN" sz="1800" b="1" dirty="0">
                <a:latin typeface="Tahoma" panose="020B0604030504040204" pitchFamily="34" charset="0"/>
                <a:ea typeface="Tahoma" panose="020B0604030504040204" pitchFamily="34" charset="0"/>
                <a:cs typeface="Tahoma" panose="020B0604030504040204" pitchFamily="34" charset="0"/>
              </a:rPr>
              <a:t>}</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lvl="1">
              <a:buNone/>
            </a:pPr>
            <a:endParaRPr lang="zh-CN" altLang="en-US" sz="1800" b="1" dirty="0">
              <a:latin typeface="Tahoma" panose="020B0604030504040204" pitchFamily="34" charset="0"/>
              <a:cs typeface="Tahoma" panose="020B0604030504040204" pitchFamily="34" charset="0"/>
            </a:endParaRPr>
          </a:p>
          <a:p>
            <a:pPr lvl="1">
              <a:buNone/>
            </a:pPr>
            <a:r>
              <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rPr>
              <a:t>public abstract void run();</a:t>
            </a:r>
            <a:endPar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lvl="1">
              <a:buNone/>
            </a:pPr>
            <a:r>
              <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rPr>
              <a:t>public abstract void cry();</a:t>
            </a:r>
            <a:endParaRPr lang="en-US" altLang="zh-CN" sz="1800" b="1"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buNone/>
            </a:pPr>
            <a:r>
              <a:rPr lang="en-US" altLang="zh-CN" sz="1800" b="1" dirty="0">
                <a:latin typeface="Tahoma" panose="020B0604030504040204" pitchFamily="34" charset="0"/>
                <a:ea typeface="Tahoma" panose="020B0604030504040204" pitchFamily="34" charset="0"/>
                <a:cs typeface="Tahoma" panose="020B0604030504040204" pitchFamily="34" charset="0"/>
              </a:rPr>
              <a:t>}</a:t>
            </a:r>
            <a:endParaRPr lang="en-US" altLang="zh-CN" sz="1800" b="1"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buFont typeface="Wingdings" panose="05000000000000000000" pitchFamily="2" charset="2"/>
              <a:buNone/>
            </a:pPr>
            <a:endParaRPr lang="en-US" altLang="zh-CN" sz="2100" dirty="0"/>
          </a:p>
        </p:txBody>
      </p:sp>
      <p:sp>
        <p:nvSpPr>
          <p:cNvPr id="8" name="灯片编号占位符 5"/>
          <p:cNvSpPr>
            <a:spLocks noGrp="1"/>
          </p:cNvSpPr>
          <p:nvPr>
            <p:ph type="sldNum" sz="quarter" idx="12"/>
          </p:nvPr>
        </p:nvSpPr>
        <p:spPr/>
        <p:txBody>
          <a:bodyPr/>
          <a:lstStyle/>
          <a:p>
            <a:pPr>
              <a:defRPr/>
            </a:pPr>
            <a:fld id="{AA458E89-2D72-4A4A-8984-E79B9B55662D}" type="slidenum">
              <a:rPr lang="en-US" altLang="zh-CN"/>
            </a:fld>
            <a:endParaRPr lang="en-US" altLang="zh-CN"/>
          </a:p>
        </p:txBody>
      </p:sp>
      <p:sp>
        <p:nvSpPr>
          <p:cNvPr id="9" name="右大括号 8"/>
          <p:cNvSpPr/>
          <p:nvPr/>
        </p:nvSpPr>
        <p:spPr>
          <a:xfrm>
            <a:off x="6167438" y="5357826"/>
            <a:ext cx="428628" cy="50006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6672064" y="428604"/>
            <a:ext cx="3622018" cy="1106805"/>
          </a:xfrm>
          <a:prstGeom prst="rect">
            <a:avLst/>
          </a:prstGeom>
          <a:noFill/>
          <a:ln>
            <a:solidFill>
              <a:schemeClr val="accent1"/>
            </a:solidFill>
          </a:ln>
        </p:spPr>
        <p:txBody>
          <a:bodyPr wrap="square" rtlCol="0">
            <a:spAutoFit/>
          </a:bodyPr>
          <a:lstStyle/>
          <a:p>
            <a:r>
              <a:rPr kumimoji="1" lang="zh-CN" altLang="en-US" sz="2200" dirty="0"/>
              <a:t>构造方法不能用于创建对象，其作用是：</a:t>
            </a:r>
            <a:r>
              <a:rPr kumimoji="1" lang="zh-CN" altLang="en-US" sz="2200" dirty="0">
                <a:latin typeface="华文行楷" panose="02010800040101010101" pitchFamily="2" charset="-122"/>
                <a:ea typeface="华文行楷" panose="02010800040101010101" pitchFamily="2" charset="-122"/>
              </a:rPr>
              <a:t>供子类调用，</a:t>
            </a:r>
            <a:r>
              <a:rPr kumimoji="1" lang="zh-CN" altLang="en-US" sz="2200" dirty="0">
                <a:solidFill>
                  <a:srgbClr val="C00000"/>
                </a:solidFill>
                <a:latin typeface="华文行楷" panose="02010800040101010101" pitchFamily="2" charset="-122"/>
                <a:ea typeface="华文行楷" panose="02010800040101010101" pitchFamily="2" charset="-122"/>
              </a:rPr>
              <a:t>初始化抽象类的成员变量</a:t>
            </a:r>
            <a:r>
              <a:rPr kumimoji="1" lang="zh-CN" altLang="en-US" sz="2200" dirty="0"/>
              <a:t>。</a:t>
            </a:r>
            <a:endParaRPr kumimoji="1" lang="en-US" altLang="zh-CN" sz="2200" dirty="0"/>
          </a:p>
        </p:txBody>
      </p:sp>
      <p:sp>
        <p:nvSpPr>
          <p:cNvPr id="12" name="矩形 11"/>
          <p:cNvSpPr/>
          <p:nvPr/>
        </p:nvSpPr>
        <p:spPr>
          <a:xfrm>
            <a:off x="2999656" y="1919673"/>
            <a:ext cx="4680520" cy="1356182"/>
          </a:xfrm>
          <a:prstGeom prst="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6738942" y="5429264"/>
            <a:ext cx="1571636" cy="460375"/>
          </a:xfrm>
          <a:prstGeom prst="rect">
            <a:avLst/>
          </a:prstGeom>
          <a:noFill/>
          <a:ln>
            <a:solidFill>
              <a:schemeClr val="accent1"/>
            </a:solidFill>
          </a:ln>
        </p:spPr>
        <p:txBody>
          <a:bodyPr wrap="square" rtlCol="0">
            <a:spAutoFit/>
          </a:bodyPr>
          <a:lstStyle/>
          <a:p>
            <a:pPr algn="ctr"/>
            <a:r>
              <a:rPr kumimoji="1" lang="zh-CN" altLang="en-US" sz="2400" dirty="0">
                <a:solidFill>
                  <a:srgbClr val="0000CC"/>
                </a:solidFill>
              </a:rPr>
              <a:t>抽象方法</a:t>
            </a:r>
            <a:endParaRPr kumimoji="1" lang="en-US" altLang="zh-CN" sz="2400"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12" grpId="0" bldLvl="0" animBg="1"/>
      <p:bldP spid="14"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BED5B78C-D747-4378-B4C7-BCE288FB8CC0}" type="slidenum">
              <a:rPr lang="en-US" altLang="zh-CN"/>
            </a:fld>
            <a:endParaRPr lang="en-US" altLang="zh-CN"/>
          </a:p>
        </p:txBody>
      </p:sp>
      <p:sp>
        <p:nvSpPr>
          <p:cNvPr id="23555" name="Rectangle 2"/>
          <p:cNvSpPr>
            <a:spLocks noChangeArrowheads="1"/>
          </p:cNvSpPr>
          <p:nvPr/>
        </p:nvSpPr>
        <p:spPr bwMode="auto">
          <a:xfrm>
            <a:off x="1896948" y="4251882"/>
            <a:ext cx="5143536" cy="2553335"/>
          </a:xfrm>
          <a:prstGeom prst="rect">
            <a:avLst/>
          </a:prstGeom>
          <a:noFill/>
          <a:ln w="9525">
            <a:solidFill>
              <a:schemeClr val="tx2"/>
            </a:solidFill>
            <a:miter lim="800000"/>
          </a:ln>
        </p:spPr>
        <p:txBody>
          <a:bodyPr wrap="square">
            <a:spAutoFit/>
          </a:bodyPr>
          <a:lstStyle/>
          <a:p>
            <a:r>
              <a:rPr lang="en-US" altLang="zh-CN" sz="2000" b="1" dirty="0">
                <a:latin typeface="+mj-lt"/>
              </a:rPr>
              <a:t>class Test {</a:t>
            </a:r>
            <a:endParaRPr lang="en-US" altLang="zh-CN" sz="2000" b="1" dirty="0">
              <a:latin typeface="+mj-lt"/>
            </a:endParaRPr>
          </a:p>
          <a:p>
            <a:r>
              <a:rPr lang="en-US" altLang="zh-CN" sz="2000" b="1" dirty="0">
                <a:latin typeface="+mj-lt"/>
              </a:rPr>
              <a:t>    public static void main(String[]</a:t>
            </a:r>
            <a:r>
              <a:rPr lang="en-US" altLang="zh-CN" sz="2000" b="1" dirty="0" err="1">
                <a:latin typeface="+mj-lt"/>
              </a:rPr>
              <a:t>args</a:t>
            </a:r>
            <a:r>
              <a:rPr lang="en-US" altLang="zh-CN" sz="2000" b="1" dirty="0">
                <a:latin typeface="+mj-lt"/>
              </a:rPr>
              <a:t>)  {</a:t>
            </a:r>
            <a:endParaRPr lang="en-US" altLang="zh-CN" sz="2000" b="1" dirty="0">
              <a:latin typeface="+mj-lt"/>
            </a:endParaRPr>
          </a:p>
          <a:p>
            <a:pPr lvl="1"/>
            <a:r>
              <a:rPr lang="en-US" altLang="zh-CN" sz="2000" b="1" dirty="0">
                <a:latin typeface="+mj-lt"/>
              </a:rPr>
              <a:t>    Dog a =new Dog("</a:t>
            </a:r>
            <a:r>
              <a:rPr lang="zh-CN" altLang="en-US" sz="2000" b="1" dirty="0">
                <a:latin typeface="+mj-lt"/>
              </a:rPr>
              <a:t>欢欢</a:t>
            </a:r>
            <a:r>
              <a:rPr lang="en-US" altLang="zh-CN" sz="2000" b="1" dirty="0">
                <a:latin typeface="+mj-lt"/>
              </a:rPr>
              <a:t>",2);  </a:t>
            </a:r>
            <a:endParaRPr lang="zh-CN" altLang="en-US" sz="2000" b="1" dirty="0">
              <a:latin typeface="+mj-lt"/>
            </a:endParaRPr>
          </a:p>
          <a:p>
            <a:pPr lvl="1"/>
            <a:r>
              <a:rPr lang="en-US" altLang="zh-CN" sz="2000" b="1" dirty="0">
                <a:latin typeface="+mj-lt"/>
              </a:rPr>
              <a:t>    </a:t>
            </a:r>
            <a:r>
              <a:rPr lang="en-US" altLang="zh-CN" sz="2000" b="1" dirty="0" err="1">
                <a:latin typeface="+mj-lt"/>
              </a:rPr>
              <a:t>a.print</a:t>
            </a:r>
            <a:r>
              <a:rPr lang="en-US" altLang="zh-CN" sz="2000" b="1" dirty="0">
                <a:latin typeface="+mj-lt"/>
              </a:rPr>
              <a:t>();</a:t>
            </a:r>
            <a:endParaRPr lang="en-US" altLang="zh-CN" sz="2000" b="1" dirty="0">
              <a:latin typeface="+mj-lt"/>
            </a:endParaRPr>
          </a:p>
          <a:p>
            <a:pPr lvl="1"/>
            <a:r>
              <a:rPr lang="en-US" altLang="zh-CN" sz="2000" b="1" dirty="0">
                <a:latin typeface="+mj-lt"/>
              </a:rPr>
              <a:t>    </a:t>
            </a:r>
            <a:r>
              <a:rPr lang="en-US" altLang="zh-CN" sz="2000" b="1" dirty="0" err="1">
                <a:latin typeface="+mj-lt"/>
              </a:rPr>
              <a:t>a.cry</a:t>
            </a:r>
            <a:r>
              <a:rPr lang="en-US" altLang="zh-CN" sz="2000" b="1" dirty="0">
                <a:latin typeface="+mj-lt"/>
              </a:rPr>
              <a:t>();</a:t>
            </a:r>
            <a:endParaRPr lang="en-US" altLang="zh-CN" sz="2000" b="1" dirty="0">
              <a:latin typeface="+mj-lt"/>
            </a:endParaRPr>
          </a:p>
          <a:p>
            <a:pPr lvl="1"/>
            <a:r>
              <a:rPr lang="en-US" altLang="zh-CN" sz="2000" b="1" dirty="0">
                <a:latin typeface="+mj-lt"/>
              </a:rPr>
              <a:t>    </a:t>
            </a:r>
            <a:r>
              <a:rPr lang="en-US" altLang="zh-CN" sz="2000" b="1" dirty="0" err="1">
                <a:latin typeface="+mj-lt"/>
              </a:rPr>
              <a:t>System.</a:t>
            </a:r>
            <a:r>
              <a:rPr lang="en-US" altLang="zh-CN" sz="2000" b="1" i="1" dirty="0" err="1">
                <a:latin typeface="+mj-lt"/>
              </a:rPr>
              <a:t>out.println</a:t>
            </a:r>
            <a:r>
              <a:rPr lang="en-US" altLang="zh-CN" sz="2000" b="1" i="1" dirty="0">
                <a:latin typeface="+mj-lt"/>
              </a:rPr>
              <a:t> ("</a:t>
            </a:r>
            <a:r>
              <a:rPr lang="zh-CN" altLang="en-US" sz="2000" b="1" i="1" dirty="0">
                <a:latin typeface="+mj-lt"/>
              </a:rPr>
              <a:t>一只</a:t>
            </a:r>
            <a:r>
              <a:rPr lang="en-US" altLang="zh-CN" sz="2000" b="1" i="1" dirty="0">
                <a:latin typeface="+mj-lt"/>
              </a:rPr>
              <a:t>"+</a:t>
            </a:r>
            <a:r>
              <a:rPr lang="en-US" altLang="zh-CN" sz="2000" b="1" i="1" dirty="0" err="1">
                <a:latin typeface="+mj-lt"/>
              </a:rPr>
              <a:t>a.type</a:t>
            </a:r>
            <a:r>
              <a:rPr lang="en-US" altLang="zh-CN" sz="2000" b="1" i="1" dirty="0">
                <a:latin typeface="+mj-lt"/>
              </a:rPr>
              <a:t>);</a:t>
            </a:r>
            <a:endParaRPr lang="en-US" altLang="zh-CN" sz="2000" b="1" i="1" dirty="0">
              <a:latin typeface="+mj-lt"/>
            </a:endParaRPr>
          </a:p>
          <a:p>
            <a:r>
              <a:rPr lang="zh-CN" altLang="en-US" sz="2000" b="1" dirty="0">
                <a:latin typeface="+mj-lt"/>
              </a:rPr>
              <a:t>   </a:t>
            </a:r>
            <a:r>
              <a:rPr lang="en-US" altLang="zh-CN" sz="2000" b="1" dirty="0">
                <a:latin typeface="+mj-lt"/>
              </a:rPr>
              <a:t>}</a:t>
            </a:r>
            <a:endParaRPr lang="en-US" altLang="zh-CN" sz="2000" b="1" dirty="0">
              <a:latin typeface="+mj-lt"/>
            </a:endParaRPr>
          </a:p>
          <a:p>
            <a:r>
              <a:rPr lang="en-US" altLang="zh-CN" sz="2000" b="1" dirty="0">
                <a:latin typeface="+mj-lt"/>
              </a:rPr>
              <a:t>}</a:t>
            </a:r>
            <a:endParaRPr kumimoji="1" lang="en-US" altLang="zh-CN" sz="2000" b="1" dirty="0">
              <a:solidFill>
                <a:srgbClr val="333399"/>
              </a:solidFill>
              <a:latin typeface="+mj-lt"/>
              <a:cs typeface="Times New Roman" panose="02020603050405020304" pitchFamily="18" charset="0"/>
            </a:endParaRPr>
          </a:p>
        </p:txBody>
      </p:sp>
      <p:sp>
        <p:nvSpPr>
          <p:cNvPr id="23557" name="Text Box 4"/>
          <p:cNvSpPr txBox="1">
            <a:spLocks noChangeArrowheads="1"/>
          </p:cNvSpPr>
          <p:nvPr/>
        </p:nvSpPr>
        <p:spPr bwMode="auto">
          <a:xfrm>
            <a:off x="2009157" y="136525"/>
            <a:ext cx="8318760" cy="3939540"/>
          </a:xfrm>
          <a:prstGeom prst="rect">
            <a:avLst/>
          </a:prstGeom>
          <a:noFill/>
          <a:ln w="9525">
            <a:solidFill>
              <a:srgbClr val="000080"/>
            </a:solidFill>
            <a:miter lim="800000"/>
          </a:ln>
        </p:spPr>
        <p:txBody>
          <a:bodyPr wrap="square" lIns="90000" tIns="46800" rIns="90000" bIns="46800">
            <a:spAutoFit/>
          </a:bodyPr>
          <a:lstStyle/>
          <a:p>
            <a:r>
              <a:rPr lang="en-US" altLang="zh-CN" sz="2000" b="1" dirty="0">
                <a:latin typeface="+mj-lt"/>
                <a:cs typeface="Arial" panose="020B0604020202020204" pitchFamily="34" charset="0"/>
              </a:rPr>
              <a:t>class Dog extends Animal {</a:t>
            </a:r>
            <a:endParaRPr lang="en-US" altLang="zh-CN" sz="2000" b="1" dirty="0">
              <a:latin typeface="+mj-lt"/>
              <a:cs typeface="Arial" panose="020B0604020202020204" pitchFamily="34" charset="0"/>
            </a:endParaRPr>
          </a:p>
          <a:p>
            <a:pPr lvl="1"/>
            <a:r>
              <a:rPr lang="en-US" altLang="zh-CN" sz="2000" b="1" dirty="0">
                <a:latin typeface="+mj-lt"/>
                <a:cs typeface="Arial" panose="020B0604020202020204" pitchFamily="34" charset="0"/>
              </a:rPr>
              <a:t>String type;</a:t>
            </a:r>
            <a:endParaRPr lang="en-US" altLang="zh-CN" sz="2000" b="1" dirty="0">
              <a:latin typeface="+mj-lt"/>
              <a:cs typeface="Arial" panose="020B0604020202020204" pitchFamily="34" charset="0"/>
            </a:endParaRPr>
          </a:p>
          <a:p>
            <a:pPr lvl="1"/>
            <a:endParaRPr lang="zh-CN" altLang="en-US" sz="1000" b="1" dirty="0">
              <a:latin typeface="+mj-lt"/>
              <a:cs typeface="Arial" panose="020B0604020202020204" pitchFamily="34" charset="0"/>
            </a:endParaRPr>
          </a:p>
          <a:p>
            <a:pPr lvl="1"/>
            <a:r>
              <a:rPr lang="en-US" altLang="zh-CN" sz="2000" b="1" dirty="0">
                <a:latin typeface="+mj-lt"/>
                <a:cs typeface="Arial" panose="020B0604020202020204" pitchFamily="34" charset="0"/>
              </a:rPr>
              <a:t>public Dog(String name, </a:t>
            </a:r>
            <a:r>
              <a:rPr lang="en-US" altLang="zh-CN" sz="2000" b="1" dirty="0" err="1">
                <a:latin typeface="+mj-lt"/>
                <a:cs typeface="Arial" panose="020B0604020202020204" pitchFamily="34" charset="0"/>
              </a:rPr>
              <a:t>int</a:t>
            </a:r>
            <a:r>
              <a:rPr lang="en-US" altLang="zh-CN" sz="2000" b="1" dirty="0">
                <a:latin typeface="+mj-lt"/>
                <a:cs typeface="Arial" panose="020B0604020202020204" pitchFamily="34" charset="0"/>
              </a:rPr>
              <a:t> age)  {</a:t>
            </a:r>
            <a:endParaRPr lang="en-US" altLang="zh-CN" sz="2000" b="1" dirty="0">
              <a:latin typeface="+mj-lt"/>
              <a:cs typeface="Arial" panose="020B0604020202020204" pitchFamily="34" charset="0"/>
            </a:endParaRPr>
          </a:p>
          <a:p>
            <a:pPr lvl="1"/>
            <a:r>
              <a:rPr lang="en-US" altLang="zh-CN" sz="2000" b="1" dirty="0">
                <a:latin typeface="+mj-lt"/>
                <a:cs typeface="Arial" panose="020B0604020202020204" pitchFamily="34" charset="0"/>
              </a:rPr>
              <a:t>	</a:t>
            </a:r>
            <a:r>
              <a:rPr lang="en-US" altLang="zh-CN" sz="2000" b="1" dirty="0">
                <a:solidFill>
                  <a:srgbClr val="C00000"/>
                </a:solidFill>
                <a:latin typeface="+mj-lt"/>
                <a:cs typeface="Arial" panose="020B0604020202020204" pitchFamily="34" charset="0"/>
              </a:rPr>
              <a:t>super(name, age);   </a:t>
            </a:r>
            <a:endParaRPr lang="en-US" altLang="zh-CN" sz="2000" b="1" dirty="0">
              <a:solidFill>
                <a:srgbClr val="000099"/>
              </a:solidFill>
              <a:latin typeface="+mj-lt"/>
              <a:cs typeface="Arial" panose="020B0604020202020204" pitchFamily="34" charset="0"/>
            </a:endParaRPr>
          </a:p>
          <a:p>
            <a:pPr lvl="1"/>
            <a:r>
              <a:rPr lang="en-US" altLang="zh-CN" sz="2000" b="1" dirty="0">
                <a:latin typeface="+mj-lt"/>
                <a:cs typeface="Arial" panose="020B0604020202020204" pitchFamily="34" charset="0"/>
              </a:rPr>
              <a:t>    	type="</a:t>
            </a:r>
            <a:r>
              <a:rPr lang="zh-CN" altLang="en-US" sz="2000" b="1" dirty="0">
                <a:latin typeface="+mj-lt"/>
                <a:cs typeface="Arial" panose="020B0604020202020204" pitchFamily="34" charset="0"/>
              </a:rPr>
              <a:t>宠物狗</a:t>
            </a:r>
            <a:r>
              <a:rPr lang="en-US" altLang="zh-CN" sz="2000" b="1" dirty="0">
                <a:latin typeface="+mj-lt"/>
                <a:cs typeface="Arial" panose="020B0604020202020204" pitchFamily="34" charset="0"/>
              </a:rPr>
              <a:t>";</a:t>
            </a:r>
            <a:endParaRPr lang="en-US" altLang="zh-CN" sz="2000" b="1" dirty="0">
              <a:latin typeface="+mj-lt"/>
              <a:cs typeface="Arial" panose="020B0604020202020204" pitchFamily="34" charset="0"/>
            </a:endParaRPr>
          </a:p>
          <a:p>
            <a:pPr lvl="1"/>
            <a:r>
              <a:rPr lang="en-US" altLang="zh-CN" sz="2000" b="1" dirty="0">
                <a:latin typeface="+mj-lt"/>
                <a:cs typeface="Arial" panose="020B0604020202020204" pitchFamily="34" charset="0"/>
              </a:rPr>
              <a:t>}</a:t>
            </a:r>
            <a:endParaRPr lang="en-US" altLang="zh-CN" sz="2000" b="1" dirty="0">
              <a:latin typeface="+mj-lt"/>
              <a:cs typeface="Arial" panose="020B0604020202020204" pitchFamily="34" charset="0"/>
            </a:endParaRPr>
          </a:p>
          <a:p>
            <a:pPr lvl="1"/>
            <a:endParaRPr lang="zh-CN" altLang="en-US" sz="1000" b="1" dirty="0">
              <a:latin typeface="+mj-lt"/>
              <a:cs typeface="Arial" panose="020B0604020202020204" pitchFamily="34" charset="0"/>
            </a:endParaRPr>
          </a:p>
          <a:p>
            <a:pPr lvl="1"/>
            <a:r>
              <a:rPr lang="en-US" altLang="zh-CN" sz="2000" b="1" dirty="0">
                <a:solidFill>
                  <a:srgbClr val="000099"/>
                </a:solidFill>
                <a:latin typeface="+mj-lt"/>
                <a:cs typeface="Arial" panose="020B0604020202020204" pitchFamily="34" charset="0"/>
              </a:rPr>
              <a:t>public void run(){  }</a:t>
            </a:r>
            <a:endParaRPr lang="en-US" altLang="zh-CN" sz="2000" b="1" dirty="0">
              <a:solidFill>
                <a:srgbClr val="000099"/>
              </a:solidFill>
              <a:latin typeface="+mj-lt"/>
              <a:cs typeface="Arial" panose="020B0604020202020204" pitchFamily="34" charset="0"/>
            </a:endParaRPr>
          </a:p>
          <a:p>
            <a:pPr lvl="1"/>
            <a:endParaRPr lang="zh-CN" altLang="en-US" sz="1000" b="1" dirty="0">
              <a:latin typeface="+mj-lt"/>
              <a:cs typeface="Arial" panose="020B0604020202020204" pitchFamily="34" charset="0"/>
            </a:endParaRPr>
          </a:p>
          <a:p>
            <a:pPr lvl="1"/>
            <a:r>
              <a:rPr lang="en-US" altLang="zh-CN" sz="2000" b="1" dirty="0">
                <a:solidFill>
                  <a:srgbClr val="006600"/>
                </a:solidFill>
                <a:latin typeface="+mj-lt"/>
                <a:cs typeface="Arial" panose="020B0604020202020204" pitchFamily="34" charset="0"/>
              </a:rPr>
              <a:t>public void cry() {</a:t>
            </a:r>
            <a:endParaRPr lang="en-US" altLang="zh-CN" sz="2000" b="1" dirty="0">
              <a:solidFill>
                <a:srgbClr val="006600"/>
              </a:solidFill>
              <a:latin typeface="+mj-lt"/>
              <a:cs typeface="Arial" panose="020B0604020202020204" pitchFamily="34" charset="0"/>
            </a:endParaRPr>
          </a:p>
          <a:p>
            <a:pPr lvl="1"/>
            <a:r>
              <a:rPr lang="en-US" altLang="zh-CN" sz="2000" b="1" dirty="0">
                <a:solidFill>
                  <a:srgbClr val="006600"/>
                </a:solidFill>
                <a:latin typeface="+mj-lt"/>
                <a:cs typeface="Arial" panose="020B0604020202020204" pitchFamily="34" charset="0"/>
              </a:rPr>
              <a:t>      </a:t>
            </a:r>
            <a:r>
              <a:rPr lang="en-US" altLang="zh-CN" sz="2000" b="1" dirty="0" err="1">
                <a:solidFill>
                  <a:srgbClr val="006600"/>
                </a:solidFill>
                <a:latin typeface="+mj-lt"/>
                <a:cs typeface="Arial" panose="020B0604020202020204" pitchFamily="34" charset="0"/>
              </a:rPr>
              <a:t>System.</a:t>
            </a:r>
            <a:r>
              <a:rPr lang="en-US" altLang="zh-CN" sz="2000" b="1" i="1" dirty="0" err="1">
                <a:solidFill>
                  <a:srgbClr val="006600"/>
                </a:solidFill>
                <a:latin typeface="+mj-lt"/>
                <a:cs typeface="Arial" panose="020B0604020202020204" pitchFamily="34" charset="0"/>
              </a:rPr>
              <a:t>out.println</a:t>
            </a:r>
            <a:r>
              <a:rPr lang="en-US" altLang="zh-CN" sz="2000" b="1" i="1" dirty="0">
                <a:solidFill>
                  <a:srgbClr val="006600"/>
                </a:solidFill>
                <a:latin typeface="+mj-lt"/>
                <a:cs typeface="Arial" panose="020B0604020202020204" pitchFamily="34" charset="0"/>
              </a:rPr>
              <a:t> ("</a:t>
            </a:r>
            <a:r>
              <a:rPr lang="zh-CN" altLang="en-US" sz="2000" b="1" i="1" dirty="0">
                <a:solidFill>
                  <a:srgbClr val="006600"/>
                </a:solidFill>
                <a:latin typeface="+mj-lt"/>
                <a:cs typeface="Arial" panose="020B0604020202020204" pitchFamily="34" charset="0"/>
              </a:rPr>
              <a:t>汪汪叫</a:t>
            </a:r>
            <a:r>
              <a:rPr lang="en-US" altLang="zh-CN" sz="2000" b="1" i="1" dirty="0">
                <a:solidFill>
                  <a:srgbClr val="006600"/>
                </a:solidFill>
                <a:latin typeface="+mj-lt"/>
                <a:cs typeface="Arial" panose="020B0604020202020204" pitchFamily="34" charset="0"/>
              </a:rPr>
              <a:t>");</a:t>
            </a:r>
            <a:endParaRPr lang="en-US" altLang="zh-CN" sz="2000" b="1" i="1" dirty="0">
              <a:solidFill>
                <a:srgbClr val="006600"/>
              </a:solidFill>
              <a:latin typeface="+mj-lt"/>
              <a:cs typeface="Arial" panose="020B0604020202020204" pitchFamily="34" charset="0"/>
            </a:endParaRPr>
          </a:p>
          <a:p>
            <a:pPr lvl="1"/>
            <a:r>
              <a:rPr lang="en-US" altLang="zh-CN" sz="2000" b="1" dirty="0">
                <a:solidFill>
                  <a:srgbClr val="006600"/>
                </a:solidFill>
                <a:latin typeface="+mj-lt"/>
                <a:cs typeface="Arial" panose="020B0604020202020204" pitchFamily="34" charset="0"/>
              </a:rPr>
              <a:t>}</a:t>
            </a:r>
            <a:endParaRPr lang="en-US" altLang="zh-CN" sz="2000" b="1" dirty="0">
              <a:solidFill>
                <a:srgbClr val="006600"/>
              </a:solidFill>
              <a:latin typeface="+mj-lt"/>
              <a:cs typeface="Arial" panose="020B0604020202020204" pitchFamily="34" charset="0"/>
            </a:endParaRPr>
          </a:p>
          <a:p>
            <a:r>
              <a:rPr lang="en-US" altLang="zh-CN" sz="2000" b="1" dirty="0">
                <a:latin typeface="+mj-lt"/>
                <a:cs typeface="Arial" panose="020B0604020202020204" pitchFamily="34" charset="0"/>
              </a:rPr>
              <a:t>}</a:t>
            </a:r>
            <a:endParaRPr kumimoji="1" lang="en-US" altLang="zh-CN" sz="2000" b="1" dirty="0">
              <a:solidFill>
                <a:srgbClr val="333399"/>
              </a:solidFill>
              <a:latin typeface="+mj-lt"/>
              <a:cs typeface="Arial" panose="020B0604020202020204" pitchFamily="34" charset="0"/>
            </a:endParaRPr>
          </a:p>
        </p:txBody>
      </p:sp>
      <p:sp>
        <p:nvSpPr>
          <p:cNvPr id="6" name="TextBox 5"/>
          <p:cNvSpPr txBox="1"/>
          <p:nvPr/>
        </p:nvSpPr>
        <p:spPr>
          <a:xfrm>
            <a:off x="8239140" y="4786322"/>
            <a:ext cx="2143172" cy="1568450"/>
          </a:xfrm>
          <a:prstGeom prst="rect">
            <a:avLst/>
          </a:prstGeom>
          <a:noFill/>
          <a:ln>
            <a:solidFill>
              <a:schemeClr val="accent1"/>
            </a:solidFill>
          </a:ln>
        </p:spPr>
        <p:txBody>
          <a:bodyPr wrap="square" rtlCol="0">
            <a:spAutoFit/>
          </a:bodyPr>
          <a:lstStyle/>
          <a:p>
            <a:r>
              <a:rPr lang="zh-CN" altLang="en-US" sz="2400" dirty="0"/>
              <a:t>名字</a:t>
            </a:r>
            <a:r>
              <a:rPr lang="en-US" altLang="zh-CN" sz="2400" dirty="0"/>
              <a:t>:</a:t>
            </a:r>
            <a:r>
              <a:rPr lang="zh-CN" altLang="en-US" sz="2400" dirty="0"/>
              <a:t>欢欢</a:t>
            </a:r>
            <a:endParaRPr lang="zh-CN" altLang="en-US" sz="2400" dirty="0"/>
          </a:p>
          <a:p>
            <a:r>
              <a:rPr lang="zh-CN" altLang="en-US" sz="2400" dirty="0"/>
              <a:t>年龄</a:t>
            </a:r>
            <a:r>
              <a:rPr lang="en-US" altLang="zh-CN" sz="2400" dirty="0"/>
              <a:t>:2</a:t>
            </a:r>
            <a:r>
              <a:rPr lang="zh-CN" altLang="en-US" sz="2400" dirty="0"/>
              <a:t>岁</a:t>
            </a:r>
            <a:endParaRPr lang="zh-CN" altLang="en-US" sz="2400" dirty="0"/>
          </a:p>
          <a:p>
            <a:r>
              <a:rPr lang="zh-CN" altLang="en-US" sz="2400" dirty="0"/>
              <a:t>汪汪叫</a:t>
            </a:r>
            <a:endParaRPr lang="zh-CN" altLang="en-US" sz="2400" dirty="0"/>
          </a:p>
          <a:p>
            <a:r>
              <a:rPr lang="zh-CN" altLang="en-US" sz="2400" dirty="0"/>
              <a:t>一只宠物狗</a:t>
            </a:r>
            <a:endParaRPr kumimoji="1" lang="en-US" altLang="zh-CN" sz="2400" dirty="0">
              <a:solidFill>
                <a:srgbClr val="0000CC"/>
              </a:solidFill>
            </a:endParaRPr>
          </a:p>
        </p:txBody>
      </p:sp>
      <p:sp>
        <p:nvSpPr>
          <p:cNvPr id="9" name="TextBox 8"/>
          <p:cNvSpPr txBox="1"/>
          <p:nvPr/>
        </p:nvSpPr>
        <p:spPr>
          <a:xfrm>
            <a:off x="8209018" y="4348021"/>
            <a:ext cx="1097280" cy="460375"/>
          </a:xfrm>
          <a:prstGeom prst="rect">
            <a:avLst/>
          </a:prstGeom>
          <a:noFill/>
        </p:spPr>
        <p:txBody>
          <a:bodyPr wrap="none" rtlCol="0">
            <a:spAutoFit/>
          </a:bodyPr>
          <a:lstStyle/>
          <a:p>
            <a:r>
              <a:rPr lang="zh-CN" altLang="en-US" sz="2400" dirty="0"/>
              <a:t>输出：</a:t>
            </a:r>
            <a:endParaRPr lang="zh-CN" altLang="en-US" sz="2400" dirty="0"/>
          </a:p>
        </p:txBody>
      </p:sp>
      <p:sp>
        <p:nvSpPr>
          <p:cNvPr id="2" name="文本框 1"/>
          <p:cNvSpPr txBox="1"/>
          <p:nvPr/>
        </p:nvSpPr>
        <p:spPr>
          <a:xfrm>
            <a:off x="5015880" y="1268760"/>
            <a:ext cx="4287520" cy="368300"/>
          </a:xfrm>
          <a:prstGeom prst="rect">
            <a:avLst/>
          </a:prstGeom>
          <a:noFill/>
        </p:spPr>
        <p:txBody>
          <a:bodyPr wrap="none" rtlCol="0">
            <a:spAutoFit/>
          </a:bodyPr>
          <a:lstStyle/>
          <a:p>
            <a:r>
              <a:rPr lang="en-US" altLang="zh-CN" sz="1800" b="1">
                <a:solidFill>
                  <a:srgbClr val="000099"/>
                </a:solidFill>
                <a:latin typeface="+mj-lt"/>
                <a:cs typeface="Arial" panose="020B0604020202020204" pitchFamily="34" charset="0"/>
              </a:rPr>
              <a:t>//</a:t>
            </a:r>
            <a:r>
              <a:rPr lang="zh-CN" altLang="en-US" sz="1800" b="1">
                <a:solidFill>
                  <a:srgbClr val="000099"/>
                </a:solidFill>
                <a:latin typeface="+mj-lt"/>
                <a:cs typeface="Arial" panose="020B0604020202020204" pitchFamily="34" charset="0"/>
              </a:rPr>
              <a:t>调用父类构造方法，对父类变量初始化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ldLvl="0" animBg="1"/>
      <p:bldP spid="6" grpId="0" bldLvl="0" animBg="1"/>
      <p:bldP spid="9"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§5.9</a:t>
            </a:r>
            <a:r>
              <a:rPr lang="zh-CN" altLang="en-US"/>
              <a:t>.2 </a:t>
            </a:r>
            <a:r>
              <a:rPr lang="en-US" altLang="zh-CN"/>
              <a:t>abstract</a:t>
            </a:r>
            <a:r>
              <a:rPr lang="zh-CN" altLang="en-US" dirty="0">
                <a:latin typeface="宋体" panose="02010600030101010101" pitchFamily="2" charset="-122"/>
              </a:rPr>
              <a:t>类与多态</a:t>
            </a:r>
            <a:r>
              <a:rPr lang="zh-CN" altLang="en-US" dirty="0"/>
              <a:t> </a:t>
            </a:r>
            <a:endParaRPr lang="zh-CN" altLang="en-US" dirty="0"/>
          </a:p>
        </p:txBody>
      </p:sp>
      <p:sp>
        <p:nvSpPr>
          <p:cNvPr id="3" name="内容占位符 2"/>
          <p:cNvSpPr>
            <a:spLocks noGrp="1"/>
          </p:cNvSpPr>
          <p:nvPr>
            <p:ph idx="1"/>
          </p:nvPr>
        </p:nvSpPr>
        <p:spPr>
          <a:xfrm>
            <a:off x="1981200" y="1628774"/>
            <a:ext cx="7972452" cy="4943497"/>
          </a:xfrm>
        </p:spPr>
        <p:txBody>
          <a:bodyPr/>
          <a:lstStyle/>
          <a:p>
            <a:pPr>
              <a:spcBef>
                <a:spcPts val="0"/>
              </a:spcBef>
            </a:pPr>
            <a:r>
              <a:rPr lang="en-US" altLang="zh-CN" sz="2400" b="1" dirty="0">
                <a:solidFill>
                  <a:srgbClr val="C00000"/>
                </a:solidFill>
                <a:latin typeface="Arial" panose="020B0604020202020204" pitchFamily="34" charset="0"/>
                <a:cs typeface="Arial" panose="020B0604020202020204" pitchFamily="34" charset="0"/>
              </a:rPr>
              <a:t>abstract</a:t>
            </a:r>
            <a:r>
              <a:rPr lang="zh-CN" altLang="en-US" sz="2400" b="1" dirty="0">
                <a:solidFill>
                  <a:srgbClr val="C00000"/>
                </a:solidFill>
                <a:latin typeface="Arial" panose="020B0604020202020204" pitchFamily="34" charset="0"/>
                <a:cs typeface="Arial" panose="020B0604020202020204" pitchFamily="34" charset="0"/>
              </a:rPr>
              <a:t>类</a:t>
            </a:r>
            <a:r>
              <a:rPr lang="zh-CN" altLang="en-US" sz="2400" dirty="0">
                <a:latin typeface="Arial" panose="020B0604020202020204" pitchFamily="34" charset="0"/>
                <a:cs typeface="Arial" panose="020B0604020202020204" pitchFamily="34" charset="0"/>
              </a:rPr>
              <a:t>只关心操作，但不关心这些操作具体实现的细节。 </a:t>
            </a:r>
            <a:endParaRPr lang="en-US" altLang="zh-CN" sz="2400" dirty="0">
              <a:latin typeface="Arial" panose="020B0604020202020204" pitchFamily="34" charset="0"/>
              <a:cs typeface="Arial" panose="020B0604020202020204" pitchFamily="34" charset="0"/>
            </a:endParaRPr>
          </a:p>
          <a:p>
            <a:pPr>
              <a:spcBef>
                <a:spcPts val="0"/>
              </a:spcBef>
            </a:pPr>
            <a:endParaRPr lang="zh-CN" altLang="en-US" sz="2400" dirty="0">
              <a:latin typeface="Arial" panose="020B0604020202020204" pitchFamily="34" charset="0"/>
              <a:cs typeface="Arial" panose="020B0604020202020204" pitchFamily="34" charset="0"/>
            </a:endParaRPr>
          </a:p>
          <a:p>
            <a:pPr>
              <a:spcBef>
                <a:spcPts val="0"/>
              </a:spcBef>
            </a:pPr>
            <a:r>
              <a:rPr lang="zh-CN" altLang="en-US" sz="2400" dirty="0">
                <a:latin typeface="Arial" panose="020B0604020202020204" pitchFamily="34" charset="0"/>
                <a:cs typeface="Arial" panose="020B0604020202020204" pitchFamily="34" charset="0"/>
              </a:rPr>
              <a:t>使用</a:t>
            </a:r>
            <a:r>
              <a:rPr lang="zh-CN" altLang="en-US" sz="2400" b="1" dirty="0">
                <a:solidFill>
                  <a:srgbClr val="C00000"/>
                </a:solidFill>
                <a:latin typeface="Arial" panose="020B0604020202020204" pitchFamily="34" charset="0"/>
                <a:ea typeface="华文行楷" panose="02010800040101010101" pitchFamily="2" charset="-122"/>
                <a:cs typeface="Arial" panose="020B0604020202020204" pitchFamily="34" charset="0"/>
              </a:rPr>
              <a:t>多态</a:t>
            </a:r>
            <a:r>
              <a:rPr lang="zh-CN" altLang="en-US" sz="2400" dirty="0">
                <a:latin typeface="Arial" panose="020B0604020202020204" pitchFamily="34" charset="0"/>
                <a:cs typeface="Arial" panose="020B0604020202020204" pitchFamily="34" charset="0"/>
              </a:rPr>
              <a:t>进行程序设计的核心技术之一是</a:t>
            </a:r>
            <a:r>
              <a:rPr lang="zh-CN" altLang="en-US" sz="2400" b="1" dirty="0">
                <a:solidFill>
                  <a:srgbClr val="C00000"/>
                </a:solidFill>
                <a:latin typeface="Arial" panose="020B0604020202020204" pitchFamily="34" charset="0"/>
                <a:ea typeface="华文行楷" panose="02010800040101010101" pitchFamily="2" charset="-122"/>
                <a:cs typeface="Arial" panose="020B0604020202020204" pitchFamily="34" charset="0"/>
              </a:rPr>
              <a:t>使用上转型对象</a:t>
            </a:r>
            <a:r>
              <a:rPr lang="zh-CN" altLang="en-US" sz="2400" dirty="0">
                <a:latin typeface="Arial" panose="020B0604020202020204" pitchFamily="34" charset="0"/>
                <a:cs typeface="Arial" panose="020B0604020202020204" pitchFamily="34" charset="0"/>
              </a:rPr>
              <a:t>，即：</a:t>
            </a:r>
            <a:endParaRPr lang="en-US" altLang="zh-CN" sz="2400" dirty="0">
              <a:latin typeface="Arial" panose="020B0604020202020204" pitchFamily="34" charset="0"/>
              <a:cs typeface="Arial" panose="020B0604020202020204" pitchFamily="34" charset="0"/>
            </a:endParaRPr>
          </a:p>
          <a:p>
            <a:pPr lvl="1">
              <a:spcBef>
                <a:spcPts val="0"/>
              </a:spcBef>
            </a:pPr>
            <a:r>
              <a:rPr lang="zh-CN" altLang="en-US" dirty="0">
                <a:latin typeface="Arial" panose="020B0604020202020204" pitchFamily="34" charset="0"/>
                <a:cs typeface="Arial" panose="020B0604020202020204" pitchFamily="34" charset="0"/>
              </a:rPr>
              <a:t>将</a:t>
            </a:r>
            <a:r>
              <a:rPr lang="en-US" altLang="zh-CN" dirty="0">
                <a:latin typeface="Arial" panose="020B0604020202020204" pitchFamily="34" charset="0"/>
                <a:cs typeface="Arial" panose="020B0604020202020204" pitchFamily="34" charset="0"/>
              </a:rPr>
              <a:t>abstract</a:t>
            </a:r>
            <a:r>
              <a:rPr lang="zh-CN" altLang="en-US" dirty="0">
                <a:latin typeface="Arial" panose="020B0604020202020204" pitchFamily="34" charset="0"/>
                <a:cs typeface="Arial" panose="020B0604020202020204" pitchFamily="34" charset="0"/>
              </a:rPr>
              <a:t>类声明的对象作为其子类的上转型对象，那么这个</a:t>
            </a:r>
            <a:r>
              <a:rPr lang="zh-CN" altLang="en-US" b="1" dirty="0">
                <a:solidFill>
                  <a:srgbClr val="0000CC"/>
                </a:solidFill>
                <a:latin typeface="Arial" panose="020B0604020202020204" pitchFamily="34" charset="0"/>
                <a:ea typeface="华文行楷" panose="02010800040101010101" pitchFamily="2" charset="-122"/>
                <a:cs typeface="Arial" panose="020B0604020202020204" pitchFamily="34" charset="0"/>
              </a:rPr>
              <a:t>上转型对象就可以调用子类重写的方法</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a:spcBef>
                <a:spcPts val="0"/>
              </a:spcBef>
            </a:pPr>
            <a:endParaRPr lang="en-US" altLang="zh-CN" dirty="0">
              <a:latin typeface="Arial" panose="020B0604020202020204" pitchFamily="34" charset="0"/>
              <a:cs typeface="Arial" panose="020B0604020202020204" pitchFamily="34" charset="0"/>
            </a:endParaRPr>
          </a:p>
          <a:p>
            <a:pPr>
              <a:spcBef>
                <a:spcPts val="0"/>
              </a:spcBef>
            </a:pPr>
            <a:r>
              <a:rPr lang="zh-CN" altLang="en-US" dirty="0">
                <a:latin typeface="Arial" panose="020B0604020202020204" pitchFamily="34" charset="0"/>
                <a:cs typeface="Arial" panose="020B0604020202020204" pitchFamily="34" charset="0"/>
              </a:rPr>
              <a:t>阅读并讨论例</a:t>
            </a:r>
            <a:r>
              <a:rPr lang="zh-CN" altLang="en-US" dirty="0"/>
              <a:t>例5-1</a:t>
            </a:r>
            <a:r>
              <a:rPr lang="en-US" altLang="zh-CN" dirty="0"/>
              <a:t>1</a:t>
            </a:r>
            <a:r>
              <a:rPr lang="zh-CN" altLang="en-US" dirty="0"/>
              <a:t>。</a:t>
            </a:r>
            <a:endParaRPr lang="en-US" altLang="zh-CN" dirty="0"/>
          </a:p>
          <a:p>
            <a:pPr>
              <a:spcBef>
                <a:spcPts val="0"/>
              </a:spcBef>
            </a:pPr>
            <a:r>
              <a:rPr lang="zh-CN" altLang="en-US" dirty="0"/>
              <a:t>课后阅读和运行</a:t>
            </a:r>
            <a:r>
              <a:rPr lang="zh-CN" altLang="en-US" dirty="0">
                <a:latin typeface="Arial" panose="020B0604020202020204" pitchFamily="34" charset="0"/>
                <a:cs typeface="Arial" panose="020B0604020202020204" pitchFamily="34" charset="0"/>
              </a:rPr>
              <a:t>例5-13。</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     </a:t>
            </a:r>
            <a:r>
              <a:rPr lang="zh-CN" altLang="en-US" sz="3600" dirty="0">
                <a:latin typeface="宋体" panose="02010600030101010101" pitchFamily="2" charset="-122"/>
              </a:rPr>
              <a:t>接口 </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使用</a:t>
            </a:r>
            <a:r>
              <a:rPr lang="zh-CN" altLang="en-US" dirty="0">
                <a:latin typeface="华文行楷" panose="02010800040101010101" pitchFamily="2" charset="-122"/>
                <a:ea typeface="华文行楷" panose="02010800040101010101" pitchFamily="2" charset="-122"/>
              </a:rPr>
              <a:t>接口</a:t>
            </a:r>
            <a:r>
              <a:rPr lang="zh-CN" altLang="en-US" dirty="0"/>
              <a:t>克服</a:t>
            </a:r>
            <a:r>
              <a:rPr lang="en-US" altLang="zh-CN" dirty="0"/>
              <a:t>Java</a:t>
            </a:r>
            <a:r>
              <a:rPr lang="zh-CN" altLang="en-US" dirty="0"/>
              <a:t>单继承的缺点。</a:t>
            </a:r>
            <a:endParaRPr lang="en-US" altLang="zh-CN" dirty="0"/>
          </a:p>
          <a:p>
            <a:pPr marL="0" indent="0">
              <a:buNone/>
            </a:pPr>
            <a:endParaRPr lang="en-US" altLang="zh-CN" dirty="0"/>
          </a:p>
          <a:p>
            <a:r>
              <a:rPr lang="zh-CN" altLang="en-US" dirty="0">
                <a:solidFill>
                  <a:srgbClr val="C00000"/>
                </a:solidFill>
                <a:latin typeface="华文行楷" panose="02010800040101010101" pitchFamily="2" charset="-122"/>
                <a:ea typeface="华文行楷" panose="02010800040101010101" pitchFamily="2" charset="-122"/>
              </a:rPr>
              <a:t>一个类可以实现多个接口</a:t>
            </a:r>
            <a:r>
              <a:rPr lang="zh-CN" altLang="en-US" dirty="0"/>
              <a:t>，这样使得类能够实现</a:t>
            </a:r>
            <a:r>
              <a:rPr lang="zh-CN" altLang="en-US" dirty="0">
                <a:latin typeface="华文行楷" panose="02010800040101010101" pitchFamily="2" charset="-122"/>
                <a:ea typeface="华文行楷" panose="02010800040101010101" pitchFamily="2" charset="-122"/>
              </a:rPr>
              <a:t>多继承</a:t>
            </a:r>
            <a:r>
              <a:rPr lang="zh-CN" altLang="en-US" dirty="0"/>
              <a:t>。</a:t>
            </a:r>
            <a:endParaRPr lang="en-US" altLang="zh-CN" dirty="0"/>
          </a:p>
          <a:p>
            <a:endParaRPr lang="zh-CN" altLang="en-US" dirty="0"/>
          </a:p>
          <a:p>
            <a:r>
              <a:rPr lang="zh-CN" altLang="en-US" dirty="0"/>
              <a:t>接口的定义和类的定义很相似，分为：</a:t>
            </a:r>
            <a:endParaRPr lang="en-US" altLang="zh-CN" dirty="0"/>
          </a:p>
          <a:p>
            <a:pPr lvl="1"/>
            <a:r>
              <a:rPr lang="zh-CN" altLang="en-US" dirty="0"/>
              <a:t>接口的声明</a:t>
            </a:r>
            <a:endParaRPr lang="en-US" altLang="zh-CN" dirty="0"/>
          </a:p>
          <a:p>
            <a:pPr lvl="1"/>
            <a:r>
              <a:rPr lang="zh-CN" altLang="en-US" dirty="0"/>
              <a:t>接口体</a:t>
            </a:r>
            <a:endParaRPr lang="zh-CN" altLang="en-US" dirty="0"/>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§5.10.1   </a:t>
            </a:r>
            <a:r>
              <a:rPr lang="zh-CN" altLang="en-US">
                <a:latin typeface="宋体" panose="02010600030101010101" pitchFamily="2" charset="-122"/>
              </a:rPr>
              <a:t>接口的定义与</a:t>
            </a:r>
            <a:r>
              <a:rPr lang="zh-CN" altLang="en-US" dirty="0">
                <a:latin typeface="宋体" panose="02010600030101010101" pitchFamily="2" charset="-122"/>
              </a:rPr>
              <a:t>使用</a:t>
            </a:r>
            <a:r>
              <a:rPr lang="zh-CN" altLang="en-US" dirty="0"/>
              <a:t> </a:t>
            </a:r>
            <a:endParaRPr lang="zh-CN" altLang="en-US" dirty="0"/>
          </a:p>
        </p:txBody>
      </p:sp>
      <p:sp>
        <p:nvSpPr>
          <p:cNvPr id="3" name="内容占位符 2"/>
          <p:cNvSpPr>
            <a:spLocks noGrp="1"/>
          </p:cNvSpPr>
          <p:nvPr>
            <p:ph idx="1"/>
          </p:nvPr>
        </p:nvSpPr>
        <p:spPr/>
        <p:txBody>
          <a:bodyPr/>
          <a:lstStyle/>
          <a:p>
            <a:pPr>
              <a:buNone/>
            </a:pPr>
            <a:r>
              <a:rPr lang="zh-CN" altLang="en-US" dirty="0"/>
              <a:t> </a:t>
            </a:r>
            <a:r>
              <a:rPr lang="en-US" altLang="zh-CN" dirty="0"/>
              <a:t>1</a:t>
            </a:r>
            <a:r>
              <a:rPr lang="zh-CN" altLang="en-US" dirty="0"/>
              <a:t>．接口声明</a:t>
            </a:r>
            <a:endParaRPr lang="zh-CN" altLang="en-US" dirty="0"/>
          </a:p>
          <a:p>
            <a:pPr lvl="1"/>
            <a:r>
              <a:rPr lang="zh-CN" altLang="en-US" dirty="0"/>
              <a:t> 接口通过使用关键字</a:t>
            </a:r>
            <a:r>
              <a:rPr lang="en-US" altLang="zh-CN" b="1" dirty="0">
                <a:solidFill>
                  <a:srgbClr val="C00000"/>
                </a:solidFill>
              </a:rPr>
              <a:t>interface</a:t>
            </a:r>
            <a:r>
              <a:rPr lang="zh-CN" altLang="en-US" dirty="0"/>
              <a:t>来声明，</a:t>
            </a:r>
            <a:r>
              <a:rPr lang="zh-CN" altLang="en-US"/>
              <a:t>格式：</a:t>
            </a:r>
            <a:endParaRPr lang="en-US" altLang="zh-CN"/>
          </a:p>
          <a:p>
            <a:pPr lvl="1"/>
            <a:endParaRPr lang="en-US" altLang="zh-CN"/>
          </a:p>
          <a:p>
            <a:pPr lvl="1"/>
            <a:endParaRPr lang="en-US" altLang="zh-CN"/>
          </a:p>
          <a:p>
            <a:pPr lvl="1"/>
            <a:endParaRPr lang="zh-CN" altLang="en-US" dirty="0"/>
          </a:p>
          <a:p>
            <a:pPr lvl="3">
              <a:buFont typeface="Wingdings 2" panose="05020102010507070707" pitchFamily="18" charset="2"/>
              <a:buNone/>
            </a:pPr>
            <a:endParaRPr lang="en-US" altLang="zh-CN" sz="800" b="1" dirty="0">
              <a:solidFill>
                <a:srgbClr val="0000CC"/>
              </a:solidFill>
            </a:endParaRPr>
          </a:p>
          <a:p>
            <a:pPr>
              <a:buNone/>
            </a:pPr>
            <a:r>
              <a:rPr lang="zh-CN" altLang="en-US"/>
              <a:t> </a:t>
            </a:r>
            <a:endParaRPr kumimoji="1" lang="zh-CN" altLang="en-US" b="1"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395700" y="3068960"/>
            <a:ext cx="5400600" cy="1198880"/>
          </a:xfrm>
          <a:prstGeom prst="rect">
            <a:avLst/>
          </a:prstGeom>
          <a:noFill/>
          <a:ln>
            <a:solidFill>
              <a:schemeClr val="accent1"/>
            </a:solidFill>
          </a:ln>
        </p:spPr>
        <p:txBody>
          <a:bodyPr wrap="square" rtlCol="0">
            <a:spAutoFit/>
          </a:bodyPr>
          <a:lstStyle/>
          <a:p>
            <a:r>
              <a:rPr lang="en-US" altLang="zh-CN" sz="2400" b="1"/>
              <a:t>&lt;</a:t>
            </a:r>
            <a:r>
              <a:rPr lang="zh-CN" altLang="en-US" sz="2400" b="1"/>
              <a:t>修饰符</a:t>
            </a:r>
            <a:r>
              <a:rPr lang="en-US" altLang="zh-CN" sz="2400" b="1"/>
              <a:t>&gt; </a:t>
            </a:r>
            <a:r>
              <a:rPr lang="en-US" altLang="zh-CN" sz="2400" b="1">
                <a:solidFill>
                  <a:srgbClr val="C00000"/>
                </a:solidFill>
              </a:rPr>
              <a:t>interface</a:t>
            </a:r>
            <a:r>
              <a:rPr lang="en-US" altLang="zh-CN" sz="2400" b="1"/>
              <a:t> &lt;</a:t>
            </a:r>
            <a:r>
              <a:rPr lang="zh-CN" altLang="en-US" sz="2400" b="1"/>
              <a:t>接口名</a:t>
            </a:r>
            <a:r>
              <a:rPr lang="en-US" altLang="zh-CN" sz="2400" b="1"/>
              <a:t>&gt;{</a:t>
            </a:r>
            <a:endParaRPr lang="en-US" altLang="zh-CN" sz="2400" b="1"/>
          </a:p>
          <a:p>
            <a:r>
              <a:rPr lang="en-US" altLang="zh-CN" sz="2400" b="1"/>
              <a:t>      …</a:t>
            </a:r>
            <a:r>
              <a:rPr lang="zh-CN" altLang="en-US" sz="2400" b="1"/>
              <a:t>接口成员声明</a:t>
            </a:r>
            <a:r>
              <a:rPr lang="en-US" altLang="zh-CN" sz="2400" b="1"/>
              <a:t>… </a:t>
            </a:r>
            <a:endParaRPr lang="en-US" altLang="zh-CN" sz="2400" b="1"/>
          </a:p>
          <a:p>
            <a:r>
              <a:rPr lang="en-US" altLang="zh-CN" sz="2400" b="1"/>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a:t> </a:t>
            </a:r>
            <a:r>
              <a:rPr lang="en-US" altLang="zh-CN" b="1"/>
              <a:t>3</a:t>
            </a:r>
            <a:r>
              <a:rPr lang="zh-CN" altLang="en-US" b="1"/>
              <a:t>．接口的使用</a:t>
            </a:r>
            <a:endParaRPr lang="zh-CN" altLang="en-US"/>
          </a:p>
        </p:txBody>
      </p:sp>
      <p:sp>
        <p:nvSpPr>
          <p:cNvPr id="3" name="内容占位符 2"/>
          <p:cNvSpPr>
            <a:spLocks noGrp="1"/>
          </p:cNvSpPr>
          <p:nvPr>
            <p:ph idx="1"/>
          </p:nvPr>
        </p:nvSpPr>
        <p:spPr/>
        <p:txBody>
          <a:bodyPr/>
          <a:lstStyle/>
          <a:p>
            <a:pPr marL="0" indent="0">
              <a:buNone/>
            </a:pPr>
            <a:r>
              <a:rPr lang="en-US" altLang="zh-CN" dirty="0"/>
              <a:t>2. </a:t>
            </a:r>
            <a:r>
              <a:rPr lang="zh-CN" altLang="en-US" dirty="0"/>
              <a:t>接口体</a:t>
            </a:r>
            <a:endParaRPr lang="zh-CN" altLang="en-US" dirty="0"/>
          </a:p>
          <a:p>
            <a:pPr marL="801370" lvl="1" indent="-457200">
              <a:buFont typeface="+mj-ea"/>
              <a:buAutoNum type="circleNumDbPlain"/>
            </a:pPr>
            <a:r>
              <a:rPr kumimoji="1" lang="zh-CN" altLang="en-US" dirty="0">
                <a:solidFill>
                  <a:srgbClr val="0000FF"/>
                </a:solidFill>
              </a:rPr>
              <a:t>常量</a:t>
            </a:r>
            <a:r>
              <a:rPr kumimoji="1" lang="en-US" altLang="zh-CN" dirty="0">
                <a:solidFill>
                  <a:srgbClr val="0000FF"/>
                </a:solidFill>
              </a:rPr>
              <a:t>(</a:t>
            </a:r>
            <a:r>
              <a:rPr kumimoji="1" lang="en-US" altLang="zh-CN" dirty="0">
                <a:solidFill>
                  <a:srgbClr val="C00000"/>
                </a:solidFill>
              </a:rPr>
              <a:t>public static final</a:t>
            </a:r>
            <a:r>
              <a:rPr kumimoji="1" lang="en-US" altLang="zh-CN" dirty="0">
                <a:solidFill>
                  <a:srgbClr val="0000FF"/>
                </a:solidFill>
              </a:rPr>
              <a:t>)</a:t>
            </a:r>
            <a:endParaRPr kumimoji="1" lang="en-US" altLang="zh-CN" dirty="0"/>
          </a:p>
          <a:p>
            <a:pPr marL="801370" lvl="1" indent="-457200">
              <a:buFont typeface="+mj-ea"/>
              <a:buAutoNum type="circleNumDbPlain"/>
            </a:pPr>
            <a:r>
              <a:rPr kumimoji="1" lang="zh-CN" altLang="en-US" dirty="0">
                <a:solidFill>
                  <a:srgbClr val="0000FF"/>
                </a:solidFill>
              </a:rPr>
              <a:t>抽象方法</a:t>
            </a:r>
            <a:r>
              <a:rPr kumimoji="1" lang="en-US" altLang="zh-CN" dirty="0">
                <a:solidFill>
                  <a:srgbClr val="0000FF"/>
                </a:solidFill>
              </a:rPr>
              <a:t>(</a:t>
            </a:r>
            <a:r>
              <a:rPr kumimoji="1" lang="en-US" altLang="zh-CN" dirty="0">
                <a:solidFill>
                  <a:srgbClr val="C00000"/>
                </a:solidFill>
              </a:rPr>
              <a:t>public abstract</a:t>
            </a:r>
            <a:r>
              <a:rPr kumimoji="1" lang="en-US" altLang="zh-CN" dirty="0">
                <a:solidFill>
                  <a:srgbClr val="0000FF"/>
                </a:solidFill>
              </a:rPr>
              <a:t>)</a:t>
            </a:r>
            <a:endParaRPr kumimoji="1" lang="en-US" altLang="zh-CN" dirty="0">
              <a:solidFill>
                <a:srgbClr val="0000FF"/>
              </a:solidFill>
            </a:endParaRPr>
          </a:p>
          <a:p>
            <a:pPr marL="1096645" lvl="2" indent="-457200"/>
            <a:r>
              <a:rPr lang="zh-CN" altLang="en-US" dirty="0"/>
              <a:t>接口成员都是</a:t>
            </a:r>
            <a:r>
              <a:rPr lang="en-US" altLang="zh-CN" dirty="0">
                <a:solidFill>
                  <a:srgbClr val="0000CC"/>
                </a:solidFill>
              </a:rPr>
              <a:t>public</a:t>
            </a:r>
            <a:r>
              <a:rPr lang="zh-CN" altLang="en-US" dirty="0"/>
              <a:t>的，</a:t>
            </a:r>
            <a:r>
              <a:rPr lang="en-US" altLang="zh-CN" dirty="0">
                <a:solidFill>
                  <a:srgbClr val="0000CC"/>
                </a:solidFill>
              </a:rPr>
              <a:t>public</a:t>
            </a:r>
            <a:r>
              <a:rPr lang="zh-CN" altLang="en-US" dirty="0">
                <a:solidFill>
                  <a:srgbClr val="0000CC"/>
                </a:solidFill>
              </a:rPr>
              <a:t>、</a:t>
            </a:r>
            <a:r>
              <a:rPr lang="en-US" altLang="zh-CN" dirty="0">
                <a:solidFill>
                  <a:srgbClr val="0000CC"/>
                </a:solidFill>
              </a:rPr>
              <a:t>static</a:t>
            </a:r>
            <a:r>
              <a:rPr lang="zh-CN" altLang="en-US" dirty="0">
                <a:solidFill>
                  <a:srgbClr val="0000CC"/>
                </a:solidFill>
              </a:rPr>
              <a:t>、</a:t>
            </a:r>
            <a:r>
              <a:rPr lang="en-US" altLang="zh-CN" dirty="0">
                <a:solidFill>
                  <a:srgbClr val="0000CC"/>
                </a:solidFill>
              </a:rPr>
              <a:t>final</a:t>
            </a:r>
            <a:r>
              <a:rPr lang="zh-CN" altLang="en-US" dirty="0">
                <a:solidFill>
                  <a:srgbClr val="0000CC"/>
                </a:solidFill>
              </a:rPr>
              <a:t>、</a:t>
            </a:r>
            <a:r>
              <a:rPr lang="en-US" altLang="zh-CN" dirty="0">
                <a:solidFill>
                  <a:srgbClr val="0000CC"/>
                </a:solidFill>
              </a:rPr>
              <a:t>abstract</a:t>
            </a:r>
            <a:r>
              <a:rPr lang="zh-CN" altLang="en-US" dirty="0"/>
              <a:t>修饰符通常被省略。</a:t>
            </a:r>
            <a:endParaRPr kumimoji="1" lang="zh-CN" altLang="en-US" dirty="0"/>
          </a:p>
          <a:p>
            <a:pPr lvl="1"/>
            <a:endParaRPr lang="en-US" altLang="zh-CN" dirty="0">
              <a:latin typeface="Arial" panose="020B0604020202020204" pitchFamily="34" charset="0"/>
              <a:cs typeface="Arial" panose="020B0604020202020204" pitchFamily="34" charset="0"/>
            </a:endParaRPr>
          </a:p>
          <a:p>
            <a:pPr lvl="1"/>
            <a:r>
              <a:rPr lang="zh-CN" altLang="zh-CN" dirty="0">
                <a:latin typeface="Arial" panose="020B0604020202020204" pitchFamily="34" charset="0"/>
                <a:cs typeface="Arial" panose="020B0604020202020204" pitchFamily="34" charset="0"/>
              </a:rPr>
              <a:t>从</a:t>
            </a:r>
            <a:r>
              <a:rPr lang="en-US" altLang="zh-CN" dirty="0">
                <a:latin typeface="Arial" panose="020B0604020202020204" pitchFamily="34" charset="0"/>
                <a:cs typeface="Arial" panose="020B0604020202020204" pitchFamily="34" charset="0"/>
              </a:rPr>
              <a:t>JDK8</a:t>
            </a:r>
            <a:r>
              <a:rPr lang="zh-CN" altLang="zh-CN" dirty="0">
                <a:latin typeface="Arial" panose="020B0604020202020204" pitchFamily="34" charset="0"/>
                <a:cs typeface="Arial" panose="020B0604020202020204" pitchFamily="34" charset="0"/>
              </a:rPr>
              <a:t>版本开始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5375920" y="4012009"/>
            <a:ext cx="2621280" cy="2306955"/>
          </a:xfrm>
          <a:prstGeom prst="rect">
            <a:avLst/>
          </a:prstGeom>
          <a:noFill/>
          <a:ln>
            <a:solidFill>
              <a:schemeClr val="accent1"/>
            </a:solidFill>
          </a:ln>
        </p:spPr>
        <p:txBody>
          <a:bodyPr wrap="none" rtlCol="0">
            <a:spAutoFit/>
          </a:bodyPr>
          <a:lstStyle/>
          <a:p>
            <a:r>
              <a:rPr lang="en-US" altLang="zh-CN" sz="2400" b="0" i="0" dirty="0">
                <a:solidFill>
                  <a:srgbClr val="0000FF"/>
                </a:solidFill>
                <a:effectLst/>
              </a:rPr>
              <a:t>interface</a:t>
            </a:r>
            <a:r>
              <a:rPr lang="en-US" altLang="zh-CN" sz="2400" b="0" i="0" dirty="0">
                <a:solidFill>
                  <a:srgbClr val="000000"/>
                </a:solidFill>
                <a:effectLst/>
              </a:rPr>
              <a:t> </a:t>
            </a:r>
            <a:r>
              <a:rPr lang="zh-CN" altLang="en-US" sz="2400" b="0" i="0" dirty="0">
                <a:solidFill>
                  <a:srgbClr val="000000"/>
                </a:solidFill>
                <a:effectLst/>
              </a:rPr>
              <a:t>接口名 </a:t>
            </a:r>
            <a:r>
              <a:rPr lang="en-US" altLang="zh-CN" sz="2400" b="0" i="0" dirty="0">
                <a:solidFill>
                  <a:srgbClr val="000000"/>
                </a:solidFill>
                <a:effectLst/>
              </a:rPr>
              <a:t>{ </a:t>
            </a:r>
            <a:endParaRPr lang="en-US" altLang="zh-CN" sz="2400" b="0" i="0" dirty="0">
              <a:solidFill>
                <a:srgbClr val="000000"/>
              </a:solidFill>
              <a:effectLst/>
            </a:endParaRPr>
          </a:p>
          <a:p>
            <a:pPr lvl="1"/>
            <a:r>
              <a:rPr lang="zh-CN" altLang="en-US" sz="2400" b="0" i="0" dirty="0">
                <a:solidFill>
                  <a:srgbClr val="000000"/>
                </a:solidFill>
                <a:effectLst/>
              </a:rPr>
              <a:t>常量 </a:t>
            </a:r>
            <a:endParaRPr lang="en-US" altLang="zh-CN" sz="2400" b="0" i="0" dirty="0">
              <a:solidFill>
                <a:srgbClr val="000000"/>
              </a:solidFill>
              <a:effectLst/>
            </a:endParaRPr>
          </a:p>
          <a:p>
            <a:pPr lvl="1"/>
            <a:r>
              <a:rPr lang="zh-CN" altLang="en-US" sz="2400" b="0" i="0" dirty="0">
                <a:solidFill>
                  <a:srgbClr val="000000"/>
                </a:solidFill>
                <a:effectLst/>
              </a:rPr>
              <a:t>抽象方法 </a:t>
            </a:r>
            <a:endParaRPr lang="en-US" altLang="zh-CN" sz="2400" b="0" i="0" dirty="0">
              <a:solidFill>
                <a:srgbClr val="000000"/>
              </a:solidFill>
              <a:effectLst/>
            </a:endParaRPr>
          </a:p>
          <a:p>
            <a:pPr lvl="1"/>
            <a:r>
              <a:rPr lang="zh-CN" altLang="en-US" sz="2400" b="0" i="0" dirty="0">
                <a:solidFill>
                  <a:srgbClr val="FF0000"/>
                </a:solidFill>
                <a:effectLst/>
              </a:rPr>
              <a:t>静态方法 </a:t>
            </a:r>
            <a:endParaRPr lang="en-US" altLang="zh-CN" sz="2400" b="0" i="0" dirty="0">
              <a:solidFill>
                <a:srgbClr val="FF0000"/>
              </a:solidFill>
              <a:effectLst/>
            </a:endParaRPr>
          </a:p>
          <a:p>
            <a:pPr lvl="1"/>
            <a:r>
              <a:rPr lang="zh-CN" altLang="en-US" sz="2400" b="0" i="0" dirty="0">
                <a:solidFill>
                  <a:srgbClr val="FF0000"/>
                </a:solidFill>
                <a:effectLst/>
              </a:rPr>
              <a:t>默认方法 </a:t>
            </a:r>
            <a:endParaRPr lang="en-US" altLang="zh-CN" sz="2400" b="0" i="0" dirty="0">
              <a:solidFill>
                <a:srgbClr val="FF0000"/>
              </a:solidFill>
              <a:effectLst/>
            </a:endParaRPr>
          </a:p>
          <a:p>
            <a:r>
              <a:rPr lang="en-US" altLang="zh-CN" sz="2400" b="0" i="0" dirty="0">
                <a:solidFill>
                  <a:srgbClr val="000000"/>
                </a:solidFill>
                <a:effectLst/>
              </a:rPr>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§5.2    </a:t>
            </a:r>
            <a:r>
              <a:rPr lang="zh-CN" altLang="en-US" dirty="0">
                <a:latin typeface="宋体" panose="02010600030101010101" pitchFamily="2" charset="-122"/>
              </a:rPr>
              <a:t>子类的继承性</a:t>
            </a:r>
            <a:r>
              <a:rPr lang="zh-CN" altLang="en-US" dirty="0"/>
              <a:t>  </a:t>
            </a:r>
            <a:endParaRPr lang="zh-CN" altLang="en-US" dirty="0"/>
          </a:p>
        </p:txBody>
      </p:sp>
      <p:sp>
        <p:nvSpPr>
          <p:cNvPr id="3" name="内容占位符 2"/>
          <p:cNvSpPr>
            <a:spLocks noGrp="1"/>
          </p:cNvSpPr>
          <p:nvPr>
            <p:ph idx="1"/>
          </p:nvPr>
        </p:nvSpPr>
        <p:spPr/>
        <p:txBody>
          <a:bodyPr/>
          <a:lstStyle/>
          <a:p>
            <a:r>
              <a:rPr lang="zh-CN" altLang="en-US" b="1">
                <a:solidFill>
                  <a:srgbClr val="C00000"/>
                </a:solidFill>
              </a:rPr>
              <a:t>子</a:t>
            </a:r>
            <a:r>
              <a:rPr lang="zh-CN" altLang="en-US" b="1" dirty="0">
                <a:solidFill>
                  <a:srgbClr val="C00000"/>
                </a:solidFill>
              </a:rPr>
              <a:t>类继承</a:t>
            </a:r>
            <a:r>
              <a:rPr lang="zh-CN" altLang="en-US" b="1" dirty="0">
                <a:solidFill>
                  <a:srgbClr val="C00000"/>
                </a:solidFill>
                <a:latin typeface="隶书" panose="02010509060101010101" pitchFamily="49" charset="-122"/>
                <a:ea typeface="隶书" panose="02010509060101010101" pitchFamily="49" charset="-122"/>
              </a:rPr>
              <a:t>父类的</a:t>
            </a:r>
            <a:r>
              <a:rPr lang="zh-CN" altLang="en-US" b="1">
                <a:solidFill>
                  <a:srgbClr val="C00000"/>
                </a:solidFill>
                <a:latin typeface="隶书" panose="02010509060101010101" pitchFamily="49" charset="-122"/>
                <a:ea typeface="隶书" panose="02010509060101010101" pitchFamily="49" charset="-122"/>
              </a:rPr>
              <a:t>成员变量</a:t>
            </a:r>
            <a:r>
              <a:rPr lang="zh-CN" altLang="en-US"/>
              <a:t>作为</a:t>
            </a:r>
            <a:r>
              <a:rPr lang="zh-CN" altLang="en-US" dirty="0"/>
              <a:t>自己的一个成员变量，就好象它们是在子类中直接声明一样，可以被子类中自己定义的任何实例方法操作。</a:t>
            </a:r>
            <a:endParaRPr lang="en-US" altLang="zh-CN" dirty="0"/>
          </a:p>
          <a:p>
            <a:endParaRPr lang="zh-CN" altLang="en-US" dirty="0"/>
          </a:p>
          <a:p>
            <a:r>
              <a:rPr lang="zh-CN" altLang="en-US" b="1">
                <a:solidFill>
                  <a:srgbClr val="C00000"/>
                </a:solidFill>
              </a:rPr>
              <a:t>子</a:t>
            </a:r>
            <a:r>
              <a:rPr lang="zh-CN" altLang="en-US" b="1" dirty="0">
                <a:solidFill>
                  <a:srgbClr val="C00000"/>
                </a:solidFill>
              </a:rPr>
              <a:t>类继承</a:t>
            </a:r>
            <a:r>
              <a:rPr lang="zh-CN" altLang="en-US" b="1" dirty="0">
                <a:solidFill>
                  <a:srgbClr val="C00000"/>
                </a:solidFill>
                <a:latin typeface="隶书" panose="02010509060101010101" pitchFamily="49" charset="-122"/>
                <a:ea typeface="隶书" panose="02010509060101010101" pitchFamily="49" charset="-122"/>
              </a:rPr>
              <a:t>父类的方法</a:t>
            </a:r>
            <a:r>
              <a:rPr lang="zh-CN" altLang="en-US" dirty="0"/>
              <a:t>作为子类中的一个方法，就象它们是在子类中直接定义了一样，可以被子类中自己定义的任何实例方法调用。</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03A455D-CD7D-4767-8EAE-5609A12A3334}" type="slidenum">
              <a:rPr lang="en-US" altLang="zh-CN"/>
            </a:fld>
            <a:endParaRPr lang="en-US" altLang="zh-CN"/>
          </a:p>
        </p:txBody>
      </p:sp>
      <p:sp>
        <p:nvSpPr>
          <p:cNvPr id="26627" name="Text Box 4"/>
          <p:cNvSpPr txBox="1">
            <a:spLocks noChangeArrowheads="1"/>
          </p:cNvSpPr>
          <p:nvPr/>
        </p:nvSpPr>
        <p:spPr bwMode="auto">
          <a:xfrm>
            <a:off x="2024034" y="214290"/>
            <a:ext cx="4714908" cy="2071702"/>
          </a:xfrm>
          <a:prstGeom prst="rect">
            <a:avLst/>
          </a:prstGeom>
          <a:noFill/>
          <a:ln w="9525">
            <a:solidFill>
              <a:schemeClr val="tx1"/>
            </a:solidFill>
            <a:miter lim="800000"/>
          </a:ln>
        </p:spPr>
        <p:txBody>
          <a:bodyPr/>
          <a:lstStyle/>
          <a:p>
            <a:pPr marL="342900" indent="-342900" defTabSz="386080">
              <a:lnSpc>
                <a:spcPct val="90000"/>
              </a:lnSpc>
              <a:spcBef>
                <a:spcPct val="20000"/>
              </a:spcBef>
              <a:buClr>
                <a:schemeClr val="tx2"/>
              </a:buClr>
              <a:buSzPct val="70000"/>
              <a:buFont typeface="Wingdings" panose="05000000000000000000" pitchFamily="2" charset="2"/>
              <a:buNone/>
            </a:pPr>
            <a:r>
              <a:rPr lang="en-AU" altLang="zh-CN" sz="2400" b="1">
                <a:solidFill>
                  <a:srgbClr val="CC0000"/>
                </a:solidFill>
              </a:rPr>
              <a:t>//</a:t>
            </a:r>
            <a:r>
              <a:rPr lang="en-AU" altLang="zh-CN" sz="2400" b="1">
                <a:solidFill>
                  <a:srgbClr val="0000CC"/>
                </a:solidFill>
              </a:rPr>
              <a:t>InterfaceName</a:t>
            </a:r>
            <a:r>
              <a:rPr lang="en-AU" altLang="zh-CN" sz="2400" b="1" dirty="0" err="1">
                <a:solidFill>
                  <a:srgbClr val="0000CC"/>
                </a:solidFill>
              </a:rPr>
              <a:t>.java</a:t>
            </a:r>
            <a:endParaRPr lang="en-AU" altLang="zh-CN" sz="2400" b="1" dirty="0">
              <a:solidFill>
                <a:srgbClr val="0000CC"/>
              </a:solidFill>
            </a:endParaRPr>
          </a:p>
          <a:p>
            <a:pPr marL="342900" indent="-342900" defTabSz="386080">
              <a:lnSpc>
                <a:spcPct val="90000"/>
              </a:lnSpc>
              <a:spcBef>
                <a:spcPct val="20000"/>
              </a:spcBef>
              <a:buClr>
                <a:schemeClr val="tx2"/>
              </a:buClr>
              <a:buSzPct val="70000"/>
              <a:buFont typeface="Wingdings" panose="05000000000000000000" pitchFamily="2" charset="2"/>
              <a:buNone/>
            </a:pPr>
            <a:r>
              <a:rPr lang="en-AU" altLang="en-AU" sz="2400" b="1" dirty="0">
                <a:solidFill>
                  <a:srgbClr val="CC0000"/>
                </a:solidFill>
              </a:rPr>
              <a:t>interface</a:t>
            </a:r>
            <a:r>
              <a:rPr lang="en-AU" altLang="en-AU" sz="2400" b="1" dirty="0"/>
              <a:t> </a:t>
            </a:r>
            <a:r>
              <a:rPr lang="en-AU" altLang="en-AU" sz="2400" b="1" dirty="0" err="1"/>
              <a:t>InterfaceName</a:t>
            </a:r>
            <a:r>
              <a:rPr lang="en-AU" altLang="en-AU" sz="2400" b="1" dirty="0"/>
              <a:t> {</a:t>
            </a:r>
            <a:endParaRPr lang="en-AU" altLang="en-AU" sz="2400" b="1" dirty="0"/>
          </a:p>
          <a:p>
            <a:pPr marL="342900" indent="-342900" defTabSz="386080">
              <a:lnSpc>
                <a:spcPct val="90000"/>
              </a:lnSpc>
              <a:spcBef>
                <a:spcPct val="20000"/>
              </a:spcBef>
              <a:buClr>
                <a:schemeClr val="tx2"/>
              </a:buClr>
              <a:buSzPct val="70000"/>
              <a:buFont typeface="Wingdings" panose="05000000000000000000" pitchFamily="2" charset="2"/>
              <a:buNone/>
            </a:pPr>
            <a:r>
              <a:rPr lang="en-AU" altLang="en-AU" sz="2400" b="1" dirty="0"/>
              <a:t>	//</a:t>
            </a:r>
            <a:r>
              <a:rPr lang="zh-CN" altLang="en-US" sz="2400" b="1" dirty="0"/>
              <a:t>常量</a:t>
            </a:r>
            <a:r>
              <a:rPr lang="en-US" altLang="zh-CN" sz="2400" b="1" dirty="0"/>
              <a:t>(f</a:t>
            </a:r>
            <a:r>
              <a:rPr lang="en-AU" altLang="en-AU" sz="2400" b="1" dirty="0" err="1"/>
              <a:t>inal</a:t>
            </a:r>
            <a:r>
              <a:rPr lang="en-AU" altLang="en-AU" sz="2400" b="1" dirty="0"/>
              <a:t> variable</a:t>
            </a:r>
            <a:r>
              <a:rPr lang="en-US" altLang="en-AU" sz="2400" b="1" dirty="0"/>
              <a:t>)</a:t>
            </a:r>
            <a:endParaRPr lang="en-AU" altLang="en-AU" sz="2400" b="1" dirty="0"/>
          </a:p>
          <a:p>
            <a:pPr marL="342900" indent="-342900" defTabSz="386080">
              <a:lnSpc>
                <a:spcPct val="90000"/>
              </a:lnSpc>
              <a:spcBef>
                <a:spcPct val="20000"/>
              </a:spcBef>
              <a:buClr>
                <a:schemeClr val="tx2"/>
              </a:buClr>
              <a:buSzPct val="70000"/>
              <a:buFont typeface="Wingdings" panose="05000000000000000000" pitchFamily="2" charset="2"/>
              <a:buNone/>
            </a:pPr>
            <a:r>
              <a:rPr lang="en-AU" altLang="en-AU" sz="2400" b="1" dirty="0"/>
              <a:t>	//</a:t>
            </a:r>
            <a:r>
              <a:rPr lang="zh-CN" altLang="en-US" sz="2400" b="1" dirty="0"/>
              <a:t>抽象方法</a:t>
            </a:r>
            <a:endParaRPr lang="en-AU" altLang="en-AU" sz="2400" b="1" dirty="0"/>
          </a:p>
          <a:p>
            <a:pPr marL="342900" indent="-342900" defTabSz="386080">
              <a:lnSpc>
                <a:spcPct val="90000"/>
              </a:lnSpc>
              <a:spcBef>
                <a:spcPct val="20000"/>
              </a:spcBef>
              <a:buClr>
                <a:schemeClr val="tx2"/>
              </a:buClr>
              <a:buSzPct val="70000"/>
              <a:buFont typeface="Wingdings" panose="05000000000000000000" pitchFamily="2" charset="2"/>
              <a:buNone/>
            </a:pPr>
            <a:r>
              <a:rPr lang="en-AU" altLang="en-AU" sz="2400" b="1" dirty="0"/>
              <a:t>}</a:t>
            </a:r>
            <a:endParaRPr lang="en-AU" altLang="en-AU" sz="2400" b="1" dirty="0"/>
          </a:p>
        </p:txBody>
      </p:sp>
      <p:sp>
        <p:nvSpPr>
          <p:cNvPr id="26628" name="AutoShape 6"/>
          <p:cNvSpPr>
            <a:spLocks noChangeArrowheads="1"/>
          </p:cNvSpPr>
          <p:nvPr/>
        </p:nvSpPr>
        <p:spPr bwMode="auto">
          <a:xfrm>
            <a:off x="7064347" y="1988840"/>
            <a:ext cx="3603653" cy="1160753"/>
          </a:xfrm>
          <a:prstGeom prst="cloudCallout">
            <a:avLst>
              <a:gd name="adj1" fmla="val -56474"/>
              <a:gd name="adj2" fmla="val 47309"/>
            </a:avLst>
          </a:prstGeom>
          <a:noFill/>
          <a:ln w="9525">
            <a:solidFill>
              <a:schemeClr val="tx2"/>
            </a:solidFill>
            <a:round/>
          </a:ln>
        </p:spPr>
        <p:txBody>
          <a:bodyPr lIns="90000" tIns="46800" rIns="90000" bIns="46800"/>
          <a:lstStyle/>
          <a:p>
            <a:r>
              <a:rPr lang="zh-CN" altLang="en-US" sz="2000" b="1"/>
              <a:t>保存为：</a:t>
            </a:r>
            <a:endParaRPr lang="en-US" altLang="zh-CN" sz="2000" b="1"/>
          </a:p>
          <a:p>
            <a:pPr algn="ctr"/>
            <a:r>
              <a:rPr lang="en-US" altLang="zh-CN" sz="2000" b="1">
                <a:solidFill>
                  <a:srgbClr val="0000CC"/>
                </a:solidFill>
              </a:rPr>
              <a:t>Printable</a:t>
            </a:r>
            <a:r>
              <a:rPr lang="en-US" altLang="zh-CN" sz="2000" b="1" dirty="0" err="1">
                <a:solidFill>
                  <a:srgbClr val="0000CC"/>
                </a:solidFill>
              </a:rPr>
              <a:t>.java</a:t>
            </a:r>
            <a:endParaRPr lang="en-US" altLang="zh-CN" sz="2000" b="1" dirty="0">
              <a:solidFill>
                <a:srgbClr val="0000CC"/>
              </a:solidFill>
            </a:endParaRPr>
          </a:p>
        </p:txBody>
      </p:sp>
      <p:sp>
        <p:nvSpPr>
          <p:cNvPr id="26629" name="Text Box 7"/>
          <p:cNvSpPr txBox="1">
            <a:spLocks noChangeArrowheads="1"/>
          </p:cNvSpPr>
          <p:nvPr/>
        </p:nvSpPr>
        <p:spPr bwMode="auto">
          <a:xfrm>
            <a:off x="2095472" y="3071810"/>
            <a:ext cx="4968875" cy="2677795"/>
          </a:xfrm>
          <a:prstGeom prst="rect">
            <a:avLst/>
          </a:prstGeom>
          <a:noFill/>
          <a:ln w="9525">
            <a:solidFill>
              <a:schemeClr val="bg2"/>
            </a:solidFill>
            <a:miter lim="800000"/>
          </a:ln>
        </p:spPr>
        <p:txBody>
          <a:bodyPr lIns="90000" tIns="46800" rIns="90000" bIns="46800">
            <a:spAutoFit/>
          </a:bodyPr>
          <a:lstStyle/>
          <a:p>
            <a:r>
              <a:rPr kumimoji="1" lang="en-US" altLang="zh-CN" sz="2400" b="1"/>
              <a:t>//</a:t>
            </a:r>
            <a:r>
              <a:rPr kumimoji="1" lang="en-US" altLang="zh-CN" sz="2400" b="1">
                <a:solidFill>
                  <a:srgbClr val="0000FF"/>
                </a:solidFill>
              </a:rPr>
              <a:t>Printable</a:t>
            </a:r>
            <a:r>
              <a:rPr kumimoji="1" lang="en-US" altLang="zh-CN" sz="2400" b="1" dirty="0" err="1">
                <a:solidFill>
                  <a:srgbClr val="0000FF"/>
                </a:solidFill>
              </a:rPr>
              <a:t>.java</a:t>
            </a:r>
            <a:endParaRPr kumimoji="1" lang="en-US" altLang="zh-CN" sz="2400" b="1" dirty="0">
              <a:solidFill>
                <a:srgbClr val="0000FF"/>
              </a:solidFill>
            </a:endParaRPr>
          </a:p>
          <a:p>
            <a:r>
              <a:rPr lang="en-US" altLang="zh-CN" sz="2400" b="1" dirty="0">
                <a:solidFill>
                  <a:srgbClr val="CC0000"/>
                </a:solidFill>
              </a:rPr>
              <a:t>interface</a:t>
            </a:r>
            <a:r>
              <a:rPr kumimoji="1" lang="en-US" altLang="zh-CN" sz="2400" b="1" dirty="0"/>
              <a:t>  </a:t>
            </a:r>
            <a:r>
              <a:rPr kumimoji="1" lang="en-US" altLang="zh-CN" sz="2400" b="1" dirty="0">
                <a:solidFill>
                  <a:srgbClr val="0000FF"/>
                </a:solidFill>
              </a:rPr>
              <a:t>Printable </a:t>
            </a:r>
            <a:r>
              <a:rPr kumimoji="1" lang="en-US" altLang="zh-CN" sz="2400" b="1" dirty="0"/>
              <a:t>{  </a:t>
            </a:r>
            <a:endParaRPr kumimoji="1" lang="en-US" altLang="zh-CN" sz="2400" b="1" dirty="0"/>
          </a:p>
          <a:p>
            <a:r>
              <a:rPr kumimoji="1" lang="en-US" altLang="zh-CN" sz="2400" b="1"/>
              <a:t>   int  </a:t>
            </a:r>
            <a:r>
              <a:rPr kumimoji="1" lang="en-US" altLang="zh-CN" sz="2400" b="1" dirty="0"/>
              <a:t>MAX=100;</a:t>
            </a:r>
            <a:endParaRPr kumimoji="1" lang="en-US" altLang="zh-CN" sz="2400" b="1" dirty="0"/>
          </a:p>
          <a:p>
            <a:endParaRPr kumimoji="1" lang="en-US" altLang="zh-CN" sz="2400" b="1" dirty="0"/>
          </a:p>
          <a:p>
            <a:r>
              <a:rPr kumimoji="1" lang="en-US" altLang="zh-CN" sz="2400" b="1" dirty="0"/>
              <a:t>   void  add();</a:t>
            </a:r>
            <a:endParaRPr kumimoji="1" lang="en-US" altLang="zh-CN" sz="2400" b="1" dirty="0"/>
          </a:p>
          <a:p>
            <a:r>
              <a:rPr kumimoji="1" lang="en-US" altLang="zh-CN" sz="2400" b="1" dirty="0"/>
              <a:t>   float  sum(float </a:t>
            </a:r>
            <a:r>
              <a:rPr kumimoji="1" lang="en-US" altLang="zh-CN" sz="2400" b="1" dirty="0" err="1"/>
              <a:t>x,float</a:t>
            </a:r>
            <a:r>
              <a:rPr kumimoji="1" lang="en-US" altLang="zh-CN" sz="2400" b="1" dirty="0"/>
              <a:t> y);</a:t>
            </a:r>
            <a:endParaRPr kumimoji="1" lang="en-US" altLang="zh-CN" sz="2400" b="1" dirty="0"/>
          </a:p>
          <a:p>
            <a:r>
              <a:rPr kumimoji="1" lang="en-US" altLang="zh-CN" sz="2400" b="1" dirty="0"/>
              <a:t>}</a:t>
            </a:r>
            <a:endParaRPr lang="en-US" altLang="zh-CN" sz="2400" dirty="0"/>
          </a:p>
        </p:txBody>
      </p:sp>
      <p:sp>
        <p:nvSpPr>
          <p:cNvPr id="6" name="线形标注 1 5"/>
          <p:cNvSpPr/>
          <p:nvPr/>
        </p:nvSpPr>
        <p:spPr>
          <a:xfrm>
            <a:off x="7596198" y="3571876"/>
            <a:ext cx="1500198" cy="428628"/>
          </a:xfrm>
          <a:prstGeom prst="borderCallout1">
            <a:avLst>
              <a:gd name="adj1" fmla="val 46277"/>
              <a:gd name="adj2" fmla="val -2828"/>
              <a:gd name="adj3" fmla="val 113062"/>
              <a:gd name="adj4" fmla="val -2034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静态常量</a:t>
            </a:r>
            <a:endParaRPr lang="zh-CN" altLang="en-US" sz="2400" dirty="0">
              <a:solidFill>
                <a:schemeClr val="tx1"/>
              </a:solidFill>
            </a:endParaRPr>
          </a:p>
        </p:txBody>
      </p:sp>
      <p:sp>
        <p:nvSpPr>
          <p:cNvPr id="8" name="线形标注 1 7"/>
          <p:cNvSpPr/>
          <p:nvPr/>
        </p:nvSpPr>
        <p:spPr>
          <a:xfrm>
            <a:off x="7239008" y="5000636"/>
            <a:ext cx="1500198" cy="428628"/>
          </a:xfrm>
          <a:prstGeom prst="borderCallout1">
            <a:avLst>
              <a:gd name="adj1" fmla="val 46277"/>
              <a:gd name="adj2" fmla="val -2828"/>
              <a:gd name="adj3" fmla="val 12715"/>
              <a:gd name="adj4" fmla="val -65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抽象方法</a:t>
            </a:r>
            <a:endParaRPr lang="zh-CN" altLang="en-US" sz="2400" dirty="0">
              <a:solidFill>
                <a:schemeClr val="tx1"/>
              </a:solidFill>
            </a:endParaRPr>
          </a:p>
        </p:txBody>
      </p:sp>
      <p:sp>
        <p:nvSpPr>
          <p:cNvPr id="9" name="矩形 8"/>
          <p:cNvSpPr/>
          <p:nvPr/>
        </p:nvSpPr>
        <p:spPr>
          <a:xfrm>
            <a:off x="2309786" y="4581128"/>
            <a:ext cx="3929090" cy="77669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linds(horizontal)">
                                      <p:cBhvr>
                                        <p:cTn id="7" dur="500"/>
                                        <p:tgtEl>
                                          <p:spTgt spid="26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ldLvl="0" animBg="1"/>
      <p:bldP spid="26629" grpId="0" bldLvl="0" animBg="1"/>
      <p:bldP spid="6" grpId="0" bldLvl="0" animBg="1"/>
      <p:bldP spid="8" grpId="0" bldLvl="0" animBg="1"/>
      <p:bldP spid="9"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default</a:t>
            </a:r>
            <a:r>
              <a:rPr lang="zh-CN" altLang="zh-CN" dirty="0"/>
              <a:t>方法</a:t>
            </a:r>
            <a:endParaRPr lang="zh-CN" altLang="en-US" dirty="0"/>
          </a:p>
        </p:txBody>
      </p:sp>
      <p:sp>
        <p:nvSpPr>
          <p:cNvPr id="3" name="内容占位符 2"/>
          <p:cNvSpPr>
            <a:spLocks noGrp="1"/>
          </p:cNvSpPr>
          <p:nvPr>
            <p:ph idx="1"/>
          </p:nvPr>
        </p:nvSpPr>
        <p:spPr>
          <a:xfrm>
            <a:off x="1919536" y="1268760"/>
            <a:ext cx="8229600" cy="4525963"/>
          </a:xfrm>
        </p:spPr>
        <p:txBody>
          <a:bodyPr/>
          <a:lstStyle/>
          <a:p>
            <a:pPr>
              <a:spcBef>
                <a:spcPts val="0"/>
              </a:spcBef>
            </a:pPr>
            <a:r>
              <a:rPr lang="zh-CN" altLang="zh-CN" sz="2400" dirty="0">
                <a:latin typeface="Arial" panose="020B0604020202020204" pitchFamily="34" charset="0"/>
                <a:cs typeface="Arial" panose="020B0604020202020204" pitchFamily="34" charset="0"/>
              </a:rPr>
              <a:t>从</a:t>
            </a:r>
            <a:r>
              <a:rPr lang="en-US" altLang="zh-CN" sz="2400" dirty="0">
                <a:latin typeface="Arial" panose="020B0604020202020204" pitchFamily="34" charset="0"/>
                <a:cs typeface="Arial" panose="020B0604020202020204" pitchFamily="34" charset="0"/>
              </a:rPr>
              <a:t>JDK8</a:t>
            </a:r>
            <a:r>
              <a:rPr lang="zh-CN" altLang="zh-CN" sz="2400" dirty="0">
                <a:latin typeface="Arial" panose="020B0604020202020204" pitchFamily="34" charset="0"/>
                <a:cs typeface="Arial" panose="020B0604020202020204" pitchFamily="34" charset="0"/>
              </a:rPr>
              <a:t>版本开始，允许使用</a:t>
            </a:r>
            <a:r>
              <a:rPr lang="en-US" altLang="zh-CN" sz="2400" dirty="0">
                <a:solidFill>
                  <a:srgbClr val="C00000"/>
                </a:solidFill>
                <a:latin typeface="Arial" panose="020B0604020202020204" pitchFamily="34" charset="0"/>
                <a:cs typeface="Arial" panose="020B0604020202020204" pitchFamily="34" charset="0"/>
              </a:rPr>
              <a:t>default</a:t>
            </a:r>
            <a:r>
              <a:rPr lang="zh-CN" altLang="zh-CN" sz="2400" dirty="0">
                <a:latin typeface="Arial" panose="020B0604020202020204" pitchFamily="34" charset="0"/>
                <a:cs typeface="Arial" panose="020B0604020202020204" pitchFamily="34" charset="0"/>
              </a:rPr>
              <a:t>关键字，在接口体中定义</a:t>
            </a:r>
            <a:r>
              <a:rPr lang="en-US" altLang="zh-CN" sz="2400" dirty="0">
                <a:solidFill>
                  <a:srgbClr val="FF0000"/>
                </a:solidFill>
                <a:latin typeface="Arial" panose="020B0604020202020204" pitchFamily="34" charset="0"/>
                <a:ea typeface="隶书" panose="02010509060101010101" pitchFamily="49" charset="-122"/>
                <a:cs typeface="Arial" panose="020B0604020202020204" pitchFamily="34" charset="0"/>
              </a:rPr>
              <a:t>default</a:t>
            </a:r>
            <a:r>
              <a:rPr lang="zh-CN" altLang="zh-CN" sz="2400" dirty="0">
                <a:solidFill>
                  <a:srgbClr val="FF0000"/>
                </a:solidFill>
                <a:latin typeface="Arial" panose="020B0604020202020204" pitchFamily="34" charset="0"/>
                <a:ea typeface="隶书" panose="02010509060101010101" pitchFamily="49" charset="-122"/>
                <a:cs typeface="Arial" panose="020B0604020202020204" pitchFamily="34" charset="0"/>
              </a:rPr>
              <a:t>方法</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不可以定义</a:t>
            </a:r>
            <a:r>
              <a:rPr lang="en-US" altLang="zh-CN" sz="2400" dirty="0">
                <a:latin typeface="Arial" panose="020B0604020202020204" pitchFamily="34" charset="0"/>
                <a:cs typeface="Arial" panose="020B0604020202020204" pitchFamily="34" charset="0"/>
              </a:rPr>
              <a:t>default</a:t>
            </a:r>
            <a:r>
              <a:rPr lang="zh-CN" altLang="zh-CN" sz="2400" dirty="0">
                <a:latin typeface="Arial" panose="020B0604020202020204" pitchFamily="34" charset="0"/>
                <a:cs typeface="Arial" panose="020B0604020202020204" pitchFamily="34" charset="0"/>
              </a:rPr>
              <a:t>的</a:t>
            </a:r>
            <a:r>
              <a:rPr lang="en-US" altLang="zh-CN" sz="2400" dirty="0">
                <a:latin typeface="Arial" panose="020B0604020202020204" pitchFamily="34" charset="0"/>
                <a:cs typeface="Arial" panose="020B0604020202020204" pitchFamily="34" charset="0"/>
              </a:rPr>
              <a:t>static</a:t>
            </a:r>
            <a:r>
              <a:rPr lang="zh-CN" altLang="zh-CN" sz="2400" dirty="0">
                <a:latin typeface="Arial" panose="020B0604020202020204" pitchFamily="34" charset="0"/>
                <a:cs typeface="Arial" panose="020B0604020202020204" pitchFamily="34" charset="0"/>
              </a:rPr>
              <a:t>方法</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spcBef>
                <a:spcPts val="0"/>
              </a:spcBef>
            </a:pPr>
            <a:r>
              <a:rPr lang="en-US" altLang="zh-CN" sz="2400" dirty="0">
                <a:solidFill>
                  <a:srgbClr val="FF0000"/>
                </a:solidFill>
                <a:latin typeface="Arial" panose="020B0604020202020204" pitchFamily="34" charset="0"/>
                <a:ea typeface="华文新魏" panose="02010800040101010101" pitchFamily="2" charset="-122"/>
                <a:cs typeface="Arial" panose="020B0604020202020204" pitchFamily="34" charset="0"/>
              </a:rPr>
              <a:t>default</a:t>
            </a:r>
            <a:r>
              <a:rPr lang="zh-CN" altLang="zh-CN" sz="2400" dirty="0">
                <a:solidFill>
                  <a:srgbClr val="FF0000"/>
                </a:solidFill>
                <a:latin typeface="Arial" panose="020B0604020202020204" pitchFamily="34" charset="0"/>
                <a:ea typeface="华文新魏" panose="02010800040101010101" pitchFamily="2" charset="-122"/>
                <a:cs typeface="Arial" panose="020B0604020202020204" pitchFamily="34" charset="0"/>
              </a:rPr>
              <a:t>方法</a:t>
            </a:r>
            <a:r>
              <a:rPr lang="zh-CN" altLang="zh-CN" sz="2400" dirty="0">
                <a:latin typeface="Arial" panose="020B0604020202020204" pitchFamily="34" charset="0"/>
                <a:ea typeface="华文新魏" panose="02010800040101010101" pitchFamily="2" charset="-122"/>
                <a:cs typeface="Arial" panose="020B0604020202020204" pitchFamily="34" charset="0"/>
              </a:rPr>
              <a:t>是用</a:t>
            </a:r>
            <a:r>
              <a:rPr lang="en-US" altLang="zh-CN" sz="2400" dirty="0">
                <a:latin typeface="Arial" panose="020B0604020202020204" pitchFamily="34" charset="0"/>
                <a:ea typeface="华文新魏" panose="02010800040101010101" pitchFamily="2" charset="-122"/>
                <a:cs typeface="Arial" panose="020B0604020202020204" pitchFamily="34" charset="0"/>
              </a:rPr>
              <a:t>default</a:t>
            </a:r>
            <a:r>
              <a:rPr lang="zh-CN" altLang="zh-CN" sz="2400" dirty="0">
                <a:latin typeface="Arial" panose="020B0604020202020204" pitchFamily="34" charset="0"/>
                <a:ea typeface="华文新魏" panose="02010800040101010101" pitchFamily="2" charset="-122"/>
                <a:cs typeface="Arial" panose="020B0604020202020204" pitchFamily="34" charset="0"/>
              </a:rPr>
              <a:t>修饰的带方法体的方法</a:t>
            </a:r>
            <a:r>
              <a:rPr lang="zh-CN" altLang="en-US" sz="2400" dirty="0">
                <a:latin typeface="Arial" panose="020B0604020202020204" pitchFamily="34" charset="0"/>
                <a:cs typeface="Arial" panose="020B0604020202020204" pitchFamily="34" charset="0"/>
              </a:rPr>
              <a:t>，其</a:t>
            </a:r>
            <a:r>
              <a:rPr lang="zh-CN" altLang="zh-CN" sz="2400" dirty="0">
                <a:latin typeface="Arial" panose="020B0604020202020204" pitchFamily="34" charset="0"/>
                <a:cs typeface="Arial" panose="020B0604020202020204" pitchFamily="34" charset="0"/>
              </a:rPr>
              <a:t>访问权限一定是</a:t>
            </a:r>
            <a:r>
              <a:rPr lang="en-US" altLang="zh-CN" sz="2400" dirty="0">
                <a:latin typeface="Arial" panose="020B0604020202020204" pitchFamily="34" charset="0"/>
                <a:cs typeface="Arial" panose="020B0604020202020204" pitchFamily="34" charset="0"/>
              </a:rPr>
              <a:t>public(</a:t>
            </a:r>
            <a:r>
              <a:rPr lang="zh-CN" altLang="zh-CN" sz="2400" dirty="0">
                <a:latin typeface="Arial" panose="020B0604020202020204" pitchFamily="34" charset="0"/>
                <a:cs typeface="Arial" panose="020B0604020202020204" pitchFamily="34" charset="0"/>
              </a:rPr>
              <a:t>允许省略</a:t>
            </a:r>
            <a:r>
              <a:rPr lang="en-US" altLang="zh-CN" sz="2400" dirty="0">
                <a:latin typeface="Arial" panose="020B0604020202020204" pitchFamily="34" charset="0"/>
                <a:cs typeface="Arial" panose="020B0604020202020204" pitchFamily="34" charset="0"/>
              </a:rPr>
              <a:t>public</a:t>
            </a:r>
            <a:r>
              <a:rPr lang="zh-CN" altLang="zh-CN" sz="2400" dirty="0">
                <a:latin typeface="Arial" panose="020B0604020202020204" pitchFamily="34" charset="0"/>
                <a:cs typeface="Arial" panose="020B0604020202020204" pitchFamily="34" charset="0"/>
              </a:rPr>
              <a:t>修饰符</a:t>
            </a:r>
            <a:r>
              <a:rPr lang="en-US" altLang="zh-CN" sz="2400" dirty="0">
                <a:latin typeface="Arial" panose="020B0604020202020204" pitchFamily="34" charset="0"/>
                <a:cs typeface="Arial" panose="020B0604020202020204" pitchFamily="34" charset="0"/>
              </a:rPr>
              <a:t>)</a:t>
            </a:r>
            <a:r>
              <a:rPr lang="zh-CN"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文本框 6"/>
          <p:cNvSpPr txBox="1"/>
          <p:nvPr/>
        </p:nvSpPr>
        <p:spPr>
          <a:xfrm>
            <a:off x="2639616" y="3068960"/>
            <a:ext cx="6912768" cy="3169285"/>
          </a:xfrm>
          <a:prstGeom prst="rect">
            <a:avLst/>
          </a:prstGeom>
          <a:noFill/>
          <a:ln>
            <a:solidFill>
              <a:schemeClr val="accent1"/>
            </a:solidFill>
          </a:ln>
        </p:spPr>
        <p:txBody>
          <a:bodyPr wrap="square" rtlCol="0">
            <a:spAutoFit/>
          </a:bodyPr>
          <a:lstStyle/>
          <a:p>
            <a:r>
              <a:rPr lang="en-US" altLang="zh-CN" sz="2000" b="1" dirty="0">
                <a:solidFill>
                  <a:schemeClr val="tx1"/>
                </a:solidFill>
                <a:latin typeface="Arial" panose="020B0604020202020204" pitchFamily="34" charset="0"/>
                <a:cs typeface="Arial" panose="020B0604020202020204" pitchFamily="34" charset="0"/>
              </a:rPr>
              <a:t>interface</a:t>
            </a:r>
            <a:r>
              <a:rPr lang="en-US" altLang="zh-CN" sz="2000" b="1" dirty="0">
                <a:solidFill>
                  <a:srgbClr val="C00000"/>
                </a:solidFill>
                <a:latin typeface="Arial" panose="020B0604020202020204" pitchFamily="34" charset="0"/>
                <a:cs typeface="Arial" panose="020B0604020202020204" pitchFamily="34" charset="0"/>
              </a:rPr>
              <a:t> Printable </a:t>
            </a:r>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final int MAX = 100;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int MAX=100;</a:t>
            </a:r>
            <a:endParaRPr lang="en-US" altLang="zh-CN" sz="2000" dirty="0">
              <a:solidFill>
                <a:schemeClr val="tx1"/>
              </a:solidFill>
              <a:latin typeface="Arial" panose="020B0604020202020204" pitchFamily="34" charset="0"/>
              <a:cs typeface="Arial" panose="020B0604020202020204" pitchFamily="34" charset="0"/>
            </a:endParaRPr>
          </a:p>
          <a:p>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void add();   //</a:t>
            </a:r>
            <a:r>
              <a:rPr lang="zh-CN" altLang="zh-CN" sz="2000" dirty="0">
                <a:solidFill>
                  <a:schemeClr val="tx1"/>
                </a:solidFill>
                <a:latin typeface="Arial" panose="020B0604020202020204" pitchFamily="34" charset="0"/>
                <a:cs typeface="Arial" panose="020B0604020202020204" pitchFamily="34" charset="0"/>
              </a:rPr>
              <a:t>等价写法：</a:t>
            </a:r>
            <a:r>
              <a:rPr lang="en-US" altLang="zh-CN" sz="2000" dirty="0">
                <a:solidFill>
                  <a:schemeClr val="tx1"/>
                </a:solidFill>
                <a:latin typeface="Arial" panose="020B0604020202020204" pitchFamily="34" charset="0"/>
                <a:cs typeface="Arial" panose="020B0604020202020204" pitchFamily="34" charset="0"/>
              </a:rPr>
              <a:t>void add();</a:t>
            </a:r>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public abstract float sum(float x ,float y);</a:t>
            </a:r>
            <a:endParaRPr lang="en-US" altLang="zh-CN" sz="2000" dirty="0">
              <a:solidFill>
                <a:schemeClr val="tx1"/>
              </a:solidFill>
              <a:latin typeface="Arial" panose="020B0604020202020204" pitchFamily="34" charset="0"/>
              <a:cs typeface="Arial" panose="020B0604020202020204" pitchFamily="34" charset="0"/>
            </a:endParaRPr>
          </a:p>
          <a:p>
            <a:endParaRPr lang="zh-CN" altLang="zh-CN" sz="2000" dirty="0">
              <a:solidFill>
                <a:schemeClr val="tx1"/>
              </a:solidFill>
              <a:latin typeface="Arial" panose="020B0604020202020204" pitchFamily="34" charset="0"/>
              <a:cs typeface="Arial" panose="020B0604020202020204" pitchFamily="34" charset="0"/>
            </a:endParaRPr>
          </a:p>
          <a:p>
            <a:r>
              <a:rPr lang="en-US" altLang="zh-CN" sz="2000" dirty="0">
                <a:solidFill>
                  <a:srgbClr val="0000CC"/>
                </a:solidFill>
                <a:latin typeface="Arial" panose="020B0604020202020204" pitchFamily="34" charset="0"/>
                <a:cs typeface="Arial" panose="020B0604020202020204" pitchFamily="34" charset="0"/>
              </a:rPr>
              <a:t>    </a:t>
            </a:r>
            <a:r>
              <a:rPr lang="en-US" altLang="zh-CN" sz="2000" b="1" dirty="0">
                <a:solidFill>
                  <a:srgbClr val="0000CC"/>
                </a:solidFill>
                <a:latin typeface="Arial" panose="020B0604020202020204" pitchFamily="34" charset="0"/>
                <a:cs typeface="Arial" panose="020B0604020202020204" pitchFamily="34" charset="0"/>
              </a:rPr>
              <a:t>   public </a:t>
            </a:r>
            <a:r>
              <a:rPr lang="en-US" altLang="zh-CN" sz="2000" b="1" dirty="0">
                <a:solidFill>
                  <a:srgbClr val="FF0000"/>
                </a:solidFill>
                <a:latin typeface="Arial" panose="020B0604020202020204" pitchFamily="34" charset="0"/>
                <a:cs typeface="Arial" panose="020B0604020202020204" pitchFamily="34" charset="0"/>
              </a:rPr>
              <a:t>default</a:t>
            </a:r>
            <a:r>
              <a:rPr lang="en-US" altLang="zh-CN" sz="2000" b="1" dirty="0">
                <a:solidFill>
                  <a:srgbClr val="006600"/>
                </a:solidFill>
                <a:latin typeface="Arial" panose="020B0604020202020204" pitchFamily="34" charset="0"/>
                <a:cs typeface="Arial" panose="020B0604020202020204" pitchFamily="34" charset="0"/>
              </a:rPr>
              <a:t> int max(int </a:t>
            </a:r>
            <a:r>
              <a:rPr lang="en-US" altLang="zh-CN" sz="2000" b="1" dirty="0" err="1">
                <a:solidFill>
                  <a:srgbClr val="006600"/>
                </a:solidFill>
                <a:latin typeface="Arial" panose="020B0604020202020204" pitchFamily="34" charset="0"/>
                <a:cs typeface="Arial" panose="020B0604020202020204" pitchFamily="34" charset="0"/>
              </a:rPr>
              <a:t>a,int</a:t>
            </a:r>
            <a:r>
              <a:rPr lang="en-US" altLang="zh-CN" sz="2000" b="1" dirty="0">
                <a:solidFill>
                  <a:srgbClr val="006600"/>
                </a:solidFill>
                <a:latin typeface="Arial" panose="020B0604020202020204" pitchFamily="34" charset="0"/>
                <a:cs typeface="Arial" panose="020B0604020202020204" pitchFamily="34" charset="0"/>
              </a:rPr>
              <a:t> b) {   //default</a:t>
            </a:r>
            <a:r>
              <a:rPr lang="zh-CN" altLang="zh-CN" sz="2000" b="1" dirty="0">
                <a:solidFill>
                  <a:srgbClr val="006600"/>
                </a:solidFill>
                <a:latin typeface="Arial" panose="020B0604020202020204" pitchFamily="34" charset="0"/>
                <a:cs typeface="Arial" panose="020B0604020202020204" pitchFamily="34" charset="0"/>
              </a:rPr>
              <a:t>方法</a:t>
            </a:r>
            <a:endParaRPr lang="zh-CN" altLang="zh-CN" sz="2000" b="1" dirty="0">
              <a:solidFill>
                <a:srgbClr val="006600"/>
              </a:solidFill>
              <a:latin typeface="Arial" panose="020B0604020202020204" pitchFamily="34" charset="0"/>
              <a:cs typeface="Arial" panose="020B0604020202020204" pitchFamily="34" charset="0"/>
            </a:endParaRPr>
          </a:p>
          <a:p>
            <a:r>
              <a:rPr lang="en-US" altLang="zh-CN" sz="2000" b="1" dirty="0">
                <a:solidFill>
                  <a:srgbClr val="006600"/>
                </a:solidFill>
                <a:latin typeface="Arial" panose="020B0604020202020204" pitchFamily="34" charset="0"/>
                <a:cs typeface="Arial" panose="020B0604020202020204" pitchFamily="34" charset="0"/>
              </a:rPr>
              <a:t>            return a&gt;</a:t>
            </a:r>
            <a:r>
              <a:rPr lang="en-US" altLang="zh-CN" sz="2000" b="1" dirty="0" err="1">
                <a:solidFill>
                  <a:srgbClr val="006600"/>
                </a:solidFill>
                <a:latin typeface="Arial" panose="020B0604020202020204" pitchFamily="34" charset="0"/>
                <a:cs typeface="Arial" panose="020B0604020202020204" pitchFamily="34" charset="0"/>
              </a:rPr>
              <a:t>b?a:b</a:t>
            </a:r>
            <a:r>
              <a:rPr lang="en-US" altLang="zh-CN" sz="2000" b="1" dirty="0">
                <a:solidFill>
                  <a:srgbClr val="006600"/>
                </a:solidFill>
                <a:latin typeface="Arial" panose="020B0604020202020204" pitchFamily="34" charset="0"/>
                <a:cs typeface="Arial" panose="020B0604020202020204" pitchFamily="34" charset="0"/>
              </a:rPr>
              <a:t>;</a:t>
            </a:r>
            <a:endParaRPr lang="zh-CN" altLang="zh-CN" sz="2000" b="1" dirty="0">
              <a:solidFill>
                <a:srgbClr val="006600"/>
              </a:solidFill>
              <a:latin typeface="Arial" panose="020B0604020202020204" pitchFamily="34" charset="0"/>
              <a:cs typeface="Arial" panose="020B0604020202020204" pitchFamily="34" charset="0"/>
            </a:endParaRPr>
          </a:p>
          <a:p>
            <a:r>
              <a:rPr lang="en-US" altLang="zh-CN" sz="2000" b="1" dirty="0">
                <a:solidFill>
                  <a:srgbClr val="006600"/>
                </a:solidFill>
                <a:latin typeface="Arial" panose="020B0604020202020204" pitchFamily="34" charset="0"/>
                <a:cs typeface="Arial" panose="020B0604020202020204" pitchFamily="34" charset="0"/>
              </a:rPr>
              <a:t>       }</a:t>
            </a:r>
            <a:endParaRPr lang="zh-CN" altLang="zh-CN" sz="2000" b="1" dirty="0">
              <a:solidFill>
                <a:srgbClr val="006600"/>
              </a:solidFill>
              <a:latin typeface="Arial" panose="020B0604020202020204" pitchFamily="34" charset="0"/>
              <a:cs typeface="Arial" panose="020B0604020202020204" pitchFamily="34" charset="0"/>
            </a:endParaRPr>
          </a:p>
          <a:p>
            <a:r>
              <a:rPr lang="en-US" altLang="zh-CN" sz="2000" dirty="0">
                <a:solidFill>
                  <a:schemeClr val="tx1"/>
                </a:solidFill>
                <a:latin typeface="Arial" panose="020B0604020202020204" pitchFamily="34" charset="0"/>
                <a:cs typeface="Arial" panose="020B0604020202020204" pitchFamily="34" charset="0"/>
              </a:rPr>
              <a:t>}   </a:t>
            </a:r>
            <a:endParaRPr lang="zh-CN" altLang="zh-CN" sz="2000"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default</a:t>
            </a:r>
            <a:r>
              <a:rPr lang="zh-CN" altLang="zh-CN" dirty="0"/>
              <a:t>方法</a:t>
            </a:r>
            <a:r>
              <a:rPr lang="en-US" altLang="zh-CN" dirty="0"/>
              <a:t>/</a:t>
            </a:r>
            <a:r>
              <a:rPr lang="zh-CN" altLang="en-US" sz="4400" b="0" i="0" dirty="0">
                <a:effectLst/>
                <a:latin typeface="-apple-system"/>
              </a:rPr>
              <a:t>默认方法</a:t>
            </a:r>
            <a:endParaRPr lang="zh-CN" altLang="en-US" dirty="0"/>
          </a:p>
        </p:txBody>
      </p:sp>
      <p:sp>
        <p:nvSpPr>
          <p:cNvPr id="3" name="内容占位符 2"/>
          <p:cNvSpPr>
            <a:spLocks noGrp="1"/>
          </p:cNvSpPr>
          <p:nvPr>
            <p:ph idx="1"/>
          </p:nvPr>
        </p:nvSpPr>
        <p:spPr/>
        <p:txBody>
          <a:bodyPr>
            <a:normAutofit fontScale="90000"/>
          </a:bodyPr>
          <a:lstStyle/>
          <a:p>
            <a:pPr>
              <a:lnSpc>
                <a:spcPct val="120000"/>
              </a:lnSpc>
              <a:spcBef>
                <a:spcPts val="0"/>
              </a:spcBef>
            </a:pPr>
            <a:r>
              <a:rPr lang="zh-CN" altLang="en-US" sz="2800" b="0" i="0" dirty="0">
                <a:effectLst/>
                <a:latin typeface="-apple-system"/>
              </a:rPr>
              <a:t>默认方法的是可选的，子类可以根据不同的需求</a:t>
            </a:r>
            <a:r>
              <a:rPr lang="en-US" altLang="zh-CN" sz="2800" b="1" i="0" dirty="0">
                <a:effectLst/>
                <a:latin typeface="-apple-system"/>
              </a:rPr>
              <a:t>Override</a:t>
            </a:r>
            <a:r>
              <a:rPr lang="zh-CN" altLang="en-US" sz="2800" b="1" i="0" dirty="0">
                <a:effectLst/>
                <a:latin typeface="-apple-system"/>
              </a:rPr>
              <a:t>默认实现。</a:t>
            </a:r>
            <a:endParaRPr lang="en-US" altLang="zh-CN" sz="2800" b="1" i="0" dirty="0">
              <a:effectLst/>
              <a:latin typeface="-apple-system"/>
            </a:endParaRPr>
          </a:p>
          <a:p>
            <a:pPr>
              <a:lnSpc>
                <a:spcPct val="120000"/>
              </a:lnSpc>
              <a:spcBef>
                <a:spcPts val="0"/>
              </a:spcBef>
            </a:pPr>
            <a:r>
              <a:rPr lang="zh-CN" altLang="en-US" sz="2800" b="0" i="0" dirty="0">
                <a:effectLst/>
                <a:latin typeface="-apple-system"/>
              </a:rPr>
              <a:t>本接口的默认方法可以直接调用本类的静态方法。</a:t>
            </a:r>
            <a:endParaRPr lang="en-US" altLang="zh-CN" sz="2800" b="0" i="0" dirty="0">
              <a:effectLst/>
              <a:latin typeface="-apple-system"/>
            </a:endParaRPr>
          </a:p>
          <a:p>
            <a:pPr algn="l">
              <a:lnSpc>
                <a:spcPct val="120000"/>
              </a:lnSpc>
              <a:spcBef>
                <a:spcPts val="0"/>
              </a:spcBef>
              <a:buFont typeface="+mj-lt"/>
              <a:buAutoNum type="arabicPeriod"/>
            </a:pPr>
            <a:endParaRPr lang="en-US" altLang="zh-CN" sz="2800" b="0" i="0" dirty="0">
              <a:effectLst/>
              <a:latin typeface="-apple-system"/>
            </a:endParaRPr>
          </a:p>
          <a:p>
            <a:pPr algn="l">
              <a:lnSpc>
                <a:spcPct val="120000"/>
              </a:lnSpc>
              <a:spcBef>
                <a:spcPts val="0"/>
              </a:spcBef>
              <a:buFont typeface="+mj-lt"/>
              <a:buAutoNum type="arabicPeriod"/>
            </a:pPr>
            <a:r>
              <a:rPr lang="zh-CN" altLang="en-US" sz="2800" b="0" i="0" dirty="0">
                <a:effectLst/>
                <a:latin typeface="-apple-system"/>
              </a:rPr>
              <a:t>当</a:t>
            </a:r>
            <a:r>
              <a:rPr lang="zh-CN" altLang="en-US" sz="2800" b="1" i="0" dirty="0">
                <a:effectLst/>
                <a:latin typeface="-apple-system"/>
              </a:rPr>
              <a:t>继承的父类</a:t>
            </a:r>
            <a:r>
              <a:rPr lang="zh-CN" altLang="en-US" sz="2800" b="0" i="0" dirty="0">
                <a:effectLst/>
                <a:latin typeface="-apple-system"/>
              </a:rPr>
              <a:t>和实现的接口中有相同签名的方法时，</a:t>
            </a:r>
            <a:r>
              <a:rPr lang="zh-CN" altLang="en-US" sz="2800" b="1" dirty="0">
                <a:latin typeface="华文行楷" panose="02010800040101010101" pitchFamily="2" charset="-122"/>
                <a:ea typeface="华文行楷" panose="02010800040101010101" pitchFamily="2" charset="-122"/>
              </a:rPr>
              <a:t>类优先原则</a:t>
            </a:r>
            <a:r>
              <a:rPr lang="zh-CN" altLang="en-US" sz="2800" b="0" i="0" dirty="0">
                <a:effectLst/>
                <a:latin typeface="-apple-system"/>
              </a:rPr>
              <a:t>优先使用父类的方法。</a:t>
            </a:r>
            <a:endParaRPr lang="zh-CN" altLang="en-US" sz="2800" b="0" i="0" dirty="0">
              <a:effectLst/>
              <a:latin typeface="-apple-system"/>
            </a:endParaRPr>
          </a:p>
          <a:p>
            <a:pPr algn="l">
              <a:lnSpc>
                <a:spcPct val="120000"/>
              </a:lnSpc>
              <a:spcBef>
                <a:spcPts val="0"/>
              </a:spcBef>
              <a:buFont typeface="+mj-lt"/>
              <a:buAutoNum type="arabicPeriod"/>
            </a:pPr>
            <a:r>
              <a:rPr lang="zh-CN" altLang="en-US" sz="2800" b="0" i="0" dirty="0">
                <a:effectLst/>
                <a:latin typeface="-apple-system"/>
              </a:rPr>
              <a:t>当接口的父接口中也有同样的默认方法时，</a:t>
            </a:r>
            <a:r>
              <a:rPr lang="zh-CN" altLang="en-US" sz="2800" b="1" i="0" dirty="0">
                <a:effectLst/>
                <a:latin typeface="华文行楷" panose="02010800040101010101" pitchFamily="2" charset="-122"/>
                <a:ea typeface="华文行楷" panose="02010800040101010101" pitchFamily="2" charset="-122"/>
              </a:rPr>
              <a:t>就近原则</a:t>
            </a:r>
            <a:r>
              <a:rPr lang="zh-CN" altLang="en-US" sz="2800" b="1" i="0" dirty="0">
                <a:effectLst/>
                <a:latin typeface="-apple-system"/>
              </a:rPr>
              <a:t>调用子接口</a:t>
            </a:r>
            <a:r>
              <a:rPr lang="zh-CN" altLang="en-US" sz="2800" b="0" i="0" dirty="0">
                <a:effectLst/>
                <a:latin typeface="-apple-system"/>
              </a:rPr>
              <a:t>的方法。</a:t>
            </a:r>
            <a:endParaRPr lang="zh-CN" altLang="en-US" sz="2800" b="0" i="0" dirty="0">
              <a:effectLst/>
              <a:latin typeface="-apple-system"/>
            </a:endParaRPr>
          </a:p>
          <a:p>
            <a:pPr algn="l">
              <a:lnSpc>
                <a:spcPct val="120000"/>
              </a:lnSpc>
              <a:spcBef>
                <a:spcPts val="0"/>
              </a:spcBef>
              <a:buFont typeface="+mj-lt"/>
              <a:buAutoNum type="arabicPeriod"/>
            </a:pPr>
            <a:r>
              <a:rPr lang="zh-CN" altLang="en-US" sz="2800" b="0" i="0" dirty="0">
                <a:effectLst/>
                <a:latin typeface="-apple-system"/>
              </a:rPr>
              <a:t>当实现的</a:t>
            </a:r>
            <a:r>
              <a:rPr lang="zh-CN" altLang="en-US" sz="2800" b="1" i="0" dirty="0">
                <a:effectLst/>
                <a:latin typeface="-apple-system"/>
              </a:rPr>
              <a:t>多个接口</a:t>
            </a:r>
            <a:r>
              <a:rPr lang="zh-CN" altLang="en-US" sz="2800" b="0" i="0" dirty="0">
                <a:effectLst/>
                <a:latin typeface="-apple-system"/>
              </a:rPr>
              <a:t>中有</a:t>
            </a:r>
            <a:r>
              <a:rPr lang="zh-CN" altLang="en-US" sz="2800" b="1" i="0" dirty="0">
                <a:effectLst/>
                <a:latin typeface="华文行楷" panose="02010800040101010101" pitchFamily="2" charset="-122"/>
                <a:ea typeface="华文行楷" panose="02010800040101010101" pitchFamily="2" charset="-122"/>
              </a:rPr>
              <a:t>相同签名</a:t>
            </a:r>
            <a:r>
              <a:rPr lang="zh-CN" altLang="en-US" sz="2800" b="1" i="0" dirty="0">
                <a:effectLst/>
                <a:latin typeface="-apple-system"/>
              </a:rPr>
              <a:t>的方法时</a:t>
            </a:r>
            <a:r>
              <a:rPr lang="zh-CN" altLang="en-US" sz="2800" b="0" i="0" dirty="0">
                <a:effectLst/>
                <a:latin typeface="-apple-system"/>
              </a:rPr>
              <a:t>，必须在实现类中通过重写方法解决冲突问题，否者无法通过编译，在重写的方法中可以通过 </a:t>
            </a:r>
            <a:r>
              <a:rPr lang="zh-CN" altLang="en-US" sz="2800" b="1" i="0" dirty="0">
                <a:effectLst/>
                <a:latin typeface="-apple-system"/>
              </a:rPr>
              <a:t>接口名</a:t>
            </a:r>
            <a:r>
              <a:rPr lang="en-US" altLang="zh-CN" sz="2800" b="1" i="0" dirty="0">
                <a:effectLst/>
                <a:latin typeface="-apple-system"/>
              </a:rPr>
              <a:t>.super.</a:t>
            </a:r>
            <a:r>
              <a:rPr lang="zh-CN" altLang="en-US" sz="2800" b="1" i="0" dirty="0">
                <a:effectLst/>
                <a:latin typeface="-apple-system"/>
              </a:rPr>
              <a:t>方法名</a:t>
            </a:r>
            <a:r>
              <a:rPr lang="en-US" altLang="zh-CN" sz="2800" b="1" i="0" dirty="0">
                <a:effectLst/>
                <a:latin typeface="-apple-system"/>
              </a:rPr>
              <a:t>()</a:t>
            </a:r>
            <a:r>
              <a:rPr lang="en-US" altLang="zh-CN" sz="2800" b="0" i="0" dirty="0">
                <a:effectLst/>
                <a:latin typeface="-apple-system"/>
              </a:rPr>
              <a:t>; </a:t>
            </a:r>
            <a:r>
              <a:rPr lang="zh-CN" altLang="en-US" sz="2800" b="0" i="0" dirty="0">
                <a:effectLst/>
                <a:latin typeface="-apple-system"/>
              </a:rPr>
              <a:t>的方式显示调用需要的方法。</a:t>
            </a:r>
            <a:endParaRPr lang="en-US" altLang="zh-CN" sz="2800" b="0" i="0" dirty="0">
              <a:effectLst/>
              <a:latin typeface="-apple-system"/>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zh-CN" dirty="0"/>
              <a:t>接口中的</a:t>
            </a:r>
            <a:r>
              <a:rPr lang="en-US" altLang="zh-CN" dirty="0"/>
              <a:t>static</a:t>
            </a:r>
            <a:r>
              <a:rPr lang="zh-CN" altLang="zh-CN" dirty="0"/>
              <a:t>方法</a:t>
            </a:r>
            <a:endParaRPr lang="zh-CN" altLang="en-US" dirty="0"/>
          </a:p>
        </p:txBody>
      </p:sp>
      <p:sp>
        <p:nvSpPr>
          <p:cNvPr id="3" name="内容占位符 2"/>
          <p:cNvSpPr>
            <a:spLocks noGrp="1"/>
          </p:cNvSpPr>
          <p:nvPr>
            <p:ph idx="1"/>
          </p:nvPr>
        </p:nvSpPr>
        <p:spPr>
          <a:xfrm>
            <a:off x="1981200" y="1340768"/>
            <a:ext cx="8229600" cy="4785395"/>
          </a:xfrm>
        </p:spPr>
        <p:txBody>
          <a:bodyPr/>
          <a:lstStyle/>
          <a:p>
            <a:r>
              <a:rPr lang="zh-CN" altLang="zh-CN" sz="2400" dirty="0"/>
              <a:t>从</a:t>
            </a:r>
            <a:r>
              <a:rPr lang="en-US" altLang="zh-CN" sz="2400" dirty="0"/>
              <a:t>JDK8</a:t>
            </a:r>
            <a:r>
              <a:rPr lang="zh-CN" altLang="zh-CN" sz="2400" dirty="0"/>
              <a:t>版本开始，允许在接口体中定义</a:t>
            </a:r>
            <a:r>
              <a:rPr lang="en-US" altLang="zh-CN" sz="2400" dirty="0"/>
              <a:t>static</a:t>
            </a:r>
            <a:r>
              <a:rPr lang="zh-CN" altLang="zh-CN" sz="2400" dirty="0"/>
              <a:t>方法。</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639616" y="1806430"/>
            <a:ext cx="6912768" cy="3784600"/>
          </a:xfrm>
          <a:prstGeom prst="rect">
            <a:avLst/>
          </a:prstGeom>
          <a:noFill/>
          <a:ln>
            <a:solidFill>
              <a:schemeClr val="accent1"/>
            </a:solidFill>
          </a:ln>
        </p:spPr>
        <p:txBody>
          <a:bodyPr wrap="square" rtlCol="0">
            <a:spAutoFit/>
          </a:bodyPr>
          <a:lstStyle/>
          <a:p>
            <a:r>
              <a:rPr lang="en-US" altLang="zh-CN" sz="2000">
                <a:solidFill>
                  <a:schemeClr val="tx1"/>
                </a:solidFill>
                <a:latin typeface="Arial" panose="020B0604020202020204" pitchFamily="34" charset="0"/>
                <a:cs typeface="Arial" panose="020B0604020202020204" pitchFamily="34" charset="0"/>
              </a:rPr>
              <a:t>interface</a:t>
            </a:r>
            <a:r>
              <a:rPr lang="en-US" altLang="zh-CN" sz="2000" b="1">
                <a:solidFill>
                  <a:srgbClr val="C00000"/>
                </a:solidFill>
                <a:latin typeface="Arial" panose="020B0604020202020204" pitchFamily="34" charset="0"/>
                <a:cs typeface="Arial" panose="020B0604020202020204" pitchFamily="34" charset="0"/>
              </a:rPr>
              <a:t> Printable </a:t>
            </a:r>
            <a:r>
              <a:rPr lang="en-US" altLang="zh-CN" sz="2000">
                <a:solidFill>
                  <a:schemeClr val="tx1"/>
                </a:solidFill>
                <a:latin typeface="Arial" panose="020B0604020202020204" pitchFamily="34" charset="0"/>
                <a:cs typeface="Arial" panose="020B0604020202020204" pitchFamily="34" charset="0"/>
              </a:rPr>
              <a:t>{ </a:t>
            </a:r>
            <a:endParaRPr lang="zh-CN" altLang="zh-CN" sz="2000">
              <a:solidFill>
                <a:schemeClr val="tx1"/>
              </a:solidFill>
              <a:latin typeface="Arial" panose="020B0604020202020204" pitchFamily="34" charset="0"/>
              <a:cs typeface="Arial" panose="020B0604020202020204" pitchFamily="34" charset="0"/>
            </a:endParaRPr>
          </a:p>
          <a:p>
            <a:r>
              <a:rPr lang="en-US" altLang="zh-CN" sz="2000">
                <a:solidFill>
                  <a:schemeClr val="tx1"/>
                </a:solidFill>
                <a:latin typeface="Arial" panose="020B0604020202020204" pitchFamily="34" charset="0"/>
                <a:cs typeface="Arial" panose="020B0604020202020204" pitchFamily="34" charset="0"/>
              </a:rPr>
              <a:t>       public final int MAX = 100;  //</a:t>
            </a:r>
            <a:r>
              <a:rPr lang="zh-CN" altLang="zh-CN" sz="2000">
                <a:solidFill>
                  <a:schemeClr val="tx1"/>
                </a:solidFill>
                <a:latin typeface="Arial" panose="020B0604020202020204" pitchFamily="34" charset="0"/>
                <a:cs typeface="Arial" panose="020B0604020202020204" pitchFamily="34" charset="0"/>
              </a:rPr>
              <a:t>等价写法：</a:t>
            </a:r>
            <a:r>
              <a:rPr lang="en-US" altLang="zh-CN" sz="2000">
                <a:solidFill>
                  <a:schemeClr val="tx1"/>
                </a:solidFill>
                <a:latin typeface="Arial" panose="020B0604020202020204" pitchFamily="34" charset="0"/>
                <a:cs typeface="Arial" panose="020B0604020202020204" pitchFamily="34" charset="0"/>
              </a:rPr>
              <a:t>int MAX=100;</a:t>
            </a:r>
            <a:endParaRPr lang="zh-CN" altLang="zh-CN" sz="2000">
              <a:solidFill>
                <a:schemeClr val="tx1"/>
              </a:solidFill>
              <a:latin typeface="Arial" panose="020B0604020202020204" pitchFamily="34" charset="0"/>
              <a:cs typeface="Arial" panose="020B0604020202020204" pitchFamily="34" charset="0"/>
            </a:endParaRPr>
          </a:p>
          <a:p>
            <a:r>
              <a:rPr lang="en-US" altLang="zh-CN" sz="2000">
                <a:solidFill>
                  <a:schemeClr val="tx1"/>
                </a:solidFill>
                <a:latin typeface="Arial" panose="020B0604020202020204" pitchFamily="34" charset="0"/>
                <a:cs typeface="Arial" panose="020B0604020202020204" pitchFamily="34" charset="0"/>
              </a:rPr>
              <a:t>       public abstract void add();   //</a:t>
            </a:r>
            <a:r>
              <a:rPr lang="zh-CN" altLang="zh-CN" sz="2000">
                <a:solidFill>
                  <a:schemeClr val="tx1"/>
                </a:solidFill>
                <a:latin typeface="Arial" panose="020B0604020202020204" pitchFamily="34" charset="0"/>
                <a:cs typeface="Arial" panose="020B0604020202020204" pitchFamily="34" charset="0"/>
              </a:rPr>
              <a:t>等价写法：</a:t>
            </a:r>
            <a:r>
              <a:rPr lang="en-US" altLang="zh-CN" sz="2000">
                <a:solidFill>
                  <a:schemeClr val="tx1"/>
                </a:solidFill>
                <a:latin typeface="Arial" panose="020B0604020202020204" pitchFamily="34" charset="0"/>
                <a:cs typeface="Arial" panose="020B0604020202020204" pitchFamily="34" charset="0"/>
              </a:rPr>
              <a:t>void add();</a:t>
            </a:r>
            <a:endParaRPr lang="zh-CN" altLang="zh-CN" sz="2000">
              <a:solidFill>
                <a:schemeClr val="tx1"/>
              </a:solidFill>
              <a:latin typeface="Arial" panose="020B0604020202020204" pitchFamily="34" charset="0"/>
              <a:cs typeface="Arial" panose="020B0604020202020204" pitchFamily="34" charset="0"/>
            </a:endParaRPr>
          </a:p>
          <a:p>
            <a:r>
              <a:rPr lang="en-US" altLang="zh-CN" sz="2000">
                <a:solidFill>
                  <a:schemeClr val="tx1"/>
                </a:solidFill>
                <a:latin typeface="Arial" panose="020B0604020202020204" pitchFamily="34" charset="0"/>
                <a:cs typeface="Arial" panose="020B0604020202020204" pitchFamily="34" charset="0"/>
              </a:rPr>
              <a:t>       public abstract float sum(float x ,float y);</a:t>
            </a:r>
            <a:endParaRPr lang="en-US" altLang="zh-CN" sz="2000">
              <a:solidFill>
                <a:schemeClr val="tx1"/>
              </a:solidFill>
              <a:latin typeface="Arial" panose="020B0604020202020204" pitchFamily="34" charset="0"/>
              <a:cs typeface="Arial" panose="020B0604020202020204" pitchFamily="34" charset="0"/>
            </a:endParaRPr>
          </a:p>
          <a:p>
            <a:endParaRPr lang="zh-CN" altLang="zh-CN" sz="1000">
              <a:solidFill>
                <a:schemeClr val="tx1"/>
              </a:solidFill>
              <a:latin typeface="Arial" panose="020B0604020202020204" pitchFamily="34" charset="0"/>
              <a:cs typeface="Arial" panose="020B0604020202020204" pitchFamily="34" charset="0"/>
            </a:endParaRPr>
          </a:p>
          <a:p>
            <a:r>
              <a:rPr lang="en-US" altLang="zh-CN" sz="2000">
                <a:solidFill>
                  <a:srgbClr val="0000CC"/>
                </a:solidFill>
                <a:latin typeface="Arial" panose="020B0604020202020204" pitchFamily="34" charset="0"/>
                <a:cs typeface="Arial" panose="020B0604020202020204" pitchFamily="34" charset="0"/>
              </a:rPr>
              <a:t>    </a:t>
            </a:r>
            <a:r>
              <a:rPr lang="en-US" altLang="zh-CN" sz="2000" b="1">
                <a:solidFill>
                  <a:srgbClr val="0000CC"/>
                </a:solidFill>
                <a:latin typeface="Arial" panose="020B0604020202020204" pitchFamily="34" charset="0"/>
                <a:cs typeface="Arial" panose="020B0604020202020204" pitchFamily="34" charset="0"/>
              </a:rPr>
              <a:t>   public </a:t>
            </a:r>
            <a:r>
              <a:rPr lang="en-US" altLang="zh-CN" sz="2000" b="1">
                <a:solidFill>
                  <a:srgbClr val="FF0000"/>
                </a:solidFill>
                <a:latin typeface="Arial" panose="020B0604020202020204" pitchFamily="34" charset="0"/>
                <a:cs typeface="Arial" panose="020B0604020202020204" pitchFamily="34" charset="0"/>
              </a:rPr>
              <a:t>default</a:t>
            </a:r>
            <a:r>
              <a:rPr lang="en-US" altLang="zh-CN" sz="2000" b="1">
                <a:solidFill>
                  <a:srgbClr val="006600"/>
                </a:solidFill>
                <a:latin typeface="Arial" panose="020B0604020202020204" pitchFamily="34" charset="0"/>
                <a:cs typeface="Arial" panose="020B0604020202020204" pitchFamily="34" charset="0"/>
              </a:rPr>
              <a:t> int max(int a,int b) {   //default</a:t>
            </a:r>
            <a:r>
              <a:rPr lang="zh-CN" altLang="zh-CN" sz="2000" b="1">
                <a:solidFill>
                  <a:srgbClr val="006600"/>
                </a:solidFill>
                <a:latin typeface="Arial" panose="020B0604020202020204" pitchFamily="34" charset="0"/>
                <a:cs typeface="Arial" panose="020B0604020202020204" pitchFamily="34" charset="0"/>
              </a:rPr>
              <a:t>方法</a:t>
            </a:r>
            <a:endParaRPr lang="zh-CN" altLang="zh-CN" sz="2000" b="1">
              <a:solidFill>
                <a:srgbClr val="006600"/>
              </a:solidFill>
              <a:latin typeface="Arial" panose="020B0604020202020204" pitchFamily="34" charset="0"/>
              <a:cs typeface="Arial" panose="020B0604020202020204" pitchFamily="34" charset="0"/>
            </a:endParaRPr>
          </a:p>
          <a:p>
            <a:r>
              <a:rPr lang="en-US" altLang="zh-CN" sz="2000" b="1">
                <a:solidFill>
                  <a:srgbClr val="006600"/>
                </a:solidFill>
                <a:latin typeface="Arial" panose="020B0604020202020204" pitchFamily="34" charset="0"/>
                <a:cs typeface="Arial" panose="020B0604020202020204" pitchFamily="34" charset="0"/>
              </a:rPr>
              <a:t>            return a&gt;b?a:b;</a:t>
            </a:r>
            <a:endParaRPr lang="zh-CN" altLang="zh-CN" sz="2000" b="1">
              <a:solidFill>
                <a:srgbClr val="006600"/>
              </a:solidFill>
              <a:latin typeface="Arial" panose="020B0604020202020204" pitchFamily="34" charset="0"/>
              <a:cs typeface="Arial" panose="020B0604020202020204" pitchFamily="34" charset="0"/>
            </a:endParaRPr>
          </a:p>
          <a:p>
            <a:r>
              <a:rPr lang="en-US" altLang="zh-CN" sz="2000" b="1">
                <a:solidFill>
                  <a:srgbClr val="006600"/>
                </a:solidFill>
                <a:latin typeface="Arial" panose="020B0604020202020204" pitchFamily="34" charset="0"/>
                <a:cs typeface="Arial" panose="020B0604020202020204" pitchFamily="34" charset="0"/>
              </a:rPr>
              <a:t>       }</a:t>
            </a:r>
            <a:endParaRPr lang="en-US" altLang="zh-CN" sz="2000" b="1">
              <a:solidFill>
                <a:srgbClr val="006600"/>
              </a:solidFill>
              <a:latin typeface="Arial" panose="020B0604020202020204" pitchFamily="34" charset="0"/>
              <a:cs typeface="Arial" panose="020B0604020202020204" pitchFamily="34" charset="0"/>
            </a:endParaRPr>
          </a:p>
          <a:p>
            <a:endParaRPr lang="en-US" altLang="zh-CN" sz="1000" b="1">
              <a:solidFill>
                <a:srgbClr val="006600"/>
              </a:solidFill>
              <a:latin typeface="Arial" panose="020B0604020202020204" pitchFamily="34" charset="0"/>
              <a:cs typeface="Arial" panose="020B0604020202020204" pitchFamily="34" charset="0"/>
            </a:endParaRPr>
          </a:p>
          <a:p>
            <a:r>
              <a:rPr lang="en-US" altLang="zh-CN" sz="2000" b="1">
                <a:solidFill>
                  <a:srgbClr val="000099"/>
                </a:solidFill>
              </a:rPr>
              <a:t>         public </a:t>
            </a:r>
            <a:r>
              <a:rPr lang="en-US" altLang="zh-CN" sz="2000" b="1">
                <a:solidFill>
                  <a:srgbClr val="FF0000"/>
                </a:solidFill>
              </a:rPr>
              <a:t>static</a:t>
            </a:r>
            <a:r>
              <a:rPr lang="en-US" altLang="zh-CN" sz="2000" b="1">
                <a:solidFill>
                  <a:srgbClr val="000099"/>
                </a:solidFill>
              </a:rPr>
              <a:t> void f ()  {</a:t>
            </a:r>
            <a:endParaRPr lang="zh-CN" altLang="zh-CN" sz="2000" b="1">
              <a:solidFill>
                <a:srgbClr val="000099"/>
              </a:solidFill>
            </a:endParaRPr>
          </a:p>
          <a:p>
            <a:r>
              <a:rPr lang="en-US" altLang="zh-CN" sz="2000" b="1">
                <a:solidFill>
                  <a:srgbClr val="000099"/>
                </a:solidFill>
              </a:rPr>
              <a:t>             System.out.println("</a:t>
            </a:r>
            <a:r>
              <a:rPr lang="zh-CN" altLang="zh-CN" sz="2000" b="1">
                <a:solidFill>
                  <a:srgbClr val="000099"/>
                </a:solidFill>
              </a:rPr>
              <a:t>注意是从</a:t>
            </a:r>
            <a:r>
              <a:rPr lang="en-US" altLang="zh-CN" sz="2000" b="1">
                <a:solidFill>
                  <a:srgbClr val="000099"/>
                </a:solidFill>
              </a:rPr>
              <a:t>Java SE 8</a:t>
            </a:r>
            <a:r>
              <a:rPr lang="zh-CN" altLang="zh-CN" sz="2000" b="1">
                <a:solidFill>
                  <a:srgbClr val="000099"/>
                </a:solidFill>
              </a:rPr>
              <a:t>开始的</a:t>
            </a:r>
            <a:r>
              <a:rPr lang="en-US" altLang="zh-CN" sz="2000" b="1">
                <a:solidFill>
                  <a:srgbClr val="000099"/>
                </a:solidFill>
              </a:rPr>
              <a:t>");</a:t>
            </a:r>
            <a:endParaRPr lang="zh-CN" altLang="zh-CN" sz="2000" b="1">
              <a:solidFill>
                <a:srgbClr val="000099"/>
              </a:solidFill>
            </a:endParaRPr>
          </a:p>
          <a:p>
            <a:r>
              <a:rPr lang="en-US" altLang="zh-CN" sz="2000" b="1">
                <a:solidFill>
                  <a:srgbClr val="000099"/>
                </a:solidFill>
              </a:rPr>
              <a:t>        }</a:t>
            </a:r>
            <a:endParaRPr lang="zh-CN" altLang="zh-CN" sz="2000" b="1">
              <a:solidFill>
                <a:srgbClr val="000099"/>
              </a:solidFill>
              <a:latin typeface="Arial" panose="020B0604020202020204" pitchFamily="34" charset="0"/>
              <a:cs typeface="Arial" panose="020B0604020202020204" pitchFamily="34" charset="0"/>
            </a:endParaRPr>
          </a:p>
          <a:p>
            <a:r>
              <a:rPr lang="en-US" altLang="zh-CN" sz="2000">
                <a:solidFill>
                  <a:schemeClr val="tx1"/>
                </a:solidFill>
                <a:latin typeface="Arial" panose="020B0604020202020204" pitchFamily="34" charset="0"/>
                <a:cs typeface="Arial" panose="020B0604020202020204" pitchFamily="34" charset="0"/>
              </a:rPr>
              <a:t>}   </a:t>
            </a:r>
            <a:endParaRPr lang="zh-CN" altLang="zh-CN" sz="200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2495600" y="5841095"/>
            <a:ext cx="7056784" cy="460375"/>
          </a:xfrm>
          <a:prstGeom prst="rect">
            <a:avLst/>
          </a:prstGeom>
          <a:noFill/>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zh-CN" sz="2400" dirty="0">
                <a:solidFill>
                  <a:schemeClr val="tx1"/>
                </a:solidFill>
              </a:rPr>
              <a:t>注</a:t>
            </a:r>
            <a:r>
              <a:rPr lang="zh-CN" altLang="en-US" sz="2400" dirty="0">
                <a:solidFill>
                  <a:schemeClr val="tx1"/>
                </a:solidFill>
              </a:rPr>
              <a:t>：</a:t>
            </a:r>
            <a:r>
              <a:rPr lang="zh-CN" altLang="zh-CN" sz="2400" dirty="0">
                <a:solidFill>
                  <a:schemeClr val="tx1"/>
                </a:solidFill>
              </a:rPr>
              <a:t> 不可以用</a:t>
            </a:r>
            <a:r>
              <a:rPr lang="en-US" altLang="zh-CN" sz="2400" dirty="0">
                <a:solidFill>
                  <a:schemeClr val="tx1"/>
                </a:solidFill>
              </a:rPr>
              <a:t>static</a:t>
            </a:r>
            <a:r>
              <a:rPr lang="zh-CN" altLang="zh-CN" sz="2400" dirty="0">
                <a:solidFill>
                  <a:schemeClr val="tx1"/>
                </a:solidFill>
              </a:rPr>
              <a:t>和</a:t>
            </a:r>
            <a:r>
              <a:rPr lang="en-US" altLang="zh-CN" sz="2400" dirty="0">
                <a:solidFill>
                  <a:schemeClr val="tx1"/>
                </a:solidFill>
              </a:rPr>
              <a:t>abstract</a:t>
            </a:r>
            <a:r>
              <a:rPr lang="zh-CN" altLang="zh-CN" sz="2400" dirty="0">
                <a:solidFill>
                  <a:schemeClr val="tx1"/>
                </a:solidFill>
              </a:rPr>
              <a:t>同时修饰一个方法。</a:t>
            </a:r>
            <a:endParaRPr lang="zh-CN" altLang="zh-C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i="0" dirty="0">
                <a:solidFill>
                  <a:schemeClr val="tx1"/>
                </a:solidFill>
                <a:effectLst/>
                <a:latin typeface="Tahoma" panose="020B0604030504040204" pitchFamily="34" charset="0"/>
              </a:rPr>
              <a:t>接口中的静态方法</a:t>
            </a:r>
            <a:endParaRPr lang="zh-CN" altLang="en-US" dirty="0">
              <a:solidFill>
                <a:schemeClr val="tx1"/>
              </a:solidFill>
            </a:endParaRPr>
          </a:p>
        </p:txBody>
      </p:sp>
      <p:sp>
        <p:nvSpPr>
          <p:cNvPr id="3" name="内容占位符 2"/>
          <p:cNvSpPr>
            <a:spLocks noGrp="1"/>
          </p:cNvSpPr>
          <p:nvPr>
            <p:ph idx="1"/>
          </p:nvPr>
        </p:nvSpPr>
        <p:spPr/>
        <p:txBody>
          <a:bodyPr/>
          <a:lstStyle/>
          <a:p>
            <a:r>
              <a:rPr lang="zh-CN" altLang="en-US" b="0" i="0" dirty="0">
                <a:effectLst/>
                <a:latin typeface="Tahoma" panose="020B0604030504040204" pitchFamily="34" charset="0"/>
              </a:rPr>
              <a:t>不能被子接口继承</a:t>
            </a:r>
            <a:endParaRPr lang="zh-CN" altLang="en-US" b="0" i="0" dirty="0">
              <a:effectLst/>
              <a:latin typeface="Tahoma" panose="020B0604030504040204" pitchFamily="34" charset="0"/>
            </a:endParaRPr>
          </a:p>
          <a:p>
            <a:r>
              <a:rPr lang="zh-CN" altLang="en-US" b="0" i="0" dirty="0">
                <a:effectLst/>
                <a:latin typeface="Tahoma" panose="020B0604030504040204" pitchFamily="34" charset="0"/>
              </a:rPr>
              <a:t>不能被实现该接口的类继承</a:t>
            </a:r>
            <a:endParaRPr lang="zh-CN" altLang="en-US" b="0" i="0" dirty="0">
              <a:effectLst/>
              <a:latin typeface="Tahoma" panose="020B0604030504040204" pitchFamily="34" charset="0"/>
            </a:endParaRPr>
          </a:p>
          <a:p>
            <a:endParaRPr lang="en-US" altLang="zh-CN" b="0" i="0" dirty="0">
              <a:effectLst/>
              <a:latin typeface="Tahoma" panose="020B0604030504040204" pitchFamily="34" charset="0"/>
            </a:endParaRPr>
          </a:p>
          <a:p>
            <a:r>
              <a:rPr lang="zh-CN" altLang="en-US" b="0" i="0" dirty="0">
                <a:effectLst/>
                <a:latin typeface="Tahoma" panose="020B0604030504040204" pitchFamily="34" charset="0"/>
              </a:rPr>
              <a:t>调用形式：</a:t>
            </a:r>
            <a:endParaRPr lang="en-US" altLang="zh-CN" b="0" i="0" dirty="0">
              <a:effectLst/>
              <a:latin typeface="Tahoma" panose="020B0604030504040204" pitchFamily="34" charset="0"/>
            </a:endParaRPr>
          </a:p>
          <a:p>
            <a:pPr marL="0" indent="0" algn="ctr">
              <a:buNone/>
            </a:pPr>
            <a:r>
              <a:rPr lang="zh-CN" altLang="en-US" b="0" i="0" dirty="0">
                <a:effectLst/>
                <a:latin typeface="Tahoma" panose="020B0604030504040204" pitchFamily="34" charset="0"/>
              </a:rPr>
              <a:t>接口名</a:t>
            </a:r>
            <a:r>
              <a:rPr lang="en-US" altLang="zh-CN" b="0" i="0" dirty="0">
                <a:effectLst/>
                <a:latin typeface="Tahoma" panose="020B0604030504040204" pitchFamily="34" charset="0"/>
              </a:rPr>
              <a:t>.</a:t>
            </a:r>
            <a:r>
              <a:rPr lang="zh-CN" altLang="en-US" b="0" i="0" dirty="0">
                <a:effectLst/>
                <a:latin typeface="Tahoma" panose="020B0604030504040204" pitchFamily="34" charset="0"/>
              </a:rPr>
              <a:t>静态方法名</a:t>
            </a:r>
            <a:r>
              <a:rPr lang="en-US" altLang="zh-CN" b="0" i="0" dirty="0">
                <a:effectLst/>
                <a:latin typeface="Tahoma" panose="020B0604030504040204" pitchFamily="34" charset="0"/>
              </a:rPr>
              <a:t>()</a:t>
            </a:r>
            <a:endParaRPr lang="en-US" altLang="zh-CN" b="0" i="0" dirty="0">
              <a:effectLst/>
              <a:latin typeface="Tahoma" panose="020B0604030504040204" pitchFamily="34" charset="0"/>
            </a:endParaRPr>
          </a:p>
          <a:p>
            <a:r>
              <a:rPr lang="zh-CN" altLang="en-US" dirty="0"/>
              <a:t>例如：</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719736" y="4581128"/>
            <a:ext cx="3168352" cy="829945"/>
          </a:xfrm>
          <a:prstGeom prst="rect">
            <a:avLst/>
          </a:prstGeom>
          <a:noFill/>
          <a:ln>
            <a:solidFill>
              <a:schemeClr val="accent1"/>
            </a:solidFill>
          </a:ln>
        </p:spPr>
        <p:txBody>
          <a:bodyPr wrap="square" rtlCol="0">
            <a:spAutoFit/>
          </a:bodyPr>
          <a:lstStyle/>
          <a:p>
            <a:r>
              <a:rPr lang="en-US" altLang="zh-CN" sz="2400" b="1">
                <a:solidFill>
                  <a:srgbClr val="000099"/>
                </a:solidFill>
                <a:latin typeface="Arial" panose="020B0604020202020204" pitchFamily="34" charset="0"/>
                <a:cs typeface="Arial" panose="020B0604020202020204" pitchFamily="34" charset="0"/>
              </a:rPr>
              <a:t>Printable.MAX;</a:t>
            </a:r>
            <a:endParaRPr lang="en-US" altLang="zh-CN" sz="2400" b="1">
              <a:solidFill>
                <a:srgbClr val="000099"/>
              </a:solidFill>
              <a:latin typeface="Arial" panose="020B0604020202020204" pitchFamily="34" charset="0"/>
              <a:cs typeface="Arial" panose="020B0604020202020204" pitchFamily="34" charset="0"/>
            </a:endParaRPr>
          </a:p>
          <a:p>
            <a:r>
              <a:rPr lang="en-US" altLang="zh-CN" sz="2400" b="1">
                <a:solidFill>
                  <a:srgbClr val="000099"/>
                </a:solidFill>
                <a:latin typeface="Arial" panose="020B0604020202020204" pitchFamily="34" charset="0"/>
                <a:cs typeface="Arial" panose="020B0604020202020204" pitchFamily="34" charset="0"/>
              </a:rPr>
              <a:t>Printable.f();</a:t>
            </a:r>
            <a:endParaRPr lang="zh-CN" altLang="en-US" sz="24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buNone/>
            </a:pPr>
            <a:r>
              <a:rPr lang="zh-CN" altLang="en-US" b="1"/>
              <a:t> </a:t>
            </a:r>
            <a:r>
              <a:rPr lang="en-US" altLang="zh-CN" b="1"/>
              <a:t>3</a:t>
            </a:r>
            <a:r>
              <a:rPr lang="zh-CN" altLang="en-US" b="1"/>
              <a:t>．接口的使用</a:t>
            </a:r>
            <a:endParaRPr lang="zh-CN" altLang="en-US" b="1" dirty="0"/>
          </a:p>
        </p:txBody>
      </p:sp>
      <p:sp>
        <p:nvSpPr>
          <p:cNvPr id="3" name="内容占位符 2"/>
          <p:cNvSpPr>
            <a:spLocks noGrp="1"/>
          </p:cNvSpPr>
          <p:nvPr>
            <p:ph idx="1"/>
          </p:nvPr>
        </p:nvSpPr>
        <p:spPr/>
        <p:txBody>
          <a:bodyPr/>
          <a:lstStyle/>
          <a:p>
            <a:r>
              <a:rPr lang="zh-CN" altLang="en-US" b="1" dirty="0"/>
              <a:t>类实现接口</a:t>
            </a:r>
            <a:endParaRPr lang="en-US" altLang="zh-CN" b="1" dirty="0"/>
          </a:p>
          <a:p>
            <a:pPr lvl="1"/>
            <a:r>
              <a:rPr lang="zh-CN" altLang="en-US" b="1" dirty="0">
                <a:solidFill>
                  <a:srgbClr val="0000CC"/>
                </a:solidFill>
              </a:rPr>
              <a:t>一个类</a:t>
            </a:r>
            <a:r>
              <a:rPr lang="zh-CN" altLang="en-US" dirty="0"/>
              <a:t>通过使用关键字</a:t>
            </a:r>
            <a:r>
              <a:rPr lang="en-US" altLang="zh-CN" b="1" dirty="0">
                <a:solidFill>
                  <a:srgbClr val="C00000"/>
                </a:solidFill>
              </a:rPr>
              <a:t>implements</a:t>
            </a:r>
            <a:r>
              <a:rPr lang="zh-CN" altLang="en-US" dirty="0"/>
              <a:t>声明自己实现</a:t>
            </a:r>
            <a:r>
              <a:rPr lang="zh-CN" altLang="en-US" b="1" dirty="0">
                <a:solidFill>
                  <a:srgbClr val="C00000"/>
                </a:solidFill>
              </a:rPr>
              <a:t>一个</a:t>
            </a:r>
            <a:r>
              <a:rPr lang="zh-CN" altLang="en-US" dirty="0"/>
              <a:t>或</a:t>
            </a:r>
            <a:r>
              <a:rPr lang="zh-CN" altLang="en-US" b="1" dirty="0">
                <a:solidFill>
                  <a:srgbClr val="C00000"/>
                </a:solidFill>
              </a:rPr>
              <a:t>多个</a:t>
            </a:r>
            <a:r>
              <a:rPr lang="zh-CN" altLang="en-US" dirty="0"/>
              <a:t>接口。</a:t>
            </a:r>
            <a:endParaRPr lang="en-US" altLang="zh-CN" dirty="0"/>
          </a:p>
          <a:p>
            <a:pPr lvl="1"/>
            <a:r>
              <a:rPr lang="zh-CN" altLang="en-US" dirty="0"/>
              <a:t>实现多个接口时，接口之间用</a:t>
            </a:r>
            <a:r>
              <a:rPr lang="zh-CN" altLang="en-US" dirty="0">
                <a:solidFill>
                  <a:srgbClr val="C00000"/>
                </a:solidFill>
              </a:rPr>
              <a:t>逗号</a:t>
            </a:r>
            <a:r>
              <a:rPr lang="zh-CN" altLang="en-US" dirty="0"/>
              <a:t>隔开。</a:t>
            </a:r>
            <a:endParaRPr lang="en-US" altLang="zh-CN" dirty="0"/>
          </a:p>
          <a:p>
            <a:pPr lvl="1"/>
            <a:endParaRPr lang="en-US" altLang="zh-CN" dirty="0"/>
          </a:p>
          <a:p>
            <a:pPr lvl="1"/>
            <a:endParaRPr lang="en-US" altLang="zh-CN" dirty="0"/>
          </a:p>
          <a:p>
            <a:pPr lvl="1"/>
            <a:endParaRPr lang="en-US" altLang="zh-CN" dirty="0"/>
          </a:p>
          <a:p>
            <a:pPr lvl="1"/>
            <a:endParaRPr lang="zh-CN" altLang="en-US" dirty="0"/>
          </a:p>
          <a:p>
            <a:pPr>
              <a:buNone/>
            </a:pPr>
            <a:r>
              <a:rPr lang="zh-CN" altLang="en-US" dirty="0"/>
              <a:t> </a:t>
            </a:r>
            <a:endParaRPr lang="zh-CN" altLang="en-US" dirty="0"/>
          </a:p>
          <a:p>
            <a:pPr algn="ctr">
              <a:buNone/>
            </a:pPr>
            <a:r>
              <a:rPr lang="zh-CN" altLang="en-US" b="1" dirty="0">
                <a:solidFill>
                  <a:srgbClr val="000099"/>
                </a:solidFill>
              </a:rPr>
              <a:t>  </a:t>
            </a:r>
            <a:endParaRPr lang="zh-CN" altLang="en-US" b="1" dirty="0">
              <a:solidFill>
                <a:srgbClr val="000099"/>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855640" y="3679795"/>
            <a:ext cx="6120680" cy="1322070"/>
          </a:xfrm>
          <a:prstGeom prst="rect">
            <a:avLst/>
          </a:prstGeom>
          <a:noFill/>
          <a:ln>
            <a:solidFill>
              <a:schemeClr val="bg2"/>
            </a:solidFill>
          </a:ln>
        </p:spPr>
        <p:txBody>
          <a:bodyPr wrap="square" rtlCol="0">
            <a:spAutoFit/>
          </a:bodyPr>
          <a:lstStyle/>
          <a:p>
            <a:r>
              <a:rPr lang="en-US" altLang="zh-CN" sz="2000" b="1" dirty="0">
                <a:solidFill>
                  <a:srgbClr val="000099"/>
                </a:solidFill>
              </a:rPr>
              <a:t>class A </a:t>
            </a:r>
            <a:r>
              <a:rPr lang="en-US" altLang="zh-CN" sz="2000" b="1" dirty="0">
                <a:solidFill>
                  <a:srgbClr val="C00000"/>
                </a:solidFill>
              </a:rPr>
              <a:t>implements</a:t>
            </a:r>
            <a:r>
              <a:rPr lang="en-US" altLang="zh-CN" sz="2000" b="1" dirty="0">
                <a:solidFill>
                  <a:srgbClr val="000099"/>
                </a:solidFill>
              </a:rPr>
              <a:t> Printable, Addable </a:t>
            </a:r>
            <a:r>
              <a:rPr lang="en-US" altLang="zh-CN" sz="2000" b="1" dirty="0"/>
              <a:t>{  </a:t>
            </a:r>
            <a:endParaRPr lang="en-US" altLang="zh-CN" sz="2000" b="1" dirty="0"/>
          </a:p>
          <a:p>
            <a:endParaRPr lang="en-US" altLang="zh-CN" sz="2000" b="1" dirty="0"/>
          </a:p>
          <a:p>
            <a:r>
              <a:rPr lang="en-US" altLang="zh-CN" sz="2000" b="1" dirty="0"/>
              <a:t>       …         </a:t>
            </a:r>
            <a:endParaRPr lang="en-US" altLang="zh-CN" sz="2000" b="1" dirty="0"/>
          </a:p>
          <a:p>
            <a:r>
              <a:rPr lang="en-US" altLang="zh-CN" sz="2000" b="1" dirty="0"/>
              <a:t> }</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0" indent="0">
              <a:buNone/>
            </a:pPr>
            <a:r>
              <a:rPr lang="en-US" altLang="zh-CN" dirty="0"/>
              <a:t>4</a:t>
            </a:r>
            <a:r>
              <a:rPr lang="zh-CN" altLang="en-US" dirty="0"/>
              <a:t>．通过</a:t>
            </a:r>
            <a:r>
              <a:rPr lang="en-US" altLang="zh-CN" dirty="0"/>
              <a:t>import</a:t>
            </a:r>
            <a:r>
              <a:rPr lang="zh-CN" altLang="en-US" dirty="0"/>
              <a:t>语句引入包中的接口</a:t>
            </a:r>
            <a:endParaRPr lang="en-US" altLang="zh-CN" dirty="0"/>
          </a:p>
          <a:p>
            <a:pPr marL="0" indent="0" algn="ctr">
              <a:buNone/>
            </a:pPr>
            <a:r>
              <a:rPr lang="en-US" altLang="zh-CN" b="1" dirty="0">
                <a:solidFill>
                  <a:srgbClr val="000099"/>
                </a:solidFill>
              </a:rPr>
              <a:t>import java.io.*;</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a:xfrm>
            <a:off x="8040216" y="6351379"/>
            <a:ext cx="2133600" cy="365125"/>
          </a:xfrm>
        </p:spPr>
        <p:txBody>
          <a:bodyPr/>
          <a:lstStyle/>
          <a:p>
            <a:pPr>
              <a:defRPr/>
            </a:pPr>
            <a:fld id="{CC90D189-D785-46E3-8ABE-228CD1A57E02}" type="slidenum">
              <a:rPr lang="en-US" altLang="zh-CN"/>
            </a:fld>
            <a:endParaRPr lang="en-US" altLang="zh-CN"/>
          </a:p>
        </p:txBody>
      </p:sp>
      <p:sp>
        <p:nvSpPr>
          <p:cNvPr id="23557" name="Text Box 5"/>
          <p:cNvSpPr txBox="1">
            <a:spLocks noChangeArrowheads="1"/>
          </p:cNvSpPr>
          <p:nvPr/>
        </p:nvSpPr>
        <p:spPr bwMode="auto">
          <a:xfrm>
            <a:off x="1780630" y="3528180"/>
            <a:ext cx="6115595" cy="2124075"/>
          </a:xfrm>
          <a:prstGeom prst="rect">
            <a:avLst/>
          </a:prstGeom>
          <a:noFill/>
          <a:ln w="9525">
            <a:solidFill>
              <a:schemeClr val="tx1"/>
            </a:solidFill>
            <a:miter lim="800000"/>
          </a:ln>
        </p:spPr>
        <p:txBody>
          <a:bodyPr wrap="square" lIns="90000" tIns="46800" rIns="90000" bIns="46800">
            <a:spAutoFit/>
          </a:bodyPr>
          <a:lstStyle/>
          <a:p>
            <a:pPr defTabSz="386080"/>
            <a:r>
              <a:rPr lang="en-AU" altLang="en-AU" sz="2200" b="1" dirty="0"/>
              <a:t>class  </a:t>
            </a:r>
            <a:r>
              <a:rPr lang="en-AU" altLang="en-AU" sz="2200" b="1" dirty="0">
                <a:solidFill>
                  <a:srgbClr val="006600"/>
                </a:solidFill>
              </a:rPr>
              <a:t>Lecturer</a:t>
            </a:r>
            <a:r>
              <a:rPr lang="en-AU" altLang="en-AU" sz="2200" b="1" dirty="0"/>
              <a:t> </a:t>
            </a:r>
            <a:r>
              <a:rPr lang="en-AU" altLang="en-AU" sz="2200" b="1" dirty="0">
                <a:solidFill>
                  <a:srgbClr val="0000CC"/>
                </a:solidFill>
              </a:rPr>
              <a:t>implements Speaker</a:t>
            </a:r>
            <a:r>
              <a:rPr lang="en-AU" altLang="en-AU" sz="2200" b="1" dirty="0"/>
              <a:t> {</a:t>
            </a:r>
            <a:endParaRPr lang="en-AU" altLang="en-AU" sz="2200" b="1" dirty="0"/>
          </a:p>
          <a:p>
            <a:pPr defTabSz="386080"/>
            <a:r>
              <a:rPr lang="en-AU" altLang="en-AU" sz="2200" b="1" dirty="0"/>
              <a:t>	</a:t>
            </a:r>
            <a:r>
              <a:rPr lang="en-AU" altLang="en-AU" sz="2200" b="1" dirty="0">
                <a:solidFill>
                  <a:srgbClr val="FF0000"/>
                </a:solidFill>
              </a:rPr>
              <a:t>public</a:t>
            </a:r>
            <a:r>
              <a:rPr lang="en-AU" altLang="en-AU" sz="2200" b="1" dirty="0"/>
              <a:t> void </a:t>
            </a:r>
            <a:r>
              <a:rPr lang="en-AU" altLang="en-AU" sz="2200" b="1" dirty="0">
                <a:solidFill>
                  <a:srgbClr val="CC0000"/>
                </a:solidFill>
              </a:rPr>
              <a:t>speak()</a:t>
            </a:r>
            <a:r>
              <a:rPr lang="en-AU" altLang="zh-CN" sz="2200" b="1" dirty="0"/>
              <a:t> </a:t>
            </a:r>
            <a:r>
              <a:rPr lang="en-AU" altLang="en-AU" sz="2200" b="1" dirty="0"/>
              <a:t>{</a:t>
            </a:r>
            <a:endParaRPr lang="en-AU" altLang="en-AU" sz="2200" b="1" dirty="0"/>
          </a:p>
          <a:p>
            <a:pPr defTabSz="386080"/>
            <a:r>
              <a:rPr lang="en-AU" altLang="en-AU" sz="2200" b="1" dirty="0"/>
              <a:t>	</a:t>
            </a:r>
            <a:r>
              <a:rPr lang="en-AU" altLang="zh-CN" sz="2200" b="1" dirty="0"/>
              <a:t>      </a:t>
            </a:r>
            <a:r>
              <a:rPr lang="en-AU" altLang="en-AU" sz="2200" b="1" dirty="0" err="1"/>
              <a:t>System.out.println</a:t>
            </a:r>
            <a:r>
              <a:rPr lang="en-AU" altLang="en-AU" sz="2200" b="1" dirty="0"/>
              <a:t>(“Talks Object Oriented </a:t>
            </a:r>
            <a:r>
              <a:rPr lang="en-AU" altLang="zh-CN" sz="2200" b="1" dirty="0"/>
              <a:t>						</a:t>
            </a:r>
            <a:r>
              <a:rPr lang="en-AU" altLang="en-AU" sz="2200" b="1" dirty="0"/>
              <a:t>Design and </a:t>
            </a:r>
            <a:r>
              <a:rPr lang="en-AU" altLang="zh-CN" sz="2200" b="1" dirty="0"/>
              <a:t>P</a:t>
            </a:r>
            <a:r>
              <a:rPr lang="en-AU" altLang="en-AU" sz="2200" b="1" dirty="0"/>
              <a:t>rogramming!”);</a:t>
            </a:r>
            <a:endParaRPr lang="en-AU" altLang="en-AU" sz="2200" b="1" dirty="0"/>
          </a:p>
          <a:p>
            <a:pPr defTabSz="386080"/>
            <a:r>
              <a:rPr lang="en-AU" altLang="en-AU" sz="2200" b="1" dirty="0"/>
              <a:t>	}</a:t>
            </a:r>
            <a:endParaRPr lang="en-AU" altLang="en-AU" sz="2200" b="1" dirty="0"/>
          </a:p>
          <a:p>
            <a:pPr defTabSz="386080"/>
            <a:r>
              <a:rPr lang="en-AU" altLang="en-AU" sz="2200" b="1" dirty="0"/>
              <a:t>}</a:t>
            </a:r>
            <a:endParaRPr lang="en-AU" altLang="en-AU" sz="2200" b="1" dirty="0"/>
          </a:p>
        </p:txBody>
      </p:sp>
      <p:sp>
        <p:nvSpPr>
          <p:cNvPr id="31748" name="Text Box 6"/>
          <p:cNvSpPr txBox="1">
            <a:spLocks noChangeArrowheads="1"/>
          </p:cNvSpPr>
          <p:nvPr/>
        </p:nvSpPr>
        <p:spPr bwMode="auto">
          <a:xfrm>
            <a:off x="2038985" y="263525"/>
            <a:ext cx="4752975" cy="1200150"/>
          </a:xfrm>
          <a:prstGeom prst="rect">
            <a:avLst/>
          </a:prstGeom>
          <a:noFill/>
          <a:ln w="9525">
            <a:solidFill>
              <a:schemeClr val="tx1"/>
            </a:solidFill>
            <a:miter lim="800000"/>
          </a:ln>
        </p:spPr>
        <p:txBody>
          <a:bodyPr lIns="90000" tIns="46800" rIns="90000" bIns="46800">
            <a:spAutoFit/>
          </a:bodyPr>
          <a:lstStyle/>
          <a:p>
            <a:pPr defTabSz="386080"/>
            <a:r>
              <a:rPr lang="en-AU" altLang="en-AU" sz="2400" b="1">
                <a:solidFill>
                  <a:srgbClr val="FC0128"/>
                </a:solidFill>
              </a:rPr>
              <a:t>interface</a:t>
            </a:r>
            <a:r>
              <a:rPr lang="en-AU" altLang="en-AU" sz="2400" b="1"/>
              <a:t> Speaker {</a:t>
            </a:r>
            <a:endParaRPr lang="en-AU" altLang="en-AU" sz="2400" b="1"/>
          </a:p>
          <a:p>
            <a:pPr defTabSz="386080"/>
            <a:r>
              <a:rPr lang="en-AU" altLang="en-AU" sz="2400" b="1"/>
              <a:t>	void </a:t>
            </a:r>
            <a:r>
              <a:rPr lang="en-AU" altLang="en-AU" sz="2400" b="1">
                <a:solidFill>
                  <a:srgbClr val="CC0000"/>
                </a:solidFill>
              </a:rPr>
              <a:t>speak( )</a:t>
            </a:r>
            <a:r>
              <a:rPr lang="en-AU" altLang="zh-CN" sz="2400" b="1"/>
              <a:t> </a:t>
            </a:r>
            <a:r>
              <a:rPr lang="en-AU" altLang="en-AU" sz="2400" b="1"/>
              <a:t>;</a:t>
            </a:r>
            <a:endParaRPr lang="en-AU" altLang="en-AU" sz="2400" b="1"/>
          </a:p>
          <a:p>
            <a:pPr defTabSz="386080"/>
            <a:r>
              <a:rPr lang="en-AU" altLang="en-AU" sz="2400" b="1"/>
              <a:t>}</a:t>
            </a:r>
            <a:endParaRPr lang="en-AU" altLang="en-AU" sz="2400" b="1"/>
          </a:p>
        </p:txBody>
      </p:sp>
      <p:sp>
        <p:nvSpPr>
          <p:cNvPr id="31750" name="Text Box 9"/>
          <p:cNvSpPr txBox="1">
            <a:spLocks noChangeArrowheads="1"/>
          </p:cNvSpPr>
          <p:nvPr/>
        </p:nvSpPr>
        <p:spPr bwMode="auto">
          <a:xfrm>
            <a:off x="6743700" y="404813"/>
            <a:ext cx="2592388" cy="461645"/>
          </a:xfrm>
          <a:prstGeom prst="rect">
            <a:avLst/>
          </a:prstGeom>
          <a:noFill/>
          <a:ln w="9525">
            <a:noFill/>
            <a:miter lim="800000"/>
          </a:ln>
        </p:spPr>
        <p:txBody>
          <a:bodyPr lIns="90000" tIns="46800" rIns="90000" bIns="46800">
            <a:spAutoFit/>
          </a:bodyPr>
          <a:lstStyle/>
          <a:p>
            <a:pPr>
              <a:spcBef>
                <a:spcPct val="50000"/>
              </a:spcBef>
            </a:pPr>
            <a:r>
              <a:rPr lang="en-US" altLang="zh-CN" sz="2400" b="1" dirty="0" err="1"/>
              <a:t>Speaker.java</a:t>
            </a:r>
            <a:endParaRPr lang="en-US" altLang="zh-CN" sz="2400" b="1" dirty="0"/>
          </a:p>
        </p:txBody>
      </p:sp>
      <p:sp>
        <p:nvSpPr>
          <p:cNvPr id="31751" name="Text Box 10"/>
          <p:cNvSpPr txBox="1">
            <a:spLocks noChangeArrowheads="1"/>
          </p:cNvSpPr>
          <p:nvPr/>
        </p:nvSpPr>
        <p:spPr bwMode="auto">
          <a:xfrm>
            <a:off x="7896225" y="1844675"/>
            <a:ext cx="2413000" cy="461645"/>
          </a:xfrm>
          <a:prstGeom prst="rect">
            <a:avLst/>
          </a:prstGeom>
          <a:noFill/>
          <a:ln w="9525">
            <a:noFill/>
            <a:miter lim="800000"/>
          </a:ln>
        </p:spPr>
        <p:txBody>
          <a:bodyPr lIns="90000" tIns="46800" rIns="90000" bIns="46800">
            <a:spAutoFit/>
          </a:bodyPr>
          <a:lstStyle/>
          <a:p>
            <a:pPr>
              <a:spcBef>
                <a:spcPct val="50000"/>
              </a:spcBef>
            </a:pPr>
            <a:r>
              <a:rPr lang="en-US" altLang="zh-CN" sz="2400" b="1" dirty="0" err="1"/>
              <a:t>Politician.java</a:t>
            </a:r>
            <a:endParaRPr lang="en-US" altLang="zh-CN" sz="2400" b="1" dirty="0"/>
          </a:p>
        </p:txBody>
      </p:sp>
      <p:sp>
        <p:nvSpPr>
          <p:cNvPr id="31752" name="Text Box 11"/>
          <p:cNvSpPr txBox="1">
            <a:spLocks noChangeArrowheads="1"/>
          </p:cNvSpPr>
          <p:nvPr/>
        </p:nvSpPr>
        <p:spPr bwMode="auto">
          <a:xfrm>
            <a:off x="7824192" y="3836065"/>
            <a:ext cx="1803429" cy="400050"/>
          </a:xfrm>
          <a:prstGeom prst="rect">
            <a:avLst/>
          </a:prstGeom>
          <a:noFill/>
          <a:ln w="9525">
            <a:noFill/>
            <a:miter lim="800000"/>
          </a:ln>
        </p:spPr>
        <p:txBody>
          <a:bodyPr wrap="square" lIns="90000" tIns="46800" rIns="90000" bIns="46800">
            <a:spAutoFit/>
          </a:bodyPr>
          <a:lstStyle/>
          <a:p>
            <a:pPr>
              <a:spcBef>
                <a:spcPct val="50000"/>
              </a:spcBef>
            </a:pPr>
            <a:r>
              <a:rPr lang="en-US" altLang="zh-CN" sz="2000" b="1" dirty="0" err="1"/>
              <a:t>Lecturer.java</a:t>
            </a:r>
            <a:endParaRPr lang="en-US" altLang="zh-CN" sz="2000" b="1" dirty="0"/>
          </a:p>
        </p:txBody>
      </p:sp>
      <p:sp>
        <p:nvSpPr>
          <p:cNvPr id="9" name="TextBox 8"/>
          <p:cNvSpPr txBox="1"/>
          <p:nvPr/>
        </p:nvSpPr>
        <p:spPr>
          <a:xfrm>
            <a:off x="1823995" y="1601788"/>
            <a:ext cx="6072230" cy="1783715"/>
          </a:xfrm>
          <a:prstGeom prst="rect">
            <a:avLst/>
          </a:prstGeom>
          <a:noFill/>
          <a:ln>
            <a:solidFill>
              <a:schemeClr val="tx1"/>
            </a:solidFill>
            <a:prstDash val="solid"/>
          </a:ln>
        </p:spPr>
        <p:txBody>
          <a:bodyPr wrap="square" rtlCol="0">
            <a:spAutoFit/>
          </a:bodyPr>
          <a:lstStyle/>
          <a:p>
            <a:pPr defTabSz="386080">
              <a:spcBef>
                <a:spcPct val="0"/>
              </a:spcBef>
              <a:buClr>
                <a:schemeClr val="bg1"/>
              </a:buClr>
            </a:pPr>
            <a:r>
              <a:rPr lang="en-AU" altLang="en-AU" sz="2200" b="1" dirty="0"/>
              <a:t>class  </a:t>
            </a:r>
            <a:r>
              <a:rPr lang="en-AU" altLang="en-AU" sz="2200" b="1" dirty="0">
                <a:solidFill>
                  <a:srgbClr val="006600"/>
                </a:solidFill>
              </a:rPr>
              <a:t>Politician</a:t>
            </a:r>
            <a:r>
              <a:rPr lang="en-AU" altLang="en-AU" sz="2200" b="1" dirty="0"/>
              <a:t> </a:t>
            </a:r>
            <a:r>
              <a:rPr lang="en-AU" altLang="en-AU" sz="2200" b="1" dirty="0">
                <a:solidFill>
                  <a:srgbClr val="0000CC"/>
                </a:solidFill>
              </a:rPr>
              <a:t>implements Speaker</a:t>
            </a:r>
            <a:r>
              <a:rPr lang="en-AU" altLang="en-AU" sz="2200" b="1" dirty="0"/>
              <a:t> {</a:t>
            </a:r>
            <a:endParaRPr lang="en-AU" altLang="en-AU" sz="2200" b="1" dirty="0"/>
          </a:p>
          <a:p>
            <a:pPr defTabSz="386080">
              <a:spcBef>
                <a:spcPct val="0"/>
              </a:spcBef>
              <a:buClr>
                <a:schemeClr val="bg1"/>
              </a:buClr>
            </a:pPr>
            <a:r>
              <a:rPr lang="en-AU" altLang="en-AU" sz="2200" b="1" dirty="0"/>
              <a:t>	</a:t>
            </a:r>
            <a:r>
              <a:rPr lang="en-AU" altLang="en-AU" sz="2200" b="1" dirty="0">
                <a:solidFill>
                  <a:srgbClr val="FF0000"/>
                </a:solidFill>
              </a:rPr>
              <a:t>public</a:t>
            </a:r>
            <a:r>
              <a:rPr lang="en-AU" altLang="en-AU" sz="2200" b="1" dirty="0"/>
              <a:t> void </a:t>
            </a:r>
            <a:r>
              <a:rPr lang="en-AU" altLang="en-AU" sz="2200" b="1" dirty="0">
                <a:solidFill>
                  <a:srgbClr val="CC0000"/>
                </a:solidFill>
              </a:rPr>
              <a:t>speak()</a:t>
            </a:r>
            <a:r>
              <a:rPr lang="en-AU" altLang="zh-CN" sz="2200" b="1" dirty="0"/>
              <a:t> </a:t>
            </a:r>
            <a:r>
              <a:rPr lang="en-AU" altLang="en-AU" sz="2200" b="1" dirty="0"/>
              <a:t>{</a:t>
            </a:r>
            <a:endParaRPr lang="en-AU" altLang="en-AU" sz="2200" b="1" dirty="0"/>
          </a:p>
          <a:p>
            <a:pPr defTabSz="386080">
              <a:spcBef>
                <a:spcPct val="0"/>
              </a:spcBef>
              <a:buClr>
                <a:schemeClr val="bg1"/>
              </a:buClr>
            </a:pPr>
            <a:r>
              <a:rPr lang="en-AU" altLang="en-AU" sz="2200" b="1" dirty="0"/>
              <a:t>		</a:t>
            </a:r>
            <a:r>
              <a:rPr lang="en-AU" altLang="en-AU" sz="2200" b="1" dirty="0" err="1"/>
              <a:t>System.out.println</a:t>
            </a:r>
            <a:r>
              <a:rPr lang="en-AU" altLang="en-AU" sz="2200" b="1" dirty="0"/>
              <a:t>(</a:t>
            </a:r>
            <a:r>
              <a:rPr lang="en-AU" altLang="en-AU" sz="2200" b="1" dirty="0">
                <a:latin typeface="Tahoma" panose="020B0604030504040204" pitchFamily="34" charset="0"/>
              </a:rPr>
              <a:t>“</a:t>
            </a:r>
            <a:r>
              <a:rPr lang="en-AU" altLang="en-AU" sz="2200" b="1" dirty="0"/>
              <a:t>Talk politics</a:t>
            </a:r>
            <a:r>
              <a:rPr lang="en-AU" altLang="en-AU" sz="2200" b="1" dirty="0">
                <a:latin typeface="Tahoma" panose="020B0604030504040204" pitchFamily="34" charset="0"/>
              </a:rPr>
              <a:t>”</a:t>
            </a:r>
            <a:r>
              <a:rPr lang="en-AU" altLang="en-AU" sz="2200" b="1" dirty="0"/>
              <a:t>);</a:t>
            </a:r>
            <a:endParaRPr lang="en-AU" altLang="en-AU" sz="2200" b="1" dirty="0"/>
          </a:p>
          <a:p>
            <a:pPr defTabSz="386080">
              <a:spcBef>
                <a:spcPct val="0"/>
              </a:spcBef>
              <a:buClr>
                <a:schemeClr val="bg1"/>
              </a:buClr>
            </a:pPr>
            <a:r>
              <a:rPr lang="en-AU" altLang="en-AU" sz="2200" b="1" dirty="0"/>
              <a:t>	}</a:t>
            </a:r>
            <a:endParaRPr lang="en-AU" altLang="en-AU" sz="2200" b="1" dirty="0"/>
          </a:p>
          <a:p>
            <a:pPr defTabSz="386080">
              <a:spcBef>
                <a:spcPct val="0"/>
              </a:spcBef>
              <a:buClr>
                <a:schemeClr val="bg1"/>
              </a:buClr>
            </a:pPr>
            <a:r>
              <a:rPr lang="en-AU" altLang="en-AU" sz="2200" b="1" dirty="0"/>
              <a:t>}</a:t>
            </a:r>
            <a:endParaRPr lang="zh-CN" altLang="en-US" dirty="0"/>
          </a:p>
        </p:txBody>
      </p:sp>
      <p:sp>
        <p:nvSpPr>
          <p:cNvPr id="3" name="文本框 2"/>
          <p:cNvSpPr txBox="1"/>
          <p:nvPr/>
        </p:nvSpPr>
        <p:spPr>
          <a:xfrm>
            <a:off x="2235020" y="5806856"/>
            <a:ext cx="7078980" cy="706755"/>
          </a:xfrm>
          <a:prstGeom prst="rect">
            <a:avLst/>
          </a:prstGeom>
          <a:noFill/>
          <a:ln>
            <a:solidFill>
              <a:schemeClr val="accent1"/>
            </a:solidFill>
          </a:ln>
        </p:spPr>
        <p:txBody>
          <a:bodyPr wrap="none" rtlCol="0">
            <a:spAutoFit/>
          </a:bodyPr>
          <a:lstStyle/>
          <a:p>
            <a:r>
              <a:rPr lang="zh-CN" altLang="zh-CN" sz="2000" b="1" dirty="0">
                <a:solidFill>
                  <a:schemeClr val="tx1"/>
                </a:solidFill>
              </a:rPr>
              <a:t>接口中的方法的访问权限都是</a:t>
            </a:r>
            <a:r>
              <a:rPr lang="en-US" altLang="zh-CN" sz="2000" b="1" dirty="0">
                <a:solidFill>
                  <a:schemeClr val="tx1"/>
                </a:solidFill>
              </a:rPr>
              <a:t>public</a:t>
            </a:r>
            <a:r>
              <a:rPr lang="zh-CN" altLang="zh-CN" sz="2000" b="1" dirty="0">
                <a:solidFill>
                  <a:schemeClr val="tx1"/>
                </a:solidFill>
              </a:rPr>
              <a:t>的，重写时不可省略</a:t>
            </a:r>
            <a:r>
              <a:rPr lang="en-US" altLang="zh-CN" sz="2000" b="1" dirty="0">
                <a:solidFill>
                  <a:schemeClr val="tx1"/>
                </a:solidFill>
              </a:rPr>
              <a:t>public</a:t>
            </a:r>
            <a:endParaRPr lang="en-US" altLang="zh-CN" sz="2000" b="1" dirty="0">
              <a:solidFill>
                <a:schemeClr val="tx1"/>
              </a:solidFill>
            </a:endParaRPr>
          </a:p>
          <a:p>
            <a:r>
              <a:rPr lang="en-US" altLang="zh-CN" sz="2000" b="1" dirty="0">
                <a:solidFill>
                  <a:schemeClr val="tx1"/>
                </a:solidFill>
              </a:rPr>
              <a:t>(</a:t>
            </a:r>
            <a:r>
              <a:rPr lang="zh-CN" altLang="zh-CN" sz="2000" b="1" dirty="0">
                <a:solidFill>
                  <a:schemeClr val="tx1"/>
                </a:solidFill>
              </a:rPr>
              <a:t>否则就降低了访问权限，这是不允许的</a:t>
            </a:r>
            <a:r>
              <a:rPr lang="en-US" altLang="zh-CN" sz="2000" b="1" dirty="0">
                <a:solidFill>
                  <a:schemeClr val="tx1"/>
                </a:solidFill>
              </a:rPr>
              <a:t>)</a:t>
            </a:r>
            <a:r>
              <a:rPr lang="zh-CN" altLang="en-US" sz="2000" b="1" dirty="0">
                <a:solidFill>
                  <a:schemeClr val="tx1"/>
                </a:solidFill>
              </a:rPr>
              <a:t>。</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blinds(horizontal)">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box(in)">
                                      <p:cBhvr>
                                        <p:cTn id="22" dur="500"/>
                                        <p:tgtEl>
                                          <p:spTgt spid="235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52"/>
                                        </p:tgtEl>
                                        <p:attrNameLst>
                                          <p:attrName>style.visibility</p:attrName>
                                        </p:attrNameLst>
                                      </p:cBhvr>
                                      <p:to>
                                        <p:strVal val="visible"/>
                                      </p:to>
                                    </p:set>
                                    <p:animEffect transition="in" filter="blinds(horizontal)">
                                      <p:cBhvr>
                                        <p:cTn id="27" dur="500"/>
                                        <p:tgtEl>
                                          <p:spTgt spid="3175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0" animBg="1"/>
      <p:bldP spid="31750" grpId="0"/>
      <p:bldP spid="31751" grpId="0"/>
      <p:bldP spid="31752" grpId="0"/>
      <p:bldP spid="9" grpId="0" bldLvl="0" animBg="1"/>
      <p:bldP spid="3"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§5.10.</a:t>
            </a:r>
            <a:r>
              <a:rPr lang="zh-CN" altLang="en-US"/>
              <a:t>1 </a:t>
            </a:r>
            <a:r>
              <a:rPr lang="zh-CN" altLang="en-US">
                <a:latin typeface="宋体" panose="02010600030101010101" pitchFamily="2" charset="-122"/>
              </a:rPr>
              <a:t>接口的定义与</a:t>
            </a:r>
            <a:r>
              <a:rPr lang="zh-CN" altLang="en-US" dirty="0">
                <a:latin typeface="宋体" panose="02010600030101010101" pitchFamily="2" charset="-122"/>
              </a:rPr>
              <a:t>使用</a:t>
            </a:r>
            <a:r>
              <a:rPr lang="zh-CN" altLang="en-US" dirty="0"/>
              <a:t> </a:t>
            </a:r>
            <a:endParaRPr lang="zh-CN" altLang="en-US" dirty="0"/>
          </a:p>
        </p:txBody>
      </p:sp>
      <p:sp>
        <p:nvSpPr>
          <p:cNvPr id="3" name="内容占位符 2"/>
          <p:cNvSpPr>
            <a:spLocks noGrp="1"/>
          </p:cNvSpPr>
          <p:nvPr>
            <p:ph idx="1"/>
          </p:nvPr>
        </p:nvSpPr>
        <p:spPr>
          <a:xfrm>
            <a:off x="1981200" y="1714488"/>
            <a:ext cx="8229600" cy="4667262"/>
          </a:xfrm>
        </p:spPr>
        <p:txBody>
          <a:bodyPr/>
          <a:lstStyle/>
          <a:p>
            <a:pPr>
              <a:spcBef>
                <a:spcPts val="0"/>
              </a:spcBef>
            </a:pPr>
            <a:r>
              <a:rPr lang="zh-CN" altLang="en-US" dirty="0"/>
              <a:t>一个类实现多个接口时，</a:t>
            </a:r>
            <a:r>
              <a:rPr lang="zh-CN" altLang="en-US" b="1" dirty="0">
                <a:solidFill>
                  <a:srgbClr val="0000CC"/>
                </a:solidFill>
                <a:latin typeface="华文新魏" panose="02010800040101010101" pitchFamily="2" charset="-122"/>
                <a:ea typeface="华文新魏" panose="02010800040101010101" pitchFamily="2" charset="-122"/>
              </a:rPr>
              <a:t>类</a:t>
            </a:r>
            <a:r>
              <a:rPr lang="zh-CN" altLang="en-US" dirty="0">
                <a:solidFill>
                  <a:srgbClr val="0000CC"/>
                </a:solidFill>
                <a:latin typeface="华文新魏" panose="02010800040101010101" pitchFamily="2" charset="-122"/>
                <a:ea typeface="华文新魏" panose="02010800040101010101" pitchFamily="2" charset="-122"/>
              </a:rPr>
              <a:t>必须提供接口中所有方法的实现</a:t>
            </a:r>
            <a:r>
              <a:rPr lang="zh-CN" altLang="en-US" dirty="0">
                <a:solidFill>
                  <a:srgbClr val="0000CC"/>
                </a:solidFill>
              </a:rPr>
              <a:t>。</a:t>
            </a:r>
            <a:endParaRPr lang="en-US" altLang="zh-CN" dirty="0">
              <a:solidFill>
                <a:srgbClr val="0000CC"/>
              </a:solidFill>
            </a:endParaRPr>
          </a:p>
          <a:p>
            <a:pPr lvl="1">
              <a:spcBef>
                <a:spcPts val="0"/>
              </a:spcBef>
            </a:pPr>
            <a:r>
              <a:rPr lang="zh-CN" altLang="en-US" dirty="0">
                <a:solidFill>
                  <a:srgbClr val="0000CC"/>
                </a:solidFill>
              </a:rPr>
              <a:t>如果有方法在类中没有实现，则类必须声明为</a:t>
            </a:r>
            <a:r>
              <a:rPr lang="zh-CN" altLang="en-US" b="1" dirty="0">
                <a:solidFill>
                  <a:srgbClr val="C00000"/>
                </a:solidFill>
                <a:latin typeface="隶书" panose="02010509060101010101" pitchFamily="49" charset="-122"/>
                <a:ea typeface="隶书" panose="02010509060101010101" pitchFamily="49" charset="-122"/>
              </a:rPr>
              <a:t>抽象类</a:t>
            </a:r>
            <a:r>
              <a:rPr lang="zh-CN" altLang="en-US" dirty="0"/>
              <a:t>。</a:t>
            </a:r>
            <a:endParaRPr kumimoji="1" lang="en-US" altLang="zh-CN" b="1" dirty="0"/>
          </a:p>
          <a:p>
            <a:pPr>
              <a:spcBef>
                <a:spcPts val="0"/>
              </a:spcBef>
            </a:pPr>
            <a:endParaRPr kumimoji="1" lang="en-US" altLang="zh-CN" sz="2400" dirty="0"/>
          </a:p>
          <a:p>
            <a:pPr>
              <a:spcBef>
                <a:spcPts val="0"/>
              </a:spcBef>
            </a:pPr>
            <a:r>
              <a:rPr kumimoji="1" lang="zh-CN" altLang="en-US" dirty="0"/>
              <a:t>在类中实现接口的方法时，</a:t>
            </a:r>
            <a:r>
              <a:rPr kumimoji="1" lang="zh-CN" altLang="en-US" dirty="0">
                <a:solidFill>
                  <a:srgbClr val="C00000"/>
                </a:solidFill>
                <a:latin typeface="华文行楷" panose="02010800040101010101" pitchFamily="2" charset="-122"/>
                <a:ea typeface="华文行楷" panose="02010800040101010101" pitchFamily="2" charset="-122"/>
              </a:rPr>
              <a:t>方法的名字、返回类型、参数个数及类型</a:t>
            </a:r>
            <a:r>
              <a:rPr kumimoji="1" lang="zh-CN" altLang="en-US" dirty="0"/>
              <a:t>必须与接口中的</a:t>
            </a:r>
            <a:r>
              <a:rPr kumimoji="1" lang="zh-CN" altLang="en-US" dirty="0">
                <a:solidFill>
                  <a:srgbClr val="C00000"/>
                </a:solidFill>
                <a:latin typeface="华文行楷" panose="02010800040101010101" pitchFamily="2" charset="-122"/>
                <a:ea typeface="华文行楷" panose="02010800040101010101" pitchFamily="2" charset="-122"/>
              </a:rPr>
              <a:t>完全一致</a:t>
            </a:r>
            <a:r>
              <a:rPr kumimoji="1" lang="zh-CN" altLang="en-US" dirty="0"/>
              <a:t>。</a:t>
            </a:r>
            <a:endParaRPr kumimoji="1" lang="en-US" altLang="zh-CN" dirty="0"/>
          </a:p>
          <a:p>
            <a:pPr>
              <a:spcBef>
                <a:spcPts val="0"/>
              </a:spcBef>
            </a:pPr>
            <a:endParaRPr kumimoji="1" lang="en-US" altLang="zh-CN" dirty="0">
              <a:solidFill>
                <a:srgbClr val="0000FF"/>
              </a:solidFill>
            </a:endParaRPr>
          </a:p>
          <a:p>
            <a:pPr>
              <a:spcBef>
                <a:spcPts val="0"/>
              </a:spcBef>
            </a:pPr>
            <a:r>
              <a:rPr kumimoji="1" lang="zh-CN" altLang="en-US" dirty="0"/>
              <a:t>抽象类实现一个接口时，可以暂时不实现接口中的抽象方法。</a:t>
            </a:r>
            <a:endParaRPr kumimoji="1" lang="en-US" altLang="zh-CN" dirty="0"/>
          </a:p>
          <a:p>
            <a:pPr>
              <a:spcBef>
                <a:spcPts val="0"/>
              </a:spcBef>
            </a:pPr>
            <a:endParaRPr kumimoji="1" lang="zh-CN" altLang="en-US" dirty="0"/>
          </a:p>
          <a:p>
            <a:pPr>
              <a:spcBef>
                <a:spcPts val="0"/>
              </a:spcBef>
            </a:pPr>
            <a:r>
              <a:rPr lang="zh-CN" altLang="en-US" dirty="0"/>
              <a:t>阅读例</a:t>
            </a:r>
            <a:r>
              <a:rPr lang="en-US" altLang="zh-CN" dirty="0"/>
              <a:t>5.14</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title"/>
          </p:nvPr>
        </p:nvSpPr>
        <p:spPr/>
        <p:txBody>
          <a:bodyPr/>
          <a:lstStyle/>
          <a:p>
            <a:pPr algn="l"/>
            <a:br>
              <a:rPr lang="en-US" altLang="zh-CN" dirty="0">
                <a:solidFill>
                  <a:schemeClr val="tx1"/>
                </a:solidFill>
              </a:rPr>
            </a:br>
            <a:r>
              <a:rPr lang="zh-CN" altLang="en-US" dirty="0">
                <a:solidFill>
                  <a:schemeClr val="tx1"/>
                </a:solidFill>
              </a:rPr>
              <a:t>接口的继承</a:t>
            </a:r>
            <a:endParaRPr lang="en-US" altLang="zh-CN" dirty="0">
              <a:solidFill>
                <a:schemeClr val="tx1"/>
              </a:solidFill>
            </a:endParaRPr>
          </a:p>
        </p:txBody>
      </p:sp>
      <p:sp>
        <p:nvSpPr>
          <p:cNvPr id="218115" name="Rectangle 3"/>
          <p:cNvSpPr>
            <a:spLocks noGrp="1" noRot="1" noChangeArrowheads="1"/>
          </p:cNvSpPr>
          <p:nvPr>
            <p:ph type="body" idx="1"/>
          </p:nvPr>
        </p:nvSpPr>
        <p:spPr>
          <a:xfrm>
            <a:off x="1981200" y="1714488"/>
            <a:ext cx="8472518" cy="4667262"/>
          </a:xfrm>
        </p:spPr>
        <p:txBody>
          <a:bodyPr/>
          <a:lstStyle/>
          <a:p>
            <a:r>
              <a:rPr lang="zh-CN" altLang="en-US" sz="2800" b="1" dirty="0">
                <a:solidFill>
                  <a:srgbClr val="C00000"/>
                </a:solidFill>
              </a:rPr>
              <a:t>接口支持多继承</a:t>
            </a:r>
            <a:r>
              <a:rPr lang="zh-CN" altLang="en-US" sz="2800" dirty="0"/>
              <a:t>，可以在关键字</a:t>
            </a:r>
            <a:r>
              <a:rPr lang="en-US" altLang="zh-CN" sz="2800" b="1" dirty="0">
                <a:solidFill>
                  <a:srgbClr val="C00000"/>
                </a:solidFill>
              </a:rPr>
              <a:t>extends</a:t>
            </a:r>
            <a:r>
              <a:rPr lang="zh-CN" altLang="en-US" sz="2800" dirty="0"/>
              <a:t>后面跟多个接口的列表，中间用</a:t>
            </a:r>
            <a:r>
              <a:rPr lang="zh-CN" altLang="en-US" sz="2800" dirty="0">
                <a:solidFill>
                  <a:srgbClr val="C00000"/>
                </a:solidFill>
              </a:rPr>
              <a:t>逗号</a:t>
            </a:r>
            <a:r>
              <a:rPr lang="zh-CN" altLang="en-US" sz="2800" dirty="0"/>
              <a:t>隔开，如：</a:t>
            </a:r>
            <a:endParaRPr lang="zh-CN" altLang="en-US" sz="2800" dirty="0"/>
          </a:p>
          <a:p>
            <a:pPr>
              <a:buFont typeface="Wingdings 2" panose="05020102010507070707" pitchFamily="18" charset="2"/>
              <a:buNone/>
            </a:pPr>
            <a:endParaRPr lang="en-US" altLang="zh-CN" sz="2800" b="1" dirty="0"/>
          </a:p>
          <a:p>
            <a:endParaRPr lang="en-US" altLang="zh-CN" sz="2800" dirty="0"/>
          </a:p>
          <a:p>
            <a:endParaRPr lang="en-US" altLang="zh-CN" dirty="0"/>
          </a:p>
          <a:p>
            <a:endParaRPr lang="en-US" altLang="zh-CN" sz="2800" dirty="0"/>
          </a:p>
          <a:p>
            <a:r>
              <a:rPr lang="zh-CN" altLang="en-US" sz="2800" dirty="0"/>
              <a:t>子接口继承父接口中所有的常量和方法</a:t>
            </a:r>
            <a:r>
              <a:rPr lang="zh-CN" altLang="en-US" dirty="0"/>
              <a:t>。</a:t>
            </a:r>
            <a:endParaRPr lang="zh-CN" altLang="en-US" sz="2800" dirty="0"/>
          </a:p>
        </p:txBody>
      </p:sp>
      <p:sp>
        <p:nvSpPr>
          <p:cNvPr id="4" name="灯片编号占位符 3"/>
          <p:cNvSpPr>
            <a:spLocks noGrp="1"/>
          </p:cNvSpPr>
          <p:nvPr>
            <p:ph type="sldNum" sz="quarter" idx="12"/>
          </p:nvPr>
        </p:nvSpPr>
        <p:spPr/>
        <p:txBody>
          <a:bodyPr/>
          <a:lstStyle/>
          <a:p>
            <a:fld id="{DBA480A0-162D-414E-91F9-AE4B42781810}" type="slidenum">
              <a:rPr lang="zh-CN" altLang="en-US" smtClean="0"/>
            </a:fld>
            <a:endParaRPr lang="zh-CN" altLang="en-US"/>
          </a:p>
        </p:txBody>
      </p:sp>
      <p:sp>
        <p:nvSpPr>
          <p:cNvPr id="2" name="文本框 1"/>
          <p:cNvSpPr txBox="1"/>
          <p:nvPr/>
        </p:nvSpPr>
        <p:spPr>
          <a:xfrm>
            <a:off x="2162740" y="2852936"/>
            <a:ext cx="8034064" cy="1322070"/>
          </a:xfrm>
          <a:prstGeom prst="rect">
            <a:avLst/>
          </a:prstGeom>
          <a:noFill/>
          <a:ln>
            <a:solidFill>
              <a:schemeClr val="tx1"/>
            </a:solidFill>
          </a:ln>
        </p:spPr>
        <p:txBody>
          <a:bodyPr wrap="square" rtlCol="0">
            <a:spAutoFit/>
          </a:bodyPr>
          <a:lstStyle/>
          <a:p>
            <a:pPr>
              <a:buFont typeface="Wingdings 2" panose="05020102010507070707" pitchFamily="18" charset="2"/>
              <a:buNone/>
            </a:pPr>
            <a:r>
              <a:rPr lang="zh-CN" altLang="en-US" sz="2000" b="1" dirty="0"/>
              <a:t> </a:t>
            </a:r>
            <a:r>
              <a:rPr lang="en-US" altLang="zh-CN" sz="2000" b="1" dirty="0"/>
              <a:t>public interface </a:t>
            </a:r>
            <a:r>
              <a:rPr lang="en-US" altLang="zh-CN" sz="2000" b="1" dirty="0" err="1"/>
              <a:t>SerializableRunnable</a:t>
            </a:r>
            <a:r>
              <a:rPr lang="en-US" altLang="zh-CN" sz="2000" b="1" dirty="0"/>
              <a:t> </a:t>
            </a:r>
            <a:endParaRPr lang="en-US" altLang="zh-CN" sz="2000" b="1" dirty="0"/>
          </a:p>
          <a:p>
            <a:pPr>
              <a:buFont typeface="Wingdings 2" panose="05020102010507070707" pitchFamily="18" charset="2"/>
              <a:buNone/>
            </a:pPr>
            <a:r>
              <a:rPr lang="en-US" altLang="zh-CN" sz="2000" b="1" dirty="0">
                <a:solidFill>
                  <a:srgbClr val="C00000"/>
                </a:solidFill>
              </a:rPr>
              <a:t>			extends</a:t>
            </a:r>
            <a:r>
              <a:rPr lang="en-US" altLang="zh-CN" sz="2000" b="1" dirty="0"/>
              <a:t> </a:t>
            </a:r>
            <a:r>
              <a:rPr lang="en-US" altLang="zh-CN" sz="2000" b="1" dirty="0" err="1">
                <a:solidFill>
                  <a:srgbClr val="0000CC"/>
                </a:solidFill>
              </a:rPr>
              <a:t>java.io.Serializable</a:t>
            </a:r>
            <a:r>
              <a:rPr lang="en-US" altLang="zh-CN" sz="2000" b="1" dirty="0"/>
              <a:t>, </a:t>
            </a:r>
            <a:r>
              <a:rPr lang="en-US" altLang="zh-CN" sz="2000" b="1" dirty="0">
                <a:solidFill>
                  <a:srgbClr val="0000CC"/>
                </a:solidFill>
              </a:rPr>
              <a:t>Runnable </a:t>
            </a:r>
            <a:r>
              <a:rPr lang="en-US" altLang="zh-CN" sz="2000" b="1" dirty="0"/>
              <a:t> { </a:t>
            </a:r>
            <a:endParaRPr lang="en-US" altLang="zh-CN" sz="2000" b="1" dirty="0"/>
          </a:p>
          <a:p>
            <a:pPr>
              <a:buFont typeface="Wingdings 2" panose="05020102010507070707" pitchFamily="18" charset="2"/>
              <a:buNone/>
            </a:pPr>
            <a:r>
              <a:rPr lang="en-US" altLang="zh-CN" sz="2000" b="1" dirty="0"/>
              <a:t>	…… </a:t>
            </a:r>
            <a:endParaRPr lang="en-US" altLang="zh-CN" sz="2000" b="1" dirty="0"/>
          </a:p>
          <a:p>
            <a:pPr>
              <a:buFont typeface="Wingdings 2" panose="05020102010507070707" pitchFamily="18" charset="2"/>
              <a:buNone/>
            </a:pPr>
            <a:r>
              <a:rPr lang="en-US" altLang="zh-CN" sz="2000" b="1" dirty="0"/>
              <a:t>}</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17DB6AA-1E22-4E59-A385-92852B647AC5}" type="slidenum">
              <a:rPr lang="en-US" altLang="zh-CN"/>
            </a:fld>
            <a:r>
              <a:rPr lang="en-US" altLang="zh-CN" dirty="0"/>
              <a:t> </a:t>
            </a:r>
            <a:endParaRPr lang="en-US" altLang="zh-CN" dirty="0"/>
          </a:p>
        </p:txBody>
      </p:sp>
      <p:pic>
        <p:nvPicPr>
          <p:cNvPr id="3" name="图片 2"/>
          <p:cNvPicPr>
            <a:picLocks noChangeAspect="1"/>
          </p:cNvPicPr>
          <p:nvPr/>
        </p:nvPicPr>
        <p:blipFill>
          <a:blip r:embed="rId1"/>
          <a:stretch>
            <a:fillRect/>
          </a:stretch>
        </p:blipFill>
        <p:spPr>
          <a:xfrm>
            <a:off x="2279576" y="980728"/>
            <a:ext cx="4010025" cy="4524375"/>
          </a:xfrm>
          <a:prstGeom prst="rect">
            <a:avLst/>
          </a:prstGeom>
        </p:spPr>
      </p:pic>
      <p:pic>
        <p:nvPicPr>
          <p:cNvPr id="8" name="图片 7"/>
          <p:cNvPicPr>
            <a:picLocks noChangeAspect="1"/>
          </p:cNvPicPr>
          <p:nvPr/>
        </p:nvPicPr>
        <p:blipFill>
          <a:blip r:embed="rId2"/>
          <a:stretch>
            <a:fillRect/>
          </a:stretch>
        </p:blipFill>
        <p:spPr>
          <a:xfrm>
            <a:off x="7000875" y="1052736"/>
            <a:ext cx="2143125"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EEF95F2-E2ED-49B0-B5A7-659BF0C808B3}" type="slidenum">
              <a:rPr lang="en-US" altLang="zh-CN"/>
            </a:fld>
            <a:endParaRPr lang="en-US" altLang="zh-CN"/>
          </a:p>
        </p:txBody>
      </p:sp>
      <p:sp>
        <p:nvSpPr>
          <p:cNvPr id="40964" name="Rectangle 5"/>
          <p:cNvSpPr>
            <a:spLocks noChangeArrowheads="1"/>
          </p:cNvSpPr>
          <p:nvPr/>
        </p:nvSpPr>
        <p:spPr bwMode="auto">
          <a:xfrm>
            <a:off x="2063750" y="1052513"/>
            <a:ext cx="7318398" cy="5464175"/>
          </a:xfrm>
          <a:prstGeom prst="rect">
            <a:avLst/>
          </a:prstGeom>
          <a:noFill/>
          <a:ln w="9525">
            <a:noFill/>
            <a:miter lim="800000"/>
          </a:ln>
        </p:spPr>
        <p:txBody>
          <a:bodyPr/>
          <a:lstStyle/>
          <a:p>
            <a:pPr marL="342900" indent="-342900">
              <a:buClr>
                <a:schemeClr val="tx2"/>
              </a:buClr>
              <a:buSzPct val="70000"/>
              <a:buFont typeface="Wingdings" panose="05000000000000000000" pitchFamily="2" charset="2"/>
              <a:buChar char="l"/>
            </a:pPr>
            <a:r>
              <a:rPr lang="zh-CN" altLang="en-US" sz="2800" dirty="0">
                <a:latin typeface="Arial" panose="020B0604020202020204" pitchFamily="34" charset="0"/>
              </a:rPr>
              <a:t>通常，</a:t>
            </a:r>
            <a:r>
              <a:rPr lang="en-US" altLang="zh-CN" sz="2800" dirty="0">
                <a:latin typeface="Arial" panose="020B0604020202020204" pitchFamily="34" charset="0"/>
              </a:rPr>
              <a:t>Java</a:t>
            </a:r>
            <a:r>
              <a:rPr lang="zh-CN" altLang="en-US" sz="2800" dirty="0">
                <a:latin typeface="Arial" panose="020B0604020202020204" pitchFamily="34" charset="0"/>
              </a:rPr>
              <a:t>的一个类只能继承一个父类，但能够实现多个接口；</a:t>
            </a:r>
            <a:endParaRPr lang="en-US" altLang="zh-CN" sz="2800" dirty="0">
              <a:latin typeface="Arial" panose="020B0604020202020204" pitchFamily="34" charset="0"/>
            </a:endParaRPr>
          </a:p>
          <a:p>
            <a:pPr marL="342900" indent="-342900">
              <a:buClr>
                <a:schemeClr val="tx2"/>
              </a:buClr>
              <a:buSzPct val="70000"/>
              <a:buFont typeface="Wingdings" panose="05000000000000000000" pitchFamily="2" charset="2"/>
              <a:buChar char="l"/>
            </a:pPr>
            <a:r>
              <a:rPr lang="zh-CN" altLang="en-US" sz="2800" dirty="0">
                <a:latin typeface="Arial" panose="020B0604020202020204" pitchFamily="34" charset="0"/>
              </a:rPr>
              <a:t>这可以理解为</a:t>
            </a:r>
            <a:r>
              <a:rPr lang="en-US" altLang="zh-CN" sz="2800" dirty="0">
                <a:latin typeface="Arial" panose="020B0604020202020204" pitchFamily="34" charset="0"/>
              </a:rPr>
              <a:t>Java</a:t>
            </a:r>
            <a:r>
              <a:rPr lang="zh-CN" altLang="en-US" sz="2800" dirty="0">
                <a:latin typeface="Arial" panose="020B0604020202020204" pitchFamily="34" charset="0"/>
              </a:rPr>
              <a:t>支持的多继承。</a:t>
            </a:r>
            <a:endParaRPr lang="en-US" altLang="zh-CN" sz="28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30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a:p>
            <a:pPr marL="342900" indent="-342900">
              <a:lnSpc>
                <a:spcPct val="90000"/>
              </a:lnSpc>
              <a:spcBef>
                <a:spcPct val="20000"/>
              </a:spcBef>
              <a:buClr>
                <a:schemeClr val="tx2"/>
              </a:buClr>
              <a:buSzPct val="70000"/>
              <a:buFont typeface="Wingdings" panose="05000000000000000000" pitchFamily="2" charset="2"/>
              <a:buChar char="l"/>
            </a:pPr>
            <a:endParaRPr lang="en-US" altLang="zh-CN" sz="2100" dirty="0">
              <a:latin typeface="Arial" panose="020B0604020202020204" pitchFamily="34" charset="0"/>
            </a:endParaRPr>
          </a:p>
        </p:txBody>
      </p:sp>
      <p:sp>
        <p:nvSpPr>
          <p:cNvPr id="40965" name="Text Box 6"/>
          <p:cNvSpPr txBox="1">
            <a:spLocks noChangeArrowheads="1"/>
          </p:cNvSpPr>
          <p:nvPr/>
        </p:nvSpPr>
        <p:spPr bwMode="auto">
          <a:xfrm>
            <a:off x="2135659" y="2996952"/>
            <a:ext cx="7920682" cy="1939290"/>
          </a:xfrm>
          <a:prstGeom prst="rect">
            <a:avLst/>
          </a:prstGeom>
          <a:noFill/>
          <a:ln w="9525">
            <a:solidFill>
              <a:schemeClr val="tx1"/>
            </a:solidFill>
            <a:miter lim="800000"/>
          </a:ln>
        </p:spPr>
        <p:txBody>
          <a:bodyPr wrap="square" lIns="90000" tIns="46800" rIns="90000" bIns="46800">
            <a:spAutoFit/>
          </a:bodyPr>
          <a:lstStyle/>
          <a:p>
            <a:pPr defTabSz="386080"/>
            <a:r>
              <a:rPr lang="en-AU" altLang="en-AU" sz="2400" b="1" dirty="0"/>
              <a:t>class </a:t>
            </a:r>
            <a:r>
              <a:rPr lang="en-AU" altLang="en-AU" sz="2400" b="1" dirty="0" err="1"/>
              <a:t>ClassName</a:t>
            </a:r>
            <a:r>
              <a:rPr lang="en-AU" altLang="en-AU" sz="2400" b="1" dirty="0"/>
              <a:t> </a:t>
            </a:r>
            <a:r>
              <a:rPr lang="en-AU" altLang="en-AU" sz="2400" b="1" dirty="0">
                <a:solidFill>
                  <a:srgbClr val="FC0128"/>
                </a:solidFill>
              </a:rPr>
              <a:t>extends </a:t>
            </a:r>
            <a:r>
              <a:rPr lang="en-AU" altLang="en-AU" sz="2400" b="1" dirty="0" err="1">
                <a:solidFill>
                  <a:srgbClr val="0000CC"/>
                </a:solidFill>
              </a:rPr>
              <a:t>SuperClass</a:t>
            </a:r>
            <a:r>
              <a:rPr lang="en-AU" altLang="en-AU" sz="2400" b="1" dirty="0">
                <a:solidFill>
                  <a:srgbClr val="FC0128"/>
                </a:solidFill>
              </a:rPr>
              <a:t> implements </a:t>
            </a:r>
            <a:r>
              <a:rPr lang="en-AU" altLang="en-AU" sz="2400" b="1" dirty="0" err="1"/>
              <a:t>InterfaceName</a:t>
            </a:r>
            <a:r>
              <a:rPr lang="en-AU" altLang="en-AU" sz="2400" b="1" dirty="0"/>
              <a:t> [</a:t>
            </a:r>
            <a:r>
              <a:rPr lang="en-AU" altLang="zh-CN" sz="2400" b="1" dirty="0"/>
              <a:t>…</a:t>
            </a:r>
            <a:r>
              <a:rPr lang="en-AU" altLang="en-AU" sz="2400" b="1" dirty="0"/>
              <a:t>, InterfaceName2, …]</a:t>
            </a:r>
            <a:endParaRPr lang="en-AU" altLang="en-AU" sz="2400" b="1" dirty="0"/>
          </a:p>
          <a:p>
            <a:pPr defTabSz="386080"/>
            <a:r>
              <a:rPr lang="en-AU" altLang="en-AU" sz="2400" b="1" dirty="0"/>
              <a:t>{</a:t>
            </a:r>
            <a:endParaRPr lang="en-AU" altLang="en-AU" sz="2400" b="1" dirty="0"/>
          </a:p>
          <a:p>
            <a:pPr defTabSz="386080"/>
            <a:r>
              <a:rPr lang="en-AU" altLang="en-AU" sz="2400" b="1" dirty="0"/>
              <a:t>	// Body of Class</a:t>
            </a:r>
            <a:endParaRPr lang="en-AU" altLang="en-AU" sz="2400" b="1" dirty="0"/>
          </a:p>
          <a:p>
            <a:pPr defTabSz="386080"/>
            <a:r>
              <a:rPr lang="en-AU" altLang="en-AU" sz="2400" b="1" dirty="0"/>
              <a:t>}</a:t>
            </a:r>
            <a:endParaRPr lang="en-AU" altLang="en-AU" sz="24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8"/>
          <p:cNvSpPr>
            <a:spLocks noGrp="1"/>
          </p:cNvSpPr>
          <p:nvPr>
            <p:ph type="sldNum" sz="quarter" idx="12"/>
          </p:nvPr>
        </p:nvSpPr>
        <p:spPr/>
        <p:txBody>
          <a:bodyPr/>
          <a:lstStyle/>
          <a:p>
            <a:fld id="{DBA480A0-162D-414E-91F9-AE4B42781810}" type="slidenum">
              <a:rPr lang="zh-CN" altLang="en-US" smtClean="0"/>
            </a:fld>
            <a:endParaRPr lang="zh-CN" altLang="en-US"/>
          </a:p>
        </p:txBody>
      </p:sp>
      <p:sp>
        <p:nvSpPr>
          <p:cNvPr id="4" name="Rectangle 4"/>
          <p:cNvSpPr>
            <a:spLocks noChangeArrowheads="1"/>
          </p:cNvSpPr>
          <p:nvPr/>
        </p:nvSpPr>
        <p:spPr bwMode="auto">
          <a:xfrm>
            <a:off x="1952596" y="1142984"/>
            <a:ext cx="3429024" cy="1714512"/>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interface IA{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void ma();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a:solidFill>
                  <a:srgbClr val="C00000"/>
                </a:solidFill>
                <a:latin typeface="Times New Roman" panose="02020603050405020304" pitchFamily="18" charset="0"/>
              </a:rPr>
              <a:t>void </a:t>
            </a:r>
            <a:r>
              <a:rPr lang="en-US" altLang="zh-CN" sz="2400" b="1" dirty="0" err="1">
                <a:solidFill>
                  <a:srgbClr val="C00000"/>
                </a:solidFill>
                <a:latin typeface="Times New Roman" panose="02020603050405020304" pitchFamily="18" charset="0"/>
              </a:rPr>
              <a:t>mb</a:t>
            </a:r>
            <a:r>
              <a:rPr lang="en-US" altLang="zh-CN" sz="2400" b="1" dirty="0">
                <a:solidFill>
                  <a:srgbClr val="C00000"/>
                </a:solidFill>
                <a:latin typeface="Times New Roman" panose="02020603050405020304" pitchFamily="18" charset="0"/>
              </a:rPr>
              <a:t>();</a:t>
            </a:r>
            <a:endParaRPr lang="en-US" altLang="zh-CN" sz="2400" b="1" dirty="0">
              <a:solidFill>
                <a:srgbClr val="C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5" name="Rectangle 5"/>
          <p:cNvSpPr>
            <a:spLocks noChangeArrowheads="1"/>
          </p:cNvSpPr>
          <p:nvPr/>
        </p:nvSpPr>
        <p:spPr bwMode="auto">
          <a:xfrm>
            <a:off x="5953124" y="642918"/>
            <a:ext cx="4286280" cy="214314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class CA </a:t>
            </a:r>
            <a:r>
              <a:rPr lang="en-US" altLang="zh-CN" sz="2400" b="1" dirty="0">
                <a:solidFill>
                  <a:srgbClr val="0000CC"/>
                </a:solidFill>
                <a:latin typeface="Times New Roman" panose="02020603050405020304" pitchFamily="18" charset="0"/>
              </a:rPr>
              <a:t>implements</a:t>
            </a:r>
            <a:r>
              <a:rPr lang="en-US" altLang="zh-CN" sz="2400" b="1" dirty="0">
                <a:solidFill>
                  <a:srgbClr val="000000"/>
                </a:solidFill>
                <a:latin typeface="Times New Roman" panose="02020603050405020304" pitchFamily="18" charset="0"/>
              </a:rPr>
              <a:t> IB{</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ma(){ …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a:solidFill>
                  <a:srgbClr val="C00000"/>
                </a:solidFill>
                <a:latin typeface="Times New Roman" panose="02020603050405020304" pitchFamily="18" charset="0"/>
              </a:rPr>
              <a:t>public void </a:t>
            </a:r>
            <a:r>
              <a:rPr lang="en-US" altLang="zh-CN" sz="2400" b="1" dirty="0" err="1">
                <a:solidFill>
                  <a:srgbClr val="C00000"/>
                </a:solidFill>
                <a:latin typeface="Times New Roman" panose="02020603050405020304" pitchFamily="18" charset="0"/>
              </a:rPr>
              <a:t>mb</a:t>
            </a:r>
            <a:r>
              <a:rPr lang="en-US" altLang="zh-CN" sz="2400" b="1" dirty="0">
                <a:solidFill>
                  <a:srgbClr val="C00000"/>
                </a:solidFill>
                <a:latin typeface="Times New Roman" panose="02020603050405020304" pitchFamily="18" charset="0"/>
              </a:rPr>
              <a:t>(){ … }</a:t>
            </a:r>
            <a:endParaRPr lang="en-US" altLang="zh-CN" sz="2400" b="1" dirty="0">
              <a:solidFill>
                <a:srgbClr val="C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mc(){ …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7" name="Rectangle 5"/>
          <p:cNvSpPr>
            <a:spLocks noChangeArrowheads="1"/>
          </p:cNvSpPr>
          <p:nvPr/>
        </p:nvSpPr>
        <p:spPr bwMode="auto">
          <a:xfrm>
            <a:off x="5738810" y="3429000"/>
            <a:ext cx="4572032" cy="1785950"/>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FF3300"/>
                </a:solidFill>
                <a:latin typeface="Times New Roman" panose="02020603050405020304" pitchFamily="18" charset="0"/>
              </a:rPr>
              <a:t>abstract</a:t>
            </a:r>
            <a:r>
              <a:rPr lang="en-US" altLang="zh-CN" sz="2400" b="1" dirty="0">
                <a:solidFill>
                  <a:srgbClr val="000000"/>
                </a:solidFill>
                <a:latin typeface="Times New Roman" panose="02020603050405020304" pitchFamily="18" charset="0"/>
              </a:rPr>
              <a:t> class CB </a:t>
            </a:r>
            <a:r>
              <a:rPr lang="en-US" altLang="zh-CN" sz="2400" b="1" dirty="0">
                <a:solidFill>
                  <a:srgbClr val="0000CC"/>
                </a:solidFill>
                <a:latin typeface="Times New Roman" panose="02020603050405020304" pitchFamily="18" charset="0"/>
              </a:rPr>
              <a:t>implement </a:t>
            </a:r>
            <a:r>
              <a:rPr lang="en-US" altLang="zh-CN" sz="2400" b="1" dirty="0">
                <a:solidFill>
                  <a:srgbClr val="000000"/>
                </a:solidFill>
                <a:latin typeface="Times New Roman" panose="02020603050405020304" pitchFamily="18" charset="0"/>
              </a:rPr>
              <a:t>IB{</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ma(){ …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public void mc(){ … }</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8" name="Rectangle 4"/>
          <p:cNvSpPr>
            <a:spLocks noChangeArrowheads="1"/>
          </p:cNvSpPr>
          <p:nvPr/>
        </p:nvSpPr>
        <p:spPr bwMode="auto">
          <a:xfrm>
            <a:off x="1881158" y="3214686"/>
            <a:ext cx="3500462" cy="1857388"/>
          </a:xfrm>
          <a:prstGeom prst="rect">
            <a:avLst/>
          </a:prstGeom>
          <a:solidFill>
            <a:srgbClr val="F8F8F8"/>
          </a:solidFill>
          <a:ln w="9525">
            <a:solidFill>
              <a:schemeClr val="tx1"/>
            </a:solidFill>
            <a:miter lim="800000"/>
          </a:ln>
          <a:effectLst/>
        </p:spPr>
        <p:txBody>
          <a:bodyPr wrap="none" anchor="ctr"/>
          <a:lstStyle/>
          <a:p>
            <a:pPr eaLnBrk="0" hangingPunct="0"/>
            <a:r>
              <a:rPr lang="en-US" altLang="zh-CN" sz="2400" b="1" dirty="0">
                <a:solidFill>
                  <a:srgbClr val="000000"/>
                </a:solidFill>
                <a:latin typeface="Times New Roman" panose="02020603050405020304" pitchFamily="18" charset="0"/>
              </a:rPr>
              <a:t>interface IB </a:t>
            </a:r>
            <a:r>
              <a:rPr lang="en-US" altLang="zh-CN" sz="2400" b="1" dirty="0">
                <a:solidFill>
                  <a:srgbClr val="0000CC"/>
                </a:solidFill>
                <a:latin typeface="Times New Roman" panose="02020603050405020304" pitchFamily="18" charset="0"/>
              </a:rPr>
              <a:t>extends</a:t>
            </a:r>
            <a:r>
              <a:rPr lang="en-US" altLang="zh-CN" sz="2400" b="1" dirty="0">
                <a:solidFill>
                  <a:srgbClr val="000000"/>
                </a:solidFill>
                <a:latin typeface="Times New Roman" panose="02020603050405020304" pitchFamily="18" charset="0"/>
              </a:rPr>
              <a:t> IA{</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a:t>
            </a:r>
            <a:r>
              <a:rPr lang="en-US" altLang="zh-CN" sz="2400" b="1" dirty="0">
                <a:solidFill>
                  <a:srgbClr val="C00000"/>
                </a:solidFill>
                <a:latin typeface="Times New Roman" panose="02020603050405020304" pitchFamily="18" charset="0"/>
              </a:rPr>
              <a:t>void </a:t>
            </a:r>
            <a:r>
              <a:rPr lang="en-US" altLang="zh-CN" sz="2400" b="1" dirty="0" err="1">
                <a:solidFill>
                  <a:srgbClr val="C00000"/>
                </a:solidFill>
                <a:latin typeface="Times New Roman" panose="02020603050405020304" pitchFamily="18" charset="0"/>
              </a:rPr>
              <a:t>mb</a:t>
            </a:r>
            <a:r>
              <a:rPr lang="en-US" altLang="zh-CN" sz="2400" b="1" dirty="0">
                <a:solidFill>
                  <a:srgbClr val="C00000"/>
                </a:solidFill>
                <a:latin typeface="Times New Roman" panose="02020603050405020304" pitchFamily="18" charset="0"/>
              </a:rPr>
              <a:t>();</a:t>
            </a:r>
            <a:endParaRPr lang="en-US" altLang="zh-CN" sz="2400" b="1" dirty="0">
              <a:solidFill>
                <a:srgbClr val="C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    void mc();</a:t>
            </a:r>
            <a:endParaRPr lang="en-US" altLang="zh-CN" sz="2400" b="1" dirty="0">
              <a:solidFill>
                <a:srgbClr val="000000"/>
              </a:solidFill>
              <a:latin typeface="Times New Roman" panose="02020603050405020304" pitchFamily="18" charset="0"/>
            </a:endParaRPr>
          </a:p>
          <a:p>
            <a:pPr eaLnBrk="0" hangingPunct="0"/>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p:txBody>
      </p:sp>
      <p:sp>
        <p:nvSpPr>
          <p:cNvPr id="10" name="AutoShape 6"/>
          <p:cNvSpPr>
            <a:spLocks noChangeArrowheads="1"/>
          </p:cNvSpPr>
          <p:nvPr/>
        </p:nvSpPr>
        <p:spPr bwMode="auto">
          <a:xfrm>
            <a:off x="5879976" y="5621127"/>
            <a:ext cx="3960440" cy="681035"/>
          </a:xfrm>
          <a:prstGeom prst="cloudCallout">
            <a:avLst>
              <a:gd name="adj1" fmla="val 3169"/>
              <a:gd name="adj2" fmla="val -105203"/>
            </a:avLst>
          </a:prstGeom>
          <a:noFill/>
          <a:ln w="9525">
            <a:solidFill>
              <a:schemeClr val="tx2"/>
            </a:solidFill>
            <a:round/>
          </a:ln>
        </p:spPr>
        <p:txBody>
          <a:bodyPr lIns="90000" tIns="46800" rIns="90000" bIns="46800"/>
          <a:lstStyle/>
          <a:p>
            <a:pPr algn="ctr"/>
            <a:r>
              <a:rPr lang="zh-CN" altLang="en-US" sz="2400" b="1">
                <a:solidFill>
                  <a:srgbClr val="0000CC"/>
                </a:solidFill>
              </a:rPr>
              <a:t>为什么是</a:t>
            </a:r>
            <a:r>
              <a:rPr lang="en-US" altLang="zh-CN" sz="2400" b="1">
                <a:solidFill>
                  <a:srgbClr val="0000CC"/>
                </a:solidFill>
              </a:rPr>
              <a:t>abstract?</a:t>
            </a:r>
            <a:endParaRPr lang="en-US" altLang="zh-CN"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0"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847850" y="188913"/>
            <a:ext cx="7534298" cy="533400"/>
          </a:xfrm>
        </p:spPr>
        <p:txBody>
          <a:bodyPr>
            <a:normAutofit fontScale="90000"/>
          </a:bodyPr>
          <a:lstStyle/>
          <a:p>
            <a:pPr algn="l" eaLnBrk="1" hangingPunct="1"/>
            <a:r>
              <a:rPr lang="zh-CN" altLang="en-US" sz="4000" b="1" dirty="0"/>
              <a:t>接口继承</a:t>
            </a:r>
            <a:r>
              <a:rPr lang="en-US" altLang="zh-CN" sz="4000" b="1" dirty="0"/>
              <a:t> </a:t>
            </a:r>
            <a:r>
              <a:rPr lang="en-US" altLang="ko-KR" b="1" dirty="0"/>
              <a:t>—</a:t>
            </a:r>
            <a:r>
              <a:rPr lang="en-US" altLang="zh-CN" b="1" dirty="0"/>
              <a:t> </a:t>
            </a:r>
            <a:r>
              <a:rPr lang="en-US" altLang="zh-CN" sz="2800" b="1" dirty="0"/>
              <a:t>Example</a:t>
            </a:r>
            <a:endParaRPr lang="en-US" altLang="ko-KR" sz="2800" b="1" dirty="0"/>
          </a:p>
        </p:txBody>
      </p:sp>
      <p:sp>
        <p:nvSpPr>
          <p:cNvPr id="10" name="灯片编号占位符 5"/>
          <p:cNvSpPr>
            <a:spLocks noGrp="1"/>
          </p:cNvSpPr>
          <p:nvPr>
            <p:ph type="sldNum" sz="quarter" idx="12"/>
          </p:nvPr>
        </p:nvSpPr>
        <p:spPr/>
        <p:txBody>
          <a:bodyPr/>
          <a:lstStyle/>
          <a:p>
            <a:pPr>
              <a:defRPr/>
            </a:pPr>
            <a:fld id="{1D4CC4B0-77BD-43C5-9322-9951421C1AFD}" type="slidenum">
              <a:rPr lang="en-US" altLang="zh-CN"/>
            </a:fld>
            <a:endParaRPr lang="en-US" altLang="zh-CN"/>
          </a:p>
        </p:txBody>
      </p:sp>
      <p:sp>
        <p:nvSpPr>
          <p:cNvPr id="33796" name="Text Box 3"/>
          <p:cNvSpPr txBox="1">
            <a:spLocks noChangeArrowheads="1"/>
          </p:cNvSpPr>
          <p:nvPr/>
        </p:nvSpPr>
        <p:spPr bwMode="auto">
          <a:xfrm>
            <a:off x="1981200" y="4343400"/>
            <a:ext cx="3336925" cy="337185"/>
          </a:xfrm>
          <a:prstGeom prst="rect">
            <a:avLst/>
          </a:prstGeom>
          <a:noFill/>
          <a:ln w="9525">
            <a:noFill/>
            <a:miter lim="800000"/>
          </a:ln>
        </p:spPr>
        <p:txBody>
          <a:bodyPr>
            <a:spAutoFit/>
          </a:bodyPr>
          <a:lstStyle/>
          <a:p>
            <a:pPr latinLnBrk="1">
              <a:spcBef>
                <a:spcPct val="50000"/>
              </a:spcBef>
            </a:pPr>
            <a:endParaRPr kumimoji="1" lang="en-US" altLang="ja-JP" sz="1600">
              <a:ea typeface="Gulim" pitchFamily="34" charset="-127"/>
            </a:endParaRPr>
          </a:p>
        </p:txBody>
      </p:sp>
      <p:sp>
        <p:nvSpPr>
          <p:cNvPr id="33797" name="Text Box 4"/>
          <p:cNvSpPr txBox="1">
            <a:spLocks noChangeArrowheads="1"/>
          </p:cNvSpPr>
          <p:nvPr/>
        </p:nvSpPr>
        <p:spPr bwMode="auto">
          <a:xfrm>
            <a:off x="1847850" y="4736148"/>
            <a:ext cx="3643338" cy="1348105"/>
          </a:xfrm>
          <a:prstGeom prst="rect">
            <a:avLst/>
          </a:prstGeom>
          <a:noFill/>
          <a:ln w="9525">
            <a:solidFill>
              <a:schemeClr val="tx1"/>
            </a:solidFill>
            <a:miter lim="800000"/>
          </a:ln>
        </p:spPr>
        <p:txBody>
          <a:bodyPr wrap="square" tIns="118800" anchor="ctr">
            <a:spAutoFit/>
          </a:bodyPr>
          <a:lstStyle/>
          <a:p>
            <a:pPr latinLnBrk="1">
              <a:lnSpc>
                <a:spcPct val="30000"/>
              </a:lnSpc>
              <a:spcBef>
                <a:spcPct val="50000"/>
              </a:spcBef>
            </a:pPr>
            <a:endParaRPr kumimoji="1" lang="en-US" altLang="zh-CN" sz="2200" b="1">
              <a:ea typeface="Gulim" pitchFamily="34" charset="-127"/>
            </a:endParaRPr>
          </a:p>
          <a:p>
            <a:pPr latinLnBrk="1">
              <a:lnSpc>
                <a:spcPct val="30000"/>
              </a:lnSpc>
              <a:spcBef>
                <a:spcPct val="50000"/>
              </a:spcBef>
            </a:pPr>
            <a:r>
              <a:rPr kumimoji="1" lang="en-US" altLang="ko-KR" sz="2200" b="1">
                <a:ea typeface="Gulim" pitchFamily="34" charset="-127"/>
              </a:rPr>
              <a:t>interface </a:t>
            </a:r>
            <a:r>
              <a:rPr kumimoji="1" lang="en-US" altLang="ko-KR" sz="2200" b="1">
                <a:solidFill>
                  <a:srgbClr val="FF6600"/>
                </a:solidFill>
                <a:ea typeface="Gulim" pitchFamily="34" charset="-127"/>
              </a:rPr>
              <a:t>L</a:t>
            </a:r>
            <a:r>
              <a:rPr kumimoji="1" lang="en-US" altLang="ko-KR" sz="2200" b="1">
                <a:ea typeface="Gulim" pitchFamily="34" charset="-127"/>
              </a:rPr>
              <a:t> </a:t>
            </a:r>
            <a:r>
              <a:rPr kumimoji="1" lang="en-US" altLang="ko-KR" sz="2200" b="1">
                <a:solidFill>
                  <a:srgbClr val="0000CC"/>
                </a:solidFill>
                <a:ea typeface="Gulim" pitchFamily="34" charset="-127"/>
              </a:rPr>
              <a:t>extends</a:t>
            </a:r>
            <a:r>
              <a:rPr kumimoji="1" lang="en-US" altLang="ko-KR" sz="2200" b="1">
                <a:ea typeface="Gulim" pitchFamily="34" charset="-127"/>
              </a:rPr>
              <a:t> </a:t>
            </a:r>
            <a:r>
              <a:rPr kumimoji="1" lang="en-US" altLang="ko-KR" sz="2200" b="1">
                <a:solidFill>
                  <a:srgbClr val="008000"/>
                </a:solidFill>
                <a:ea typeface="Gulim" pitchFamily="34" charset="-127"/>
              </a:rPr>
              <a:t>J</a:t>
            </a:r>
            <a:r>
              <a:rPr kumimoji="1" lang="en-US" altLang="ko-KR" sz="2200" b="1">
                <a:ea typeface="Gulim" pitchFamily="34" charset="-127"/>
              </a:rPr>
              <a:t>, </a:t>
            </a:r>
            <a:r>
              <a:rPr kumimoji="1" lang="en-US" altLang="ko-KR" sz="2200" b="1">
                <a:solidFill>
                  <a:srgbClr val="008000"/>
                </a:solidFill>
                <a:ea typeface="Gulim" pitchFamily="34" charset="-127"/>
              </a:rPr>
              <a:t>K</a:t>
            </a:r>
            <a:r>
              <a:rPr kumimoji="1" lang="en-US" altLang="ko-KR" sz="2200" b="1">
                <a:ea typeface="Gulim" pitchFamily="34" charset="-127"/>
              </a:rPr>
              <a:t> {</a:t>
            </a:r>
            <a:endParaRPr kumimoji="1" lang="en-US" altLang="ko-KR" sz="2200" b="1">
              <a:ea typeface="Gulim" pitchFamily="34" charset="-127"/>
            </a:endParaRPr>
          </a:p>
          <a:p>
            <a:pPr latinLnBrk="1">
              <a:lnSpc>
                <a:spcPct val="70000"/>
              </a:lnSpc>
              <a:spcBef>
                <a:spcPct val="50000"/>
              </a:spcBef>
            </a:pPr>
            <a:r>
              <a:rPr kumimoji="1" lang="en-US" altLang="ko-KR" sz="2200" b="1">
                <a:ea typeface="Gulim" pitchFamily="34" charset="-127"/>
              </a:rPr>
              <a:t>  boolean l1();</a:t>
            </a:r>
            <a:endParaRPr kumimoji="1" lang="en-US" altLang="ko-KR" sz="2200" b="1">
              <a:ea typeface="Gulim" pitchFamily="34" charset="-127"/>
            </a:endParaRPr>
          </a:p>
          <a:p>
            <a:pPr latinLnBrk="1">
              <a:lnSpc>
                <a:spcPct val="70000"/>
              </a:lnSpc>
              <a:spcBef>
                <a:spcPct val="50000"/>
              </a:spcBef>
            </a:pPr>
            <a:r>
              <a:rPr kumimoji="1" lang="en-US" altLang="ko-KR" sz="2200" b="1">
                <a:ea typeface="Gulim" pitchFamily="34" charset="-127"/>
              </a:rPr>
              <a:t>}</a:t>
            </a:r>
            <a:endParaRPr kumimoji="1" lang="en-US" altLang="ko-KR" sz="2200" b="1">
              <a:ea typeface="Gulim" pitchFamily="34" charset="-127"/>
            </a:endParaRPr>
          </a:p>
        </p:txBody>
      </p:sp>
      <p:sp>
        <p:nvSpPr>
          <p:cNvPr id="33798" name="Text Box 5"/>
          <p:cNvSpPr txBox="1">
            <a:spLocks noChangeArrowheads="1"/>
          </p:cNvSpPr>
          <p:nvPr/>
        </p:nvSpPr>
        <p:spPr bwMode="auto">
          <a:xfrm>
            <a:off x="6096000" y="947737"/>
            <a:ext cx="3643338" cy="4892675"/>
          </a:xfrm>
          <a:prstGeom prst="rect">
            <a:avLst/>
          </a:prstGeom>
          <a:noFill/>
          <a:ln w="12700" cap="sq">
            <a:solidFill>
              <a:schemeClr val="tx1"/>
            </a:solidFill>
            <a:miter lim="800000"/>
            <a:headEnd type="none" w="sm" len="sm"/>
            <a:tailEnd type="none" w="sm" len="sm"/>
          </a:ln>
        </p:spPr>
        <p:txBody>
          <a:bodyPr wrap="square">
            <a:spAutoFit/>
          </a:bodyPr>
          <a:lstStyle/>
          <a:p>
            <a:r>
              <a:rPr kumimoji="1" lang="en-US" altLang="ko-KR" sz="2400" b="1" dirty="0"/>
              <a:t>class </a:t>
            </a:r>
            <a:r>
              <a:rPr kumimoji="1" lang="en-US" altLang="ko-KR" sz="2400" b="1" dirty="0">
                <a:solidFill>
                  <a:srgbClr val="0000CC"/>
                </a:solidFill>
              </a:rPr>
              <a:t>I</a:t>
            </a:r>
            <a:r>
              <a:rPr kumimoji="1" lang="en-US" altLang="ko-KR" sz="2400" b="1" dirty="0"/>
              <a:t> implements </a:t>
            </a:r>
            <a:r>
              <a:rPr kumimoji="1" lang="en-US" altLang="ko-KR" sz="2400" b="1" dirty="0">
                <a:solidFill>
                  <a:srgbClr val="FF6600"/>
                </a:solidFill>
              </a:rPr>
              <a:t>L</a:t>
            </a:r>
            <a:r>
              <a:rPr kumimoji="1" lang="en-US" altLang="ko-KR" sz="2400" b="1" dirty="0"/>
              <a:t> {  </a:t>
            </a:r>
            <a:endParaRPr kumimoji="1" lang="en-US" altLang="ko-KR" sz="2400" b="1" dirty="0"/>
          </a:p>
          <a:p>
            <a:pPr lvl="1"/>
            <a:r>
              <a:rPr kumimoji="1" lang="en-US" altLang="ko-KR" sz="2400" b="1" dirty="0"/>
              <a:t>  public </a:t>
            </a:r>
            <a:r>
              <a:rPr kumimoji="1" lang="en-US" altLang="ko-KR" sz="2400" b="1" dirty="0" err="1"/>
              <a:t>int</a:t>
            </a:r>
            <a:r>
              <a:rPr kumimoji="1" lang="en-US" altLang="ko-KR" sz="2400" b="1" dirty="0"/>
              <a:t> j1() {</a:t>
            </a:r>
            <a:endParaRPr kumimoji="1" lang="en-US" altLang="ko-KR" sz="2400" b="1" dirty="0"/>
          </a:p>
          <a:p>
            <a:pPr lvl="1"/>
            <a:r>
              <a:rPr kumimoji="1" lang="en-US" altLang="ko-KR" sz="2400" b="1" dirty="0"/>
              <a:t>     return 4;</a:t>
            </a:r>
            <a:endParaRPr kumimoji="1" lang="en-US" altLang="ko-KR" sz="2400" b="1" dirty="0"/>
          </a:p>
          <a:p>
            <a:pPr lvl="1"/>
            <a:r>
              <a:rPr kumimoji="1" lang="en-US" altLang="ko-KR" sz="2400" b="1" dirty="0"/>
              <a:t>  }</a:t>
            </a:r>
            <a:endParaRPr kumimoji="1" lang="en-US" altLang="ko-KR" sz="2400" b="1" dirty="0"/>
          </a:p>
          <a:p>
            <a:pPr lvl="1"/>
            <a:endParaRPr kumimoji="1" lang="en-US" altLang="ko-KR" sz="2400" b="1" dirty="0"/>
          </a:p>
          <a:p>
            <a:pPr lvl="1"/>
            <a:r>
              <a:rPr kumimoji="1" lang="en-US" altLang="ko-KR" sz="2400" b="1" dirty="0"/>
              <a:t>  public double k1() {</a:t>
            </a:r>
            <a:endParaRPr kumimoji="1" lang="en-US" altLang="ko-KR" sz="2400" b="1" dirty="0"/>
          </a:p>
          <a:p>
            <a:pPr lvl="1"/>
            <a:r>
              <a:rPr kumimoji="1" lang="en-US" altLang="ko-KR" sz="2400" b="1" dirty="0"/>
              <a:t>     return 6.8;</a:t>
            </a:r>
            <a:endParaRPr kumimoji="1" lang="en-US" altLang="ko-KR" sz="2400" b="1" dirty="0"/>
          </a:p>
          <a:p>
            <a:pPr lvl="1"/>
            <a:r>
              <a:rPr kumimoji="1" lang="en-US" altLang="ko-KR" sz="2400" b="1" dirty="0"/>
              <a:t>  }</a:t>
            </a:r>
            <a:endParaRPr kumimoji="1" lang="en-US" altLang="ko-KR" sz="2400" b="1" dirty="0"/>
          </a:p>
          <a:p>
            <a:pPr lvl="1"/>
            <a:endParaRPr kumimoji="1" lang="en-US" altLang="ko-KR" sz="2400" b="1" dirty="0"/>
          </a:p>
          <a:p>
            <a:pPr lvl="1"/>
            <a:r>
              <a:rPr kumimoji="1" lang="en-US" altLang="ko-KR" sz="2400" b="1" dirty="0"/>
              <a:t>  public </a:t>
            </a:r>
            <a:r>
              <a:rPr kumimoji="1" lang="en-US" altLang="ko-KR" sz="2400" b="1" dirty="0" err="1"/>
              <a:t>boolean</a:t>
            </a:r>
            <a:r>
              <a:rPr kumimoji="1" lang="en-US" altLang="ko-KR" sz="2400" b="1" dirty="0"/>
              <a:t> l1() {</a:t>
            </a:r>
            <a:endParaRPr kumimoji="1" lang="en-US" altLang="ko-KR" sz="2400" b="1" dirty="0"/>
          </a:p>
          <a:p>
            <a:pPr lvl="1"/>
            <a:r>
              <a:rPr kumimoji="1" lang="ko-KR" altLang="en-US" sz="2400" b="1" dirty="0"/>
              <a:t>     </a:t>
            </a:r>
            <a:r>
              <a:rPr kumimoji="1" lang="en-US" altLang="ko-KR" sz="2400" b="1" dirty="0"/>
              <a:t>return true;</a:t>
            </a:r>
            <a:endParaRPr kumimoji="1" lang="en-US" altLang="ko-KR" sz="2400" b="1" dirty="0"/>
          </a:p>
          <a:p>
            <a:pPr lvl="1"/>
            <a:r>
              <a:rPr kumimoji="1" lang="en-US" altLang="ko-KR" sz="2400" b="1" dirty="0"/>
              <a:t>  }</a:t>
            </a:r>
            <a:endParaRPr kumimoji="1" lang="en-US" altLang="ko-KR" sz="2400" b="1" dirty="0"/>
          </a:p>
          <a:p>
            <a:r>
              <a:rPr kumimoji="1" lang="en-US" altLang="ko-KR" sz="2400" b="1" dirty="0"/>
              <a:t>}</a:t>
            </a:r>
            <a:endParaRPr lang="en-US" altLang="zh-CN" sz="2200" dirty="0"/>
          </a:p>
        </p:txBody>
      </p:sp>
      <p:sp>
        <p:nvSpPr>
          <p:cNvPr id="33799" name="Text Box 6"/>
          <p:cNvSpPr txBox="1">
            <a:spLocks noChangeArrowheads="1"/>
          </p:cNvSpPr>
          <p:nvPr/>
        </p:nvSpPr>
        <p:spPr bwMode="auto">
          <a:xfrm>
            <a:off x="1881158" y="1196975"/>
            <a:ext cx="3062317" cy="1569720"/>
          </a:xfrm>
          <a:prstGeom prst="rect">
            <a:avLst/>
          </a:prstGeom>
          <a:noFill/>
          <a:ln w="9525">
            <a:solidFill>
              <a:schemeClr val="tx1"/>
            </a:solidFill>
            <a:miter lim="800000"/>
          </a:ln>
        </p:spPr>
        <p:txBody>
          <a:bodyPr wrap="square" lIns="90000" tIns="46800" rIns="90000" bIns="46800">
            <a:spAutoFit/>
          </a:bodyPr>
          <a:lstStyle/>
          <a:p>
            <a:r>
              <a:rPr kumimoji="1" lang="en-US" altLang="ko-KR" sz="2400" b="1"/>
              <a:t>interface </a:t>
            </a:r>
            <a:r>
              <a:rPr kumimoji="1" lang="en-US" altLang="ko-KR" sz="2400" b="1">
                <a:solidFill>
                  <a:srgbClr val="008000"/>
                </a:solidFill>
              </a:rPr>
              <a:t>J</a:t>
            </a:r>
            <a:r>
              <a:rPr kumimoji="1" lang="en-US" altLang="ko-KR" sz="2400" b="1"/>
              <a:t> {</a:t>
            </a:r>
            <a:endParaRPr kumimoji="1" lang="en-US" altLang="ko-KR" sz="2400" b="1"/>
          </a:p>
          <a:p>
            <a:r>
              <a:rPr kumimoji="1" lang="en-US" altLang="ko-KR" sz="2400" b="1"/>
              <a:t>  int j = 200;</a:t>
            </a:r>
            <a:endParaRPr kumimoji="1" lang="en-US" altLang="ko-KR" sz="2400" b="1"/>
          </a:p>
          <a:p>
            <a:r>
              <a:rPr kumimoji="1" lang="en-US" altLang="ko-KR" sz="2400" b="1"/>
              <a:t>  int j1();</a:t>
            </a:r>
            <a:endParaRPr kumimoji="1" lang="en-US" altLang="ko-KR" sz="2400" b="1"/>
          </a:p>
          <a:p>
            <a:r>
              <a:rPr kumimoji="1" lang="en-US" altLang="ko-KR" sz="2400" b="1"/>
              <a:t>}</a:t>
            </a:r>
            <a:endParaRPr lang="en-US" altLang="zh-CN" sz="2400"/>
          </a:p>
        </p:txBody>
      </p:sp>
      <p:sp>
        <p:nvSpPr>
          <p:cNvPr id="33800" name="Text Box 7"/>
          <p:cNvSpPr txBox="1">
            <a:spLocks noChangeArrowheads="1"/>
          </p:cNvSpPr>
          <p:nvPr/>
        </p:nvSpPr>
        <p:spPr bwMode="auto">
          <a:xfrm>
            <a:off x="1881158" y="3141663"/>
            <a:ext cx="2990880" cy="1200150"/>
          </a:xfrm>
          <a:prstGeom prst="rect">
            <a:avLst/>
          </a:prstGeom>
          <a:noFill/>
          <a:ln w="9525">
            <a:solidFill>
              <a:schemeClr val="tx1"/>
            </a:solidFill>
            <a:miter lim="800000"/>
          </a:ln>
        </p:spPr>
        <p:txBody>
          <a:bodyPr wrap="square" lIns="90000" tIns="46800" rIns="90000" bIns="46800">
            <a:spAutoFit/>
          </a:bodyPr>
          <a:lstStyle/>
          <a:p>
            <a:r>
              <a:rPr kumimoji="1" lang="en-US" altLang="ko-KR" sz="2400" b="1"/>
              <a:t>interface </a:t>
            </a:r>
            <a:r>
              <a:rPr kumimoji="1" lang="en-US" altLang="ko-KR" sz="2400" b="1">
                <a:solidFill>
                  <a:srgbClr val="008000"/>
                </a:solidFill>
              </a:rPr>
              <a:t>K</a:t>
            </a:r>
            <a:r>
              <a:rPr kumimoji="1" lang="en-US" altLang="ko-KR" sz="2400" b="1"/>
              <a:t> {</a:t>
            </a:r>
            <a:endParaRPr kumimoji="1" lang="en-US" altLang="ko-KR" sz="2400" b="1"/>
          </a:p>
          <a:p>
            <a:r>
              <a:rPr kumimoji="1" lang="en-US" altLang="ko-KR" sz="2400" b="1"/>
              <a:t>  double k1();</a:t>
            </a:r>
            <a:endParaRPr kumimoji="1" lang="en-US" altLang="ko-KR" sz="2400" b="1"/>
          </a:p>
          <a:p>
            <a:r>
              <a:rPr kumimoji="1" lang="en-US" altLang="ko-KR" sz="2400" b="1"/>
              <a:t>}</a:t>
            </a:r>
            <a:endParaRPr kumimoji="1"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blinds(horizontal)">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blinds(horizontal)">
                                      <p:cBhvr>
                                        <p:cTn id="12" dur="500"/>
                                        <p:tgtEl>
                                          <p:spTgt spid="337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8">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79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798">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8">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798">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7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bldLvl="0" animBg="1"/>
      <p:bldP spid="33798"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a:spLocks noGrp="1" noChangeArrowheads="1"/>
          </p:cNvSpPr>
          <p:nvPr>
            <p:ph idx="1"/>
          </p:nvPr>
        </p:nvSpPr>
        <p:spPr>
          <a:xfrm>
            <a:off x="2495600" y="476672"/>
            <a:ext cx="7389835" cy="3738970"/>
          </a:xfrm>
          <a:noFill/>
          <a:ln>
            <a:solidFill>
              <a:schemeClr val="tx1"/>
            </a:solidFill>
          </a:ln>
        </p:spPr>
        <p:txBody>
          <a:bodyPr/>
          <a:lstStyle/>
          <a:p>
            <a:pPr eaLnBrk="1" hangingPunct="1">
              <a:lnSpc>
                <a:spcPct val="90000"/>
              </a:lnSpc>
              <a:buFontTx/>
              <a:buNone/>
            </a:pPr>
            <a:r>
              <a:rPr kumimoji="1" lang="en-US" altLang="ko-KR" sz="2400" b="1">
                <a:ea typeface="Gulim" pitchFamily="34" charset="-127"/>
              </a:rPr>
              <a:t>class InterfaceInheritance {  </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public static void main(String</a:t>
            </a:r>
            <a:r>
              <a:rPr kumimoji="1" lang="en-US" altLang="zh-CN" sz="2400" b="1">
                <a:ea typeface="Gulim" pitchFamily="34" charset="-127"/>
              </a:rPr>
              <a:t> a</a:t>
            </a:r>
            <a:r>
              <a:rPr kumimoji="1" lang="en-US" altLang="ko-KR" sz="2400" b="1">
                <a:ea typeface="Gulim" pitchFamily="34" charset="-127"/>
              </a:rPr>
              <a:t>rgs[</a:t>
            </a:r>
            <a:r>
              <a:rPr kumimoji="1" lang="en-US" altLang="zh-CN" sz="2400" b="1">
                <a:ea typeface="Gulim" pitchFamily="34" charset="-127"/>
              </a:rPr>
              <a:t> </a:t>
            </a:r>
            <a:r>
              <a:rPr kumimoji="1" lang="en-US" altLang="ko-KR" sz="2400" b="1">
                <a:ea typeface="Gulim" pitchFamily="34" charset="-127"/>
              </a:rPr>
              <a:t>])</a:t>
            </a:r>
            <a:r>
              <a:rPr kumimoji="1" lang="en-US" altLang="zh-CN" sz="2400" b="1">
                <a:ea typeface="Gulim" pitchFamily="34" charset="-127"/>
              </a:rPr>
              <a:t> </a:t>
            </a:r>
            <a:r>
              <a:rPr kumimoji="1" lang="en-US" altLang="ko-KR" sz="2400" b="1">
                <a:ea typeface="Gulim" pitchFamily="34" charset="-127"/>
              </a:rPr>
              <a:t>{</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I</a:t>
            </a:r>
            <a:r>
              <a:rPr kumimoji="1" lang="en-US" altLang="ko-KR" sz="2400" b="1">
                <a:ea typeface="Gulim" pitchFamily="34" charset="-127"/>
              </a:rPr>
              <a:t> i = new I();</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System.out.println(i.j);</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System.out.println(i.j1());</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System.out.println(i.k1());</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r>
              <a:rPr kumimoji="1" lang="en-US" altLang="zh-CN" sz="2400" b="1">
                <a:ea typeface="Gulim" pitchFamily="34" charset="-127"/>
              </a:rPr>
              <a:t>  </a:t>
            </a:r>
            <a:r>
              <a:rPr kumimoji="1" lang="en-US" altLang="ko-KR" sz="2400" b="1">
                <a:ea typeface="Gulim" pitchFamily="34" charset="-127"/>
              </a:rPr>
              <a:t>System.out.println(i.l1());</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  }</a:t>
            </a:r>
            <a:endParaRPr kumimoji="1" lang="en-US" altLang="ko-KR" sz="2400" b="1">
              <a:ea typeface="Gulim" pitchFamily="34" charset="-127"/>
            </a:endParaRPr>
          </a:p>
          <a:p>
            <a:pPr eaLnBrk="1" hangingPunct="1">
              <a:lnSpc>
                <a:spcPct val="90000"/>
              </a:lnSpc>
              <a:buFontTx/>
              <a:buNone/>
            </a:pPr>
            <a:r>
              <a:rPr kumimoji="1" lang="en-US" altLang="ko-KR" sz="2400" b="1">
                <a:ea typeface="Gulim" pitchFamily="34" charset="-127"/>
              </a:rPr>
              <a:t>}</a:t>
            </a:r>
            <a:endParaRPr kumimoji="1" lang="en-US" altLang="ko-KR" sz="2400" b="1">
              <a:ea typeface="Gulim" pitchFamily="34" charset="-127"/>
            </a:endParaRPr>
          </a:p>
        </p:txBody>
      </p:sp>
      <p:sp>
        <p:nvSpPr>
          <p:cNvPr id="6" name="灯片编号占位符 5"/>
          <p:cNvSpPr>
            <a:spLocks noGrp="1"/>
          </p:cNvSpPr>
          <p:nvPr>
            <p:ph type="sldNum" sz="quarter" idx="12"/>
          </p:nvPr>
        </p:nvSpPr>
        <p:spPr/>
        <p:txBody>
          <a:bodyPr/>
          <a:lstStyle/>
          <a:p>
            <a:pPr>
              <a:defRPr/>
            </a:pPr>
            <a:fld id="{A5D18E78-64F2-4736-8DA3-7131174C9F8D}" type="slidenum">
              <a:rPr lang="en-US" altLang="zh-CN"/>
            </a:fld>
            <a:endParaRPr lang="en-US" altLang="zh-CN"/>
          </a:p>
        </p:txBody>
      </p:sp>
      <p:sp>
        <p:nvSpPr>
          <p:cNvPr id="51203" name="Text Box 3"/>
          <p:cNvSpPr txBox="1">
            <a:spLocks noChangeArrowheads="1"/>
          </p:cNvSpPr>
          <p:nvPr/>
        </p:nvSpPr>
        <p:spPr bwMode="auto">
          <a:xfrm>
            <a:off x="3863752" y="4605810"/>
            <a:ext cx="1988957" cy="1419860"/>
          </a:xfrm>
          <a:prstGeom prst="rect">
            <a:avLst/>
          </a:prstGeom>
          <a:noFill/>
          <a:ln w="9525">
            <a:solidFill>
              <a:schemeClr val="hlink"/>
            </a:solidFill>
            <a:miter lim="800000"/>
          </a:ln>
        </p:spPr>
        <p:txBody>
          <a:bodyPr wrap="square">
            <a:spAutoFit/>
          </a:bodyPr>
          <a:lstStyle/>
          <a:p>
            <a:pPr latinLnBrk="1">
              <a:lnSpc>
                <a:spcPct val="90000"/>
              </a:lnSpc>
            </a:pPr>
            <a:r>
              <a:rPr kumimoji="1" lang="en-US" altLang="ko-KR" sz="2400">
                <a:solidFill>
                  <a:schemeClr val="tx2"/>
                </a:solidFill>
                <a:ea typeface="Gulim" pitchFamily="34" charset="-127"/>
              </a:rPr>
              <a:t>200</a:t>
            </a:r>
            <a:endParaRPr kumimoji="1" lang="en-US" altLang="ko-KR" sz="2400">
              <a:solidFill>
                <a:schemeClr val="tx2"/>
              </a:solidFill>
              <a:ea typeface="Gulim" pitchFamily="34" charset="-127"/>
            </a:endParaRPr>
          </a:p>
          <a:p>
            <a:pPr latinLnBrk="1">
              <a:lnSpc>
                <a:spcPct val="90000"/>
              </a:lnSpc>
            </a:pPr>
            <a:r>
              <a:rPr kumimoji="1" lang="en-US" altLang="ko-KR" sz="2400">
                <a:solidFill>
                  <a:schemeClr val="tx2"/>
                </a:solidFill>
                <a:ea typeface="Gulim" pitchFamily="34" charset="-127"/>
              </a:rPr>
              <a:t>4</a:t>
            </a:r>
            <a:endParaRPr kumimoji="1" lang="en-US" altLang="ko-KR" sz="2400">
              <a:solidFill>
                <a:schemeClr val="tx2"/>
              </a:solidFill>
              <a:ea typeface="Gulim" pitchFamily="34" charset="-127"/>
            </a:endParaRPr>
          </a:p>
          <a:p>
            <a:pPr latinLnBrk="1">
              <a:lnSpc>
                <a:spcPct val="90000"/>
              </a:lnSpc>
            </a:pPr>
            <a:r>
              <a:rPr kumimoji="1" lang="en-US" altLang="ko-KR" sz="2400">
                <a:solidFill>
                  <a:schemeClr val="tx2"/>
                </a:solidFill>
                <a:ea typeface="Gulim" pitchFamily="34" charset="-127"/>
              </a:rPr>
              <a:t>6.8</a:t>
            </a:r>
            <a:endParaRPr kumimoji="1" lang="en-US" altLang="ko-KR" sz="2400">
              <a:solidFill>
                <a:schemeClr val="tx2"/>
              </a:solidFill>
              <a:ea typeface="Gulim" pitchFamily="34" charset="-127"/>
            </a:endParaRPr>
          </a:p>
          <a:p>
            <a:pPr latinLnBrk="1">
              <a:lnSpc>
                <a:spcPct val="90000"/>
              </a:lnSpc>
            </a:pPr>
            <a:r>
              <a:rPr kumimoji="1" lang="en-US" altLang="ko-KR" sz="2400">
                <a:solidFill>
                  <a:schemeClr val="tx2"/>
                </a:solidFill>
                <a:ea typeface="Gulim" pitchFamily="34" charset="-127"/>
              </a:rPr>
              <a:t>true</a:t>
            </a:r>
            <a:endParaRPr kumimoji="1" lang="en-US" altLang="ko-KR" sz="2400">
              <a:solidFill>
                <a:schemeClr val="tx2"/>
              </a:solidFill>
              <a:ea typeface="Gulim" pitchFamily="34" charset="-127"/>
            </a:endParaRPr>
          </a:p>
        </p:txBody>
      </p:sp>
      <p:sp>
        <p:nvSpPr>
          <p:cNvPr id="2" name="文本框 1"/>
          <p:cNvSpPr txBox="1"/>
          <p:nvPr/>
        </p:nvSpPr>
        <p:spPr>
          <a:xfrm>
            <a:off x="2927648" y="4855109"/>
            <a:ext cx="1097280" cy="460375"/>
          </a:xfrm>
          <a:prstGeom prst="rect">
            <a:avLst/>
          </a:prstGeom>
          <a:noFill/>
        </p:spPr>
        <p:txBody>
          <a:bodyPr wrap="none" rtlCol="0">
            <a:spAutoFit/>
          </a:bodyPr>
          <a:lstStyle/>
          <a:p>
            <a:r>
              <a:rPr lang="zh-CN" altLang="en-US" sz="2400"/>
              <a:t>输出：</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§5.</a:t>
            </a:r>
            <a:r>
              <a:rPr lang="zh-CN" altLang="en-US"/>
              <a:t>10.</a:t>
            </a:r>
            <a:r>
              <a:rPr lang="en-US" altLang="zh-CN"/>
              <a:t>2 </a:t>
            </a:r>
            <a:r>
              <a:rPr lang="zh-CN" altLang="en-US">
                <a:latin typeface="宋体" panose="02010600030101010101" pitchFamily="2" charset="-122"/>
              </a:rPr>
              <a:t>接口</a:t>
            </a:r>
            <a:r>
              <a:rPr lang="zh-CN" altLang="en-US" dirty="0">
                <a:latin typeface="宋体" panose="02010600030101010101" pitchFamily="2" charset="-122"/>
              </a:rPr>
              <a:t>回调 </a:t>
            </a:r>
            <a:endParaRPr lang="zh-CN" altLang="en-US" dirty="0"/>
          </a:p>
        </p:txBody>
      </p:sp>
      <p:sp>
        <p:nvSpPr>
          <p:cNvPr id="3" name="内容占位符 2"/>
          <p:cNvSpPr>
            <a:spLocks noGrp="1"/>
          </p:cNvSpPr>
          <p:nvPr>
            <p:ph idx="1"/>
          </p:nvPr>
        </p:nvSpPr>
        <p:spPr/>
        <p:txBody>
          <a:bodyPr/>
          <a:lstStyle/>
          <a:p>
            <a:pPr marL="533400" indent="-533400"/>
            <a:r>
              <a:rPr lang="zh-CN" altLang="en-US" b="1" dirty="0">
                <a:latin typeface="Tahoma" panose="020B0604030504040204" pitchFamily="34" charset="0"/>
                <a:cs typeface="Tahoma" panose="020B0604030504040204" pitchFamily="34" charset="0"/>
              </a:rPr>
              <a:t>引用数据类型</a:t>
            </a:r>
            <a:endParaRPr lang="en-US" altLang="zh-CN" b="1"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Wingdings" panose="05000000000000000000" pitchFamily="2" charset="2"/>
              <a:buAutoNum type="arabicPeriod"/>
            </a:pPr>
            <a:r>
              <a:rPr lang="en-US" altLang="zh-CN" b="1" dirty="0">
                <a:solidFill>
                  <a:schemeClr val="tx2"/>
                </a:solidFill>
                <a:latin typeface="Tahoma" panose="020B0604030504040204" pitchFamily="34" charset="0"/>
                <a:ea typeface="Tahoma" panose="020B0604030504040204" pitchFamily="34" charset="0"/>
                <a:cs typeface="Tahoma" panose="020B0604030504040204" pitchFamily="34" charset="0"/>
              </a:rPr>
              <a:t>class(</a:t>
            </a:r>
            <a:r>
              <a:rPr lang="zh-CN" altLang="en-US" b="1" dirty="0">
                <a:solidFill>
                  <a:schemeClr val="tx2"/>
                </a:solidFill>
                <a:latin typeface="Tahoma" panose="020B0604030504040204" pitchFamily="34" charset="0"/>
                <a:cs typeface="Tahoma" panose="020B0604030504040204" pitchFamily="34" charset="0"/>
              </a:rPr>
              <a:t>类</a:t>
            </a:r>
            <a:r>
              <a:rPr lang="en-US" altLang="zh-CN"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US" altLang="zh-CN" dirty="0">
                <a:latin typeface="Tahoma" panose="020B0604030504040204" pitchFamily="34" charset="0"/>
                <a:ea typeface="Tahoma" panose="020B0604030504040204" pitchFamily="34" charset="0"/>
                <a:cs typeface="Tahoma" panose="020B0604030504040204" pitchFamily="34" charset="0"/>
              </a:rPr>
              <a:t> types</a:t>
            </a:r>
            <a:endParaRPr lang="en-US" altLang="zh-CN"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Wingdings" panose="05000000000000000000" pitchFamily="2" charset="2"/>
              <a:buAutoNum type="arabicPeriod"/>
            </a:pPr>
            <a:r>
              <a:rPr lang="en-US" altLang="zh-CN" b="1" dirty="0">
                <a:solidFill>
                  <a:srgbClr val="CC0000"/>
                </a:solidFill>
                <a:latin typeface="Tahoma" panose="020B0604030504040204" pitchFamily="34" charset="0"/>
                <a:ea typeface="Tahoma" panose="020B0604030504040204" pitchFamily="34" charset="0"/>
                <a:cs typeface="Tahoma" panose="020B0604030504040204" pitchFamily="34" charset="0"/>
              </a:rPr>
              <a:t>interface (</a:t>
            </a:r>
            <a:r>
              <a:rPr lang="zh-CN" altLang="en-US" b="1" dirty="0">
                <a:solidFill>
                  <a:srgbClr val="CC0000"/>
                </a:solidFill>
                <a:latin typeface="Tahoma" panose="020B0604030504040204" pitchFamily="34" charset="0"/>
                <a:cs typeface="Tahoma" panose="020B0604030504040204" pitchFamily="34" charset="0"/>
              </a:rPr>
              <a:t>接口</a:t>
            </a:r>
            <a:r>
              <a:rPr lang="en-US" altLang="zh-CN" b="1" dirty="0">
                <a:solidFill>
                  <a:srgbClr val="CC0000"/>
                </a:solidFill>
                <a:latin typeface="Tahoma" panose="020B0604030504040204" pitchFamily="34" charset="0"/>
                <a:ea typeface="Tahoma" panose="020B0604030504040204" pitchFamily="34" charset="0"/>
                <a:cs typeface="Tahoma" panose="020B0604030504040204" pitchFamily="34" charset="0"/>
              </a:rPr>
              <a:t>)</a:t>
            </a:r>
            <a:r>
              <a:rPr lang="en-US" altLang="zh-CN" dirty="0">
                <a:latin typeface="Tahoma" panose="020B0604030504040204" pitchFamily="34" charset="0"/>
                <a:ea typeface="Tahoma" panose="020B0604030504040204" pitchFamily="34" charset="0"/>
                <a:cs typeface="Tahoma" panose="020B0604030504040204" pitchFamily="34" charset="0"/>
              </a:rPr>
              <a:t> types</a:t>
            </a:r>
            <a:endParaRPr lang="en-US" altLang="zh-CN"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Wingdings" panose="05000000000000000000" pitchFamily="2" charset="2"/>
              <a:buAutoNum type="arabicPeriod"/>
            </a:pPr>
            <a:r>
              <a:rPr lang="en-US" altLang="zh-CN" b="1" dirty="0">
                <a:solidFill>
                  <a:schemeClr val="tx2"/>
                </a:solidFill>
                <a:latin typeface="Tahoma" panose="020B0604030504040204" pitchFamily="34" charset="0"/>
                <a:ea typeface="Tahoma" panose="020B0604030504040204" pitchFamily="34" charset="0"/>
                <a:cs typeface="Tahoma" panose="020B0604030504040204" pitchFamily="34" charset="0"/>
              </a:rPr>
              <a:t>array(</a:t>
            </a:r>
            <a:r>
              <a:rPr lang="zh-CN" altLang="en-US" b="1" dirty="0">
                <a:solidFill>
                  <a:schemeClr val="tx2"/>
                </a:solidFill>
                <a:latin typeface="Tahoma" panose="020B0604030504040204" pitchFamily="34" charset="0"/>
                <a:cs typeface="Tahoma" panose="020B0604030504040204" pitchFamily="34" charset="0"/>
              </a:rPr>
              <a:t>数组</a:t>
            </a:r>
            <a:r>
              <a:rPr lang="en-US" altLang="zh-CN"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US" altLang="zh-CN" dirty="0">
                <a:latin typeface="Tahoma" panose="020B0604030504040204" pitchFamily="34" charset="0"/>
                <a:ea typeface="Tahoma" panose="020B0604030504040204" pitchFamily="34" charset="0"/>
                <a:cs typeface="Tahoma" panose="020B0604030504040204" pitchFamily="34" charset="0"/>
              </a:rPr>
              <a:t> types</a:t>
            </a:r>
            <a:endParaRPr lang="en-US" altLang="zh-CN" dirty="0">
              <a:latin typeface="Tahoma" panose="020B0604030504040204" pitchFamily="34" charset="0"/>
              <a:ea typeface="Tahoma" panose="020B0604030504040204" pitchFamily="34" charset="0"/>
              <a:cs typeface="Tahoma" panose="020B0604030504040204" pitchFamily="34" charset="0"/>
            </a:endParaRPr>
          </a:p>
          <a:p>
            <a:pPr marL="565150" indent="-457200"/>
            <a:endParaRPr lang="en-US" altLang="zh-CN" dirty="0">
              <a:solidFill>
                <a:srgbClr val="C00000"/>
              </a:solidFill>
              <a:latin typeface="华文新魏" panose="02010800040101010101" pitchFamily="2" charset="-122"/>
              <a:ea typeface="华文新魏" panose="02010800040101010101" pitchFamily="2" charset="-122"/>
            </a:endParaRPr>
          </a:p>
          <a:p>
            <a:pPr marL="565150" indent="-457200"/>
            <a:r>
              <a:rPr lang="zh-CN" altLang="en-US" dirty="0">
                <a:solidFill>
                  <a:srgbClr val="C00000"/>
                </a:solidFill>
                <a:latin typeface="华文新魏" panose="02010800040101010101" pitchFamily="2" charset="-122"/>
                <a:ea typeface="华文新魏" panose="02010800040101010101" pitchFamily="2" charset="-122"/>
              </a:rPr>
              <a:t>接口变量</a:t>
            </a:r>
            <a:endParaRPr lang="en-US" altLang="zh-CN" dirty="0">
              <a:latin typeface="Tahoma" panose="020B0604030504040204" pitchFamily="34" charset="0"/>
              <a:ea typeface="Tahoma" panose="020B0604030504040204" pitchFamily="34" charset="0"/>
              <a:cs typeface="Tahoma" panose="020B0604030504040204" pitchFamily="34" charset="0"/>
            </a:endParaRPr>
          </a:p>
          <a:p>
            <a:pPr marL="860425" lvl="2" indent="-457200">
              <a:buFont typeface="Wingdings" panose="05000000000000000000" pitchFamily="2" charset="2"/>
              <a:buChar char="Ø"/>
            </a:pPr>
            <a:r>
              <a:rPr lang="zh-CN" altLang="en-US" b="1" dirty="0">
                <a:latin typeface="+mj-lt"/>
                <a:ea typeface="+mj-ea"/>
                <a:cs typeface="Tahoma" panose="020B0604030504040204" pitchFamily="34" charset="0"/>
              </a:rPr>
              <a:t>某个</a:t>
            </a:r>
            <a:r>
              <a:rPr lang="en-US" altLang="zh-CN" b="1" dirty="0">
                <a:solidFill>
                  <a:srgbClr val="CC0000"/>
                </a:solidFill>
                <a:latin typeface="+mj-lt"/>
                <a:ea typeface="+mj-ea"/>
                <a:cs typeface="Tahoma" panose="020B0604030504040204" pitchFamily="34" charset="0"/>
              </a:rPr>
              <a:t>interface (</a:t>
            </a:r>
            <a:r>
              <a:rPr lang="zh-CN" altLang="en-US" b="1" dirty="0">
                <a:solidFill>
                  <a:srgbClr val="CC0000"/>
                </a:solidFill>
                <a:latin typeface="+mj-lt"/>
                <a:ea typeface="+mj-ea"/>
                <a:cs typeface="Tahoma" panose="020B0604030504040204" pitchFamily="34" charset="0"/>
              </a:rPr>
              <a:t>接口</a:t>
            </a:r>
            <a:r>
              <a:rPr lang="en-US" altLang="zh-CN" b="1" dirty="0">
                <a:solidFill>
                  <a:srgbClr val="CC0000"/>
                </a:solidFill>
                <a:latin typeface="+mj-lt"/>
                <a:ea typeface="+mj-ea"/>
                <a:cs typeface="Tahoma" panose="020B0604030504040204" pitchFamily="34" charset="0"/>
              </a:rPr>
              <a:t>)</a:t>
            </a:r>
            <a:r>
              <a:rPr lang="en-US" altLang="zh-CN" dirty="0">
                <a:latin typeface="+mj-lt"/>
                <a:ea typeface="+mj-ea"/>
                <a:cs typeface="Tahoma" panose="020B0604030504040204" pitchFamily="34" charset="0"/>
              </a:rPr>
              <a:t> </a:t>
            </a:r>
            <a:r>
              <a:rPr lang="zh-CN" altLang="en-US" dirty="0">
                <a:latin typeface="+mj-lt"/>
                <a:ea typeface="+mj-ea"/>
                <a:cs typeface="Tahoma" panose="020B0604030504040204" pitchFamily="34" charset="0"/>
              </a:rPr>
              <a:t>的变量，由实现该接口的类的对象通过</a:t>
            </a:r>
            <a:r>
              <a:rPr lang="zh-CN" altLang="en-US" b="1" dirty="0">
                <a:solidFill>
                  <a:srgbClr val="000099"/>
                </a:solidFill>
                <a:latin typeface="+mj-lt"/>
                <a:ea typeface="+mj-ea"/>
                <a:cs typeface="Tahoma" panose="020B0604030504040204" pitchFamily="34" charset="0"/>
              </a:rPr>
              <a:t>对象上转</a:t>
            </a:r>
            <a:r>
              <a:rPr lang="zh-CN" altLang="en-US" dirty="0">
                <a:latin typeface="+mj-lt"/>
                <a:ea typeface="+mj-ea"/>
                <a:cs typeface="Tahoma" panose="020B0604030504040204" pitchFamily="34" charset="0"/>
              </a:rPr>
              <a:t>而获得。</a:t>
            </a:r>
            <a:endParaRPr lang="en-US" altLang="zh-CN" dirty="0">
              <a:latin typeface="+mj-lt"/>
              <a:ea typeface="+mj-ea"/>
              <a:cs typeface="Tahoma" panose="020B0604030504040204" pitchFamily="34" charset="0"/>
            </a:endParaRPr>
          </a:p>
          <a:p>
            <a:pPr marL="860425" lvl="2" indent="-457200">
              <a:buFont typeface="Wingdings" panose="05000000000000000000" pitchFamily="2" charset="2"/>
              <a:buChar char="Ø"/>
            </a:pPr>
            <a:r>
              <a:rPr lang="zh-CN" altLang="en-US" dirty="0">
                <a:solidFill>
                  <a:srgbClr val="C00000"/>
                </a:solidFill>
                <a:latin typeface="华文新魏" panose="02010800040101010101" pitchFamily="2" charset="-122"/>
                <a:ea typeface="华文新魏" panose="02010800040101010101" pitchFamily="2" charset="-122"/>
              </a:rPr>
              <a:t>接口变量</a:t>
            </a:r>
            <a:r>
              <a:rPr lang="zh-CN" altLang="en-US" dirty="0">
                <a:latin typeface="+mj-lt"/>
                <a:ea typeface="+mj-ea"/>
                <a:cs typeface="Tahoma" panose="020B0604030504040204" pitchFamily="34" charset="0"/>
              </a:rPr>
              <a:t>只能访问接口本身所拥有的成员，包括：常量和方法，且调用的方法就是上转对象的类的实现版本。</a:t>
            </a:r>
            <a:endParaRPr lang="en-US" altLang="zh-CN" dirty="0">
              <a:latin typeface="+mj-lt"/>
              <a:ea typeface="+mj-ea"/>
              <a:cs typeface="Tahoma" panose="020B0604030504040204" pitchFamily="34" charset="0"/>
            </a:endParaRPr>
          </a:p>
          <a:p>
            <a:pPr marL="914400" lvl="1" indent="-457200">
              <a:buFont typeface="Wingdings" panose="05000000000000000000" pitchFamily="2" charset="2"/>
              <a:buAutoNum type="arabicPeriod"/>
            </a:pPr>
            <a:endParaRPr lang="en-US" altLang="zh-CN" dirty="0">
              <a:latin typeface="Tahoma" panose="020B0604030504040204" pitchFamily="34" charset="0"/>
              <a:ea typeface="Tahoma" panose="020B0604030504040204" pitchFamily="34" charset="0"/>
              <a:cs typeface="Tahoma" panose="020B0604030504040204" pitchFamily="34" charset="0"/>
            </a:endParaRPr>
          </a:p>
          <a:p>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E2A6E5E1-A40F-4453-9946-5E7C6AD7E89C}" type="slidenum">
              <a:rPr lang="en-US" altLang="zh-CN">
                <a:latin typeface="Tahoma" panose="020B0604030504040204" pitchFamily="34" charset="0"/>
                <a:ea typeface="Tahoma" panose="020B0604030504040204" pitchFamily="34" charset="0"/>
                <a:cs typeface="Tahoma" panose="020B0604030504040204" pitchFamily="34" charset="0"/>
              </a:rPr>
            </a:fld>
            <a:endParaRPr lang="en-US" altLang="zh-CN">
              <a:latin typeface="Tahoma" panose="020B0604030504040204" pitchFamily="34" charset="0"/>
              <a:ea typeface="Tahoma" panose="020B0604030504040204" pitchFamily="34" charset="0"/>
              <a:cs typeface="Tahoma" panose="020B0604030504040204" pitchFamily="34" charset="0"/>
            </a:endParaRPr>
          </a:p>
        </p:txBody>
      </p:sp>
      <p:sp>
        <p:nvSpPr>
          <p:cNvPr id="43011" name="Text Box 5"/>
          <p:cNvSpPr txBox="1">
            <a:spLocks noChangeArrowheads="1"/>
          </p:cNvSpPr>
          <p:nvPr/>
        </p:nvSpPr>
        <p:spPr bwMode="auto">
          <a:xfrm>
            <a:off x="2303462" y="1705852"/>
            <a:ext cx="6840538" cy="4862830"/>
          </a:xfrm>
          <a:prstGeom prst="rect">
            <a:avLst/>
          </a:prstGeom>
          <a:noFill/>
          <a:ln w="9525">
            <a:solidFill>
              <a:schemeClr val="tx1"/>
            </a:solidFill>
            <a:miter lim="800000"/>
          </a:ln>
        </p:spPr>
        <p:txBody>
          <a:bodyPr wrap="square" lIns="90000" tIns="46800" rIns="90000" bIns="46800">
            <a:spAutoFit/>
          </a:bodyPr>
          <a:lstStyle/>
          <a:p>
            <a:r>
              <a:rPr lang="en-US" altLang="zh-CN" sz="2000" b="1" dirty="0">
                <a:latin typeface="Tahoma" panose="020B0604030504040204" pitchFamily="34" charset="0"/>
                <a:ea typeface="Tahoma" panose="020B0604030504040204" pitchFamily="34" charset="0"/>
                <a:cs typeface="Tahoma" panose="020B0604030504040204" pitchFamily="34" charset="0"/>
              </a:rPr>
              <a:t>class </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Circle</a:t>
            </a:r>
            <a:r>
              <a:rPr lang="en-US" altLang="zh-CN" sz="2000" b="1" dirty="0">
                <a:latin typeface="Tahoma" panose="020B0604030504040204" pitchFamily="34" charset="0"/>
                <a:ea typeface="Tahoma" panose="020B0604030504040204" pitchFamily="34" charset="0"/>
                <a:cs typeface="Tahoma" panose="020B0604030504040204" pitchFamily="34" charset="0"/>
              </a:rPr>
              <a:t> extends </a:t>
            </a:r>
            <a:r>
              <a:rPr lang="en-US" altLang="zh-CN" sz="2000" b="1" dirty="0">
                <a:solidFill>
                  <a:srgbClr val="006600"/>
                </a:solidFill>
                <a:latin typeface="Tahoma" panose="020B0604030504040204" pitchFamily="34" charset="0"/>
                <a:ea typeface="Tahoma" panose="020B0604030504040204" pitchFamily="34" charset="0"/>
                <a:cs typeface="Tahoma" panose="020B0604030504040204" pitchFamily="34" charset="0"/>
              </a:rPr>
              <a:t>Shape</a:t>
            </a:r>
            <a:r>
              <a:rPr lang="en-US" altLang="zh-CN" sz="2000" b="1" dirty="0">
                <a:latin typeface="Tahoma" panose="020B0604030504040204" pitchFamily="34" charset="0"/>
                <a:ea typeface="Tahoma" panose="020B0604030504040204" pitchFamily="34" charset="0"/>
                <a:cs typeface="Tahoma" panose="020B0604030504040204" pitchFamily="34" charset="0"/>
              </a:rPr>
              <a:t> implements </a:t>
            </a:r>
            <a:r>
              <a:rPr lang="en-US" altLang="zh-CN" sz="2000" b="1" dirty="0">
                <a:solidFill>
                  <a:srgbClr val="CC0000"/>
                </a:solidFill>
                <a:latin typeface="Tahoma" panose="020B0604030504040204" pitchFamily="34" charset="0"/>
                <a:ea typeface="Tahoma" panose="020B0604030504040204" pitchFamily="34" charset="0"/>
                <a:cs typeface="Tahoma" panose="020B0604030504040204" pitchFamily="34" charset="0"/>
              </a:rPr>
              <a:t>Shape</a:t>
            </a:r>
            <a:r>
              <a:rPr lang="en-US" altLang="zh-CN" b="1" dirty="0">
                <a:solidFill>
                  <a:srgbClr val="CC0000"/>
                </a:solidFill>
                <a:latin typeface="Tahoma" panose="020B0604030504040204" pitchFamily="34" charset="0"/>
                <a:ea typeface="Tahoma" panose="020B0604030504040204" pitchFamily="34" charset="0"/>
                <a:cs typeface="Tahoma" panose="020B0604030504040204" pitchFamily="34" charset="0"/>
              </a:rPr>
              <a:t>2D</a:t>
            </a:r>
            <a:r>
              <a:rPr lang="en-US" altLang="zh-CN" sz="2000" b="1" dirty="0">
                <a:latin typeface="Tahoma" panose="020B0604030504040204" pitchFamily="34" charset="0"/>
                <a:ea typeface="Tahoma" panose="020B0604030504040204" pitchFamily="34" charset="0"/>
                <a:cs typeface="Tahoma" panose="020B0604030504040204" pitchFamily="34" charset="0"/>
              </a:rPr>
              <a:t> {</a:t>
            </a:r>
            <a:br>
              <a:rPr lang="en-US" altLang="zh-CN" sz="2000" b="1" dirty="0">
                <a:latin typeface="Tahoma" panose="020B0604030504040204" pitchFamily="34" charset="0"/>
                <a:ea typeface="Tahoma" panose="020B0604030504040204" pitchFamily="34" charset="0"/>
                <a:cs typeface="Tahoma" panose="020B0604030504040204" pitchFamily="34" charset="0"/>
              </a:rPr>
            </a:br>
            <a:r>
              <a:rPr lang="en-US" altLang="zh-CN" sz="2000" b="1" dirty="0">
                <a:latin typeface="Tahoma" panose="020B0604030504040204" pitchFamily="34" charset="0"/>
                <a:ea typeface="Tahoma" panose="020B0604030504040204" pitchFamily="34" charset="0"/>
                <a:cs typeface="Tahoma" panose="020B0604030504040204" pitchFamily="34" charset="0"/>
              </a:rPr>
              <a:t>     double radius;</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String color;</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endParaRPr lang="en-US" altLang="zh-CN" sz="1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public Circle(double r) {</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a:t>
            </a:r>
            <a:r>
              <a:rPr lang="en-US" altLang="zh-CN" sz="2000" b="1" dirty="0" err="1">
                <a:latin typeface="Tahoma" panose="020B0604030504040204" pitchFamily="34" charset="0"/>
                <a:ea typeface="Tahoma" panose="020B0604030504040204" pitchFamily="34" charset="0"/>
                <a:cs typeface="Tahoma" panose="020B0604030504040204" pitchFamily="34" charset="0"/>
              </a:rPr>
              <a:t>redius</a:t>
            </a:r>
            <a:r>
              <a:rPr lang="en-US" altLang="zh-CN" sz="2000" b="1" dirty="0">
                <a:latin typeface="Tahoma" panose="020B0604030504040204" pitchFamily="34" charset="0"/>
                <a:ea typeface="Tahoma" panose="020B0604030504040204" pitchFamily="34" charset="0"/>
                <a:cs typeface="Tahoma" panose="020B0604030504040204" pitchFamily="34" charset="0"/>
              </a:rPr>
              <a:t> = r;</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endParaRPr lang="en-US" altLang="zh-CN" sz="1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public </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void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setColor</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(String </a:t>
            </a:r>
            <a:r>
              <a:rPr lang="en-US"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str</a:t>
            </a:r>
            <a:r>
              <a:rPr lang="en-US" altLang="zh-CN" sz="2000" b="1" dirty="0">
                <a:solidFill>
                  <a:srgbClr val="0000CC"/>
                </a:solidFill>
                <a:latin typeface="Tahoma" panose="020B0604030504040204" pitchFamily="34" charset="0"/>
                <a:ea typeface="Tahoma" panose="020B0604030504040204" pitchFamily="34" charset="0"/>
                <a:cs typeface="Tahoma" panose="020B0604030504040204" pitchFamily="34" charset="0"/>
              </a:rPr>
              <a:t>) </a:t>
            </a:r>
            <a:r>
              <a:rPr lang="en-US" altLang="zh-CN" sz="2000" b="1" dirty="0">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color = </a:t>
            </a:r>
            <a:r>
              <a:rPr lang="en-US" altLang="zh-CN" sz="2000" b="1" dirty="0" err="1">
                <a:latin typeface="Tahoma" panose="020B0604030504040204" pitchFamily="34" charset="0"/>
                <a:ea typeface="Tahoma" panose="020B0604030504040204" pitchFamily="34" charset="0"/>
                <a:cs typeface="Tahoma" panose="020B0604030504040204" pitchFamily="34" charset="0"/>
              </a:rPr>
              <a:t>str</a:t>
            </a:r>
            <a:r>
              <a:rPr lang="en-US" altLang="zh-CN" sz="2000" b="1" dirty="0">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a:t>
            </a:r>
            <a:r>
              <a:rPr lang="en-US" altLang="zh-CN" sz="2000" b="1" dirty="0" err="1">
                <a:latin typeface="Tahoma" panose="020B0604030504040204" pitchFamily="34" charset="0"/>
                <a:ea typeface="Tahoma" panose="020B0604030504040204" pitchFamily="34" charset="0"/>
                <a:cs typeface="Tahoma" panose="020B0604030504040204" pitchFamily="34" charset="0"/>
              </a:rPr>
              <a:t>System.out.println</a:t>
            </a:r>
            <a:r>
              <a:rPr lang="en-US" altLang="zh-CN" sz="2000" b="1" dirty="0">
                <a:latin typeface="Tahoma" panose="020B0604030504040204" pitchFamily="34" charset="0"/>
                <a:ea typeface="Tahoma" panose="020B0604030504040204" pitchFamily="34" charset="0"/>
                <a:cs typeface="Tahoma" panose="020B0604030504040204" pitchFamily="34" charset="0"/>
              </a:rPr>
              <a:t>(“color is “+color);</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endParaRPr lang="en-US" altLang="zh-CN" sz="1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public </a:t>
            </a:r>
            <a:r>
              <a:rPr lang="en-US" altLang="zh-CN" sz="2000" b="1" dirty="0">
                <a:solidFill>
                  <a:srgbClr val="C00000"/>
                </a:solidFill>
                <a:latin typeface="Tahoma" panose="020B0604030504040204" pitchFamily="34" charset="0"/>
                <a:ea typeface="Tahoma" panose="020B0604030504040204" pitchFamily="34" charset="0"/>
                <a:cs typeface="Tahoma" panose="020B0604030504040204" pitchFamily="34" charset="0"/>
              </a:rPr>
              <a:t>double area() </a:t>
            </a:r>
            <a:r>
              <a:rPr lang="en-US" altLang="zh-CN" sz="2000" b="1" dirty="0">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return (pi*radius*radius);</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   }</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dirty="0">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p:txBody>
      </p:sp>
      <p:sp>
        <p:nvSpPr>
          <p:cNvPr id="43012" name="Text Box 6"/>
          <p:cNvSpPr txBox="1">
            <a:spLocks noChangeArrowheads="1"/>
          </p:cNvSpPr>
          <p:nvPr/>
        </p:nvSpPr>
        <p:spPr bwMode="auto">
          <a:xfrm>
            <a:off x="1809720" y="285728"/>
            <a:ext cx="4786346" cy="1016000"/>
          </a:xfrm>
          <a:prstGeom prst="rect">
            <a:avLst/>
          </a:prstGeom>
          <a:noFill/>
          <a:ln w="9525">
            <a:solidFill>
              <a:schemeClr val="tx1"/>
            </a:solidFill>
            <a:miter lim="800000"/>
          </a:ln>
        </p:spPr>
        <p:txBody>
          <a:bodyPr wrap="square" lIns="90000" tIns="46800" rIns="90000" bIns="46800">
            <a:spAutoFit/>
          </a:bodyPr>
          <a:lstStyle/>
          <a:p>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public </a:t>
            </a:r>
            <a:r>
              <a:rPr lang="en-AU" altLang="en-AU" sz="2000" b="1" dirty="0">
                <a:solidFill>
                  <a:srgbClr val="CC0000"/>
                </a:solidFill>
                <a:latin typeface="Tahoma" panose="020B0604030504040204" pitchFamily="34" charset="0"/>
                <a:ea typeface="Tahoma" panose="020B0604030504040204" pitchFamily="34" charset="0"/>
                <a:cs typeface="Tahoma" panose="020B0604030504040204" pitchFamily="34" charset="0"/>
              </a:rPr>
              <a:t>abstract</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 class </a:t>
            </a:r>
            <a:r>
              <a:rPr lang="en-AU" altLang="en-AU" sz="2000" b="1" dirty="0">
                <a:solidFill>
                  <a:srgbClr val="008000"/>
                </a:solidFill>
                <a:latin typeface="Tahoma" panose="020B0604030504040204" pitchFamily="34" charset="0"/>
                <a:ea typeface="Tahoma" panose="020B0604030504040204" pitchFamily="34" charset="0"/>
                <a:cs typeface="Tahoma" panose="020B0604030504040204" pitchFamily="34" charset="0"/>
              </a:rPr>
              <a:t>Shape</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 {</a:t>
            </a:r>
            <a:endParaRPr lang="en-AU" altLang="zh-CN" sz="2000" b="1"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AU" altLang="zh-CN" sz="2000" b="1" dirty="0">
                <a:solidFill>
                  <a:schemeClr val="tx2"/>
                </a:solidFill>
                <a:latin typeface="Tahoma" panose="020B0604030504040204" pitchFamily="34" charset="0"/>
                <a:ea typeface="Tahoma" panose="020B0604030504040204" pitchFamily="34" charset="0"/>
                <a:cs typeface="Tahoma" panose="020B0604030504040204" pitchFamily="34" charset="0"/>
              </a:rPr>
              <a:t>   abstract</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 void </a:t>
            </a:r>
            <a:r>
              <a:rPr lang="en-AU" altLang="zh-CN" sz="2000" b="1" dirty="0" err="1">
                <a:solidFill>
                  <a:srgbClr val="0000CC"/>
                </a:solidFill>
                <a:latin typeface="Tahoma" panose="020B0604030504040204" pitchFamily="34" charset="0"/>
                <a:ea typeface="Tahoma" panose="020B0604030504040204" pitchFamily="34" charset="0"/>
                <a:cs typeface="Tahoma" panose="020B0604030504040204" pitchFamily="34" charset="0"/>
              </a:rPr>
              <a:t>setColor</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AU" altLang="zh-CN" sz="2000" b="1" dirty="0">
                <a:solidFill>
                  <a:schemeClr val="tx2"/>
                </a:solidFill>
                <a:latin typeface="Tahoma" panose="020B0604030504040204" pitchFamily="34" charset="0"/>
                <a:ea typeface="Tahoma" panose="020B0604030504040204" pitchFamily="34" charset="0"/>
                <a:cs typeface="Tahoma" panose="020B0604030504040204" pitchFamily="34" charset="0"/>
              </a:rPr>
              <a:t>String </a:t>
            </a:r>
            <a:r>
              <a:rPr lang="en-AU" altLang="zh-CN" sz="2000" b="1" dirty="0" err="1">
                <a:solidFill>
                  <a:schemeClr val="tx2"/>
                </a:solidFill>
                <a:latin typeface="Tahoma" panose="020B0604030504040204" pitchFamily="34" charset="0"/>
                <a:ea typeface="Tahoma" panose="020B0604030504040204" pitchFamily="34" charset="0"/>
                <a:cs typeface="Tahoma" panose="020B0604030504040204" pitchFamily="34" charset="0"/>
              </a:rPr>
              <a:t>str</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AU" altLang="zh-CN" sz="2000" b="1" dirty="0">
                <a:solidFill>
                  <a:schemeClr val="tx2"/>
                </a:solidFill>
                <a:latin typeface="Tahoma" panose="020B0604030504040204" pitchFamily="34" charset="0"/>
                <a:ea typeface="Tahoma" panose="020B0604030504040204" pitchFamily="34" charset="0"/>
                <a:cs typeface="Tahoma" panose="020B0604030504040204" pitchFamily="34" charset="0"/>
              </a:rPr>
              <a:t>;</a:t>
            </a:r>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 </a:t>
            </a:r>
            <a:endPar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endParaRPr>
          </a:p>
          <a:p>
            <a:r>
              <a:rPr lang="en-AU" altLang="en-AU" sz="2000" b="1" dirty="0">
                <a:solidFill>
                  <a:schemeClr val="tx2"/>
                </a:solidFill>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p:txBody>
      </p:sp>
      <p:sp>
        <p:nvSpPr>
          <p:cNvPr id="43013" name="Text Box 8"/>
          <p:cNvSpPr txBox="1">
            <a:spLocks noChangeArrowheads="1"/>
          </p:cNvSpPr>
          <p:nvPr/>
        </p:nvSpPr>
        <p:spPr bwMode="auto">
          <a:xfrm>
            <a:off x="7067528" y="287097"/>
            <a:ext cx="3143272" cy="1323340"/>
          </a:xfrm>
          <a:prstGeom prst="rect">
            <a:avLst/>
          </a:prstGeom>
          <a:noFill/>
          <a:ln w="9525">
            <a:solidFill>
              <a:schemeClr val="tx1"/>
            </a:solidFill>
            <a:miter lim="800000"/>
          </a:ln>
        </p:spPr>
        <p:txBody>
          <a:bodyPr wrap="square" lIns="90000" tIns="46800" rIns="90000" bIns="46800">
            <a:spAutoFit/>
          </a:bodyPr>
          <a:lstStyle/>
          <a:p>
            <a:r>
              <a:rPr lang="en-US" altLang="zh-CN" sz="2000" b="1" dirty="0">
                <a:solidFill>
                  <a:schemeClr val="accent2"/>
                </a:solidFill>
                <a:latin typeface="Tahoma" panose="020B0604030504040204" pitchFamily="34" charset="0"/>
                <a:ea typeface="Tahoma" panose="020B0604030504040204" pitchFamily="34" charset="0"/>
                <a:cs typeface="Tahoma" panose="020B0604030504040204" pitchFamily="34" charset="0"/>
              </a:rPr>
              <a:t>interface</a:t>
            </a:r>
            <a:r>
              <a:rPr lang="en-US" altLang="zh-CN" sz="2000" b="1" dirty="0">
                <a:latin typeface="Tahoma" panose="020B0604030504040204" pitchFamily="34" charset="0"/>
                <a:ea typeface="Tahoma" panose="020B0604030504040204" pitchFamily="34" charset="0"/>
                <a:cs typeface="Tahoma" panose="020B0604030504040204" pitchFamily="34" charset="0"/>
              </a:rPr>
              <a:t> </a:t>
            </a:r>
            <a:r>
              <a:rPr lang="en-US" altLang="zh-CN" sz="2000" b="1" dirty="0" err="1">
                <a:solidFill>
                  <a:srgbClr val="CC0000"/>
                </a:solidFill>
                <a:latin typeface="Tahoma" panose="020B0604030504040204" pitchFamily="34" charset="0"/>
                <a:ea typeface="Tahoma" panose="020B0604030504040204" pitchFamily="34" charset="0"/>
                <a:cs typeface="Tahoma" panose="020B0604030504040204" pitchFamily="34" charset="0"/>
              </a:rPr>
              <a:t>Shape2D</a:t>
            </a:r>
            <a:r>
              <a:rPr lang="en-US" altLang="zh-CN" sz="2000" b="1" dirty="0">
                <a:latin typeface="Tahoma" panose="020B0604030504040204" pitchFamily="34" charset="0"/>
                <a:ea typeface="Tahoma" panose="020B0604030504040204" pitchFamily="34" charset="0"/>
                <a:cs typeface="Tahoma" panose="020B0604030504040204" pitchFamily="34" charset="0"/>
              </a:rPr>
              <a:t> {</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pPr lvl="1"/>
            <a:r>
              <a:rPr lang="en-US" altLang="zh-CN" sz="2000" b="1">
                <a:latin typeface="Tahoma" panose="020B0604030504040204" pitchFamily="34" charset="0"/>
                <a:ea typeface="Tahoma" panose="020B0604030504040204" pitchFamily="34" charset="0"/>
                <a:cs typeface="Tahoma" panose="020B0604030504040204" pitchFamily="34" charset="0"/>
              </a:rPr>
              <a:t>double  PI= </a:t>
            </a:r>
            <a:r>
              <a:rPr lang="en-US" altLang="zh-CN" sz="2000" b="1" dirty="0">
                <a:latin typeface="Tahoma" panose="020B0604030504040204" pitchFamily="34" charset="0"/>
                <a:ea typeface="Tahoma" panose="020B0604030504040204" pitchFamily="34" charset="0"/>
                <a:cs typeface="Tahoma" panose="020B0604030504040204" pitchFamily="34" charset="0"/>
              </a:rPr>
              <a:t>3.14;</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pPr lvl="1"/>
            <a:r>
              <a:rPr lang="en-US" altLang="zh-CN" sz="2000" b="1" dirty="0">
                <a:latin typeface="Tahoma" panose="020B0604030504040204" pitchFamily="34" charset="0"/>
                <a:ea typeface="Tahoma" panose="020B0604030504040204" pitchFamily="34" charset="0"/>
                <a:cs typeface="Tahoma" panose="020B0604030504040204" pitchFamily="34" charset="0"/>
              </a:rPr>
              <a:t>double area();</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a:p>
            <a:r>
              <a:rPr lang="en-US" altLang="zh-CN" sz="2000" b="1">
                <a:latin typeface="Tahoma" panose="020B0604030504040204" pitchFamily="34" charset="0"/>
                <a:ea typeface="Tahoma" panose="020B0604030504040204" pitchFamily="34" charset="0"/>
                <a:cs typeface="Tahoma" panose="020B0604030504040204" pitchFamily="34" charset="0"/>
              </a:rPr>
              <a:t>}</a:t>
            </a:r>
            <a:endParaRPr lang="en-US" altLang="zh-CN" sz="20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blinds(horizontal)">
                                      <p:cBhvr>
                                        <p:cTn id="7" dur="500"/>
                                        <p:tgtEl>
                                          <p:spTgt spid="430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blinds(horizontal)">
                                      <p:cBhvr>
                                        <p:cTn id="12"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ldLvl="0" animBg="1"/>
      <p:bldP spid="43013"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zh-CN" altLang="en-US" sz="4000" dirty="0"/>
              <a:t>§5.</a:t>
            </a:r>
            <a:r>
              <a:rPr lang="zh-CN" altLang="en-US" sz="4000"/>
              <a:t>10.</a:t>
            </a:r>
            <a:r>
              <a:rPr lang="en-US" altLang="zh-CN" sz="4000"/>
              <a:t>2</a:t>
            </a:r>
            <a:r>
              <a:rPr lang="zh-CN" altLang="en-US" sz="4000"/>
              <a:t> </a:t>
            </a:r>
            <a:r>
              <a:rPr lang="zh-CN" altLang="en-US" sz="4000">
                <a:latin typeface="宋体" panose="02010600030101010101" pitchFamily="2" charset="-122"/>
              </a:rPr>
              <a:t>接口</a:t>
            </a:r>
            <a:r>
              <a:rPr lang="zh-CN" altLang="en-US" sz="4000" dirty="0">
                <a:latin typeface="宋体" panose="02010600030101010101" pitchFamily="2" charset="-122"/>
              </a:rPr>
              <a:t>回调 </a:t>
            </a:r>
            <a:endParaRPr lang="zh-CN" altLang="en-US" sz="4000" dirty="0"/>
          </a:p>
        </p:txBody>
      </p:sp>
      <p:sp>
        <p:nvSpPr>
          <p:cNvPr id="5" name="灯片编号占位符 4"/>
          <p:cNvSpPr>
            <a:spLocks noGrp="1"/>
          </p:cNvSpPr>
          <p:nvPr>
            <p:ph type="sldNum" sz="quarter" idx="12"/>
          </p:nvPr>
        </p:nvSpPr>
        <p:spPr/>
        <p:txBody>
          <a:bodyPr/>
          <a:lstStyle/>
          <a:p>
            <a:fld id="{DBA480A0-162D-414E-91F9-AE4B42781810}" type="slidenum">
              <a:rPr lang="zh-CN" altLang="en-US" smtClean="0"/>
            </a:fld>
            <a:endParaRPr lang="zh-CN" altLang="en-US" dirty="0"/>
          </a:p>
        </p:txBody>
      </p:sp>
      <p:sp>
        <p:nvSpPr>
          <p:cNvPr id="4" name="Text Box 4"/>
          <p:cNvSpPr txBox="1">
            <a:spLocks noChangeArrowheads="1"/>
          </p:cNvSpPr>
          <p:nvPr/>
        </p:nvSpPr>
        <p:spPr bwMode="auto">
          <a:xfrm>
            <a:off x="1847528" y="1417638"/>
            <a:ext cx="8496944" cy="3170555"/>
          </a:xfrm>
          <a:prstGeom prst="rect">
            <a:avLst/>
          </a:prstGeom>
          <a:noFill/>
          <a:ln w="9525">
            <a:solidFill>
              <a:schemeClr val="tx1"/>
            </a:solidFill>
            <a:miter lim="800000"/>
          </a:ln>
        </p:spPr>
        <p:txBody>
          <a:bodyPr wrap="square" lIns="90000" tIns="46800" rIns="90000" bIns="46800">
            <a:spAutoFit/>
          </a:bodyPr>
          <a:lstStyle/>
          <a:p>
            <a:r>
              <a:rPr lang="en-US" altLang="zh-CN" sz="2000" b="1" dirty="0">
                <a:latin typeface="Arial" panose="020B0604020202020204" pitchFamily="34" charset="0"/>
                <a:cs typeface="Arial" panose="020B0604020202020204" pitchFamily="34" charset="0"/>
              </a:rPr>
              <a:t>public class </a:t>
            </a:r>
            <a:r>
              <a:rPr lang="en-US" altLang="zh-CN" sz="2000" b="1" dirty="0" err="1">
                <a:latin typeface="Arial" panose="020B0604020202020204" pitchFamily="34" charset="0"/>
                <a:cs typeface="Arial" panose="020B0604020202020204" pitchFamily="34" charset="0"/>
              </a:rPr>
              <a:t>ShapeTest</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    public static void main(String[] </a:t>
            </a:r>
            <a:r>
              <a:rPr lang="en-US" altLang="zh-CN" sz="2000" b="1" dirty="0" err="1">
                <a:latin typeface="Arial" panose="020B0604020202020204" pitchFamily="34" charset="0"/>
                <a:cs typeface="Arial" panose="020B0604020202020204" pitchFamily="34" charset="0"/>
              </a:rPr>
              <a:t>args</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pPr lvl="1"/>
            <a:r>
              <a:rPr lang="en-US" altLang="zh-CN" sz="2000" b="1" dirty="0">
                <a:solidFill>
                  <a:srgbClr val="0000CC"/>
                </a:solidFill>
                <a:latin typeface="Arial" panose="020B0604020202020204" pitchFamily="34" charset="0"/>
                <a:cs typeface="Arial" panose="020B0604020202020204" pitchFamily="34" charset="0"/>
              </a:rPr>
              <a:t>Shape2D s;</a:t>
            </a:r>
            <a:r>
              <a:rPr lang="en-US" altLang="zh-CN" sz="2000" b="1" dirty="0">
                <a:solidFill>
                  <a:schemeClr val="accent2"/>
                </a:solidFill>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声明</a:t>
            </a:r>
            <a:r>
              <a:rPr lang="en-US" altLang="zh-CN" sz="2000" b="1" dirty="0" err="1">
                <a:solidFill>
                  <a:srgbClr val="0000CC"/>
                </a:solidFill>
                <a:latin typeface="Arial" panose="020B0604020202020204" pitchFamily="34" charset="0"/>
                <a:cs typeface="Arial" panose="020B0604020202020204" pitchFamily="34" charset="0"/>
              </a:rPr>
              <a:t>Shape2D</a:t>
            </a:r>
            <a:r>
              <a:rPr lang="zh-CN" altLang="en-US" sz="2000" b="1" dirty="0">
                <a:solidFill>
                  <a:srgbClr val="0000CC"/>
                </a:solidFill>
                <a:latin typeface="Arial" panose="020B0604020202020204" pitchFamily="34" charset="0"/>
                <a:cs typeface="Arial" panose="020B0604020202020204" pitchFamily="34" charset="0"/>
              </a:rPr>
              <a:t>接口</a:t>
            </a:r>
            <a:r>
              <a:rPr lang="zh-CN" altLang="en-US" sz="2000" b="1" dirty="0">
                <a:latin typeface="Arial" panose="020B0604020202020204" pitchFamily="34" charset="0"/>
                <a:cs typeface="Arial" panose="020B0604020202020204" pitchFamily="34" charset="0"/>
              </a:rPr>
              <a:t>的变量</a:t>
            </a:r>
            <a:r>
              <a:rPr lang="en-US" altLang="zh-CN" sz="2000" b="1" dirty="0">
                <a:latin typeface="Arial" panose="020B0604020202020204" pitchFamily="34" charset="0"/>
                <a:cs typeface="Arial" panose="020B0604020202020204" pitchFamily="34" charset="0"/>
              </a:rPr>
              <a:t>s</a:t>
            </a:r>
            <a:r>
              <a:rPr lang="zh-CN" altLang="en-US" sz="2000" b="1" dirty="0">
                <a:latin typeface="Arial" panose="020B0604020202020204" pitchFamily="34" charset="0"/>
                <a:cs typeface="Arial" panose="020B0604020202020204" pitchFamily="34" charset="0"/>
              </a:rPr>
              <a:t>，</a:t>
            </a:r>
            <a:r>
              <a:rPr lang="zh-CN" altLang="en-US" sz="2000" b="1" dirty="0">
                <a:solidFill>
                  <a:srgbClr val="C00000"/>
                </a:solidFill>
                <a:latin typeface="Arial" panose="020B0604020202020204" pitchFamily="34" charset="0"/>
                <a:cs typeface="Arial" panose="020B0604020202020204" pitchFamily="34" charset="0"/>
              </a:rPr>
              <a:t>接口变量</a:t>
            </a:r>
            <a:endParaRPr lang="zh-CN" altLang="en-US" sz="2000" b="1" dirty="0">
              <a:solidFill>
                <a:srgbClr val="C00000"/>
              </a:solidFill>
              <a:latin typeface="Arial" panose="020B0604020202020204" pitchFamily="34" charset="0"/>
              <a:cs typeface="Arial" panose="020B0604020202020204" pitchFamily="34" charset="0"/>
            </a:endParaRPr>
          </a:p>
          <a:p>
            <a:pPr lvl="1"/>
            <a:r>
              <a:rPr lang="en-US" altLang="zh-CN" sz="2000" b="1" dirty="0">
                <a:solidFill>
                  <a:srgbClr val="0000CC"/>
                </a:solidFill>
                <a:latin typeface="Arial" panose="020B0604020202020204" pitchFamily="34" charset="0"/>
                <a:cs typeface="Arial" panose="020B0604020202020204" pitchFamily="34" charset="0"/>
              </a:rPr>
              <a:t>s = new Circle(1.0);     </a:t>
            </a:r>
            <a:r>
              <a:rPr lang="en-US" altLang="zh-CN" sz="2000" b="1" dirty="0">
                <a:latin typeface="Arial" panose="020B0604020202020204" pitchFamily="34" charset="0"/>
                <a:cs typeface="Arial" panose="020B0604020202020204" pitchFamily="34" charset="0"/>
              </a:rPr>
              <a:t>//</a:t>
            </a:r>
            <a:r>
              <a:rPr lang="zh-CN" altLang="en-US" sz="2000" b="1" dirty="0">
                <a:latin typeface="Arial" panose="020B0604020202020204" pitchFamily="34" charset="0"/>
                <a:cs typeface="Arial" panose="020B0604020202020204" pitchFamily="34" charset="0"/>
              </a:rPr>
              <a:t>接口实现类的</a:t>
            </a:r>
            <a:r>
              <a:rPr lang="zh-CN" altLang="en-US" sz="2000" b="1" dirty="0">
                <a:solidFill>
                  <a:srgbClr val="C00000"/>
                </a:solidFill>
                <a:latin typeface="Arial" panose="020B0604020202020204" pitchFamily="34" charset="0"/>
                <a:cs typeface="Arial" panose="020B0604020202020204" pitchFamily="34" charset="0"/>
              </a:rPr>
              <a:t>对象上转</a:t>
            </a:r>
            <a:r>
              <a:rPr lang="zh-CN" altLang="en-US" sz="2000" b="1" dirty="0">
                <a:latin typeface="Arial" panose="020B0604020202020204" pitchFamily="34" charset="0"/>
                <a:cs typeface="Arial" panose="020B0604020202020204" pitchFamily="34" charset="0"/>
              </a:rPr>
              <a:t>得到</a:t>
            </a:r>
            <a:r>
              <a:rPr lang="zh-CN" altLang="en-US" sz="2000" b="1" dirty="0">
                <a:solidFill>
                  <a:srgbClr val="FF0000"/>
                </a:solidFill>
                <a:latin typeface="Arial" panose="020B0604020202020204" pitchFamily="34" charset="0"/>
                <a:cs typeface="Arial" panose="020B0604020202020204" pitchFamily="34" charset="0"/>
              </a:rPr>
              <a:t>接口变量</a:t>
            </a:r>
            <a:endParaRPr lang="zh-CN" altLang="en-US" sz="2000" b="1" dirty="0">
              <a:solidFill>
                <a:srgbClr val="FF0000"/>
              </a:solidFill>
              <a:latin typeface="Arial" panose="020B0604020202020204" pitchFamily="34" charset="0"/>
              <a:cs typeface="Arial" panose="020B0604020202020204" pitchFamily="34" charset="0"/>
            </a:endParaRPr>
          </a:p>
          <a:p>
            <a:pPr lvl="1"/>
            <a:r>
              <a:rPr lang="zh-CN" altLang="en-US" sz="2000" b="1" dirty="0">
                <a:solidFill>
                  <a:srgbClr val="0000CC"/>
                </a:solidFill>
                <a:latin typeface="Arial" panose="020B0604020202020204" pitchFamily="34" charset="0"/>
                <a:cs typeface="Arial" panose="020B0604020202020204" pitchFamily="34" charset="0"/>
              </a:rPr>
              <a:t>  </a:t>
            </a:r>
            <a:endParaRPr lang="en-US" altLang="zh-CN" sz="2000" b="1" dirty="0">
              <a:solidFill>
                <a:srgbClr val="0000CC"/>
              </a:solidFill>
              <a:latin typeface="Arial" panose="020B0604020202020204" pitchFamily="34" charset="0"/>
              <a:cs typeface="Arial" panose="020B0604020202020204" pitchFamily="34" charset="0"/>
            </a:endParaRPr>
          </a:p>
          <a:p>
            <a:pPr lvl="1"/>
            <a:r>
              <a:rPr lang="en-US" altLang="zh-CN" sz="2000" b="1" dirty="0" err="1">
                <a:solidFill>
                  <a:srgbClr val="006600"/>
                </a:solidFill>
                <a:latin typeface="Arial" panose="020B0604020202020204" pitchFamily="34" charset="0"/>
                <a:cs typeface="Arial" panose="020B0604020202020204" pitchFamily="34" charset="0"/>
              </a:rPr>
              <a:t>s.area</a:t>
            </a:r>
            <a:r>
              <a:rPr lang="en-US" altLang="zh-CN" sz="2000" b="1" dirty="0">
                <a:solidFill>
                  <a:srgbClr val="006600"/>
                </a:solidFill>
                <a:latin typeface="Arial" panose="020B0604020202020204" pitchFamily="34" charset="0"/>
                <a:cs typeface="Arial" panose="020B0604020202020204" pitchFamily="34" charset="0"/>
              </a:rPr>
              <a:t>();</a:t>
            </a:r>
            <a:endParaRPr lang="en-US" altLang="zh-CN" sz="2000" b="1" dirty="0">
              <a:solidFill>
                <a:srgbClr val="006600"/>
              </a:solidFill>
              <a:latin typeface="Arial" panose="020B0604020202020204" pitchFamily="34" charset="0"/>
              <a:cs typeface="Arial" panose="020B0604020202020204" pitchFamily="34" charset="0"/>
            </a:endParaRPr>
          </a:p>
          <a:p>
            <a:pPr lvl="1"/>
            <a:r>
              <a:rPr lang="en-US" altLang="zh-CN" sz="2000" b="1" dirty="0" err="1">
                <a:solidFill>
                  <a:srgbClr val="006600"/>
                </a:solidFill>
                <a:latin typeface="Arial" panose="020B0604020202020204" pitchFamily="34" charset="0"/>
                <a:cs typeface="Arial" panose="020B0604020202020204" pitchFamily="34" charset="0"/>
              </a:rPr>
              <a:t>s.setColor</a:t>
            </a:r>
            <a:r>
              <a:rPr lang="en-US" altLang="zh-CN" sz="2000" b="1" dirty="0">
                <a:solidFill>
                  <a:srgbClr val="006600"/>
                </a:solidFill>
                <a:latin typeface="Arial" panose="020B0604020202020204" pitchFamily="34" charset="0"/>
                <a:cs typeface="Arial" panose="020B0604020202020204" pitchFamily="34" charset="0"/>
              </a:rPr>
              <a:t>(“red”);     </a:t>
            </a:r>
            <a:r>
              <a:rPr lang="en-US" altLang="zh-CN" sz="2000" b="1" dirty="0">
                <a:solidFill>
                  <a:srgbClr val="0000CC"/>
                </a:solidFill>
                <a:latin typeface="Arial" panose="020B0604020202020204" pitchFamily="34" charset="0"/>
                <a:cs typeface="Arial" panose="020B0604020202020204" pitchFamily="34" charset="0"/>
              </a:rPr>
              <a:t>//</a:t>
            </a:r>
            <a:r>
              <a:rPr lang="zh-CN" altLang="en-US" sz="2000" b="1" dirty="0">
                <a:solidFill>
                  <a:srgbClr val="0000CC"/>
                </a:solidFill>
                <a:latin typeface="Arial" panose="020B0604020202020204" pitchFamily="34" charset="0"/>
                <a:cs typeface="Arial" panose="020B0604020202020204" pitchFamily="34" charset="0"/>
              </a:rPr>
              <a:t>是否合法？</a:t>
            </a:r>
            <a:endParaRPr lang="en-US" altLang="zh-CN" sz="2000" b="1" dirty="0">
              <a:solidFill>
                <a:srgbClr val="0000CC"/>
              </a:solidFill>
              <a:latin typeface="Arial" panose="020B0604020202020204" pitchFamily="34" charset="0"/>
              <a:cs typeface="Arial" panose="020B0604020202020204" pitchFamily="34" charset="0"/>
            </a:endParaRPr>
          </a:p>
          <a:p>
            <a:pPr lvl="1"/>
            <a:r>
              <a:rPr lang="en-US" altLang="zh-CN" sz="2000" b="1" dirty="0">
                <a:solidFill>
                  <a:srgbClr val="CC0000"/>
                </a:solidFill>
                <a:latin typeface="Arial" panose="020B0604020202020204" pitchFamily="34" charset="0"/>
                <a:cs typeface="Arial" panose="020B0604020202020204" pitchFamily="34" charset="0"/>
              </a:rPr>
              <a:t>double d=</a:t>
            </a:r>
            <a:r>
              <a:rPr lang="en-US" altLang="zh-CN" sz="2000" b="1" dirty="0" err="1">
                <a:solidFill>
                  <a:srgbClr val="CC0000"/>
                </a:solidFill>
                <a:latin typeface="Arial" panose="020B0604020202020204" pitchFamily="34" charset="0"/>
                <a:cs typeface="Arial" panose="020B0604020202020204" pitchFamily="34" charset="0"/>
              </a:rPr>
              <a:t>s.radius</a:t>
            </a:r>
            <a:r>
              <a:rPr lang="zh-CN" altLang="en-US" sz="2000" b="1" dirty="0">
                <a:solidFill>
                  <a:srgbClr val="CC0000"/>
                </a:solidFill>
                <a:latin typeface="Arial" panose="020B0604020202020204" pitchFamily="34" charset="0"/>
                <a:cs typeface="Arial" panose="020B0604020202020204" pitchFamily="34" charset="0"/>
              </a:rPr>
              <a:t>；</a:t>
            </a:r>
            <a:r>
              <a:rPr lang="en-US" altLang="zh-CN" sz="2000" b="1" dirty="0">
                <a:solidFill>
                  <a:srgbClr val="0000CC"/>
                </a:solidFill>
                <a:latin typeface="Arial" panose="020B0604020202020204" pitchFamily="34" charset="0"/>
                <a:cs typeface="Arial" panose="020B0604020202020204" pitchFamily="34" charset="0"/>
              </a:rPr>
              <a:t> //</a:t>
            </a:r>
            <a:r>
              <a:rPr lang="zh-CN" altLang="en-US" sz="2000" b="1" dirty="0">
                <a:solidFill>
                  <a:srgbClr val="0000CC"/>
                </a:solidFill>
                <a:latin typeface="Arial" panose="020B0604020202020204" pitchFamily="34" charset="0"/>
                <a:cs typeface="Arial" panose="020B0604020202020204" pitchFamily="34" charset="0"/>
              </a:rPr>
              <a:t>是否合法？</a:t>
            </a:r>
            <a:endParaRPr lang="zh-CN" altLang="en-US" sz="2000" b="1" dirty="0">
              <a:solidFill>
                <a:srgbClr val="CC0000"/>
              </a:solidFill>
              <a:latin typeface="Arial" panose="020B0604020202020204" pitchFamily="34" charset="0"/>
              <a:cs typeface="Arial" panose="020B0604020202020204" pitchFamily="34" charset="0"/>
            </a:endParaRPr>
          </a:p>
          <a:p>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a:p>
            <a:r>
              <a:rPr lang="en-US" altLang="zh-CN" sz="2000" b="1" dirty="0">
                <a:latin typeface="Arial" panose="020B0604020202020204" pitchFamily="34" charset="0"/>
                <a:cs typeface="Arial" panose="020B0604020202020204" pitchFamily="34" charset="0"/>
              </a:rPr>
              <a:t>}</a:t>
            </a:r>
            <a:endParaRPr lang="en-US" altLang="zh-CN" sz="2000" b="1" dirty="0">
              <a:latin typeface="Arial" panose="020B0604020202020204" pitchFamily="34" charset="0"/>
              <a:cs typeface="Arial" panose="020B0604020202020204" pitchFamily="34" charset="0"/>
            </a:endParaRPr>
          </a:p>
        </p:txBody>
      </p:sp>
      <p:sp>
        <p:nvSpPr>
          <p:cNvPr id="7" name="TextBox 6"/>
          <p:cNvSpPr txBox="1"/>
          <p:nvPr/>
        </p:nvSpPr>
        <p:spPr>
          <a:xfrm>
            <a:off x="6456040" y="3421246"/>
            <a:ext cx="3327400" cy="398780"/>
          </a:xfrm>
          <a:prstGeom prst="rect">
            <a:avLst/>
          </a:prstGeom>
          <a:noFill/>
          <a:ln>
            <a:solidFill>
              <a:schemeClr val="accent1">
                <a:shade val="50000"/>
              </a:schemeClr>
            </a:solidFill>
          </a:ln>
        </p:spPr>
        <p:txBody>
          <a:bodyPr wrap="none" rtlCol="0">
            <a:spAutoFit/>
          </a:bodyPr>
          <a:lstStyle/>
          <a:p>
            <a:r>
              <a:rPr lang="zh-CN" altLang="en-US" sz="2000" dirty="0"/>
              <a:t>非法，</a:t>
            </a:r>
            <a:r>
              <a:rPr lang="en-US" altLang="zh-CN" sz="2000" dirty="0" err="1"/>
              <a:t>setColor</a:t>
            </a:r>
            <a:r>
              <a:rPr lang="zh-CN" altLang="en-US" sz="2000" dirty="0"/>
              <a:t>不是接口成员</a:t>
            </a:r>
            <a:endParaRPr lang="zh-CN" altLang="en-US" sz="2000" dirty="0"/>
          </a:p>
        </p:txBody>
      </p:sp>
      <p:sp>
        <p:nvSpPr>
          <p:cNvPr id="3" name="文本框 2"/>
          <p:cNvSpPr txBox="1"/>
          <p:nvPr/>
        </p:nvSpPr>
        <p:spPr>
          <a:xfrm>
            <a:off x="2063552" y="4904570"/>
            <a:ext cx="7802215" cy="1198880"/>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altLang="zh-CN" sz="2400" dirty="0"/>
              <a:t>s</a:t>
            </a:r>
            <a:r>
              <a:rPr lang="zh-CN" altLang="en-US" sz="2400" dirty="0"/>
              <a:t>的数据类型为</a:t>
            </a:r>
            <a:r>
              <a:rPr lang="en-US" altLang="zh-CN" sz="2400" dirty="0">
                <a:solidFill>
                  <a:srgbClr val="0000CC"/>
                </a:solidFill>
              </a:rPr>
              <a:t>Shape2D</a:t>
            </a:r>
            <a:r>
              <a:rPr lang="zh-CN" altLang="en-US" sz="2400" dirty="0">
                <a:solidFill>
                  <a:srgbClr val="0000CC"/>
                </a:solidFill>
              </a:rPr>
              <a:t>；</a:t>
            </a:r>
            <a:endParaRPr lang="en-US" altLang="zh-CN" sz="2400" dirty="0">
              <a:solidFill>
                <a:srgbClr val="0000CC"/>
              </a:solidFill>
            </a:endParaRPr>
          </a:p>
          <a:p>
            <a:pPr marL="342900" indent="-342900">
              <a:buFont typeface="Arial" panose="020B0604020202020204" pitchFamily="34" charset="0"/>
              <a:buChar char="•"/>
            </a:pPr>
            <a:r>
              <a:rPr lang="en-US" altLang="zh-CN" sz="2400" dirty="0">
                <a:solidFill>
                  <a:srgbClr val="0000CC"/>
                </a:solidFill>
              </a:rPr>
              <a:t>s</a:t>
            </a:r>
            <a:r>
              <a:rPr lang="zh-CN" altLang="en-US" sz="2400" dirty="0"/>
              <a:t>只能调用接口中定义的常量</a:t>
            </a:r>
            <a:r>
              <a:rPr lang="en-US" altLang="zh-CN" sz="2400" dirty="0">
                <a:latin typeface="Tahoma" panose="020B0604030504040204" pitchFamily="34" charset="0"/>
                <a:ea typeface="Tahoma" panose="020B0604030504040204" pitchFamily="34" charset="0"/>
                <a:cs typeface="Tahoma" panose="020B0604030504040204" pitchFamily="34" charset="0"/>
              </a:rPr>
              <a:t>PI</a:t>
            </a:r>
            <a:r>
              <a:rPr lang="zh-CN" altLang="en-US" sz="2400" dirty="0"/>
              <a:t>和</a:t>
            </a:r>
            <a:r>
              <a:rPr lang="en-US" altLang="zh-CN" sz="2400" dirty="0"/>
              <a:t>area</a:t>
            </a:r>
            <a:r>
              <a:rPr lang="zh-CN" altLang="en-US" sz="2400" dirty="0"/>
              <a:t>方法，且该方法为</a:t>
            </a:r>
            <a:r>
              <a:rPr lang="en-US" altLang="zh-CN" sz="2400" dirty="0"/>
              <a:t>Circle</a:t>
            </a:r>
            <a:r>
              <a:rPr lang="zh-CN" altLang="en-US" sz="2400" dirty="0"/>
              <a:t>类实现的</a:t>
            </a:r>
            <a:r>
              <a:rPr lang="en-US" altLang="zh-CN" sz="2400" dirty="0"/>
              <a:t>area</a:t>
            </a:r>
            <a:r>
              <a:rPr lang="zh-CN" altLang="en-US" sz="2400" dirty="0"/>
              <a:t>方法。</a:t>
            </a:r>
            <a:endParaRPr lang="zh-CN" altLang="en-US" sz="2400" dirty="0"/>
          </a:p>
        </p:txBody>
      </p:sp>
      <p:sp>
        <p:nvSpPr>
          <p:cNvPr id="6" name="右大括号 5"/>
          <p:cNvSpPr/>
          <p:nvPr/>
        </p:nvSpPr>
        <p:spPr>
          <a:xfrm>
            <a:off x="6240016" y="3389308"/>
            <a:ext cx="144016" cy="432048"/>
          </a:xfrm>
          <a:prstGeom prst="rightBrace">
            <a:avLst>
              <a:gd name="adj1" fmla="val 8333"/>
              <a:gd name="adj2" fmla="val 44488"/>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bldLvl="0" animBg="1"/>
      <p:bldP spid="6"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166910" y="357166"/>
            <a:ext cx="7286676" cy="1143000"/>
          </a:xfrm>
        </p:spPr>
        <p:txBody>
          <a:bodyPr>
            <a:normAutofit/>
          </a:bodyPr>
          <a:lstStyle/>
          <a:p>
            <a:r>
              <a:rPr lang="zh-CN" altLang="en-US" dirty="0"/>
              <a:t>§5.</a:t>
            </a:r>
            <a:r>
              <a:rPr lang="zh-CN" altLang="en-US"/>
              <a:t>10.</a:t>
            </a:r>
            <a:r>
              <a:rPr lang="en-US" altLang="zh-CN"/>
              <a:t>2</a:t>
            </a:r>
            <a:r>
              <a:rPr lang="zh-CN" altLang="en-US"/>
              <a:t> </a:t>
            </a:r>
            <a:r>
              <a:rPr lang="zh-CN" altLang="en-US">
                <a:latin typeface="宋体" panose="02010600030101010101" pitchFamily="2" charset="-122"/>
              </a:rPr>
              <a:t>接口</a:t>
            </a:r>
            <a:r>
              <a:rPr lang="zh-CN" altLang="en-US" dirty="0">
                <a:latin typeface="宋体" panose="02010600030101010101" pitchFamily="2" charset="-122"/>
              </a:rPr>
              <a:t>回调 </a:t>
            </a:r>
            <a:endParaRPr lang="en-US" altLang="zh-CN"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4037" name="Rectangle 3"/>
          <p:cNvSpPr>
            <a:spLocks noGrp="1" noChangeArrowheads="1"/>
          </p:cNvSpPr>
          <p:nvPr>
            <p:ph idx="1"/>
          </p:nvPr>
        </p:nvSpPr>
        <p:spPr>
          <a:xfrm>
            <a:off x="2036762" y="1743075"/>
            <a:ext cx="8202642" cy="4291012"/>
          </a:xfrm>
        </p:spPr>
        <p:txBody>
          <a:bodyPr/>
          <a:lstStyle/>
          <a:p>
            <a:r>
              <a:rPr lang="zh-CN" altLang="en-US" b="1" dirty="0"/>
              <a:t>接口回调</a:t>
            </a:r>
            <a:r>
              <a:rPr lang="zh-CN" altLang="en-US" dirty="0"/>
              <a:t>：</a:t>
            </a:r>
            <a:endParaRPr lang="en-US" altLang="zh-CN" dirty="0"/>
          </a:p>
          <a:p>
            <a:pPr lvl="1"/>
            <a:r>
              <a:rPr lang="zh-CN" altLang="en-US" dirty="0"/>
              <a:t>可以把实现某一接口的类创建的</a:t>
            </a:r>
            <a:r>
              <a:rPr lang="zh-CN" altLang="en-US" dirty="0">
                <a:solidFill>
                  <a:srgbClr val="C00000"/>
                </a:solidFill>
              </a:rPr>
              <a:t>对象</a:t>
            </a:r>
            <a:r>
              <a:rPr lang="zh-CN" altLang="en-US" dirty="0"/>
              <a:t>的引用赋给该接口声明的</a:t>
            </a:r>
            <a:r>
              <a:rPr lang="zh-CN" altLang="en-US" dirty="0">
                <a:solidFill>
                  <a:srgbClr val="C00000"/>
                </a:solidFill>
                <a:latin typeface="华文新魏" panose="02010800040101010101" pitchFamily="2" charset="-122"/>
                <a:ea typeface="华文新魏" panose="02010800040101010101" pitchFamily="2" charset="-122"/>
              </a:rPr>
              <a:t>接口变量</a:t>
            </a:r>
            <a:r>
              <a:rPr lang="zh-CN" altLang="en-US" dirty="0"/>
              <a:t>中，那么，该接口变量就可以调用被类重写的接口方法。</a:t>
            </a:r>
            <a:endParaRPr lang="en-US" altLang="zh-CN" dirty="0"/>
          </a:p>
          <a:p>
            <a:pPr lvl="1"/>
            <a:r>
              <a:rPr lang="zh-CN" altLang="en-US" dirty="0"/>
              <a:t>实际上，当</a:t>
            </a:r>
            <a:r>
              <a:rPr lang="zh-CN" altLang="en-US" dirty="0">
                <a:solidFill>
                  <a:srgbClr val="C00000"/>
                </a:solidFill>
                <a:latin typeface="华文新魏" panose="02010800040101010101" pitchFamily="2" charset="-122"/>
                <a:ea typeface="华文新魏" panose="02010800040101010101" pitchFamily="2" charset="-122"/>
              </a:rPr>
              <a:t>接口变量</a:t>
            </a:r>
            <a:r>
              <a:rPr lang="zh-CN" altLang="en-US" dirty="0">
                <a:latin typeface="华文新魏" panose="02010800040101010101" pitchFamily="2" charset="-122"/>
                <a:ea typeface="华文新魏" panose="02010800040101010101" pitchFamily="2" charset="-122"/>
              </a:rPr>
              <a:t>调用被类重写的接口方法</a:t>
            </a:r>
            <a:r>
              <a:rPr lang="zh-CN" altLang="en-US" dirty="0"/>
              <a:t>时，就是通知相应的对象调用这个方法。</a:t>
            </a:r>
            <a:endParaRPr lang="en-US" altLang="zh-CN" dirty="0"/>
          </a:p>
          <a:p>
            <a:pPr lvl="1"/>
            <a:endParaRPr lang="zh-CN" altLang="en-US" dirty="0"/>
          </a:p>
          <a:p>
            <a:r>
              <a:rPr lang="zh-CN" altLang="en-US" dirty="0"/>
              <a:t>例</a:t>
            </a:r>
            <a:r>
              <a:rPr lang="en-US" altLang="zh-CN" dirty="0"/>
              <a:t>5-16(</a:t>
            </a:r>
            <a:r>
              <a:rPr lang="zh-CN" altLang="en-US" dirty="0"/>
              <a:t>课后阅读与运行</a:t>
            </a:r>
            <a:r>
              <a:rPr lang="en-US" altLang="zh-CN" dirty="0"/>
              <a:t>)</a:t>
            </a:r>
            <a:endParaRPr lang="zh-CN" altLang="en-US" dirty="0"/>
          </a:p>
          <a:p>
            <a:pPr marL="565150" lvl="1" indent="-457200">
              <a:buClr>
                <a:schemeClr val="tx2"/>
              </a:buClr>
              <a:buFont typeface="Wingdings" panose="05000000000000000000" pitchFamily="2" charset="2"/>
              <a:buChar char="l"/>
            </a:pPr>
            <a:endParaRPr lang="en-US" altLang="zh-CN" dirty="0">
              <a:latin typeface="Tahoma" panose="020B0604030504040204" pitchFamily="34" charset="0"/>
              <a:ea typeface="Tahoma" panose="020B0604030504040204" pitchFamily="34" charset="0"/>
              <a:cs typeface="Tahoma" panose="020B0604030504040204" pitchFamily="34" charset="0"/>
            </a:endParaRPr>
          </a:p>
          <a:p>
            <a:pPr marL="565150" indent="-457200"/>
            <a:endParaRPr lang="en-US" altLang="zh-CN" sz="2800" dirty="0">
              <a:latin typeface="Tahoma" panose="020B0604030504040204" pitchFamily="34" charset="0"/>
              <a:ea typeface="Tahoma" panose="020B0604030504040204" pitchFamily="34" charset="0"/>
              <a:cs typeface="Tahoma" panose="020B0604030504040204" pitchFamily="34" charset="0"/>
            </a:endParaRPr>
          </a:p>
        </p:txBody>
      </p:sp>
      <p:sp>
        <p:nvSpPr>
          <p:cNvPr id="44035" name="灯片编号占位符 5"/>
          <p:cNvSpPr>
            <a:spLocks noGrp="1"/>
          </p:cNvSpPr>
          <p:nvPr>
            <p:ph type="sldNum" sz="quarter" idx="12"/>
          </p:nvPr>
        </p:nvSpPr>
        <p:spPr>
          <a:xfrm>
            <a:off x="8266112" y="6081712"/>
            <a:ext cx="2133600" cy="365125"/>
          </a:xfrm>
          <a:noFill/>
        </p:spPr>
        <p:txBody>
          <a:bodyPr/>
          <a:lstStyle/>
          <a:p>
            <a:fld id="{3485B02B-2127-4ACA-A598-EE103975289C}" type="slidenum">
              <a:rPr lang="en-US" altLang="zh-CN" smtClean="0">
                <a:latin typeface="Tahoma" panose="020B0604030504040204" pitchFamily="34" charset="0"/>
                <a:ea typeface="Tahoma" panose="020B0604030504040204" pitchFamily="34" charset="0"/>
                <a:cs typeface="Tahoma" panose="020B0604030504040204" pitchFamily="34" charset="0"/>
              </a:rPr>
            </a:fld>
            <a:r>
              <a:rPr lang="en-US" altLang="zh-CN">
                <a:latin typeface="Tahoma" panose="020B0604030504040204" pitchFamily="34" charset="0"/>
                <a:ea typeface="Tahoma" panose="020B0604030504040204" pitchFamily="34" charset="0"/>
                <a:cs typeface="Tahoma" panose="020B0604030504040204" pitchFamily="34" charset="0"/>
              </a:rPr>
              <a:t>/44</a:t>
            </a:r>
            <a:endParaRPr lang="en-US" altLang="zh-CN">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CC90D189-D785-46E3-8ABE-228CD1A57E02}" type="slidenum">
              <a:rPr lang="en-US" altLang="zh-CN"/>
            </a:fld>
            <a:endParaRPr lang="en-US" altLang="zh-CN"/>
          </a:p>
        </p:txBody>
      </p:sp>
      <p:sp>
        <p:nvSpPr>
          <p:cNvPr id="23557" name="Text Box 5"/>
          <p:cNvSpPr txBox="1">
            <a:spLocks noChangeArrowheads="1"/>
          </p:cNvSpPr>
          <p:nvPr/>
        </p:nvSpPr>
        <p:spPr bwMode="auto">
          <a:xfrm>
            <a:off x="1932568" y="3929093"/>
            <a:ext cx="6840884" cy="2124075"/>
          </a:xfrm>
          <a:prstGeom prst="rect">
            <a:avLst/>
          </a:prstGeom>
          <a:noFill/>
          <a:ln w="9525">
            <a:solidFill>
              <a:schemeClr val="tx1"/>
            </a:solidFill>
            <a:miter lim="800000"/>
          </a:ln>
        </p:spPr>
        <p:txBody>
          <a:bodyPr wrap="square" lIns="90000" tIns="46800" rIns="90000" bIns="46800">
            <a:spAutoFit/>
          </a:bodyPr>
          <a:lstStyle/>
          <a:p>
            <a:pPr defTabSz="386080"/>
            <a:r>
              <a:rPr lang="en-AU" altLang="en-AU" sz="2200" b="1" dirty="0"/>
              <a:t>class  </a:t>
            </a:r>
            <a:r>
              <a:rPr lang="en-AU" altLang="en-AU" sz="2200" b="1" dirty="0">
                <a:solidFill>
                  <a:srgbClr val="CC0000"/>
                </a:solidFill>
              </a:rPr>
              <a:t>Lecturer</a:t>
            </a:r>
            <a:r>
              <a:rPr lang="en-AU" altLang="en-AU" sz="2200" b="1" dirty="0"/>
              <a:t> </a:t>
            </a:r>
            <a:r>
              <a:rPr lang="en-AU" altLang="en-AU" sz="2200" b="1" dirty="0">
                <a:solidFill>
                  <a:srgbClr val="0000CC"/>
                </a:solidFill>
              </a:rPr>
              <a:t>implements Speaker</a:t>
            </a:r>
            <a:r>
              <a:rPr lang="en-AU" altLang="en-AU" sz="2200" b="1" dirty="0"/>
              <a:t> {</a:t>
            </a:r>
            <a:endParaRPr lang="en-AU" altLang="en-AU" sz="2200" b="1" dirty="0"/>
          </a:p>
          <a:p>
            <a:pPr defTabSz="386080"/>
            <a:r>
              <a:rPr lang="en-AU" altLang="en-AU" sz="2200" b="1" dirty="0"/>
              <a:t>	public void </a:t>
            </a:r>
            <a:r>
              <a:rPr lang="en-AU" altLang="en-AU" sz="2200" b="1" dirty="0">
                <a:solidFill>
                  <a:srgbClr val="CC0000"/>
                </a:solidFill>
              </a:rPr>
              <a:t>speak()</a:t>
            </a:r>
            <a:r>
              <a:rPr lang="en-AU" altLang="zh-CN" sz="2200" b="1" dirty="0"/>
              <a:t> </a:t>
            </a:r>
            <a:r>
              <a:rPr lang="en-AU" altLang="en-AU" sz="2200" b="1" dirty="0"/>
              <a:t>{</a:t>
            </a:r>
            <a:endParaRPr lang="en-AU" altLang="en-AU" sz="2200" b="1" dirty="0"/>
          </a:p>
          <a:p>
            <a:pPr defTabSz="386080"/>
            <a:r>
              <a:rPr lang="en-AU" altLang="en-AU" sz="2200" b="1" dirty="0"/>
              <a:t>	</a:t>
            </a:r>
            <a:r>
              <a:rPr lang="en-AU" altLang="zh-CN" sz="2200" b="1" dirty="0"/>
              <a:t>      </a:t>
            </a:r>
            <a:r>
              <a:rPr lang="en-AU" altLang="en-AU" sz="2200" b="1" dirty="0" err="1"/>
              <a:t>System.out.println</a:t>
            </a:r>
            <a:r>
              <a:rPr lang="en-AU" altLang="en-AU" sz="2200" b="1" dirty="0"/>
              <a:t>(“Talks Object Oriented </a:t>
            </a:r>
            <a:r>
              <a:rPr lang="en-AU" altLang="zh-CN" sz="2200" b="1" dirty="0"/>
              <a:t>						</a:t>
            </a:r>
            <a:r>
              <a:rPr lang="en-AU" altLang="en-AU" sz="2200" b="1" dirty="0"/>
              <a:t>Design and </a:t>
            </a:r>
            <a:r>
              <a:rPr lang="en-AU" altLang="zh-CN" sz="2200" b="1" dirty="0"/>
              <a:t>P</a:t>
            </a:r>
            <a:r>
              <a:rPr lang="en-AU" altLang="en-AU" sz="2200" b="1" dirty="0"/>
              <a:t>rogramming!”);</a:t>
            </a:r>
            <a:endParaRPr lang="en-AU" altLang="en-AU" sz="2200" b="1" dirty="0"/>
          </a:p>
          <a:p>
            <a:pPr defTabSz="386080"/>
            <a:r>
              <a:rPr lang="en-AU" altLang="en-AU" sz="2200" b="1" dirty="0"/>
              <a:t>	}</a:t>
            </a:r>
            <a:endParaRPr lang="en-AU" altLang="en-AU" sz="2200" b="1" dirty="0"/>
          </a:p>
          <a:p>
            <a:pPr defTabSz="386080"/>
            <a:r>
              <a:rPr lang="en-AU" altLang="en-AU" sz="2200" b="1" dirty="0"/>
              <a:t>}</a:t>
            </a:r>
            <a:endParaRPr lang="en-AU" altLang="en-AU" sz="2200" b="1" dirty="0"/>
          </a:p>
        </p:txBody>
      </p:sp>
      <p:sp>
        <p:nvSpPr>
          <p:cNvPr id="31748" name="Text Box 6"/>
          <p:cNvSpPr txBox="1">
            <a:spLocks noChangeArrowheads="1"/>
          </p:cNvSpPr>
          <p:nvPr/>
        </p:nvSpPr>
        <p:spPr bwMode="auto">
          <a:xfrm>
            <a:off x="1992313" y="404813"/>
            <a:ext cx="4752975" cy="1200150"/>
          </a:xfrm>
          <a:prstGeom prst="rect">
            <a:avLst/>
          </a:prstGeom>
          <a:noFill/>
          <a:ln w="9525">
            <a:solidFill>
              <a:schemeClr val="tx1"/>
            </a:solidFill>
            <a:miter lim="800000"/>
          </a:ln>
        </p:spPr>
        <p:txBody>
          <a:bodyPr lIns="90000" tIns="46800" rIns="90000" bIns="46800">
            <a:spAutoFit/>
          </a:bodyPr>
          <a:lstStyle/>
          <a:p>
            <a:pPr defTabSz="386080"/>
            <a:r>
              <a:rPr lang="en-AU" altLang="en-AU" sz="2400" b="1">
                <a:solidFill>
                  <a:srgbClr val="FC0128"/>
                </a:solidFill>
              </a:rPr>
              <a:t>interface</a:t>
            </a:r>
            <a:r>
              <a:rPr lang="en-AU" altLang="en-AU" sz="2400" b="1"/>
              <a:t> Speaker {</a:t>
            </a:r>
            <a:endParaRPr lang="en-AU" altLang="en-AU" sz="2400" b="1"/>
          </a:p>
          <a:p>
            <a:pPr defTabSz="386080"/>
            <a:r>
              <a:rPr lang="en-AU" altLang="en-AU" sz="2400" b="1"/>
              <a:t>	public void </a:t>
            </a:r>
            <a:r>
              <a:rPr lang="en-AU" altLang="en-AU" sz="2400" b="1">
                <a:solidFill>
                  <a:srgbClr val="CC0000"/>
                </a:solidFill>
              </a:rPr>
              <a:t>speak( )</a:t>
            </a:r>
            <a:r>
              <a:rPr lang="en-AU" altLang="zh-CN" sz="2400" b="1"/>
              <a:t> </a:t>
            </a:r>
            <a:r>
              <a:rPr lang="en-AU" altLang="en-AU" sz="2400" b="1"/>
              <a:t>;</a:t>
            </a:r>
            <a:endParaRPr lang="en-AU" altLang="en-AU" sz="2400" b="1"/>
          </a:p>
          <a:p>
            <a:pPr defTabSz="386080"/>
            <a:r>
              <a:rPr lang="en-AU" altLang="en-AU" sz="2400" b="1"/>
              <a:t>}</a:t>
            </a:r>
            <a:endParaRPr lang="en-AU" altLang="en-AU" sz="2400" b="1"/>
          </a:p>
        </p:txBody>
      </p:sp>
      <p:sp>
        <p:nvSpPr>
          <p:cNvPr id="31750" name="Text Box 9"/>
          <p:cNvSpPr txBox="1">
            <a:spLocks noChangeArrowheads="1"/>
          </p:cNvSpPr>
          <p:nvPr/>
        </p:nvSpPr>
        <p:spPr bwMode="auto">
          <a:xfrm>
            <a:off x="6743700" y="404813"/>
            <a:ext cx="2592388" cy="461645"/>
          </a:xfrm>
          <a:prstGeom prst="rect">
            <a:avLst/>
          </a:prstGeom>
          <a:noFill/>
          <a:ln w="9525">
            <a:noFill/>
            <a:miter lim="800000"/>
          </a:ln>
        </p:spPr>
        <p:txBody>
          <a:bodyPr lIns="90000" tIns="46800" rIns="90000" bIns="46800">
            <a:spAutoFit/>
          </a:bodyPr>
          <a:lstStyle/>
          <a:p>
            <a:pPr>
              <a:spcBef>
                <a:spcPct val="50000"/>
              </a:spcBef>
            </a:pPr>
            <a:r>
              <a:rPr lang="en-US" altLang="zh-CN" sz="2400" b="1" dirty="0" err="1"/>
              <a:t>Speaker.java</a:t>
            </a:r>
            <a:endParaRPr lang="en-US" altLang="zh-CN" sz="2400" b="1" dirty="0"/>
          </a:p>
        </p:txBody>
      </p:sp>
      <p:sp>
        <p:nvSpPr>
          <p:cNvPr id="31751" name="Text Box 10"/>
          <p:cNvSpPr txBox="1">
            <a:spLocks noChangeArrowheads="1"/>
          </p:cNvSpPr>
          <p:nvPr/>
        </p:nvSpPr>
        <p:spPr bwMode="auto">
          <a:xfrm>
            <a:off x="7896225" y="1844675"/>
            <a:ext cx="2413000" cy="461645"/>
          </a:xfrm>
          <a:prstGeom prst="rect">
            <a:avLst/>
          </a:prstGeom>
          <a:noFill/>
          <a:ln w="9525">
            <a:noFill/>
            <a:miter lim="800000"/>
          </a:ln>
        </p:spPr>
        <p:txBody>
          <a:bodyPr lIns="90000" tIns="46800" rIns="90000" bIns="46800">
            <a:spAutoFit/>
          </a:bodyPr>
          <a:lstStyle/>
          <a:p>
            <a:pPr>
              <a:spcBef>
                <a:spcPct val="50000"/>
              </a:spcBef>
            </a:pPr>
            <a:r>
              <a:rPr lang="en-US" altLang="zh-CN" sz="2400" b="1" dirty="0" err="1"/>
              <a:t>Politician.java</a:t>
            </a:r>
            <a:endParaRPr lang="en-US" altLang="zh-CN" sz="2400" b="1" dirty="0"/>
          </a:p>
        </p:txBody>
      </p:sp>
      <p:sp>
        <p:nvSpPr>
          <p:cNvPr id="31752" name="Text Box 11"/>
          <p:cNvSpPr txBox="1">
            <a:spLocks noChangeArrowheads="1"/>
          </p:cNvSpPr>
          <p:nvPr/>
        </p:nvSpPr>
        <p:spPr bwMode="auto">
          <a:xfrm>
            <a:off x="8685183" y="3939462"/>
            <a:ext cx="1803429" cy="400050"/>
          </a:xfrm>
          <a:prstGeom prst="rect">
            <a:avLst/>
          </a:prstGeom>
          <a:noFill/>
          <a:ln w="9525">
            <a:noFill/>
            <a:miter lim="800000"/>
          </a:ln>
        </p:spPr>
        <p:txBody>
          <a:bodyPr wrap="square" lIns="90000" tIns="46800" rIns="90000" bIns="46800">
            <a:spAutoFit/>
          </a:bodyPr>
          <a:lstStyle/>
          <a:p>
            <a:pPr>
              <a:spcBef>
                <a:spcPct val="50000"/>
              </a:spcBef>
            </a:pPr>
            <a:r>
              <a:rPr lang="en-US" altLang="zh-CN" sz="2000" b="1" dirty="0" err="1"/>
              <a:t>Lecturer.java</a:t>
            </a:r>
            <a:endParaRPr lang="en-US" altLang="zh-CN" sz="2000" b="1" dirty="0"/>
          </a:p>
        </p:txBody>
      </p:sp>
      <p:sp>
        <p:nvSpPr>
          <p:cNvPr id="9" name="TextBox 8"/>
          <p:cNvSpPr txBox="1"/>
          <p:nvPr/>
        </p:nvSpPr>
        <p:spPr>
          <a:xfrm>
            <a:off x="1987558" y="1920431"/>
            <a:ext cx="5798448" cy="1783715"/>
          </a:xfrm>
          <a:prstGeom prst="rect">
            <a:avLst/>
          </a:prstGeom>
          <a:noFill/>
          <a:ln>
            <a:solidFill>
              <a:schemeClr val="tx1"/>
            </a:solidFill>
            <a:prstDash val="solid"/>
          </a:ln>
        </p:spPr>
        <p:txBody>
          <a:bodyPr wrap="square" rtlCol="0">
            <a:spAutoFit/>
          </a:bodyPr>
          <a:lstStyle/>
          <a:p>
            <a:pPr defTabSz="386080">
              <a:spcBef>
                <a:spcPct val="0"/>
              </a:spcBef>
              <a:buClr>
                <a:schemeClr val="bg1"/>
              </a:buClr>
            </a:pPr>
            <a:r>
              <a:rPr lang="en-AU" altLang="en-AU" sz="2200" b="1" dirty="0"/>
              <a:t>class  </a:t>
            </a:r>
            <a:r>
              <a:rPr lang="en-AU" altLang="en-AU" sz="2200" b="1" dirty="0">
                <a:solidFill>
                  <a:srgbClr val="CC0000"/>
                </a:solidFill>
              </a:rPr>
              <a:t>Politician</a:t>
            </a:r>
            <a:r>
              <a:rPr lang="en-AU" altLang="en-AU" sz="2200" b="1" dirty="0"/>
              <a:t> </a:t>
            </a:r>
            <a:r>
              <a:rPr lang="en-AU" altLang="en-AU" sz="2200" b="1" dirty="0">
                <a:solidFill>
                  <a:srgbClr val="0000CC"/>
                </a:solidFill>
              </a:rPr>
              <a:t>implements Speaker</a:t>
            </a:r>
            <a:r>
              <a:rPr lang="en-AU" altLang="en-AU" sz="2200" b="1" dirty="0"/>
              <a:t> {</a:t>
            </a:r>
            <a:endParaRPr lang="en-AU" altLang="en-AU" sz="2200" b="1" dirty="0"/>
          </a:p>
          <a:p>
            <a:pPr defTabSz="386080">
              <a:spcBef>
                <a:spcPct val="0"/>
              </a:spcBef>
              <a:buClr>
                <a:schemeClr val="bg1"/>
              </a:buClr>
            </a:pPr>
            <a:r>
              <a:rPr lang="en-AU" altLang="en-AU" sz="2200" b="1" dirty="0"/>
              <a:t>	public void </a:t>
            </a:r>
            <a:r>
              <a:rPr lang="en-AU" altLang="en-AU" sz="2200" b="1" dirty="0">
                <a:solidFill>
                  <a:srgbClr val="CC0000"/>
                </a:solidFill>
              </a:rPr>
              <a:t>speak()</a:t>
            </a:r>
            <a:r>
              <a:rPr lang="en-AU" altLang="zh-CN" sz="2200" b="1" dirty="0"/>
              <a:t> </a:t>
            </a:r>
            <a:r>
              <a:rPr lang="en-AU" altLang="en-AU" sz="2200" b="1" dirty="0"/>
              <a:t>{</a:t>
            </a:r>
            <a:endParaRPr lang="en-AU" altLang="en-AU" sz="2200" b="1" dirty="0"/>
          </a:p>
          <a:p>
            <a:pPr defTabSz="386080">
              <a:spcBef>
                <a:spcPct val="0"/>
              </a:spcBef>
              <a:buClr>
                <a:schemeClr val="bg1"/>
              </a:buClr>
            </a:pPr>
            <a:r>
              <a:rPr lang="en-AU" altLang="en-AU" sz="2200" b="1" dirty="0"/>
              <a:t>		</a:t>
            </a:r>
            <a:r>
              <a:rPr lang="en-AU" altLang="en-AU" sz="2200" b="1" dirty="0" err="1"/>
              <a:t>System.out.println</a:t>
            </a:r>
            <a:r>
              <a:rPr lang="en-AU" altLang="en-AU" sz="2200" b="1" dirty="0"/>
              <a:t>(</a:t>
            </a:r>
            <a:r>
              <a:rPr lang="en-AU" altLang="en-AU" sz="2200" b="1" dirty="0">
                <a:latin typeface="Tahoma" panose="020B0604030504040204" pitchFamily="34" charset="0"/>
              </a:rPr>
              <a:t>“</a:t>
            </a:r>
            <a:r>
              <a:rPr lang="en-AU" altLang="en-AU" sz="2200" b="1" dirty="0"/>
              <a:t>Talk politics</a:t>
            </a:r>
            <a:r>
              <a:rPr lang="en-AU" altLang="en-AU" sz="2200" b="1" dirty="0">
                <a:latin typeface="Tahoma" panose="020B0604030504040204" pitchFamily="34" charset="0"/>
              </a:rPr>
              <a:t>”</a:t>
            </a:r>
            <a:r>
              <a:rPr lang="en-AU" altLang="en-AU" sz="2200" b="1" dirty="0"/>
              <a:t>);</a:t>
            </a:r>
            <a:endParaRPr lang="en-AU" altLang="en-AU" sz="2200" b="1" dirty="0"/>
          </a:p>
          <a:p>
            <a:pPr defTabSz="386080">
              <a:spcBef>
                <a:spcPct val="0"/>
              </a:spcBef>
              <a:buClr>
                <a:schemeClr val="bg1"/>
              </a:buClr>
            </a:pPr>
            <a:r>
              <a:rPr lang="en-AU" altLang="en-AU" sz="2200" b="1" dirty="0"/>
              <a:t>	}</a:t>
            </a:r>
            <a:endParaRPr lang="en-AU" altLang="en-AU" sz="2200" b="1" dirty="0"/>
          </a:p>
          <a:p>
            <a:pPr defTabSz="386080">
              <a:spcBef>
                <a:spcPct val="0"/>
              </a:spcBef>
              <a:buClr>
                <a:schemeClr val="bg1"/>
              </a:buClr>
            </a:pPr>
            <a:r>
              <a:rPr lang="en-AU" altLang="en-AU" sz="2200" b="1"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linds(horizontal)">
                                      <p:cBhvr>
                                        <p:cTn id="7" dur="500"/>
                                        <p:tgtEl>
                                          <p:spTgt spid="317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blinds(horizontal)">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3557"/>
                                        </p:tgtEl>
                                        <p:attrNameLst>
                                          <p:attrName>style.visibility</p:attrName>
                                        </p:attrNameLst>
                                      </p:cBhvr>
                                      <p:to>
                                        <p:strVal val="visible"/>
                                      </p:to>
                                    </p:set>
                                    <p:animEffect transition="in" filter="box(in)">
                                      <p:cBhvr>
                                        <p:cTn id="22" dur="500"/>
                                        <p:tgtEl>
                                          <p:spTgt spid="235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752"/>
                                        </p:tgtEl>
                                        <p:attrNameLst>
                                          <p:attrName>style.visibility</p:attrName>
                                        </p:attrNameLst>
                                      </p:cBhvr>
                                      <p:to>
                                        <p:strVal val="visible"/>
                                      </p:to>
                                    </p:set>
                                    <p:animEffect transition="in" filter="blinds(horizontal)">
                                      <p:cBhvr>
                                        <p:cTn id="27"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0" animBg="1"/>
      <p:bldP spid="31750" grpId="0"/>
      <p:bldP spid="31751" grpId="0"/>
      <p:bldP spid="31752" grpId="0"/>
      <p:bldP spid="9"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 Box 5"/>
          <p:cNvSpPr txBox="1">
            <a:spLocks noChangeArrowheads="1"/>
          </p:cNvSpPr>
          <p:nvPr/>
        </p:nvSpPr>
        <p:spPr bwMode="auto">
          <a:xfrm>
            <a:off x="1991544" y="913597"/>
            <a:ext cx="8352927" cy="5263515"/>
          </a:xfrm>
          <a:prstGeom prst="rect">
            <a:avLst/>
          </a:prstGeom>
          <a:noFill/>
          <a:ln w="9525">
            <a:solidFill>
              <a:schemeClr val="tx1"/>
            </a:solidFill>
            <a:miter lim="800000"/>
          </a:ln>
        </p:spPr>
        <p:txBody>
          <a:bodyPr wrap="square" lIns="90000" tIns="46800" rIns="90000" bIns="46800">
            <a:spAutoFit/>
          </a:bodyPr>
          <a:lstStyle/>
          <a:p>
            <a:pPr defTabSz="386080"/>
            <a:r>
              <a:rPr lang="en-AU" altLang="en-AU" sz="2400" b="1"/>
              <a:t>class  App </a:t>
            </a:r>
            <a:r>
              <a:rPr lang="en-AU" altLang="en-AU" sz="2400" b="1" dirty="0"/>
              <a:t>{</a:t>
            </a:r>
            <a:endParaRPr lang="en-AU" altLang="en-AU" sz="2400" b="1" dirty="0"/>
          </a:p>
          <a:p>
            <a:pPr defTabSz="386080"/>
            <a:r>
              <a:rPr lang="en-AU" altLang="en-AU" sz="2400" b="1" dirty="0"/>
              <a:t>	</a:t>
            </a:r>
            <a:r>
              <a:rPr lang="en-AU" altLang="en-AU" sz="2400" b="1"/>
              <a:t>public static void main</a:t>
            </a:r>
            <a:r>
              <a:rPr lang="en-AU" altLang="en-AU" sz="2400" b="1">
                <a:solidFill>
                  <a:srgbClr val="CC0000"/>
                </a:solidFill>
              </a:rPr>
              <a:t>()</a:t>
            </a:r>
            <a:r>
              <a:rPr lang="en-AU" altLang="zh-CN" sz="2400" b="1"/>
              <a:t> </a:t>
            </a:r>
            <a:r>
              <a:rPr lang="en-AU" altLang="en-AU" sz="2400" b="1"/>
              <a:t>{</a:t>
            </a:r>
            <a:endParaRPr lang="en-AU" altLang="en-AU" sz="2400" b="1"/>
          </a:p>
          <a:p>
            <a:pPr defTabSz="386080"/>
            <a:r>
              <a:rPr lang="en-AU" altLang="en-AU" sz="2400" b="1"/>
              <a:t>		Speaker abc;</a:t>
            </a:r>
            <a:endParaRPr lang="en-AU" altLang="en-AU" sz="2400" b="1"/>
          </a:p>
          <a:p>
            <a:pPr defTabSz="386080"/>
            <a:r>
              <a:rPr lang="en-AU" altLang="en-AU" sz="2400" b="1"/>
              <a:t>		String sentence;</a:t>
            </a:r>
            <a:endParaRPr lang="en-AU" altLang="en-AU" sz="2400" b="1"/>
          </a:p>
          <a:p>
            <a:pPr defTabSz="386080"/>
            <a:endParaRPr lang="en-AU" altLang="en-AU" sz="2400" b="1"/>
          </a:p>
          <a:p>
            <a:pPr defTabSz="386080"/>
            <a:r>
              <a:rPr lang="en-AU" altLang="en-AU" sz="2400" b="1"/>
              <a:t>		abc = new </a:t>
            </a:r>
            <a:r>
              <a:rPr lang="en-AU" altLang="en-AU" sz="2400" b="1">
                <a:solidFill>
                  <a:srgbClr val="CC0000"/>
                </a:solidFill>
              </a:rPr>
              <a:t>Politician</a:t>
            </a:r>
            <a:r>
              <a:rPr lang="en-US" altLang="en-AU" sz="2400" b="1">
                <a:solidFill>
                  <a:srgbClr val="CC0000"/>
                </a:solidFill>
              </a:rPr>
              <a:t>(); 		</a:t>
            </a:r>
            <a:endParaRPr lang="en-US" altLang="en-AU" sz="2400" b="1">
              <a:solidFill>
                <a:srgbClr val="CC0000"/>
              </a:solidFill>
            </a:endParaRPr>
          </a:p>
          <a:p>
            <a:pPr defTabSz="386080"/>
            <a:r>
              <a:rPr lang="en-US" altLang="en-AU" sz="2400" b="1">
                <a:solidFill>
                  <a:srgbClr val="CC0000"/>
                </a:solidFill>
              </a:rPr>
              <a:t>		sentence = </a:t>
            </a:r>
            <a:r>
              <a:rPr lang="en-US" altLang="en-AU" sz="2400" b="1"/>
              <a:t>abc.speak()</a:t>
            </a:r>
            <a:endParaRPr lang="en-AU" altLang="en-AU" sz="2400" b="1" dirty="0"/>
          </a:p>
          <a:p>
            <a:pPr defTabSz="386080"/>
            <a:r>
              <a:rPr lang="en-AU" altLang="en-AU" sz="2400" b="1" dirty="0"/>
              <a:t>	</a:t>
            </a:r>
            <a:r>
              <a:rPr lang="en-AU" altLang="zh-CN" sz="2400" b="1"/>
              <a:t>      </a:t>
            </a:r>
            <a:r>
              <a:rPr lang="en-AU" altLang="en-AU" sz="2400" b="1"/>
              <a:t>System</a:t>
            </a:r>
            <a:r>
              <a:rPr lang="en-AU" altLang="en-AU" sz="2400" b="1" dirty="0" err="1"/>
              <a:t>.out</a:t>
            </a:r>
            <a:r>
              <a:rPr lang="en-AU" altLang="en-AU" sz="2400" b="1" err="1"/>
              <a:t>.</a:t>
            </a:r>
            <a:r>
              <a:rPr lang="en-AU" altLang="en-AU" sz="2400" b="1"/>
              <a:t>println</a:t>
            </a:r>
            <a:r>
              <a:rPr lang="en-US" altLang="en-AU" sz="2400" b="1"/>
              <a:t>(</a:t>
            </a:r>
            <a:r>
              <a:rPr lang="en-US" altLang="en-AU" sz="2400" b="1">
                <a:solidFill>
                  <a:srgbClr val="CC0000"/>
                </a:solidFill>
              </a:rPr>
              <a:t>sentence</a:t>
            </a:r>
            <a:r>
              <a:rPr lang="en-AU" altLang="en-AU" sz="2400" b="1"/>
              <a:t>);</a:t>
            </a:r>
            <a:endParaRPr lang="en-AU" altLang="en-AU" sz="2400" b="1"/>
          </a:p>
          <a:p>
            <a:pPr defTabSz="386080"/>
            <a:endParaRPr lang="en-AU" altLang="en-AU" sz="2400" b="1"/>
          </a:p>
          <a:p>
            <a:pPr defTabSz="386080"/>
            <a:r>
              <a:rPr lang="en-AU" altLang="en-AU" sz="2400" b="1"/>
              <a:t>		abc = new </a:t>
            </a:r>
            <a:r>
              <a:rPr lang="en-AU" altLang="en-AU" sz="2400" b="1">
                <a:solidFill>
                  <a:srgbClr val="0000CC"/>
                </a:solidFill>
              </a:rPr>
              <a:t>Lecturer</a:t>
            </a:r>
            <a:r>
              <a:rPr lang="en-US" altLang="en-AU" sz="2400" b="1">
                <a:solidFill>
                  <a:srgbClr val="0000CC"/>
                </a:solidFill>
              </a:rPr>
              <a:t>();</a:t>
            </a:r>
            <a:endParaRPr lang="en-US" altLang="en-AU" sz="2400" b="1">
              <a:solidFill>
                <a:srgbClr val="0000CC"/>
              </a:solidFill>
            </a:endParaRPr>
          </a:p>
          <a:p>
            <a:pPr defTabSz="386080"/>
            <a:r>
              <a:rPr lang="en-US" altLang="en-AU" sz="2400" b="1">
                <a:solidFill>
                  <a:srgbClr val="CC0000"/>
                </a:solidFill>
              </a:rPr>
              <a:t>		</a:t>
            </a:r>
            <a:r>
              <a:rPr lang="en-US" altLang="en-AU" sz="2400" b="1">
                <a:solidFill>
                  <a:srgbClr val="0000CC"/>
                </a:solidFill>
              </a:rPr>
              <a:t>sentence </a:t>
            </a:r>
            <a:r>
              <a:rPr lang="en-US" altLang="en-AU" sz="2400" b="1">
                <a:solidFill>
                  <a:srgbClr val="CC0000"/>
                </a:solidFill>
              </a:rPr>
              <a:t>= </a:t>
            </a:r>
            <a:r>
              <a:rPr lang="en-US" altLang="en-AU" sz="2400" b="1"/>
              <a:t>abc.speak()</a:t>
            </a:r>
            <a:endParaRPr lang="en-AU" altLang="en-AU" sz="2400" b="1"/>
          </a:p>
          <a:p>
            <a:pPr defTabSz="386080"/>
            <a:r>
              <a:rPr lang="en-AU" altLang="en-AU" sz="2400" b="1"/>
              <a:t>	</a:t>
            </a:r>
            <a:r>
              <a:rPr lang="en-AU" altLang="zh-CN" sz="2400" b="1"/>
              <a:t>     </a:t>
            </a:r>
            <a:r>
              <a:rPr lang="en-AU" altLang="en-AU" sz="2400" b="1"/>
              <a:t>System.out.println</a:t>
            </a:r>
            <a:r>
              <a:rPr lang="en-US" altLang="en-AU" sz="2400" b="1"/>
              <a:t>(</a:t>
            </a:r>
            <a:r>
              <a:rPr lang="en-US" altLang="en-AU" sz="2400" b="1">
                <a:solidFill>
                  <a:srgbClr val="0000CC"/>
                </a:solidFill>
              </a:rPr>
              <a:t>sentence</a:t>
            </a:r>
            <a:r>
              <a:rPr lang="en-AU" altLang="en-AU" sz="2400" b="1"/>
              <a:t>);</a:t>
            </a:r>
            <a:endParaRPr lang="en-AU" altLang="en-AU" sz="2400" b="1" dirty="0"/>
          </a:p>
          <a:p>
            <a:pPr defTabSz="386080"/>
            <a:r>
              <a:rPr lang="en-AU" altLang="en-AU" sz="2400" b="1" dirty="0"/>
              <a:t>	}</a:t>
            </a:r>
            <a:endParaRPr lang="en-AU" altLang="en-AU" sz="2400" b="1" dirty="0"/>
          </a:p>
          <a:p>
            <a:pPr defTabSz="386080"/>
            <a:r>
              <a:rPr lang="en-AU" altLang="en-AU" sz="2400" b="1" dirty="0"/>
              <a:t>}</a:t>
            </a:r>
            <a:endParaRPr lang="en-AU" altLang="en-AU" sz="2400" b="1" dirty="0"/>
          </a:p>
        </p:txBody>
      </p:sp>
      <p:sp>
        <p:nvSpPr>
          <p:cNvPr id="2" name="文本框 1"/>
          <p:cNvSpPr txBox="1"/>
          <p:nvPr/>
        </p:nvSpPr>
        <p:spPr>
          <a:xfrm>
            <a:off x="2090775" y="390377"/>
            <a:ext cx="1612900" cy="521970"/>
          </a:xfrm>
          <a:prstGeom prst="rect">
            <a:avLst/>
          </a:prstGeom>
          <a:noFill/>
        </p:spPr>
        <p:txBody>
          <a:bodyPr wrap="none" rtlCol="0">
            <a:spAutoFit/>
          </a:bodyPr>
          <a:lstStyle/>
          <a:p>
            <a:r>
              <a:rPr lang="zh-CN" altLang="en-US" sz="2800" b="1"/>
              <a:t>接口回调</a:t>
            </a:r>
            <a:endParaRPr lang="zh-CN" altLang="en-US" sz="2800">
              <a:latin typeface="华文行楷" panose="02010800040101010101" pitchFamily="2" charset="-122"/>
              <a:ea typeface="华文行楷" panose="02010800040101010101" pitchFamily="2" charset="-122"/>
            </a:endParaRPr>
          </a:p>
        </p:txBody>
      </p:sp>
      <p:sp>
        <p:nvSpPr>
          <p:cNvPr id="3" name="文本框 2"/>
          <p:cNvSpPr txBox="1"/>
          <p:nvPr/>
        </p:nvSpPr>
        <p:spPr>
          <a:xfrm>
            <a:off x="6082291" y="2780928"/>
            <a:ext cx="3209290" cy="398780"/>
          </a:xfrm>
          <a:prstGeom prst="rect">
            <a:avLst/>
          </a:prstGeom>
          <a:noFill/>
        </p:spPr>
        <p:txBody>
          <a:bodyPr wrap="none" rtlCol="0">
            <a:spAutoFit/>
          </a:bodyPr>
          <a:lstStyle/>
          <a:p>
            <a:r>
              <a:rPr lang="en-US" altLang="en-AU" sz="2000" b="1" dirty="0">
                <a:solidFill>
                  <a:srgbClr val="006600"/>
                </a:solidFill>
              </a:rPr>
              <a:t>//</a:t>
            </a:r>
            <a:r>
              <a:rPr lang="zh-CN" altLang="en-US" sz="2000" b="1" dirty="0">
                <a:solidFill>
                  <a:srgbClr val="006600"/>
                </a:solidFill>
              </a:rPr>
              <a:t>子类对象上转为接口变量</a:t>
            </a:r>
            <a:endParaRPr lang="en-US" altLang="en-AU" sz="2000" b="1" dirty="0">
              <a:solidFill>
                <a:srgbClr val="006600"/>
              </a:solidFill>
            </a:endParaRPr>
          </a:p>
        </p:txBody>
      </p:sp>
      <p:sp>
        <p:nvSpPr>
          <p:cNvPr id="6" name="文本框 5"/>
          <p:cNvSpPr txBox="1"/>
          <p:nvPr/>
        </p:nvSpPr>
        <p:spPr>
          <a:xfrm>
            <a:off x="6082291" y="3141085"/>
            <a:ext cx="4355976" cy="398780"/>
          </a:xfrm>
          <a:prstGeom prst="rect">
            <a:avLst/>
          </a:prstGeom>
          <a:noFill/>
        </p:spPr>
        <p:txBody>
          <a:bodyPr wrap="square" rtlCol="0">
            <a:spAutoFit/>
          </a:bodyPr>
          <a:lstStyle/>
          <a:p>
            <a:r>
              <a:rPr lang="en-US" altLang="en-AU" sz="2000" b="1" dirty="0">
                <a:solidFill>
                  <a:srgbClr val="006600"/>
                </a:solidFill>
              </a:rPr>
              <a:t>//</a:t>
            </a:r>
            <a:r>
              <a:rPr lang="zh-CN" altLang="en-US" sz="2000" b="1" dirty="0">
                <a:solidFill>
                  <a:srgbClr val="006600"/>
                </a:solidFill>
              </a:rPr>
              <a:t>接口回调：调用被类实现的方法</a:t>
            </a:r>
            <a:endParaRPr lang="en-US" altLang="en-AU" sz="2000" b="1" dirty="0">
              <a:solidFill>
                <a:srgbClr val="006600"/>
              </a:solidFill>
            </a:endParaRPr>
          </a:p>
        </p:txBody>
      </p:sp>
      <p:sp>
        <p:nvSpPr>
          <p:cNvPr id="7" name="文本框 6"/>
          <p:cNvSpPr txBox="1"/>
          <p:nvPr/>
        </p:nvSpPr>
        <p:spPr>
          <a:xfrm>
            <a:off x="4871864" y="1662597"/>
            <a:ext cx="1988820" cy="368300"/>
          </a:xfrm>
          <a:prstGeom prst="rect">
            <a:avLst/>
          </a:prstGeom>
          <a:noFill/>
        </p:spPr>
        <p:txBody>
          <a:bodyPr wrap="none" rtlCol="0">
            <a:spAutoFit/>
          </a:bodyPr>
          <a:lstStyle/>
          <a:p>
            <a:r>
              <a:rPr lang="en-AU" altLang="en-AU" b="1" dirty="0">
                <a:solidFill>
                  <a:srgbClr val="006600"/>
                </a:solidFill>
              </a:rPr>
              <a:t>//</a:t>
            </a:r>
            <a:r>
              <a:rPr lang="zh-CN" altLang="en-US" b="1" dirty="0">
                <a:solidFill>
                  <a:srgbClr val="006600"/>
                </a:solidFill>
              </a:rPr>
              <a:t>声明接口的变量</a:t>
            </a:r>
            <a:endParaRPr lang="zh-CN" altLang="en-US" dirty="0">
              <a:solidFill>
                <a:srgbClr val="006600"/>
              </a:solidFill>
            </a:endParaRPr>
          </a:p>
        </p:txBody>
      </p:sp>
      <p:sp>
        <p:nvSpPr>
          <p:cNvPr id="8" name="文本框 7"/>
          <p:cNvSpPr txBox="1"/>
          <p:nvPr/>
        </p:nvSpPr>
        <p:spPr>
          <a:xfrm>
            <a:off x="6085934" y="4264399"/>
            <a:ext cx="1932940" cy="398780"/>
          </a:xfrm>
          <a:prstGeom prst="rect">
            <a:avLst/>
          </a:prstGeom>
          <a:noFill/>
        </p:spPr>
        <p:txBody>
          <a:bodyPr wrap="none" rtlCol="0">
            <a:spAutoFit/>
          </a:bodyPr>
          <a:lstStyle/>
          <a:p>
            <a:r>
              <a:rPr lang="en-AU" altLang="en-AU" sz="2000" b="1">
                <a:solidFill>
                  <a:srgbClr val="006600"/>
                </a:solidFill>
              </a:rPr>
              <a:t>//</a:t>
            </a:r>
            <a:r>
              <a:rPr lang="zh-CN" altLang="en-US" sz="2000" b="1">
                <a:solidFill>
                  <a:srgbClr val="006600"/>
                </a:solidFill>
              </a:rPr>
              <a:t>子类对象上转</a:t>
            </a:r>
            <a:endParaRPr lang="zh-CN" altLang="en-US" sz="2000">
              <a:solidFill>
                <a:srgbClr val="006600"/>
              </a:solidFill>
            </a:endParaRPr>
          </a:p>
        </p:txBody>
      </p:sp>
      <p:sp>
        <p:nvSpPr>
          <p:cNvPr id="9" name="文本框 8"/>
          <p:cNvSpPr txBox="1"/>
          <p:nvPr/>
        </p:nvSpPr>
        <p:spPr>
          <a:xfrm>
            <a:off x="6054037" y="4642047"/>
            <a:ext cx="4355976" cy="398780"/>
          </a:xfrm>
          <a:prstGeom prst="rect">
            <a:avLst/>
          </a:prstGeom>
          <a:noFill/>
        </p:spPr>
        <p:txBody>
          <a:bodyPr wrap="square" rtlCol="0">
            <a:spAutoFit/>
          </a:bodyPr>
          <a:lstStyle/>
          <a:p>
            <a:r>
              <a:rPr lang="en-US" altLang="en-AU" sz="2000" b="1" dirty="0">
                <a:solidFill>
                  <a:srgbClr val="006600"/>
                </a:solidFill>
              </a:rPr>
              <a:t>//</a:t>
            </a:r>
            <a:r>
              <a:rPr lang="zh-CN" altLang="en-US" sz="2000" b="1" dirty="0">
                <a:solidFill>
                  <a:srgbClr val="006600"/>
                </a:solidFill>
              </a:rPr>
              <a:t>接口回调：调用被类实现的方法</a:t>
            </a:r>
            <a:endParaRPr lang="en-US" altLang="en-AU" sz="20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tags/tag1.xml><?xml version="1.0" encoding="utf-8"?>
<p:tagLst xmlns:p="http://schemas.openxmlformats.org/presentationml/2006/main">
  <p:tag name="COMMONDATA" val="eyJoZGlkIjoiZTQ4ODQwNThiYTg4YTBlNDhkZDRmNGNiNWM5NWE1YzAifQ=="/>
</p:tagLst>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23206</Words>
  <Application>WPS 演示</Application>
  <PresentationFormat>宽屏</PresentationFormat>
  <Paragraphs>2093</Paragraphs>
  <Slides>109</Slides>
  <Notes>9</Notes>
  <HiddenSlides>0</HiddenSlides>
  <MMClips>0</MMClips>
  <ScaleCrop>false</ScaleCrop>
  <HeadingPairs>
    <vt:vector size="6" baseType="variant">
      <vt:variant>
        <vt:lpstr>已用的字体</vt:lpstr>
      </vt:variant>
      <vt:variant>
        <vt:i4>22</vt:i4>
      </vt:variant>
      <vt:variant>
        <vt:lpstr>主题</vt:lpstr>
      </vt:variant>
      <vt:variant>
        <vt:i4>4</vt:i4>
      </vt:variant>
      <vt:variant>
        <vt:lpstr>幻灯片标题</vt:lpstr>
      </vt:variant>
      <vt:variant>
        <vt:i4>109</vt:i4>
      </vt:variant>
    </vt:vector>
  </HeadingPairs>
  <TitlesOfParts>
    <vt:vector size="135" baseType="lpstr">
      <vt:lpstr>Arial</vt:lpstr>
      <vt:lpstr>宋体</vt:lpstr>
      <vt:lpstr>Wingdings</vt:lpstr>
      <vt:lpstr>华文楷体</vt:lpstr>
      <vt:lpstr>Tahoma</vt:lpstr>
      <vt:lpstr>Times New Roman</vt:lpstr>
      <vt:lpstr>굴림</vt:lpstr>
      <vt:lpstr>Malgun Gothic</vt:lpstr>
      <vt:lpstr>华文新魏</vt:lpstr>
      <vt:lpstr>隶书</vt:lpstr>
      <vt:lpstr>微软雅黑</vt:lpstr>
      <vt:lpstr>Arial Unicode MS</vt:lpstr>
      <vt:lpstr>Calibri</vt:lpstr>
      <vt:lpstr>黑体</vt:lpstr>
      <vt:lpstr>华文行楷</vt:lpstr>
      <vt:lpstr>Courier New</vt:lpstr>
      <vt:lpstr>Wingdings 2</vt:lpstr>
      <vt:lpstr>-apple-system</vt:lpstr>
      <vt:lpstr>Segoe Print</vt:lpstr>
      <vt:lpstr>Gulim</vt:lpstr>
      <vt:lpstr>汉仪君黑-45简</vt:lpstr>
      <vt:lpstr>Euclid</vt:lpstr>
      <vt:lpstr>主题1</vt:lpstr>
      <vt:lpstr>Office 主题</vt:lpstr>
      <vt:lpstr>1_主题1</vt:lpstr>
      <vt:lpstr>1_Office 主题</vt:lpstr>
      <vt:lpstr>面向对象程序设计(Java)</vt:lpstr>
      <vt:lpstr>第5章 继承与接口 </vt:lpstr>
      <vt:lpstr>导读</vt:lpstr>
      <vt:lpstr>继承</vt:lpstr>
      <vt:lpstr>§5.1   子类与父类 </vt:lpstr>
      <vt:lpstr>§5.1   子类与父类 </vt:lpstr>
      <vt:lpstr>PowerPoint 演示文稿</vt:lpstr>
      <vt:lpstr>§5.2    子类的继承性  </vt:lpstr>
      <vt:lpstr>PowerPoint 演示文稿</vt:lpstr>
      <vt:lpstr>PowerPoint 演示文稿</vt:lpstr>
      <vt:lpstr>§5.2.1   子类和父类在同一包中的继承性 </vt:lpstr>
      <vt:lpstr>§5.2.2   子类和父类不在同一包中的继承性</vt:lpstr>
      <vt:lpstr>§5.2.3 protected的进一步说明</vt:lpstr>
      <vt:lpstr>§5.2.3 protected的进一步说明</vt:lpstr>
      <vt:lpstr>PowerPoint 演示文稿</vt:lpstr>
      <vt:lpstr>protected的可见性</vt:lpstr>
      <vt:lpstr>示例</vt:lpstr>
      <vt:lpstr>子类与父类不在同一包中</vt:lpstr>
      <vt:lpstr>1.子类与父类不在同一包中，子类中父类实例不能访问父类的protected方法。</vt:lpstr>
      <vt:lpstr>PowerPoint 演示文稿</vt:lpstr>
      <vt:lpstr>3. 子类与父类不在同一包中，与父类同包的应用程序中，不能访问子类实例自定义的protected方法，但可以访问子类继承自父类的protected方法。</vt:lpstr>
      <vt:lpstr>总结：</vt:lpstr>
      <vt:lpstr>§5.3   子类对象的构造过程 </vt:lpstr>
      <vt:lpstr>PowerPoint 演示文稿</vt:lpstr>
      <vt:lpstr>§5.3   子类对象的构造过程 </vt:lpstr>
      <vt:lpstr>找出错误</vt:lpstr>
      <vt:lpstr>例5-2</vt:lpstr>
      <vt:lpstr>Example5_2.java</vt:lpstr>
      <vt:lpstr>§5.4   成员变量的隐藏和方法重写</vt:lpstr>
      <vt:lpstr>例5-3</vt:lpstr>
      <vt:lpstr>Example5_3.java</vt:lpstr>
      <vt:lpstr>§5.4.2 方法重写(Override) </vt:lpstr>
      <vt:lpstr>§5.4.2    方法重写（Override） </vt:lpstr>
      <vt:lpstr>例5-4</vt:lpstr>
      <vt:lpstr>例5-4</vt:lpstr>
      <vt:lpstr>Example5_4.java</vt:lpstr>
      <vt:lpstr>例5-5</vt:lpstr>
      <vt:lpstr>§5.4.2 方法重写(Override) </vt:lpstr>
      <vt:lpstr>PowerPoint 演示文稿</vt:lpstr>
      <vt:lpstr>PowerPoint 演示文稿</vt:lpstr>
      <vt:lpstr>§5.5 super关键字 </vt:lpstr>
      <vt:lpstr>§5.5.1  使用super调用父类的构造方法 </vt:lpstr>
      <vt:lpstr>PowerPoint 演示文稿</vt:lpstr>
      <vt:lpstr>例5-6 UniverStudent.java</vt:lpstr>
      <vt:lpstr>Example5_6.java</vt:lpstr>
      <vt:lpstr>PowerPoint 演示文稿</vt:lpstr>
      <vt:lpstr>总结：构造函数的调用机制</vt:lpstr>
      <vt:lpstr>§5.5.2     使用super操作被隐藏的成员变量和方法 </vt:lpstr>
      <vt:lpstr>例5-7：</vt:lpstr>
      <vt:lpstr>§5.6   final关键字 </vt:lpstr>
      <vt:lpstr>PowerPoint 演示文稿</vt:lpstr>
      <vt:lpstr>§5.6.3    常量 </vt:lpstr>
      <vt:lpstr>例5-8：</vt:lpstr>
      <vt:lpstr>对象类型的赋值与转换</vt:lpstr>
      <vt:lpstr>对象类型的赋值与转换</vt:lpstr>
      <vt:lpstr>§5.7   对象的上转型对象 </vt:lpstr>
      <vt:lpstr>PowerPoint 演示文稿</vt:lpstr>
      <vt:lpstr>§5.7   对象的上转型对象 </vt:lpstr>
      <vt:lpstr>上转型对象的特点</vt:lpstr>
      <vt:lpstr>PowerPoint 演示文稿</vt:lpstr>
      <vt:lpstr>例5-9：</vt:lpstr>
      <vt:lpstr>例5-9：</vt:lpstr>
      <vt:lpstr>父类Anthropoid的对象</vt:lpstr>
      <vt:lpstr>子类People的对象</vt:lpstr>
      <vt:lpstr>monkey --- people的上转型对象</vt:lpstr>
      <vt:lpstr>monkey - people的上转型对象 访问的成员</vt:lpstr>
      <vt:lpstr>§5.8    继承与多态 </vt:lpstr>
      <vt:lpstr>面向对象特性——多态</vt:lpstr>
      <vt:lpstr>面向对象特性——多态</vt:lpstr>
      <vt:lpstr>§5.9 abstract类和abstract方法 </vt:lpstr>
      <vt:lpstr>抽象(abstract)类</vt:lpstr>
      <vt:lpstr>§5.9.1 abstract类的特点 </vt:lpstr>
      <vt:lpstr>抽象(abstract)类</vt:lpstr>
      <vt:lpstr>例:</vt:lpstr>
      <vt:lpstr>PowerPoint 演示文稿</vt:lpstr>
      <vt:lpstr>§5.9.2 abstract类与多态 </vt:lpstr>
      <vt:lpstr>§5.10     接口 </vt:lpstr>
      <vt:lpstr>§5.10.1   接口的定义与使用 </vt:lpstr>
      <vt:lpstr> 3．接口的使用</vt:lpstr>
      <vt:lpstr>PowerPoint 演示文稿</vt:lpstr>
      <vt:lpstr>default方法</vt:lpstr>
      <vt:lpstr>default方法/默认方法</vt:lpstr>
      <vt:lpstr>接口中的static方法</vt:lpstr>
      <vt:lpstr>接口中的静态方法</vt:lpstr>
      <vt:lpstr> 3．接口的使用</vt:lpstr>
      <vt:lpstr>PowerPoint 演示文稿</vt:lpstr>
      <vt:lpstr>PowerPoint 演示文稿</vt:lpstr>
      <vt:lpstr>§5.10.1 接口的定义与使用 </vt:lpstr>
      <vt:lpstr> 接口的继承</vt:lpstr>
      <vt:lpstr>PowerPoint 演示文稿</vt:lpstr>
      <vt:lpstr>PowerPoint 演示文稿</vt:lpstr>
      <vt:lpstr>接口继承 — Example</vt:lpstr>
      <vt:lpstr>PowerPoint 演示文稿</vt:lpstr>
      <vt:lpstr>§5.10.2 接口回调 </vt:lpstr>
      <vt:lpstr>PowerPoint 演示文稿</vt:lpstr>
      <vt:lpstr>§5.10.2 接口回调 </vt:lpstr>
      <vt:lpstr>§5.10.2 接口回调 </vt:lpstr>
      <vt:lpstr>PowerPoint 演示文稿</vt:lpstr>
      <vt:lpstr>PowerPoint 演示文稿</vt:lpstr>
      <vt:lpstr>§5.10.3   理解接口 </vt:lpstr>
      <vt:lpstr>PowerPoint 演示文稿</vt:lpstr>
      <vt:lpstr>§5.10.4    接口与多态 </vt:lpstr>
      <vt:lpstr>§5.10.4    接口与多态 </vt:lpstr>
      <vt:lpstr>§5.10.4    接口与多态 </vt:lpstr>
      <vt:lpstr>§5.10.4    接口与多态 </vt:lpstr>
      <vt:lpstr>§5.10.5 abstract类与接口的比较 </vt:lpstr>
      <vt:lpstr>§5.11   小结 </vt:lpstr>
      <vt:lpstr>§5.11   小结 </vt:lpstr>
      <vt:lpstr>§5.11   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leno</dc:creator>
  <cp:lastModifiedBy>王老师</cp:lastModifiedBy>
  <cp:revision>537</cp:revision>
  <dcterms:created xsi:type="dcterms:W3CDTF">2017-09-25T12:51:00Z</dcterms:created>
  <dcterms:modified xsi:type="dcterms:W3CDTF">2025-09-11T00:31:27Z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0416405BF0344058A17A7E7A37637DE4_12</vt:lpwstr>
  </property>
  <property fmtid="{D5CDD505-2E9C-101B-9397-08002B2CF9AE}" pid="3" name="KSOProductBuildVer">
    <vt:lpwstr>2052-12.1.0.22529</vt:lpwstr>
  </property>
</Properties>
</file>