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67" r:id="rId4"/>
    <p:sldId id="269" r:id="rId5"/>
    <p:sldId id="272" r:id="rId7"/>
    <p:sldId id="257" r:id="rId8"/>
    <p:sldId id="258" r:id="rId9"/>
    <p:sldId id="270" r:id="rId10"/>
    <p:sldId id="268" r:id="rId11"/>
    <p:sldId id="259" r:id="rId12"/>
    <p:sldId id="264" r:id="rId13"/>
    <p:sldId id="271" r:id="rId14"/>
    <p:sldId id="265" r:id="rId15"/>
    <p:sldId id="266" r:id="rId16"/>
    <p:sldId id="261" r:id="rId17"/>
    <p:sldId id="260" r:id="rId18"/>
    <p:sldId id="262" r:id="rId19"/>
    <p:sldId id="263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858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2FCA4-2643-4A9F-9F48-E70304FC7B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440F4-8DF1-4399-82B4-64C21E8A7B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346A8-6022-4BE7-800E-61994AFCB2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440F4-8DF1-4399-82B4-64C21E8A7B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440F4-8DF1-4399-82B4-64C21E8A7B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4502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10871200" y="152400"/>
            <a:ext cx="1056217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>
                <a:sym typeface="+mn-ea"/>
              </a:rPr>
              <a:t>计算机学院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成都信息工程大学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2025-2026(1)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王铁军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toString</a:t>
            </a:r>
            <a:r>
              <a:rPr lang="zh-CN" altLang="en-US">
                <a:solidFill>
                  <a:schemeClr val="tx1"/>
                </a:solidFill>
              </a:rPr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在程序中，使用</a:t>
            </a:r>
            <a:r>
              <a:rPr lang="en-US" altLang="zh-CN" sz="2400" b="1" dirty="0" err="1">
                <a:solidFill>
                  <a:srgbClr val="C00000"/>
                </a:solidFill>
              </a:rPr>
              <a:t>println</a:t>
            </a:r>
            <a:r>
              <a:rPr lang="zh-CN" altLang="en-US" sz="2400" b="1" dirty="0">
                <a:solidFill>
                  <a:srgbClr val="C00000"/>
                </a:solidFill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</a:rPr>
              <a:t>print</a:t>
            </a:r>
            <a:r>
              <a:rPr lang="zh-CN" altLang="en-US" sz="2400" dirty="0"/>
              <a:t>等输出方法时会自动调用</a:t>
            </a:r>
            <a:r>
              <a:rPr lang="en-US" altLang="zh-CN" sz="2400" dirty="0" err="1"/>
              <a:t>toString</a:t>
            </a:r>
            <a:r>
              <a:rPr lang="zh-CN" altLang="en-US" sz="2400" dirty="0"/>
              <a:t>方法</a:t>
            </a:r>
            <a:r>
              <a:rPr lang="en-US" altLang="zh-CN" sz="2400" dirty="0"/>
              <a:t> 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比如：</a:t>
            </a:r>
            <a:endParaRPr lang="en-US" altLang="zh-CN" sz="2400" dirty="0"/>
          </a:p>
          <a:p>
            <a:pPr algn="ctr">
              <a:buNone/>
            </a:pPr>
            <a:r>
              <a:rPr lang="en-US" altLang="zh-CN" b="1" dirty="0" err="1">
                <a:solidFill>
                  <a:srgbClr val="000099"/>
                </a:solidFill>
              </a:rPr>
              <a:t>System.out.println</a:t>
            </a:r>
            <a:r>
              <a:rPr lang="en-US" altLang="zh-CN" b="1" dirty="0">
                <a:solidFill>
                  <a:srgbClr val="000099"/>
                </a:solidFill>
              </a:rPr>
              <a:t>(xx)</a:t>
            </a:r>
            <a:r>
              <a:rPr lang="zh-CN" altLang="en-US" b="1" dirty="0">
                <a:solidFill>
                  <a:srgbClr val="000099"/>
                </a:solidFill>
              </a:rPr>
              <a:t>；</a:t>
            </a:r>
            <a:endParaRPr lang="en-US" altLang="zh-CN" b="1" dirty="0">
              <a:solidFill>
                <a:srgbClr val="000099"/>
              </a:solidFill>
            </a:endParaRPr>
          </a:p>
          <a:p>
            <a:pPr lvl="1"/>
            <a:endParaRPr lang="en-US" altLang="zh-CN" b="1" dirty="0">
              <a:solidFill>
                <a:srgbClr val="000099"/>
              </a:solidFill>
            </a:endParaRPr>
          </a:p>
          <a:p>
            <a:pPr lvl="1"/>
            <a:r>
              <a:rPr lang="en-US" altLang="zh-CN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xx</a:t>
            </a:r>
            <a:r>
              <a:rPr lang="zh-CN" altLang="en-US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表示某个类的对象</a:t>
            </a:r>
            <a:r>
              <a:rPr lang="zh-CN" altLang="en-US" b="1" dirty="0">
                <a:solidFill>
                  <a:srgbClr val="000099"/>
                </a:solidFill>
              </a:rPr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en-US" b="1" dirty="0"/>
              <a:t>则</a:t>
            </a:r>
            <a:r>
              <a:rPr lang="en-US" altLang="zh-CN" b="1" dirty="0" err="1">
                <a:solidFill>
                  <a:srgbClr val="C00000"/>
                </a:solidFill>
              </a:rPr>
              <a:t>println</a:t>
            </a:r>
            <a:r>
              <a:rPr lang="zh-CN" altLang="en-US" dirty="0"/>
              <a:t>自动调用</a:t>
            </a:r>
            <a:r>
              <a:rPr lang="en-US" altLang="zh-CN" b="1" dirty="0">
                <a:solidFill>
                  <a:srgbClr val="FF0000"/>
                </a:solidFill>
              </a:rPr>
              <a:t>xx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的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方法。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方法未被</a:t>
            </a:r>
            <a:r>
              <a:rPr lang="en-US" altLang="zh-CN" b="1" dirty="0">
                <a:solidFill>
                  <a:srgbClr val="FF0000"/>
                </a:solidFill>
              </a:rPr>
              <a:t>xx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r>
              <a:rPr lang="zh-CN" altLang="en-US" dirty="0"/>
              <a:t>的类重写，得到</a:t>
            </a:r>
            <a:r>
              <a:rPr lang="zh-CN" altLang="en-US" b="1" dirty="0">
                <a:solidFill>
                  <a:srgbClr val="000099"/>
                </a:solidFill>
              </a:rPr>
              <a:t>类名</a:t>
            </a:r>
            <a:r>
              <a:rPr lang="zh-CN" altLang="en-US" dirty="0"/>
              <a:t>加</a:t>
            </a:r>
            <a:r>
              <a:rPr lang="zh-CN" altLang="en-US" b="1" dirty="0">
                <a:solidFill>
                  <a:srgbClr val="000099"/>
                </a:solidFill>
              </a:rPr>
              <a:t>地址</a:t>
            </a:r>
            <a:r>
              <a:rPr lang="zh-CN" altLang="en-US" dirty="0"/>
              <a:t>形式的输出</a:t>
            </a:r>
            <a:r>
              <a:rPr lang="en-US" altLang="zh-CN" dirty="0"/>
              <a:t>: </a:t>
            </a:r>
            <a:endParaRPr lang="en-US" altLang="zh-CN" dirty="0"/>
          </a:p>
          <a:p>
            <a:pPr marL="344170" lvl="1" indent="0" algn="ctr">
              <a:buNone/>
            </a:pPr>
            <a:r>
              <a:rPr lang="en-US" altLang="zh-CN" b="1" dirty="0" err="1">
                <a:solidFill>
                  <a:srgbClr val="000099"/>
                </a:solidFill>
              </a:rPr>
              <a:t>xxxx</a:t>
            </a:r>
            <a:r>
              <a:rPr lang="en-US" altLang="zh-CN" b="1" dirty="0" err="1">
                <a:solidFill>
                  <a:srgbClr val="FF0000"/>
                </a:solidFill>
              </a:rPr>
              <a:t>@xxxxxxx</a:t>
            </a:r>
            <a:endParaRPr lang="zh-CN" altLang="en-US" dirty="0"/>
          </a:p>
        </p:txBody>
      </p:sp>
      <p:sp>
        <p:nvSpPr>
          <p:cNvPr id="4" name="标注: 线形 3"/>
          <p:cNvSpPr/>
          <p:nvPr/>
        </p:nvSpPr>
        <p:spPr>
          <a:xfrm>
            <a:off x="8040216" y="2492896"/>
            <a:ext cx="755104" cy="360040"/>
          </a:xfrm>
          <a:prstGeom prst="borderCallout1">
            <a:avLst>
              <a:gd name="adj1" fmla="val 57925"/>
              <a:gd name="adj2" fmla="val -1787"/>
              <a:gd name="adj3" fmla="val 146572"/>
              <a:gd name="adj4" fmla="val -688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对象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8282" y="214290"/>
            <a:ext cx="5643602" cy="5000660"/>
          </a:xfrm>
          <a:ln>
            <a:solidFill>
              <a:schemeClr val="tx1"/>
            </a:solidFill>
          </a:ln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public class Book {</a:t>
            </a:r>
            <a:endParaRPr lang="en-US" altLang="zh-CN" sz="2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private String </a:t>
            </a:r>
            <a:r>
              <a:rPr lang="en-US" altLang="zh-CN" sz="2000" dirty="0" err="1">
                <a:latin typeface="+mj-lt"/>
              </a:rPr>
              <a:t>bookNo</a:t>
            </a:r>
            <a:r>
              <a:rPr lang="en-US" altLang="zh-CN" sz="2000" dirty="0">
                <a:latin typeface="+mj-lt"/>
              </a:rPr>
              <a:t>;	//</a:t>
            </a:r>
            <a:r>
              <a:rPr lang="zh-CN" altLang="en-US" sz="2000" dirty="0">
                <a:latin typeface="+mj-lt"/>
              </a:rPr>
              <a:t>书号</a:t>
            </a:r>
            <a:endParaRPr lang="zh-CN" altLang="en-US" sz="2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private String </a:t>
            </a:r>
            <a:r>
              <a:rPr lang="en-US" altLang="zh-CN" sz="2000" dirty="0" err="1">
                <a:latin typeface="+mj-lt"/>
              </a:rPr>
              <a:t>bookName</a:t>
            </a:r>
            <a:r>
              <a:rPr lang="en-US" altLang="zh-CN" sz="2000" dirty="0">
                <a:latin typeface="+mj-lt"/>
              </a:rPr>
              <a:t>;	//</a:t>
            </a:r>
            <a:r>
              <a:rPr lang="zh-CN" altLang="en-US" sz="2000" dirty="0">
                <a:latin typeface="+mj-lt"/>
              </a:rPr>
              <a:t>书名</a:t>
            </a:r>
            <a:endParaRPr lang="zh-CN" altLang="en-US" sz="2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……</a:t>
            </a:r>
            <a:endParaRPr lang="zh-CN" altLang="en-US" sz="2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public Book(String </a:t>
            </a:r>
            <a:r>
              <a:rPr lang="en-US" altLang="zh-CN" sz="2000" dirty="0" err="1">
                <a:latin typeface="+mj-lt"/>
              </a:rPr>
              <a:t>bookNo,String</a:t>
            </a:r>
            <a:r>
              <a:rPr lang="en-US" altLang="zh-CN" sz="2000" dirty="0">
                <a:latin typeface="+mj-lt"/>
              </a:rPr>
              <a:t> title) {</a:t>
            </a:r>
            <a:endParaRPr lang="en-US" altLang="zh-CN" sz="2000" dirty="0">
              <a:latin typeface="+mj-lt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this(</a:t>
            </a:r>
            <a:r>
              <a:rPr lang="en-US" altLang="zh-CN" dirty="0" err="1">
                <a:latin typeface="+mj-lt"/>
              </a:rPr>
              <a:t>bookNo</a:t>
            </a:r>
            <a:r>
              <a:rPr lang="en-US" altLang="zh-CN" dirty="0">
                <a:latin typeface="+mj-lt"/>
              </a:rPr>
              <a:t>);</a:t>
            </a:r>
            <a:endParaRPr lang="en-US" altLang="zh-CN" dirty="0">
              <a:latin typeface="+mj-lt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dirty="0" err="1">
                <a:latin typeface="+mj-lt"/>
              </a:rPr>
              <a:t>this.bookName</a:t>
            </a:r>
            <a:r>
              <a:rPr lang="en-US" altLang="zh-CN" dirty="0">
                <a:latin typeface="+mj-lt"/>
              </a:rPr>
              <a:t> = title;</a:t>
            </a:r>
            <a:endParaRPr lang="en-US" altLang="zh-CN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  <a:endParaRPr lang="en-US" altLang="zh-CN" sz="2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endParaRPr lang="zh-CN" altLang="en-US" sz="2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public static void main(String[] </a:t>
            </a:r>
            <a:r>
              <a:rPr lang="en-US" altLang="zh-CN" sz="2000" dirty="0" err="1">
                <a:latin typeface="+mj-lt"/>
              </a:rPr>
              <a:t>args</a:t>
            </a:r>
            <a:r>
              <a:rPr lang="en-US" altLang="zh-CN" sz="2000" dirty="0">
                <a:latin typeface="+mj-lt"/>
              </a:rPr>
              <a:t>) {</a:t>
            </a:r>
            <a:endParaRPr lang="en-US" altLang="zh-CN" sz="2000" dirty="0">
              <a:latin typeface="+mj-lt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String </a:t>
            </a:r>
            <a:r>
              <a:rPr lang="en-US" altLang="zh-CN" dirty="0" err="1">
                <a:latin typeface="+mj-lt"/>
              </a:rPr>
              <a:t>bookNo</a:t>
            </a:r>
            <a:r>
              <a:rPr lang="en-US" altLang="zh-CN" dirty="0">
                <a:latin typeface="+mj-lt"/>
              </a:rPr>
              <a:t> = "</a:t>
            </a:r>
            <a:r>
              <a:rPr lang="en-US" altLang="zh-CN" dirty="0" err="1">
                <a:latin typeface="+mj-lt"/>
              </a:rPr>
              <a:t>TP312JA</a:t>
            </a:r>
            <a:r>
              <a:rPr lang="en-US" altLang="zh-CN" dirty="0">
                <a:latin typeface="+mj-lt"/>
              </a:rPr>
              <a:t>/</a:t>
            </a:r>
            <a:r>
              <a:rPr lang="en-US" altLang="zh-CN" dirty="0" err="1">
                <a:latin typeface="+mj-lt"/>
              </a:rPr>
              <a:t>L922</a:t>
            </a:r>
            <a:r>
              <a:rPr lang="en-US" altLang="zh-CN" dirty="0">
                <a:latin typeface="+mj-lt"/>
              </a:rPr>
              <a:t>-1";</a:t>
            </a:r>
            <a:endParaRPr lang="en-US" altLang="zh-CN" dirty="0">
              <a:latin typeface="+mj-lt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String title = "Java</a:t>
            </a:r>
            <a:r>
              <a:rPr lang="zh-CN" altLang="en-US" dirty="0">
                <a:latin typeface="+mj-lt"/>
              </a:rPr>
              <a:t>程序设计</a:t>
            </a:r>
            <a:r>
              <a:rPr lang="en-US" altLang="zh-CN" dirty="0">
                <a:latin typeface="+mj-lt"/>
              </a:rPr>
              <a:t>";</a:t>
            </a:r>
            <a:endParaRPr lang="en-US" altLang="zh-CN" dirty="0">
              <a:latin typeface="+mj-lt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Book 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javaBook</a:t>
            </a:r>
            <a:r>
              <a:rPr lang="en-US" altLang="zh-CN" dirty="0">
                <a:latin typeface="+mj-lt"/>
              </a:rPr>
              <a:t> = new Book(</a:t>
            </a:r>
            <a:r>
              <a:rPr lang="en-US" altLang="zh-CN" dirty="0" err="1">
                <a:latin typeface="+mj-lt"/>
              </a:rPr>
              <a:t>bookNo</a:t>
            </a:r>
            <a:r>
              <a:rPr lang="en-US" altLang="zh-CN" dirty="0">
                <a:latin typeface="+mj-lt"/>
              </a:rPr>
              <a:t>, title);</a:t>
            </a:r>
            <a:endParaRPr lang="en-US" altLang="zh-CN" dirty="0">
              <a:latin typeface="+mj-lt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dirty="0" err="1">
                <a:latin typeface="+mj-lt"/>
              </a:rPr>
              <a:t>System.out.</a:t>
            </a:r>
            <a:r>
              <a:rPr lang="en-US" altLang="zh-CN" b="1" dirty="0" err="1">
                <a:solidFill>
                  <a:srgbClr val="0000CC"/>
                </a:solidFill>
                <a:latin typeface="+mj-lt"/>
              </a:rPr>
              <a:t>println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javaBook</a:t>
            </a:r>
            <a:r>
              <a:rPr lang="en-US" altLang="zh-CN" dirty="0">
                <a:latin typeface="+mj-lt"/>
              </a:rPr>
              <a:t>);</a:t>
            </a:r>
            <a:endParaRPr lang="en-US" altLang="zh-CN" b="1" dirty="0">
              <a:solidFill>
                <a:srgbClr val="0000CC"/>
              </a:solidFill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  <a:endParaRPr lang="en-US" altLang="zh-CN" sz="2000" dirty="0">
              <a:latin typeface="+mj-lt"/>
            </a:endParaRPr>
          </a:p>
          <a:p>
            <a:pPr marL="349250" lvl="1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453290" y="2285992"/>
            <a:ext cx="3000428" cy="116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输出：</a:t>
            </a:r>
            <a:r>
              <a:rPr lang="en-US" altLang="zh-CN" sz="2400" b="1"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sz="2800" b="1" dirty="0" err="1">
                <a:solidFill>
                  <a:srgbClr val="C00000"/>
                </a:solidFill>
              </a:rPr>
              <a:t>Book</a:t>
            </a:r>
            <a:r>
              <a:rPr lang="en-US" altLang="zh-CN" sz="2800" b="1" dirty="0" err="1"/>
              <a:t>@10dea4e</a:t>
            </a:r>
            <a:endParaRPr lang="zh-CN" altLang="en-US" sz="2800" b="1" dirty="0"/>
          </a:p>
        </p:txBody>
      </p:sp>
      <p:sp>
        <p:nvSpPr>
          <p:cNvPr id="7" name="线形标注 1 6"/>
          <p:cNvSpPr/>
          <p:nvPr/>
        </p:nvSpPr>
        <p:spPr bwMode="auto">
          <a:xfrm>
            <a:off x="1881158" y="5572092"/>
            <a:ext cx="7599218" cy="738222"/>
          </a:xfrm>
          <a:prstGeom prst="borderCallout1">
            <a:avLst>
              <a:gd name="adj1" fmla="val -2140"/>
              <a:gd name="adj2" fmla="val 49570"/>
              <a:gd name="adj3" fmla="val -144353"/>
              <a:gd name="adj4" fmla="val 4600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r>
              <a:rPr lang="en-US" sz="2000" dirty="0"/>
              <a:t>“</a:t>
            </a:r>
            <a:r>
              <a:rPr lang="en-US" sz="2000" dirty="0" err="1"/>
              <a:t>println</a:t>
            </a:r>
            <a:r>
              <a:rPr lang="en-US" sz="2000" dirty="0"/>
              <a:t>”</a:t>
            </a:r>
            <a:r>
              <a:rPr lang="zh-CN" altLang="en-US" sz="2000" dirty="0"/>
              <a:t>方法自动调用</a:t>
            </a:r>
            <a:r>
              <a:rPr lang="en-US" sz="2000" dirty="0" err="1"/>
              <a:t>toString</a:t>
            </a:r>
            <a:r>
              <a:rPr lang="en-US" sz="2000" dirty="0"/>
              <a:t>()</a:t>
            </a:r>
            <a:r>
              <a:rPr lang="zh-CN" altLang="en-US" sz="2000" dirty="0"/>
              <a:t>方法，得到</a:t>
            </a:r>
            <a:r>
              <a:rPr lang="zh-CN" altLang="en-US" sz="2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类名加地址</a:t>
            </a:r>
            <a:r>
              <a:rPr lang="zh-CN" altLang="en-US" sz="2000" dirty="0"/>
              <a:t>形式的输出</a:t>
            </a:r>
            <a:r>
              <a:rPr lang="en-US" altLang="zh-CN" sz="2000" dirty="0"/>
              <a:t>: </a:t>
            </a:r>
            <a:endParaRPr lang="en-US" altLang="zh-CN" sz="2000" dirty="0"/>
          </a:p>
          <a:p>
            <a:pPr algn="ctr"/>
            <a:r>
              <a:rPr lang="en-US" sz="2000" b="1" dirty="0" err="1">
                <a:solidFill>
                  <a:srgbClr val="0000CC"/>
                </a:solidFill>
              </a:rPr>
              <a:t>xxxx@xxxxxxx</a:t>
            </a:r>
            <a:endParaRPr lang="zh-CN" altLang="en-US" sz="2000" b="1" dirty="0">
              <a:solidFill>
                <a:srgbClr val="0000CC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9096396" y="3929066"/>
            <a:ext cx="857256" cy="571504"/>
          </a:xfrm>
          <a:prstGeom prst="borderCallout1">
            <a:avLst>
              <a:gd name="adj1" fmla="val -3772"/>
              <a:gd name="adj2" fmla="val 53602"/>
              <a:gd name="adj3" fmla="val -100988"/>
              <a:gd name="adj4" fmla="val 339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地址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7667636" y="4000504"/>
            <a:ext cx="857256" cy="561980"/>
          </a:xfrm>
          <a:prstGeom prst="borderCallout1">
            <a:avLst>
              <a:gd name="adj1" fmla="val -3772"/>
              <a:gd name="adj2" fmla="val 53602"/>
              <a:gd name="adj3" fmla="val -123582"/>
              <a:gd name="adj4" fmla="val 408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类名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  <p:bldP spid="6" grpId="0" bldLvl="0" animBg="1"/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20" y="150664"/>
            <a:ext cx="8462744" cy="564941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public class Book {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private String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bookNo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;//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书号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private String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bookName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;//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书名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public Book(String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bookNo,String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title) {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this(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bookNo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this.bookName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= title;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4525" lvl="2">
              <a:spcBef>
                <a:spcPts val="0"/>
              </a:spcBef>
              <a:buNone/>
            </a:pPr>
            <a:endParaRPr lang="en-US" altLang="zh-CN" sz="180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String </a:t>
            </a:r>
            <a:r>
              <a:rPr lang="en-US" altLang="zh-CN" sz="18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  <a:endParaRPr lang="en-US" altLang="zh-CN" sz="18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 "</a:t>
            </a:r>
            <a:r>
              <a:rPr lang="zh-CN" altLang="en-US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书号：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"+</a:t>
            </a:r>
            <a:r>
              <a:rPr lang="en-US" altLang="zh-CN" sz="18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bookNo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+", </a:t>
            </a:r>
            <a:r>
              <a:rPr lang="zh-CN" altLang="en-US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书名：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"+</a:t>
            </a:r>
            <a:r>
              <a:rPr lang="en-US" altLang="zh-CN" sz="18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bookName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zh-CN" sz="18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8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4525" lvl="2">
              <a:spcBef>
                <a:spcPts val="0"/>
              </a:spcBef>
              <a:buNone/>
            </a:pP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public static void main(String[]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bookNo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= "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TP312JA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L922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-1";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String title = "Java</a:t>
            </a:r>
            <a:r>
              <a:rPr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程序设计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Book </a:t>
            </a:r>
            <a:r>
              <a:rPr lang="en-US" altLang="zh-CN" sz="1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javaBook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= new Book(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bookNo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title);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javaBook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);    //</a:t>
            </a:r>
            <a:r>
              <a:rPr lang="zh-CN" altLang="en-US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自动调用</a:t>
            </a: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</a:t>
            </a:r>
            <a:r>
              <a:rPr lang="zh-CN" altLang="en-US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类重写的</a:t>
            </a:r>
            <a:r>
              <a:rPr lang="en-US" altLang="zh-CN" sz="18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zh-CN" altLang="en-US" sz="1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sz="18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lvl="1">
              <a:spcBef>
                <a:spcPts val="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2639616" y="5926308"/>
            <a:ext cx="5184576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书号：</a:t>
            </a:r>
            <a:r>
              <a:rPr lang="en-US" altLang="zh-CN" dirty="0" err="1"/>
              <a:t>TP312JA</a:t>
            </a:r>
            <a:r>
              <a:rPr lang="en-US" altLang="zh-CN" dirty="0"/>
              <a:t>/</a:t>
            </a:r>
            <a:r>
              <a:rPr lang="en-US" altLang="zh-CN" dirty="0" err="1"/>
              <a:t>L922</a:t>
            </a:r>
            <a:r>
              <a:rPr lang="en-US" altLang="zh-CN" dirty="0"/>
              <a:t>-1, </a:t>
            </a:r>
            <a:r>
              <a:rPr lang="zh-CN" altLang="en-US" dirty="0"/>
              <a:t>书名：</a:t>
            </a:r>
            <a:r>
              <a:rPr lang="en-US" altLang="zh-CN" dirty="0"/>
              <a:t>Java</a:t>
            </a:r>
            <a:r>
              <a:rPr lang="zh-CN" altLang="en-US" dirty="0"/>
              <a:t>程序设计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19536" y="5863193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输出：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equals</a:t>
            </a:r>
            <a:r>
              <a:rPr lang="zh-CN" altLang="en-US" dirty="0">
                <a:solidFill>
                  <a:schemeClr val="tx1"/>
                </a:solidFill>
              </a:rPr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714488"/>
            <a:ext cx="8229600" cy="4667262"/>
          </a:xfrm>
        </p:spPr>
        <p:txBody>
          <a:bodyPr/>
          <a:lstStyle/>
          <a:p>
            <a:r>
              <a:rPr lang="zh-CN" altLang="en-US" sz="2400" dirty="0"/>
              <a:t>在实际应用中，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比较两个对象</a:t>
            </a:r>
            <a:r>
              <a:rPr lang="zh-CN" altLang="en-US" sz="2400" dirty="0"/>
              <a:t>不是比较它们是否同一个对象，而是要进行其它形式的比较。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 err="1"/>
              <a:t>JDK</a:t>
            </a:r>
            <a:r>
              <a:rPr lang="zh-CN" altLang="en-US" sz="2400" dirty="0"/>
              <a:t>中，</a:t>
            </a:r>
            <a:r>
              <a:rPr lang="en-US" altLang="zh-CN" sz="2400" dirty="0"/>
              <a:t>String</a:t>
            </a:r>
            <a:r>
              <a:rPr lang="zh-CN" altLang="en-US" sz="2400" dirty="0"/>
              <a:t>、</a:t>
            </a:r>
            <a:r>
              <a:rPr lang="en-US" altLang="zh-CN" sz="2400" dirty="0"/>
              <a:t>Math</a:t>
            </a:r>
            <a:r>
              <a:rPr lang="zh-CN" altLang="en-US" sz="2400" dirty="0"/>
              <a:t>等封装类和其它一些系统类都对</a:t>
            </a:r>
            <a:r>
              <a:rPr lang="en-US" altLang="zh-CN" sz="2400" b="1" dirty="0">
                <a:solidFill>
                  <a:srgbClr val="FF0000"/>
                </a:solidFill>
              </a:rPr>
              <a:t>equals()</a:t>
            </a:r>
            <a:r>
              <a:rPr lang="zh-CN" altLang="en-US" sz="2400" dirty="0"/>
              <a:t>方法进行了重写。</a:t>
            </a:r>
            <a:endParaRPr lang="en-US" altLang="zh-CN" sz="2400" dirty="0"/>
          </a:p>
          <a:p>
            <a:r>
              <a:rPr lang="zh-CN" altLang="en-US" sz="2400" dirty="0"/>
              <a:t>例如：</a:t>
            </a:r>
            <a:r>
              <a:rPr lang="en-US" altLang="zh-CN" sz="2400" dirty="0"/>
              <a:t>String</a:t>
            </a:r>
            <a:r>
              <a:rPr lang="zh-CN" altLang="en-US" sz="2400" dirty="0"/>
              <a:t>类重写了</a:t>
            </a:r>
            <a:r>
              <a:rPr lang="en-US" altLang="zh-CN" sz="2400" dirty="0"/>
              <a:t>Object</a:t>
            </a:r>
            <a:r>
              <a:rPr lang="zh-CN" altLang="en-US" sz="2400" dirty="0"/>
              <a:t>类的</a:t>
            </a:r>
            <a:r>
              <a:rPr lang="en-US" altLang="zh-CN" sz="2400" dirty="0"/>
              <a:t>equals()</a:t>
            </a:r>
            <a:r>
              <a:rPr lang="zh-CN" altLang="en-US" sz="2400" dirty="0"/>
              <a:t>方法，使其意义变为比较两个对象的内容是否一致。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r>
              <a:rPr lang="zh-CN" altLang="en-US" sz="2400" dirty="0"/>
              <a:t>同理，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在用户自定义类中，也可以重写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equals()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equals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方法和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</a:rPr>
              <a:t>hashCode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28800"/>
            <a:ext cx="8329642" cy="4752950"/>
          </a:xfrm>
        </p:spPr>
        <p:txBody>
          <a:bodyPr/>
          <a:lstStyle/>
          <a:p>
            <a:r>
              <a:rPr lang="en-US" altLang="zh-CN" sz="2400" b="1" dirty="0">
                <a:solidFill>
                  <a:schemeClr val="tx2"/>
                </a:solidFill>
              </a:rPr>
              <a:t>equals</a:t>
            </a:r>
            <a:r>
              <a:rPr lang="zh-CN" altLang="en-US" sz="2400" b="1" dirty="0">
                <a:solidFill>
                  <a:schemeClr val="tx2"/>
                </a:solidFill>
              </a:rPr>
              <a:t>方法</a:t>
            </a:r>
            <a:r>
              <a:rPr lang="zh-CN" altLang="en-US" sz="2400" dirty="0"/>
              <a:t>用于比较两个对象，默认的实现是比较两个对象引用是否引用了同一个对象；</a:t>
            </a:r>
            <a:endParaRPr lang="zh-CN" altLang="en-US" sz="2400" dirty="0"/>
          </a:p>
          <a:p>
            <a:r>
              <a:rPr lang="en-US" altLang="zh-CN" sz="2400" b="1" dirty="0" err="1">
                <a:solidFill>
                  <a:schemeClr val="tx2"/>
                </a:solidFill>
              </a:rPr>
              <a:t>hashCode</a:t>
            </a:r>
            <a:r>
              <a:rPr lang="zh-CN" altLang="en-US" sz="2400" b="1" dirty="0">
                <a:solidFill>
                  <a:schemeClr val="tx2"/>
                </a:solidFill>
              </a:rPr>
              <a:t>方法</a:t>
            </a:r>
            <a:r>
              <a:rPr lang="zh-CN" altLang="en-US" sz="2400" dirty="0"/>
              <a:t>用于返回一个特定对象的</a:t>
            </a:r>
            <a:r>
              <a:rPr lang="zh-CN" altLang="en-US" sz="24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散列码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值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000" dirty="0"/>
              <a:t>默认的，</a:t>
            </a:r>
            <a:r>
              <a:rPr lang="en-US" altLang="zh-CN" sz="2000" dirty="0"/>
              <a:t>Object</a:t>
            </a:r>
            <a:r>
              <a:rPr lang="zh-CN" altLang="en-US" sz="2000" dirty="0"/>
              <a:t>类的</a:t>
            </a:r>
            <a:r>
              <a:rPr lang="en-US" altLang="zh-CN" sz="2000" dirty="0" err="1"/>
              <a:t>hashCode</a:t>
            </a:r>
            <a:r>
              <a:rPr lang="en-US" altLang="zh-CN" sz="2000" dirty="0"/>
              <a:t>()</a:t>
            </a:r>
            <a:r>
              <a:rPr lang="zh-CN" altLang="en-US" sz="2000" dirty="0"/>
              <a:t>方法返回</a:t>
            </a:r>
            <a:r>
              <a:rPr lang="zh-CN" altLang="en-US" sz="20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对象存储的内存地址值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1000" dirty="0"/>
          </a:p>
          <a:p>
            <a:r>
              <a:rPr lang="zh-CN" altLang="en-US" sz="2400" dirty="0"/>
              <a:t>不同的对象有不同的散列码值，便于将对象存放到</a:t>
            </a:r>
            <a:r>
              <a:rPr lang="en-US" altLang="zh-CN" sz="2400" b="1" dirty="0" err="1">
                <a:solidFill>
                  <a:srgbClr val="0000CC"/>
                </a:solidFill>
              </a:rPr>
              <a:t>java.util.HashMap</a:t>
            </a:r>
            <a:r>
              <a:rPr lang="zh-CN" altLang="en-US" sz="2400" dirty="0"/>
              <a:t>或</a:t>
            </a:r>
            <a:r>
              <a:rPr lang="en-US" altLang="zh-CN" sz="2400" b="1" dirty="0" err="1">
                <a:solidFill>
                  <a:srgbClr val="0000CC"/>
                </a:solidFill>
              </a:rPr>
              <a:t>java.util.Hashtable</a:t>
            </a:r>
            <a:r>
              <a:rPr lang="zh-CN" altLang="en-US" sz="2400" dirty="0"/>
              <a:t>等依赖散列码值存放对象的集合中；</a:t>
            </a:r>
            <a:endParaRPr lang="zh-CN" altLang="en-US" sz="2400" dirty="0"/>
          </a:p>
          <a:p>
            <a:endParaRPr lang="en-US" altLang="zh-CN" sz="1000" dirty="0"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如果要在子类中覆盖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equals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方法，为子类实现特定的比较机制，则必须同时覆盖</a:t>
            </a:r>
            <a:r>
              <a:rPr lang="en-US" altLang="zh-CN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hashCode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方法，</a:t>
            </a:r>
            <a:r>
              <a:rPr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保证不同的对象具有不同的散列码值。</a:t>
            </a: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15628" y="463104"/>
            <a:ext cx="8363272" cy="5663059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Student {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private String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name;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Student(String no, String nm){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=no;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name=nm; 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</a:t>
            </a:r>
            <a:r>
              <a:rPr lang="en-US" altLang="zh-CN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altLang="zh-CN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r>
              <a:rPr lang="en-US" altLang="zh-CN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(Object </a:t>
            </a:r>
            <a:r>
              <a:rPr lang="en-US" altLang="zh-CN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altLang="zh-CN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重写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类的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if(!(</a:t>
            </a:r>
            <a:r>
              <a:rPr lang="en-US" altLang="zh-CN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instanceof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Student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return false;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Student other=(Student)</a:t>
            </a:r>
            <a:r>
              <a:rPr lang="en-US" altLang="zh-CN" dirty="0" err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return </a:t>
            </a:r>
            <a:r>
              <a:rPr lang="en-US" altLang="zh-CN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sno.equals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(other.sno)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&amp;&amp; </a:t>
            </a:r>
            <a:r>
              <a:rPr lang="en-US" altLang="zh-CN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name.equals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(other.name)</a:t>
            </a:r>
            <a:endParaRPr lang="en-US" altLang="zh-CN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int </a:t>
            </a:r>
            <a:r>
              <a:rPr lang="en-US" altLang="zh-CN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altLang="zh-CN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(){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重写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类的</a:t>
            </a:r>
            <a:r>
              <a:rPr lang="en-US" altLang="zh-CN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endParaRPr lang="en-US" altLang="zh-CN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sno.hashCode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zh-CN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</a:t>
            </a:r>
            <a:r>
              <a:rPr lang="en-US" altLang="zh-CN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*19+name.hashCode()</a:t>
            </a:r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返回新的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值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 altLang="zh-CN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注: 线形 1"/>
          <p:cNvSpPr/>
          <p:nvPr/>
        </p:nvSpPr>
        <p:spPr>
          <a:xfrm>
            <a:off x="2783632" y="5819839"/>
            <a:ext cx="4391017" cy="612648"/>
          </a:xfrm>
          <a:prstGeom prst="borderCallout1">
            <a:avLst>
              <a:gd name="adj1" fmla="val -1252"/>
              <a:gd name="adj2" fmla="val 51888"/>
              <a:gd name="adj3" fmla="val -52141"/>
              <a:gd name="adj4" fmla="val 4245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>
                <a:solidFill>
                  <a:schemeClr val="tx1"/>
                </a:solidFill>
              </a:rPr>
              <a:t>设计一个新的</a:t>
            </a:r>
            <a:r>
              <a:rPr lang="en-US" altLang="zh-CN" sz="2000">
                <a:solidFill>
                  <a:schemeClr val="tx1"/>
                </a:solidFill>
              </a:rPr>
              <a:t>hash function</a:t>
            </a:r>
            <a:r>
              <a:rPr lang="zh-CN" altLang="en-US" sz="2000">
                <a:solidFill>
                  <a:schemeClr val="tx1"/>
                </a:solidFill>
              </a:rPr>
              <a:t>，为每一个</a:t>
            </a:r>
            <a:r>
              <a:rPr lang="en-US" altLang="zh-CN" sz="2000">
                <a:solidFill>
                  <a:schemeClr val="tx1"/>
                </a:solidFill>
              </a:rPr>
              <a:t>Student</a:t>
            </a:r>
            <a:r>
              <a:rPr lang="zh-CN" altLang="en-US" sz="2000">
                <a:solidFill>
                  <a:schemeClr val="tx1"/>
                </a:solidFill>
              </a:rPr>
              <a:t>对象产生一个不同的</a:t>
            </a:r>
            <a:r>
              <a:rPr lang="en-US" altLang="zh-CN" sz="2000">
                <a:solidFill>
                  <a:schemeClr val="tx1"/>
                </a:solidFill>
              </a:rPr>
              <a:t>hash</a:t>
            </a:r>
            <a:r>
              <a:rPr lang="zh-CN" altLang="en-US" sz="2000">
                <a:solidFill>
                  <a:schemeClr val="tx1"/>
                </a:solidFill>
              </a:rPr>
              <a:t>码。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063552" y="1628800"/>
            <a:ext cx="7599788" cy="322896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StudentComparision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main(String[] 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Student stu1=new Student(“1001”, “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Zhangsan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Student stu2=new Student(“1001”, “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Zhangsan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”);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(stu1== stu2);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(stu1.equals(stu2));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6862538" y="3645024"/>
            <a:ext cx="122396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//true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312024" y="3284984"/>
            <a:ext cx="122396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//false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+mj-lt"/>
              </a:rPr>
              <a:t>§3.1.8   </a:t>
            </a:r>
            <a:r>
              <a:rPr lang="en-US" altLang="zh-CN" dirty="0" err="1">
                <a:latin typeface="+mj-lt"/>
              </a:rPr>
              <a:t>instanceof</a:t>
            </a:r>
            <a:r>
              <a:rPr lang="en-US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运算符 </a:t>
            </a:r>
            <a:endParaRPr lang="zh-CN" altLang="en-US" dirty="0">
              <a:latin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1" dirty="0" err="1">
                <a:solidFill>
                  <a:srgbClr val="0000CC"/>
                </a:solidFill>
              </a:rPr>
              <a:t>instanceof</a:t>
            </a:r>
            <a:r>
              <a:rPr lang="en-US" altLang="zh-CN" b="1" i="1" dirty="0">
                <a:solidFill>
                  <a:srgbClr val="0000CC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</a:rPr>
              <a:t>(</a:t>
            </a:r>
            <a:r>
              <a:rPr kumimoji="1" lang="zh-CN" altLang="en-US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对象类型判断运算符</a:t>
            </a:r>
            <a:r>
              <a:rPr kumimoji="1" lang="en-US" altLang="zh-CN" dirty="0">
                <a:solidFill>
                  <a:srgbClr val="000099"/>
                </a:solidFill>
              </a:rPr>
              <a:t>)</a:t>
            </a:r>
            <a:endParaRPr lang="en-US" altLang="zh-CN" dirty="0"/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是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二目运算符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en-US" b="1" dirty="0"/>
              <a:t>判断一个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引用数据</a:t>
            </a:r>
            <a:r>
              <a:rPr lang="zh-CN" altLang="en-US" b="1" dirty="0"/>
              <a:t>是否是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某个类或接口的实例</a:t>
            </a:r>
            <a:r>
              <a:rPr lang="en-US" altLang="zh-CN" dirty="0"/>
              <a:t>.</a:t>
            </a:r>
            <a:endParaRPr lang="en-US" altLang="zh-CN" dirty="0"/>
          </a:p>
          <a:p>
            <a:pPr lvl="1"/>
            <a:endParaRPr lang="en-US" altLang="zh-CN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左面的操作元是一个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</a:t>
            </a:r>
            <a:r>
              <a:rPr lang="zh-CN" altLang="en-US" dirty="0">
                <a:latin typeface="宋体" panose="02010600030101010101" pitchFamily="2" charset="-122"/>
              </a:rPr>
              <a:t>；右面是一个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当左面的对象是右面的类或子类创建的对象时，该运算符运算的结果是</a:t>
            </a:r>
            <a:r>
              <a:rPr lang="en-US" altLang="zh-CN" dirty="0"/>
              <a:t>true 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否则是</a:t>
            </a:r>
            <a:r>
              <a:rPr lang="en-US" altLang="zh-CN" dirty="0"/>
              <a:t>false</a:t>
            </a:r>
            <a:r>
              <a:rPr lang="en-US" altLang="zh-CN" dirty="0">
                <a:latin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5352D7-4F70-4BB6-B020-77F029D7D4AB}" type="slidenum">
              <a:rPr lang="en-US" altLang="zh-CN"/>
            </a:fld>
            <a:r>
              <a:rPr lang="en-US" altLang="zh-CN"/>
              <a:t>/49</a:t>
            </a:r>
            <a:endParaRPr lang="en-US" altLang="zh-CN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 dirty="0" err="1">
                <a:solidFill>
                  <a:srgbClr val="006600"/>
                </a:solidFill>
              </a:rPr>
              <a:t>Instanceof</a:t>
            </a:r>
            <a:r>
              <a:rPr lang="en-US" altLang="zh-CN" b="1" dirty="0">
                <a:solidFill>
                  <a:srgbClr val="006600"/>
                </a:solidFill>
              </a:rPr>
              <a:t>(</a:t>
            </a:r>
            <a:r>
              <a:rPr kumimoji="1" lang="zh-CN" altLang="en-US" dirty="0">
                <a:solidFill>
                  <a:srgbClr val="000099"/>
                </a:solidFill>
              </a:rPr>
              <a:t>对象判断运算符</a:t>
            </a:r>
            <a:r>
              <a:rPr kumimoji="1" lang="en-US" altLang="zh-CN" dirty="0">
                <a:solidFill>
                  <a:srgbClr val="000099"/>
                </a:solidFill>
              </a:rPr>
              <a:t>)</a:t>
            </a:r>
            <a:endParaRPr kumimoji="1" lang="zh-CN" altLang="en-US" dirty="0">
              <a:solidFill>
                <a:srgbClr val="000099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1714488"/>
            <a:ext cx="8631238" cy="44180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b="1" i="1" dirty="0" err="1">
                <a:solidFill>
                  <a:srgbClr val="006600"/>
                </a:solidFill>
              </a:rPr>
              <a:t>instanceof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zh-CN" altLang="en-US" b="1" dirty="0"/>
              <a:t>判断一个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引用数据</a:t>
            </a:r>
            <a:r>
              <a:rPr lang="zh-CN" altLang="en-US" b="1" dirty="0"/>
              <a:t>是否是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某个类或接口的实例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例如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</a:rPr>
              <a:t>String </a:t>
            </a:r>
            <a:r>
              <a:rPr lang="en-US" altLang="zh-CN" b="1" dirty="0">
                <a:solidFill>
                  <a:srgbClr val="006600"/>
                </a:solidFill>
              </a:rPr>
              <a:t>name</a:t>
            </a:r>
            <a:r>
              <a:rPr lang="en-US" altLang="zh-CN" b="1" dirty="0">
                <a:solidFill>
                  <a:schemeClr val="tx2"/>
                </a:solidFill>
              </a:rPr>
              <a:t>=“Java”;//</a:t>
            </a:r>
            <a:r>
              <a:rPr lang="zh-CN" altLang="en-US" b="1" dirty="0">
                <a:solidFill>
                  <a:schemeClr val="tx2"/>
                </a:solidFill>
              </a:rPr>
              <a:t>声明变量</a:t>
            </a:r>
            <a:endParaRPr lang="zh-CN" altLang="en-US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chemeClr val="tx2"/>
                </a:solidFill>
              </a:rPr>
              <a:t>boolean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isString</a:t>
            </a:r>
            <a:r>
              <a:rPr lang="en-US" altLang="zh-CN" b="1" dirty="0">
                <a:solidFill>
                  <a:schemeClr val="tx2"/>
                </a:solidFill>
              </a:rPr>
              <a:t> = </a:t>
            </a:r>
            <a:r>
              <a:rPr lang="en-US" altLang="zh-CN" b="1" dirty="0">
                <a:solidFill>
                  <a:srgbClr val="006600"/>
                </a:solidFill>
              </a:rPr>
              <a:t>name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</a:rPr>
              <a:t>instanceof</a:t>
            </a:r>
            <a:r>
              <a:rPr lang="en-US" altLang="zh-CN" b="1" dirty="0">
                <a:solidFill>
                  <a:schemeClr val="tx2"/>
                </a:solidFill>
              </a:rPr>
              <a:t> String; 		</a:t>
            </a:r>
            <a:endParaRPr lang="en-US" altLang="zh-CN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chemeClr val="tx2"/>
                </a:solidFill>
              </a:rPr>
              <a:t>boolean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isShort</a:t>
            </a:r>
            <a:r>
              <a:rPr lang="en-US" altLang="zh-CN" b="1" dirty="0">
                <a:solidFill>
                  <a:schemeClr val="tx2"/>
                </a:solidFill>
              </a:rPr>
              <a:t> = </a:t>
            </a:r>
            <a:r>
              <a:rPr lang="en-US" altLang="zh-CN" b="1" dirty="0">
                <a:solidFill>
                  <a:srgbClr val="006600"/>
                </a:solidFill>
              </a:rPr>
              <a:t>name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rgbClr val="990000"/>
                </a:solidFill>
              </a:rPr>
              <a:t>instanceof</a:t>
            </a:r>
            <a:r>
              <a:rPr lang="en-US" altLang="zh-CN" b="1" dirty="0">
                <a:solidFill>
                  <a:schemeClr val="tx2"/>
                </a:solidFill>
              </a:rPr>
              <a:t> Short;		</a:t>
            </a:r>
            <a:endParaRPr lang="en-US" altLang="zh-CN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chemeClr val="tx2"/>
                </a:solidFill>
              </a:rPr>
              <a:t>boolean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isObject</a:t>
            </a:r>
            <a:r>
              <a:rPr lang="en-US" altLang="zh-CN" b="1" dirty="0">
                <a:solidFill>
                  <a:schemeClr val="tx2"/>
                </a:solidFill>
              </a:rPr>
              <a:t> = </a:t>
            </a:r>
            <a:r>
              <a:rPr lang="en-US" altLang="zh-CN" b="1" dirty="0">
                <a:solidFill>
                  <a:srgbClr val="006600"/>
                </a:solidFill>
              </a:rPr>
              <a:t>name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en-US" altLang="zh-CN" b="1" dirty="0" err="1">
                <a:solidFill>
                  <a:schemeClr val="tx2"/>
                </a:solidFill>
              </a:rPr>
              <a:t>i</a:t>
            </a:r>
            <a:r>
              <a:rPr lang="en-US" altLang="zh-CN" b="1" dirty="0" err="1">
                <a:solidFill>
                  <a:srgbClr val="990000"/>
                </a:solidFill>
              </a:rPr>
              <a:t>nstanceof</a:t>
            </a:r>
            <a:r>
              <a:rPr lang="en-US" altLang="zh-CN" b="1" dirty="0">
                <a:solidFill>
                  <a:schemeClr val="tx2"/>
                </a:solidFill>
              </a:rPr>
              <a:t> Object;</a:t>
            </a:r>
            <a:r>
              <a:rPr lang="en-US" altLang="zh-CN" dirty="0"/>
              <a:t> 	</a:t>
            </a:r>
            <a:r>
              <a:rPr lang="en-US" altLang="zh-CN" sz="2000" dirty="0"/>
              <a:t>	</a:t>
            </a:r>
            <a:endParaRPr lang="en-US" altLang="zh-CN" sz="2000" dirty="0">
              <a:solidFill>
                <a:srgbClr val="990000"/>
              </a:solidFill>
            </a:endParaRP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9048328" y="3585734"/>
            <a:ext cx="792163" cy="3683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990000"/>
                </a:solidFill>
              </a:rPr>
              <a:t>//true</a:t>
            </a:r>
            <a:endParaRPr lang="en-US" altLang="zh-CN" b="1">
              <a:solidFill>
                <a:srgbClr val="990000"/>
              </a:solidFill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9092406" y="4359561"/>
            <a:ext cx="865188" cy="3683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990000"/>
                </a:solidFill>
              </a:rPr>
              <a:t>//false</a:t>
            </a:r>
            <a:endParaRPr lang="en-US" altLang="zh-CN" b="1">
              <a:solidFill>
                <a:srgbClr val="990000"/>
              </a:solidFill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118600" y="5039519"/>
            <a:ext cx="812800" cy="3683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990000"/>
                </a:solidFill>
              </a:rPr>
              <a:t>//true</a:t>
            </a:r>
            <a:endParaRPr lang="en-US" altLang="zh-CN" b="1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bldLvl="0" animBg="1"/>
      <p:bldP spid="26630" grpId="0" bldLvl="0" animBg="1"/>
      <p:bldP spid="2662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800" b="1" dirty="0" err="1">
                <a:solidFill>
                  <a:schemeClr val="tx1"/>
                </a:solidFill>
              </a:rPr>
              <a:t>java.lang</a:t>
            </a:r>
            <a:r>
              <a:rPr lang="en-US" altLang="zh-CN" sz="4800" b="1" err="1">
                <a:solidFill>
                  <a:schemeClr val="tx1"/>
                </a:solidFill>
              </a:rPr>
              <a:t>.</a:t>
            </a:r>
            <a:r>
              <a:rPr lang="en-US" altLang="zh-CN" sz="4800" b="1">
                <a:solidFill>
                  <a:schemeClr val="tx1"/>
                </a:solidFill>
              </a:rPr>
              <a:t>Object</a:t>
            </a:r>
            <a:r>
              <a:rPr lang="zh-CN" altLang="en-US" sz="4800">
                <a:solidFill>
                  <a:schemeClr val="tx1"/>
                </a:solidFill>
              </a:rPr>
              <a:t>类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85926"/>
            <a:ext cx="8229600" cy="4595824"/>
          </a:xfrm>
        </p:spPr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Object</a:t>
            </a:r>
            <a:r>
              <a:rPr lang="zh-CN" altLang="en-US" dirty="0"/>
              <a:t>类作为</a:t>
            </a:r>
            <a:r>
              <a:rPr lang="en-US" altLang="zh-CN" dirty="0"/>
              <a:t>Java</a:t>
            </a:r>
            <a:r>
              <a:rPr lang="zh-CN" altLang="en-US" dirty="0"/>
              <a:t>整个类层次结构树的根节点</a:t>
            </a:r>
            <a:r>
              <a:rPr lang="en-US" altLang="zh-CN" dirty="0"/>
              <a:t>(root)</a:t>
            </a:r>
            <a:r>
              <a:rPr lang="zh-CN" altLang="en-US" dirty="0"/>
              <a:t>，是所有类的父类或祖先类。</a:t>
            </a:r>
            <a:endParaRPr lang="zh-CN" altLang="en-US" dirty="0"/>
          </a:p>
          <a:p>
            <a:r>
              <a:rPr lang="en-US" altLang="zh-CN" b="1" dirty="0">
                <a:solidFill>
                  <a:srgbClr val="C00000"/>
                </a:solidFill>
              </a:rPr>
              <a:t>Object</a:t>
            </a:r>
            <a:r>
              <a:rPr lang="zh-CN" altLang="en-US" dirty="0"/>
              <a:t>类型的变量可以引用任何类的</a:t>
            </a:r>
            <a:r>
              <a:rPr lang="zh-CN" altLang="en-US"/>
              <a:t>对象。</a:t>
            </a:r>
            <a:endParaRPr lang="en-US" altLang="zh-CN"/>
          </a:p>
          <a:p>
            <a:endParaRPr lang="zh-CN" altLang="en-US" dirty="0"/>
          </a:p>
          <a:p>
            <a:r>
              <a:rPr lang="en-US" altLang="zh-CN" b="1" dirty="0">
                <a:solidFill>
                  <a:srgbClr val="C00000"/>
                </a:solidFill>
              </a:rPr>
              <a:t>Object</a:t>
            </a:r>
            <a:r>
              <a:rPr lang="zh-CN" altLang="en-US" dirty="0"/>
              <a:t>类定义了一些被所有类的对象继承的方法，这些方法可以分为两大类：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</a:rPr>
              <a:t>       </a:t>
            </a:r>
            <a:r>
              <a:rPr lang="en-US" altLang="zh-CN" b="1" dirty="0">
                <a:solidFill>
                  <a:schemeClr val="tx2"/>
                </a:solidFill>
              </a:rPr>
              <a:t>(1) </a:t>
            </a:r>
            <a:r>
              <a:rPr lang="zh-CN" altLang="en-US" b="1" dirty="0">
                <a:solidFill>
                  <a:schemeClr val="tx2"/>
                </a:solidFill>
              </a:rPr>
              <a:t>通用工具方法</a:t>
            </a:r>
            <a:endParaRPr lang="zh-CN" altLang="en-US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tx2"/>
                </a:solidFill>
              </a:rPr>
              <a:t>       </a:t>
            </a:r>
            <a:r>
              <a:rPr lang="en-US" altLang="zh-CN" b="1" dirty="0">
                <a:solidFill>
                  <a:schemeClr val="tx2"/>
                </a:solidFill>
              </a:rPr>
              <a:t>(2) </a:t>
            </a:r>
            <a:r>
              <a:rPr lang="zh-CN" altLang="en-US" b="1" dirty="0">
                <a:solidFill>
                  <a:schemeClr val="tx2"/>
                </a:solidFill>
              </a:rPr>
              <a:t>支持多线程的方法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Object</a:t>
            </a:r>
            <a:r>
              <a:rPr lang="zh-CN" altLang="en-US"/>
              <a:t>类</a:t>
            </a:r>
            <a:endParaRPr lang="en-US" altLang="zh-CN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413A0-A6DC-4A77-94DF-E5F877245BE7}" type="slidenum">
              <a:rPr lang="en-US" altLang="zh-CN" smtClean="0"/>
            </a:fld>
            <a:endParaRPr lang="en-US" altLang="zh-CN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1847528" y="1700807"/>
            <a:ext cx="8215312" cy="46805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ko-KR" sz="2800" dirty="0">
                <a:latin typeface="Times New Roman" panose="02020603050405020304" pitchFamily="18" charset="0"/>
              </a:rPr>
              <a:t>Object Class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ko-KR" sz="2800" dirty="0">
                <a:latin typeface="Arial" panose="020B0604020202020204" pitchFamily="34" charset="0"/>
              </a:rPr>
              <a:t>—</a:t>
            </a:r>
            <a:r>
              <a:rPr lang="en-US" altLang="zh-CN" sz="2800" dirty="0">
                <a:latin typeface="Tahoma" panose="020B0604030504040204" pitchFamily="34" charset="0"/>
              </a:rPr>
              <a:t> </a:t>
            </a:r>
            <a:r>
              <a:rPr lang="en-US" altLang="ko-KR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Super class of all classes</a:t>
            </a:r>
            <a:endParaRPr lang="en-US" altLang="ko-KR" sz="2800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</a:rPr>
              <a:t>Object</a:t>
            </a:r>
            <a:r>
              <a:rPr lang="zh-CN" altLang="en-US" sz="2800" dirty="0"/>
              <a:t>是所有类默认的直接或间接父类。</a:t>
            </a:r>
            <a:endParaRPr lang="en-US" altLang="zh-CN" sz="2800" dirty="0"/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99"/>
                </a:solidFill>
              </a:rPr>
              <a:t>任何类的对象都与</a:t>
            </a:r>
            <a:r>
              <a:rPr lang="en-US" altLang="zh-CN" sz="2800" dirty="0">
                <a:solidFill>
                  <a:srgbClr val="000099"/>
                </a:solidFill>
              </a:rPr>
              <a:t>Object</a:t>
            </a:r>
            <a:r>
              <a:rPr lang="zh-CN" altLang="en-US" sz="2800" dirty="0">
                <a:solidFill>
                  <a:srgbClr val="000099"/>
                </a:solidFill>
              </a:rPr>
              <a:t>类的</a:t>
            </a:r>
            <a:r>
              <a:rPr lang="zh-CN" altLang="en-US" sz="28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对象兼容</a:t>
            </a:r>
            <a:r>
              <a:rPr lang="zh-CN" altLang="en-US" sz="2800" dirty="0"/>
              <a:t>。</a:t>
            </a:r>
            <a:endParaRPr lang="en-US" altLang="ko-KR" sz="2800" b="0" dirty="0">
              <a:latin typeface="Times New Roman" panose="02020603050405020304" pitchFamily="18" charset="0"/>
            </a:endParaRP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4848385" y="2440895"/>
            <a:ext cx="1219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ko-KR" sz="2400" b="1" dirty="0">
                <a:latin typeface="Times New Roman" panose="02020603050405020304" pitchFamily="18" charset="0"/>
                <a:ea typeface="굴림" pitchFamily="34" charset="-127"/>
              </a:rPr>
              <a:t>Object</a:t>
            </a:r>
            <a:endParaRPr kumimoji="1" lang="en-US" altLang="ko-KR" sz="2400" b="1" dirty="0">
              <a:latin typeface="Times New Roman" panose="02020603050405020304" pitchFamily="18" charset="0"/>
              <a:ea typeface="굴림" pitchFamily="34" charset="-127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4734085" y="3355281"/>
            <a:ext cx="14478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ko-KR" sz="2400" b="0">
                <a:latin typeface="Times New Roman" panose="02020603050405020304" pitchFamily="18" charset="0"/>
                <a:ea typeface="굴림" pitchFamily="34" charset="-127"/>
              </a:rPr>
              <a:t>superclass</a:t>
            </a:r>
            <a:endParaRPr kumimoji="1" lang="en-US" altLang="ko-KR" sz="2400" b="0">
              <a:latin typeface="Times New Roman" panose="02020603050405020304" pitchFamily="18" charset="0"/>
              <a:ea typeface="굴림" pitchFamily="34" charset="-127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4734085" y="4269653"/>
            <a:ext cx="16002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defRPr/>
            </a:pPr>
            <a:r>
              <a:rPr kumimoji="1" lang="en-US" altLang="ko-KR" sz="2400" b="0">
                <a:latin typeface="Times New Roman" panose="02020603050405020304" pitchFamily="18" charset="0"/>
                <a:ea typeface="굴림" pitchFamily="34" charset="-127"/>
              </a:rPr>
              <a:t>subclass</a:t>
            </a:r>
            <a:endParaRPr kumimoji="1" lang="en-US" altLang="ko-KR" sz="2400" b="0">
              <a:latin typeface="Times New Roman" panose="02020603050405020304" pitchFamily="18" charset="0"/>
              <a:ea typeface="굴림" pitchFamily="34" charset="-127"/>
            </a:endParaRP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5442774" y="2996952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5457985" y="3926767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</a:t>
            </a:r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270125" y="1520827"/>
            <a:ext cx="2159000" cy="2311393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class A{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err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, 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endParaRPr lang="en-US" altLang="zh-CN" sz="1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A(){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a=100;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}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4181476"/>
            <a:ext cx="2736850" cy="2286016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 extends 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err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, d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endParaRPr lang="en-US" altLang="zh-CN" sz="1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B(){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c=-100;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}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95384" y="1844824"/>
            <a:ext cx="5134986" cy="287972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= new B();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ra1 =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ra2 = new B();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Object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aobj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= ra1;	//</a:t>
            </a:r>
            <a:r>
              <a:rPr lang="zh-CN" altLang="en-US" sz="24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对象兼容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Object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strobj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= new String(“good”);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Object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intobj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= new Integer(100);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4" name="Rectangle 6"/>
          <p:cNvSpPr>
            <a:spLocks noChangeArrowheads="1"/>
          </p:cNvSpPr>
          <p:nvPr/>
        </p:nvSpPr>
        <p:spPr bwMode="auto">
          <a:xfrm>
            <a:off x="4691881" y="1216809"/>
            <a:ext cx="2448421" cy="595372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B rb=new B();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0"/>
          <p:cNvGrpSpPr/>
          <p:nvPr/>
        </p:nvGrpSpPr>
        <p:grpSpPr bwMode="auto">
          <a:xfrm>
            <a:off x="1991544" y="2132856"/>
            <a:ext cx="8497888" cy="4032250"/>
            <a:chOff x="158" y="1661"/>
            <a:chExt cx="5353" cy="2540"/>
          </a:xfrm>
        </p:grpSpPr>
        <p:sp>
          <p:nvSpPr>
            <p:cNvPr id="191495" name="Rectangle 7"/>
            <p:cNvSpPr>
              <a:spLocks noChangeArrowheads="1"/>
            </p:cNvSpPr>
            <p:nvPr/>
          </p:nvSpPr>
          <p:spPr bwMode="auto">
            <a:xfrm>
              <a:off x="158" y="1661"/>
              <a:ext cx="5353" cy="254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1496" name="Rectangle 8"/>
            <p:cNvSpPr>
              <a:spLocks noChangeArrowheads="1"/>
            </p:cNvSpPr>
            <p:nvPr/>
          </p:nvSpPr>
          <p:spPr bwMode="auto">
            <a:xfrm>
              <a:off x="385" y="1752"/>
              <a:ext cx="726" cy="31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new B()</a:t>
              </a:r>
              <a:endPara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1497" name="Rectangle 9"/>
            <p:cNvSpPr>
              <a:spLocks noChangeArrowheads="1"/>
            </p:cNvSpPr>
            <p:nvPr/>
          </p:nvSpPr>
          <p:spPr bwMode="auto">
            <a:xfrm>
              <a:off x="2290" y="1752"/>
              <a:ext cx="726" cy="31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 b="1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1498" name="Rectangle 10"/>
            <p:cNvSpPr>
              <a:spLocks noChangeArrowheads="1"/>
            </p:cNvSpPr>
            <p:nvPr/>
          </p:nvSpPr>
          <p:spPr bwMode="auto">
            <a:xfrm>
              <a:off x="4332" y="1752"/>
              <a:ext cx="726" cy="31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Object</a:t>
              </a:r>
              <a:endPara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1499" name="Line 11"/>
            <p:cNvSpPr>
              <a:spLocks noChangeShapeType="1"/>
            </p:cNvSpPr>
            <p:nvPr/>
          </p:nvSpPr>
          <p:spPr bwMode="auto">
            <a:xfrm>
              <a:off x="748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0" name="Line 12"/>
            <p:cNvSpPr>
              <a:spLocks noChangeShapeType="1"/>
            </p:cNvSpPr>
            <p:nvPr/>
          </p:nvSpPr>
          <p:spPr bwMode="auto">
            <a:xfrm>
              <a:off x="2653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1" name="Line 13"/>
            <p:cNvSpPr>
              <a:spLocks noChangeShapeType="1"/>
            </p:cNvSpPr>
            <p:nvPr/>
          </p:nvSpPr>
          <p:spPr bwMode="auto">
            <a:xfrm>
              <a:off x="4694" y="2069"/>
              <a:ext cx="0" cy="19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2" name="Rectangle 14"/>
            <p:cNvSpPr>
              <a:spLocks noChangeArrowheads="1"/>
            </p:cNvSpPr>
            <p:nvPr/>
          </p:nvSpPr>
          <p:spPr bwMode="auto">
            <a:xfrm>
              <a:off x="657" y="2205"/>
              <a:ext cx="182" cy="172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1503" name="Rectangle 15"/>
            <p:cNvSpPr>
              <a:spLocks noChangeArrowheads="1"/>
            </p:cNvSpPr>
            <p:nvPr/>
          </p:nvSpPr>
          <p:spPr bwMode="auto">
            <a:xfrm>
              <a:off x="2562" y="2614"/>
              <a:ext cx="182" cy="104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1504" name="Rectangle 16"/>
            <p:cNvSpPr>
              <a:spLocks noChangeArrowheads="1"/>
            </p:cNvSpPr>
            <p:nvPr/>
          </p:nvSpPr>
          <p:spPr bwMode="auto">
            <a:xfrm>
              <a:off x="4604" y="3022"/>
              <a:ext cx="181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endParaRPr lang="zh-CN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1505" name="Line 17"/>
            <p:cNvSpPr>
              <a:spLocks noChangeShapeType="1"/>
            </p:cNvSpPr>
            <p:nvPr/>
          </p:nvSpPr>
          <p:spPr bwMode="auto">
            <a:xfrm>
              <a:off x="839" y="2614"/>
              <a:ext cx="1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6" name="Line 18"/>
            <p:cNvSpPr>
              <a:spLocks noChangeShapeType="1"/>
            </p:cNvSpPr>
            <p:nvPr/>
          </p:nvSpPr>
          <p:spPr bwMode="auto">
            <a:xfrm>
              <a:off x="2744" y="3022"/>
              <a:ext cx="18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7" name="Line 19"/>
            <p:cNvSpPr>
              <a:spLocks noChangeShapeType="1"/>
            </p:cNvSpPr>
            <p:nvPr/>
          </p:nvSpPr>
          <p:spPr bwMode="auto">
            <a:xfrm flipH="1">
              <a:off x="2744" y="3385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8" name="Rectangle 20"/>
            <p:cNvSpPr>
              <a:spLocks noChangeArrowheads="1"/>
            </p:cNvSpPr>
            <p:nvPr/>
          </p:nvSpPr>
          <p:spPr bwMode="auto">
            <a:xfrm>
              <a:off x="2880" y="3431"/>
              <a:ext cx="726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a=100;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1509" name="Line 21"/>
            <p:cNvSpPr>
              <a:spLocks noChangeShapeType="1"/>
            </p:cNvSpPr>
            <p:nvPr/>
          </p:nvSpPr>
          <p:spPr bwMode="auto">
            <a:xfrm flipH="1">
              <a:off x="839" y="3657"/>
              <a:ext cx="1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0" name="Rectangle 22"/>
            <p:cNvSpPr>
              <a:spLocks noChangeArrowheads="1"/>
            </p:cNvSpPr>
            <p:nvPr/>
          </p:nvSpPr>
          <p:spPr bwMode="auto">
            <a:xfrm>
              <a:off x="4876" y="3022"/>
              <a:ext cx="499" cy="3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tIns="0" anchor="ctr"/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……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1511" name="Rectangle 23"/>
            <p:cNvSpPr>
              <a:spLocks noChangeArrowheads="1"/>
            </p:cNvSpPr>
            <p:nvPr/>
          </p:nvSpPr>
          <p:spPr bwMode="auto">
            <a:xfrm>
              <a:off x="930" y="3702"/>
              <a:ext cx="726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c=-100;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1512" name="Rectangle 24"/>
            <p:cNvSpPr>
              <a:spLocks noChangeArrowheads="1"/>
            </p:cNvSpPr>
            <p:nvPr/>
          </p:nvSpPr>
          <p:spPr bwMode="auto">
            <a:xfrm>
              <a:off x="930" y="2205"/>
              <a:ext cx="499" cy="362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c=0;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d=0;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1513" name="Rectangle 25"/>
            <p:cNvSpPr>
              <a:spLocks noChangeArrowheads="1"/>
            </p:cNvSpPr>
            <p:nvPr/>
          </p:nvSpPr>
          <p:spPr bwMode="auto">
            <a:xfrm>
              <a:off x="2880" y="2614"/>
              <a:ext cx="499" cy="362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a=0;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0" hangingPunct="0"/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b=0;</a:t>
              </a:r>
              <a:endPara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1514" name="Text Box 26"/>
            <p:cNvSpPr txBox="1">
              <a:spLocks noChangeArrowheads="1"/>
            </p:cNvSpPr>
            <p:nvPr/>
          </p:nvSpPr>
          <p:spPr bwMode="auto">
            <a:xfrm>
              <a:off x="1292" y="2387"/>
              <a:ext cx="1134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调用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A()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1515" name="Text Box 27"/>
            <p:cNvSpPr txBox="1">
              <a:spLocks noChangeArrowheads="1"/>
            </p:cNvSpPr>
            <p:nvPr/>
          </p:nvSpPr>
          <p:spPr bwMode="auto">
            <a:xfrm>
              <a:off x="3379" y="2772"/>
              <a:ext cx="1134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调用</a:t>
              </a: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Object()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1516" name="Text Box 28"/>
            <p:cNvSpPr txBox="1">
              <a:spLocks noChangeArrowheads="1"/>
            </p:cNvSpPr>
            <p:nvPr/>
          </p:nvSpPr>
          <p:spPr bwMode="auto">
            <a:xfrm>
              <a:off x="3787" y="3339"/>
              <a:ext cx="635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返回</a:t>
              </a:r>
              <a:endPara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91517" name="Text Box 29"/>
            <p:cNvSpPr txBox="1">
              <a:spLocks noChangeArrowheads="1"/>
            </p:cNvSpPr>
            <p:nvPr/>
          </p:nvSpPr>
          <p:spPr bwMode="auto">
            <a:xfrm>
              <a:off x="1746" y="3612"/>
              <a:ext cx="635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返回</a:t>
              </a:r>
              <a:endParaRPr lang="zh-CN" altLang="en-US" sz="20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063552" y="404664"/>
            <a:ext cx="7132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创建子类</a:t>
            </a:r>
            <a:r>
              <a:rPr lang="en-US" altLang="zh-CN" sz="2800"/>
              <a:t>B</a:t>
            </a:r>
            <a:r>
              <a:rPr lang="zh-CN" altLang="en-US" sz="2800"/>
              <a:t>的对象时，构造方法的调用过程：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800" b="1" dirty="0" err="1">
                <a:solidFill>
                  <a:schemeClr val="tx1"/>
                </a:solidFill>
              </a:rPr>
              <a:t>java.lang.Object</a:t>
            </a:r>
            <a:r>
              <a:rPr lang="en-US" altLang="zh-CN" sz="4800" dirty="0">
                <a:solidFill>
                  <a:schemeClr val="tx1"/>
                </a:solidFill>
              </a:rPr>
              <a:t> </a:t>
            </a:r>
            <a:r>
              <a:rPr lang="zh-CN" altLang="en-US" sz="4800" dirty="0">
                <a:solidFill>
                  <a:schemeClr val="tx1"/>
                </a:solidFill>
              </a:rPr>
              <a:t>类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14488"/>
            <a:ext cx="8229600" cy="4667262"/>
          </a:xfrm>
        </p:spPr>
        <p:txBody>
          <a:bodyPr/>
          <a:lstStyle/>
          <a:p>
            <a:r>
              <a:rPr lang="en-US" altLang="zh-CN" b="1" dirty="0"/>
              <a:t>Object</a:t>
            </a:r>
            <a:r>
              <a:rPr lang="zh-CN" altLang="en-US" dirty="0"/>
              <a:t>类定义的通用</a:t>
            </a:r>
            <a:r>
              <a:rPr lang="zh-CN" altLang="en-US"/>
              <a:t>方法：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495600" y="2636912"/>
            <a:ext cx="5976664" cy="3046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public </a:t>
            </a:r>
            <a:r>
              <a:rPr lang="en-US" altLang="zh-CN" sz="2400" b="1" dirty="0" err="1"/>
              <a:t>boolean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FF3300"/>
                </a:solidFill>
              </a:rPr>
              <a:t>equals</a:t>
            </a:r>
            <a:r>
              <a:rPr lang="en-US" altLang="zh-CN" sz="2400" b="1" dirty="0"/>
              <a:t>(Object obj)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public int </a:t>
            </a:r>
            <a:r>
              <a:rPr lang="en-US" altLang="zh-CN" sz="2400" b="1" dirty="0" err="1">
                <a:solidFill>
                  <a:srgbClr val="FF3300"/>
                </a:solidFill>
              </a:rPr>
              <a:t>hashCode</a:t>
            </a:r>
            <a:r>
              <a:rPr lang="en-US" altLang="zh-CN" sz="2400" b="1" dirty="0"/>
              <a:t>()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protected Object </a:t>
            </a:r>
            <a:r>
              <a:rPr lang="en-US" altLang="zh-CN" sz="2400" b="1" dirty="0">
                <a:solidFill>
                  <a:srgbClr val="FF3300"/>
                </a:solidFill>
              </a:rPr>
              <a:t>clone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chemeClr val="tx2"/>
                </a:solidFill>
              </a:rPr>
              <a:t>)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public final Class </a:t>
            </a:r>
            <a:r>
              <a:rPr lang="en-US" altLang="zh-CN" sz="2400" b="1" dirty="0" err="1"/>
              <a:t>getClass</a:t>
            </a:r>
            <a:r>
              <a:rPr lang="en-US" altLang="zh-CN" sz="2400" b="1" dirty="0"/>
              <a:t>()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protected void finalize()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public String </a:t>
            </a:r>
            <a:r>
              <a:rPr lang="en-US" altLang="zh-CN" sz="2400" b="1" dirty="0" err="1">
                <a:solidFill>
                  <a:srgbClr val="FF3300"/>
                </a:solidFill>
              </a:rPr>
              <a:t>toString</a:t>
            </a:r>
            <a:r>
              <a:rPr lang="en-US" altLang="zh-CN" sz="2400" b="1" dirty="0"/>
              <a:t>(...)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……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69131" y="102283"/>
            <a:ext cx="7543800" cy="1295400"/>
          </a:xfrm>
        </p:spPr>
        <p:txBody>
          <a:bodyPr/>
          <a:lstStyle/>
          <a:p>
            <a:r>
              <a:rPr lang="en-US" altLang="zh-CN" sz="4000" dirty="0" err="1">
                <a:solidFill>
                  <a:schemeClr val="tx1"/>
                </a:solidFill>
              </a:rPr>
              <a:t>toString</a:t>
            </a:r>
            <a:r>
              <a:rPr lang="zh-CN" altLang="en-US" sz="4000" dirty="0">
                <a:solidFill>
                  <a:schemeClr val="tx1"/>
                </a:solidFill>
              </a:rPr>
              <a:t>方法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700808"/>
            <a:ext cx="8208912" cy="4667262"/>
          </a:xfrm>
        </p:spPr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Object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</a:t>
            </a:r>
            <a:r>
              <a:rPr lang="zh-CN" altLang="en-US" dirty="0"/>
              <a:t>的方法，而所有类都默认继承该方法，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用于输出</a:t>
            </a:r>
            <a:r>
              <a:rPr lang="zh-CN" altLang="en-US" dirty="0"/>
              <a:t>。</a:t>
            </a:r>
            <a:endParaRPr lang="en-US" altLang="zh-CN" b="1" dirty="0">
              <a:solidFill>
                <a:srgbClr val="660066"/>
              </a:solidFill>
              <a:latin typeface="+mj-lt"/>
              <a:ea typeface="Menlo"/>
            </a:endParaRPr>
          </a:p>
          <a:p>
            <a:pPr marL="0" indent="0" algn="ctr">
              <a:buNone/>
            </a:pPr>
            <a:r>
              <a:rPr lang="zh-CN" altLang="zh-CN" b="1" dirty="0">
                <a:solidFill>
                  <a:srgbClr val="660066"/>
                </a:solidFill>
                <a:latin typeface="+mj-lt"/>
                <a:ea typeface="Menlo"/>
              </a:rPr>
              <a:t>String</a:t>
            </a:r>
            <a:r>
              <a:rPr lang="zh-CN" altLang="zh-CN" b="1" dirty="0">
                <a:solidFill>
                  <a:srgbClr val="000000"/>
                </a:solidFill>
                <a:latin typeface="+mj-lt"/>
                <a:ea typeface="Menlo"/>
              </a:rPr>
              <a:t> toString</a:t>
            </a:r>
            <a:r>
              <a:rPr lang="zh-CN" altLang="zh-CN" b="1" dirty="0">
                <a:solidFill>
                  <a:srgbClr val="666600"/>
                </a:solidFill>
                <a:latin typeface="+mj-lt"/>
                <a:ea typeface="Menlo"/>
              </a:rPr>
              <a:t>(</a:t>
            </a:r>
            <a:r>
              <a:rPr lang="en-US" altLang="zh-CN" b="1" dirty="0">
                <a:solidFill>
                  <a:srgbClr val="666600"/>
                </a:solidFill>
                <a:latin typeface="+mj-lt"/>
                <a:ea typeface="Menlo"/>
              </a:rPr>
              <a:t>xx</a:t>
            </a:r>
            <a:r>
              <a:rPr lang="zh-CN" altLang="zh-CN" b="1" dirty="0">
                <a:solidFill>
                  <a:srgbClr val="666600"/>
                </a:solidFill>
                <a:latin typeface="+mj-lt"/>
                <a:ea typeface="Menlo"/>
              </a:rPr>
              <a:t>)</a:t>
            </a:r>
            <a:r>
              <a:rPr lang="zh-CN" altLang="en-US" b="1" dirty="0">
                <a:latin typeface="+mj-lt"/>
              </a:rPr>
              <a:t>；</a:t>
            </a:r>
            <a:endParaRPr lang="en-US" altLang="zh-CN" b="1" dirty="0">
              <a:latin typeface="+mj-lt"/>
            </a:endParaRPr>
          </a:p>
          <a:p>
            <a:pPr marL="0" indent="0" algn="ctr">
              <a:buNone/>
            </a:pPr>
            <a:endParaRPr lang="zh-CN" altLang="zh-CN" b="1" dirty="0">
              <a:latin typeface="+mj-lt"/>
            </a:endParaRPr>
          </a:p>
          <a:p>
            <a:r>
              <a:rPr lang="en-US" altLang="zh-CN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Object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</a:t>
            </a:r>
            <a:r>
              <a:rPr lang="zh-CN" altLang="en-US" dirty="0"/>
              <a:t>的</a:t>
            </a:r>
            <a:r>
              <a:rPr lang="en-US" altLang="zh-CN" dirty="0" err="1"/>
              <a:t>toString</a:t>
            </a:r>
            <a:r>
              <a:rPr lang="en-US" altLang="zh-CN" dirty="0"/>
              <a:t>(...)</a:t>
            </a:r>
            <a:r>
              <a:rPr lang="zh-CN" altLang="en-US" dirty="0"/>
              <a:t>方法默认返回该</a:t>
            </a:r>
            <a:r>
              <a:rPr lang="en-US" altLang="zh-CN" dirty="0"/>
              <a:t>xx</a:t>
            </a:r>
            <a:r>
              <a:rPr lang="zh-CN" altLang="en-US" dirty="0"/>
              <a:t>对象实现类的“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类名</a:t>
            </a:r>
            <a:r>
              <a:rPr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+@+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地址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b="1" dirty="0">
              <a:latin typeface="+mj-lt"/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为了方便输出，通常</a:t>
            </a:r>
            <a:r>
              <a:rPr lang="zh-CN" alt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该方法被子类重写，</a:t>
            </a:r>
            <a:r>
              <a:rPr lang="zh-CN" altLang="en-US" sz="2400" dirty="0"/>
              <a:t>用于输出。</a:t>
            </a:r>
            <a:endParaRPr lang="en-US" altLang="zh-CN" sz="2400" dirty="0"/>
          </a:p>
          <a:p>
            <a:endParaRPr lang="zh-CN" altLang="en-US" sz="2400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722-2939-4C5B-8B2F-DB7A7836CB3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Q4ODQwNThiYTg4YTBlNDhkZDRmNGNiNWM5NWE1YzAifQ=="/>
</p:tagLst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3651</Words>
  <Application>WPS 演示</Application>
  <PresentationFormat>全屏显示(4:3)</PresentationFormat>
  <Paragraphs>289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宋体</vt:lpstr>
      <vt:lpstr>Wingdings</vt:lpstr>
      <vt:lpstr>华文楷体</vt:lpstr>
      <vt:lpstr>华文行楷</vt:lpstr>
      <vt:lpstr>华文新魏</vt:lpstr>
      <vt:lpstr>Times New Roman</vt:lpstr>
      <vt:lpstr>Tahoma</vt:lpstr>
      <vt:lpstr>굴림</vt:lpstr>
      <vt:lpstr>Malgun Gothic</vt:lpstr>
      <vt:lpstr>黑体</vt:lpstr>
      <vt:lpstr>Menlo</vt:lpstr>
      <vt:lpstr>Segoe Print</vt:lpstr>
      <vt:lpstr>隶书</vt:lpstr>
      <vt:lpstr>微软雅黑</vt:lpstr>
      <vt:lpstr>Arial Unicode MS</vt:lpstr>
      <vt:lpstr>等线</vt:lpstr>
      <vt:lpstr>Calibri</vt:lpstr>
      <vt:lpstr>Fences</vt:lpstr>
      <vt:lpstr>主题1</vt:lpstr>
      <vt:lpstr>Office 主题</vt:lpstr>
      <vt:lpstr>面向对象程序设计(Java)</vt:lpstr>
      <vt:lpstr>§3.1.8   instanceof 运算符 </vt:lpstr>
      <vt:lpstr>Instanceof(对象判断运算符)</vt:lpstr>
      <vt:lpstr>java.lang.Object类</vt:lpstr>
      <vt:lpstr>Object类</vt:lpstr>
      <vt:lpstr>实例</vt:lpstr>
      <vt:lpstr>PowerPoint 演示文稿</vt:lpstr>
      <vt:lpstr>java.lang.Object 类</vt:lpstr>
      <vt:lpstr>toString方法</vt:lpstr>
      <vt:lpstr>toString方法</vt:lpstr>
      <vt:lpstr>PowerPoint 演示文稿</vt:lpstr>
      <vt:lpstr>PowerPoint 演示文稿</vt:lpstr>
      <vt:lpstr>equals方法</vt:lpstr>
      <vt:lpstr>equals方法和hashCode方法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Administrator</dc:creator>
  <cp:lastModifiedBy>王老师</cp:lastModifiedBy>
  <cp:revision>51</cp:revision>
  <dcterms:created xsi:type="dcterms:W3CDTF">2017-10-18T02:11:00Z</dcterms:created>
  <dcterms:modified xsi:type="dcterms:W3CDTF">2025-09-11T00:32:12Z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0E7F8C5B860649919E038970F32BD298_12</vt:lpwstr>
  </property>
  <property fmtid="{D5CDD505-2E9C-101B-9397-08002B2CF9AE}" pid="3" name="KSOProductBuildVer">
    <vt:lpwstr>2052-12.1.0.22529</vt:lpwstr>
  </property>
</Properties>
</file>