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83" r:id="rId4"/>
    <p:sldId id="256" r:id="rId5"/>
    <p:sldId id="257" r:id="rId6"/>
    <p:sldId id="258" r:id="rId7"/>
    <p:sldId id="272" r:id="rId8"/>
    <p:sldId id="273" r:id="rId9"/>
    <p:sldId id="274" r:id="rId10"/>
    <p:sldId id="266" r:id="rId11"/>
    <p:sldId id="267" r:id="rId13"/>
    <p:sldId id="268" r:id="rId14"/>
    <p:sldId id="265" r:id="rId15"/>
    <p:sldId id="269" r:id="rId16"/>
    <p:sldId id="275" r:id="rId17"/>
    <p:sldId id="276" r:id="rId18"/>
    <p:sldId id="277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3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2C58-8F70-4216-A8DC-798B61EE75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848EE-D67E-4C82-AFA7-A7CA25B153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848EE-D67E-4C82-AFA7-A7CA25B15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3390FE1D-2FF9-454F-B87B-C0BE859C0D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D7251D2-8882-44F3-83B7-4B29323B286C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50" dirty="0"/>
              <a:t>面向对象程序设计</a:t>
            </a:r>
            <a:r>
              <a:rPr lang="en-US" altLang="zh-CN" sz="405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 B extends A{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void ma(){…}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创建子类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rb1</a:t>
            </a:r>
            <a:r>
              <a:rPr lang="zh-CN" altLang="en-US" sz="2400" b="1" dirty="0"/>
              <a:t>：</a:t>
            </a:r>
            <a:endParaRPr lang="zh-CN" altLang="en-US" sz="24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67"/>
          <p:cNvGrpSpPr/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4" name="AutoShape 51"/>
          <p:cNvCxnSpPr>
            <a:cxnSpLocks noChangeShapeType="1"/>
            <a:endCxn id="9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45" name="AutoShape 66"/>
          <p:cNvCxnSpPr>
            <a:cxnSpLocks noChangeShapeType="1"/>
            <a:endCxn id="19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grpSp>
        <p:nvGrpSpPr>
          <p:cNvPr id="4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48" name="AutoShape 33"/>
            <p:cNvCxnSpPr>
              <a:cxnSpLocks noChangeShapeType="1"/>
              <a:stCxn id="47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49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1" name="AutoShape 32"/>
            <p:cNvCxnSpPr>
              <a:cxnSpLocks noChangeShapeType="1"/>
              <a:stCxn id="50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5" name="AutoShape 32"/>
            <p:cNvCxnSpPr>
              <a:cxnSpLocks noChangeShapeType="1"/>
              <a:stCxn id="54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  <a:endParaRPr lang="zh-CN" altLang="en-US" b="1" dirty="0"/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395288" y="3789363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214282" y="1071546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 B extends A{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void ma(){…}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创建子类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rb1</a:t>
            </a:r>
            <a:r>
              <a:rPr lang="zh-CN" altLang="en-US" sz="2400" b="1" dirty="0"/>
              <a:t>：</a:t>
            </a:r>
            <a:endParaRPr lang="zh-CN" alt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7" name="TextBox 77"/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0517" y="2420888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4282" y="35716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子类对象上转：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grpSp>
        <p:nvGrpSpPr>
          <p:cNvPr id="7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5" name="AutoShape 32"/>
            <p:cNvCxnSpPr>
              <a:cxnSpLocks noChangeShapeType="1"/>
              <a:stCxn id="54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  <a:endParaRPr lang="zh-CN" altLang="en-US" b="1" dirty="0"/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7" name="TextBox 77"/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0517" y="2420888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" name="TextBox 60"/>
          <p:cNvSpPr txBox="1"/>
          <p:nvPr/>
        </p:nvSpPr>
        <p:spPr>
          <a:xfrm>
            <a:off x="214282" y="35716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子类对象上转：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  <a:endParaRPr lang="zh-CN" altLang="en-US" b="1" dirty="0"/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7" name="TextBox 77"/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0517" y="2420888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" name="TextBox 60"/>
          <p:cNvSpPr txBox="1"/>
          <p:nvPr/>
        </p:nvSpPr>
        <p:spPr>
          <a:xfrm>
            <a:off x="214282" y="35716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子类对象上转：</a:t>
            </a:r>
            <a:endParaRPr lang="zh-CN" altLang="en-US" sz="3200" b="1" dirty="0"/>
          </a:p>
        </p:txBody>
      </p:sp>
      <p:grpSp>
        <p:nvGrpSpPr>
          <p:cNvPr id="58" name="组合 52"/>
          <p:cNvGrpSpPr/>
          <p:nvPr/>
        </p:nvGrpSpPr>
        <p:grpSpPr>
          <a:xfrm>
            <a:off x="3500430" y="714361"/>
            <a:ext cx="1500198" cy="2857515"/>
            <a:chOff x="6350402" y="4160300"/>
            <a:chExt cx="1537467" cy="1327819"/>
          </a:xfrm>
        </p:grpSpPr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64" name="AutoShape 32"/>
            <p:cNvCxnSpPr>
              <a:cxnSpLocks noChangeShapeType="1"/>
              <a:stCxn id="63" idx="2"/>
            </p:cNvCxnSpPr>
            <p:nvPr/>
          </p:nvCxnSpPr>
          <p:spPr bwMode="auto">
            <a:xfrm rot="16200000" flipH="1">
              <a:off x="6751593" y="4351843"/>
              <a:ext cx="1095449" cy="117710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83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3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4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5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6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7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78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21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2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3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4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25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26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5000628" y="3571876"/>
            <a:ext cx="1585913" cy="2735263"/>
            <a:chOff x="3288" y="2341"/>
            <a:chExt cx="999" cy="1723"/>
          </a:xfrm>
        </p:grpSpPr>
        <p:sp>
          <p:nvSpPr>
            <p:cNvPr id="190489" name="Rectangle 25"/>
            <p:cNvSpPr>
              <a:spLocks noChangeArrowheads="1"/>
            </p:cNvSpPr>
            <p:nvPr/>
          </p:nvSpPr>
          <p:spPr bwMode="auto">
            <a:xfrm>
              <a:off x="3288" y="2341"/>
              <a:ext cx="9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490" name="Rectangle 26"/>
            <p:cNvSpPr>
              <a:spLocks noChangeArrowheads="1"/>
            </p:cNvSpPr>
            <p:nvPr/>
          </p:nvSpPr>
          <p:spPr bwMode="auto">
            <a:xfrm>
              <a:off x="3288" y="2976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1" name="Rectangle 27"/>
            <p:cNvSpPr>
              <a:spLocks noChangeArrowheads="1"/>
            </p:cNvSpPr>
            <p:nvPr/>
          </p:nvSpPr>
          <p:spPr bwMode="auto">
            <a:xfrm>
              <a:off x="3288" y="3520"/>
              <a:ext cx="999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2" name="Rectangle 28"/>
            <p:cNvSpPr>
              <a:spLocks noChangeArrowheads="1"/>
            </p:cNvSpPr>
            <p:nvPr/>
          </p:nvSpPr>
          <p:spPr bwMode="auto">
            <a:xfrm>
              <a:off x="374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3" name="Rectangle 29"/>
            <p:cNvSpPr>
              <a:spLocks noChangeArrowheads="1"/>
            </p:cNvSpPr>
            <p:nvPr/>
          </p:nvSpPr>
          <p:spPr bwMode="auto">
            <a:xfrm>
              <a:off x="3742" y="3611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0494" name="Rectangle 30"/>
            <p:cNvSpPr>
              <a:spLocks noChangeArrowheads="1"/>
            </p:cNvSpPr>
            <p:nvPr/>
          </p:nvSpPr>
          <p:spPr bwMode="auto">
            <a:xfrm>
              <a:off x="3288" y="2703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95" name="Rectangle 31"/>
            <p:cNvSpPr>
              <a:spLocks noChangeArrowheads="1"/>
            </p:cNvSpPr>
            <p:nvPr/>
          </p:nvSpPr>
          <p:spPr bwMode="auto">
            <a:xfrm>
              <a:off x="374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499" name="Rectangle 35"/>
            <p:cNvSpPr>
              <a:spLocks noChangeArrowheads="1"/>
            </p:cNvSpPr>
            <p:nvPr/>
          </p:nvSpPr>
          <p:spPr bwMode="auto">
            <a:xfrm>
              <a:off x="3288" y="3248"/>
              <a:ext cx="999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0" name="Rectangle 36"/>
            <p:cNvSpPr>
              <a:spLocks noChangeArrowheads="1"/>
            </p:cNvSpPr>
            <p:nvPr/>
          </p:nvSpPr>
          <p:spPr bwMode="auto">
            <a:xfrm>
              <a:off x="3742" y="329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190503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0504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5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6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0508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509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90515" name="AutoShape 51"/>
          <p:cNvCxnSpPr>
            <a:cxnSpLocks noChangeShapeType="1"/>
            <a:endCxn id="190471" idx="0"/>
          </p:cNvCxnSpPr>
          <p:nvPr/>
        </p:nvCxnSpPr>
        <p:spPr bwMode="auto">
          <a:xfrm flipV="1">
            <a:off x="5929324" y="3571876"/>
            <a:ext cx="1792292" cy="214318"/>
          </a:xfrm>
          <a:prstGeom prst="curvedConnector4">
            <a:avLst>
              <a:gd name="adj1" fmla="val 25908"/>
              <a:gd name="adj2" fmla="val 20666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90530" name="AutoShape 66"/>
          <p:cNvCxnSpPr>
            <a:cxnSpLocks noChangeShapeType="1"/>
            <a:endCxn id="190520" idx="0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grpSp>
        <p:nvGrpSpPr>
          <p:cNvPr id="6" name="组合 52"/>
          <p:cNvGrpSpPr/>
          <p:nvPr/>
        </p:nvGrpSpPr>
        <p:grpSpPr>
          <a:xfrm>
            <a:off x="3500430" y="3571876"/>
            <a:ext cx="1500198" cy="560401"/>
            <a:chOff x="3716742" y="3071810"/>
            <a:chExt cx="1972632" cy="560401"/>
          </a:xfrm>
        </p:grpSpPr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3716742" y="3143248"/>
              <a:ext cx="792162" cy="4889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rb1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52" name="AutoShape 33"/>
            <p:cNvCxnSpPr>
              <a:cxnSpLocks noChangeShapeType="1"/>
              <a:stCxn id="51" idx="3"/>
            </p:cNvCxnSpPr>
            <p:nvPr/>
          </p:nvCxnSpPr>
          <p:spPr bwMode="auto">
            <a:xfrm flipV="1">
              <a:off x="4508904" y="3071810"/>
              <a:ext cx="1180470" cy="3159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3500430" y="421481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的成员变量值</a:t>
            </a:r>
            <a:endParaRPr lang="zh-CN" altLang="en-US" b="1" dirty="0"/>
          </a:p>
        </p:txBody>
      </p:sp>
      <p:sp>
        <p:nvSpPr>
          <p:cNvPr id="79" name="左大括号 78"/>
          <p:cNvSpPr/>
          <p:nvPr/>
        </p:nvSpPr>
        <p:spPr>
          <a:xfrm>
            <a:off x="4786314" y="4143380"/>
            <a:ext cx="188595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500430" y="492919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的成员变量值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81" name="左大括号 80"/>
          <p:cNvSpPr/>
          <p:nvPr/>
        </p:nvSpPr>
        <p:spPr>
          <a:xfrm>
            <a:off x="4857752" y="5072074"/>
            <a:ext cx="117157" cy="357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072066" y="321468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子类对象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7" name="TextBox 77"/>
          <p:cNvSpPr txBox="1"/>
          <p:nvPr/>
        </p:nvSpPr>
        <p:spPr>
          <a:xfrm>
            <a:off x="3524876" y="5636202"/>
            <a:ext cx="135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子类</a:t>
            </a:r>
            <a:r>
              <a:rPr lang="en-US" altLang="zh-CN" b="1"/>
              <a:t>B</a:t>
            </a:r>
            <a:r>
              <a:rPr lang="zh-CN" altLang="en-US" b="1"/>
              <a:t>重写的父类方法</a:t>
            </a:r>
            <a:endParaRPr lang="zh-CN" altLang="en-US" b="1" dirty="0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490517" y="2420888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" name="TextBox 60"/>
          <p:cNvSpPr txBox="1"/>
          <p:nvPr/>
        </p:nvSpPr>
        <p:spPr>
          <a:xfrm>
            <a:off x="214282" y="35716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子类对象上转：</a:t>
            </a:r>
            <a:endParaRPr lang="zh-CN" altLang="en-US" sz="3200" b="1" dirty="0"/>
          </a:p>
        </p:txBody>
      </p:sp>
      <p:grpSp>
        <p:nvGrpSpPr>
          <p:cNvPr id="58" name="组合 52"/>
          <p:cNvGrpSpPr/>
          <p:nvPr/>
        </p:nvGrpSpPr>
        <p:grpSpPr>
          <a:xfrm>
            <a:off x="3500430" y="714361"/>
            <a:ext cx="1500198" cy="2857515"/>
            <a:chOff x="6350402" y="4160300"/>
            <a:chExt cx="1537467" cy="1327819"/>
          </a:xfrm>
        </p:grpSpPr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64" name="AutoShape 32"/>
            <p:cNvCxnSpPr>
              <a:cxnSpLocks noChangeShapeType="1"/>
              <a:stCxn id="63" idx="2"/>
            </p:cNvCxnSpPr>
            <p:nvPr/>
          </p:nvCxnSpPr>
          <p:spPr bwMode="auto">
            <a:xfrm rot="16200000" flipH="1">
              <a:off x="6751593" y="4351843"/>
              <a:ext cx="1095449" cy="117710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cxnSp>
        <p:nvCxnSpPr>
          <p:cNvPr id="65" name="直接箭头连接符 64"/>
          <p:cNvCxnSpPr/>
          <p:nvPr/>
        </p:nvCxnSpPr>
        <p:spPr>
          <a:xfrm flipV="1">
            <a:off x="2411760" y="4797152"/>
            <a:ext cx="111311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485206" y="5949280"/>
            <a:ext cx="1113116" cy="4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 flipH="1">
            <a:off x="501081" y="5575530"/>
            <a:ext cx="1852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上转对象</a:t>
            </a:r>
            <a:r>
              <a:rPr lang="en-US" altLang="zh-CN" sz="2000" b="1" dirty="0">
                <a:solidFill>
                  <a:srgbClr val="C00000"/>
                </a:solidFill>
              </a:rPr>
              <a:t>ra1</a:t>
            </a:r>
            <a:r>
              <a:rPr lang="zh-CN" altLang="en-US" sz="2000" dirty="0"/>
              <a:t>能访问的成员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接口与继承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4400" b="1" dirty="0"/>
              <a:t>类</a:t>
            </a:r>
            <a:r>
              <a:rPr lang="zh-CN" altLang="en-US" sz="4400" b="1"/>
              <a:t>与对象 内存</a:t>
            </a:r>
            <a:r>
              <a:rPr lang="zh-CN" altLang="en-US" sz="4400" b="1" dirty="0"/>
              <a:t>模型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7543800" cy="5206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err="1">
                <a:solidFill>
                  <a:schemeClr val="tx1"/>
                </a:solidFill>
              </a:rPr>
              <a:t>JVM</a:t>
            </a:r>
            <a:r>
              <a:rPr lang="zh-CN" altLang="en-US" sz="4000" b="1" dirty="0">
                <a:solidFill>
                  <a:schemeClr val="tx1"/>
                </a:solidFill>
              </a:rPr>
              <a:t>中</a:t>
            </a:r>
            <a:r>
              <a:rPr lang="zh-CN" altLang="en-US" sz="4000" b="1" dirty="0"/>
              <a:t>的类</a:t>
            </a:r>
            <a:endParaRPr lang="en-US" altLang="zh-CN" sz="4000" b="1" dirty="0">
              <a:solidFill>
                <a:schemeClr val="tx1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86719" y="1708472"/>
            <a:ext cx="3489956" cy="32326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JVM</a:t>
            </a:r>
            <a:r>
              <a:rPr lang="zh-CN" altLang="en-US" sz="2400" dirty="0"/>
              <a:t>中，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被表示为</a:t>
            </a:r>
            <a:r>
              <a:rPr lang="zh-CN" altLang="en-US" sz="2400" b="1" dirty="0">
                <a:solidFill>
                  <a:srgbClr val="006600"/>
                </a:solidFill>
              </a:rPr>
              <a:t>一块内存区域</a:t>
            </a:r>
            <a:r>
              <a:rPr lang="zh-CN" altLang="en-US" sz="2400" dirty="0"/>
              <a:t>，分别存放：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类名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类的静态成员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altLang="zh-CN" sz="26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811713" y="1887567"/>
            <a:ext cx="2808288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SomeClass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4811713" y="2463830"/>
            <a:ext cx="2808288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field1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4811713" y="3760817"/>
            <a:ext cx="2808288" cy="86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4811713" y="2897217"/>
            <a:ext cx="2808288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field2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4811713" y="3329017"/>
            <a:ext cx="2808288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static field3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5" name="Rectangle 9"/>
          <p:cNvSpPr>
            <a:spLocks noChangeArrowheads="1"/>
          </p:cNvSpPr>
          <p:nvPr/>
        </p:nvSpPr>
        <p:spPr bwMode="auto">
          <a:xfrm>
            <a:off x="4811713" y="4624417"/>
            <a:ext cx="2808288" cy="86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3956050" y="1887567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黑体" panose="02010609060101010101" pitchFamily="2" charset="-122"/>
              </a:rPr>
              <a:t>类名</a:t>
            </a:r>
            <a:endParaRPr lang="zh-CN" altLang="en-US" sz="2400" b="1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4303713" y="2459067"/>
            <a:ext cx="428625" cy="1262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ea typeface="黑体" panose="02010609060101010101" pitchFamily="2" charset="-122"/>
              </a:rPr>
              <a:t>类</a:t>
            </a: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2" charset="-122"/>
              </a:rPr>
              <a:t>变量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2" charset="-122"/>
              </a:rPr>
              <a:t>区</a:t>
            </a:r>
            <a:endParaRPr lang="zh-CN" altLang="en-US" b="1" dirty="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4303713" y="3887817"/>
            <a:ext cx="428625" cy="1323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ea typeface="黑体" panose="02010609060101010101" pitchFamily="2" charset="-122"/>
              </a:rPr>
              <a:t>类方法区</a:t>
            </a:r>
            <a:endParaRPr lang="zh-CN" altLang="en-US" sz="2000" b="1" dirty="0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8393" y="1477639"/>
            <a:ext cx="313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类内存区域的首地址</a:t>
            </a:r>
            <a:endParaRPr lang="zh-CN" altLang="en-US" sz="2400" b="1"/>
          </a:p>
        </p:txBody>
      </p:sp>
      <p:sp>
        <p:nvSpPr>
          <p:cNvPr id="7" name="对话气泡: 椭圆形 6"/>
          <p:cNvSpPr/>
          <p:nvPr/>
        </p:nvSpPr>
        <p:spPr>
          <a:xfrm>
            <a:off x="5868144" y="120671"/>
            <a:ext cx="3076930" cy="729151"/>
          </a:xfrm>
          <a:prstGeom prst="wedgeEllipseCallout">
            <a:avLst>
              <a:gd name="adj1" fmla="val -8546"/>
              <a:gd name="adj2" fmla="val 1429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SomeClass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类的引用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/>
      <p:bldP spid="188428" grpId="0" animBg="1"/>
      <p:bldP spid="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356128" y="1838796"/>
            <a:ext cx="3783824" cy="403847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JVM</a:t>
            </a:r>
            <a:r>
              <a:rPr lang="zh-CN" altLang="en-US" sz="2400" dirty="0"/>
              <a:t>中，</a:t>
            </a:r>
            <a:r>
              <a:rPr lang="zh-CN" altLang="en-US" sz="2400" b="1" dirty="0">
                <a:solidFill>
                  <a:srgbClr val="0000FF"/>
                </a:solidFill>
              </a:rPr>
              <a:t>对象</a:t>
            </a:r>
            <a:r>
              <a:rPr lang="zh-CN" altLang="en-US" sz="2400" dirty="0"/>
              <a:t>也被表示为</a:t>
            </a:r>
            <a:r>
              <a:rPr lang="zh-CN" altLang="en-US" sz="2400" b="1" dirty="0">
                <a:solidFill>
                  <a:srgbClr val="006600"/>
                </a:solidFill>
              </a:rPr>
              <a:t>一块内存区域</a:t>
            </a:r>
            <a:r>
              <a:rPr lang="zh-CN" altLang="en-US" sz="2400" dirty="0"/>
              <a:t>，分别存放：</a:t>
            </a:r>
            <a:endParaRPr lang="en-US" altLang="zh-CN" sz="24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对象所属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的引用</a:t>
            </a:r>
            <a:endParaRPr lang="en-US" altLang="zh-CN" sz="22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对象的成员</a:t>
            </a:r>
            <a:endParaRPr lang="en-US" altLang="zh-CN" sz="2200" dirty="0"/>
          </a:p>
        </p:txBody>
      </p:sp>
      <p:sp>
        <p:nvSpPr>
          <p:cNvPr id="189463" name="Rectangle 23"/>
          <p:cNvSpPr>
            <a:spLocks noChangeArrowheads="1"/>
          </p:cNvSpPr>
          <p:nvPr/>
        </p:nvSpPr>
        <p:spPr bwMode="auto">
          <a:xfrm>
            <a:off x="5542855" y="1828800"/>
            <a:ext cx="2233612" cy="5762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classRef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64" name="Rectangle 24"/>
          <p:cNvSpPr>
            <a:spLocks noChangeArrowheads="1"/>
          </p:cNvSpPr>
          <p:nvPr/>
        </p:nvSpPr>
        <p:spPr bwMode="auto">
          <a:xfrm>
            <a:off x="5542855" y="2405063"/>
            <a:ext cx="2233612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field1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5" name="Rectangle 25"/>
          <p:cNvSpPr>
            <a:spLocks noChangeArrowheads="1"/>
          </p:cNvSpPr>
          <p:nvPr/>
        </p:nvSpPr>
        <p:spPr bwMode="auto">
          <a:xfrm>
            <a:off x="5542855" y="3702050"/>
            <a:ext cx="2233612" cy="6746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method1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5542855" y="2838450"/>
            <a:ext cx="2233612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field2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7" name="Rectangle 27"/>
          <p:cNvSpPr>
            <a:spLocks noChangeArrowheads="1"/>
          </p:cNvSpPr>
          <p:nvPr/>
        </p:nvSpPr>
        <p:spPr bwMode="auto">
          <a:xfrm>
            <a:off x="5542855" y="3270250"/>
            <a:ext cx="2233612" cy="43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field3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8" name="Rectangle 28"/>
          <p:cNvSpPr>
            <a:spLocks noChangeArrowheads="1"/>
          </p:cNvSpPr>
          <p:nvPr/>
        </p:nvSpPr>
        <p:spPr bwMode="auto">
          <a:xfrm>
            <a:off x="5542855" y="4376738"/>
            <a:ext cx="2233612" cy="7191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method2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4283968" y="1762125"/>
            <a:ext cx="1214437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黑体" panose="02010609060101010101" pitchFamily="2" charset="-122"/>
              </a:rPr>
              <a:t>类的引用</a:t>
            </a:r>
            <a:r>
              <a:rPr lang="en-US" altLang="zh-CN" sz="2000" b="1" dirty="0">
                <a:solidFill>
                  <a:srgbClr val="FF33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2000" b="1" dirty="0">
                <a:solidFill>
                  <a:srgbClr val="FF3300"/>
                </a:solidFill>
                <a:ea typeface="黑体" panose="02010609060101010101" pitchFamily="2" charset="-122"/>
              </a:rPr>
              <a:t>对象名</a:t>
            </a:r>
            <a:endParaRPr lang="zh-CN" altLang="en-US" sz="2000" b="1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  <p:sp>
        <p:nvSpPr>
          <p:cNvPr id="189470" name="Text Box 30"/>
          <p:cNvSpPr txBox="1">
            <a:spLocks noChangeArrowheads="1"/>
          </p:cNvSpPr>
          <p:nvPr/>
        </p:nvSpPr>
        <p:spPr bwMode="auto">
          <a:xfrm>
            <a:off x="4498280" y="2686050"/>
            <a:ext cx="1000125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</a:rPr>
              <a:t>实例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</a:rPr>
              <a:t>变量区</a:t>
            </a:r>
            <a:endParaRPr lang="zh-CN" altLang="en-US" sz="20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4498280" y="4043363"/>
            <a:ext cx="1000125" cy="7080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</a:rPr>
              <a:t>实例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 eaLnBrk="0" hangingPunct="0"/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</a:rPr>
              <a:t>方法区</a:t>
            </a:r>
            <a:endParaRPr lang="zh-CN" altLang="en-US" sz="20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7158" y="357166"/>
            <a:ext cx="7543800" cy="52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中的对象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对话气泡: 椭圆形 15"/>
          <p:cNvSpPr/>
          <p:nvPr/>
        </p:nvSpPr>
        <p:spPr>
          <a:xfrm>
            <a:off x="5709912" y="485245"/>
            <a:ext cx="3076930" cy="729151"/>
          </a:xfrm>
          <a:prstGeom prst="wedgeEllipseCallout">
            <a:avLst>
              <a:gd name="adj1" fmla="val -16818"/>
              <a:gd name="adj2" fmla="val 1507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SomeClass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类的引用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0" grpId="0" animBg="1"/>
      <p:bldP spid="18947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7543800" cy="5206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 err="1">
                <a:solidFill>
                  <a:schemeClr val="tx1"/>
                </a:solidFill>
              </a:rPr>
              <a:t>JVM</a:t>
            </a:r>
            <a:r>
              <a:rPr lang="zh-CN" altLang="en-US" sz="4000" b="1" dirty="0">
                <a:solidFill>
                  <a:schemeClr val="tx1"/>
                </a:solidFill>
              </a:rPr>
              <a:t>中</a:t>
            </a:r>
            <a:r>
              <a:rPr lang="zh-CN" altLang="en-US" sz="4000" b="1" dirty="0"/>
              <a:t>的类</a:t>
            </a:r>
            <a:endParaRPr lang="en-US" altLang="zh-CN" sz="4000" b="1" dirty="0">
              <a:solidFill>
                <a:schemeClr val="tx1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880181" y="2004675"/>
            <a:ext cx="3286148" cy="3286148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 A{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sfa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sfb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=1000;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void </a:t>
            </a:r>
            <a:r>
              <a:rPr lang="en-US" altLang="zh-CN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sma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(){…}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sz="8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2" charset="-122"/>
              </a:rPr>
              <a:t>fa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=10;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2" charset="-122"/>
              </a:rPr>
              <a:t>fb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sz="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void ma(){…}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5796136" y="2132223"/>
            <a:ext cx="1428760" cy="2311394"/>
            <a:chOff x="3334" y="2704"/>
            <a:chExt cx="1769" cy="1452"/>
          </a:xfrm>
        </p:grpSpPr>
        <p:sp>
          <p:nvSpPr>
            <p:cNvPr id="188429" name="Rectangle 13"/>
            <p:cNvSpPr>
              <a:spLocks noChangeArrowheads="1"/>
            </p:cNvSpPr>
            <p:nvPr/>
          </p:nvSpPr>
          <p:spPr bwMode="auto">
            <a:xfrm>
              <a:off x="3334" y="2704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8430" name="Rectangle 14"/>
            <p:cNvSpPr>
              <a:spLocks noChangeArrowheads="1"/>
            </p:cNvSpPr>
            <p:nvPr/>
          </p:nvSpPr>
          <p:spPr bwMode="auto">
            <a:xfrm>
              <a:off x="3334" y="3339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3334" y="361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4180" y="3422"/>
              <a:ext cx="60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4180" y="3691"/>
              <a:ext cx="61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8441" name="Rectangle 25"/>
            <p:cNvSpPr>
              <a:spLocks noChangeArrowheads="1"/>
            </p:cNvSpPr>
            <p:nvPr/>
          </p:nvSpPr>
          <p:spPr bwMode="auto">
            <a:xfrm>
              <a:off x="3334" y="3067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42" name="Rectangle 26"/>
            <p:cNvSpPr>
              <a:spLocks noChangeArrowheads="1"/>
            </p:cNvSpPr>
            <p:nvPr/>
          </p:nvSpPr>
          <p:spPr bwMode="auto">
            <a:xfrm>
              <a:off x="4180" y="3108"/>
              <a:ext cx="60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线形标注 1 24"/>
          <p:cNvSpPr/>
          <p:nvPr/>
        </p:nvSpPr>
        <p:spPr>
          <a:xfrm>
            <a:off x="5004048" y="743991"/>
            <a:ext cx="2355979" cy="642942"/>
          </a:xfrm>
          <a:prstGeom prst="borderCallout1">
            <a:avLst>
              <a:gd name="adj1" fmla="val 103966"/>
              <a:gd name="adj2" fmla="val 54742"/>
              <a:gd name="adj3" fmla="val 215082"/>
              <a:gd name="adj4" fmla="val 623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6600"/>
                </a:solidFill>
              </a:rPr>
              <a:t>类</a:t>
            </a:r>
            <a:r>
              <a:rPr lang="en-US" altLang="zh-CN" sz="2400" b="1" dirty="0">
                <a:solidFill>
                  <a:srgbClr val="006600"/>
                </a:solidFill>
              </a:rPr>
              <a:t>A</a:t>
            </a:r>
            <a:r>
              <a:rPr lang="zh-CN" altLang="en-US" sz="2400" b="1" dirty="0">
                <a:solidFill>
                  <a:srgbClr val="006600"/>
                </a:solidFill>
              </a:rPr>
              <a:t>的内存区域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89" y="13846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例如：</a:t>
            </a:r>
            <a:endParaRPr lang="zh-CN" altLang="en-US" sz="2800"/>
          </a:p>
        </p:txBody>
      </p:sp>
      <p:sp>
        <p:nvSpPr>
          <p:cNvPr id="15" name="TextBox 28"/>
          <p:cNvSpPr txBox="1"/>
          <p:nvPr/>
        </p:nvSpPr>
        <p:spPr>
          <a:xfrm>
            <a:off x="4540180" y="3021192"/>
            <a:ext cx="113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静态变量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4544650" y="3902064"/>
            <a:ext cx="113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静态方法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5597500" y="2741909"/>
            <a:ext cx="132902" cy="8023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5618158" y="3609477"/>
            <a:ext cx="132902" cy="8023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5" grpId="0"/>
      <p:bldP spid="16" grpId="0"/>
      <p:bldP spid="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939096" y="1136735"/>
            <a:ext cx="3311525" cy="93503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ra2=ra1;</a:t>
            </a:r>
            <a:endParaRPr lang="en-US" altLang="zh-CN" sz="2400" b="1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87" name="Rectangle 47"/>
          <p:cNvSpPr>
            <a:spLocks noChangeArrowheads="1"/>
          </p:cNvSpPr>
          <p:nvPr/>
        </p:nvSpPr>
        <p:spPr bwMode="auto">
          <a:xfrm>
            <a:off x="890365" y="2575936"/>
            <a:ext cx="3969667" cy="28272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1115616" y="2687708"/>
            <a:ext cx="792162" cy="383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55"/>
          <p:cNvGrpSpPr/>
          <p:nvPr/>
        </p:nvGrpSpPr>
        <p:grpSpPr bwMode="auto">
          <a:xfrm>
            <a:off x="2942348" y="2848380"/>
            <a:ext cx="1500198" cy="2278063"/>
            <a:chOff x="3969" y="2750"/>
            <a:chExt cx="1452" cy="1435"/>
          </a:xfrm>
        </p:grpSpPr>
        <p:sp>
          <p:nvSpPr>
            <p:cNvPr id="189475" name="Rectangle 35"/>
            <p:cNvSpPr>
              <a:spLocks noChangeArrowheads="1"/>
            </p:cNvSpPr>
            <p:nvPr/>
          </p:nvSpPr>
          <p:spPr bwMode="auto">
            <a:xfrm>
              <a:off x="3969" y="2750"/>
              <a:ext cx="1452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9476" name="Rectangle 36"/>
            <p:cNvSpPr>
              <a:spLocks noChangeArrowheads="1"/>
            </p:cNvSpPr>
            <p:nvPr/>
          </p:nvSpPr>
          <p:spPr bwMode="auto">
            <a:xfrm>
              <a:off x="3969" y="3368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77" name="Rectangle 37"/>
            <p:cNvSpPr>
              <a:spLocks noChangeArrowheads="1"/>
            </p:cNvSpPr>
            <p:nvPr/>
          </p:nvSpPr>
          <p:spPr bwMode="auto">
            <a:xfrm>
              <a:off x="3969" y="3641"/>
              <a:ext cx="1452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>
              <a:off x="4756" y="3447"/>
              <a:ext cx="409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>
              <a:off x="4761" y="3717"/>
              <a:ext cx="52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9493" name="Rectangle 53"/>
            <p:cNvSpPr>
              <a:spLocks noChangeArrowheads="1"/>
            </p:cNvSpPr>
            <p:nvPr/>
          </p:nvSpPr>
          <p:spPr bwMode="auto">
            <a:xfrm>
              <a:off x="3969" y="3112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94" name="Rectangle 54"/>
            <p:cNvSpPr>
              <a:spLocks noChangeArrowheads="1"/>
            </p:cNvSpPr>
            <p:nvPr/>
          </p:nvSpPr>
          <p:spPr bwMode="auto">
            <a:xfrm>
              <a:off x="4761" y="3177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89496" name="AutoShape 56"/>
          <p:cNvCxnSpPr>
            <a:cxnSpLocks noChangeShapeType="1"/>
          </p:cNvCxnSpPr>
          <p:nvPr/>
        </p:nvCxnSpPr>
        <p:spPr bwMode="auto">
          <a:xfrm>
            <a:off x="1931243" y="2862597"/>
            <a:ext cx="1011105" cy="1532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33" name="线形标注 1 32"/>
          <p:cNvSpPr/>
          <p:nvPr/>
        </p:nvSpPr>
        <p:spPr>
          <a:xfrm>
            <a:off x="2843511" y="5788058"/>
            <a:ext cx="1728192" cy="714380"/>
          </a:xfrm>
          <a:prstGeom prst="borderCallout1">
            <a:avLst>
              <a:gd name="adj1" fmla="val -1056"/>
              <a:gd name="adj2" fmla="val 53666"/>
              <a:gd name="adj3" fmla="val -91613"/>
              <a:gd name="adj4" fmla="val 537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的对象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4" name="线形标注 1 33"/>
          <p:cNvSpPr/>
          <p:nvPr/>
        </p:nvSpPr>
        <p:spPr>
          <a:xfrm>
            <a:off x="7858148" y="2357430"/>
            <a:ext cx="1071570" cy="642942"/>
          </a:xfrm>
          <a:prstGeom prst="borderCallout1">
            <a:avLst>
              <a:gd name="adj1" fmla="val 49717"/>
              <a:gd name="adj2" fmla="val -75"/>
              <a:gd name="adj3" fmla="val 135439"/>
              <a:gd name="adj4" fmla="val -43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7158" y="357166"/>
            <a:ext cx="7543800" cy="52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中的对象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27"/>
          <p:cNvGrpSpPr/>
          <p:nvPr/>
        </p:nvGrpSpPr>
        <p:grpSpPr bwMode="auto">
          <a:xfrm>
            <a:off x="6128395" y="2890452"/>
            <a:ext cx="1428760" cy="2311394"/>
            <a:chOff x="3334" y="2704"/>
            <a:chExt cx="1769" cy="1452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3334" y="2704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334" y="3339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34" y="361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4180" y="3422"/>
              <a:ext cx="60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4180" y="3691"/>
              <a:ext cx="61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3334" y="3067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180" y="3108"/>
              <a:ext cx="60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5" name="对话气泡: 椭圆形 54"/>
          <p:cNvSpPr/>
          <p:nvPr/>
        </p:nvSpPr>
        <p:spPr>
          <a:xfrm>
            <a:off x="4788024" y="1495883"/>
            <a:ext cx="2423803" cy="612648"/>
          </a:xfrm>
          <a:prstGeom prst="wedgeEllipseCallout">
            <a:avLst>
              <a:gd name="adj1" fmla="val -88217"/>
              <a:gd name="adj2" fmla="val 2009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类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的引用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cxnSp>
        <p:nvCxnSpPr>
          <p:cNvPr id="189488" name="AutoShape 48"/>
          <p:cNvCxnSpPr>
            <a:cxnSpLocks noChangeShapeType="1"/>
          </p:cNvCxnSpPr>
          <p:nvPr/>
        </p:nvCxnSpPr>
        <p:spPr bwMode="auto">
          <a:xfrm flipV="1">
            <a:off x="3851920" y="2956711"/>
            <a:ext cx="2276475" cy="1798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2126975" y="3555022"/>
            <a:ext cx="795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ra1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变量</a:t>
            </a:r>
            <a:endParaRPr lang="zh-CN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112345" y="4334719"/>
            <a:ext cx="795774" cy="6463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ra1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的方法</a:t>
            </a:r>
            <a:endParaRPr lang="zh-CN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87" grpId="0" animBg="1"/>
      <p:bldP spid="189483" grpId="0" animBg="1"/>
      <p:bldP spid="33" grpId="0" animBg="1"/>
      <p:bldP spid="34" grpId="0" animBg="1"/>
      <p:bldP spid="55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939096" y="1136735"/>
            <a:ext cx="3311525" cy="93503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ra2=ra1;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87" name="Rectangle 47"/>
          <p:cNvSpPr>
            <a:spLocks noChangeArrowheads="1"/>
          </p:cNvSpPr>
          <p:nvPr/>
        </p:nvSpPr>
        <p:spPr bwMode="auto">
          <a:xfrm>
            <a:off x="890365" y="2575936"/>
            <a:ext cx="3969667" cy="28272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1115616" y="2687708"/>
            <a:ext cx="792162" cy="383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9484" name="Rectangle 44"/>
          <p:cNvSpPr>
            <a:spLocks noChangeArrowheads="1"/>
          </p:cNvSpPr>
          <p:nvPr/>
        </p:nvSpPr>
        <p:spPr bwMode="auto">
          <a:xfrm>
            <a:off x="1115616" y="3199697"/>
            <a:ext cx="792162" cy="37121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ra2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55"/>
          <p:cNvGrpSpPr/>
          <p:nvPr/>
        </p:nvGrpSpPr>
        <p:grpSpPr bwMode="auto">
          <a:xfrm>
            <a:off x="2942348" y="2848380"/>
            <a:ext cx="1500198" cy="2278063"/>
            <a:chOff x="3969" y="2750"/>
            <a:chExt cx="1452" cy="1435"/>
          </a:xfrm>
        </p:grpSpPr>
        <p:sp>
          <p:nvSpPr>
            <p:cNvPr id="189475" name="Rectangle 35"/>
            <p:cNvSpPr>
              <a:spLocks noChangeArrowheads="1"/>
            </p:cNvSpPr>
            <p:nvPr/>
          </p:nvSpPr>
          <p:spPr bwMode="auto">
            <a:xfrm>
              <a:off x="3969" y="2750"/>
              <a:ext cx="1452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9476" name="Rectangle 36"/>
            <p:cNvSpPr>
              <a:spLocks noChangeArrowheads="1"/>
            </p:cNvSpPr>
            <p:nvPr/>
          </p:nvSpPr>
          <p:spPr bwMode="auto">
            <a:xfrm>
              <a:off x="3969" y="3368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77" name="Rectangle 37"/>
            <p:cNvSpPr>
              <a:spLocks noChangeArrowheads="1"/>
            </p:cNvSpPr>
            <p:nvPr/>
          </p:nvSpPr>
          <p:spPr bwMode="auto">
            <a:xfrm>
              <a:off x="3969" y="3641"/>
              <a:ext cx="1452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78" name="Rectangle 38"/>
            <p:cNvSpPr>
              <a:spLocks noChangeArrowheads="1"/>
            </p:cNvSpPr>
            <p:nvPr/>
          </p:nvSpPr>
          <p:spPr bwMode="auto">
            <a:xfrm>
              <a:off x="4756" y="3447"/>
              <a:ext cx="409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9479" name="Rectangle 39"/>
            <p:cNvSpPr>
              <a:spLocks noChangeArrowheads="1"/>
            </p:cNvSpPr>
            <p:nvPr/>
          </p:nvSpPr>
          <p:spPr bwMode="auto">
            <a:xfrm>
              <a:off x="4761" y="3717"/>
              <a:ext cx="52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9493" name="Rectangle 53"/>
            <p:cNvSpPr>
              <a:spLocks noChangeArrowheads="1"/>
            </p:cNvSpPr>
            <p:nvPr/>
          </p:nvSpPr>
          <p:spPr bwMode="auto">
            <a:xfrm>
              <a:off x="3969" y="3112"/>
              <a:ext cx="1452" cy="2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9494" name="Rectangle 54"/>
            <p:cNvSpPr>
              <a:spLocks noChangeArrowheads="1"/>
            </p:cNvSpPr>
            <p:nvPr/>
          </p:nvSpPr>
          <p:spPr bwMode="auto">
            <a:xfrm>
              <a:off x="4761" y="3177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89496" name="AutoShape 56"/>
          <p:cNvCxnSpPr>
            <a:cxnSpLocks noChangeShapeType="1"/>
          </p:cNvCxnSpPr>
          <p:nvPr/>
        </p:nvCxnSpPr>
        <p:spPr bwMode="auto">
          <a:xfrm>
            <a:off x="1931243" y="2862597"/>
            <a:ext cx="1011105" cy="15326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89497" name="AutoShape 57"/>
          <p:cNvCxnSpPr>
            <a:cxnSpLocks noChangeShapeType="1"/>
            <a:stCxn id="189484" idx="3"/>
            <a:endCxn id="189475" idx="1"/>
          </p:cNvCxnSpPr>
          <p:nvPr/>
        </p:nvCxnSpPr>
        <p:spPr bwMode="auto">
          <a:xfrm flipV="1">
            <a:off x="1907778" y="3136512"/>
            <a:ext cx="1034570" cy="24879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33" name="线形标注 1 32"/>
          <p:cNvSpPr/>
          <p:nvPr/>
        </p:nvSpPr>
        <p:spPr>
          <a:xfrm>
            <a:off x="2843511" y="5788058"/>
            <a:ext cx="1728192" cy="714380"/>
          </a:xfrm>
          <a:prstGeom prst="borderCallout1">
            <a:avLst>
              <a:gd name="adj1" fmla="val -1056"/>
              <a:gd name="adj2" fmla="val 53666"/>
              <a:gd name="adj3" fmla="val -91613"/>
              <a:gd name="adj4" fmla="val 537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>
                <a:solidFill>
                  <a:srgbClr val="006600"/>
                </a:solidFill>
              </a:rPr>
              <a:t>的对象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</a:t>
            </a:r>
            <a:r>
              <a:rPr lang="zh-CN" altLang="en-US" b="1">
                <a:solidFill>
                  <a:srgbClr val="006600"/>
                </a:solidFill>
              </a:rPr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4" name="线形标注 1 33"/>
          <p:cNvSpPr/>
          <p:nvPr/>
        </p:nvSpPr>
        <p:spPr>
          <a:xfrm>
            <a:off x="7858148" y="2357430"/>
            <a:ext cx="1071570" cy="642942"/>
          </a:xfrm>
          <a:prstGeom prst="borderCallout1">
            <a:avLst>
              <a:gd name="adj1" fmla="val 49717"/>
              <a:gd name="adj2" fmla="val -75"/>
              <a:gd name="adj3" fmla="val 135439"/>
              <a:gd name="adj4" fmla="val -43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357158" y="357166"/>
            <a:ext cx="7543800" cy="520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中的对象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27"/>
          <p:cNvGrpSpPr/>
          <p:nvPr/>
        </p:nvGrpSpPr>
        <p:grpSpPr bwMode="auto">
          <a:xfrm>
            <a:off x="6128395" y="2890452"/>
            <a:ext cx="1428760" cy="2311394"/>
            <a:chOff x="3334" y="2704"/>
            <a:chExt cx="1769" cy="1452"/>
          </a:xfrm>
        </p:grpSpPr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3334" y="2704"/>
              <a:ext cx="176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334" y="3339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3334" y="3612"/>
              <a:ext cx="1769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4180" y="3422"/>
              <a:ext cx="60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4180" y="3691"/>
              <a:ext cx="615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……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3334" y="3067"/>
              <a:ext cx="1769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4180" y="3108"/>
              <a:ext cx="604" cy="1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</a:rPr>
                <a:t>100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5" name="对话气泡: 椭圆形 54"/>
          <p:cNvSpPr/>
          <p:nvPr/>
        </p:nvSpPr>
        <p:spPr>
          <a:xfrm>
            <a:off x="4788024" y="1495883"/>
            <a:ext cx="2423803" cy="612648"/>
          </a:xfrm>
          <a:prstGeom prst="wedgeEllipseCallout">
            <a:avLst>
              <a:gd name="adj1" fmla="val -88217"/>
              <a:gd name="adj2" fmla="val 2009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类</a:t>
            </a:r>
            <a:r>
              <a:rPr lang="en-US" altLang="zh-CN" sz="2400" b="1">
                <a:solidFill>
                  <a:schemeClr val="tx1"/>
                </a:solidFill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a typeface="黑体" panose="02010609060101010101" pitchFamily="2" charset="-122"/>
              </a:rPr>
              <a:t>的引用</a:t>
            </a:r>
            <a:endParaRPr lang="zh-CN" altLang="en-US" sz="2400" b="1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cxnSp>
        <p:nvCxnSpPr>
          <p:cNvPr id="189488" name="AutoShape 48"/>
          <p:cNvCxnSpPr>
            <a:cxnSpLocks noChangeShapeType="1"/>
          </p:cNvCxnSpPr>
          <p:nvPr/>
        </p:nvCxnSpPr>
        <p:spPr bwMode="auto">
          <a:xfrm flipV="1">
            <a:off x="3851920" y="2956711"/>
            <a:ext cx="2276475" cy="17980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2126975" y="3555022"/>
            <a:ext cx="7957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ra1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的</a:t>
            </a:r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变量</a:t>
            </a:r>
            <a:endParaRPr lang="zh-CN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112345" y="4334719"/>
            <a:ext cx="795774" cy="6463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000000"/>
                </a:solidFill>
                <a:latin typeface="+mj-ea"/>
                <a:ea typeface="+mj-ea"/>
              </a:rPr>
              <a:t>ra1</a:t>
            </a:r>
            <a:r>
              <a:rPr lang="zh-CN" altLang="en-US" b="1">
                <a:solidFill>
                  <a:srgbClr val="000000"/>
                </a:solidFill>
                <a:latin typeface="+mj-ea"/>
                <a:ea typeface="+mj-ea"/>
              </a:rPr>
              <a:t>的方法</a:t>
            </a:r>
            <a:endParaRPr lang="zh-CN" altLang="en-US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1928" y="4291014"/>
            <a:ext cx="2952750" cy="230504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 B extends A{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static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sfb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fb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=10;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void ma(){…}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357166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子类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继承父类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：</a:t>
            </a:r>
            <a:endParaRPr lang="zh-CN" altLang="en-US" sz="28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68626" y="115888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 bwMode="auto">
          <a:xfrm>
            <a:off x="6858016" y="3571876"/>
            <a:ext cx="1727200" cy="2735263"/>
            <a:chOff x="3334" y="164"/>
            <a:chExt cx="1088" cy="172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34" y="164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34" y="799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34" y="1343"/>
              <a:ext cx="1088" cy="5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877" y="84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878" y="1433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34" y="527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A/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sfa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878" y="573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34" y="1071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B/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sfb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77" y="1116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线形标注 1 25"/>
          <p:cNvSpPr/>
          <p:nvPr/>
        </p:nvSpPr>
        <p:spPr>
          <a:xfrm>
            <a:off x="4648722" y="432310"/>
            <a:ext cx="1143008" cy="642942"/>
          </a:xfrm>
          <a:prstGeom prst="borderCallout1">
            <a:avLst>
              <a:gd name="adj1" fmla="val 52010"/>
              <a:gd name="adj2" fmla="val 101983"/>
              <a:gd name="adj3" fmla="val 32285"/>
              <a:gd name="adj4" fmla="val 1943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父类</a:t>
            </a:r>
            <a:r>
              <a:rPr lang="en-US" altLang="zh-CN" b="1" dirty="0">
                <a:solidFill>
                  <a:srgbClr val="006600"/>
                </a:solidFill>
              </a:rPr>
              <a:t>A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7" name="线形标注 1 26"/>
          <p:cNvSpPr/>
          <p:nvPr/>
        </p:nvSpPr>
        <p:spPr>
          <a:xfrm>
            <a:off x="3635896" y="3214488"/>
            <a:ext cx="1285884" cy="642942"/>
          </a:xfrm>
          <a:prstGeom prst="borderCallout1">
            <a:avLst>
              <a:gd name="adj1" fmla="val 52011"/>
              <a:gd name="adj2" fmla="val 98792"/>
              <a:gd name="adj3" fmla="val 83058"/>
              <a:gd name="adj4" fmla="val 2494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的内存区域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2021" y="4204529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父类</a:t>
            </a:r>
            <a:r>
              <a:rPr lang="en-US" altLang="zh-CN" b="1" dirty="0"/>
              <a:t>A</a:t>
            </a:r>
            <a:r>
              <a:rPr lang="zh-CN" altLang="en-US" b="1" dirty="0"/>
              <a:t>的静态变量值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66719" y="4963269"/>
            <a:ext cx="124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</a:rPr>
              <a:t>子类</a:t>
            </a:r>
            <a:r>
              <a:rPr lang="en-US" altLang="zh-CN" b="1" dirty="0">
                <a:solidFill>
                  <a:srgbClr val="006600"/>
                </a:solidFill>
              </a:rPr>
              <a:t>B</a:t>
            </a:r>
            <a:r>
              <a:rPr lang="zh-CN" altLang="en-US" b="1" dirty="0">
                <a:solidFill>
                  <a:srgbClr val="006600"/>
                </a:solidFill>
              </a:rPr>
              <a:t>的静态变量值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6643702" y="4143380"/>
            <a:ext cx="188595" cy="85725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6715140" y="5072074"/>
            <a:ext cx="117157" cy="3571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95548" y="923006"/>
            <a:ext cx="2437864" cy="306699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class A{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sfb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=1000;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static void </a:t>
            </a:r>
            <a:r>
              <a:rPr lang="en-US" altLang="zh-CN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sma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(){…}</a:t>
            </a:r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2" charset="-122"/>
              </a:rPr>
              <a:t>fa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=10;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2" charset="-122"/>
              </a:rPr>
              <a:t>fb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=100;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void ma(){…}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5606786" y="5661119"/>
            <a:ext cx="113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</a:rPr>
              <a:t>父类</a:t>
            </a:r>
            <a:r>
              <a:rPr lang="en-US" altLang="zh-CN" b="1">
                <a:solidFill>
                  <a:srgbClr val="006600"/>
                </a:solidFill>
              </a:rPr>
              <a:t>A</a:t>
            </a:r>
            <a:r>
              <a:rPr lang="zh-CN" altLang="en-US" b="1">
                <a:solidFill>
                  <a:srgbClr val="006600"/>
                </a:solidFill>
              </a:rPr>
              <a:t>的静态方法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408410" y="2370911"/>
            <a:ext cx="2447925" cy="15843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 ra1=new A();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 rb1=new B();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ra1=rb1;</a:t>
            </a:r>
            <a:endParaRPr lang="en-US" altLang="zh-CN" sz="24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57166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创建父类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对象</a:t>
            </a:r>
            <a:r>
              <a:rPr lang="en-US" altLang="zh-CN" sz="2400" b="1" dirty="0" err="1"/>
              <a:t>ra1</a:t>
            </a:r>
            <a:r>
              <a:rPr lang="zh-CN" altLang="en-US" sz="2400" b="1" dirty="0"/>
              <a:t>：</a:t>
            </a:r>
            <a:endParaRPr lang="zh-CN" altLang="en-US" sz="24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3357555" y="188913"/>
            <a:ext cx="5500726" cy="64801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8" name="Group 65"/>
          <p:cNvGrpSpPr/>
          <p:nvPr/>
        </p:nvGrpSpPr>
        <p:grpSpPr bwMode="auto">
          <a:xfrm>
            <a:off x="6858016" y="500042"/>
            <a:ext cx="1727200" cy="2303463"/>
            <a:chOff x="4105" y="210"/>
            <a:chExt cx="1088" cy="1451"/>
          </a:xfrm>
        </p:grpSpPr>
        <p:sp>
          <p:nvSpPr>
            <p:cNvPr id="19" name="Rectangle 56"/>
            <p:cNvSpPr>
              <a:spLocks noChangeArrowheads="1"/>
            </p:cNvSpPr>
            <p:nvPr/>
          </p:nvSpPr>
          <p:spPr bwMode="auto">
            <a:xfrm>
              <a:off x="4105" y="210"/>
              <a:ext cx="1088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Rectangle 57"/>
            <p:cNvSpPr>
              <a:spLocks noChangeArrowheads="1"/>
            </p:cNvSpPr>
            <p:nvPr/>
          </p:nvSpPr>
          <p:spPr bwMode="auto">
            <a:xfrm>
              <a:off x="4105" y="845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58"/>
            <p:cNvSpPr>
              <a:spLocks noChangeArrowheads="1"/>
            </p:cNvSpPr>
            <p:nvPr/>
          </p:nvSpPr>
          <p:spPr bwMode="auto">
            <a:xfrm>
              <a:off x="4105" y="1117"/>
              <a:ext cx="1088" cy="5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sma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4648" y="891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649" y="1207"/>
              <a:ext cx="454" cy="3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4105" y="573"/>
              <a:ext cx="1088" cy="2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A/sfa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62"/>
            <p:cNvSpPr>
              <a:spLocks noChangeArrowheads="1"/>
            </p:cNvSpPr>
            <p:nvPr/>
          </p:nvSpPr>
          <p:spPr bwMode="auto">
            <a:xfrm>
              <a:off x="4649" y="61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48"/>
          <p:cNvGrpSpPr/>
          <p:nvPr/>
        </p:nvGrpSpPr>
        <p:grpSpPr bwMode="auto">
          <a:xfrm>
            <a:off x="5143504" y="500042"/>
            <a:ext cx="1296988" cy="2305050"/>
            <a:chOff x="4740" y="2341"/>
            <a:chExt cx="817" cy="1452"/>
          </a:xfrm>
        </p:grpSpPr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4740" y="2341"/>
              <a:ext cx="817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:A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740" y="2976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fb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740" y="3249"/>
              <a:ext cx="817" cy="54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012" y="3005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5057" y="3339"/>
              <a:ext cx="4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740" y="2703"/>
              <a:ext cx="817" cy="27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fa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5012" y="2749"/>
              <a:ext cx="409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</a:rPr>
                <a:t>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组合 52"/>
          <p:cNvGrpSpPr/>
          <p:nvPr/>
        </p:nvGrpSpPr>
        <p:grpSpPr>
          <a:xfrm>
            <a:off x="3500432" y="500041"/>
            <a:ext cx="1643074" cy="714388"/>
            <a:chOff x="6350402" y="4060710"/>
            <a:chExt cx="1683892" cy="331959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6350402" y="4160300"/>
              <a:ext cx="720725" cy="23236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ra1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cxnSp>
          <p:nvCxnSpPr>
            <p:cNvPr id="36" name="AutoShape 32"/>
            <p:cNvCxnSpPr>
              <a:cxnSpLocks noChangeShapeType="1"/>
              <a:stCxn id="35" idx="3"/>
            </p:cNvCxnSpPr>
            <p:nvPr/>
          </p:nvCxnSpPr>
          <p:spPr bwMode="auto">
            <a:xfrm flipV="1">
              <a:off x="7071126" y="4060710"/>
              <a:ext cx="963168" cy="21577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5072066" y="21429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6600"/>
                </a:solidFill>
              </a:rPr>
              <a:t>父类对象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cxnSp>
        <p:nvCxnSpPr>
          <p:cNvPr id="38" name="AutoShape 66"/>
          <p:cNvCxnSpPr>
            <a:cxnSpLocks noChangeShapeType="1"/>
          </p:cNvCxnSpPr>
          <p:nvPr/>
        </p:nvCxnSpPr>
        <p:spPr bwMode="auto">
          <a:xfrm flipV="1">
            <a:off x="6000760" y="500042"/>
            <a:ext cx="1720856" cy="285752"/>
          </a:xfrm>
          <a:prstGeom prst="curvedConnector4">
            <a:avLst>
              <a:gd name="adj1" fmla="val 24908"/>
              <a:gd name="adj2" fmla="val 179999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>
            <a:solidFill>
              <a:srgbClr val="FF3300"/>
            </a:solidFill>
            <a:ea typeface="黑体" panose="0201060906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全屏显示(4:3)</PresentationFormat>
  <Paragraphs>781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华文楷体</vt:lpstr>
      <vt:lpstr>Times New Roman</vt:lpstr>
      <vt:lpstr>华文行楷</vt:lpstr>
      <vt:lpstr>微软雅黑</vt:lpstr>
      <vt:lpstr>Arial Unicode MS</vt:lpstr>
      <vt:lpstr>等线</vt:lpstr>
      <vt:lpstr>Calibri</vt:lpstr>
      <vt:lpstr>Office 主题</vt:lpstr>
      <vt:lpstr>主题1</vt:lpstr>
      <vt:lpstr>面向对象程序设计(Java)</vt:lpstr>
      <vt:lpstr>第5章 接口与继承</vt:lpstr>
      <vt:lpstr>JVM中的类</vt:lpstr>
      <vt:lpstr>PowerPoint 演示文稿</vt:lpstr>
      <vt:lpstr>JVM中的类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王老师</cp:lastModifiedBy>
  <cp:revision>39</cp:revision>
  <dcterms:created xsi:type="dcterms:W3CDTF">2017-09-26T03:11:00Z</dcterms:created>
  <dcterms:modified xsi:type="dcterms:W3CDTF">2025-09-11T00:30:53Z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E41F7881765E468EAC8FD9909A1BE29E_12</vt:lpwstr>
  </property>
  <property fmtid="{D5CDD505-2E9C-101B-9397-08002B2CF9AE}" pid="3" name="KSOProductBuildVer">
    <vt:lpwstr>2052-12.1.0.22529</vt:lpwstr>
  </property>
</Properties>
</file>