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9"/>
  </p:notesMasterIdLst>
  <p:sldIdLst>
    <p:sldId id="257" r:id="rId6"/>
    <p:sldId id="258" r:id="rId7"/>
    <p:sldId id="259" r:id="rId8"/>
    <p:sldId id="260" r:id="rId10"/>
    <p:sldId id="261" r:id="rId11"/>
    <p:sldId id="319" r:id="rId12"/>
    <p:sldId id="317" r:id="rId13"/>
    <p:sldId id="320" r:id="rId14"/>
    <p:sldId id="321" r:id="rId15"/>
    <p:sldId id="263" r:id="rId16"/>
    <p:sldId id="323" r:id="rId17"/>
    <p:sldId id="264" r:id="rId18"/>
    <p:sldId id="266" r:id="rId19"/>
    <p:sldId id="273" r:id="rId20"/>
    <p:sldId id="268" r:id="rId21"/>
    <p:sldId id="269" r:id="rId22"/>
    <p:sldId id="270" r:id="rId23"/>
    <p:sldId id="271" r:id="rId24"/>
    <p:sldId id="272" r:id="rId25"/>
    <p:sldId id="267" r:id="rId26"/>
    <p:sldId id="274" r:id="rId27"/>
    <p:sldId id="276" r:id="rId28"/>
    <p:sldId id="277" r:id="rId29"/>
    <p:sldId id="305" r:id="rId30"/>
    <p:sldId id="306" r:id="rId31"/>
    <p:sldId id="307" r:id="rId32"/>
    <p:sldId id="278" r:id="rId33"/>
    <p:sldId id="275" r:id="rId34"/>
    <p:sldId id="280" r:id="rId35"/>
    <p:sldId id="281" r:id="rId36"/>
    <p:sldId id="282" r:id="rId37"/>
    <p:sldId id="292" r:id="rId38"/>
    <p:sldId id="291" r:id="rId39"/>
    <p:sldId id="293" r:id="rId40"/>
    <p:sldId id="294" r:id="rId41"/>
    <p:sldId id="295" r:id="rId42"/>
    <p:sldId id="300" r:id="rId43"/>
    <p:sldId id="301" r:id="rId44"/>
    <p:sldId id="298" r:id="rId45"/>
    <p:sldId id="303" r:id="rId46"/>
    <p:sldId id="304" r:id="rId47"/>
    <p:sldId id="283" r:id="rId48"/>
    <p:sldId id="284" r:id="rId49"/>
    <p:sldId id="285" r:id="rId50"/>
    <p:sldId id="286" r:id="rId51"/>
    <p:sldId id="322" r:id="rId52"/>
    <p:sldId id="314" r:id="rId53"/>
    <p:sldId id="315" r:id="rId54"/>
    <p:sldId id="288" r:id="rId55"/>
    <p:sldId id="289" r:id="rId56"/>
    <p:sldId id="297" r:id="rId57"/>
    <p:sldId id="296" r:id="rId58"/>
    <p:sldId id="310" r:id="rId59"/>
    <p:sldId id="313" r:id="rId60"/>
    <p:sldId id="318" r:id="rId61"/>
    <p:sldId id="311" r:id="rId62"/>
    <p:sldId id="312" r:id="rId63"/>
    <p:sldId id="316" r:id="rId64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1" autoAdjust="0"/>
    <p:restoredTop sz="94660"/>
  </p:normalViewPr>
  <p:slideViewPr>
    <p:cSldViewPr showGuides="1">
      <p:cViewPr varScale="1">
        <p:scale>
          <a:sx n="150" d="100"/>
          <a:sy n="150" d="100"/>
        </p:scale>
        <p:origin x="2652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8" Type="http://schemas.openxmlformats.org/officeDocument/2006/relationships/tags" Target="tags/tag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9638D-DDB7-464D-BA12-4764B84533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C4C64-FC1F-4172-83A9-BCFCF64A69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4C64-FC1F-4172-83A9-BCFCF64A6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匿名类通常用于以下场景：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b="1" dirty="0"/>
              <a:t>实现接口</a:t>
            </a:r>
            <a:r>
              <a:rPr lang="zh-CN" altLang="en-US" dirty="0"/>
              <a:t>：如果你只需要在某个地方临时实现一个接口，并且这个实现不会在其他地方复用，那么可以使用匿名类。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b="1" dirty="0"/>
              <a:t>继承类</a:t>
            </a:r>
            <a:r>
              <a:rPr lang="zh-CN" altLang="en-US" dirty="0"/>
              <a:t>：类似地，如果你只需要继承某个类并在某个地方添加一些小的改动，可以使用匿名类。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4C64-FC1F-4172-83A9-BCFCF64A6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堆栈跟踪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4C64-FC1F-4172-83A9-BCFCF64A69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5257D5-41F6-405B-B0AD-C0726F492A50}" type="slidenum">
              <a:rPr lang="en-US" altLang="zh-CN" smtClean="0"/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46113" y="915988"/>
            <a:ext cx="5565775" cy="31305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5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1A49D2-2B46-44D6-954E-2516F669ED29}" type="slidenum">
              <a:rPr lang="en-US" altLang="zh-CN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46113" y="915988"/>
            <a:ext cx="5565775" cy="31305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5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C73E441-25E5-4F03-9B72-3519AABF540A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A353A-23D6-43A2-BADF-735C8690F7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323D3-D51E-4BF7-8686-9086799FED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007B-1C76-4535-80D6-313199B2AD0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E441-25E5-4F03-9B72-3519AABF54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E530-2E58-42F5-B92F-AB1DA6C6FE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B7-EF50-463F-940A-A5948AE550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425-7F37-456F-A277-CAF513C6C18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DB60-5FC6-4742-9F95-4FDC0DA552D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AD29-A243-47C7-BCC0-79F9BBD6336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E59C-3A49-45F0-970F-86A7FCBC6B1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7E530-2E58-42F5-B92F-AB1DA6C6FE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D401-CA75-4B49-8521-4F94F22BF2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5195-EF35-40A8-9D58-0A7547057E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353A-23D6-43A2-BADF-735C8690F7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3D3-D51E-4BF7-8686-9086799FED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C73E441-25E5-4F03-9B72-3519AABF540A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F7E530-2E58-42F5-B92F-AB1DA6C6FE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F2A2B7-EF50-463F-940A-A5948AE550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472425-7F37-456F-A277-CAF513C6C18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0DB60-5FC6-4742-9F95-4FDC0DA552D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7AD29-A243-47C7-BCC0-79F9BBD6336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F2A2B7-EF50-463F-940A-A5948AE550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87E59C-3A49-45F0-970F-86A7FCBC6B1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0D401-CA75-4B49-8521-4F94F22BF2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55195-EF35-40A8-9D58-0A7547057E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A353A-23D6-43A2-BADF-735C8690F7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323D3-D51E-4BF7-8686-9086799FED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839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900" y="6497638"/>
            <a:ext cx="2540000" cy="319087"/>
          </a:xfrm>
        </p:spPr>
        <p:txBody>
          <a:bodyPr/>
          <a:lstStyle>
            <a:lvl1pPr>
              <a:defRPr/>
            </a:lvl1pPr>
          </a:lstStyle>
          <a:p>
            <a:fld id="{E104F2BA-C312-4D65-8741-A811B23061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472425-7F37-456F-A277-CAF513C6C18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0DB60-5FC6-4742-9F95-4FDC0DA552D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7AD29-A243-47C7-BCC0-79F9BBD6336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87E59C-3A49-45F0-970F-86A7FCBC6B1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0D401-CA75-4B49-8521-4F94F22BF2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55195-EF35-40A8-9D58-0A7547057E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E104F2BA-C312-4D65-8741-A811B2306105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F2BA-C312-4D65-8741-A811B23061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E104F2BA-C312-4D65-8741-A811B2306105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ym typeface="+mn-ea"/>
              </a:rPr>
              <a:t>计算机学院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6.2.2   和接口有关的匿名类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假设：</a:t>
            </a:r>
            <a:r>
              <a:rPr lang="en-US" altLang="zh-CN" sz="2400" b="1" dirty="0">
                <a:solidFill>
                  <a:srgbClr val="C00000"/>
                </a:solidFill>
              </a:rPr>
              <a:t>Computable</a:t>
            </a:r>
            <a:r>
              <a:rPr lang="zh-CN" altLang="en-US" sz="2400" dirty="0"/>
              <a:t>是一个接口。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Java</a:t>
            </a:r>
            <a:r>
              <a:rPr lang="zh-CN" altLang="en-US" sz="2400" dirty="0"/>
              <a:t>允许直接用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接口名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一个类体</a:t>
            </a:r>
            <a:r>
              <a:rPr lang="zh-CN" altLang="en-US" sz="2400" dirty="0"/>
              <a:t>创建一个匿名对象，此类体被认为是实现了</a:t>
            </a:r>
            <a:r>
              <a:rPr lang="en-US" altLang="zh-CN" sz="2400" dirty="0"/>
              <a:t>Computable</a:t>
            </a:r>
            <a:r>
              <a:rPr lang="zh-CN" altLang="en-US" sz="2400" dirty="0"/>
              <a:t>接口的类去掉类声明后的类体，称作</a:t>
            </a:r>
            <a:r>
              <a:rPr lang="zh-CN" altLang="en-US" sz="2400" b="1" dirty="0">
                <a:solidFill>
                  <a:srgbClr val="C00000"/>
                </a:solidFill>
              </a:rPr>
              <a:t>匿名类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 algn="just">
              <a:spcBef>
                <a:spcPts val="0"/>
              </a:spcBef>
            </a:pPr>
            <a:r>
              <a:rPr lang="zh-CN" altLang="en-US" sz="2400" dirty="0"/>
              <a:t>用实现了</a:t>
            </a:r>
            <a:r>
              <a:rPr lang="en-US" altLang="zh-CN" sz="2400" dirty="0"/>
              <a:t>Computable</a:t>
            </a:r>
            <a:r>
              <a:rPr lang="zh-CN" altLang="en-US" sz="2400" dirty="0"/>
              <a:t>接口的类</a:t>
            </a:r>
            <a:r>
              <a:rPr lang="en-US" altLang="zh-CN" sz="2400" dirty="0"/>
              <a:t>(</a:t>
            </a:r>
            <a:r>
              <a:rPr lang="zh-CN" altLang="en-US" sz="2400" dirty="0"/>
              <a:t>匿名类</a:t>
            </a:r>
            <a:r>
              <a:rPr lang="en-US" altLang="zh-CN" sz="2400" dirty="0"/>
              <a:t>)</a:t>
            </a:r>
            <a:r>
              <a:rPr lang="zh-CN" altLang="en-US" sz="2400" dirty="0"/>
              <a:t>创建一个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匿名对象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9250" lvl="1" indent="0" algn="just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        new Computable()</a:t>
            </a:r>
            <a:endParaRPr lang="en-US" altLang="zh-CN" dirty="0"/>
          </a:p>
          <a:p>
            <a:pPr marL="1713230" lvl="5" indent="0" algn="just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</a:rPr>
              <a:t>{</a:t>
            </a:r>
            <a:endParaRPr lang="en-US" altLang="zh-CN" sz="2400" b="1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marL="1713230" lvl="5" indent="0" algn="just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Arial" panose="020B0604020202020204" pitchFamily="34" charset="0"/>
              </a:rPr>
              <a:t>        实现接口的匿名类的类体</a:t>
            </a:r>
            <a:endParaRPr lang="zh-CN" altLang="en-US" sz="2400" b="1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marL="1713230" lvl="5" indent="0" algn="just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Arial" panose="020B0604020202020204" pitchFamily="34" charset="0"/>
              </a:rPr>
              <a:t>} ;</a:t>
            </a:r>
            <a:r>
              <a:rPr lang="zh-CN" altLang="en-US" sz="2400" b="1" dirty="0">
                <a:solidFill>
                  <a:srgbClr val="006600"/>
                </a:solidFill>
                <a:latin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marL="1713230" lvl="5" indent="0" algn="just">
              <a:spcBef>
                <a:spcPts val="0"/>
              </a:spcBef>
              <a:buNone/>
            </a:pPr>
            <a:endParaRPr lang="en-US" altLang="zh-CN" dirty="0"/>
          </a:p>
          <a:p>
            <a:pPr algn="just">
              <a:spcBef>
                <a:spcPts val="0"/>
              </a:spcBef>
            </a:pPr>
            <a:r>
              <a:rPr lang="zh-CN" altLang="en-US" dirty="0"/>
              <a:t>阅读例</a:t>
            </a:r>
            <a:r>
              <a:rPr lang="en-US" altLang="zh-CN" dirty="0"/>
              <a:t>6_3</a:t>
            </a:r>
            <a:r>
              <a:rPr lang="zh-CN" altLang="en-US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线形标注 1 6"/>
          <p:cNvSpPr/>
          <p:nvPr/>
        </p:nvSpPr>
        <p:spPr bwMode="auto">
          <a:xfrm>
            <a:off x="839416" y="4365104"/>
            <a:ext cx="1132517" cy="417089"/>
          </a:xfrm>
          <a:prstGeom prst="borderCallout1">
            <a:avLst>
              <a:gd name="adj1" fmla="val -483"/>
              <a:gd name="adj2" fmla="val 102797"/>
              <a:gd name="adj3" fmla="val -138432"/>
              <a:gd name="adj4" fmla="val 21716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</a:rPr>
              <a:t>接口名</a:t>
            </a:r>
            <a:endParaRPr lang="zh-CN" altLang="en-US" sz="2400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5547320" y="5520634"/>
            <a:ext cx="2636912" cy="821428"/>
          </a:xfrm>
          <a:prstGeom prst="borderCallout1">
            <a:avLst>
              <a:gd name="adj1" fmla="val 1867"/>
              <a:gd name="adj2" fmla="val 52189"/>
              <a:gd name="adj3" fmla="val -54097"/>
              <a:gd name="adj4" fmla="val 1098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en-US" altLang="zh-CN" sz="2400" dirty="0"/>
              <a:t>Computable</a:t>
            </a:r>
            <a:r>
              <a:rPr lang="zh-CN" altLang="en-US" sz="2400" dirty="0"/>
              <a:t>接口的匿名子类类体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378968" y="3857550"/>
            <a:ext cx="4176464" cy="12241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6.2.2   匿名类的特点和限制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没有名称：匿名类没有名字，通常用于简化代码。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一次性使用：它们通常用于一次性使用，代码中不会多次复用。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可以实现接口或扩展类：匿名类可以直接实现接口或者继承一个类，但不能同时做到这两者。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限制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匿名类不能有构造方法，因为它没有名字来定义构造函数。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匿名类只能被实例化一次，不能多次创建该类的对象。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匿名类通常用于较小的任务，如果任务过于复杂，建议创建单独的类来实现。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6.3   </a:t>
            </a:r>
            <a:r>
              <a:rPr lang="zh-CN" altLang="en-US" dirty="0">
                <a:latin typeface="宋体" panose="02010600030101010101" pitchFamily="2" charset="-122"/>
              </a:rPr>
              <a:t>异常类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异常</a:t>
            </a:r>
            <a:r>
              <a:rPr lang="en-US" altLang="zh-CN" b="1" dirty="0">
                <a:solidFill>
                  <a:srgbClr val="C00000"/>
                </a:solidFill>
              </a:rPr>
              <a:t>(Exceptions)</a:t>
            </a:r>
            <a:r>
              <a:rPr lang="zh-CN" altLang="en-US" dirty="0"/>
              <a:t>指应用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程序运行过程中</a:t>
            </a:r>
            <a:r>
              <a:rPr lang="zh-CN" altLang="en-US" dirty="0"/>
              <a:t>发生的各种不同严重程度的错误。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用户输入错误、除数为零、</a:t>
            </a:r>
            <a:r>
              <a:rPr lang="zh-CN" altLang="en-US" dirty="0">
                <a:latin typeface="宋体" panose="02010600030101010101" pitchFamily="2" charset="-122"/>
              </a:rPr>
              <a:t>试图打开一个根本不存在的文件</a:t>
            </a:r>
            <a:r>
              <a:rPr lang="zh-CN" altLang="en-US" b="1" dirty="0">
                <a:solidFill>
                  <a:srgbClr val="0000FF"/>
                </a:solidFill>
              </a:rPr>
              <a:t>、数组下标越界、内存不足</a:t>
            </a:r>
            <a:r>
              <a:rPr lang="zh-CN" altLang="en-US" dirty="0"/>
              <a:t>等。</a:t>
            </a:r>
            <a:endParaRPr lang="zh-CN" altLang="en-US" dirty="0"/>
          </a:p>
          <a:p>
            <a:pPr algn="just"/>
            <a:endParaRPr lang="en-US" altLang="zh-CN" dirty="0">
              <a:latin typeface="宋体" panose="02010600030101010101" pitchFamily="2" charset="-122"/>
            </a:endParaRPr>
          </a:p>
          <a:p>
            <a:pPr algn="just"/>
            <a:endParaRPr lang="zh-CN" altLang="en-US" sz="2400" b="1" dirty="0">
              <a:solidFill>
                <a:srgbClr val="0000FF"/>
              </a:solidFill>
            </a:endParaRPr>
          </a:p>
          <a:p>
            <a:pPr algn="just"/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981200" y="1785938"/>
            <a:ext cx="8229600" cy="4595812"/>
          </a:xfrm>
        </p:spPr>
        <p:txBody>
          <a:bodyPr/>
          <a:lstStyle/>
          <a:p>
            <a:pPr eaLnBrk="1" hangingPunct="1"/>
            <a:r>
              <a:rPr lang="zh-CN" altLang="en-US" dirty="0"/>
              <a:t>对异常的处理方式有以下两种：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(1)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避免异常的发生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000" dirty="0"/>
              <a:t>在可能发生异常的程序代码前进行各种错误条件测试，避免异常的发生；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(2)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异常不能避免时处理异常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000" dirty="0"/>
              <a:t>声明可能发生异常的程序代码，并通过专门的异常处理代码处理异常。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语言提供了语言级的异常处理机制。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B46C66-A402-4BA6-A6E2-088CBE75C0B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76AEB3-EE2E-4256-8A39-A53688011086}" type="slidenum">
              <a:rPr lang="en-US" altLang="zh-CN" smtClean="0"/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Exception</a:t>
            </a:r>
            <a:r>
              <a:rPr kumimoji="1" lang="zh-CN" altLang="en-US"/>
              <a:t>的概念</a:t>
            </a:r>
            <a:endParaRPr kumimoji="1" lang="zh-CN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785938"/>
            <a:ext cx="8382000" cy="3776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在</a:t>
            </a:r>
            <a:r>
              <a:rPr lang="en-US" altLang="zh-CN" sz="2600" dirty="0"/>
              <a:t>Java</a:t>
            </a:r>
            <a:r>
              <a:rPr lang="zh-CN" altLang="en-US" sz="2600" dirty="0"/>
              <a:t>中，将异常情况分为</a:t>
            </a:r>
            <a:r>
              <a:rPr lang="en-US" altLang="zh-CN" sz="2600" b="1" dirty="0">
                <a:solidFill>
                  <a:srgbClr val="FF0000"/>
                </a:solidFill>
              </a:rPr>
              <a:t>Error</a:t>
            </a:r>
            <a:r>
              <a:rPr lang="zh-CN" altLang="en-US" sz="2600" dirty="0"/>
              <a:t>和</a:t>
            </a:r>
            <a:r>
              <a:rPr lang="en-US" altLang="zh-CN" sz="2600" b="1" dirty="0">
                <a:solidFill>
                  <a:srgbClr val="FF0000"/>
                </a:solidFill>
              </a:rPr>
              <a:t>Exception</a:t>
            </a:r>
            <a:r>
              <a:rPr lang="zh-CN" altLang="en-US" sz="2600" dirty="0"/>
              <a:t>两大类，二者均是</a:t>
            </a:r>
            <a:r>
              <a:rPr lang="en-US" altLang="zh-CN" sz="2400" b="1" dirty="0" err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Throwable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类的子类</a:t>
            </a:r>
            <a:r>
              <a:rPr lang="zh-CN" altLang="en-US" sz="2400" dirty="0"/>
              <a:t>。</a:t>
            </a:r>
            <a:endParaRPr lang="zh-CN" altLang="en-US" sz="2600" dirty="0"/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</a:pPr>
            <a:r>
              <a:rPr lang="en-US" altLang="zh-CN" b="1" dirty="0">
                <a:solidFill>
                  <a:srgbClr val="A50021"/>
                </a:solidFill>
              </a:rPr>
              <a:t>Error</a:t>
            </a:r>
            <a:r>
              <a:rPr lang="zh-CN" altLang="en-US" b="1" dirty="0">
                <a:solidFill>
                  <a:srgbClr val="A50021"/>
                </a:solidFill>
              </a:rPr>
              <a:t>类</a:t>
            </a:r>
            <a:endParaRPr lang="en-US" altLang="zh-CN" b="1" dirty="0">
              <a:solidFill>
                <a:srgbClr val="A50021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tx1"/>
              </a:buClr>
            </a:pPr>
            <a:r>
              <a:rPr lang="zh-CN" altLang="en-US" sz="2400" dirty="0"/>
              <a:t>指</a:t>
            </a:r>
            <a:r>
              <a:rPr lang="zh-CN" altLang="en-US" sz="2400" dirty="0">
                <a:solidFill>
                  <a:srgbClr val="0000CC"/>
                </a:solidFill>
              </a:rPr>
              <a:t>较少发生的内部系统错误，</a:t>
            </a:r>
            <a:r>
              <a:rPr kumimoji="1" lang="zh-CN" altLang="en-US" sz="2400" dirty="0"/>
              <a:t>由</a:t>
            </a:r>
            <a:r>
              <a:rPr kumimoji="1" lang="en-US" altLang="zh-CN" sz="2400" dirty="0"/>
              <a:t>Java</a:t>
            </a:r>
            <a:r>
              <a:rPr kumimoji="1" lang="zh-CN" altLang="en-US" sz="2400" dirty="0"/>
              <a:t>虚拟机生成并抛出，包括动态链接失败、虚拟机错误等，</a:t>
            </a:r>
            <a:r>
              <a:rPr kumimoji="1" lang="en-US" altLang="zh-CN" sz="2400" dirty="0"/>
              <a:t>Java</a:t>
            </a:r>
            <a:r>
              <a:rPr kumimoji="1" lang="zh-CN" altLang="en-US" sz="2400" dirty="0"/>
              <a:t>程序不做处理。</a:t>
            </a:r>
            <a:endParaRPr kumimoji="1" lang="en-US" altLang="zh-CN" sz="2400" dirty="0"/>
          </a:p>
          <a:p>
            <a:pPr lvl="2" eaLnBrk="1" hangingPunct="1">
              <a:spcBef>
                <a:spcPts val="0"/>
              </a:spcBef>
              <a:buClr>
                <a:schemeClr val="tx1"/>
              </a:buClr>
            </a:pPr>
            <a:endParaRPr kumimoji="1" lang="en-US" altLang="zh-CN" sz="2400" dirty="0"/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altLang="zh-CN" b="1" dirty="0">
                <a:solidFill>
                  <a:srgbClr val="A50021"/>
                </a:solidFill>
              </a:rPr>
              <a:t>Exception</a:t>
            </a:r>
            <a:r>
              <a:rPr lang="zh-CN" altLang="en-US" b="1" dirty="0">
                <a:solidFill>
                  <a:srgbClr val="A50021"/>
                </a:solidFill>
              </a:rPr>
              <a:t>类</a:t>
            </a:r>
            <a:endParaRPr lang="en-US" altLang="zh-CN" b="1" dirty="0">
              <a:solidFill>
                <a:srgbClr val="A50021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tx1"/>
              </a:buClr>
            </a:pP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0000CC"/>
                </a:solidFill>
              </a:rPr>
              <a:t>程序本身及环境所产生的异常</a:t>
            </a:r>
            <a:r>
              <a:rPr lang="zh-CN" altLang="en-US" sz="2400" dirty="0"/>
              <a:t>，有补救或控制的可能，程序员也可预先防范，这些错误能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通过程序捕获和处理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806450"/>
          </a:xfrm>
        </p:spPr>
        <p:txBody>
          <a:bodyPr/>
          <a:lstStyle/>
          <a:p>
            <a:pPr eaLnBrk="1" hangingPunct="1"/>
            <a:r>
              <a:rPr lang="en-US" altLang="ko-KR">
                <a:latin typeface="신명조"/>
              </a:rPr>
              <a:t>Exception Class</a:t>
            </a:r>
            <a:r>
              <a:rPr lang="en-US" altLang="zh-CN">
                <a:latin typeface="신명조"/>
              </a:rPr>
              <a:t> </a:t>
            </a:r>
            <a:r>
              <a:rPr lang="zh-CN" altLang="en-US">
                <a:latin typeface="신명조"/>
              </a:rPr>
              <a:t>继承关系</a:t>
            </a:r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002631" y="1639497"/>
            <a:ext cx="8329613" cy="92867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Java</a:t>
            </a:r>
            <a:r>
              <a:rPr lang="zh-CN" altLang="en-US" sz="2800" dirty="0"/>
              <a:t>语言提供了</a:t>
            </a:r>
            <a:r>
              <a:rPr lang="zh-CN" altLang="en-US" sz="28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异常类框架</a:t>
            </a:r>
            <a:r>
              <a:rPr lang="zh-CN" altLang="en-US" sz="2800" dirty="0"/>
              <a:t>，定义了各种常用的异常类和错误类。</a:t>
            </a:r>
            <a:endParaRPr lang="en-US" altLang="zh-CN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1CC85-E179-45C8-B0EA-64CB4E9D43D7}" type="slidenum">
              <a:rPr lang="en-US" altLang="zh-CN"/>
            </a:fld>
            <a:endParaRPr lang="en-US" altLang="zh-CN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1733637" y="2708920"/>
            <a:ext cx="4973638" cy="3768726"/>
            <a:chOff x="1615" y="1959"/>
            <a:chExt cx="3133" cy="2374"/>
          </a:xfrm>
        </p:grpSpPr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2295" y="2504"/>
              <a:ext cx="1134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 err="1">
                  <a:ea typeface="华文细黑" panose="02010600040101010101" pitchFamily="2" charset="-122"/>
                </a:rPr>
                <a:t>Throwable</a:t>
              </a:r>
              <a:endParaRPr lang="en-US" altLang="zh-CN" sz="2400" b="1" dirty="0">
                <a:ea typeface="华文细黑" panose="02010600040101010101" pitchFamily="2" charset="-122"/>
              </a:endParaRPr>
            </a:p>
          </p:txBody>
        </p:sp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1615" y="3320"/>
              <a:ext cx="721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ea typeface="华文细黑" panose="02010600040101010101" pitchFamily="2" charset="-122"/>
                </a:rPr>
                <a:t>Error</a:t>
              </a:r>
              <a:endParaRPr lang="en-US" altLang="zh-CN" sz="2400" b="1">
                <a:ea typeface="华文细黑" panose="02010600040101010101" pitchFamily="2" charset="-122"/>
              </a:endParaRP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3157" y="3320"/>
              <a:ext cx="1089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ea typeface="华文细黑" panose="02010600040101010101" pitchFamily="2" charset="-122"/>
                </a:rPr>
                <a:t>Exception</a:t>
              </a:r>
              <a:endParaRPr lang="en-US" altLang="zh-CN" sz="2400" b="1">
                <a:ea typeface="华文细黑" panose="02010600040101010101" pitchFamily="2" charset="-122"/>
              </a:endParaRP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1796" y="4047"/>
              <a:ext cx="1674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>
                  <a:ea typeface="华文细黑" panose="02010600040101010101" pitchFamily="2" charset="-122"/>
                </a:rPr>
                <a:t>RuntimeException</a:t>
              </a:r>
              <a:endParaRPr lang="en-US" altLang="zh-CN" sz="2200" b="1">
                <a:ea typeface="华文细黑" panose="02010600040101010101" pitchFamily="2" charset="-122"/>
              </a:endParaRPr>
            </a:p>
          </p:txBody>
        </p:sp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3573" y="4060"/>
              <a:ext cx="1175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200" b="1" dirty="0" err="1">
                  <a:ea typeface="华文细黑" panose="02010600040101010101" pitchFamily="2" charset="-122"/>
                </a:rPr>
                <a:t>IOException</a:t>
              </a:r>
              <a:endParaRPr lang="en-US" altLang="zh-CN" sz="2200" b="1" dirty="0">
                <a:ea typeface="华文细黑" panose="02010600040101010101" pitchFamily="2" charset="-122"/>
              </a:endParaRPr>
            </a:p>
          </p:txBody>
        </p:sp>
        <p:cxnSp>
          <p:nvCxnSpPr>
            <p:cNvPr id="12301" name="AutoShape 10"/>
            <p:cNvCxnSpPr>
              <a:cxnSpLocks noChangeShapeType="1"/>
              <a:stCxn id="12297" idx="0"/>
              <a:endCxn id="12296" idx="2"/>
            </p:cNvCxnSpPr>
            <p:nvPr/>
          </p:nvCxnSpPr>
          <p:spPr bwMode="auto">
            <a:xfrm rot="-5400000">
              <a:off x="2153" y="2606"/>
              <a:ext cx="531" cy="886"/>
            </a:xfrm>
            <a:prstGeom prst="bentConnector3">
              <a:avLst>
                <a:gd name="adj1" fmla="val 50093"/>
              </a:avLst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AutoShape 11"/>
            <p:cNvCxnSpPr>
              <a:cxnSpLocks noChangeShapeType="1"/>
              <a:stCxn id="12298" idx="0"/>
              <a:endCxn id="12296" idx="2"/>
            </p:cNvCxnSpPr>
            <p:nvPr/>
          </p:nvCxnSpPr>
          <p:spPr bwMode="auto">
            <a:xfrm rot="5400000" flipH="1">
              <a:off x="3016" y="2629"/>
              <a:ext cx="531" cy="840"/>
            </a:xfrm>
            <a:prstGeom prst="bentConnector3">
              <a:avLst>
                <a:gd name="adj1" fmla="val 50093"/>
              </a:avLst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AutoShape 12"/>
            <p:cNvCxnSpPr>
              <a:cxnSpLocks noChangeShapeType="1"/>
              <a:stCxn id="12299" idx="0"/>
              <a:endCxn id="12298" idx="2"/>
            </p:cNvCxnSpPr>
            <p:nvPr/>
          </p:nvCxnSpPr>
          <p:spPr bwMode="auto">
            <a:xfrm rot="5400000" flipH="1" flipV="1">
              <a:off x="2940" y="3286"/>
              <a:ext cx="454" cy="106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AutoShape 13"/>
            <p:cNvCxnSpPr>
              <a:cxnSpLocks noChangeShapeType="1"/>
              <a:stCxn id="12300" idx="0"/>
              <a:endCxn id="12298" idx="2"/>
            </p:cNvCxnSpPr>
            <p:nvPr/>
          </p:nvCxnSpPr>
          <p:spPr bwMode="auto">
            <a:xfrm rot="16200000" flipV="1">
              <a:off x="3698" y="3597"/>
              <a:ext cx="467" cy="45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5" name="Text Box 14"/>
            <p:cNvSpPr txBox="1">
              <a:spLocks noChangeArrowheads="1"/>
            </p:cNvSpPr>
            <p:nvPr/>
          </p:nvSpPr>
          <p:spPr bwMode="auto">
            <a:xfrm>
              <a:off x="2431" y="1959"/>
              <a:ext cx="862" cy="273"/>
            </a:xfrm>
            <a:prstGeom prst="rect">
              <a:avLst/>
            </a:prstGeom>
            <a:solidFill>
              <a:srgbClr val="C9E7E9"/>
            </a:solidFill>
            <a:ln w="19050" algn="ctr">
              <a:solidFill>
                <a:schemeClr val="tx1"/>
              </a:solidFill>
              <a:miter lim="800000"/>
            </a:ln>
            <a:effectLst>
              <a:outerShdw dist="63500" dir="2212194" algn="ctr" rotWithShape="0">
                <a:schemeClr val="tx2"/>
              </a:outerShdw>
            </a:effectLst>
          </p:spPr>
          <p:txBody>
            <a:bodyPr lIns="72000" rIns="72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>
                  <a:ea typeface="华文细黑" panose="02010600040101010101" pitchFamily="2" charset="-122"/>
                </a:rPr>
                <a:t>Object</a:t>
              </a:r>
              <a:endParaRPr lang="en-US" altLang="zh-CN" sz="2400" b="1" dirty="0">
                <a:ea typeface="华文细黑" panose="02010600040101010101" pitchFamily="2" charset="-122"/>
              </a:endParaRPr>
            </a:p>
          </p:txBody>
        </p:sp>
        <p:cxnSp>
          <p:nvCxnSpPr>
            <p:cNvPr id="12306" name="AutoShape 15"/>
            <p:cNvCxnSpPr>
              <a:cxnSpLocks noChangeShapeType="1"/>
              <a:stCxn id="12296" idx="0"/>
              <a:endCxn id="12305" idx="2"/>
            </p:cNvCxnSpPr>
            <p:nvPr/>
          </p:nvCxnSpPr>
          <p:spPr bwMode="auto">
            <a:xfrm rot="-5400000">
              <a:off x="2732" y="2368"/>
              <a:ext cx="2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6881813" y="4786313"/>
            <a:ext cx="3500437" cy="82994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异常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Exception</a:t>
            </a:r>
            <a:r>
              <a:rPr lang="en-US" altLang="zh-CN" sz="2400" dirty="0"/>
              <a:t>)</a:t>
            </a:r>
            <a:r>
              <a:rPr lang="zh-CN" altLang="en-US" sz="2400" dirty="0"/>
              <a:t>类继承类 </a:t>
            </a:r>
            <a:r>
              <a:rPr lang="en-US" altLang="zh-CN" sz="2400" b="1" dirty="0" err="1"/>
              <a:t>java.lang.Throwable</a:t>
            </a:r>
            <a:endParaRPr lang="zh-CN" altLang="en-US" sz="2400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6096000" y="5202238"/>
            <a:ext cx="785815" cy="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5793409" y="3025035"/>
            <a:ext cx="3929090" cy="82994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C00000"/>
                </a:solidFill>
              </a:rPr>
              <a:t>java.lang.Throwable</a:t>
            </a:r>
            <a:r>
              <a:rPr lang="zh-CN" altLang="en-US" sz="2400" b="1" dirty="0"/>
              <a:t> 类是所有错误或异常的超类。</a:t>
            </a:r>
            <a:endParaRPr lang="zh-CN" altLang="en-US" sz="2400" b="1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717722" y="3193195"/>
            <a:ext cx="993553" cy="525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965866" y="6050358"/>
            <a:ext cx="792088" cy="433388"/>
          </a:xfrm>
          <a:prstGeom prst="rect">
            <a:avLst/>
          </a:prstGeom>
          <a:solidFill>
            <a:srgbClr val="C9E7E9"/>
          </a:solidFill>
          <a:ln w="19050" algn="ctr">
            <a:solidFill>
              <a:schemeClr val="tx1"/>
            </a:solidFill>
            <a:miter lim="800000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72000" rIns="7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 dirty="0">
                <a:ea typeface="华文细黑" panose="02010600040101010101" pitchFamily="2" charset="-122"/>
              </a:rPr>
              <a:t>……</a:t>
            </a:r>
            <a:endParaRPr lang="en-US" altLang="zh-CN" sz="2200" b="1" dirty="0">
              <a:ea typeface="华文细黑" panose="02010600040101010101" pitchFamily="2" charset="-122"/>
            </a:endParaRPr>
          </a:p>
        </p:txBody>
      </p:sp>
      <p:cxnSp>
        <p:nvCxnSpPr>
          <p:cNvPr id="26" name="AutoShape 13"/>
          <p:cNvCxnSpPr>
            <a:cxnSpLocks noChangeShapeType="1"/>
            <a:stCxn id="23" idx="0"/>
            <a:endCxn id="12298" idx="2"/>
          </p:cNvCxnSpPr>
          <p:nvPr/>
        </p:nvCxnSpPr>
        <p:spPr bwMode="auto">
          <a:xfrm rot="16200000" flipV="1">
            <a:off x="5830202" y="4518650"/>
            <a:ext cx="747462" cy="231595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840D1-63C6-4540-8FD8-D1931DA882C1}" type="slidenum">
              <a:rPr lang="en-US" altLang="zh-CN"/>
            </a:fld>
            <a:endParaRPr lang="en-US" altLang="zh-CN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12925" y="249238"/>
            <a:ext cx="7569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异常类的层次结构：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1828800" y="914400"/>
          <a:ext cx="8350250" cy="561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位图图像" r:id="rId1" imgW="6457950" imgH="4343400" progId="PBrush">
                  <p:embed/>
                </p:oleObj>
              </mc:Choice>
              <mc:Fallback>
                <p:oleObj name="位图图像" r:id="rId1" imgW="6457950" imgH="434340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8350250" cy="561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java.lang.Throwable</a:t>
            </a:r>
            <a:r>
              <a:rPr lang="zh-CN" altLang="en-US" sz="4000" dirty="0"/>
              <a:t>类</a:t>
            </a:r>
            <a:endParaRPr lang="en-US" altLang="zh-CN" sz="4800" dirty="0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只有当对象</a:t>
            </a:r>
            <a:r>
              <a:rPr lang="zh-CN" altLang="en-US" sz="2400"/>
              <a:t>是</a:t>
            </a:r>
            <a:r>
              <a:rPr lang="en-US" altLang="zh-CN" sz="2400" b="1">
                <a:solidFill>
                  <a:srgbClr val="C00000"/>
                </a:solidFill>
              </a:rPr>
              <a:t>Throwable</a:t>
            </a:r>
            <a:r>
              <a:rPr lang="zh-CN" altLang="en-US" sz="2400"/>
              <a:t>类</a:t>
            </a:r>
            <a:r>
              <a:rPr lang="en-US" altLang="zh-CN" sz="2400" dirty="0"/>
              <a:t>(</a:t>
            </a:r>
            <a:r>
              <a:rPr lang="zh-CN" altLang="en-US" sz="2400" dirty="0"/>
              <a:t>或其子</a:t>
            </a:r>
            <a:r>
              <a:rPr lang="zh-CN" altLang="en-US" sz="2400"/>
              <a:t>类之一</a:t>
            </a:r>
            <a:r>
              <a:rPr lang="en-US" altLang="zh-CN" sz="2400"/>
              <a:t>)</a:t>
            </a:r>
            <a:r>
              <a:rPr lang="zh-CN" altLang="en-US" sz="2400"/>
              <a:t>的</a:t>
            </a:r>
            <a:r>
              <a:rPr lang="zh-CN" altLang="en-US" sz="2400" dirty="0"/>
              <a:t>对象时，</a:t>
            </a:r>
            <a:r>
              <a:rPr lang="zh-CN" altLang="en-US" sz="2400"/>
              <a:t>才能通过</a:t>
            </a:r>
            <a:r>
              <a:rPr lang="en-US" altLang="zh-CN" sz="2400"/>
              <a:t>Java </a:t>
            </a:r>
            <a:r>
              <a:rPr lang="zh-CN" altLang="en-US" sz="2400"/>
              <a:t>虚拟机或者</a:t>
            </a:r>
            <a:r>
              <a:rPr lang="en-US" altLang="zh-CN" sz="2400"/>
              <a:t>Java</a:t>
            </a:r>
            <a:r>
              <a:rPr lang="zh-CN" altLang="en-US" sz="2400"/>
              <a:t>的</a:t>
            </a:r>
            <a:r>
              <a:rPr lang="en-US" altLang="zh-CN" sz="2400" b="1">
                <a:solidFill>
                  <a:srgbClr val="0000CC"/>
                </a:solidFill>
              </a:rPr>
              <a:t>throw</a:t>
            </a:r>
            <a:r>
              <a:rPr lang="zh-CN" altLang="en-US" sz="2400"/>
              <a:t>语句</a:t>
            </a:r>
            <a:r>
              <a:rPr lang="zh-CN" altLang="en-US" sz="2400" dirty="0"/>
              <a:t>抛出。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同样，也</a:t>
            </a:r>
            <a:r>
              <a:rPr lang="zh-CN" altLang="en-US" sz="2400"/>
              <a:t>只有</a:t>
            </a:r>
            <a:r>
              <a:rPr lang="en-US" altLang="zh-CN" sz="2400" b="1">
                <a:solidFill>
                  <a:srgbClr val="C00000"/>
                </a:solidFill>
              </a:rPr>
              <a:t>Throwable</a:t>
            </a:r>
            <a:r>
              <a:rPr lang="zh-CN" altLang="en-US" sz="2400"/>
              <a:t>类</a:t>
            </a:r>
            <a:r>
              <a:rPr lang="en-US" altLang="zh-CN" sz="2400" dirty="0"/>
              <a:t>(</a:t>
            </a:r>
            <a:r>
              <a:rPr lang="zh-CN" altLang="en-US" sz="2400" dirty="0"/>
              <a:t>或其子类之一</a:t>
            </a:r>
            <a:r>
              <a:rPr lang="en-US" altLang="zh-CN" sz="2400" dirty="0"/>
              <a:t>)</a:t>
            </a:r>
            <a:r>
              <a:rPr lang="zh-CN" altLang="en-US" sz="2400" dirty="0"/>
              <a:t>的对象才</a:t>
            </a:r>
            <a:r>
              <a:rPr lang="zh-CN" altLang="en-US" sz="2400"/>
              <a:t>可以是</a:t>
            </a:r>
            <a:r>
              <a:rPr lang="en-US" altLang="zh-CN" sz="2400" b="1">
                <a:solidFill>
                  <a:srgbClr val="0000CC"/>
                </a:solidFill>
              </a:rPr>
              <a:t>catch</a:t>
            </a:r>
            <a:r>
              <a:rPr lang="zh-CN" altLang="en-US" sz="2400"/>
              <a:t>子句</a:t>
            </a:r>
            <a:r>
              <a:rPr lang="zh-CN" altLang="en-US" sz="2400" dirty="0"/>
              <a:t>中的参数</a:t>
            </a:r>
            <a:r>
              <a:rPr lang="zh-CN" altLang="en-US" sz="2400"/>
              <a:t>类型。</a:t>
            </a:r>
            <a:endParaRPr lang="en-US" altLang="zh-CN" sz="240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b="1" dirty="0" err="1">
                <a:solidFill>
                  <a:srgbClr val="000099"/>
                </a:solidFill>
              </a:rPr>
              <a:t>Throwable</a:t>
            </a:r>
            <a:r>
              <a:rPr lang="zh-CN" altLang="en-US" sz="2400" b="1" dirty="0"/>
              <a:t>类</a:t>
            </a:r>
            <a:r>
              <a:rPr lang="zh-CN" altLang="en-US" sz="2400" dirty="0"/>
              <a:t>的构造函数有以下几种：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     </a:t>
            </a:r>
            <a:r>
              <a:rPr lang="en-US" altLang="zh-CN" sz="2400" b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()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(String </a:t>
            </a:r>
            <a:r>
              <a:rPr lang="en-US" altLang="zh-CN" sz="2400" b="1" dirty="0" err="1">
                <a:solidFill>
                  <a:srgbClr val="0000CC"/>
                </a:solidFill>
              </a:rPr>
              <a:t>msg</a:t>
            </a:r>
            <a:r>
              <a:rPr lang="en-US" altLang="zh-CN" sz="2400" b="1" dirty="0">
                <a:solidFill>
                  <a:srgbClr val="0000CC"/>
                </a:solidFill>
              </a:rPr>
              <a:t>)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 cause)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(String </a:t>
            </a:r>
            <a:r>
              <a:rPr lang="en-US" altLang="zh-CN" sz="2400" b="1" dirty="0" err="1">
                <a:solidFill>
                  <a:srgbClr val="0000CC"/>
                </a:solidFill>
              </a:rPr>
              <a:t>msg</a:t>
            </a:r>
            <a:r>
              <a:rPr lang="en-US" altLang="zh-CN" sz="2400" b="1" dirty="0">
                <a:solidFill>
                  <a:srgbClr val="0000CC"/>
                </a:solidFill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b="1" dirty="0">
                <a:solidFill>
                  <a:srgbClr val="0000CC"/>
                </a:solidFill>
              </a:rPr>
              <a:t> cause)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387566-65D2-402A-95CF-2B1CB5528C2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java.lang.Throwable</a:t>
            </a:r>
            <a:r>
              <a:rPr lang="zh-CN" altLang="en-US" sz="4000" dirty="0"/>
              <a:t>类</a:t>
            </a:r>
            <a:endParaRPr lang="en-US" altLang="zh-CN" sz="4000" dirty="0"/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714500"/>
            <a:ext cx="8229600" cy="4667250"/>
          </a:xfrm>
        </p:spPr>
        <p:txBody>
          <a:bodyPr/>
          <a:lstStyle/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</a:rPr>
              <a:t>Throwable</a:t>
            </a:r>
            <a:r>
              <a:rPr lang="zh-CN" altLang="en-US" dirty="0"/>
              <a:t>类定义了许多与异常处理相关的方法：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     </a:t>
            </a:r>
            <a:r>
              <a:rPr lang="en-US" altLang="zh-CN" b="1" dirty="0" err="1"/>
              <a:t>Throwable</a:t>
            </a:r>
            <a:r>
              <a:rPr lang="en-US" altLang="zh-CN" b="1" dirty="0"/>
              <a:t> </a:t>
            </a:r>
            <a:r>
              <a:rPr lang="en-US" altLang="zh-CN" b="1" dirty="0" err="1"/>
              <a:t>fillInStackTrace</a:t>
            </a:r>
            <a:r>
              <a:rPr lang="en-US" altLang="zh-CN" b="1" dirty="0"/>
              <a:t>()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</a:t>
            </a:r>
            <a:r>
              <a:rPr lang="en-US" altLang="zh-CN" b="1" dirty="0" err="1">
                <a:solidFill>
                  <a:srgbClr val="0000CC"/>
                </a:solidFill>
              </a:rPr>
              <a:t>Throwable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</a:rPr>
              <a:t>getCause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；</a:t>
            </a:r>
            <a:endParaRPr lang="en-US" altLang="zh-CN" b="1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        String </a:t>
            </a:r>
            <a:r>
              <a:rPr lang="en-US" altLang="zh-CN" b="1" dirty="0" err="1"/>
              <a:t>getLocalizedMessage</a:t>
            </a:r>
            <a:r>
              <a:rPr lang="en-US" altLang="zh-CN" b="1" dirty="0"/>
              <a:t>()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0000CC"/>
                </a:solidFill>
              </a:rPr>
              <a:t>String </a:t>
            </a:r>
            <a:r>
              <a:rPr lang="en-US" altLang="zh-CN" b="1" dirty="0" err="1">
                <a:solidFill>
                  <a:srgbClr val="0000CC"/>
                </a:solidFill>
              </a:rPr>
              <a:t>getMessage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；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       void </a:t>
            </a:r>
            <a:r>
              <a:rPr lang="en-US" altLang="zh-CN" b="1" dirty="0" err="1">
                <a:solidFill>
                  <a:srgbClr val="0000CC"/>
                </a:solidFill>
              </a:rPr>
              <a:t>printStackTrace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zh-CN" altLang="en-US" b="1" dirty="0">
                <a:solidFill>
                  <a:srgbClr val="0000CC"/>
                </a:solidFill>
              </a:rPr>
              <a:t>；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       public String </a:t>
            </a:r>
            <a:r>
              <a:rPr lang="en-US" altLang="zh-CN" b="1" dirty="0" err="1">
                <a:solidFill>
                  <a:srgbClr val="0000CC"/>
                </a:solidFill>
              </a:rPr>
              <a:t>toString</a:t>
            </a:r>
            <a:r>
              <a:rPr lang="en-US" altLang="zh-CN" b="1" dirty="0">
                <a:solidFill>
                  <a:srgbClr val="0000CC"/>
                </a:solidFill>
              </a:rPr>
              <a:t>(); </a:t>
            </a:r>
            <a:r>
              <a:rPr lang="zh-CN" altLang="en-US" b="1" dirty="0">
                <a:solidFill>
                  <a:srgbClr val="0000CC"/>
                </a:solidFill>
              </a:rPr>
              <a:t> 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A80AE5-DC9E-4504-AA72-EEE261DB9E3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java.lang.Throwable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628800"/>
            <a:ext cx="9505056" cy="3168352"/>
          </a:xfrm>
          <a:noFill/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test 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zh-CN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static void main(String[]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Throwable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able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Throwable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en-US" altLang="zh-CN" sz="20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en-US" altLang="zh-CN" sz="2000" dirty="0" err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Throwable</a:t>
            </a:r>
            <a:r>
              <a:rPr lang="en-US" altLang="zh-CN" sz="20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类名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”+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able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.toString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      // 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输出该异常类名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信息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信息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”+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able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.getMessage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 //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输出异常信息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able.</a:t>
            </a:r>
            <a:r>
              <a:rPr lang="en-US" altLang="zh-CN" sz="200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printStackTrace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   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打印栈信息</a:t>
            </a:r>
            <a:endParaRPr lang="zh-CN" altLang="en-US" sz="20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65F9C-D74F-4BD2-B8D3-0BDDC1A88FBF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524232" y="5072074"/>
            <a:ext cx="5919470" cy="1568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类名</a:t>
            </a:r>
            <a:r>
              <a:rPr lang="en-US" altLang="zh-CN" sz="2400" dirty="0"/>
              <a:t>:</a:t>
            </a:r>
            <a:r>
              <a:rPr lang="en-US" altLang="zh-CN" sz="2400" dirty="0" err="1"/>
              <a:t>java.lang.Throwable</a:t>
            </a:r>
            <a:r>
              <a:rPr lang="en-US" altLang="zh-CN" sz="2400" dirty="0"/>
              <a:t>: Test </a:t>
            </a:r>
            <a:r>
              <a:rPr lang="en-US" altLang="zh-CN" sz="2400" dirty="0" err="1"/>
              <a:t>Throwable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r>
              <a:rPr lang="zh-CN" altLang="en-US" sz="2400" dirty="0"/>
              <a:t>信息</a:t>
            </a:r>
            <a:r>
              <a:rPr lang="en-US" altLang="zh-CN" sz="2400" dirty="0"/>
              <a:t>:</a:t>
            </a:r>
            <a:r>
              <a:rPr lang="en-US" altLang="zh-CN" sz="20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en-US" altLang="zh-CN" sz="2000" dirty="0" err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Throwable</a:t>
            </a:r>
            <a:r>
              <a:rPr lang="en-US" altLang="zh-CN" sz="2000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zh-CN" sz="2000" dirty="0">
              <a:solidFill>
                <a:srgbClr val="CC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 err="1">
                <a:solidFill>
                  <a:srgbClr val="0000CC"/>
                </a:solidFill>
              </a:rPr>
              <a:t>java.lang.Throwable</a:t>
            </a:r>
            <a:r>
              <a:rPr lang="en-US" altLang="zh-CN" sz="2400" dirty="0">
                <a:solidFill>
                  <a:srgbClr val="0000CC"/>
                </a:solidFill>
              </a:rPr>
              <a:t>: Test </a:t>
            </a:r>
            <a:r>
              <a:rPr lang="en-US" altLang="zh-CN" sz="2400" dirty="0" err="1">
                <a:solidFill>
                  <a:srgbClr val="0000CC"/>
                </a:solidFill>
              </a:rPr>
              <a:t>Throwable</a:t>
            </a:r>
            <a:r>
              <a:rPr lang="en-US" altLang="zh-CN" sz="2400" dirty="0">
                <a:solidFill>
                  <a:srgbClr val="0000CC"/>
                </a:solidFill>
              </a:rPr>
              <a:t>.</a:t>
            </a:r>
            <a:endParaRPr lang="en-US" altLang="zh-CN" sz="2400" dirty="0">
              <a:solidFill>
                <a:srgbClr val="0000CC"/>
              </a:solidFill>
            </a:endParaRPr>
          </a:p>
          <a:p>
            <a:r>
              <a:rPr lang="en-US" altLang="zh-CN" sz="2400" dirty="0">
                <a:solidFill>
                  <a:srgbClr val="0000CC"/>
                </a:solidFill>
              </a:rPr>
              <a:t>at </a:t>
            </a:r>
            <a:r>
              <a:rPr lang="en-US" altLang="zh-CN" sz="2400" dirty="0" err="1">
                <a:solidFill>
                  <a:srgbClr val="0000CC"/>
                </a:solidFill>
              </a:rPr>
              <a:t>test.main</a:t>
            </a:r>
            <a:r>
              <a:rPr lang="en-US" altLang="zh-CN" sz="2400" dirty="0">
                <a:solidFill>
                  <a:srgbClr val="0000CC"/>
                </a:solidFill>
              </a:rPr>
              <a:t>(</a:t>
            </a:r>
            <a:r>
              <a:rPr lang="en-US" altLang="zh-CN" sz="2400" u="sng" dirty="0" err="1">
                <a:solidFill>
                  <a:srgbClr val="0000CC"/>
                </a:solidFill>
              </a:rPr>
              <a:t>test.java:5</a:t>
            </a:r>
            <a:r>
              <a:rPr lang="en-US" altLang="zh-CN" sz="2400" u="sng" dirty="0">
                <a:solidFill>
                  <a:srgbClr val="0000CC"/>
                </a:solidFill>
              </a:rPr>
              <a:t>)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8282" y="5429264"/>
            <a:ext cx="17145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运行结果：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8348" y="2571744"/>
            <a:ext cx="7543800" cy="1295400"/>
          </a:xfrm>
        </p:spPr>
        <p:txBody>
          <a:bodyPr/>
          <a:lstStyle/>
          <a:p>
            <a:pPr algn="ctr"/>
            <a:r>
              <a:rPr lang="zh-CN" altLang="en-US" sz="5400" dirty="0"/>
              <a:t>第6章 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</a:rPr>
              <a:t>内部类</a:t>
            </a:r>
            <a:r>
              <a:rPr lang="zh-CN" altLang="en-US" sz="5400" dirty="0">
                <a:solidFill>
                  <a:schemeClr val="tx1"/>
                </a:solidFill>
              </a:rPr>
              <a:t>与</a:t>
            </a:r>
            <a:r>
              <a:rPr lang="zh-CN" altLang="en-US" sz="5400" dirty="0"/>
              <a:t>异常类 </a:t>
            </a:r>
            <a:endParaRPr lang="zh-CN" altLang="en-US" sz="5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solidFill>
                  <a:schemeClr val="tx1"/>
                </a:solidFill>
              </a:rPr>
              <a:t>Java</a:t>
            </a:r>
            <a:r>
              <a:rPr lang="zh-CN" altLang="en-US" b="0">
                <a:solidFill>
                  <a:schemeClr val="tx1"/>
                </a:solidFill>
              </a:rPr>
              <a:t>中的异常处理机制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52596" y="1643050"/>
            <a:ext cx="8229600" cy="473827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b="1" dirty="0"/>
              <a:t>异常类</a:t>
            </a:r>
            <a:endParaRPr lang="en-US" altLang="zh-CN" b="1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语言使用</a:t>
            </a:r>
            <a:r>
              <a:rPr lang="zh-CN" altLang="en-US" b="1" dirty="0">
                <a:solidFill>
                  <a:srgbClr val="C00000"/>
                </a:solidFill>
              </a:rPr>
              <a:t>异常类</a:t>
            </a:r>
            <a:r>
              <a:rPr lang="zh-CN" altLang="en-US" dirty="0"/>
              <a:t>来表示某类错误。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针对每一种异常或错误，设计一个相应的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异常类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  <a:endParaRPr lang="en-US" altLang="zh-CN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每种异常类中可以包含该运行的错误信息和处理错误的方法等内容。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</a:pPr>
            <a:endParaRPr lang="zh-CN" altLang="en-US" sz="1200" dirty="0"/>
          </a:p>
          <a:p>
            <a:pPr>
              <a:spcBef>
                <a:spcPts val="0"/>
              </a:spcBef>
            </a:pPr>
            <a:r>
              <a:rPr lang="zh-CN" altLang="en-US" b="1" dirty="0"/>
              <a:t>异常类对象</a:t>
            </a:r>
            <a:endParaRPr lang="en-US" altLang="zh-CN" b="1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用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异常类的对象</a:t>
            </a:r>
            <a:r>
              <a:rPr lang="zh-CN" altLang="en-US" dirty="0"/>
              <a:t>表示程序运行过程中发生的一次具体的错误。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每当程序运行过程中发生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一个可识别的错误</a:t>
            </a:r>
            <a:r>
              <a:rPr lang="zh-CN" altLang="en-US" dirty="0"/>
              <a:t>，即：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这个错误有一个异常类与之对应，系统就会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产生这个异常类的</a:t>
            </a:r>
            <a:r>
              <a:rPr lang="zh-CN" altLang="en-US" sz="2000" b="1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一个对象</a:t>
            </a:r>
            <a:r>
              <a:rPr lang="zh-CN" altLang="en-US" sz="2000" dirty="0"/>
              <a:t>，把当前的</a:t>
            </a:r>
            <a:r>
              <a:rPr lang="zh-CN" altLang="en-US" sz="2000" dirty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进程停止</a:t>
            </a:r>
            <a:r>
              <a:rPr lang="zh-CN" altLang="en-US" sz="2000" dirty="0"/>
              <a:t>，并将这个</a:t>
            </a:r>
            <a:r>
              <a:rPr lang="zh-CN" altLang="en-US" sz="20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异常对象抛出</a:t>
            </a:r>
            <a:r>
              <a:rPr lang="zh-CN" altLang="en-US" sz="2000" dirty="0"/>
              <a:t>，然后接收机制来</a:t>
            </a:r>
            <a:r>
              <a:rPr lang="zh-CN" altLang="en-US" sz="2000" dirty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接收</a:t>
            </a:r>
            <a:r>
              <a:rPr lang="zh-CN" altLang="en-US" sz="2000" dirty="0"/>
              <a:t>这个异常，由它来</a:t>
            </a:r>
            <a:r>
              <a:rPr lang="zh-CN" altLang="en-US" sz="2000" dirty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</a:t>
            </a:r>
            <a:r>
              <a:rPr lang="zh-CN" altLang="en-US" sz="2000" dirty="0"/>
              <a:t>以后的事情。</a:t>
            </a:r>
            <a:endParaRPr lang="zh-CN" altLang="en-US" sz="2000" dirty="0"/>
          </a:p>
          <a:p>
            <a:pPr eaLnBrk="1" hangingPunct="1"/>
            <a:endParaRPr lang="en-US" altLang="zh-CN" dirty="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FEF25A-B179-46F7-AF70-40EFFF312B8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472363" cy="10922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Exception Types(</a:t>
            </a:r>
            <a:r>
              <a:rPr lang="zh-CN" altLang="en-US" sz="3600">
                <a:solidFill>
                  <a:schemeClr val="tx1"/>
                </a:solidFill>
              </a:rPr>
              <a:t>异常类型</a:t>
            </a:r>
            <a:r>
              <a:rPr lang="en-US" altLang="zh-CN" sz="360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952625" y="1484785"/>
            <a:ext cx="8429625" cy="4801736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根据异常是否必须编码处理，分为以下两类：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0850" indent="-457200" eaLnBrk="1" hangingPunct="1"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非检查性异常</a:t>
            </a:r>
            <a:r>
              <a:rPr lang="en-US" altLang="zh-CN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(unchecked exception)</a:t>
            </a:r>
            <a:endParaRPr lang="zh-CN" altLang="en-US" sz="2400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sz="2200" dirty="0"/>
              <a:t>以</a:t>
            </a:r>
            <a:r>
              <a:rPr lang="en-US" altLang="zh-CN" sz="2200" b="1" dirty="0" err="1">
                <a:solidFill>
                  <a:srgbClr val="0000FF"/>
                </a:solidFill>
              </a:rPr>
              <a:t>RuntimeException</a:t>
            </a:r>
            <a:r>
              <a:rPr lang="zh-CN" altLang="en-US" sz="2200" dirty="0"/>
              <a:t>为代表的异常类，编译时发现不了，只在能运行时才能发现，</a:t>
            </a:r>
            <a:r>
              <a:rPr lang="zh-CN" altLang="en-US" sz="22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由系统自动处理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 eaLnBrk="1" hangingPunct="1">
              <a:spcBef>
                <a:spcPts val="0"/>
              </a:spcBef>
              <a:defRPr/>
            </a:pPr>
            <a:endParaRPr lang="zh-CN" altLang="en-US" sz="1200" dirty="0">
              <a:solidFill>
                <a:srgbClr val="000099"/>
              </a:solidFill>
            </a:endParaRPr>
          </a:p>
          <a:p>
            <a:pPr marL="450850" indent="-457200"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检查性异常</a:t>
            </a:r>
            <a:r>
              <a:rPr lang="en-US" altLang="zh-CN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(checked exception)</a:t>
            </a:r>
            <a:endParaRPr lang="zh-CN" altLang="en-US" sz="24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kumimoji="1" lang="zh-CN" altLang="en-US" dirty="0"/>
              <a:t>一般程序中</a:t>
            </a:r>
            <a:r>
              <a:rPr kumimoji="1"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可预知的问题</a:t>
            </a:r>
            <a:r>
              <a:rPr kumimoji="1" lang="zh-CN" altLang="en-US" dirty="0"/>
              <a:t>，</a:t>
            </a:r>
            <a:r>
              <a:rPr kumimoji="1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编译器要求</a:t>
            </a:r>
            <a:r>
              <a:rPr kumimoji="1"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程序必须</a:t>
            </a:r>
            <a:r>
              <a:rPr kumimoji="1"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捕获或声明所有的非运行时异常</a:t>
            </a:r>
            <a:r>
              <a:rPr kumimoji="1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1"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如果代码中存在检查性异常，必须编写代码处理异常，否则编译不能通过。如：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en-US" altLang="zh-CN" sz="2000" b="1" dirty="0" err="1">
                <a:solidFill>
                  <a:srgbClr val="0000FF"/>
                </a:solidFill>
              </a:rPr>
              <a:t>IOException</a:t>
            </a:r>
            <a:r>
              <a:rPr lang="zh-CN" altLang="en-US" sz="2000" b="1" dirty="0">
                <a:solidFill>
                  <a:srgbClr val="0000FF"/>
                </a:solidFill>
              </a:rPr>
              <a:t>、</a:t>
            </a:r>
            <a:r>
              <a:rPr lang="en-US" altLang="zh-CN" sz="2000" b="1" dirty="0" err="1">
                <a:solidFill>
                  <a:srgbClr val="0000FF"/>
                </a:solidFill>
              </a:rPr>
              <a:t>FileNotFoundException</a:t>
            </a:r>
            <a:r>
              <a:rPr lang="zh-CN" altLang="en-US" sz="2000" b="1" dirty="0">
                <a:solidFill>
                  <a:srgbClr val="0000FF"/>
                </a:solidFill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SQLException</a:t>
            </a:r>
            <a:r>
              <a:rPr lang="zh-CN" altLang="en-US" sz="2000" b="1" dirty="0"/>
              <a:t>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 eaLnBrk="1" hangingPunct="1">
              <a:spcBef>
                <a:spcPts val="0"/>
              </a:spcBef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84D0D3-BC5A-46DF-A717-79E7FB44015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异常处理的原则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14488"/>
            <a:ext cx="8229600" cy="4667262"/>
          </a:xfrm>
        </p:spPr>
        <p:txBody>
          <a:bodyPr/>
          <a:lstStyle/>
          <a:p>
            <a:pPr marL="533400" indent="-533400" eaLnBrk="1" hangingPunct="1">
              <a:spcBef>
                <a:spcPct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程序异常处理的原则是：</a:t>
            </a:r>
            <a:endParaRPr lang="zh-CN" altLang="en-US" dirty="0"/>
          </a:p>
          <a:p>
            <a:pPr marL="914400" lvl="1" indent="-4572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异常处理机制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主要处理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检查性异常</a:t>
            </a:r>
            <a:r>
              <a:rPr lang="zh-CN" altLang="en-US" sz="2100" dirty="0"/>
              <a:t>。</a:t>
            </a:r>
            <a:endParaRPr lang="en-US" altLang="zh-CN" sz="2100" dirty="0"/>
          </a:p>
          <a:p>
            <a:pPr marL="914400" lvl="1" indent="-457200" eaLnBrk="1" hangingPunct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endParaRPr lang="en-US" altLang="zh-CN" sz="2100" dirty="0"/>
          </a:p>
          <a:p>
            <a:pPr marL="914400" lvl="1" indent="-457200" eaLnBrk="1" hangingPunct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对于</a:t>
            </a:r>
            <a:r>
              <a:rPr lang="en-US" altLang="zh-CN" b="1" dirty="0">
                <a:solidFill>
                  <a:srgbClr val="FF0000"/>
                </a:solidFill>
              </a:rPr>
              <a:t>Error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Runtime Exception</a:t>
            </a:r>
            <a:r>
              <a:rPr lang="zh-CN" altLang="en-US" dirty="0"/>
              <a:t>，</a:t>
            </a:r>
            <a:r>
              <a:rPr kumimoji="1" lang="zh-CN" altLang="en-US" b="1" dirty="0">
                <a:solidFill>
                  <a:srgbClr val="0000FF"/>
                </a:solidFill>
              </a:rPr>
              <a:t>由系统检测</a:t>
            </a:r>
            <a:r>
              <a:rPr kumimoji="1" lang="en-US" altLang="zh-CN" b="1" dirty="0">
                <a:solidFill>
                  <a:srgbClr val="0000FF"/>
                </a:solidFill>
              </a:rPr>
              <a:t>, </a:t>
            </a:r>
            <a:r>
              <a:rPr kumimoji="1" lang="zh-CN" altLang="en-US" b="1" dirty="0">
                <a:solidFill>
                  <a:srgbClr val="0000FF"/>
                </a:solidFill>
              </a:rPr>
              <a:t>用户可不做处理</a:t>
            </a:r>
            <a:r>
              <a:rPr kumimoji="1" lang="en-US" altLang="zh-CN" b="1" dirty="0">
                <a:solidFill>
                  <a:srgbClr val="0000FF"/>
                </a:solidFill>
              </a:rPr>
              <a:t>(</a:t>
            </a:r>
            <a:r>
              <a:rPr kumimoji="1" lang="zh-CN" altLang="en-US" dirty="0"/>
              <a:t>当然必要时，用户可对其处理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marL="914400" lvl="1" indent="-457200" eaLnBrk="1" hangingPunct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endParaRPr lang="zh-CN" altLang="en-US" dirty="0"/>
          </a:p>
          <a:p>
            <a:pPr marL="914400" lvl="1" indent="-457200" eaLnBrk="1" hangingPunct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对于</a:t>
            </a:r>
            <a:r>
              <a:rPr lang="en-US" altLang="zh-CN" b="1" dirty="0" err="1">
                <a:solidFill>
                  <a:srgbClr val="FF0000"/>
                </a:solidFill>
              </a:rPr>
              <a:t>IOException</a:t>
            </a:r>
            <a:r>
              <a:rPr lang="zh-CN" altLang="en-US" b="1" dirty="0"/>
              <a:t>及</a:t>
            </a:r>
            <a:r>
              <a:rPr lang="zh-CN" altLang="en-US" b="1" dirty="0">
                <a:solidFill>
                  <a:srgbClr val="FF0000"/>
                </a:solidFill>
              </a:rPr>
              <a:t>自定义异常</a:t>
            </a:r>
            <a:r>
              <a:rPr lang="zh-CN" altLang="en-US" b="1" dirty="0"/>
              <a:t>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必须在程序进行捕获和处理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457200" eaLnBrk="1" hangingPunct="1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9618BC-11AB-4A56-B9BF-8709AB67CA8E}" type="slidenum">
              <a:rPr lang="en-US" altLang="zh-CN" smtClean="0"/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Exception</a:t>
            </a:r>
            <a:r>
              <a:rPr kumimoji="1" lang="zh-CN" altLang="en-US"/>
              <a:t>的分类</a:t>
            </a:r>
            <a:endParaRPr kumimoji="1" lang="zh-CN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85938"/>
            <a:ext cx="8229600" cy="4357687"/>
          </a:xfrm>
        </p:spPr>
        <p:txBody>
          <a:bodyPr/>
          <a:lstStyle/>
          <a:p>
            <a:r>
              <a:rPr lang="en-US" altLang="ko-KR" b="1"/>
              <a:t>System-Defined Exception</a:t>
            </a:r>
            <a:endParaRPr lang="en-US" altLang="ko-KR" b="1"/>
          </a:p>
          <a:p>
            <a:pPr marL="0" indent="0" eaLnBrk="1" hangingPunct="1">
              <a:buNone/>
            </a:pPr>
            <a:r>
              <a:rPr lang="en-US" altLang="zh-CN" b="1"/>
              <a:t>     </a:t>
            </a:r>
            <a:r>
              <a:rPr lang="en-US" altLang="zh-CN"/>
              <a:t>(</a:t>
            </a:r>
            <a:r>
              <a:rPr lang="zh-CN" altLang="en-US" dirty="0"/>
              <a:t>系统定义的异常</a:t>
            </a:r>
            <a:r>
              <a:rPr lang="en-US" altLang="zh-CN" dirty="0"/>
              <a:t>)</a:t>
            </a:r>
            <a:endParaRPr lang="en-US" altLang="zh-CN" dirty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zh-CN" dirty="0"/>
          </a:p>
          <a:p>
            <a:r>
              <a:rPr lang="en-US" altLang="ko-KR" b="1"/>
              <a:t>Programmer-Defined Exception</a:t>
            </a:r>
            <a:endParaRPr lang="en-US" altLang="ko-KR" b="1"/>
          </a:p>
          <a:p>
            <a:pPr marL="0" indent="0" eaLnBrk="1" hangingPunct="1">
              <a:buNone/>
            </a:pPr>
            <a:r>
              <a:rPr lang="en-US" altLang="zh-CN" b="1"/>
              <a:t>     </a:t>
            </a:r>
            <a:r>
              <a:rPr lang="en-US" altLang="zh-CN"/>
              <a:t>(</a:t>
            </a:r>
            <a:r>
              <a:rPr lang="zh-CN" altLang="en-US" dirty="0"/>
              <a:t>程序员自定义异常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D76978-3A1B-42DB-89AA-554F3E81E086}" type="slidenum">
              <a:rPr lang="en-US" altLang="zh-CN" smtClean="0"/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357188"/>
            <a:ext cx="7632700" cy="1338262"/>
          </a:xfrm>
        </p:spPr>
        <p:txBody>
          <a:bodyPr/>
          <a:lstStyle/>
          <a:p>
            <a:pPr marL="609600" indent="-609600" eaLnBrk="1" hangingPunct="1"/>
            <a:r>
              <a:rPr lang="en-US" altLang="ko-KR" sz="3200">
                <a:cs typeface="Tahoma" panose="020B0604030504040204" pitchFamily="34" charset="0"/>
              </a:rPr>
              <a:t>Programmer-Defined Exception</a:t>
            </a:r>
            <a:r>
              <a:rPr lang="en-US" altLang="ko-KR" sz="3200">
                <a:latin typeface="Times New Roman" panose="02020603050405020304" pitchFamily="18" charset="0"/>
              </a:rPr>
              <a:t> </a:t>
            </a:r>
            <a:br>
              <a:rPr lang="en-US" altLang="ko-KR" sz="3200">
                <a:latin typeface="Times New Roman" panose="02020603050405020304" pitchFamily="18" charset="0"/>
              </a:rPr>
            </a:br>
            <a:r>
              <a:rPr lang="en-US" altLang="zh-CN" sz="3200"/>
              <a:t>(</a:t>
            </a:r>
            <a:r>
              <a:rPr lang="zh-CN" altLang="en-US" sz="3200"/>
              <a:t>程序员自定义异常</a:t>
            </a:r>
            <a:r>
              <a:rPr lang="en-US" altLang="zh-CN" sz="3200"/>
              <a:t>)</a:t>
            </a:r>
            <a:endParaRPr lang="en-US" altLang="ko-KR" sz="320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2060575"/>
            <a:ext cx="8258175" cy="4070350"/>
          </a:xfrm>
        </p:spPr>
        <p:txBody>
          <a:bodyPr/>
          <a:lstStyle/>
          <a:p>
            <a:pPr eaLnBrk="1" hangingPunct="1"/>
            <a:r>
              <a:rPr lang="zh-CN" altLang="en-US" dirty="0"/>
              <a:t>由程序员根据程序的需要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设计和定义的异常类</a:t>
            </a:r>
            <a:r>
              <a:rPr lang="zh-CN" altLang="en-US" dirty="0"/>
              <a:t>，这些异常都是通过继承</a:t>
            </a:r>
            <a:r>
              <a:rPr lang="en-US" altLang="ko-KR" b="1" dirty="0">
                <a:solidFill>
                  <a:srgbClr val="CC0000"/>
                </a:solidFill>
              </a:rPr>
              <a:t>Exception</a:t>
            </a:r>
            <a:r>
              <a:rPr lang="zh-CN" altLang="en-US" b="1" dirty="0">
                <a:solidFill>
                  <a:srgbClr val="CC0000"/>
                </a:solidFill>
              </a:rPr>
              <a:t>类</a:t>
            </a:r>
            <a:r>
              <a:rPr lang="zh-CN" altLang="en-US" b="1" dirty="0"/>
              <a:t>而派生出来的子类。</a:t>
            </a:r>
            <a:endParaRPr lang="en-US" altLang="zh-CN" b="1" dirty="0"/>
          </a:p>
          <a:p>
            <a:pPr eaLnBrk="1" hangingPunct="1"/>
            <a:endParaRPr lang="en-US" altLang="zh-CN" b="1" dirty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自定义异常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检查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性异常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dirty="0"/>
              <a:t>异常可能发生时，</a:t>
            </a:r>
            <a:r>
              <a:rPr lang="zh-CN" altLang="en-US" b="1" dirty="0"/>
              <a:t>必须用</a:t>
            </a:r>
            <a:r>
              <a:rPr lang="en-US" altLang="zh-CN" b="1" dirty="0">
                <a:solidFill>
                  <a:schemeClr val="tx2"/>
                </a:solidFill>
              </a:rPr>
              <a:t>throw</a:t>
            </a:r>
            <a:r>
              <a:rPr lang="zh-CN" altLang="en-US" b="1" dirty="0">
                <a:solidFill>
                  <a:schemeClr val="tx2"/>
                </a:solidFill>
              </a:rPr>
              <a:t>手工抛出并处理；</a:t>
            </a:r>
            <a:r>
              <a:rPr lang="zh-CN" altLang="en-US" dirty="0"/>
              <a:t>如果没有处理，就会编译错误。</a:t>
            </a:r>
            <a:endParaRPr lang="en-US" altLang="ko-KR" dirty="0"/>
          </a:p>
          <a:p>
            <a:pPr lvl="4" eaLnBrk="1" hangingPunct="1"/>
            <a:endParaRPr lang="en-US" altLang="ko-KR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User-defined Exceptions</a:t>
            </a:r>
            <a:br>
              <a:rPr lang="en-US" altLang="zh-CN" sz="4000" dirty="0"/>
            </a:br>
            <a:r>
              <a:rPr lang="en-US" altLang="zh-CN" sz="4000" dirty="0"/>
              <a:t>(</a:t>
            </a:r>
            <a:r>
              <a:rPr lang="zh-CN" altLang="en-US" sz="4000" dirty="0"/>
              <a:t>用户自定义异常</a:t>
            </a:r>
            <a:r>
              <a:rPr lang="en-US" altLang="zh-CN" sz="40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14488"/>
            <a:ext cx="8229600" cy="4667262"/>
          </a:xfrm>
        </p:spPr>
        <p:txBody>
          <a:bodyPr/>
          <a:lstStyle/>
          <a:p>
            <a:r>
              <a:rPr lang="zh-CN" altLang="en-US" dirty="0"/>
              <a:t>用户自定义异常通过继承系统的</a:t>
            </a:r>
            <a:r>
              <a:rPr lang="en-US" altLang="zh-CN" dirty="0"/>
              <a:t>Exception</a:t>
            </a:r>
            <a:r>
              <a:rPr lang="zh-CN" altLang="en-US" dirty="0"/>
              <a:t>类派生出来。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11624" y="2648730"/>
            <a:ext cx="6286544" cy="156972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ko-KR" sz="2400" b="1" dirty="0"/>
              <a:t>class</a:t>
            </a:r>
            <a:r>
              <a:rPr kumimoji="1" lang="en-US" altLang="ko-KR" sz="2400" b="1" dirty="0">
                <a:solidFill>
                  <a:srgbClr val="FF6600"/>
                </a:solidFill>
              </a:rPr>
              <a:t> </a:t>
            </a:r>
            <a:r>
              <a:rPr kumimoji="1" lang="en-US" altLang="ko-KR" sz="2400" b="1" dirty="0" err="1">
                <a:solidFill>
                  <a:srgbClr val="000099"/>
                </a:solidFill>
              </a:rPr>
              <a:t>UserException</a:t>
            </a:r>
            <a:r>
              <a:rPr kumimoji="1" lang="en-US" altLang="ko-KR" sz="2400" b="1" dirty="0">
                <a:solidFill>
                  <a:srgbClr val="FF6600"/>
                </a:solidFill>
              </a:rPr>
              <a:t> extends Exception</a:t>
            </a:r>
            <a:r>
              <a:rPr kumimoji="1" lang="en-US" altLang="zh-CN" sz="2400" b="1" dirty="0">
                <a:solidFill>
                  <a:srgbClr val="FF6600"/>
                </a:solidFill>
              </a:rPr>
              <a:t> </a:t>
            </a:r>
            <a:r>
              <a:rPr kumimoji="1" lang="en-US" altLang="ko-KR" sz="2400" b="1" dirty="0"/>
              <a:t>{</a:t>
            </a:r>
            <a:endParaRPr kumimoji="1" lang="en-US" altLang="zh-CN" sz="2400" b="1" dirty="0"/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	…</a:t>
            </a:r>
            <a:endParaRPr kumimoji="1" lang="en-US" altLang="zh-CN" sz="2400" b="1" dirty="0"/>
          </a:p>
          <a:p>
            <a:pPr eaLnBrk="1" hangingPunct="1">
              <a:spcBef>
                <a:spcPct val="50000"/>
              </a:spcBef>
            </a:pPr>
            <a:r>
              <a:rPr kumimoji="1" lang="en-US" altLang="ko-KR" sz="2400" b="1" dirty="0"/>
              <a:t>}</a:t>
            </a:r>
            <a:endParaRPr kumimoji="1" lang="en-US" altLang="zh-CN" sz="24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87239" y="4331673"/>
            <a:ext cx="7817522" cy="193802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ko-KR" sz="2400" b="1">
                <a:solidFill>
                  <a:srgbClr val="003366"/>
                </a:solidFill>
              </a:rPr>
              <a:t>class UserClass {</a:t>
            </a:r>
            <a:endParaRPr kumimoji="1" lang="en-US" altLang="zh-CN" sz="2400" b="1">
              <a:solidFill>
                <a:srgbClr val="003366"/>
              </a:solidFill>
            </a:endParaRPr>
          </a:p>
          <a:p>
            <a:pPr eaLnBrk="1" hangingPunct="1"/>
            <a:r>
              <a:rPr kumimoji="1" lang="en-US" altLang="zh-CN" sz="2400" b="1">
                <a:solidFill>
                  <a:srgbClr val="003366"/>
                </a:solidFill>
              </a:rPr>
              <a:t>	…</a:t>
            </a:r>
            <a:endParaRPr kumimoji="1" lang="en-US" altLang="ko-KR" sz="2400" b="1">
              <a:solidFill>
                <a:srgbClr val="003366"/>
              </a:solidFill>
            </a:endParaRPr>
          </a:p>
          <a:p>
            <a:pPr eaLnBrk="1" hangingPunct="1"/>
            <a:r>
              <a:rPr kumimoji="1" lang="en-US" altLang="ko-KR" sz="2400" b="1">
                <a:solidFill>
                  <a:srgbClr val="003366"/>
                </a:solidFill>
              </a:rPr>
              <a:t>      if (val &lt; 1) </a:t>
            </a:r>
            <a:endParaRPr kumimoji="1" lang="en-US" altLang="zh-CN" sz="2400" b="1">
              <a:solidFill>
                <a:srgbClr val="003366"/>
              </a:solidFill>
            </a:endParaRPr>
          </a:p>
          <a:p>
            <a:pPr eaLnBrk="1" hangingPunct="1"/>
            <a:r>
              <a:rPr kumimoji="1" lang="en-US" altLang="zh-CN" sz="2400" b="1">
                <a:solidFill>
                  <a:srgbClr val="003366"/>
                </a:solidFill>
              </a:rPr>
              <a:t>	   </a:t>
            </a:r>
            <a:r>
              <a:rPr kumimoji="1" lang="en-US" altLang="ko-KR" sz="2400" b="1">
                <a:solidFill>
                  <a:srgbClr val="008000"/>
                </a:solidFill>
              </a:rPr>
              <a:t>throw </a:t>
            </a:r>
            <a:r>
              <a:rPr kumimoji="1" lang="en-US" altLang="ko-KR" sz="2400" b="1">
                <a:solidFill>
                  <a:srgbClr val="C00000"/>
                </a:solidFill>
              </a:rPr>
              <a:t>new UserException()</a:t>
            </a:r>
            <a:r>
              <a:rPr kumimoji="1" lang="en-US" altLang="ko-KR" sz="2400" b="1"/>
              <a:t>;     //</a:t>
            </a:r>
            <a:r>
              <a:rPr kumimoji="1" lang="zh-CN" altLang="en-US" sz="2400" b="1"/>
              <a:t>手工抛出异常</a:t>
            </a:r>
            <a:endParaRPr kumimoji="1" lang="en-US" altLang="ko-KR" sz="2400" b="1"/>
          </a:p>
          <a:p>
            <a:pPr eaLnBrk="1" hangingPunct="1"/>
            <a:r>
              <a:rPr kumimoji="1" lang="en-US" altLang="ko-KR" sz="2400" b="1">
                <a:solidFill>
                  <a:srgbClr val="003366"/>
                </a:solidFill>
              </a:rPr>
              <a:t>}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1860FF-70BA-4B61-8163-D98F861096D1}" type="slidenum">
              <a:rPr lang="en-US" altLang="zh-CN" smtClean="0"/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1:</a:t>
            </a:r>
            <a:endParaRPr lang="en-US" altLang="zh-CN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512" y="1988840"/>
            <a:ext cx="8784976" cy="3672408"/>
          </a:xfrm>
          <a:noFill/>
          <a:ln>
            <a:solidFill>
              <a:srgbClr val="80808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2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InsufficientFundsException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extends 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Exception  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{ 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 	 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private </a:t>
            </a:r>
            <a:r>
              <a:rPr lang="en-US" altLang="zh-CN" sz="2200" b="1" dirty="0" err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excepbank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200" b="1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private double </a:t>
            </a:r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excepAmount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200" b="1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zh-CN" sz="22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InsufficientFundsException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(Bank 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ba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, double 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dAmount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)  {   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	    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excepbank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ba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excepAmount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sz="2200" b="1" dirty="0" err="1">
                <a:latin typeface="Tahoma" panose="020B0604030504040204" pitchFamily="34" charset="0"/>
                <a:cs typeface="Tahoma" panose="020B0604030504040204" pitchFamily="34" charset="0"/>
              </a:rPr>
              <a:t>dAmount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;  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 	 }  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		……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995115-9309-47FC-83FA-7DD8E4BD065C}" type="slidenum">
              <a:rPr lang="en-US" altLang="zh-CN" smtClean="0"/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35718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ko-KR" sz="3600"/>
              <a:t>System-Defined Exception</a:t>
            </a:r>
            <a:br>
              <a:rPr lang="en-US" altLang="zh-CN" sz="3600"/>
            </a:br>
            <a:r>
              <a:rPr lang="en-US" altLang="zh-CN" sz="3600"/>
              <a:t>(</a:t>
            </a:r>
            <a:r>
              <a:rPr lang="zh-CN" altLang="en-US" sz="3600"/>
              <a:t>系统定义的异常</a:t>
            </a:r>
            <a:r>
              <a:rPr lang="en-US" altLang="zh-CN" sz="3600"/>
              <a:t>)</a:t>
            </a:r>
            <a:endParaRPr lang="en-US" altLang="zh-CN" sz="360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7375"/>
            <a:ext cx="8229600" cy="4286250"/>
          </a:xfrm>
        </p:spPr>
        <p:txBody>
          <a:bodyPr/>
          <a:lstStyle/>
          <a:p>
            <a:pPr eaLnBrk="1" hangingPunct="1"/>
            <a:r>
              <a:rPr lang="zh-CN" altLang="en-US" dirty="0"/>
              <a:t>当应用程序的非法执行发生的时候，由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系统自动地创建和处理</a:t>
            </a:r>
            <a:r>
              <a:rPr lang="zh-CN" altLang="en-US" dirty="0"/>
              <a:t>；</a:t>
            </a:r>
            <a:endParaRPr lang="en-US" altLang="ko-KR" dirty="0"/>
          </a:p>
          <a:p>
            <a:pPr eaLnBrk="1" hangingPunct="1"/>
            <a:r>
              <a:rPr lang="zh-CN" altLang="en-US" dirty="0"/>
              <a:t>通常，这些异常都是</a:t>
            </a:r>
            <a:r>
              <a:rPr lang="en-US" altLang="ko-KR" dirty="0">
                <a:solidFill>
                  <a:srgbClr val="0000FF"/>
                </a:solidFill>
              </a:rPr>
              <a:t>Error</a:t>
            </a:r>
            <a:r>
              <a:rPr lang="zh-CN" altLang="en-US" dirty="0"/>
              <a:t>和</a:t>
            </a:r>
            <a:r>
              <a:rPr lang="en-US" altLang="ko-KR" dirty="0" err="1">
                <a:solidFill>
                  <a:srgbClr val="0000FF"/>
                </a:solidFill>
              </a:rPr>
              <a:t>RuntimeException</a:t>
            </a:r>
            <a:r>
              <a:rPr lang="zh-CN" altLang="en-US" dirty="0"/>
              <a:t>的类型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如：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ko-KR" b="1" dirty="0" err="1"/>
              <a:t>IndexOutOfBoundsException</a:t>
            </a:r>
            <a:endParaRPr lang="en-US" altLang="ko-KR" b="1" dirty="0"/>
          </a:p>
          <a:p>
            <a:pPr lvl="1"/>
            <a:r>
              <a:rPr lang="en-US" altLang="ko-KR" b="1" dirty="0" err="1"/>
              <a:t>NullPointerException</a:t>
            </a:r>
            <a:endParaRPr lang="en-US" altLang="zh-CN" b="1" dirty="0"/>
          </a:p>
          <a:p>
            <a:pPr eaLnBrk="1" hangingPunct="1"/>
            <a:endParaRPr lang="ko-KR" altLang="en-US" sz="36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9D1C2F-1453-4097-BE70-236EC5ADFB88}" type="slidenum">
              <a:rPr lang="en-US" altLang="zh-CN" smtClean="0"/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357188"/>
            <a:ext cx="7715250" cy="1127596"/>
          </a:xfrm>
        </p:spPr>
        <p:txBody>
          <a:bodyPr/>
          <a:lstStyle/>
          <a:p>
            <a:pPr eaLnBrk="1" hangingPunct="1"/>
            <a:r>
              <a:rPr kumimoji="1" lang="en-US" altLang="zh-CN" b="1" dirty="0">
                <a:solidFill>
                  <a:schemeClr val="tx1"/>
                </a:solidFill>
              </a:rPr>
              <a:t>Runtime Exception</a:t>
            </a:r>
            <a:br>
              <a:rPr kumimoji="1" lang="en-US" altLang="zh-CN" b="1" dirty="0">
                <a:solidFill>
                  <a:schemeClr val="tx1"/>
                </a:solidFill>
              </a:rPr>
            </a:b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</a:rPr>
              <a:t>运行时异常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43063"/>
            <a:ext cx="8218487" cy="4572000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</a:pPr>
            <a:r>
              <a:rPr kumimoji="1" lang="zh-CN" altLang="en-US" dirty="0"/>
              <a:t>什么是</a:t>
            </a:r>
            <a:r>
              <a:rPr kumimoji="1" lang="en-US" altLang="zh-CN" b="1" dirty="0">
                <a:solidFill>
                  <a:srgbClr val="C00000"/>
                </a:solidFill>
              </a:rPr>
              <a:t>Runtime Exception</a:t>
            </a:r>
            <a:r>
              <a:rPr kumimoji="1" lang="en-US" altLang="zh-CN" dirty="0"/>
              <a:t>(</a:t>
            </a:r>
            <a:r>
              <a:rPr kumimoji="1" lang="zh-CN" altLang="en-US" dirty="0"/>
              <a:t>运行时异常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914400" lvl="1" indent="-457200"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1" lang="en-US" altLang="zh-CN" dirty="0"/>
              <a:t>Java</a:t>
            </a:r>
            <a:r>
              <a:rPr kumimoji="1" lang="zh-CN" altLang="en-US" dirty="0"/>
              <a:t>虚拟机</a:t>
            </a:r>
            <a:r>
              <a:rPr kumimoji="1" lang="zh-CN" altLang="en-US" b="1" dirty="0">
                <a:solidFill>
                  <a:srgbClr val="0000FF"/>
                </a:solidFill>
              </a:rPr>
              <a:t>在运行时生成的</a:t>
            </a:r>
            <a:r>
              <a:rPr lang="zh-CN" altLang="en-US" dirty="0"/>
              <a:t>异常</a:t>
            </a:r>
            <a:r>
              <a:rPr kumimoji="1" lang="zh-CN" altLang="en-US" dirty="0"/>
              <a:t>，如：</a:t>
            </a:r>
            <a:endParaRPr kumimoji="1" lang="en-US" altLang="zh-CN" dirty="0"/>
          </a:p>
          <a:p>
            <a:pPr marL="1209675" lvl="2" indent="-457200">
              <a:spcBef>
                <a:spcPct val="0"/>
              </a:spcBef>
              <a:buClr>
                <a:schemeClr val="folHlink"/>
              </a:buClr>
            </a:pPr>
            <a:r>
              <a:rPr kumimoji="1" lang="zh-CN" altLang="en-US" dirty="0">
                <a:solidFill>
                  <a:srgbClr val="990033"/>
                </a:solidFill>
              </a:rPr>
              <a:t>被</a:t>
            </a:r>
            <a:r>
              <a:rPr kumimoji="1" lang="en-US" altLang="zh-CN" dirty="0">
                <a:solidFill>
                  <a:srgbClr val="990033"/>
                </a:solidFill>
              </a:rPr>
              <a:t>0</a:t>
            </a:r>
            <a:r>
              <a:rPr kumimoji="1" lang="zh-CN" altLang="en-US" dirty="0">
                <a:solidFill>
                  <a:srgbClr val="990033"/>
                </a:solidFill>
              </a:rPr>
              <a:t>除等系统错误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990033"/>
                </a:solidFill>
              </a:rPr>
              <a:t>数组下标超范围</a:t>
            </a:r>
            <a:r>
              <a:rPr kumimoji="1" lang="zh-CN" altLang="en-US" dirty="0"/>
              <a:t>等，其产生比较频繁，处理麻烦，对程序可读性和运行效率影响太大。</a:t>
            </a:r>
            <a:endParaRPr kumimoji="1" lang="en-US" altLang="zh-CN" dirty="0"/>
          </a:p>
          <a:p>
            <a:pPr marL="1209675" lvl="2" indent="-457200">
              <a:spcBef>
                <a:spcPct val="0"/>
              </a:spcBef>
              <a:buClr>
                <a:schemeClr val="folHlink"/>
              </a:buClr>
            </a:pPr>
            <a:endParaRPr kumimoji="1" lang="en-US" altLang="zh-CN" dirty="0"/>
          </a:p>
          <a:p>
            <a:pPr marL="914400" lvl="1" indent="-457200" eaLnBrk="1" hangingPunct="1">
              <a:spcBef>
                <a:spcPct val="0"/>
              </a:spcBef>
              <a:buClr>
                <a:schemeClr val="folHlink"/>
              </a:buClr>
            </a:pPr>
            <a:r>
              <a:rPr kumimoji="1" lang="zh-CN" altLang="en-US" dirty="0"/>
              <a:t>该类异常</a:t>
            </a:r>
            <a:r>
              <a:rPr kumimoji="1" lang="zh-CN" altLang="en-US" b="1" dirty="0">
                <a:solidFill>
                  <a:srgbClr val="0000FF"/>
                </a:solidFill>
              </a:rPr>
              <a:t>由</a:t>
            </a:r>
            <a:r>
              <a:rPr kumimoji="1"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系统检测</a:t>
            </a:r>
            <a:r>
              <a:rPr kumimoji="1" lang="en-US" altLang="zh-CN" b="1" dirty="0">
                <a:solidFill>
                  <a:srgbClr val="0000FF"/>
                </a:solidFill>
              </a:rPr>
              <a:t>, </a:t>
            </a:r>
            <a:r>
              <a:rPr kumimoji="1" lang="zh-CN" altLang="en-US" b="1" dirty="0">
                <a:solidFill>
                  <a:srgbClr val="0000FF"/>
                </a:solidFill>
              </a:rPr>
              <a:t>用户可不做处理</a:t>
            </a:r>
            <a:r>
              <a:rPr kumimoji="1" lang="zh-CN" altLang="en-US" dirty="0"/>
              <a:t>，系统将它们交给默认的异常处理程序</a:t>
            </a:r>
            <a:r>
              <a:rPr kumimoji="1" lang="en-US" altLang="zh-CN" dirty="0"/>
              <a:t>(</a:t>
            </a:r>
            <a:r>
              <a:rPr kumimoji="1" lang="zh-CN" altLang="en-US" dirty="0"/>
              <a:t>当然必要时，用户可对其处理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914400" lvl="1" indent="-457200" eaLnBrk="1" hangingPunct="1">
              <a:spcBef>
                <a:spcPct val="0"/>
              </a:spcBef>
              <a:buClr>
                <a:schemeClr val="folHlink"/>
              </a:buClr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1824037" y="251925"/>
            <a:ext cx="7958087" cy="78581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程序运行时发生异常</a:t>
            </a:r>
            <a:r>
              <a:rPr lang="zh-CN" altLang="en-US" sz="2400" dirty="0">
                <a:solidFill>
                  <a:srgbClr val="000066"/>
                </a:solidFill>
              </a:rPr>
              <a:t>，</a:t>
            </a:r>
            <a:r>
              <a:rPr lang="zh-CN" altLang="en-US" sz="2400" dirty="0"/>
              <a:t>如果在</a:t>
            </a:r>
            <a:r>
              <a:rPr lang="zh-CN" altLang="en-US" sz="2400" dirty="0">
                <a:solidFill>
                  <a:srgbClr val="0000CC"/>
                </a:solidFill>
              </a:rPr>
              <a:t>程序中未处理和捕获异常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66"/>
                </a:solidFill>
              </a:rPr>
              <a:t>系统会抛出异常，</a:t>
            </a:r>
            <a:r>
              <a:rPr lang="zh-CN" altLang="en-US" sz="2400" dirty="0"/>
              <a:t>异常抛出后程序运行</a:t>
            </a:r>
            <a:r>
              <a:rPr lang="zh-CN" altLang="en-US" sz="2400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中断</a:t>
            </a:r>
            <a:r>
              <a:rPr lang="zh-CN" altLang="en-US" sz="2400" dirty="0">
                <a:solidFill>
                  <a:srgbClr val="000066"/>
                </a:solidFill>
              </a:rPr>
              <a:t>。</a:t>
            </a:r>
            <a:endParaRPr lang="zh-CN" altLang="en-US" sz="2400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00256" y="642351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9043F8-F1EC-4682-AB04-66284FEC132C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95501" y="1143000"/>
            <a:ext cx="6072201" cy="4000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public class Test {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public </a:t>
            </a:r>
            <a:r>
              <a:rPr lang="en-US" altLang="zh-CN" b="1" kern="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int</a:t>
            </a: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[ ] bar() {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	 </a:t>
            </a:r>
            <a:r>
              <a:rPr lang="en-US" altLang="zh-CN" b="1" kern="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int</a:t>
            </a: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a[ ] = new </a:t>
            </a:r>
            <a:r>
              <a:rPr lang="en-US" altLang="zh-CN" b="1" kern="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int</a:t>
            </a: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[2];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	 for (</a:t>
            </a:r>
            <a:r>
              <a:rPr lang="en-US" altLang="zh-CN" b="1" kern="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int</a:t>
            </a: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x = 0; </a:t>
            </a:r>
            <a:r>
              <a:rPr lang="en-US" altLang="zh-CN" b="1" kern="0" dirty="0">
                <a:solidFill>
                  <a:srgbClr val="0000FF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x &lt;= 2</a:t>
            </a: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; x++) { 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		</a:t>
            </a:r>
            <a:r>
              <a:rPr lang="en-US" altLang="zh-CN" b="1" kern="0" dirty="0">
                <a:solidFill>
                  <a:srgbClr val="C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a[x] = 0; </a:t>
            </a:r>
            <a:r>
              <a:rPr lang="en-US" altLang="zh-CN" b="1" ker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	</a:t>
            </a:r>
            <a:endParaRPr lang="zh-CN" altLang="en-US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   </a:t>
            </a: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} 	 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   </a:t>
            </a:r>
            <a:r>
              <a:rPr lang="en-US" altLang="zh-CN" b="1" kern="0" dirty="0">
                <a:solidFill>
                  <a:srgbClr val="000099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return a; </a:t>
            </a: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	</a:t>
            </a:r>
            <a:r>
              <a:rPr lang="en-US" altLang="zh-CN" b="1" kern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	</a:t>
            </a:r>
            <a:endParaRPr lang="en-US" altLang="zh-CN" b="1" kern="0" dirty="0">
              <a:solidFill>
                <a:srgbClr val="0000CC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}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en-US" altLang="zh-CN" sz="800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public static void main(String[] </a:t>
            </a:r>
            <a:r>
              <a:rPr lang="en-US" altLang="zh-CN" b="1" kern="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args</a:t>
            </a: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 {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	 Test t = new Test();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	</a:t>
            </a:r>
            <a:r>
              <a:rPr lang="en-US" altLang="zh-CN" b="1" kern="0" dirty="0">
                <a:solidFill>
                  <a:srgbClr val="C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t.bar();	//</a:t>
            </a:r>
            <a:r>
              <a:rPr lang="zh-CN" altLang="en-US" b="1" kern="0" dirty="0">
                <a:solidFill>
                  <a:srgbClr val="C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程序中断</a:t>
            </a:r>
            <a:endParaRPr lang="zh-CN" altLang="en-US" b="1" kern="0" dirty="0">
              <a:solidFill>
                <a:srgbClr val="C00000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	</a:t>
            </a:r>
            <a:r>
              <a:rPr lang="zh-CN" altLang="en-US" b="1" kern="0" dirty="0">
                <a:solidFill>
                  <a:srgbClr val="000099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altLang="zh-CN" b="1" kern="0" dirty="0" err="1">
                <a:solidFill>
                  <a:srgbClr val="000099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System.</a:t>
            </a:r>
            <a:r>
              <a:rPr lang="en-US" altLang="zh-CN" b="1" i="1" kern="0" dirty="0" err="1">
                <a:solidFill>
                  <a:srgbClr val="000099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out</a:t>
            </a:r>
            <a:r>
              <a:rPr lang="en-US" altLang="zh-CN" b="1" kern="0" dirty="0" err="1">
                <a:solidFill>
                  <a:srgbClr val="000099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.println</a:t>
            </a:r>
            <a:r>
              <a:rPr lang="en-US" altLang="zh-CN" b="1" kern="0" dirty="0">
                <a:solidFill>
                  <a:srgbClr val="000099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(“Method: </a:t>
            </a:r>
            <a:r>
              <a:rPr lang="en-US" altLang="zh-CN" b="1" kern="0" dirty="0" err="1">
                <a:solidFill>
                  <a:srgbClr val="000099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foo</a:t>
            </a:r>
            <a:r>
              <a:rPr lang="en-US" altLang="zh-CN" b="1" kern="0" dirty="0">
                <a:solidFill>
                  <a:srgbClr val="000099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”);  </a:t>
            </a:r>
            <a:r>
              <a:rPr lang="en-US" altLang="zh-CN" b="1" kern="0" dirty="0">
                <a:solidFill>
                  <a:srgbClr val="0000CC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//</a:t>
            </a:r>
            <a:r>
              <a:rPr lang="zh-CN" altLang="en-US" b="1" kern="0" dirty="0">
                <a:solidFill>
                  <a:srgbClr val="0000CC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不被执行</a:t>
            </a:r>
            <a:endParaRPr lang="zh-CN" altLang="en-US" b="1" kern="0" dirty="0">
              <a:solidFill>
                <a:srgbClr val="0000CC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</a:t>
            </a: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}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b="1" kern="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}</a:t>
            </a:r>
            <a:endParaRPr lang="en-US" altLang="zh-CN" b="1" kern="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5647322"/>
            <a:ext cx="8072437" cy="92202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Exception in thread </a:t>
            </a:r>
            <a:r>
              <a:rPr lang="en-US" altLang="zh-CN" dirty="0">
                <a:solidFill>
                  <a:srgbClr val="00B050"/>
                </a:solidFill>
              </a:rPr>
              <a:t>"main" </a:t>
            </a:r>
            <a:r>
              <a:rPr lang="en-US" altLang="zh-CN" u="sng" dirty="0" err="1">
                <a:solidFill>
                  <a:schemeClr val="bg1"/>
                </a:solidFill>
              </a:rPr>
              <a:t>java.lang.</a:t>
            </a:r>
            <a:r>
              <a:rPr lang="en-US" altLang="zh-CN" b="1" u="sng" dirty="0" err="1">
                <a:solidFill>
                  <a:schemeClr val="bg1"/>
                </a:solidFill>
              </a:rPr>
              <a:t>ArrayIndexOutOfBoundsException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	at </a:t>
            </a:r>
            <a:r>
              <a:rPr lang="en-US" altLang="zh-CN" dirty="0" err="1">
                <a:solidFill>
                  <a:schemeClr val="bg1"/>
                </a:solidFill>
              </a:rPr>
              <a:t>exception.Test.bar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u="sng" dirty="0">
                <a:solidFill>
                  <a:schemeClr val="bg1"/>
                </a:solidFill>
              </a:rPr>
              <a:t>Test.java:</a:t>
            </a:r>
            <a:r>
              <a:rPr lang="en-US" altLang="zh-CN" u="sng" dirty="0">
                <a:solidFill>
                  <a:srgbClr val="C00000"/>
                </a:solidFill>
              </a:rPr>
              <a:t>7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	at </a:t>
            </a:r>
            <a:r>
              <a:rPr lang="en-US" altLang="zh-CN" dirty="0" err="1">
                <a:solidFill>
                  <a:schemeClr val="bg1"/>
                </a:solidFill>
              </a:rPr>
              <a:t>exception.Test.main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u="sng" dirty="0">
                <a:solidFill>
                  <a:schemeClr val="bg1"/>
                </a:solidFill>
              </a:rPr>
              <a:t>Test.java:</a:t>
            </a:r>
            <a:r>
              <a:rPr lang="en-US" altLang="zh-CN" u="sng" dirty="0">
                <a:solidFill>
                  <a:srgbClr val="C00000"/>
                </a:solidFill>
              </a:rPr>
              <a:t>25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8594667" y="4609593"/>
            <a:ext cx="1458970" cy="785818"/>
          </a:xfrm>
          <a:prstGeom prst="borderCallout1">
            <a:avLst>
              <a:gd name="adj1" fmla="val 100019"/>
              <a:gd name="adj2" fmla="val 49368"/>
              <a:gd name="adj3" fmla="val 134264"/>
              <a:gd name="adj4" fmla="val -642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zh-CN" altLang="en-US" sz="2000" dirty="0">
                <a:solidFill>
                  <a:srgbClr val="000066"/>
                </a:solidFill>
              </a:rPr>
              <a:t>程序运行时发生异常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824037" y="5310245"/>
            <a:ext cx="248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</a:rPr>
              <a:t>系统给出的错误信息：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31738" y="2221229"/>
            <a:ext cx="251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>
                <a:solidFill>
                  <a:srgbClr val="CC00CC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//</a:t>
            </a:r>
            <a:r>
              <a:rPr lang="zh-CN" altLang="en-US" b="1" kern="0">
                <a:solidFill>
                  <a:srgbClr val="CC00CC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抛出异常，程序中断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22574" y="2741306"/>
            <a:ext cx="1366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>
                <a:solidFill>
                  <a:srgbClr val="0000CC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//</a:t>
            </a:r>
            <a:r>
              <a:rPr lang="zh-CN" altLang="en-US" b="1" kern="0">
                <a:solidFill>
                  <a:srgbClr val="0000CC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不被执行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主要内容</a:t>
            </a:r>
            <a:endParaRPr lang="en-US" altLang="zh-CN" b="1" dirty="0"/>
          </a:p>
          <a:p>
            <a:pPr lvl="1"/>
            <a:r>
              <a:rPr lang="zh-CN" altLang="en-US" sz="2800" dirty="0"/>
              <a:t>匿名类</a:t>
            </a:r>
            <a:endParaRPr lang="en-US" altLang="zh-CN" sz="2800" dirty="0"/>
          </a:p>
          <a:p>
            <a:pPr lvl="1"/>
            <a:r>
              <a:rPr lang="zh-CN" altLang="en-US" sz="2800" dirty="0"/>
              <a:t>异常类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7B2A13-D761-4EFA-988A-FD5103683813}" type="slidenum">
              <a:rPr lang="en-US" altLang="zh-CN" smtClean="0"/>
            </a:fld>
            <a:endParaRPr lang="en-US" altLang="zh-CN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971800" y="533400"/>
            <a:ext cx="2971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latin typeface="Times New Roman" panose="02020603050405020304" pitchFamily="18" charset="0"/>
              </a:rPr>
              <a:t> </a:t>
            </a:r>
            <a:endParaRPr kumimoji="1" lang="en-US" altLang="zh-CN" sz="2800" b="1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81000"/>
            <a:ext cx="7181850" cy="833422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</a:rPr>
              <a:t>异常处理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981200" y="1714488"/>
            <a:ext cx="8229600" cy="437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/>
              <a:t>异常处理将会</a:t>
            </a:r>
            <a:r>
              <a:rPr lang="zh-CN" altLang="en-US" sz="2800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改变程序的控制流程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让程序有机会对错误作出处理后继续运行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28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800" dirty="0"/>
              <a:t>Java</a:t>
            </a:r>
            <a:r>
              <a:rPr lang="zh-CN" altLang="en-US" sz="2800" dirty="0"/>
              <a:t>的异常处理是基于三种操作：</a:t>
            </a:r>
            <a:endParaRPr lang="en-US" altLang="zh-CN" sz="2800" dirty="0"/>
          </a:p>
          <a:p>
            <a:pPr marL="971550" lvl="1" indent="-514350">
              <a:spcBef>
                <a:spcPct val="20000"/>
              </a:spcBef>
              <a:buClr>
                <a:schemeClr val="tx2"/>
              </a:buClr>
              <a:buSzPct val="70000"/>
              <a:buFont typeface="+mj-ea"/>
              <a:buAutoNum type="circleNumDbPlain"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声明异常</a:t>
            </a:r>
            <a:r>
              <a:rPr lang="en-US" altLang="zh-CN" sz="2800" dirty="0">
                <a:solidFill>
                  <a:srgbClr val="0000CC"/>
                </a:solidFill>
              </a:rPr>
              <a:t>— </a:t>
            </a:r>
            <a:r>
              <a:rPr lang="en-US" altLang="zh-CN" sz="2800" b="1" dirty="0">
                <a:solidFill>
                  <a:srgbClr val="0000CC"/>
                </a:solidFill>
              </a:rPr>
              <a:t>throws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971550" lvl="1" indent="-514350">
              <a:spcBef>
                <a:spcPct val="20000"/>
              </a:spcBef>
              <a:buClr>
                <a:schemeClr val="tx2"/>
              </a:buClr>
              <a:buSzPct val="70000"/>
              <a:buFont typeface="+mj-ea"/>
              <a:buAutoNum type="circleNumDbPlain"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抛出异常</a:t>
            </a:r>
            <a:r>
              <a:rPr lang="en-US" altLang="zh-CN" sz="2800" dirty="0">
                <a:solidFill>
                  <a:srgbClr val="0000CC"/>
                </a:solidFill>
              </a:rPr>
              <a:t>— </a:t>
            </a:r>
            <a:r>
              <a:rPr lang="en-US" altLang="zh-CN" sz="2800" b="1" dirty="0">
                <a:solidFill>
                  <a:srgbClr val="0000CC"/>
                </a:solidFill>
              </a:rPr>
              <a:t>throw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971550" lvl="1" indent="-514350">
              <a:spcBef>
                <a:spcPct val="20000"/>
              </a:spcBef>
              <a:buClr>
                <a:schemeClr val="tx2"/>
              </a:buClr>
              <a:buSzPct val="70000"/>
              <a:buFont typeface="+mj-ea"/>
              <a:buAutoNum type="circleNumDbPlain"/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捕获异常</a:t>
            </a:r>
            <a:r>
              <a:rPr lang="en-US" altLang="zh-CN" sz="2800" dirty="0">
                <a:solidFill>
                  <a:srgbClr val="0000CC"/>
                </a:solidFill>
              </a:rPr>
              <a:t>— </a:t>
            </a:r>
            <a:r>
              <a:rPr lang="en-US" altLang="zh-CN" sz="2800" b="1" dirty="0">
                <a:solidFill>
                  <a:srgbClr val="0000CC"/>
                </a:solidFill>
              </a:rPr>
              <a:t>try-catch-finally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428625"/>
            <a:ext cx="7543800" cy="792163"/>
          </a:xfrm>
        </p:spPr>
        <p:txBody>
          <a:bodyPr/>
          <a:lstStyle/>
          <a:p>
            <a:pPr algn="l" eaLnBrk="1" hangingPunct="1"/>
            <a:r>
              <a:rPr lang="zh-CN" altLang="en-US" dirty="0"/>
              <a:t>处理异常的关键字</a:t>
            </a:r>
            <a:endParaRPr lang="en-US" altLang="zh-CN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68760"/>
            <a:ext cx="8462963" cy="503996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b="1" dirty="0">
                <a:solidFill>
                  <a:srgbClr val="CC0000"/>
                </a:solidFill>
                <a:cs typeface="Courier New" panose="02070309020205020404" pitchFamily="49" charset="0"/>
              </a:rPr>
              <a:t>throws</a:t>
            </a:r>
            <a:endParaRPr lang="en-US" altLang="zh-CN" sz="2400" b="1" dirty="0">
              <a:solidFill>
                <a:srgbClr val="CC0000"/>
              </a:solidFill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出现在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方法的声明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中，表示该方法可能会抛出的异常，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throws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后面可能跟着多个异常类型。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CC0000"/>
                </a:solidFill>
                <a:cs typeface="Courier New" panose="02070309020205020404" pitchFamily="49" charset="0"/>
              </a:rPr>
              <a:t>throw</a:t>
            </a:r>
            <a:endParaRPr lang="en-US" altLang="zh-CN" sz="2400" b="1" dirty="0">
              <a:solidFill>
                <a:srgbClr val="CC0000"/>
              </a:solidFill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方法体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中抛出异常。当方法在执行过程中遇到异常情况时，将异常信息封装为异常对象，然后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throw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CC0000"/>
                </a:solidFill>
                <a:cs typeface="Courier New" panose="02070309020205020404" pitchFamily="49" charset="0"/>
              </a:rPr>
              <a:t>try</a:t>
            </a:r>
            <a:endParaRPr lang="en-US" altLang="zh-CN" sz="2400" b="1" dirty="0">
              <a:solidFill>
                <a:srgbClr val="CC0000"/>
              </a:solidFill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一个代码块，其所包含的语句可能会抛出异常。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CC0000"/>
                </a:solidFill>
                <a:cs typeface="Courier New" panose="02070309020205020404" pitchFamily="49" charset="0"/>
              </a:rPr>
              <a:t>catch</a:t>
            </a:r>
            <a:endParaRPr lang="en-US" altLang="zh-CN" sz="2400" b="1" dirty="0">
              <a:solidFill>
                <a:srgbClr val="CC0000"/>
              </a:solidFill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一个代码块，用于捕获异常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try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代码块中可能抛出的异常。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catch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关键字后面紧接着它能捕获的异常类型。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CC0000"/>
                </a:solidFill>
                <a:cs typeface="Courier New" panose="02070309020205020404" pitchFamily="49" charset="0"/>
              </a:rPr>
              <a:t>finally</a:t>
            </a:r>
            <a:endParaRPr lang="en-US" altLang="zh-CN" sz="2400" b="1" dirty="0">
              <a:solidFill>
                <a:srgbClr val="CC0000"/>
              </a:solidFill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finally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try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一起使用，在程序进入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try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块之后，无论程序是因为异常而中止或其它方式返回终止的，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finally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块的内容一定会被执行，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27EF82-0AA2-4101-B31B-50B1635CBCC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处理异常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001341" y="1652588"/>
            <a:ext cx="8229600" cy="4595812"/>
          </a:xfrm>
        </p:spPr>
        <p:txBody>
          <a:bodyPr/>
          <a:lstStyle/>
          <a:p>
            <a:pPr eaLnBrk="1" hangingPunct="1"/>
            <a:r>
              <a:rPr lang="zh-CN" altLang="en-US" b="1" dirty="0"/>
              <a:t>在一个方法中，对于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可能抛出的异常</a:t>
            </a:r>
            <a:r>
              <a:rPr lang="zh-CN" altLang="en-US" b="1" dirty="0"/>
              <a:t>，处理方式有两种：</a:t>
            </a:r>
            <a:endParaRPr kumimoji="1" lang="zh-CN" altLang="en-US" b="1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r>
              <a:rPr kumimoji="1" lang="en-US" altLang="zh-CN" b="1" dirty="0">
                <a:solidFill>
                  <a:srgbClr val="0000CC"/>
                </a:solidFill>
              </a:rPr>
              <a:t>try-catch-finally</a:t>
            </a:r>
            <a:endParaRPr kumimoji="1" lang="en-US" altLang="zh-CN" b="1" dirty="0">
              <a:solidFill>
                <a:srgbClr val="0000CC"/>
              </a:solidFill>
            </a:endParaRPr>
          </a:p>
          <a:p>
            <a:pPr lvl="2"/>
            <a:r>
              <a:rPr kumimoji="1" lang="zh-CN" altLang="en-US" sz="2400" dirty="0">
                <a:solidFill>
                  <a:schemeClr val="tx2"/>
                </a:solidFill>
              </a:rPr>
              <a:t>在方法内，用</a:t>
            </a:r>
            <a:r>
              <a:rPr kumimoji="1" lang="en-US" altLang="zh-CN" sz="2400" b="1" dirty="0">
                <a:solidFill>
                  <a:srgbClr val="0000CC"/>
                </a:solidFill>
              </a:rPr>
              <a:t>try-catch-finally</a:t>
            </a:r>
            <a:r>
              <a:rPr kumimoji="1" lang="zh-CN" altLang="en-US" sz="2400" dirty="0">
                <a:solidFill>
                  <a:schemeClr val="tx2"/>
                </a:solidFill>
              </a:rPr>
              <a:t>语句对异常</a:t>
            </a:r>
            <a:r>
              <a:rPr kumimoji="1"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及时</a:t>
            </a:r>
            <a:r>
              <a:rPr kumimoji="1"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</a:t>
            </a:r>
            <a:r>
              <a:rPr kumimoji="1" lang="zh-CN" altLang="en-US" sz="2400" dirty="0">
                <a:solidFill>
                  <a:schemeClr val="tx2"/>
                </a:solidFill>
              </a:rPr>
              <a:t>。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kumimoji="1" lang="en-US" altLang="zh-CN" b="1" dirty="0">
              <a:solidFill>
                <a:srgbClr val="0000CC"/>
              </a:solidFill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kumimoji="1" lang="en-US" altLang="zh-CN" b="1" dirty="0">
                <a:solidFill>
                  <a:srgbClr val="0000CC"/>
                </a:solidFill>
              </a:rPr>
              <a:t>throws</a:t>
            </a:r>
            <a:endParaRPr kumimoji="1" lang="en-US" altLang="zh-CN" b="1" dirty="0">
              <a:solidFill>
                <a:srgbClr val="0000CC"/>
              </a:solidFill>
            </a:endParaRPr>
          </a:p>
          <a:p>
            <a:pPr lvl="2"/>
            <a:r>
              <a:rPr kumimoji="1" lang="zh-CN" altLang="en-US" sz="2400" dirty="0">
                <a:solidFill>
                  <a:schemeClr val="tx2"/>
                </a:solidFill>
              </a:rPr>
              <a:t>一个方法不处理它产生的异常，只在方法头部使用</a:t>
            </a:r>
            <a:r>
              <a:rPr kumimoji="1" lang="en-US" altLang="zh-CN" sz="2400" b="1" dirty="0">
                <a:solidFill>
                  <a:srgbClr val="0000CC"/>
                </a:solidFill>
              </a:rPr>
              <a:t>throws</a:t>
            </a:r>
            <a:r>
              <a:rPr kumimoji="1" lang="zh-CN" altLang="en-US" sz="2400" dirty="0">
                <a:solidFill>
                  <a:schemeClr val="tx2"/>
                </a:solidFill>
              </a:rPr>
              <a:t>声明抛出异常；</a:t>
            </a:r>
            <a:endParaRPr kumimoji="1" lang="en-US" altLang="zh-CN" sz="2400" dirty="0">
              <a:solidFill>
                <a:schemeClr val="tx2"/>
              </a:solidFill>
            </a:endParaRPr>
          </a:p>
          <a:p>
            <a:pPr lvl="2"/>
            <a:r>
              <a:rPr kumimoji="1"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</a:t>
            </a:r>
            <a:r>
              <a:rPr kumimoji="1"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异常沿着方法的调用层次向上传递</a:t>
            </a:r>
            <a:r>
              <a:rPr kumimoji="1"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，由调用它的方法来处理这些异常</a:t>
            </a:r>
            <a:r>
              <a:rPr kumimoji="1" lang="zh-CN" altLang="en-US" sz="2400" dirty="0">
                <a:solidFill>
                  <a:schemeClr val="tx2"/>
                </a:solidFill>
              </a:rPr>
              <a:t>。</a:t>
            </a:r>
            <a:endParaRPr kumimoji="1" lang="en-US" altLang="zh-CN" sz="24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9C3990-9A96-4382-8EAE-ED580A8489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88925"/>
            <a:ext cx="7543800" cy="1128713"/>
          </a:xfrm>
          <a:noFill/>
        </p:spPr>
        <p:txBody>
          <a:bodyPr/>
          <a:lstStyle/>
          <a:p>
            <a:pPr marL="742950" indent="-742950" eaLnBrk="1" hangingPunct="1">
              <a:buFont typeface="+mj-ea"/>
              <a:buAutoNum type="circleNumDbPlain"/>
            </a:pPr>
            <a:r>
              <a:rPr lang="zh-CN" altLang="en-US" sz="4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捕获异常</a:t>
            </a:r>
            <a:r>
              <a:rPr lang="en-US" altLang="zh-CN" sz="4000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try-catch-finally</a:t>
            </a:r>
            <a:endParaRPr lang="zh-CN" altLang="en-US" sz="40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28800"/>
            <a:ext cx="8229600" cy="4464025"/>
          </a:xfrm>
          <a:noFill/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/>
              <a:t>一个方法抛出异常后，</a:t>
            </a:r>
            <a:r>
              <a:rPr lang="en-US" altLang="zh-CN" dirty="0"/>
              <a:t>Java</a:t>
            </a:r>
            <a:r>
              <a:rPr lang="zh-CN" altLang="en-US" dirty="0"/>
              <a:t>运行系统从生成异常的方法开始进行回溯，</a:t>
            </a:r>
            <a:r>
              <a:rPr lang="zh-CN" altLang="en-US" dirty="0">
                <a:solidFill>
                  <a:srgbClr val="C00000"/>
                </a:solidFill>
              </a:rPr>
              <a:t>寻找用来处理错误的代码；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如果未发现合适的处理错误的代码，程序就会中止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这个</a:t>
            </a:r>
            <a:r>
              <a:rPr lang="zh-CN" altLang="en-US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寻找处理错误的代码的过程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捕获异常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使用下面语句来捕获一个或多个异常： </a:t>
            </a:r>
            <a:endParaRPr lang="en-US" altLang="zh-CN" dirty="0"/>
          </a:p>
          <a:p>
            <a:pPr marL="0" indent="0" algn="ctr" eaLnBrk="1" hangingPunct="1"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try-catch</a:t>
            </a:r>
            <a:r>
              <a:rPr lang="en-US" altLang="zh-CN" b="1" dirty="0">
                <a:solidFill>
                  <a:srgbClr val="006600"/>
                </a:solidFill>
              </a:rPr>
              <a:t>  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006600"/>
                </a:solidFill>
              </a:rPr>
              <a:t> </a:t>
            </a:r>
            <a:endParaRPr lang="en-US" altLang="zh-CN" b="1" dirty="0">
              <a:solidFill>
                <a:srgbClr val="006600"/>
              </a:solidFill>
            </a:endParaRPr>
          </a:p>
          <a:p>
            <a:pPr marL="0" indent="0" algn="ctr" eaLnBrk="1" hangingPunct="1">
              <a:buNone/>
            </a:pPr>
            <a:r>
              <a:rPr lang="zh-CN" altLang="en-US" b="1" dirty="0">
                <a:solidFill>
                  <a:srgbClr val="006600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try-catch-finally</a:t>
            </a:r>
            <a:endParaRPr lang="zh-CN" altLang="en-US" dirty="0"/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5FDA31-3215-430D-B4A7-5863B900A6C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739313" y="6248400"/>
            <a:ext cx="4714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B403D1-A800-4AE6-BF65-94A1DA845186}" type="slidenum">
              <a:rPr lang="en-US" altLang="zh-CN" smtClean="0"/>
            </a:fld>
            <a:endParaRPr lang="en-US" altLang="zh-CN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817194" y="332656"/>
            <a:ext cx="76073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3200" b="1"/>
              <a:t>try-catch-finally</a:t>
            </a:r>
            <a:r>
              <a:rPr lang="zh-CN" altLang="en-US" sz="3200" b="1"/>
              <a:t>的基本格式为：</a:t>
            </a:r>
            <a:endParaRPr lang="zh-CN" altLang="en-US" sz="3200" b="1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412776"/>
            <a:ext cx="7848872" cy="4968552"/>
          </a:xfrm>
          <a:solidFill>
            <a:schemeClr val="bg1"/>
          </a:solidFill>
          <a:ln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try </a:t>
            </a:r>
            <a:r>
              <a:rPr lang="en-US" altLang="zh-CN" sz="2400" dirty="0">
                <a:solidFill>
                  <a:srgbClr val="0000CC"/>
                </a:solidFill>
              </a:rPr>
              <a:t> {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	//</a:t>
            </a:r>
            <a:r>
              <a:rPr lang="zh-CN" altLang="en-US" sz="2400" dirty="0">
                <a:solidFill>
                  <a:srgbClr val="0000CC"/>
                </a:solidFill>
              </a:rPr>
              <a:t>可能产生异常的代码；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}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catch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/>
              <a:t>异常类名 </a:t>
            </a:r>
            <a:r>
              <a:rPr lang="zh-CN" altLang="en-US" sz="2400" dirty="0">
                <a:solidFill>
                  <a:srgbClr val="C00000"/>
                </a:solidFill>
              </a:rPr>
              <a:t>异常对象名</a:t>
            </a:r>
            <a:r>
              <a:rPr lang="en-US" altLang="zh-CN" sz="2400" dirty="0">
                <a:solidFill>
                  <a:srgbClr val="C00000"/>
                </a:solidFill>
              </a:rPr>
              <a:t>) {  	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//</a:t>
            </a:r>
            <a:r>
              <a:rPr lang="zh-CN" altLang="en-US" sz="2400" dirty="0">
                <a:solidFill>
                  <a:srgbClr val="C00000"/>
                </a:solidFill>
              </a:rPr>
              <a:t>处理</a:t>
            </a:r>
            <a:r>
              <a:rPr lang="zh-CN" altLang="en-US" sz="2400" dirty="0">
                <a:solidFill>
                  <a:srgbClr val="0000CC"/>
                </a:solidFill>
              </a:rPr>
              <a:t>第一种</a:t>
            </a:r>
            <a:r>
              <a:rPr lang="zh-CN" altLang="en-US" sz="2400" dirty="0">
                <a:solidFill>
                  <a:srgbClr val="C00000"/>
                </a:solidFill>
              </a:rPr>
              <a:t>异常的异常处理代码；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}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catch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zh-CN" altLang="en-US" sz="2400" dirty="0"/>
              <a:t>异常类名 </a:t>
            </a:r>
            <a:r>
              <a:rPr lang="zh-CN" altLang="en-US" sz="2400" dirty="0">
                <a:solidFill>
                  <a:srgbClr val="C00000"/>
                </a:solidFill>
              </a:rPr>
              <a:t>异常对象名</a:t>
            </a:r>
            <a:r>
              <a:rPr lang="en-US" altLang="zh-CN" sz="2400" dirty="0">
                <a:solidFill>
                  <a:srgbClr val="C00000"/>
                </a:solidFill>
              </a:rPr>
              <a:t>) {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	//</a:t>
            </a:r>
            <a:r>
              <a:rPr lang="zh-CN" altLang="en-US" sz="2400" dirty="0">
                <a:solidFill>
                  <a:srgbClr val="C00000"/>
                </a:solidFill>
              </a:rPr>
              <a:t>处理</a:t>
            </a:r>
            <a:r>
              <a:rPr lang="zh-CN" altLang="en-US" sz="2400" dirty="0">
                <a:solidFill>
                  <a:srgbClr val="0000CC"/>
                </a:solidFill>
              </a:rPr>
              <a:t>第二种</a:t>
            </a:r>
            <a:r>
              <a:rPr lang="zh-CN" altLang="en-US" sz="2400" dirty="0">
                <a:solidFill>
                  <a:srgbClr val="C00000"/>
                </a:solidFill>
              </a:rPr>
              <a:t>异常的异常处理代码；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}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…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finally</a:t>
            </a:r>
            <a:r>
              <a:rPr lang="en-US" altLang="zh-CN" sz="2400" dirty="0"/>
              <a:t> { //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可选语句块</a:t>
            </a:r>
            <a:endParaRPr lang="en-US" altLang="zh-CN" sz="2400" b="1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/>
              <a:t>   	//</a:t>
            </a:r>
            <a:r>
              <a:rPr lang="zh-CN" altLang="en-US" sz="2400" dirty="0"/>
              <a:t>最终处理，不管异常是否发生，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一定会被执行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F67844-C26D-43C7-BF40-157256D5D3E9}" type="slidenum">
              <a:rPr lang="en-US" altLang="zh-CN" smtClean="0"/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dirty="0"/>
              <a:t>异常处理语句</a:t>
            </a:r>
            <a:r>
              <a:rPr lang="en-US" altLang="zh-CN" sz="3200" dirty="0"/>
              <a:t>(try-catch-finally)</a:t>
            </a:r>
            <a:r>
              <a:rPr lang="zh-CN" altLang="en-US" sz="3200" dirty="0"/>
              <a:t>的控制流程</a:t>
            </a:r>
            <a:endParaRPr lang="en-US" altLang="zh-CN" sz="3200" dirty="0"/>
          </a:p>
        </p:txBody>
      </p:sp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2927649" y="2469519"/>
            <a:ext cx="936104" cy="392113"/>
          </a:xfrm>
          <a:prstGeom prst="flowChartProcess">
            <a:avLst/>
          </a:prstGeom>
          <a:solidFill>
            <a:srgbClr val="C9E7E9"/>
          </a:solidFill>
          <a:ln w="22225" algn="ctr">
            <a:solidFill>
              <a:schemeClr val="tx1"/>
            </a:solidFill>
            <a:miter lim="800000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61711" tIns="39187" rIns="61711" bIns="39187" anchor="ctr"/>
          <a:lstStyle/>
          <a:p>
            <a:pPr algn="ctr" defTabSz="784225" eaLnBrk="0" hangingPunct="0"/>
            <a:r>
              <a:rPr lang="en-US" altLang="zh-CN" sz="2400" b="1">
                <a:ea typeface="华文细黑" panose="02010600040101010101" pitchFamily="2" charset="-122"/>
              </a:rPr>
              <a:t>try</a:t>
            </a:r>
            <a:r>
              <a:rPr lang="zh-CN" altLang="en-US" sz="2400" b="1">
                <a:ea typeface="华文细黑" panose="02010600040101010101" pitchFamily="2" charset="-122"/>
              </a:rPr>
              <a:t>块</a:t>
            </a:r>
            <a:endParaRPr lang="zh-CN" altLang="en-US" sz="2400" b="1">
              <a:ea typeface="华文细黑" panose="02010600040101010101" pitchFamily="2" charset="-122"/>
            </a:endParaRPr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7285336" y="1612269"/>
            <a:ext cx="1478953" cy="43497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solidFill>
              <a:schemeClr val="tx1"/>
            </a:solidFill>
            <a:miter lim="800000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61711" tIns="39187" rIns="61711" bIns="39187" anchor="ctr"/>
          <a:lstStyle/>
          <a:p>
            <a:pPr algn="ctr" defTabSz="784225" eaLnBrk="0" hangingPunct="0"/>
            <a:r>
              <a:rPr lang="en-US" altLang="zh-CN" sz="2400" b="1">
                <a:ea typeface="华文细黑" panose="02010600040101010101" pitchFamily="2" charset="-122"/>
              </a:rPr>
              <a:t>finally</a:t>
            </a:r>
            <a:r>
              <a:rPr lang="zh-CN" altLang="en-US" sz="2400" b="1">
                <a:ea typeface="华文细黑" panose="02010600040101010101" pitchFamily="2" charset="-122"/>
              </a:rPr>
              <a:t>块</a:t>
            </a:r>
            <a:endParaRPr lang="zh-CN" altLang="en-US" sz="2400" b="1">
              <a:ea typeface="华文细黑" panose="02010600040101010101" pitchFamily="2" charset="-122"/>
            </a:endParaRPr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4999336" y="1612269"/>
            <a:ext cx="1330325" cy="434975"/>
          </a:xfrm>
          <a:prstGeom prst="flowChartProcess">
            <a:avLst/>
          </a:prstGeom>
          <a:solidFill>
            <a:srgbClr val="C9E7E9"/>
          </a:solidFill>
          <a:ln w="22225" algn="ctr">
            <a:solidFill>
              <a:schemeClr val="tx1"/>
            </a:solidFill>
            <a:miter lim="800000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61711" tIns="39187" rIns="61711" bIns="39187" anchor="ctr"/>
          <a:lstStyle/>
          <a:p>
            <a:pPr algn="ctr" defTabSz="784225" eaLnBrk="0" hangingPunct="0"/>
            <a:r>
              <a:rPr lang="en-US" altLang="zh-CN" sz="2400" b="1">
                <a:ea typeface="华文细黑" panose="02010600040101010101" pitchFamily="2" charset="-122"/>
              </a:rPr>
              <a:t>catch</a:t>
            </a:r>
            <a:r>
              <a:rPr lang="zh-CN" altLang="en-US" sz="2400" b="1">
                <a:ea typeface="华文细黑" panose="02010600040101010101" pitchFamily="2" charset="-122"/>
              </a:rPr>
              <a:t>块</a:t>
            </a:r>
            <a:endParaRPr lang="zh-CN" altLang="en-US" sz="2400" b="1">
              <a:ea typeface="华文细黑" panose="02010600040101010101" pitchFamily="2" charset="-122"/>
            </a:endParaRP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4927898" y="3326769"/>
            <a:ext cx="1401763" cy="35718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solidFill>
              <a:schemeClr val="tx1"/>
            </a:solidFill>
            <a:miter lim="800000"/>
          </a:ln>
          <a:effectLst>
            <a:outerShdw dist="63500" dir="2212194" algn="ctr" rotWithShape="0">
              <a:schemeClr val="tx2"/>
            </a:outerShdw>
          </a:effectLst>
        </p:spPr>
        <p:txBody>
          <a:bodyPr lIns="61711" tIns="39187" rIns="61711" bIns="39187" anchor="ctr"/>
          <a:lstStyle/>
          <a:p>
            <a:pPr algn="ctr" defTabSz="784225" eaLnBrk="0" hangingPunct="0"/>
            <a:r>
              <a:rPr lang="en-US" altLang="zh-CN" sz="2400" b="1" dirty="0">
                <a:ea typeface="华文细黑" panose="02010600040101010101" pitchFamily="2" charset="-122"/>
              </a:rPr>
              <a:t>finally</a:t>
            </a:r>
            <a:r>
              <a:rPr lang="zh-CN" altLang="en-US" sz="2400" b="1" dirty="0">
                <a:ea typeface="华文细黑" panose="02010600040101010101" pitchFamily="2" charset="-122"/>
              </a:rPr>
              <a:t>块</a:t>
            </a:r>
            <a:endParaRPr lang="zh-CN" altLang="en-US" sz="2400" b="1" dirty="0">
              <a:ea typeface="华文细黑" panose="02010600040101010101" pitchFamily="2" charset="-122"/>
            </a:endParaRPr>
          </a:p>
        </p:txBody>
      </p:sp>
      <p:cxnSp>
        <p:nvCxnSpPr>
          <p:cNvPr id="37898" name="AutoShape 9"/>
          <p:cNvCxnSpPr>
            <a:cxnSpLocks noChangeShapeType="1"/>
            <a:stCxn id="37894" idx="2"/>
            <a:endCxn id="37897" idx="1"/>
          </p:cNvCxnSpPr>
          <p:nvPr/>
        </p:nvCxnSpPr>
        <p:spPr bwMode="auto">
          <a:xfrm rot="16200000" flipH="1">
            <a:off x="3839934" y="2417398"/>
            <a:ext cx="643731" cy="1532197"/>
          </a:xfrm>
          <a:prstGeom prst="bentConnector2">
            <a:avLst/>
          </a:prstGeom>
          <a:noFill/>
          <a:ln w="222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0"/>
          <p:cNvCxnSpPr>
            <a:cxnSpLocks noChangeShapeType="1"/>
            <a:stCxn id="37894" idx="0"/>
            <a:endCxn id="37896" idx="1"/>
          </p:cNvCxnSpPr>
          <p:nvPr/>
        </p:nvCxnSpPr>
        <p:spPr bwMode="auto">
          <a:xfrm rot="5400000" flipH="1" flipV="1">
            <a:off x="3877637" y="1347821"/>
            <a:ext cx="639762" cy="1603635"/>
          </a:xfrm>
          <a:prstGeom prst="bentConnector2">
            <a:avLst/>
          </a:prstGeom>
          <a:noFill/>
          <a:ln w="222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1"/>
          <p:cNvCxnSpPr>
            <a:cxnSpLocks noChangeShapeType="1"/>
            <a:endCxn id="37895" idx="1"/>
          </p:cNvCxnSpPr>
          <p:nvPr/>
        </p:nvCxnSpPr>
        <p:spPr bwMode="auto">
          <a:xfrm>
            <a:off x="6428175" y="1826582"/>
            <a:ext cx="857161" cy="3175"/>
          </a:xfrm>
          <a:prstGeom prst="straightConnector1">
            <a:avLst/>
          </a:prstGeom>
          <a:noFill/>
          <a:ln w="222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427711" y="1397957"/>
            <a:ext cx="1462087" cy="314325"/>
          </a:xfrm>
          <a:prstGeom prst="rect">
            <a:avLst/>
          </a:prstGeom>
          <a:noFill/>
          <a:ln w="22225" algn="ctr">
            <a:noFill/>
            <a:miter lim="800000"/>
          </a:ln>
          <a:effectLst/>
        </p:spPr>
        <p:txBody>
          <a:bodyPr lIns="61711" tIns="39187" rIns="61711" bIns="39187" anchor="ctr"/>
          <a:lstStyle/>
          <a:p>
            <a:pPr algn="ctr" defTabSz="784225" eaLnBrk="0" hangingPunct="0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发生异常</a:t>
            </a:r>
            <a:endParaRPr lang="zh-CN" altLang="en-US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499148" y="3541082"/>
            <a:ext cx="1214438" cy="285750"/>
          </a:xfrm>
          <a:prstGeom prst="rect">
            <a:avLst/>
          </a:prstGeom>
          <a:noFill/>
          <a:ln w="22225" algn="ctr">
            <a:noFill/>
            <a:miter lim="800000"/>
          </a:ln>
          <a:effectLst/>
        </p:spPr>
        <p:txBody>
          <a:bodyPr lIns="61711" tIns="39187" rIns="61711" bIns="39187" anchor="ctr"/>
          <a:lstStyle/>
          <a:p>
            <a:pPr defTabSz="784225" eaLnBrk="0" hangingPunct="0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无异常</a:t>
            </a:r>
            <a:endParaRPr lang="zh-CN" altLang="en-US" sz="2400" b="1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40965" name="Rectangle 14"/>
          <p:cNvSpPr>
            <a:spLocks noChangeArrowheads="1"/>
          </p:cNvSpPr>
          <p:nvPr/>
        </p:nvSpPr>
        <p:spPr bwMode="auto">
          <a:xfrm>
            <a:off x="1914364" y="4184812"/>
            <a:ext cx="8363272" cy="216537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1711" tIns="39187" rIns="61711" bIns="39187" anchor="ctr"/>
          <a:lstStyle/>
          <a:p>
            <a:pPr eaLnBrk="0" hangingPunct="0"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/>
              <a:t>通常在</a:t>
            </a:r>
            <a:r>
              <a:rPr lang="en-US" altLang="zh-CN" sz="2400" b="1" dirty="0">
                <a:solidFill>
                  <a:srgbClr val="C00000"/>
                </a:solidFill>
              </a:rPr>
              <a:t>finally</a:t>
            </a:r>
            <a:r>
              <a:rPr lang="zh-CN" altLang="en-US" sz="2400" b="1" dirty="0">
                <a:solidFill>
                  <a:srgbClr val="C00000"/>
                </a:solidFill>
              </a:rPr>
              <a:t>块</a:t>
            </a:r>
            <a:r>
              <a:rPr lang="zh-CN" altLang="en-US" sz="2400" dirty="0"/>
              <a:t>中编写将资源返还给系统的语句，一般包括：</a:t>
            </a:r>
            <a:endParaRPr lang="zh-CN" altLang="en-US" sz="2400" dirty="0"/>
          </a:p>
          <a:p>
            <a:pPr lvl="1" eaLnBrk="0" hangingPunct="0"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释放动态分配的内存块</a:t>
            </a:r>
            <a:endParaRPr lang="zh-CN" altLang="en-US" sz="2200" dirty="0"/>
          </a:p>
          <a:p>
            <a:pPr lvl="1" eaLnBrk="0" hangingPunct="0"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关闭文件</a:t>
            </a:r>
            <a:endParaRPr lang="zh-CN" altLang="en-US" sz="2200" dirty="0"/>
          </a:p>
          <a:p>
            <a:pPr lvl="1" eaLnBrk="0" hangingPunct="0"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关闭数据库结果集</a:t>
            </a:r>
            <a:endParaRPr lang="zh-CN" altLang="en-US" sz="2200" dirty="0"/>
          </a:p>
          <a:p>
            <a:pPr lvl="1" eaLnBrk="0" hangingPunct="0"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关闭与数据库建立的连接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 bldLvl="0" animBg="1"/>
      <p:bldP spid="58381" grpId="0" bldLvl="0" animBg="1"/>
      <p:bldP spid="4096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CN" sz="3600" dirty="0">
                <a:solidFill>
                  <a:schemeClr val="tx1"/>
                </a:solidFill>
              </a:rPr>
              <a:t>try</a:t>
            </a:r>
            <a:r>
              <a:rPr lang="zh-CN" altLang="en-US" sz="3600" dirty="0">
                <a:solidFill>
                  <a:schemeClr val="tx1"/>
                </a:solidFill>
              </a:rPr>
              <a:t>语句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714488"/>
            <a:ext cx="8229600" cy="4386275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捕获异常的第一步：</a:t>
            </a:r>
            <a:endParaRPr lang="zh-CN" altLang="en-US" dirty="0"/>
          </a:p>
          <a:p>
            <a:pPr lvl="1" eaLnBrk="1" hangingPunct="1"/>
            <a:r>
              <a:rPr lang="zh-CN" altLang="en-US" sz="2600" dirty="0"/>
              <a:t>程序员将</a:t>
            </a:r>
            <a:r>
              <a:rPr lang="zh-CN" altLang="en-US" sz="26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可能出现异常的语句</a:t>
            </a:r>
            <a:r>
              <a:rPr lang="zh-CN" altLang="en-US" sz="2600" dirty="0"/>
              <a:t>放入</a:t>
            </a:r>
            <a:r>
              <a:rPr lang="en-US" altLang="zh-CN" sz="2600" b="1" dirty="0">
                <a:solidFill>
                  <a:srgbClr val="0000CC"/>
                </a:solidFill>
              </a:rPr>
              <a:t>try</a:t>
            </a:r>
            <a:r>
              <a:rPr lang="zh-CN" altLang="en-US" sz="2600" dirty="0"/>
              <a:t>关键字后的花括号中。</a:t>
            </a:r>
            <a:endParaRPr lang="zh-CN" altLang="en-US" sz="2600" dirty="0"/>
          </a:p>
          <a:p>
            <a:pPr lvl="1" eaLnBrk="1" hangingPunct="1"/>
            <a:r>
              <a:rPr lang="zh-CN" altLang="en-US" sz="2600" dirty="0"/>
              <a:t>在执行过程中，这段</a:t>
            </a:r>
            <a:r>
              <a:rPr lang="zh-CN" altLang="en-US" sz="2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代码可能会产生并抛出</a:t>
            </a:r>
            <a:r>
              <a:rPr lang="zh-CN" altLang="en-US" sz="2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一个或多个异常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 eaLnBrk="1" hangingPunct="1"/>
            <a:endParaRPr lang="zh-CN" altLang="en-US" sz="2600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sz="2600" dirty="0"/>
              <a:t>try</a:t>
            </a:r>
            <a:r>
              <a:rPr lang="zh-CN" altLang="en-US" sz="2600" dirty="0"/>
              <a:t>语句块中，</a:t>
            </a:r>
            <a:r>
              <a:rPr lang="zh-CN" altLang="en-US" sz="2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异常抛出点后的代码</a:t>
            </a:r>
            <a:r>
              <a:rPr lang="zh-CN" altLang="en-US" sz="2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在抛出异常后不再执行</a:t>
            </a:r>
            <a:r>
              <a:rPr lang="zh-CN" altLang="en-US" sz="2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6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sz="2600" dirty="0"/>
              <a:t>也可以说：</a:t>
            </a:r>
            <a:endParaRPr lang="en-US" altLang="zh-CN" sz="2600" dirty="0"/>
          </a:p>
          <a:p>
            <a:pPr marL="344170" lvl="1" indent="0" algn="ctr" eaLnBrk="1" hangingPunct="1">
              <a:buNone/>
            </a:pP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异常的抛出终止了</a:t>
            </a:r>
            <a:r>
              <a:rPr lang="en-US" altLang="zh-CN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try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代码段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的执行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A279A4-967E-49BD-ADA4-AFAECF3B6F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chemeClr val="tx1"/>
                </a:solidFill>
              </a:rPr>
              <a:t>catch</a:t>
            </a:r>
            <a:r>
              <a:rPr lang="zh-CN" altLang="en-US" sz="4000">
                <a:solidFill>
                  <a:schemeClr val="tx1"/>
                </a:solidFill>
              </a:rPr>
              <a:t>语句</a:t>
            </a:r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85938"/>
            <a:ext cx="8229600" cy="4306887"/>
          </a:xfrm>
          <a:noFill/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try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dirty="0">
                <a:latin typeface="+mj-lt"/>
              </a:rPr>
              <a:t>必须伴随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多个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catch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dirty="0">
                <a:latin typeface="+mj-lt"/>
              </a:rPr>
              <a:t>，用于捕获</a:t>
            </a:r>
            <a:r>
              <a:rPr lang="en-US" altLang="zh-CN" dirty="0">
                <a:latin typeface="+mj-lt"/>
              </a:rPr>
              <a:t>try</a:t>
            </a:r>
            <a:r>
              <a:rPr lang="zh-CN" altLang="en-US" dirty="0">
                <a:latin typeface="+mj-lt"/>
              </a:rPr>
              <a:t>代码块所产生的异常并做相应的处理。</a:t>
            </a:r>
            <a:endParaRPr lang="en-US" altLang="zh-CN" dirty="0">
              <a:latin typeface="+mj-lt"/>
            </a:endParaRPr>
          </a:p>
          <a:p>
            <a:pPr eaLnBrk="1" hangingPunct="1">
              <a:spcBef>
                <a:spcPts val="0"/>
              </a:spcBef>
            </a:pPr>
            <a:endParaRPr lang="zh-CN" altLang="en-US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catch</a:t>
            </a:r>
            <a:r>
              <a:rPr lang="zh-CN" altLang="en-US" dirty="0"/>
              <a:t>语句有</a:t>
            </a:r>
            <a:r>
              <a:rPr lang="zh-CN" altLang="en-US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一个形式参数</a:t>
            </a:r>
            <a:r>
              <a:rPr lang="zh-CN" altLang="en-US" dirty="0"/>
              <a:t>，参数类型用于指明其所能捕获的异常类型。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zh-CN" altLang="en-US" dirty="0"/>
              <a:t>运行时，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参数值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把被抛出的异常对象传递给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catch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18524A-0DF8-49DA-A741-CDA57F40C19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7643813" cy="992188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4000">
                <a:solidFill>
                  <a:schemeClr val="tx1"/>
                </a:solidFill>
              </a:rPr>
              <a:t>finally</a:t>
            </a:r>
            <a:r>
              <a:rPr lang="zh-CN" altLang="en-US" sz="4000">
                <a:solidFill>
                  <a:schemeClr val="tx1"/>
                </a:solidFill>
              </a:rPr>
              <a:t>语句</a:t>
            </a:r>
            <a:endParaRPr lang="zh-CN" altLang="en-US" sz="4000">
              <a:solidFill>
                <a:schemeClr val="tx1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677988"/>
            <a:ext cx="8229600" cy="4422775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捕获异常的最后一步</a:t>
            </a:r>
            <a:endParaRPr lang="zh-CN" altLang="en-US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通过</a:t>
            </a:r>
            <a:r>
              <a:rPr lang="en-US" altLang="zh-CN" dirty="0"/>
              <a:t>finally</a:t>
            </a:r>
            <a:r>
              <a:rPr lang="zh-CN" altLang="en-US" dirty="0"/>
              <a:t>语句为异常处理提供一个统一的</a:t>
            </a:r>
            <a:r>
              <a:rPr lang="zh-CN" altLang="en-US"/>
              <a:t>出口；</a:t>
            </a:r>
            <a:endParaRPr lang="en-US" altLang="zh-CN"/>
          </a:p>
          <a:p>
            <a:pPr lvl="1" eaLnBrk="1" hangingPunct="1">
              <a:spcBef>
                <a:spcPts val="0"/>
              </a:spcBef>
            </a:pP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b="1" dirty="0"/>
              <a:t>无论</a:t>
            </a:r>
            <a:r>
              <a:rPr lang="en-US" altLang="zh-CN" b="1" dirty="0"/>
              <a:t>try</a:t>
            </a:r>
            <a:r>
              <a:rPr lang="zh-CN" altLang="en-US" b="1" dirty="0"/>
              <a:t>所指定的程序块中是否抛出异常、抛出哪种异常，</a:t>
            </a:r>
            <a:r>
              <a:rPr lang="en-US" altLang="zh-CN" b="1" dirty="0">
                <a:solidFill>
                  <a:srgbClr val="C00000"/>
                </a:solidFill>
              </a:rPr>
              <a:t>finally</a:t>
            </a:r>
            <a:r>
              <a:rPr lang="zh-CN" altLang="en-US" b="1" dirty="0">
                <a:solidFill>
                  <a:srgbClr val="C00000"/>
                </a:solidFill>
              </a:rPr>
              <a:t>关键字中包含的代码都要被</a:t>
            </a:r>
            <a:r>
              <a:rPr lang="zh-CN" altLang="en-US" b="1">
                <a:solidFill>
                  <a:srgbClr val="C00000"/>
                </a:solidFill>
              </a:rPr>
              <a:t>执行；</a:t>
            </a:r>
            <a:endParaRPr lang="en-US" altLang="zh-CN" b="1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zh-CN" altLang="en-US" dirty="0"/>
              <a:t>因而，通常在</a:t>
            </a:r>
            <a:r>
              <a:rPr lang="en-US" altLang="zh-CN" dirty="0"/>
              <a:t>finally</a:t>
            </a:r>
            <a:r>
              <a:rPr lang="zh-CN" altLang="en-US" dirty="0"/>
              <a:t>语句中</a:t>
            </a:r>
            <a:r>
              <a:rPr lang="zh-CN" altLang="en-US"/>
              <a:t>可以进行：</a:t>
            </a:r>
            <a:endParaRPr lang="en-US" altLang="zh-CN"/>
          </a:p>
          <a:p>
            <a:pPr lvl="2">
              <a:spcBef>
                <a:spcPts val="0"/>
              </a:spcBef>
            </a:pPr>
            <a:r>
              <a:rPr lang="zh-CN" altLang="en-US" b="1"/>
              <a:t>释放资源，</a:t>
            </a:r>
            <a:endParaRPr lang="en-US" altLang="zh-CN" b="1"/>
          </a:p>
          <a:p>
            <a:pPr lvl="2">
              <a:spcBef>
                <a:spcPts val="0"/>
              </a:spcBef>
            </a:pPr>
            <a:r>
              <a:rPr lang="zh-CN" altLang="en-US" b="1"/>
              <a:t>关闭</a:t>
            </a:r>
            <a:r>
              <a:rPr lang="zh-CN" altLang="en-US" b="1" dirty="0"/>
              <a:t>使用完的文件</a:t>
            </a:r>
            <a:r>
              <a:rPr lang="zh-CN" altLang="en-US" dirty="0"/>
              <a:t>等。</a:t>
            </a:r>
            <a:endParaRPr lang="zh-CN" altLang="en-US" dirty="0"/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92925A-5034-4CDC-A068-DF7B7EBEB2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188913"/>
            <a:ext cx="864096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000066"/>
                </a:solidFill>
              </a:rPr>
              <a:t>系统抛出异常后，及时捕获处理异常，运行</a:t>
            </a:r>
            <a:r>
              <a:rPr lang="en-US" altLang="zh-CN" sz="2400" b="1" dirty="0">
                <a:solidFill>
                  <a:srgbClr val="000066"/>
                </a:solidFill>
              </a:rPr>
              <a:t>finally</a:t>
            </a:r>
            <a:r>
              <a:rPr lang="zh-CN" altLang="en-US" sz="2400" b="1" dirty="0">
                <a:solidFill>
                  <a:srgbClr val="000066"/>
                </a:solidFill>
              </a:rPr>
              <a:t>块，程序继续运行。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07368" y="836712"/>
            <a:ext cx="8076470" cy="5591647"/>
          </a:xfrm>
          <a:ln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1800" b="1" dirty="0" err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FinallyTest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void </a:t>
            </a:r>
            <a:r>
              <a:rPr lang="en-US" altLang="zh-CN" sz="18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try 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	      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a[ ] = new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[2];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a[4] = 1;       </a:t>
            </a:r>
            <a:endParaRPr lang="en-US" altLang="zh-CN" sz="18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("Method: foo");  		</a:t>
            </a:r>
            <a:endParaRPr lang="zh-CN" altLang="en-US" sz="18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}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ArrayIndexOutOfBoundsException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e) {	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("exception: " +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e.getMessage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());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}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	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 block always execute!!! 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  </a:t>
            </a:r>
            <a:endParaRPr lang="zh-CN" altLang="en-US" sz="18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en-US" altLang="zh-CN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try-catch-finally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!"); 	</a:t>
            </a:r>
            <a:endParaRPr lang="zh-CN" altLang="en-US" sz="18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public static void main(String[]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1800" b="1" dirty="0" err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FinallyTest</a:t>
            </a:r>
            <a:r>
              <a:rPr lang="en-US" altLang="zh-CN" sz="1800" b="1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 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new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FinallyTest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t.foo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  	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用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try-catch</a:t>
            </a:r>
            <a:r>
              <a:rPr lang="zh-CN" altLang="en-US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处理了异常</a:t>
            </a:r>
            <a:endParaRPr lang="zh-CN" altLang="en-US" sz="18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Excecution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after Exception!!!");  </a:t>
            </a:r>
            <a:endParaRPr lang="zh-CN" altLang="en-US" sz="18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7A9AF-1F5D-472F-B818-D0292E5E6A22}" type="slidenum">
              <a:rPr lang="en-US" altLang="zh-CN"/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826824" y="2015631"/>
            <a:ext cx="34798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</a:t>
            </a:r>
            <a:r>
              <a:rPr lang="zh-CN" altLang="en-US" sz="16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下标越界，</a:t>
            </a:r>
            <a:r>
              <a:rPr lang="en-US" altLang="zh-CN" sz="16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zh-CN" altLang="en-US" sz="16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语句块终止运行*</a:t>
            </a:r>
            <a:r>
              <a:rPr lang="en-US" altLang="zh-CN" sz="16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3952" y="2219504"/>
            <a:ext cx="22580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若异常发生，不执行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6454780" y="2493576"/>
            <a:ext cx="12357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6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继续执行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2135560" y="3050672"/>
            <a:ext cx="12357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6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继续执行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6454780" y="3835329"/>
            <a:ext cx="12357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6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继续执行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7248128" y="5517233"/>
            <a:ext cx="12357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6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继续执行</a:t>
            </a:r>
            <a:endParaRPr lang="zh-CN" altLang="en-US" sz="16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>
          <a:xfrm>
            <a:off x="8627854" y="1917702"/>
            <a:ext cx="3444810" cy="1437178"/>
          </a:xfrm>
          <a:prstGeom prst="rect">
            <a:avLst/>
          </a:prstGeom>
          <a:ln cap="flat" algn="ctr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exception: 4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 block always execute!!! </a:t>
            </a:r>
            <a:endParaRPr lang="en-US" altLang="zh-CN" sz="1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try-catch-finally!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Excecution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after Exception!!!</a:t>
            </a:r>
            <a:endParaRPr lang="en-US" altLang="zh-CN" sz="1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线形标注 1 5"/>
          <p:cNvSpPr/>
          <p:nvPr/>
        </p:nvSpPr>
        <p:spPr>
          <a:xfrm>
            <a:off x="10159230" y="1173565"/>
            <a:ext cx="1944216" cy="485128"/>
          </a:xfrm>
          <a:prstGeom prst="borderCallout1">
            <a:avLst>
              <a:gd name="adj1" fmla="val 97025"/>
              <a:gd name="adj2" fmla="val 1559"/>
              <a:gd name="adj3" fmla="val 247505"/>
              <a:gd name="adj4" fmla="val -938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执行</a:t>
            </a:r>
            <a:r>
              <a:rPr lang="en-US" altLang="zh-CN" sz="2000" b="1" dirty="0">
                <a:solidFill>
                  <a:schemeClr val="tx1"/>
                </a:solidFill>
              </a:rPr>
              <a:t>Finally</a:t>
            </a:r>
            <a:r>
              <a:rPr lang="zh-CN" altLang="en-US" sz="2000" b="1" dirty="0">
                <a:solidFill>
                  <a:schemeClr val="tx1"/>
                </a:solidFill>
              </a:rPr>
              <a:t>语句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线形标注 1 6"/>
          <p:cNvSpPr/>
          <p:nvPr/>
        </p:nvSpPr>
        <p:spPr>
          <a:xfrm>
            <a:off x="9768409" y="4541795"/>
            <a:ext cx="1728192" cy="571500"/>
          </a:xfrm>
          <a:prstGeom prst="borderCallout1">
            <a:avLst>
              <a:gd name="adj1" fmla="val 51192"/>
              <a:gd name="adj2" fmla="val -4204"/>
              <a:gd name="adj3" fmla="val -223192"/>
              <a:gd name="adj4" fmla="val -3835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异常处理后执行的代码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线形标注 1 7"/>
          <p:cNvSpPr/>
          <p:nvPr/>
        </p:nvSpPr>
        <p:spPr>
          <a:xfrm>
            <a:off x="9912424" y="3762613"/>
            <a:ext cx="2191022" cy="571501"/>
          </a:xfrm>
          <a:prstGeom prst="borderCallout1">
            <a:avLst>
              <a:gd name="adj1" fmla="val -6586"/>
              <a:gd name="adj2" fmla="val 50572"/>
              <a:gd name="adj3" fmla="val -149219"/>
              <a:gd name="adj4" fmla="val -977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同一方法中，捕获异常后的语句继续执行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线形标注 1 5"/>
          <p:cNvSpPr/>
          <p:nvPr/>
        </p:nvSpPr>
        <p:spPr>
          <a:xfrm>
            <a:off x="9444371" y="697831"/>
            <a:ext cx="1800201" cy="431800"/>
          </a:xfrm>
          <a:prstGeom prst="borderCallout1">
            <a:avLst>
              <a:gd name="adj1" fmla="val 51192"/>
              <a:gd name="adj2" fmla="val -4204"/>
              <a:gd name="adj3" fmla="val 251132"/>
              <a:gd name="adj4" fmla="val -2267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>
                <a:solidFill>
                  <a:schemeClr val="tx1"/>
                </a:solidFill>
              </a:rPr>
              <a:t>执行</a:t>
            </a:r>
            <a:r>
              <a:rPr lang="en-US" altLang="zh-CN" sz="2000" b="1">
                <a:solidFill>
                  <a:schemeClr val="tx1"/>
                </a:solidFill>
              </a:rPr>
              <a:t>catch</a:t>
            </a:r>
            <a:r>
              <a:rPr lang="zh-CN" altLang="en-US" sz="2000" b="1">
                <a:solidFill>
                  <a:schemeClr val="tx1"/>
                </a:solidFill>
              </a:rPr>
              <a:t>语句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9" grpId="0"/>
      <p:bldP spid="8" grpId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6.2  </a:t>
            </a:r>
            <a:r>
              <a:rPr lang="zh-CN" altLang="en-US" dirty="0">
                <a:latin typeface="宋体" panose="02010600030101010101" pitchFamily="2" charset="-122"/>
              </a:rPr>
              <a:t>匿名类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/>
              <a:t>6.2.1  </a:t>
            </a:r>
            <a:r>
              <a:rPr lang="zh-CN" altLang="en-US" b="1" dirty="0">
                <a:latin typeface="宋体" panose="02010600030101010101" pitchFamily="2" charset="-122"/>
              </a:rPr>
              <a:t>和子类有关的匿名类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/>
              <a:t>Java</a:t>
            </a:r>
            <a:r>
              <a:rPr lang="zh-CN" altLang="en-US" dirty="0"/>
              <a:t>允许直接使用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一个类的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子类的类体</a:t>
            </a:r>
            <a:r>
              <a:rPr lang="zh-CN" altLang="en-US" dirty="0"/>
              <a:t>创建一个子类对象。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 创建子类对象时，除了</a:t>
            </a:r>
            <a:r>
              <a:rPr lang="zh-CN" altLang="en-US" b="1" dirty="0">
                <a:solidFill>
                  <a:srgbClr val="0000CC"/>
                </a:solidFill>
              </a:rPr>
              <a:t>使用父类的构造方法</a:t>
            </a:r>
            <a:r>
              <a:rPr lang="zh-CN" altLang="en-US" dirty="0"/>
              <a:t>外，还有</a:t>
            </a:r>
            <a:r>
              <a:rPr lang="zh-CN" altLang="en-US" b="1" dirty="0">
                <a:solidFill>
                  <a:srgbClr val="0000CC"/>
                </a:solidFill>
              </a:rPr>
              <a:t>类体</a:t>
            </a:r>
            <a:r>
              <a:rPr lang="zh-CN" altLang="en-US" dirty="0"/>
              <a:t>，此类体被认为是一个子类去掉类声明后的类体，称作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匿名类</a:t>
            </a:r>
            <a:r>
              <a:rPr lang="en-US" altLang="zh-CN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匿名子类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435467-14FB-48A2-9FAB-F21FE7F0D36B}" type="slidenum">
              <a:rPr lang="en-US" altLang="zh-CN" smtClean="0"/>
            </a:fld>
            <a:endParaRPr lang="en-US" altLang="zh-CN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991544" y="330270"/>
            <a:ext cx="749935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/>
              <a:buNone/>
            </a:pPr>
            <a:r>
              <a:rPr lang="en-GB" altLang="zh-CN" sz="3600" b="1" dirty="0">
                <a:latin typeface="Helvetica"/>
              </a:rPr>
              <a:t>catch</a:t>
            </a:r>
            <a:r>
              <a:rPr lang="zh-CN" altLang="en-US" sz="3600" b="1" dirty="0">
                <a:latin typeface="Helvetica"/>
              </a:rPr>
              <a:t>多个异常</a:t>
            </a:r>
            <a:endParaRPr lang="en-GB" altLang="zh-CN" sz="3600" b="1" dirty="0">
              <a:latin typeface="Helvetica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063552" y="980728"/>
            <a:ext cx="8275637" cy="157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92405" indent="-192405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1"/>
              </a:buBlip>
            </a:pPr>
            <a:r>
              <a:rPr lang="zh-CN" altLang="en-US" sz="2400" dirty="0"/>
              <a:t>每个</a:t>
            </a:r>
            <a:r>
              <a:rPr lang="en-US" altLang="zh-CN" sz="2400" dirty="0"/>
              <a:t>try</a:t>
            </a:r>
            <a:r>
              <a:rPr lang="zh-CN" altLang="en-US" sz="2400" dirty="0"/>
              <a:t>语句可伴随一个或多个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语句，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1"/>
              </a:buBlip>
            </a:pPr>
            <a:r>
              <a:rPr lang="zh-CN" altLang="en-US" sz="2400" dirty="0"/>
              <a:t>从上到下，</a:t>
            </a:r>
            <a:r>
              <a:rPr lang="en-US" altLang="zh-CN" sz="2400" dirty="0"/>
              <a:t>catch</a:t>
            </a:r>
            <a:r>
              <a:rPr lang="zh-CN" altLang="en-US" sz="2400" dirty="0"/>
              <a:t>语句的顺序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按子类到父类的继承顺序排列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1"/>
              </a:buBlip>
            </a:pPr>
            <a:endParaRPr lang="en-US" altLang="zh-CN" sz="2400" dirty="0"/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1"/>
              </a:buBlip>
            </a:pPr>
            <a:r>
              <a:rPr lang="zh-CN" altLang="en-US" sz="2400" b="1" dirty="0"/>
              <a:t>例如：</a:t>
            </a:r>
            <a:r>
              <a:rPr lang="en-GB" altLang="zh-CN" sz="2400" b="1" dirty="0" err="1">
                <a:solidFill>
                  <a:srgbClr val="008000"/>
                </a:solidFill>
              </a:rPr>
              <a:t>FileNotFoundException</a:t>
            </a:r>
            <a:r>
              <a:rPr lang="zh-CN" altLang="en-US" sz="2400" b="1" dirty="0"/>
              <a:t>是</a:t>
            </a:r>
            <a:r>
              <a:rPr lang="en-GB" altLang="zh-CN" sz="2400" b="1" dirty="0">
                <a:solidFill>
                  <a:srgbClr val="C00000"/>
                </a:solidFill>
                <a:latin typeface="Helvetica"/>
              </a:rPr>
              <a:t>IO Exception</a:t>
            </a:r>
            <a:r>
              <a:rPr lang="zh-CN" altLang="en-US" sz="2400" dirty="0">
                <a:latin typeface="Helvetica"/>
              </a:rPr>
              <a:t>的子类</a:t>
            </a:r>
            <a:endParaRPr lang="en-GB" altLang="zh-CN" sz="2400" dirty="0">
              <a:latin typeface="Helvetica"/>
            </a:endParaRP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3071663" y="2686373"/>
            <a:ext cx="6336705" cy="4011463"/>
          </a:xfrm>
          <a:prstGeom prst="roundRect">
            <a:avLst>
              <a:gd name="adj" fmla="val 37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GB" altLang="zh-CN" sz="2200" b="1" dirty="0"/>
              <a:t>public void </a:t>
            </a:r>
            <a:r>
              <a:rPr lang="en-GB" altLang="zh-CN" sz="2200" b="1" dirty="0" err="1"/>
              <a:t>method1</a:t>
            </a:r>
            <a:r>
              <a:rPr lang="en-GB" altLang="zh-CN" sz="2200" b="1" dirty="0"/>
              <a:t>()  {</a:t>
            </a:r>
            <a:endParaRPr lang="en-GB" altLang="zh-CN" sz="2200" b="1" dirty="0"/>
          </a:p>
          <a:p>
            <a:r>
              <a:rPr lang="en-GB" altLang="zh-CN" sz="2200" b="1" dirty="0"/>
              <a:t>	  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 </a:t>
            </a:r>
            <a:r>
              <a:rPr lang="en-GB" altLang="zh-CN" sz="2200" b="1" dirty="0" err="1"/>
              <a:t>aFile</a:t>
            </a:r>
            <a:r>
              <a:rPr lang="en-GB" altLang="zh-CN" sz="2200" b="1" dirty="0"/>
              <a:t> </a:t>
            </a:r>
            <a:r>
              <a:rPr lang="en-US" altLang="zh-CN" sz="2200" b="1" dirty="0"/>
              <a:t>= null</a:t>
            </a:r>
            <a:r>
              <a:rPr lang="en-GB" altLang="zh-CN" sz="2200" b="1" dirty="0"/>
              <a:t>;</a:t>
            </a:r>
            <a:endParaRPr lang="en-GB" altLang="zh-CN" sz="2200" b="1" dirty="0"/>
          </a:p>
          <a:p>
            <a:r>
              <a:rPr lang="en-GB" altLang="zh-CN" sz="2200" b="1" dirty="0"/>
              <a:t>	  try {</a:t>
            </a:r>
            <a:endParaRPr lang="en-GB" altLang="zh-CN" sz="2200" b="1" dirty="0"/>
          </a:p>
          <a:p>
            <a:r>
              <a:rPr lang="en-GB" altLang="zh-CN" sz="2200" b="1" dirty="0"/>
              <a:t>		</a:t>
            </a:r>
            <a:r>
              <a:rPr lang="en-GB" altLang="zh-CN" sz="2200" b="1" dirty="0" err="1"/>
              <a:t>aFile</a:t>
            </a:r>
            <a:r>
              <a:rPr lang="en-GB" altLang="zh-CN" sz="2200" b="1" dirty="0"/>
              <a:t> = new 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(...);</a:t>
            </a:r>
            <a:endParaRPr lang="en-GB" altLang="zh-CN" sz="2200" b="1" dirty="0"/>
          </a:p>
          <a:p>
            <a:r>
              <a:rPr lang="en-GB" altLang="zh-CN" sz="2200" b="1" dirty="0"/>
              <a:t>		</a:t>
            </a:r>
            <a:r>
              <a:rPr lang="en-GB" altLang="zh-CN" sz="2200" b="1" dirty="0" err="1"/>
              <a:t>int</a:t>
            </a:r>
            <a:r>
              <a:rPr lang="en-GB" altLang="zh-CN" sz="2200" b="1" dirty="0"/>
              <a:t> </a:t>
            </a:r>
            <a:r>
              <a:rPr lang="en-GB" altLang="zh-CN" sz="2200" b="1" dirty="0" err="1"/>
              <a:t>aChar</a:t>
            </a:r>
            <a:r>
              <a:rPr lang="en-GB" altLang="zh-CN" sz="2200" b="1" dirty="0"/>
              <a:t> = </a:t>
            </a:r>
            <a:r>
              <a:rPr lang="en-GB" altLang="zh-CN" sz="2200" b="1" dirty="0" err="1"/>
              <a:t>aFile.read</a:t>
            </a:r>
            <a:r>
              <a:rPr lang="en-GB" altLang="zh-CN" sz="2200" b="1" dirty="0"/>
              <a:t>();</a:t>
            </a:r>
            <a:endParaRPr lang="en-GB" altLang="zh-CN" sz="2200" b="1" dirty="0"/>
          </a:p>
          <a:p>
            <a:r>
              <a:rPr lang="en-GB" altLang="zh-CN" sz="2200" b="1" dirty="0"/>
              <a:t>		//...</a:t>
            </a:r>
            <a:endParaRPr lang="en-GB" altLang="zh-CN" sz="2200" b="1" dirty="0"/>
          </a:p>
          <a:p>
            <a:r>
              <a:rPr lang="en-GB" altLang="zh-CN" sz="2200" b="1" dirty="0"/>
              <a:t>	  }catch(</a:t>
            </a:r>
            <a:r>
              <a:rPr lang="en-GB" altLang="zh-CN" sz="2200" b="1" dirty="0" err="1">
                <a:solidFill>
                  <a:srgbClr val="CC0000"/>
                </a:solidFill>
              </a:rPr>
              <a:t>FileNotFoundException</a:t>
            </a:r>
            <a:r>
              <a:rPr lang="en-GB" altLang="zh-CN" sz="2200" b="1" dirty="0"/>
              <a:t> x) {</a:t>
            </a:r>
            <a:endParaRPr lang="en-GB" altLang="zh-CN" sz="2200" b="1" dirty="0"/>
          </a:p>
          <a:p>
            <a:r>
              <a:rPr lang="en-GB" altLang="zh-CN" sz="2200" b="1" dirty="0"/>
              <a:t>		// ...</a:t>
            </a:r>
            <a:endParaRPr lang="en-GB" altLang="zh-CN" sz="2200" b="1" dirty="0"/>
          </a:p>
          <a:p>
            <a:r>
              <a:rPr lang="en-GB" altLang="zh-CN" sz="2200" b="1" dirty="0"/>
              <a:t>	  }catch(</a:t>
            </a:r>
            <a:r>
              <a:rPr lang="en-GB" altLang="zh-CN" sz="2200" b="1" dirty="0" err="1">
                <a:solidFill>
                  <a:srgbClr val="CC0000"/>
                </a:solidFill>
              </a:rPr>
              <a:t>IOException</a:t>
            </a:r>
            <a:r>
              <a:rPr lang="en-GB" altLang="zh-CN" sz="2200" b="1" dirty="0"/>
              <a:t> x) {</a:t>
            </a:r>
            <a:endParaRPr lang="en-GB" altLang="zh-CN" sz="2200" b="1" dirty="0"/>
          </a:p>
          <a:p>
            <a:r>
              <a:rPr lang="en-GB" altLang="zh-CN" sz="2200" b="1" dirty="0"/>
              <a:t>		// ...</a:t>
            </a:r>
            <a:endParaRPr lang="en-GB" altLang="zh-CN" sz="2200" b="1" dirty="0"/>
          </a:p>
          <a:p>
            <a:r>
              <a:rPr lang="en-GB" altLang="zh-CN" sz="2200" b="1" dirty="0"/>
              <a:t>              }</a:t>
            </a:r>
            <a:endParaRPr lang="en-GB" altLang="zh-CN" sz="2200" b="1" dirty="0"/>
          </a:p>
          <a:p>
            <a:r>
              <a:rPr lang="en-GB" altLang="zh-CN" sz="2200" b="1" dirty="0"/>
              <a:t>}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4A9F89-3FBC-4352-930A-89B06CCFCA76}" type="slidenum">
              <a:rPr lang="en-US" altLang="zh-CN" smtClean="0"/>
            </a:fld>
            <a:endParaRPr lang="en-US" altLang="zh-CN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881188" y="285750"/>
            <a:ext cx="601345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/>
              <a:buNone/>
            </a:pPr>
            <a:r>
              <a:rPr lang="zh-CN" altLang="en-US" sz="2800" b="1" dirty="0">
                <a:latin typeface="Helvetica"/>
              </a:rPr>
              <a:t>捕获所有异常的</a:t>
            </a:r>
            <a:r>
              <a:rPr lang="en-US" altLang="zh-CN" sz="2800" b="1" dirty="0">
                <a:latin typeface="Helvetica"/>
              </a:rPr>
              <a:t>catch</a:t>
            </a:r>
            <a:r>
              <a:rPr lang="zh-CN" altLang="en-US" sz="2800" b="1" dirty="0">
                <a:latin typeface="Helvetica"/>
              </a:rPr>
              <a:t>语句</a:t>
            </a:r>
            <a:endParaRPr lang="en-GB" altLang="zh-CN" sz="2800" b="1" dirty="0">
              <a:latin typeface="Helvetica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024063" y="857250"/>
            <a:ext cx="8286779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92405" indent="-192405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 eaLnBrk="0" hangingPunct="0"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545" algn="l"/>
                <a:tab pos="1969770" algn="l"/>
                <a:tab pos="2626995" algn="l"/>
                <a:tab pos="3282950" algn="l"/>
                <a:tab pos="3940175" algn="l"/>
                <a:tab pos="4595495" algn="l"/>
                <a:tab pos="5252720" algn="l"/>
                <a:tab pos="590994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1"/>
              </a:buBlip>
            </a:pPr>
            <a:r>
              <a:rPr lang="zh-CN" altLang="en-US" sz="2400" dirty="0">
                <a:latin typeface="Helvetica"/>
              </a:rPr>
              <a:t>所有异常类都是</a:t>
            </a:r>
            <a:r>
              <a:rPr lang="en-GB" altLang="zh-CN" sz="2400" dirty="0">
                <a:solidFill>
                  <a:srgbClr val="990033"/>
                </a:solidFill>
                <a:latin typeface="Helvetica"/>
              </a:rPr>
              <a:t>Exception</a:t>
            </a:r>
            <a:r>
              <a:rPr lang="zh-CN" altLang="en-US" sz="2400" dirty="0">
                <a:solidFill>
                  <a:srgbClr val="990033"/>
                </a:solidFill>
                <a:latin typeface="Helvetica"/>
              </a:rPr>
              <a:t>类的子类，所以，</a:t>
            </a:r>
            <a:r>
              <a:rPr lang="en-GB" altLang="zh-CN" sz="2400" dirty="0">
                <a:latin typeface="Helvetica"/>
              </a:rPr>
              <a:t> </a:t>
            </a:r>
            <a:r>
              <a:rPr lang="zh-CN" altLang="en-US" sz="2400" dirty="0">
                <a:latin typeface="Helvetica"/>
              </a:rPr>
              <a:t>一个捕获“</a:t>
            </a:r>
            <a:r>
              <a:rPr lang="en-GB" altLang="zh-CN" sz="2400" dirty="0">
                <a:latin typeface="Helvetica"/>
              </a:rPr>
              <a:t>Exception</a:t>
            </a:r>
            <a:r>
              <a:rPr lang="zh-CN" altLang="en-US" sz="2400" dirty="0">
                <a:latin typeface="Helvetica"/>
              </a:rPr>
              <a:t>”类对象的</a:t>
            </a:r>
            <a:r>
              <a:rPr lang="en-US" altLang="zh-CN" sz="2400" dirty="0">
                <a:latin typeface="Helvetica"/>
              </a:rPr>
              <a:t>catch</a:t>
            </a:r>
            <a:r>
              <a:rPr lang="zh-CN" altLang="en-US" sz="2400" dirty="0">
                <a:latin typeface="Helvetica"/>
              </a:rPr>
              <a:t>语句能捕获所有的异常。</a:t>
            </a:r>
            <a:endParaRPr lang="en-US" altLang="zh-CN" sz="2400" dirty="0">
              <a:latin typeface="Helvetica"/>
            </a:endParaRPr>
          </a:p>
          <a:p>
            <a:pPr>
              <a:spcBef>
                <a:spcPts val="250"/>
              </a:spcBef>
              <a:buClr>
                <a:srgbClr val="000000"/>
              </a:buClr>
              <a:buSzPct val="59000"/>
              <a:buFontTx/>
              <a:buBlip>
                <a:blip r:embed="rId1"/>
              </a:buBlip>
            </a:pPr>
            <a:r>
              <a:rPr lang="zh-CN" altLang="en-US" sz="2400" dirty="0">
                <a:latin typeface="Helvetica"/>
              </a:rPr>
              <a:t>通常，将</a:t>
            </a:r>
            <a:r>
              <a:rPr lang="en-GB" altLang="zh-CN" sz="2400" b="1" dirty="0"/>
              <a:t>catch(</a:t>
            </a:r>
            <a:r>
              <a:rPr lang="en-GB" altLang="zh-CN" sz="2400" b="1" dirty="0">
                <a:solidFill>
                  <a:srgbClr val="CC0000"/>
                </a:solidFill>
              </a:rPr>
              <a:t>Exception</a:t>
            </a:r>
            <a:r>
              <a:rPr lang="en-GB" altLang="zh-CN" sz="2400" b="1" dirty="0"/>
              <a:t> x){…}</a:t>
            </a:r>
            <a:r>
              <a:rPr lang="zh-CN" altLang="en-US" sz="2400" b="1" dirty="0"/>
              <a:t>作为最后一个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语句。</a:t>
            </a:r>
            <a:endParaRPr lang="zh-CN" altLang="en-GB" sz="2400" dirty="0">
              <a:latin typeface="Helvetica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2783632" y="2204864"/>
            <a:ext cx="6624736" cy="4007470"/>
          </a:xfrm>
          <a:prstGeom prst="roundRect">
            <a:avLst>
              <a:gd name="adj" fmla="val 37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r>
              <a:rPr lang="en-GB" altLang="zh-CN" sz="2200" b="1" dirty="0"/>
              <a:t>public void </a:t>
            </a:r>
            <a:r>
              <a:rPr lang="en-GB" altLang="zh-CN" sz="2200" b="1" dirty="0" err="1"/>
              <a:t>method1</a:t>
            </a:r>
            <a:r>
              <a:rPr lang="en-GB" altLang="zh-CN" sz="2200" b="1" dirty="0"/>
              <a:t>(){</a:t>
            </a:r>
            <a:endParaRPr lang="en-GB" altLang="zh-CN" sz="2200" b="1" dirty="0"/>
          </a:p>
          <a:p>
            <a:r>
              <a:rPr lang="en-GB" altLang="zh-CN" sz="2200" b="1" dirty="0"/>
              <a:t>	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 </a:t>
            </a:r>
            <a:r>
              <a:rPr lang="en-GB" altLang="zh-CN" sz="2200" b="1" dirty="0" err="1"/>
              <a:t>aFile</a:t>
            </a:r>
            <a:r>
              <a:rPr lang="en-GB" altLang="zh-CN" sz="2200" b="1" dirty="0"/>
              <a:t>;</a:t>
            </a:r>
            <a:endParaRPr lang="en-GB" altLang="zh-CN" sz="2200" b="1" dirty="0"/>
          </a:p>
          <a:p>
            <a:r>
              <a:rPr lang="en-GB" altLang="zh-CN" sz="2200" b="1" dirty="0"/>
              <a:t>	try {</a:t>
            </a:r>
            <a:endParaRPr lang="en-GB" altLang="zh-CN" sz="2200" b="1" dirty="0"/>
          </a:p>
          <a:p>
            <a:pPr lvl="2"/>
            <a:r>
              <a:rPr lang="en-GB" altLang="zh-CN" sz="2200" b="1" dirty="0"/>
              <a:t>	</a:t>
            </a:r>
            <a:r>
              <a:rPr lang="en-GB" altLang="zh-CN" sz="2200" b="1" dirty="0" err="1"/>
              <a:t>aFile</a:t>
            </a:r>
            <a:r>
              <a:rPr lang="en-GB" altLang="zh-CN" sz="2200" b="1" dirty="0"/>
              <a:t> = new </a:t>
            </a:r>
            <a:r>
              <a:rPr lang="en-GB" altLang="zh-CN" sz="2200" b="1" dirty="0" err="1"/>
              <a:t>FileInputStream</a:t>
            </a:r>
            <a:r>
              <a:rPr lang="en-GB" altLang="zh-CN" sz="2200" b="1" dirty="0"/>
              <a:t>(...);</a:t>
            </a:r>
            <a:endParaRPr lang="en-GB" altLang="zh-CN" sz="2200" b="1" dirty="0"/>
          </a:p>
          <a:p>
            <a:pPr lvl="2"/>
            <a:r>
              <a:rPr lang="en-GB" altLang="zh-CN" sz="2200" b="1" dirty="0"/>
              <a:t>	int </a:t>
            </a:r>
            <a:r>
              <a:rPr lang="en-GB" altLang="zh-CN" sz="2200" b="1" dirty="0" err="1"/>
              <a:t>aChar</a:t>
            </a:r>
            <a:r>
              <a:rPr lang="en-GB" altLang="zh-CN" sz="2200" b="1" dirty="0"/>
              <a:t> = </a:t>
            </a:r>
            <a:r>
              <a:rPr lang="en-GB" altLang="zh-CN" sz="2200" b="1" dirty="0" err="1"/>
              <a:t>aFile.read</a:t>
            </a:r>
            <a:r>
              <a:rPr lang="en-GB" altLang="zh-CN" sz="2200" b="1" dirty="0"/>
              <a:t>();</a:t>
            </a:r>
            <a:endParaRPr lang="en-GB" altLang="zh-CN" sz="2200" b="1" dirty="0"/>
          </a:p>
          <a:p>
            <a:pPr lvl="2"/>
            <a:r>
              <a:rPr lang="en-GB" altLang="zh-CN" sz="2200" b="1" dirty="0"/>
              <a:t>	//...</a:t>
            </a:r>
            <a:endParaRPr lang="en-GB" altLang="zh-CN" sz="2200" b="1" dirty="0"/>
          </a:p>
          <a:p>
            <a:r>
              <a:rPr lang="en-GB" altLang="zh-CN" sz="2200" b="1" dirty="0"/>
              <a:t>	}catch(</a:t>
            </a:r>
            <a:r>
              <a:rPr lang="en-GB" altLang="zh-CN" sz="2200" b="1" dirty="0" err="1"/>
              <a:t>IOException</a:t>
            </a:r>
            <a:r>
              <a:rPr lang="en-GB" altLang="zh-CN" sz="2200" b="1" dirty="0"/>
              <a:t> x){</a:t>
            </a:r>
            <a:endParaRPr lang="en-GB" altLang="zh-CN" sz="2200" b="1" dirty="0"/>
          </a:p>
          <a:p>
            <a:r>
              <a:rPr lang="en-GB" altLang="zh-CN" sz="2200" b="1" dirty="0"/>
              <a:t>		// ...</a:t>
            </a:r>
            <a:endParaRPr lang="en-GB" altLang="zh-CN" sz="2200" b="1" dirty="0"/>
          </a:p>
          <a:p>
            <a:r>
              <a:rPr lang="en-GB" altLang="zh-CN" sz="2200" b="1" dirty="0"/>
              <a:t>	} catch(</a:t>
            </a:r>
            <a:r>
              <a:rPr lang="en-GB" altLang="zh-CN" sz="2200" b="1" dirty="0">
                <a:solidFill>
                  <a:srgbClr val="CC0000"/>
                </a:solidFill>
              </a:rPr>
              <a:t>Exception</a:t>
            </a:r>
            <a:r>
              <a:rPr lang="en-GB" altLang="zh-CN" sz="2200" b="1" dirty="0"/>
              <a:t> x){</a:t>
            </a:r>
            <a:endParaRPr lang="en-GB" altLang="zh-CN" sz="2200" b="1" dirty="0"/>
          </a:p>
          <a:p>
            <a:r>
              <a:rPr lang="en-GB" altLang="zh-CN" sz="2200" b="1" dirty="0"/>
              <a:t>		// </a:t>
            </a:r>
            <a:r>
              <a:rPr lang="zh-CN" altLang="en-US" sz="2200" b="1" dirty="0">
                <a:solidFill>
                  <a:srgbClr val="CC0000"/>
                </a:solidFill>
              </a:rPr>
              <a:t>能够捕获所有的异常</a:t>
            </a:r>
            <a:endParaRPr lang="en-GB" altLang="zh-CN" sz="2200" b="1" dirty="0">
              <a:solidFill>
                <a:srgbClr val="CC0000"/>
              </a:solidFill>
            </a:endParaRPr>
          </a:p>
          <a:p>
            <a:r>
              <a:rPr lang="en-GB" altLang="zh-CN" sz="2200" b="1" dirty="0"/>
              <a:t>                }</a:t>
            </a:r>
            <a:endParaRPr lang="en-GB" altLang="zh-CN" sz="2200" b="1" dirty="0"/>
          </a:p>
          <a:p>
            <a:r>
              <a:rPr lang="en-GB" altLang="zh-CN" sz="2200" b="1" dirty="0"/>
              <a:t>}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0EE984-156E-406C-B186-60436D31F291}" type="slidenum">
              <a:rPr lang="en-US" altLang="zh-CN" smtClean="0"/>
            </a:fld>
            <a:endParaRPr lang="en-US" altLang="zh-CN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971800" y="609600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800" b="1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905000" y="381000"/>
            <a:ext cx="7259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742950" lvl="1" indent="-742950">
              <a:buFont typeface="+mj-ea"/>
              <a:buAutoNum type="circleNumDbPlain" startAt="2"/>
            </a:pPr>
            <a:r>
              <a:rPr lang="en-US" altLang="zh-CN" sz="4400" b="1" dirty="0">
                <a:solidFill>
                  <a:srgbClr val="000099"/>
                </a:solidFill>
              </a:rPr>
              <a:t>throws—</a:t>
            </a:r>
            <a:r>
              <a:rPr lang="zh-CN" altLang="en-US" sz="4400" b="1" dirty="0"/>
              <a:t>声明抛出异常</a:t>
            </a:r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	</a:t>
            </a:r>
            <a:endParaRPr lang="zh-CN" altLang="en-US" sz="22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981200" y="1752600"/>
            <a:ext cx="82296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/>
              <a:t>对于可能发生</a:t>
            </a:r>
            <a:r>
              <a:rPr lang="zh-CN" altLang="en-US" sz="24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检查性异常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构造方法</a:t>
            </a:r>
            <a:r>
              <a:rPr lang="zh-CN" altLang="en-US" sz="2400" dirty="0"/>
              <a:t>，在</a:t>
            </a:r>
            <a:r>
              <a:rPr lang="zh-CN" altLang="en-US" sz="2400" b="1" dirty="0">
                <a:solidFill>
                  <a:srgbClr val="C00000"/>
                </a:solidFill>
              </a:rPr>
              <a:t>方法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C00000"/>
                </a:solidFill>
              </a:rPr>
              <a:t>构造方法内部</a:t>
            </a:r>
            <a:r>
              <a:rPr lang="zh-CN" altLang="en-US" sz="2400" dirty="0"/>
              <a:t>不处理产生的异常，而是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方法头部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throws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sz="24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声明其可能发生的异常类型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33400" indent="-5334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533400" indent="-5334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FF"/>
                </a:solidFill>
              </a:rPr>
              <a:t>throws</a:t>
            </a:r>
            <a:r>
              <a:rPr lang="zh-CN" altLang="en-US" sz="2400" dirty="0"/>
              <a:t>语句简单的告诉编译程序哪里可能出错，以便出现异常时，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沿着调用层次向上传递</a:t>
            </a:r>
            <a:r>
              <a:rPr lang="zh-CN" altLang="en-US" sz="2400" dirty="0">
                <a:solidFill>
                  <a:srgbClr val="0000FF"/>
                </a:solidFill>
              </a:rPr>
              <a:t>，</a:t>
            </a:r>
            <a:r>
              <a:rPr lang="zh-CN" altLang="en-US" sz="2400" dirty="0"/>
              <a:t>由调用它的方法来处理这些异常，这就叫</a:t>
            </a:r>
            <a:r>
              <a:rPr lang="zh-CN" altLang="en-US" sz="2400" b="1" dirty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声明异常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33400" indent="-5334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533400" indent="-533400"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400" dirty="0"/>
              <a:t>Java</a:t>
            </a:r>
            <a:r>
              <a:rPr kumimoji="1" lang="zh-CN" altLang="en-US" sz="2400" dirty="0"/>
              <a:t>异常处理机制：</a:t>
            </a:r>
            <a:endParaRPr kumimoji="1" lang="en-US" altLang="zh-CN" sz="2400" dirty="0"/>
          </a:p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kumimoji="1" lang="zh-CN" altLang="en-US" sz="2800" b="1" dirty="0">
                <a:solidFill>
                  <a:srgbClr val="006600"/>
                </a:solidFill>
              </a:rPr>
              <a:t>“</a:t>
            </a:r>
            <a:r>
              <a:rPr kumimoji="1" lang="zh-CN" altLang="en-US" sz="28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谁调用，谁就负责处理被调用方法抛出的异常</a:t>
            </a:r>
            <a:r>
              <a:rPr kumimoji="1" lang="zh-CN" altLang="en-US" sz="2800" b="1" dirty="0">
                <a:solidFill>
                  <a:srgbClr val="006600"/>
                </a:solidFill>
              </a:rPr>
              <a:t>”</a:t>
            </a:r>
            <a:endParaRPr kumimoji="1" lang="en-US" altLang="zh-CN" sz="2800" b="1" dirty="0">
              <a:solidFill>
                <a:srgbClr val="006600"/>
              </a:solidFill>
            </a:endParaRPr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kumimoji="1" lang="en-US" altLang="zh-CN" sz="2400" dirty="0"/>
          </a:p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kumimoji="1" lang="zh-CN" altLang="en-US" sz="2800" dirty="0"/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声明异常</a:t>
            </a:r>
            <a:r>
              <a:rPr lang="en-US" altLang="zh-CN" sz="4800" dirty="0">
                <a:solidFill>
                  <a:srgbClr val="0000FF"/>
                </a:solidFill>
              </a:rPr>
              <a:t>— throws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	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785938"/>
            <a:ext cx="8229600" cy="4595812"/>
          </a:xfrm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zh-CN" altLang="en-US" b="1" dirty="0">
                <a:solidFill>
                  <a:srgbClr val="990000"/>
                </a:solidFill>
              </a:rPr>
              <a:t>方法头部</a:t>
            </a:r>
            <a:r>
              <a:rPr lang="zh-CN" altLang="en-US" dirty="0"/>
              <a:t>用</a:t>
            </a:r>
            <a:r>
              <a:rPr lang="en-US" altLang="zh-CN" b="1" dirty="0">
                <a:solidFill>
                  <a:srgbClr val="A50021"/>
                </a:solidFill>
                <a:latin typeface="Courier New" panose="02070309020205020404" pitchFamily="49" charset="0"/>
              </a:rPr>
              <a:t>throws</a:t>
            </a:r>
            <a:r>
              <a:rPr lang="zh-CN" altLang="en-US" dirty="0"/>
              <a:t>关键字声明抛出异常，语法：</a:t>
            </a:r>
            <a:endParaRPr lang="zh-CN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b="1" dirty="0"/>
              <a:t>&lt;</a:t>
            </a:r>
            <a:r>
              <a:rPr lang="zh-CN" altLang="en-US" b="1" dirty="0"/>
              <a:t>返回类型</a:t>
            </a:r>
            <a:r>
              <a:rPr lang="en-US" altLang="zh-CN" b="1" dirty="0"/>
              <a:t>&gt; &lt;</a:t>
            </a:r>
            <a:r>
              <a:rPr lang="zh-CN" altLang="en-US" b="1" dirty="0"/>
              <a:t>方法签名</a:t>
            </a:r>
            <a:r>
              <a:rPr lang="en-US" altLang="zh-CN" b="1" dirty="0"/>
              <a:t>&gt;</a:t>
            </a:r>
            <a:r>
              <a:rPr lang="en-US" altLang="zh-CN" b="1" dirty="0">
                <a:solidFill>
                  <a:srgbClr val="C00000"/>
                </a:solidFill>
              </a:rPr>
              <a:t> throws </a:t>
            </a:r>
            <a:r>
              <a:rPr lang="en-US" altLang="zh-CN" b="1" dirty="0"/>
              <a:t>&lt;</a:t>
            </a:r>
            <a:r>
              <a:rPr lang="zh-CN" altLang="en-US" b="1" dirty="0"/>
              <a:t>异常列表</a:t>
            </a:r>
            <a:r>
              <a:rPr lang="en-US" altLang="zh-CN" b="1" dirty="0"/>
              <a:t>&gt;</a:t>
            </a: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/>
          </a:p>
          <a:p>
            <a:pPr eaLnBrk="1" hangingPunct="1"/>
            <a:r>
              <a:rPr lang="zh-CN" altLang="en-US" dirty="0"/>
              <a:t>异常列表可以包括一个或多个异常类：</a:t>
            </a:r>
            <a:endParaRPr lang="zh-CN" altLang="en-US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771825" y="4083636"/>
            <a:ext cx="6788571" cy="1568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public void methodA() </a:t>
            </a:r>
            <a:r>
              <a:rPr lang="en-US" altLang="zh-CN" sz="2400" b="1">
                <a:solidFill>
                  <a:srgbClr val="0000FF"/>
                </a:solidFill>
                <a:cs typeface="Arial" panose="020B0604020202020204" pitchFamily="34" charset="0"/>
              </a:rPr>
              <a:t>throws ExceptionA </a:t>
            </a:r>
            <a:r>
              <a:rPr lang="en-US" altLang="zh-CN" sz="2400" b="1">
                <a:cs typeface="Arial" panose="020B0604020202020204" pitchFamily="34" charset="0"/>
              </a:rPr>
              <a:t>{  </a:t>
            </a:r>
            <a:endParaRPr lang="en-US" altLang="zh-CN" sz="2400" b="1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	… </a:t>
            </a:r>
            <a:endParaRPr lang="en-US" altLang="zh-CN" sz="2400" b="1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}</a:t>
            </a:r>
            <a:endParaRPr lang="en-US" altLang="zh-CN" sz="2400" b="1">
              <a:cs typeface="Arial" panose="020B0604020202020204" pitchFamily="34" charset="0"/>
            </a:endParaRPr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39EE17-E034-4CCC-8508-39791D6F27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23F45E-8690-4CDA-9AA6-FAFE8E0BC29E}" type="slidenum">
              <a:rPr lang="en-US" altLang="zh-CN" smtClean="0"/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357188"/>
            <a:ext cx="7040562" cy="1125537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4000" b="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4000" b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US" altLang="zh-CN" sz="4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43050"/>
            <a:ext cx="8382000" cy="4313250"/>
          </a:xfrm>
          <a:noFill/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zh-CN" altLang="en-US"/>
              <a:t>关键字</a:t>
            </a:r>
            <a:r>
              <a:rPr lang="en-US" altLang="zh-CN" sz="2000" b="1" kern="12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</a:t>
            </a:r>
            <a:r>
              <a:rPr lang="zh-CN" altLang="en-US"/>
              <a:t>指出</a:t>
            </a:r>
            <a:r>
              <a:rPr lang="zh-CN" altLang="en-US" dirty="0"/>
              <a:t>方法</a:t>
            </a:r>
            <a:r>
              <a:rPr lang="en-US" altLang="zh-CN" b="1" dirty="0" err="1"/>
              <a:t>myMethod</a:t>
            </a:r>
            <a:r>
              <a:rPr lang="zh-CN" altLang="en-US" dirty="0"/>
              <a:t>有可能抛出异常</a:t>
            </a:r>
            <a:r>
              <a:rPr lang="en-US" altLang="zh-CN" dirty="0" err="1">
                <a:solidFill>
                  <a:srgbClr val="0000FF"/>
                </a:solidFill>
              </a:rPr>
              <a:t>IOExeception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  <a:endParaRPr lang="zh-CN" altLang="en-US" dirty="0"/>
          </a:p>
          <a:p>
            <a:pPr lvl="1"/>
            <a:r>
              <a:rPr lang="zh-CN" altLang="en-US" dirty="0"/>
              <a:t>如果方法可能抛出多个异常，可以</a:t>
            </a:r>
            <a:r>
              <a:rPr lang="zh-CN" altLang="en-US"/>
              <a:t>在关键字</a:t>
            </a:r>
            <a:r>
              <a:rPr lang="en-US" altLang="zh-CN" sz="2000" b="1" kern="12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</a:t>
            </a:r>
            <a:r>
              <a:rPr lang="zh-CN" altLang="en-US"/>
              <a:t>后</a:t>
            </a:r>
            <a:r>
              <a:rPr lang="zh-CN" altLang="en-US" dirty="0"/>
              <a:t>添加异常名列表，异常之间用</a:t>
            </a:r>
            <a:r>
              <a:rPr lang="zh-CN" altLang="en-US" b="1" dirty="0">
                <a:solidFill>
                  <a:srgbClr val="0000CC"/>
                </a:solidFill>
              </a:rPr>
              <a:t>逗号</a:t>
            </a:r>
            <a:r>
              <a:rPr lang="zh-CN" altLang="en-US" dirty="0"/>
              <a:t>分隔。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6096000" y="820300"/>
            <a:ext cx="3000396" cy="441617"/>
          </a:xfrm>
          <a:prstGeom prst="borderCallout1">
            <a:avLst>
              <a:gd name="adj1" fmla="val 110175"/>
              <a:gd name="adj2" fmla="val 54301"/>
              <a:gd name="adj3" fmla="val 227757"/>
              <a:gd name="adj4" fmla="val 4306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zh-CN" altLang="en-US" sz="2400" dirty="0"/>
              <a:t>申明可能发生的异常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423592" y="1698815"/>
            <a:ext cx="7528321" cy="156845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altLang="zh-CN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myMethod</a:t>
            </a: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( )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IOException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		……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496" y="332656"/>
            <a:ext cx="4857750" cy="40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latin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zh-CN" alt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：声明抛出多个异常</a:t>
            </a:r>
            <a:endParaRPr lang="en-US" altLang="zh-CN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1268760"/>
            <a:ext cx="8856984" cy="4464496"/>
          </a:xfrm>
          <a:ln>
            <a:solidFill>
              <a:schemeClr val="tx1"/>
            </a:solidFill>
            <a:miter lim="800000"/>
          </a:ln>
        </p:spPr>
        <p:txBody>
          <a:bodyPr anchor="ctr" anchorCtr="0">
            <a:noAutofit/>
          </a:bodyPr>
          <a:lstStyle/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class Exception1{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void Proc(int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throws </a:t>
            </a:r>
            <a:r>
              <a:rPr lang="en-US" altLang="zh-CN" sz="20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en-US" altLang="zh-CN" sz="20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ArrayIndexOutOfBoundsException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(“In Situation" +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if(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==1) { 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int[]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iArray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=new int[4];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iArray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[10]=3;       </a:t>
            </a:r>
            <a:endParaRPr lang="en-US" altLang="zh-CN" sz="2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 algn="just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}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 algn="just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if(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==0){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 new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sz="2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 algn="just"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eaLnBrk="1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  <a:r>
              <a:rPr lang="en-US" altLang="zh-CN" sz="2000" b="1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A1000-99CB-4003-A7EC-1AD2705AB933}" type="slidenum">
              <a:rPr lang="en-US" altLang="zh-CN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en-US" altLang="zh-CN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1522984" y="260648"/>
            <a:ext cx="9145016" cy="31961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public class Test {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altLang="zh-CN" sz="22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 </a:t>
            </a:r>
            <a:r>
              <a:rPr lang="en-US" altLang="zh-CN" sz="22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r>
              <a:rPr lang="en-US" altLang="zh-CN" sz="22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200" b="1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ArrayIndexOutOfBoundsException</a:t>
            </a:r>
            <a:r>
              <a:rPr lang="en-US" altLang="zh-CN" sz="2200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200" b="1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            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Exception1 ex1=new Exception1();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ex1.Proc(0); </a:t>
            </a:r>
            <a:endParaRPr lang="en-US" altLang="zh-CN" sz="2200" b="1" dirty="0">
              <a:solidFill>
                <a:srgbClr val="0066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ex1.Proc(1);	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若异常发生，不执行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132478" y="4016255"/>
            <a:ext cx="8064896" cy="13244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Situation 0</a:t>
            </a:r>
            <a:endParaRPr lang="en-US" altLang="zh-CN" sz="2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Exception in thread "main" </a:t>
            </a:r>
            <a:r>
              <a:rPr lang="en-US" altLang="zh-CN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java.lang.</a:t>
            </a:r>
            <a:r>
              <a:rPr lang="en-US" altLang="zh-CN" sz="2000" b="1" u="sng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ArithmeticException</a:t>
            </a:r>
            <a:endParaRPr lang="en-US" altLang="zh-CN" sz="20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exception.Exception1.Proc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Exception1.java:16</a:t>
            </a:r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exception.Test.main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Test.java:8</a:t>
            </a:r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775520" y="3573016"/>
            <a:ext cx="15841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运行结果：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656" y="5522895"/>
            <a:ext cx="5904656" cy="1094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571480"/>
            <a:ext cx="7215188" cy="11525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/>
              <a:t>Exception</a:t>
            </a:r>
            <a:r>
              <a:rPr lang="zh-CN" altLang="en-US" dirty="0"/>
              <a:t>传递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844675"/>
            <a:ext cx="8104188" cy="4320630"/>
          </a:xfrm>
        </p:spPr>
        <p:txBody>
          <a:bodyPr lIns="92075" tIns="46038" rIns="92075" bIns="46038"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如果一个方法没有捕获可能引发的异常，只是用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</a:rPr>
              <a:t>throws</a:t>
            </a:r>
            <a:r>
              <a:rPr lang="zh-CN" altLang="en-US" sz="2400" dirty="0"/>
              <a:t>声明抛出异常，</a:t>
            </a:r>
            <a:r>
              <a:rPr lang="zh-CN" altLang="en-US" sz="2400" b="1" dirty="0">
                <a:solidFill>
                  <a:srgbClr val="C00000"/>
                </a:solidFill>
              </a:rPr>
              <a:t>调用该方法的其他方法</a:t>
            </a:r>
            <a:r>
              <a:rPr lang="zh-CN" altLang="en-US" sz="2400" dirty="0"/>
              <a:t>应该捕获并处理该异常。</a:t>
            </a: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异常的传递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结束条件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52475" lvl="2" indent="-457200">
              <a:spcBef>
                <a:spcPts val="0"/>
              </a:spcBef>
            </a:pPr>
            <a:r>
              <a:rPr lang="zh-CN" altLang="en-US" dirty="0"/>
              <a:t>找到处理该异常的</a:t>
            </a:r>
            <a:r>
              <a:rPr lang="en-US" altLang="zh-CN" b="1" dirty="0">
                <a:solidFill>
                  <a:srgbClr val="0000CC"/>
                </a:solidFill>
              </a:rPr>
              <a:t>try-catch-finally</a:t>
            </a:r>
            <a:r>
              <a:rPr lang="zh-CN" altLang="en-US" dirty="0"/>
              <a:t>语句捕获该异常，异常的传递结束。 </a:t>
            </a:r>
            <a:endParaRPr lang="en-US" altLang="zh-CN" dirty="0"/>
          </a:p>
          <a:p>
            <a:pPr marL="752475" lvl="2" indent="-457200">
              <a:spcBef>
                <a:spcPts val="0"/>
              </a:spcBef>
            </a:pPr>
            <a:r>
              <a:rPr lang="zh-CN" altLang="en-US" dirty="0"/>
              <a:t>若没有找到处理该异常的语句，则直到</a:t>
            </a:r>
            <a:r>
              <a:rPr lang="en-US" altLang="zh-CN" b="1" dirty="0">
                <a:solidFill>
                  <a:srgbClr val="0000CC"/>
                </a:solidFill>
              </a:rPr>
              <a:t>main</a:t>
            </a:r>
            <a:r>
              <a:rPr lang="zh-CN" altLang="en-US" dirty="0"/>
              <a:t>方法，异常的传递才结束。</a:t>
            </a:r>
            <a:endParaRPr lang="en-US" altLang="zh-CN" dirty="0"/>
          </a:p>
          <a:p>
            <a:pPr eaLnBrk="1" hangingPunct="1">
              <a:spcBef>
                <a:spcPct val="70000"/>
              </a:spcBef>
            </a:pPr>
            <a:endParaRPr lang="en-US" altLang="zh-CN" sz="2400" dirty="0"/>
          </a:p>
        </p:txBody>
      </p:sp>
      <p:sp>
        <p:nvSpPr>
          <p:cNvPr id="532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FF9EF4-18F5-463D-BE7D-0C5242B8500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400" y="207129"/>
            <a:ext cx="7726363" cy="595313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异常传递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0DF260-04F9-4CCB-915D-B26F89D9755A}" type="slidenum">
              <a:rPr lang="en-US" altLang="zh-CN" smtClean="0"/>
            </a:fld>
            <a:endParaRPr lang="en-US" altLang="zh-CN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847528" y="815812"/>
            <a:ext cx="5328593" cy="421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public  class  Propagate {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void  </a:t>
            </a:r>
            <a:r>
              <a:rPr kumimoji="1" lang="en-US" altLang="ko-KR" sz="2000" b="1" dirty="0">
                <a:solidFill>
                  <a:srgbClr val="0000CC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orange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() {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int  m = 25,  </a:t>
            </a:r>
            <a:r>
              <a:rPr kumimoji="1" lang="en-US" altLang="ko-KR" sz="2000" b="1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i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= 0;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</a:t>
            </a:r>
            <a:r>
              <a:rPr kumimoji="1" lang="en-US" altLang="ko-KR" sz="2000" b="1" dirty="0" err="1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i</a:t>
            </a:r>
            <a:r>
              <a:rPr kumimoji="1" lang="en-US" altLang="ko-KR" sz="2000" b="1" dirty="0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= m / </a:t>
            </a:r>
            <a:r>
              <a:rPr kumimoji="1" lang="en-US" altLang="ko-KR" sz="2000" b="1" dirty="0" err="1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i</a:t>
            </a:r>
            <a:r>
              <a:rPr kumimoji="1" lang="en-US" altLang="ko-KR" sz="2000" b="1" dirty="0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;</a:t>
            </a:r>
            <a:endParaRPr kumimoji="1" lang="en-US" altLang="ko-KR" sz="2000" b="1" dirty="0">
              <a:solidFill>
                <a:srgbClr val="006600"/>
              </a:solidFill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}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void  </a:t>
            </a:r>
            <a:r>
              <a:rPr kumimoji="1" lang="en-US" altLang="ko-KR" sz="2000" b="1" dirty="0">
                <a:solidFill>
                  <a:srgbClr val="C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apple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() {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solidFill>
                  <a:srgbClr val="0000CC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orange();</a:t>
            </a:r>
            <a:endParaRPr kumimoji="1" lang="en-US" altLang="ko-KR" sz="2000" b="1" dirty="0">
              <a:solidFill>
                <a:srgbClr val="0000CC"/>
              </a:solidFill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}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public static void </a:t>
            </a:r>
            <a:r>
              <a:rPr kumimoji="1" lang="en-US" altLang="ko-KR" sz="2000" b="1" dirty="0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main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(String[] </a:t>
            </a:r>
            <a:r>
              <a:rPr kumimoji="1" lang="en-US" altLang="ko-KR" sz="2000" b="1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args</a:t>
            </a: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) {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Propagate p = new Propagate();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solidFill>
                  <a:srgbClr val="CC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</a:t>
            </a:r>
            <a:r>
              <a:rPr kumimoji="1" lang="en-US" altLang="ko-KR" sz="2000" b="1" dirty="0" err="1">
                <a:solidFill>
                  <a:srgbClr val="CC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p.apple</a:t>
            </a:r>
            <a:r>
              <a:rPr kumimoji="1" lang="en-US" altLang="ko-KR" sz="2000" b="1" dirty="0">
                <a:solidFill>
                  <a:srgbClr val="CC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();</a:t>
            </a:r>
            <a:endParaRPr kumimoji="1" lang="en-US" altLang="ko-KR" sz="2000" b="1" dirty="0">
              <a:solidFill>
                <a:srgbClr val="CC0000"/>
              </a:solidFill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      }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>
              <a:lnSpc>
                <a:spcPct val="90000"/>
              </a:lnSpc>
            </a:pPr>
            <a:r>
              <a:rPr kumimoji="1" lang="en-US" altLang="ko-KR" sz="2000" b="1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}</a:t>
            </a:r>
            <a:endParaRPr kumimoji="1" lang="en-US" altLang="ko-KR" sz="2000" b="1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158038" y="1113857"/>
            <a:ext cx="3330449" cy="998289"/>
          </a:xfrm>
          <a:prstGeom prst="wedgeEllipseCallout">
            <a:avLst>
              <a:gd name="adj1" fmla="val -145030"/>
              <a:gd name="adj2" fmla="val 21746"/>
            </a:avLst>
          </a:prstGeom>
          <a:solidFill>
            <a:srgbClr val="CCCCFF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0" rIns="0" anchor="ctr">
            <a:spAutoFit/>
          </a:bodyPr>
          <a:lstStyle/>
          <a:p>
            <a:pPr latinLnBrk="1"/>
            <a:r>
              <a:rPr kumimoji="1" lang="en-US" altLang="ko-KR" sz="2000" b="1" dirty="0" err="1">
                <a:latin typeface="Times New Roman" panose="02020603050405020304" pitchFamily="18" charset="0"/>
                <a:ea typeface="Gulim" pitchFamily="34" charset="-127"/>
              </a:rPr>
              <a:t>ArithmeticException</a:t>
            </a:r>
            <a:r>
              <a:rPr kumimoji="1" lang="en-US" altLang="ko-KR" sz="2000" b="1" dirty="0">
                <a:latin typeface="Times New Roman" panose="02020603050405020304" pitchFamily="18" charset="0"/>
                <a:ea typeface="Gulim" pitchFamily="34" charset="-127"/>
              </a:rPr>
              <a:t> Occurred</a:t>
            </a:r>
            <a:endParaRPr kumimoji="1" lang="en-US" altLang="ko-KR" sz="2000" b="1" dirty="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575720" y="5261957"/>
            <a:ext cx="5760640" cy="1279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ko-KR" altLang="en-US" sz="2000" dirty="0">
                <a:latin typeface="고딕"/>
                <a:ea typeface="Gulim" pitchFamily="34" charset="-127"/>
              </a:rPr>
              <a:t>   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java.lang.ArithmeticException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:	 / by zero</a:t>
            </a:r>
            <a:endParaRPr kumimoji="1" lang="en-US" altLang="ko-KR" sz="2000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/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at 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orange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Propagate.java:4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)</a:t>
            </a:r>
            <a:endParaRPr kumimoji="1" lang="en-US" altLang="ko-KR" sz="2000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/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at 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</a:t>
            </a:r>
            <a:r>
              <a:rPr kumimoji="1" lang="en-US" altLang="ko-KR" sz="2000" b="1" dirty="0" err="1">
                <a:solidFill>
                  <a:srgbClr val="C000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apple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Propagate.java:8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)</a:t>
            </a:r>
            <a:endParaRPr kumimoji="1" lang="en-US" altLang="ko-KR" sz="2000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  <a:p>
            <a:pPr latinLnBrk="1"/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	at 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</a:t>
            </a:r>
            <a:r>
              <a:rPr kumimoji="1" lang="en-US" altLang="ko-KR" sz="2000" b="1" dirty="0" err="1">
                <a:solidFill>
                  <a:srgbClr val="006600"/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main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(</a:t>
            </a:r>
            <a:r>
              <a:rPr kumimoji="1" lang="en-US" altLang="ko-KR" sz="2000" dirty="0" err="1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Propagate.java:11</a:t>
            </a:r>
            <a:r>
              <a:rPr kumimoji="1" lang="en-US" altLang="ko-KR" sz="2000" dirty="0"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)</a:t>
            </a:r>
            <a:endParaRPr kumimoji="1" lang="en-US" altLang="ko-KR" sz="2000" dirty="0"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ldLvl="0" animBg="1"/>
      <p:bldP spid="54278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543800" cy="1123936"/>
          </a:xfrm>
          <a:noFill/>
        </p:spPr>
        <p:txBody>
          <a:bodyPr/>
          <a:lstStyle/>
          <a:p>
            <a:pPr marL="742950" indent="-742950" eaLnBrk="1" hangingPunct="1">
              <a:buFont typeface="+mj-ea"/>
              <a:buAutoNum type="circleNumDbPlain" startAt="3"/>
            </a:pPr>
            <a:r>
              <a:rPr lang="zh-CN" altLang="en-US" sz="4000" dirty="0">
                <a:solidFill>
                  <a:schemeClr val="tx1"/>
                </a:solidFill>
              </a:rPr>
              <a:t>抛出异常</a:t>
            </a:r>
            <a:r>
              <a:rPr lang="en-US" altLang="zh-CN" sz="4000" dirty="0">
                <a:solidFill>
                  <a:schemeClr val="tx1"/>
                </a:solidFill>
              </a:rPr>
              <a:t>-- </a:t>
            </a:r>
            <a:r>
              <a:rPr lang="en-US" altLang="zh-CN" sz="4000" dirty="0"/>
              <a:t>throw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85926"/>
            <a:ext cx="8229600" cy="4306899"/>
          </a:xfrm>
        </p:spPr>
        <p:txBody>
          <a:bodyPr/>
          <a:lstStyle/>
          <a:p>
            <a:pPr eaLnBrk="1" hangingPunct="1"/>
            <a:r>
              <a:rPr lang="zh-CN" altLang="en-US" dirty="0"/>
              <a:t>在一个</a:t>
            </a:r>
            <a:r>
              <a:rPr lang="zh-CN" altLang="en-US" b="1" dirty="0">
                <a:solidFill>
                  <a:srgbClr val="0000CC"/>
                </a:solidFill>
              </a:rPr>
              <a:t>方法</a:t>
            </a:r>
            <a:r>
              <a:rPr lang="zh-CN" altLang="en-US" dirty="0"/>
              <a:t>的运行过程中，如果一个语句引起了错误时，含有这个语句的方法就会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创建一个包含有关异常信息的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异常对象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，并将它传递给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运行时系统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生成异常对象并把它提交给运行时系统的过程，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0000FF"/>
                </a:solidFill>
              </a:rPr>
              <a:t>抛出</a:t>
            </a:r>
            <a:r>
              <a:rPr lang="en-US" altLang="zh-CN" b="1" dirty="0">
                <a:solidFill>
                  <a:srgbClr val="0000FF"/>
                </a:solidFill>
              </a:rPr>
              <a:t>(throw)</a:t>
            </a:r>
            <a:r>
              <a:rPr lang="zh-CN" altLang="en-US" b="1" dirty="0">
                <a:solidFill>
                  <a:srgbClr val="0000FF"/>
                </a:solidFill>
              </a:rPr>
              <a:t>异常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7FE695-7079-4C3C-BA79-CD17E3AF394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6.2.1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和子类有关的匿名类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假设：</a:t>
            </a:r>
            <a:r>
              <a:rPr lang="en-US" altLang="zh-CN" b="1" dirty="0">
                <a:solidFill>
                  <a:srgbClr val="0000CC"/>
                </a:solidFill>
              </a:rPr>
              <a:t>Bank</a:t>
            </a:r>
            <a:r>
              <a:rPr lang="zh-CN" altLang="en-US" dirty="0"/>
              <a:t>是一个类。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Bank</a:t>
            </a:r>
            <a:r>
              <a:rPr lang="zh-CN" altLang="en-US" dirty="0"/>
              <a:t>的一个子类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匿名子类</a:t>
            </a:r>
            <a:r>
              <a:rPr lang="en-US" altLang="zh-CN" dirty="0"/>
              <a:t>)</a:t>
            </a:r>
            <a:r>
              <a:rPr lang="zh-CN" altLang="en-US" dirty="0"/>
              <a:t>创建了一个</a:t>
            </a:r>
            <a:r>
              <a:rPr lang="zh-CN" altLang="en-US" b="1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  <a:p>
            <a:pPr lvl="1">
              <a:buNone/>
            </a:pPr>
            <a:r>
              <a:rPr lang="zh-CN" altLang="en-US" sz="2800" dirty="0">
                <a:solidFill>
                  <a:srgbClr val="000099"/>
                </a:solidFill>
              </a:rPr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55640" y="2852936"/>
            <a:ext cx="4743243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</a:rPr>
              <a:t>new Bank () 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{          </a:t>
            </a:r>
            <a:endParaRPr lang="en-US" altLang="zh-CN" sz="2800" b="1" dirty="0">
              <a:solidFill>
                <a:srgbClr val="006600"/>
              </a:solidFill>
              <a:latin typeface="+mj-lt"/>
            </a:endParaRPr>
          </a:p>
          <a:p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	//</a:t>
            </a:r>
            <a:r>
              <a:rPr lang="zh-CN" altLang="en-US" sz="2800" b="1" dirty="0">
                <a:solidFill>
                  <a:srgbClr val="006600"/>
                </a:solidFill>
                <a:latin typeface="+mj-lt"/>
              </a:rPr>
              <a:t>匿名子类的类体</a:t>
            </a:r>
            <a:endParaRPr lang="en-US" altLang="zh-CN" sz="2800" b="1" dirty="0">
              <a:solidFill>
                <a:srgbClr val="006600"/>
              </a:solidFill>
              <a:latin typeface="+mj-lt"/>
            </a:endParaRPr>
          </a:p>
          <a:p>
            <a:r>
              <a:rPr lang="en-US" altLang="zh-CN" sz="2800" b="1" dirty="0">
                <a:solidFill>
                  <a:srgbClr val="006600"/>
                </a:solidFill>
                <a:latin typeface="+mj-lt"/>
              </a:rPr>
              <a:t>}</a:t>
            </a:r>
            <a:r>
              <a:rPr lang="en-US" altLang="zh-CN" sz="2800" b="1" dirty="0">
                <a:solidFill>
                  <a:srgbClr val="C00000"/>
                </a:solidFill>
                <a:latin typeface="+mj-lt"/>
              </a:rPr>
              <a:t>;</a:t>
            </a:r>
            <a:endParaRPr lang="zh-CN" alt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2265" y="5425843"/>
            <a:ext cx="478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匿名子类包含在一行</a:t>
            </a:r>
            <a:r>
              <a:rPr lang="en-US" altLang="zh-CN" sz="2400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Java</a:t>
            </a:r>
            <a:r>
              <a:rPr lang="zh-CN" altLang="en-US" sz="2400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语句中。</a:t>
            </a:r>
            <a:endParaRPr lang="zh-CN" altLang="en-US" sz="2400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028248-B437-4DB1-86AF-554AC91E9FCB}" type="slidenum">
              <a:rPr lang="en-US" altLang="zh-CN" smtClean="0"/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0" dirty="0">
                <a:solidFill>
                  <a:schemeClr val="tx1"/>
                </a:solidFill>
              </a:rPr>
              <a:t>抛出</a:t>
            </a:r>
            <a:r>
              <a:rPr lang="en-US" altLang="zh-CN" sz="3600" b="0" dirty="0">
                <a:solidFill>
                  <a:schemeClr val="tx1"/>
                </a:solidFill>
              </a:rPr>
              <a:t>(</a:t>
            </a:r>
            <a:r>
              <a:rPr lang="en-US" altLang="zh-CN" sz="3600" dirty="0"/>
              <a:t>throw</a:t>
            </a:r>
            <a:r>
              <a:rPr lang="en-US" altLang="zh-CN" sz="3600" b="0" dirty="0">
                <a:solidFill>
                  <a:schemeClr val="tx1"/>
                </a:solidFill>
              </a:rPr>
              <a:t>)</a:t>
            </a:r>
            <a:r>
              <a:rPr lang="zh-CN" altLang="en-US" sz="3600" b="0" dirty="0">
                <a:solidFill>
                  <a:schemeClr val="tx1"/>
                </a:solidFill>
              </a:rPr>
              <a:t>异常</a:t>
            </a:r>
            <a:endParaRPr lang="zh-CN" alt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00808"/>
            <a:ext cx="8229600" cy="46809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A50021"/>
                </a:solidFill>
              </a:rPr>
              <a:t>throw</a:t>
            </a:r>
            <a:r>
              <a:rPr lang="zh-CN" altLang="en-US" dirty="0"/>
              <a:t>抛出异常，可以是</a:t>
            </a:r>
            <a:r>
              <a:rPr lang="zh-CN" altLang="en-US" b="1" dirty="0">
                <a:solidFill>
                  <a:srgbClr val="0000FF"/>
                </a:solidFill>
              </a:rPr>
              <a:t>系统定义的异常，也可以是用户自定义的异常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或</a:t>
            </a: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例如：抛出一个</a:t>
            </a:r>
            <a:r>
              <a:rPr lang="en-US" altLang="zh-CN" sz="2400" dirty="0" err="1"/>
              <a:t>IOException</a:t>
            </a:r>
            <a:r>
              <a:rPr lang="zh-CN" altLang="en-US" sz="2400" dirty="0"/>
              <a:t>异常</a:t>
            </a: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throw </a:t>
            </a:r>
            <a:r>
              <a:rPr lang="en-US" altLang="zh-CN" sz="2400" b="1" dirty="0">
                <a:solidFill>
                  <a:srgbClr val="0000CC"/>
                </a:solidFill>
              </a:rPr>
              <a:t>new </a:t>
            </a:r>
            <a:r>
              <a:rPr lang="en-US" altLang="zh-CN" sz="2400" b="1" dirty="0" err="1">
                <a:solidFill>
                  <a:srgbClr val="0000CC"/>
                </a:solidFill>
              </a:rPr>
              <a:t>IOException</a:t>
            </a:r>
            <a:r>
              <a:rPr lang="en-US" altLang="zh-CN" sz="2400" b="1" dirty="0">
                <a:solidFill>
                  <a:srgbClr val="0000CC"/>
                </a:solidFill>
              </a:rPr>
              <a:t>()</a:t>
            </a:r>
            <a:r>
              <a:rPr lang="zh-CN" altLang="en-US" sz="2400" b="1" dirty="0">
                <a:solidFill>
                  <a:srgbClr val="0000CC"/>
                </a:solidFill>
              </a:rPr>
              <a:t>；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287688" y="2761506"/>
            <a:ext cx="6337300" cy="829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6600"/>
                </a:solidFill>
              </a:rPr>
              <a:t>异常类名 对象名 ＝</a:t>
            </a:r>
            <a:r>
              <a:rPr lang="en-US" altLang="zh-CN" sz="2400" b="1">
                <a:solidFill>
                  <a:srgbClr val="006600"/>
                </a:solidFill>
              </a:rPr>
              <a:t>new </a:t>
            </a:r>
            <a:r>
              <a:rPr lang="zh-CN" altLang="en-US" sz="2400" b="1">
                <a:solidFill>
                  <a:srgbClr val="006600"/>
                </a:solidFill>
              </a:rPr>
              <a:t>异常类构造函数；</a:t>
            </a:r>
            <a:endParaRPr lang="zh-CN" altLang="en-US" sz="2400" b="1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sz="2400" b="1">
                <a:solidFill>
                  <a:srgbClr val="006600"/>
                </a:solidFill>
              </a:rPr>
              <a:t>throw </a:t>
            </a:r>
            <a:r>
              <a:rPr lang="zh-CN" altLang="en-US" sz="2400" b="1">
                <a:solidFill>
                  <a:srgbClr val="006600"/>
                </a:solidFill>
              </a:rPr>
              <a:t>对象名；</a:t>
            </a:r>
            <a:endParaRPr lang="zh-CN" altLang="en-US" sz="2400" b="1">
              <a:solidFill>
                <a:srgbClr val="006600"/>
              </a:solidFill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27462" y="4212778"/>
            <a:ext cx="4537075" cy="423545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</a:rPr>
              <a:t>throw </a:t>
            </a:r>
            <a:r>
              <a:rPr lang="en-US" altLang="zh-CN" sz="2400" b="1">
                <a:solidFill>
                  <a:srgbClr val="CC0000"/>
                </a:solidFill>
              </a:rPr>
              <a:t>new </a:t>
            </a:r>
            <a:r>
              <a:rPr lang="zh-CN" altLang="en-US" sz="2400" b="1">
                <a:solidFill>
                  <a:srgbClr val="CC0000"/>
                </a:solidFill>
              </a:rPr>
              <a:t>异常类构造函数</a:t>
            </a:r>
            <a:r>
              <a:rPr lang="zh-CN" altLang="en-US" sz="2400" b="1">
                <a:solidFill>
                  <a:srgbClr val="006600"/>
                </a:solidFill>
              </a:rPr>
              <a:t>；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nimBg="1"/>
      <p:bldP spid="31750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2151" y="226546"/>
            <a:ext cx="8502876" cy="108183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异常处理方式</a:t>
            </a:r>
            <a:r>
              <a:rPr kumimoji="1" lang="en-US" altLang="ko-KR" sz="2800" b="1" dirty="0"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2</a:t>
            </a:r>
            <a:r>
              <a:rPr kumimoji="1" lang="zh-CN" alt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：</a:t>
            </a:r>
            <a:r>
              <a:rPr kumimoji="1" lang="en-US" altLang="ko-KR" sz="2400" b="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exp</a:t>
            </a:r>
            <a:r>
              <a:rPr kumimoji="1"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方法内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抛出异常，在方法内部不处理异常，仅在方法头部</a:t>
            </a:r>
            <a:r>
              <a:rPr kumimoji="1" lang="zh-CN" altLang="en-US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使用</a:t>
            </a:r>
            <a:r>
              <a:rPr kumimoji="1"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throws</a:t>
            </a:r>
            <a:r>
              <a:rPr kumimoji="1" lang="zh-CN" altLang="en-US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声明可能抛出的异常，</a:t>
            </a:r>
            <a:r>
              <a:rPr kumimoji="1" lang="zh-CN" altLang="en-US" sz="24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异常传递给调用者</a:t>
            </a:r>
            <a:r>
              <a:rPr kumimoji="1" lang="zh-CN" altLang="en-US" sz="2400" b="0" dirty="0">
                <a:solidFill>
                  <a:schemeClr val="tx1"/>
                </a:solidFill>
              </a:rPr>
              <a:t>。</a:t>
            </a:r>
            <a:endParaRPr lang="en-US" altLang="ko-KR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BDADF-44C6-4E22-984F-F8190EDD5859}" type="slidenum">
              <a:rPr lang="en-US" altLang="zh-CN"/>
            </a:fld>
            <a:endParaRPr lang="en-US" altLang="zh-CN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81158" y="1412776"/>
            <a:ext cx="8424863" cy="3373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ThrowStatement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{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public </a:t>
            </a:r>
            <a:r>
              <a:rPr kumimoji="1" lang="en-US" altLang="ko-KR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void exp(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ptr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1"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zh-CN" b="1" dirty="0">
                <a:solidFill>
                  <a:srgbClr val="990033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</a:t>
            </a:r>
            <a:r>
              <a:rPr kumimoji="1"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 err="1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NullPointerException</a:t>
            </a:r>
            <a:r>
              <a:rPr kumimoji="1" lang="en-US" altLang="zh-CN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     if (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ptr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== 0)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kumimoji="1" lang="en-US" altLang="ko-KR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 new </a:t>
            </a:r>
            <a:r>
              <a:rPr kumimoji="1" lang="en-US" altLang="ko-KR" b="1" dirty="0" err="1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NullPointerException</a:t>
            </a:r>
            <a:r>
              <a:rPr kumimoji="1" lang="en-US" altLang="ko-KR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();  </a:t>
            </a:r>
            <a:endParaRPr kumimoji="1" lang="en-US" altLang="ko-KR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}</a:t>
            </a:r>
            <a:endParaRPr kumimoji="1"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public </a:t>
            </a:r>
            <a:r>
              <a:rPr kumimoji="1" lang="en-US" altLang="ko-KR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void main(String[]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= 0;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kumimoji="1" lang="en-US" altLang="ko-KR" b="1" dirty="0" err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ThrowStatement.exp</a:t>
            </a:r>
            <a:r>
              <a:rPr kumimoji="1" lang="en-US" altLang="ko-KR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1" lang="en-US" altLang="ko-KR" b="1" dirty="0" err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1" lang="en-US" altLang="ko-KR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1" lang="en-US" altLang="ko-KR" b="1" dirty="0">
              <a:solidFill>
                <a:srgbClr val="CC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1" lang="en-US" altLang="ko-KR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……//</a:t>
            </a:r>
            <a:r>
              <a:rPr kumimoji="1" lang="zh-CN" altLang="en-US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异常发生则不再继续执行</a:t>
            </a:r>
            <a:endParaRPr kumimoji="1" lang="en-US" altLang="ko-KR" b="1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}</a:t>
            </a:r>
            <a:endParaRPr kumimoji="1"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138663" y="5065723"/>
            <a:ext cx="6096714" cy="12906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latinLnBrk="1"/>
            <a:r>
              <a:rPr kumimoji="1" lang="en-US" altLang="ko-KR" sz="2000" b="1">
                <a:solidFill>
                  <a:srgbClr val="0000CC"/>
                </a:solidFill>
                <a:latin typeface="고딕"/>
                <a:ea typeface="Gulim" pitchFamily="34" charset="-127"/>
              </a:rPr>
              <a:t>java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.lang.NullPointerException</a:t>
            </a:r>
            <a:endParaRPr kumimoji="1" lang="en-US" altLang="ko-KR" sz="2000" b="1" dirty="0">
              <a:solidFill>
                <a:srgbClr val="0000CC"/>
              </a:solidFill>
              <a:latin typeface="고딕"/>
              <a:ea typeface="Gulim" pitchFamily="34" charset="-127"/>
            </a:endParaRPr>
          </a:p>
          <a:p>
            <a:pPr latinLnBrk="1"/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    at 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고딕"/>
                <a:ea typeface="Gulim" pitchFamily="34" charset="-127"/>
              </a:rPr>
              <a:t>exp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(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ThrowStatement.java:4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)</a:t>
            </a:r>
            <a:endParaRPr kumimoji="1" lang="en-US" altLang="ko-KR" sz="2000" b="1" dirty="0">
              <a:solidFill>
                <a:srgbClr val="0000CC"/>
              </a:solidFill>
              <a:latin typeface="신명조"/>
              <a:ea typeface="Gulim" pitchFamily="34" charset="-127"/>
            </a:endParaRPr>
          </a:p>
          <a:p>
            <a:pPr latinLnBrk="1"/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     at 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</a:t>
            </a:r>
            <a:r>
              <a:rPr kumimoji="1" lang="en-US" altLang="ko-KR" sz="2000" b="1" dirty="0" err="1">
                <a:solidFill>
                  <a:srgbClr val="FF0000"/>
                </a:solidFill>
                <a:latin typeface="고딕"/>
                <a:ea typeface="Gulim" pitchFamily="34" charset="-127"/>
              </a:rPr>
              <a:t>main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(</a:t>
            </a:r>
            <a:r>
              <a:rPr kumimoji="1" lang="en-US" altLang="ko-KR" sz="2000" b="1" dirty="0" err="1">
                <a:solidFill>
                  <a:srgbClr val="0000CC"/>
                </a:solidFill>
                <a:latin typeface="고딕"/>
                <a:ea typeface="Gulim" pitchFamily="34" charset="-127"/>
              </a:rPr>
              <a:t>ThrowStatement.java:8</a:t>
            </a:r>
            <a:r>
              <a:rPr kumimoji="1" lang="en-US" altLang="ko-KR" sz="2000" b="1" dirty="0">
                <a:solidFill>
                  <a:srgbClr val="0000CC"/>
                </a:solidFill>
                <a:latin typeface="고딕"/>
                <a:ea typeface="Gulim" pitchFamily="34" charset="-127"/>
              </a:rPr>
              <a:t>)</a:t>
            </a:r>
            <a:endParaRPr kumimoji="1" lang="en-US" altLang="ko-KR" sz="2000" b="1" dirty="0">
              <a:solidFill>
                <a:srgbClr val="0000CC"/>
              </a:solidFill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1819" y="5192522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>
                <a:latin typeface="+mj-ea"/>
                <a:ea typeface="+mj-ea"/>
              </a:rPr>
              <a:t>运行结果：</a:t>
            </a:r>
            <a:endParaRPr kumimoji="1" lang="ko-KR" altLang="zh-CN" b="1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6120" y="2276872"/>
            <a:ext cx="1826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kumimoji="1"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手工抛出异常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ldLvl="0" animBg="1"/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88949" y="172070"/>
            <a:ext cx="7814102" cy="881047"/>
          </a:xfrm>
        </p:spPr>
        <p:txBody>
          <a:bodyPr>
            <a:normAutofit/>
          </a:bodyPr>
          <a:lstStyle/>
          <a:p>
            <a:pPr algn="l" eaLnBrk="1" hangingPunct="1"/>
            <a:r>
              <a:rPr kumimoji="1"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异常处理方式</a:t>
            </a:r>
            <a:r>
              <a:rPr kumimoji="1" lang="en-US" altLang="ko-KR" sz="2800" b="1" dirty="0"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1</a:t>
            </a:r>
            <a:r>
              <a:rPr kumimoji="1" lang="zh-CN" alt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：</a:t>
            </a:r>
            <a:r>
              <a:rPr kumimoji="1" lang="en-US" altLang="ko-KR" sz="2200" dirty="0">
                <a:latin typeface="Tahoma" panose="020B0604030504040204" pitchFamily="34" charset="0"/>
                <a:cs typeface="Tahoma" panose="020B0604030504040204" pitchFamily="34" charset="0"/>
              </a:rPr>
              <a:t>exp</a:t>
            </a:r>
            <a:r>
              <a:rPr kumimoji="1"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方法内</a:t>
            </a:r>
            <a:r>
              <a:rPr kumimoji="1" lang="zh-CN" altLang="en-US" sz="2200" dirty="0"/>
              <a:t>抛出异常，并在方法内部使用</a:t>
            </a:r>
            <a:r>
              <a:rPr kumimoji="1" lang="en-US" altLang="zh-CN" sz="2200" b="1" dirty="0">
                <a:solidFill>
                  <a:srgbClr val="0000CC"/>
                </a:solidFill>
              </a:rPr>
              <a:t>try-catch</a:t>
            </a:r>
            <a:r>
              <a:rPr kumimoji="1" lang="zh-CN" altLang="en-US" sz="22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及时处理</a:t>
            </a:r>
            <a:r>
              <a:rPr kumimoji="1" lang="zh-CN" altLang="en-US" sz="2200" dirty="0">
                <a:latin typeface="隶书" panose="02010509060101010101" pitchFamily="49" charset="-122"/>
                <a:ea typeface="隶书" panose="02010509060101010101" pitchFamily="49" charset="-122"/>
              </a:rPr>
              <a:t>异常</a:t>
            </a:r>
            <a:r>
              <a:rPr kumimoji="1" lang="zh-CN" altLang="en-US" sz="2200" dirty="0"/>
              <a:t>。</a:t>
            </a:r>
            <a:endParaRPr lang="en-US" altLang="ko-KR" sz="2200" dirty="0">
              <a:solidFill>
                <a:srgbClr val="CC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06C0A8-FAEA-4358-8E94-970462B61AD3}" type="slidenum">
              <a:rPr lang="en-US" altLang="zh-CN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en-US" altLang="zh-CN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228044" y="1195487"/>
            <a:ext cx="7429552" cy="4389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ThrowStatement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{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public </a:t>
            </a:r>
            <a:r>
              <a:rPr kumimoji="1" lang="en-US" altLang="ko-KR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void exp(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ptr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1"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1"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      	</a:t>
            </a:r>
            <a:r>
              <a:rPr kumimoji="1"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try{</a:t>
            </a:r>
            <a:endParaRPr kumimoji="1" lang="en-US" altLang="ko-KR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kumimoji="1"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	    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if (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ptr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== 0)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kumimoji="1"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1" lang="en-US" altLang="ko-KR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 new </a:t>
            </a:r>
            <a:r>
              <a:rPr kumimoji="1" lang="en-US" altLang="ko-KR" b="1" dirty="0" err="1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NullPointerException</a:t>
            </a:r>
            <a:r>
              <a:rPr kumimoji="1" lang="en-US" altLang="ko-KR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endParaRPr kumimoji="1" lang="en-US" altLang="zh-CN" b="1" dirty="0">
              <a:solidFill>
                <a:srgbClr val="008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zh-CN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1"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kumimoji="1"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catch(</a:t>
            </a:r>
            <a:r>
              <a:rPr kumimoji="1" lang="en-US" altLang="ko-KR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NullPointerException</a:t>
            </a:r>
            <a:r>
              <a:rPr kumimoji="1"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e) { </a:t>
            </a:r>
            <a:endParaRPr kumimoji="1" lang="en-US" altLang="zh-CN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</a:t>
            </a:r>
            <a:r>
              <a:rPr kumimoji="1" lang="en-US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kumimoji="1"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(“</a:t>
            </a:r>
            <a:r>
              <a:rPr lang="zh-CN" altLang="en-US" dirty="0"/>
              <a:t>异常类型：</a:t>
            </a:r>
            <a:r>
              <a:rPr kumimoji="1"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”+e);	</a:t>
            </a:r>
            <a:endParaRPr kumimoji="1"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	}</a:t>
            </a:r>
            <a:endParaRPr kumimoji="1" lang="en-US" altLang="ko-KR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}</a:t>
            </a:r>
            <a:endParaRPr kumimoji="1"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public </a:t>
            </a:r>
            <a:r>
              <a:rPr kumimoji="1" lang="en-US" altLang="ko-KR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void main(String[]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= 0;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kumimoji="1" lang="en-US" altLang="ko-KR" b="1" dirty="0" err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ThrowStatement.exp</a:t>
            </a:r>
            <a:r>
              <a:rPr kumimoji="1" lang="en-US" altLang="ko-KR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1" lang="en-US" altLang="ko-KR" b="1" dirty="0" err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1" lang="en-US" altLang="ko-KR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1" lang="en-US" altLang="ko-KR" b="1" dirty="0">
              <a:solidFill>
                <a:srgbClr val="CC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……//</a:t>
            </a:r>
            <a:r>
              <a:rPr kumimoji="1" lang="zh-CN" altLang="en-US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异常发生程序</a:t>
            </a:r>
            <a:r>
              <a:rPr kumimoji="1" lang="zh-CN" altLang="en-US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继续执行</a:t>
            </a:r>
            <a:endParaRPr kumimoji="1" lang="en-US" altLang="ko-KR" b="1" dirty="0">
              <a:solidFill>
                <a:srgbClr val="CC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      }</a:t>
            </a:r>
            <a:endParaRPr kumimoji="1"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atinLnBrk="1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480" y="5686165"/>
            <a:ext cx="6215106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异常类型：</a:t>
            </a:r>
            <a:r>
              <a:rPr lang="en-US" altLang="zh-CN" sz="2400" u="sng" dirty="0" err="1"/>
              <a:t>java.lang.NullPointerException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38348" y="5635418"/>
            <a:ext cx="10001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输出：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649956"/>
            <a:ext cx="7543800" cy="625309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自定义异常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158" y="1700808"/>
            <a:ext cx="8229600" cy="412371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自定义异常为检查性异常</a:t>
            </a:r>
            <a:r>
              <a:rPr lang="zh-CN" altLang="en-US" dirty="0">
                <a:solidFill>
                  <a:schemeClr val="tx1"/>
                </a:solidFill>
              </a:rPr>
              <a:t>，系统不能自动识别。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自定义异常</a:t>
            </a:r>
            <a:r>
              <a:rPr lang="zh-CN" altLang="en-US" dirty="0"/>
              <a:t>发生时只能用</a:t>
            </a:r>
            <a:r>
              <a:rPr lang="en-US" altLang="zh-CN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throw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  <a:r>
              <a:rPr lang="zh-CN" altLang="en-US" dirty="0"/>
              <a:t>手工抛出</a:t>
            </a:r>
            <a:r>
              <a:rPr lang="zh-CN" altLang="en-US" dirty="0">
                <a:solidFill>
                  <a:schemeClr val="tx1"/>
                </a:solidFill>
              </a:rPr>
              <a:t>，必须由程序员在程序中写代码处理异常。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/>
              <a:t>判断非法值的异常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//IllegalValueException.java</a:t>
            </a: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305278" y="4555937"/>
            <a:ext cx="7391122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800080"/>
                </a:solidFill>
              </a:rPr>
              <a:t>class </a:t>
            </a:r>
            <a:r>
              <a:rPr lang="en-US" altLang="zh-CN" sz="2400" b="1" dirty="0" err="1"/>
              <a:t>IllegalValueException</a:t>
            </a:r>
            <a:r>
              <a:rPr lang="en-US" altLang="zh-CN" sz="2400" b="1" dirty="0">
                <a:solidFill>
                  <a:srgbClr val="800080"/>
                </a:solidFill>
              </a:rPr>
              <a:t> extends Exception  {    </a:t>
            </a:r>
            <a:endParaRPr lang="en-US" altLang="zh-CN" sz="2400" b="1" dirty="0">
              <a:solidFill>
                <a:srgbClr val="80008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800080"/>
                </a:solidFill>
              </a:rPr>
              <a:t>	……</a:t>
            </a:r>
            <a:endParaRPr lang="en-US" altLang="zh-CN" sz="2400" b="1" dirty="0">
              <a:solidFill>
                <a:srgbClr val="80008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800080"/>
                </a:solidFill>
              </a:rPr>
              <a:t>} 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3F20C-1F1A-4256-95C8-170FE474F81B}" type="slidenum">
              <a:rPr lang="en-US" altLang="zh-CN"/>
            </a:fld>
            <a:endParaRPr lang="en-US" altLang="zh-CN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999656" y="75983"/>
            <a:ext cx="7500990" cy="514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class </a:t>
            </a:r>
            <a:r>
              <a:rPr lang="en-US" altLang="zh-CN" b="1" dirty="0" err="1">
                <a:solidFill>
                  <a:srgbClr val="CC0000"/>
                </a:solidFill>
              </a:rPr>
              <a:t>UserTrial</a:t>
            </a:r>
            <a:r>
              <a:rPr lang="en-US" altLang="zh-CN" b="1" dirty="0">
                <a:solidFill>
                  <a:srgbClr val="CC0000"/>
                </a:solidFill>
              </a:rPr>
              <a:t> </a:t>
            </a:r>
            <a:r>
              <a:rPr lang="en-US" altLang="zh-CN" b="1" dirty="0">
                <a:solidFill>
                  <a:schemeClr val="tx2"/>
                </a:solidFill>
              </a:rPr>
              <a:t>{   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int val1, val2;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/>
            <a:endParaRPr lang="en-US" altLang="zh-CN" sz="10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public </a:t>
            </a:r>
            <a:r>
              <a:rPr lang="en-US" altLang="zh-CN" b="1" dirty="0" err="1">
                <a:solidFill>
                  <a:schemeClr val="tx2"/>
                </a:solidFill>
              </a:rPr>
              <a:t>UserTrial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</a:rPr>
              <a:t>int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a,int</a:t>
            </a:r>
            <a:r>
              <a:rPr lang="en-US" altLang="zh-CN" b="1" dirty="0">
                <a:solidFill>
                  <a:schemeClr val="tx2"/>
                </a:solidFill>
              </a:rPr>
              <a:t> b){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     </a:t>
            </a:r>
            <a:r>
              <a:rPr lang="en-US" altLang="zh-CN" b="1" dirty="0" err="1">
                <a:solidFill>
                  <a:schemeClr val="tx2"/>
                </a:solidFill>
              </a:rPr>
              <a:t>val1</a:t>
            </a:r>
            <a:r>
              <a:rPr lang="en-US" altLang="zh-CN" b="1" dirty="0">
                <a:solidFill>
                  <a:schemeClr val="tx2"/>
                </a:solidFill>
              </a:rPr>
              <a:t>=a;    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      </a:t>
            </a:r>
            <a:r>
              <a:rPr lang="en-US" altLang="zh-CN" b="1" dirty="0" err="1">
                <a:solidFill>
                  <a:schemeClr val="tx2"/>
                </a:solidFill>
              </a:rPr>
              <a:t>val2</a:t>
            </a:r>
            <a:r>
              <a:rPr lang="en-US" altLang="zh-CN" b="1" dirty="0">
                <a:solidFill>
                  <a:schemeClr val="tx2"/>
                </a:solidFill>
              </a:rPr>
              <a:t>=b;         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   }</a:t>
            </a: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/>
            <a:endParaRPr lang="en-US" altLang="zh-CN" sz="1200" b="1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b="1" dirty="0"/>
              <a:t>   void show() { 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try{</a:t>
            </a:r>
            <a:endParaRPr lang="en-US" altLang="zh-CN" b="1" dirty="0"/>
          </a:p>
          <a:p>
            <a:pPr lvl="2" eaLnBrk="1" hangingPunct="1"/>
            <a:r>
              <a:rPr lang="en-US" altLang="zh-CN" b="1" dirty="0"/>
              <a:t>   if ((</a:t>
            </a:r>
            <a:r>
              <a:rPr lang="en-US" altLang="zh-CN" b="1" dirty="0" err="1"/>
              <a:t>val1</a:t>
            </a:r>
            <a:r>
              <a:rPr lang="en-US" altLang="zh-CN" b="1" dirty="0"/>
              <a:t>&lt;0) ||(</a:t>
            </a:r>
            <a:r>
              <a:rPr lang="en-US" altLang="zh-CN" b="1" dirty="0" err="1"/>
              <a:t>val2</a:t>
            </a:r>
            <a:r>
              <a:rPr lang="en-US" altLang="zh-CN" b="1" dirty="0"/>
              <a:t>&gt;0))       </a:t>
            </a:r>
            <a:endParaRPr lang="en-US" altLang="zh-CN" b="1" dirty="0"/>
          </a:p>
          <a:p>
            <a:pPr lvl="2" eaLnBrk="1" hangingPunct="1"/>
            <a:r>
              <a:rPr lang="en-US" altLang="zh-CN" b="1" dirty="0">
                <a:solidFill>
                  <a:srgbClr val="FF0000"/>
                </a:solidFill>
              </a:rPr>
              <a:t>      throw </a:t>
            </a:r>
            <a:r>
              <a:rPr lang="en-US" altLang="zh-CN" b="1" dirty="0">
                <a:solidFill>
                  <a:srgbClr val="0000CC"/>
                </a:solidFill>
              </a:rPr>
              <a:t>new </a:t>
            </a:r>
            <a:r>
              <a:rPr lang="en-US" altLang="zh-CN" b="1" dirty="0" err="1">
                <a:solidFill>
                  <a:srgbClr val="0000CC"/>
                </a:solidFill>
              </a:rPr>
              <a:t>IllegalValueException</a:t>
            </a:r>
            <a:r>
              <a:rPr lang="en-US" altLang="zh-CN" b="1" dirty="0">
                <a:solidFill>
                  <a:srgbClr val="0000CC"/>
                </a:solidFill>
              </a:rPr>
              <a:t>()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}catch(Exception e){</a:t>
            </a:r>
            <a:endParaRPr lang="en-US" altLang="zh-CN" b="1" dirty="0">
              <a:solidFill>
                <a:srgbClr val="008000"/>
              </a:solidFill>
            </a:endParaRP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     </a:t>
            </a:r>
            <a:r>
              <a:rPr lang="en-US" altLang="zh-CN" b="1" dirty="0" err="1">
                <a:solidFill>
                  <a:srgbClr val="008000"/>
                </a:solidFill>
              </a:rPr>
              <a:t>System.</a:t>
            </a:r>
            <a:r>
              <a:rPr lang="en-US" altLang="zh-CN" b="1" i="1" dirty="0" err="1">
                <a:solidFill>
                  <a:srgbClr val="008000"/>
                </a:solidFill>
              </a:rPr>
              <a:t>out</a:t>
            </a:r>
            <a:r>
              <a:rPr lang="en-US" altLang="zh-CN" b="1" dirty="0" err="1">
                <a:solidFill>
                  <a:srgbClr val="008000"/>
                </a:solidFill>
              </a:rPr>
              <a:t>.println</a:t>
            </a:r>
            <a:r>
              <a:rPr lang="en-US" altLang="zh-CN" b="1" dirty="0">
                <a:solidFill>
                  <a:srgbClr val="008000"/>
                </a:solidFill>
              </a:rPr>
              <a:t>("Illegal  Values:  Caught in </a:t>
            </a:r>
            <a:r>
              <a:rPr lang="en-US" altLang="zh-CN" b="1" dirty="0" err="1">
                <a:solidFill>
                  <a:srgbClr val="008000"/>
                </a:solidFill>
              </a:rPr>
              <a:t>UserTrial</a:t>
            </a:r>
            <a:r>
              <a:rPr lang="en-US" altLang="zh-CN" b="1" dirty="0">
                <a:solidFill>
                  <a:srgbClr val="008000"/>
                </a:solidFill>
              </a:rPr>
              <a:t>");</a:t>
            </a:r>
            <a:endParaRPr lang="en-US" altLang="zh-CN" b="1" dirty="0">
              <a:solidFill>
                <a:srgbClr val="008000"/>
              </a:solidFill>
            </a:endParaRPr>
          </a:p>
          <a:p>
            <a:pPr lvl="1" eaLnBrk="1" hangingPunct="1"/>
            <a:r>
              <a:rPr lang="en-US" altLang="zh-CN" b="1" dirty="0">
                <a:solidFill>
                  <a:srgbClr val="008000"/>
                </a:solidFill>
              </a:rPr>
              <a:t>   }</a:t>
            </a:r>
            <a:endParaRPr lang="en-US" altLang="zh-CN" b="1" dirty="0">
              <a:solidFill>
                <a:srgbClr val="008000"/>
              </a:solidFill>
            </a:endParaRPr>
          </a:p>
          <a:p>
            <a:pPr lvl="1" eaLnBrk="1" hangingPunct="1"/>
            <a:r>
              <a:rPr lang="en-US" altLang="zh-CN" b="1" dirty="0"/>
              <a:t>  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b="1" dirty="0" err="1"/>
              <a:t>.println</a:t>
            </a:r>
            <a:r>
              <a:rPr lang="en-US" altLang="zh-CN" b="1" dirty="0"/>
              <a:t>(“</a:t>
            </a:r>
            <a:r>
              <a:rPr lang="en-US" altLang="zh-CN" b="1" dirty="0" err="1"/>
              <a:t>Value1</a:t>
            </a:r>
            <a:r>
              <a:rPr lang="en-US" altLang="zh-CN" b="1" dirty="0"/>
              <a:t>=”+ </a:t>
            </a:r>
            <a:r>
              <a:rPr lang="en-US" altLang="zh-CN" b="1" dirty="0" err="1"/>
              <a:t>val1</a:t>
            </a:r>
            <a:r>
              <a:rPr lang="en-US" altLang="zh-CN" b="1" dirty="0"/>
              <a:t>); </a:t>
            </a:r>
            <a:r>
              <a:rPr lang="en-US" altLang="zh-CN" b="1" dirty="0">
                <a:solidFill>
                  <a:srgbClr val="990033"/>
                </a:solidFill>
              </a:rPr>
              <a:t>//</a:t>
            </a:r>
            <a:r>
              <a:rPr lang="zh-CN" altLang="en-US" b="1" dirty="0">
                <a:solidFill>
                  <a:srgbClr val="990033"/>
                </a:solidFill>
              </a:rPr>
              <a:t>异常处理后，继续运行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  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out</a:t>
            </a:r>
            <a:r>
              <a:rPr lang="en-US" altLang="zh-CN" b="1" dirty="0" err="1"/>
              <a:t>.println</a:t>
            </a:r>
            <a:r>
              <a:rPr lang="en-US" altLang="zh-CN" b="1" dirty="0"/>
              <a:t>("Value2 ="+val2); </a:t>
            </a:r>
            <a:r>
              <a:rPr lang="en-US" altLang="zh-CN" b="1" dirty="0">
                <a:solidFill>
                  <a:srgbClr val="990033"/>
                </a:solidFill>
              </a:rPr>
              <a:t>//</a:t>
            </a:r>
            <a:r>
              <a:rPr lang="zh-CN" altLang="en-US" b="1" dirty="0">
                <a:solidFill>
                  <a:srgbClr val="990033"/>
                </a:solidFill>
              </a:rPr>
              <a:t>异常处理后，继续运行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} </a:t>
            </a:r>
            <a:endParaRPr lang="en-US" altLang="zh-CN" b="1" dirty="0"/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}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527800" y="5715016"/>
            <a:ext cx="4032696" cy="922020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Illegal  Values:  Caught in </a:t>
            </a:r>
            <a:r>
              <a:rPr lang="en-US" altLang="zh-CN" b="1" dirty="0" err="1"/>
              <a:t>UserTrial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Value1=-1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Value2 =1</a:t>
            </a:r>
            <a:endParaRPr lang="en-US" altLang="zh-CN" b="1" dirty="0"/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6596066" y="5357826"/>
            <a:ext cx="9486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输出：</a:t>
            </a:r>
            <a:endParaRPr lang="zh-CN" altLang="en-US" sz="2000" b="1" dirty="0"/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1752205" y="5519738"/>
            <a:ext cx="464026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 ]) { 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</a:t>
            </a:r>
            <a:r>
              <a:rPr lang="en-US" altLang="zh-CN" b="1" dirty="0" err="1"/>
              <a:t>UserTrial</a:t>
            </a:r>
            <a:r>
              <a:rPr lang="en-US" altLang="zh-CN" b="1" dirty="0"/>
              <a:t> values=new </a:t>
            </a:r>
            <a:r>
              <a:rPr lang="en-US" altLang="zh-CN" b="1" dirty="0" err="1"/>
              <a:t>UserTrial</a:t>
            </a:r>
            <a:r>
              <a:rPr lang="en-US" altLang="zh-CN" b="1" dirty="0"/>
              <a:t>(-1,1);       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</a:t>
            </a:r>
            <a:r>
              <a:rPr lang="en-US" altLang="zh-CN" b="1" dirty="0" err="1">
                <a:solidFill>
                  <a:srgbClr val="008000"/>
                </a:solidFill>
              </a:rPr>
              <a:t>values.show</a:t>
            </a:r>
            <a:r>
              <a:rPr lang="en-US" altLang="zh-CN" b="1" dirty="0">
                <a:solidFill>
                  <a:srgbClr val="008000"/>
                </a:solidFill>
              </a:rPr>
              <a:t>();</a:t>
            </a:r>
            <a:r>
              <a:rPr lang="en-US" altLang="zh-CN" b="1" dirty="0"/>
              <a:t>         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}</a:t>
            </a:r>
            <a:endParaRPr lang="en-US" altLang="zh-CN" b="1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47093" y="764704"/>
            <a:ext cx="116453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Aft>
                <a:spcPct val="0"/>
              </a:spcAft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en-US" altLang="zh-CN" sz="2000" b="1" dirty="0"/>
              <a:t> show()</a:t>
            </a:r>
            <a:r>
              <a:rPr lang="zh-CN" altLang="en-US" sz="2000" b="1" dirty="0"/>
              <a:t>方法及时处理异常。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7728" y="2387856"/>
            <a:ext cx="6718974" cy="161720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6"/>
          <p:cNvSpPr/>
          <p:nvPr/>
        </p:nvSpPr>
        <p:spPr bwMode="auto">
          <a:xfrm>
            <a:off x="7032105" y="1255306"/>
            <a:ext cx="2845148" cy="738044"/>
          </a:xfrm>
          <a:prstGeom prst="borderCallout1">
            <a:avLst>
              <a:gd name="adj1" fmla="val 103050"/>
              <a:gd name="adj2" fmla="val 51530"/>
              <a:gd name="adj3" fmla="val 151926"/>
              <a:gd name="adj4" fmla="val 1889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en-US" altLang="zh-CN" sz="2000" b="1" dirty="0">
                <a:solidFill>
                  <a:srgbClr val="0000CC"/>
                </a:solidFill>
              </a:rPr>
              <a:t>show</a:t>
            </a:r>
            <a:r>
              <a:rPr lang="zh-CN" altLang="en-US" sz="2000" b="1" dirty="0">
                <a:solidFill>
                  <a:srgbClr val="0000CC"/>
                </a:solidFill>
              </a:rPr>
              <a:t>方法使用</a:t>
            </a:r>
            <a:r>
              <a:rPr lang="en-US" altLang="zh-CN" sz="2000" b="1" dirty="0">
                <a:solidFill>
                  <a:srgbClr val="0000CC"/>
                </a:solidFill>
              </a:rPr>
              <a:t>try-catch</a:t>
            </a:r>
            <a:r>
              <a:rPr lang="zh-CN" altLang="en-US" sz="2000" b="1" dirty="0">
                <a:solidFill>
                  <a:srgbClr val="0000CC"/>
                </a:solidFill>
              </a:rPr>
              <a:t>及时处理异常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bldLvl="0" animBg="1"/>
      <p:bldP spid="52230" grpId="0"/>
      <p:bldP spid="52231" grpId="0" bldLvl="0" animBg="1"/>
      <p:bldP spid="10" grpId="0" bldLvl="0" animBg="1"/>
      <p:bldP spid="11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596" y="250889"/>
            <a:ext cx="8258204" cy="881081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/>
              <a:t>用法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en-US" altLang="zh-CN" sz="2400" b="1" dirty="0">
                <a:solidFill>
                  <a:srgbClr val="990033"/>
                </a:solidFill>
              </a:rPr>
              <a:t> </a:t>
            </a:r>
            <a:r>
              <a:rPr lang="en-US" altLang="zh-CN" sz="2400" dirty="0">
                <a:solidFill>
                  <a:srgbClr val="990033"/>
                </a:solidFill>
              </a:rPr>
              <a:t>show()</a:t>
            </a:r>
            <a:r>
              <a:rPr lang="zh-CN" altLang="en-US" sz="2400" dirty="0">
                <a:solidFill>
                  <a:srgbClr val="990033"/>
                </a:solidFill>
              </a:rPr>
              <a:t>方法不及时处理异常，由</a:t>
            </a:r>
            <a:r>
              <a:rPr lang="zh-CN" altLang="en-US" sz="2400" dirty="0">
                <a:solidFill>
                  <a:schemeClr val="tx1"/>
                </a:solidFill>
              </a:rPr>
              <a:t>方法调用者负责处理异常 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FCD46-D091-4920-A969-6E777C5F29F2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63552" y="1196752"/>
            <a:ext cx="257176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just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UserTrial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.java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52596" y="1664767"/>
            <a:ext cx="8001056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b="1" dirty="0" err="1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UserTrial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  </a:t>
            </a:r>
            <a:endParaRPr lang="en-US" altLang="zh-CN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val1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b="1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val2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b="1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altLang="zh-CN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UserTrial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a,int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b){</a:t>
            </a:r>
            <a:endParaRPr lang="en-US" altLang="zh-CN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val1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=a;    </a:t>
            </a:r>
            <a:endParaRPr lang="en-US" altLang="zh-CN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val2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=b;         </a:t>
            </a:r>
            <a:endParaRPr lang="en-US" altLang="zh-CN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  <a:endParaRPr lang="en-US" altLang="zh-CN" b="1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altLang="zh-CN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void show() 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IllegalValueException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 //</a:t>
            </a:r>
            <a:endParaRPr lang="en-US" altLang="zh-CN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if ((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val1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&lt;0) ||(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val2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&gt;0))       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	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</a:t>
            </a:r>
            <a:r>
              <a:rPr lang="en-US" altLang="zh-CN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new </a:t>
            </a:r>
            <a:r>
              <a:rPr lang="en-US" altLang="zh-CN" b="1" err="1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IllegalValueException</a:t>
            </a: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altLang="zh-CN" b="1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Value1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=”+ 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val1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	</a:t>
            </a:r>
            <a:r>
              <a:rPr lang="en-US" altLang="zh-CN" b="1">
                <a:solidFill>
                  <a:srgbClr val="990033"/>
                </a:solidFill>
                <a:latin typeface="+mn-ea"/>
                <a:ea typeface="+mn-ea"/>
                <a:cs typeface="Tahoma" panose="020B0604030504040204" pitchFamily="34" charset="0"/>
              </a:rPr>
              <a:t>//</a:t>
            </a:r>
            <a:r>
              <a:rPr lang="zh-CN" altLang="en-US" b="1" dirty="0">
                <a:solidFill>
                  <a:srgbClr val="990033"/>
                </a:solidFill>
                <a:latin typeface="+mn-ea"/>
                <a:ea typeface="+mn-ea"/>
                <a:cs typeface="Tahoma" panose="020B0604030504040204" pitchFamily="34" charset="0"/>
              </a:rPr>
              <a:t>异常发生不运行</a:t>
            </a:r>
            <a:endParaRPr lang="zh-CN" altLang="en-US" b="1" dirty="0">
              <a:solidFill>
                <a:srgbClr val="990033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eaLnBrk="1" hangingPunct="1"/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Value2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="+</a:t>
            </a:r>
            <a:r>
              <a:rPr lang="en-US" altLang="zh-CN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val2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r>
              <a:rPr lang="en-US" altLang="zh-CN" b="1">
                <a:solidFill>
                  <a:srgbClr val="9900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altLang="zh-CN" b="1">
                <a:solidFill>
                  <a:srgbClr val="990033"/>
                </a:solidFill>
                <a:latin typeface="+mn-ea"/>
                <a:ea typeface="+mn-ea"/>
                <a:cs typeface="Tahoma" panose="020B0604030504040204" pitchFamily="34" charset="0"/>
              </a:rPr>
              <a:t>//</a:t>
            </a:r>
            <a:r>
              <a:rPr lang="zh-CN" altLang="en-US" b="1" dirty="0">
                <a:solidFill>
                  <a:srgbClr val="990033"/>
                </a:solidFill>
                <a:latin typeface="+mn-ea"/>
                <a:ea typeface="+mn-ea"/>
                <a:cs typeface="Tahoma" panose="020B0604030504040204" pitchFamily="34" charset="0"/>
              </a:rPr>
              <a:t>异常发生不运行</a:t>
            </a:r>
            <a:endParaRPr lang="en-US" altLang="zh-CN" b="1" dirty="0">
              <a:solidFill>
                <a:srgbClr val="990033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    </a:t>
            </a:r>
            <a:endParaRPr lang="en-US" altLang="zh-CN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2095472" y="609881"/>
            <a:ext cx="8186766" cy="89029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/>
              <a:t>用法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en-US" altLang="zh-CN" sz="2400" b="1" dirty="0">
                <a:solidFill>
                  <a:srgbClr val="990033"/>
                </a:solidFill>
              </a:rPr>
              <a:t> show()</a:t>
            </a:r>
            <a:r>
              <a:rPr lang="zh-CN" altLang="en-US" sz="2400" b="1" dirty="0">
                <a:solidFill>
                  <a:srgbClr val="990033"/>
                </a:solidFill>
              </a:rPr>
              <a:t>方法不及时处理异常，由</a:t>
            </a:r>
            <a:r>
              <a:rPr lang="zh-CN" altLang="en-US" sz="2400" b="1" dirty="0">
                <a:solidFill>
                  <a:srgbClr val="0000CC"/>
                </a:solidFill>
              </a:rPr>
              <a:t>方法调用者负责处理异常 。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4B708-4A3A-4196-9527-53C737303B12}" type="slidenum">
              <a:rPr lang="en-US" altLang="zh-CN"/>
            </a:fld>
            <a:endParaRPr lang="en-US" altLang="zh-CN" dirty="0"/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002617" y="1791625"/>
            <a:ext cx="8186766" cy="3477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99"/>
                </a:solidFill>
              </a:rPr>
              <a:t>// ThrowExample.java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 eaLnBrk="1" hangingPunct="1"/>
            <a:r>
              <a:rPr lang="en-US" altLang="zh-CN" sz="2000" b="1" dirty="0"/>
              <a:t>class </a:t>
            </a:r>
            <a:r>
              <a:rPr lang="en-US" altLang="zh-CN" sz="2000" b="1" dirty="0" err="1"/>
              <a:t>ThrowExample</a:t>
            </a: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public static void </a:t>
            </a:r>
            <a:r>
              <a:rPr lang="en-US" altLang="zh-CN" sz="2000" b="1" dirty="0">
                <a:solidFill>
                  <a:srgbClr val="CC0099"/>
                </a:solidFill>
              </a:rPr>
              <a:t>main</a:t>
            </a:r>
            <a:r>
              <a:rPr lang="en-US" altLang="zh-CN" sz="2000" b="1" dirty="0"/>
              <a:t>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 ]) { 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</a:t>
            </a:r>
            <a:r>
              <a:rPr lang="en-US" altLang="zh-CN" sz="2000" b="1" dirty="0" err="1">
                <a:solidFill>
                  <a:srgbClr val="CC0000"/>
                </a:solidFill>
              </a:rPr>
              <a:t>UserTrial</a:t>
            </a:r>
            <a:r>
              <a:rPr lang="en-US" altLang="zh-CN" sz="2000" b="1" dirty="0"/>
              <a:t> values=new </a:t>
            </a:r>
            <a:r>
              <a:rPr lang="en-US" altLang="zh-CN" sz="2000" b="1" dirty="0" err="1"/>
              <a:t>UserTrial</a:t>
            </a:r>
            <a:r>
              <a:rPr lang="en-US" altLang="zh-CN" sz="2000" b="1" dirty="0"/>
              <a:t>(-1,1);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</a:rPr>
              <a:t>       try</a:t>
            </a:r>
            <a:r>
              <a:rPr lang="en-US" altLang="zh-CN" sz="2000" b="1" dirty="0"/>
              <a:t>{  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values.show</a:t>
            </a:r>
            <a:r>
              <a:rPr lang="en-US" altLang="zh-CN" sz="2000" b="1" dirty="0">
                <a:solidFill>
                  <a:srgbClr val="FF0000"/>
                </a:solidFill>
              </a:rPr>
              <a:t>(); </a:t>
            </a:r>
            <a:r>
              <a:rPr lang="en-US" altLang="zh-CN" sz="2000" b="1"/>
              <a:t>	//</a:t>
            </a:r>
            <a:r>
              <a:rPr lang="zh-CN" altLang="en-US" sz="2000" b="1"/>
              <a:t>可能抛出异常</a:t>
            </a:r>
            <a:endParaRPr lang="zh-CN" altLang="en-US" sz="2000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sz="2000" b="1" dirty="0"/>
              <a:t>       </a:t>
            </a:r>
            <a:r>
              <a:rPr lang="en-US" altLang="zh-CN" sz="2000" b="1" dirty="0"/>
              <a:t>} </a:t>
            </a:r>
            <a:r>
              <a:rPr lang="en-US" altLang="zh-CN" sz="2000" b="1" dirty="0">
                <a:solidFill>
                  <a:srgbClr val="0000CC"/>
                </a:solidFill>
              </a:rPr>
              <a:t>catch 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C00000"/>
                </a:solidFill>
              </a:rPr>
              <a:t>IllegalValueException</a:t>
            </a:r>
            <a:r>
              <a:rPr lang="en-US" altLang="zh-CN" sz="2000" b="1" dirty="0"/>
              <a:t> e){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en-US" altLang="zh-CN" sz="2000" b="1" dirty="0">
                <a:solidFill>
                  <a:srgbClr val="006600"/>
                </a:solidFill>
              </a:rPr>
              <a:t>Illegal  Values:  Caught in main</a:t>
            </a:r>
            <a:r>
              <a:rPr lang="en-US" altLang="zh-CN" sz="2000" b="1" dirty="0"/>
              <a:t>");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     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  }</a:t>
            </a:r>
            <a:endParaRPr lang="en-US" altLang="zh-CN" sz="2000" b="1" dirty="0"/>
          </a:p>
          <a:p>
            <a:pPr eaLnBrk="1" hangingPunct="1"/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3984602" y="5584836"/>
            <a:ext cx="4786346" cy="46037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</a:rPr>
              <a:t>Illegal  Values:  Caught in </a:t>
            </a:r>
            <a:r>
              <a:rPr lang="en-US" altLang="zh-CN" sz="2400" b="1" dirty="0">
                <a:solidFill>
                  <a:srgbClr val="CC0099"/>
                </a:solidFill>
              </a:rPr>
              <a:t>main</a:t>
            </a:r>
            <a:endParaRPr lang="en-US" altLang="zh-CN" sz="2400" b="1" dirty="0">
              <a:solidFill>
                <a:srgbClr val="CC0099"/>
              </a:solidFill>
            </a:endParaRP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2999656" y="5486417"/>
            <a:ext cx="11010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输出：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2468847" y="3081531"/>
            <a:ext cx="7083537" cy="15716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1 6"/>
          <p:cNvSpPr/>
          <p:nvPr/>
        </p:nvSpPr>
        <p:spPr bwMode="auto">
          <a:xfrm>
            <a:off x="7657946" y="1920962"/>
            <a:ext cx="2448272" cy="717233"/>
          </a:xfrm>
          <a:prstGeom prst="borderCallout1">
            <a:avLst>
              <a:gd name="adj1" fmla="val 103050"/>
              <a:gd name="adj2" fmla="val 51530"/>
              <a:gd name="adj3" fmla="val 151926"/>
              <a:gd name="adj4" fmla="val 1889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zh-CN" altLang="en-US" sz="2000" b="1"/>
              <a:t>方法调用者</a:t>
            </a:r>
            <a:r>
              <a:rPr lang="en-US" altLang="zh-CN" sz="2000" b="1"/>
              <a:t>main</a:t>
            </a:r>
            <a:r>
              <a:rPr lang="zh-CN" altLang="en-US" sz="2000" b="1"/>
              <a:t>方法，负责处理异常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8" grpId="0" bldLvl="0" animBg="1"/>
      <p:bldP spid="51208" grpId="0"/>
      <p:bldP spid="7" grpId="0" bldLvl="0" animBg="1"/>
      <p:bldP spid="8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545917"/>
            <a:ext cx="8784976" cy="224512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//ThrowExample.java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ThrowExample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public static void main(String 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[ ]) 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throws 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IllegalValueException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 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UserTrial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values=new 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UserTrial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(-1,1);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values.show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(); 	</a:t>
            </a:r>
            <a:r>
              <a:rPr lang="en-US" altLang="zh-CN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可能抛出异常</a:t>
            </a:r>
            <a:r>
              <a:rPr lang="en-US" altLang="zh-CN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endParaRPr lang="zh-CN" altLang="en-US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D32B9-72DE-46A6-B22E-6FE12D449A64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43508" y="382888"/>
            <a:ext cx="8104984" cy="102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Aft>
                <a:spcPct val="0"/>
              </a:spcAft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用法</a:t>
            </a:r>
            <a:r>
              <a:rPr lang="en-US" altLang="zh-CN" sz="2400" b="1" dirty="0"/>
              <a:t>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en-US" altLang="zh-CN" sz="2400" b="1"/>
              <a:t> </a:t>
            </a:r>
            <a:endParaRPr lang="en-US" altLang="zh-CN" sz="2400" b="1"/>
          </a:p>
          <a:p>
            <a:pPr lvl="0" fontAlgn="base">
              <a:spcAft>
                <a:spcPct val="0"/>
              </a:spcAft>
              <a:defRPr/>
            </a:pPr>
            <a:r>
              <a:rPr lang="en-US" altLang="zh-CN" sz="2000"/>
              <a:t>show</a:t>
            </a:r>
            <a:r>
              <a:rPr lang="en-US" altLang="zh-CN" sz="2000" dirty="0"/>
              <a:t>()</a:t>
            </a:r>
            <a:r>
              <a:rPr lang="zh-CN" altLang="en-US" sz="2000" dirty="0"/>
              <a:t>方法不及时处理异常，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方法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调用者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也</a:t>
            </a:r>
            <a:r>
              <a:rPr lang="zh-CN" altLang="en-US" sz="2000" dirty="0">
                <a:latin typeface="+mn-lt"/>
                <a:ea typeface="+mn-ea"/>
              </a:rPr>
              <a:t>不及时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处理异常，则方法调用者需在头部申明抛出异常。 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55640" y="4084982"/>
            <a:ext cx="7100862" cy="1014730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Exception in thread "main" </a:t>
            </a:r>
            <a:r>
              <a:rPr lang="en-US" altLang="zh-CN" sz="2000" u="sng" dirty="0" err="1"/>
              <a:t>exception.IllegalValueException</a:t>
            </a:r>
            <a:endParaRPr lang="en-US" altLang="zh-CN" sz="2000" u="sng" dirty="0"/>
          </a:p>
          <a:p>
            <a:r>
              <a:rPr lang="en-US" altLang="zh-CN" sz="2000" dirty="0"/>
              <a:t>at </a:t>
            </a:r>
            <a:r>
              <a:rPr lang="en-US" altLang="zh-CN" sz="2000" dirty="0" err="1"/>
              <a:t>exception.UserTrial.show</a:t>
            </a:r>
            <a:r>
              <a:rPr lang="en-US" altLang="zh-CN" sz="2000" dirty="0"/>
              <a:t>(</a:t>
            </a:r>
            <a:r>
              <a:rPr lang="en-US" altLang="zh-CN" sz="2000" u="sng" dirty="0" err="1"/>
              <a:t>UserTrial.java:13</a:t>
            </a:r>
            <a:r>
              <a:rPr lang="en-US" altLang="zh-CN" sz="2000" u="sng" dirty="0"/>
              <a:t>)</a:t>
            </a:r>
            <a:endParaRPr lang="en-US" altLang="zh-CN" sz="2000" u="sng" dirty="0"/>
          </a:p>
          <a:p>
            <a:r>
              <a:rPr lang="en-US" altLang="zh-CN" sz="2000" dirty="0"/>
              <a:t>at </a:t>
            </a:r>
            <a:r>
              <a:rPr lang="en-US" altLang="zh-CN" sz="2000" dirty="0" err="1"/>
              <a:t>exception.ThrowExample.main</a:t>
            </a:r>
            <a:r>
              <a:rPr lang="en-US" altLang="zh-CN" sz="2000" dirty="0"/>
              <a:t>(</a:t>
            </a:r>
            <a:r>
              <a:rPr lang="en-US" altLang="zh-CN" sz="2000" u="sng" dirty="0" err="1"/>
              <a:t>ThrowExample.java:6</a:t>
            </a:r>
            <a:r>
              <a:rPr lang="en-US" altLang="zh-CN" sz="2000" u="sng" dirty="0"/>
              <a:t>)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32232" y="4364214"/>
            <a:ext cx="90133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输出：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6600056" y="2204864"/>
            <a:ext cx="3610744" cy="28803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重点和难点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86496"/>
            <a:ext cx="8229600" cy="466726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语言提供了</a:t>
            </a:r>
            <a:r>
              <a:rPr lang="zh-CN" altLang="en-US" dirty="0">
                <a:solidFill>
                  <a:srgbClr val="C00000"/>
                </a:solidFill>
              </a:rPr>
              <a:t>异常类框架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Throwable</a:t>
            </a:r>
            <a:r>
              <a:rPr lang="zh-CN" altLang="en-US" dirty="0"/>
              <a:t>类、</a:t>
            </a:r>
            <a:r>
              <a:rPr lang="en-US" altLang="zh-CN" b="1" dirty="0"/>
              <a:t>Exception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语言的异常处理机制</a:t>
            </a:r>
            <a:endParaRPr lang="en-US" altLang="zh-CN" dirty="0"/>
          </a:p>
          <a:p>
            <a:pPr lvl="1"/>
            <a:r>
              <a:rPr lang="en-US" altLang="zh-CN" dirty="0"/>
              <a:t>throws, throw, try-catch-finally</a:t>
            </a:r>
            <a:endParaRPr lang="en-US" altLang="zh-CN" dirty="0"/>
          </a:p>
          <a:p>
            <a:r>
              <a:rPr lang="zh-CN" altLang="en-US" dirty="0"/>
              <a:t>分类：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非检查性异常 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检查性异常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pPr marL="882650" lvl="1" indent="-533400"/>
            <a:r>
              <a:rPr lang="en-US" altLang="ko-KR" b="1" dirty="0"/>
              <a:t>System-Defined Exception</a:t>
            </a:r>
            <a:r>
              <a:rPr lang="en-US" altLang="zh-CN" dirty="0"/>
              <a:t>(</a:t>
            </a:r>
            <a:r>
              <a:rPr lang="zh-CN" altLang="en-US" dirty="0"/>
              <a:t>系统定义的异常</a:t>
            </a:r>
            <a:r>
              <a:rPr lang="en-US" altLang="zh-CN" dirty="0"/>
              <a:t>)</a:t>
            </a:r>
            <a:endParaRPr lang="en-US" altLang="zh-CN" dirty="0"/>
          </a:p>
          <a:p>
            <a:pPr marL="882650" lvl="1" indent="-533400"/>
            <a:r>
              <a:rPr lang="en-US" altLang="ko-KR" b="1" dirty="0"/>
              <a:t>Programmer-Defined Exception</a:t>
            </a:r>
            <a:r>
              <a:rPr lang="en-US" altLang="zh-CN" dirty="0"/>
              <a:t>(</a:t>
            </a:r>
            <a:r>
              <a:rPr lang="zh-CN" altLang="en-US" dirty="0"/>
              <a:t>程序员自定义异常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65F9C-D74F-4BD2-B8D3-0BDDC1A88F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6.2.1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和子类有关的匿名类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1">
              <a:buNone/>
            </a:pPr>
            <a:r>
              <a:rPr lang="zh-CN" altLang="en-US" sz="2800">
                <a:solidFill>
                  <a:srgbClr val="000099"/>
                </a:solidFill>
              </a:rPr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41301" y="3501008"/>
            <a:ext cx="4743243" cy="1383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+mj-lt"/>
              </a:rPr>
              <a:t>{          </a:t>
            </a:r>
            <a:endParaRPr lang="en-US" altLang="zh-CN" sz="2800" b="1">
              <a:solidFill>
                <a:srgbClr val="006600"/>
              </a:solidFill>
              <a:latin typeface="+mj-lt"/>
            </a:endParaRPr>
          </a:p>
          <a:p>
            <a:r>
              <a:rPr lang="en-US" altLang="zh-CN" sz="2800" b="1">
                <a:solidFill>
                  <a:srgbClr val="006600"/>
                </a:solidFill>
                <a:latin typeface="+mj-lt"/>
              </a:rPr>
              <a:t>	//</a:t>
            </a:r>
            <a:r>
              <a:rPr lang="zh-CN" altLang="en-US" sz="2800" b="1">
                <a:solidFill>
                  <a:srgbClr val="006600"/>
                </a:solidFill>
                <a:latin typeface="+mj-lt"/>
              </a:rPr>
              <a:t>匿名子类的类体</a:t>
            </a:r>
            <a:endParaRPr lang="en-US" altLang="zh-CN" sz="2800" b="1">
              <a:solidFill>
                <a:srgbClr val="006600"/>
              </a:solidFill>
              <a:latin typeface="+mj-lt"/>
            </a:endParaRPr>
          </a:p>
          <a:p>
            <a:r>
              <a:rPr lang="en-US" altLang="zh-CN" sz="2800" b="1">
                <a:solidFill>
                  <a:srgbClr val="006600"/>
                </a:solidFill>
                <a:latin typeface="+mj-lt"/>
              </a:rPr>
              <a:t>}</a:t>
            </a:r>
            <a:r>
              <a:rPr lang="en-US" altLang="zh-CN" sz="2800" b="1">
                <a:solidFill>
                  <a:srgbClr val="C00000"/>
                </a:solidFill>
                <a:latin typeface="+mj-lt"/>
              </a:rPr>
              <a:t>;</a:t>
            </a:r>
            <a:endParaRPr lang="zh-CN" altLang="en-US" b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线形标注 1 6"/>
          <p:cNvSpPr/>
          <p:nvPr/>
        </p:nvSpPr>
        <p:spPr bwMode="auto">
          <a:xfrm>
            <a:off x="7848189" y="3879850"/>
            <a:ext cx="2136243" cy="457200"/>
          </a:xfrm>
          <a:prstGeom prst="borderCallout1">
            <a:avLst>
              <a:gd name="adj1" fmla="val 45400"/>
              <a:gd name="adj2" fmla="val -2714"/>
              <a:gd name="adj3" fmla="val 77839"/>
              <a:gd name="adj4" fmla="val -4560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zh-CN" altLang="en-US" sz="2400" b="1">
                <a:solidFill>
                  <a:srgbClr val="006600"/>
                </a:solidFill>
              </a:rPr>
              <a:t>匿名子类类体</a:t>
            </a:r>
            <a:endParaRPr lang="zh-CN" altLang="en-US" sz="2400" b="1" dirty="0">
              <a:solidFill>
                <a:srgbClr val="006600"/>
              </a:solidFill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7248128" y="2840542"/>
            <a:ext cx="2511270" cy="457200"/>
          </a:xfrm>
          <a:prstGeom prst="borderCallout1">
            <a:avLst>
              <a:gd name="adj1" fmla="val 46935"/>
              <a:gd name="adj2" fmla="val 30"/>
              <a:gd name="adj3" fmla="val 99033"/>
              <a:gd name="adj4" fmla="val -8635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algn="ctr"/>
            <a:r>
              <a:rPr lang="zh-CN" altLang="en-US" sz="2400" b="1">
                <a:solidFill>
                  <a:srgbClr val="0000CC"/>
                </a:solidFill>
              </a:rPr>
              <a:t>父类的构造方法</a:t>
            </a:r>
            <a:endParaRPr lang="zh-CN" altLang="en-US" sz="2400" dirty="0"/>
          </a:p>
        </p:txBody>
      </p:sp>
      <p:sp>
        <p:nvSpPr>
          <p:cNvPr id="8" name="线形标注 1 6"/>
          <p:cNvSpPr/>
          <p:nvPr/>
        </p:nvSpPr>
        <p:spPr bwMode="auto">
          <a:xfrm>
            <a:off x="3359696" y="5617382"/>
            <a:ext cx="3240360" cy="457200"/>
          </a:xfrm>
          <a:prstGeom prst="borderCallout1">
            <a:avLst>
              <a:gd name="adj1" fmla="val -9703"/>
              <a:gd name="adj2" fmla="val 49952"/>
              <a:gd name="adj3" fmla="val -183567"/>
              <a:gd name="adj4" fmla="val -413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algn="ctr"/>
            <a:r>
              <a:rPr lang="en-US" altLang="zh-CN" sz="2400"/>
              <a:t>Java</a:t>
            </a:r>
            <a:r>
              <a:rPr lang="zh-CN" altLang="en-US" sz="2400"/>
              <a:t>语句以分号结束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941301" y="3014987"/>
            <a:ext cx="2276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new Bank () 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1301" y="3538207"/>
            <a:ext cx="3946787" cy="13477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6.2.1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和子类有关的匿名类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1">
              <a:buNone/>
            </a:pPr>
            <a:r>
              <a:rPr lang="zh-CN" altLang="en-US" sz="2800">
                <a:solidFill>
                  <a:srgbClr val="000099"/>
                </a:solidFill>
              </a:rPr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02426" y="3063072"/>
            <a:ext cx="7187147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  <a:latin typeface="+mj-lt"/>
              </a:rPr>
              <a:t>new Bank () </a:t>
            </a:r>
            <a:r>
              <a:rPr lang="en-US" altLang="zh-CN" sz="2800" b="1">
                <a:solidFill>
                  <a:srgbClr val="006600"/>
                </a:solidFill>
                <a:latin typeface="+mj-lt"/>
              </a:rPr>
              <a:t>{     //</a:t>
            </a:r>
            <a:r>
              <a:rPr lang="zh-CN" altLang="en-US" sz="2800" b="1">
                <a:solidFill>
                  <a:srgbClr val="006600"/>
                </a:solidFill>
                <a:latin typeface="+mj-lt"/>
              </a:rPr>
              <a:t>匿名子类的类体    </a:t>
            </a:r>
            <a:r>
              <a:rPr lang="en-US" altLang="zh-CN" sz="2800" b="1">
                <a:solidFill>
                  <a:srgbClr val="006600"/>
                </a:solidFill>
                <a:latin typeface="+mj-lt"/>
              </a:rPr>
              <a:t>}</a:t>
            </a:r>
            <a:r>
              <a:rPr lang="en-US" altLang="zh-CN" sz="2800" b="1">
                <a:solidFill>
                  <a:srgbClr val="C00000"/>
                </a:solidFill>
                <a:latin typeface="+mj-lt"/>
              </a:rPr>
              <a:t>;</a:t>
            </a:r>
            <a:endParaRPr lang="zh-CN" altLang="en-US" b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线形标注 1 6"/>
          <p:cNvSpPr/>
          <p:nvPr/>
        </p:nvSpPr>
        <p:spPr bwMode="auto">
          <a:xfrm>
            <a:off x="4658940" y="5000625"/>
            <a:ext cx="2373163" cy="457200"/>
          </a:xfrm>
          <a:prstGeom prst="borderCallout1">
            <a:avLst>
              <a:gd name="adj1" fmla="val 6624"/>
              <a:gd name="adj2" fmla="val 55133"/>
              <a:gd name="adj3" fmla="val -332546"/>
              <a:gd name="adj4" fmla="val 6905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zh-CN" altLang="en-US" sz="2400" b="1">
                <a:solidFill>
                  <a:srgbClr val="006600"/>
                </a:solidFill>
              </a:rPr>
              <a:t>匿名子类类体</a:t>
            </a:r>
            <a:endParaRPr lang="zh-CN" altLang="en-US" sz="2400" b="1" dirty="0">
              <a:solidFill>
                <a:srgbClr val="006600"/>
              </a:solidFill>
            </a:endParaRPr>
          </a:p>
        </p:txBody>
      </p:sp>
      <p:sp>
        <p:nvSpPr>
          <p:cNvPr id="7" name="线形标注 1 6"/>
          <p:cNvSpPr/>
          <p:nvPr/>
        </p:nvSpPr>
        <p:spPr bwMode="auto">
          <a:xfrm>
            <a:off x="2783632" y="2114280"/>
            <a:ext cx="2511270" cy="457200"/>
          </a:xfrm>
          <a:prstGeom prst="borderCallout1">
            <a:avLst>
              <a:gd name="adj1" fmla="val 96420"/>
              <a:gd name="adj2" fmla="val 49580"/>
              <a:gd name="adj3" fmla="val 238882"/>
              <a:gd name="adj4" fmla="val 4454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algn="ctr"/>
            <a:r>
              <a:rPr lang="zh-CN" altLang="en-US" sz="2400" b="1">
                <a:solidFill>
                  <a:srgbClr val="0000CC"/>
                </a:solidFill>
              </a:rPr>
              <a:t>父类的构造方法</a:t>
            </a:r>
            <a:endParaRPr lang="zh-CN" altLang="en-US" sz="2400" dirty="0"/>
          </a:p>
        </p:txBody>
      </p:sp>
      <p:sp>
        <p:nvSpPr>
          <p:cNvPr id="8" name="线形标注 1 6"/>
          <p:cNvSpPr/>
          <p:nvPr/>
        </p:nvSpPr>
        <p:spPr bwMode="auto">
          <a:xfrm>
            <a:off x="7248128" y="4772378"/>
            <a:ext cx="3178696" cy="457200"/>
          </a:xfrm>
          <a:prstGeom prst="borderCallout1">
            <a:avLst>
              <a:gd name="adj1" fmla="val -9703"/>
              <a:gd name="adj2" fmla="val 49952"/>
              <a:gd name="adj3" fmla="val -279443"/>
              <a:gd name="adj4" fmla="val 41948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algn="ctr"/>
            <a:r>
              <a:rPr lang="en-US" altLang="zh-CN" sz="2400"/>
              <a:t>Java</a:t>
            </a:r>
            <a:r>
              <a:rPr lang="zh-CN" altLang="en-US" sz="2400"/>
              <a:t>语句以分号结束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190" y="151455"/>
            <a:ext cx="1262514" cy="5921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例</a:t>
            </a:r>
            <a:r>
              <a:rPr lang="en-US" altLang="zh-CN" sz="3600" dirty="0"/>
              <a:t>6_2</a:t>
            </a:r>
            <a:r>
              <a:rPr lang="zh-CN" altLang="en-US" sz="3600" dirty="0"/>
              <a:t>：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6877" y="1764741"/>
            <a:ext cx="8358246" cy="503359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Example6_2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Speak speak= 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Speak()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endParaRPr lang="en-US" altLang="zh-CN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public void 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endParaRPr lang="en-US" altLang="zh-CN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大家好，祝工作顺利！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US" altLang="zh-CN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}</a:t>
            </a:r>
            <a:endParaRPr lang="en-US" altLang="zh-CN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} ;</a:t>
            </a:r>
            <a:endParaRPr lang="en-US" altLang="zh-CN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speak.speakHello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8497" y="136526"/>
            <a:ext cx="403733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abstract class </a:t>
            </a:r>
            <a:r>
              <a:rPr lang="en-US" altLang="zh-CN" sz="2000" b="1" dirty="0">
                <a:solidFill>
                  <a:srgbClr val="0000CC"/>
                </a:solidFill>
              </a:rPr>
              <a:t>Speak </a:t>
            </a:r>
            <a:r>
              <a:rPr lang="en-US" altLang="zh-CN" sz="2000" b="1" dirty="0"/>
              <a:t>{</a:t>
            </a:r>
            <a:endParaRPr lang="en-US" altLang="zh-CN" sz="2000" b="1" dirty="0"/>
          </a:p>
          <a:p>
            <a:r>
              <a:rPr lang="en-US" altLang="zh-CN" sz="2000" b="1" dirty="0"/>
              <a:t>   public abstract void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/>
              <a:t>();</a:t>
            </a:r>
            <a:endParaRPr lang="en-US" altLang="zh-CN" sz="2000" b="1" dirty="0"/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2293" y="59666"/>
            <a:ext cx="3243342" cy="1630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void f(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sp) 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sp.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  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线形标注 1 6"/>
          <p:cNvSpPr/>
          <p:nvPr/>
        </p:nvSpPr>
        <p:spPr bwMode="auto">
          <a:xfrm>
            <a:off x="8607190" y="1735548"/>
            <a:ext cx="1695407" cy="709704"/>
          </a:xfrm>
          <a:prstGeom prst="borderCallout1">
            <a:avLst>
              <a:gd name="adj1" fmla="val 51013"/>
              <a:gd name="adj2" fmla="val -3350"/>
              <a:gd name="adj3" fmla="val 118428"/>
              <a:gd name="adj4" fmla="val -5568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en-US" altLang="zh-CN" sz="2000" dirty="0"/>
              <a:t>Speak</a:t>
            </a:r>
            <a:r>
              <a:rPr lang="zh-CN" altLang="en-US" sz="2000" dirty="0"/>
              <a:t>类的匿名子类类体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007768" y="2644654"/>
            <a:ext cx="6120680" cy="157643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8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92841"/>
            <a:ext cx="1262514" cy="5921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例</a:t>
            </a:r>
            <a:r>
              <a:rPr lang="en-US" altLang="zh-CN" sz="3600" dirty="0"/>
              <a:t>6_2</a:t>
            </a:r>
            <a:r>
              <a:rPr lang="zh-CN" altLang="en-US" sz="3600" dirty="0"/>
              <a:t>：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4258" y="1695613"/>
            <a:ext cx="8358246" cy="517349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Example6_2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Speak speak= 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Speak()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public void  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altLang="zh-CN" sz="1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大家好，祝工作顺利！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}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} ;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speak.speakHello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Student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=new Student();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st.f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Speak() </a:t>
            </a:r>
            <a:endParaRPr lang="en-US" altLang="zh-CN" sz="18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{         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public void  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altLang="zh-CN" sz="1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a </a:t>
            </a:r>
            <a:r>
              <a:rPr lang="en-US" altLang="zh-CN" sz="1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student,how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you");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}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} </a:t>
            </a:r>
            <a:endParaRPr lang="en-US" altLang="zh-CN" sz="1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)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} 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98659" y="116632"/>
            <a:ext cx="4453255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abstract class 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public abstract void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0879" y="8666"/>
            <a:ext cx="2927609" cy="1630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void f(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sp) {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sp.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speakHello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();  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线形标注 1 6"/>
          <p:cNvSpPr/>
          <p:nvPr/>
        </p:nvSpPr>
        <p:spPr bwMode="auto">
          <a:xfrm>
            <a:off x="8078861" y="4149080"/>
            <a:ext cx="1695407" cy="709704"/>
          </a:xfrm>
          <a:prstGeom prst="borderCallout1">
            <a:avLst>
              <a:gd name="adj1" fmla="val 51013"/>
              <a:gd name="adj2" fmla="val -3350"/>
              <a:gd name="adj3" fmla="val 110651"/>
              <a:gd name="adj4" fmla="val -3947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en-US" altLang="zh-CN" sz="2000"/>
              <a:t>Speak</a:t>
            </a:r>
            <a:r>
              <a:rPr lang="zh-CN" altLang="en-US" sz="2000"/>
              <a:t>类的匿名子类类体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801784" y="4928457"/>
            <a:ext cx="6588431" cy="14000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tags/tag1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13850</Words>
  <Application>WPS 演示</Application>
  <PresentationFormat>宽屏</PresentationFormat>
  <Paragraphs>992</Paragraphs>
  <Slides>58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84" baseType="lpstr">
      <vt:lpstr>Arial</vt:lpstr>
      <vt:lpstr>宋体</vt:lpstr>
      <vt:lpstr>Wingdings</vt:lpstr>
      <vt:lpstr>华文楷体</vt:lpstr>
      <vt:lpstr>华文行楷</vt:lpstr>
      <vt:lpstr>隶书</vt:lpstr>
      <vt:lpstr>微软雅黑</vt:lpstr>
      <vt:lpstr>Arial Unicode MS</vt:lpstr>
      <vt:lpstr>Calibri</vt:lpstr>
      <vt:lpstr>华文新魏</vt:lpstr>
      <vt:lpstr>신명조</vt:lpstr>
      <vt:lpstr>Segoe Print</vt:lpstr>
      <vt:lpstr>华文细黑</vt:lpstr>
      <vt:lpstr>Tahoma</vt:lpstr>
      <vt:lpstr>Times New Roman</vt:lpstr>
      <vt:lpstr>Courier New</vt:lpstr>
      <vt:lpstr>StarBats</vt:lpstr>
      <vt:lpstr>Helvetica</vt:lpstr>
      <vt:lpstr>Gulim</vt:lpstr>
      <vt:lpstr>Malgun Gothic</vt:lpstr>
      <vt:lpstr>고딕</vt:lpstr>
      <vt:lpstr>主题1</vt:lpstr>
      <vt:lpstr>Office 主题</vt:lpstr>
      <vt:lpstr>1_主题1</vt:lpstr>
      <vt:lpstr>1_Office 主题</vt:lpstr>
      <vt:lpstr>PBrush</vt:lpstr>
      <vt:lpstr>面向对象程序设计(Java)</vt:lpstr>
      <vt:lpstr>第6章 内部类与异常类 </vt:lpstr>
      <vt:lpstr>导读</vt:lpstr>
      <vt:lpstr>6.2  匿名类  </vt:lpstr>
      <vt:lpstr>6.2.1  和子类有关的匿名类 </vt:lpstr>
      <vt:lpstr>6.2.1  和子类有关的匿名类 </vt:lpstr>
      <vt:lpstr>6.2.1  和子类有关的匿名类 </vt:lpstr>
      <vt:lpstr>例6_2：</vt:lpstr>
      <vt:lpstr>例6_2：</vt:lpstr>
      <vt:lpstr>6.2.2   和接口有关的匿名类 </vt:lpstr>
      <vt:lpstr>6.2.2   匿名类的特点和限制 </vt:lpstr>
      <vt:lpstr>6.3   异常类</vt:lpstr>
      <vt:lpstr>异常处理</vt:lpstr>
      <vt:lpstr>Exception的概念</vt:lpstr>
      <vt:lpstr>Exception Class 继承关系</vt:lpstr>
      <vt:lpstr>PowerPoint 演示文稿</vt:lpstr>
      <vt:lpstr>java.lang.Throwable类</vt:lpstr>
      <vt:lpstr>java.lang.Throwable类</vt:lpstr>
      <vt:lpstr>java.lang.Throwable类</vt:lpstr>
      <vt:lpstr>Java中的异常处理机制</vt:lpstr>
      <vt:lpstr>Exception Types(异常类型)</vt:lpstr>
      <vt:lpstr>异常处理的原则</vt:lpstr>
      <vt:lpstr>Exception的分类</vt:lpstr>
      <vt:lpstr>Programmer-Defined Exception  (程序员自定义异常)</vt:lpstr>
      <vt:lpstr>User-defined Exceptions (用户自定义异常)</vt:lpstr>
      <vt:lpstr>Example 1:</vt:lpstr>
      <vt:lpstr>System-Defined Exception (系统定义的异常)</vt:lpstr>
      <vt:lpstr>Runtime Exception (运行时异常)</vt:lpstr>
      <vt:lpstr>PowerPoint 演示文稿</vt:lpstr>
      <vt:lpstr>异常处理</vt:lpstr>
      <vt:lpstr>处理异常的关键字</vt:lpstr>
      <vt:lpstr>处理异常</vt:lpstr>
      <vt:lpstr>捕获异常try-catch-finally</vt:lpstr>
      <vt:lpstr>PowerPoint 演示文稿</vt:lpstr>
      <vt:lpstr>异常处理语句(try-catch-finally)的控制流程</vt:lpstr>
      <vt:lpstr>try语句</vt:lpstr>
      <vt:lpstr>catch语句</vt:lpstr>
      <vt:lpstr>finally语句</vt:lpstr>
      <vt:lpstr>系统抛出异常后，及时捕获处理异常，运行finally块，程序继续运行。</vt:lpstr>
      <vt:lpstr>PowerPoint 演示文稿</vt:lpstr>
      <vt:lpstr>PowerPoint 演示文稿</vt:lpstr>
      <vt:lpstr>PowerPoint 演示文稿</vt:lpstr>
      <vt:lpstr>声明异常— throws	</vt:lpstr>
      <vt:lpstr>例:</vt:lpstr>
      <vt:lpstr>Example：声明抛出多个异常</vt:lpstr>
      <vt:lpstr>PowerPoint 演示文稿</vt:lpstr>
      <vt:lpstr>Exception传递</vt:lpstr>
      <vt:lpstr>异常传递</vt:lpstr>
      <vt:lpstr>抛出异常-- throw</vt:lpstr>
      <vt:lpstr>抛出(throw)异常</vt:lpstr>
      <vt:lpstr>异常处理方式2：exp方法内抛出异常，在方法内部不处理异常，仅在方法头部使用throws声明可能抛出的异常，异常传递给调用者。</vt:lpstr>
      <vt:lpstr>异常处理方式1：exp方法内抛出异常，并在方法内部使用try-catch及时处理异常。</vt:lpstr>
      <vt:lpstr>自定义异常--实例</vt:lpstr>
      <vt:lpstr>PowerPoint 演示文稿</vt:lpstr>
      <vt:lpstr>用法2： show()方法不及时处理异常，由方法调用者负责处理异常 。</vt:lpstr>
      <vt:lpstr>PowerPoint 演示文稿</vt:lpstr>
      <vt:lpstr>PowerPoint 演示文稿</vt:lpstr>
      <vt:lpstr>重点和难点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王老师</cp:lastModifiedBy>
  <cp:revision>181</cp:revision>
  <dcterms:created xsi:type="dcterms:W3CDTF">2017-10-09T12:31:00Z</dcterms:created>
  <dcterms:modified xsi:type="dcterms:W3CDTF">2025-09-11T00:29:15Z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CC7B209B9BB642C9931441E28BE29BC5_12</vt:lpwstr>
  </property>
  <property fmtid="{D5CDD505-2E9C-101B-9397-08002B2CF9AE}" pid="3" name="KSOProductBuildVer">
    <vt:lpwstr>2052-12.1.0.22529</vt:lpwstr>
  </property>
</Properties>
</file>