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  <p:sldMasterId id="2147483685" r:id="rId5"/>
  </p:sldMasterIdLst>
  <p:notesMasterIdLst>
    <p:notesMasterId r:id="rId14"/>
  </p:notesMasterIdLst>
  <p:sldIdLst>
    <p:sldId id="355" r:id="rId6"/>
    <p:sldId id="257" r:id="rId7"/>
    <p:sldId id="258" r:id="rId8"/>
    <p:sldId id="259" r:id="rId9"/>
    <p:sldId id="260" r:id="rId10"/>
    <p:sldId id="261" r:id="rId11"/>
    <p:sldId id="271" r:id="rId12"/>
    <p:sldId id="262" r:id="rId13"/>
    <p:sldId id="263" r:id="rId15"/>
    <p:sldId id="310" r:id="rId16"/>
    <p:sldId id="311" r:id="rId17"/>
    <p:sldId id="312" r:id="rId18"/>
    <p:sldId id="264" r:id="rId19"/>
    <p:sldId id="266" r:id="rId20"/>
    <p:sldId id="265" r:id="rId21"/>
    <p:sldId id="267" r:id="rId22"/>
    <p:sldId id="269" r:id="rId23"/>
    <p:sldId id="270" r:id="rId24"/>
    <p:sldId id="303" r:id="rId25"/>
    <p:sldId id="275" r:id="rId26"/>
    <p:sldId id="272" r:id="rId27"/>
    <p:sldId id="274" r:id="rId28"/>
    <p:sldId id="273" r:id="rId29"/>
    <p:sldId id="276" r:id="rId30"/>
    <p:sldId id="277" r:id="rId31"/>
    <p:sldId id="278" r:id="rId32"/>
    <p:sldId id="281" r:id="rId33"/>
    <p:sldId id="279" r:id="rId34"/>
    <p:sldId id="282" r:id="rId35"/>
    <p:sldId id="307" r:id="rId36"/>
    <p:sldId id="305" r:id="rId37"/>
    <p:sldId id="306" r:id="rId38"/>
    <p:sldId id="308" r:id="rId39"/>
    <p:sldId id="280" r:id="rId40"/>
    <p:sldId id="283" r:id="rId41"/>
    <p:sldId id="285" r:id="rId42"/>
    <p:sldId id="302" r:id="rId43"/>
    <p:sldId id="309" r:id="rId44"/>
    <p:sldId id="284" r:id="rId45"/>
    <p:sldId id="286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9" r:id="rId56"/>
    <p:sldId id="300" r:id="rId57"/>
    <p:sldId id="301" r:id="rId58"/>
    <p:sldId id="297" r:id="rId59"/>
    <p:sldId id="298" r:id="rId60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491825A-F4A8-4D58-A9A5-4B162F6A8133}">
          <p14:sldIdLst>
            <p14:sldId id="355"/>
            <p14:sldId id="257"/>
            <p14:sldId id="258"/>
            <p14:sldId id="259"/>
            <p14:sldId id="260"/>
            <p14:sldId id="261"/>
            <p14:sldId id="271"/>
            <p14:sldId id="262"/>
            <p14:sldId id="263"/>
            <p14:sldId id="310"/>
            <p14:sldId id="311"/>
            <p14:sldId id="312"/>
            <p14:sldId id="264"/>
            <p14:sldId id="266"/>
            <p14:sldId id="265"/>
            <p14:sldId id="267"/>
            <p14:sldId id="269"/>
            <p14:sldId id="270"/>
            <p14:sldId id="303"/>
            <p14:sldId id="275"/>
            <p14:sldId id="272"/>
            <p14:sldId id="274"/>
            <p14:sldId id="273"/>
            <p14:sldId id="276"/>
            <p14:sldId id="277"/>
            <p14:sldId id="278"/>
            <p14:sldId id="281"/>
            <p14:sldId id="279"/>
            <p14:sldId id="282"/>
          </p14:sldIdLst>
        </p14:section>
        <p14:section name="无标题节" id="{E21307D8-B064-43F1-B894-95DA8D4ED406}">
          <p14:sldIdLst>
            <p14:sldId id="307"/>
            <p14:sldId id="305"/>
            <p14:sldId id="306"/>
            <p14:sldId id="308"/>
            <p14:sldId id="280"/>
            <p14:sldId id="283"/>
            <p14:sldId id="285"/>
            <p14:sldId id="302"/>
            <p14:sldId id="309"/>
            <p14:sldId id="284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9"/>
            <p14:sldId id="300"/>
            <p14:sldId id="301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0" d="100"/>
          <a:sy n="150" d="100"/>
        </p:scale>
        <p:origin x="2124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4" Type="http://schemas.openxmlformats.org/officeDocument/2006/relationships/tags" Target="tags/tag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1792-1E3B-49B3-A6F7-D279ACC11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75897-1D5F-414B-89D5-9585F04AB5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75897-1D5F-414B-89D5-9585F04AB5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75897-1D5F-414B-89D5-9585F04AB5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75897-1D5F-414B-89D5-9585F04AB5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75897-1D5F-414B-89D5-9585F04AB5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7244551-9F4B-454F-8B41-BFD744A27E74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30A502-1F71-4A83-8235-4911944DAB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EEBEBB-9D36-4105-8ADF-CECE27527A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44551-9F4B-454F-8B41-BFD744A27E7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6CF8-C915-457E-A44F-159BA1292DC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A28E-1AE5-4164-AD68-BFD76139AA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AF2A-B722-4416-8343-FD23870786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50328-1E4C-4C56-81F1-6EBA3519060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A282-34BA-4795-91FE-47C1F7843CC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7327-9728-4D3F-BDC1-C547D16EAE4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9305-F185-4B5B-ACAF-C831E67C74D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616CF8-C915-457E-A44F-159BA1292DC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2E52-EAE6-4A3E-A367-5533E3A8CC4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A502-1F71-4A83-8235-4911944DAB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BEBB-9D36-4105-8ADF-CECE27527A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7244551-9F4B-454F-8B41-BFD744A27E74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616CF8-C915-457E-A44F-159BA1292DC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EA28E-1AE5-4164-AD68-BFD76139AA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2CAF2A-B722-4416-8343-FD23870786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50328-1E4C-4C56-81F1-6EBA3519060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34A282-34BA-4795-91FE-47C1F7843CC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47327-9728-4D3F-BDC1-C547D16EAE4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FEA28E-1AE5-4164-AD68-BFD76139AA0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D9305-F185-4B5B-ACAF-C831E67C74D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12E52-EAE6-4A3E-A367-5533E3A8CC4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30A502-1F71-4A83-8235-4911944DAB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EEBEBB-9D36-4105-8ADF-CECE27527A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839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900" y="6497638"/>
            <a:ext cx="2540000" cy="319087"/>
          </a:xfrm>
        </p:spPr>
        <p:txBody>
          <a:bodyPr/>
          <a:lstStyle>
            <a:lvl1pPr>
              <a:defRPr/>
            </a:lvl1pPr>
          </a:lstStyle>
          <a:p>
            <a:fld id="{290F155C-5AB5-40A5-92D8-56B74BD21B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1320-4B67-4708-A9B3-2F52B10194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8094-E166-4673-9C51-7DA43D2AA4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DBC-89B8-4FED-B918-C367A0A9FD8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CD27-D07F-4DD3-8FD6-16DD3E77116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4C-7012-46AC-A1B7-18B03129A45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2CAF2A-B722-4416-8343-FD238707864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B51-F6B3-4E38-B503-5546E5122BC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F52-2A75-42F5-97FF-A2A444CBD12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FF7-4680-4FDE-A23D-B4BBB036323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D2E-0F00-468B-823A-7C6F9BDE81D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CB02-B06C-4CDA-BB62-914C6810BC7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72C-F3F4-41C6-9CD5-255101D83B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750328-1E4C-4C56-81F1-6EBA3519060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34A282-34BA-4795-91FE-47C1F7843CC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47327-9728-4D3F-BDC1-C547D16EAE4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D9305-F185-4B5B-ACAF-C831E67C74D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12E52-EAE6-4A3E-A367-5533E3A8CC4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290F155C-5AB5-40A5-92D8-56B74BD21B0E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155C-5AB5-40A5-92D8-56B74BD21B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290F155C-5AB5-40A5-92D8-56B74BD21B0E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A68-4C51-476D-950E-86248B6FD5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sym typeface="+mn-ea"/>
              </a:rPr>
              <a:t>计算机学院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成都信息工程大学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王铁军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628800"/>
            <a:ext cx="8363272" cy="4444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2.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使用通配符</a:t>
            </a: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/>
            <a:r>
              <a:rPr lang="zh-CN" altLang="en-US" dirty="0"/>
              <a:t>泛型类声明对象时，可以使用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ea typeface="隶书" panose="02010509060101010101" pitchFamily="49" charset="-122"/>
              </a:rPr>
              <a:t>通配符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隶书" panose="02010509060101010101" pitchFamily="49" charset="-122"/>
              </a:rPr>
              <a:t>?</a:t>
            </a:r>
            <a:r>
              <a:rPr lang="zh-CN" altLang="en-US" dirty="0"/>
              <a:t>来限制泛型的范围。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en-US" altLang="zh-CN" dirty="0">
              <a:latin typeface="+mj-lt"/>
            </a:endParaRPr>
          </a:p>
          <a:p>
            <a:pPr marL="80137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>
                <a:latin typeface="+mj-lt"/>
              </a:rPr>
              <a:t>如果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Geometry</a:t>
            </a:r>
            <a:r>
              <a:rPr lang="zh-CN" altLang="en-US" dirty="0">
                <a:solidFill>
                  <a:srgbClr val="C00000"/>
                </a:solidFill>
                <a:latin typeface="+mj-lt"/>
              </a:rPr>
              <a:t>是类</a:t>
            </a:r>
            <a:r>
              <a:rPr lang="zh-CN" altLang="en-US" dirty="0">
                <a:latin typeface="+mj-lt"/>
              </a:rPr>
              <a:t>，则：</a:t>
            </a:r>
            <a:endParaRPr lang="en-US" altLang="zh-CN" dirty="0">
              <a:latin typeface="+mj-lt"/>
            </a:endParaRPr>
          </a:p>
          <a:p>
            <a:pPr lvl="2"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? extends Geometry</a:t>
            </a:r>
            <a:r>
              <a:rPr lang="zh-CN" altLang="en-US" sz="2000" dirty="0">
                <a:latin typeface="+mj-lt"/>
              </a:rPr>
              <a:t>表示任何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Geometry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类的子类</a:t>
            </a:r>
            <a:r>
              <a:rPr lang="zh-CN" altLang="en-US" sz="2000" dirty="0">
                <a:latin typeface="+mj-lt"/>
              </a:rPr>
              <a:t>或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Geometry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</a:rPr>
              <a:t>类本身</a:t>
            </a:r>
            <a:r>
              <a:rPr lang="en-US" altLang="zh-CN" sz="2000" dirty="0">
                <a:latin typeface="+mj-lt"/>
              </a:rPr>
              <a:t>(</a:t>
            </a:r>
            <a:r>
              <a:rPr lang="zh-CN" altLang="en-US" sz="2000" dirty="0">
                <a:latin typeface="+mj-lt"/>
              </a:rPr>
              <a:t>可理解为泛型</a:t>
            </a:r>
            <a:r>
              <a:rPr lang="en-US" altLang="zh-CN" sz="2000" dirty="0">
                <a:latin typeface="+mj-lt"/>
              </a:rPr>
              <a:t>E</a:t>
            </a:r>
            <a:r>
              <a:rPr lang="zh-CN" altLang="en-US" sz="2000" dirty="0">
                <a:latin typeface="+mj-lt"/>
              </a:rPr>
              <a:t>被限制了范围</a:t>
            </a:r>
            <a:r>
              <a:rPr lang="en-US" altLang="zh-CN" sz="2000" dirty="0">
                <a:latin typeface="+mj-lt"/>
              </a:rPr>
              <a:t>)</a:t>
            </a:r>
            <a:r>
              <a:rPr lang="zh-CN" altLang="en-US" sz="2000" dirty="0">
                <a:latin typeface="+mj-lt"/>
              </a:rPr>
              <a:t>。</a:t>
            </a:r>
            <a:endParaRPr lang="en-US" altLang="zh-CN" sz="2000" dirty="0">
              <a:latin typeface="+mj-lt"/>
            </a:endParaRPr>
          </a:p>
          <a:p>
            <a:pPr lvl="2">
              <a:spcBef>
                <a:spcPts val="0"/>
              </a:spcBef>
            </a:pPr>
            <a:endParaRPr lang="en-US" altLang="zh-CN" sz="2000" dirty="0">
              <a:latin typeface="+mj-lt"/>
            </a:endParaRPr>
          </a:p>
          <a:p>
            <a:pPr marL="80137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dirty="0"/>
              <a:t>如果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Geometry</a:t>
            </a:r>
            <a:r>
              <a:rPr lang="zh-CN" altLang="en-US" dirty="0">
                <a:solidFill>
                  <a:srgbClr val="C00000"/>
                </a:solidFill>
                <a:latin typeface="+mj-lt"/>
              </a:rPr>
              <a:t>是接口</a:t>
            </a:r>
            <a:r>
              <a:rPr lang="zh-CN" altLang="en-US" dirty="0"/>
              <a:t>，则：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? extends Geometry</a:t>
            </a:r>
            <a:r>
              <a:rPr lang="zh-CN" altLang="en-US" sz="2000" dirty="0"/>
              <a:t>表示</a:t>
            </a:r>
            <a:r>
              <a:rPr lang="zh-CN" altLang="en-US" sz="2000" dirty="0">
                <a:latin typeface="+mj-lt"/>
                <a:ea typeface="隶书" panose="02010509060101010101" pitchFamily="49" charset="-122"/>
              </a:rPr>
              <a:t>任何实现</a:t>
            </a:r>
            <a:r>
              <a:rPr lang="en-US" altLang="zh-CN" sz="2000" dirty="0">
                <a:latin typeface="+mj-lt"/>
                <a:ea typeface="隶书" panose="02010509060101010101" pitchFamily="49" charset="-122"/>
              </a:rPr>
              <a:t>Geometry</a:t>
            </a:r>
            <a:r>
              <a:rPr lang="zh-CN" altLang="en-US" sz="2000" dirty="0">
                <a:latin typeface="+mj-lt"/>
                <a:ea typeface="隶书" panose="02010509060101010101" pitchFamily="49" charset="-122"/>
              </a:rPr>
              <a:t>接口的类</a:t>
            </a:r>
            <a:r>
              <a:rPr lang="zh-CN" altLang="en-US" sz="2000" dirty="0"/>
              <a:t>。</a:t>
            </a:r>
            <a:endParaRPr lang="zh-CN" altLang="en-US" sz="2000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91664" y="3426766"/>
            <a:ext cx="6120680" cy="460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Cone</a:t>
            </a:r>
            <a:r>
              <a:rPr lang="en-US" altLang="zh-CN" sz="2400" b="1" dirty="0">
                <a:solidFill>
                  <a:srgbClr val="0000CC"/>
                </a:solidFill>
              </a:rPr>
              <a:t>&lt;</a:t>
            </a: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r>
              <a:rPr lang="en-US" altLang="zh-CN" sz="2400" b="1" dirty="0">
                <a:solidFill>
                  <a:srgbClr val="0000CC"/>
                </a:solidFill>
              </a:rPr>
              <a:t> extends Geometry&gt;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coneOne</a:t>
            </a:r>
            <a:r>
              <a:rPr lang="en-US" altLang="zh-CN" sz="2400" b="1" dirty="0"/>
              <a:t>;</a:t>
            </a:r>
            <a:endParaRPr lang="zh-CN" altLang="en-US" sz="2400" b="1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295400"/>
          </a:xfrm>
        </p:spPr>
        <p:txBody>
          <a:bodyPr/>
          <a:lstStyle/>
          <a:p>
            <a:pPr lvl="1"/>
            <a:r>
              <a:rPr lang="zh-CN" altLang="en-US" dirty="0"/>
              <a:t>§13.1</a:t>
            </a:r>
            <a:r>
              <a:rPr lang="zh-CN" altLang="en-US"/>
              <a:t>.2 </a:t>
            </a:r>
            <a:r>
              <a:rPr lang="zh-CN" altLang="en-US">
                <a:latin typeface="宋体" panose="02010600030101010101" pitchFamily="2" charset="-122"/>
              </a:rPr>
              <a:t>使用</a:t>
            </a:r>
            <a:r>
              <a:rPr lang="zh-CN" altLang="en-US" dirty="0">
                <a:latin typeface="宋体" panose="02010600030101010101" pitchFamily="2" charset="-122"/>
              </a:rPr>
              <a:t>泛型类声明对象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§13.1.2 </a:t>
            </a:r>
            <a:r>
              <a:rPr lang="zh-CN" altLang="en-US">
                <a:latin typeface="宋体" panose="02010600030101010101" pitchFamily="2" charset="-122"/>
              </a:rPr>
              <a:t>使用泛型类声明对象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假设：</a:t>
            </a:r>
            <a:endParaRPr lang="en-US" altLang="zh-CN"/>
          </a:p>
          <a:p>
            <a:pPr lvl="1"/>
            <a:r>
              <a:rPr lang="en-US" altLang="zh-CN"/>
              <a:t>Geometry</a:t>
            </a:r>
            <a:r>
              <a:rPr lang="zh-CN" altLang="en-US"/>
              <a:t>是接口。</a:t>
            </a:r>
            <a:endParaRPr lang="en-US" altLang="zh-CN"/>
          </a:p>
          <a:p>
            <a:pPr lvl="1"/>
            <a:r>
              <a:rPr lang="en-US" altLang="zh-CN">
                <a:latin typeface="+mj-lt"/>
                <a:ea typeface="隶书" panose="02010509060101010101" pitchFamily="49" charset="-122"/>
              </a:rPr>
              <a:t>Circle</a:t>
            </a:r>
            <a:r>
              <a:rPr lang="zh-CN" altLang="en-US">
                <a:latin typeface="+mj-lt"/>
                <a:ea typeface="隶书" panose="02010509060101010101" pitchFamily="49" charset="-122"/>
              </a:rPr>
              <a:t>是实现了</a:t>
            </a:r>
            <a:r>
              <a:rPr lang="en-US" altLang="zh-CN">
                <a:latin typeface="+mj-lt"/>
                <a:ea typeface="隶书" panose="02010509060101010101" pitchFamily="49" charset="-122"/>
              </a:rPr>
              <a:t>Geometry</a:t>
            </a:r>
            <a:r>
              <a:rPr lang="zh-CN" altLang="en-US">
                <a:latin typeface="+mj-lt"/>
                <a:ea typeface="隶书" panose="02010509060101010101" pitchFamily="49" charset="-122"/>
              </a:rPr>
              <a:t>接口的类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那么下列创建</a:t>
            </a:r>
            <a:r>
              <a:rPr lang="en-US" altLang="zh-CN" b="1"/>
              <a:t>coneOne</a:t>
            </a:r>
            <a:r>
              <a:rPr lang="zh-CN" altLang="en-US"/>
              <a:t>就是合法的：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584" y="3887157"/>
            <a:ext cx="7632848" cy="1198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/>
              <a:t>Cone</a:t>
            </a:r>
            <a:r>
              <a:rPr lang="en-US" altLang="zh-CN" sz="2400" b="1">
                <a:solidFill>
                  <a:srgbClr val="0000CC"/>
                </a:solidFill>
              </a:rPr>
              <a:t>&lt;</a:t>
            </a:r>
            <a:r>
              <a:rPr lang="en-US" altLang="zh-CN" sz="2400" b="1">
                <a:solidFill>
                  <a:srgbClr val="FF0000"/>
                </a:solidFill>
              </a:rPr>
              <a:t>?</a:t>
            </a:r>
            <a:r>
              <a:rPr lang="en-US" altLang="zh-CN" sz="2400" b="1">
                <a:solidFill>
                  <a:srgbClr val="0000CC"/>
                </a:solidFill>
              </a:rPr>
              <a:t> extends Geometry&gt;</a:t>
            </a:r>
            <a:r>
              <a:rPr lang="en-US" altLang="zh-CN" sz="2400" b="1"/>
              <a:t> coneOne;</a:t>
            </a:r>
            <a:endParaRPr lang="zh-CN" altLang="en-US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Circle</a:t>
            </a:r>
            <a:r>
              <a:rPr lang="en-US" altLang="zh-CN" sz="2400" b="1"/>
              <a:t>  </a:t>
            </a:r>
            <a:r>
              <a:rPr lang="en-US" altLang="zh-CN" sz="2400" b="1" dirty="0" err="1"/>
              <a:t>circle</a:t>
            </a:r>
            <a:r>
              <a:rPr lang="en-US" altLang="zh-CN" sz="2400" b="1" dirty="0"/>
              <a:t> = new Circle();</a:t>
            </a:r>
            <a:endParaRPr lang="en-US" altLang="zh-CN" sz="2400" b="1" dirty="0"/>
          </a:p>
          <a:p>
            <a:r>
              <a:rPr lang="en-US" altLang="zh-CN" sz="2400" b="1" dirty="0" err="1"/>
              <a:t>coneOne</a:t>
            </a:r>
            <a:r>
              <a:rPr lang="en-US" altLang="zh-CN" sz="2400" b="1" dirty="0"/>
              <a:t> = new Cone&lt;</a:t>
            </a:r>
            <a:r>
              <a:rPr lang="en-US" altLang="zh-CN" sz="2400" b="1" dirty="0">
                <a:solidFill>
                  <a:srgbClr val="FF0000"/>
                </a:solidFill>
              </a:rPr>
              <a:t>Circle</a:t>
            </a:r>
            <a:r>
              <a:rPr lang="en-US" altLang="zh-CN" sz="2400" b="1" dirty="0"/>
              <a:t>&gt;(circle);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96752"/>
            <a:ext cx="8147248" cy="492941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例</a:t>
            </a:r>
            <a:r>
              <a:rPr lang="en-US" altLang="zh-CN" sz="2800" dirty="0"/>
              <a:t>2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endParaRPr lang="en-US" altLang="zh-CN" dirty="0"/>
          </a:p>
          <a:p>
            <a:pPr lvl="1"/>
            <a:r>
              <a:rPr lang="zh-CN" altLang="en-US" dirty="0"/>
              <a:t>这里，</a:t>
            </a:r>
            <a:r>
              <a:rPr lang="en-US" altLang="zh-CN" dirty="0"/>
              <a:t>B</a:t>
            </a:r>
            <a:r>
              <a:rPr lang="zh-CN" altLang="en-US" dirty="0"/>
              <a:t>必须是一个类，不可以是接口。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? super B</a:t>
            </a:r>
            <a:r>
              <a:rPr lang="zh-CN" altLang="en-US" dirty="0"/>
              <a:t>表示</a:t>
            </a:r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类的任何父类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B</a:t>
            </a:r>
            <a:r>
              <a:rPr lang="zh-CN" altLang="en-US" dirty="0"/>
              <a:t>类本身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800" dirty="0"/>
              <a:t>例</a:t>
            </a:r>
            <a:r>
              <a:rPr lang="en-US" altLang="zh-CN" sz="2800" dirty="0"/>
              <a:t>3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泛型类声明对象时，也可以</a:t>
            </a:r>
            <a:r>
              <a:rPr lang="zh-CN" altLang="en-US" sz="2400" b="1" dirty="0"/>
              <a:t>仅仅使用</a:t>
            </a:r>
            <a:r>
              <a:rPr lang="zh-CN" altLang="en-US" sz="2400" b="1" dirty="0">
                <a:solidFill>
                  <a:srgbClr val="FF0000"/>
                </a:solidFill>
              </a:rPr>
              <a:t>通配符</a:t>
            </a: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r>
              <a:rPr lang="zh-CN" altLang="en-US" sz="2400" b="1" dirty="0"/>
              <a:t>代表泛型</a:t>
            </a:r>
            <a:r>
              <a:rPr lang="en-US" altLang="zh-CN" sz="2400" b="1" dirty="0"/>
              <a:t>E</a:t>
            </a:r>
            <a:r>
              <a:rPr lang="zh-CN" altLang="en-US" sz="2400" dirty="0"/>
              <a:t>，但不限制泛型</a:t>
            </a:r>
            <a:r>
              <a:rPr lang="en-US" altLang="zh-CN" sz="2400" dirty="0"/>
              <a:t>E</a:t>
            </a:r>
            <a:r>
              <a:rPr lang="zh-CN" altLang="en-US" sz="2400" dirty="0"/>
              <a:t>的范围</a:t>
            </a:r>
            <a:r>
              <a:rPr lang="en-US" altLang="zh-CN" sz="2400" dirty="0"/>
              <a:t>(?</a:t>
            </a:r>
            <a:r>
              <a:rPr lang="zh-CN" altLang="en-US" sz="2400" dirty="0"/>
              <a:t>代表任意类型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1"/>
            <a:r>
              <a:rPr lang="zh-CN" altLang="en-US" sz="2400" dirty="0"/>
              <a:t>但是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创建对象时，必须用具体的类型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82008" y="1273919"/>
            <a:ext cx="5534272" cy="460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Cone</a:t>
            </a:r>
            <a:r>
              <a:rPr lang="en-US" altLang="zh-CN" sz="2400" b="1" dirty="0">
                <a:solidFill>
                  <a:srgbClr val="FF0000"/>
                </a:solidFill>
              </a:rPr>
              <a:t>&lt;? super B&gt; </a:t>
            </a:r>
            <a:r>
              <a:rPr lang="en-US" altLang="zh-CN" sz="2400" b="1" dirty="0" err="1"/>
              <a:t>coneOne</a:t>
            </a:r>
            <a:r>
              <a:rPr lang="en-US" altLang="zh-CN" sz="2400" b="1" dirty="0"/>
              <a:t>;</a:t>
            </a:r>
            <a:endParaRPr lang="en-US" altLang="zh-CN" sz="2400" b="1" dirty="0"/>
          </a:p>
        </p:txBody>
      </p:sp>
      <p:sp>
        <p:nvSpPr>
          <p:cNvPr id="8" name="矩形 7"/>
          <p:cNvSpPr/>
          <p:nvPr/>
        </p:nvSpPr>
        <p:spPr>
          <a:xfrm>
            <a:off x="3287688" y="3356992"/>
            <a:ext cx="5400600" cy="11988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Cone</a:t>
            </a:r>
            <a:r>
              <a:rPr lang="en-US" altLang="zh-CN" sz="2400" b="1" dirty="0">
                <a:solidFill>
                  <a:srgbClr val="FF0000"/>
                </a:solidFill>
              </a:rPr>
              <a:t>&lt;?&gt;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coneOne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r>
              <a:rPr lang="en-US" altLang="zh-CN" sz="2400" b="1" dirty="0"/>
              <a:t>Circle </a:t>
            </a:r>
            <a:r>
              <a:rPr lang="en-US" altLang="zh-CN" sz="2400" b="1" dirty="0" err="1"/>
              <a:t>circle</a:t>
            </a:r>
            <a:r>
              <a:rPr lang="en-US" altLang="zh-CN" sz="2400" b="1" dirty="0"/>
              <a:t> = new Circle();</a:t>
            </a:r>
            <a:endParaRPr lang="en-US" altLang="zh-CN" sz="2400" b="1" dirty="0"/>
          </a:p>
          <a:p>
            <a:r>
              <a:rPr lang="en-US" altLang="zh-CN" sz="2400" b="1" dirty="0" err="1"/>
              <a:t>coneOne</a:t>
            </a:r>
            <a:r>
              <a:rPr lang="en-US" altLang="zh-CN" sz="2400" b="1" dirty="0"/>
              <a:t> =  new Cone</a:t>
            </a:r>
            <a:r>
              <a:rPr lang="en-US" altLang="zh-CN" sz="2400" b="1" dirty="0">
                <a:solidFill>
                  <a:srgbClr val="FF0000"/>
                </a:solidFill>
              </a:rPr>
              <a:t>&lt;Circle&gt;</a:t>
            </a:r>
            <a:r>
              <a:rPr lang="en-US" altLang="zh-CN" sz="2400" b="1" dirty="0"/>
              <a:t>(circle); </a:t>
            </a:r>
            <a:endParaRPr lang="en-US" altLang="zh-CN" sz="2400" b="1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295400"/>
          </a:xfrm>
        </p:spPr>
        <p:txBody>
          <a:bodyPr/>
          <a:lstStyle/>
          <a:p>
            <a:r>
              <a:rPr lang="zh-CN" altLang="en-US"/>
              <a:t>§13.1.2 </a:t>
            </a:r>
            <a:r>
              <a:rPr lang="zh-CN" altLang="en-US">
                <a:latin typeface="宋体" panose="02010600030101010101" pitchFamily="2" charset="-122"/>
              </a:rPr>
              <a:t>使用泛型类声明对象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260648"/>
            <a:ext cx="7543800" cy="59211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例题13-1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980728"/>
            <a:ext cx="9361040" cy="5184576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Cone&lt;E&gt;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double height;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 bottom;          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用泛型类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声明对象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，表示“底面”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public Cone(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b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bottom=b;  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public void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(double h)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height=h;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public double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computeVolume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String s = 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bottom</a:t>
            </a:r>
            <a:r>
              <a:rPr lang="en-US" altLang="zh-CN" sz="18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.toString</a:t>
            </a:r>
            <a:r>
              <a:rPr lang="en-US" altLang="zh-CN" sz="18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zh-CN" altLang="en-US" sz="1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double area=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Double.parseDouble</a:t>
            </a: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return 1.0/3.0*area*height; 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735960" y="4293096"/>
            <a:ext cx="486177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泛型变量只能调用从</a:t>
            </a:r>
            <a:r>
              <a:rPr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类继承的或重写的方法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59211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例题13-1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740554"/>
            <a:ext cx="8229600" cy="5615796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public class Example13_1 {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[]) {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//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创建一个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圆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锥对象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=new Circle(10);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Cone&lt;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zh-CN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coneOne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Cone&lt;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>
                <a:solidFill>
                  <a:srgbClr val="CC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);  </a:t>
            </a:r>
            <a:endParaRPr lang="en-US" altLang="zh-CN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coneOne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.setHeight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(16);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coneOne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.computeVolume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//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创建一个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2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锥对象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(15,23);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Cone&lt;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coneTwo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=new 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Cone&lt;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);   </a:t>
            </a:r>
            <a:endParaRPr lang="zh-CN" altLang="en-US" sz="22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coneTwo.setHeight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(98);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coneTwo.computerVolume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§13.1.3   </a:t>
            </a:r>
            <a:r>
              <a:rPr lang="zh-CN" altLang="en-US" dirty="0">
                <a:latin typeface="宋体" panose="02010600030101010101" pitchFamily="2" charset="-122"/>
              </a:rPr>
              <a:t>泛型接口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声明一个泛型接口</a:t>
            </a:r>
            <a:r>
              <a:rPr lang="zh-CN" altLang="en-US" b="1">
                <a:latin typeface="Tahoma" panose="020B0604030504040204" pitchFamily="34" charset="0"/>
                <a:cs typeface="Tahoma" panose="020B0604030504040204" pitchFamily="34" charset="0"/>
              </a:rPr>
              <a:t>，如</a:t>
            </a:r>
            <a:endParaRPr lang="en-US" altLang="zh-CN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b="1">
                <a:latin typeface="Tahoma" panose="020B0604030504040204" pitchFamily="34" charset="0"/>
                <a:cs typeface="Tahoma" panose="020B0604030504040204" pitchFamily="34" charset="0"/>
              </a:rPr>
              <a:t>这样</a:t>
            </a: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声名的接口称作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泛型</a:t>
            </a:r>
            <a:r>
              <a:rPr lang="zh-CN" altLang="en-US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接口</a:t>
            </a:r>
            <a:r>
              <a:rPr lang="zh-CN" altLang="en-US" b="1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90000"/>
              </a:lnSpc>
            </a:pP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例如：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Computer&lt;E&gt;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{…}</a:t>
            </a: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zh-CN" altLang="en-US" sz="20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83632" y="2204864"/>
            <a:ext cx="5400600" cy="1087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</a:t>
            </a:r>
            <a:r>
              <a:rPr lang="zh-CN" altLang="en-US" sz="2400" b="1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名称&lt;泛型列表&gt; </a:t>
            </a:r>
            <a:r>
              <a:rPr lang="en-US" altLang="zh-CN" sz="2400" b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400" b="1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…</a:t>
            </a:r>
            <a:endParaRPr lang="en-US" altLang="zh-CN" sz="2400" b="1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400" b="1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8229600" cy="87787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例题13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-2：</a:t>
            </a:r>
            <a:r>
              <a:rPr lang="zh-CN" altLang="en-US" sz="3200">
                <a:latin typeface="Tahoma" panose="020B0604030504040204" pitchFamily="34" charset="0"/>
                <a:cs typeface="Tahoma" panose="020B0604030504040204" pitchFamily="34" charset="0"/>
              </a:rPr>
              <a:t>在接口上定义泛型 </a:t>
            </a:r>
            <a:endParaRPr lang="zh-CN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8874" y="1000108"/>
            <a:ext cx="8320438" cy="11068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 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Computer&lt;E, F&gt;</a:t>
            </a:r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      </a:t>
            </a:r>
            <a:endParaRPr lang="en-US" altLang="zh-C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void </a:t>
            </a:r>
            <a:r>
              <a:rPr lang="en-US" altLang="zh-CN" sz="22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makeChorus</a:t>
            </a:r>
            <a:r>
              <a:rPr lang="en-US" altLang="zh-CN" sz="2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altLang="zh-CN" sz="2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altLang="zh-CN" sz="2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y);       </a:t>
            </a:r>
            <a:endParaRPr lang="en-US" altLang="zh-C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8306" y="2324477"/>
            <a:ext cx="7918134" cy="2614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在子类的定义上也声明泛型类型 </a:t>
            </a:r>
            <a:endParaRPr lang="en-US" altLang="zh-CN" sz="20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&lt;E,F&gt;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implements 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Computer&lt;E, F&gt;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void </a:t>
            </a:r>
            <a:r>
              <a:rPr lang="en-US" altLang="zh-CN" sz="2400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makeChorus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x, </a:t>
            </a:r>
            <a:r>
              <a:rPr lang="en-US" altLang="zh-CN" sz="24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altLang="zh-CN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y)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x.toString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y.toString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3465" y="7175"/>
            <a:ext cx="1504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Chorus--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合唱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1874378" y="5680340"/>
            <a:ext cx="8600350" cy="398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Chorus&lt;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Instrument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altLang="zh-CN" sz="2000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=new 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Chorus&lt;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Instrument</a:t>
            </a:r>
            <a:r>
              <a:rPr lang="en-US" altLang="zh-CN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74378" y="5254178"/>
            <a:ext cx="28803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创建</a:t>
            </a:r>
            <a:r>
              <a:rPr lang="en-US" altLang="zh-CN" sz="2400" dirty="0"/>
              <a:t>Chorus</a:t>
            </a:r>
            <a:r>
              <a:rPr lang="zh-CN" altLang="en-US" sz="2400" dirty="0"/>
              <a:t>类的对象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940879" y="1369440"/>
            <a:ext cx="3173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>
                <a:latin typeface="Tahoma" panose="020B0604030504040204" pitchFamily="34" charset="0"/>
                <a:cs typeface="Tahoma" panose="020B0604030504040204" pitchFamily="34" charset="0"/>
              </a:rPr>
              <a:t>抽象方法的参数是泛型类型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87787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例题13-2</a:t>
            </a:r>
            <a:endParaRPr lang="zh-CN" altLang="en-US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9786" y="1285860"/>
            <a:ext cx="7143800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Instrument</a:t>
            </a:r>
            <a:r>
              <a:rPr lang="zh-CN" altLang="en-US" sz="240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乐器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String 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{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("|3 5 1-|1 3 5-|12 35 2-|");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return "";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2596" y="4000504"/>
            <a:ext cx="8358246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	//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歌手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String 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toString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{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你和我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我和你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同住地球村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return "";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877870"/>
          </a:xfrm>
        </p:spPr>
        <p:txBody>
          <a:bodyPr/>
          <a:lstStyle/>
          <a:p>
            <a:pPr algn="l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例题13-2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95500" y="1323453"/>
            <a:ext cx="9001000" cy="2861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Example13_2 {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static void main(String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]) {   </a:t>
            </a:r>
            <a:endParaRPr lang="en-US" altLang="zh-C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Computer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zh-C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Singer, Instrument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model=new Chorus&lt;</a:t>
            </a:r>
            <a:r>
              <a:rPr lang="en-US" altLang="zh-CN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Singer,Instrument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&gt;();</a:t>
            </a:r>
            <a:endParaRPr lang="en-US" altLang="zh-C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pengliyuan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=new 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Singer();	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//E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泛型</a:t>
            </a:r>
            <a:endParaRPr lang="en-US" altLang="zh-CN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Instrument</a:t>
            </a: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piano=new 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Instrument();	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//F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泛型</a:t>
            </a:r>
            <a:endParaRPr lang="en-US" altLang="zh-CN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zh-CN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makeChorus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b="1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pengliyuan</a:t>
            </a:r>
            <a:r>
              <a:rPr lang="en-US" altLang="zh-CN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piano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3632" y="4509120"/>
            <a:ext cx="4248472" cy="1568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输出：</a:t>
            </a:r>
            <a:endParaRPr lang="en-US" altLang="zh-CN" sz="2400" dirty="0"/>
          </a:p>
          <a:p>
            <a:pPr lvl="1"/>
            <a:r>
              <a:rPr lang="zh-CN" altLang="en-US" sz="2400" dirty="0"/>
              <a:t>你和我</a:t>
            </a:r>
            <a:r>
              <a:rPr lang="en-US" altLang="zh-CN" sz="2400" dirty="0"/>
              <a:t>,</a:t>
            </a:r>
            <a:r>
              <a:rPr lang="zh-CN" altLang="en-US" sz="2400" dirty="0"/>
              <a:t>我和你</a:t>
            </a:r>
            <a:r>
              <a:rPr lang="en-US" altLang="zh-CN" sz="2400" dirty="0"/>
              <a:t>,</a:t>
            </a:r>
            <a:r>
              <a:rPr lang="zh-CN" altLang="en-US" sz="2400" dirty="0"/>
              <a:t>同住地球村</a:t>
            </a:r>
            <a:endParaRPr lang="zh-CN" altLang="en-US" sz="2400" dirty="0"/>
          </a:p>
          <a:p>
            <a:pPr lvl="1"/>
            <a:r>
              <a:rPr lang="en-US" altLang="zh-CN" sz="2400" dirty="0"/>
              <a:t>|3 5 1-|1 3 5-|12 35 2-|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016293" y="1844824"/>
            <a:ext cx="412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接口对象通过接口的子类实例化对象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§13.1.3   </a:t>
            </a:r>
            <a:r>
              <a:rPr lang="zh-CN" altLang="en-US">
                <a:latin typeface="宋体" panose="02010600030101010101" pitchFamily="2" charset="-122"/>
              </a:rPr>
              <a:t>泛型接口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泛型的优点</a:t>
            </a:r>
            <a:endParaRPr lang="en-US" altLang="zh-CN" sz="2400" dirty="0"/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消除强制类型转换</a:t>
            </a:r>
            <a:r>
              <a:rPr lang="zh-CN" altLang="en-US" b="1" dirty="0"/>
              <a:t>。</a:t>
            </a:r>
            <a:r>
              <a:rPr lang="zh-CN" altLang="en-US" dirty="0"/>
              <a:t> </a:t>
            </a:r>
            <a:endParaRPr lang="en-US" altLang="zh-CN" dirty="0"/>
          </a:p>
          <a:p>
            <a:pPr lvl="2"/>
            <a:r>
              <a:rPr lang="zh-CN" altLang="en-US" dirty="0"/>
              <a:t>泛型的一个附带好处是，消除源代码中的许多强制类型转换。这使得代码更加可读，并且减少了出错机会。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JDK1.5</a:t>
            </a:r>
            <a:r>
              <a:rPr lang="zh-CN" altLang="en-US" dirty="0"/>
              <a:t>是支持泛型的编译器，它将运行时的类型检查提前到编译时执行，使代码更安全。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推出泛型的主要目的是为了建立具有类型安全的数据结构，如：链表、散列映射等。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5604" y="1643050"/>
            <a:ext cx="569596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/>
              <a:t>面向对象程序设计</a:t>
            </a:r>
            <a:r>
              <a:rPr lang="en-US" altLang="zh-CN" sz="4800"/>
              <a:t>(Java)</a:t>
            </a:r>
            <a:endParaRPr lang="zh-CN" altLang="en-US" sz="4800" b="1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595538" y="3429000"/>
            <a:ext cx="6248400" cy="1862134"/>
          </a:xfrm>
        </p:spPr>
        <p:txBody>
          <a:bodyPr/>
          <a:lstStyle/>
          <a:p>
            <a:pPr algn="ctr"/>
            <a:r>
              <a:rPr lang="zh-CN" altLang="en-US" sz="4000" b="1" dirty="0"/>
              <a:t>第</a:t>
            </a:r>
            <a:r>
              <a:rPr lang="en-US" altLang="zh-CN" sz="4000" b="1" dirty="0"/>
              <a:t>13</a:t>
            </a:r>
            <a:r>
              <a:rPr lang="zh-CN" altLang="en-US" sz="4000" b="1" dirty="0"/>
              <a:t>章 泛型与集合框架</a:t>
            </a:r>
            <a:endParaRPr lang="zh-CN" altLang="en-US" sz="4000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881158" y="3571876"/>
            <a:ext cx="6143668" cy="769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/>
          <a:p>
            <a:pPr algn="ctr"/>
            <a:endParaRPr lang="en-US" altLang="zh-CN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java.util</a:t>
            </a:r>
            <a:r>
              <a:rPr lang="zh-CN" altLang="en-US"/>
              <a:t>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4686304" cy="45021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包含：</a:t>
            </a:r>
            <a:endParaRPr lang="en-US" altLang="zh-CN" sz="2800" dirty="0"/>
          </a:p>
          <a:p>
            <a:pPr lvl="1">
              <a:spcBef>
                <a:spcPts val="0"/>
              </a:spcBef>
            </a:pPr>
            <a:r>
              <a:rPr lang="en-US" altLang="zh-CN" sz="2400" dirty="0"/>
              <a:t>Collection </a:t>
            </a:r>
            <a:r>
              <a:rPr lang="zh-CN" altLang="en-US" sz="2400" dirty="0"/>
              <a:t>框架、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遗留的 </a:t>
            </a:r>
            <a:r>
              <a:rPr lang="en-US" altLang="zh-CN" sz="2400" dirty="0"/>
              <a:t>Collection </a:t>
            </a:r>
            <a:r>
              <a:rPr lang="zh-CN" altLang="en-US" sz="2400" dirty="0"/>
              <a:t>类、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事件模型、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日期和时间设施、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国际化和各种实用工具类</a:t>
            </a:r>
            <a:r>
              <a:rPr lang="en-US" altLang="zh-CN" sz="2400" dirty="0"/>
              <a:t>(</a:t>
            </a:r>
            <a:r>
              <a:rPr lang="zh-CN" altLang="en-US" sz="2400" dirty="0"/>
              <a:t>字符串标记生成器、随机数生成器和位数组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960096" y="253856"/>
            <a:ext cx="2928958" cy="628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§13.2    </a:t>
            </a:r>
            <a:r>
              <a:rPr lang="zh-CN" altLang="en-US" dirty="0">
                <a:latin typeface="宋体" panose="02010600030101010101" pitchFamily="2" charset="-122"/>
              </a:rPr>
              <a:t>链表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链表</a:t>
            </a:r>
            <a:r>
              <a:rPr lang="zh-CN" altLang="en-US" dirty="0">
                <a:latin typeface="宋体" panose="02010600030101010101" pitchFamily="2" charset="-122"/>
              </a:rPr>
              <a:t>是由若干个称作节点的对象组成的一种数据结构，每个节点含有一个数据和下一个节点的引用 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38414" y="3143248"/>
            <a:ext cx="65532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3920" y="450201"/>
            <a:ext cx="8401080" cy="1178573"/>
          </a:xfrm>
        </p:spPr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§13.2.1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&lt;E&gt;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泛型类 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401080" cy="4502150"/>
          </a:xfrm>
        </p:spPr>
        <p:txBody>
          <a:bodyPr/>
          <a:lstStyle/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altLang="zh-CN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Collection&lt;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E&gt;</a:t>
            </a:r>
            <a:endParaRPr lang="en-US" altLang="zh-C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List&lt;E&gt;</a:t>
            </a:r>
            <a:endParaRPr lang="en-US" altLang="zh-CN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endParaRPr lang="en-US" altLang="zh-C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&lt;E&gt;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5489571" y="3106735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5400000" flipH="1" flipV="1">
            <a:off x="5489571" y="4678371"/>
            <a:ext cx="1071570" cy="15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4562" y="3000372"/>
            <a:ext cx="164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extends</a:t>
            </a:r>
            <a:endParaRPr lang="zh-CN" altLang="en-US" sz="2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4562" y="4429132"/>
            <a:ext cx="23756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</a:t>
            </a:r>
            <a:endParaRPr lang="zh-CN" altLang="en-US" sz="28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§13.2.1    </a:t>
            </a:r>
            <a:r>
              <a:rPr lang="en-US" altLang="zh-CN" dirty="0" err="1">
                <a:latin typeface="宋体" panose="02010600030101010101" pitchFamily="2" charset="-122"/>
              </a:rPr>
              <a:t>LinkedList</a:t>
            </a:r>
            <a:r>
              <a:rPr lang="en-US" altLang="zh-CN" dirty="0">
                <a:latin typeface="宋体" panose="02010600030101010101" pitchFamily="2" charset="-122"/>
              </a:rPr>
              <a:t>&lt;E&gt;</a:t>
            </a:r>
            <a:r>
              <a:rPr lang="zh-CN" altLang="en-US" dirty="0">
                <a:latin typeface="宋体" panose="02010600030101010101" pitchFamily="2" charset="-122"/>
              </a:rPr>
              <a:t>泛型类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229600" cy="4502150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LinkedList&lt;E&gt;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是一个泛型类。</a:t>
            </a:r>
            <a:endParaRPr lang="en-US" altLang="zh-CN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LinkedList&lt;E&gt;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创建的对象以链表结构存储数。</a:t>
            </a:r>
            <a:endParaRPr lang="en-US" altLang="zh-CN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类创建的对象为</a:t>
            </a:r>
            <a:r>
              <a:rPr lang="zh-CN" altLang="en-US" sz="2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链表对象，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链表对象中每一个节点存储的是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zh-CN" altLang="en-US" sz="2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ahoma" panose="020B0604030504040204" pitchFamily="34" charset="0"/>
              </a:rPr>
              <a:t>对象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。例如：</a:t>
            </a:r>
            <a:endParaRPr lang="en-US" altLang="zh-CN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altLang="zh-CN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altLang="zh-CN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创建一个</a:t>
            </a:r>
            <a:r>
              <a:rPr lang="zh-CN" altLang="en-US" sz="2200" b="1" dirty="0">
                <a:latin typeface="Tahoma" panose="020B0604030504040204" pitchFamily="34" charset="0"/>
                <a:cs typeface="Tahoma" panose="020B0604030504040204" pitchFamily="34" charset="0"/>
              </a:rPr>
              <a:t>空</a:t>
            </a:r>
            <a:r>
              <a:rPr lang="zh-CN" altLang="en-US" sz="22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ahoma" panose="020B0604030504040204" pitchFamily="34" charset="0"/>
              </a:rPr>
              <a:t>双向</a:t>
            </a:r>
            <a:r>
              <a:rPr lang="zh-CN" altLang="en-US" sz="2200" b="1" dirty="0">
                <a:latin typeface="Tahoma" panose="020B0604030504040204" pitchFamily="34" charset="0"/>
                <a:cs typeface="Tahoma" panose="020B0604030504040204" pitchFamily="34" charset="0"/>
              </a:rPr>
              <a:t>链表</a:t>
            </a:r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r>
              <a:rPr lang="en-US" altLang="zh-CN" sz="22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</a:t>
            </a:r>
            <a:r>
              <a:rPr lang="en-US" altLang="zh-CN" sz="2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&lt;E&gt;</a:t>
            </a:r>
            <a:r>
              <a:rPr lang="zh-CN" altLang="en-US" sz="2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泛型类</a:t>
            </a:r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声明和创建链表时，</a:t>
            </a:r>
            <a:r>
              <a:rPr lang="zh-CN" altLang="en-US" sz="2200" dirty="0">
                <a:latin typeface="+mj-lt"/>
                <a:ea typeface="隶书" panose="02010509060101010101" pitchFamily="49" charset="-122"/>
                <a:cs typeface="Tahoma" panose="020B0604030504040204" pitchFamily="34" charset="0"/>
              </a:rPr>
              <a:t>必须指定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  <a:ea typeface="隶书" panose="02010509060101010101" pitchFamily="49" charset="-122"/>
                <a:cs typeface="Tahoma" panose="020B0604030504040204" pitchFamily="34" charset="0"/>
              </a:rPr>
              <a:t>E</a:t>
            </a:r>
            <a:r>
              <a:rPr lang="zh-CN" altLang="en-US" sz="2200" dirty="0">
                <a:latin typeface="+mj-lt"/>
                <a:ea typeface="隶书" panose="02010509060101010101" pitchFamily="49" charset="-122"/>
                <a:cs typeface="Tahoma" panose="020B0604030504040204" pitchFamily="34" charset="0"/>
              </a:rPr>
              <a:t>的具体类型</a:t>
            </a:r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260464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55640" y="3501008"/>
            <a:ext cx="6637655" cy="4603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  <a:latin typeface="Calibri" panose="020F0502020204030204" charset="0"/>
                <a:ea typeface="Arial Unicode MS" pitchFamily="34" charset="-122"/>
                <a:cs typeface="Arial" panose="020B0604020202020204" pitchFamily="34" charset="0"/>
              </a:rPr>
              <a:t>LinkedList&lt;</a:t>
            </a:r>
            <a:r>
              <a:rPr lang="en-US" altLang="zh-CN" sz="2400" b="1">
                <a:solidFill>
                  <a:srgbClr val="C00000"/>
                </a:solidFill>
                <a:latin typeface="Calibri" panose="020F0502020204030204" charset="0"/>
                <a:ea typeface="Arial Unicode MS" pitchFamily="34" charset="-122"/>
                <a:cs typeface="Arial" panose="020B0604020202020204" pitchFamily="34" charset="0"/>
              </a:rPr>
              <a:t>String</a:t>
            </a:r>
            <a:r>
              <a:rPr lang="en-US" altLang="zh-CN" sz="2400" b="1">
                <a:solidFill>
                  <a:srgbClr val="0000CC"/>
                </a:solidFill>
                <a:latin typeface="Calibri" panose="020F0502020204030204" charset="0"/>
                <a:ea typeface="Arial Unicode MS" pitchFamily="34" charset="-122"/>
                <a:cs typeface="Arial" panose="020B0604020202020204" pitchFamily="34" charset="0"/>
              </a:rPr>
              <a:t>&gt; mylist=new LinkedList&lt;</a:t>
            </a:r>
            <a:r>
              <a:rPr lang="en-US" altLang="zh-CN" sz="2400" b="1">
                <a:solidFill>
                  <a:srgbClr val="C00000"/>
                </a:solidFill>
                <a:latin typeface="Calibri" panose="020F0502020204030204" charset="0"/>
                <a:ea typeface="Arial Unicode MS" pitchFamily="34" charset="-122"/>
                <a:cs typeface="Arial" panose="020B0604020202020204" pitchFamily="34" charset="0"/>
              </a:rPr>
              <a:t>String</a:t>
            </a:r>
            <a:r>
              <a:rPr lang="en-US" altLang="zh-CN" sz="2400" b="1">
                <a:solidFill>
                  <a:srgbClr val="0000CC"/>
                </a:solidFill>
                <a:latin typeface="Calibri" panose="020F0502020204030204" charset="0"/>
                <a:ea typeface="Arial Unicode MS" pitchFamily="34" charset="-122"/>
                <a:cs typeface="Arial" panose="020B0604020202020204" pitchFamily="34" charset="0"/>
              </a:rPr>
              <a:t>&gt;();</a:t>
            </a:r>
            <a:endParaRPr lang="en-US" altLang="zh-CN" sz="2400" b="1">
              <a:solidFill>
                <a:srgbClr val="0000CC"/>
              </a:solidFill>
              <a:latin typeface="Calibri" panose="020F0502020204030204" charset="0"/>
              <a:ea typeface="Arial Unicode MS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7928" y="5165625"/>
            <a:ext cx="2804533" cy="132207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/>
              <a:t>mylist.add("How");</a:t>
            </a:r>
            <a:endParaRPr lang="en-US" altLang="zh-CN" sz="2000"/>
          </a:p>
          <a:p>
            <a:r>
              <a:rPr lang="en-US" altLang="zh-CN" sz="2000"/>
              <a:t>mylist.add("Are");</a:t>
            </a:r>
            <a:endParaRPr lang="en-US" altLang="zh-CN" sz="2000"/>
          </a:p>
          <a:p>
            <a:r>
              <a:rPr lang="en-US" altLang="zh-CN" sz="2000"/>
              <a:t>mylist.add("You");</a:t>
            </a:r>
            <a:endParaRPr lang="en-US" altLang="zh-CN" sz="2000"/>
          </a:p>
          <a:p>
            <a:r>
              <a:rPr lang="en-US" altLang="zh-CN" sz="2000"/>
              <a:t>mylist.add("Java");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§13.2.2   </a:t>
            </a:r>
            <a:r>
              <a:rPr lang="zh-CN" altLang="en-US" dirty="0">
                <a:latin typeface="宋体" panose="02010600030101010101" pitchFamily="2" charset="-122"/>
              </a:rPr>
              <a:t>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1" dirty="0" err="1">
                <a:solidFill>
                  <a:srgbClr val="C00000"/>
                </a:solidFill>
              </a:rPr>
              <a:t>LinkedList</a:t>
            </a:r>
            <a:r>
              <a:rPr lang="en-US" altLang="zh-CN" sz="2400" b="1" dirty="0">
                <a:solidFill>
                  <a:srgbClr val="C00000"/>
                </a:solidFill>
              </a:rPr>
              <a:t>&lt;E&gt;</a:t>
            </a:r>
            <a:r>
              <a:rPr lang="zh-CN" altLang="en-US" sz="2400" b="1" dirty="0">
                <a:solidFill>
                  <a:srgbClr val="C00000"/>
                </a:solidFill>
              </a:rPr>
              <a:t>泛型</a:t>
            </a:r>
            <a:r>
              <a:rPr lang="zh-CN" altLang="en-US" sz="2400" dirty="0"/>
              <a:t>类实现</a:t>
            </a:r>
            <a:r>
              <a:rPr lang="en-US" altLang="zh-CN" sz="2400" b="1" dirty="0">
                <a:solidFill>
                  <a:srgbClr val="006600"/>
                </a:solidFill>
              </a:rPr>
              <a:t>List&lt;E&gt;</a:t>
            </a:r>
            <a:r>
              <a:rPr lang="zh-CN" altLang="en-US" sz="2400" dirty="0"/>
              <a:t>泛型接口中的一些常用方法。 </a:t>
            </a:r>
            <a:endParaRPr lang="zh-CN" altLang="en-US" sz="2400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</a:rPr>
              <a:t> add(E element) 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solidFill>
                  <a:srgbClr val="C00000"/>
                </a:solidFill>
              </a:rPr>
              <a:t>向链表末尾添加一个新的节点</a:t>
            </a:r>
            <a:r>
              <a:rPr lang="zh-CN" altLang="en-US" sz="2000" dirty="0"/>
              <a:t>，该节点中的数据是参数</a:t>
            </a:r>
            <a:r>
              <a:rPr lang="en-US" altLang="zh-CN" sz="2000" dirty="0" err="1"/>
              <a:t>elememt</a:t>
            </a:r>
            <a:r>
              <a:rPr lang="zh-CN" altLang="en-US" sz="2000" dirty="0"/>
              <a:t>指定的数据。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void add(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index, E element) 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向链表的指定位置添加一个新的节点，该节点中的数据是参数</a:t>
            </a:r>
            <a:r>
              <a:rPr lang="en-US" altLang="zh-CN" sz="2000" dirty="0" err="1"/>
              <a:t>elememt</a:t>
            </a:r>
            <a:r>
              <a:rPr lang="zh-CN" altLang="en-US" sz="2000" dirty="0"/>
              <a:t>指定的数据。 </a:t>
            </a:r>
            <a:endParaRPr lang="en-US" altLang="zh-CN" sz="2000" dirty="0"/>
          </a:p>
          <a:p>
            <a:pPr lvl="2">
              <a:spcBef>
                <a:spcPts val="0"/>
              </a:spcBef>
            </a:pPr>
            <a:endParaRPr lang="zh-CN" altLang="en-US" sz="2000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void clear() 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/>
              <a:t>删除链表的所有节点，使当前链表成为空链表。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§13.2.2   </a:t>
            </a:r>
            <a:r>
              <a:rPr lang="zh-CN" altLang="en-US" dirty="0">
                <a:latin typeface="宋体" panose="02010600030101010101" pitchFamily="2" charset="-122"/>
              </a:rPr>
              <a:t>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 err="1">
                <a:solidFill>
                  <a:srgbClr val="C00000"/>
                </a:solidFill>
              </a:rPr>
              <a:t>LinkedList</a:t>
            </a:r>
            <a:r>
              <a:rPr lang="en-US" altLang="zh-CN" sz="2400" dirty="0">
                <a:solidFill>
                  <a:srgbClr val="C00000"/>
                </a:solidFill>
              </a:rPr>
              <a:t>&lt;E&gt;</a:t>
            </a:r>
            <a:r>
              <a:rPr lang="zh-CN" altLang="en-US" sz="2400" dirty="0">
                <a:solidFill>
                  <a:srgbClr val="C00000"/>
                </a:solidFill>
              </a:rPr>
              <a:t>泛型类</a:t>
            </a:r>
            <a:r>
              <a:rPr lang="zh-CN" altLang="en-US" sz="2400" dirty="0"/>
              <a:t>实现</a:t>
            </a:r>
            <a:r>
              <a:rPr lang="en-US" altLang="zh-CN" sz="2400" b="1" dirty="0">
                <a:solidFill>
                  <a:srgbClr val="006600"/>
                </a:solidFill>
              </a:rPr>
              <a:t>List&lt;E&gt;</a:t>
            </a:r>
            <a:r>
              <a:rPr lang="zh-CN" altLang="en-US" sz="2400" dirty="0"/>
              <a:t>泛型接口中的一些常用方法。 </a:t>
            </a:r>
            <a:endParaRPr lang="zh-CN" altLang="en-US" sz="2400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E remove(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index) 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删除指定位置上的节点。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endParaRPr lang="zh-CN" altLang="en-US" sz="2400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</a:rPr>
              <a:t> remove(E element) 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删除首次出现含有数据</a:t>
            </a:r>
            <a:r>
              <a:rPr lang="en-US" altLang="zh-CN" sz="2400" dirty="0" err="1"/>
              <a:t>elemen</a:t>
            </a:r>
            <a:r>
              <a:rPr lang="zh-CN" altLang="en-US" sz="2400" dirty="0"/>
              <a:t>的节点。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endParaRPr lang="zh-CN" altLang="en-US" sz="2400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public E get(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index) 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400" dirty="0"/>
              <a:t>得到链表中指定位置处节点中的数据。</a:t>
            </a:r>
            <a:endParaRPr lang="en-US" altLang="zh-CN" sz="2400" dirty="0"/>
          </a:p>
          <a:p>
            <a:pPr lvl="2">
              <a:spcBef>
                <a:spcPts val="0"/>
              </a:spcBef>
            </a:pPr>
            <a:endParaRPr lang="en-US" altLang="zh-CN" sz="2400" dirty="0"/>
          </a:p>
          <a:p>
            <a:pPr lvl="2">
              <a:spcBef>
                <a:spcPts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/>
              </a:rPr>
              <a:t>……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§13.2.2   </a:t>
            </a:r>
            <a:r>
              <a:rPr lang="zh-CN" altLang="en-US" dirty="0">
                <a:latin typeface="宋体" panose="02010600030101010101" pitchFamily="2" charset="-122"/>
              </a:rPr>
              <a:t>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19007"/>
            <a:ext cx="8258204" cy="49831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err="1">
                <a:latin typeface="Calibri" panose="020F0502020204030204" charset="0"/>
              </a:rPr>
              <a:t>LinkedList</a:t>
            </a:r>
            <a:r>
              <a:rPr lang="en-US" altLang="zh-CN" b="1" dirty="0">
                <a:latin typeface="Calibri" panose="020F0502020204030204" charset="0"/>
              </a:rPr>
              <a:t>&lt;E&gt;</a:t>
            </a:r>
            <a:r>
              <a:rPr lang="zh-CN" altLang="en-US" b="1" dirty="0">
                <a:latin typeface="Calibri" panose="020F0502020204030204" charset="0"/>
              </a:rPr>
              <a:t>泛型类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本身新增</a:t>
            </a:r>
            <a:r>
              <a:rPr lang="zh-CN" altLang="en-US" b="1" dirty="0">
                <a:latin typeface="Calibri" panose="020F0502020204030204" charset="0"/>
              </a:rPr>
              <a:t>加的一些常用方法：</a:t>
            </a:r>
            <a:endParaRPr lang="en-US" altLang="zh-CN" b="1" dirty="0">
              <a:latin typeface="Calibri" panose="020F050202020403020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anose="020F0502020204030204" charset="0"/>
              </a:rPr>
              <a:t>public void </a:t>
            </a:r>
            <a:r>
              <a:rPr lang="en-US" altLang="zh-CN" b="1" dirty="0" err="1">
                <a:solidFill>
                  <a:srgbClr val="0000FF"/>
                </a:solidFill>
                <a:latin typeface="Calibri" panose="020F0502020204030204" charset="0"/>
              </a:rPr>
              <a:t>addFirst</a:t>
            </a:r>
            <a:r>
              <a:rPr lang="en-US" altLang="zh-CN" b="1" dirty="0">
                <a:solidFill>
                  <a:srgbClr val="0000FF"/>
                </a:solidFill>
                <a:latin typeface="Calibri" panose="020F0502020204030204" charset="0"/>
              </a:rPr>
              <a:t>(E element)</a:t>
            </a:r>
            <a:r>
              <a:rPr lang="en-US" altLang="zh-CN" b="1" dirty="0">
                <a:latin typeface="Calibri" panose="020F0502020204030204" charset="0"/>
              </a:rPr>
              <a:t> </a:t>
            </a:r>
            <a:endParaRPr lang="en-US" altLang="zh-CN" b="1" dirty="0">
              <a:latin typeface="Calibri" panose="020F0502020204030204" charset="0"/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Calibri" panose="020F0502020204030204" charset="0"/>
              </a:rPr>
              <a:t>向链表的头添加新节点，该节点中的数据是参数</a:t>
            </a:r>
            <a:r>
              <a:rPr lang="en-US" altLang="zh-CN" dirty="0" err="1">
                <a:latin typeface="Calibri" panose="020F0502020204030204" charset="0"/>
              </a:rPr>
              <a:t>elememt</a:t>
            </a:r>
            <a:r>
              <a:rPr lang="zh-CN" altLang="en-US" dirty="0">
                <a:latin typeface="Calibri" panose="020F0502020204030204" charset="0"/>
              </a:rPr>
              <a:t>指定的数据。</a:t>
            </a:r>
            <a:endParaRPr lang="zh-CN" altLang="en-US" dirty="0">
              <a:latin typeface="Calibri" panose="020F050202020403020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anose="020F0502020204030204" charset="0"/>
              </a:rPr>
              <a:t>public void </a:t>
            </a:r>
            <a:r>
              <a:rPr lang="en-US" altLang="zh-CN" b="1" dirty="0" err="1">
                <a:solidFill>
                  <a:srgbClr val="0000FF"/>
                </a:solidFill>
                <a:latin typeface="Calibri" panose="020F0502020204030204" charset="0"/>
              </a:rPr>
              <a:t>addLast</a:t>
            </a:r>
            <a:r>
              <a:rPr lang="en-US" altLang="zh-CN" b="1" dirty="0">
                <a:solidFill>
                  <a:srgbClr val="0000FF"/>
                </a:solidFill>
                <a:latin typeface="Calibri" panose="020F0502020204030204" charset="0"/>
              </a:rPr>
              <a:t>(E element) </a:t>
            </a:r>
            <a:endParaRPr lang="en-US" altLang="zh-CN" b="1" dirty="0">
              <a:solidFill>
                <a:srgbClr val="0000FF"/>
              </a:solidFill>
              <a:latin typeface="Calibri" panose="020F0502020204030204" charset="0"/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Calibri" panose="020F0502020204030204" charset="0"/>
              </a:rPr>
              <a:t>向链表的末尾添加新节点，该节点中的数据是参数</a:t>
            </a:r>
            <a:r>
              <a:rPr lang="en-US" altLang="zh-CN" dirty="0" err="1">
                <a:latin typeface="Calibri" panose="020F0502020204030204" charset="0"/>
              </a:rPr>
              <a:t>elememt</a:t>
            </a:r>
            <a:r>
              <a:rPr lang="zh-CN" altLang="en-US" dirty="0">
                <a:latin typeface="Calibri" panose="020F0502020204030204" charset="0"/>
              </a:rPr>
              <a:t>指定的数据。</a:t>
            </a:r>
            <a:endParaRPr lang="zh-CN" altLang="en-US" dirty="0">
              <a:latin typeface="Calibri" panose="020F050202020403020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anose="020F0502020204030204" charset="0"/>
              </a:rPr>
              <a:t>public E </a:t>
            </a:r>
            <a:r>
              <a:rPr lang="en-US" altLang="zh-CN" b="1" dirty="0" err="1">
                <a:solidFill>
                  <a:srgbClr val="0000FF"/>
                </a:solidFill>
                <a:latin typeface="Calibri" panose="020F0502020204030204" charset="0"/>
              </a:rPr>
              <a:t>getFirst</a:t>
            </a:r>
            <a:r>
              <a:rPr lang="en-US" altLang="zh-CN" b="1" dirty="0">
                <a:solidFill>
                  <a:srgbClr val="0000FF"/>
                </a:solidFill>
                <a:latin typeface="Calibri" panose="020F0502020204030204" charset="0"/>
              </a:rPr>
              <a:t>() </a:t>
            </a:r>
            <a:endParaRPr lang="en-US" altLang="zh-CN" b="1" dirty="0">
              <a:solidFill>
                <a:srgbClr val="0000FF"/>
              </a:solidFill>
              <a:latin typeface="Calibri" panose="020F0502020204030204" charset="0"/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Calibri" panose="020F0502020204030204" charset="0"/>
              </a:rPr>
              <a:t>得到链表中第一个节点中的数据。</a:t>
            </a:r>
            <a:endParaRPr lang="zh-CN" altLang="en-US" dirty="0">
              <a:latin typeface="Calibri" panose="020F050202020403020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anose="020F0502020204030204" charset="0"/>
              </a:rPr>
              <a:t>public E </a:t>
            </a:r>
            <a:r>
              <a:rPr lang="en-US" altLang="zh-CN" b="1" dirty="0" err="1">
                <a:solidFill>
                  <a:srgbClr val="0000FF"/>
                </a:solidFill>
                <a:latin typeface="Calibri" panose="020F0502020204030204" charset="0"/>
              </a:rPr>
              <a:t>getLast</a:t>
            </a:r>
            <a:r>
              <a:rPr lang="en-US" altLang="zh-CN" b="1" dirty="0">
                <a:solidFill>
                  <a:srgbClr val="0000FF"/>
                </a:solidFill>
                <a:latin typeface="Calibri" panose="020F0502020204030204" charset="0"/>
              </a:rPr>
              <a:t>() </a:t>
            </a:r>
            <a:endParaRPr lang="en-US" altLang="zh-CN" b="1" dirty="0">
              <a:solidFill>
                <a:srgbClr val="0000FF"/>
              </a:solidFill>
              <a:latin typeface="Calibri" panose="020F0502020204030204" charset="0"/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Calibri" panose="020F0502020204030204" charset="0"/>
              </a:rPr>
              <a:t>得到链表中最后一个节点中的数据。</a:t>
            </a:r>
            <a:endParaRPr lang="zh-CN" altLang="en-US" dirty="0">
              <a:latin typeface="Calibri" panose="020F0502020204030204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Calibri" panose="020F0502020204030204" charset="0"/>
              </a:rPr>
              <a:t>public E </a:t>
            </a:r>
            <a:r>
              <a:rPr lang="en-US" altLang="zh-CN" b="1" dirty="0" err="1">
                <a:solidFill>
                  <a:srgbClr val="0000FF"/>
                </a:solidFill>
                <a:latin typeface="Calibri" panose="020F0502020204030204" charset="0"/>
              </a:rPr>
              <a:t>removeFirst</a:t>
            </a:r>
            <a:r>
              <a:rPr lang="en-US" altLang="zh-CN" b="1" dirty="0">
                <a:solidFill>
                  <a:srgbClr val="0000FF"/>
                </a:solidFill>
                <a:latin typeface="Calibri" panose="020F0502020204030204" charset="0"/>
              </a:rPr>
              <a:t>() </a:t>
            </a:r>
            <a:endParaRPr lang="en-US" altLang="zh-CN" b="1" dirty="0">
              <a:solidFill>
                <a:srgbClr val="0000FF"/>
              </a:solidFill>
              <a:latin typeface="Calibri" panose="020F0502020204030204" charset="0"/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Calibri" panose="020F0502020204030204" charset="0"/>
              </a:rPr>
              <a:t>删除第一个节点，并返回这个节点中的数据。</a:t>
            </a:r>
            <a:endParaRPr lang="en-US" altLang="zh-CN" dirty="0">
              <a:latin typeface="Calibri" panose="020F0502020204030204" charset="0"/>
            </a:endParaRPr>
          </a:p>
          <a:p>
            <a:pPr lvl="2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/>
              </a:rPr>
              <a:t>……</a:t>
            </a:r>
            <a:endParaRPr lang="zh-CN" altLang="en-US" dirty="0"/>
          </a:p>
          <a:p>
            <a:pPr lvl="2" algn="just">
              <a:spcBef>
                <a:spcPts val="0"/>
              </a:spcBef>
              <a:buNone/>
            </a:pPr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§13.2.3    </a:t>
            </a:r>
            <a:r>
              <a:rPr lang="zh-CN" altLang="en-US" dirty="0">
                <a:latin typeface="宋体" panose="02010600030101010101" pitchFamily="2" charset="-122"/>
              </a:rPr>
              <a:t>遍历链表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/>
              <a:t>Java</a:t>
            </a:r>
            <a:r>
              <a:rPr lang="zh-CN" altLang="en-US" sz="2400" dirty="0"/>
              <a:t>集合框架的集合类，有时候称之为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容器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容器的种类有很多种，比如：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dirty="0" err="1"/>
              <a:t>ArrayList</a:t>
            </a:r>
            <a:r>
              <a:rPr lang="zh-CN" altLang="en-US" dirty="0"/>
              <a:t>、</a:t>
            </a:r>
            <a:r>
              <a:rPr lang="en-US" altLang="zh-CN" dirty="0"/>
              <a:t>LinkedList</a:t>
            </a:r>
            <a:r>
              <a:rPr lang="zh-CN" altLang="en-US" dirty="0"/>
              <a:t>、</a:t>
            </a:r>
            <a:r>
              <a:rPr lang="en-US" altLang="zh-CN" dirty="0"/>
              <a:t>HashSet....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zh-CN" sz="2400" dirty="0"/>
              <a:t>无论何种集合，应当允许客户以某种方法</a:t>
            </a:r>
            <a:r>
              <a:rPr lang="zh-CN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遍历集合中的对象</a:t>
            </a:r>
            <a:r>
              <a:rPr lang="zh-CN" altLang="zh-CN" sz="2400" dirty="0"/>
              <a:t>，而不需要知道这些对象在集合中是如何表示及存储的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为了使对容器内元素的遍历更为简单，</a:t>
            </a:r>
            <a:r>
              <a:rPr lang="en-US" altLang="zh-CN" sz="2400" dirty="0"/>
              <a:t>Java</a:t>
            </a:r>
            <a:r>
              <a:rPr lang="zh-CN" altLang="zh-CN" sz="2400" dirty="0"/>
              <a:t>集合框架为</a:t>
            </a:r>
            <a:r>
              <a:rPr lang="zh-CN" altLang="en-US" sz="2400" dirty="0"/>
              <a:t>内部结构不同的容器引入了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迭代器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Iterator</a:t>
            </a:r>
            <a:r>
              <a:rPr lang="en-US" altLang="zh-CN" sz="2400" b="1" dirty="0"/>
              <a:t>)</a:t>
            </a:r>
            <a:r>
              <a:rPr lang="zh-CN" altLang="en-US" sz="2400" dirty="0"/>
              <a:t>！ 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§13.2.3    </a:t>
            </a:r>
            <a:r>
              <a:rPr lang="zh-CN" altLang="en-US" dirty="0">
                <a:latin typeface="宋体" panose="02010600030101010101" pitchFamily="2" charset="-122"/>
              </a:rPr>
              <a:t>遍历链表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当用户需要遍历</a:t>
            </a:r>
            <a:r>
              <a:rPr lang="zh-CN" altLang="en-US" b="1" dirty="0">
                <a:solidFill>
                  <a:srgbClr val="C00000"/>
                </a:solidFill>
              </a:rPr>
              <a:t>集合</a:t>
            </a:r>
            <a:r>
              <a:rPr lang="zh-CN" altLang="en-US" dirty="0"/>
              <a:t>中的对象时，应当使用</a:t>
            </a:r>
            <a:r>
              <a:rPr lang="zh-CN" altLang="en-US" dirty="0">
                <a:solidFill>
                  <a:srgbClr val="0000CC"/>
                </a:solidFill>
              </a:rPr>
              <a:t>该集合提供的</a:t>
            </a:r>
            <a:r>
              <a:rPr lang="zh-CN" altLang="en-US" dirty="0">
                <a:solidFill>
                  <a:srgbClr val="C00000"/>
                </a:solidFill>
              </a:rPr>
              <a:t>迭代器</a:t>
            </a:r>
            <a:r>
              <a:rPr lang="en-US" altLang="zh-CN" dirty="0"/>
              <a:t>(</a:t>
            </a:r>
            <a:r>
              <a:rPr lang="en-US" b="1" dirty="0" err="1">
                <a:solidFill>
                  <a:srgbClr val="C00000"/>
                </a:solidFill>
              </a:rPr>
              <a:t>java.util.Iterator</a:t>
            </a:r>
            <a:r>
              <a:rPr lang="en-US" altLang="zh-CN" dirty="0"/>
              <a:t>)</a:t>
            </a:r>
            <a:r>
              <a:rPr lang="zh-CN" altLang="en-US" dirty="0"/>
              <a:t>，而不是让集合本身来遍历其中的对象。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由于迭代器遍历集合的方法在找到集合中的一个对象的同时，也得到待遍历的后继对象的引用，因此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迭代器可以快速地遍历集合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5401" y="1676520"/>
            <a:ext cx="8229600" cy="450215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迭代器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Iterator</a:t>
            </a:r>
            <a:r>
              <a:rPr lang="en-US" altLang="zh-CN" b="1" dirty="0"/>
              <a:t>)</a:t>
            </a:r>
            <a:r>
              <a:rPr lang="zh-CN" altLang="en-US" dirty="0"/>
              <a:t>模式，又叫做</a:t>
            </a:r>
            <a:r>
              <a:rPr lang="zh-CN" altLang="en-US" b="1" dirty="0">
                <a:solidFill>
                  <a:srgbClr val="C00000"/>
                </a:solidFill>
              </a:rPr>
              <a:t>游标</a:t>
            </a:r>
            <a:r>
              <a:rPr lang="zh-CN" altLang="en-US" dirty="0"/>
              <a:t>模式。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迭代器</a:t>
            </a:r>
            <a:r>
              <a:rPr lang="zh-CN" altLang="en-US" dirty="0"/>
              <a:t>提供一种方法访问一个容器对象中各个元素，而又不需暴露该对象的内部细节。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30402" y="3708718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node1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5221661" y="3708717"/>
            <a:ext cx="1090363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node2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8404179" y="3706484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node4</a:t>
            </a:r>
            <a:endParaRPr lang="zh-CN" altLang="en-US" sz="2400" b="1"/>
          </a:p>
        </p:txBody>
      </p:sp>
      <p:sp>
        <p:nvSpPr>
          <p:cNvPr id="9" name="文本框 8"/>
          <p:cNvSpPr txBox="1"/>
          <p:nvPr/>
        </p:nvSpPr>
        <p:spPr>
          <a:xfrm>
            <a:off x="6812920" y="3708717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node3</a:t>
            </a:r>
            <a:endParaRPr lang="zh-CN" altLang="en-US" sz="24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31008" y="3936681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312024" y="3933056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903283" y="3924842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900401" y="3924842"/>
            <a:ext cx="7359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indent="-476250" algn="just" fontAlgn="t"/>
            <a:r>
              <a:rPr lang="zh-CN" altLang="en-US" sz="3200" b="1" dirty="0">
                <a:solidFill>
                  <a:srgbClr val="3333FF"/>
                </a:solidFill>
                <a:latin typeface="Tahoma" panose="020B0604030504040204" pitchFamily="34" charset="0"/>
              </a:rPr>
              <a:t>主要内容</a:t>
            </a:r>
            <a:endParaRPr lang="zh-CN" altLang="en-US" sz="3200" b="1" dirty="0">
              <a:solidFill>
                <a:srgbClr val="3333FF"/>
              </a:solidFill>
              <a:latin typeface="Tahoma" panose="020B0604030504040204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anose="020B0604030504040204" pitchFamily="34" charset="0"/>
              </a:rPr>
              <a:t>泛型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anose="020B0604030504040204" pitchFamily="34" charset="0"/>
              </a:rPr>
              <a:t>链表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anose="020B0604030504040204" pitchFamily="34" charset="0"/>
              </a:rPr>
              <a:t>堆栈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latin typeface="Tahoma" panose="020B0604030504040204" pitchFamily="34" charset="0"/>
              </a:rPr>
              <a:t>散列映射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</a:rPr>
              <a:t>树集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</a:rPr>
              <a:t>树映射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游标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229600" cy="45021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16659" y="3152656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node1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207918" y="3152655"/>
            <a:ext cx="1090363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node2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8390436" y="3150422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node4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6799177" y="3152655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node3</a:t>
            </a:r>
            <a:endParaRPr lang="zh-CN" altLang="en-US" sz="24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11958" y="338125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298281" y="337699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889540" y="3368780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86658" y="3368780"/>
            <a:ext cx="7359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注: 线形 13"/>
          <p:cNvSpPr/>
          <p:nvPr/>
        </p:nvSpPr>
        <p:spPr>
          <a:xfrm>
            <a:off x="2709475" y="3879850"/>
            <a:ext cx="1090364" cy="360015"/>
          </a:xfrm>
          <a:prstGeom prst="borderCallout1">
            <a:avLst>
              <a:gd name="adj1" fmla="val 508"/>
              <a:gd name="adj2" fmla="val 51667"/>
              <a:gd name="adj3" fmla="val -128134"/>
              <a:gd name="adj4" fmla="val 78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iterator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886658" y="3150422"/>
            <a:ext cx="6583913" cy="1089443"/>
            <a:chOff x="1362658" y="3150422"/>
            <a:chExt cx="6583913" cy="1089443"/>
          </a:xfrm>
        </p:grpSpPr>
        <p:sp>
          <p:nvSpPr>
            <p:cNvPr id="5" name="文本框 4"/>
            <p:cNvSpPr txBox="1"/>
            <p:nvPr/>
          </p:nvSpPr>
          <p:spPr>
            <a:xfrm>
              <a:off x="2092659" y="3152656"/>
              <a:ext cx="1080135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node1</a:t>
              </a:r>
              <a:endParaRPr lang="zh-CN" altLang="en-US" sz="24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683918" y="3152655"/>
              <a:ext cx="1090363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node2</a:t>
              </a:r>
              <a:endParaRPr lang="zh-CN" altLang="en-US" sz="24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866436" y="3150422"/>
              <a:ext cx="1080135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node4</a:t>
              </a:r>
              <a:endParaRPr lang="zh-CN" altLang="en-US" sz="2400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75177" y="3152655"/>
              <a:ext cx="1080135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node3</a:t>
              </a:r>
              <a:endParaRPr lang="zh-CN" altLang="en-US" sz="2400" b="1"/>
            </a:p>
          </p:txBody>
        </p:sp>
        <p:cxnSp>
          <p:nvCxnSpPr>
            <p:cNvPr id="10" name="直接箭头连接符 9"/>
            <p:cNvCxnSpPr>
              <a:endCxn id="6" idx="1"/>
            </p:cNvCxnSpPr>
            <p:nvPr/>
          </p:nvCxnSpPr>
          <p:spPr>
            <a:xfrm>
              <a:off x="3183022" y="338125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774281" y="337699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365540" y="3368780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362658" y="3368780"/>
              <a:ext cx="7359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标注: 线形 13"/>
            <p:cNvSpPr/>
            <p:nvPr/>
          </p:nvSpPr>
          <p:spPr>
            <a:xfrm>
              <a:off x="2888288" y="3879850"/>
              <a:ext cx="1090364" cy="360015"/>
            </a:xfrm>
            <a:prstGeom prst="borderCallout1">
              <a:avLst>
                <a:gd name="adj1" fmla="val 508"/>
                <a:gd name="adj2" fmla="val 51667"/>
                <a:gd name="adj3" fmla="val -136097"/>
                <a:gd name="adj4" fmla="val 7020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iterator</a:t>
              </a:r>
              <a:endParaRPr lang="zh-CN" altLang="en-US" sz="2000" b="1">
                <a:solidFill>
                  <a:schemeClr val="tx1"/>
                </a:solidFill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游标</a:t>
            </a:r>
            <a:r>
              <a:rPr lang="zh-CN" altLang="en-US" dirty="0"/>
              <a:t>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游标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16659" y="3152656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node1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207918" y="3152655"/>
            <a:ext cx="1090363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node2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8390436" y="3150422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node4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6799177" y="3152655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node3</a:t>
            </a:r>
            <a:endParaRPr lang="zh-CN" altLang="en-US" sz="24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08798" y="338125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298281" y="337699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889540" y="3368780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86658" y="3368780"/>
            <a:ext cx="7359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注: 线形 13"/>
          <p:cNvSpPr/>
          <p:nvPr/>
        </p:nvSpPr>
        <p:spPr>
          <a:xfrm>
            <a:off x="6003547" y="3879850"/>
            <a:ext cx="1090364" cy="360015"/>
          </a:xfrm>
          <a:prstGeom prst="borderCallout1">
            <a:avLst>
              <a:gd name="adj1" fmla="val 508"/>
              <a:gd name="adj2" fmla="val 51667"/>
              <a:gd name="adj3" fmla="val -126865"/>
              <a:gd name="adj4" fmla="val 689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iterator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游标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16659" y="3152656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node1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5207918" y="3152655"/>
            <a:ext cx="1090363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node2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8390436" y="3150422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node4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6799177" y="3152655"/>
            <a:ext cx="108013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node3</a:t>
            </a:r>
            <a:endParaRPr lang="zh-CN" altLang="en-US" sz="2400" b="1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708798" y="338125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298281" y="3376994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889540" y="3368780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86658" y="3368780"/>
            <a:ext cx="7359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注: 线形 13"/>
          <p:cNvSpPr/>
          <p:nvPr/>
        </p:nvSpPr>
        <p:spPr>
          <a:xfrm>
            <a:off x="7594806" y="3879850"/>
            <a:ext cx="1090364" cy="360015"/>
          </a:xfrm>
          <a:prstGeom prst="borderCallout1">
            <a:avLst>
              <a:gd name="adj1" fmla="val 508"/>
              <a:gd name="adj2" fmla="val 51667"/>
              <a:gd name="adj3" fmla="val -141721"/>
              <a:gd name="adj4" fmla="val 715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iterator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329642" cy="4502150"/>
          </a:xfrm>
        </p:spPr>
        <p:txBody>
          <a:bodyPr/>
          <a:lstStyle/>
          <a:p>
            <a:r>
              <a:rPr lang="zh-CN" altLang="en-US" dirty="0"/>
              <a:t>迭代器是一个</a:t>
            </a:r>
            <a:r>
              <a:rPr lang="en-US" altLang="zh-CN" dirty="0">
                <a:solidFill>
                  <a:srgbClr val="C00000"/>
                </a:solidFill>
              </a:rPr>
              <a:t>Iterator</a:t>
            </a:r>
            <a:r>
              <a:rPr lang="zh-CN" altLang="en-US" b="1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实现了该接口的类就叫做</a:t>
            </a:r>
            <a:r>
              <a:rPr lang="zh-CN" altLang="en-US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可迭代类。</a:t>
            </a:r>
            <a:r>
              <a:rPr lang="zh-CN" altLang="en-US" dirty="0"/>
              <a:t>这些类多数时候指的就是</a:t>
            </a:r>
            <a:r>
              <a:rPr lang="en-US" altLang="zh-CN" dirty="0" err="1"/>
              <a:t>java.util</a:t>
            </a:r>
            <a:r>
              <a:rPr lang="zh-CN" altLang="en-US" dirty="0"/>
              <a:t>包下的集合类。</a:t>
            </a:r>
            <a:endParaRPr lang="en-US" altLang="zh-CN" dirty="0"/>
          </a:p>
          <a:p>
            <a:endParaRPr lang="zh-CN" altLang="en-US" dirty="0"/>
          </a:p>
          <a:p>
            <a:pPr latinLnBrk="0"/>
            <a:r>
              <a:rPr lang="en-US" dirty="0" err="1"/>
              <a:t>java.util.Iterator</a:t>
            </a:r>
            <a:r>
              <a:rPr lang="zh-CN" altLang="en-US" dirty="0"/>
              <a:t>接口：</a:t>
            </a:r>
            <a:endParaRPr lang="zh-CN" altLang="en-US" dirty="0"/>
          </a:p>
          <a:p>
            <a:pPr lvl="2">
              <a:buNone/>
            </a:pP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71501" y="4166524"/>
            <a:ext cx="7120843" cy="193802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</a:t>
            </a:r>
            <a:r>
              <a:rPr lang="en-US" altLang="zh-CN" sz="2400" b="1" dirty="0">
                <a:solidFill>
                  <a:srgbClr val="0000CC"/>
                </a:solidFill>
              </a:rPr>
              <a:t>interface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006600"/>
                </a:solidFill>
              </a:rPr>
              <a:t>Iterator</a:t>
            </a:r>
            <a:r>
              <a:rPr lang="en-US" altLang="zh-CN" sz="2400" b="1" dirty="0"/>
              <a:t> { </a:t>
            </a:r>
            <a:br>
              <a:rPr lang="en-US" altLang="zh-CN" sz="2400" b="1" dirty="0"/>
            </a:br>
            <a:r>
              <a:rPr lang="en-US" altLang="zh-CN" sz="2400" b="1" dirty="0"/>
              <a:t>    </a:t>
            </a:r>
            <a:r>
              <a:rPr lang="en-US" altLang="zh-CN" sz="2400" b="1" dirty="0" err="1"/>
              <a:t>boolean</a:t>
            </a:r>
            <a:r>
              <a:rPr lang="en-US" altLang="zh-CN" sz="2400" b="1" dirty="0"/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hasNext</a:t>
            </a:r>
            <a:r>
              <a:rPr lang="en-US" altLang="zh-CN" sz="2400" b="1" dirty="0"/>
              <a:t>(); 	</a:t>
            </a:r>
            <a:br>
              <a:rPr lang="en-US" altLang="zh-CN" sz="2400" b="1" dirty="0"/>
            </a:b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rgbClr val="006600"/>
                </a:solidFill>
              </a:rPr>
              <a:t>Object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next</a:t>
            </a:r>
            <a:r>
              <a:rPr lang="en-US" altLang="zh-CN" sz="2400" b="1" dirty="0"/>
              <a:t>(); 		</a:t>
            </a:r>
            <a:br>
              <a:rPr lang="en-US" altLang="zh-CN" sz="2400" b="1" dirty="0"/>
            </a:br>
            <a:r>
              <a:rPr lang="en-US" altLang="zh-CN" sz="2400" b="1" dirty="0"/>
              <a:t>    void </a:t>
            </a:r>
            <a:r>
              <a:rPr lang="en-US" altLang="zh-CN" sz="2400" b="1" dirty="0">
                <a:solidFill>
                  <a:srgbClr val="C00000"/>
                </a:solidFill>
              </a:rPr>
              <a:t>remove</a:t>
            </a:r>
            <a:r>
              <a:rPr lang="en-US" altLang="zh-CN" sz="2400" b="1" dirty="0"/>
              <a:t>(); 		</a:t>
            </a:r>
            <a:endParaRPr lang="en-US" altLang="zh-CN" sz="2400" b="1" dirty="0"/>
          </a:p>
          <a:p>
            <a:r>
              <a:rPr lang="en-US" altLang="zh-CN" sz="2400" b="1" dirty="0"/>
              <a:t>} 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303912" y="4581128"/>
            <a:ext cx="328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/>
              <a:t>//</a:t>
            </a:r>
            <a:r>
              <a:rPr lang="zh-CN" altLang="en-US" sz="1800"/>
              <a:t>判断是否存在下一个对象元素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70084" y="4950460"/>
            <a:ext cx="191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/>
              <a:t>//</a:t>
            </a:r>
            <a:r>
              <a:rPr lang="zh-CN" altLang="en-US" sz="1800"/>
              <a:t>获取下一个元素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7049" y="5315554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/>
              <a:t>//</a:t>
            </a:r>
            <a:r>
              <a:rPr lang="zh-CN" altLang="en-US" sz="1800"/>
              <a:t>移除一个元素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571612"/>
            <a:ext cx="8229600" cy="471490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在迭代器</a:t>
            </a:r>
            <a:r>
              <a:rPr lang="en-US" b="1" dirty="0" err="1">
                <a:solidFill>
                  <a:srgbClr val="006600"/>
                </a:solidFill>
              </a:rPr>
              <a:t>Iteartor</a:t>
            </a:r>
            <a:r>
              <a:rPr lang="zh-CN" altLang="en-US" dirty="0"/>
              <a:t>接口中，有以下</a:t>
            </a:r>
            <a:r>
              <a:rPr lang="en-US" altLang="zh-CN" dirty="0"/>
              <a:t>3</a:t>
            </a:r>
            <a:r>
              <a:rPr lang="zh-CN" altLang="en-US" dirty="0"/>
              <a:t>个方法：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1. </a:t>
            </a:r>
            <a:r>
              <a:rPr lang="en-US" altLang="zh-CN" sz="2800" b="1" dirty="0" err="1">
                <a:solidFill>
                  <a:srgbClr val="C00000"/>
                </a:solidFill>
              </a:rPr>
              <a:t>hasNext</a:t>
            </a:r>
            <a:r>
              <a:rPr lang="en-US" altLang="zh-CN" sz="2800" b="1" dirty="0">
                <a:solidFill>
                  <a:srgbClr val="C00000"/>
                </a:solidFill>
              </a:rPr>
              <a:t>() 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该方法英语判断集合对象是否还有下一个元素，如果已经是最后一个元素则返回</a:t>
            </a:r>
            <a:r>
              <a:rPr lang="en-US" dirty="0"/>
              <a:t>false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2. </a:t>
            </a:r>
            <a:r>
              <a:rPr lang="en-US" altLang="zh-CN" sz="2800" b="1" dirty="0">
                <a:solidFill>
                  <a:srgbClr val="C00000"/>
                </a:solidFill>
              </a:rPr>
              <a:t>next() 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把迭代器的指向移到下一个位置，同时，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该方法返回下一个元素的引用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3</a:t>
            </a:r>
            <a:r>
              <a:rPr lang="en-US" altLang="zh-CN" sz="2800" dirty="0"/>
              <a:t>. </a:t>
            </a:r>
            <a:r>
              <a:rPr lang="en-US" sz="2800" b="1" dirty="0">
                <a:solidFill>
                  <a:srgbClr val="C00000"/>
                </a:solidFill>
              </a:rPr>
              <a:t>remove() </a:t>
            </a:r>
            <a:r>
              <a:rPr lang="en-US" sz="2800" dirty="0"/>
              <a:t> </a:t>
            </a:r>
            <a:endParaRPr lang="en-US" sz="2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从迭代器指向的</a:t>
            </a:r>
            <a:r>
              <a:rPr lang="en-US" dirty="0"/>
              <a:t>Collection</a:t>
            </a:r>
            <a:r>
              <a:rPr lang="zh-CN" altLang="en-US" dirty="0"/>
              <a:t>中移除</a:t>
            </a:r>
            <a:r>
              <a:rPr lang="zh-CN" altLang="en-US" dirty="0">
                <a:solidFill>
                  <a:srgbClr val="0000CC"/>
                </a:solidFill>
              </a:rPr>
              <a:t>迭代器返回的最后一个元素</a:t>
            </a:r>
            <a:r>
              <a:rPr lang="zh-CN" altLang="en-US" dirty="0"/>
              <a:t>，该操作使用的比较少。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  <a:p>
            <a:pPr lvl="1"/>
            <a:endParaRPr lang="zh-CN" alt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Iterator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4"/>
            <a:ext cx="8363272" cy="4968577"/>
          </a:xfrm>
        </p:spPr>
        <p:txBody>
          <a:bodyPr/>
          <a:lstStyle/>
          <a:p>
            <a:r>
              <a:rPr lang="zh-CN" altLang="en-US" sz="2400" dirty="0"/>
              <a:t>通过迭代器接口访问</a:t>
            </a:r>
            <a:r>
              <a:rPr lang="zh-CN" altLang="en-US" sz="2400" b="1" dirty="0">
                <a:solidFill>
                  <a:srgbClr val="006600"/>
                </a:solidFill>
              </a:rPr>
              <a:t>类集</a:t>
            </a:r>
            <a:r>
              <a:rPr lang="zh-CN" altLang="en-US" sz="2400" dirty="0"/>
              <a:t>之前，必须得到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一个</a:t>
            </a: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迭代器对象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每一个</a:t>
            </a:r>
            <a:r>
              <a:rPr lang="en-US" altLang="zh-CN" sz="2400" b="1" dirty="0">
                <a:solidFill>
                  <a:srgbClr val="FF0000"/>
                </a:solidFill>
              </a:rPr>
              <a:t>Collection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zh-CN" altLang="en-US" sz="2400" dirty="0"/>
              <a:t>都提供</a:t>
            </a:r>
            <a:r>
              <a:rPr lang="zh-CN" altLang="en-US" sz="2400" dirty="0">
                <a:ea typeface="隶书" panose="02010509060101010101" pitchFamily="49" charset="-122"/>
              </a:rPr>
              <a:t>一个</a:t>
            </a:r>
            <a:r>
              <a:rPr lang="en-US" altLang="zh-CN" sz="2400" b="1" dirty="0">
                <a:solidFill>
                  <a:srgbClr val="0000CC"/>
                </a:solidFill>
                <a:ea typeface="隶书" panose="02010509060101010101" pitchFamily="49" charset="-122"/>
                <a:cs typeface="Tahoma" panose="020B0604030504040204" pitchFamily="34" charset="0"/>
              </a:rPr>
              <a:t>iterator()</a:t>
            </a:r>
            <a:r>
              <a:rPr lang="zh-CN" altLang="en-US" sz="2400" b="1" dirty="0">
                <a:solidFill>
                  <a:srgbClr val="0000CC"/>
                </a:solidFill>
                <a:ea typeface="隶书" panose="02010509060101010101" pitchFamily="49" charset="-122"/>
                <a:cs typeface="Tahoma" panose="020B0604030504040204" pitchFamily="34" charset="0"/>
              </a:rPr>
              <a:t>方法</a:t>
            </a:r>
            <a:r>
              <a:rPr lang="zh-CN" altLang="en-US" sz="2400" dirty="0"/>
              <a:t>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该方法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一个类集的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迭代器。</a:t>
            </a:r>
            <a:endParaRPr lang="en-US" altLang="zh-CN" sz="24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000" dirty="0"/>
              <a:t>通过使用这个迭代器，可以访问类集中的每一个元素，一次一个元素。</a:t>
            </a:r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迭代器的使用步骤如下：</a:t>
            </a:r>
            <a:endParaRPr lang="en-US" altLang="zh-CN" sz="2400" dirty="0"/>
          </a:p>
          <a:p>
            <a:pPr lvl="1">
              <a:buNone/>
            </a:pPr>
            <a:r>
              <a:rPr lang="en-US" altLang="zh-CN" dirty="0"/>
              <a:t>1. </a:t>
            </a:r>
            <a:r>
              <a:rPr lang="zh-CN" altLang="en-US" dirty="0"/>
              <a:t>通过调用类集的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iterator()</a:t>
            </a:r>
            <a:r>
              <a:rPr lang="zh-CN" altLang="en-US" dirty="0"/>
              <a:t>方法获得类集的迭代器。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2. </a:t>
            </a:r>
            <a:r>
              <a:rPr lang="zh-CN" altLang="en-US" dirty="0"/>
              <a:t>建立一个含有</a:t>
            </a:r>
            <a:r>
              <a:rPr lang="en-US" altLang="zh-CN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hasNext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dirty="0"/>
              <a:t>方法的循环，只要</a:t>
            </a:r>
            <a:r>
              <a:rPr lang="en-US" altLang="zh-CN" dirty="0" err="1"/>
              <a:t>hasNext</a:t>
            </a:r>
            <a:r>
              <a:rPr lang="en-US" altLang="zh-CN" dirty="0"/>
              <a:t> ()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，就进行循环迭代。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3. </a:t>
            </a:r>
            <a:r>
              <a:rPr lang="zh-CN" altLang="en-US" dirty="0"/>
              <a:t>在循环内部，通过调用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()</a:t>
            </a:r>
            <a:r>
              <a:rPr lang="zh-CN" altLang="en-US" dirty="0"/>
              <a:t>方法来得到每一个元素。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迭代器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迭代器指向的位置是</a:t>
            </a:r>
            <a:r>
              <a:rPr lang="zh-CN" altLang="en-US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元素之前的位置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假设集合</a:t>
            </a:r>
            <a:r>
              <a:rPr lang="en-US" sz="2400" dirty="0"/>
              <a:t>List</a:t>
            </a:r>
            <a:r>
              <a:rPr lang="zh-CN" altLang="en-US" sz="2400" dirty="0"/>
              <a:t>由四</a:t>
            </a:r>
            <a:r>
              <a:rPr lang="zh-CN" altLang="en-US" sz="2400"/>
              <a:t>个元素</a:t>
            </a:r>
            <a:r>
              <a:rPr lang="en-US" altLang="zh-CN" sz="2400"/>
              <a:t>node</a:t>
            </a:r>
            <a:r>
              <a:rPr lang="en-US" sz="2400"/>
              <a:t>1、</a:t>
            </a:r>
            <a:r>
              <a:rPr lang="en-US" altLang="zh-CN" sz="2400"/>
              <a:t>node</a:t>
            </a:r>
            <a:r>
              <a:rPr lang="en-US" sz="2400"/>
              <a:t>2、</a:t>
            </a:r>
            <a:r>
              <a:rPr lang="en-US" altLang="zh-CN" sz="2400"/>
              <a:t>node</a:t>
            </a:r>
            <a:r>
              <a:rPr lang="en-US" sz="2400"/>
              <a:t>3</a:t>
            </a:r>
            <a:r>
              <a:rPr lang="zh-CN" altLang="en-US" sz="2400"/>
              <a:t>和</a:t>
            </a:r>
            <a:r>
              <a:rPr lang="en-US" altLang="zh-CN" sz="2400"/>
              <a:t>node</a:t>
            </a:r>
            <a:r>
              <a:rPr lang="en-US" sz="2400"/>
              <a:t>4</a:t>
            </a:r>
            <a:r>
              <a:rPr lang="zh-CN" altLang="en-US" sz="2400" dirty="0"/>
              <a:t>组成：</a:t>
            </a:r>
            <a:endParaRPr lang="en-US" altLang="zh-CN" sz="2400" dirty="0"/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lvl="1"/>
            <a:endParaRPr lang="en-US" altLang="zh-CN" sz="2000"/>
          </a:p>
          <a:p>
            <a:pPr marL="344170" lvl="1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639616" y="3430363"/>
            <a:ext cx="6583913" cy="462609"/>
            <a:chOff x="1362658" y="3150422"/>
            <a:chExt cx="6583913" cy="462609"/>
          </a:xfrm>
        </p:grpSpPr>
        <p:sp>
          <p:nvSpPr>
            <p:cNvPr id="36" name="文本框 35"/>
            <p:cNvSpPr txBox="1"/>
            <p:nvPr/>
          </p:nvSpPr>
          <p:spPr>
            <a:xfrm>
              <a:off x="2092659" y="3152656"/>
              <a:ext cx="1080135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node1</a:t>
              </a:r>
              <a:endParaRPr lang="zh-CN" altLang="en-US" sz="2400" b="1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683918" y="3152655"/>
              <a:ext cx="1090363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node2</a:t>
              </a:r>
              <a:endParaRPr lang="zh-CN" altLang="en-US" sz="2400" b="1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866436" y="3150422"/>
              <a:ext cx="1080135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node4</a:t>
              </a:r>
              <a:endParaRPr lang="zh-CN" altLang="en-US" sz="2400" b="1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275177" y="3152655"/>
              <a:ext cx="1080135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node3</a:t>
              </a:r>
              <a:endParaRPr lang="zh-CN" altLang="en-US" sz="2400" b="1"/>
            </a:p>
          </p:txBody>
        </p:sp>
        <p:cxnSp>
          <p:nvCxnSpPr>
            <p:cNvPr id="40" name="直接箭头连接符 39"/>
            <p:cNvCxnSpPr>
              <a:endCxn id="37" idx="1"/>
            </p:cNvCxnSpPr>
            <p:nvPr/>
          </p:nvCxnSpPr>
          <p:spPr>
            <a:xfrm>
              <a:off x="3183022" y="338125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4774281" y="337699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6365540" y="3368780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362658" y="3368780"/>
              <a:ext cx="7359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当使用语句</a:t>
            </a:r>
            <a:r>
              <a:rPr lang="en-US" altLang="zh-CN" sz="2400" b="1" dirty="0">
                <a:solidFill>
                  <a:srgbClr val="0000CC"/>
                </a:solidFill>
              </a:rPr>
              <a:t>Iterator it = </a:t>
            </a:r>
            <a:r>
              <a:rPr lang="en-US" altLang="zh-CN" sz="2400" b="1" dirty="0" err="1">
                <a:solidFill>
                  <a:srgbClr val="0000CC"/>
                </a:solidFill>
              </a:rPr>
              <a:t>List.iterator</a:t>
            </a:r>
            <a:r>
              <a:rPr lang="en-US" altLang="zh-CN" sz="2400" b="1" dirty="0">
                <a:solidFill>
                  <a:srgbClr val="0000CC"/>
                </a:solidFill>
              </a:rPr>
              <a:t>()</a:t>
            </a:r>
            <a:r>
              <a:rPr lang="zh-CN" altLang="en-US" sz="2400" dirty="0"/>
              <a:t>时，迭代器</a:t>
            </a:r>
            <a:r>
              <a:rPr lang="en-US" altLang="zh-CN" sz="2400" dirty="0"/>
              <a:t>it</a:t>
            </a:r>
            <a:r>
              <a:rPr lang="zh-CN" altLang="en-US" sz="2400" dirty="0"/>
              <a:t>指向的位置是第一个节点</a:t>
            </a:r>
            <a:r>
              <a:rPr lang="en-US" altLang="zh-CN" sz="2400" dirty="0"/>
              <a:t>node1</a:t>
            </a:r>
            <a:r>
              <a:rPr lang="zh-CN" altLang="en-US" sz="2400" dirty="0"/>
              <a:t>前的位置；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当执行语句</a:t>
            </a:r>
            <a:r>
              <a:rPr lang="en-US" altLang="zh-CN" sz="2400" b="1" dirty="0" err="1">
                <a:solidFill>
                  <a:srgbClr val="0000CC"/>
                </a:solidFill>
              </a:rPr>
              <a:t>it.next</a:t>
            </a:r>
            <a:r>
              <a:rPr lang="en-US" altLang="zh-CN" sz="2400" b="1" dirty="0">
                <a:solidFill>
                  <a:srgbClr val="0000CC"/>
                </a:solidFill>
              </a:rPr>
              <a:t>()</a:t>
            </a:r>
            <a:r>
              <a:rPr lang="zh-CN" altLang="en-US" sz="2400" b="1" dirty="0">
                <a:solidFill>
                  <a:srgbClr val="0000CC"/>
                </a:solidFill>
              </a:rPr>
              <a:t>时，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it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所指向的当前元素</a:t>
            </a:r>
            <a:r>
              <a:rPr lang="zh-CN" altLang="en-US" sz="2400" dirty="0"/>
              <a:t>之后，迭代器指向的位置后移到下图所指向的位置。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744791" y="5253429"/>
            <a:ext cx="6486123" cy="1090680"/>
            <a:chOff x="1362658" y="3150422"/>
            <a:chExt cx="6486123" cy="1090680"/>
          </a:xfrm>
        </p:grpSpPr>
        <p:sp>
          <p:nvSpPr>
            <p:cNvPr id="6" name="文本框 5"/>
            <p:cNvSpPr txBox="1"/>
            <p:nvPr/>
          </p:nvSpPr>
          <p:spPr>
            <a:xfrm>
              <a:off x="2092659" y="3152656"/>
              <a:ext cx="982345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node1</a:t>
              </a:r>
              <a:endParaRPr lang="zh-CN" altLang="en-US" sz="2400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83918" y="3152655"/>
              <a:ext cx="1090363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node2</a:t>
              </a:r>
              <a:endParaRPr lang="zh-CN" altLang="en-US" sz="2400" b="1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866436" y="3150422"/>
              <a:ext cx="982345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node4</a:t>
              </a:r>
              <a:endParaRPr lang="zh-CN" altLang="en-US" sz="24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275177" y="3152655"/>
              <a:ext cx="982345" cy="460375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node3</a:t>
              </a:r>
              <a:endParaRPr lang="zh-CN" altLang="en-US" sz="2400" b="1"/>
            </a:p>
          </p:txBody>
        </p:sp>
        <p:cxnSp>
          <p:nvCxnSpPr>
            <p:cNvPr id="10" name="直接箭头连接符 9"/>
            <p:cNvCxnSpPr>
              <a:endCxn id="7" idx="1"/>
            </p:cNvCxnSpPr>
            <p:nvPr/>
          </p:nvCxnSpPr>
          <p:spPr>
            <a:xfrm>
              <a:off x="3183022" y="338125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774281" y="3376994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6365540" y="3368780"/>
              <a:ext cx="500896" cy="223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362658" y="3368780"/>
              <a:ext cx="73599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标注: 线形 13"/>
            <p:cNvSpPr/>
            <p:nvPr/>
          </p:nvSpPr>
          <p:spPr>
            <a:xfrm>
              <a:off x="3221089" y="3881087"/>
              <a:ext cx="484756" cy="360015"/>
            </a:xfrm>
            <a:prstGeom prst="borderCallout1">
              <a:avLst>
                <a:gd name="adj1" fmla="val 508"/>
                <a:gd name="adj2" fmla="val 51667"/>
                <a:gd name="adj3" fmla="val -137502"/>
                <a:gd name="adj4" fmla="val 8980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it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474792" y="2567138"/>
            <a:ext cx="98234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node1</a:t>
            </a:r>
            <a:endParaRPr lang="zh-CN" altLang="en-US" sz="2400" b="1"/>
          </a:p>
        </p:txBody>
      </p:sp>
      <p:sp>
        <p:nvSpPr>
          <p:cNvPr id="17" name="文本框 16"/>
          <p:cNvSpPr txBox="1"/>
          <p:nvPr/>
        </p:nvSpPr>
        <p:spPr>
          <a:xfrm>
            <a:off x="5066051" y="2567137"/>
            <a:ext cx="1090363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node2</a:t>
            </a:r>
            <a:endParaRPr lang="zh-CN" altLang="en-US" sz="2400" b="1"/>
          </a:p>
        </p:txBody>
      </p:sp>
      <p:sp>
        <p:nvSpPr>
          <p:cNvPr id="18" name="文本框 17"/>
          <p:cNvSpPr txBox="1"/>
          <p:nvPr/>
        </p:nvSpPr>
        <p:spPr>
          <a:xfrm>
            <a:off x="8248569" y="2564904"/>
            <a:ext cx="98234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node4</a:t>
            </a:r>
            <a:endParaRPr lang="zh-CN" altLang="en-US" sz="2400" b="1"/>
          </a:p>
        </p:txBody>
      </p:sp>
      <p:sp>
        <p:nvSpPr>
          <p:cNvPr id="19" name="文本框 18"/>
          <p:cNvSpPr txBox="1"/>
          <p:nvPr/>
        </p:nvSpPr>
        <p:spPr>
          <a:xfrm>
            <a:off x="6657310" y="2567137"/>
            <a:ext cx="982345" cy="4603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node3</a:t>
            </a:r>
            <a:endParaRPr lang="zh-CN" altLang="en-US" sz="2400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511824" y="2795736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156414" y="2791476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747673" y="2783262"/>
            <a:ext cx="500896" cy="2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744791" y="2783262"/>
            <a:ext cx="7359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注: 线形 23"/>
          <p:cNvSpPr/>
          <p:nvPr/>
        </p:nvSpPr>
        <p:spPr>
          <a:xfrm>
            <a:off x="2927648" y="3248992"/>
            <a:ext cx="504056" cy="360015"/>
          </a:xfrm>
          <a:prstGeom prst="borderCallout1">
            <a:avLst>
              <a:gd name="adj1" fmla="val 508"/>
              <a:gd name="adj2" fmla="val 51667"/>
              <a:gd name="adj3" fmla="val -125773"/>
              <a:gd name="adj4" fmla="val 1043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链表</a:t>
            </a:r>
            <a:r>
              <a:rPr lang="zh-CN" altLang="en-US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迭代</a:t>
            </a: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器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链表对象可以使用</a:t>
            </a:r>
            <a:r>
              <a:rPr lang="en-US" altLang="zh-CN" sz="2400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en-US" altLang="zh-CN" sz="24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方法获取一个</a:t>
            </a:r>
            <a:r>
              <a:rPr lang="en-US" altLang="zh-CN" sz="24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zh-CN" altLang="en-US" sz="2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，该对象就是针对当前链表的迭代器。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例题13-3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课堂阅读与讨论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72411" y="2632181"/>
            <a:ext cx="7847177" cy="24612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LinkedList&lt;</a:t>
            </a:r>
            <a:r>
              <a:rPr lang="en-US" altLang="zh-CN" sz="2200" b="1" dirty="0">
                <a:solidFill>
                  <a:srgbClr val="CC0099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n-US" altLang="zh-CN" sz="2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altLang="zh-CN" sz="2200" b="1" dirty="0">
                <a:solidFill>
                  <a:srgbClr val="0066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en-US" altLang="zh-CN" sz="2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=new LinkedList&lt;</a:t>
            </a:r>
            <a:r>
              <a:rPr lang="en-US" altLang="zh-CN" sz="2200" b="1" dirty="0">
                <a:solidFill>
                  <a:srgbClr val="CC0099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n-US" altLang="zh-CN" sz="2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&gt;();  </a:t>
            </a:r>
            <a:endParaRPr lang="en-US" altLang="zh-CN" sz="22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		……</a:t>
            </a:r>
            <a:endParaRPr lang="en-US" altLang="zh-CN" sz="22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200" dirty="0">
                <a:latin typeface="+mj-lt"/>
                <a:cs typeface="Tahoma" panose="020B0604030504040204" pitchFamily="34" charset="0"/>
              </a:rPr>
              <a:t>//</a:t>
            </a:r>
            <a:r>
              <a:rPr lang="zh-CN" altLang="en-US" sz="2200" dirty="0">
                <a:latin typeface="+mj-lt"/>
                <a:cs typeface="Tahoma" panose="020B0604030504040204" pitchFamily="34" charset="0"/>
              </a:rPr>
              <a:t>使用</a:t>
            </a:r>
            <a:r>
              <a:rPr lang="en-US" altLang="zh-CN" sz="2200" dirty="0">
                <a:latin typeface="+mj-lt"/>
                <a:cs typeface="Tahoma" panose="020B0604030504040204" pitchFamily="34" charset="0"/>
              </a:rPr>
              <a:t>Iterator</a:t>
            </a:r>
            <a:r>
              <a:rPr lang="zh-CN" altLang="en-US" sz="2200" dirty="0">
                <a:latin typeface="+mj-lt"/>
                <a:cs typeface="Tahoma" panose="020B0604030504040204" pitchFamily="34" charset="0"/>
              </a:rPr>
              <a:t>对象遍历链表</a:t>
            </a:r>
            <a:endParaRPr lang="en-US" altLang="zh-CN" sz="2200" dirty="0">
              <a:latin typeface="+mj-lt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Iterator&lt;</a:t>
            </a:r>
            <a:r>
              <a:rPr lang="en-US" altLang="zh-CN" sz="2200" b="1" dirty="0">
                <a:solidFill>
                  <a:srgbClr val="CC0099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altLang="zh-CN" sz="2200" b="1" dirty="0" err="1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iter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zh-CN" sz="2200" b="1" dirty="0" err="1">
                <a:solidFill>
                  <a:srgbClr val="0066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en-US" altLang="zh-CN" sz="2200" b="1" dirty="0" err="1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.iterator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  <a:endParaRPr lang="en-US" altLang="zh-CN" sz="2200" b="1" dirty="0">
              <a:solidFill>
                <a:srgbClr val="0000CC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while(</a:t>
            </a:r>
            <a:r>
              <a:rPr lang="en-US" altLang="zh-CN" sz="2200" b="1" dirty="0" err="1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iter.hasNext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zh-CN" sz="2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){</a:t>
            </a:r>
            <a:endParaRPr lang="en-US" altLang="zh-CN" sz="22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     String </a:t>
            </a:r>
            <a:r>
              <a:rPr lang="en-US" altLang="zh-CN" sz="2200" b="1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te</a:t>
            </a:r>
            <a:r>
              <a:rPr lang="en-US" altLang="zh-CN" sz="2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sz="2200" b="1" dirty="0" err="1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iter.next</a:t>
            </a:r>
            <a:r>
              <a:rPr lang="en-US" altLang="zh-CN" sz="2200" b="1" dirty="0">
                <a:solidFill>
                  <a:srgbClr val="0000CC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zh-CN" sz="2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22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200" b="1" dirty="0">
              <a:latin typeface="+mj-lt"/>
              <a:cs typeface="Tahom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39208" y="3685829"/>
            <a:ext cx="25012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//1. </a:t>
            </a:r>
            <a:r>
              <a:rPr lang="zh-CN" altLang="en-US" sz="2000" b="1" dirty="0">
                <a:latin typeface="+mj-lt"/>
                <a:cs typeface="Tahoma" panose="020B0604030504040204" pitchFamily="34" charset="0"/>
              </a:rPr>
              <a:t>获取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cs typeface="Tahoma" panose="020B0604030504040204" pitchFamily="34" charset="0"/>
              </a:rPr>
              <a:t>对象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6687189" y="3995394"/>
            <a:ext cx="16268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//2. </a:t>
            </a:r>
            <a:r>
              <a:rPr lang="zh-CN" altLang="en-US" sz="2000" b="1" dirty="0">
                <a:latin typeface="+mj-lt"/>
                <a:cs typeface="Tahoma" panose="020B0604030504040204" pitchFamily="34" charset="0"/>
              </a:rPr>
              <a:t>建立循环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611365" y="4360228"/>
            <a:ext cx="2137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//3. </a:t>
            </a:r>
            <a:r>
              <a:rPr lang="zh-CN" altLang="en-US" sz="2000" b="1" dirty="0">
                <a:latin typeface="+mj-lt"/>
                <a:cs typeface="Tahoma" panose="020B0604030504040204" pitchFamily="34" charset="0"/>
              </a:rPr>
              <a:t>获取节点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元素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4597" y="5344193"/>
            <a:ext cx="3581400" cy="107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 dirty="0">
                <a:latin typeface="Tahoma" panose="020B0604030504040204" pitchFamily="34" charset="0"/>
              </a:rPr>
              <a:t>Java 2</a:t>
            </a:r>
            <a:r>
              <a:rPr lang="zh-CN" altLang="en-US" dirty="0">
                <a:latin typeface="Tahoma" panose="020B0604030504040204" pitchFamily="34" charset="0"/>
              </a:rPr>
              <a:t>（</a:t>
            </a:r>
            <a:r>
              <a:rPr lang="en-US" altLang="zh-CN" dirty="0">
                <a:latin typeface="Tahoma" panose="020B0604030504040204" pitchFamily="34" charset="0"/>
              </a:rPr>
              <a:t>JDK 1.2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1998</a:t>
            </a:r>
            <a:r>
              <a:rPr lang="zh-CN" altLang="en-US" dirty="0">
                <a:latin typeface="Tahoma" panose="020B0604030504040204" pitchFamily="34" charset="0"/>
              </a:rPr>
              <a:t>年）</a:t>
            </a:r>
            <a:r>
              <a:rPr lang="zh-CN" altLang="en-US" dirty="0">
                <a:latin typeface="宋体" panose="02010600030101010101" pitchFamily="2" charset="-122"/>
              </a:rPr>
              <a:t>之后，</a:t>
            </a:r>
            <a:r>
              <a:rPr lang="en-US" altLang="zh-CN" dirty="0">
                <a:latin typeface="Tahoma" panose="020B0604030504040204" pitchFamily="34" charset="0"/>
              </a:rPr>
              <a:t>Java</a:t>
            </a:r>
            <a:r>
              <a:rPr lang="zh-CN" altLang="en-US" dirty="0">
                <a:latin typeface="宋体" panose="02010600030101010101" pitchFamily="2" charset="-122"/>
              </a:rPr>
              <a:t>提供了实现常见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数据结构</a:t>
            </a:r>
            <a:r>
              <a:rPr lang="zh-CN" altLang="en-US" dirty="0">
                <a:latin typeface="宋体" panose="02010600030101010101" pitchFamily="2" charset="-122"/>
              </a:rPr>
              <a:t>的类，这些实现数据结构的类通称为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集合框架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Tahoma" panose="020B0604030504040204" pitchFamily="34" charset="0"/>
              </a:rPr>
              <a:t>在</a:t>
            </a:r>
            <a:r>
              <a:rPr lang="en-US" altLang="zh-CN" dirty="0">
                <a:latin typeface="Tahoma" panose="020B0604030504040204" pitchFamily="34" charset="0"/>
              </a:rPr>
              <a:t>Java 5</a:t>
            </a:r>
            <a:r>
              <a:rPr lang="zh-CN" altLang="en-US" dirty="0">
                <a:latin typeface="Tahoma" panose="020B0604030504040204" pitchFamily="34" charset="0"/>
              </a:rPr>
              <a:t>（</a:t>
            </a:r>
            <a:r>
              <a:rPr lang="en-US" altLang="zh-CN" dirty="0">
                <a:latin typeface="Tahoma" panose="020B0604030504040204" pitchFamily="34" charset="0"/>
              </a:rPr>
              <a:t> JDK1.5 </a:t>
            </a:r>
            <a:r>
              <a:rPr lang="zh-CN" altLang="en-US" dirty="0">
                <a:latin typeface="Tahoma" panose="020B0604030504040204" pitchFamily="34" charset="0"/>
              </a:rPr>
              <a:t>，</a:t>
            </a:r>
            <a:r>
              <a:rPr lang="en-US" altLang="zh-CN" dirty="0">
                <a:latin typeface="Tahoma" panose="020B0604030504040204" pitchFamily="34" charset="0"/>
              </a:rPr>
              <a:t>2004</a:t>
            </a:r>
            <a:r>
              <a:rPr lang="zh-CN" altLang="en-US" dirty="0">
                <a:latin typeface="Tahoma" panose="020B0604030504040204" pitchFamily="34" charset="0"/>
              </a:rPr>
              <a:t>年</a:t>
            </a:r>
            <a:r>
              <a:rPr lang="zh-CN" altLang="en-US" dirty="0">
                <a:latin typeface="宋体" panose="02010600030101010101" pitchFamily="2" charset="-122"/>
              </a:rPr>
              <a:t>）后，</a:t>
            </a:r>
            <a:r>
              <a:rPr lang="en-US" altLang="zh-CN" dirty="0">
                <a:latin typeface="Tahoma" panose="020B0604030504040204" pitchFamily="34" charset="0"/>
              </a:rPr>
              <a:t>Java</a:t>
            </a:r>
            <a:r>
              <a:rPr lang="zh-CN" altLang="en-US" dirty="0">
                <a:latin typeface="宋体" panose="02010600030101010101" pitchFamily="2" charset="-122"/>
              </a:rPr>
              <a:t>集合框架开始支持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泛型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§13.2.3    </a:t>
            </a:r>
            <a:r>
              <a:rPr lang="zh-CN" altLang="en-US" dirty="0">
                <a:latin typeface="宋体" panose="02010600030101010101" pitchFamily="2" charset="-122"/>
              </a:rPr>
              <a:t>遍历链表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JDK1.5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之前没有泛型的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类，可以用普通的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创建一个链表对象,如：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mylist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=new 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LinkedList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  <a:endParaRPr lang="en-US" altLang="zh-CN" sz="2400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泛型的主要目的是可以建立具有类型安全的集合框架，优点就是：</a:t>
            </a:r>
            <a:endParaRPr lang="en-US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在使用这些泛型类建立的数据结构时，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Tahoma" panose="020B0604030504040204" pitchFamily="34" charset="0"/>
              </a:rPr>
              <a:t>不必进行强制类型转换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，即：不要求进行运行时类型检查。</a:t>
            </a:r>
            <a:r>
              <a:rPr lang="zh-CN" altLang="en-US" sz="16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sz="16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endParaRPr lang="zh-CN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例题13-4, 例题13-5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课后阅读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zh-CN" altLang="en-US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§13.3   </a:t>
            </a:r>
            <a:r>
              <a:rPr lang="zh-CN" altLang="en-US" dirty="0">
                <a:latin typeface="宋体" panose="02010600030101010101" pitchFamily="2" charset="-122"/>
              </a:rPr>
              <a:t>堆栈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堆栈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是一种“后进先出”的数据结构，只能在一端进行输入或输出数据的操作。 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Stack&lt;E&gt;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泛型类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创建一个堆栈对象。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堆栈对象常用方法：</a:t>
            </a: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E push(E item);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实现压栈操作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E pop();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实现弹栈操作。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§13.3   堆栈 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堆栈对象常用方法：</a:t>
            </a:r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empty();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判断堆栈是否还有数据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E peek();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获取堆栈顶端的数据，但不删除该数据。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search(Object data);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获取数据在堆栈中的位置。 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10000"/>
              </a:lnSpc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例题13-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课后练习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§13.4   散列映射 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9880" y="1589334"/>
            <a:ext cx="8280920" cy="4502150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§13.4.1  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HashMap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&lt;K,V&gt;</a:t>
            </a: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泛型类 </a:t>
            </a: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、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set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结构集合类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、</a:t>
            </a:r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map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结构集合类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、泛型</a:t>
            </a: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endParaRPr lang="en-US" altLang="zh-CN" sz="22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例如：</a:t>
            </a:r>
            <a:endParaRPr lang="en-US" altLang="zh-CN" sz="22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altLang="zh-CN" sz="22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hashtable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可以存储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“键/值”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(Key/Value)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对数据。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955552" y="4437112"/>
            <a:ext cx="833224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sz="1800" b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HashMap&lt;String,Student&gt; </a:t>
            </a:r>
            <a:r>
              <a:rPr lang="en-US" altLang="zh-CN" sz="1800" b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hashtable</a:t>
            </a:r>
            <a:r>
              <a:rPr lang="en-US" altLang="zh-CN" sz="1800" b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HashSet&lt;String,Student&gt;();</a:t>
            </a:r>
            <a:endParaRPr lang="en-US" altLang="zh-CN" sz="18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§13.4.1  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HashMap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&lt;K,V&gt;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泛型类 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相关方法：</a:t>
            </a: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 put(K key, V value);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将</a:t>
            </a: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ahoma" panose="020B0604030504040204" pitchFamily="34" charset="0"/>
              </a:rPr>
              <a:t>键/值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对数据存放到散列映射中，该方法同时返回键所对应的值。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void clear() 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清空散列映射。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Object clone()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返回当前散列映射的一个克隆。</a:t>
            </a:r>
            <a:endParaRPr lang="en-US" altLang="zh-CN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spcBef>
                <a:spcPts val="0"/>
              </a:spcBef>
            </a:pPr>
            <a:r>
              <a:rPr lang="zh-CN" altLang="en-US" sz="2400" dirty="0"/>
              <a:t>将返回当前</a:t>
            </a:r>
            <a:r>
              <a:rPr lang="zh-CN" altLang="en-US" sz="2400" b="1" dirty="0">
                <a:solidFill>
                  <a:srgbClr val="C00000"/>
                </a:solidFill>
              </a:rPr>
              <a:t>对象的一个复制品</a:t>
            </a:r>
            <a:r>
              <a:rPr lang="zh-CN" altLang="en-US" sz="2400" dirty="0"/>
              <a:t>，而不是对象的引用。</a:t>
            </a:r>
            <a:endParaRPr lang="en-US" altLang="zh-CN" sz="2400" dirty="0"/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size() 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返回散列映射的大小，即散列映射中</a:t>
            </a:r>
            <a:r>
              <a:rPr lang="zh-CN" altLang="en-US" sz="2400" dirty="0">
                <a:latin typeface="Times New Roman" panose="02020603050405020304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键/值</a:t>
            </a:r>
            <a:r>
              <a:rPr lang="zh-CN" altLang="en-US" sz="2400" dirty="0">
                <a:latin typeface="Times New Roman" panose="02020603050405020304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对的数目。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/>
          </a:p>
          <a:p>
            <a:pPr lvl="2" algn="just">
              <a:spcBef>
                <a:spcPts val="0"/>
              </a:spcBef>
            </a:pP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§13.4.1   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HashMap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&lt;K,V&gt;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泛型类 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相关方法：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containsKey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(Object key)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如果散列映射有“键/值”对使用了参数指定的键，方法返回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true，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否则返回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false。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 get(Object key) 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返回散列映射中使用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做键的“键/值”对中的值。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isEmpty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 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如果散列映射不含任何“键/值”对，方法返回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true，</a:t>
            </a: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否则返回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false。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V remove(Object key) 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删除散列映射中键为参数指定的“键/值”对，并返回键对应的值。</a:t>
            </a:r>
            <a:endParaRPr lang="zh-CN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§13.4.3 遍历散列映射 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遍历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HashMap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有多种不同的方式，方式之一：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4170" lvl="1" indent="0" algn="just">
              <a:lnSpc>
                <a:spcPct val="110000"/>
              </a:lnSpc>
              <a:buNone/>
            </a:pPr>
            <a:r>
              <a:rPr lang="zh-CN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第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zh-CN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步：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使用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values()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方法，返回</a:t>
            </a: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一个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实现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Collection&lt;V&gt;</a:t>
            </a: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接口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的类创建的</a:t>
            </a: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693420" lvl="2" indent="0" algn="ctr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Collection&lt;V&gt; values();</a:t>
            </a: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4170" lvl="1" indent="0" algn="just">
              <a:lnSpc>
                <a:spcPct val="110000"/>
              </a:lnSpc>
              <a:buNone/>
            </a:pPr>
            <a:r>
              <a:rPr lang="zh-CN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第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zh-CN" alt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步：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使用接口回调技术，即：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将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values()</a:t>
            </a: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所返回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对象的引用赋给</a:t>
            </a:r>
            <a:r>
              <a:rPr lang="en-US" altLang="zh-CN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Collection&lt;V&gt;</a:t>
            </a: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接口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变量；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该接口变量可以回调</a:t>
            </a:r>
            <a:r>
              <a:rPr lang="en-US" altLang="zh-CN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方法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获取一个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对象，这个</a:t>
            </a:r>
            <a:r>
              <a:rPr lang="en-US" altLang="zh-CN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Iterator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对象存放着散列映射中所有“键/值”对中的“值”。 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2074523"/>
            <a:ext cx="8424936" cy="3516992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遍历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HashMap</a:t>
            </a:r>
            <a:r>
              <a:rPr lang="zh-CN" alt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中所有的值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(Value)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HashMap&lt;String, String&gt; 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map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=new HashMap&lt;String, String&gt; ();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……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CC009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Collection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&lt;String&gt; 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values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map</a:t>
            </a:r>
            <a:r>
              <a:rPr lang="en-US" altLang="zh-CN" sz="22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.values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();      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//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values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集合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Iterator&lt;String&gt; 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it2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200" dirty="0" err="1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values.</a:t>
            </a:r>
            <a:r>
              <a:rPr lang="en-US" altLang="zh-CN" sz="2200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iterator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;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//</a:t>
            </a:r>
            <a:r>
              <a:rPr lang="en-US" altLang="zh-CN" sz="2200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values</a:t>
            </a:r>
            <a:r>
              <a:rPr lang="zh-CN" altLang="en-US" sz="2200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集合的迭代器对象</a:t>
            </a:r>
            <a:endParaRPr lang="en-US" altLang="zh-CN" sz="2200" dirty="0">
              <a:solidFill>
                <a:srgbClr val="C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while(</a:t>
            </a: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it2.hasNext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{        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it2.next();</a:t>
            </a:r>
            <a:endParaRPr lang="en-US" altLang="zh-CN" sz="2200" dirty="0">
              <a:solidFill>
                <a:srgbClr val="0000CC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altLang="zh-C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sz="2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§13.4.</a:t>
            </a:r>
            <a:r>
              <a:rPr lang="zh-CN" altLang="en-US"/>
              <a:t>4 </a:t>
            </a:r>
            <a:r>
              <a:rPr lang="zh-CN" altLang="en-US">
                <a:latin typeface="宋体" panose="02010600030101010101" pitchFamily="2" charset="-122"/>
              </a:rPr>
              <a:t>基于</a:t>
            </a:r>
            <a:r>
              <a:rPr lang="zh-CN" altLang="en-US" dirty="0">
                <a:latin typeface="宋体" panose="02010600030101010101" pitchFamily="2" charset="-122"/>
              </a:rPr>
              <a:t>散列映射的查询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对于经常需要进行查找的数据可以采用散列映射来存储这样的数据，即：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为数据指定一个查找它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zh-CN" altLang="en-US" b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关键字</a:t>
            </a:r>
            <a:r>
              <a:rPr lang="en-US" altLang="zh-CN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(key)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然后按着“健-值”对，将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关键字和数据一并存入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散列映射中。 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10000"/>
              </a:lnSpc>
            </a:pP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例题13-7：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英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汉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对照小字典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课后阅读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并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讨论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13.5 </a:t>
            </a:r>
            <a:r>
              <a:rPr lang="en-US"/>
              <a:t>Comparable</a:t>
            </a:r>
            <a:r>
              <a:rPr lang="zh-CN" altLang="en-US" dirty="0"/>
              <a:t>排序接口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329642" cy="45021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0000CC"/>
                </a:solidFill>
              </a:rPr>
              <a:t>Comparable</a:t>
            </a:r>
            <a:r>
              <a:rPr lang="zh-CN" altLang="en-US" sz="2400" dirty="0"/>
              <a:t>是系统定义的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一个排序接口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若一个类实现了</a:t>
            </a:r>
            <a:r>
              <a:rPr lang="en-US" sz="2400" b="1" dirty="0">
                <a:solidFill>
                  <a:srgbClr val="0000CC"/>
                </a:solidFill>
              </a:rPr>
              <a:t>Comparable</a:t>
            </a:r>
            <a:r>
              <a:rPr lang="zh-CN" altLang="en-US" sz="2400" dirty="0"/>
              <a:t>接口，就意味着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该类支持排序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实现了</a:t>
            </a:r>
            <a:r>
              <a:rPr lang="en-US" sz="2400" dirty="0"/>
              <a:t>Comparable</a:t>
            </a:r>
            <a:r>
              <a:rPr lang="zh-CN" altLang="en-US" sz="2400" dirty="0"/>
              <a:t>接口的类的对象的</a:t>
            </a:r>
            <a:r>
              <a:rPr lang="zh-CN" altLang="en-US" sz="2400" dirty="0">
                <a:solidFill>
                  <a:srgbClr val="0000CC"/>
                </a:solidFill>
              </a:rPr>
              <a:t>列表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0000CC"/>
                </a:solidFill>
              </a:rPr>
              <a:t>数组</a:t>
            </a:r>
            <a:r>
              <a:rPr lang="zh-CN" altLang="en-US" sz="2400" dirty="0"/>
              <a:t>可以通过</a:t>
            </a:r>
            <a:r>
              <a:rPr lang="en-US" sz="2400" dirty="0" err="1"/>
              <a:t>Collections.</a:t>
            </a:r>
            <a:r>
              <a:rPr lang="en-US" sz="2400" b="1" dirty="0" err="1">
                <a:solidFill>
                  <a:srgbClr val="006600"/>
                </a:solidFill>
              </a:rPr>
              <a:t>sort</a:t>
            </a:r>
            <a:r>
              <a:rPr lang="zh-CN" altLang="en-US" sz="2400" dirty="0"/>
              <a:t>或</a:t>
            </a:r>
            <a:r>
              <a:rPr lang="en-US" sz="2400" dirty="0" err="1"/>
              <a:t>Arrays.</a:t>
            </a:r>
            <a:r>
              <a:rPr lang="en-US" sz="2400" b="1" dirty="0" err="1">
                <a:solidFill>
                  <a:srgbClr val="006600"/>
                </a:solidFill>
              </a:rPr>
              <a:t>sort</a:t>
            </a:r>
            <a:r>
              <a:rPr lang="zh-CN" altLang="en-US" sz="2400" dirty="0"/>
              <a:t>进行自动排序。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 algn="ctr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Collections</a:t>
            </a:r>
            <a:r>
              <a:rPr lang="en-US" sz="2400" b="1" dirty="0" err="1">
                <a:solidFill>
                  <a:srgbClr val="0000CC"/>
                </a:solidFill>
              </a:rPr>
              <a:t>.sort</a:t>
            </a:r>
            <a:r>
              <a:rPr lang="en-US" sz="2400" b="1" dirty="0">
                <a:solidFill>
                  <a:srgbClr val="0000CC"/>
                </a:solidFill>
              </a:rPr>
              <a:t>(</a:t>
            </a:r>
            <a:r>
              <a:rPr lang="en-US" sz="2400" b="1" dirty="0" err="1">
                <a:solidFill>
                  <a:srgbClr val="006600"/>
                </a:solidFill>
              </a:rPr>
              <a:t>subList</a:t>
            </a:r>
            <a:r>
              <a:rPr lang="en-US" sz="2400" b="1" dirty="0">
                <a:solidFill>
                  <a:srgbClr val="0000CC"/>
                </a:solidFill>
              </a:rPr>
              <a:t>);</a:t>
            </a:r>
            <a:endParaRPr lang="en-US" sz="2400" b="1" dirty="0">
              <a:solidFill>
                <a:srgbClr val="0000CC"/>
              </a:solidFill>
            </a:endParaRPr>
          </a:p>
          <a:p>
            <a:pPr algn="ctr">
              <a:spcBef>
                <a:spcPts val="0"/>
              </a:spcBef>
              <a:buNone/>
            </a:pPr>
            <a:endParaRPr lang="en-US" sz="2400" b="1" dirty="0">
              <a:solidFill>
                <a:srgbClr val="0000CC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6600"/>
                </a:solidFill>
                <a:cs typeface="+mn-cs"/>
              </a:rPr>
              <a:t>subList</a:t>
            </a:r>
            <a:r>
              <a:rPr lang="zh-CN" altLang="en-US" dirty="0"/>
              <a:t>每一个节点里面的对象必须实现</a:t>
            </a:r>
            <a:r>
              <a:rPr lang="en-US" b="1" dirty="0">
                <a:solidFill>
                  <a:srgbClr val="C00000"/>
                </a:solidFill>
              </a:rPr>
              <a:t>comparable</a:t>
            </a:r>
            <a:r>
              <a:rPr lang="zh-CN" altLang="en-US" dirty="0"/>
              <a:t>接口，完成</a:t>
            </a:r>
            <a:r>
              <a:rPr lang="en-US" b="1" dirty="0" err="1">
                <a:solidFill>
                  <a:srgbClr val="C00000"/>
                </a:solidFill>
              </a:rPr>
              <a:t>compareTo</a:t>
            </a:r>
            <a:r>
              <a:rPr lang="zh-CN" altLang="en-US" dirty="0"/>
              <a:t>方法，才能调用</a:t>
            </a:r>
            <a:r>
              <a:rPr lang="en-US" dirty="0"/>
              <a:t>sort</a:t>
            </a:r>
            <a:r>
              <a:rPr lang="zh-CN" altLang="en-US" dirty="0"/>
              <a:t>排序。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§13.1   泛型 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8775"/>
            <a:ext cx="6422504" cy="4502150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泛型</a:t>
            </a:r>
            <a:r>
              <a:rPr lang="en-US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(Generics)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主要目的是可以建立具有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类型安全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的集合框架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，如：</a:t>
            </a:r>
            <a:endParaRPr lang="en-US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链表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(LinkedList)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、散列映射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(HashMap)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等数据结构。</a:t>
            </a:r>
            <a:endParaRPr lang="en-US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在 </a:t>
            </a:r>
            <a:r>
              <a:rPr lang="en-US" altLang="zh-CN" dirty="0">
                <a:latin typeface="Tahoma" panose="020B0604030504040204" pitchFamily="34" charset="0"/>
                <a:cs typeface="Tahoma" panose="020B0604030504040204" pitchFamily="34" charset="0"/>
              </a:rPr>
              <a:t>Java 5 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之前，集合类（如 </a:t>
            </a:r>
            <a:r>
              <a:rPr lang="en-US" altLang="zh-CN" dirty="0">
                <a:latin typeface="Tahoma" panose="020B0604030504040204" pitchFamily="34" charset="0"/>
                <a:cs typeface="Tahoma" panose="020B0604030504040204" pitchFamily="34" charset="0"/>
              </a:rPr>
              <a:t>List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、</a:t>
            </a:r>
            <a:r>
              <a:rPr lang="en-US" altLang="zh-CN" dirty="0">
                <a:latin typeface="Tahoma" panose="020B0604030504040204" pitchFamily="34" charset="0"/>
                <a:cs typeface="Tahoma" panose="020B0604030504040204" pitchFamily="34" charset="0"/>
              </a:rPr>
              <a:t>Set 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等）在处理对象时只能使用 </a:t>
            </a:r>
            <a:r>
              <a:rPr lang="en-US" altLang="zh-CN" dirty="0">
                <a:latin typeface="Tahoma" panose="020B0604030504040204" pitchFamily="34" charset="0"/>
                <a:cs typeface="Tahoma" panose="020B0604030504040204" pitchFamily="34" charset="0"/>
              </a:rPr>
              <a:t>Object 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类型，导致在取出元素时需要进行类型转换（</a:t>
            </a:r>
            <a:r>
              <a:rPr lang="en-US" altLang="zh-CN" dirty="0">
                <a:latin typeface="Tahoma" panose="020B0604030504040204" pitchFamily="34" charset="0"/>
                <a:cs typeface="Tahoma" panose="020B0604030504040204" pitchFamily="34" charset="0"/>
              </a:rPr>
              <a:t>cast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），这不仅繁琐，还容易出现类型转换异常。</a:t>
            </a:r>
            <a:endParaRPr lang="en-US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泛型类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泛型类对象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4152" y="2774950"/>
            <a:ext cx="44958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</a:t>
            </a:r>
            <a:r>
              <a:rPr lang="zh-CN" altLang="en-US" dirty="0"/>
              <a:t>排序接口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fr-FR" dirty="0"/>
              <a:t>java.lang</a:t>
            </a:r>
            <a:r>
              <a:rPr lang="zh-CN" altLang="en-US" dirty="0"/>
              <a:t>包中，</a:t>
            </a:r>
            <a:r>
              <a:rPr lang="en-US" altLang="zh-CN" sz="2800" b="1" dirty="0">
                <a:solidFill>
                  <a:srgbClr val="0000CC"/>
                </a:solidFill>
              </a:rPr>
              <a:t> Comparable</a:t>
            </a:r>
            <a:r>
              <a:rPr lang="zh-CN" altLang="en-US" dirty="0"/>
              <a:t>是一个泛型接口：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zh-CN" altLang="en-US" dirty="0"/>
              <a:t>返回： 负整数、零或正整数，根据此对象是小于、等于还是大于指定对象。</a:t>
            </a:r>
            <a:endParaRPr lang="fr-FR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66976" y="2500306"/>
            <a:ext cx="5447665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fr-FR" sz="2400" b="1" dirty="0"/>
              <a:t>public interface </a:t>
            </a:r>
            <a:r>
              <a:rPr lang="fr-FR" sz="2400" b="1" dirty="0">
                <a:solidFill>
                  <a:srgbClr val="C00000"/>
                </a:solidFill>
              </a:rPr>
              <a:t>Comparable</a:t>
            </a:r>
            <a:r>
              <a:rPr lang="fr-FR" sz="2400" b="1" dirty="0"/>
              <a:t>&lt;</a:t>
            </a:r>
            <a:r>
              <a:rPr lang="fr-FR" sz="2400" b="1" dirty="0">
                <a:solidFill>
                  <a:srgbClr val="C00000"/>
                </a:solidFill>
              </a:rPr>
              <a:t>T</a:t>
            </a:r>
            <a:r>
              <a:rPr lang="fr-FR" sz="2400" b="1" dirty="0"/>
              <a:t>&gt; {     </a:t>
            </a:r>
            <a:endParaRPr lang="fr-FR" sz="2400" b="1" dirty="0"/>
          </a:p>
          <a:p>
            <a:pPr lvl="1">
              <a:buNone/>
            </a:pPr>
            <a:r>
              <a:rPr lang="fr-FR" sz="2400" b="1" dirty="0">
                <a:solidFill>
                  <a:srgbClr val="0000CC"/>
                </a:solidFill>
              </a:rPr>
              <a:t>public int compareTo(</a:t>
            </a:r>
            <a:r>
              <a:rPr lang="fr-FR" sz="2400" b="1" dirty="0">
                <a:solidFill>
                  <a:srgbClr val="C00000"/>
                </a:solidFill>
              </a:rPr>
              <a:t>T</a:t>
            </a:r>
            <a:r>
              <a:rPr lang="fr-FR" sz="2400" b="1" dirty="0">
                <a:solidFill>
                  <a:srgbClr val="0000CC"/>
                </a:solidFill>
              </a:rPr>
              <a:t> o); </a:t>
            </a:r>
            <a:endParaRPr lang="fr-FR" sz="2400" b="1" dirty="0">
              <a:solidFill>
                <a:srgbClr val="0000CC"/>
              </a:solidFill>
            </a:endParaRPr>
          </a:p>
          <a:p>
            <a:pPr>
              <a:buNone/>
            </a:pPr>
            <a:r>
              <a:rPr lang="fr-FR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52076"/>
            <a:ext cx="8229600" cy="43971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Comparable</a:t>
            </a:r>
            <a:r>
              <a:rPr lang="zh-CN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实现实例：</a:t>
            </a:r>
            <a:endParaRPr lang="zh-CN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692696"/>
            <a:ext cx="7859216" cy="592013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implements 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Comparable</a:t>
            </a:r>
            <a:r>
              <a:rPr lang="en-US" altLang="zh-CN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&lt;Person&gt;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String name;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Person(String name,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age)    {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this.name = name;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this.age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age;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String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getName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   {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name;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getAge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   {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age;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2000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public int 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compareTo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p)     {</a:t>
            </a:r>
            <a:endParaRPr lang="en-US" altLang="zh-CN" sz="2000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return </a:t>
            </a:r>
            <a:r>
              <a:rPr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this.age-p.getAge</a:t>
            </a: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2000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  <a:endParaRPr lang="en-US" altLang="zh-CN" sz="2000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标注: 线形 4"/>
          <p:cNvSpPr/>
          <p:nvPr/>
        </p:nvSpPr>
        <p:spPr>
          <a:xfrm>
            <a:off x="8077200" y="1988840"/>
            <a:ext cx="1845568" cy="612648"/>
          </a:xfrm>
          <a:prstGeom prst="borderCallout1">
            <a:avLst>
              <a:gd name="adj1" fmla="val 4901"/>
              <a:gd name="adj2" fmla="val 50504"/>
              <a:gd name="adj3" fmla="val -158312"/>
              <a:gd name="adj4" fmla="val -46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tx1"/>
                </a:solidFill>
              </a:rPr>
              <a:t>指定比较的数据类型为</a:t>
            </a:r>
            <a:r>
              <a:rPr lang="en-US" altLang="zh-CN">
                <a:solidFill>
                  <a:schemeClr val="tx1"/>
                </a:solidFill>
              </a:rPr>
              <a:t>Person</a:t>
            </a:r>
            <a:r>
              <a:rPr lang="zh-CN" altLang="en-US">
                <a:solidFill>
                  <a:schemeClr val="tx1"/>
                </a:solidFill>
              </a:rPr>
              <a:t>类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5190" y="136524"/>
            <a:ext cx="8421620" cy="552472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public static void main(String[]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    {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Person[] people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=new Person[]{new Person("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xujian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", 20),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			new Person("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xiewei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", 10),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			new Person("Mary", 15)};        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("</a:t>
            </a:r>
            <a:r>
              <a:rPr lang="zh-CN" altLang="en-US" sz="2200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排序前</a:t>
            </a:r>
            <a:r>
              <a:rPr lang="en-US" altLang="zh-CN" sz="2200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");</a:t>
            </a:r>
            <a:endParaRPr lang="en-US" altLang="zh-CN" sz="2200" dirty="0" err="1">
              <a:solidFill>
                <a:srgbClr val="0066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for (Person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 people)  {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person.getName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()+":"+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person.getAge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());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}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1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2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Arrays.sort</a:t>
            </a: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(people);</a:t>
            </a:r>
            <a:endParaRPr lang="en-US" altLang="zh-CN" sz="2200" b="1" dirty="0">
              <a:solidFill>
                <a:srgbClr val="0000CC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1000" b="1" dirty="0">
              <a:solidFill>
                <a:srgbClr val="0000CC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200" dirty="0" err="1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("\n</a:t>
            </a:r>
            <a:r>
              <a:rPr lang="zh-CN" altLang="en-US" sz="2200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排序后</a:t>
            </a:r>
            <a:r>
              <a:rPr lang="en-US" altLang="zh-CN" sz="2200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");</a:t>
            </a:r>
            <a:endParaRPr lang="en-US" altLang="zh-CN" sz="2200" dirty="0">
              <a:solidFill>
                <a:srgbClr val="0066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for (Person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: people)  {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person.getName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()+":"+</a:t>
            </a:r>
            <a:r>
              <a:rPr lang="en-US" altLang="zh-CN" sz="22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person.getAge</a:t>
            </a: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());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}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}</a:t>
            </a:r>
            <a:endParaRPr lang="en-US" altLang="zh-CN" sz="22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8088" y="5186259"/>
            <a:ext cx="3638550" cy="1609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§13.7   </a:t>
            </a:r>
            <a:r>
              <a:rPr lang="zh-CN" altLang="en-US" dirty="0">
                <a:latin typeface="宋体" panose="02010600030101010101" pitchFamily="2" charset="-122"/>
              </a:rPr>
              <a:t>自动装箱与拆箱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dirty="0"/>
              <a:t>JDK1.5</a:t>
            </a:r>
            <a:r>
              <a:rPr lang="zh-CN" altLang="en-US" dirty="0">
                <a:latin typeface="宋体" panose="02010600030101010101" pitchFamily="2" charset="-122"/>
              </a:rPr>
              <a:t>新增的基本类型数据和相应的对象之间相互自动转换的功能，称作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基本数据类型的自动装箱与拆箱</a:t>
            </a:r>
            <a:r>
              <a:rPr lang="zh-CN" altLang="en-US" sz="1800" dirty="0">
                <a:latin typeface="宋体" panose="02010600030101010101" pitchFamily="2" charset="-122"/>
              </a:rPr>
              <a:t>（</a:t>
            </a:r>
            <a:r>
              <a:rPr lang="en-US" altLang="zh-CN" sz="1800" dirty="0" err="1"/>
              <a:t>Autoboxing</a:t>
            </a:r>
            <a:r>
              <a:rPr lang="en-US" altLang="zh-CN" sz="1800" dirty="0"/>
              <a:t> and Auto-</a:t>
            </a:r>
            <a:r>
              <a:rPr lang="en-US" altLang="zh-CN" sz="1800" dirty="0" err="1"/>
              <a:t>Unboxing</a:t>
            </a:r>
            <a:r>
              <a:rPr lang="en-US" altLang="zh-CN" sz="1800" dirty="0"/>
              <a:t> of Primitive Types</a:t>
            </a:r>
            <a:r>
              <a:rPr lang="en-US" altLang="zh-CN" sz="1800" dirty="0">
                <a:latin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例题13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-10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课后练习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Example13_10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0348" y="1014026"/>
            <a:ext cx="8651304" cy="457521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java.util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.*;</a:t>
            </a:r>
            <a:endParaRPr lang="en-US" altLang="zh-C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public class Example13_10 {</a:t>
            </a:r>
            <a:endParaRPr lang="en-US" altLang="zh-C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[]) {</a:t>
            </a:r>
            <a:endParaRPr lang="en-US" altLang="zh-C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ArrayList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Integer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&gt; list=new 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ArrayList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Integer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&gt;();</a:t>
            </a:r>
            <a:endParaRPr lang="en-US" altLang="zh-C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for(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=0;i&lt;10;i++) {</a:t>
            </a:r>
            <a:endParaRPr lang="en-US" altLang="zh-C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list.add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);  	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自动装箱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实际添加到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中的是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new Integer(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for(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k=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list.size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()-1; k&gt;=0; k--) {</a:t>
            </a:r>
            <a:endParaRPr lang="en-US" altLang="zh-C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int m=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list.get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(k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);  	//</a:t>
            </a: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自动拆箱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获取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Integer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对象中的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型数据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System.out.printf</a:t>
            </a: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("%3d",m);</a:t>
            </a:r>
            <a:endParaRPr lang="en-US" altLang="zh-C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}</a:t>
            </a:r>
            <a:endParaRPr lang="en-US" altLang="zh-C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}</a:t>
            </a:r>
            <a:endParaRPr lang="en-US" altLang="zh-CN" sz="20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§13.1.1    </a:t>
            </a:r>
            <a:r>
              <a:rPr lang="zh-CN" altLang="en-US" dirty="0">
                <a:latin typeface="宋体" panose="02010600030101010101" pitchFamily="2" charset="-122"/>
              </a:rPr>
              <a:t>泛型类声明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zh-CN" altLang="en-US" b="1" dirty="0"/>
              <a:t>为了和普通的类有所区别，下面声明的类称作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泛型类</a:t>
            </a:r>
            <a:r>
              <a:rPr lang="zh-CN" altLang="en-US" b="1" dirty="0">
                <a:solidFill>
                  <a:srgbClr val="C00000"/>
                </a:solidFill>
              </a:rPr>
              <a:t>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泛型类</a:t>
            </a:r>
            <a:r>
              <a:rPr lang="zh-CN" altLang="en-US" dirty="0">
                <a:latin typeface="宋体" panose="02010600030101010101" pitchFamily="2" charset="-122"/>
              </a:rPr>
              <a:t>的声明：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class </a:t>
            </a:r>
            <a:r>
              <a:rPr lang="zh-CN" altLang="en-US" sz="2400" b="1" dirty="0">
                <a:solidFill>
                  <a:srgbClr val="C00000"/>
                </a:solidFill>
              </a:rPr>
              <a:t>名称</a:t>
            </a:r>
            <a:r>
              <a:rPr lang="zh-CN" altLang="en-US" sz="2400" b="1" dirty="0">
                <a:solidFill>
                  <a:srgbClr val="006600"/>
                </a:solidFill>
              </a:rPr>
              <a:t>&lt;泛型列表&gt; </a:t>
            </a:r>
            <a:r>
              <a:rPr lang="en-US" altLang="zh-CN" sz="2400" b="1" dirty="0">
                <a:solidFill>
                  <a:srgbClr val="C00000"/>
                </a:solidFill>
              </a:rPr>
              <a:t>{…}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</a:pPr>
            <a:endParaRPr lang="en-US" altLang="zh-CN" sz="2400" b="1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</a:rPr>
              <a:t>例如：</a:t>
            </a:r>
            <a:endParaRPr lang="zh-CN" altLang="en-US" sz="2400" b="1" dirty="0"/>
          </a:p>
          <a:p>
            <a:pPr algn="ctr">
              <a:spcBef>
                <a:spcPts val="0"/>
              </a:spcBef>
              <a:buNone/>
            </a:pPr>
            <a:r>
              <a:rPr lang="zh-CN" altLang="en-US" sz="2000" b="1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class </a:t>
            </a:r>
            <a:r>
              <a:rPr lang="en-US" altLang="zh-CN" b="1" dirty="0">
                <a:solidFill>
                  <a:srgbClr val="C00000"/>
                </a:solidFill>
              </a:rPr>
              <a:t>People</a:t>
            </a:r>
            <a:r>
              <a:rPr lang="en-US" altLang="zh-CN" b="1" dirty="0">
                <a:solidFill>
                  <a:srgbClr val="006600"/>
                </a:solidFill>
              </a:rPr>
              <a:t>&lt;E&gt;</a:t>
            </a:r>
            <a:r>
              <a:rPr lang="en-US" altLang="zh-CN" b="1" dirty="0">
                <a:solidFill>
                  <a:srgbClr val="0000FF"/>
                </a:solidFill>
              </a:rPr>
              <a:t> { … }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People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泛型类</a:t>
            </a:r>
            <a:r>
              <a:rPr lang="zh-CN" altLang="en-US" dirty="0"/>
              <a:t>名称；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E</a:t>
            </a:r>
            <a:r>
              <a:rPr lang="zh-CN" altLang="en-US" dirty="0"/>
              <a:t>是</a:t>
            </a:r>
            <a:r>
              <a:rPr lang="en-US" altLang="zh-CN" dirty="0"/>
              <a:t>People</a:t>
            </a:r>
            <a:r>
              <a:rPr lang="zh-CN" altLang="en-US" dirty="0"/>
              <a:t>类的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泛型数据类型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E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6600"/>
                </a:solidFill>
              </a:rPr>
              <a:t>数据类型</a:t>
            </a:r>
            <a:r>
              <a:rPr lang="zh-CN" altLang="en-US" dirty="0"/>
              <a:t>没有被指定，它可以是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任何对象或接口</a:t>
            </a:r>
            <a:r>
              <a:rPr lang="zh-CN" altLang="en-US" dirty="0"/>
              <a:t>，但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不能是基本数据类型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en-US" altLang="zh-CN" b="1" dirty="0">
                <a:solidFill>
                  <a:srgbClr val="0000CC"/>
                </a:solidFill>
              </a:rPr>
              <a:t>E</a:t>
            </a:r>
            <a:r>
              <a:rPr lang="zh-CN" altLang="en-US" dirty="0"/>
              <a:t>可以使用</a:t>
            </a:r>
            <a:r>
              <a:rPr lang="zh-CN" altLang="en-US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任何合理的标识符</a:t>
            </a:r>
            <a:r>
              <a:rPr lang="zh-CN" altLang="en-US" dirty="0"/>
              <a:t>代替。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456040" y="2924944"/>
            <a:ext cx="21602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§13.1.1    </a:t>
            </a:r>
            <a:r>
              <a:rPr lang="zh-CN" altLang="en-US" dirty="0">
                <a:latin typeface="宋体" panose="02010600030101010101" pitchFamily="2" charset="-122"/>
              </a:rPr>
              <a:t>泛型类声明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sz="2800" dirty="0"/>
              <a:t>“</a:t>
            </a:r>
            <a:r>
              <a:rPr lang="zh-CN" altLang="en-US" sz="2800" b="1" dirty="0">
                <a:solidFill>
                  <a:srgbClr val="0000CC"/>
                </a:solidFill>
              </a:rPr>
              <a:t>泛型列表</a:t>
            </a:r>
            <a:r>
              <a:rPr lang="en-US" altLang="zh-CN" sz="2800" dirty="0"/>
              <a:t>”</a:t>
            </a:r>
            <a:r>
              <a:rPr lang="zh-CN" altLang="en-US" sz="2800" dirty="0"/>
              <a:t>中给出的类型可以有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多个类型变量</a:t>
            </a:r>
            <a:r>
              <a:rPr lang="zh-CN" altLang="en-US" sz="2800" dirty="0"/>
              <a:t>， 如：</a:t>
            </a:r>
            <a:endParaRPr lang="en-US" altLang="zh-CN" sz="2800" dirty="0"/>
          </a:p>
          <a:p>
            <a:pPr marL="342900" lvl="1" indent="-342900" algn="ctr">
              <a:buClr>
                <a:schemeClr val="tx2"/>
              </a:buClr>
              <a:buNone/>
            </a:pPr>
            <a:r>
              <a:rPr lang="en-US" b="1" dirty="0">
                <a:solidFill>
                  <a:srgbClr val="0000CC"/>
                </a:solidFill>
              </a:rPr>
              <a:t>public class </a:t>
            </a:r>
            <a:r>
              <a:rPr lang="en-US" b="1" dirty="0" err="1">
                <a:solidFill>
                  <a:srgbClr val="0000CC"/>
                </a:solidFill>
              </a:rPr>
              <a:t>MyClass</a:t>
            </a:r>
            <a:r>
              <a:rPr lang="en-US" b="1" dirty="0">
                <a:solidFill>
                  <a:srgbClr val="0000CC"/>
                </a:solidFill>
              </a:rPr>
              <a:t>&lt;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b="1" dirty="0">
                <a:solidFill>
                  <a:srgbClr val="0000CC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dirty="0">
                <a:solidFill>
                  <a:srgbClr val="0000CC"/>
                </a:solidFill>
              </a:rPr>
              <a:t>&gt; {…}</a:t>
            </a:r>
            <a:endParaRPr lang="en-US" b="1" dirty="0">
              <a:solidFill>
                <a:srgbClr val="0000CC"/>
              </a:solidFill>
            </a:endParaRPr>
          </a:p>
          <a:p>
            <a:pPr marL="342900" lvl="1" indent="-342900" algn="ctr">
              <a:buClr>
                <a:schemeClr val="tx2"/>
              </a:buClr>
              <a:buNone/>
            </a:pPr>
            <a:endParaRPr lang="en-US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sz="2800" dirty="0"/>
              <a:t>“</a:t>
            </a:r>
            <a:r>
              <a:rPr lang="zh-CN" altLang="en-US" sz="2800" b="1" dirty="0">
                <a:solidFill>
                  <a:srgbClr val="0000CC"/>
                </a:solidFill>
              </a:rPr>
              <a:t>泛型列表</a:t>
            </a:r>
            <a:r>
              <a:rPr lang="en-US" altLang="zh-CN" sz="2800" dirty="0"/>
              <a:t>”</a:t>
            </a:r>
            <a:r>
              <a:rPr lang="zh-CN" altLang="en-US" sz="2800" dirty="0"/>
              <a:t>中给出的泛型可以作为：</a:t>
            </a:r>
            <a:endParaRPr lang="en-US" altLang="zh-CN" sz="2800" dirty="0"/>
          </a:p>
          <a:p>
            <a:pPr marL="638175" lvl="2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类的成员变量</a:t>
            </a:r>
            <a:r>
              <a:rPr lang="zh-CN" altLang="en-US" sz="2400" dirty="0"/>
              <a:t>的类型</a:t>
            </a:r>
            <a:endParaRPr lang="en-US" altLang="zh-CN" sz="2400" dirty="0"/>
          </a:p>
          <a:p>
            <a:pPr marL="638175" lvl="2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00"/>
                </a:solidFill>
              </a:rPr>
              <a:t>方法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返回类型</a:t>
            </a:r>
            <a:endParaRPr lang="en-US" altLang="zh-CN" sz="2400" b="1" dirty="0">
              <a:solidFill>
                <a:srgbClr val="0066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638175" lvl="2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局部变量</a:t>
            </a:r>
            <a:r>
              <a:rPr lang="zh-CN" altLang="en-US" sz="2400" dirty="0"/>
              <a:t>的类型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  <a:cs typeface="Tahoma" panose="020B0604030504040204" pitchFamily="34" charset="0"/>
              </a:rPr>
              <a:t>参考：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Cone.java	//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锥体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例如：</a:t>
            </a:r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设计一个</a:t>
            </a:r>
            <a:r>
              <a:rPr lang="zh-CN" altLang="en-US" sz="2200" b="1" dirty="0">
                <a:latin typeface="隶书" panose="02010509060101010101" pitchFamily="49" charset="-122"/>
                <a:ea typeface="隶书" panose="02010509060101010101" pitchFamily="49" charset="-122"/>
                <a:cs typeface="Tahoma" panose="020B0604030504040204" pitchFamily="34" charset="0"/>
              </a:rPr>
              <a:t>锥</a:t>
            </a:r>
            <a:r>
              <a:rPr lang="zh-CN" altLang="en-US" sz="2200" dirty="0">
                <a:latin typeface="Tahoma" panose="020B0604030504040204" pitchFamily="34" charset="0"/>
                <a:cs typeface="Tahoma" panose="020B0604030504040204" pitchFamily="34" charset="0"/>
              </a:rPr>
              <a:t>，锥只关心它的底面积是多少并不关心底的具体形状，它需要的是用底面积和高计算出自身的体积。</a:t>
            </a:r>
            <a:endParaRPr lang="en-US" altLang="zh-CN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2992886"/>
            <a:ext cx="7810636" cy="3046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Cone&lt;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 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double height;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bottom</a:t>
            </a:r>
            <a:r>
              <a:rPr lang="en-US" altLang="zh-CN" sz="2400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    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public Cone(</a:t>
            </a:r>
            <a:r>
              <a:rPr lang="en-US" altLang="zh-CN" sz="2400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b</a:t>
            </a:r>
            <a:r>
              <a:rPr lang="en-US" altLang="zh-CN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en-US" altLang="zh-CN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bottom=b;   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  <a:endParaRPr lang="en-US" altLang="zh-CN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ahoma" panose="020B0604030504040204" pitchFamily="34" charset="0"/>
                <a:cs typeface="Tahoma" panose="020B0604030504040204" pitchFamily="34" charset="0"/>
              </a:rPr>
            </a:fld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87888" y="3789040"/>
            <a:ext cx="3950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>
                <a:latin typeface="Tahoma" panose="020B0604030504040204" pitchFamily="34" charset="0"/>
                <a:cs typeface="Tahoma" panose="020B0604030504040204" pitchFamily="34" charset="0"/>
              </a:rPr>
              <a:t>用</a:t>
            </a:r>
            <a:r>
              <a:rPr lang="zh-CN" altLang="en-US" sz="1800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泛型类</a:t>
            </a:r>
            <a:r>
              <a:rPr lang="en-US" altLang="zh-CN" sz="1800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zh-CN" altLang="en-US" sz="1800">
                <a:latin typeface="Tahoma" panose="020B0604030504040204" pitchFamily="34" charset="0"/>
                <a:cs typeface="Tahoma" panose="020B0604030504040204" pitchFamily="34" charset="0"/>
              </a:rPr>
              <a:t>声明对象，表示“底面”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699752" y="4516380"/>
            <a:ext cx="2807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参数为</a:t>
            </a:r>
            <a:r>
              <a:rPr lang="zh-CN" altLang="en-US" sz="1800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泛型类</a:t>
            </a:r>
            <a:r>
              <a:rPr lang="en-US" altLang="zh-CN" sz="1800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zh-CN" altLang="en-US" sz="1800">
                <a:latin typeface="Tahoma" panose="020B0604030504040204" pitchFamily="34" charset="0"/>
                <a:cs typeface="Tahoma" panose="020B0604030504040204" pitchFamily="34" charset="0"/>
              </a:rPr>
              <a:t>对象，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§13.1</a:t>
            </a:r>
            <a:r>
              <a:rPr lang="zh-CN" altLang="en-US"/>
              <a:t>.2 </a:t>
            </a:r>
            <a:r>
              <a:rPr lang="zh-CN" altLang="en-US">
                <a:latin typeface="宋体" panose="02010600030101010101" pitchFamily="2" charset="-122"/>
              </a:rPr>
              <a:t>使用</a:t>
            </a:r>
            <a:r>
              <a:rPr lang="zh-CN" altLang="en-US" dirty="0">
                <a:latin typeface="宋体" panose="02010600030101010101" pitchFamily="2" charset="-122"/>
              </a:rPr>
              <a:t>泛型类声明对象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使用具体类型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  <a:cs typeface="Tahoma" panose="020B060403050404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泛型类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Tahoma" panose="020B0604030504040204" pitchFamily="34" charset="0"/>
              </a:rPr>
              <a:t>声明和创建对象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时，类名后多了一对“</a:t>
            </a:r>
            <a:r>
              <a:rPr lang="zh-CN" altLang="en-US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&lt;&gt;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”，而且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ahoma" panose="020B0604030504040204" pitchFamily="34" charset="0"/>
              </a:rPr>
              <a:t>必须要用具体的类型替换“&lt;&gt;”中的泛型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例如：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 algn="just">
              <a:lnSpc>
                <a:spcPct val="90000"/>
              </a:lnSpc>
              <a:buNone/>
            </a:pPr>
            <a:endParaRPr lang="zh-CN" altLang="en-US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7322" y="3573016"/>
            <a:ext cx="7599268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</a:t>
            </a: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&lt;Circle&gt; </a:t>
            </a:r>
            <a:r>
              <a:rPr lang="en-US" altLang="zh-CN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coneOne;</a:t>
            </a:r>
            <a:endParaRPr lang="en-US" altLang="zh-CN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altLang="zh-CN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altLang="zh-CN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coneOne = new </a:t>
            </a:r>
            <a:r>
              <a:rPr lang="en-US" altLang="zh-CN" sz="2400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Cone</a:t>
            </a:r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&lt;Circle&gt;</a:t>
            </a:r>
            <a:r>
              <a:rPr lang="en-US" altLang="zh-CN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(new </a:t>
            </a:r>
            <a:r>
              <a:rPr lang="en-US" altLang="zh-CN" sz="2400" b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Circle</a:t>
            </a:r>
            <a:r>
              <a:rPr lang="en-US" altLang="zh-CN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());</a:t>
            </a:r>
            <a:endParaRPr lang="zh-CN" altLang="en-US"/>
          </a:p>
        </p:txBody>
      </p:sp>
      <p:sp>
        <p:nvSpPr>
          <p:cNvPr id="6" name="线形标注 1 8"/>
          <p:cNvSpPr/>
          <p:nvPr/>
        </p:nvSpPr>
        <p:spPr>
          <a:xfrm>
            <a:off x="2380692" y="2901112"/>
            <a:ext cx="1186607" cy="358900"/>
          </a:xfrm>
          <a:prstGeom prst="borderCallout1">
            <a:avLst>
              <a:gd name="adj1" fmla="val 108654"/>
              <a:gd name="adj2" fmla="val 57496"/>
              <a:gd name="adj3" fmla="val 227768"/>
              <a:gd name="adj4" fmla="val 66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具体类型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圆锥- 维基百科，自由的百科全书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335" y="2498725"/>
            <a:ext cx="15430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正三棱锥内切球半径公式-爱问教育培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4909700"/>
            <a:ext cx="4565154" cy="182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tags/tag1.xml><?xml version="1.0" encoding="utf-8"?>
<p:tagLst xmlns:p="http://schemas.openxmlformats.org/presentationml/2006/main">
  <p:tag name="COMMONDATA" val="eyJoZGlkIjoiZTQ4ODQwNThiYTg4YTBlNDhkZDRmNGNiNWM5NWE1YzAifQ==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10173</Words>
  <Application>WPS 演示</Application>
  <PresentationFormat>宽屏</PresentationFormat>
  <Paragraphs>862</Paragraphs>
  <Slides>54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Arial</vt:lpstr>
      <vt:lpstr>宋体</vt:lpstr>
      <vt:lpstr>Wingdings</vt:lpstr>
      <vt:lpstr>华文楷体</vt:lpstr>
      <vt:lpstr>Tahoma</vt:lpstr>
      <vt:lpstr>隶书</vt:lpstr>
      <vt:lpstr>华文行楷</vt:lpstr>
      <vt:lpstr>华文新魏</vt:lpstr>
      <vt:lpstr>微软雅黑</vt:lpstr>
      <vt:lpstr>Arial Unicode MS</vt:lpstr>
      <vt:lpstr>Calibri</vt:lpstr>
      <vt:lpstr>Arial Unicode MS</vt:lpstr>
      <vt:lpstr>Times New Roman</vt:lpstr>
      <vt:lpstr>主题1</vt:lpstr>
      <vt:lpstr>Office 主题</vt:lpstr>
      <vt:lpstr>1_主题1</vt:lpstr>
      <vt:lpstr>1_Office 主题</vt:lpstr>
      <vt:lpstr>面向对象程序设计(Java)</vt:lpstr>
      <vt:lpstr>面向对象程序设计(Java)</vt:lpstr>
      <vt:lpstr>主要内容</vt:lpstr>
      <vt:lpstr>概述</vt:lpstr>
      <vt:lpstr>§13.1   泛型 </vt:lpstr>
      <vt:lpstr>§13.1.1    泛型类声明 </vt:lpstr>
      <vt:lpstr>§13.1.1    泛型类声明 </vt:lpstr>
      <vt:lpstr>参考：Cone.java	//锥体</vt:lpstr>
      <vt:lpstr>§13.1.2 使用泛型类声明对象  </vt:lpstr>
      <vt:lpstr>§13.1.2 使用泛型类声明对象  </vt:lpstr>
      <vt:lpstr>§13.1.2 使用泛型类声明对象 </vt:lpstr>
      <vt:lpstr>§13.1.2 使用泛型类声明对象 </vt:lpstr>
      <vt:lpstr>例题13-1</vt:lpstr>
      <vt:lpstr>例题13-1</vt:lpstr>
      <vt:lpstr>§13.1.3   泛型接口 </vt:lpstr>
      <vt:lpstr>例题13-2：在接口上定义泛型 </vt:lpstr>
      <vt:lpstr>例题13-2</vt:lpstr>
      <vt:lpstr>例题13-2</vt:lpstr>
      <vt:lpstr>§13.1.3   泛型接口 </vt:lpstr>
      <vt:lpstr>java.util包</vt:lpstr>
      <vt:lpstr>§13.2    链表 </vt:lpstr>
      <vt:lpstr>§13.2.1 LinkedList&lt;E&gt;泛型类 </vt:lpstr>
      <vt:lpstr>§13.2.1    LinkedList&lt;E&gt;泛型类 </vt:lpstr>
      <vt:lpstr>§13.2.2   常用方法 </vt:lpstr>
      <vt:lpstr>§13.2.2   常用方法 </vt:lpstr>
      <vt:lpstr>§13.2.2   常用方法 </vt:lpstr>
      <vt:lpstr>§13.2.3    遍历链表 </vt:lpstr>
      <vt:lpstr>§13.2.3    遍历链表 </vt:lpstr>
      <vt:lpstr>迭代器(Iterator)</vt:lpstr>
      <vt:lpstr>游标模式</vt:lpstr>
      <vt:lpstr>游标模式</vt:lpstr>
      <vt:lpstr>游标模式</vt:lpstr>
      <vt:lpstr>游标模式</vt:lpstr>
      <vt:lpstr>迭代器(Iterator)</vt:lpstr>
      <vt:lpstr>迭代器(Iterator)</vt:lpstr>
      <vt:lpstr>迭代器(Iterator)</vt:lpstr>
      <vt:lpstr>迭代器</vt:lpstr>
      <vt:lpstr>PowerPoint 演示文稿</vt:lpstr>
      <vt:lpstr>链表迭代器(Iterator)</vt:lpstr>
      <vt:lpstr>§13.2.3    遍历链表 </vt:lpstr>
      <vt:lpstr>§13.3   堆栈 </vt:lpstr>
      <vt:lpstr>§13.3   堆栈 </vt:lpstr>
      <vt:lpstr>§13.4   散列映射 </vt:lpstr>
      <vt:lpstr>§13.4.1   HashMap&lt;K,V&gt;泛型类 </vt:lpstr>
      <vt:lpstr>§13.4.1   HashMap&lt;K,V&gt;泛型类 </vt:lpstr>
      <vt:lpstr>§13.4.3 遍历散列映射 </vt:lpstr>
      <vt:lpstr>示例代码：</vt:lpstr>
      <vt:lpstr>§13.4.4 基于散列映射的查询 </vt:lpstr>
      <vt:lpstr>13.5 Comparable排序接口</vt:lpstr>
      <vt:lpstr>Comparable排序接口</vt:lpstr>
      <vt:lpstr>Comparable实现实例：</vt:lpstr>
      <vt:lpstr>PowerPoint 演示文稿</vt:lpstr>
      <vt:lpstr>§13.7   自动装箱与拆箱 </vt:lpstr>
      <vt:lpstr>Example13_10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王老师</cp:lastModifiedBy>
  <cp:revision>259</cp:revision>
  <dcterms:created xsi:type="dcterms:W3CDTF">2018-03-04T02:09:00Z</dcterms:created>
  <dcterms:modified xsi:type="dcterms:W3CDTF">2025-09-11T00:34:36Z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979DD6615E2D47328A7351EE3F4D4A2E_12</vt:lpwstr>
  </property>
  <property fmtid="{D5CDD505-2E9C-101B-9397-08002B2CF9AE}" pid="3" name="KSOProductBuildVer">
    <vt:lpwstr>2052-12.1.0.22529</vt:lpwstr>
  </property>
</Properties>
</file>